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6"/>
  </p:notesMasterIdLst>
  <p:handoutMasterIdLst>
    <p:handoutMasterId r:id="rId197"/>
  </p:handoutMasterIdLst>
  <p:sldIdLst>
    <p:sldId id="286" r:id="rId3"/>
    <p:sldId id="507" r:id="rId4"/>
    <p:sldId id="256" r:id="rId5"/>
    <p:sldId id="343" r:id="rId6"/>
    <p:sldId id="258" r:id="rId7"/>
    <p:sldId id="341" r:id="rId8"/>
    <p:sldId id="265" r:id="rId9"/>
    <p:sldId id="344" r:id="rId10"/>
    <p:sldId id="508" r:id="rId11"/>
    <p:sldId id="267" r:id="rId12"/>
    <p:sldId id="560" r:id="rId13"/>
    <p:sldId id="562" r:id="rId14"/>
    <p:sldId id="564" r:id="rId15"/>
    <p:sldId id="563" r:id="rId16"/>
    <p:sldId id="268" r:id="rId17"/>
    <p:sldId id="345" r:id="rId18"/>
    <p:sldId id="467" r:id="rId19"/>
    <p:sldId id="346" r:id="rId20"/>
    <p:sldId id="347" r:id="rId21"/>
    <p:sldId id="348" r:id="rId22"/>
    <p:sldId id="349" r:id="rId23"/>
    <p:sldId id="351" r:id="rId24"/>
    <p:sldId id="352" r:id="rId25"/>
    <p:sldId id="526" r:id="rId26"/>
    <p:sldId id="533" r:id="rId27"/>
    <p:sldId id="272" r:id="rId28"/>
    <p:sldId id="277" r:id="rId29"/>
    <p:sldId id="482" r:id="rId30"/>
    <p:sldId id="278" r:id="rId31"/>
    <p:sldId id="510" r:id="rId32"/>
    <p:sldId id="471" r:id="rId33"/>
    <p:sldId id="512" r:id="rId34"/>
    <p:sldId id="283" r:id="rId35"/>
    <p:sldId id="284" r:id="rId36"/>
    <p:sldId id="581" r:id="rId37"/>
    <p:sldId id="290" r:id="rId38"/>
    <p:sldId id="434" r:id="rId39"/>
    <p:sldId id="435" r:id="rId40"/>
    <p:sldId id="488" r:id="rId41"/>
    <p:sldId id="427" r:id="rId42"/>
    <p:sldId id="291" r:id="rId43"/>
    <p:sldId id="513" r:id="rId44"/>
    <p:sldId id="436" r:id="rId45"/>
    <p:sldId id="532" r:id="rId46"/>
    <p:sldId id="433" r:id="rId47"/>
    <p:sldId id="567" r:id="rId48"/>
    <p:sldId id="490" r:id="rId49"/>
    <p:sldId id="293" r:id="rId50"/>
    <p:sldId id="294" r:id="rId51"/>
    <p:sldId id="492" r:id="rId52"/>
    <p:sldId id="485" r:id="rId53"/>
    <p:sldId id="300" r:id="rId54"/>
    <p:sldId id="302" r:id="rId55"/>
    <p:sldId id="310" r:id="rId56"/>
    <p:sldId id="314" r:id="rId57"/>
    <p:sldId id="430" r:id="rId58"/>
    <p:sldId id="555" r:id="rId59"/>
    <p:sldId id="556" r:id="rId60"/>
    <p:sldId id="431" r:id="rId61"/>
    <p:sldId id="312" r:id="rId62"/>
    <p:sldId id="357" r:id="rId63"/>
    <p:sldId id="437" r:id="rId64"/>
    <p:sldId id="358" r:id="rId65"/>
    <p:sldId id="472" r:id="rId66"/>
    <p:sldId id="359" r:id="rId67"/>
    <p:sldId id="360" r:id="rId68"/>
    <p:sldId id="361" r:id="rId69"/>
    <p:sldId id="304" r:id="rId70"/>
    <p:sldId id="353" r:id="rId71"/>
    <p:sldId id="305" r:id="rId72"/>
    <p:sldId id="487" r:id="rId73"/>
    <p:sldId id="536" r:id="rId74"/>
    <p:sldId id="527" r:id="rId75"/>
    <p:sldId id="306" r:id="rId76"/>
    <p:sldId id="307" r:id="rId77"/>
    <p:sldId id="543" r:id="rId78"/>
    <p:sldId id="364" r:id="rId79"/>
    <p:sldId id="539" r:id="rId80"/>
    <p:sldId id="466" r:id="rId81"/>
    <p:sldId id="568" r:id="rId82"/>
    <p:sldId id="569" r:id="rId83"/>
    <p:sldId id="540" r:id="rId84"/>
    <p:sldId id="365" r:id="rId85"/>
    <p:sldId id="366" r:id="rId86"/>
    <p:sldId id="367" r:id="rId87"/>
    <p:sldId id="517" r:id="rId88"/>
    <p:sldId id="455" r:id="rId89"/>
    <p:sldId id="511" r:id="rId90"/>
    <p:sldId id="516" r:id="rId91"/>
    <p:sldId id="515" r:id="rId92"/>
    <p:sldId id="369" r:id="rId93"/>
    <p:sldId id="371" r:id="rId94"/>
    <p:sldId id="372" r:id="rId95"/>
    <p:sldId id="462" r:id="rId96"/>
    <p:sldId id="373" r:id="rId97"/>
    <p:sldId id="374" r:id="rId98"/>
    <p:sldId id="375" r:id="rId99"/>
    <p:sldId id="376" r:id="rId100"/>
    <p:sldId id="463" r:id="rId101"/>
    <p:sldId id="379" r:id="rId102"/>
    <p:sldId id="473" r:id="rId103"/>
    <p:sldId id="495" r:id="rId104"/>
    <p:sldId id="381" r:id="rId105"/>
    <p:sldId id="380" r:id="rId106"/>
    <p:sldId id="385" r:id="rId107"/>
    <p:sldId id="454" r:id="rId108"/>
    <p:sldId id="386" r:id="rId109"/>
    <p:sldId id="387" r:id="rId110"/>
    <p:sldId id="496" r:id="rId111"/>
    <p:sldId id="541" r:id="rId112"/>
    <p:sldId id="438" r:id="rId113"/>
    <p:sldId id="390" r:id="rId114"/>
    <p:sldId id="391" r:id="rId115"/>
    <p:sldId id="392" r:id="rId116"/>
    <p:sldId id="443" r:id="rId117"/>
    <p:sldId id="565" r:id="rId118"/>
    <p:sldId id="444" r:id="rId119"/>
    <p:sldId id="445" r:id="rId120"/>
    <p:sldId id="394" r:id="rId121"/>
    <p:sldId id="395" r:id="rId122"/>
    <p:sldId id="396" r:id="rId123"/>
    <p:sldId id="397" r:id="rId124"/>
    <p:sldId id="570" r:id="rId125"/>
    <p:sldId id="566" r:id="rId126"/>
    <p:sldId id="457" r:id="rId127"/>
    <p:sldId id="398" r:id="rId128"/>
    <p:sldId id="456" r:id="rId129"/>
    <p:sldId id="399" r:id="rId130"/>
    <p:sldId id="401" r:id="rId131"/>
    <p:sldId id="402" r:id="rId132"/>
    <p:sldId id="476" r:id="rId133"/>
    <p:sldId id="518" r:id="rId134"/>
    <p:sldId id="497" r:id="rId135"/>
    <p:sldId id="574" r:id="rId136"/>
    <p:sldId id="529" r:id="rId137"/>
    <p:sldId id="530" r:id="rId138"/>
    <p:sldId id="571" r:id="rId139"/>
    <p:sldId id="499" r:id="rId140"/>
    <p:sldId id="519" r:id="rId141"/>
    <p:sldId id="452" r:id="rId142"/>
    <p:sldId id="572" r:id="rId143"/>
    <p:sldId id="520" r:id="rId144"/>
    <p:sldId id="453" r:id="rId145"/>
    <p:sldId id="573" r:id="rId146"/>
    <p:sldId id="405" r:id="rId147"/>
    <p:sldId id="406" r:id="rId148"/>
    <p:sldId id="500" r:id="rId149"/>
    <p:sldId id="521" r:id="rId150"/>
    <p:sldId id="458" r:id="rId151"/>
    <p:sldId id="407" r:id="rId152"/>
    <p:sldId id="408" r:id="rId153"/>
    <p:sldId id="439" r:id="rId154"/>
    <p:sldId id="409" r:id="rId155"/>
    <p:sldId id="410" r:id="rId156"/>
    <p:sldId id="461" r:id="rId157"/>
    <p:sldId id="522" r:id="rId158"/>
    <p:sldId id="413" r:id="rId159"/>
    <p:sldId id="544" r:id="rId160"/>
    <p:sldId id="545" r:id="rId161"/>
    <p:sldId id="504" r:id="rId162"/>
    <p:sldId id="523" r:id="rId163"/>
    <p:sldId id="505" r:id="rId164"/>
    <p:sldId id="506" r:id="rId165"/>
    <p:sldId id="415" r:id="rId166"/>
    <p:sldId id="575" r:id="rId167"/>
    <p:sldId id="475" r:id="rId168"/>
    <p:sldId id="576" r:id="rId169"/>
    <p:sldId id="577" r:id="rId170"/>
    <p:sldId id="578" r:id="rId171"/>
    <p:sldId id="460" r:id="rId172"/>
    <p:sldId id="579" r:id="rId173"/>
    <p:sldId id="546" r:id="rId174"/>
    <p:sldId id="580" r:id="rId175"/>
    <p:sldId id="440" r:id="rId176"/>
    <p:sldId id="411" r:id="rId177"/>
    <p:sldId id="412" r:id="rId178"/>
    <p:sldId id="477" r:id="rId179"/>
    <p:sldId id="426" r:id="rId180"/>
    <p:sldId id="417" r:id="rId181"/>
    <p:sldId id="479" r:id="rId182"/>
    <p:sldId id="501" r:id="rId183"/>
    <p:sldId id="548" r:id="rId184"/>
    <p:sldId id="480" r:id="rId185"/>
    <p:sldId id="557" r:id="rId186"/>
    <p:sldId id="419" r:id="rId187"/>
    <p:sldId id="420" r:id="rId188"/>
    <p:sldId id="525" r:id="rId189"/>
    <p:sldId id="558" r:id="rId190"/>
    <p:sldId id="559" r:id="rId191"/>
    <p:sldId id="421" r:id="rId192"/>
    <p:sldId id="422" r:id="rId193"/>
    <p:sldId id="423" r:id="rId194"/>
    <p:sldId id="424" r:id="rId195"/>
  </p:sldIdLst>
  <p:sldSz cx="9144000" cy="6858000" type="screen4x3"/>
  <p:notesSz cx="7102475" cy="9388475"/>
  <p:defaultTextStyle>
    <a:defPPr>
      <a:defRPr lang="en-US"/>
    </a:defPPr>
    <a:lvl1pPr algn="l" rtl="0" fontAlgn="base">
      <a:spcBef>
        <a:spcPct val="0"/>
      </a:spcBef>
      <a:spcAft>
        <a:spcPct val="0"/>
      </a:spcAft>
      <a:defRPr sz="2400" i="1" kern="1200">
        <a:solidFill>
          <a:schemeClr val="tx1"/>
        </a:solidFill>
        <a:latin typeface="Comic Sans MS" pitchFamily="66" charset="0"/>
        <a:ea typeface="+mn-ea"/>
        <a:cs typeface="Arial" charset="0"/>
      </a:defRPr>
    </a:lvl1pPr>
    <a:lvl2pPr marL="457200" algn="l" rtl="0" fontAlgn="base">
      <a:spcBef>
        <a:spcPct val="0"/>
      </a:spcBef>
      <a:spcAft>
        <a:spcPct val="0"/>
      </a:spcAft>
      <a:defRPr sz="2400" i="1" kern="1200">
        <a:solidFill>
          <a:schemeClr val="tx1"/>
        </a:solidFill>
        <a:latin typeface="Comic Sans MS" pitchFamily="66" charset="0"/>
        <a:ea typeface="+mn-ea"/>
        <a:cs typeface="Arial" charset="0"/>
      </a:defRPr>
    </a:lvl2pPr>
    <a:lvl3pPr marL="914400" algn="l" rtl="0" fontAlgn="base">
      <a:spcBef>
        <a:spcPct val="0"/>
      </a:spcBef>
      <a:spcAft>
        <a:spcPct val="0"/>
      </a:spcAft>
      <a:defRPr sz="2400" i="1" kern="1200">
        <a:solidFill>
          <a:schemeClr val="tx1"/>
        </a:solidFill>
        <a:latin typeface="Comic Sans MS" pitchFamily="66" charset="0"/>
        <a:ea typeface="+mn-ea"/>
        <a:cs typeface="Arial" charset="0"/>
      </a:defRPr>
    </a:lvl3pPr>
    <a:lvl4pPr marL="1371600" algn="l" rtl="0" fontAlgn="base">
      <a:spcBef>
        <a:spcPct val="0"/>
      </a:spcBef>
      <a:spcAft>
        <a:spcPct val="0"/>
      </a:spcAft>
      <a:defRPr sz="2400" i="1" kern="1200">
        <a:solidFill>
          <a:schemeClr val="tx1"/>
        </a:solidFill>
        <a:latin typeface="Comic Sans MS" pitchFamily="66" charset="0"/>
        <a:ea typeface="+mn-ea"/>
        <a:cs typeface="Arial" charset="0"/>
      </a:defRPr>
    </a:lvl4pPr>
    <a:lvl5pPr marL="1828800" algn="l" rtl="0" fontAlgn="base">
      <a:spcBef>
        <a:spcPct val="0"/>
      </a:spcBef>
      <a:spcAft>
        <a:spcPct val="0"/>
      </a:spcAft>
      <a:defRPr sz="2400" i="1" kern="1200">
        <a:solidFill>
          <a:schemeClr val="tx1"/>
        </a:solidFill>
        <a:latin typeface="Comic Sans MS" pitchFamily="66" charset="0"/>
        <a:ea typeface="+mn-ea"/>
        <a:cs typeface="Arial" charset="0"/>
      </a:defRPr>
    </a:lvl5pPr>
    <a:lvl6pPr marL="2286000" algn="l" defTabSz="914400" rtl="0" eaLnBrk="1" latinLnBrk="0" hangingPunct="1">
      <a:defRPr sz="2400" i="1" kern="1200">
        <a:solidFill>
          <a:schemeClr val="tx1"/>
        </a:solidFill>
        <a:latin typeface="Comic Sans MS" pitchFamily="66" charset="0"/>
        <a:ea typeface="+mn-ea"/>
        <a:cs typeface="Arial" charset="0"/>
      </a:defRPr>
    </a:lvl6pPr>
    <a:lvl7pPr marL="2743200" algn="l" defTabSz="914400" rtl="0" eaLnBrk="1" latinLnBrk="0" hangingPunct="1">
      <a:defRPr sz="2400" i="1" kern="1200">
        <a:solidFill>
          <a:schemeClr val="tx1"/>
        </a:solidFill>
        <a:latin typeface="Comic Sans MS" pitchFamily="66" charset="0"/>
        <a:ea typeface="+mn-ea"/>
        <a:cs typeface="Arial" charset="0"/>
      </a:defRPr>
    </a:lvl7pPr>
    <a:lvl8pPr marL="3200400" algn="l" defTabSz="914400" rtl="0" eaLnBrk="1" latinLnBrk="0" hangingPunct="1">
      <a:defRPr sz="2400" i="1" kern="1200">
        <a:solidFill>
          <a:schemeClr val="tx1"/>
        </a:solidFill>
        <a:latin typeface="Comic Sans MS" pitchFamily="66" charset="0"/>
        <a:ea typeface="+mn-ea"/>
        <a:cs typeface="Arial" charset="0"/>
      </a:defRPr>
    </a:lvl8pPr>
    <a:lvl9pPr marL="3657600" algn="l" defTabSz="914400" rtl="0" eaLnBrk="1" latinLnBrk="0" hangingPunct="1">
      <a:defRPr sz="2400" i="1"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b386770b291791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D1B2E8"/>
    <a:srgbClr val="9900CC"/>
    <a:srgbClr val="C7A1E3"/>
    <a:srgbClr val="FFCDCD"/>
    <a:srgbClr val="006260"/>
    <a:srgbClr val="FF9F9F"/>
    <a:srgbClr val="FDB1D7"/>
    <a:srgbClr val="15FFFF"/>
    <a:srgbClr val="D4A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3" autoAdjust="0"/>
    <p:restoredTop sz="97261" autoAdjust="0"/>
  </p:normalViewPr>
  <p:slideViewPr>
    <p:cSldViewPr>
      <p:cViewPr varScale="1">
        <p:scale>
          <a:sx n="98" d="100"/>
          <a:sy n="98" d="100"/>
        </p:scale>
        <p:origin x="69" y="367"/>
      </p:cViewPr>
      <p:guideLst>
        <p:guide orient="horz" pos="2160"/>
        <p:guide pos="2880"/>
      </p:guideLst>
    </p:cSldViewPr>
  </p:slideViewPr>
  <p:outlineViewPr>
    <p:cViewPr>
      <p:scale>
        <a:sx n="33" d="100"/>
        <a:sy n="33" d="100"/>
      </p:scale>
      <p:origin x="0" y="-11154"/>
    </p:cViewPr>
    <p:sldLst>
      <p:sld r:id="rId1" collapse="1"/>
      <p:sld r:id="rId2" collapse="1"/>
      <p:sld r:id="rId3" collapse="1"/>
      <p:sld r:id="rId4" collapse="1"/>
    </p:sldLst>
  </p:outlineViewPr>
  <p:notesTextViewPr>
    <p:cViewPr>
      <p:scale>
        <a:sx n="3" d="2"/>
        <a:sy n="3" d="2"/>
      </p:scale>
      <p:origin x="0" y="0"/>
    </p:cViewPr>
  </p:notesTextViewPr>
  <p:sorterViewPr>
    <p:cViewPr varScale="1">
      <p:scale>
        <a:sx n="100" d="100"/>
        <a:sy n="100" d="100"/>
      </p:scale>
      <p:origin x="0" y="-24343"/>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notesMaster" Target="notesMasters/notesMaster1.xml"/><Relationship Id="rId200" Type="http://schemas.openxmlformats.org/officeDocument/2006/relationships/viewProps" Target="view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handoutMaster" Target="handoutMasters/handoutMaster1.xml"/><Relationship Id="rId201" Type="http://schemas.openxmlformats.org/officeDocument/2006/relationships/theme" Target="theme/theme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commentAuthors" Target="commentAuthors.xml"/><Relationship Id="rId202" Type="http://schemas.openxmlformats.org/officeDocument/2006/relationships/tableStyles" Target="tableStyle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s>
</file>

<file path=ppt/_rels/viewProps.xml.rels><?xml version="1.0" encoding="UTF-8" standalone="yes"?>
<Relationships xmlns="http://schemas.openxmlformats.org/package/2006/relationships"><Relationship Id="rId3" Type="http://schemas.openxmlformats.org/officeDocument/2006/relationships/slide" Target="slides/slide105.xml"/><Relationship Id="rId2" Type="http://schemas.openxmlformats.org/officeDocument/2006/relationships/slide" Target="slides/slide84.xml"/><Relationship Id="rId1" Type="http://schemas.openxmlformats.org/officeDocument/2006/relationships/slide" Target="slides/slide54.xml"/><Relationship Id="rId4"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7739" cy="469181"/>
          </a:xfrm>
          <a:prstGeom prst="rect">
            <a:avLst/>
          </a:prstGeom>
          <a:noFill/>
          <a:ln w="9525">
            <a:noFill/>
            <a:miter lim="800000"/>
            <a:headEnd/>
            <a:tailEnd/>
          </a:ln>
          <a:effectLst/>
        </p:spPr>
        <p:txBody>
          <a:bodyPr vert="horz" wrap="square" lIns="94178" tIns="47088" rIns="94178" bIns="47088" numCol="1" anchor="t" anchorCtr="0" compatLnSpc="1">
            <a:prstTxWarp prst="textNoShape">
              <a:avLst/>
            </a:prstTxWarp>
          </a:bodyPr>
          <a:lstStyle>
            <a:lvl1pPr defTabSz="941819">
              <a:defRPr sz="1200" i="0"/>
            </a:lvl1pPr>
          </a:lstStyle>
          <a:p>
            <a:pPr>
              <a:defRPr/>
            </a:pPr>
            <a:endParaRPr lang="en-US"/>
          </a:p>
        </p:txBody>
      </p:sp>
      <p:sp>
        <p:nvSpPr>
          <p:cNvPr id="19459" name="Rectangle 3"/>
          <p:cNvSpPr>
            <a:spLocks noGrp="1" noChangeArrowheads="1"/>
          </p:cNvSpPr>
          <p:nvPr>
            <p:ph type="dt" sz="quarter" idx="1"/>
          </p:nvPr>
        </p:nvSpPr>
        <p:spPr bwMode="auto">
          <a:xfrm>
            <a:off x="4024736" y="0"/>
            <a:ext cx="3077739" cy="469181"/>
          </a:xfrm>
          <a:prstGeom prst="rect">
            <a:avLst/>
          </a:prstGeom>
          <a:noFill/>
          <a:ln w="9525">
            <a:noFill/>
            <a:miter lim="800000"/>
            <a:headEnd/>
            <a:tailEnd/>
          </a:ln>
          <a:effectLst/>
        </p:spPr>
        <p:txBody>
          <a:bodyPr vert="horz" wrap="square" lIns="94178" tIns="47088" rIns="94178" bIns="47088" numCol="1" anchor="t" anchorCtr="0" compatLnSpc="1">
            <a:prstTxWarp prst="textNoShape">
              <a:avLst/>
            </a:prstTxWarp>
          </a:bodyPr>
          <a:lstStyle>
            <a:lvl1pPr algn="r" defTabSz="941819">
              <a:defRPr sz="1200" i="0"/>
            </a:lvl1pPr>
          </a:lstStyle>
          <a:p>
            <a:pPr>
              <a:defRPr/>
            </a:pPr>
            <a:endParaRPr lang="en-US"/>
          </a:p>
        </p:txBody>
      </p:sp>
      <p:sp>
        <p:nvSpPr>
          <p:cNvPr id="19460" name="Rectangle 4"/>
          <p:cNvSpPr>
            <a:spLocks noGrp="1" noChangeArrowheads="1"/>
          </p:cNvSpPr>
          <p:nvPr>
            <p:ph type="ftr" sz="quarter" idx="2"/>
          </p:nvPr>
        </p:nvSpPr>
        <p:spPr bwMode="auto">
          <a:xfrm>
            <a:off x="0" y="8919294"/>
            <a:ext cx="3077739" cy="469181"/>
          </a:xfrm>
          <a:prstGeom prst="rect">
            <a:avLst/>
          </a:prstGeom>
          <a:noFill/>
          <a:ln w="9525">
            <a:noFill/>
            <a:miter lim="800000"/>
            <a:headEnd/>
            <a:tailEnd/>
          </a:ln>
          <a:effectLst/>
        </p:spPr>
        <p:txBody>
          <a:bodyPr vert="horz" wrap="square" lIns="94178" tIns="47088" rIns="94178" bIns="47088" numCol="1" anchor="b" anchorCtr="0" compatLnSpc="1">
            <a:prstTxWarp prst="textNoShape">
              <a:avLst/>
            </a:prstTxWarp>
          </a:bodyPr>
          <a:lstStyle>
            <a:lvl1pPr defTabSz="941819">
              <a:defRPr sz="1200" i="0"/>
            </a:lvl1pPr>
          </a:lstStyle>
          <a:p>
            <a:pPr>
              <a:defRPr/>
            </a:pPr>
            <a:endParaRPr lang="en-US"/>
          </a:p>
        </p:txBody>
      </p:sp>
      <p:sp>
        <p:nvSpPr>
          <p:cNvPr id="19461" name="Rectangle 5"/>
          <p:cNvSpPr>
            <a:spLocks noGrp="1" noChangeArrowheads="1"/>
          </p:cNvSpPr>
          <p:nvPr>
            <p:ph type="sldNum" sz="quarter" idx="3"/>
          </p:nvPr>
        </p:nvSpPr>
        <p:spPr bwMode="auto">
          <a:xfrm>
            <a:off x="4024736" y="8919294"/>
            <a:ext cx="3077739" cy="469181"/>
          </a:xfrm>
          <a:prstGeom prst="rect">
            <a:avLst/>
          </a:prstGeom>
          <a:noFill/>
          <a:ln w="9525">
            <a:noFill/>
            <a:miter lim="800000"/>
            <a:headEnd/>
            <a:tailEnd/>
          </a:ln>
          <a:effectLst/>
        </p:spPr>
        <p:txBody>
          <a:bodyPr vert="horz" wrap="square" lIns="94178" tIns="47088" rIns="94178" bIns="47088" numCol="1" anchor="b" anchorCtr="0" compatLnSpc="1">
            <a:prstTxWarp prst="textNoShape">
              <a:avLst/>
            </a:prstTxWarp>
          </a:bodyPr>
          <a:lstStyle>
            <a:lvl1pPr algn="r" defTabSz="941819">
              <a:defRPr sz="1200" i="0"/>
            </a:lvl1pPr>
          </a:lstStyle>
          <a:p>
            <a:pPr>
              <a:defRPr/>
            </a:pPr>
            <a:fld id="{AF80E35A-9957-420B-95C1-F9B2E004B219}" type="slidenum">
              <a:rPr lang="en-US"/>
              <a:pPr>
                <a:defRPr/>
              </a:pPr>
              <a:t>‹#›</a:t>
            </a:fld>
            <a:endParaRPr lang="en-US"/>
          </a:p>
        </p:txBody>
      </p:sp>
    </p:spTree>
    <p:extLst>
      <p:ext uri="{BB962C8B-B14F-4D97-AF65-F5344CB8AC3E}">
        <p14:creationId xmlns:p14="http://schemas.microsoft.com/office/powerpoint/2010/main" val="78484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077739" cy="469181"/>
          </a:xfrm>
          <a:prstGeom prst="rect">
            <a:avLst/>
          </a:prstGeom>
          <a:noFill/>
          <a:ln w="9525">
            <a:noFill/>
            <a:miter lim="800000"/>
            <a:headEnd/>
            <a:tailEnd/>
          </a:ln>
          <a:effectLst/>
        </p:spPr>
        <p:txBody>
          <a:bodyPr vert="horz" wrap="square" lIns="94019" tIns="47009" rIns="94019" bIns="47009" numCol="1" anchor="t" anchorCtr="0" compatLnSpc="1">
            <a:prstTxWarp prst="textNoShape">
              <a:avLst/>
            </a:prstTxWarp>
          </a:bodyPr>
          <a:lstStyle>
            <a:lvl1pPr>
              <a:defRPr sz="1200" i="0">
                <a:latin typeface="Times New Roman" pitchFamily="18" charset="0"/>
              </a:defRPr>
            </a:lvl1pPr>
          </a:lstStyle>
          <a:p>
            <a:pPr>
              <a:defRPr/>
            </a:pPr>
            <a:endParaRPr lang="en-US"/>
          </a:p>
        </p:txBody>
      </p:sp>
      <p:sp>
        <p:nvSpPr>
          <p:cNvPr id="233475" name="Rectangle 3"/>
          <p:cNvSpPr>
            <a:spLocks noGrp="1" noChangeArrowheads="1"/>
          </p:cNvSpPr>
          <p:nvPr>
            <p:ph type="dt" idx="1"/>
          </p:nvPr>
        </p:nvSpPr>
        <p:spPr bwMode="auto">
          <a:xfrm>
            <a:off x="4023092" y="0"/>
            <a:ext cx="3077739" cy="469181"/>
          </a:xfrm>
          <a:prstGeom prst="rect">
            <a:avLst/>
          </a:prstGeom>
          <a:noFill/>
          <a:ln w="9525">
            <a:noFill/>
            <a:miter lim="800000"/>
            <a:headEnd/>
            <a:tailEnd/>
          </a:ln>
          <a:effectLst/>
        </p:spPr>
        <p:txBody>
          <a:bodyPr vert="horz" wrap="square" lIns="94019" tIns="47009" rIns="94019" bIns="47009" numCol="1" anchor="t" anchorCtr="0" compatLnSpc="1">
            <a:prstTxWarp prst="textNoShape">
              <a:avLst/>
            </a:prstTxWarp>
          </a:bodyPr>
          <a:lstStyle>
            <a:lvl1pPr algn="r">
              <a:defRPr sz="1200" i="0">
                <a:latin typeface="Times New Roman" pitchFamily="18" charset="0"/>
              </a:defRPr>
            </a:lvl1pPr>
          </a:lstStyle>
          <a:p>
            <a:pPr>
              <a:defRPr/>
            </a:pPr>
            <a:endParaRPr lang="en-US"/>
          </a:p>
        </p:txBody>
      </p:sp>
      <p:sp>
        <p:nvSpPr>
          <p:cNvPr id="14438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3477" name="Rectangle 5"/>
          <p:cNvSpPr>
            <a:spLocks noGrp="1" noChangeArrowheads="1"/>
          </p:cNvSpPr>
          <p:nvPr>
            <p:ph type="body" sz="quarter" idx="3"/>
          </p:nvPr>
        </p:nvSpPr>
        <p:spPr bwMode="auto">
          <a:xfrm>
            <a:off x="710248" y="4459648"/>
            <a:ext cx="5681980" cy="4224245"/>
          </a:xfrm>
          <a:prstGeom prst="rect">
            <a:avLst/>
          </a:prstGeom>
          <a:noFill/>
          <a:ln w="9525">
            <a:noFill/>
            <a:miter lim="800000"/>
            <a:headEnd/>
            <a:tailEnd/>
          </a:ln>
          <a:effectLst/>
        </p:spPr>
        <p:txBody>
          <a:bodyPr vert="horz" wrap="square" lIns="94019" tIns="47009" rIns="94019" bIns="470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3478" name="Rectangle 6"/>
          <p:cNvSpPr>
            <a:spLocks noGrp="1" noChangeArrowheads="1"/>
          </p:cNvSpPr>
          <p:nvPr>
            <p:ph type="ftr" sz="quarter" idx="4"/>
          </p:nvPr>
        </p:nvSpPr>
        <p:spPr bwMode="auto">
          <a:xfrm>
            <a:off x="0" y="8917672"/>
            <a:ext cx="3077739" cy="469180"/>
          </a:xfrm>
          <a:prstGeom prst="rect">
            <a:avLst/>
          </a:prstGeom>
          <a:noFill/>
          <a:ln w="9525">
            <a:noFill/>
            <a:miter lim="800000"/>
            <a:headEnd/>
            <a:tailEnd/>
          </a:ln>
          <a:effectLst/>
        </p:spPr>
        <p:txBody>
          <a:bodyPr vert="horz" wrap="square" lIns="94019" tIns="47009" rIns="94019" bIns="47009" numCol="1" anchor="b" anchorCtr="0" compatLnSpc="1">
            <a:prstTxWarp prst="textNoShape">
              <a:avLst/>
            </a:prstTxWarp>
          </a:bodyPr>
          <a:lstStyle>
            <a:lvl1pPr>
              <a:defRPr sz="1200" i="0">
                <a:latin typeface="Times New Roman" pitchFamily="18" charset="0"/>
              </a:defRPr>
            </a:lvl1pPr>
          </a:lstStyle>
          <a:p>
            <a:pPr>
              <a:defRPr/>
            </a:pPr>
            <a:endParaRPr lang="en-US"/>
          </a:p>
        </p:txBody>
      </p:sp>
      <p:sp>
        <p:nvSpPr>
          <p:cNvPr id="233479" name="Rectangle 7"/>
          <p:cNvSpPr>
            <a:spLocks noGrp="1" noChangeArrowheads="1"/>
          </p:cNvSpPr>
          <p:nvPr>
            <p:ph type="sldNum" sz="quarter" idx="5"/>
          </p:nvPr>
        </p:nvSpPr>
        <p:spPr bwMode="auto">
          <a:xfrm>
            <a:off x="4023092" y="8917672"/>
            <a:ext cx="3077739" cy="469180"/>
          </a:xfrm>
          <a:prstGeom prst="rect">
            <a:avLst/>
          </a:prstGeom>
          <a:noFill/>
          <a:ln w="9525">
            <a:noFill/>
            <a:miter lim="800000"/>
            <a:headEnd/>
            <a:tailEnd/>
          </a:ln>
          <a:effectLst/>
        </p:spPr>
        <p:txBody>
          <a:bodyPr vert="horz" wrap="square" lIns="94019" tIns="47009" rIns="94019" bIns="47009" numCol="1" anchor="b" anchorCtr="0" compatLnSpc="1">
            <a:prstTxWarp prst="textNoShape">
              <a:avLst/>
            </a:prstTxWarp>
          </a:bodyPr>
          <a:lstStyle>
            <a:lvl1pPr algn="r">
              <a:defRPr sz="1200" i="0">
                <a:latin typeface="Times New Roman" pitchFamily="18" charset="0"/>
              </a:defRPr>
            </a:lvl1pPr>
          </a:lstStyle>
          <a:p>
            <a:pPr>
              <a:defRPr/>
            </a:pPr>
            <a:fld id="{870001B5-912D-43F7-A65B-86CCD24A7F1E}" type="slidenum">
              <a:rPr lang="en-US"/>
              <a:pPr>
                <a:defRPr/>
              </a:pPr>
              <a:t>‹#›</a:t>
            </a:fld>
            <a:endParaRPr lang="en-US"/>
          </a:p>
        </p:txBody>
      </p:sp>
    </p:spTree>
    <p:extLst>
      <p:ext uri="{BB962C8B-B14F-4D97-AF65-F5344CB8AC3E}">
        <p14:creationId xmlns:p14="http://schemas.microsoft.com/office/powerpoint/2010/main" val="4100627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3549DC6-9C35-4D31-B486-4BAAA5FDEA62}" type="slidenum">
              <a:rPr lang="en-US" sz="1200" i="0">
                <a:latin typeface="Times New Roman" pitchFamily="18" charset="0"/>
              </a:rPr>
              <a:pPr eaLnBrk="1" hangingPunct="1"/>
              <a:t>1</a:t>
            </a:fld>
            <a:endParaRPr lang="en-US" sz="1200" i="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075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84A251F-8EC2-462F-BF21-13E9CF861FF7}" type="slidenum">
              <a:rPr lang="en-US" sz="1200" i="0">
                <a:latin typeface="Times New Roman" pitchFamily="18" charset="0"/>
              </a:rPr>
              <a:pPr eaLnBrk="1" hangingPunct="1"/>
              <a:t>10</a:t>
            </a:fld>
            <a:endParaRPr lang="en-US" sz="1200" i="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955900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7CA833C-0C11-4ACA-A73D-C75438BDEA5F}" type="slidenum">
              <a:rPr lang="en-US" sz="1200" i="0">
                <a:latin typeface="Times New Roman" pitchFamily="18" charset="0"/>
              </a:rPr>
              <a:pPr eaLnBrk="1" hangingPunct="1"/>
              <a:t>106</a:t>
            </a:fld>
            <a:endParaRPr lang="en-US" sz="1200" i="0">
              <a:latin typeface="Times New Roman" pitchFamily="18"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077917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9AA47ED2-258B-4220-88B7-BA207505DF32}" type="slidenum">
              <a:rPr lang="en-US" sz="1200" i="0">
                <a:latin typeface="Times New Roman" pitchFamily="18" charset="0"/>
              </a:rPr>
              <a:pPr eaLnBrk="1" hangingPunct="1"/>
              <a:t>107</a:t>
            </a:fld>
            <a:endParaRPr lang="en-US" sz="1200" i="0">
              <a:latin typeface="Times New Roman" pitchFamily="18"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84575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D6C2864-8294-4164-8C6A-AF0C84F5FC42}" type="slidenum">
              <a:rPr lang="en-US" sz="1200" i="0">
                <a:latin typeface="Times New Roman" pitchFamily="18" charset="0"/>
              </a:rPr>
              <a:pPr eaLnBrk="1" hangingPunct="1"/>
              <a:t>108</a:t>
            </a:fld>
            <a:endParaRPr lang="en-US" sz="1200" i="0">
              <a:latin typeface="Times New Roman" pitchFamily="18"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424046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0001B5-912D-43F7-A65B-86CCD24A7F1E}" type="slidenum">
              <a:rPr lang="en-US" smtClean="0"/>
              <a:pPr>
                <a:defRPr/>
              </a:pPr>
              <a:t>110</a:t>
            </a:fld>
            <a:endParaRPr lang="en-US"/>
          </a:p>
        </p:txBody>
      </p:sp>
    </p:spTree>
    <p:extLst>
      <p:ext uri="{BB962C8B-B14F-4D97-AF65-F5344CB8AC3E}">
        <p14:creationId xmlns:p14="http://schemas.microsoft.com/office/powerpoint/2010/main" val="204816181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F39A8A96-E9EF-4FBF-B50A-322B70FC382C}" type="slidenum">
              <a:rPr lang="en-US" sz="1200" i="0">
                <a:latin typeface="Times New Roman" pitchFamily="18" charset="0"/>
              </a:rPr>
              <a:pPr eaLnBrk="1" hangingPunct="1"/>
              <a:t>111</a:t>
            </a:fld>
            <a:endParaRPr lang="en-US" sz="1200" i="0">
              <a:latin typeface="Times New Roman" pitchFamily="18" charset="0"/>
            </a:endParaRPr>
          </a:p>
        </p:txBody>
      </p:sp>
    </p:spTree>
    <p:extLst>
      <p:ext uri="{BB962C8B-B14F-4D97-AF65-F5344CB8AC3E}">
        <p14:creationId xmlns:p14="http://schemas.microsoft.com/office/powerpoint/2010/main" val="186637116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8F3750B-6C75-41C7-B99C-0CE16F71E8F5}" type="slidenum">
              <a:rPr lang="en-US" sz="1200" i="0">
                <a:latin typeface="Times New Roman" pitchFamily="18" charset="0"/>
              </a:rPr>
              <a:pPr eaLnBrk="1" hangingPunct="1"/>
              <a:t>112</a:t>
            </a:fld>
            <a:endParaRPr lang="en-US" sz="1200" i="0">
              <a:latin typeface="Times New Roman" pitchFamily="18"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928508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2DA82EE-8B8E-49DA-A8B6-7BCCF4531AEE}" type="slidenum">
              <a:rPr lang="en-US" sz="1200" i="0">
                <a:latin typeface="Times New Roman" pitchFamily="18" charset="0"/>
              </a:rPr>
              <a:pPr eaLnBrk="1" hangingPunct="1"/>
              <a:t>113</a:t>
            </a:fld>
            <a:endParaRPr lang="en-US" sz="1200" i="0">
              <a:latin typeface="Times New Roman" pitchFamily="18"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334352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A00492E-0FE8-48EE-9F46-041F8DFFC96B}" type="slidenum">
              <a:rPr lang="en-US" sz="1200" i="0">
                <a:latin typeface="Times New Roman" pitchFamily="18" charset="0"/>
              </a:rPr>
              <a:pPr eaLnBrk="1" hangingPunct="1"/>
              <a:t>114</a:t>
            </a:fld>
            <a:endParaRPr lang="en-US" sz="1200" i="0">
              <a:latin typeface="Times New Roman" pitchFamily="18"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342525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426330B-959D-45D2-85BB-D517291FB189}" type="slidenum">
              <a:rPr lang="en-US" sz="1200" i="0">
                <a:latin typeface="Times New Roman" pitchFamily="18" charset="0"/>
              </a:rPr>
              <a:pPr eaLnBrk="1" hangingPunct="1"/>
              <a:t>115</a:t>
            </a:fld>
            <a:endParaRPr lang="en-US" sz="1200" i="0">
              <a:latin typeface="Times New Roman" pitchFamily="18"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4502923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426330B-959D-45D2-85BB-D517291FB189}" type="slidenum">
              <a:rPr lang="en-US" sz="1200" i="0">
                <a:latin typeface="Times New Roman" pitchFamily="18" charset="0"/>
              </a:rPr>
              <a:pPr eaLnBrk="1" hangingPunct="1"/>
              <a:t>116</a:t>
            </a:fld>
            <a:endParaRPr lang="en-US" sz="1200" i="0">
              <a:latin typeface="Times New Roman" pitchFamily="18"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7793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84A251F-8EC2-462F-BF21-13E9CF861FF7}" type="slidenum">
              <a:rPr lang="en-US" sz="1200" i="0">
                <a:latin typeface="Times New Roman" pitchFamily="18" charset="0"/>
              </a:rPr>
              <a:pPr eaLnBrk="1" hangingPunct="1"/>
              <a:t>11</a:t>
            </a:fld>
            <a:endParaRPr lang="en-US" sz="1200" i="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344295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BAD8799-B882-4E91-8324-588E894E76C3}" type="slidenum">
              <a:rPr lang="en-US" sz="1200" i="0">
                <a:latin typeface="Times New Roman" pitchFamily="18" charset="0"/>
              </a:rPr>
              <a:pPr eaLnBrk="1" hangingPunct="1"/>
              <a:t>117</a:t>
            </a:fld>
            <a:endParaRPr lang="en-US" sz="1200" i="0">
              <a:latin typeface="Times New Roman"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109832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CD9E2581-0A20-4F1D-856C-164A06BEE9F4}" type="slidenum">
              <a:rPr lang="en-US" sz="1200" i="0">
                <a:latin typeface="Times New Roman" pitchFamily="18" charset="0"/>
              </a:rPr>
              <a:pPr eaLnBrk="1" hangingPunct="1"/>
              <a:t>118</a:t>
            </a:fld>
            <a:endParaRPr lang="en-US" sz="1200" i="0">
              <a:latin typeface="Times New Roman" pitchFamily="18"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047770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06B54C2-4EBE-433B-BA7B-DC0070C3254D}" type="slidenum">
              <a:rPr lang="en-US" sz="1200" i="0">
                <a:latin typeface="Times New Roman" pitchFamily="18" charset="0"/>
              </a:rPr>
              <a:pPr eaLnBrk="1" hangingPunct="1"/>
              <a:t>119</a:t>
            </a:fld>
            <a:endParaRPr lang="en-US" sz="1200" i="0">
              <a:latin typeface="Times New Roman" pitchFamily="18"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61117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88FA985-DC98-40BF-B950-EEF54264CC55}" type="slidenum">
              <a:rPr lang="en-US" sz="1200" i="0">
                <a:latin typeface="Times New Roman" pitchFamily="18" charset="0"/>
              </a:rPr>
              <a:pPr eaLnBrk="1" hangingPunct="1"/>
              <a:t>120</a:t>
            </a:fld>
            <a:endParaRPr lang="en-US" sz="1200" i="0">
              <a:latin typeface="Times New Roman" pitchFamily="18"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764798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1F266E1-E6DB-4525-8BB4-6DB578569982}" type="slidenum">
              <a:rPr lang="en-US" sz="1200" i="0">
                <a:latin typeface="Times New Roman" pitchFamily="18" charset="0"/>
              </a:rPr>
              <a:pPr eaLnBrk="1" hangingPunct="1"/>
              <a:t>121</a:t>
            </a:fld>
            <a:endParaRPr lang="en-US" sz="1200" i="0">
              <a:latin typeface="Times New Roman" pitchFamily="18"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629767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F3DF8B-6C45-431C-9237-B263784A13C6}" type="slidenum">
              <a:rPr lang="en-US" sz="1200" i="0">
                <a:latin typeface="Times New Roman" pitchFamily="18" charset="0"/>
              </a:rPr>
              <a:pPr eaLnBrk="1" hangingPunct="1"/>
              <a:t>122</a:t>
            </a:fld>
            <a:endParaRPr lang="en-US" sz="1200" i="0">
              <a:latin typeface="Times New Roman" pitchFamily="18"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5123586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F3DF8B-6C45-431C-9237-B263784A13C6}" type="slidenum">
              <a:rPr lang="en-US" sz="1200" i="0">
                <a:latin typeface="Times New Roman" pitchFamily="18" charset="0"/>
              </a:rPr>
              <a:pPr eaLnBrk="1" hangingPunct="1"/>
              <a:t>123</a:t>
            </a:fld>
            <a:endParaRPr lang="en-US" sz="1200" i="0">
              <a:latin typeface="Times New Roman" pitchFamily="18"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247959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F3DF8B-6C45-431C-9237-B263784A13C6}" type="slidenum">
              <a:rPr lang="en-US" sz="1200" i="0">
                <a:latin typeface="Times New Roman" pitchFamily="18" charset="0"/>
              </a:rPr>
              <a:pPr eaLnBrk="1" hangingPunct="1"/>
              <a:t>124</a:t>
            </a:fld>
            <a:endParaRPr lang="en-US" sz="1200" i="0">
              <a:latin typeface="Times New Roman" pitchFamily="18"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818206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972CB07-E8D8-4A08-9322-BA1E37878773}" type="slidenum">
              <a:rPr lang="en-US" sz="1200" i="0">
                <a:latin typeface="Times New Roman" pitchFamily="18" charset="0"/>
              </a:rPr>
              <a:pPr eaLnBrk="1" hangingPunct="1"/>
              <a:t>126</a:t>
            </a:fld>
            <a:endParaRPr lang="en-US" sz="1200" i="0">
              <a:latin typeface="Times New Roman" pitchFamily="18"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285442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972CB07-E8D8-4A08-9322-BA1E37878773}" type="slidenum">
              <a:rPr lang="en-US" sz="1200" i="0">
                <a:latin typeface="Times New Roman" pitchFamily="18" charset="0"/>
              </a:rPr>
              <a:pPr eaLnBrk="1" hangingPunct="1"/>
              <a:t>127</a:t>
            </a:fld>
            <a:endParaRPr lang="en-US" sz="1200" i="0">
              <a:latin typeface="Times New Roman" pitchFamily="18"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3376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84A251F-8EC2-462F-BF21-13E9CF861FF7}" type="slidenum">
              <a:rPr lang="en-US" sz="1200" i="0">
                <a:latin typeface="Times New Roman" pitchFamily="18" charset="0"/>
              </a:rPr>
              <a:pPr eaLnBrk="1" hangingPunct="1"/>
              <a:t>12</a:t>
            </a:fld>
            <a:endParaRPr lang="en-US" sz="1200" i="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6323937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E1446AC-EA0E-4AC3-ADE3-53BAB0F12363}" type="slidenum">
              <a:rPr lang="en-US" sz="1200" i="0">
                <a:latin typeface="Times New Roman" pitchFamily="18" charset="0"/>
              </a:rPr>
              <a:pPr eaLnBrk="1" hangingPunct="1"/>
              <a:t>128</a:t>
            </a:fld>
            <a:endParaRPr lang="en-US" sz="1200" i="0">
              <a:latin typeface="Times New Roman" pitchFamily="18"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367517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9CC2A94F-D714-4449-A3D4-2FAB767BECA7}" type="slidenum">
              <a:rPr lang="en-US" sz="1200" i="0">
                <a:latin typeface="Times New Roman" pitchFamily="18" charset="0"/>
              </a:rPr>
              <a:pPr eaLnBrk="1" hangingPunct="1"/>
              <a:t>129</a:t>
            </a:fld>
            <a:endParaRPr lang="en-US" sz="1200" i="0">
              <a:latin typeface="Times New Roman" pitchFamily="18"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291199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0BF636A-47CD-4FEE-9BB7-0EA6B9F647A9}" type="slidenum">
              <a:rPr lang="en-US" sz="1200" i="0">
                <a:latin typeface="Times New Roman" pitchFamily="18" charset="0"/>
              </a:rPr>
              <a:pPr eaLnBrk="1" hangingPunct="1"/>
              <a:t>130</a:t>
            </a:fld>
            <a:endParaRPr lang="en-US" sz="1200" i="0">
              <a:latin typeface="Times New Roman" pitchFamily="18"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133700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E8B8EA-B7DE-452F-9A98-5B8C5386CF63}" type="slidenum">
              <a:rPr lang="en-US" sz="1200" i="0">
                <a:latin typeface="Times New Roman" pitchFamily="18" charset="0"/>
              </a:rPr>
              <a:pPr eaLnBrk="1" hangingPunct="1"/>
              <a:t>131</a:t>
            </a:fld>
            <a:endParaRPr lang="en-US" sz="1200" i="0">
              <a:latin typeface="Times New Roman" pitchFamily="18" charset="0"/>
            </a:endParaRPr>
          </a:p>
        </p:txBody>
      </p:sp>
    </p:spTree>
    <p:extLst>
      <p:ext uri="{BB962C8B-B14F-4D97-AF65-F5344CB8AC3E}">
        <p14:creationId xmlns:p14="http://schemas.microsoft.com/office/powerpoint/2010/main" val="363078680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E8B8EA-B7DE-452F-9A98-5B8C5386CF63}" type="slidenum">
              <a:rPr lang="en-US" sz="1200" i="0">
                <a:latin typeface="Times New Roman" pitchFamily="18" charset="0"/>
              </a:rPr>
              <a:pPr eaLnBrk="1" hangingPunct="1"/>
              <a:t>132</a:t>
            </a:fld>
            <a:endParaRPr lang="en-US" sz="1200" i="0">
              <a:latin typeface="Times New Roman" pitchFamily="18" charset="0"/>
            </a:endParaRPr>
          </a:p>
        </p:txBody>
      </p:sp>
    </p:spTree>
    <p:extLst>
      <p:ext uri="{BB962C8B-B14F-4D97-AF65-F5344CB8AC3E}">
        <p14:creationId xmlns:p14="http://schemas.microsoft.com/office/powerpoint/2010/main" val="12247873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E8B8EA-B7DE-452F-9A98-5B8C5386CF63}" type="slidenum">
              <a:rPr lang="en-US" sz="1200" i="0">
                <a:latin typeface="Times New Roman" pitchFamily="18" charset="0"/>
              </a:rPr>
              <a:pPr eaLnBrk="1" hangingPunct="1"/>
              <a:t>133</a:t>
            </a:fld>
            <a:endParaRPr lang="en-US" sz="1200" i="0">
              <a:latin typeface="Times New Roman" pitchFamily="18" charset="0"/>
            </a:endParaRPr>
          </a:p>
        </p:txBody>
      </p:sp>
    </p:spTree>
    <p:extLst>
      <p:ext uri="{BB962C8B-B14F-4D97-AF65-F5344CB8AC3E}">
        <p14:creationId xmlns:p14="http://schemas.microsoft.com/office/powerpoint/2010/main" val="16181385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21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E8B8EA-B7DE-452F-9A98-5B8C5386CF63}" type="slidenum">
              <a:rPr lang="en-US" sz="1200" i="0">
                <a:latin typeface="Times New Roman" pitchFamily="18" charset="0"/>
              </a:rPr>
              <a:pPr eaLnBrk="1" hangingPunct="1"/>
              <a:t>134</a:t>
            </a:fld>
            <a:endParaRPr lang="en-US" sz="1200" i="0">
              <a:latin typeface="Times New Roman" pitchFamily="18" charset="0"/>
            </a:endParaRPr>
          </a:p>
        </p:txBody>
      </p:sp>
    </p:spTree>
    <p:extLst>
      <p:ext uri="{BB962C8B-B14F-4D97-AF65-F5344CB8AC3E}">
        <p14:creationId xmlns:p14="http://schemas.microsoft.com/office/powerpoint/2010/main" val="33878642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2CB07-E8D8-4A08-9322-BA1E37878773}"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4885515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2CB07-E8D8-4A08-9322-BA1E37878773}"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9829086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2CB07-E8D8-4A08-9322-BA1E37878773}"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89020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84A251F-8EC2-462F-BF21-13E9CF861FF7}" type="slidenum">
              <a:rPr lang="en-US" sz="1200" i="0">
                <a:latin typeface="Times New Roman" pitchFamily="18" charset="0"/>
              </a:rPr>
              <a:pPr eaLnBrk="1" hangingPunct="1"/>
              <a:t>13</a:t>
            </a:fld>
            <a:endParaRPr lang="en-US" sz="1200" i="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664928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835B2B0-DE0C-4C0E-B65A-7D66DF8772F0}" type="slidenum">
              <a:rPr lang="en-US" sz="1200" i="0">
                <a:latin typeface="Times New Roman" pitchFamily="18" charset="0"/>
              </a:rPr>
              <a:pPr eaLnBrk="1" hangingPunct="1"/>
              <a:t>138</a:t>
            </a:fld>
            <a:endParaRPr lang="en-US" sz="1200" i="0">
              <a:latin typeface="Times New Roman" pitchFamily="18" charset="0"/>
            </a:endParaRPr>
          </a:p>
        </p:txBody>
      </p:sp>
    </p:spTree>
    <p:extLst>
      <p:ext uri="{BB962C8B-B14F-4D97-AF65-F5344CB8AC3E}">
        <p14:creationId xmlns:p14="http://schemas.microsoft.com/office/powerpoint/2010/main" val="100293436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835B2B0-DE0C-4C0E-B65A-7D66DF8772F0}" type="slidenum">
              <a:rPr lang="en-US" sz="1200" i="0">
                <a:latin typeface="Times New Roman" pitchFamily="18" charset="0"/>
              </a:rPr>
              <a:pPr eaLnBrk="1" hangingPunct="1"/>
              <a:t>139</a:t>
            </a:fld>
            <a:endParaRPr lang="en-US" sz="1200" i="0">
              <a:latin typeface="Times New Roman" pitchFamily="18" charset="0"/>
            </a:endParaRPr>
          </a:p>
        </p:txBody>
      </p:sp>
    </p:spTree>
    <p:extLst>
      <p:ext uri="{BB962C8B-B14F-4D97-AF65-F5344CB8AC3E}">
        <p14:creationId xmlns:p14="http://schemas.microsoft.com/office/powerpoint/2010/main" val="37273674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835B2B0-DE0C-4C0E-B65A-7D66DF8772F0}" type="slidenum">
              <a:rPr lang="en-US" sz="1200" i="0">
                <a:latin typeface="Times New Roman" pitchFamily="18" charset="0"/>
              </a:rPr>
              <a:pPr eaLnBrk="1" hangingPunct="1"/>
              <a:t>140</a:t>
            </a:fld>
            <a:endParaRPr lang="en-US" sz="1200" i="0">
              <a:latin typeface="Times New Roman" pitchFamily="18" charset="0"/>
            </a:endParaRPr>
          </a:p>
        </p:txBody>
      </p:sp>
    </p:spTree>
    <p:extLst>
      <p:ext uri="{BB962C8B-B14F-4D97-AF65-F5344CB8AC3E}">
        <p14:creationId xmlns:p14="http://schemas.microsoft.com/office/powerpoint/2010/main" val="142759358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31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835B2B0-DE0C-4C0E-B65A-7D66DF8772F0}" type="slidenum">
              <a:rPr lang="en-US" sz="1200" i="0">
                <a:latin typeface="Times New Roman" pitchFamily="18" charset="0"/>
              </a:rPr>
              <a:pPr eaLnBrk="1" hangingPunct="1"/>
              <a:t>141</a:t>
            </a:fld>
            <a:endParaRPr lang="en-US" sz="1200" i="0">
              <a:latin typeface="Times New Roman" pitchFamily="18" charset="0"/>
            </a:endParaRPr>
          </a:p>
        </p:txBody>
      </p:sp>
    </p:spTree>
    <p:extLst>
      <p:ext uri="{BB962C8B-B14F-4D97-AF65-F5344CB8AC3E}">
        <p14:creationId xmlns:p14="http://schemas.microsoft.com/office/powerpoint/2010/main" val="125119182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835B2B0-DE0C-4C0E-B65A-7D66DF8772F0}" type="slidenum">
              <a:rPr lang="en-US" sz="1200" i="0">
                <a:latin typeface="Times New Roman" pitchFamily="18" charset="0"/>
              </a:rPr>
              <a:pPr eaLnBrk="1" hangingPunct="1"/>
              <a:t>142</a:t>
            </a:fld>
            <a:endParaRPr lang="en-US" sz="1200" i="0">
              <a:latin typeface="Times New Roman" pitchFamily="18" charset="0"/>
            </a:endParaRPr>
          </a:p>
        </p:txBody>
      </p:sp>
    </p:spTree>
    <p:extLst>
      <p:ext uri="{BB962C8B-B14F-4D97-AF65-F5344CB8AC3E}">
        <p14:creationId xmlns:p14="http://schemas.microsoft.com/office/powerpoint/2010/main" val="215107142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3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835B2B0-DE0C-4C0E-B65A-7D66DF8772F0}" type="slidenum">
              <a:rPr lang="en-US" sz="1200" i="0">
                <a:latin typeface="Times New Roman" pitchFamily="18" charset="0"/>
              </a:rPr>
              <a:pPr eaLnBrk="1" hangingPunct="1"/>
              <a:t>143</a:t>
            </a:fld>
            <a:endParaRPr lang="en-US" sz="1200" i="0">
              <a:latin typeface="Times New Roman" pitchFamily="18" charset="0"/>
            </a:endParaRPr>
          </a:p>
        </p:txBody>
      </p:sp>
    </p:spTree>
    <p:extLst>
      <p:ext uri="{BB962C8B-B14F-4D97-AF65-F5344CB8AC3E}">
        <p14:creationId xmlns:p14="http://schemas.microsoft.com/office/powerpoint/2010/main" val="234797783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631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835B2B0-DE0C-4C0E-B65A-7D66DF8772F0}" type="slidenum">
              <a:rPr lang="en-US" sz="1200" i="0">
                <a:latin typeface="Times New Roman" pitchFamily="18" charset="0"/>
              </a:rPr>
              <a:pPr eaLnBrk="1" hangingPunct="1"/>
              <a:t>144</a:t>
            </a:fld>
            <a:endParaRPr lang="en-US" sz="1200" i="0">
              <a:latin typeface="Times New Roman" pitchFamily="18" charset="0"/>
            </a:endParaRPr>
          </a:p>
        </p:txBody>
      </p:sp>
    </p:spTree>
    <p:extLst>
      <p:ext uri="{BB962C8B-B14F-4D97-AF65-F5344CB8AC3E}">
        <p14:creationId xmlns:p14="http://schemas.microsoft.com/office/powerpoint/2010/main" val="27530188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41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69B48779-965B-47B3-8AC5-3EFB6EBB42DE}" type="slidenum">
              <a:rPr lang="en-US" sz="1200" i="0">
                <a:latin typeface="Times New Roman" pitchFamily="18" charset="0"/>
              </a:rPr>
              <a:pPr eaLnBrk="1" hangingPunct="1"/>
              <a:t>145</a:t>
            </a:fld>
            <a:endParaRPr lang="en-US" sz="1200" i="0">
              <a:latin typeface="Times New Roman" pitchFamily="18" charset="0"/>
            </a:endParaRPr>
          </a:p>
        </p:txBody>
      </p:sp>
    </p:spTree>
    <p:extLst>
      <p:ext uri="{BB962C8B-B14F-4D97-AF65-F5344CB8AC3E}">
        <p14:creationId xmlns:p14="http://schemas.microsoft.com/office/powerpoint/2010/main" val="17803893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026390-0543-43D7-8619-4DFC3F7745F2}" type="slidenum">
              <a:rPr lang="en-US" sz="1200" i="0">
                <a:latin typeface="Times New Roman" pitchFamily="18" charset="0"/>
              </a:rPr>
              <a:pPr eaLnBrk="1" hangingPunct="1"/>
              <a:t>146</a:t>
            </a:fld>
            <a:endParaRPr lang="en-US" sz="1200" i="0">
              <a:latin typeface="Times New Roman" pitchFamily="18" charset="0"/>
            </a:endParaRPr>
          </a:p>
        </p:txBody>
      </p:sp>
    </p:spTree>
    <p:extLst>
      <p:ext uri="{BB962C8B-B14F-4D97-AF65-F5344CB8AC3E}">
        <p14:creationId xmlns:p14="http://schemas.microsoft.com/office/powerpoint/2010/main" val="12699543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026390-0543-43D7-8619-4DFC3F7745F2}" type="slidenum">
              <a:rPr lang="en-US" sz="1200" i="0">
                <a:latin typeface="Times New Roman" pitchFamily="18" charset="0"/>
              </a:rPr>
              <a:pPr eaLnBrk="1" hangingPunct="1"/>
              <a:t>147</a:t>
            </a:fld>
            <a:endParaRPr lang="en-US" sz="1200" i="0">
              <a:latin typeface="Times New Roman" pitchFamily="18" charset="0"/>
            </a:endParaRPr>
          </a:p>
        </p:txBody>
      </p:sp>
    </p:spTree>
    <p:extLst>
      <p:ext uri="{BB962C8B-B14F-4D97-AF65-F5344CB8AC3E}">
        <p14:creationId xmlns:p14="http://schemas.microsoft.com/office/powerpoint/2010/main" val="70533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84A251F-8EC2-462F-BF21-13E9CF861FF7}" type="slidenum">
              <a:rPr lang="en-US" sz="1200" i="0">
                <a:latin typeface="Times New Roman" pitchFamily="18" charset="0"/>
              </a:rPr>
              <a:pPr eaLnBrk="1" hangingPunct="1"/>
              <a:t>14</a:t>
            </a:fld>
            <a:endParaRPr lang="en-US" sz="1200" i="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9848348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026390-0543-43D7-8619-4DFC3F7745F2}" type="slidenum">
              <a:rPr lang="en-US" sz="1200" i="0">
                <a:latin typeface="Times New Roman" pitchFamily="18" charset="0"/>
              </a:rPr>
              <a:pPr eaLnBrk="1" hangingPunct="1"/>
              <a:t>148</a:t>
            </a:fld>
            <a:endParaRPr lang="en-US" sz="1200" i="0">
              <a:latin typeface="Times New Roman" pitchFamily="18" charset="0"/>
            </a:endParaRPr>
          </a:p>
        </p:txBody>
      </p:sp>
    </p:spTree>
    <p:extLst>
      <p:ext uri="{BB962C8B-B14F-4D97-AF65-F5344CB8AC3E}">
        <p14:creationId xmlns:p14="http://schemas.microsoft.com/office/powerpoint/2010/main" val="18378893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026390-0543-43D7-8619-4DFC3F7745F2}" type="slidenum">
              <a:rPr lang="en-US" sz="1200" i="0">
                <a:latin typeface="Times New Roman" pitchFamily="18" charset="0"/>
              </a:rPr>
              <a:pPr eaLnBrk="1" hangingPunct="1"/>
              <a:t>149</a:t>
            </a:fld>
            <a:endParaRPr lang="en-US" sz="1200" i="0">
              <a:latin typeface="Times New Roman" pitchFamily="18" charset="0"/>
            </a:endParaRPr>
          </a:p>
        </p:txBody>
      </p:sp>
    </p:spTree>
    <p:extLst>
      <p:ext uri="{BB962C8B-B14F-4D97-AF65-F5344CB8AC3E}">
        <p14:creationId xmlns:p14="http://schemas.microsoft.com/office/powerpoint/2010/main" val="989984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90C71493-87F1-4429-897D-841C65987384}" type="slidenum">
              <a:rPr lang="en-US" sz="1200" i="0">
                <a:latin typeface="Times New Roman" pitchFamily="18" charset="0"/>
              </a:rPr>
              <a:pPr eaLnBrk="1" hangingPunct="1"/>
              <a:t>150</a:t>
            </a:fld>
            <a:endParaRPr lang="en-US" sz="1200" i="0">
              <a:latin typeface="Times New Roman" pitchFamily="18" charset="0"/>
            </a:endParaRPr>
          </a:p>
        </p:txBody>
      </p:sp>
    </p:spTree>
    <p:extLst>
      <p:ext uri="{BB962C8B-B14F-4D97-AF65-F5344CB8AC3E}">
        <p14:creationId xmlns:p14="http://schemas.microsoft.com/office/powerpoint/2010/main" val="11712157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604975AA-A222-4E20-B2D7-3C5F9A3537E6}" type="slidenum">
              <a:rPr lang="en-US" sz="1200" i="0">
                <a:latin typeface="Times New Roman" pitchFamily="18" charset="0"/>
              </a:rPr>
              <a:pPr eaLnBrk="1" hangingPunct="1"/>
              <a:t>151</a:t>
            </a:fld>
            <a:endParaRPr lang="en-US" sz="1200" i="0">
              <a:latin typeface="Times New Roman" pitchFamily="18" charset="0"/>
            </a:endParaRPr>
          </a:p>
        </p:txBody>
      </p:sp>
    </p:spTree>
    <p:extLst>
      <p:ext uri="{BB962C8B-B14F-4D97-AF65-F5344CB8AC3E}">
        <p14:creationId xmlns:p14="http://schemas.microsoft.com/office/powerpoint/2010/main" val="45726807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F36C7B29-26CD-4EF4-8DC0-DFBD17A82021}" type="slidenum">
              <a:rPr lang="en-US" sz="1200" i="0">
                <a:latin typeface="Times New Roman" pitchFamily="18" charset="0"/>
              </a:rPr>
              <a:pPr eaLnBrk="1" hangingPunct="1"/>
              <a:t>152</a:t>
            </a:fld>
            <a:endParaRPr lang="en-US" sz="1200" i="0">
              <a:latin typeface="Times New Roman" pitchFamily="18" charset="0"/>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1595073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9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38C5D7A6-C9D8-417B-9DD2-01A3D956013C}" type="slidenum">
              <a:rPr lang="en-US" sz="1200" i="0">
                <a:latin typeface="Times New Roman" pitchFamily="18" charset="0"/>
              </a:rPr>
              <a:pPr eaLnBrk="1" hangingPunct="1"/>
              <a:t>153</a:t>
            </a:fld>
            <a:endParaRPr lang="en-US" sz="1200" i="0">
              <a:latin typeface="Times New Roman" pitchFamily="18" charset="0"/>
            </a:endParaRPr>
          </a:p>
        </p:txBody>
      </p:sp>
    </p:spTree>
    <p:extLst>
      <p:ext uri="{BB962C8B-B14F-4D97-AF65-F5344CB8AC3E}">
        <p14:creationId xmlns:p14="http://schemas.microsoft.com/office/powerpoint/2010/main" val="115580183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03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FA27464-640E-46EC-B4A2-690EFAAB63E0}" type="slidenum">
              <a:rPr lang="en-US" sz="1200" i="0">
                <a:latin typeface="Times New Roman" pitchFamily="18" charset="0"/>
              </a:rPr>
              <a:pPr eaLnBrk="1" hangingPunct="1"/>
              <a:t>154</a:t>
            </a:fld>
            <a:endParaRPr lang="en-US" sz="1200" i="0">
              <a:latin typeface="Times New Roman" pitchFamily="18" charset="0"/>
            </a:endParaRPr>
          </a:p>
        </p:txBody>
      </p:sp>
    </p:spTree>
    <p:extLst>
      <p:ext uri="{BB962C8B-B14F-4D97-AF65-F5344CB8AC3E}">
        <p14:creationId xmlns:p14="http://schemas.microsoft.com/office/powerpoint/2010/main" val="386422057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155</a:t>
            </a:fld>
            <a:endParaRPr lang="en-US" sz="1200" i="0">
              <a:latin typeface="Times New Roman" pitchFamily="18" charset="0"/>
            </a:endParaRPr>
          </a:p>
        </p:txBody>
      </p:sp>
    </p:spTree>
    <p:extLst>
      <p:ext uri="{BB962C8B-B14F-4D97-AF65-F5344CB8AC3E}">
        <p14:creationId xmlns:p14="http://schemas.microsoft.com/office/powerpoint/2010/main" val="126647724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156</a:t>
            </a:fld>
            <a:endParaRPr lang="en-US" sz="1200" i="0">
              <a:latin typeface="Times New Roman" pitchFamily="18" charset="0"/>
            </a:endParaRPr>
          </a:p>
        </p:txBody>
      </p:sp>
    </p:spTree>
    <p:extLst>
      <p:ext uri="{BB962C8B-B14F-4D97-AF65-F5344CB8AC3E}">
        <p14:creationId xmlns:p14="http://schemas.microsoft.com/office/powerpoint/2010/main" val="31668764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9267B69-36AB-4698-A8C5-4EBF3C97AD48}" type="slidenum">
              <a:rPr lang="en-US" sz="1200" i="0">
                <a:latin typeface="Times New Roman" pitchFamily="18" charset="0"/>
              </a:rPr>
              <a:pPr eaLnBrk="1" hangingPunct="1"/>
              <a:t>157</a:t>
            </a:fld>
            <a:endParaRPr lang="en-US" sz="1200" i="0">
              <a:latin typeface="Times New Roman" pitchFamily="18" charset="0"/>
            </a:endParaRPr>
          </a:p>
        </p:txBody>
      </p:sp>
    </p:spTree>
    <p:extLst>
      <p:ext uri="{BB962C8B-B14F-4D97-AF65-F5344CB8AC3E}">
        <p14:creationId xmlns:p14="http://schemas.microsoft.com/office/powerpoint/2010/main" val="290853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FB9D5ADD-6E2B-4EB2-8CA1-CFE89818A69C}" type="slidenum">
              <a:rPr lang="en-US" sz="1200" i="0">
                <a:latin typeface="Times New Roman" pitchFamily="18" charset="0"/>
              </a:rPr>
              <a:pPr eaLnBrk="1" hangingPunct="1"/>
              <a:t>15</a:t>
            </a:fld>
            <a:endParaRPr lang="en-US" sz="1200" i="0">
              <a:latin typeface="Times New Roman" pitchFamily="18"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7645787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9267B69-36AB-4698-A8C5-4EBF3C97AD48}" type="slidenum">
              <a:rPr lang="en-US" sz="1200" i="0">
                <a:latin typeface="Times New Roman" pitchFamily="18" charset="0"/>
              </a:rPr>
              <a:pPr eaLnBrk="1" hangingPunct="1"/>
              <a:t>158</a:t>
            </a:fld>
            <a:endParaRPr lang="en-US" sz="1200" i="0">
              <a:latin typeface="Times New Roman" pitchFamily="18" charset="0"/>
            </a:endParaRPr>
          </a:p>
        </p:txBody>
      </p:sp>
    </p:spTree>
    <p:extLst>
      <p:ext uri="{BB962C8B-B14F-4D97-AF65-F5344CB8AC3E}">
        <p14:creationId xmlns:p14="http://schemas.microsoft.com/office/powerpoint/2010/main" val="39686529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Given </a:t>
            </a:r>
            <a:r>
              <a:rPr lang="en-US" dirty="0" err="1"/>
              <a:t>People.Name</a:t>
            </a:r>
            <a:r>
              <a:rPr lang="en-US" dirty="0"/>
              <a:t> </a:t>
            </a:r>
            <a:r>
              <a:rPr lang="en-US" dirty="0" err="1"/>
              <a:t>refering</a:t>
            </a:r>
            <a:r>
              <a:rPr lang="en-US" dirty="0"/>
              <a:t> to a specific ‘Kevin’, </a:t>
            </a:r>
            <a:r>
              <a:rPr lang="en-US" dirty="0" err="1"/>
              <a:t>People.Hometown</a:t>
            </a:r>
            <a:r>
              <a:rPr lang="en-US" dirty="0"/>
              <a:t> refers to a specific City object</a:t>
            </a:r>
          </a:p>
        </p:txBody>
      </p:sp>
      <p:sp>
        <p:nvSpPr>
          <p:cNvPr id="273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9267B69-36AB-4698-A8C5-4EBF3C97AD48}" type="slidenum">
              <a:rPr lang="en-US" sz="1200" i="0">
                <a:latin typeface="Times New Roman" pitchFamily="18" charset="0"/>
              </a:rPr>
              <a:pPr eaLnBrk="1" hangingPunct="1"/>
              <a:t>159</a:t>
            </a:fld>
            <a:endParaRPr lang="en-US" sz="1200" i="0">
              <a:latin typeface="Times New Roman" pitchFamily="18" charset="0"/>
            </a:endParaRPr>
          </a:p>
        </p:txBody>
      </p:sp>
    </p:spTree>
    <p:extLst>
      <p:ext uri="{BB962C8B-B14F-4D97-AF65-F5344CB8AC3E}">
        <p14:creationId xmlns:p14="http://schemas.microsoft.com/office/powerpoint/2010/main" val="257477893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160</a:t>
            </a:fld>
            <a:endParaRPr lang="en-US" sz="1200" i="0">
              <a:latin typeface="Times New Roman" pitchFamily="18" charset="0"/>
            </a:endParaRPr>
          </a:p>
        </p:txBody>
      </p:sp>
    </p:spTree>
    <p:extLst>
      <p:ext uri="{BB962C8B-B14F-4D97-AF65-F5344CB8AC3E}">
        <p14:creationId xmlns:p14="http://schemas.microsoft.com/office/powerpoint/2010/main" val="1982035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161</a:t>
            </a:fld>
            <a:endParaRPr lang="en-US" sz="1200" i="0">
              <a:latin typeface="Times New Roman" pitchFamily="18" charset="0"/>
            </a:endParaRPr>
          </a:p>
        </p:txBody>
      </p:sp>
    </p:spTree>
    <p:extLst>
      <p:ext uri="{BB962C8B-B14F-4D97-AF65-F5344CB8AC3E}">
        <p14:creationId xmlns:p14="http://schemas.microsoft.com/office/powerpoint/2010/main" val="293968246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162</a:t>
            </a:fld>
            <a:endParaRPr lang="en-US" sz="1200" i="0">
              <a:latin typeface="Times New Roman" pitchFamily="18" charset="0"/>
            </a:endParaRPr>
          </a:p>
        </p:txBody>
      </p:sp>
    </p:spTree>
    <p:extLst>
      <p:ext uri="{BB962C8B-B14F-4D97-AF65-F5344CB8AC3E}">
        <p14:creationId xmlns:p14="http://schemas.microsoft.com/office/powerpoint/2010/main" val="58342881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The path must start with “Auto” because not every object of Company is a car company.</a:t>
            </a:r>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163</a:t>
            </a:fld>
            <a:endParaRPr lang="en-US" sz="1200" i="0">
              <a:latin typeface="Times New Roman" pitchFamily="18" charset="0"/>
            </a:endParaRPr>
          </a:p>
        </p:txBody>
      </p:sp>
    </p:spTree>
    <p:extLst>
      <p:ext uri="{BB962C8B-B14F-4D97-AF65-F5344CB8AC3E}">
        <p14:creationId xmlns:p14="http://schemas.microsoft.com/office/powerpoint/2010/main" val="19485101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F0EE907-318D-4E7E-A62A-F397F4061E6F}" type="slidenum">
              <a:rPr lang="en-US" sz="1200" i="0">
                <a:latin typeface="Times New Roman" pitchFamily="18" charset="0"/>
              </a:rPr>
              <a:pPr eaLnBrk="1" hangingPunct="1"/>
              <a:t>164</a:t>
            </a:fld>
            <a:endParaRPr lang="en-US" sz="1200" i="0">
              <a:latin typeface="Times New Roman" pitchFamily="18" charset="0"/>
            </a:endParaRPr>
          </a:p>
        </p:txBody>
      </p:sp>
    </p:spTree>
    <p:extLst>
      <p:ext uri="{BB962C8B-B14F-4D97-AF65-F5344CB8AC3E}">
        <p14:creationId xmlns:p14="http://schemas.microsoft.com/office/powerpoint/2010/main" val="395528128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F0EE907-318D-4E7E-A62A-F397F4061E6F}" type="slidenum">
              <a:rPr lang="en-US" sz="1200" i="0">
                <a:latin typeface="Times New Roman" pitchFamily="18" charset="0"/>
              </a:rPr>
              <a:pPr eaLnBrk="1" hangingPunct="1"/>
              <a:t>165</a:t>
            </a:fld>
            <a:endParaRPr lang="en-US" sz="1200" i="0">
              <a:latin typeface="Times New Roman" pitchFamily="18" charset="0"/>
            </a:endParaRPr>
          </a:p>
        </p:txBody>
      </p:sp>
    </p:spTree>
    <p:extLst>
      <p:ext uri="{BB962C8B-B14F-4D97-AF65-F5344CB8AC3E}">
        <p14:creationId xmlns:p14="http://schemas.microsoft.com/office/powerpoint/2010/main" val="2815837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F0EE907-318D-4E7E-A62A-F397F4061E6F}" type="slidenum">
              <a:rPr lang="en-US" sz="1200" i="0">
                <a:latin typeface="Times New Roman" pitchFamily="18" charset="0"/>
              </a:rPr>
              <a:pPr eaLnBrk="1" hangingPunct="1"/>
              <a:t>166</a:t>
            </a:fld>
            <a:endParaRPr lang="en-US" sz="1200" i="0">
              <a:latin typeface="Times New Roman" pitchFamily="18" charset="0"/>
            </a:endParaRPr>
          </a:p>
        </p:txBody>
      </p:sp>
    </p:spTree>
    <p:extLst>
      <p:ext uri="{BB962C8B-B14F-4D97-AF65-F5344CB8AC3E}">
        <p14:creationId xmlns:p14="http://schemas.microsoft.com/office/powerpoint/2010/main" val="253457312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F0EE907-318D-4E7E-A62A-F397F4061E6F}" type="slidenum">
              <a:rPr lang="en-US" sz="1200" i="0">
                <a:latin typeface="Times New Roman" pitchFamily="18" charset="0"/>
              </a:rPr>
              <a:pPr eaLnBrk="1" hangingPunct="1"/>
              <a:t>167</a:t>
            </a:fld>
            <a:endParaRPr lang="en-US" sz="1200" i="0">
              <a:latin typeface="Times New Roman" pitchFamily="18" charset="0"/>
            </a:endParaRPr>
          </a:p>
        </p:txBody>
      </p:sp>
    </p:spTree>
    <p:extLst>
      <p:ext uri="{BB962C8B-B14F-4D97-AF65-F5344CB8AC3E}">
        <p14:creationId xmlns:p14="http://schemas.microsoft.com/office/powerpoint/2010/main" val="1239346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9865A9B-5C60-4EB0-8A53-8D56856EF4AB}" type="slidenum">
              <a:rPr lang="en-US" sz="1200" i="0">
                <a:latin typeface="Times New Roman" pitchFamily="18" charset="0"/>
              </a:rPr>
              <a:pPr eaLnBrk="1" hangingPunct="1"/>
              <a:t>16</a:t>
            </a:fld>
            <a:endParaRPr lang="en-US" sz="1200" i="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398483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F0EE907-318D-4E7E-A62A-F397F4061E6F}" type="slidenum">
              <a:rPr lang="en-US" sz="1200" i="0">
                <a:latin typeface="Times New Roman" pitchFamily="18" charset="0"/>
              </a:rPr>
              <a:pPr eaLnBrk="1" hangingPunct="1"/>
              <a:t>168</a:t>
            </a:fld>
            <a:endParaRPr lang="en-US" sz="1200" i="0">
              <a:latin typeface="Times New Roman" pitchFamily="18" charset="0"/>
            </a:endParaRPr>
          </a:p>
        </p:txBody>
      </p:sp>
    </p:spTree>
    <p:extLst>
      <p:ext uri="{BB962C8B-B14F-4D97-AF65-F5344CB8AC3E}">
        <p14:creationId xmlns:p14="http://schemas.microsoft.com/office/powerpoint/2010/main" val="37358880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ln/>
        </p:spPr>
      </p:sp>
      <p:sp>
        <p:nvSpPr>
          <p:cNvPr id="274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4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F0EE907-318D-4E7E-A62A-F397F4061E6F}" type="slidenum">
              <a:rPr lang="en-US" sz="1200" i="0">
                <a:latin typeface="Times New Roman" pitchFamily="18" charset="0"/>
              </a:rPr>
              <a:pPr eaLnBrk="1" hangingPunct="1"/>
              <a:t>169</a:t>
            </a:fld>
            <a:endParaRPr lang="en-US" sz="1200" i="0">
              <a:latin typeface="Times New Roman" pitchFamily="18" charset="0"/>
            </a:endParaRPr>
          </a:p>
        </p:txBody>
      </p:sp>
    </p:spTree>
    <p:extLst>
      <p:ext uri="{BB962C8B-B14F-4D97-AF65-F5344CB8AC3E}">
        <p14:creationId xmlns:p14="http://schemas.microsoft.com/office/powerpoint/2010/main" val="338228625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170</a:t>
            </a:fld>
            <a:endParaRPr lang="en-US" sz="1200" i="0">
              <a:latin typeface="Times New Roman" pitchFamily="18" charset="0"/>
            </a:endParaRPr>
          </a:p>
        </p:txBody>
      </p:sp>
    </p:spTree>
    <p:extLst>
      <p:ext uri="{BB962C8B-B14F-4D97-AF65-F5344CB8AC3E}">
        <p14:creationId xmlns:p14="http://schemas.microsoft.com/office/powerpoint/2010/main" val="300827156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171</a:t>
            </a:fld>
            <a:endParaRPr lang="en-US" sz="1200" i="0">
              <a:latin typeface="Times New Roman" pitchFamily="18" charset="0"/>
            </a:endParaRPr>
          </a:p>
        </p:txBody>
      </p:sp>
    </p:spTree>
    <p:extLst>
      <p:ext uri="{BB962C8B-B14F-4D97-AF65-F5344CB8AC3E}">
        <p14:creationId xmlns:p14="http://schemas.microsoft.com/office/powerpoint/2010/main" val="366582216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172</a:t>
            </a:fld>
            <a:endParaRPr lang="en-US" sz="1200" i="0">
              <a:latin typeface="Times New Roman" pitchFamily="18" charset="0"/>
            </a:endParaRPr>
          </a:p>
        </p:txBody>
      </p:sp>
    </p:spTree>
    <p:extLst>
      <p:ext uri="{BB962C8B-B14F-4D97-AF65-F5344CB8AC3E}">
        <p14:creationId xmlns:p14="http://schemas.microsoft.com/office/powerpoint/2010/main" val="245282791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ln/>
        </p:spPr>
      </p:sp>
      <p:sp>
        <p:nvSpPr>
          <p:cNvPr id="275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5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CEAE35-3169-4E66-989E-16CE68C42EDE}" type="slidenum">
              <a:rPr lang="en-US" sz="1200" i="0">
                <a:latin typeface="Times New Roman" pitchFamily="18" charset="0"/>
              </a:rPr>
              <a:pPr eaLnBrk="1" hangingPunct="1"/>
              <a:t>173</a:t>
            </a:fld>
            <a:endParaRPr lang="en-US" sz="1200" i="0">
              <a:latin typeface="Times New Roman" pitchFamily="18" charset="0"/>
            </a:endParaRPr>
          </a:p>
        </p:txBody>
      </p:sp>
    </p:spTree>
    <p:extLst>
      <p:ext uri="{BB962C8B-B14F-4D97-AF65-F5344CB8AC3E}">
        <p14:creationId xmlns:p14="http://schemas.microsoft.com/office/powerpoint/2010/main" val="57969109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6B8EE17-84A6-49C9-B90A-342452AF4570}" type="slidenum">
              <a:rPr lang="en-US" sz="1200" i="0">
                <a:latin typeface="Times New Roman" pitchFamily="18" charset="0"/>
              </a:rPr>
              <a:pPr eaLnBrk="1" hangingPunct="1"/>
              <a:t>174</a:t>
            </a:fld>
            <a:endParaRPr lang="en-US" sz="1200" i="0">
              <a:latin typeface="Times New Roman" pitchFamily="18" charset="0"/>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8659457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13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7C3ED8-AD2E-474C-9F76-589894A8C02D}" type="slidenum">
              <a:rPr lang="en-US" sz="1200" i="0">
                <a:latin typeface="Times New Roman" pitchFamily="18" charset="0"/>
              </a:rPr>
              <a:pPr eaLnBrk="1" hangingPunct="1"/>
              <a:t>175</a:t>
            </a:fld>
            <a:endParaRPr lang="en-US" sz="1200" i="0">
              <a:latin typeface="Times New Roman" pitchFamily="18" charset="0"/>
            </a:endParaRPr>
          </a:p>
        </p:txBody>
      </p:sp>
    </p:spTree>
    <p:extLst>
      <p:ext uri="{BB962C8B-B14F-4D97-AF65-F5344CB8AC3E}">
        <p14:creationId xmlns:p14="http://schemas.microsoft.com/office/powerpoint/2010/main" val="128685867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23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55F383C-98AB-4D92-A771-D9E2B9BE1B64}" type="slidenum">
              <a:rPr lang="en-US" sz="1200" i="0">
                <a:latin typeface="Times New Roman" pitchFamily="18" charset="0"/>
              </a:rPr>
              <a:pPr eaLnBrk="1" hangingPunct="1"/>
              <a:t>176</a:t>
            </a:fld>
            <a:endParaRPr lang="en-US" sz="1200" i="0">
              <a:latin typeface="Times New Roman" pitchFamily="18" charset="0"/>
            </a:endParaRPr>
          </a:p>
        </p:txBody>
      </p:sp>
    </p:spTree>
    <p:extLst>
      <p:ext uri="{BB962C8B-B14F-4D97-AF65-F5344CB8AC3E}">
        <p14:creationId xmlns:p14="http://schemas.microsoft.com/office/powerpoint/2010/main" val="356482861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6026390-0543-43D7-8619-4DFC3F7745F2}" type="slidenum">
              <a:rPr lang="en-US" sz="1200" i="0">
                <a:latin typeface="Times New Roman" pitchFamily="18" charset="0"/>
              </a:rPr>
              <a:pPr eaLnBrk="1" hangingPunct="1"/>
              <a:t>177</a:t>
            </a:fld>
            <a:endParaRPr lang="en-US" sz="1200" i="0">
              <a:latin typeface="Times New Roman" pitchFamily="18" charset="0"/>
            </a:endParaRPr>
          </a:p>
        </p:txBody>
      </p:sp>
    </p:spTree>
    <p:extLst>
      <p:ext uri="{BB962C8B-B14F-4D97-AF65-F5344CB8AC3E}">
        <p14:creationId xmlns:p14="http://schemas.microsoft.com/office/powerpoint/2010/main" val="178339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9865A9B-5C60-4EB0-8A53-8D56856EF4AB}" type="slidenum">
              <a:rPr lang="en-US" sz="1200" i="0">
                <a:latin typeface="Times New Roman" pitchFamily="18" charset="0"/>
              </a:rPr>
              <a:pPr eaLnBrk="1" hangingPunct="1"/>
              <a:t>17</a:t>
            </a:fld>
            <a:endParaRPr lang="en-US" sz="1200" i="0">
              <a:latin typeface="Times New Roman"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8056966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8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20FD6AE-3474-4B73-B3AF-44024815D23C}" type="slidenum">
              <a:rPr lang="en-US" sz="1200" i="0">
                <a:latin typeface="Times New Roman" pitchFamily="18" charset="0"/>
              </a:rPr>
              <a:pPr eaLnBrk="1" hangingPunct="1"/>
              <a:t>178</a:t>
            </a:fld>
            <a:endParaRPr lang="en-US" sz="1200" i="0">
              <a:latin typeface="Times New Roman" pitchFamily="18" charset="0"/>
            </a:endParaRPr>
          </a:p>
        </p:txBody>
      </p:sp>
    </p:spTree>
    <p:extLst>
      <p:ext uri="{BB962C8B-B14F-4D97-AF65-F5344CB8AC3E}">
        <p14:creationId xmlns:p14="http://schemas.microsoft.com/office/powerpoint/2010/main" val="413690442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D9AFE179-9BEA-4492-AF3C-E489E6A2478A}" type="slidenum">
              <a:rPr lang="en-US" sz="1200" i="0">
                <a:latin typeface="Times New Roman" pitchFamily="18" charset="0"/>
              </a:rPr>
              <a:pPr eaLnBrk="1" hangingPunct="1"/>
              <a:t>179</a:t>
            </a:fld>
            <a:endParaRPr lang="en-US" sz="1200" i="0">
              <a:latin typeface="Times New Roman" pitchFamily="18" charset="0"/>
            </a:endParaRPr>
          </a:p>
        </p:txBody>
      </p:sp>
    </p:spTree>
    <p:extLst>
      <p:ext uri="{BB962C8B-B14F-4D97-AF65-F5344CB8AC3E}">
        <p14:creationId xmlns:p14="http://schemas.microsoft.com/office/powerpoint/2010/main" val="84457469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79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D9AFE179-9BEA-4492-AF3C-E489E6A2478A}" type="slidenum">
              <a:rPr lang="en-US" sz="1200" i="0">
                <a:latin typeface="Times New Roman" pitchFamily="18" charset="0"/>
              </a:rPr>
              <a:pPr eaLnBrk="1" hangingPunct="1"/>
              <a:t>180</a:t>
            </a:fld>
            <a:endParaRPr lang="en-US" sz="1200" i="0">
              <a:latin typeface="Times New Roman" pitchFamily="18" charset="0"/>
            </a:endParaRPr>
          </a:p>
        </p:txBody>
      </p:sp>
    </p:spTree>
    <p:extLst>
      <p:ext uri="{BB962C8B-B14F-4D97-AF65-F5344CB8AC3E}">
        <p14:creationId xmlns:p14="http://schemas.microsoft.com/office/powerpoint/2010/main" val="303664560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defTabSz="940186" eaLnBrk="1" hangingPunct="1">
              <a:defRPr/>
            </a:pPr>
            <a:fld id="{E972CB07-E8D8-4A08-9322-BA1E37878773}" type="slidenum">
              <a:rPr lang="en-US" sz="1200" i="0">
                <a:solidFill>
                  <a:srgbClr val="000000"/>
                </a:solidFill>
                <a:latin typeface="Times New Roman" pitchFamily="18" charset="0"/>
              </a:rPr>
              <a:pPr defTabSz="940186" eaLnBrk="1" hangingPunct="1">
                <a:defRPr/>
              </a:pPr>
              <a:t>181</a:t>
            </a:fld>
            <a:endParaRPr lang="en-US" sz="1200" i="0">
              <a:solidFill>
                <a:srgbClr val="000000"/>
              </a:solidFill>
              <a:latin typeface="Times New Roman" pitchFamily="18"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713956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defTabSz="940186" eaLnBrk="1" hangingPunct="1">
              <a:defRPr/>
            </a:pPr>
            <a:fld id="{E972CB07-E8D8-4A08-9322-BA1E37878773}" type="slidenum">
              <a:rPr lang="en-US" sz="1200" i="0">
                <a:solidFill>
                  <a:srgbClr val="000000"/>
                </a:solidFill>
                <a:latin typeface="Times New Roman" pitchFamily="18" charset="0"/>
              </a:rPr>
              <a:pPr defTabSz="940186" eaLnBrk="1" hangingPunct="1">
                <a:defRPr/>
              </a:pPr>
              <a:t>182</a:t>
            </a:fld>
            <a:endParaRPr lang="en-US" sz="1200" i="0">
              <a:solidFill>
                <a:srgbClr val="000000"/>
              </a:solidFill>
              <a:latin typeface="Times New Roman" pitchFamily="18"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7672315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5624591-F5F5-4C4D-8575-5C6E7F596425}" type="slidenum">
              <a:rPr lang="en-US" sz="1200" i="0">
                <a:latin typeface="Times New Roman" pitchFamily="18" charset="0"/>
              </a:rPr>
              <a:pPr eaLnBrk="1" hangingPunct="1"/>
              <a:t>183</a:t>
            </a:fld>
            <a:endParaRPr lang="en-US" sz="1200" i="0">
              <a:latin typeface="Times New Roman" pitchFamily="18" charset="0"/>
            </a:endParaRPr>
          </a:p>
        </p:txBody>
      </p:sp>
    </p:spTree>
    <p:extLst>
      <p:ext uri="{BB962C8B-B14F-4D97-AF65-F5344CB8AC3E}">
        <p14:creationId xmlns:p14="http://schemas.microsoft.com/office/powerpoint/2010/main" val="331325039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281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5624591-F5F5-4C4D-8575-5C6E7F596425}" type="slidenum">
              <a:rPr lang="en-US" sz="1200" i="0">
                <a:latin typeface="Times New Roman" pitchFamily="18" charset="0"/>
              </a:rPr>
              <a:pPr eaLnBrk="1" hangingPunct="1"/>
              <a:t>184</a:t>
            </a:fld>
            <a:endParaRPr lang="en-US" sz="1200" i="0">
              <a:latin typeface="Times New Roman" pitchFamily="18" charset="0"/>
            </a:endParaRPr>
          </a:p>
        </p:txBody>
      </p:sp>
    </p:spTree>
    <p:extLst>
      <p:ext uri="{BB962C8B-B14F-4D97-AF65-F5344CB8AC3E}">
        <p14:creationId xmlns:p14="http://schemas.microsoft.com/office/powerpoint/2010/main" val="170278765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1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5624591-F5F5-4C4D-8575-5C6E7F596425}" type="slidenum">
              <a:rPr lang="en-US" sz="1200" i="0">
                <a:latin typeface="Times New Roman" pitchFamily="18" charset="0"/>
              </a:rPr>
              <a:pPr eaLnBrk="1" hangingPunct="1"/>
              <a:t>185</a:t>
            </a:fld>
            <a:endParaRPr lang="en-US" sz="1200" i="0">
              <a:latin typeface="Times New Roman" pitchFamily="18" charset="0"/>
            </a:endParaRPr>
          </a:p>
        </p:txBody>
      </p:sp>
    </p:spTree>
    <p:extLst>
      <p:ext uri="{BB962C8B-B14F-4D97-AF65-F5344CB8AC3E}">
        <p14:creationId xmlns:p14="http://schemas.microsoft.com/office/powerpoint/2010/main" val="398061336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9E9338-44C8-454E-B0F8-73756401D6B5}" type="slidenum">
              <a:rPr lang="en-US" sz="1200" i="0">
                <a:latin typeface="Times New Roman" pitchFamily="18" charset="0"/>
              </a:rPr>
              <a:pPr eaLnBrk="1" hangingPunct="1"/>
              <a:t>186</a:t>
            </a:fld>
            <a:endParaRPr lang="en-US" sz="1200" i="0">
              <a:latin typeface="Times New Roman" pitchFamily="18" charset="0"/>
            </a:endParaRPr>
          </a:p>
        </p:txBody>
      </p:sp>
    </p:spTree>
    <p:extLst>
      <p:ext uri="{BB962C8B-B14F-4D97-AF65-F5344CB8AC3E}">
        <p14:creationId xmlns:p14="http://schemas.microsoft.com/office/powerpoint/2010/main" val="337329478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9E9338-44C8-454E-B0F8-73756401D6B5}" type="slidenum">
              <a:rPr lang="en-US" sz="1200" i="0">
                <a:latin typeface="Times New Roman" pitchFamily="18" charset="0"/>
              </a:rPr>
              <a:pPr eaLnBrk="1" hangingPunct="1"/>
              <a:t>187</a:t>
            </a:fld>
            <a:endParaRPr lang="en-US" sz="1200" i="0">
              <a:latin typeface="Times New Roman" pitchFamily="18" charset="0"/>
            </a:endParaRPr>
          </a:p>
        </p:txBody>
      </p:sp>
    </p:spTree>
    <p:extLst>
      <p:ext uri="{BB962C8B-B14F-4D97-AF65-F5344CB8AC3E}">
        <p14:creationId xmlns:p14="http://schemas.microsoft.com/office/powerpoint/2010/main" val="102172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58963E2-AC73-4847-93C9-7F76F97BED3E}" type="slidenum">
              <a:rPr lang="en-US" sz="1200" i="0">
                <a:latin typeface="Times New Roman" pitchFamily="18" charset="0"/>
              </a:rPr>
              <a:pPr eaLnBrk="1" hangingPunct="1"/>
              <a:t>18</a:t>
            </a:fld>
            <a:endParaRPr lang="en-US" sz="1200" i="0">
              <a:latin typeface="Times New Roman"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7536294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826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9E9338-44C8-454E-B0F8-73756401D6B5}" type="slidenum">
              <a:rPr lang="en-US" sz="1200" i="0">
                <a:latin typeface="Times New Roman" pitchFamily="18" charset="0"/>
              </a:rPr>
              <a:pPr eaLnBrk="1" hangingPunct="1"/>
              <a:t>188</a:t>
            </a:fld>
            <a:endParaRPr lang="en-US" sz="1200" i="0">
              <a:latin typeface="Times New Roman" pitchFamily="18" charset="0"/>
            </a:endParaRPr>
          </a:p>
        </p:txBody>
      </p:sp>
    </p:spTree>
    <p:extLst>
      <p:ext uri="{BB962C8B-B14F-4D97-AF65-F5344CB8AC3E}">
        <p14:creationId xmlns:p14="http://schemas.microsoft.com/office/powerpoint/2010/main" val="80857966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2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09E9338-44C8-454E-B0F8-73756401D6B5}" type="slidenum">
              <a:rPr lang="en-US" sz="1200" i="0">
                <a:latin typeface="Times New Roman" pitchFamily="18" charset="0"/>
              </a:rPr>
              <a:pPr eaLnBrk="1" hangingPunct="1"/>
              <a:t>189</a:t>
            </a:fld>
            <a:endParaRPr lang="en-US" sz="1200" i="0">
              <a:latin typeface="Times New Roman" pitchFamily="18" charset="0"/>
            </a:endParaRPr>
          </a:p>
        </p:txBody>
      </p:sp>
    </p:spTree>
    <p:extLst>
      <p:ext uri="{BB962C8B-B14F-4D97-AF65-F5344CB8AC3E}">
        <p14:creationId xmlns:p14="http://schemas.microsoft.com/office/powerpoint/2010/main" val="356648985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6AF79BF9-90EA-49A0-98FC-774669244FA9}" type="slidenum">
              <a:rPr lang="en-US" sz="1200" i="0">
                <a:latin typeface="Times New Roman" pitchFamily="18" charset="0"/>
              </a:rPr>
              <a:pPr eaLnBrk="1" hangingPunct="1"/>
              <a:t>190</a:t>
            </a:fld>
            <a:endParaRPr lang="en-US" sz="1200" i="0">
              <a:latin typeface="Times New Roman" pitchFamily="18" charset="0"/>
            </a:endParaRPr>
          </a:p>
        </p:txBody>
      </p:sp>
    </p:spTree>
    <p:extLst>
      <p:ext uri="{BB962C8B-B14F-4D97-AF65-F5344CB8AC3E}">
        <p14:creationId xmlns:p14="http://schemas.microsoft.com/office/powerpoint/2010/main" val="172261217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4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9E4DBBB-A461-4C36-82CD-8661441A58BA}" type="slidenum">
              <a:rPr lang="en-US" sz="1200" i="0">
                <a:latin typeface="Times New Roman" pitchFamily="18" charset="0"/>
              </a:rPr>
              <a:pPr eaLnBrk="1" hangingPunct="1"/>
              <a:t>191</a:t>
            </a:fld>
            <a:endParaRPr lang="en-US" sz="1200" i="0">
              <a:latin typeface="Times New Roman" pitchFamily="18" charset="0"/>
            </a:endParaRPr>
          </a:p>
        </p:txBody>
      </p:sp>
    </p:spTree>
    <p:extLst>
      <p:ext uri="{BB962C8B-B14F-4D97-AF65-F5344CB8AC3E}">
        <p14:creationId xmlns:p14="http://schemas.microsoft.com/office/powerpoint/2010/main" val="54875182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A9D97E6-78B0-44A4-8AF4-92CA71A79F82}" type="slidenum">
              <a:rPr lang="en-US" sz="1200" i="0">
                <a:latin typeface="Times New Roman" pitchFamily="18" charset="0"/>
              </a:rPr>
              <a:pPr eaLnBrk="1" hangingPunct="1"/>
              <a:t>192</a:t>
            </a:fld>
            <a:endParaRPr lang="en-US" sz="1200" i="0">
              <a:latin typeface="Times New Roman" pitchFamily="18" charset="0"/>
            </a:endParaRPr>
          </a:p>
        </p:txBody>
      </p:sp>
    </p:spTree>
    <p:extLst>
      <p:ext uri="{BB962C8B-B14F-4D97-AF65-F5344CB8AC3E}">
        <p14:creationId xmlns:p14="http://schemas.microsoft.com/office/powerpoint/2010/main" val="15785875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6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6B6DA7E7-359D-42C1-A9A1-952BA54F0FCA}" type="slidenum">
              <a:rPr lang="en-US" sz="1200" i="0">
                <a:latin typeface="Times New Roman" pitchFamily="18" charset="0"/>
              </a:rPr>
              <a:pPr eaLnBrk="1" hangingPunct="1"/>
              <a:t>193</a:t>
            </a:fld>
            <a:endParaRPr lang="en-US" sz="1200" i="0">
              <a:latin typeface="Times New Roman" pitchFamily="18" charset="0"/>
            </a:endParaRPr>
          </a:p>
        </p:txBody>
      </p:sp>
    </p:spTree>
    <p:extLst>
      <p:ext uri="{BB962C8B-B14F-4D97-AF65-F5344CB8AC3E}">
        <p14:creationId xmlns:p14="http://schemas.microsoft.com/office/powerpoint/2010/main" val="97218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BEC8774-B5F9-4CFA-A2CB-D776BE14A485}" type="slidenum">
              <a:rPr lang="en-US" sz="1200" i="0">
                <a:latin typeface="Times New Roman" pitchFamily="18" charset="0"/>
              </a:rPr>
              <a:pPr eaLnBrk="1" hangingPunct="1"/>
              <a:t>19</a:t>
            </a:fld>
            <a:endParaRPr lang="en-US" sz="1200" i="0">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8813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EE84F33-FA28-456D-8357-23E031B356C3}" type="slidenum">
              <a:rPr lang="en-US" sz="1200" i="0">
                <a:latin typeface="Times New Roman" pitchFamily="18" charset="0"/>
              </a:rPr>
              <a:pPr eaLnBrk="1" hangingPunct="1"/>
              <a:t>2</a:t>
            </a:fld>
            <a:endParaRPr lang="en-US" sz="1200" i="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88479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ADCEDDE-99B6-4463-8425-E4D9314D0B56}" type="slidenum">
              <a:rPr lang="en-US" sz="1200" i="0">
                <a:latin typeface="Times New Roman" pitchFamily="18" charset="0"/>
              </a:rPr>
              <a:pPr eaLnBrk="1" hangingPunct="1"/>
              <a:t>20</a:t>
            </a:fld>
            <a:endParaRPr lang="en-US" sz="1200" i="0">
              <a:latin typeface="Times New Roman"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6798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AAA6BE0-4351-41E8-9B23-44539CFA587E}" type="slidenum">
              <a:rPr lang="en-US" sz="1200" i="0">
                <a:latin typeface="Times New Roman" pitchFamily="18" charset="0"/>
              </a:rPr>
              <a:pPr eaLnBrk="1" hangingPunct="1"/>
              <a:t>21</a:t>
            </a:fld>
            <a:endParaRPr lang="en-US" sz="1200" i="0">
              <a:latin typeface="Times New Roman"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3880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3A754A2-09AF-4729-A1BA-D8710B8835EE}" type="slidenum">
              <a:rPr lang="en-US" sz="1200" i="0">
                <a:latin typeface="Times New Roman" pitchFamily="18" charset="0"/>
              </a:rPr>
              <a:pPr eaLnBrk="1" hangingPunct="1"/>
              <a:t>22</a:t>
            </a:fld>
            <a:endParaRPr lang="en-US" sz="1200" i="0">
              <a:latin typeface="Times New Roman" pitchFamily="18"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557957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31D594F-DDE5-4EF5-BEAA-253F19214772}" type="slidenum">
              <a:rPr lang="en-US" sz="1200" i="0">
                <a:latin typeface="Times New Roman" pitchFamily="18" charset="0"/>
              </a:rPr>
              <a:pPr eaLnBrk="1" hangingPunct="1"/>
              <a:t>23</a:t>
            </a:fld>
            <a:endParaRPr lang="en-US" sz="1200" i="0">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1369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EE84F33-FA28-456D-8357-23E031B356C3}" type="slidenum">
              <a:rPr lang="en-US" sz="1200" i="0">
                <a:latin typeface="Times New Roman" pitchFamily="18" charset="0"/>
              </a:rPr>
              <a:pPr eaLnBrk="1" hangingPunct="1"/>
              <a:t>26</a:t>
            </a:fld>
            <a:endParaRPr lang="en-US" sz="1200" i="0">
              <a:latin typeface="Times New Roman"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68252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56E4D0D-6ADA-414C-9CF9-A294D23BDD63}" type="slidenum">
              <a:rPr lang="en-US" sz="1200" i="0">
                <a:latin typeface="Times New Roman" pitchFamily="18" charset="0"/>
              </a:rPr>
              <a:pPr eaLnBrk="1" hangingPunct="1"/>
              <a:t>27</a:t>
            </a:fld>
            <a:endParaRPr lang="en-US" sz="1200" i="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25643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645D2C68-2847-4F5D-9F31-E111ABA417AB}" type="slidenum">
              <a:rPr lang="en-US" sz="1200" i="0">
                <a:latin typeface="Times New Roman" pitchFamily="18" charset="0"/>
              </a:rPr>
              <a:pPr eaLnBrk="1" hangingPunct="1"/>
              <a:t>28</a:t>
            </a:fld>
            <a:endParaRPr lang="en-US" sz="1200" i="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446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B343041-7BE1-43C2-8A97-3036191EB924}" type="slidenum">
              <a:rPr lang="en-US" sz="1200" i="0">
                <a:latin typeface="Times New Roman" pitchFamily="18" charset="0"/>
              </a:rPr>
              <a:pPr eaLnBrk="1" hangingPunct="1"/>
              <a:t>29</a:t>
            </a:fld>
            <a:endParaRPr lang="en-US" sz="1200" i="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8322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D257855E-9823-4DC4-9F87-200F50821C44}" type="slidenum">
              <a:rPr lang="en-US" sz="1200" i="0">
                <a:latin typeface="Times New Roman" pitchFamily="18" charset="0"/>
              </a:rPr>
              <a:pPr eaLnBrk="1" hangingPunct="1"/>
              <a:t>30</a:t>
            </a:fld>
            <a:endParaRPr lang="en-US" sz="1200" i="0">
              <a:latin typeface="Times New Roman"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68442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900AEA2-C288-443E-8CAA-4EA58DD6F2EA}" type="slidenum">
              <a:rPr lang="en-US" sz="1200" i="0">
                <a:latin typeface="Times New Roman" pitchFamily="18" charset="0"/>
              </a:rPr>
              <a:pPr eaLnBrk="1" hangingPunct="1"/>
              <a:t>31</a:t>
            </a:fld>
            <a:endParaRPr lang="en-US" sz="1200" i="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5603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B663EDA-1B75-4AF2-AC7B-D96CB9875E56}" type="slidenum">
              <a:rPr lang="en-US" sz="1200" i="0">
                <a:latin typeface="Times New Roman" pitchFamily="18" charset="0"/>
              </a:rPr>
              <a:pPr eaLnBrk="1" hangingPunct="1"/>
              <a:t>3</a:t>
            </a:fld>
            <a:endParaRPr lang="en-US" sz="1200" i="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210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900AEA2-C288-443E-8CAA-4EA58DD6F2EA}" type="slidenum">
              <a:rPr lang="en-US" sz="1200" i="0">
                <a:latin typeface="Times New Roman" pitchFamily="18" charset="0"/>
              </a:rPr>
              <a:pPr eaLnBrk="1" hangingPunct="1"/>
              <a:t>32</a:t>
            </a:fld>
            <a:endParaRPr lang="en-US" sz="1200" i="0">
              <a:latin typeface="Times New Roman"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96379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3306E8E-574A-4C61-98E5-CFC1FD442E72}" type="slidenum">
              <a:rPr lang="en-US" sz="1200" i="0">
                <a:latin typeface="Times New Roman" pitchFamily="18" charset="0"/>
              </a:rPr>
              <a:pPr eaLnBrk="1" hangingPunct="1"/>
              <a:t>33</a:t>
            </a:fld>
            <a:endParaRPr lang="en-US" sz="1200" i="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85364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5C4665C6-52F2-4E73-ADE0-2AC1537E1C18}" type="slidenum">
              <a:rPr lang="en-US" sz="1200" i="0">
                <a:latin typeface="Times New Roman" pitchFamily="18" charset="0"/>
              </a:rPr>
              <a:pPr eaLnBrk="1" hangingPunct="1"/>
              <a:t>34</a:t>
            </a:fld>
            <a:endParaRPr lang="en-US" sz="1200" i="0">
              <a:latin typeface="Times New Roman"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34372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27852E1-C8A5-45F5-B214-9732A7B53279}" type="slidenum">
              <a:rPr lang="en-US" sz="1200" i="0">
                <a:latin typeface="Times New Roman" pitchFamily="18" charset="0"/>
              </a:rPr>
              <a:pPr eaLnBrk="1" hangingPunct="1"/>
              <a:t>35</a:t>
            </a:fld>
            <a:endParaRPr lang="en-US" sz="1200" i="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18023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27852E1-C8A5-45F5-B214-9732A7B53279}" type="slidenum">
              <a:rPr lang="en-US" sz="1200" i="0">
                <a:latin typeface="Times New Roman" pitchFamily="18" charset="0"/>
              </a:rPr>
              <a:pPr eaLnBrk="1" hangingPunct="1"/>
              <a:t>36</a:t>
            </a:fld>
            <a:endParaRPr lang="en-US" sz="1200" i="0">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60838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5996F231-101D-4F4C-9145-75A751AAC439}" type="slidenum">
              <a:rPr lang="en-US" sz="1200" i="0">
                <a:latin typeface="Times New Roman" pitchFamily="18" charset="0"/>
              </a:rPr>
              <a:pPr eaLnBrk="1" hangingPunct="1"/>
              <a:t>37</a:t>
            </a:fld>
            <a:endParaRPr lang="en-US" sz="1200" i="0">
              <a:latin typeface="Times New Roman"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10042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9624F8E5-5C89-47CB-BFFA-BA1213267E2A}" type="slidenum">
              <a:rPr lang="en-US" sz="1200" i="0">
                <a:latin typeface="Times New Roman" pitchFamily="18" charset="0"/>
              </a:rPr>
              <a:pPr eaLnBrk="1" hangingPunct="1"/>
              <a:t>38</a:t>
            </a:fld>
            <a:endParaRPr lang="en-US" sz="1200" i="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13837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defTabSz="940186" eaLnBrk="1" hangingPunct="1">
              <a:defRPr/>
            </a:pPr>
            <a:fld id="{127852E1-C8A5-45F5-B214-9732A7B53279}" type="slidenum">
              <a:rPr lang="en-US" sz="1200" i="0">
                <a:solidFill>
                  <a:srgbClr val="000000"/>
                </a:solidFill>
                <a:latin typeface="Times New Roman" pitchFamily="18" charset="0"/>
              </a:rPr>
              <a:pPr defTabSz="940186" eaLnBrk="1" hangingPunct="1">
                <a:defRPr/>
              </a:pPr>
              <a:t>39</a:t>
            </a:fld>
            <a:endParaRPr lang="en-US" sz="1200" i="0">
              <a:solidFill>
                <a:srgbClr val="000000"/>
              </a:solidFill>
              <a:latin typeface="Times New Roman"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23485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88C24C3-3544-424F-A66A-7A7EA7CBE2A9}" type="slidenum">
              <a:rPr lang="en-US" sz="1200" i="0">
                <a:latin typeface="Times New Roman" pitchFamily="18" charset="0"/>
              </a:rPr>
              <a:pPr eaLnBrk="1" hangingPunct="1"/>
              <a:t>40</a:t>
            </a:fld>
            <a:endParaRPr lang="en-US" sz="1200" i="0">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12685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C5AD05C-19B8-4D95-9F02-83A860DEA720}" type="slidenum">
              <a:rPr lang="en-US" sz="1200" i="0">
                <a:latin typeface="Times New Roman" pitchFamily="18" charset="0"/>
              </a:rPr>
              <a:pPr eaLnBrk="1" hangingPunct="1"/>
              <a:t>41</a:t>
            </a:fld>
            <a:endParaRPr lang="en-US" sz="1200" i="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9900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00384DD-9E67-4846-8BB3-3B999A682A5B}" type="slidenum">
              <a:rPr lang="en-US" sz="1200" i="0">
                <a:latin typeface="Times New Roman" pitchFamily="18" charset="0"/>
              </a:rPr>
              <a:pPr eaLnBrk="1" hangingPunct="1"/>
              <a:t>4</a:t>
            </a:fld>
            <a:endParaRPr lang="en-US" sz="1200" i="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82467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C5AD05C-19B8-4D95-9F02-83A860DEA720}" type="slidenum">
              <a:rPr lang="en-US" sz="1200" i="0">
                <a:latin typeface="Times New Roman" pitchFamily="18" charset="0"/>
              </a:rPr>
              <a:pPr eaLnBrk="1" hangingPunct="1"/>
              <a:t>42</a:t>
            </a:fld>
            <a:endParaRPr lang="en-US" sz="1200" i="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702904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EF1A44A-4813-4C94-8891-EE83FED42C4A}" type="slidenum">
              <a:rPr lang="en-US" sz="1200" i="0">
                <a:latin typeface="Times New Roman" pitchFamily="18" charset="0"/>
              </a:rPr>
              <a:pPr eaLnBrk="1" hangingPunct="1"/>
              <a:t>43</a:t>
            </a:fld>
            <a:endParaRPr lang="en-US" sz="1200" i="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48199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EF1A44A-4813-4C94-8891-EE83FED42C4A}" type="slidenum">
              <a:rPr lang="en-US" sz="1200" i="0">
                <a:latin typeface="Times New Roman" pitchFamily="18" charset="0"/>
              </a:rPr>
              <a:pPr eaLnBrk="1" hangingPunct="1"/>
              <a:t>44</a:t>
            </a:fld>
            <a:endParaRPr lang="en-US" sz="1200" i="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88220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D6980213-7A0A-49F5-A8F1-5CE0C07F09B7}" type="slidenum">
              <a:rPr lang="en-US" sz="1200" i="0">
                <a:latin typeface="Times New Roman" pitchFamily="18" charset="0"/>
              </a:rPr>
              <a:pPr eaLnBrk="1" hangingPunct="1"/>
              <a:t>45</a:t>
            </a:fld>
            <a:endParaRPr lang="en-US" sz="1200" i="0">
              <a:latin typeface="Times New Roman" pitchFamily="18" charset="0"/>
            </a:endParaRPr>
          </a:p>
        </p:txBody>
      </p:sp>
    </p:spTree>
    <p:extLst>
      <p:ext uri="{BB962C8B-B14F-4D97-AF65-F5344CB8AC3E}">
        <p14:creationId xmlns:p14="http://schemas.microsoft.com/office/powerpoint/2010/main" val="1489531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6270D9C-D46E-4A54-8C41-B2DAE62DB265}" type="slidenum">
              <a:rPr lang="en-US" sz="1200" i="0">
                <a:latin typeface="Times New Roman" pitchFamily="18" charset="0"/>
              </a:rPr>
              <a:pPr eaLnBrk="1" hangingPunct="1"/>
              <a:t>46</a:t>
            </a:fld>
            <a:endParaRPr lang="en-US" sz="1200" i="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79780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6270D9C-D46E-4A54-8C41-B2DAE62DB265}" type="slidenum">
              <a:rPr lang="en-US" sz="1200" i="0">
                <a:latin typeface="Times New Roman" pitchFamily="18" charset="0"/>
              </a:rPr>
              <a:pPr eaLnBrk="1" hangingPunct="1"/>
              <a:t>47</a:t>
            </a:fld>
            <a:endParaRPr lang="en-US" sz="1200" i="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23839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61CE268-F3E3-4F84-B607-9385EBE29EDC}" type="slidenum">
              <a:rPr lang="en-US" sz="1200" i="0">
                <a:latin typeface="Times New Roman" pitchFamily="18" charset="0"/>
              </a:rPr>
              <a:pPr eaLnBrk="1" hangingPunct="1"/>
              <a:t>48</a:t>
            </a:fld>
            <a:endParaRPr lang="en-US" sz="1200" i="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66499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D3CBC759-0450-4EB4-9455-BCDA20AE7EC0}" type="slidenum">
              <a:rPr lang="en-US" sz="1200" i="0">
                <a:latin typeface="Times New Roman" pitchFamily="18" charset="0"/>
              </a:rPr>
              <a:pPr eaLnBrk="1" hangingPunct="1"/>
              <a:t>49</a:t>
            </a:fld>
            <a:endParaRPr lang="en-US" sz="1200" i="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97456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D17C208-72F7-423D-92CB-D27157809767}" type="slidenum">
              <a:rPr lang="en-US" sz="1200" i="0">
                <a:latin typeface="Times New Roman" pitchFamily="18" charset="0"/>
              </a:rPr>
              <a:pPr eaLnBrk="1" hangingPunct="1"/>
              <a:t>50</a:t>
            </a:fld>
            <a:endParaRPr lang="en-US" sz="1200" i="0">
              <a:latin typeface="Times New Roman"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43730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D17C208-72F7-423D-92CB-D27157809767}" type="slidenum">
              <a:rPr lang="en-US" sz="1200" i="0">
                <a:latin typeface="Times New Roman" pitchFamily="18" charset="0"/>
              </a:rPr>
              <a:pPr eaLnBrk="1" hangingPunct="1"/>
              <a:t>51</a:t>
            </a:fld>
            <a:endParaRPr lang="en-US" sz="1200" i="0">
              <a:latin typeface="Times New Roman"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3807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835CF45-0F52-4992-819C-650E19925E94}" type="slidenum">
              <a:rPr lang="en-US" sz="1200" i="0">
                <a:latin typeface="Times New Roman" pitchFamily="18" charset="0"/>
              </a:rPr>
              <a:pPr eaLnBrk="1" hangingPunct="1"/>
              <a:t>5</a:t>
            </a:fld>
            <a:endParaRPr lang="en-US" sz="1200" i="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50276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56DB79E-328E-4BA5-AB01-9A057FCC8A1B}" type="slidenum">
              <a:rPr lang="en-US" sz="1200" i="0">
                <a:latin typeface="Times New Roman" pitchFamily="18" charset="0"/>
              </a:rPr>
              <a:pPr eaLnBrk="1" hangingPunct="1"/>
              <a:t>52</a:t>
            </a:fld>
            <a:endParaRPr lang="en-US" sz="1200" i="0">
              <a:latin typeface="Times New Roman"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887028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DD3B15BF-42AB-4B5F-A467-DC8A88C89C7E}" type="slidenum">
              <a:rPr lang="en-US" sz="1200" i="0">
                <a:latin typeface="Times New Roman" pitchFamily="18" charset="0"/>
              </a:rPr>
              <a:pPr eaLnBrk="1" hangingPunct="1"/>
              <a:t>53</a:t>
            </a:fld>
            <a:endParaRPr lang="en-US" sz="1200" i="0">
              <a:latin typeface="Times New Roman"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54451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4CB6A9A9-0369-4A16-87EE-12A8D8F0655A}" type="slidenum">
              <a:rPr lang="en-US" sz="1200" i="0">
                <a:latin typeface="Times New Roman" pitchFamily="18" charset="0"/>
              </a:rPr>
              <a:pPr eaLnBrk="1" hangingPunct="1"/>
              <a:t>54</a:t>
            </a:fld>
            <a:endParaRPr lang="en-US" sz="1200" i="0">
              <a:latin typeface="Times New Roman" pitchFamily="18"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43595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BEC71A5-814B-4FCC-8B13-2119BBA480B2}" type="slidenum">
              <a:rPr lang="en-US" sz="1200" i="0">
                <a:latin typeface="Times New Roman" pitchFamily="18" charset="0"/>
              </a:rPr>
              <a:pPr eaLnBrk="1" hangingPunct="1"/>
              <a:t>55</a:t>
            </a:fld>
            <a:endParaRPr lang="en-US" sz="1200" i="0">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307616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C1845DB-E7DB-4C62-8971-4864E26031F2}" type="slidenum">
              <a:rPr lang="en-US" sz="1200" i="0">
                <a:latin typeface="Times New Roman" pitchFamily="18" charset="0"/>
              </a:rPr>
              <a:pPr eaLnBrk="1" hangingPunct="1"/>
              <a:t>56</a:t>
            </a:fld>
            <a:endParaRPr lang="en-US" sz="1200" i="0">
              <a:latin typeface="Times New Roman"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191145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C1845DB-E7DB-4C62-8971-4864E26031F2}" type="slidenum">
              <a:rPr lang="en-US" sz="1200" i="0">
                <a:latin typeface="Times New Roman" pitchFamily="18" charset="0"/>
              </a:rPr>
              <a:pPr eaLnBrk="1" hangingPunct="1"/>
              <a:t>57</a:t>
            </a:fld>
            <a:endParaRPr lang="en-US" sz="1200" i="0">
              <a:latin typeface="Times New Roman"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03770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C1845DB-E7DB-4C62-8971-4864E26031F2}" type="slidenum">
              <a:rPr lang="en-US" sz="1200" i="0">
                <a:latin typeface="Times New Roman" pitchFamily="18" charset="0"/>
              </a:rPr>
              <a:pPr eaLnBrk="1" hangingPunct="1"/>
              <a:t>58</a:t>
            </a:fld>
            <a:endParaRPr lang="en-US" sz="1200" i="0">
              <a:latin typeface="Times New Roman"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194960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C7BC2547-B147-4A95-B63B-BC534613F101}" type="slidenum">
              <a:rPr lang="en-US" sz="1200" i="0">
                <a:latin typeface="Times New Roman" pitchFamily="18" charset="0"/>
              </a:rPr>
              <a:pPr eaLnBrk="1" hangingPunct="1"/>
              <a:t>59</a:t>
            </a:fld>
            <a:endParaRPr lang="en-US" sz="1200" i="0">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77610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E1A25350-ED16-4C19-8ECD-3C730DB4CA47}" type="slidenum">
              <a:rPr lang="en-US" sz="1200" i="0">
                <a:latin typeface="Times New Roman" pitchFamily="18" charset="0"/>
              </a:rPr>
              <a:pPr eaLnBrk="1" hangingPunct="1"/>
              <a:t>60</a:t>
            </a:fld>
            <a:endParaRPr lang="en-US" sz="1200" i="0">
              <a:latin typeface="Times New Roman" pitchFamily="18"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151792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CD9AAE2-65E2-47D3-8683-23511F65D5CA}" type="slidenum">
              <a:rPr lang="en-US" sz="1200" i="0">
                <a:latin typeface="Times New Roman" pitchFamily="18" charset="0"/>
              </a:rPr>
              <a:pPr eaLnBrk="1" hangingPunct="1"/>
              <a:t>61</a:t>
            </a:fld>
            <a:endParaRPr lang="en-US" sz="1200" i="0">
              <a:latin typeface="Times New Roman"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0487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D211B43-A37D-4D91-BAA9-540315A602ED}" type="slidenum">
              <a:rPr lang="en-US" sz="1200" i="0">
                <a:latin typeface="Times New Roman" pitchFamily="18" charset="0"/>
              </a:rPr>
              <a:pPr eaLnBrk="1" hangingPunct="1"/>
              <a:t>6</a:t>
            </a:fld>
            <a:endParaRPr lang="en-US" sz="1200" i="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292504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63856469-C7BA-4CEE-925E-E4A431B7EDAF}" type="slidenum">
              <a:rPr lang="en-US" sz="1200" i="0">
                <a:latin typeface="Times New Roman" pitchFamily="18" charset="0"/>
              </a:rPr>
              <a:pPr eaLnBrk="1" hangingPunct="1"/>
              <a:t>62</a:t>
            </a:fld>
            <a:endParaRPr lang="en-US" sz="1200" i="0">
              <a:latin typeface="Times New Roman" pitchFamily="18"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392240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8CDC8AD-19A5-406B-9F7F-055F809188A3}" type="slidenum">
              <a:rPr lang="en-US" sz="1200" i="0">
                <a:latin typeface="Times New Roman" pitchFamily="18" charset="0"/>
              </a:rPr>
              <a:pPr eaLnBrk="1" hangingPunct="1"/>
              <a:t>63</a:t>
            </a:fld>
            <a:endParaRPr lang="en-US" sz="1200" i="0">
              <a:latin typeface="Times New Roman"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13500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8CDC8AD-19A5-406B-9F7F-055F809188A3}" type="slidenum">
              <a:rPr lang="en-US" sz="1200" i="0">
                <a:latin typeface="Times New Roman" pitchFamily="18" charset="0"/>
              </a:rPr>
              <a:pPr eaLnBrk="1" hangingPunct="1"/>
              <a:t>64</a:t>
            </a:fld>
            <a:endParaRPr lang="en-US" sz="1200" i="0">
              <a:latin typeface="Times New Roman"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812894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573B9396-F4A7-4261-AAE1-7E7A4E606120}" type="slidenum">
              <a:rPr lang="en-US" sz="1200" i="0">
                <a:latin typeface="Times New Roman" pitchFamily="18" charset="0"/>
              </a:rPr>
              <a:pPr eaLnBrk="1" hangingPunct="1"/>
              <a:t>65</a:t>
            </a:fld>
            <a:endParaRPr lang="en-US" sz="1200" i="0">
              <a:latin typeface="Times New Roman" pitchFamily="18"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16073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CDB606E-C2D1-4A56-B549-07D3CD2FB712}" type="slidenum">
              <a:rPr lang="en-US" sz="1200" i="0">
                <a:latin typeface="Times New Roman" pitchFamily="18" charset="0"/>
              </a:rPr>
              <a:pPr eaLnBrk="1" hangingPunct="1"/>
              <a:t>66</a:t>
            </a:fld>
            <a:endParaRPr lang="en-US" sz="1200" i="0">
              <a:latin typeface="Times New Roman"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363345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49F3865-4AA6-4BCB-BC4D-B1A58484DE04}" type="slidenum">
              <a:rPr lang="en-US" sz="1200" i="0">
                <a:latin typeface="Times New Roman" pitchFamily="18" charset="0"/>
              </a:rPr>
              <a:pPr eaLnBrk="1" hangingPunct="1"/>
              <a:t>67</a:t>
            </a:fld>
            <a:endParaRPr lang="en-US" sz="1200" i="0">
              <a:latin typeface="Times New Roman" pitchFamily="18"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02441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AFF4664F-7F24-40E1-AF4F-5709EBC01DE2}" type="slidenum">
              <a:rPr lang="en-US" sz="1200" i="0">
                <a:latin typeface="Times New Roman" pitchFamily="18" charset="0"/>
              </a:rPr>
              <a:pPr eaLnBrk="1" hangingPunct="1"/>
              <a:t>68</a:t>
            </a:fld>
            <a:endParaRPr lang="en-US" sz="1200" i="0">
              <a:latin typeface="Times New Roman" pitchFamily="18"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266156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FECAD81-9736-4266-9DBE-13CDF2DCCAB6}" type="slidenum">
              <a:rPr lang="en-US" sz="1200" i="0">
                <a:latin typeface="Times New Roman" pitchFamily="18" charset="0"/>
              </a:rPr>
              <a:pPr eaLnBrk="1" hangingPunct="1"/>
              <a:t>69</a:t>
            </a:fld>
            <a:endParaRPr lang="en-US" sz="1200" i="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652175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AF46C86-1498-4C87-B89D-537AD900C4B1}" type="slidenum">
              <a:rPr lang="en-US" sz="1200" i="0">
                <a:latin typeface="Times New Roman" pitchFamily="18" charset="0"/>
              </a:rPr>
              <a:pPr eaLnBrk="1" hangingPunct="1"/>
              <a:t>70</a:t>
            </a:fld>
            <a:endParaRPr lang="en-US" sz="1200" i="0">
              <a:latin typeface="Times New Roman" pitchFamily="18"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41827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AF46C86-1498-4C87-B89D-537AD900C4B1}" type="slidenum">
              <a:rPr lang="en-US" sz="1200" i="0">
                <a:latin typeface="Times New Roman" pitchFamily="18" charset="0"/>
              </a:rPr>
              <a:pPr eaLnBrk="1" hangingPunct="1"/>
              <a:t>71</a:t>
            </a:fld>
            <a:endParaRPr lang="en-US" sz="1200" i="0">
              <a:latin typeface="Times New Roman" pitchFamily="18"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8042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6683519-6A4E-4588-82C8-9B5CFAAD098F}" type="slidenum">
              <a:rPr lang="en-US" sz="1200" i="0">
                <a:latin typeface="Times New Roman" pitchFamily="18" charset="0"/>
              </a:rPr>
              <a:pPr eaLnBrk="1" hangingPunct="1"/>
              <a:t>7</a:t>
            </a:fld>
            <a:endParaRPr lang="en-US" sz="1200" i="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361370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7AF46C86-1498-4C87-B89D-537AD900C4B1}" type="slidenum">
              <a:rPr lang="en-US" sz="1200" i="0">
                <a:latin typeface="Times New Roman" pitchFamily="18" charset="0"/>
              </a:rPr>
              <a:pPr eaLnBrk="1" hangingPunct="1"/>
              <a:t>72</a:t>
            </a:fld>
            <a:endParaRPr lang="en-US" sz="1200" i="0">
              <a:latin typeface="Times New Roman" pitchFamily="18"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455805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FECAD81-9736-4266-9DBE-13CDF2DCCAB6}" type="slidenum">
              <a:rPr lang="en-US" sz="1200" i="0">
                <a:latin typeface="Times New Roman" pitchFamily="18" charset="0"/>
              </a:rPr>
              <a:pPr eaLnBrk="1" hangingPunct="1"/>
              <a:t>73</a:t>
            </a:fld>
            <a:endParaRPr lang="en-US" sz="1200" i="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555161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8E8BD65-DF84-44C5-AFDD-26E918BC378D}" type="slidenum">
              <a:rPr lang="en-US" sz="1200" i="0">
                <a:latin typeface="Times New Roman" pitchFamily="18" charset="0"/>
              </a:rPr>
              <a:pPr eaLnBrk="1" hangingPunct="1"/>
              <a:t>74</a:t>
            </a:fld>
            <a:endParaRPr lang="en-US" sz="1200" i="0">
              <a:latin typeface="Times New Roman" pitchFamily="18"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025619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53E71DF5-8D10-49D3-912D-3F6CC544EAD0}" type="slidenum">
              <a:rPr lang="en-US" sz="1200" i="0">
                <a:latin typeface="Times New Roman" pitchFamily="18" charset="0"/>
              </a:rPr>
              <a:pPr eaLnBrk="1" hangingPunct="1"/>
              <a:t>75</a:t>
            </a:fld>
            <a:endParaRPr lang="en-US" sz="1200" i="0">
              <a:latin typeface="Times New Roman" pitchFamily="18"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t>Other sites can have a copy too; but they would need to update the copy belonging </a:t>
            </a:r>
            <a:r>
              <a:rPr lang="en-US"/>
              <a:t>to site j.  </a:t>
            </a:r>
          </a:p>
        </p:txBody>
      </p:sp>
    </p:spTree>
    <p:extLst>
      <p:ext uri="{BB962C8B-B14F-4D97-AF65-F5344CB8AC3E}">
        <p14:creationId xmlns:p14="http://schemas.microsoft.com/office/powerpoint/2010/main" val="31991640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D71DBE86-BEC4-4D22-8636-37A7F0C4A76B}" type="slidenum">
              <a:rPr lang="en-US" sz="1200" i="0">
                <a:latin typeface="Times New Roman" pitchFamily="18" charset="0"/>
              </a:rPr>
              <a:pPr eaLnBrk="1" hangingPunct="1"/>
              <a:t>76</a:t>
            </a:fld>
            <a:endParaRPr lang="en-US" sz="1200" i="0">
              <a:latin typeface="Times New Roman" pitchFamily="18"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701535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66E96B-5076-4A81-B34C-C4B0FB34C42F}" type="slidenum">
              <a:rPr lang="en-US" sz="1200" i="0">
                <a:latin typeface="Times New Roman" pitchFamily="18" charset="0"/>
              </a:rPr>
              <a:pPr eaLnBrk="1" hangingPunct="1"/>
              <a:t>77</a:t>
            </a:fld>
            <a:endParaRPr lang="en-US" sz="1200" i="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187698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66E96B-5076-4A81-B34C-C4B0FB34C42F}" type="slidenum">
              <a:rPr lang="en-US" sz="1200" i="0">
                <a:latin typeface="Times New Roman" pitchFamily="18" charset="0"/>
              </a:rPr>
              <a:pPr eaLnBrk="1" hangingPunct="1"/>
              <a:t>78</a:t>
            </a:fld>
            <a:endParaRPr lang="en-US" sz="1200" i="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444433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66E96B-5076-4A81-B34C-C4B0FB34C42F}" type="slidenum">
              <a:rPr lang="en-US" sz="1200" i="0">
                <a:latin typeface="Times New Roman" pitchFamily="18" charset="0"/>
              </a:rPr>
              <a:pPr eaLnBrk="1" hangingPunct="1"/>
              <a:t>79</a:t>
            </a:fld>
            <a:endParaRPr lang="en-US" sz="1200" i="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534242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66E96B-5076-4A81-B34C-C4B0FB34C42F}" type="slidenum">
              <a:rPr lang="en-US" sz="1200" i="0">
                <a:latin typeface="Times New Roman" pitchFamily="18" charset="0"/>
              </a:rPr>
              <a:pPr eaLnBrk="1" hangingPunct="1"/>
              <a:t>80</a:t>
            </a:fld>
            <a:endParaRPr lang="en-US" sz="1200" i="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856267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66E96B-5076-4A81-B34C-C4B0FB34C42F}" type="slidenum">
              <a:rPr lang="en-US" sz="1200" i="0">
                <a:latin typeface="Times New Roman" pitchFamily="18" charset="0"/>
              </a:rPr>
              <a:pPr eaLnBrk="1" hangingPunct="1"/>
              <a:t>81</a:t>
            </a:fld>
            <a:endParaRPr lang="en-US" sz="1200" i="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7355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A04181-7F53-4618-846F-95E1D56905B9}" type="slidenum">
              <a:rPr lang="en-US" sz="1200" i="0">
                <a:latin typeface="Times New Roman" pitchFamily="18" charset="0"/>
              </a:rPr>
              <a:pPr eaLnBrk="1" hangingPunct="1"/>
              <a:t>8</a:t>
            </a:fld>
            <a:endParaRPr lang="en-US" sz="1200" i="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112099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66E96B-5076-4A81-B34C-C4B0FB34C42F}" type="slidenum">
              <a:rPr lang="en-US" sz="1200" i="0">
                <a:latin typeface="Times New Roman" pitchFamily="18" charset="0"/>
              </a:rPr>
              <a:pPr eaLnBrk="1" hangingPunct="1"/>
              <a:t>82</a:t>
            </a:fld>
            <a:endParaRPr lang="en-US" sz="1200" i="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130975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F6E8E419-5B34-4C90-8FB2-61F88B4ED99B}" type="slidenum">
              <a:rPr lang="en-US" sz="1200" i="0">
                <a:latin typeface="Times New Roman" pitchFamily="18" charset="0"/>
              </a:rPr>
              <a:pPr eaLnBrk="1" hangingPunct="1"/>
              <a:t>83</a:t>
            </a:fld>
            <a:endParaRPr lang="en-US" sz="1200" i="0">
              <a:latin typeface="Times New Roman"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26644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3ED2E89-9596-4794-BF7B-B2B19CE3BD21}" type="slidenum">
              <a:rPr lang="en-US" sz="1200" i="0">
                <a:latin typeface="Times New Roman" pitchFamily="18" charset="0"/>
              </a:rPr>
              <a:pPr eaLnBrk="1" hangingPunct="1"/>
              <a:t>84</a:t>
            </a:fld>
            <a:endParaRPr lang="en-US" sz="1200" i="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919234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335B1FF-4BF0-4F78-9968-F288767EFC1F}" type="slidenum">
              <a:rPr lang="en-US" sz="1200" i="0">
                <a:latin typeface="Times New Roman" pitchFamily="18" charset="0"/>
              </a:rPr>
              <a:pPr eaLnBrk="1" hangingPunct="1"/>
              <a:t>85</a:t>
            </a:fld>
            <a:endParaRPr lang="en-US" sz="1200" i="0">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809976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8335B1FF-4BF0-4F78-9968-F288767EFC1F}" type="slidenum">
              <a:rPr lang="en-US" sz="1200" i="0">
                <a:latin typeface="Times New Roman" pitchFamily="18" charset="0"/>
              </a:rPr>
              <a:pPr eaLnBrk="1" hangingPunct="1"/>
              <a:t>86</a:t>
            </a:fld>
            <a:endParaRPr lang="en-US" sz="1200" i="0">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040614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07F7FDB3-C3EC-4C68-B34E-BC271A3FFC05}" type="slidenum">
              <a:rPr lang="en-US" sz="1200" i="0">
                <a:latin typeface="Times New Roman" pitchFamily="18" charset="0"/>
              </a:rPr>
              <a:pPr eaLnBrk="1" hangingPunct="1"/>
              <a:t>87</a:t>
            </a:fld>
            <a:endParaRPr lang="en-US" sz="1200" i="0">
              <a:latin typeface="Times New Roman" pitchFamily="18"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42353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021448" y="0"/>
            <a:ext cx="3081027" cy="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1" name="Rectangle 3"/>
          <p:cNvSpPr>
            <a:spLocks noChangeArrowheads="1"/>
          </p:cNvSpPr>
          <p:nvPr/>
        </p:nvSpPr>
        <p:spPr bwMode="auto">
          <a:xfrm>
            <a:off x="4021448" y="8883578"/>
            <a:ext cx="3081027" cy="4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7" tIns="0" rIns="19587" bIns="0" anchor="b"/>
          <a:lstStyle/>
          <a:p>
            <a:pPr algn="r" defTabSz="963038" eaLnBrk="0" fontAlgn="auto" hangingPunct="0">
              <a:spcBef>
                <a:spcPts val="0"/>
              </a:spcBef>
              <a:spcAft>
                <a:spcPts val="0"/>
              </a:spcAft>
              <a:defRPr/>
            </a:pPr>
            <a:r>
              <a:rPr lang="en-US" sz="1000">
                <a:solidFill>
                  <a:prstClr val="black"/>
                </a:solidFill>
                <a:latin typeface="Calibri" panose="020F0502020204030204"/>
                <a:cs typeface="+mn-cs"/>
              </a:rPr>
              <a:t>18</a:t>
            </a:r>
          </a:p>
        </p:txBody>
      </p:sp>
      <p:sp>
        <p:nvSpPr>
          <p:cNvPr id="124932" name="Rectangle 4"/>
          <p:cNvSpPr>
            <a:spLocks noChangeArrowheads="1"/>
          </p:cNvSpPr>
          <p:nvPr/>
        </p:nvSpPr>
        <p:spPr bwMode="auto">
          <a:xfrm>
            <a:off x="0" y="8883578"/>
            <a:ext cx="3077739" cy="4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3" name="Rectangle 5"/>
          <p:cNvSpPr>
            <a:spLocks noChangeArrowheads="1"/>
          </p:cNvSpPr>
          <p:nvPr/>
        </p:nvSpPr>
        <p:spPr bwMode="auto">
          <a:xfrm>
            <a:off x="0" y="0"/>
            <a:ext cx="3077739" cy="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4" name="Rectangle 6"/>
          <p:cNvSpPr>
            <a:spLocks noGrp="1" noRot="1" noChangeAspect="1" noChangeArrowheads="1" noTextEdit="1"/>
          </p:cNvSpPr>
          <p:nvPr>
            <p:ph type="sldImg"/>
          </p:nvPr>
        </p:nvSpPr>
        <p:spPr>
          <a:xfrm>
            <a:off x="1222375" y="708025"/>
            <a:ext cx="4657725" cy="3494088"/>
          </a:xfrm>
          <a:ln cap="flat"/>
        </p:spPr>
      </p:sp>
      <p:sp>
        <p:nvSpPr>
          <p:cNvPr id="124935" name="Rectangle 7"/>
          <p:cNvSpPr>
            <a:spLocks noGrp="1" noChangeArrowheads="1"/>
          </p:cNvSpPr>
          <p:nvPr>
            <p:ph type="body" idx="1"/>
          </p:nvPr>
        </p:nvSpPr>
        <p:spPr>
          <a:xfrm>
            <a:off x="945353" y="4441789"/>
            <a:ext cx="5208482" cy="42080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04" tIns="47336" rIns="96304" bIns="47336"/>
          <a:lstStyle/>
          <a:p>
            <a:pPr defTabSz="963038"/>
            <a:endParaRPr lang="en-US"/>
          </a:p>
        </p:txBody>
      </p:sp>
    </p:spTree>
    <p:extLst>
      <p:ext uri="{BB962C8B-B14F-4D97-AF65-F5344CB8AC3E}">
        <p14:creationId xmlns:p14="http://schemas.microsoft.com/office/powerpoint/2010/main" val="29370757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021448" y="0"/>
            <a:ext cx="3081027" cy="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1" name="Rectangle 3"/>
          <p:cNvSpPr>
            <a:spLocks noChangeArrowheads="1"/>
          </p:cNvSpPr>
          <p:nvPr/>
        </p:nvSpPr>
        <p:spPr bwMode="auto">
          <a:xfrm>
            <a:off x="4021448" y="8883578"/>
            <a:ext cx="3081027" cy="4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7" tIns="0" rIns="19587" bIns="0" anchor="b"/>
          <a:lstStyle/>
          <a:p>
            <a:pPr algn="r" defTabSz="963038" eaLnBrk="0" fontAlgn="auto" hangingPunct="0">
              <a:spcBef>
                <a:spcPts val="0"/>
              </a:spcBef>
              <a:spcAft>
                <a:spcPts val="0"/>
              </a:spcAft>
              <a:defRPr/>
            </a:pPr>
            <a:r>
              <a:rPr lang="en-US" sz="1000">
                <a:solidFill>
                  <a:prstClr val="black"/>
                </a:solidFill>
                <a:latin typeface="Calibri" panose="020F0502020204030204"/>
                <a:cs typeface="+mn-cs"/>
              </a:rPr>
              <a:t>18</a:t>
            </a:r>
          </a:p>
        </p:txBody>
      </p:sp>
      <p:sp>
        <p:nvSpPr>
          <p:cNvPr id="124932" name="Rectangle 4"/>
          <p:cNvSpPr>
            <a:spLocks noChangeArrowheads="1"/>
          </p:cNvSpPr>
          <p:nvPr/>
        </p:nvSpPr>
        <p:spPr bwMode="auto">
          <a:xfrm>
            <a:off x="0" y="8883578"/>
            <a:ext cx="3077739" cy="4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3" name="Rectangle 5"/>
          <p:cNvSpPr>
            <a:spLocks noChangeArrowheads="1"/>
          </p:cNvSpPr>
          <p:nvPr/>
        </p:nvSpPr>
        <p:spPr bwMode="auto">
          <a:xfrm>
            <a:off x="0" y="0"/>
            <a:ext cx="3077739" cy="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4" name="Rectangle 6"/>
          <p:cNvSpPr>
            <a:spLocks noGrp="1" noRot="1" noChangeAspect="1" noChangeArrowheads="1" noTextEdit="1"/>
          </p:cNvSpPr>
          <p:nvPr>
            <p:ph type="sldImg"/>
          </p:nvPr>
        </p:nvSpPr>
        <p:spPr>
          <a:xfrm>
            <a:off x="1222375" y="708025"/>
            <a:ext cx="4657725" cy="3494088"/>
          </a:xfrm>
          <a:ln cap="flat"/>
        </p:spPr>
      </p:sp>
      <p:sp>
        <p:nvSpPr>
          <p:cNvPr id="124935" name="Rectangle 7"/>
          <p:cNvSpPr>
            <a:spLocks noGrp="1" noChangeArrowheads="1"/>
          </p:cNvSpPr>
          <p:nvPr>
            <p:ph type="body" idx="1"/>
          </p:nvPr>
        </p:nvSpPr>
        <p:spPr>
          <a:xfrm>
            <a:off x="945353" y="4441789"/>
            <a:ext cx="5208482" cy="42080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04" tIns="47336" rIns="96304" bIns="47336"/>
          <a:lstStyle/>
          <a:p>
            <a:pPr defTabSz="963038"/>
            <a:endParaRPr lang="en-US"/>
          </a:p>
        </p:txBody>
      </p:sp>
    </p:spTree>
    <p:extLst>
      <p:ext uri="{BB962C8B-B14F-4D97-AF65-F5344CB8AC3E}">
        <p14:creationId xmlns:p14="http://schemas.microsoft.com/office/powerpoint/2010/main" val="18200574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4021448" y="0"/>
            <a:ext cx="3081027" cy="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1" name="Rectangle 3"/>
          <p:cNvSpPr>
            <a:spLocks noChangeArrowheads="1"/>
          </p:cNvSpPr>
          <p:nvPr/>
        </p:nvSpPr>
        <p:spPr bwMode="auto">
          <a:xfrm>
            <a:off x="4021448" y="8883578"/>
            <a:ext cx="3081027" cy="4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87" tIns="0" rIns="19587" bIns="0" anchor="b"/>
          <a:lstStyle/>
          <a:p>
            <a:pPr algn="r" defTabSz="963038" eaLnBrk="0" fontAlgn="auto" hangingPunct="0">
              <a:spcBef>
                <a:spcPts val="0"/>
              </a:spcBef>
              <a:spcAft>
                <a:spcPts val="0"/>
              </a:spcAft>
              <a:defRPr/>
            </a:pPr>
            <a:r>
              <a:rPr lang="en-US" sz="1000">
                <a:solidFill>
                  <a:prstClr val="black"/>
                </a:solidFill>
                <a:latin typeface="Calibri" panose="020F0502020204030204"/>
                <a:cs typeface="+mn-cs"/>
              </a:rPr>
              <a:t>18</a:t>
            </a:r>
          </a:p>
        </p:txBody>
      </p:sp>
      <p:sp>
        <p:nvSpPr>
          <p:cNvPr id="124932" name="Rectangle 4"/>
          <p:cNvSpPr>
            <a:spLocks noChangeArrowheads="1"/>
          </p:cNvSpPr>
          <p:nvPr/>
        </p:nvSpPr>
        <p:spPr bwMode="auto">
          <a:xfrm>
            <a:off x="0" y="8883578"/>
            <a:ext cx="3077739" cy="4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3" name="Rectangle 5"/>
          <p:cNvSpPr>
            <a:spLocks noChangeArrowheads="1"/>
          </p:cNvSpPr>
          <p:nvPr/>
        </p:nvSpPr>
        <p:spPr bwMode="auto">
          <a:xfrm>
            <a:off x="0" y="0"/>
            <a:ext cx="3077739" cy="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19" tIns="47009" rIns="94019" bIns="47009" anchor="ctr"/>
          <a:lstStyle/>
          <a:p>
            <a:pPr defTabSz="940186" eaLnBrk="0" fontAlgn="auto" hangingPunct="0">
              <a:spcBef>
                <a:spcPts val="0"/>
              </a:spcBef>
              <a:spcAft>
                <a:spcPts val="0"/>
              </a:spcAft>
              <a:defRPr/>
            </a:pPr>
            <a:endParaRPr lang="en-US" sz="1900" i="0">
              <a:solidFill>
                <a:prstClr val="black"/>
              </a:solidFill>
              <a:latin typeface="Calibri" panose="020F0502020204030204"/>
              <a:cs typeface="+mn-cs"/>
            </a:endParaRPr>
          </a:p>
        </p:txBody>
      </p:sp>
      <p:sp>
        <p:nvSpPr>
          <p:cNvPr id="124934" name="Rectangle 6"/>
          <p:cNvSpPr>
            <a:spLocks noGrp="1" noRot="1" noChangeAspect="1" noChangeArrowheads="1" noTextEdit="1"/>
          </p:cNvSpPr>
          <p:nvPr>
            <p:ph type="sldImg"/>
          </p:nvPr>
        </p:nvSpPr>
        <p:spPr>
          <a:xfrm>
            <a:off x="1222375" y="708025"/>
            <a:ext cx="4657725" cy="3494088"/>
          </a:xfrm>
          <a:ln cap="flat"/>
        </p:spPr>
      </p:sp>
      <p:sp>
        <p:nvSpPr>
          <p:cNvPr id="124935" name="Rectangle 7"/>
          <p:cNvSpPr>
            <a:spLocks noGrp="1" noChangeArrowheads="1"/>
          </p:cNvSpPr>
          <p:nvPr>
            <p:ph type="body" idx="1"/>
          </p:nvPr>
        </p:nvSpPr>
        <p:spPr>
          <a:xfrm>
            <a:off x="945353" y="4441789"/>
            <a:ext cx="5208482" cy="42080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04" tIns="47336" rIns="96304" bIns="47336"/>
          <a:lstStyle/>
          <a:p>
            <a:pPr defTabSz="963038"/>
            <a:endParaRPr lang="en-US"/>
          </a:p>
        </p:txBody>
      </p:sp>
    </p:spTree>
    <p:extLst>
      <p:ext uri="{BB962C8B-B14F-4D97-AF65-F5344CB8AC3E}">
        <p14:creationId xmlns:p14="http://schemas.microsoft.com/office/powerpoint/2010/main" val="31791023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0C4B072-3B4B-4335-B2F7-50F2680DE2DD}" type="slidenum">
              <a:rPr lang="en-US" sz="1200" i="0">
                <a:latin typeface="Times New Roman" pitchFamily="18" charset="0"/>
              </a:rPr>
              <a:pPr eaLnBrk="1" hangingPunct="1"/>
              <a:t>91</a:t>
            </a:fld>
            <a:endParaRPr lang="en-US" sz="1200" i="0">
              <a:latin typeface="Times New Roman" pitchFamily="18"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8509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4A04181-7F53-4618-846F-95E1D56905B9}" type="slidenum">
              <a:rPr lang="en-US" sz="1200" i="0">
                <a:latin typeface="Times New Roman" pitchFamily="18" charset="0"/>
              </a:rPr>
              <a:pPr eaLnBrk="1" hangingPunct="1"/>
              <a:t>9</a:t>
            </a:fld>
            <a:endParaRPr lang="en-US" sz="1200" i="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41093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F30548D7-D7AB-436B-97A3-454274C34FDC}" type="slidenum">
              <a:rPr lang="en-US" sz="1200" i="0">
                <a:latin typeface="Times New Roman" pitchFamily="18" charset="0"/>
              </a:rPr>
              <a:pPr eaLnBrk="1" hangingPunct="1"/>
              <a:t>92</a:t>
            </a:fld>
            <a:endParaRPr lang="en-US" sz="1200" i="0">
              <a:latin typeface="Times New Roman"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750003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F067732B-2055-47C5-9FA0-3430CB0988A2}" type="slidenum">
              <a:rPr lang="en-US" sz="1200" i="0">
                <a:latin typeface="Times New Roman" pitchFamily="18" charset="0"/>
              </a:rPr>
              <a:pPr eaLnBrk="1" hangingPunct="1"/>
              <a:t>93</a:t>
            </a:fld>
            <a:endParaRPr lang="en-US" sz="1200" i="0">
              <a:latin typeface="Times New Roman" pitchFamily="18"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526992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649955A1-9A93-4FC7-9044-EBFC90C07D32}" type="slidenum">
              <a:rPr lang="en-US" sz="1200" i="0">
                <a:latin typeface="Times New Roman" pitchFamily="18" charset="0"/>
              </a:rPr>
              <a:pPr eaLnBrk="1" hangingPunct="1"/>
              <a:t>95</a:t>
            </a:fld>
            <a:endParaRPr lang="en-US" sz="1200" i="0">
              <a:latin typeface="Times New Roman" pitchFamily="18"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429827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50E64BC3-13EB-4322-A207-8AE09235EEE1}" type="slidenum">
              <a:rPr lang="en-US" sz="1200" i="0">
                <a:latin typeface="Times New Roman" pitchFamily="18" charset="0"/>
              </a:rPr>
              <a:pPr eaLnBrk="1" hangingPunct="1"/>
              <a:t>96</a:t>
            </a:fld>
            <a:endParaRPr lang="en-US" sz="1200" i="0">
              <a:latin typeface="Times New Roman" pitchFamily="18"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096179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110E64BA-9DF6-490B-8F59-93EE7F9D9163}" type="slidenum">
              <a:rPr lang="en-US" sz="1200" i="0">
                <a:latin typeface="Times New Roman" pitchFamily="18" charset="0"/>
              </a:rPr>
              <a:pPr eaLnBrk="1" hangingPunct="1"/>
              <a:t>97</a:t>
            </a:fld>
            <a:endParaRPr lang="en-US" sz="1200" i="0">
              <a:latin typeface="Times New Roman" pitchFamily="18"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400842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57CDA2E5-2F26-4542-A9E4-A330B1B61FC7}" type="slidenum">
              <a:rPr lang="en-US" sz="1200" i="0">
                <a:latin typeface="Times New Roman" pitchFamily="18" charset="0"/>
              </a:rPr>
              <a:pPr eaLnBrk="1" hangingPunct="1"/>
              <a:t>98</a:t>
            </a:fld>
            <a:endParaRPr lang="en-US" sz="1200" i="0">
              <a:latin typeface="Times New Roman" pitchFamily="18"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6624877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FEE01FE2-8893-4D68-8AB8-E57DEBDFBE83}" type="slidenum">
              <a:rPr lang="en-US" sz="1200" i="0">
                <a:latin typeface="Times New Roman" pitchFamily="18" charset="0"/>
              </a:rPr>
              <a:pPr eaLnBrk="1" hangingPunct="1"/>
              <a:t>100</a:t>
            </a:fld>
            <a:endParaRPr lang="en-US" sz="1200" i="0">
              <a:latin typeface="Times New Roman" pitchFamily="18"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800474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A2BFC50-C2CE-4F28-A6B2-AA8F27EC618D}" type="slidenum">
              <a:rPr lang="en-US" sz="1200" i="0">
                <a:latin typeface="Times New Roman" pitchFamily="18" charset="0"/>
              </a:rPr>
              <a:pPr eaLnBrk="1" hangingPunct="1"/>
              <a:t>103</a:t>
            </a:fld>
            <a:endParaRPr lang="en-US" sz="1200" i="0">
              <a:latin typeface="Times New Roman" pitchFamily="18"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1492472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BB64F8DC-4CE9-441C-9291-C75E329E009D}" type="slidenum">
              <a:rPr lang="en-US" sz="1200" i="0">
                <a:latin typeface="Times New Roman" pitchFamily="18" charset="0"/>
              </a:rPr>
              <a:pPr eaLnBrk="1" hangingPunct="1"/>
              <a:t>104</a:t>
            </a:fld>
            <a:endParaRPr lang="en-US" sz="1200" i="0">
              <a:latin typeface="Times New Roman" pitchFamily="18"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146639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i="1">
                <a:solidFill>
                  <a:schemeClr val="tx1"/>
                </a:solidFill>
                <a:latin typeface="Comic Sans MS" pitchFamily="66" charset="0"/>
                <a:cs typeface="Arial" charset="0"/>
              </a:defRPr>
            </a:lvl1pPr>
            <a:lvl2pPr marL="763901" indent="-293808" eaLnBrk="0" hangingPunct="0">
              <a:defRPr sz="2500" i="1">
                <a:solidFill>
                  <a:schemeClr val="tx1"/>
                </a:solidFill>
                <a:latin typeface="Comic Sans MS" pitchFamily="66" charset="0"/>
                <a:cs typeface="Arial" charset="0"/>
              </a:defRPr>
            </a:lvl2pPr>
            <a:lvl3pPr marL="1175233" indent="-235047" eaLnBrk="0" hangingPunct="0">
              <a:defRPr sz="2500" i="1">
                <a:solidFill>
                  <a:schemeClr val="tx1"/>
                </a:solidFill>
                <a:latin typeface="Comic Sans MS" pitchFamily="66" charset="0"/>
                <a:cs typeface="Arial" charset="0"/>
              </a:defRPr>
            </a:lvl3pPr>
            <a:lvl4pPr marL="1645326" indent="-235047" eaLnBrk="0" hangingPunct="0">
              <a:defRPr sz="2500" i="1">
                <a:solidFill>
                  <a:schemeClr val="tx1"/>
                </a:solidFill>
                <a:latin typeface="Comic Sans MS" pitchFamily="66" charset="0"/>
                <a:cs typeface="Arial" charset="0"/>
              </a:defRPr>
            </a:lvl4pPr>
            <a:lvl5pPr marL="2115419" indent="-235047" eaLnBrk="0" hangingPunct="0">
              <a:defRPr sz="2500" i="1">
                <a:solidFill>
                  <a:schemeClr val="tx1"/>
                </a:solidFill>
                <a:latin typeface="Comic Sans MS" pitchFamily="66" charset="0"/>
                <a:cs typeface="Arial" charset="0"/>
              </a:defRPr>
            </a:lvl5pPr>
            <a:lvl6pPr marL="2585512" indent="-235047" eaLnBrk="0" fontAlgn="base" hangingPunct="0">
              <a:spcBef>
                <a:spcPct val="0"/>
              </a:spcBef>
              <a:spcAft>
                <a:spcPct val="0"/>
              </a:spcAft>
              <a:defRPr sz="2500" i="1">
                <a:solidFill>
                  <a:schemeClr val="tx1"/>
                </a:solidFill>
                <a:latin typeface="Comic Sans MS" pitchFamily="66" charset="0"/>
                <a:cs typeface="Arial" charset="0"/>
              </a:defRPr>
            </a:lvl6pPr>
            <a:lvl7pPr marL="3055605" indent="-235047" eaLnBrk="0" fontAlgn="base" hangingPunct="0">
              <a:spcBef>
                <a:spcPct val="0"/>
              </a:spcBef>
              <a:spcAft>
                <a:spcPct val="0"/>
              </a:spcAft>
              <a:defRPr sz="2500" i="1">
                <a:solidFill>
                  <a:schemeClr val="tx1"/>
                </a:solidFill>
                <a:latin typeface="Comic Sans MS" pitchFamily="66" charset="0"/>
                <a:cs typeface="Arial" charset="0"/>
              </a:defRPr>
            </a:lvl7pPr>
            <a:lvl8pPr marL="3525698" indent="-235047" eaLnBrk="0" fontAlgn="base" hangingPunct="0">
              <a:spcBef>
                <a:spcPct val="0"/>
              </a:spcBef>
              <a:spcAft>
                <a:spcPct val="0"/>
              </a:spcAft>
              <a:defRPr sz="2500" i="1">
                <a:solidFill>
                  <a:schemeClr val="tx1"/>
                </a:solidFill>
                <a:latin typeface="Comic Sans MS" pitchFamily="66" charset="0"/>
                <a:cs typeface="Arial" charset="0"/>
              </a:defRPr>
            </a:lvl8pPr>
            <a:lvl9pPr marL="3995791" indent="-235047" eaLnBrk="0" fontAlgn="base" hangingPunct="0">
              <a:spcBef>
                <a:spcPct val="0"/>
              </a:spcBef>
              <a:spcAft>
                <a:spcPct val="0"/>
              </a:spcAft>
              <a:defRPr sz="2500" i="1">
                <a:solidFill>
                  <a:schemeClr val="tx1"/>
                </a:solidFill>
                <a:latin typeface="Comic Sans MS" pitchFamily="66" charset="0"/>
                <a:cs typeface="Arial" charset="0"/>
              </a:defRPr>
            </a:lvl9pPr>
          </a:lstStyle>
          <a:p>
            <a:pPr eaLnBrk="1" hangingPunct="1"/>
            <a:fld id="{27CA833C-0C11-4ACA-A73D-C75438BDEA5F}" type="slidenum">
              <a:rPr lang="en-US" sz="1200" i="0">
                <a:latin typeface="Times New Roman" pitchFamily="18" charset="0"/>
              </a:rPr>
              <a:pPr eaLnBrk="1" hangingPunct="1"/>
              <a:t>105</a:t>
            </a:fld>
            <a:endParaRPr lang="en-US" sz="1200" i="0">
              <a:latin typeface="Times New Roman" pitchFamily="18"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50814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FAA3A3-81AF-4A64-A090-49E13520A8A0}" type="slidenum">
              <a:rPr lang="en-US"/>
              <a:pPr>
                <a:defRPr/>
              </a:pPr>
              <a:t>‹#›</a:t>
            </a:fld>
            <a:endParaRPr lang="en-US"/>
          </a:p>
        </p:txBody>
      </p:sp>
    </p:spTree>
    <p:extLst>
      <p:ext uri="{BB962C8B-B14F-4D97-AF65-F5344CB8AC3E}">
        <p14:creationId xmlns:p14="http://schemas.microsoft.com/office/powerpoint/2010/main" val="22190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EE03C-201A-404F-8D09-4F97C089EE23}" type="slidenum">
              <a:rPr lang="en-US"/>
              <a:pPr>
                <a:defRPr/>
              </a:pPr>
              <a:t>‹#›</a:t>
            </a:fld>
            <a:endParaRPr lang="en-US"/>
          </a:p>
        </p:txBody>
      </p:sp>
    </p:spTree>
    <p:extLst>
      <p:ext uri="{BB962C8B-B14F-4D97-AF65-F5344CB8AC3E}">
        <p14:creationId xmlns:p14="http://schemas.microsoft.com/office/powerpoint/2010/main" val="68165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3D43FB-7B93-44A6-B051-6A2ADB501750}" type="slidenum">
              <a:rPr lang="en-US"/>
              <a:pPr>
                <a:defRPr/>
              </a:pPr>
              <a:t>‹#›</a:t>
            </a:fld>
            <a:endParaRPr lang="en-US"/>
          </a:p>
        </p:txBody>
      </p:sp>
    </p:spTree>
    <p:extLst>
      <p:ext uri="{BB962C8B-B14F-4D97-AF65-F5344CB8AC3E}">
        <p14:creationId xmlns:p14="http://schemas.microsoft.com/office/powerpoint/2010/main" val="3633601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353D64D-5B0E-4AFF-A78B-B8E6CAE245A2}" type="slidenum">
              <a:rPr lang="en-US"/>
              <a:pPr>
                <a:defRPr/>
              </a:pPr>
              <a:t>‹#›</a:t>
            </a:fld>
            <a:endParaRPr lang="en-US"/>
          </a:p>
        </p:txBody>
      </p:sp>
    </p:spTree>
    <p:extLst>
      <p:ext uri="{BB962C8B-B14F-4D97-AF65-F5344CB8AC3E}">
        <p14:creationId xmlns:p14="http://schemas.microsoft.com/office/powerpoint/2010/main" val="1329179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42EB9B-CC24-4EEC-893E-6E37EBA70296}" type="slidenum">
              <a:rPr lang="en-US"/>
              <a:pPr>
                <a:defRPr/>
              </a:pPr>
              <a:t>‹#›</a:t>
            </a:fld>
            <a:endParaRPr lang="en-US"/>
          </a:p>
        </p:txBody>
      </p:sp>
    </p:spTree>
    <p:extLst>
      <p:ext uri="{BB962C8B-B14F-4D97-AF65-F5344CB8AC3E}">
        <p14:creationId xmlns:p14="http://schemas.microsoft.com/office/powerpoint/2010/main" val="230552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E378-FE79-476F-AB87-5B682ADEC51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1710A-DCDB-44BD-B1A0-E2AD202196B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6F9E20-6398-4EAC-9DCE-5094406436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DCEE07-A2B6-4C00-A74D-0401B5A612B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747926-762F-4608-94F6-B3D6989DBE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B8EA1CC-BAE0-44C3-BEA6-7F746B4C17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033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7E44-F99A-4EE4-AECF-1C670251B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CD681-79DE-4199-BC30-A05452FAC3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18E22-D408-4B9F-9776-0B4C167DC4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0336F3-2549-4E26-AD77-1FB6A49EE13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CC3CD4E-A7EF-467C-827D-43AF07CA2A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9719E60-FE59-4347-8011-4633484B9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611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A592-3BF8-44F9-9CED-B49F0AA705F7}"/>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E3769-97CC-42B1-83C6-4F1175A9616C}"/>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0B4B5A-F63D-4D82-9390-2C4F13E386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E1E99D-D757-46B1-94E9-62291CC3C28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6565CA-FD26-42CF-8F58-472B0901DC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1F70F1-367C-42B0-9034-E34BDE0D3A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71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D818-8F4E-468A-8FDC-F2A84F850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D49FE-A0DD-4AB5-B94F-2EDB473E291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1FBCC-DDB9-49D5-8367-D191101ECE5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05E339-AF12-4C74-85DC-D58340647B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58A9C1-93A5-4812-AE19-F43D6BA1A75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F1687AC-4EBF-4C18-8074-D0A8544DA4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2F184D-3A37-4F2A-A589-ACE95F0F78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93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B3593-3D0F-4C00-BF25-0D66A61B179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8EB4C3-80C8-4E09-B2CC-027A76C77B71}"/>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F28E9D-D129-4041-A93F-BBE1207C8FB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9969B-5753-4B08-A7F7-16AC6863E20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B940ED-4FB2-4031-9630-4FBE5CB5FF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956BE2-C642-47E3-96B2-D9420AE2D4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84A690-78DA-4D60-A923-4C03FFB2E48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9C2949F-6DD4-4EEF-9B45-CB0CA542B1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DF6A315A-E8B0-47F6-A79C-495FE019C4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49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2D5D-380D-47A0-893C-3B804D0F8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FD441-B0CA-4B07-A8FB-61EC049607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1E74DC-E472-4306-BCBC-C8B7AB0161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CEC86293-7F59-4E79-B1D6-F009518C4F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3415906-7689-4F6D-80B4-92D41878F7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1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91CF03-983D-4722-93D7-A7689B5D3733}" type="slidenum">
              <a:rPr lang="en-US"/>
              <a:pPr>
                <a:defRPr/>
              </a:pPr>
              <a:t>‹#›</a:t>
            </a:fld>
            <a:endParaRPr lang="en-US"/>
          </a:p>
        </p:txBody>
      </p:sp>
    </p:spTree>
    <p:extLst>
      <p:ext uri="{BB962C8B-B14F-4D97-AF65-F5344CB8AC3E}">
        <p14:creationId xmlns:p14="http://schemas.microsoft.com/office/powerpoint/2010/main" val="684625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39B00A-8BCA-4BC3-BD18-176E14EA3B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7C613-1050-4B74-A08B-73462ED89D4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1382C35-E0EA-449B-B525-E9EB3B28B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A6A0291-F372-4956-B1BA-E430719CF5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386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C11D-777E-4F1B-A616-C7EDEFC3DA5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7B4845-3A07-41E6-9D8A-1041355B489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18927A-A6EE-4E78-B906-9BA15EA583B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DD8DA5-8941-4F18-A35D-488DA4CC7B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2B6AB2-9CC7-4571-AA2E-534CB4656AB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9DE713-4D2A-4098-8FF0-09C597F9FD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2B10BDF-A979-4421-8F8B-F07EE976B1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73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FE72-09BD-4FE9-9C4E-744EEDBF82A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611128-A2C5-4EFD-B844-352901B73E5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5A733D-4EBB-47D2-A4AB-BAAB09A215C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BB514D-D784-44D6-94EF-EDD0D2E749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BEBBB4-C781-4ABB-A53A-F4F30551424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F4986F-4674-4874-972A-21254D3E92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81D8498-FB3C-4261-82D8-A6526A1940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682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DCCD-5D29-428C-8E18-3D2FAE6B37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2AB56-C029-4E37-A5BF-FD7FBF1D0A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F820E-F4AB-49AE-8AF7-F8FDD88ED6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E81416-5186-40DB-9B5A-87BD3885D84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F043CA5-8111-41F6-9980-26B8EDEDCF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67A3E20-675E-44EB-8EA8-A014125E5F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179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161AF-B961-423C-8649-A38AE452BEC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467A92-128A-40A9-93C2-138871ADA88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B6189-0069-4F94-89A4-8247CEC32F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A97AA3-7FF1-4643-A183-D7565275C8A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60DCE6-322B-46F2-B986-F817DDC6674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728A8DD-32F3-4576-A340-50015956D1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841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2400" cy="1104900"/>
          </a:xfrm>
        </p:spPr>
        <p:txBody>
          <a:bodyPr/>
          <a:lstStyle/>
          <a:p>
            <a:r>
              <a:rPr lang="en-US"/>
              <a:t>Click to edit Master title style</a:t>
            </a:r>
          </a:p>
        </p:txBody>
      </p:sp>
      <p:sp>
        <p:nvSpPr>
          <p:cNvPr id="3" name="Table Placeholder 2"/>
          <p:cNvSpPr>
            <a:spLocks noGrp="1"/>
          </p:cNvSpPr>
          <p:nvPr>
            <p:ph type="tbl" idx="1"/>
          </p:nvPr>
        </p:nvSpPr>
        <p:spPr>
          <a:xfrm>
            <a:off x="838200" y="1981200"/>
            <a:ext cx="7772400" cy="4076700"/>
          </a:xfrm>
        </p:spPr>
        <p:txBody>
          <a:bodyPr/>
          <a:lstStyle/>
          <a:p>
            <a:pPr lvl="0"/>
            <a:endParaRPr lang="en-US" noProof="0"/>
          </a:p>
        </p:txBody>
      </p:sp>
    </p:spTree>
    <p:extLst>
      <p:ext uri="{BB962C8B-B14F-4D97-AF65-F5344CB8AC3E}">
        <p14:creationId xmlns:p14="http://schemas.microsoft.com/office/powerpoint/2010/main" val="3548157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981200"/>
            <a:ext cx="3810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981200"/>
            <a:ext cx="3810000" cy="4076700"/>
          </a:xfrm>
        </p:spPr>
        <p:txBody>
          <a:bodyPr/>
          <a:lstStyle/>
          <a:p>
            <a:pPr lvl="0"/>
            <a:endParaRPr lang="en-US" noProof="0"/>
          </a:p>
        </p:txBody>
      </p:sp>
    </p:spTree>
    <p:extLst>
      <p:ext uri="{BB962C8B-B14F-4D97-AF65-F5344CB8AC3E}">
        <p14:creationId xmlns:p14="http://schemas.microsoft.com/office/powerpoint/2010/main" val="219970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7FA88C-CF28-4A5E-920A-0BE0AD550FA1}" type="slidenum">
              <a:rPr lang="en-US"/>
              <a:pPr>
                <a:defRPr/>
              </a:pPr>
              <a:t>‹#›</a:t>
            </a:fld>
            <a:endParaRPr lang="en-US"/>
          </a:p>
        </p:txBody>
      </p:sp>
    </p:spTree>
    <p:extLst>
      <p:ext uri="{BB962C8B-B14F-4D97-AF65-F5344CB8AC3E}">
        <p14:creationId xmlns:p14="http://schemas.microsoft.com/office/powerpoint/2010/main" val="423921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602AFC-2A6D-4B87-9745-902E9A917153}" type="slidenum">
              <a:rPr lang="en-US"/>
              <a:pPr>
                <a:defRPr/>
              </a:pPr>
              <a:t>‹#›</a:t>
            </a:fld>
            <a:endParaRPr lang="en-US"/>
          </a:p>
        </p:txBody>
      </p:sp>
    </p:spTree>
    <p:extLst>
      <p:ext uri="{BB962C8B-B14F-4D97-AF65-F5344CB8AC3E}">
        <p14:creationId xmlns:p14="http://schemas.microsoft.com/office/powerpoint/2010/main" val="228236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4DBA7C-A8F5-4194-9920-3E8A355505A7}" type="slidenum">
              <a:rPr lang="en-US"/>
              <a:pPr>
                <a:defRPr/>
              </a:pPr>
              <a:t>‹#›</a:t>
            </a:fld>
            <a:endParaRPr lang="en-US"/>
          </a:p>
        </p:txBody>
      </p:sp>
    </p:spTree>
    <p:extLst>
      <p:ext uri="{BB962C8B-B14F-4D97-AF65-F5344CB8AC3E}">
        <p14:creationId xmlns:p14="http://schemas.microsoft.com/office/powerpoint/2010/main" val="207312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74C756-365C-4C89-8360-B69BBEB5F029}" type="slidenum">
              <a:rPr lang="en-US"/>
              <a:pPr>
                <a:defRPr/>
              </a:pPr>
              <a:t>‹#›</a:t>
            </a:fld>
            <a:endParaRPr lang="en-US"/>
          </a:p>
        </p:txBody>
      </p:sp>
    </p:spTree>
    <p:extLst>
      <p:ext uri="{BB962C8B-B14F-4D97-AF65-F5344CB8AC3E}">
        <p14:creationId xmlns:p14="http://schemas.microsoft.com/office/powerpoint/2010/main" val="269919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910C82-9E58-4A97-811B-8F29DB41908C}" type="slidenum">
              <a:rPr lang="en-US"/>
              <a:pPr>
                <a:defRPr/>
              </a:pPr>
              <a:t>‹#›</a:t>
            </a:fld>
            <a:endParaRPr lang="en-US"/>
          </a:p>
        </p:txBody>
      </p:sp>
    </p:spTree>
    <p:extLst>
      <p:ext uri="{BB962C8B-B14F-4D97-AF65-F5344CB8AC3E}">
        <p14:creationId xmlns:p14="http://schemas.microsoft.com/office/powerpoint/2010/main" val="125483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72E17F-0CAD-4BF3-B723-53D906EB692E}" type="slidenum">
              <a:rPr lang="en-US"/>
              <a:pPr>
                <a:defRPr/>
              </a:pPr>
              <a:t>‹#›</a:t>
            </a:fld>
            <a:endParaRPr lang="en-US"/>
          </a:p>
        </p:txBody>
      </p:sp>
    </p:spTree>
    <p:extLst>
      <p:ext uri="{BB962C8B-B14F-4D97-AF65-F5344CB8AC3E}">
        <p14:creationId xmlns:p14="http://schemas.microsoft.com/office/powerpoint/2010/main" val="221564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8FE775-2966-48E6-8647-2091EC6C6FCA}" type="slidenum">
              <a:rPr lang="en-US"/>
              <a:pPr>
                <a:defRPr/>
              </a:pPr>
              <a:t>‹#›</a:t>
            </a:fld>
            <a:endParaRPr lang="en-US"/>
          </a:p>
        </p:txBody>
      </p:sp>
    </p:spTree>
    <p:extLst>
      <p:ext uri="{BB962C8B-B14F-4D97-AF65-F5344CB8AC3E}">
        <p14:creationId xmlns:p14="http://schemas.microsoft.com/office/powerpoint/2010/main" val="392025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Times New Roman" pitchFamily="18" charset="0"/>
              </a:defRPr>
            </a:lvl1pPr>
          </a:lstStyle>
          <a:p>
            <a:pPr>
              <a:defRPr/>
            </a:pPr>
            <a:fld id="{BA6F525B-BE73-4B7E-9774-4FD3805E1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E2892-FB1F-4CD3-A306-FB0DC335EC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96C886-7BF8-4247-AD31-54CE7F3DDD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1548A-BBF7-4D22-94A8-CD6B18E798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13FE42-93B9-409D-9D8C-6AEF503E0CF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DA90E5D-A15C-4F54-834E-59E8D5087B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B2B4385-B4EB-4BBC-8514-541ED9DEC1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0602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6.xml"/><Relationship Id="rId1" Type="http://schemas.openxmlformats.org/officeDocument/2006/relationships/slideLayout" Target="../slideLayouts/slideLayout6.xml"/><Relationship Id="rId5" Type="http://schemas.openxmlformats.org/officeDocument/2006/relationships/image" Target="../media/image98.png"/><Relationship Id="rId4" Type="http://schemas.openxmlformats.org/officeDocument/2006/relationships/image" Target="../media/image97.png"/></Relationships>
</file>

<file path=ppt/slides/_rels/slide10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5.png"/></Relationships>
</file>

<file path=ppt/slides/_rels/slide10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6" Type="http://schemas.openxmlformats.org/officeDocument/2006/relationships/image" Target="../media/image99.png"/><Relationship Id="rId5" Type="http://schemas.openxmlformats.org/officeDocument/2006/relationships/image" Target="../media/image100.png"/><Relationship Id="rId4" Type="http://schemas.openxmlformats.org/officeDocument/2006/relationships/image" Target="../media/image95.png"/></Relationships>
</file>

<file path=ppt/slides/_rels/slide10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10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3.png"/><Relationship Id="rId1" Type="http://schemas.openxmlformats.org/officeDocument/2006/relationships/slideLayout" Target="../slideLayouts/slideLayout6.xml"/><Relationship Id="rId5" Type="http://schemas.openxmlformats.org/officeDocument/2006/relationships/image" Target="../media/image102.png"/><Relationship Id="rId4" Type="http://schemas.openxmlformats.org/officeDocument/2006/relationships/image" Target="../media/image10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104.png"/><Relationship Id="rId2" Type="http://schemas.openxmlformats.org/officeDocument/2006/relationships/notesSlide" Target="../notesSlides/notesSlide103.xml"/><Relationship Id="rId1" Type="http://schemas.openxmlformats.org/officeDocument/2006/relationships/slideLayout" Target="../slideLayouts/slideLayout6.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1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8.xml"/><Relationship Id="rId1" Type="http://schemas.openxmlformats.org/officeDocument/2006/relationships/slideLayout" Target="../slideLayouts/slideLayout12.xml"/><Relationship Id="rId4" Type="http://schemas.openxmlformats.org/officeDocument/2006/relationships/image" Target="../media/image115.png"/></Relationships>
</file>

<file path=ppt/slides/_rels/slide12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image" Target="../media/image112.png"/><Relationship Id="rId7" Type="http://schemas.openxmlformats.org/officeDocument/2006/relationships/image" Target="../media/image114.jpe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13.png"/></Relationships>
</file>

<file path=ppt/slides/_rels/slide1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8.pn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0.png"/><Relationship Id="rId4" Type="http://schemas.openxmlformats.org/officeDocument/2006/relationships/image" Target="../media/image109.png"/></Relationships>
</file>

<file path=ppt/slides/_rels/slide13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27.xml"/><Relationship Id="rId1" Type="http://schemas.openxmlformats.org/officeDocument/2006/relationships/slideLayout" Target="../slideLayouts/slideLayout12.xml"/><Relationship Id="rId4" Type="http://schemas.openxmlformats.org/officeDocument/2006/relationships/image" Target="../media/image1010.png"/></Relationships>
</file>

<file path=ppt/slides/_rels/slide13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28.xml"/><Relationship Id="rId1" Type="http://schemas.openxmlformats.org/officeDocument/2006/relationships/slideLayout" Target="../slideLayouts/slideLayout12.xml"/><Relationship Id="rId4" Type="http://schemas.openxmlformats.org/officeDocument/2006/relationships/image" Target="../media/image120.png"/></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1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6.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1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3" Type="http://schemas.openxmlformats.org/officeDocument/2006/relationships/image" Target="../media/image9.png"/><Relationship Id="rId7" Type="http://schemas.openxmlformats.org/officeDocument/2006/relationships/image" Target="../media/image12.wmf"/><Relationship Id="rId12"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1.png"/><Relationship Id="rId10" Type="http://schemas.openxmlformats.org/officeDocument/2006/relationships/oleObject" Target="../embeddings/oleObject4.bin"/><Relationship Id="rId4" Type="http://schemas.openxmlformats.org/officeDocument/2006/relationships/image" Target="../media/image10.png"/><Relationship Id="rId9" Type="http://schemas.openxmlformats.org/officeDocument/2006/relationships/image" Target="../media/image13.wmf"/></Relationships>
</file>

<file path=ppt/slides/_rels/slide16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16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5.wmf"/><Relationship Id="rId3" Type="http://schemas.openxmlformats.org/officeDocument/2006/relationships/image" Target="../media/image9.png"/><Relationship Id="rId7" Type="http://schemas.openxmlformats.org/officeDocument/2006/relationships/image" Target="../media/image12.wmf"/><Relationship Id="rId12"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4.wmf"/><Relationship Id="rId5" Type="http://schemas.openxmlformats.org/officeDocument/2006/relationships/image" Target="../media/image17.png"/><Relationship Id="rId10" Type="http://schemas.openxmlformats.org/officeDocument/2006/relationships/oleObject" Target="../embeddings/oleObject4.bin"/><Relationship Id="rId4" Type="http://schemas.openxmlformats.org/officeDocument/2006/relationships/image" Target="../media/image16.png"/><Relationship Id="rId9" Type="http://schemas.openxmlformats.org/officeDocument/2006/relationships/image" Target="../media/image13.wmf"/></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280.png"/><Relationship Id="rId2" Type="http://schemas.openxmlformats.org/officeDocument/2006/relationships/notesSlide" Target="../notesSlides/notesSlide171.xml"/><Relationship Id="rId1" Type="http://schemas.openxmlformats.org/officeDocument/2006/relationships/slideLayout" Target="../slideLayouts/slideLayout2.xml"/><Relationship Id="rId4" Type="http://schemas.openxmlformats.org/officeDocument/2006/relationships/image" Target="../media/image13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300.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960.png"/><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 Id="rId5" Type="http://schemas.openxmlformats.org/officeDocument/2006/relationships/image" Target="../media/image128.png"/><Relationship Id="rId4" Type="http://schemas.openxmlformats.org/officeDocument/2006/relationships/image" Target="../media/image1310.png"/></Relationships>
</file>

<file path=ppt/slides/_rels/slide18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75.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18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76.xml"/><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0.png"/></Relationships>
</file>

<file path=ppt/slides/_rels/slide185.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18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183.xml"/><Relationship Id="rId1" Type="http://schemas.openxmlformats.org/officeDocument/2006/relationships/slideLayout" Target="../slideLayouts/slideLayout13.xml"/><Relationship Id="rId4" Type="http://schemas.openxmlformats.org/officeDocument/2006/relationships/image" Target="../media/image830.png"/></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10.bin"/><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oleObject" Target="../embeddings/oleObject10.bin"/><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6.png"/><Relationship Id="rId4" Type="http://schemas.openxmlformats.org/officeDocument/2006/relationships/image" Target="../media/image40.jpeg"/></Relationships>
</file>

<file path=ppt/slides/_rels/slide46.xml.rels><?xml version="1.0" encoding="UTF-8" standalone="yes"?>
<Relationships xmlns="http://schemas.openxmlformats.org/package/2006/relationships"><Relationship Id="rId7"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90.png"/></Relationships>
</file>

<file path=ppt/slides/_rels/slide4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56.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oleObject" Target="../embeddings/oleObject22.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oleObject" Target="../embeddings/oleObject21.bin"/><Relationship Id="rId2" Type="http://schemas.openxmlformats.org/officeDocument/2006/relationships/notesSlide" Target="../notesSlides/notesSlide54.xml"/><Relationship Id="rId1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9.e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51.wmf"/><Relationship Id="rId4" Type="http://schemas.openxmlformats.org/officeDocument/2006/relationships/image" Target="../media/image48.emf"/><Relationship Id="rId9" Type="http://schemas.openxmlformats.org/officeDocument/2006/relationships/oleObject" Target="../embeddings/oleObject19.bin"/><Relationship Id="rId14" Type="http://schemas.openxmlformats.org/officeDocument/2006/relationships/oleObject" Target="../embeddings/oleObject23.bin"/></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4.png"/><Relationship Id="rId4" Type="http://schemas.openxmlformats.org/officeDocument/2006/relationships/image" Target="../media/image5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26.bin"/><Relationship Id="rId4" Type="http://schemas.openxmlformats.org/officeDocument/2006/relationships/image" Target="../media/image47.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oleObject" Target="../embeddings/oleObject28.bin"/><Relationship Id="rId4" Type="http://schemas.openxmlformats.org/officeDocument/2006/relationships/image" Target="../media/image57.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30.bin"/><Relationship Id="rId4" Type="http://schemas.openxmlformats.org/officeDocument/2006/relationships/image" Target="../media/image57.wmf"/></Relationships>
</file>

<file path=ppt/slides/_rels/slide63.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60.png"/><Relationship Id="rId7" Type="http://schemas.openxmlformats.org/officeDocument/2006/relationships/oleObject" Target="../embeddings/oleObject32.bin"/><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62.wmf"/><Relationship Id="rId5" Type="http://schemas.openxmlformats.org/officeDocument/2006/relationships/oleObject" Target="../embeddings/oleObject31.bin"/><Relationship Id="rId4" Type="http://schemas.openxmlformats.org/officeDocument/2006/relationships/image" Target="../media/image61.png"/><Relationship Id="rId9" Type="http://schemas.openxmlformats.org/officeDocument/2006/relationships/image" Target="../media/image64.jpeg"/></Relationships>
</file>

<file path=ppt/slides/_rels/slide6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710.png"/><Relationship Id="rId11" Type="http://schemas.openxmlformats.org/officeDocument/2006/relationships/image" Target="../media/image66.png"/><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34.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67.wmf"/><Relationship Id="rId5" Type="http://schemas.openxmlformats.org/officeDocument/2006/relationships/oleObject" Target="../embeddings/oleObject36.bin"/><Relationship Id="rId4" Type="http://schemas.openxmlformats.org/officeDocument/2006/relationships/image" Target="../media/image57.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67.wmf"/><Relationship Id="rId5" Type="http://schemas.openxmlformats.org/officeDocument/2006/relationships/oleObject" Target="../embeddings/oleObject38.bin"/><Relationship Id="rId4" Type="http://schemas.openxmlformats.org/officeDocument/2006/relationships/image" Target="../media/image68.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8.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72.wmf"/></Relationships>
</file>

<file path=ppt/slides/_rels/slide7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74.wmf"/><Relationship Id="rId5" Type="http://schemas.openxmlformats.org/officeDocument/2006/relationships/oleObject" Target="../embeddings/oleObject42.bin"/><Relationship Id="rId4" Type="http://schemas.openxmlformats.org/officeDocument/2006/relationships/image" Target="../media/image73.w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oleObject" Target="../embeddings/oleObject43.bin"/><Relationship Id="rId7"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wmf"/><Relationship Id="rId9" Type="http://schemas.openxmlformats.org/officeDocument/2006/relationships/image" Target="../media/image81.png"/></Relationships>
</file>

<file path=ppt/slides/_rels/slide8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oleObject" Target="../embeddings/oleObject43.bin"/><Relationship Id="rId7"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wmf"/><Relationship Id="rId9" Type="http://schemas.openxmlformats.org/officeDocument/2006/relationships/image" Target="../media/image81.png"/></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6.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6.xml"/><Relationship Id="rId1" Type="http://schemas.openxmlformats.org/officeDocument/2006/relationships/slideLayout" Target="../slideLayouts/slideLayout15.xml"/><Relationship Id="rId5" Type="http://schemas.openxmlformats.org/officeDocument/2006/relationships/image" Target="../media/image87.png"/><Relationship Id="rId4" Type="http://schemas.openxmlformats.org/officeDocument/2006/relationships/image" Target="../media/image86.png"/></Relationships>
</file>

<file path=ppt/slides/_rels/slide8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png"/></Relationships>
</file>

<file path=ppt/slides/_rels/slide92.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6.xml"/><Relationship Id="rId4" Type="http://schemas.openxmlformats.org/officeDocument/2006/relationships/image" Target="../media/image9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World map - Servier Medical Art">
            <a:extLst>
              <a:ext uri="{FF2B5EF4-FFF2-40B4-BE49-F238E27FC236}">
                <a16:creationId xmlns:a16="http://schemas.microsoft.com/office/drawing/2014/main" id="{93B13E40-E8BA-46F2-AFCA-7ADBDF9A1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2002"/>
            <a:ext cx="7620000" cy="6253995"/>
          </a:xfrm>
          <a:prstGeom prst="rect">
            <a:avLst/>
          </a:prstGeom>
          <a:noFill/>
          <a:extLst>
            <a:ext uri="{909E8E84-426E-40DD-AFC4-6F175D3DCCD1}">
              <a14:hiddenFill xmlns:a14="http://schemas.microsoft.com/office/drawing/2010/main">
                <a:solidFill>
                  <a:srgbClr val="FFFFFF"/>
                </a:solidFill>
              </a14:hiddenFill>
            </a:ext>
          </a:extLst>
        </p:spPr>
      </p:pic>
      <p:sp>
        <p:nvSpPr>
          <p:cNvPr id="28674" name="Text Box 1026"/>
          <p:cNvSpPr txBox="1">
            <a:spLocks noChangeArrowheads="1"/>
          </p:cNvSpPr>
          <p:nvPr/>
        </p:nvSpPr>
        <p:spPr bwMode="auto">
          <a:xfrm>
            <a:off x="609600" y="2286000"/>
            <a:ext cx="7494588"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4000" i="0" dirty="0">
                <a:solidFill>
                  <a:srgbClr val="800000"/>
                </a:solidFill>
              </a:rPr>
              <a:t>Distributed Database Systems</a:t>
            </a:r>
          </a:p>
          <a:p>
            <a:pPr algn="ctr" eaLnBrk="1" hangingPunct="1"/>
            <a:endParaRPr lang="en-US" sz="2800" i="0" dirty="0">
              <a:solidFill>
                <a:srgbClr val="800000"/>
              </a:solidFill>
            </a:endParaRPr>
          </a:p>
          <a:p>
            <a:pPr algn="ctr" eaLnBrk="1" hangingPunct="1"/>
            <a:r>
              <a:rPr lang="en-US" sz="2800" i="0" dirty="0">
                <a:solidFill>
                  <a:srgbClr val="800000"/>
                </a:solidFill>
              </a:rPr>
              <a:t>COP5711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41325" y="362962"/>
            <a:ext cx="8305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dirty="0">
                <a:solidFill>
                  <a:srgbClr val="800000"/>
                </a:solidFill>
              </a:rPr>
              <a:t>Architecture of a Homogeneous DDBMS</a:t>
            </a:r>
          </a:p>
        </p:txBody>
      </p:sp>
      <p:sp>
        <p:nvSpPr>
          <p:cNvPr id="37891" name="Rectangle 3"/>
          <p:cNvSpPr>
            <a:spLocks noChangeArrowheads="1"/>
          </p:cNvSpPr>
          <p:nvPr/>
        </p:nvSpPr>
        <p:spPr bwMode="auto">
          <a:xfrm>
            <a:off x="1127125" y="1219200"/>
            <a:ext cx="1143000" cy="609600"/>
          </a:xfrm>
          <a:prstGeom prst="rect">
            <a:avLst/>
          </a:prstGeom>
          <a:solidFill>
            <a:schemeClr val="accent6">
              <a:lumMod val="40000"/>
              <a:lumOff val="6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7892" name="Text Box 4"/>
          <p:cNvSpPr txBox="1">
            <a:spLocks noChangeArrowheads="1"/>
          </p:cNvSpPr>
          <p:nvPr/>
        </p:nvSpPr>
        <p:spPr bwMode="auto">
          <a:xfrm>
            <a:off x="1127125" y="1295400"/>
            <a:ext cx="121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Global user view 1</a:t>
            </a:r>
          </a:p>
        </p:txBody>
      </p:sp>
      <p:sp>
        <p:nvSpPr>
          <p:cNvPr id="13319" name="Rectangle 7"/>
          <p:cNvSpPr>
            <a:spLocks noChangeArrowheads="1"/>
          </p:cNvSpPr>
          <p:nvPr/>
        </p:nvSpPr>
        <p:spPr bwMode="auto">
          <a:xfrm>
            <a:off x="2346325" y="1905000"/>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7894" name="Text Box 8"/>
          <p:cNvSpPr txBox="1">
            <a:spLocks noChangeArrowheads="1"/>
          </p:cNvSpPr>
          <p:nvPr/>
        </p:nvSpPr>
        <p:spPr bwMode="auto">
          <a:xfrm>
            <a:off x="2438400" y="1981200"/>
            <a:ext cx="13890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37895" name="Rectangle 9"/>
          <p:cNvSpPr>
            <a:spLocks noChangeArrowheads="1"/>
          </p:cNvSpPr>
          <p:nvPr/>
        </p:nvSpPr>
        <p:spPr bwMode="auto">
          <a:xfrm>
            <a:off x="4022725" y="1219200"/>
            <a:ext cx="1143000" cy="609600"/>
          </a:xfrm>
          <a:prstGeom prst="rect">
            <a:avLst/>
          </a:prstGeom>
          <a:solidFill>
            <a:schemeClr val="accent6">
              <a:lumMod val="40000"/>
              <a:lumOff val="6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7896" name="Text Box 10"/>
          <p:cNvSpPr txBox="1">
            <a:spLocks noChangeArrowheads="1"/>
          </p:cNvSpPr>
          <p:nvPr/>
        </p:nvSpPr>
        <p:spPr bwMode="auto">
          <a:xfrm>
            <a:off x="4022725" y="1295400"/>
            <a:ext cx="1219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Global user view n</a:t>
            </a:r>
          </a:p>
        </p:txBody>
      </p:sp>
      <p:sp>
        <p:nvSpPr>
          <p:cNvPr id="13323" name="Rectangle 11"/>
          <p:cNvSpPr>
            <a:spLocks noChangeArrowheads="1"/>
          </p:cNvSpPr>
          <p:nvPr/>
        </p:nvSpPr>
        <p:spPr bwMode="auto">
          <a:xfrm>
            <a:off x="2346325" y="2514600"/>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898" name="Text Box 12"/>
          <p:cNvSpPr txBox="1">
            <a:spLocks noChangeArrowheads="1"/>
          </p:cNvSpPr>
          <p:nvPr/>
        </p:nvSpPr>
        <p:spPr bwMode="auto">
          <a:xfrm>
            <a:off x="2422525" y="2514600"/>
            <a:ext cx="1398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13326" name="Rectangle 14"/>
          <p:cNvSpPr>
            <a:spLocks noChangeArrowheads="1"/>
          </p:cNvSpPr>
          <p:nvPr/>
        </p:nvSpPr>
        <p:spPr bwMode="auto">
          <a:xfrm>
            <a:off x="1050925" y="40386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01" name="Text Box 15"/>
          <p:cNvSpPr txBox="1">
            <a:spLocks noChangeArrowheads="1"/>
          </p:cNvSpPr>
          <p:nvPr/>
        </p:nvSpPr>
        <p:spPr bwMode="auto">
          <a:xfrm>
            <a:off x="1050925" y="403860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Local conceptual schema 1</a:t>
            </a:r>
          </a:p>
        </p:txBody>
      </p:sp>
      <p:sp>
        <p:nvSpPr>
          <p:cNvPr id="13328" name="Rectangle 16"/>
          <p:cNvSpPr>
            <a:spLocks noChangeArrowheads="1"/>
          </p:cNvSpPr>
          <p:nvPr/>
        </p:nvSpPr>
        <p:spPr bwMode="auto">
          <a:xfrm>
            <a:off x="1050925" y="49530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03" name="Text Box 17"/>
          <p:cNvSpPr txBox="1">
            <a:spLocks noChangeArrowheads="1"/>
          </p:cNvSpPr>
          <p:nvPr/>
        </p:nvSpPr>
        <p:spPr bwMode="auto">
          <a:xfrm>
            <a:off x="1050925" y="49512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04" name="AutoShape 18"/>
          <p:cNvSpPr>
            <a:spLocks noChangeArrowheads="1"/>
          </p:cNvSpPr>
          <p:nvPr/>
        </p:nvSpPr>
        <p:spPr bwMode="auto">
          <a:xfrm>
            <a:off x="822325" y="5943600"/>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7905" name="Text Box 19"/>
          <p:cNvSpPr txBox="1">
            <a:spLocks noChangeArrowheads="1"/>
          </p:cNvSpPr>
          <p:nvPr/>
        </p:nvSpPr>
        <p:spPr bwMode="auto">
          <a:xfrm>
            <a:off x="958850" y="6137275"/>
            <a:ext cx="127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37906" name="Line 20"/>
          <p:cNvSpPr>
            <a:spLocks noChangeShapeType="1"/>
          </p:cNvSpPr>
          <p:nvPr/>
        </p:nvSpPr>
        <p:spPr bwMode="auto">
          <a:xfrm>
            <a:off x="1584325" y="5638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07" name="Line 21"/>
          <p:cNvSpPr>
            <a:spLocks noChangeShapeType="1"/>
          </p:cNvSpPr>
          <p:nvPr/>
        </p:nvSpPr>
        <p:spPr bwMode="auto">
          <a:xfrm>
            <a:off x="1584325" y="4724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08" name="Line 22"/>
          <p:cNvSpPr>
            <a:spLocks noChangeShapeType="1"/>
          </p:cNvSpPr>
          <p:nvPr/>
        </p:nvSpPr>
        <p:spPr bwMode="auto">
          <a:xfrm flipV="1">
            <a:off x="1508125" y="38862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09" name="Line 23"/>
          <p:cNvSpPr>
            <a:spLocks noChangeShapeType="1"/>
          </p:cNvSpPr>
          <p:nvPr/>
        </p:nvSpPr>
        <p:spPr bwMode="auto">
          <a:xfrm>
            <a:off x="1508125" y="3886200"/>
            <a:ext cx="3200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10" name="Line 24"/>
          <p:cNvSpPr>
            <a:spLocks noChangeShapeType="1"/>
          </p:cNvSpPr>
          <p:nvPr/>
        </p:nvSpPr>
        <p:spPr bwMode="auto">
          <a:xfrm>
            <a:off x="3108325" y="22860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7" name="Rectangle 25"/>
          <p:cNvSpPr>
            <a:spLocks noChangeArrowheads="1"/>
          </p:cNvSpPr>
          <p:nvPr/>
        </p:nvSpPr>
        <p:spPr bwMode="auto">
          <a:xfrm>
            <a:off x="2354263" y="3124200"/>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12" name="Text Box 26"/>
          <p:cNvSpPr txBox="1">
            <a:spLocks noChangeArrowheads="1"/>
          </p:cNvSpPr>
          <p:nvPr/>
        </p:nvSpPr>
        <p:spPr bwMode="auto">
          <a:xfrm>
            <a:off x="2590800" y="3124200"/>
            <a:ext cx="1017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13" name="Line 27"/>
          <p:cNvSpPr>
            <a:spLocks noChangeShapeType="1"/>
          </p:cNvSpPr>
          <p:nvPr/>
        </p:nvSpPr>
        <p:spPr bwMode="auto">
          <a:xfrm>
            <a:off x="3108325" y="3048000"/>
            <a:ext cx="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14" name="Line 28"/>
          <p:cNvSpPr>
            <a:spLocks noChangeShapeType="1"/>
          </p:cNvSpPr>
          <p:nvPr/>
        </p:nvSpPr>
        <p:spPr bwMode="auto">
          <a:xfrm>
            <a:off x="4708525" y="38862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41" name="Rectangle 29"/>
          <p:cNvSpPr>
            <a:spLocks noChangeArrowheads="1"/>
          </p:cNvSpPr>
          <p:nvPr/>
        </p:nvSpPr>
        <p:spPr bwMode="auto">
          <a:xfrm>
            <a:off x="4251325" y="40386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16" name="Text Box 30"/>
          <p:cNvSpPr txBox="1">
            <a:spLocks noChangeArrowheads="1"/>
          </p:cNvSpPr>
          <p:nvPr/>
        </p:nvSpPr>
        <p:spPr bwMode="auto">
          <a:xfrm>
            <a:off x="4251325" y="4019796"/>
            <a:ext cx="1082675" cy="738187"/>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Local conceptual schema </a:t>
            </a:r>
            <a:r>
              <a:rPr lang="en-US" sz="1400" dirty="0"/>
              <a:t>n</a:t>
            </a:r>
          </a:p>
        </p:txBody>
      </p:sp>
      <p:sp>
        <p:nvSpPr>
          <p:cNvPr id="37917" name="Line 31"/>
          <p:cNvSpPr>
            <a:spLocks noChangeShapeType="1"/>
          </p:cNvSpPr>
          <p:nvPr/>
        </p:nvSpPr>
        <p:spPr bwMode="auto">
          <a:xfrm>
            <a:off x="4708525" y="4724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44" name="Rectangle 32"/>
          <p:cNvSpPr>
            <a:spLocks noChangeArrowheads="1"/>
          </p:cNvSpPr>
          <p:nvPr/>
        </p:nvSpPr>
        <p:spPr bwMode="auto">
          <a:xfrm>
            <a:off x="4251325" y="49530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dirty="0"/>
          </a:p>
        </p:txBody>
      </p:sp>
      <p:sp>
        <p:nvSpPr>
          <p:cNvPr id="37919" name="Text Box 33"/>
          <p:cNvSpPr txBox="1">
            <a:spLocks noChangeArrowheads="1"/>
          </p:cNvSpPr>
          <p:nvPr/>
        </p:nvSpPr>
        <p:spPr bwMode="auto">
          <a:xfrm>
            <a:off x="4251325" y="495300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a:t>
            </a:r>
            <a:r>
              <a:rPr lang="en-US" sz="1400"/>
              <a:t>n</a:t>
            </a:r>
          </a:p>
        </p:txBody>
      </p:sp>
      <p:sp>
        <p:nvSpPr>
          <p:cNvPr id="37920" name="AutoShape 34"/>
          <p:cNvSpPr>
            <a:spLocks noChangeArrowheads="1"/>
          </p:cNvSpPr>
          <p:nvPr/>
        </p:nvSpPr>
        <p:spPr bwMode="auto">
          <a:xfrm>
            <a:off x="4038600" y="5978525"/>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7921" name="Text Box 35"/>
          <p:cNvSpPr txBox="1">
            <a:spLocks noChangeArrowheads="1"/>
          </p:cNvSpPr>
          <p:nvPr/>
        </p:nvSpPr>
        <p:spPr bwMode="auto">
          <a:xfrm>
            <a:off x="4175125" y="6172200"/>
            <a:ext cx="12922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a:t>
            </a:r>
            <a:r>
              <a:rPr lang="en-US" sz="1800"/>
              <a:t>n</a:t>
            </a:r>
          </a:p>
        </p:txBody>
      </p:sp>
      <p:sp>
        <p:nvSpPr>
          <p:cNvPr id="37922" name="Line 36"/>
          <p:cNvSpPr>
            <a:spLocks noChangeShapeType="1"/>
          </p:cNvSpPr>
          <p:nvPr/>
        </p:nvSpPr>
        <p:spPr bwMode="auto">
          <a:xfrm>
            <a:off x="4784725" y="56388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49" name="Text Box 37"/>
          <p:cNvSpPr txBox="1">
            <a:spLocks noChangeArrowheads="1"/>
          </p:cNvSpPr>
          <p:nvPr/>
        </p:nvSpPr>
        <p:spPr bwMode="auto">
          <a:xfrm>
            <a:off x="5715000" y="1295400"/>
            <a:ext cx="2971800" cy="3067506"/>
          </a:xfrm>
          <a:prstGeom prst="rect">
            <a:avLst/>
          </a:prstGeom>
          <a:solidFill>
            <a:schemeClr val="accent3">
              <a:lumMod val="85000"/>
            </a:schemeClr>
          </a:solidFill>
          <a:ln w="9525">
            <a:noFill/>
            <a:miter lim="800000"/>
            <a:headEnd/>
            <a:tailEnd/>
          </a:ln>
          <a:effectLst/>
        </p:spPr>
        <p:txBody>
          <a:bodyPr wrap="square">
            <a:spAutoFit/>
          </a:bodyPr>
          <a:lstStyle/>
          <a:p>
            <a:pPr>
              <a:lnSpc>
                <a:spcPts val="2900"/>
              </a:lnSpc>
              <a:defRPr/>
            </a:pPr>
            <a:r>
              <a:rPr lang="en-US" sz="2000" i="0" dirty="0">
                <a:cs typeface="+mn-cs"/>
              </a:rPr>
              <a:t>A homogeneous DDBMS resembles a centralized DB, but instead of storing all the data at one site, the data is distributed across a number of sites in a network.</a:t>
            </a:r>
          </a:p>
        </p:txBody>
      </p:sp>
      <p:sp>
        <p:nvSpPr>
          <p:cNvPr id="37924" name="Line 38"/>
          <p:cNvSpPr>
            <a:spLocks noChangeShapeType="1"/>
          </p:cNvSpPr>
          <p:nvPr/>
        </p:nvSpPr>
        <p:spPr bwMode="auto">
          <a:xfrm>
            <a:off x="3032125" y="3657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Right Brace 38"/>
          <p:cNvSpPr/>
          <p:nvPr/>
        </p:nvSpPr>
        <p:spPr bwMode="auto">
          <a:xfrm>
            <a:off x="4191000" y="2514600"/>
            <a:ext cx="155575" cy="1143000"/>
          </a:xfrm>
          <a:prstGeom prst="rightBrace">
            <a:avLst/>
          </a:prstGeom>
          <a:noFill/>
          <a:ln w="19050" cap="flat" cmpd="sng" algn="ctr">
            <a:solidFill>
              <a:schemeClr val="accent2">
                <a:lumMod val="75000"/>
              </a:schemeClr>
            </a:solidFill>
            <a:prstDash val="solid"/>
            <a:round/>
            <a:headEnd type="none" w="med" len="med"/>
            <a:tailEnd type="none" w="med" len="med"/>
          </a:ln>
          <a:effectLst/>
        </p:spPr>
        <p:txBody>
          <a:bodyPr/>
          <a:lstStyle/>
          <a:p>
            <a:pPr algn="r">
              <a:defRPr/>
            </a:pPr>
            <a:endParaRPr lang="en-US"/>
          </a:p>
        </p:txBody>
      </p:sp>
      <p:cxnSp>
        <p:nvCxnSpPr>
          <p:cNvPr id="41" name="Straight Arrow Connector 40"/>
          <p:cNvCxnSpPr/>
          <p:nvPr/>
        </p:nvCxnSpPr>
        <p:spPr bwMode="auto">
          <a:xfrm rot="10800000" flipV="1">
            <a:off x="4419600" y="2133600"/>
            <a:ext cx="1295400" cy="914400"/>
          </a:xfrm>
          <a:prstGeom prst="straightConnector1">
            <a:avLst/>
          </a:prstGeom>
          <a:solidFill>
            <a:schemeClr val="accent1"/>
          </a:solidFill>
          <a:ln w="25400" cap="flat" cmpd="sng" algn="ctr">
            <a:solidFill>
              <a:schemeClr val="accent2">
                <a:lumMod val="75000"/>
              </a:schemeClr>
            </a:solidFill>
            <a:prstDash val="solid"/>
            <a:round/>
            <a:headEnd type="none" w="med" len="med"/>
            <a:tailEnd type="arrow"/>
          </a:ln>
          <a:effec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2196" y="4710570"/>
            <a:ext cx="2864930" cy="17617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TextBox 3"/>
          <p:cNvSpPr txBox="1"/>
          <p:nvPr/>
        </p:nvSpPr>
        <p:spPr>
          <a:xfrm>
            <a:off x="2760041" y="1194099"/>
            <a:ext cx="780983" cy="461665"/>
          </a:xfrm>
          <a:prstGeom prst="rect">
            <a:avLst/>
          </a:prstGeom>
          <a:noFill/>
        </p:spPr>
        <p:txBody>
          <a:bodyPr wrap="none" rtlCol="0">
            <a:spAutoFit/>
          </a:bodyPr>
          <a:lstStyle/>
          <a:p>
            <a:r>
              <a:rPr lang="en-US" dirty="0"/>
              <a:t>.  .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60452" y="286275"/>
            <a:ext cx="7772400" cy="1143000"/>
          </a:xfrm>
        </p:spPr>
        <p:txBody>
          <a:bodyPr/>
          <a:lstStyle/>
          <a:p>
            <a:pPr eaLnBrk="1" hangingPunct="1"/>
            <a:r>
              <a:rPr lang="en-US" dirty="0">
                <a:solidFill>
                  <a:schemeClr val="accent2"/>
                </a:solidFill>
                <a:latin typeface="Comic Sans MS" pitchFamily="66" charset="0"/>
              </a:rPr>
              <a:t>Integration Method</a:t>
            </a:r>
          </a:p>
        </p:txBody>
      </p:sp>
      <p:grpSp>
        <p:nvGrpSpPr>
          <p:cNvPr id="4" name="Group 3"/>
          <p:cNvGrpSpPr/>
          <p:nvPr/>
        </p:nvGrpSpPr>
        <p:grpSpPr>
          <a:xfrm>
            <a:off x="4255614" y="3124611"/>
            <a:ext cx="1710895" cy="1581321"/>
            <a:chOff x="3919495" y="2420379"/>
            <a:chExt cx="1710895" cy="1581321"/>
          </a:xfrm>
        </p:grpSpPr>
        <p:sp>
          <p:nvSpPr>
            <p:cNvPr id="90115" name="Oval 3"/>
            <p:cNvSpPr>
              <a:spLocks noChangeArrowheads="1"/>
            </p:cNvSpPr>
            <p:nvPr/>
          </p:nvSpPr>
          <p:spPr bwMode="auto">
            <a:xfrm>
              <a:off x="4216503" y="2420379"/>
              <a:ext cx="507898" cy="472980"/>
            </a:xfrm>
            <a:prstGeom prst="ellipse">
              <a:avLst/>
            </a:prstGeom>
            <a:solidFill>
              <a:srgbClr val="00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r>
                <a:rPr lang="en-US" i="0" dirty="0">
                  <a:solidFill>
                    <a:schemeClr val="bg1"/>
                  </a:solidFill>
                </a:rPr>
                <a:t>2</a:t>
              </a:r>
            </a:p>
          </p:txBody>
        </p:sp>
        <p:sp>
          <p:nvSpPr>
            <p:cNvPr id="90117" name="Line 5"/>
            <p:cNvSpPr>
              <a:spLocks noChangeShapeType="1"/>
            </p:cNvSpPr>
            <p:nvPr/>
          </p:nvSpPr>
          <p:spPr bwMode="auto">
            <a:xfrm flipH="1">
              <a:off x="3919495" y="2819400"/>
              <a:ext cx="404996" cy="582827"/>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120" name="Line 8"/>
            <p:cNvSpPr>
              <a:spLocks noChangeShapeType="1"/>
            </p:cNvSpPr>
            <p:nvPr/>
          </p:nvSpPr>
          <p:spPr bwMode="auto">
            <a:xfrm>
              <a:off x="4571999" y="2819400"/>
              <a:ext cx="1058391" cy="1182300"/>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2"/>
          <p:cNvGrpSpPr/>
          <p:nvPr/>
        </p:nvGrpSpPr>
        <p:grpSpPr>
          <a:xfrm>
            <a:off x="1676973" y="4005546"/>
            <a:ext cx="2927432" cy="2192675"/>
            <a:chOff x="1363764" y="3301314"/>
            <a:chExt cx="2927432" cy="2192675"/>
          </a:xfrm>
        </p:grpSpPr>
        <p:sp>
          <p:nvSpPr>
            <p:cNvPr id="90116" name="Oval 4"/>
            <p:cNvSpPr>
              <a:spLocks noChangeArrowheads="1"/>
            </p:cNvSpPr>
            <p:nvPr/>
          </p:nvSpPr>
          <p:spPr bwMode="auto">
            <a:xfrm>
              <a:off x="3596987" y="3301314"/>
              <a:ext cx="492616" cy="457200"/>
            </a:xfrm>
            <a:prstGeom prst="ellipse">
              <a:avLst/>
            </a:prstGeom>
            <a:solidFill>
              <a:srgbClr val="0099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r>
                <a:rPr lang="en-US" i="0" dirty="0">
                  <a:solidFill>
                    <a:schemeClr val="bg1"/>
                  </a:solidFill>
                </a:rPr>
                <a:t>1</a:t>
              </a:r>
            </a:p>
          </p:txBody>
        </p:sp>
        <p:sp>
          <p:nvSpPr>
            <p:cNvPr id="90118" name="Line 6"/>
            <p:cNvSpPr>
              <a:spLocks noChangeShapeType="1"/>
            </p:cNvSpPr>
            <p:nvPr/>
          </p:nvSpPr>
          <p:spPr bwMode="auto">
            <a:xfrm flipH="1">
              <a:off x="3039591" y="3657600"/>
              <a:ext cx="694209" cy="741263"/>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119" name="Line 7"/>
            <p:cNvSpPr>
              <a:spLocks noChangeShapeType="1"/>
            </p:cNvSpPr>
            <p:nvPr/>
          </p:nvSpPr>
          <p:spPr bwMode="auto">
            <a:xfrm>
              <a:off x="3886199" y="3657600"/>
              <a:ext cx="404997" cy="1028774"/>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121" name="Text Box 9"/>
            <p:cNvSpPr txBox="1">
              <a:spLocks noChangeArrowheads="1"/>
            </p:cNvSpPr>
            <p:nvPr/>
          </p:nvSpPr>
          <p:spPr bwMode="auto">
            <a:xfrm>
              <a:off x="1363764" y="5127276"/>
              <a:ext cx="6556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solidFill>
                    <a:srgbClr val="800080"/>
                  </a:solidFill>
                </a:rPr>
                <a:t>InS</a:t>
              </a:r>
              <a:r>
                <a:rPr lang="en-US" sz="1800" i="0" baseline="-25000" dirty="0">
                  <a:solidFill>
                    <a:srgbClr val="800080"/>
                  </a:solidFill>
                </a:rPr>
                <a:t>1</a:t>
              </a:r>
            </a:p>
          </p:txBody>
        </p:sp>
      </p:grpSp>
      <p:sp>
        <p:nvSpPr>
          <p:cNvPr id="90122" name="Text Box 10"/>
          <p:cNvSpPr txBox="1">
            <a:spLocks noChangeArrowheads="1"/>
          </p:cNvSpPr>
          <p:nvPr/>
        </p:nvSpPr>
        <p:spPr bwMode="auto">
          <a:xfrm>
            <a:off x="4387729" y="5390606"/>
            <a:ext cx="6864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solidFill>
                  <a:srgbClr val="800080"/>
                </a:solidFill>
              </a:rPr>
              <a:t>InS</a:t>
            </a:r>
            <a:r>
              <a:rPr lang="en-US" sz="1800" i="0" baseline="-25000" dirty="0">
                <a:solidFill>
                  <a:srgbClr val="800080"/>
                </a:solidFill>
              </a:rPr>
              <a:t>3</a:t>
            </a:r>
          </a:p>
        </p:txBody>
      </p:sp>
      <p:sp>
        <p:nvSpPr>
          <p:cNvPr id="90123" name="Text Box 11"/>
          <p:cNvSpPr txBox="1">
            <a:spLocks noChangeArrowheads="1"/>
          </p:cNvSpPr>
          <p:nvPr/>
        </p:nvSpPr>
        <p:spPr bwMode="auto">
          <a:xfrm>
            <a:off x="6858000" y="5315591"/>
            <a:ext cx="6864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solidFill>
                  <a:srgbClr val="800080"/>
                </a:solidFill>
              </a:rPr>
              <a:t>InS</a:t>
            </a:r>
            <a:r>
              <a:rPr lang="en-US" sz="1800" i="0" baseline="-25000" dirty="0">
                <a:solidFill>
                  <a:srgbClr val="800080"/>
                </a:solidFill>
              </a:rPr>
              <a:t>2</a:t>
            </a:r>
          </a:p>
        </p:txBody>
      </p:sp>
      <p:sp>
        <p:nvSpPr>
          <p:cNvPr id="15" name="Rounded Rectangular Callout 14"/>
          <p:cNvSpPr/>
          <p:nvPr/>
        </p:nvSpPr>
        <p:spPr bwMode="auto">
          <a:xfrm>
            <a:off x="1227609" y="2664791"/>
            <a:ext cx="2210003" cy="1680999"/>
          </a:xfrm>
          <a:prstGeom prst="wedgeRoundRectCallout">
            <a:avLst>
              <a:gd name="adj1" fmla="val 70819"/>
              <a:gd name="adj2" fmla="val 35059"/>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ts val="2100"/>
              </a:lnSpc>
              <a:spcBef>
                <a:spcPct val="0"/>
              </a:spcBef>
              <a:spcAft>
                <a:spcPct val="0"/>
              </a:spcAft>
              <a:buClrTx/>
              <a:buSzTx/>
              <a:buFontTx/>
              <a:buNone/>
              <a:tabLst/>
            </a:pPr>
            <a:r>
              <a:rPr lang="en-US" sz="1800" dirty="0">
                <a:solidFill>
                  <a:schemeClr val="bg1"/>
                </a:solidFill>
              </a:rPr>
              <a:t>Integrate the engineering centers first.  Their schemas look similar</a:t>
            </a:r>
            <a:endParaRPr kumimoji="0" lang="en-US" sz="1800" b="0" i="1" u="none" strike="noStrike" cap="none" normalizeH="0" baseline="0" dirty="0">
              <a:ln>
                <a:noFill/>
              </a:ln>
              <a:solidFill>
                <a:schemeClr val="bg1"/>
              </a:solidFill>
              <a:effectLst/>
              <a:latin typeface="Comic Sans MS" pitchFamily="66" charset="0"/>
            </a:endParaRPr>
          </a:p>
        </p:txBody>
      </p:sp>
      <p:sp>
        <p:nvSpPr>
          <p:cNvPr id="16" name="Rounded Rectangular Callout 15"/>
          <p:cNvSpPr/>
          <p:nvPr/>
        </p:nvSpPr>
        <p:spPr bwMode="auto">
          <a:xfrm>
            <a:off x="6019800" y="2334600"/>
            <a:ext cx="2057400" cy="1680999"/>
          </a:xfrm>
          <a:prstGeom prst="wedgeRoundRectCallout">
            <a:avLst>
              <a:gd name="adj1" fmla="val -94563"/>
              <a:gd name="adj2" fmla="val 12632"/>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ts val="2100"/>
              </a:lnSpc>
              <a:spcBef>
                <a:spcPct val="0"/>
              </a:spcBef>
              <a:spcAft>
                <a:spcPct val="0"/>
              </a:spcAft>
              <a:buClrTx/>
              <a:buSzTx/>
              <a:buFontTx/>
              <a:buNone/>
              <a:tabLst/>
            </a:pPr>
            <a:r>
              <a:rPr lang="en-US" sz="1800" dirty="0">
                <a:solidFill>
                  <a:schemeClr val="bg1"/>
                </a:solidFill>
              </a:rPr>
              <a:t>The schema of the non-engineering location looks quite different</a:t>
            </a:r>
            <a:endParaRPr kumimoji="0" lang="en-US" sz="1800" b="0" i="1" u="none" strike="noStrike" cap="none" normalizeH="0" baseline="0" dirty="0">
              <a:ln>
                <a:noFill/>
              </a:ln>
              <a:solidFill>
                <a:schemeClr val="bg1"/>
              </a:solidFill>
              <a:effectLst/>
              <a:latin typeface="Comic Sans MS" pitchFamily="66" charset="0"/>
            </a:endParaRPr>
          </a:p>
        </p:txBody>
      </p:sp>
      <p:sp>
        <p:nvSpPr>
          <p:cNvPr id="5" name="Rectangle 4">
            <a:extLst>
              <a:ext uri="{FF2B5EF4-FFF2-40B4-BE49-F238E27FC236}">
                <a16:creationId xmlns:a16="http://schemas.microsoft.com/office/drawing/2014/main" id="{A716BF70-DC81-4AF2-8714-C2A491471F41}"/>
              </a:ext>
            </a:extLst>
          </p:cNvPr>
          <p:cNvSpPr/>
          <p:nvPr/>
        </p:nvSpPr>
        <p:spPr>
          <a:xfrm>
            <a:off x="660452" y="1651105"/>
            <a:ext cx="7895030" cy="461665"/>
          </a:xfrm>
          <a:prstGeom prst="rect">
            <a:avLst/>
          </a:prstGeom>
        </p:spPr>
        <p:txBody>
          <a:bodyPr wrap="square">
            <a:spAutoFit/>
          </a:bodyPr>
          <a:lstStyle/>
          <a:p>
            <a:pPr lvl="0">
              <a:spcBef>
                <a:spcPct val="20000"/>
              </a:spcBef>
              <a:spcAft>
                <a:spcPct val="20000"/>
              </a:spcAft>
            </a:pPr>
            <a:r>
              <a:rPr lang="en-US" i="0" dirty="0">
                <a:solidFill>
                  <a:srgbClr val="000000"/>
                </a:solidFill>
              </a:rPr>
              <a:t>Integration order:  InS</a:t>
            </a:r>
            <a:r>
              <a:rPr lang="en-US" i="0" baseline="-25000" dirty="0">
                <a:solidFill>
                  <a:srgbClr val="000000"/>
                </a:solidFill>
              </a:rPr>
              <a:t>1</a:t>
            </a:r>
            <a:r>
              <a:rPr lang="en-US" i="0" dirty="0">
                <a:solidFill>
                  <a:srgbClr val="000000"/>
                </a:solidFill>
              </a:rPr>
              <a:t> and InS</a:t>
            </a:r>
            <a:r>
              <a:rPr lang="en-US" i="0" baseline="-25000" dirty="0">
                <a:solidFill>
                  <a:srgbClr val="000000"/>
                </a:solidFill>
              </a:rPr>
              <a:t>3</a:t>
            </a:r>
            <a:r>
              <a:rPr lang="en-US" i="0" dirty="0">
                <a:solidFill>
                  <a:srgbClr val="000000"/>
                </a:solidFill>
              </a:rPr>
              <a:t> are subsets of InS</a:t>
            </a:r>
            <a:r>
              <a:rPr lang="en-US" i="0" baseline="-25000" dirty="0">
                <a:solidFill>
                  <a:srgbClr val="000000"/>
                </a:solidFill>
              </a:rPr>
              <a:t>2</a:t>
            </a:r>
          </a:p>
        </p:txBody>
      </p:sp>
      <p:pic>
        <p:nvPicPr>
          <p:cNvPr id="6" name="Picture 5">
            <a:extLst>
              <a:ext uri="{FF2B5EF4-FFF2-40B4-BE49-F238E27FC236}">
                <a16:creationId xmlns:a16="http://schemas.microsoft.com/office/drawing/2014/main" id="{D97F0538-BBB7-3586-80FB-9FA90B285B31}"/>
              </a:ext>
            </a:extLst>
          </p:cNvPr>
          <p:cNvPicPr>
            <a:picLocks noChangeAspect="1"/>
          </p:cNvPicPr>
          <p:nvPr/>
        </p:nvPicPr>
        <p:blipFill>
          <a:blip r:embed="rId3"/>
          <a:stretch>
            <a:fillRect/>
          </a:stretch>
        </p:blipFill>
        <p:spPr>
          <a:xfrm>
            <a:off x="1227609" y="5047632"/>
            <a:ext cx="2214345" cy="1161832"/>
          </a:xfrm>
          <a:prstGeom prst="rect">
            <a:avLst/>
          </a:prstGeom>
        </p:spPr>
      </p:pic>
      <p:pic>
        <p:nvPicPr>
          <p:cNvPr id="7" name="Picture 6">
            <a:extLst>
              <a:ext uri="{FF2B5EF4-FFF2-40B4-BE49-F238E27FC236}">
                <a16:creationId xmlns:a16="http://schemas.microsoft.com/office/drawing/2014/main" id="{284647C4-4BAE-1C4D-CF68-C02F8DB20D4A}"/>
              </a:ext>
            </a:extLst>
          </p:cNvPr>
          <p:cNvPicPr>
            <a:picLocks noChangeAspect="1"/>
          </p:cNvPicPr>
          <p:nvPr/>
        </p:nvPicPr>
        <p:blipFill>
          <a:blip r:embed="rId4"/>
          <a:stretch>
            <a:fillRect/>
          </a:stretch>
        </p:blipFill>
        <p:spPr>
          <a:xfrm>
            <a:off x="5617717" y="4705932"/>
            <a:ext cx="2861565" cy="794325"/>
          </a:xfrm>
          <a:prstGeom prst="rect">
            <a:avLst/>
          </a:prstGeom>
        </p:spPr>
      </p:pic>
      <p:pic>
        <p:nvPicPr>
          <p:cNvPr id="8" name="Picture 7">
            <a:extLst>
              <a:ext uri="{FF2B5EF4-FFF2-40B4-BE49-F238E27FC236}">
                <a16:creationId xmlns:a16="http://schemas.microsoft.com/office/drawing/2014/main" id="{5A58031B-6039-F17C-1D61-2073712E746C}"/>
              </a:ext>
            </a:extLst>
          </p:cNvPr>
          <p:cNvPicPr>
            <a:picLocks noChangeAspect="1"/>
          </p:cNvPicPr>
          <p:nvPr/>
        </p:nvPicPr>
        <p:blipFill>
          <a:blip r:embed="rId5"/>
          <a:stretch>
            <a:fillRect/>
          </a:stretch>
        </p:blipFill>
        <p:spPr>
          <a:xfrm>
            <a:off x="3481601" y="5738979"/>
            <a:ext cx="2631233" cy="7314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3886200" cy="914400"/>
          </a:xfrm>
        </p:spPr>
        <p:txBody>
          <a:bodyPr/>
          <a:lstStyle/>
          <a:p>
            <a:pPr algn="l">
              <a:lnSpc>
                <a:spcPts val="4200"/>
              </a:lnSpc>
            </a:pPr>
            <a:r>
              <a:rPr lang="en-US" sz="4000" dirty="0">
                <a:solidFill>
                  <a:srgbClr val="9900CC"/>
                </a:solidFill>
                <a:latin typeface="Calibri" panose="020F0502020204030204" pitchFamily="34" charset="0"/>
                <a:cs typeface="Calibri" panose="020F0502020204030204" pitchFamily="34" charset="0"/>
              </a:rPr>
              <a:t>Key Identification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953073"/>
            <a:ext cx="5310629" cy="27846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71" y="2817479"/>
            <a:ext cx="5250329" cy="14558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321" y="4606137"/>
            <a:ext cx="5180084" cy="1435712"/>
          </a:xfrm>
          <a:prstGeom prst="rect">
            <a:avLst/>
          </a:prstGeom>
        </p:spPr>
      </p:pic>
      <p:sp>
        <p:nvSpPr>
          <p:cNvPr id="6" name="TextBox 5"/>
          <p:cNvSpPr txBox="1"/>
          <p:nvPr/>
        </p:nvSpPr>
        <p:spPr>
          <a:xfrm>
            <a:off x="8077200" y="2590800"/>
            <a:ext cx="607859" cy="338554"/>
          </a:xfrm>
          <a:prstGeom prst="rect">
            <a:avLst/>
          </a:prstGeom>
          <a:noFill/>
        </p:spPr>
        <p:txBody>
          <a:bodyPr wrap="none" rtlCol="0">
            <a:spAutoFit/>
          </a:bodyPr>
          <a:lstStyle/>
          <a:p>
            <a:r>
              <a:rPr lang="en-US" sz="1600" dirty="0">
                <a:solidFill>
                  <a:srgbClr val="C00000"/>
                </a:solidFill>
              </a:rPr>
              <a:t>InS</a:t>
            </a:r>
            <a:r>
              <a:rPr lang="en-US" sz="1600" baseline="-25000" dirty="0">
                <a:solidFill>
                  <a:srgbClr val="C00000"/>
                </a:solidFill>
              </a:rPr>
              <a:t>1</a:t>
            </a:r>
          </a:p>
        </p:txBody>
      </p:sp>
      <p:sp>
        <p:nvSpPr>
          <p:cNvPr id="8" name="Text Box 12"/>
          <p:cNvSpPr txBox="1">
            <a:spLocks noChangeArrowheads="1"/>
          </p:cNvSpPr>
          <p:nvPr/>
        </p:nvSpPr>
        <p:spPr bwMode="auto">
          <a:xfrm>
            <a:off x="381000" y="4495800"/>
            <a:ext cx="3081546" cy="2185214"/>
          </a:xfrm>
          <a:prstGeom prst="rect">
            <a:avLst/>
          </a:prstGeom>
          <a:solidFill>
            <a:schemeClr val="accent3">
              <a:lumMod val="85000"/>
            </a:schemeClr>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spcAft>
                <a:spcPts val="1200"/>
              </a:spcAft>
            </a:pPr>
            <a:r>
              <a:rPr lang="en-US" sz="1800" i="0" u="sng" dirty="0">
                <a:solidFill>
                  <a:srgbClr val="800000"/>
                </a:solidFill>
              </a:rPr>
              <a:t>KEYS</a:t>
            </a:r>
            <a:endParaRPr lang="en-US" sz="1800" i="0" u="sng" dirty="0">
              <a:solidFill>
                <a:srgbClr val="008C67"/>
              </a:solidFill>
            </a:endParaRPr>
          </a:p>
          <a:p>
            <a:pPr eaLnBrk="1" hangingPunct="1"/>
            <a:r>
              <a:rPr lang="en-US" sz="1400" i="0" dirty="0">
                <a:solidFill>
                  <a:srgbClr val="800080"/>
                </a:solidFill>
              </a:rPr>
              <a:t>InS1:</a:t>
            </a:r>
            <a:r>
              <a:rPr lang="en-US" sz="1400" i="0" dirty="0"/>
              <a:t> Engineer No. in ENGINEER</a:t>
            </a:r>
          </a:p>
          <a:p>
            <a:pPr eaLnBrk="1" hangingPunct="1"/>
            <a:r>
              <a:rPr lang="en-US" sz="1400" i="0" dirty="0"/>
              <a:t>          Project No. in PROJECT</a:t>
            </a:r>
          </a:p>
          <a:p>
            <a:pPr eaLnBrk="1" hangingPunct="1">
              <a:spcAft>
                <a:spcPts val="600"/>
              </a:spcAft>
            </a:pPr>
            <a:r>
              <a:rPr lang="en-US" sz="1400" i="0" dirty="0"/>
              <a:t>          Client name in CLIENT</a:t>
            </a:r>
          </a:p>
          <a:p>
            <a:pPr eaLnBrk="1" hangingPunct="1"/>
            <a:r>
              <a:rPr lang="en-US" sz="1400" i="0" dirty="0">
                <a:solidFill>
                  <a:srgbClr val="800080"/>
                </a:solidFill>
              </a:rPr>
              <a:t>InS2:</a:t>
            </a:r>
            <a:r>
              <a:rPr lang="en-US" sz="1400" i="0" dirty="0"/>
              <a:t> E# in EMPLOYEE</a:t>
            </a:r>
          </a:p>
          <a:p>
            <a:pPr eaLnBrk="1" hangingPunct="1">
              <a:spcAft>
                <a:spcPts val="600"/>
              </a:spcAft>
            </a:pPr>
            <a:r>
              <a:rPr lang="en-US" sz="1400" i="0" dirty="0"/>
              <a:t>          </a:t>
            </a:r>
            <a:r>
              <a:rPr lang="en-US" sz="1400" i="0" dirty="0" err="1"/>
              <a:t>Dept</a:t>
            </a:r>
            <a:r>
              <a:rPr lang="en-US" sz="1400" i="0" dirty="0"/>
              <a:t>-name in DEPARTMENT</a:t>
            </a:r>
          </a:p>
          <a:p>
            <a:pPr eaLnBrk="1" hangingPunct="1"/>
            <a:r>
              <a:rPr lang="en-US" sz="1400" i="0" dirty="0">
                <a:solidFill>
                  <a:srgbClr val="800080"/>
                </a:solidFill>
              </a:rPr>
              <a:t>InS3:</a:t>
            </a:r>
            <a:r>
              <a:rPr lang="en-US" sz="1400" i="0" dirty="0"/>
              <a:t> </a:t>
            </a:r>
            <a:r>
              <a:rPr lang="en-US" sz="1400" i="0" dirty="0" err="1"/>
              <a:t>Eno</a:t>
            </a:r>
            <a:r>
              <a:rPr lang="en-US" sz="1400" i="0" dirty="0"/>
              <a:t> in E</a:t>
            </a:r>
          </a:p>
          <a:p>
            <a:pPr eaLnBrk="1" hangingPunct="1"/>
            <a:r>
              <a:rPr lang="en-US" sz="1400" i="0" dirty="0"/>
              <a:t>          </a:t>
            </a:r>
            <a:r>
              <a:rPr lang="en-US" sz="1400" i="0" dirty="0" err="1"/>
              <a:t>Jno</a:t>
            </a:r>
            <a:r>
              <a:rPr lang="en-US" sz="1400" i="0" dirty="0"/>
              <a:t> in J</a:t>
            </a:r>
          </a:p>
        </p:txBody>
      </p:sp>
      <p:sp>
        <p:nvSpPr>
          <p:cNvPr id="7" name="Rectangle 6"/>
          <p:cNvSpPr/>
          <p:nvPr/>
        </p:nvSpPr>
        <p:spPr>
          <a:xfrm>
            <a:off x="815558" y="1003825"/>
            <a:ext cx="2362200" cy="1569660"/>
          </a:xfrm>
          <a:prstGeom prst="rect">
            <a:avLst/>
          </a:prstGeom>
        </p:spPr>
        <p:txBody>
          <a:bodyPr wrap="square">
            <a:spAutoFit/>
          </a:bodyPr>
          <a:lstStyle/>
          <a:p>
            <a:r>
              <a:rPr lang="en-US" dirty="0"/>
              <a:t>to determine dependencies implied by the schemas</a:t>
            </a:r>
          </a:p>
        </p:txBody>
      </p:sp>
      <p:pic>
        <p:nvPicPr>
          <p:cNvPr id="32770"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459916" y="1031643"/>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598864" y="837455"/>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515290" y="3253732"/>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61077" y="2848152"/>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710834" y="2740706"/>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97098" y="4606137"/>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598864" y="4462163"/>
            <a:ext cx="854457" cy="53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3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heel(1)">
                                      <p:cBhvr>
                                        <p:cTn id="7" dur="500"/>
                                        <p:tgtEl>
                                          <p:spTgt spid="32770"/>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500"/>
                                        <p:tgtEl>
                                          <p:spTgt spid="1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500"/>
                                        <p:tgtEl>
                                          <p:spTgt spid="11"/>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500"/>
                                        <p:tgtEl>
                                          <p:spTgt spid="12"/>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500"/>
                                        <p:tgtEl>
                                          <p:spTgt spid="13"/>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500"/>
                                        <p:tgtEl>
                                          <p:spTgt spid="14"/>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500"/>
                                        <p:tgtEl>
                                          <p:spTgt spid="15"/>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a:solidFill>
                  <a:srgbClr val="C00000"/>
                </a:solidFill>
                <a:latin typeface="Arial" panose="020B0604020202020204" pitchFamily="34" charset="0"/>
                <a:cs typeface="Arial" panose="020B0604020202020204" pitchFamily="34" charset="0"/>
              </a:rPr>
              <a:t>Schema Comparison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262241"/>
            <a:ext cx="4356306" cy="2284219"/>
          </a:xfrm>
          <a:prstGeom prst="rect">
            <a:avLst/>
          </a:prstGeom>
        </p:spPr>
      </p:pic>
      <p:sp>
        <p:nvSpPr>
          <p:cNvPr id="4" name="TextBox 3"/>
          <p:cNvSpPr txBox="1"/>
          <p:nvPr/>
        </p:nvSpPr>
        <p:spPr>
          <a:xfrm>
            <a:off x="5839965" y="2590800"/>
            <a:ext cx="607859" cy="338554"/>
          </a:xfrm>
          <a:prstGeom prst="rect">
            <a:avLst/>
          </a:prstGeom>
          <a:noFill/>
        </p:spPr>
        <p:txBody>
          <a:bodyPr wrap="none" rtlCol="0">
            <a:spAutoFit/>
          </a:bodyPr>
          <a:lstStyle/>
          <a:p>
            <a:r>
              <a:rPr lang="en-US" sz="1600" dirty="0">
                <a:solidFill>
                  <a:srgbClr val="C00000"/>
                </a:solidFill>
              </a:rPr>
              <a:t>InS</a:t>
            </a:r>
            <a:r>
              <a:rPr lang="en-US" sz="1600" baseline="-25000" dirty="0">
                <a:solidFill>
                  <a:srgbClr val="C00000"/>
                </a:solidFill>
              </a:rPr>
              <a:t>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965" y="3871889"/>
            <a:ext cx="4149395" cy="11505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334001"/>
            <a:ext cx="4387682" cy="1216090"/>
          </a:xfrm>
          <a:prstGeom prst="rect">
            <a:avLst/>
          </a:prstGeom>
        </p:spPr>
      </p:pic>
      <p:grpSp>
        <p:nvGrpSpPr>
          <p:cNvPr id="39" name="Group 38"/>
          <p:cNvGrpSpPr/>
          <p:nvPr/>
        </p:nvGrpSpPr>
        <p:grpSpPr>
          <a:xfrm>
            <a:off x="321058" y="3187453"/>
            <a:ext cx="4191000" cy="2763710"/>
            <a:chOff x="321058" y="3187453"/>
            <a:chExt cx="4191000" cy="2763710"/>
          </a:xfrm>
        </p:grpSpPr>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952" y="4093732"/>
              <a:ext cx="3935621" cy="1857431"/>
            </a:xfrm>
            <a:prstGeom prst="rect">
              <a:avLst/>
            </a:prstGeom>
          </p:spPr>
        </p:pic>
        <p:sp>
          <p:nvSpPr>
            <p:cNvPr id="34" name="Rectangle 33"/>
            <p:cNvSpPr/>
            <p:nvPr/>
          </p:nvSpPr>
          <p:spPr>
            <a:xfrm>
              <a:off x="321058" y="3187453"/>
              <a:ext cx="4191000" cy="830997"/>
            </a:xfrm>
            <a:prstGeom prst="rect">
              <a:avLst/>
            </a:prstGeom>
          </p:spPr>
          <p:txBody>
            <a:bodyPr wrap="square">
              <a:spAutoFit/>
            </a:bodyPr>
            <a:lstStyle/>
            <a:p>
              <a:pPr marL="342900" lvl="0" indent="-342900">
                <a:spcBef>
                  <a:spcPct val="20000"/>
                </a:spcBef>
                <a:spcAft>
                  <a:spcPct val="20000"/>
                </a:spcAft>
                <a:buFontTx/>
                <a:buChar char="•"/>
              </a:pPr>
              <a:r>
                <a:rPr lang="en-US" i="0" dirty="0">
                  <a:solidFill>
                    <a:srgbClr val="000000"/>
                  </a:solidFill>
                </a:rPr>
                <a:t>InS</a:t>
              </a:r>
              <a:r>
                <a:rPr lang="en-US" i="0" baseline="-25000" dirty="0">
                  <a:solidFill>
                    <a:srgbClr val="000000"/>
                  </a:solidFill>
                </a:rPr>
                <a:t>1</a:t>
              </a:r>
              <a:r>
                <a:rPr lang="en-US" i="0" dirty="0">
                  <a:solidFill>
                    <a:srgbClr val="000000"/>
                  </a:solidFill>
                </a:rPr>
                <a:t> and InS</a:t>
              </a:r>
              <a:r>
                <a:rPr lang="en-US" i="0" baseline="-25000" dirty="0">
                  <a:solidFill>
                    <a:srgbClr val="000000"/>
                  </a:solidFill>
                </a:rPr>
                <a:t>3</a:t>
              </a:r>
              <a:r>
                <a:rPr lang="en-US" i="0" dirty="0">
                  <a:solidFill>
                    <a:srgbClr val="000000"/>
                  </a:solidFill>
                </a:rPr>
                <a:t> are subsets of InS</a:t>
              </a:r>
              <a:r>
                <a:rPr lang="en-US" i="0" baseline="-25000" dirty="0">
                  <a:solidFill>
                    <a:srgbClr val="000000"/>
                  </a:solidFill>
                </a:rPr>
                <a:t>2</a:t>
              </a:r>
            </a:p>
          </p:txBody>
        </p:sp>
      </p:grpSp>
      <p:sp>
        <p:nvSpPr>
          <p:cNvPr id="35" name="Rectangle 34"/>
          <p:cNvSpPr/>
          <p:nvPr/>
        </p:nvSpPr>
        <p:spPr>
          <a:xfrm>
            <a:off x="321058" y="1185208"/>
            <a:ext cx="4135338" cy="1938992"/>
          </a:xfrm>
          <a:prstGeom prst="rect">
            <a:avLst/>
          </a:prstGeom>
        </p:spPr>
        <p:txBody>
          <a:bodyPr wrap="square">
            <a:spAutoFit/>
          </a:bodyPr>
          <a:lstStyle/>
          <a:p>
            <a:pPr marL="342900" indent="-342900">
              <a:spcBef>
                <a:spcPts val="1200"/>
              </a:spcBef>
              <a:spcAft>
                <a:spcPct val="20000"/>
              </a:spcAft>
              <a:buFontTx/>
              <a:buChar char="•"/>
            </a:pPr>
            <a:r>
              <a:rPr lang="en-US" i="0" dirty="0"/>
              <a:t>Some parts of InS</a:t>
            </a:r>
            <a:r>
              <a:rPr lang="en-US" i="0" baseline="-25000" dirty="0"/>
              <a:t>1</a:t>
            </a:r>
            <a:r>
              <a:rPr lang="en-US" i="0" dirty="0"/>
              <a:t> </a:t>
            </a:r>
            <a:r>
              <a:rPr lang="en-US" i="0" dirty="0">
                <a:solidFill>
                  <a:schemeClr val="tx1">
                    <a:lumMod val="50000"/>
                    <a:lumOff val="50000"/>
                  </a:schemeClr>
                </a:solidFill>
              </a:rPr>
              <a:t>(about engineers) </a:t>
            </a:r>
            <a:r>
              <a:rPr lang="en-US" i="0" dirty="0"/>
              <a:t>and InS</a:t>
            </a:r>
            <a:r>
              <a:rPr lang="en-US" i="0" baseline="-25000" dirty="0"/>
              <a:t>3</a:t>
            </a:r>
            <a:r>
              <a:rPr lang="en-US" i="0" dirty="0"/>
              <a:t> </a:t>
            </a:r>
            <a:r>
              <a:rPr lang="en-US" i="0" dirty="0">
                <a:solidFill>
                  <a:schemeClr val="tx1">
                    <a:lumMod val="50000"/>
                    <a:lumOff val="50000"/>
                  </a:schemeClr>
                </a:solidFill>
              </a:rPr>
              <a:t>(about engineers) </a:t>
            </a:r>
            <a:r>
              <a:rPr lang="en-US" i="0" dirty="0"/>
              <a:t>occur in InS</a:t>
            </a:r>
            <a:r>
              <a:rPr lang="en-US" i="0" baseline="-25000" dirty="0"/>
              <a:t>2 </a:t>
            </a:r>
            <a:r>
              <a:rPr lang="en-US" i="0" dirty="0">
                <a:solidFill>
                  <a:schemeClr val="tx1">
                    <a:lumMod val="50000"/>
                    <a:lumOff val="50000"/>
                  </a:schemeClr>
                </a:solidFill>
              </a:rPr>
              <a:t>(about employees)</a:t>
            </a:r>
            <a:endParaRPr lang="en-US" sz="2000" i="0" dirty="0">
              <a:solidFill>
                <a:schemeClr val="tx1">
                  <a:lumMod val="50000"/>
                  <a:lumOff val="50000"/>
                </a:schemeClr>
              </a:solidFill>
            </a:endParaRPr>
          </a:p>
        </p:txBody>
      </p:sp>
      <p:pic>
        <p:nvPicPr>
          <p:cNvPr id="36" name="Picture 2" descr="Image result for circl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05400" y="1257329"/>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circl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06508" y="3722301"/>
            <a:ext cx="854457" cy="5333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circl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096436" y="5273518"/>
            <a:ext cx="854457" cy="53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0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heel(1)">
                                      <p:cBhvr>
                                        <p:cTn id="11" dur="500"/>
                                        <p:tgtEl>
                                          <p:spTgt spid="3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dissolve">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84359" y="212235"/>
            <a:ext cx="7772400" cy="1143000"/>
          </a:xfrm>
        </p:spPr>
        <p:txBody>
          <a:bodyPr/>
          <a:lstStyle/>
          <a:p>
            <a:pPr algn="r" eaLnBrk="1" hangingPunct="1"/>
            <a:r>
              <a:rPr lang="en-US" sz="3600" b="1" dirty="0">
                <a:solidFill>
                  <a:srgbClr val="800000"/>
                </a:solidFill>
                <a:latin typeface="Comic Sans MS" pitchFamily="66" charset="0"/>
              </a:rPr>
              <a:t>Step 2:  Schema Comparison </a:t>
            </a:r>
            <a:br>
              <a:rPr lang="en-US" sz="3600" b="1" dirty="0">
                <a:solidFill>
                  <a:srgbClr val="800000"/>
                </a:solidFill>
                <a:latin typeface="Comic Sans MS" pitchFamily="66" charset="0"/>
              </a:rPr>
            </a:br>
            <a:r>
              <a:rPr lang="en-US" sz="3600" b="1" dirty="0">
                <a:solidFill>
                  <a:srgbClr val="800000"/>
                </a:solidFill>
                <a:latin typeface="Comic Sans MS" pitchFamily="66" charset="0"/>
              </a:rPr>
              <a:t>Naming Conflict (1)</a:t>
            </a:r>
          </a:p>
        </p:txBody>
      </p:sp>
      <p:sp>
        <p:nvSpPr>
          <p:cNvPr id="91139" name="Text Box 3"/>
          <p:cNvSpPr txBox="1">
            <a:spLocks noChangeArrowheads="1"/>
          </p:cNvSpPr>
          <p:nvPr/>
        </p:nvSpPr>
        <p:spPr bwMode="auto">
          <a:xfrm>
            <a:off x="614623" y="1603578"/>
            <a:ext cx="80139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b="1" i="0" u="sng" dirty="0">
                <a:solidFill>
                  <a:schemeClr val="accent2"/>
                </a:solidFill>
              </a:rPr>
              <a:t>Synonyms</a:t>
            </a:r>
            <a:r>
              <a:rPr lang="en-US" i="0" dirty="0">
                <a:solidFill>
                  <a:schemeClr val="accent2"/>
                </a:solidFill>
              </a:rPr>
              <a:t>:  Two identical entities that have different names.</a:t>
            </a:r>
          </a:p>
        </p:txBody>
      </p:sp>
      <p:graphicFrame>
        <p:nvGraphicFramePr>
          <p:cNvPr id="169988" name="Group 4"/>
          <p:cNvGraphicFramePr>
            <a:graphicFrameLocks noGrp="1"/>
          </p:cNvGraphicFramePr>
          <p:nvPr>
            <p:extLst>
              <p:ext uri="{D42A27DB-BD31-4B8C-83A1-F6EECF244321}">
                <p14:modId xmlns:p14="http://schemas.microsoft.com/office/powerpoint/2010/main" val="2332755289"/>
              </p:ext>
            </p:extLst>
          </p:nvPr>
        </p:nvGraphicFramePr>
        <p:xfrm>
          <a:off x="457200" y="2895600"/>
          <a:ext cx="3352800" cy="3252787"/>
        </p:xfrm>
        <a:graphic>
          <a:graphicData uri="http://schemas.openxmlformats.org/drawingml/2006/table">
            <a:tbl>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9999"/>
                          </a:solidFill>
                          <a:effectLst/>
                          <a:latin typeface="Comic Sans MS" pitchFamily="66" charset="0"/>
                          <a:cs typeface="Arial" charset="0"/>
                        </a:rPr>
                        <a:t>InS</a:t>
                      </a:r>
                      <a:r>
                        <a:rPr kumimoji="0" lang="en-US" sz="1800" b="1" i="0" u="none" strike="noStrike" cap="none" normalizeH="0" baseline="-25000" dirty="0">
                          <a:ln>
                            <a:noFill/>
                          </a:ln>
                          <a:solidFill>
                            <a:srgbClr val="009999"/>
                          </a:solidFill>
                          <a:effectLst/>
                          <a:latin typeface="Comic Sans MS" pitchFamily="66"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009999"/>
                          </a:solidFill>
                          <a:effectLst/>
                          <a:latin typeface="Comic Sans MS" pitchFamily="66" charset="0"/>
                          <a:cs typeface="Arial" charset="0"/>
                        </a:rPr>
                        <a:t>InS</a:t>
                      </a:r>
                      <a:r>
                        <a:rPr kumimoji="0" lang="en-US" sz="1800" b="1" i="0" u="none" strike="noStrike" cap="none" normalizeH="0" baseline="-25000" dirty="0">
                          <a:ln>
                            <a:noFill/>
                          </a:ln>
                          <a:solidFill>
                            <a:srgbClr val="009999"/>
                          </a:solidFill>
                          <a:effectLst/>
                          <a:latin typeface="Comic Sans MS" pitchFamily="66" charset="0"/>
                          <a:cs typeface="Arial" charset="0"/>
                        </a:rPr>
                        <a:t>3</a:t>
                      </a:r>
                      <a:endParaRPr kumimoji="0" lang="en-US" sz="2800" b="0" i="0" u="none" strike="noStrike" cap="none" normalizeH="0" baseline="0" dirty="0">
                        <a:ln>
                          <a:noFill/>
                        </a:ln>
                        <a:solidFill>
                          <a:srgbClr val="009999"/>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71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65000"/>
                              <a:lumOff val="35000"/>
                            </a:schemeClr>
                          </a:solidFill>
                          <a:effectLst/>
                          <a:latin typeface="Comic Sans MS" pitchFamily="66" charset="0"/>
                          <a:cs typeface="Arial" charset="0"/>
                        </a:rPr>
                        <a:t>ENGINEER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Engineering 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Engineer Name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Salary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65000"/>
                              <a:lumOff val="35000"/>
                            </a:schemeClr>
                          </a:solidFill>
                          <a:effectLst/>
                          <a:latin typeface="Comic Sans MS" pitchFamily="66" charset="0"/>
                          <a:cs typeface="Arial" charset="0"/>
                        </a:rPr>
                        <a:t>WORKSIN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Responsibility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Duration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65000"/>
                              <a:lumOff val="35000"/>
                            </a:schemeClr>
                          </a:solidFill>
                          <a:effectLst/>
                          <a:latin typeface="Comic Sans MS" pitchFamily="66" charset="0"/>
                          <a:cs typeface="Arial" charset="0"/>
                        </a:rPr>
                        <a:t>PROJECT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Project 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Project Name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Location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65000"/>
                              <a:lumOff val="35000"/>
                            </a:schemeClr>
                          </a:solidFill>
                          <a:effectLst/>
                          <a:latin typeface="Comic Sans MS" pitchFamily="66" charset="0"/>
                          <a:cs typeface="Arial" charset="0"/>
                        </a:rPr>
                        <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a:t>
                      </a:r>
                      <a:r>
                        <a:rPr kumimoji="0" lang="en-US" sz="1400" b="0" i="0" u="none" strike="noStrike" cap="none" normalizeH="0" baseline="0" dirty="0" err="1">
                          <a:ln>
                            <a:noFill/>
                          </a:ln>
                          <a:solidFill>
                            <a:srgbClr val="800080"/>
                          </a:solidFill>
                          <a:effectLst/>
                          <a:latin typeface="Comic Sans MS" pitchFamily="66" charset="0"/>
                          <a:cs typeface="Arial" charset="0"/>
                        </a:rPr>
                        <a:t>Eno</a:t>
                      </a:r>
                      <a:endParaRPr kumimoji="0" lang="en-US" sz="1400" b="0" i="0" u="none" strike="noStrike" cap="none" normalizeH="0" baseline="0" dirty="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a:t>
                      </a:r>
                      <a:r>
                        <a:rPr kumimoji="0" lang="en-US" sz="1400" b="0" i="0" u="none" strike="noStrike" cap="none" normalizeH="0" baseline="0" dirty="0" err="1">
                          <a:ln>
                            <a:noFill/>
                          </a:ln>
                          <a:solidFill>
                            <a:srgbClr val="800080"/>
                          </a:solidFill>
                          <a:effectLst/>
                          <a:latin typeface="Comic Sans MS" pitchFamily="66" charset="0"/>
                          <a:cs typeface="Arial" charset="0"/>
                        </a:rPr>
                        <a:t>Ename</a:t>
                      </a:r>
                      <a:endParaRPr kumimoji="0" lang="en-US" sz="1400" b="0" i="0" u="none" strike="noStrike" cap="none" normalizeH="0" baseline="0" dirty="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Sal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65000"/>
                              <a:lumOff val="35000"/>
                            </a:schemeClr>
                          </a:solidFill>
                          <a:effectLst/>
                          <a:latin typeface="Comic Sans MS" pitchFamily="66" charset="0"/>
                          <a:cs typeface="Arial" charset="0"/>
                        </a:rPr>
                        <a:t>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a:t>
                      </a:r>
                      <a:r>
                        <a:rPr kumimoji="0" lang="en-US" sz="1400" b="0" i="0" u="none" strike="noStrike" cap="none" normalizeH="0" baseline="0" dirty="0" err="1">
                          <a:ln>
                            <a:noFill/>
                          </a:ln>
                          <a:solidFill>
                            <a:srgbClr val="800080"/>
                          </a:solidFill>
                          <a:effectLst/>
                          <a:latin typeface="Comic Sans MS" pitchFamily="66" charset="0"/>
                          <a:cs typeface="Arial" charset="0"/>
                        </a:rPr>
                        <a:t>Resp</a:t>
                      </a:r>
                      <a:endParaRPr kumimoji="0" lang="en-US" sz="1400" b="0" i="0" u="none" strike="noStrike" cap="none" normalizeH="0" baseline="0" dirty="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a:t>
                      </a:r>
                      <a:r>
                        <a:rPr kumimoji="0" lang="en-US" sz="1400" b="0" i="0" u="none" strike="noStrike" cap="none" normalizeH="0" baseline="0" dirty="0" err="1">
                          <a:ln>
                            <a:noFill/>
                          </a:ln>
                          <a:solidFill>
                            <a:srgbClr val="800080"/>
                          </a:solidFill>
                          <a:effectLst/>
                          <a:latin typeface="Comic Sans MS" pitchFamily="66" charset="0"/>
                          <a:cs typeface="Arial" charset="0"/>
                        </a:rPr>
                        <a:t>Dur</a:t>
                      </a:r>
                      <a:endParaRPr kumimoji="0" lang="en-US" sz="1400" b="0" i="0" u="none" strike="noStrike" cap="none" normalizeH="0" baseline="0" dirty="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lumMod val="65000"/>
                              <a:lumOff val="35000"/>
                            </a:schemeClr>
                          </a:solidFill>
                          <a:effectLst/>
                          <a:latin typeface="Comic Sans MS" pitchFamily="66" charset="0"/>
                          <a:cs typeface="Arial" charset="0"/>
                        </a:rPr>
                        <a:t>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a:t>
                      </a:r>
                      <a:r>
                        <a:rPr kumimoji="0" lang="en-US" sz="1400" b="0" i="0" u="none" strike="noStrike" cap="none" normalizeH="0" baseline="0" dirty="0" err="1">
                          <a:ln>
                            <a:noFill/>
                          </a:ln>
                          <a:solidFill>
                            <a:srgbClr val="800080"/>
                          </a:solidFill>
                          <a:effectLst/>
                          <a:latin typeface="Comic Sans MS" pitchFamily="66" charset="0"/>
                          <a:cs typeface="Arial" charset="0"/>
                        </a:rPr>
                        <a:t>Jno</a:t>
                      </a:r>
                      <a:endParaRPr kumimoji="0" lang="en-US" sz="1400" b="0" i="0" u="none" strike="noStrike" cap="none" normalizeH="0" baseline="0" dirty="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a:t>
                      </a:r>
                      <a:r>
                        <a:rPr kumimoji="0" lang="en-US" sz="1400" b="0" i="0" u="none" strike="noStrike" cap="none" normalizeH="0" baseline="0" dirty="0" err="1">
                          <a:ln>
                            <a:noFill/>
                          </a:ln>
                          <a:solidFill>
                            <a:srgbClr val="800080"/>
                          </a:solidFill>
                          <a:effectLst/>
                          <a:latin typeface="Comic Sans MS" pitchFamily="66" charset="0"/>
                          <a:cs typeface="Arial" charset="0"/>
                        </a:rPr>
                        <a:t>Jname</a:t>
                      </a:r>
                      <a:endParaRPr kumimoji="0" lang="en-US" sz="1400" b="0" i="0" u="none" strike="noStrike" cap="none" normalizeH="0" baseline="0" dirty="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800080"/>
                          </a:solidFill>
                          <a:effectLst/>
                          <a:latin typeface="Comic Sans MS" pitchFamily="66" charset="0"/>
                          <a:cs typeface="Arial" charset="0"/>
                        </a:rPr>
                        <a:t>   </a:t>
                      </a:r>
                      <a:r>
                        <a:rPr kumimoji="0" lang="en-US" sz="1400" b="0" i="0" u="none" strike="noStrike" cap="none" normalizeH="0" baseline="0" dirty="0" err="1">
                          <a:ln>
                            <a:noFill/>
                          </a:ln>
                          <a:solidFill>
                            <a:srgbClr val="800080"/>
                          </a:solidFill>
                          <a:effectLst/>
                          <a:latin typeface="Comic Sans MS" pitchFamily="66" charset="0"/>
                          <a:cs typeface="Arial" charset="0"/>
                        </a:rPr>
                        <a:t>Loc</a:t>
                      </a:r>
                      <a:endParaRPr kumimoji="0" lang="en-US" sz="1400" b="0" i="0" u="none" strike="noStrike" cap="none" normalizeH="0" baseline="0" dirty="0">
                        <a:ln>
                          <a:noFill/>
                        </a:ln>
                        <a:solidFill>
                          <a:srgbClr val="800080"/>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4937083"/>
            <a:ext cx="4757328" cy="131854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286" y="2362200"/>
            <a:ext cx="4356306" cy="2284219"/>
          </a:xfrm>
          <a:prstGeom prst="rect">
            <a:avLst/>
          </a:prstGeom>
        </p:spPr>
      </p:pic>
      <p:sp>
        <p:nvSpPr>
          <p:cNvPr id="9" name="TextBox 8"/>
          <p:cNvSpPr txBox="1"/>
          <p:nvPr/>
        </p:nvSpPr>
        <p:spPr>
          <a:xfrm>
            <a:off x="5562600" y="3810000"/>
            <a:ext cx="607859" cy="338554"/>
          </a:xfrm>
          <a:prstGeom prst="rect">
            <a:avLst/>
          </a:prstGeom>
          <a:noFill/>
        </p:spPr>
        <p:txBody>
          <a:bodyPr wrap="none" rtlCol="0">
            <a:spAutoFit/>
          </a:bodyPr>
          <a:lstStyle/>
          <a:p>
            <a:r>
              <a:rPr lang="en-US" sz="1600" dirty="0">
                <a:solidFill>
                  <a:srgbClr val="C00000"/>
                </a:solidFill>
              </a:rPr>
              <a:t>InS</a:t>
            </a:r>
            <a:r>
              <a:rPr lang="en-US" sz="1600" baseline="-25000" dirty="0">
                <a:solidFill>
                  <a:srgbClr val="C00000"/>
                </a:solidFill>
              </a:rPr>
              <a:t>1</a:t>
            </a:r>
          </a:p>
        </p:txBody>
      </p:sp>
      <p:sp>
        <p:nvSpPr>
          <p:cNvPr id="2" name="Oval 1">
            <a:extLst>
              <a:ext uri="{FF2B5EF4-FFF2-40B4-BE49-F238E27FC236}">
                <a16:creationId xmlns:a16="http://schemas.microsoft.com/office/drawing/2014/main" id="{344E41AE-96F5-4D5B-B95B-624647286826}"/>
              </a:ext>
            </a:extLst>
          </p:cNvPr>
          <p:cNvSpPr/>
          <p:nvPr/>
        </p:nvSpPr>
        <p:spPr bwMode="auto">
          <a:xfrm>
            <a:off x="4876800" y="2434575"/>
            <a:ext cx="762002" cy="41769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1" name="Oval 10">
            <a:extLst>
              <a:ext uri="{FF2B5EF4-FFF2-40B4-BE49-F238E27FC236}">
                <a16:creationId xmlns:a16="http://schemas.microsoft.com/office/drawing/2014/main" id="{25930F1E-8451-4419-8FC6-BF422EB29C85}"/>
              </a:ext>
            </a:extLst>
          </p:cNvPr>
          <p:cNvSpPr/>
          <p:nvPr/>
        </p:nvSpPr>
        <p:spPr bwMode="auto">
          <a:xfrm>
            <a:off x="4831619" y="4987342"/>
            <a:ext cx="762002" cy="41769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95300" y="131152"/>
            <a:ext cx="8382000" cy="1143000"/>
          </a:xfrm>
        </p:spPr>
        <p:txBody>
          <a:bodyPr/>
          <a:lstStyle/>
          <a:p>
            <a:pPr eaLnBrk="1" hangingPunct="1"/>
            <a:r>
              <a:rPr lang="en-US" sz="3200" b="1" dirty="0">
                <a:solidFill>
                  <a:srgbClr val="800000"/>
                </a:solidFill>
                <a:latin typeface="Comic Sans MS" pitchFamily="66" charset="0"/>
              </a:rPr>
              <a:t>Step 2:  Schema Comparison </a:t>
            </a:r>
            <a:br>
              <a:rPr lang="en-US" sz="3200" b="1" dirty="0">
                <a:solidFill>
                  <a:srgbClr val="800000"/>
                </a:solidFill>
                <a:latin typeface="Comic Sans MS" pitchFamily="66" charset="0"/>
              </a:rPr>
            </a:br>
            <a:r>
              <a:rPr lang="en-US" sz="3200" b="1" dirty="0">
                <a:solidFill>
                  <a:srgbClr val="800000"/>
                </a:solidFill>
                <a:latin typeface="Comic Sans MS" pitchFamily="66" charset="0"/>
              </a:rPr>
              <a:t>Naming Conflict (2)</a:t>
            </a:r>
          </a:p>
        </p:txBody>
      </p:sp>
      <p:sp>
        <p:nvSpPr>
          <p:cNvPr id="92163" name="Rectangle 3"/>
          <p:cNvSpPr>
            <a:spLocks noGrp="1" noChangeArrowheads="1"/>
          </p:cNvSpPr>
          <p:nvPr>
            <p:ph type="body" idx="1"/>
          </p:nvPr>
        </p:nvSpPr>
        <p:spPr>
          <a:xfrm>
            <a:off x="419100" y="3001922"/>
            <a:ext cx="4267200" cy="1905000"/>
          </a:xfrm>
        </p:spPr>
        <p:txBody>
          <a:bodyPr/>
          <a:lstStyle/>
          <a:p>
            <a:pPr marL="228600" indent="-228600" eaLnBrk="1" hangingPunct="1">
              <a:spcAft>
                <a:spcPct val="50000"/>
              </a:spcAft>
            </a:pPr>
            <a:r>
              <a:rPr lang="en-US" sz="2400" dirty="0">
                <a:solidFill>
                  <a:srgbClr val="008C67"/>
                </a:solidFill>
                <a:latin typeface="Comic Sans MS" pitchFamily="66" charset="0"/>
              </a:rPr>
              <a:t>In InS</a:t>
            </a:r>
            <a:r>
              <a:rPr lang="en-US" sz="2400" baseline="-25000" dirty="0">
                <a:solidFill>
                  <a:srgbClr val="008C67"/>
                </a:solidFill>
                <a:latin typeface="Comic Sans MS" pitchFamily="66" charset="0"/>
              </a:rPr>
              <a:t>1</a:t>
            </a:r>
            <a:r>
              <a:rPr lang="en-US" sz="2400" dirty="0">
                <a:solidFill>
                  <a:srgbClr val="008C67"/>
                </a:solidFill>
                <a:latin typeface="Comic Sans MS" pitchFamily="66" charset="0"/>
              </a:rPr>
              <a:t>, </a:t>
            </a:r>
            <a:r>
              <a:rPr lang="en-US" sz="2400" dirty="0" err="1">
                <a:solidFill>
                  <a:srgbClr val="FF0000"/>
                </a:solidFill>
                <a:latin typeface="Comic Sans MS" pitchFamily="66" charset="0"/>
              </a:rPr>
              <a:t>ENGINEER.Title</a:t>
            </a:r>
            <a:r>
              <a:rPr lang="en-US" sz="2400" dirty="0">
                <a:solidFill>
                  <a:srgbClr val="008C67"/>
                </a:solidFill>
                <a:latin typeface="Comic Sans MS" pitchFamily="66" charset="0"/>
              </a:rPr>
              <a:t> refers to the title of engineers.</a:t>
            </a:r>
          </a:p>
          <a:p>
            <a:pPr marL="228600" indent="-228600" eaLnBrk="1" hangingPunct="1"/>
            <a:r>
              <a:rPr lang="en-US" sz="2400" dirty="0">
                <a:solidFill>
                  <a:srgbClr val="008C67"/>
                </a:solidFill>
                <a:latin typeface="Comic Sans MS" pitchFamily="66" charset="0"/>
              </a:rPr>
              <a:t>In InS</a:t>
            </a:r>
            <a:r>
              <a:rPr lang="en-US" sz="2400" baseline="-25000" dirty="0">
                <a:solidFill>
                  <a:srgbClr val="008C67"/>
                </a:solidFill>
                <a:latin typeface="Comic Sans MS" pitchFamily="66" charset="0"/>
              </a:rPr>
              <a:t>2</a:t>
            </a:r>
            <a:r>
              <a:rPr lang="en-US" sz="2400" dirty="0">
                <a:solidFill>
                  <a:srgbClr val="008C67"/>
                </a:solidFill>
                <a:latin typeface="Comic Sans MS" pitchFamily="66" charset="0"/>
              </a:rPr>
              <a:t>, </a:t>
            </a:r>
            <a:r>
              <a:rPr lang="en-US" sz="2400" dirty="0" err="1">
                <a:solidFill>
                  <a:srgbClr val="FF0000"/>
                </a:solidFill>
                <a:latin typeface="Comic Sans MS" pitchFamily="66" charset="0"/>
              </a:rPr>
              <a:t>EMPLOYEE.Title</a:t>
            </a:r>
            <a:r>
              <a:rPr lang="en-US" sz="2400" dirty="0">
                <a:solidFill>
                  <a:srgbClr val="008C67"/>
                </a:solidFill>
                <a:latin typeface="Comic Sans MS" pitchFamily="66" charset="0"/>
              </a:rPr>
              <a:t> refers to the title of all employees.</a:t>
            </a:r>
          </a:p>
        </p:txBody>
      </p:sp>
      <p:sp>
        <p:nvSpPr>
          <p:cNvPr id="92164" name="Text Box 4"/>
          <p:cNvSpPr txBox="1">
            <a:spLocks noChangeArrowheads="1"/>
          </p:cNvSpPr>
          <p:nvPr/>
        </p:nvSpPr>
        <p:spPr bwMode="auto">
          <a:xfrm>
            <a:off x="419100" y="1581284"/>
            <a:ext cx="80010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5775325" algn="l"/>
              </a:tabLst>
              <a:defRPr sz="2400" i="1">
                <a:solidFill>
                  <a:schemeClr val="tx1"/>
                </a:solidFill>
                <a:latin typeface="Comic Sans MS" pitchFamily="66" charset="0"/>
                <a:cs typeface="Arial" charset="0"/>
              </a:defRPr>
            </a:lvl1pPr>
            <a:lvl2pPr marL="742950" indent="-285750" eaLnBrk="0" hangingPunct="0">
              <a:tabLst>
                <a:tab pos="5775325" algn="l"/>
              </a:tabLst>
              <a:defRPr sz="2400" i="1">
                <a:solidFill>
                  <a:schemeClr val="tx1"/>
                </a:solidFill>
                <a:latin typeface="Comic Sans MS" pitchFamily="66" charset="0"/>
                <a:cs typeface="Arial" charset="0"/>
              </a:defRPr>
            </a:lvl2pPr>
            <a:lvl3pPr marL="1143000" indent="-228600" eaLnBrk="0" hangingPunct="0">
              <a:tabLst>
                <a:tab pos="5775325" algn="l"/>
              </a:tabLst>
              <a:defRPr sz="2400" i="1">
                <a:solidFill>
                  <a:schemeClr val="tx1"/>
                </a:solidFill>
                <a:latin typeface="Comic Sans MS" pitchFamily="66" charset="0"/>
                <a:cs typeface="Arial" charset="0"/>
              </a:defRPr>
            </a:lvl3pPr>
            <a:lvl4pPr marL="1600200" indent="-228600" eaLnBrk="0" hangingPunct="0">
              <a:tabLst>
                <a:tab pos="5775325" algn="l"/>
              </a:tabLst>
              <a:defRPr sz="2400" i="1">
                <a:solidFill>
                  <a:schemeClr val="tx1"/>
                </a:solidFill>
                <a:latin typeface="Comic Sans MS" pitchFamily="66" charset="0"/>
                <a:cs typeface="Arial" charset="0"/>
              </a:defRPr>
            </a:lvl4pPr>
            <a:lvl5pPr marL="2057400" indent="-228600" eaLnBrk="0" hangingPunct="0">
              <a:tabLst>
                <a:tab pos="5775325" algn="l"/>
              </a:tabLst>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5775325" algn="l"/>
              </a:tabLs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5775325" algn="l"/>
              </a:tabLs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5775325" algn="l"/>
              </a:tabLs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5775325" algn="l"/>
              </a:tabLst>
              <a:defRPr sz="2400" i="1">
                <a:solidFill>
                  <a:schemeClr val="tx1"/>
                </a:solidFill>
                <a:latin typeface="Comic Sans MS" pitchFamily="66" charset="0"/>
                <a:cs typeface="Arial" charset="0"/>
              </a:defRPr>
            </a:lvl9pPr>
          </a:lstStyle>
          <a:p>
            <a:pPr eaLnBrk="1" hangingPunct="1"/>
            <a:r>
              <a:rPr lang="en-US" sz="2800" b="1" i="0" u="sng" dirty="0">
                <a:solidFill>
                  <a:srgbClr val="800080"/>
                </a:solidFill>
              </a:rPr>
              <a:t>Homonyms</a:t>
            </a:r>
            <a:r>
              <a:rPr lang="en-US" sz="2800" i="0" dirty="0">
                <a:solidFill>
                  <a:srgbClr val="800080"/>
                </a:solidFill>
              </a:rPr>
              <a:t>:  Two different entities that have identical names.</a:t>
            </a:r>
          </a:p>
        </p:txBody>
      </p:sp>
      <p:sp>
        <p:nvSpPr>
          <p:cNvPr id="92165" name="Text Box 5"/>
          <p:cNvSpPr txBox="1">
            <a:spLocks noChangeArrowheads="1"/>
          </p:cNvSpPr>
          <p:nvPr/>
        </p:nvSpPr>
        <p:spPr bwMode="auto">
          <a:xfrm>
            <a:off x="906462" y="6019800"/>
            <a:ext cx="7331075" cy="39687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2000" i="0" dirty="0"/>
              <a:t>domain (</a:t>
            </a:r>
            <a:r>
              <a:rPr lang="en-US" sz="2000" i="0" dirty="0" err="1"/>
              <a:t>EMPLOYEE.Title</a:t>
            </a:r>
            <a:r>
              <a:rPr lang="en-US" sz="2000" i="0" dirty="0"/>
              <a:t>)  &gt;&gt;  domain (</a:t>
            </a:r>
            <a:r>
              <a:rPr lang="en-US" sz="2000" i="0" dirty="0" err="1"/>
              <a:t>ENIGNEREER.Title</a:t>
            </a:r>
            <a:r>
              <a:rPr lang="en-US" sz="2000" i="0"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496" y="2363177"/>
            <a:ext cx="3886504" cy="203788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431" y="4648200"/>
            <a:ext cx="3956769" cy="1097147"/>
          </a:xfrm>
          <a:prstGeom prst="rect">
            <a:avLst/>
          </a:prstGeom>
        </p:spPr>
      </p:pic>
      <p:sp>
        <p:nvSpPr>
          <p:cNvPr id="4" name="TextBox 3"/>
          <p:cNvSpPr txBox="1"/>
          <p:nvPr/>
        </p:nvSpPr>
        <p:spPr>
          <a:xfrm>
            <a:off x="5791200" y="3625850"/>
            <a:ext cx="607859" cy="338554"/>
          </a:xfrm>
          <a:prstGeom prst="rect">
            <a:avLst/>
          </a:prstGeom>
          <a:noFill/>
        </p:spPr>
        <p:txBody>
          <a:bodyPr wrap="none" rtlCol="0">
            <a:spAutoFit/>
          </a:bodyPr>
          <a:lstStyle/>
          <a:p>
            <a:r>
              <a:rPr lang="en-US" sz="1600" i="0" dirty="0">
                <a:solidFill>
                  <a:srgbClr val="C00000"/>
                </a:solidFill>
              </a:rPr>
              <a:t>InS</a:t>
            </a:r>
            <a:r>
              <a:rPr lang="en-US" sz="1600" i="0" baseline="-25000" dirty="0">
                <a:solidFill>
                  <a:srgbClr val="C00000"/>
                </a:solidFill>
              </a:rPr>
              <a:t>1</a:t>
            </a:r>
          </a:p>
        </p:txBody>
      </p:sp>
      <p:sp>
        <p:nvSpPr>
          <p:cNvPr id="5" name="Right Arrow 4"/>
          <p:cNvSpPr/>
          <p:nvPr/>
        </p:nvSpPr>
        <p:spPr bwMode="auto">
          <a:xfrm rot="17769763">
            <a:off x="4724214" y="3537637"/>
            <a:ext cx="457200" cy="2843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0" name="Right Arrow 9"/>
          <p:cNvSpPr/>
          <p:nvPr/>
        </p:nvSpPr>
        <p:spPr bwMode="auto">
          <a:xfrm rot="6985446">
            <a:off x="6199806" y="4496742"/>
            <a:ext cx="457200" cy="28437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i="0" dirty="0">
                <a:solidFill>
                  <a:srgbClr val="800000"/>
                </a:solidFill>
              </a:rPr>
              <a:t>Schema Comparison – Structural Conflicts (1)</a:t>
            </a:r>
          </a:p>
        </p:txBody>
      </p:sp>
      <p:sp>
        <p:nvSpPr>
          <p:cNvPr id="95235" name="Rectangle 3"/>
          <p:cNvSpPr>
            <a:spLocks noChangeArrowheads="1"/>
          </p:cNvSpPr>
          <p:nvPr/>
        </p:nvSpPr>
        <p:spPr bwMode="auto">
          <a:xfrm>
            <a:off x="304800" y="1600200"/>
            <a:ext cx="84582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spcAft>
                <a:spcPct val="50000"/>
              </a:spcAft>
              <a:buFontTx/>
              <a:buChar char="•"/>
            </a:pPr>
            <a:r>
              <a:rPr lang="en-US" b="1" i="0" dirty="0">
                <a:solidFill>
                  <a:srgbClr val="336699"/>
                </a:solidFill>
              </a:rPr>
              <a:t>Type conflicts</a:t>
            </a:r>
            <a:r>
              <a:rPr lang="en-US" i="0" dirty="0"/>
              <a:t>: occur when the same object is represented by an attribute in one schema and by an entity in another schema.</a:t>
            </a:r>
          </a:p>
          <a:p>
            <a:pPr marL="742950" lvl="1" indent="-285750">
              <a:lnSpc>
                <a:spcPct val="80000"/>
              </a:lnSpc>
              <a:spcBef>
                <a:spcPct val="20000"/>
              </a:spcBef>
              <a:spcAft>
                <a:spcPct val="50000"/>
              </a:spcAft>
              <a:buFontTx/>
              <a:buChar char="–"/>
            </a:pPr>
            <a:r>
              <a:rPr lang="en-US" sz="2000" i="0" dirty="0">
                <a:solidFill>
                  <a:schemeClr val="accent6">
                    <a:lumMod val="60000"/>
                    <a:lumOff val="40000"/>
                  </a:schemeClr>
                </a:solidFill>
              </a:rPr>
              <a:t>The client of a project is modeled as an </a:t>
            </a:r>
            <a:r>
              <a:rPr lang="en-US" b="1" i="0" dirty="0">
                <a:solidFill>
                  <a:srgbClr val="FF9933"/>
                </a:solidFill>
              </a:rPr>
              <a:t>entity</a:t>
            </a:r>
            <a:r>
              <a:rPr lang="en-US" sz="2000" i="0" dirty="0">
                <a:solidFill>
                  <a:srgbClr val="FF9933"/>
                </a:solidFill>
              </a:rPr>
              <a:t> </a:t>
            </a:r>
            <a:r>
              <a:rPr lang="en-US" sz="2000" i="0" dirty="0">
                <a:solidFill>
                  <a:schemeClr val="accent6">
                    <a:lumMod val="60000"/>
                    <a:lumOff val="40000"/>
                  </a:schemeClr>
                </a:solidFill>
              </a:rPr>
              <a:t>in InS</a:t>
            </a:r>
            <a:r>
              <a:rPr lang="en-US" sz="2000" i="0" baseline="-25000" dirty="0">
                <a:solidFill>
                  <a:schemeClr val="accent6">
                    <a:lumMod val="60000"/>
                    <a:lumOff val="40000"/>
                  </a:schemeClr>
                </a:solidFill>
              </a:rPr>
              <a:t>1</a:t>
            </a:r>
            <a:r>
              <a:rPr lang="en-US" sz="2000" i="0" dirty="0">
                <a:solidFill>
                  <a:schemeClr val="accent6">
                    <a:lumMod val="60000"/>
                    <a:lumOff val="40000"/>
                  </a:schemeClr>
                </a:solidFill>
              </a:rPr>
              <a:t>, </a:t>
            </a:r>
            <a:r>
              <a:rPr lang="en-US" sz="2000" i="0" dirty="0">
                <a:solidFill>
                  <a:srgbClr val="9999FF"/>
                </a:solidFill>
              </a:rPr>
              <a:t>however</a:t>
            </a:r>
          </a:p>
          <a:p>
            <a:pPr marL="742950" lvl="1" indent="-285750">
              <a:lnSpc>
                <a:spcPct val="80000"/>
              </a:lnSpc>
              <a:spcBef>
                <a:spcPct val="20000"/>
              </a:spcBef>
              <a:spcAft>
                <a:spcPct val="50000"/>
              </a:spcAft>
              <a:buFontTx/>
              <a:buChar char="–"/>
            </a:pPr>
            <a:r>
              <a:rPr lang="en-US" sz="2000" i="0" dirty="0">
                <a:solidFill>
                  <a:schemeClr val="accent6">
                    <a:lumMod val="60000"/>
                    <a:lumOff val="40000"/>
                  </a:schemeClr>
                </a:solidFill>
              </a:rPr>
              <a:t>the client is included as an </a:t>
            </a:r>
            <a:r>
              <a:rPr lang="en-US" b="1" i="0" dirty="0">
                <a:solidFill>
                  <a:srgbClr val="FF9933"/>
                </a:solidFill>
              </a:rPr>
              <a:t>attribute</a:t>
            </a:r>
            <a:r>
              <a:rPr lang="en-US" sz="2000" i="0" dirty="0">
                <a:solidFill>
                  <a:srgbClr val="FF9933"/>
                </a:solidFill>
              </a:rPr>
              <a:t> </a:t>
            </a:r>
            <a:r>
              <a:rPr lang="en-US" sz="2000" i="0" dirty="0">
                <a:solidFill>
                  <a:schemeClr val="accent6">
                    <a:lumMod val="60000"/>
                    <a:lumOff val="40000"/>
                  </a:schemeClr>
                </a:solidFill>
              </a:rPr>
              <a:t>of the J entity in InS</a:t>
            </a:r>
            <a:r>
              <a:rPr lang="en-US" sz="2000" i="0" baseline="-25000" dirty="0">
                <a:solidFill>
                  <a:schemeClr val="accent6">
                    <a:lumMod val="60000"/>
                    <a:lumOff val="40000"/>
                  </a:schemeClr>
                </a:solidFill>
              </a:rPr>
              <a:t>3</a:t>
            </a:r>
            <a:endParaRPr lang="en-US" sz="2000" i="0" dirty="0">
              <a:solidFill>
                <a:schemeClr val="accent6">
                  <a:lumMod val="60000"/>
                  <a:lumOff val="40000"/>
                </a:schemeClr>
              </a:solidFill>
            </a:endParaRPr>
          </a:p>
          <a:p>
            <a:pPr marL="342900" indent="-342900">
              <a:spcBef>
                <a:spcPct val="20000"/>
              </a:spcBef>
              <a:spcAft>
                <a:spcPct val="20000"/>
              </a:spcAft>
            </a:pPr>
            <a:endParaRPr lang="en-US" i="0" baseline="-25000" dirty="0">
              <a:solidFill>
                <a:srgbClr val="FF9933"/>
              </a:solidFill>
            </a:endParaRPr>
          </a:p>
        </p:txBody>
      </p:sp>
      <p:grpSp>
        <p:nvGrpSpPr>
          <p:cNvPr id="20" name="Group 19"/>
          <p:cNvGrpSpPr/>
          <p:nvPr/>
        </p:nvGrpSpPr>
        <p:grpSpPr>
          <a:xfrm>
            <a:off x="381000" y="4343400"/>
            <a:ext cx="4103217" cy="1828800"/>
            <a:chOff x="540966" y="4267200"/>
            <a:chExt cx="4103217" cy="1828800"/>
          </a:xfrm>
        </p:grpSpPr>
        <p:sp>
          <p:nvSpPr>
            <p:cNvPr id="21" name="Oval 120"/>
            <p:cNvSpPr>
              <a:spLocks noChangeArrowheads="1"/>
            </p:cNvSpPr>
            <p:nvPr/>
          </p:nvSpPr>
          <p:spPr bwMode="auto">
            <a:xfrm>
              <a:off x="1988766" y="4267200"/>
              <a:ext cx="762000" cy="381000"/>
            </a:xfrm>
            <a:prstGeom prst="ellipse">
              <a:avLst/>
            </a:prstGeom>
            <a:solidFill>
              <a:srgbClr val="9DFFE5"/>
            </a:solidFill>
            <a:ln w="9525">
              <a:solidFill>
                <a:srgbClr val="000000"/>
              </a:solidFill>
              <a:round/>
              <a:headEnd/>
              <a:tailEnd/>
            </a:ln>
          </p:spPr>
          <p:txBody>
            <a:bodyPr wrap="none" anchor="ctr"/>
            <a:lstStyle/>
            <a:p>
              <a:pPr algn="ctr"/>
              <a:r>
                <a:rPr lang="en-US" sz="1200" i="0" u="sng"/>
                <a:t>JNO</a:t>
              </a:r>
            </a:p>
          </p:txBody>
        </p:sp>
        <p:sp>
          <p:nvSpPr>
            <p:cNvPr id="22" name="Oval 121"/>
            <p:cNvSpPr>
              <a:spLocks noChangeArrowheads="1"/>
            </p:cNvSpPr>
            <p:nvPr/>
          </p:nvSpPr>
          <p:spPr bwMode="auto">
            <a:xfrm>
              <a:off x="2979366" y="4267200"/>
              <a:ext cx="762000" cy="381000"/>
            </a:xfrm>
            <a:prstGeom prst="ellipse">
              <a:avLst/>
            </a:prstGeom>
            <a:solidFill>
              <a:srgbClr val="9DFFE5"/>
            </a:solidFill>
            <a:ln w="9525">
              <a:solidFill>
                <a:srgbClr val="000000"/>
              </a:solidFill>
              <a:round/>
              <a:headEnd/>
              <a:tailEnd/>
            </a:ln>
          </p:spPr>
          <p:txBody>
            <a:bodyPr wrap="none" anchor="ctr"/>
            <a:lstStyle/>
            <a:p>
              <a:pPr algn="ctr"/>
              <a:r>
                <a:rPr lang="en-US" sz="1200" i="0" dirty="0" err="1"/>
                <a:t>Jname</a:t>
              </a:r>
              <a:endParaRPr lang="en-US" sz="1200" i="0" dirty="0"/>
            </a:p>
          </p:txBody>
        </p:sp>
        <p:sp>
          <p:nvSpPr>
            <p:cNvPr id="23" name="Oval 122"/>
            <p:cNvSpPr>
              <a:spLocks noChangeArrowheads="1"/>
            </p:cNvSpPr>
            <p:nvPr/>
          </p:nvSpPr>
          <p:spPr bwMode="auto">
            <a:xfrm>
              <a:off x="3729783" y="4702455"/>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a:t>Budget</a:t>
              </a:r>
            </a:p>
          </p:txBody>
        </p:sp>
        <p:sp>
          <p:nvSpPr>
            <p:cNvPr id="24" name="Oval 123"/>
            <p:cNvSpPr>
              <a:spLocks noChangeArrowheads="1"/>
            </p:cNvSpPr>
            <p:nvPr/>
          </p:nvSpPr>
          <p:spPr bwMode="auto">
            <a:xfrm>
              <a:off x="3131766" y="5715000"/>
              <a:ext cx="609600" cy="304800"/>
            </a:xfrm>
            <a:prstGeom prst="ellipse">
              <a:avLst/>
            </a:prstGeom>
            <a:solidFill>
              <a:srgbClr val="9DFFE5"/>
            </a:solidFill>
            <a:ln w="9525">
              <a:solidFill>
                <a:srgbClr val="000000"/>
              </a:solidFill>
              <a:round/>
              <a:headEnd/>
              <a:tailEnd/>
            </a:ln>
          </p:spPr>
          <p:txBody>
            <a:bodyPr wrap="none" anchor="ctr"/>
            <a:lstStyle/>
            <a:p>
              <a:pPr algn="ctr"/>
              <a:r>
                <a:rPr lang="en-US" sz="1200" i="0"/>
                <a:t>Loc</a:t>
              </a:r>
            </a:p>
          </p:txBody>
        </p:sp>
        <p:sp>
          <p:nvSpPr>
            <p:cNvPr id="25" name="Oval 124"/>
            <p:cNvSpPr>
              <a:spLocks noChangeArrowheads="1"/>
            </p:cNvSpPr>
            <p:nvPr/>
          </p:nvSpPr>
          <p:spPr bwMode="auto">
            <a:xfrm>
              <a:off x="845766" y="5867400"/>
              <a:ext cx="685800" cy="228600"/>
            </a:xfrm>
            <a:prstGeom prst="ellipse">
              <a:avLst/>
            </a:prstGeom>
            <a:solidFill>
              <a:srgbClr val="9DFFE5"/>
            </a:solidFill>
            <a:ln w="9525">
              <a:solidFill>
                <a:srgbClr val="000000"/>
              </a:solidFill>
              <a:round/>
              <a:headEnd/>
              <a:tailEnd/>
            </a:ln>
          </p:spPr>
          <p:txBody>
            <a:bodyPr wrap="none" anchor="ctr"/>
            <a:lstStyle/>
            <a:p>
              <a:pPr algn="ctr"/>
              <a:r>
                <a:rPr lang="en-US" sz="1200" i="0"/>
                <a:t>Dur</a:t>
              </a:r>
            </a:p>
          </p:txBody>
        </p:sp>
        <p:sp>
          <p:nvSpPr>
            <p:cNvPr id="26" name="Oval 125"/>
            <p:cNvSpPr>
              <a:spLocks noChangeArrowheads="1"/>
            </p:cNvSpPr>
            <p:nvPr/>
          </p:nvSpPr>
          <p:spPr bwMode="auto">
            <a:xfrm>
              <a:off x="693366" y="4267200"/>
              <a:ext cx="838200" cy="304800"/>
            </a:xfrm>
            <a:prstGeom prst="ellipse">
              <a:avLst/>
            </a:prstGeom>
            <a:solidFill>
              <a:srgbClr val="9DFFE5"/>
            </a:solidFill>
            <a:ln w="9525">
              <a:solidFill>
                <a:srgbClr val="000000"/>
              </a:solidFill>
              <a:round/>
              <a:headEnd/>
              <a:tailEnd/>
            </a:ln>
          </p:spPr>
          <p:txBody>
            <a:bodyPr wrap="none" anchor="ctr"/>
            <a:lstStyle/>
            <a:p>
              <a:pPr algn="ctr"/>
              <a:r>
                <a:rPr lang="en-US" sz="1200" i="0"/>
                <a:t>Resp</a:t>
              </a:r>
            </a:p>
          </p:txBody>
        </p:sp>
        <p:sp>
          <p:nvSpPr>
            <p:cNvPr id="27" name="Oval 128"/>
            <p:cNvSpPr>
              <a:spLocks noChangeArrowheads="1"/>
            </p:cNvSpPr>
            <p:nvPr/>
          </p:nvSpPr>
          <p:spPr bwMode="auto">
            <a:xfrm>
              <a:off x="2141166" y="5715000"/>
              <a:ext cx="762000" cy="304800"/>
            </a:xfrm>
            <a:prstGeom prst="ellipse">
              <a:avLst/>
            </a:prstGeom>
            <a:solidFill>
              <a:srgbClr val="9DFFE5"/>
            </a:solidFill>
            <a:ln w="9525">
              <a:solidFill>
                <a:srgbClr val="000000"/>
              </a:solidFill>
              <a:round/>
              <a:headEnd/>
              <a:tailEnd/>
            </a:ln>
          </p:spPr>
          <p:txBody>
            <a:bodyPr wrap="none" anchor="ctr"/>
            <a:lstStyle/>
            <a:p>
              <a:pPr algn="ctr"/>
              <a:r>
                <a:rPr lang="en-US" sz="1200" b="1" i="0" u="sng" dirty="0" err="1"/>
                <a:t>Cname</a:t>
              </a:r>
              <a:endParaRPr lang="en-US" sz="1200" b="1" i="0" u="sng" dirty="0"/>
            </a:p>
          </p:txBody>
        </p:sp>
        <p:sp>
          <p:nvSpPr>
            <p:cNvPr id="28" name="Text Box 132"/>
            <p:cNvSpPr txBox="1">
              <a:spLocks noChangeArrowheads="1"/>
            </p:cNvSpPr>
            <p:nvPr/>
          </p:nvSpPr>
          <p:spPr bwMode="auto">
            <a:xfrm>
              <a:off x="2228479" y="5043488"/>
              <a:ext cx="1087437"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     J      </a:t>
              </a:r>
            </a:p>
          </p:txBody>
        </p:sp>
        <p:sp>
          <p:nvSpPr>
            <p:cNvPr id="29" name="Line 141"/>
            <p:cNvSpPr>
              <a:spLocks noChangeShapeType="1"/>
            </p:cNvSpPr>
            <p:nvPr/>
          </p:nvSpPr>
          <p:spPr bwMode="auto">
            <a:xfrm flipV="1">
              <a:off x="1150566" y="45720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142"/>
            <p:cNvSpPr>
              <a:spLocks noChangeShapeType="1"/>
            </p:cNvSpPr>
            <p:nvPr/>
          </p:nvSpPr>
          <p:spPr bwMode="auto">
            <a:xfrm>
              <a:off x="1226766" y="54864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143"/>
            <p:cNvSpPr>
              <a:spLocks noChangeShapeType="1"/>
            </p:cNvSpPr>
            <p:nvPr/>
          </p:nvSpPr>
          <p:spPr bwMode="auto">
            <a:xfrm>
              <a:off x="1836365" y="5196229"/>
              <a:ext cx="392113" cy="759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144"/>
            <p:cNvSpPr>
              <a:spLocks noChangeShapeType="1"/>
            </p:cNvSpPr>
            <p:nvPr/>
          </p:nvSpPr>
          <p:spPr bwMode="auto">
            <a:xfrm>
              <a:off x="2369766" y="4648200"/>
              <a:ext cx="76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145"/>
            <p:cNvSpPr>
              <a:spLocks noChangeShapeType="1"/>
            </p:cNvSpPr>
            <p:nvPr/>
          </p:nvSpPr>
          <p:spPr bwMode="auto">
            <a:xfrm flipH="1">
              <a:off x="2979366" y="4648200"/>
              <a:ext cx="381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Line 146"/>
            <p:cNvSpPr>
              <a:spLocks noChangeShapeType="1"/>
            </p:cNvSpPr>
            <p:nvPr/>
          </p:nvSpPr>
          <p:spPr bwMode="auto">
            <a:xfrm flipH="1">
              <a:off x="3323790" y="5029200"/>
              <a:ext cx="457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Line 147"/>
            <p:cNvSpPr>
              <a:spLocks noChangeShapeType="1"/>
            </p:cNvSpPr>
            <p:nvPr/>
          </p:nvSpPr>
          <p:spPr bwMode="auto">
            <a:xfrm flipH="1" flipV="1">
              <a:off x="3055566" y="5410200"/>
              <a:ext cx="228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 name="Line 150"/>
            <p:cNvSpPr>
              <a:spLocks noChangeShapeType="1"/>
            </p:cNvSpPr>
            <p:nvPr/>
          </p:nvSpPr>
          <p:spPr bwMode="auto">
            <a:xfrm flipH="1">
              <a:off x="2522166" y="54102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Text Box 153"/>
            <p:cNvSpPr txBox="1">
              <a:spLocks noChangeArrowheads="1"/>
            </p:cNvSpPr>
            <p:nvPr/>
          </p:nvSpPr>
          <p:spPr bwMode="auto">
            <a:xfrm>
              <a:off x="1872877" y="4906169"/>
              <a:ext cx="3190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M</a:t>
              </a:r>
            </a:p>
          </p:txBody>
        </p:sp>
        <p:sp>
          <p:nvSpPr>
            <p:cNvPr id="38" name="AutoShape 157"/>
            <p:cNvSpPr>
              <a:spLocks noChangeArrowheads="1"/>
            </p:cNvSpPr>
            <p:nvPr/>
          </p:nvSpPr>
          <p:spPr bwMode="auto">
            <a:xfrm rot="21518559">
              <a:off x="540966" y="4876800"/>
              <a:ext cx="1287463"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39" name="Text Box 158"/>
            <p:cNvSpPr txBox="1">
              <a:spLocks noChangeArrowheads="1"/>
            </p:cNvSpPr>
            <p:nvPr/>
          </p:nvSpPr>
          <p:spPr bwMode="auto">
            <a:xfrm>
              <a:off x="833066" y="5073650"/>
              <a:ext cx="7842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EMPLOYS</a:t>
              </a:r>
            </a:p>
          </p:txBody>
        </p:sp>
        <p:sp>
          <p:nvSpPr>
            <p:cNvPr id="40" name="Text Box 159"/>
            <p:cNvSpPr txBox="1">
              <a:spLocks noChangeArrowheads="1"/>
            </p:cNvSpPr>
            <p:nvPr/>
          </p:nvSpPr>
          <p:spPr bwMode="auto">
            <a:xfrm>
              <a:off x="3450587" y="5212689"/>
              <a:ext cx="846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solidFill>
                    <a:srgbClr val="800000"/>
                  </a:solidFill>
                </a:rPr>
                <a:t>InS</a:t>
              </a:r>
              <a:r>
                <a:rPr lang="en-US" i="0" baseline="-25000" dirty="0">
                  <a:solidFill>
                    <a:srgbClr val="800000"/>
                  </a:solidFill>
                </a:rPr>
                <a:t>3</a:t>
              </a:r>
            </a:p>
          </p:txBody>
        </p:sp>
      </p:grpSp>
      <p:grpSp>
        <p:nvGrpSpPr>
          <p:cNvPr id="95233" name="Group 95232"/>
          <p:cNvGrpSpPr/>
          <p:nvPr/>
        </p:nvGrpSpPr>
        <p:grpSpPr>
          <a:xfrm>
            <a:off x="4940808" y="4267200"/>
            <a:ext cx="3745992" cy="2193207"/>
            <a:chOff x="4940808" y="4267200"/>
            <a:chExt cx="3745992" cy="2193207"/>
          </a:xfrm>
        </p:grpSpPr>
        <p:grpSp>
          <p:nvGrpSpPr>
            <p:cNvPr id="2" name="Group 1"/>
            <p:cNvGrpSpPr/>
            <p:nvPr/>
          </p:nvGrpSpPr>
          <p:grpSpPr>
            <a:xfrm>
              <a:off x="4940808" y="4267200"/>
              <a:ext cx="3745992" cy="2193207"/>
              <a:chOff x="4572000" y="3750393"/>
              <a:chExt cx="3745992" cy="2193207"/>
            </a:xfrm>
          </p:grpSpPr>
          <p:sp>
            <p:nvSpPr>
              <p:cNvPr id="4" name="Oval 14"/>
              <p:cNvSpPr>
                <a:spLocks noChangeArrowheads="1"/>
              </p:cNvSpPr>
              <p:nvPr/>
            </p:nvSpPr>
            <p:spPr bwMode="auto">
              <a:xfrm>
                <a:off x="4572000" y="4419600"/>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a:t>Contract</a:t>
                </a:r>
              </a:p>
              <a:p>
                <a:pPr algn="ctr"/>
                <a:r>
                  <a:rPr lang="en-US" sz="1200" i="0"/>
                  <a:t>Date</a:t>
                </a:r>
              </a:p>
            </p:txBody>
          </p:sp>
          <p:sp>
            <p:nvSpPr>
              <p:cNvPr id="5" name="Oval 15"/>
              <p:cNvSpPr>
                <a:spLocks noChangeArrowheads="1"/>
              </p:cNvSpPr>
              <p:nvPr/>
            </p:nvSpPr>
            <p:spPr bwMode="auto">
              <a:xfrm>
                <a:off x="6248400" y="5410200"/>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a:t>Address</a:t>
                </a:r>
              </a:p>
            </p:txBody>
          </p:sp>
          <p:sp>
            <p:nvSpPr>
              <p:cNvPr id="6" name="Oval 16"/>
              <p:cNvSpPr>
                <a:spLocks noChangeArrowheads="1"/>
              </p:cNvSpPr>
              <p:nvPr/>
            </p:nvSpPr>
            <p:spPr bwMode="auto">
              <a:xfrm>
                <a:off x="5181600" y="5410200"/>
                <a:ext cx="914400" cy="533400"/>
              </a:xfrm>
              <a:prstGeom prst="ellipse">
                <a:avLst/>
              </a:prstGeom>
              <a:solidFill>
                <a:srgbClr val="9DFFE5"/>
              </a:solidFill>
              <a:ln w="9525">
                <a:solidFill>
                  <a:srgbClr val="000000"/>
                </a:solidFill>
                <a:round/>
                <a:headEnd/>
                <a:tailEnd/>
              </a:ln>
            </p:spPr>
            <p:txBody>
              <a:bodyPr wrap="none" anchor="ctr"/>
              <a:lstStyle/>
              <a:p>
                <a:pPr algn="ctr"/>
                <a:r>
                  <a:rPr lang="en-US" sz="1200" i="0" u="sng"/>
                  <a:t>Client</a:t>
                </a:r>
              </a:p>
              <a:p>
                <a:pPr algn="ctr"/>
                <a:r>
                  <a:rPr lang="en-US" sz="1200" i="0" u="sng"/>
                  <a:t>Name</a:t>
                </a:r>
              </a:p>
            </p:txBody>
          </p:sp>
          <p:sp>
            <p:nvSpPr>
              <p:cNvPr id="7" name="Text Box 20"/>
              <p:cNvSpPr txBox="1">
                <a:spLocks noChangeArrowheads="1"/>
              </p:cNvSpPr>
              <p:nvPr/>
            </p:nvSpPr>
            <p:spPr bwMode="auto">
              <a:xfrm>
                <a:off x="7100379" y="3900488"/>
                <a:ext cx="1217613" cy="366712"/>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PROJECT</a:t>
                </a:r>
              </a:p>
            </p:txBody>
          </p:sp>
          <p:sp>
            <p:nvSpPr>
              <p:cNvPr id="8" name="AutoShape 21"/>
              <p:cNvSpPr>
                <a:spLocks noChangeArrowheads="1"/>
              </p:cNvSpPr>
              <p:nvPr/>
            </p:nvSpPr>
            <p:spPr bwMode="auto">
              <a:xfrm rot="-81441">
                <a:off x="5486400" y="3765550"/>
                <a:ext cx="1287463"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9" name="Text Box 22"/>
              <p:cNvSpPr txBox="1">
                <a:spLocks noChangeArrowheads="1"/>
              </p:cNvSpPr>
              <p:nvPr/>
            </p:nvSpPr>
            <p:spPr bwMode="auto">
              <a:xfrm>
                <a:off x="5637213" y="3962400"/>
                <a:ext cx="10683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CONTRACTED</a:t>
                </a:r>
              </a:p>
              <a:p>
                <a:pPr algn="ctr" eaLnBrk="1" hangingPunct="1"/>
                <a:r>
                  <a:rPr lang="en-US" sz="1000" b="1" i="0"/>
                  <a:t>BY</a:t>
                </a:r>
              </a:p>
            </p:txBody>
          </p:sp>
          <p:sp>
            <p:nvSpPr>
              <p:cNvPr id="10" name="Text Box 23"/>
              <p:cNvSpPr txBox="1">
                <a:spLocks noChangeArrowheads="1"/>
              </p:cNvSpPr>
              <p:nvPr/>
            </p:nvSpPr>
            <p:spPr bwMode="auto">
              <a:xfrm>
                <a:off x="5635835" y="4724400"/>
                <a:ext cx="1072731" cy="369332"/>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b="1" i="0" dirty="0"/>
                  <a:t>CLIENT</a:t>
                </a:r>
              </a:p>
            </p:txBody>
          </p:sp>
          <p:sp>
            <p:nvSpPr>
              <p:cNvPr id="13" name="Line 36"/>
              <p:cNvSpPr>
                <a:spLocks noChangeShapeType="1"/>
              </p:cNvSpPr>
              <p:nvPr/>
            </p:nvSpPr>
            <p:spPr bwMode="auto">
              <a:xfrm flipH="1" flipV="1">
                <a:off x="6785968" y="4083844"/>
                <a:ext cx="31441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Line 37"/>
              <p:cNvSpPr>
                <a:spLocks noChangeShapeType="1"/>
              </p:cNvSpPr>
              <p:nvPr/>
            </p:nvSpPr>
            <p:spPr bwMode="auto">
              <a:xfrm>
                <a:off x="6125260" y="4426915"/>
                <a:ext cx="1829" cy="2939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38"/>
              <p:cNvSpPr>
                <a:spLocks noChangeShapeType="1"/>
              </p:cNvSpPr>
              <p:nvPr/>
            </p:nvSpPr>
            <p:spPr bwMode="auto">
              <a:xfrm flipH="1">
                <a:off x="5791200" y="51054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39"/>
              <p:cNvSpPr>
                <a:spLocks noChangeShapeType="1"/>
              </p:cNvSpPr>
              <p:nvPr/>
            </p:nvSpPr>
            <p:spPr bwMode="auto">
              <a:xfrm>
                <a:off x="6477000" y="51054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40"/>
              <p:cNvSpPr>
                <a:spLocks noChangeShapeType="1"/>
              </p:cNvSpPr>
              <p:nvPr/>
            </p:nvSpPr>
            <p:spPr bwMode="auto">
              <a:xfrm flipV="1">
                <a:off x="5334000" y="4267200"/>
                <a:ext cx="457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Text Box 43"/>
              <p:cNvSpPr txBox="1">
                <a:spLocks noChangeArrowheads="1"/>
              </p:cNvSpPr>
              <p:nvPr/>
            </p:nvSpPr>
            <p:spPr bwMode="auto">
              <a:xfrm>
                <a:off x="6781429" y="3750393"/>
                <a:ext cx="3063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19" name="Text Box 44"/>
              <p:cNvSpPr txBox="1">
                <a:spLocks noChangeArrowheads="1"/>
              </p:cNvSpPr>
              <p:nvPr/>
            </p:nvSpPr>
            <p:spPr bwMode="auto">
              <a:xfrm>
                <a:off x="6159361" y="4426915"/>
                <a:ext cx="2524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1</a:t>
                </a:r>
              </a:p>
            </p:txBody>
          </p:sp>
        </p:grpSp>
        <p:sp>
          <p:nvSpPr>
            <p:cNvPr id="43" name="Text Box 159"/>
            <p:cNvSpPr txBox="1">
              <a:spLocks noChangeArrowheads="1"/>
            </p:cNvSpPr>
            <p:nvPr/>
          </p:nvSpPr>
          <p:spPr bwMode="auto">
            <a:xfrm>
              <a:off x="7506004" y="5149850"/>
              <a:ext cx="8210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solidFill>
                    <a:srgbClr val="800000"/>
                  </a:solidFill>
                </a:rPr>
                <a:t>InS</a:t>
              </a:r>
              <a:r>
                <a:rPr lang="en-US" i="0" baseline="-25000" dirty="0">
                  <a:solidFill>
                    <a:srgbClr val="800000"/>
                  </a:solidFill>
                </a:rPr>
                <a:t>1</a:t>
              </a:r>
            </a:p>
          </p:txBody>
        </p:sp>
      </p:grpSp>
      <p:sp>
        <p:nvSpPr>
          <p:cNvPr id="95236" name="Up Arrow 95235"/>
          <p:cNvSpPr/>
          <p:nvPr/>
        </p:nvSpPr>
        <p:spPr bwMode="auto">
          <a:xfrm>
            <a:off x="2286705" y="6172200"/>
            <a:ext cx="173831" cy="35221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7" name="Up Arrow 46"/>
          <p:cNvSpPr/>
          <p:nvPr/>
        </p:nvSpPr>
        <p:spPr bwMode="auto">
          <a:xfrm rot="3633701">
            <a:off x="5683492" y="5448865"/>
            <a:ext cx="221716" cy="352215"/>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1000"/>
                                        <p:tgtEl>
                                          <p:spTgt spid="95235">
                                            <p:txEl>
                                              <p:pRg st="0" end="0"/>
                                            </p:txEl>
                                          </p:spTgt>
                                        </p:tgtEl>
                                      </p:cBhvr>
                                    </p:animEffect>
                                    <p:anim calcmode="lin" valueType="num">
                                      <p:cBhvr>
                                        <p:cTn id="8" dur="10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23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1000"/>
                                        <p:tgtEl>
                                          <p:spTgt spid="95235">
                                            <p:txEl>
                                              <p:pRg st="1" end="1"/>
                                            </p:txEl>
                                          </p:spTgt>
                                        </p:tgtEl>
                                      </p:cBhvr>
                                    </p:animEffect>
                                    <p:anim calcmode="lin" valueType="num">
                                      <p:cBhvr>
                                        <p:cTn id="13" dur="10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523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1000"/>
                                        <p:tgtEl>
                                          <p:spTgt spid="95235">
                                            <p:txEl>
                                              <p:pRg st="2" end="2"/>
                                            </p:txEl>
                                          </p:spTgt>
                                        </p:tgtEl>
                                      </p:cBhvr>
                                    </p:animEffect>
                                    <p:anim calcmode="lin" valueType="num">
                                      <p:cBhvr>
                                        <p:cTn id="18" dur="10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52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9"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par>
                          <p:cTn id="24" fill="hold">
                            <p:stCondLst>
                              <p:cond delay="1500"/>
                            </p:stCondLst>
                            <p:childTnLst>
                              <p:par>
                                <p:cTn id="25" presetID="9" presetClass="entr" presetSubtype="0" fill="hold" nodeType="afterEffect">
                                  <p:stCondLst>
                                    <p:cond delay="0"/>
                                  </p:stCondLst>
                                  <p:childTnLst>
                                    <p:set>
                                      <p:cBhvr>
                                        <p:cTn id="26" dur="1" fill="hold">
                                          <p:stCondLst>
                                            <p:cond delay="0"/>
                                          </p:stCondLst>
                                        </p:cTn>
                                        <p:tgtEl>
                                          <p:spTgt spid="95233"/>
                                        </p:tgtEl>
                                        <p:attrNameLst>
                                          <p:attrName>style.visibility</p:attrName>
                                        </p:attrNameLst>
                                      </p:cBhvr>
                                      <p:to>
                                        <p:strVal val="visible"/>
                                      </p:to>
                                    </p:set>
                                    <p:animEffect transition="in" filter="dissolve">
                                      <p:cBhvr>
                                        <p:cTn id="27" dur="500"/>
                                        <p:tgtEl>
                                          <p:spTgt spid="95233"/>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95236"/>
                                        </p:tgtEl>
                                        <p:attrNameLst>
                                          <p:attrName>style.visibility</p:attrName>
                                        </p:attrNameLst>
                                      </p:cBhvr>
                                      <p:to>
                                        <p:strVal val="visible"/>
                                      </p:to>
                                    </p:set>
                                    <p:animEffect transition="in" filter="wipe(down)">
                                      <p:cBhvr>
                                        <p:cTn id="31" dur="500"/>
                                        <p:tgtEl>
                                          <p:spTgt spid="95236"/>
                                        </p:tgtEl>
                                      </p:cBhvr>
                                    </p:animEffect>
                                  </p:childTnLst>
                                </p:cTn>
                              </p:par>
                            </p:childTnLst>
                          </p:cTn>
                        </p:par>
                        <p:par>
                          <p:cTn id="32" fill="hold">
                            <p:stCondLst>
                              <p:cond delay="2500"/>
                            </p:stCondLst>
                            <p:childTnLst>
                              <p:par>
                                <p:cTn id="33" presetID="26" presetClass="emph" presetSubtype="0" repeatCount="indefinite" fill="hold" grpId="1" nodeType="afterEffect">
                                  <p:stCondLst>
                                    <p:cond delay="0"/>
                                  </p:stCondLst>
                                  <p:childTnLst>
                                    <p:animEffect transition="out" filter="fade">
                                      <p:cBhvr>
                                        <p:cTn id="34" dur="1000" tmFilter="0, 0; .2, .5; .8, .5; 1, 0"/>
                                        <p:tgtEl>
                                          <p:spTgt spid="95236"/>
                                        </p:tgtEl>
                                      </p:cBhvr>
                                    </p:animEffect>
                                    <p:animScale>
                                      <p:cBhvr>
                                        <p:cTn id="35" dur="500" autoRev="1" fill="hold"/>
                                        <p:tgtEl>
                                          <p:spTgt spid="95236"/>
                                        </p:tgtEl>
                                      </p:cBhvr>
                                      <p:by x="105000" y="105000"/>
                                    </p:animScale>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childTnLst>
                          </p:cTn>
                        </p:par>
                        <p:par>
                          <p:cTn id="40" fill="hold">
                            <p:stCondLst>
                              <p:cond delay="4000"/>
                            </p:stCondLst>
                            <p:childTnLst>
                              <p:par>
                                <p:cTn id="41" presetID="26" presetClass="emph" presetSubtype="0" repeatCount="indefinite" fill="hold" grpId="1" nodeType="afterEffect">
                                  <p:stCondLst>
                                    <p:cond delay="0"/>
                                  </p:stCondLst>
                                  <p:childTnLst>
                                    <p:animEffect transition="out" filter="fade">
                                      <p:cBhvr>
                                        <p:cTn id="42" dur="500" tmFilter="0, 0; .2, .5; .8, .5; 1, 0"/>
                                        <p:tgtEl>
                                          <p:spTgt spid="47"/>
                                        </p:tgtEl>
                                      </p:cBhvr>
                                    </p:animEffect>
                                    <p:animScale>
                                      <p:cBhvr>
                                        <p:cTn id="43" dur="25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95236" grpId="1" animBg="1"/>
      <p:bldP spid="47" grpId="0" animBg="1"/>
      <p:bldP spid="47"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i="0" dirty="0">
                <a:solidFill>
                  <a:srgbClr val="800000"/>
                </a:solidFill>
              </a:rPr>
              <a:t>Schema Comparison – Structural Conflicts (2)</a:t>
            </a:r>
          </a:p>
        </p:txBody>
      </p:sp>
      <p:sp>
        <p:nvSpPr>
          <p:cNvPr id="95235" name="Rectangle 3"/>
          <p:cNvSpPr>
            <a:spLocks noChangeArrowheads="1"/>
          </p:cNvSpPr>
          <p:nvPr/>
        </p:nvSpPr>
        <p:spPr bwMode="auto">
          <a:xfrm>
            <a:off x="457200" y="2086008"/>
            <a:ext cx="4038600" cy="2333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spcAft>
                <a:spcPct val="50000"/>
              </a:spcAft>
            </a:pPr>
            <a:r>
              <a:rPr lang="en-US" b="1" i="0" dirty="0">
                <a:solidFill>
                  <a:srgbClr val="336699"/>
                </a:solidFill>
              </a:rPr>
              <a:t>Dependency conflicts</a:t>
            </a:r>
            <a:r>
              <a:rPr lang="en-US" i="0" dirty="0"/>
              <a:t>: occur when different relationship modes are used to represent the same thing in different schemas.</a:t>
            </a:r>
          </a:p>
        </p:txBody>
      </p:sp>
      <p:grpSp>
        <p:nvGrpSpPr>
          <p:cNvPr id="3" name="Group 2"/>
          <p:cNvGrpSpPr/>
          <p:nvPr/>
        </p:nvGrpSpPr>
        <p:grpSpPr>
          <a:xfrm>
            <a:off x="4267200" y="2025237"/>
            <a:ext cx="4607817" cy="1860963"/>
            <a:chOff x="280987" y="4267200"/>
            <a:chExt cx="4607817" cy="1860963"/>
          </a:xfrm>
        </p:grpSpPr>
        <p:grpSp>
          <p:nvGrpSpPr>
            <p:cNvPr id="2" name="Group 1"/>
            <p:cNvGrpSpPr/>
            <p:nvPr/>
          </p:nvGrpSpPr>
          <p:grpSpPr>
            <a:xfrm>
              <a:off x="280987" y="4267200"/>
              <a:ext cx="4607817" cy="1860963"/>
              <a:chOff x="280987" y="4267200"/>
              <a:chExt cx="4607817" cy="1860963"/>
            </a:xfrm>
          </p:grpSpPr>
          <p:sp>
            <p:nvSpPr>
              <p:cNvPr id="4" name="Oval 12"/>
              <p:cNvSpPr>
                <a:spLocks noChangeArrowheads="1"/>
              </p:cNvSpPr>
              <p:nvPr/>
            </p:nvSpPr>
            <p:spPr bwMode="auto">
              <a:xfrm>
                <a:off x="280987" y="4375563"/>
                <a:ext cx="990600" cy="457200"/>
              </a:xfrm>
              <a:prstGeom prst="ellipse">
                <a:avLst/>
              </a:prstGeom>
              <a:solidFill>
                <a:srgbClr val="9DFFE5"/>
              </a:solidFill>
              <a:ln w="9525">
                <a:solidFill>
                  <a:srgbClr val="000000"/>
                </a:solidFill>
                <a:round/>
                <a:headEnd/>
                <a:tailEnd/>
              </a:ln>
            </p:spPr>
            <p:txBody>
              <a:bodyPr wrap="none" anchor="ctr"/>
              <a:lstStyle/>
              <a:p>
                <a:pPr algn="ctr"/>
                <a:r>
                  <a:rPr lang="en-US" sz="1200" i="0" u="sng"/>
                  <a:t>Engineer</a:t>
                </a:r>
              </a:p>
              <a:p>
                <a:pPr algn="ctr"/>
                <a:r>
                  <a:rPr lang="en-US" sz="1200" i="0" u="sng"/>
                  <a:t>No.</a:t>
                </a:r>
              </a:p>
            </p:txBody>
          </p:sp>
          <p:sp>
            <p:nvSpPr>
              <p:cNvPr id="5" name="Oval 14"/>
              <p:cNvSpPr>
                <a:spLocks noChangeArrowheads="1"/>
              </p:cNvSpPr>
              <p:nvPr/>
            </p:nvSpPr>
            <p:spPr bwMode="auto">
              <a:xfrm>
                <a:off x="1347787" y="4375563"/>
                <a:ext cx="990600" cy="457200"/>
              </a:xfrm>
              <a:prstGeom prst="ellipse">
                <a:avLst/>
              </a:prstGeom>
              <a:solidFill>
                <a:srgbClr val="9DFFE5"/>
              </a:solidFill>
              <a:ln w="9525">
                <a:solidFill>
                  <a:srgbClr val="000000"/>
                </a:solidFill>
                <a:round/>
                <a:headEnd/>
                <a:tailEnd/>
              </a:ln>
            </p:spPr>
            <p:txBody>
              <a:bodyPr wrap="none" anchor="ctr"/>
              <a:lstStyle/>
              <a:p>
                <a:pPr algn="ctr"/>
                <a:r>
                  <a:rPr lang="en-US" sz="1200" i="0"/>
                  <a:t>Engineer</a:t>
                </a:r>
              </a:p>
              <a:p>
                <a:pPr algn="ctr"/>
                <a:r>
                  <a:rPr lang="en-US" sz="1200" i="0"/>
                  <a:t>Name</a:t>
                </a:r>
              </a:p>
            </p:txBody>
          </p:sp>
          <p:sp>
            <p:nvSpPr>
              <p:cNvPr id="6" name="Oval 15"/>
              <p:cNvSpPr>
                <a:spLocks noChangeArrowheads="1"/>
              </p:cNvSpPr>
              <p:nvPr/>
            </p:nvSpPr>
            <p:spPr bwMode="auto">
              <a:xfrm>
                <a:off x="357187" y="5670963"/>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a:t>Title</a:t>
                </a:r>
              </a:p>
            </p:txBody>
          </p:sp>
          <p:sp>
            <p:nvSpPr>
              <p:cNvPr id="7" name="Oval 16"/>
              <p:cNvSpPr>
                <a:spLocks noChangeArrowheads="1"/>
              </p:cNvSpPr>
              <p:nvPr/>
            </p:nvSpPr>
            <p:spPr bwMode="auto">
              <a:xfrm>
                <a:off x="1347787" y="5670963"/>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a:t>Salary</a:t>
                </a:r>
              </a:p>
            </p:txBody>
          </p:sp>
          <p:sp>
            <p:nvSpPr>
              <p:cNvPr id="8" name="Oval 17"/>
              <p:cNvSpPr>
                <a:spLocks noChangeArrowheads="1"/>
              </p:cNvSpPr>
              <p:nvPr/>
            </p:nvSpPr>
            <p:spPr bwMode="auto">
              <a:xfrm>
                <a:off x="3522822" y="4267200"/>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u="sng" dirty="0"/>
                  <a:t>Project</a:t>
                </a:r>
              </a:p>
              <a:p>
                <a:pPr algn="ctr"/>
                <a:r>
                  <a:rPr lang="en-US" sz="1200" i="0" u="sng" dirty="0"/>
                  <a:t>No.</a:t>
                </a:r>
              </a:p>
            </p:txBody>
          </p:sp>
          <p:sp>
            <p:nvSpPr>
              <p:cNvPr id="10" name="Text Box 26"/>
              <p:cNvSpPr txBox="1">
                <a:spLocks noChangeArrowheads="1"/>
              </p:cNvSpPr>
              <p:nvPr/>
            </p:nvSpPr>
            <p:spPr bwMode="auto">
              <a:xfrm>
                <a:off x="573087" y="5075651"/>
                <a:ext cx="1401763" cy="366712"/>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ENGINEER</a:t>
                </a:r>
              </a:p>
            </p:txBody>
          </p:sp>
          <p:sp>
            <p:nvSpPr>
              <p:cNvPr id="11" name="Rectangle 27"/>
              <p:cNvSpPr>
                <a:spLocks noChangeArrowheads="1"/>
              </p:cNvSpPr>
              <p:nvPr/>
            </p:nvSpPr>
            <p:spPr bwMode="auto">
              <a:xfrm rot="18708435">
                <a:off x="2472880" y="5003413"/>
                <a:ext cx="528637" cy="533400"/>
              </a:xfrm>
              <a:prstGeom prst="rect">
                <a:avLst/>
              </a:prstGeom>
              <a:solidFill>
                <a:srgbClr val="CC99FF"/>
              </a:solidFill>
              <a:ln w="9525">
                <a:solidFill>
                  <a:schemeClr val="tx1"/>
                </a:solidFill>
                <a:miter lim="800000"/>
                <a:headEnd/>
                <a:tailEnd/>
              </a:ln>
            </p:spPr>
            <p:txBody>
              <a:bodyPr wrap="none" anchor="ctr"/>
              <a:lstStyle/>
              <a:p>
                <a:pPr algn="r"/>
                <a:endParaRPr lang="en-US"/>
              </a:p>
            </p:txBody>
          </p:sp>
          <p:sp>
            <p:nvSpPr>
              <p:cNvPr id="12" name="Text Box 28"/>
              <p:cNvSpPr txBox="1">
                <a:spLocks noChangeArrowheads="1"/>
              </p:cNvSpPr>
              <p:nvPr/>
            </p:nvSpPr>
            <p:spPr bwMode="auto">
              <a:xfrm>
                <a:off x="2409827" y="5105400"/>
                <a:ext cx="661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dirty="0"/>
                  <a:t>WORKS</a:t>
                </a:r>
              </a:p>
              <a:p>
                <a:pPr algn="ctr" eaLnBrk="1" hangingPunct="1"/>
                <a:r>
                  <a:rPr lang="en-US" sz="1000" b="1" i="0" dirty="0"/>
                  <a:t>IN</a:t>
                </a:r>
              </a:p>
            </p:txBody>
          </p:sp>
          <p:sp>
            <p:nvSpPr>
              <p:cNvPr id="13" name="Text Box 29"/>
              <p:cNvSpPr txBox="1">
                <a:spLocks noChangeArrowheads="1"/>
              </p:cNvSpPr>
              <p:nvPr/>
            </p:nvSpPr>
            <p:spPr bwMode="auto">
              <a:xfrm>
                <a:off x="3671191" y="5057217"/>
                <a:ext cx="1217613" cy="366712"/>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PROJECT</a:t>
                </a:r>
              </a:p>
            </p:txBody>
          </p:sp>
          <p:sp>
            <p:nvSpPr>
              <p:cNvPr id="14" name="Line 34"/>
              <p:cNvSpPr>
                <a:spLocks noChangeShapeType="1"/>
              </p:cNvSpPr>
              <p:nvPr/>
            </p:nvSpPr>
            <p:spPr bwMode="auto">
              <a:xfrm>
                <a:off x="738187" y="4832763"/>
                <a:ext cx="76200" cy="228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35"/>
              <p:cNvSpPr>
                <a:spLocks noChangeShapeType="1"/>
              </p:cNvSpPr>
              <p:nvPr/>
            </p:nvSpPr>
            <p:spPr bwMode="auto">
              <a:xfrm flipH="1">
                <a:off x="1652587" y="4832763"/>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Line 36"/>
              <p:cNvSpPr>
                <a:spLocks noChangeShapeType="1"/>
              </p:cNvSpPr>
              <p:nvPr/>
            </p:nvSpPr>
            <p:spPr bwMode="auto">
              <a:xfrm flipH="1">
                <a:off x="890587" y="5442363"/>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37"/>
              <p:cNvSpPr>
                <a:spLocks noChangeShapeType="1"/>
              </p:cNvSpPr>
              <p:nvPr/>
            </p:nvSpPr>
            <p:spPr bwMode="auto">
              <a:xfrm>
                <a:off x="1728787" y="5442363"/>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38"/>
              <p:cNvSpPr>
                <a:spLocks noChangeShapeType="1"/>
              </p:cNvSpPr>
              <p:nvPr/>
            </p:nvSpPr>
            <p:spPr bwMode="auto">
              <a:xfrm flipH="1">
                <a:off x="1957387" y="5289963"/>
                <a:ext cx="381000" cy="0"/>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21" name="Line 41"/>
              <p:cNvSpPr>
                <a:spLocks noChangeShapeType="1"/>
              </p:cNvSpPr>
              <p:nvPr/>
            </p:nvSpPr>
            <p:spPr bwMode="auto">
              <a:xfrm>
                <a:off x="3124200" y="5259007"/>
                <a:ext cx="569217" cy="1110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 name="Line 42"/>
              <p:cNvSpPr>
                <a:spLocks noChangeShapeType="1"/>
              </p:cNvSpPr>
              <p:nvPr/>
            </p:nvSpPr>
            <p:spPr bwMode="auto">
              <a:xfrm>
                <a:off x="4025703" y="4724400"/>
                <a:ext cx="38100" cy="3328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Text Box 51"/>
              <p:cNvSpPr txBox="1">
                <a:spLocks noChangeArrowheads="1"/>
              </p:cNvSpPr>
              <p:nvPr/>
            </p:nvSpPr>
            <p:spPr bwMode="auto">
              <a:xfrm>
                <a:off x="3282602" y="5029200"/>
                <a:ext cx="2524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1</a:t>
                </a:r>
              </a:p>
            </p:txBody>
          </p:sp>
          <p:sp>
            <p:nvSpPr>
              <p:cNvPr id="26" name="Text Box 52"/>
              <p:cNvSpPr txBox="1">
                <a:spLocks noChangeArrowheads="1"/>
              </p:cNvSpPr>
              <p:nvPr/>
            </p:nvSpPr>
            <p:spPr bwMode="auto">
              <a:xfrm>
                <a:off x="1998663" y="5040969"/>
                <a:ext cx="258511" cy="286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N</a:t>
                </a:r>
              </a:p>
            </p:txBody>
          </p:sp>
        </p:grpSp>
        <p:sp>
          <p:nvSpPr>
            <p:cNvPr id="29" name="Text Box 159"/>
            <p:cNvSpPr txBox="1">
              <a:spLocks noChangeArrowheads="1"/>
            </p:cNvSpPr>
            <p:nvPr/>
          </p:nvSpPr>
          <p:spPr bwMode="auto">
            <a:xfrm>
              <a:off x="3399185" y="5611515"/>
              <a:ext cx="8210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solidFill>
                    <a:srgbClr val="800000"/>
                  </a:solidFill>
                </a:rPr>
                <a:t>InS</a:t>
              </a:r>
              <a:r>
                <a:rPr lang="en-US" i="0" baseline="-25000" dirty="0">
                  <a:solidFill>
                    <a:srgbClr val="800000"/>
                  </a:solidFill>
                </a:rPr>
                <a:t>1</a:t>
              </a:r>
            </a:p>
          </p:txBody>
        </p:sp>
      </p:grpSp>
      <p:grpSp>
        <p:nvGrpSpPr>
          <p:cNvPr id="30" name="Group 29"/>
          <p:cNvGrpSpPr/>
          <p:nvPr/>
        </p:nvGrpSpPr>
        <p:grpSpPr>
          <a:xfrm>
            <a:off x="2510958" y="4724400"/>
            <a:ext cx="4565850" cy="1752600"/>
            <a:chOff x="4343400" y="4648200"/>
            <a:chExt cx="4565850" cy="1752600"/>
          </a:xfrm>
        </p:grpSpPr>
        <p:grpSp>
          <p:nvGrpSpPr>
            <p:cNvPr id="28" name="Group 27"/>
            <p:cNvGrpSpPr/>
            <p:nvPr/>
          </p:nvGrpSpPr>
          <p:grpSpPr>
            <a:xfrm>
              <a:off x="4343400" y="4648200"/>
              <a:ext cx="4565850" cy="1752600"/>
              <a:chOff x="2825550" y="1890712"/>
              <a:chExt cx="4565850" cy="1752600"/>
            </a:xfrm>
          </p:grpSpPr>
          <p:sp>
            <p:nvSpPr>
              <p:cNvPr id="31" name="Oval 116"/>
              <p:cNvSpPr>
                <a:spLocks noChangeArrowheads="1"/>
              </p:cNvSpPr>
              <p:nvPr/>
            </p:nvSpPr>
            <p:spPr bwMode="auto">
              <a:xfrm>
                <a:off x="2825550" y="1890712"/>
                <a:ext cx="990600" cy="457200"/>
              </a:xfrm>
              <a:prstGeom prst="ellipse">
                <a:avLst/>
              </a:prstGeom>
              <a:solidFill>
                <a:srgbClr val="9DFFE5"/>
              </a:solidFill>
              <a:ln w="9525">
                <a:solidFill>
                  <a:srgbClr val="000000"/>
                </a:solidFill>
                <a:round/>
                <a:headEnd/>
                <a:tailEnd/>
              </a:ln>
            </p:spPr>
            <p:txBody>
              <a:bodyPr wrap="none" anchor="ctr"/>
              <a:lstStyle/>
              <a:p>
                <a:pPr algn="ctr"/>
                <a:r>
                  <a:rPr lang="en-US" sz="1200" i="0" u="sng"/>
                  <a:t>Eno</a:t>
                </a:r>
              </a:p>
            </p:txBody>
          </p:sp>
          <p:sp>
            <p:nvSpPr>
              <p:cNvPr id="32" name="Oval 117"/>
              <p:cNvSpPr>
                <a:spLocks noChangeArrowheads="1"/>
              </p:cNvSpPr>
              <p:nvPr/>
            </p:nvSpPr>
            <p:spPr bwMode="auto">
              <a:xfrm>
                <a:off x="3892350" y="1890712"/>
                <a:ext cx="990600" cy="457200"/>
              </a:xfrm>
              <a:prstGeom prst="ellipse">
                <a:avLst/>
              </a:prstGeom>
              <a:solidFill>
                <a:srgbClr val="9DFFE5"/>
              </a:solidFill>
              <a:ln w="9525">
                <a:solidFill>
                  <a:srgbClr val="000000"/>
                </a:solidFill>
                <a:round/>
                <a:headEnd/>
                <a:tailEnd/>
              </a:ln>
            </p:spPr>
            <p:txBody>
              <a:bodyPr wrap="none" anchor="ctr"/>
              <a:lstStyle/>
              <a:p>
                <a:pPr algn="ctr"/>
                <a:r>
                  <a:rPr lang="en-US" sz="1200" i="0" dirty="0" err="1"/>
                  <a:t>Ename</a:t>
                </a:r>
                <a:endParaRPr lang="en-US" sz="1200" i="0" dirty="0"/>
              </a:p>
            </p:txBody>
          </p:sp>
          <p:sp>
            <p:nvSpPr>
              <p:cNvPr id="33" name="Oval 118"/>
              <p:cNvSpPr>
                <a:spLocks noChangeArrowheads="1"/>
              </p:cNvSpPr>
              <p:nvPr/>
            </p:nvSpPr>
            <p:spPr bwMode="auto">
              <a:xfrm>
                <a:off x="2901750" y="3186112"/>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a:t>Title</a:t>
                </a:r>
              </a:p>
            </p:txBody>
          </p:sp>
          <p:sp>
            <p:nvSpPr>
              <p:cNvPr id="34" name="Oval 119"/>
              <p:cNvSpPr>
                <a:spLocks noChangeArrowheads="1"/>
              </p:cNvSpPr>
              <p:nvPr/>
            </p:nvSpPr>
            <p:spPr bwMode="auto">
              <a:xfrm>
                <a:off x="3892350" y="3186112"/>
                <a:ext cx="914400" cy="457200"/>
              </a:xfrm>
              <a:prstGeom prst="ellipse">
                <a:avLst/>
              </a:prstGeom>
              <a:solidFill>
                <a:srgbClr val="9DFFE5"/>
              </a:solidFill>
              <a:ln w="9525">
                <a:solidFill>
                  <a:srgbClr val="000000"/>
                </a:solidFill>
                <a:round/>
                <a:headEnd/>
                <a:tailEnd/>
              </a:ln>
            </p:spPr>
            <p:txBody>
              <a:bodyPr wrap="none" anchor="ctr"/>
              <a:lstStyle/>
              <a:p>
                <a:pPr algn="ctr"/>
                <a:r>
                  <a:rPr lang="en-US" sz="1200" i="0" dirty="0"/>
                  <a:t>Sal</a:t>
                </a:r>
              </a:p>
            </p:txBody>
          </p:sp>
          <p:sp>
            <p:nvSpPr>
              <p:cNvPr id="35" name="Oval 124"/>
              <p:cNvSpPr>
                <a:spLocks noChangeArrowheads="1"/>
              </p:cNvSpPr>
              <p:nvPr/>
            </p:nvSpPr>
            <p:spPr bwMode="auto">
              <a:xfrm>
                <a:off x="5263950" y="3320871"/>
                <a:ext cx="685800" cy="228600"/>
              </a:xfrm>
              <a:prstGeom prst="ellipse">
                <a:avLst/>
              </a:prstGeom>
              <a:solidFill>
                <a:srgbClr val="9DFFE5"/>
              </a:solidFill>
              <a:ln w="9525">
                <a:solidFill>
                  <a:srgbClr val="000000"/>
                </a:solidFill>
                <a:round/>
                <a:headEnd/>
                <a:tailEnd/>
              </a:ln>
            </p:spPr>
            <p:txBody>
              <a:bodyPr wrap="none" anchor="ctr"/>
              <a:lstStyle/>
              <a:p>
                <a:pPr algn="ctr"/>
                <a:r>
                  <a:rPr lang="en-US" sz="1200" i="0"/>
                  <a:t>Dur</a:t>
                </a:r>
              </a:p>
            </p:txBody>
          </p:sp>
          <p:sp>
            <p:nvSpPr>
              <p:cNvPr id="36" name="Oval 125"/>
              <p:cNvSpPr>
                <a:spLocks noChangeArrowheads="1"/>
              </p:cNvSpPr>
              <p:nvPr/>
            </p:nvSpPr>
            <p:spPr bwMode="auto">
              <a:xfrm>
                <a:off x="5187750" y="1890712"/>
                <a:ext cx="838200" cy="304800"/>
              </a:xfrm>
              <a:prstGeom prst="ellipse">
                <a:avLst/>
              </a:prstGeom>
              <a:solidFill>
                <a:srgbClr val="9DFFE5"/>
              </a:solidFill>
              <a:ln w="9525">
                <a:solidFill>
                  <a:srgbClr val="000000"/>
                </a:solidFill>
                <a:round/>
                <a:headEnd/>
                <a:tailEnd/>
              </a:ln>
            </p:spPr>
            <p:txBody>
              <a:bodyPr wrap="none" anchor="ctr"/>
              <a:lstStyle/>
              <a:p>
                <a:pPr algn="ctr"/>
                <a:r>
                  <a:rPr lang="en-US" sz="1200" i="0"/>
                  <a:t>Resp</a:t>
                </a:r>
              </a:p>
            </p:txBody>
          </p:sp>
          <p:sp>
            <p:nvSpPr>
              <p:cNvPr id="38" name="Text Box 129"/>
              <p:cNvSpPr txBox="1">
                <a:spLocks noChangeArrowheads="1"/>
              </p:cNvSpPr>
              <p:nvPr/>
            </p:nvSpPr>
            <p:spPr bwMode="auto">
              <a:xfrm>
                <a:off x="3117650" y="2590800"/>
                <a:ext cx="1401763" cy="366712"/>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ENGINEER</a:t>
                </a:r>
              </a:p>
            </p:txBody>
          </p:sp>
          <p:sp>
            <p:nvSpPr>
              <p:cNvPr id="39" name="Text Box 132"/>
              <p:cNvSpPr txBox="1">
                <a:spLocks noChangeArrowheads="1"/>
              </p:cNvSpPr>
              <p:nvPr/>
            </p:nvSpPr>
            <p:spPr bwMode="auto">
              <a:xfrm>
                <a:off x="6697463" y="2575635"/>
                <a:ext cx="693937" cy="369332"/>
              </a:xfrm>
              <a:prstGeom prst="rect">
                <a:avLst/>
              </a:prstGeom>
              <a:solidFill>
                <a:srgbClr val="FFD5AB"/>
              </a:solidFill>
              <a:ln w="9525">
                <a:solidFill>
                  <a:srgbClr val="000000"/>
                </a:solidFill>
                <a:miter lim="800000"/>
                <a:headEnd/>
                <a:tailEnd/>
              </a:ln>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J</a:t>
                </a:r>
              </a:p>
            </p:txBody>
          </p:sp>
          <p:sp>
            <p:nvSpPr>
              <p:cNvPr id="40" name="Line 136"/>
              <p:cNvSpPr>
                <a:spLocks noChangeShapeType="1"/>
              </p:cNvSpPr>
              <p:nvPr/>
            </p:nvSpPr>
            <p:spPr bwMode="auto">
              <a:xfrm>
                <a:off x="3282750" y="2347912"/>
                <a:ext cx="76200" cy="228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Line 137"/>
              <p:cNvSpPr>
                <a:spLocks noChangeShapeType="1"/>
              </p:cNvSpPr>
              <p:nvPr/>
            </p:nvSpPr>
            <p:spPr bwMode="auto">
              <a:xfrm flipH="1">
                <a:off x="4197150" y="2347912"/>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Line 138"/>
              <p:cNvSpPr>
                <a:spLocks noChangeShapeType="1"/>
              </p:cNvSpPr>
              <p:nvPr/>
            </p:nvSpPr>
            <p:spPr bwMode="auto">
              <a:xfrm flipH="1">
                <a:off x="3435150" y="2957512"/>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139"/>
              <p:cNvSpPr>
                <a:spLocks noChangeShapeType="1"/>
              </p:cNvSpPr>
              <p:nvPr/>
            </p:nvSpPr>
            <p:spPr bwMode="auto">
              <a:xfrm>
                <a:off x="4273350" y="2957512"/>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Line 140"/>
              <p:cNvSpPr>
                <a:spLocks noChangeShapeType="1"/>
              </p:cNvSpPr>
              <p:nvPr/>
            </p:nvSpPr>
            <p:spPr bwMode="auto">
              <a:xfrm flipH="1">
                <a:off x="4501950" y="2805112"/>
                <a:ext cx="5034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 name="Line 141"/>
              <p:cNvSpPr>
                <a:spLocks noChangeShapeType="1"/>
              </p:cNvSpPr>
              <p:nvPr/>
            </p:nvSpPr>
            <p:spPr bwMode="auto">
              <a:xfrm flipV="1">
                <a:off x="5603252" y="2195511"/>
                <a:ext cx="0" cy="2499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6" name="Line 142"/>
              <p:cNvSpPr>
                <a:spLocks noChangeShapeType="1"/>
              </p:cNvSpPr>
              <p:nvPr/>
            </p:nvSpPr>
            <p:spPr bwMode="auto">
              <a:xfrm flipH="1">
                <a:off x="5603252" y="3090442"/>
                <a:ext cx="3598" cy="23042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 name="Line 143"/>
              <p:cNvSpPr>
                <a:spLocks noChangeShapeType="1"/>
              </p:cNvSpPr>
              <p:nvPr/>
            </p:nvSpPr>
            <p:spPr bwMode="auto">
              <a:xfrm>
                <a:off x="6216450" y="2774156"/>
                <a:ext cx="481013" cy="135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 name="Text Box 153"/>
              <p:cNvSpPr txBox="1">
                <a:spLocks noChangeArrowheads="1"/>
              </p:cNvSpPr>
              <p:nvPr/>
            </p:nvSpPr>
            <p:spPr bwMode="auto">
              <a:xfrm>
                <a:off x="6254550" y="2560637"/>
                <a:ext cx="3190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M</a:t>
                </a:r>
              </a:p>
            </p:txBody>
          </p:sp>
          <p:sp>
            <p:nvSpPr>
              <p:cNvPr id="53" name="Text Box 154"/>
              <p:cNvSpPr txBox="1">
                <a:spLocks noChangeArrowheads="1"/>
              </p:cNvSpPr>
              <p:nvPr/>
            </p:nvSpPr>
            <p:spPr bwMode="auto">
              <a:xfrm>
                <a:off x="4541825" y="2585389"/>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N</a:t>
                </a:r>
              </a:p>
            </p:txBody>
          </p:sp>
          <p:sp>
            <p:nvSpPr>
              <p:cNvPr id="54" name="AutoShape 157"/>
              <p:cNvSpPr>
                <a:spLocks noChangeArrowheads="1"/>
              </p:cNvSpPr>
              <p:nvPr/>
            </p:nvSpPr>
            <p:spPr bwMode="auto">
              <a:xfrm rot="21518559">
                <a:off x="4959521" y="2460644"/>
                <a:ext cx="1287463"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55" name="Text Box 158"/>
              <p:cNvSpPr txBox="1">
                <a:spLocks noChangeArrowheads="1"/>
              </p:cNvSpPr>
              <p:nvPr/>
            </p:nvSpPr>
            <p:spPr bwMode="auto">
              <a:xfrm>
                <a:off x="5165525" y="2665431"/>
                <a:ext cx="7842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dirty="0"/>
                  <a:t>EMPLOYS</a:t>
                </a:r>
              </a:p>
            </p:txBody>
          </p:sp>
        </p:grpSp>
        <p:sp>
          <p:nvSpPr>
            <p:cNvPr id="57" name="Text Box 159"/>
            <p:cNvSpPr txBox="1">
              <a:spLocks noChangeArrowheads="1"/>
            </p:cNvSpPr>
            <p:nvPr/>
          </p:nvSpPr>
          <p:spPr bwMode="auto">
            <a:xfrm>
              <a:off x="7734300" y="5906118"/>
              <a:ext cx="8531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solidFill>
                    <a:srgbClr val="800000"/>
                  </a:solidFill>
                </a:rPr>
                <a:t>InS</a:t>
              </a:r>
              <a:r>
                <a:rPr lang="en-US" i="0" baseline="-25000" dirty="0">
                  <a:solidFill>
                    <a:srgbClr val="800000"/>
                  </a:solidFill>
                </a:rPr>
                <a:t>3</a:t>
              </a:r>
            </a:p>
          </p:txBody>
        </p:sp>
      </p:grpSp>
      <p:sp>
        <p:nvSpPr>
          <p:cNvPr id="95232" name="Oval Callout 95231"/>
          <p:cNvSpPr/>
          <p:nvPr/>
        </p:nvSpPr>
        <p:spPr bwMode="auto">
          <a:xfrm>
            <a:off x="6172200" y="1187038"/>
            <a:ext cx="1828800" cy="886822"/>
          </a:xfrm>
          <a:prstGeom prst="wedgeEllipseCallout">
            <a:avLst>
              <a:gd name="adj1" fmla="val -17467"/>
              <a:gd name="adj2" fmla="val 128030"/>
            </a:avLst>
          </a:prstGeom>
          <a:solidFill>
            <a:srgbClr val="FFCDC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27432"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t>This is </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t>1-to-many</a:t>
            </a:r>
            <a:endParaRPr kumimoji="0" lang="en-US" sz="1800" b="0" i="1" u="none" strike="noStrike" cap="none" normalizeH="0" baseline="0" dirty="0">
              <a:ln>
                <a:noFill/>
              </a:ln>
              <a:solidFill>
                <a:schemeClr val="tx1"/>
              </a:solidFill>
              <a:effectLst/>
              <a:latin typeface="Comic Sans MS" pitchFamily="66" charset="0"/>
            </a:endParaRPr>
          </a:p>
        </p:txBody>
      </p:sp>
      <p:sp>
        <p:nvSpPr>
          <p:cNvPr id="60" name="Oval Callout 59"/>
          <p:cNvSpPr/>
          <p:nvPr/>
        </p:nvSpPr>
        <p:spPr bwMode="auto">
          <a:xfrm>
            <a:off x="5867796" y="4059817"/>
            <a:ext cx="2133204" cy="969383"/>
          </a:xfrm>
          <a:prstGeom prst="wedgeEllipseCallout">
            <a:avLst>
              <a:gd name="adj1" fmla="val -63077"/>
              <a:gd name="adj2" fmla="val 98162"/>
            </a:avLst>
          </a:prstGeom>
          <a:solidFill>
            <a:srgbClr val="FFCDC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t>This is </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t>many-to-many</a:t>
            </a:r>
            <a:endParaRPr kumimoji="0" lang="en-US" sz="1800" b="0" i="1"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35389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1000"/>
                                        <p:tgtEl>
                                          <p:spTgt spid="95235">
                                            <p:txEl>
                                              <p:pRg st="0" end="0"/>
                                            </p:txEl>
                                          </p:spTgt>
                                        </p:tgtEl>
                                      </p:cBhvr>
                                    </p:animEffect>
                                    <p:anim calcmode="lin" valueType="num">
                                      <p:cBhvr>
                                        <p:cTn id="8" dur="10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523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5232"/>
                                        </p:tgtEl>
                                        <p:attrNameLst>
                                          <p:attrName>style.visibility</p:attrName>
                                        </p:attrNameLst>
                                      </p:cBhvr>
                                      <p:to>
                                        <p:strVal val="visible"/>
                                      </p:to>
                                    </p:set>
                                    <p:animEffect transition="in" filter="wipe(up)">
                                      <p:cBhvr>
                                        <p:cTn id="13" dur="500"/>
                                        <p:tgtEl>
                                          <p:spTgt spid="95232"/>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up)">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2" grpId="0" animBg="1"/>
      <p:bldP spid="6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685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i="0" dirty="0">
                <a:solidFill>
                  <a:srgbClr val="800000"/>
                </a:solidFill>
              </a:rPr>
              <a:t>Schema </a:t>
            </a:r>
            <a:r>
              <a:rPr lang="en-US" sz="3200" b="1" i="0" dirty="0">
                <a:solidFill>
                  <a:srgbClr val="800000"/>
                </a:solidFill>
              </a:rPr>
              <a:t>Comparison</a:t>
            </a:r>
            <a:r>
              <a:rPr lang="en-US" sz="3600" b="1" i="0" dirty="0">
                <a:solidFill>
                  <a:srgbClr val="800000"/>
                </a:solidFill>
              </a:rPr>
              <a:t>: Structural Conflicts (3)</a:t>
            </a:r>
          </a:p>
        </p:txBody>
      </p:sp>
      <p:sp>
        <p:nvSpPr>
          <p:cNvPr id="96259" name="Rectangle 3"/>
          <p:cNvSpPr>
            <a:spLocks noChangeArrowheads="1"/>
          </p:cNvSpPr>
          <p:nvPr/>
        </p:nvSpPr>
        <p:spPr bwMode="auto">
          <a:xfrm>
            <a:off x="685800" y="2209800"/>
            <a:ext cx="78486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spcAft>
                <a:spcPct val="60000"/>
              </a:spcAft>
              <a:buFontTx/>
              <a:buChar char="•"/>
            </a:pPr>
            <a:r>
              <a:rPr lang="en-US" sz="2800" b="1" i="0" dirty="0">
                <a:solidFill>
                  <a:srgbClr val="336699"/>
                </a:solidFill>
              </a:rPr>
              <a:t>Key conflicts</a:t>
            </a:r>
            <a:r>
              <a:rPr lang="en-US" sz="2800" i="0" dirty="0"/>
              <a:t>: occur when different candidate keys are available and different primary keys are selected in different schemas</a:t>
            </a:r>
          </a:p>
          <a:p>
            <a:pPr marL="342900" indent="-342900">
              <a:spcBef>
                <a:spcPct val="20000"/>
              </a:spcBef>
              <a:spcAft>
                <a:spcPct val="40000"/>
              </a:spcAft>
              <a:buFontTx/>
              <a:buChar char="•"/>
            </a:pPr>
            <a:r>
              <a:rPr lang="en-US" sz="2800" b="1" i="0" dirty="0">
                <a:solidFill>
                  <a:srgbClr val="336699"/>
                </a:solidFill>
              </a:rPr>
              <a:t>Behavioral conflicts</a:t>
            </a:r>
            <a:r>
              <a:rPr lang="en-US" sz="2800" i="0" dirty="0"/>
              <a:t>: are implied by the modeling mechanism,</a:t>
            </a:r>
          </a:p>
          <a:p>
            <a:pPr marL="742950" lvl="1" indent="-285750">
              <a:spcBef>
                <a:spcPct val="20000"/>
              </a:spcBef>
              <a:spcAft>
                <a:spcPct val="50000"/>
              </a:spcAft>
              <a:buFontTx/>
              <a:buChar char="–"/>
            </a:pPr>
            <a:r>
              <a:rPr lang="en-US" i="0" dirty="0">
                <a:solidFill>
                  <a:srgbClr val="9900CC"/>
                </a:solidFill>
              </a:rPr>
              <a:t>e.g., deletion of the last employee causes the dissolution of the department.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6259">
                                            <p:txEl>
                                              <p:pRg st="1" end="1"/>
                                            </p:txEl>
                                          </p:spTgt>
                                        </p:tgtEl>
                                        <p:attrNameLst>
                                          <p:attrName>style.visibility</p:attrName>
                                        </p:attrNameLst>
                                      </p:cBhvr>
                                      <p:to>
                                        <p:strVal val="visible"/>
                                      </p:to>
                                    </p:set>
                                    <p:animEffect transition="in" filter="fade">
                                      <p:cBhvr>
                                        <p:cTn id="14" dur="1000"/>
                                        <p:tgtEl>
                                          <p:spTgt spid="96259">
                                            <p:txEl>
                                              <p:pRg st="1" end="1"/>
                                            </p:txEl>
                                          </p:spTgt>
                                        </p:tgtEl>
                                      </p:cBhvr>
                                    </p:animEffect>
                                    <p:anim calcmode="lin" valueType="num">
                                      <p:cBhvr>
                                        <p:cTn id="15" dur="1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625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Effect transition="in" filter="fade">
                                      <p:cBhvr>
                                        <p:cTn id="19" dur="1000"/>
                                        <p:tgtEl>
                                          <p:spTgt spid="96259">
                                            <p:txEl>
                                              <p:pRg st="2" end="2"/>
                                            </p:txEl>
                                          </p:spTgt>
                                        </p:tgtEl>
                                      </p:cBhvr>
                                    </p:animEffect>
                                    <p:anim calcmode="lin" valueType="num">
                                      <p:cBhvr>
                                        <p:cTn id="20" dur="1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62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533400" y="228600"/>
            <a:ext cx="8077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i="0" dirty="0">
                <a:solidFill>
                  <a:srgbClr val="800000"/>
                </a:solidFill>
              </a:rPr>
              <a:t>Step 3: Conformation</a:t>
            </a:r>
          </a:p>
          <a:p>
            <a:pPr algn="ctr"/>
            <a:r>
              <a:rPr lang="en-US" sz="3600" b="1" i="0" dirty="0">
                <a:solidFill>
                  <a:srgbClr val="800000"/>
                </a:solidFill>
              </a:rPr>
              <a:t>Naming Conflicts</a:t>
            </a:r>
          </a:p>
        </p:txBody>
      </p:sp>
      <p:sp>
        <p:nvSpPr>
          <p:cNvPr id="97283" name="Rectangle 3"/>
          <p:cNvSpPr>
            <a:spLocks noChangeArrowheads="1"/>
          </p:cNvSpPr>
          <p:nvPr/>
        </p:nvSpPr>
        <p:spPr bwMode="auto">
          <a:xfrm>
            <a:off x="647700" y="1281113"/>
            <a:ext cx="7848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spcAft>
                <a:spcPct val="20000"/>
              </a:spcAft>
            </a:pPr>
            <a:r>
              <a:rPr lang="en-US" i="0" dirty="0"/>
              <a:t>Naming conflicts are resolved simply by renaming conflict ones.</a:t>
            </a:r>
          </a:p>
          <a:p>
            <a:pPr>
              <a:spcBef>
                <a:spcPct val="20000"/>
              </a:spcBef>
              <a:spcAft>
                <a:spcPct val="20000"/>
              </a:spcAft>
            </a:pPr>
            <a:r>
              <a:rPr lang="en-US" i="0" dirty="0"/>
              <a:t>	</a:t>
            </a:r>
            <a:endParaRPr lang="en-US" sz="1600" i="0" dirty="0"/>
          </a:p>
        </p:txBody>
      </p:sp>
      <p:graphicFrame>
        <p:nvGraphicFramePr>
          <p:cNvPr id="176148" name="Group 20"/>
          <p:cNvGraphicFramePr>
            <a:graphicFrameLocks noGrp="1"/>
          </p:cNvGraphicFramePr>
          <p:nvPr/>
        </p:nvGraphicFramePr>
        <p:xfrm>
          <a:off x="777875" y="3200400"/>
          <a:ext cx="4572000" cy="3230864"/>
        </p:xfrm>
        <a:graphic>
          <a:graphicData uri="http://schemas.openxmlformats.org/drawingml/2006/table">
            <a:tbl>
              <a:tblPr/>
              <a:tblGrid>
                <a:gridCol w="28765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tblGrid>
              <a:tr h="365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Comic Sans MS" pitchFamily="66" charset="0"/>
                          <a:cs typeface="Arial" charset="0"/>
                        </a:rPr>
                        <a:t>InS</a:t>
                      </a:r>
                      <a:r>
                        <a:rPr kumimoji="0" lang="en-US" sz="1800" b="1" i="0" u="none" strike="noStrike" cap="none" normalizeH="0" baseline="-25000">
                          <a:ln>
                            <a:noFill/>
                          </a:ln>
                          <a:solidFill>
                            <a:schemeClr val="tx1"/>
                          </a:solidFill>
                          <a:effectLst/>
                          <a:latin typeface="Comic Sans MS" pitchFamily="66" charset="0"/>
                          <a:cs typeface="Arial" charset="0"/>
                        </a:rPr>
                        <a:t>3</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800080"/>
                          </a:solidFill>
                          <a:effectLst/>
                          <a:latin typeface="Comic Sans MS" pitchFamily="66" charset="0"/>
                          <a:cs typeface="Arial" charset="0"/>
                        </a:rPr>
                        <a:t>InS</a:t>
                      </a:r>
                      <a:r>
                        <a:rPr kumimoji="0" lang="en-US" sz="1800" b="1" i="0" u="none" strike="noStrike" cap="none" normalizeH="0" baseline="-25000">
                          <a:ln>
                            <a:noFill/>
                          </a:ln>
                          <a:solidFill>
                            <a:srgbClr val="800080"/>
                          </a:solidFill>
                          <a:effectLst/>
                          <a:latin typeface="Comic Sans MS" pitchFamily="66" charset="0"/>
                          <a:cs typeface="Arial" charset="0"/>
                        </a:rPr>
                        <a:t>1</a:t>
                      </a:r>
                      <a:endParaRPr kumimoji="0" lang="en-US" sz="2800" b="0" i="0" u="none" strike="noStrike" cap="none" normalizeH="0" baseline="0">
                        <a:ln>
                          <a:noFill/>
                        </a:ln>
                        <a:solidFill>
                          <a:srgbClr val="800080"/>
                        </a:solidFill>
                        <a:effectLst/>
                        <a:latin typeface="Times New Roman" pitchFamily="18"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FF"/>
                    </a:solidFill>
                  </a:tcPr>
                </a:tc>
                <a:extLst>
                  <a:ext uri="{0D108BD9-81ED-4DB2-BD59-A6C34878D82A}">
                    <a16:rowId xmlns:a16="http://schemas.microsoft.com/office/drawing/2014/main" val="10000"/>
                  </a:ext>
                </a:extLst>
              </a:tr>
              <a:tr h="2864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cs typeface="Arial" charset="0"/>
                        </a:rPr>
                        <a: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cs typeface="Arial" charset="0"/>
                        </a:rPr>
                        <a:t>   Eno</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Engineering No</a:t>
                      </a:r>
                      <a:endParaRPr kumimoji="0" lang="en-US" sz="1400" b="0" i="0" u="none" strike="noStrike" cap="none" normalizeH="0" baseline="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chemeClr val="tx1"/>
                          </a:solidFill>
                          <a:effectLst/>
                          <a:latin typeface="Comic Sans MS" pitchFamily="66" charset="0"/>
                          <a:cs typeface="Arial" charset="0"/>
                        </a:rPr>
                        <a:t>Ename </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Engineering Name</a:t>
                      </a:r>
                      <a:endParaRPr kumimoji="0" lang="en-US" sz="1400" b="0" i="0" u="none" strike="noStrike" cap="none" normalizeH="0" baseline="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chemeClr val="tx1"/>
                          </a:solidFill>
                          <a:effectLst/>
                          <a:latin typeface="Comic Sans MS" pitchFamily="66" charset="0"/>
                          <a:cs typeface="Arial" charset="0"/>
                        </a:rPr>
                        <a:t>Sal    </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Salary</a:t>
                      </a:r>
                      <a:endParaRPr kumimoji="0" lang="en-US" sz="1400" b="0" i="0" u="none" strike="noStrike" cap="none" normalizeH="0" baseline="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cs typeface="Arial" charset="0"/>
                        </a:rPr>
                        <a:t>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cs typeface="Arial" charset="0"/>
                        </a:rPr>
                        <a:t>   Resp</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Responsibility</a:t>
                      </a:r>
                      <a:endParaRPr kumimoji="0" lang="en-US" sz="1400" b="0" i="0" u="none" strike="noStrike" cap="none" normalizeH="0" baseline="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chemeClr val="tx1"/>
                          </a:solidFill>
                          <a:effectLst/>
                          <a:latin typeface="Comic Sans MS" pitchFamily="66" charset="0"/>
                          <a:cs typeface="Arial" charset="0"/>
                        </a:rPr>
                        <a:t>Dur </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Duration</a:t>
                      </a:r>
                      <a:endParaRPr kumimoji="0" lang="en-US" sz="1400" b="0" i="0" u="none" strike="noStrike" cap="none" normalizeH="0" baseline="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cs typeface="Arial" charset="0"/>
                        </a:rPr>
                        <a:t>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cs typeface="Arial" charset="0"/>
                        </a:rPr>
                        <a:t>   Jno</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Project No</a:t>
                      </a:r>
                      <a:endParaRPr kumimoji="0" lang="en-US" sz="1400" b="0" i="0" u="none" strike="noStrike" cap="none" normalizeH="0" baseline="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chemeClr val="tx1"/>
                          </a:solidFill>
                          <a:effectLst/>
                          <a:latin typeface="Comic Sans MS" pitchFamily="66" charset="0"/>
                          <a:cs typeface="Arial" charset="0"/>
                        </a:rPr>
                        <a:t>Jname </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Project Name</a:t>
                      </a:r>
                      <a:endParaRPr kumimoji="0" lang="en-US" sz="1400" b="0" i="0" u="none" strike="noStrike" cap="none" normalizeH="0" baseline="0">
                        <a:ln>
                          <a:noFill/>
                        </a:ln>
                        <a:solidFill>
                          <a:srgbClr val="800080"/>
                        </a:solidFill>
                        <a:effectLst/>
                        <a:latin typeface="Comic Sans MS"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chemeClr val="tx1"/>
                          </a:solidFill>
                          <a:effectLst/>
                          <a:latin typeface="Comic Sans MS" pitchFamily="66" charset="0"/>
                          <a:cs typeface="Arial" charset="0"/>
                        </a:rPr>
                        <a:t>Loc </a:t>
                      </a:r>
                      <a:r>
                        <a:rPr kumimoji="0" lang="en-US" sz="1400" b="0" i="0" u="none" strike="noStrike" cap="none" normalizeH="0" baseline="0">
                          <a:ln>
                            <a:noFill/>
                          </a:ln>
                          <a:solidFill>
                            <a:srgbClr val="800080"/>
                          </a:solidFill>
                          <a:effectLst/>
                          <a:latin typeface="Comic Sans MS" pitchFamily="66" charset="0"/>
                          <a:cs typeface="Arial" charset="0"/>
                        </a:rPr>
                        <a:t>      </a:t>
                      </a:r>
                      <a:r>
                        <a:rPr kumimoji="0" lang="en-US" sz="1400" b="0" i="0" u="none" strike="noStrike" cap="none" normalizeH="0" baseline="0">
                          <a:ln>
                            <a:noFill/>
                          </a:ln>
                          <a:solidFill>
                            <a:srgbClr val="800080"/>
                          </a:solidFill>
                          <a:effectLst/>
                          <a:latin typeface="Comic Sans MS" pitchFamily="66" charset="0"/>
                          <a:cs typeface="Arial" charset="0"/>
                          <a:sym typeface="Symbol" pitchFamily="18" charset="2"/>
                        </a:rPr>
                        <a:t>  Location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ENGINEER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Engineering 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Engineer Name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Salary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WORKSIN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Responsibility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Duration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PROJECT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Project No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Project Name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800080"/>
                          </a:solidFill>
                          <a:effectLst/>
                          <a:latin typeface="Comic Sans MS" pitchFamily="66" charset="0"/>
                          <a:cs typeface="Arial" charset="0"/>
                        </a:rPr>
                        <a:t>   Location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9D9FF"/>
                    </a:solidFill>
                  </a:tcPr>
                </a:tc>
                <a:extLst>
                  <a:ext uri="{0D108BD9-81ED-4DB2-BD59-A6C34878D82A}">
                    <a16:rowId xmlns:a16="http://schemas.microsoft.com/office/drawing/2014/main" val="10001"/>
                  </a:ext>
                </a:extLst>
              </a:tr>
            </a:tbl>
          </a:graphicData>
        </a:graphic>
      </p:graphicFrame>
      <p:sp>
        <p:nvSpPr>
          <p:cNvPr id="97295" name="Text Box 15"/>
          <p:cNvSpPr txBox="1">
            <a:spLocks noChangeArrowheads="1"/>
          </p:cNvSpPr>
          <p:nvPr/>
        </p:nvSpPr>
        <p:spPr bwMode="auto">
          <a:xfrm>
            <a:off x="6537325" y="4999038"/>
            <a:ext cx="2378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a:p>
        </p:txBody>
      </p:sp>
      <p:sp>
        <p:nvSpPr>
          <p:cNvPr id="97296" name="Text Box 16"/>
          <p:cNvSpPr txBox="1">
            <a:spLocks noChangeArrowheads="1"/>
          </p:cNvSpPr>
          <p:nvPr/>
        </p:nvSpPr>
        <p:spPr bwMode="auto">
          <a:xfrm>
            <a:off x="5638800" y="2069056"/>
            <a:ext cx="3124200" cy="4513262"/>
          </a:xfrm>
          <a:prstGeom prst="rect">
            <a:avLst/>
          </a:prstGeom>
          <a:solidFill>
            <a:schemeClr val="accent5">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282575" indent="-168275" eaLnBrk="0" hangingPunct="0">
              <a:defRPr sz="2400" i="1">
                <a:solidFill>
                  <a:schemeClr val="tx1"/>
                </a:solidFill>
                <a:latin typeface="Comic Sans MS" pitchFamily="66" charset="0"/>
                <a:cs typeface="Arial" charset="0"/>
              </a:defRPr>
            </a:lvl2pPr>
            <a:lvl3pPr marL="461963"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Bef>
                <a:spcPct val="20000"/>
              </a:spcBef>
              <a:spcAft>
                <a:spcPct val="20000"/>
              </a:spcAft>
            </a:pPr>
            <a:r>
              <a:rPr lang="en-US" sz="2000" b="1" i="0" dirty="0">
                <a:solidFill>
                  <a:srgbClr val="009999"/>
                </a:solidFill>
              </a:rPr>
              <a:t>Homonyms</a:t>
            </a:r>
            <a:r>
              <a:rPr lang="en-US" sz="2000" i="0" dirty="0">
                <a:solidFill>
                  <a:srgbClr val="009999"/>
                </a:solidFill>
              </a:rPr>
              <a:t>: </a:t>
            </a:r>
          </a:p>
          <a:p>
            <a:pPr lvl="1" eaLnBrk="1" hangingPunct="1">
              <a:spcBef>
                <a:spcPct val="20000"/>
              </a:spcBef>
              <a:spcAft>
                <a:spcPct val="20000"/>
              </a:spcAft>
              <a:buFontTx/>
              <a:buChar char="•"/>
            </a:pPr>
            <a:r>
              <a:rPr lang="en-US" sz="2000" i="0" dirty="0">
                <a:solidFill>
                  <a:srgbClr val="009999"/>
                </a:solidFill>
              </a:rPr>
              <a:t>P</a:t>
            </a:r>
            <a:r>
              <a:rPr lang="en-US" sz="2000" b="1" i="0" dirty="0">
                <a:solidFill>
                  <a:srgbClr val="009999"/>
                </a:solidFill>
              </a:rPr>
              <a:t>refix</a:t>
            </a:r>
            <a:r>
              <a:rPr lang="en-US" sz="2000" i="0" dirty="0">
                <a:solidFill>
                  <a:srgbClr val="009999"/>
                </a:solidFill>
              </a:rPr>
              <a:t> each attribute by the name of the entity to which it belong,</a:t>
            </a:r>
          </a:p>
          <a:p>
            <a:pPr lvl="2" eaLnBrk="1" hangingPunct="1">
              <a:spcBef>
                <a:spcPct val="20000"/>
              </a:spcBef>
              <a:spcAft>
                <a:spcPct val="20000"/>
              </a:spcAft>
            </a:pPr>
            <a:r>
              <a:rPr lang="en-US" sz="1800" i="0" dirty="0">
                <a:solidFill>
                  <a:srgbClr val="FF9933"/>
                </a:solidFill>
              </a:rPr>
              <a:t>e.g., </a:t>
            </a:r>
            <a:r>
              <a:rPr lang="en-US" sz="1800" i="0" dirty="0" err="1">
                <a:solidFill>
                  <a:srgbClr val="FF9933"/>
                </a:solidFill>
              </a:rPr>
              <a:t>ENGINEER.Title</a:t>
            </a:r>
            <a:endParaRPr lang="en-US" sz="1800" i="0" dirty="0">
              <a:solidFill>
                <a:srgbClr val="FF9933"/>
              </a:solidFill>
            </a:endParaRPr>
          </a:p>
          <a:p>
            <a:pPr lvl="2" eaLnBrk="1" hangingPunct="1">
              <a:spcAft>
                <a:spcPct val="20000"/>
              </a:spcAft>
            </a:pPr>
            <a:r>
              <a:rPr lang="en-US" sz="1800" i="0" dirty="0">
                <a:solidFill>
                  <a:srgbClr val="FF9933"/>
                </a:solidFill>
              </a:rPr>
              <a:t>       </a:t>
            </a:r>
            <a:r>
              <a:rPr lang="en-US" sz="1800" i="0" dirty="0" err="1">
                <a:solidFill>
                  <a:srgbClr val="FF9933"/>
                </a:solidFill>
              </a:rPr>
              <a:t>EMPLOYEE.Title</a:t>
            </a:r>
            <a:r>
              <a:rPr lang="en-US" sz="1800" i="0" dirty="0">
                <a:solidFill>
                  <a:srgbClr val="003366"/>
                </a:solidFill>
              </a:rPr>
              <a:t> </a:t>
            </a:r>
          </a:p>
          <a:p>
            <a:pPr lvl="1" eaLnBrk="1" hangingPunct="1">
              <a:spcBef>
                <a:spcPct val="20000"/>
              </a:spcBef>
              <a:spcAft>
                <a:spcPct val="20000"/>
              </a:spcAft>
              <a:buFontTx/>
              <a:buChar char="•"/>
            </a:pPr>
            <a:r>
              <a:rPr lang="en-US" sz="2000" i="0" dirty="0">
                <a:solidFill>
                  <a:srgbClr val="009999"/>
                </a:solidFill>
              </a:rPr>
              <a:t>and </a:t>
            </a:r>
            <a:r>
              <a:rPr lang="en-US" sz="2000" b="1" i="0" dirty="0">
                <a:solidFill>
                  <a:srgbClr val="009999"/>
                </a:solidFill>
              </a:rPr>
              <a:t>prefix</a:t>
            </a:r>
            <a:r>
              <a:rPr lang="en-US" sz="2000" i="0" dirty="0">
                <a:solidFill>
                  <a:srgbClr val="009999"/>
                </a:solidFill>
              </a:rPr>
              <a:t> each entity by the name of the schema to which it belongs.</a:t>
            </a:r>
          </a:p>
          <a:p>
            <a:pPr lvl="2" eaLnBrk="1" hangingPunct="1">
              <a:spcBef>
                <a:spcPct val="20000"/>
              </a:spcBef>
              <a:spcAft>
                <a:spcPct val="20000"/>
              </a:spcAft>
            </a:pPr>
            <a:r>
              <a:rPr lang="en-US" sz="1800" i="0" dirty="0">
                <a:solidFill>
                  <a:srgbClr val="FF9933"/>
                </a:solidFill>
              </a:rPr>
              <a:t>e.g., InS1.ENGINEER</a:t>
            </a:r>
          </a:p>
          <a:p>
            <a:pPr lvl="2" eaLnBrk="1" hangingPunct="1">
              <a:spcAft>
                <a:spcPct val="20000"/>
              </a:spcAft>
            </a:pPr>
            <a:r>
              <a:rPr lang="en-US" sz="1800" i="0" dirty="0">
                <a:solidFill>
                  <a:srgbClr val="FF9933"/>
                </a:solidFill>
              </a:rPr>
              <a:t>       InS2.EMPLOYEE</a:t>
            </a:r>
          </a:p>
        </p:txBody>
      </p:sp>
      <p:sp>
        <p:nvSpPr>
          <p:cNvPr id="97297" name="Text Box 17"/>
          <p:cNvSpPr txBox="1">
            <a:spLocks noChangeArrowheads="1"/>
          </p:cNvSpPr>
          <p:nvPr/>
        </p:nvSpPr>
        <p:spPr bwMode="auto">
          <a:xfrm>
            <a:off x="533400" y="2408238"/>
            <a:ext cx="1997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a:p>
        </p:txBody>
      </p:sp>
      <p:sp>
        <p:nvSpPr>
          <p:cNvPr id="97298" name="Text Box 18"/>
          <p:cNvSpPr txBox="1">
            <a:spLocks noChangeArrowheads="1"/>
          </p:cNvSpPr>
          <p:nvPr/>
        </p:nvSpPr>
        <p:spPr bwMode="auto">
          <a:xfrm>
            <a:off x="701675" y="2193925"/>
            <a:ext cx="486092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Bef>
                <a:spcPct val="20000"/>
              </a:spcBef>
              <a:spcAft>
                <a:spcPct val="20000"/>
              </a:spcAft>
            </a:pPr>
            <a:r>
              <a:rPr lang="en-US" sz="2000" b="1" i="0">
                <a:solidFill>
                  <a:srgbClr val="003366"/>
                </a:solidFill>
              </a:rPr>
              <a:t>Synonyms</a:t>
            </a:r>
            <a:r>
              <a:rPr lang="en-US" sz="2000" i="0">
                <a:solidFill>
                  <a:srgbClr val="003366"/>
                </a:solidFill>
              </a:rPr>
              <a:t>: rename the schema of InS</a:t>
            </a:r>
            <a:r>
              <a:rPr lang="en-US" sz="2000" i="0" baseline="-25000">
                <a:solidFill>
                  <a:srgbClr val="003366"/>
                </a:solidFill>
              </a:rPr>
              <a:t>3</a:t>
            </a:r>
            <a:r>
              <a:rPr lang="en-US" sz="2000" i="0">
                <a:solidFill>
                  <a:srgbClr val="003366"/>
                </a:solidFill>
              </a:rPr>
              <a:t> to conform to the naming of InS</a:t>
            </a:r>
            <a:r>
              <a:rPr lang="en-US" sz="2000" i="0" baseline="-25000">
                <a:solidFill>
                  <a:srgbClr val="003366"/>
                </a:solidFill>
              </a:rPr>
              <a:t>1</a:t>
            </a:r>
            <a:r>
              <a:rPr lang="en-US" sz="2000" i="0">
                <a:solidFill>
                  <a:srgbClr val="0033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296"/>
                                        </p:tgtEl>
                                        <p:attrNameLst>
                                          <p:attrName>style.visibility</p:attrName>
                                        </p:attrNameLst>
                                      </p:cBhvr>
                                      <p:to>
                                        <p:strVal val="visible"/>
                                      </p:to>
                                    </p:set>
                                    <p:animEffect transition="in" filter="fade">
                                      <p:cBhvr>
                                        <p:cTn id="7" dur="1000"/>
                                        <p:tgtEl>
                                          <p:spTgt spid="97296"/>
                                        </p:tgtEl>
                                      </p:cBhvr>
                                    </p:animEffect>
                                    <p:anim calcmode="lin" valueType="num">
                                      <p:cBhvr>
                                        <p:cTn id="8" dur="1000" fill="hold"/>
                                        <p:tgtEl>
                                          <p:spTgt spid="97296"/>
                                        </p:tgtEl>
                                        <p:attrNameLst>
                                          <p:attrName>ppt_x</p:attrName>
                                        </p:attrNameLst>
                                      </p:cBhvr>
                                      <p:tavLst>
                                        <p:tav tm="0">
                                          <p:val>
                                            <p:strVal val="#ppt_x"/>
                                          </p:val>
                                        </p:tav>
                                        <p:tav tm="100000">
                                          <p:val>
                                            <p:strVal val="#ppt_x"/>
                                          </p:val>
                                        </p:tav>
                                      </p:tavLst>
                                    </p:anim>
                                    <p:anim calcmode="lin" valueType="num">
                                      <p:cBhvr>
                                        <p:cTn id="9" dur="1000" fill="hold"/>
                                        <p:tgtEl>
                                          <p:spTgt spid="97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58" y="228600"/>
            <a:ext cx="8409302" cy="685800"/>
          </a:xfrm>
        </p:spPr>
        <p:txBody>
          <a:bodyPr/>
          <a:lstStyle/>
          <a:p>
            <a:r>
              <a:rPr lang="en-US" sz="3800" dirty="0">
                <a:solidFill>
                  <a:srgbClr val="C00000"/>
                </a:solidFill>
                <a:latin typeface="Arial" panose="020B0604020202020204" pitchFamily="34" charset="0"/>
                <a:cs typeface="Arial" panose="020B0604020202020204" pitchFamily="34" charset="0"/>
              </a:rPr>
              <a:t>Step 3:  Resolving Structural Conflict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81544"/>
            <a:ext cx="5012809" cy="2628455"/>
          </a:xfrm>
          <a:prstGeom prst="rect">
            <a:avLst/>
          </a:prstGeom>
        </p:spPr>
      </p:pic>
      <p:sp>
        <p:nvSpPr>
          <p:cNvPr id="4" name="TextBox 3"/>
          <p:cNvSpPr txBox="1"/>
          <p:nvPr/>
        </p:nvSpPr>
        <p:spPr>
          <a:xfrm>
            <a:off x="1766873" y="2673034"/>
            <a:ext cx="82105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1" u="none" strike="noStrike" kern="1200" cap="none" spc="0" normalizeH="0" baseline="0" noProof="0" dirty="0">
                <a:ln>
                  <a:noFill/>
                </a:ln>
                <a:solidFill>
                  <a:srgbClr val="C00000"/>
                </a:solidFill>
                <a:effectLst/>
                <a:uLnTx/>
                <a:uFillTx/>
                <a:latin typeface="Comic Sans MS" pitchFamily="66" charset="0"/>
                <a:ea typeface="+mn-ea"/>
                <a:cs typeface="Arial" charset="0"/>
              </a:rPr>
              <a:t>InS</a:t>
            </a:r>
            <a:r>
              <a:rPr kumimoji="0" lang="en-US" b="0" i="1" u="none" strike="noStrike" kern="1200" cap="none" spc="0" normalizeH="0" baseline="-25000" noProof="0" dirty="0">
                <a:ln>
                  <a:noFill/>
                </a:ln>
                <a:solidFill>
                  <a:srgbClr val="C00000"/>
                </a:solidFill>
                <a:effectLst/>
                <a:uLnTx/>
                <a:uFillTx/>
                <a:latin typeface="Comic Sans MS" pitchFamily="66" charset="0"/>
                <a:ea typeface="+mn-ea"/>
                <a:cs typeface="Arial" charset="0"/>
              </a:rPr>
              <a:t>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125473"/>
            <a:ext cx="5517127" cy="1529127"/>
          </a:xfrm>
          <a:prstGeom prst="rect">
            <a:avLst/>
          </a:prstGeom>
        </p:spPr>
      </p:pic>
      <p:pic>
        <p:nvPicPr>
          <p:cNvPr id="36" name="Picture 2" descr="Image result for circl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505200" y="2673034"/>
            <a:ext cx="1158853" cy="7234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07214" y="5087471"/>
            <a:ext cx="803187" cy="50139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2"/>
          <p:cNvSpPr txBox="1">
            <a:spLocks noChangeArrowheads="1"/>
          </p:cNvSpPr>
          <p:nvPr/>
        </p:nvSpPr>
        <p:spPr bwMode="auto">
          <a:xfrm>
            <a:off x="3766002" y="5791200"/>
            <a:ext cx="309155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Transform this attribute to an entity </a:t>
            </a:r>
            <a:r>
              <a:rPr lang="en-US" sz="2000" dirty="0"/>
              <a:t>C</a:t>
            </a:r>
            <a:endParaRPr lang="en-US" sz="2000" i="0" dirty="0"/>
          </a:p>
        </p:txBody>
      </p:sp>
      <p:sp>
        <p:nvSpPr>
          <p:cNvPr id="15" name="Up Arrow 14"/>
          <p:cNvSpPr/>
          <p:nvPr/>
        </p:nvSpPr>
        <p:spPr bwMode="auto">
          <a:xfrm rot="2035757">
            <a:off x="5998137" y="5558895"/>
            <a:ext cx="257922" cy="503178"/>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7933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500"/>
                                        <p:tgtEl>
                                          <p:spTgt spid="3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dissolve">
                                      <p:cBhvr>
                                        <p:cTn id="15" dur="500"/>
                                        <p:tgtEl>
                                          <p:spTgt spid="14">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6" presetClass="emph" presetSubtype="0" repeatCount="indefinite" fill="hold" grpId="1" nodeType="afterEffect">
                                  <p:stCondLst>
                                    <p:cond delay="0"/>
                                  </p:stCondLst>
                                  <p:childTnLst>
                                    <p:animEffect transition="out" filter="fade">
                                      <p:cBhvr>
                                        <p:cTn id="22" dur="1000" tmFilter="0, 0; .2, .5; .8, .5; 1, 0"/>
                                        <p:tgtEl>
                                          <p:spTgt spid="15"/>
                                        </p:tgtEl>
                                      </p:cBhvr>
                                    </p:animEffect>
                                    <p:animScale>
                                      <p:cBhvr>
                                        <p:cTn id="23" dur="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41325" y="228600"/>
            <a:ext cx="8305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dirty="0">
                <a:solidFill>
                  <a:srgbClr val="800000"/>
                </a:solidFill>
              </a:rPr>
              <a:t>Deployment:  Homogeneous DDBMS</a:t>
            </a:r>
          </a:p>
        </p:txBody>
      </p:sp>
      <p:grpSp>
        <p:nvGrpSpPr>
          <p:cNvPr id="33" name="Group 32">
            <a:extLst>
              <a:ext uri="{FF2B5EF4-FFF2-40B4-BE49-F238E27FC236}">
                <a16:creationId xmlns:a16="http://schemas.microsoft.com/office/drawing/2014/main" id="{FCA46099-A412-6B6C-BCB1-C6AC1DF991F4}"/>
              </a:ext>
            </a:extLst>
          </p:cNvPr>
          <p:cNvGrpSpPr/>
          <p:nvPr/>
        </p:nvGrpSpPr>
        <p:grpSpPr>
          <a:xfrm>
            <a:off x="441324" y="1066800"/>
            <a:ext cx="2530471" cy="5559128"/>
            <a:chOff x="441324" y="1066800"/>
            <a:chExt cx="2530471" cy="5559128"/>
          </a:xfrm>
        </p:grpSpPr>
        <p:sp>
          <p:nvSpPr>
            <p:cNvPr id="32" name="Rectangle: Rounded Corners 31">
              <a:extLst>
                <a:ext uri="{FF2B5EF4-FFF2-40B4-BE49-F238E27FC236}">
                  <a16:creationId xmlns:a16="http://schemas.microsoft.com/office/drawing/2014/main" id="{C8A0AA0B-3161-4422-B43A-E15C335268E7}"/>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7891" name="Rectangle 3"/>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13319" name="Rectangle 7"/>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7894" name="Text Box 8"/>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13323" name="Rectangle 11"/>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898" name="Text Box 12"/>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13328" name="Rectangle 16"/>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03" name="Text Box 17"/>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04" name="AutoShape 18"/>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37905" name="Text Box 19"/>
            <p:cNvSpPr txBox="1">
              <a:spLocks noChangeArrowheads="1"/>
            </p:cNvSpPr>
            <p:nvPr/>
          </p:nvSpPr>
          <p:spPr bwMode="auto">
            <a:xfrm>
              <a:off x="1029062" y="5680075"/>
              <a:ext cx="1276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37906" name="Line 20"/>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10" name="Line 24"/>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337" name="Rectangle 25"/>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12" name="Text Box 26"/>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13" name="Line 27"/>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24" name="Line 38"/>
            <p:cNvSpPr>
              <a:spLocks noChangeShapeType="1"/>
            </p:cNvSpPr>
            <p:nvPr/>
          </p:nvSpPr>
          <p:spPr bwMode="auto">
            <a:xfrm>
              <a:off x="1651362" y="4007643"/>
              <a:ext cx="3175" cy="47691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 name="TextBox 3"/>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6" name="Straight Connector 5">
              <a:extLst>
                <a:ext uri="{FF2B5EF4-FFF2-40B4-BE49-F238E27FC236}">
                  <a16:creationId xmlns:a16="http://schemas.microsoft.com/office/drawing/2014/main" id="{40C1BF2F-F1CA-280B-2761-F2769EC5CC77}"/>
                </a:ext>
              </a:extLst>
            </p:cNvPr>
            <p:cNvCxnSpPr>
              <a:cxnSpLocks/>
              <a:stCxn id="3789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471962B-317C-F19A-4218-363678BE7F9C}"/>
                </a:ext>
              </a:extLst>
            </p:cNvPr>
            <p:cNvSpPr txBox="1"/>
            <p:nvPr/>
          </p:nvSpPr>
          <p:spPr>
            <a:xfrm>
              <a:off x="859880" y="6164263"/>
              <a:ext cx="1616148" cy="461665"/>
            </a:xfrm>
            <a:prstGeom prst="rect">
              <a:avLst/>
            </a:prstGeom>
            <a:noFill/>
          </p:spPr>
          <p:txBody>
            <a:bodyPr wrap="none" rtlCol="0">
              <a:spAutoFit/>
            </a:bodyPr>
            <a:lstStyle/>
            <a:p>
              <a:r>
                <a:rPr lang="en-US" dirty="0">
                  <a:solidFill>
                    <a:srgbClr val="00B0F0"/>
                  </a:solidFill>
                </a:rPr>
                <a:t>Location 1</a:t>
              </a:r>
            </a:p>
          </p:txBody>
        </p:sp>
        <p:sp>
          <p:nvSpPr>
            <p:cNvPr id="37902" name="Rectangle 3">
              <a:extLst>
                <a:ext uri="{FF2B5EF4-FFF2-40B4-BE49-F238E27FC236}">
                  <a16:creationId xmlns:a16="http://schemas.microsoft.com/office/drawing/2014/main" id="{27949B9C-5AF4-B3D2-48F1-95F2D186272D}"/>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11" name="Straight Connector 37910">
              <a:extLst>
                <a:ext uri="{FF2B5EF4-FFF2-40B4-BE49-F238E27FC236}">
                  <a16:creationId xmlns:a16="http://schemas.microsoft.com/office/drawing/2014/main" id="{DABCB301-049C-B13B-ACC6-4FEF48F40D85}"/>
                </a:ext>
              </a:extLst>
            </p:cNvPr>
            <p:cNvCxnSpPr>
              <a:cxnSpLocks/>
              <a:stCxn id="37902"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89560A7C-F907-F574-8890-F05011129E5C}"/>
              </a:ext>
            </a:extLst>
          </p:cNvPr>
          <p:cNvGrpSpPr/>
          <p:nvPr/>
        </p:nvGrpSpPr>
        <p:grpSpPr>
          <a:xfrm>
            <a:off x="3276600" y="1066800"/>
            <a:ext cx="2530471" cy="5559128"/>
            <a:chOff x="441324" y="1066800"/>
            <a:chExt cx="2530471" cy="5559128"/>
          </a:xfrm>
        </p:grpSpPr>
        <p:sp>
          <p:nvSpPr>
            <p:cNvPr id="35" name="Rectangle: Rounded Corners 34">
              <a:extLst>
                <a:ext uri="{FF2B5EF4-FFF2-40B4-BE49-F238E27FC236}">
                  <a16:creationId xmlns:a16="http://schemas.microsoft.com/office/drawing/2014/main" id="{36F1D74E-ECE9-2D4D-0668-3EAC3A03B310}"/>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6" name="Rectangle 3">
              <a:extLst>
                <a:ext uri="{FF2B5EF4-FFF2-40B4-BE49-F238E27FC236}">
                  <a16:creationId xmlns:a16="http://schemas.microsoft.com/office/drawing/2014/main" id="{2B51A528-FDAF-1D8B-F562-B86905CEB030}"/>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37" name="Rectangle 7">
              <a:extLst>
                <a:ext uri="{FF2B5EF4-FFF2-40B4-BE49-F238E27FC236}">
                  <a16:creationId xmlns:a16="http://schemas.microsoft.com/office/drawing/2014/main" id="{0DE69898-B2C8-9E38-CAAB-D9846707888F}"/>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8" name="Text Box 8">
              <a:extLst>
                <a:ext uri="{FF2B5EF4-FFF2-40B4-BE49-F238E27FC236}">
                  <a16:creationId xmlns:a16="http://schemas.microsoft.com/office/drawing/2014/main" id="{40AFF955-8A8C-106F-719F-58EBD7F49300}"/>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40" name="Rectangle 11">
              <a:extLst>
                <a:ext uri="{FF2B5EF4-FFF2-40B4-BE49-F238E27FC236}">
                  <a16:creationId xmlns:a16="http://schemas.microsoft.com/office/drawing/2014/main" id="{7771A54F-9A72-1396-B0B1-19D1ACD50F0B}"/>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42" name="Text Box 12">
              <a:extLst>
                <a:ext uri="{FF2B5EF4-FFF2-40B4-BE49-F238E27FC236}">
                  <a16:creationId xmlns:a16="http://schemas.microsoft.com/office/drawing/2014/main" id="{2174181C-1F8C-5631-88C4-DC8674133837}"/>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43" name="Rectangle 16">
              <a:extLst>
                <a:ext uri="{FF2B5EF4-FFF2-40B4-BE49-F238E27FC236}">
                  <a16:creationId xmlns:a16="http://schemas.microsoft.com/office/drawing/2014/main" id="{998BBC81-9210-2EB5-4C85-76886A786332}"/>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44" name="Text Box 17">
              <a:extLst>
                <a:ext uri="{FF2B5EF4-FFF2-40B4-BE49-F238E27FC236}">
                  <a16:creationId xmlns:a16="http://schemas.microsoft.com/office/drawing/2014/main" id="{1724C33F-619B-5280-301C-BEC075C967B7}"/>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45" name="AutoShape 18">
              <a:extLst>
                <a:ext uri="{FF2B5EF4-FFF2-40B4-BE49-F238E27FC236}">
                  <a16:creationId xmlns:a16="http://schemas.microsoft.com/office/drawing/2014/main" id="{4C041929-1E67-81C1-5ED4-130EC14060A1}"/>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46" name="Text Box 19">
              <a:extLst>
                <a:ext uri="{FF2B5EF4-FFF2-40B4-BE49-F238E27FC236}">
                  <a16:creationId xmlns:a16="http://schemas.microsoft.com/office/drawing/2014/main" id="{C34A5933-402B-BBCA-903E-9FA8F4AA8ACA}"/>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2</a:t>
              </a:r>
            </a:p>
          </p:txBody>
        </p:sp>
        <p:sp>
          <p:nvSpPr>
            <p:cNvPr id="47" name="Line 20">
              <a:extLst>
                <a:ext uri="{FF2B5EF4-FFF2-40B4-BE49-F238E27FC236}">
                  <a16:creationId xmlns:a16="http://schemas.microsoft.com/office/drawing/2014/main" id="{82AB4012-760A-5D34-7A27-D140BA9C10AE}"/>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24">
              <a:extLst>
                <a:ext uri="{FF2B5EF4-FFF2-40B4-BE49-F238E27FC236}">
                  <a16:creationId xmlns:a16="http://schemas.microsoft.com/office/drawing/2014/main" id="{FE9BCE37-33F0-1F54-B13F-6F70628690CA}"/>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Rectangle 25">
              <a:extLst>
                <a:ext uri="{FF2B5EF4-FFF2-40B4-BE49-F238E27FC236}">
                  <a16:creationId xmlns:a16="http://schemas.microsoft.com/office/drawing/2014/main" id="{DA54A85F-B3D0-B794-7411-338C5ED62532}"/>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51" name="Text Box 26">
              <a:extLst>
                <a:ext uri="{FF2B5EF4-FFF2-40B4-BE49-F238E27FC236}">
                  <a16:creationId xmlns:a16="http://schemas.microsoft.com/office/drawing/2014/main" id="{3955B21A-EF35-CF1A-0F34-286EAC81352F}"/>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52" name="Line 27">
              <a:extLst>
                <a:ext uri="{FF2B5EF4-FFF2-40B4-BE49-F238E27FC236}">
                  <a16:creationId xmlns:a16="http://schemas.microsoft.com/office/drawing/2014/main" id="{601F7C31-E824-399B-269B-B9A7249A2949}"/>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Line 38">
              <a:extLst>
                <a:ext uri="{FF2B5EF4-FFF2-40B4-BE49-F238E27FC236}">
                  <a16:creationId xmlns:a16="http://schemas.microsoft.com/office/drawing/2014/main" id="{FABEDA12-7E80-6D8A-4DA3-38A5D67F3F1C}"/>
                </a:ext>
              </a:extLst>
            </p:cNvPr>
            <p:cNvSpPr>
              <a:spLocks noChangeShapeType="1"/>
            </p:cNvSpPr>
            <p:nvPr/>
          </p:nvSpPr>
          <p:spPr bwMode="auto">
            <a:xfrm flipH="1">
              <a:off x="1654537" y="4007643"/>
              <a:ext cx="0" cy="47691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 name="TextBox 53">
              <a:extLst>
                <a:ext uri="{FF2B5EF4-FFF2-40B4-BE49-F238E27FC236}">
                  <a16:creationId xmlns:a16="http://schemas.microsoft.com/office/drawing/2014/main" id="{26206E51-91F3-152D-C490-F6EE3152A016}"/>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55" name="Straight Connector 54">
              <a:extLst>
                <a:ext uri="{FF2B5EF4-FFF2-40B4-BE49-F238E27FC236}">
                  <a16:creationId xmlns:a16="http://schemas.microsoft.com/office/drawing/2014/main" id="{EA02A42D-2885-CAD2-FB36-3D23213A8AC8}"/>
                </a:ext>
              </a:extLst>
            </p:cNvPr>
            <p:cNvCxnSpPr>
              <a:cxnSpLocks/>
              <a:stCxn id="36"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169FD87C-4E56-0399-192D-D4F6D38D5C67}"/>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2</a:t>
              </a:r>
            </a:p>
          </p:txBody>
        </p:sp>
        <p:sp>
          <p:nvSpPr>
            <p:cNvPr id="57" name="Rectangle 3">
              <a:extLst>
                <a:ext uri="{FF2B5EF4-FFF2-40B4-BE49-F238E27FC236}">
                  <a16:creationId xmlns:a16="http://schemas.microsoft.com/office/drawing/2014/main" id="{CA044A65-F6E7-AAE7-6603-0232DDD49AC8}"/>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58" name="Straight Connector 57">
              <a:extLst>
                <a:ext uri="{FF2B5EF4-FFF2-40B4-BE49-F238E27FC236}">
                  <a16:creationId xmlns:a16="http://schemas.microsoft.com/office/drawing/2014/main" id="{C606A8E0-4DA2-EB48-E797-B80C65A0CD75}"/>
                </a:ext>
              </a:extLst>
            </p:cNvPr>
            <p:cNvCxnSpPr>
              <a:cxnSpLocks/>
              <a:stCxn id="57"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9" name="Group 58">
            <a:extLst>
              <a:ext uri="{FF2B5EF4-FFF2-40B4-BE49-F238E27FC236}">
                <a16:creationId xmlns:a16="http://schemas.microsoft.com/office/drawing/2014/main" id="{C74AF21B-21A2-28D3-64EE-906A3123F8DF}"/>
              </a:ext>
            </a:extLst>
          </p:cNvPr>
          <p:cNvGrpSpPr/>
          <p:nvPr/>
        </p:nvGrpSpPr>
        <p:grpSpPr>
          <a:xfrm>
            <a:off x="6143725" y="1066800"/>
            <a:ext cx="2530471" cy="5559128"/>
            <a:chOff x="441324" y="1066800"/>
            <a:chExt cx="2530471" cy="5559128"/>
          </a:xfrm>
        </p:grpSpPr>
        <p:sp>
          <p:nvSpPr>
            <p:cNvPr id="60" name="Rectangle: Rounded Corners 59">
              <a:extLst>
                <a:ext uri="{FF2B5EF4-FFF2-40B4-BE49-F238E27FC236}">
                  <a16:creationId xmlns:a16="http://schemas.microsoft.com/office/drawing/2014/main" id="{08B6A97C-4544-E5A8-58EC-DB688879676D}"/>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3">
              <a:extLst>
                <a:ext uri="{FF2B5EF4-FFF2-40B4-BE49-F238E27FC236}">
                  <a16:creationId xmlns:a16="http://schemas.microsoft.com/office/drawing/2014/main" id="{E4F13D7F-455C-65E1-592D-C8AA67A4DA53}"/>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62" name="Rectangle 7">
              <a:extLst>
                <a:ext uri="{FF2B5EF4-FFF2-40B4-BE49-F238E27FC236}">
                  <a16:creationId xmlns:a16="http://schemas.microsoft.com/office/drawing/2014/main" id="{A4BE45B1-8335-6E10-11C5-B422F4D4A1B8}"/>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63" name="Text Box 8">
              <a:extLst>
                <a:ext uri="{FF2B5EF4-FFF2-40B4-BE49-F238E27FC236}">
                  <a16:creationId xmlns:a16="http://schemas.microsoft.com/office/drawing/2014/main" id="{1E6D5BB7-833F-AF99-1E53-333774FD749B}"/>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37923" name="Rectangle 11">
              <a:extLst>
                <a:ext uri="{FF2B5EF4-FFF2-40B4-BE49-F238E27FC236}">
                  <a16:creationId xmlns:a16="http://schemas.microsoft.com/office/drawing/2014/main" id="{B210271C-DB7D-FEBB-2974-B6224662C57D}"/>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25" name="Text Box 12">
              <a:extLst>
                <a:ext uri="{FF2B5EF4-FFF2-40B4-BE49-F238E27FC236}">
                  <a16:creationId xmlns:a16="http://schemas.microsoft.com/office/drawing/2014/main" id="{CF599598-CCAA-4893-D7F7-295EFF12B2D2}"/>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37926" name="Rectangle 16">
              <a:extLst>
                <a:ext uri="{FF2B5EF4-FFF2-40B4-BE49-F238E27FC236}">
                  <a16:creationId xmlns:a16="http://schemas.microsoft.com/office/drawing/2014/main" id="{CE880789-D45E-4CAB-F0EB-A740AABE915B}"/>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27" name="Text Box 17">
              <a:extLst>
                <a:ext uri="{FF2B5EF4-FFF2-40B4-BE49-F238E27FC236}">
                  <a16:creationId xmlns:a16="http://schemas.microsoft.com/office/drawing/2014/main" id="{8E2A8BBD-41E3-71B0-B975-3389574C1588}"/>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28" name="AutoShape 18">
              <a:extLst>
                <a:ext uri="{FF2B5EF4-FFF2-40B4-BE49-F238E27FC236}">
                  <a16:creationId xmlns:a16="http://schemas.microsoft.com/office/drawing/2014/main" id="{C402D1E7-4C6F-A3D5-BAB3-A479F7E2675E}"/>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37929" name="Text Box 19">
              <a:extLst>
                <a:ext uri="{FF2B5EF4-FFF2-40B4-BE49-F238E27FC236}">
                  <a16:creationId xmlns:a16="http://schemas.microsoft.com/office/drawing/2014/main" id="{DF65193A-568D-7FED-7024-0CDE40D90CA6}"/>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3</a:t>
              </a:r>
            </a:p>
          </p:txBody>
        </p:sp>
        <p:sp>
          <p:nvSpPr>
            <p:cNvPr id="37930" name="Line 20">
              <a:extLst>
                <a:ext uri="{FF2B5EF4-FFF2-40B4-BE49-F238E27FC236}">
                  <a16:creationId xmlns:a16="http://schemas.microsoft.com/office/drawing/2014/main" id="{93DB4E04-9798-05EB-9505-5017BE3BDA91}"/>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1" name="Line 21">
              <a:extLst>
                <a:ext uri="{FF2B5EF4-FFF2-40B4-BE49-F238E27FC236}">
                  <a16:creationId xmlns:a16="http://schemas.microsoft.com/office/drawing/2014/main" id="{72278A4F-07A9-15ED-C828-F32E84EC98D5}"/>
                </a:ext>
              </a:extLst>
            </p:cNvPr>
            <p:cNvSpPr>
              <a:spLocks noChangeShapeType="1"/>
            </p:cNvSpPr>
            <p:nvPr/>
          </p:nvSpPr>
          <p:spPr bwMode="auto">
            <a:xfrm flipH="1">
              <a:off x="1654536" y="4021568"/>
              <a:ext cx="3175" cy="462989"/>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2" name="Line 24">
              <a:extLst>
                <a:ext uri="{FF2B5EF4-FFF2-40B4-BE49-F238E27FC236}">
                  <a16:creationId xmlns:a16="http://schemas.microsoft.com/office/drawing/2014/main" id="{A58057DA-9158-00D7-5902-63B8C8D9A9E1}"/>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3" name="Rectangle 25">
              <a:extLst>
                <a:ext uri="{FF2B5EF4-FFF2-40B4-BE49-F238E27FC236}">
                  <a16:creationId xmlns:a16="http://schemas.microsoft.com/office/drawing/2014/main" id="{AD040FA6-1C30-12AC-74E0-2D4005ED0209}"/>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34" name="Text Box 26">
              <a:extLst>
                <a:ext uri="{FF2B5EF4-FFF2-40B4-BE49-F238E27FC236}">
                  <a16:creationId xmlns:a16="http://schemas.microsoft.com/office/drawing/2014/main" id="{BE43C915-6998-37FA-3A6B-36DE22208964}"/>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35" name="Line 27">
              <a:extLst>
                <a:ext uri="{FF2B5EF4-FFF2-40B4-BE49-F238E27FC236}">
                  <a16:creationId xmlns:a16="http://schemas.microsoft.com/office/drawing/2014/main" id="{479E2138-DD6A-2313-3876-8DFE0F36AA6D}"/>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7" name="TextBox 37936">
              <a:extLst>
                <a:ext uri="{FF2B5EF4-FFF2-40B4-BE49-F238E27FC236}">
                  <a16:creationId xmlns:a16="http://schemas.microsoft.com/office/drawing/2014/main" id="{E940884E-4448-6206-36B9-BF376AA4550A}"/>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37938" name="Straight Connector 37937">
              <a:extLst>
                <a:ext uri="{FF2B5EF4-FFF2-40B4-BE49-F238E27FC236}">
                  <a16:creationId xmlns:a16="http://schemas.microsoft.com/office/drawing/2014/main" id="{F282CEAA-4A4D-7403-FF5F-389E09544FDA}"/>
                </a:ext>
              </a:extLst>
            </p:cNvPr>
            <p:cNvCxnSpPr>
              <a:cxnSpLocks/>
              <a:stCxn id="6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939" name="TextBox 37938">
              <a:extLst>
                <a:ext uri="{FF2B5EF4-FFF2-40B4-BE49-F238E27FC236}">
                  <a16:creationId xmlns:a16="http://schemas.microsoft.com/office/drawing/2014/main" id="{32077E15-79BC-11DB-150F-F7F0A8364816}"/>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3</a:t>
              </a:r>
            </a:p>
          </p:txBody>
        </p:sp>
        <p:sp>
          <p:nvSpPr>
            <p:cNvPr id="37940" name="Rectangle 3">
              <a:extLst>
                <a:ext uri="{FF2B5EF4-FFF2-40B4-BE49-F238E27FC236}">
                  <a16:creationId xmlns:a16="http://schemas.microsoft.com/office/drawing/2014/main" id="{5BFCAC96-5F83-DFEB-8A43-7CF20619A289}"/>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41" name="Straight Connector 37940">
              <a:extLst>
                <a:ext uri="{FF2B5EF4-FFF2-40B4-BE49-F238E27FC236}">
                  <a16:creationId xmlns:a16="http://schemas.microsoft.com/office/drawing/2014/main" id="{8CFBC040-A1E8-D8C2-374E-0836F9676E98}"/>
                </a:ext>
              </a:extLst>
            </p:cNvPr>
            <p:cNvCxnSpPr>
              <a:cxnSpLocks/>
              <a:stCxn id="37940"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7946" name="Rectangle 37945">
            <a:extLst>
              <a:ext uri="{FF2B5EF4-FFF2-40B4-BE49-F238E27FC236}">
                <a16:creationId xmlns:a16="http://schemas.microsoft.com/office/drawing/2014/main" id="{9F6C4F5E-27CA-2503-0940-5EDF7F512DCE}"/>
              </a:ext>
            </a:extLst>
          </p:cNvPr>
          <p:cNvSpPr/>
          <p:nvPr/>
        </p:nvSpPr>
        <p:spPr bwMode="auto">
          <a:xfrm>
            <a:off x="1371600" y="4103502"/>
            <a:ext cx="6216972" cy="303606"/>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NETWORK</a:t>
            </a:r>
          </a:p>
        </p:txBody>
      </p:sp>
    </p:spTree>
    <p:extLst>
      <p:ext uri="{BB962C8B-B14F-4D97-AF65-F5344CB8AC3E}">
        <p14:creationId xmlns:p14="http://schemas.microsoft.com/office/powerpoint/2010/main" val="410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dissolve">
                                      <p:cBhvr>
                                        <p:cTn id="11" dur="500"/>
                                        <p:tgtEl>
                                          <p:spTgt spid="3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dissolve">
                                      <p:cBhvr>
                                        <p:cTn id="15" dur="500"/>
                                        <p:tgtEl>
                                          <p:spTgt spid="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946"/>
                                        </p:tgtEl>
                                        <p:attrNameLst>
                                          <p:attrName>style.visibility</p:attrName>
                                        </p:attrNameLst>
                                      </p:cBhvr>
                                      <p:to>
                                        <p:strVal val="visible"/>
                                      </p:to>
                                    </p:set>
                                    <p:animEffect transition="in" filter="wipe(left)">
                                      <p:cBhvr>
                                        <p:cTn id="19" dur="1000"/>
                                        <p:tgtEl>
                                          <p:spTgt spid="37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4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58" y="228600"/>
            <a:ext cx="8409302" cy="685800"/>
          </a:xfrm>
        </p:spPr>
        <p:txBody>
          <a:bodyPr/>
          <a:lstStyle/>
          <a:p>
            <a:r>
              <a:rPr lang="en-US" sz="3800" dirty="0">
                <a:solidFill>
                  <a:srgbClr val="C00000"/>
                </a:solidFill>
                <a:latin typeface="Arial" panose="020B0604020202020204" pitchFamily="34" charset="0"/>
                <a:cs typeface="Arial" panose="020B0604020202020204" pitchFamily="34" charset="0"/>
              </a:rPr>
              <a:t>Step 3:  Resolving Structural Conflict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81544"/>
            <a:ext cx="5012809" cy="2628455"/>
          </a:xfrm>
          <a:prstGeom prst="rect">
            <a:avLst/>
          </a:prstGeom>
        </p:spPr>
      </p:pic>
      <p:sp>
        <p:nvSpPr>
          <p:cNvPr id="4" name="TextBox 3"/>
          <p:cNvSpPr txBox="1"/>
          <p:nvPr/>
        </p:nvSpPr>
        <p:spPr>
          <a:xfrm>
            <a:off x="1766873" y="2673034"/>
            <a:ext cx="82105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1" u="none" strike="noStrike" kern="1200" cap="none" spc="0" normalizeH="0" baseline="0" noProof="0" dirty="0">
                <a:ln>
                  <a:noFill/>
                </a:ln>
                <a:solidFill>
                  <a:srgbClr val="C00000"/>
                </a:solidFill>
                <a:effectLst/>
                <a:uLnTx/>
                <a:uFillTx/>
                <a:latin typeface="Comic Sans MS" pitchFamily="66" charset="0"/>
                <a:ea typeface="+mn-ea"/>
                <a:cs typeface="Arial" charset="0"/>
              </a:rPr>
              <a:t>InS</a:t>
            </a:r>
            <a:r>
              <a:rPr kumimoji="0" lang="en-US" b="0" i="1" u="none" strike="noStrike" kern="1200" cap="none" spc="0" normalizeH="0" baseline="-25000" noProof="0" dirty="0">
                <a:ln>
                  <a:noFill/>
                </a:ln>
                <a:solidFill>
                  <a:srgbClr val="C00000"/>
                </a:solidFill>
                <a:effectLst/>
                <a:uLnTx/>
                <a:uFillTx/>
                <a:latin typeface="Comic Sans MS" pitchFamily="66" charset="0"/>
                <a:ea typeface="+mn-ea"/>
                <a:cs typeface="Arial" charset="0"/>
              </a:rPr>
              <a:t>1</a:t>
            </a:r>
          </a:p>
        </p:txBody>
      </p:sp>
      <p:pic>
        <p:nvPicPr>
          <p:cNvPr id="36" name="Picture 2" descr="Image result for circle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505200" y="2673034"/>
            <a:ext cx="1158853" cy="72342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23407C4-1199-4AA1-AF5B-D661B3667034}"/>
              </a:ext>
            </a:extLst>
          </p:cNvPr>
          <p:cNvGrpSpPr/>
          <p:nvPr/>
        </p:nvGrpSpPr>
        <p:grpSpPr>
          <a:xfrm>
            <a:off x="2766361" y="4172639"/>
            <a:ext cx="5702386" cy="2532962"/>
            <a:chOff x="2766361" y="4172639"/>
            <a:chExt cx="5702386" cy="2532962"/>
          </a:xfrm>
        </p:grpSpPr>
        <p:pic>
          <p:nvPicPr>
            <p:cNvPr id="38" name="Picture 2" descr="Image result for circle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486399" y="5791201"/>
              <a:ext cx="1981199"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2"/>
            <p:cNvSpPr txBox="1">
              <a:spLocks noChangeArrowheads="1"/>
            </p:cNvSpPr>
            <p:nvPr/>
          </p:nvSpPr>
          <p:spPr bwMode="auto">
            <a:xfrm>
              <a:off x="3124199" y="5971950"/>
              <a:ext cx="174472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Client is now an entity </a:t>
              </a:r>
              <a:r>
                <a:rPr lang="en-US" sz="2000" dirty="0"/>
                <a:t>C</a:t>
              </a:r>
              <a:endParaRPr lang="en-US" sz="2000" i="0" dirty="0"/>
            </a:p>
          </p:txBody>
        </p:sp>
        <p:sp>
          <p:nvSpPr>
            <p:cNvPr id="15" name="Up Arrow 14"/>
            <p:cNvSpPr/>
            <p:nvPr/>
          </p:nvSpPr>
          <p:spPr bwMode="auto">
            <a:xfrm rot="5400000">
              <a:off x="5029650" y="6049572"/>
              <a:ext cx="257922" cy="503178"/>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7" name="Picture 6">
              <a:extLst>
                <a:ext uri="{FF2B5EF4-FFF2-40B4-BE49-F238E27FC236}">
                  <a16:creationId xmlns:a16="http://schemas.microsoft.com/office/drawing/2014/main" id="{977508CD-EECF-44C1-B9AF-D0D36BAD39D1}"/>
                </a:ext>
              </a:extLst>
            </p:cNvPr>
            <p:cNvPicPr>
              <a:picLocks noChangeAspect="1"/>
            </p:cNvPicPr>
            <p:nvPr/>
          </p:nvPicPr>
          <p:blipFill>
            <a:blip r:embed="rId6"/>
            <a:stretch>
              <a:fillRect/>
            </a:stretch>
          </p:blipFill>
          <p:spPr>
            <a:xfrm>
              <a:off x="2766361" y="4172639"/>
              <a:ext cx="5702386" cy="2365250"/>
            </a:xfrm>
            <a:prstGeom prst="rect">
              <a:avLst/>
            </a:prstGeom>
          </p:spPr>
        </p:pic>
      </p:grpSp>
      <p:grpSp>
        <p:nvGrpSpPr>
          <p:cNvPr id="10" name="Group 9">
            <a:extLst>
              <a:ext uri="{FF2B5EF4-FFF2-40B4-BE49-F238E27FC236}">
                <a16:creationId xmlns:a16="http://schemas.microsoft.com/office/drawing/2014/main" id="{6773F93C-5581-4BB4-BF96-3D1B50E996C3}"/>
              </a:ext>
            </a:extLst>
          </p:cNvPr>
          <p:cNvGrpSpPr/>
          <p:nvPr/>
        </p:nvGrpSpPr>
        <p:grpSpPr>
          <a:xfrm>
            <a:off x="5334001" y="1250362"/>
            <a:ext cx="3484932" cy="2455764"/>
            <a:chOff x="5334001" y="1250362"/>
            <a:chExt cx="3484932" cy="2455764"/>
          </a:xfrm>
        </p:grpSpPr>
        <p:pic>
          <p:nvPicPr>
            <p:cNvPr id="9" name="Picture 8">
              <a:extLst>
                <a:ext uri="{FF2B5EF4-FFF2-40B4-BE49-F238E27FC236}">
                  <a16:creationId xmlns:a16="http://schemas.microsoft.com/office/drawing/2014/main" id="{0525BE38-57C8-42BF-A3BB-91CAFAD4CCF3}"/>
                </a:ext>
              </a:extLst>
            </p:cNvPr>
            <p:cNvPicPr>
              <a:picLocks noChangeAspect="1"/>
            </p:cNvPicPr>
            <p:nvPr/>
          </p:nvPicPr>
          <p:blipFill>
            <a:blip r:embed="rId7"/>
            <a:stretch>
              <a:fillRect/>
            </a:stretch>
          </p:blipFill>
          <p:spPr>
            <a:xfrm>
              <a:off x="5334001" y="2609130"/>
              <a:ext cx="3484932" cy="1096996"/>
            </a:xfrm>
            <a:prstGeom prst="rect">
              <a:avLst/>
            </a:prstGeom>
            <a:solidFill>
              <a:srgbClr val="FFCDCD"/>
            </a:solidFill>
          </p:spPr>
        </p:pic>
        <p:sp>
          <p:nvSpPr>
            <p:cNvPr id="50" name="Rounded Rectangular Callout 4">
              <a:extLst>
                <a:ext uri="{FF2B5EF4-FFF2-40B4-BE49-F238E27FC236}">
                  <a16:creationId xmlns:a16="http://schemas.microsoft.com/office/drawing/2014/main" id="{27505E46-551C-4A35-9926-19D749AC9589}"/>
                </a:ext>
              </a:extLst>
            </p:cNvPr>
            <p:cNvSpPr/>
            <p:nvPr/>
          </p:nvSpPr>
          <p:spPr bwMode="auto">
            <a:xfrm>
              <a:off x="5971152" y="1250362"/>
              <a:ext cx="2590800" cy="996870"/>
            </a:xfrm>
            <a:prstGeom prst="wedgeRoundRectCallout">
              <a:avLst>
                <a:gd name="adj1" fmla="val 19579"/>
                <a:gd name="adj2" fmla="val 92982"/>
                <a:gd name="adj3" fmla="val 16667"/>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err="1">
                  <a:solidFill>
                    <a:schemeClr val="bg1"/>
                  </a:solidFill>
                </a:rPr>
                <a:t>ProjectNo</a:t>
              </a:r>
              <a:r>
                <a:rPr lang="en-US" sz="1400" dirty="0">
                  <a:solidFill>
                    <a:schemeClr val="bg1"/>
                  </a:solidFill>
                </a:rPr>
                <a:t> and </a:t>
              </a:r>
              <a:r>
                <a:rPr lang="en-US" sz="1400" dirty="0" err="1">
                  <a:solidFill>
                    <a:schemeClr val="bg1"/>
                  </a:solidFill>
                </a:rPr>
                <a:t>ClientName</a:t>
              </a:r>
              <a:r>
                <a:rPr lang="en-US" sz="1400" dirty="0">
                  <a:solidFill>
                    <a:schemeClr val="bg1"/>
                  </a:solidFill>
                </a:rPr>
                <a:t> form the primary key </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rgbClr val="FFFF00"/>
                  </a:solidFill>
                  <a:latin typeface="Arial" panose="020B0604020202020204" pitchFamily="34" charset="0"/>
                  <a:cs typeface="Arial" panose="020B0604020202020204" pitchFamily="34" charset="0"/>
                </a:rPr>
                <a:t>→ </a:t>
              </a:r>
              <a:r>
                <a:rPr lang="en-US" sz="1400" dirty="0">
                  <a:solidFill>
                    <a:srgbClr val="FFFF00"/>
                  </a:solidFill>
                </a:rPr>
                <a:t>Relationship between projects and clients is m:n</a:t>
              </a:r>
              <a:r>
                <a:rPr kumimoji="0" lang="en-US" sz="1400" b="0" i="1" u="none" strike="noStrike" cap="none" normalizeH="0" baseline="0" dirty="0">
                  <a:ln>
                    <a:noFill/>
                  </a:ln>
                  <a:solidFill>
                    <a:srgbClr val="FFFF00"/>
                  </a:solidFill>
                  <a:effectLst/>
                </a:rPr>
                <a:t> </a:t>
              </a:r>
            </a:p>
          </p:txBody>
        </p:sp>
      </p:grpSp>
      <p:sp>
        <p:nvSpPr>
          <p:cNvPr id="6" name="Text Box 159">
            <a:extLst>
              <a:ext uri="{FF2B5EF4-FFF2-40B4-BE49-F238E27FC236}">
                <a16:creationId xmlns:a16="http://schemas.microsoft.com/office/drawing/2014/main" id="{4FB8C0A7-BC50-E6E4-7809-D1147D5C7B0F}"/>
              </a:ext>
            </a:extLst>
          </p:cNvPr>
          <p:cNvSpPr txBox="1">
            <a:spLocks noChangeArrowheads="1"/>
          </p:cNvSpPr>
          <p:nvPr/>
        </p:nvSpPr>
        <p:spPr bwMode="auto">
          <a:xfrm>
            <a:off x="8191498" y="3539272"/>
            <a:ext cx="7409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800000"/>
                </a:solidFill>
              </a:rPr>
              <a:t>InS</a:t>
            </a:r>
            <a:r>
              <a:rPr lang="en-US" sz="2000" i="0" baseline="-25000" dirty="0">
                <a:solidFill>
                  <a:srgbClr val="800000"/>
                </a:solidFill>
              </a:rPr>
              <a:t>3</a:t>
            </a:r>
          </a:p>
        </p:txBody>
      </p:sp>
      <p:sp>
        <p:nvSpPr>
          <p:cNvPr id="12" name="Arrow: Down 11">
            <a:extLst>
              <a:ext uri="{FF2B5EF4-FFF2-40B4-BE49-F238E27FC236}">
                <a16:creationId xmlns:a16="http://schemas.microsoft.com/office/drawing/2014/main" id="{CAE7CCBB-3B8A-9D84-49D0-AACAE0A1FBC8}"/>
              </a:ext>
            </a:extLst>
          </p:cNvPr>
          <p:cNvSpPr/>
          <p:nvPr/>
        </p:nvSpPr>
        <p:spPr bwMode="auto">
          <a:xfrm rot="1102045">
            <a:off x="7098383" y="3485850"/>
            <a:ext cx="266698" cy="693793"/>
          </a:xfrm>
          <a:prstGeom prst="downArrow">
            <a:avLst/>
          </a:prstGeom>
          <a:solidFill>
            <a:schemeClr val="accent6"/>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rgbClr val="002060"/>
              </a:solidFill>
              <a:effectLst/>
              <a:latin typeface="Comic Sans MS" pitchFamily="66" charset="0"/>
            </a:endParaRPr>
          </a:p>
        </p:txBody>
      </p:sp>
    </p:spTree>
    <p:extLst>
      <p:ext uri="{BB962C8B-B14F-4D97-AF65-F5344CB8AC3E}">
        <p14:creationId xmlns:p14="http://schemas.microsoft.com/office/powerpoint/2010/main" val="11351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a:xfrm>
            <a:off x="685800" y="152400"/>
            <a:ext cx="7772400" cy="762000"/>
          </a:xfrm>
        </p:spPr>
        <p:txBody>
          <a:bodyPr/>
          <a:lstStyle/>
          <a:p>
            <a:r>
              <a:rPr lang="en-US">
                <a:solidFill>
                  <a:srgbClr val="800000"/>
                </a:solidFill>
                <a:latin typeface="Comic Sans MS" pitchFamily="66" charset="0"/>
              </a:rPr>
              <a:t>Integrate InS</a:t>
            </a:r>
            <a:r>
              <a:rPr lang="en-US" baseline="-25000">
                <a:solidFill>
                  <a:srgbClr val="800000"/>
                </a:solidFill>
                <a:latin typeface="Comic Sans MS" pitchFamily="66" charset="0"/>
              </a:rPr>
              <a:t>1</a:t>
            </a:r>
            <a:r>
              <a:rPr lang="en-US">
                <a:solidFill>
                  <a:srgbClr val="800000"/>
                </a:solidFill>
                <a:latin typeface="Comic Sans MS" pitchFamily="66" charset="0"/>
              </a:rPr>
              <a:t> &amp; InS</a:t>
            </a:r>
            <a:r>
              <a:rPr lang="en-US" baseline="-25000">
                <a:solidFill>
                  <a:srgbClr val="800000"/>
                </a:solidFill>
                <a:latin typeface="Comic Sans MS" pitchFamily="66" charset="0"/>
              </a:rPr>
              <a:t>3</a:t>
            </a:r>
          </a:p>
        </p:txBody>
      </p:sp>
      <p:grpSp>
        <p:nvGrpSpPr>
          <p:cNvPr id="100355" name="Group 42"/>
          <p:cNvGrpSpPr>
            <a:grpSpLocks/>
          </p:cNvGrpSpPr>
          <p:nvPr/>
        </p:nvGrpSpPr>
        <p:grpSpPr bwMode="auto">
          <a:xfrm>
            <a:off x="228600" y="4114800"/>
            <a:ext cx="6324600" cy="2590800"/>
            <a:chOff x="1676400" y="3429000"/>
            <a:chExt cx="7010400" cy="2895600"/>
          </a:xfrm>
        </p:grpSpPr>
        <p:sp>
          <p:nvSpPr>
            <p:cNvPr id="100400" name="AutoShape 49"/>
            <p:cNvSpPr>
              <a:spLocks noChangeArrowheads="1"/>
            </p:cNvSpPr>
            <p:nvPr/>
          </p:nvSpPr>
          <p:spPr bwMode="auto">
            <a:xfrm rot="-81441">
              <a:off x="6103938" y="4908550"/>
              <a:ext cx="1287462"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100401" name="Oval 34"/>
            <p:cNvSpPr>
              <a:spLocks noChangeArrowheads="1"/>
            </p:cNvSpPr>
            <p:nvPr/>
          </p:nvSpPr>
          <p:spPr bwMode="auto">
            <a:xfrm>
              <a:off x="1676400" y="3657600"/>
              <a:ext cx="9906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Engineer</a:t>
              </a:r>
            </a:p>
            <a:p>
              <a:pPr algn="ctr"/>
              <a:r>
                <a:rPr lang="en-US" sz="1200" i="0" u="sng"/>
                <a:t>No.</a:t>
              </a:r>
            </a:p>
          </p:txBody>
        </p:sp>
        <p:sp>
          <p:nvSpPr>
            <p:cNvPr id="100402" name="Oval 35"/>
            <p:cNvSpPr>
              <a:spLocks noChangeArrowheads="1"/>
            </p:cNvSpPr>
            <p:nvPr/>
          </p:nvSpPr>
          <p:spPr bwMode="auto">
            <a:xfrm>
              <a:off x="2743200" y="3657600"/>
              <a:ext cx="9906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Engineer</a:t>
              </a:r>
            </a:p>
            <a:p>
              <a:pPr algn="ctr"/>
              <a:r>
                <a:rPr lang="en-US" sz="1200" i="0"/>
                <a:t>Name</a:t>
              </a:r>
            </a:p>
          </p:txBody>
        </p:sp>
        <p:sp>
          <p:nvSpPr>
            <p:cNvPr id="100403" name="Oval 36"/>
            <p:cNvSpPr>
              <a:spLocks noChangeArrowheads="1"/>
            </p:cNvSpPr>
            <p:nvPr/>
          </p:nvSpPr>
          <p:spPr bwMode="auto">
            <a:xfrm>
              <a:off x="1752600" y="4953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Title</a:t>
              </a:r>
            </a:p>
          </p:txBody>
        </p:sp>
        <p:sp>
          <p:nvSpPr>
            <p:cNvPr id="100404" name="Oval 37"/>
            <p:cNvSpPr>
              <a:spLocks noChangeArrowheads="1"/>
            </p:cNvSpPr>
            <p:nvPr/>
          </p:nvSpPr>
          <p:spPr bwMode="auto">
            <a:xfrm>
              <a:off x="2743200" y="4953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Salary</a:t>
              </a:r>
            </a:p>
          </p:txBody>
        </p:sp>
        <p:sp>
          <p:nvSpPr>
            <p:cNvPr id="100405" name="Oval 38"/>
            <p:cNvSpPr>
              <a:spLocks noChangeArrowheads="1"/>
            </p:cNvSpPr>
            <p:nvPr/>
          </p:nvSpPr>
          <p:spPr bwMode="auto">
            <a:xfrm>
              <a:off x="5867400" y="3429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Project</a:t>
              </a:r>
            </a:p>
            <a:p>
              <a:pPr algn="ctr"/>
              <a:r>
                <a:rPr lang="en-US" sz="1200" i="0" u="sng"/>
                <a:t>No.</a:t>
              </a:r>
            </a:p>
          </p:txBody>
        </p:sp>
        <p:sp>
          <p:nvSpPr>
            <p:cNvPr id="100406" name="Oval 39"/>
            <p:cNvSpPr>
              <a:spLocks noChangeArrowheads="1"/>
            </p:cNvSpPr>
            <p:nvPr/>
          </p:nvSpPr>
          <p:spPr bwMode="auto">
            <a:xfrm>
              <a:off x="6934200" y="3429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Project</a:t>
              </a:r>
            </a:p>
            <a:p>
              <a:pPr algn="ctr"/>
              <a:r>
                <a:rPr lang="en-US" sz="1200" i="0"/>
                <a:t>Name</a:t>
              </a:r>
            </a:p>
          </p:txBody>
        </p:sp>
        <p:sp>
          <p:nvSpPr>
            <p:cNvPr id="100407" name="Oval 40"/>
            <p:cNvSpPr>
              <a:spLocks noChangeArrowheads="1"/>
            </p:cNvSpPr>
            <p:nvPr/>
          </p:nvSpPr>
          <p:spPr bwMode="auto">
            <a:xfrm>
              <a:off x="7772400" y="39624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Budget</a:t>
              </a:r>
            </a:p>
          </p:txBody>
        </p:sp>
        <p:sp>
          <p:nvSpPr>
            <p:cNvPr id="100408" name="Oval 41"/>
            <p:cNvSpPr>
              <a:spLocks noChangeArrowheads="1"/>
            </p:cNvSpPr>
            <p:nvPr/>
          </p:nvSpPr>
          <p:spPr bwMode="auto">
            <a:xfrm>
              <a:off x="7772400" y="4648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Location</a:t>
              </a:r>
            </a:p>
          </p:txBody>
        </p:sp>
        <p:sp>
          <p:nvSpPr>
            <p:cNvPr id="100409" name="Oval 42"/>
            <p:cNvSpPr>
              <a:spLocks noChangeArrowheads="1"/>
            </p:cNvSpPr>
            <p:nvPr/>
          </p:nvSpPr>
          <p:spPr bwMode="auto">
            <a:xfrm>
              <a:off x="4343400" y="51054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Duration</a:t>
              </a:r>
            </a:p>
          </p:txBody>
        </p:sp>
        <p:sp>
          <p:nvSpPr>
            <p:cNvPr id="100410" name="Oval 43"/>
            <p:cNvSpPr>
              <a:spLocks noChangeArrowheads="1"/>
            </p:cNvSpPr>
            <p:nvPr/>
          </p:nvSpPr>
          <p:spPr bwMode="auto">
            <a:xfrm>
              <a:off x="4191000" y="3429000"/>
              <a:ext cx="12192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Responsibility</a:t>
              </a:r>
            </a:p>
          </p:txBody>
        </p:sp>
        <p:sp>
          <p:nvSpPr>
            <p:cNvPr id="100411" name="Text Box 45"/>
            <p:cNvSpPr txBox="1">
              <a:spLocks noChangeArrowheads="1"/>
            </p:cNvSpPr>
            <p:nvPr/>
          </p:nvSpPr>
          <p:spPr bwMode="auto">
            <a:xfrm>
              <a:off x="1968500" y="4357688"/>
              <a:ext cx="140176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ENGINEER</a:t>
              </a:r>
            </a:p>
          </p:txBody>
        </p:sp>
        <p:sp>
          <p:nvSpPr>
            <p:cNvPr id="100412" name="Rectangle 46"/>
            <p:cNvSpPr>
              <a:spLocks noChangeArrowheads="1"/>
            </p:cNvSpPr>
            <p:nvPr/>
          </p:nvSpPr>
          <p:spPr bwMode="auto">
            <a:xfrm rot="-2891565">
              <a:off x="4498181" y="4269582"/>
              <a:ext cx="528637" cy="533400"/>
            </a:xfrm>
            <a:prstGeom prst="rect">
              <a:avLst/>
            </a:prstGeom>
            <a:solidFill>
              <a:srgbClr val="CC99FF"/>
            </a:solidFill>
            <a:ln w="9525">
              <a:solidFill>
                <a:schemeClr val="tx1"/>
              </a:solidFill>
              <a:miter lim="800000"/>
              <a:headEnd/>
              <a:tailEnd/>
            </a:ln>
          </p:spPr>
          <p:txBody>
            <a:bodyPr wrap="none" anchor="ctr"/>
            <a:lstStyle/>
            <a:p>
              <a:pPr algn="r"/>
              <a:endParaRPr lang="en-US"/>
            </a:p>
          </p:txBody>
        </p:sp>
        <p:sp>
          <p:nvSpPr>
            <p:cNvPr id="100413" name="Text Box 47"/>
            <p:cNvSpPr txBox="1">
              <a:spLocks noChangeArrowheads="1"/>
            </p:cNvSpPr>
            <p:nvPr/>
          </p:nvSpPr>
          <p:spPr bwMode="auto">
            <a:xfrm>
              <a:off x="4443413" y="4403725"/>
              <a:ext cx="661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WORKS</a:t>
              </a:r>
            </a:p>
            <a:p>
              <a:pPr algn="ctr" eaLnBrk="1" hangingPunct="1"/>
              <a:r>
                <a:rPr lang="en-US" sz="1000" b="1" i="0"/>
                <a:t>IN</a:t>
              </a:r>
            </a:p>
          </p:txBody>
        </p:sp>
        <p:sp>
          <p:nvSpPr>
            <p:cNvPr id="100414" name="Text Box 48"/>
            <p:cNvSpPr txBox="1">
              <a:spLocks noChangeArrowheads="1"/>
            </p:cNvSpPr>
            <p:nvPr/>
          </p:nvSpPr>
          <p:spPr bwMode="auto">
            <a:xfrm>
              <a:off x="6111875" y="4281488"/>
              <a:ext cx="121761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PROJECT</a:t>
              </a:r>
            </a:p>
          </p:txBody>
        </p:sp>
        <p:sp>
          <p:nvSpPr>
            <p:cNvPr id="100415" name="Text Box 50"/>
            <p:cNvSpPr txBox="1">
              <a:spLocks noChangeArrowheads="1"/>
            </p:cNvSpPr>
            <p:nvPr/>
          </p:nvSpPr>
          <p:spPr bwMode="auto">
            <a:xfrm>
              <a:off x="6152920" y="5110936"/>
              <a:ext cx="1194381" cy="447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CONTRACTED</a:t>
              </a:r>
            </a:p>
            <a:p>
              <a:pPr algn="ctr" eaLnBrk="1" hangingPunct="1"/>
              <a:r>
                <a:rPr lang="en-US" sz="1000" b="1" i="0"/>
                <a:t>BY</a:t>
              </a:r>
            </a:p>
          </p:txBody>
        </p:sp>
        <p:sp>
          <p:nvSpPr>
            <p:cNvPr id="100416" name="Text Box 51"/>
            <p:cNvSpPr txBox="1">
              <a:spLocks noChangeArrowheads="1"/>
            </p:cNvSpPr>
            <p:nvPr/>
          </p:nvSpPr>
          <p:spPr bwMode="auto">
            <a:xfrm>
              <a:off x="6408738" y="5867400"/>
              <a:ext cx="685800" cy="366713"/>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C</a:t>
              </a:r>
            </a:p>
          </p:txBody>
        </p:sp>
        <p:sp>
          <p:nvSpPr>
            <p:cNvPr id="100417" name="Line 52"/>
            <p:cNvSpPr>
              <a:spLocks noChangeShapeType="1"/>
            </p:cNvSpPr>
            <p:nvPr/>
          </p:nvSpPr>
          <p:spPr bwMode="auto">
            <a:xfrm>
              <a:off x="2133600" y="4114800"/>
              <a:ext cx="76200" cy="228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8" name="Line 53"/>
            <p:cNvSpPr>
              <a:spLocks noChangeShapeType="1"/>
            </p:cNvSpPr>
            <p:nvPr/>
          </p:nvSpPr>
          <p:spPr bwMode="auto">
            <a:xfrm flipH="1">
              <a:off x="3048000" y="4114800"/>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9" name="Line 54"/>
            <p:cNvSpPr>
              <a:spLocks noChangeShapeType="1"/>
            </p:cNvSpPr>
            <p:nvPr/>
          </p:nvSpPr>
          <p:spPr bwMode="auto">
            <a:xfrm flipH="1">
              <a:off x="2286000" y="47244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0" name="Line 55"/>
            <p:cNvSpPr>
              <a:spLocks noChangeShapeType="1"/>
            </p:cNvSpPr>
            <p:nvPr/>
          </p:nvSpPr>
          <p:spPr bwMode="auto">
            <a:xfrm>
              <a:off x="3124200" y="47244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1" name="Line 56"/>
            <p:cNvSpPr>
              <a:spLocks noChangeShapeType="1"/>
            </p:cNvSpPr>
            <p:nvPr/>
          </p:nvSpPr>
          <p:spPr bwMode="auto">
            <a:xfrm flipH="1">
              <a:off x="3352800" y="4572000"/>
              <a:ext cx="1066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2" name="Line 57"/>
            <p:cNvSpPr>
              <a:spLocks noChangeShapeType="1"/>
            </p:cNvSpPr>
            <p:nvPr/>
          </p:nvSpPr>
          <p:spPr bwMode="auto">
            <a:xfrm flipV="1">
              <a:off x="4724400" y="38862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3" name="Line 58"/>
            <p:cNvSpPr>
              <a:spLocks noChangeShapeType="1"/>
            </p:cNvSpPr>
            <p:nvPr/>
          </p:nvSpPr>
          <p:spPr bwMode="auto">
            <a:xfrm>
              <a:off x="4800600" y="4876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4" name="Line 59"/>
            <p:cNvSpPr>
              <a:spLocks noChangeShapeType="1"/>
            </p:cNvSpPr>
            <p:nvPr/>
          </p:nvSpPr>
          <p:spPr bwMode="auto">
            <a:xfrm>
              <a:off x="5105400" y="44958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5" name="Line 60"/>
            <p:cNvSpPr>
              <a:spLocks noChangeShapeType="1"/>
            </p:cNvSpPr>
            <p:nvPr/>
          </p:nvSpPr>
          <p:spPr bwMode="auto">
            <a:xfrm>
              <a:off x="6324600" y="3886200"/>
              <a:ext cx="76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6" name="Line 61"/>
            <p:cNvSpPr>
              <a:spLocks noChangeShapeType="1"/>
            </p:cNvSpPr>
            <p:nvPr/>
          </p:nvSpPr>
          <p:spPr bwMode="auto">
            <a:xfrm flipH="1">
              <a:off x="6934200" y="3886200"/>
              <a:ext cx="381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7" name="Line 62"/>
            <p:cNvSpPr>
              <a:spLocks noChangeShapeType="1"/>
            </p:cNvSpPr>
            <p:nvPr/>
          </p:nvSpPr>
          <p:spPr bwMode="auto">
            <a:xfrm flipH="1">
              <a:off x="7315200" y="4267200"/>
              <a:ext cx="457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8" name="Line 63"/>
            <p:cNvSpPr>
              <a:spLocks noChangeShapeType="1"/>
            </p:cNvSpPr>
            <p:nvPr/>
          </p:nvSpPr>
          <p:spPr bwMode="auto">
            <a:xfrm flipH="1" flipV="1">
              <a:off x="7315200" y="4572000"/>
              <a:ext cx="457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9" name="Line 64"/>
            <p:cNvSpPr>
              <a:spLocks noChangeShapeType="1"/>
            </p:cNvSpPr>
            <p:nvPr/>
          </p:nvSpPr>
          <p:spPr bwMode="auto">
            <a:xfrm flipV="1">
              <a:off x="6707188" y="46482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0" name="Line 65"/>
            <p:cNvSpPr>
              <a:spLocks noChangeShapeType="1"/>
            </p:cNvSpPr>
            <p:nvPr/>
          </p:nvSpPr>
          <p:spPr bwMode="auto">
            <a:xfrm>
              <a:off x="6756400" y="5562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1" name="Text Box 66"/>
            <p:cNvSpPr txBox="1">
              <a:spLocks noChangeArrowheads="1"/>
            </p:cNvSpPr>
            <p:nvPr/>
          </p:nvSpPr>
          <p:spPr bwMode="auto">
            <a:xfrm>
              <a:off x="5403850" y="4221163"/>
              <a:ext cx="3190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M</a:t>
              </a:r>
            </a:p>
          </p:txBody>
        </p:sp>
        <p:sp>
          <p:nvSpPr>
            <p:cNvPr id="100432" name="Text Box 67"/>
            <p:cNvSpPr txBox="1">
              <a:spLocks noChangeArrowheads="1"/>
            </p:cNvSpPr>
            <p:nvPr/>
          </p:nvSpPr>
          <p:spPr bwMode="auto">
            <a:xfrm>
              <a:off x="3783013" y="4343400"/>
              <a:ext cx="3063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100433" name="Text Box 68"/>
            <p:cNvSpPr txBox="1">
              <a:spLocks noChangeArrowheads="1"/>
            </p:cNvSpPr>
            <p:nvPr/>
          </p:nvSpPr>
          <p:spPr bwMode="auto">
            <a:xfrm>
              <a:off x="6705600" y="4648200"/>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100434" name="Text Box 69"/>
            <p:cNvSpPr txBox="1">
              <a:spLocks noChangeArrowheads="1"/>
            </p:cNvSpPr>
            <p:nvPr/>
          </p:nvSpPr>
          <p:spPr bwMode="auto">
            <a:xfrm>
              <a:off x="6699250" y="5562600"/>
              <a:ext cx="3190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M</a:t>
              </a:r>
            </a:p>
          </p:txBody>
        </p:sp>
        <p:sp>
          <p:nvSpPr>
            <p:cNvPr id="100435" name="Line 70"/>
            <p:cNvSpPr>
              <a:spLocks noChangeShapeType="1"/>
            </p:cNvSpPr>
            <p:nvPr/>
          </p:nvSpPr>
          <p:spPr bwMode="auto">
            <a:xfrm>
              <a:off x="6103938" y="6019800"/>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6" name="Oval 44"/>
            <p:cNvSpPr>
              <a:spLocks noChangeArrowheads="1"/>
            </p:cNvSpPr>
            <p:nvPr/>
          </p:nvSpPr>
          <p:spPr bwMode="auto">
            <a:xfrm>
              <a:off x="5341938" y="5791200"/>
              <a:ext cx="914400" cy="5334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Client</a:t>
              </a:r>
            </a:p>
            <a:p>
              <a:pPr algn="ctr"/>
              <a:r>
                <a:rPr lang="en-US" sz="1200" i="0" u="sng"/>
                <a:t>Name</a:t>
              </a:r>
            </a:p>
          </p:txBody>
        </p:sp>
      </p:grpSp>
      <p:grpSp>
        <p:nvGrpSpPr>
          <p:cNvPr id="100356" name="Group 84"/>
          <p:cNvGrpSpPr>
            <a:grpSpLocks/>
          </p:cNvGrpSpPr>
          <p:nvPr/>
        </p:nvGrpSpPr>
        <p:grpSpPr bwMode="auto">
          <a:xfrm>
            <a:off x="2514600" y="1143000"/>
            <a:ext cx="6477000" cy="3276600"/>
            <a:chOff x="1066800" y="2286000"/>
            <a:chExt cx="7010400" cy="3657600"/>
          </a:xfrm>
        </p:grpSpPr>
        <p:sp>
          <p:nvSpPr>
            <p:cNvPr id="100359" name="Oval 4"/>
            <p:cNvSpPr>
              <a:spLocks noChangeArrowheads="1"/>
            </p:cNvSpPr>
            <p:nvPr/>
          </p:nvSpPr>
          <p:spPr bwMode="auto">
            <a:xfrm>
              <a:off x="1066800" y="2514600"/>
              <a:ext cx="9906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Engineer</a:t>
              </a:r>
            </a:p>
            <a:p>
              <a:pPr algn="ctr"/>
              <a:r>
                <a:rPr lang="en-US" sz="1200" i="0" u="sng"/>
                <a:t>No.</a:t>
              </a:r>
            </a:p>
          </p:txBody>
        </p:sp>
        <p:sp>
          <p:nvSpPr>
            <p:cNvPr id="100360" name="Oval 5"/>
            <p:cNvSpPr>
              <a:spLocks noChangeArrowheads="1"/>
            </p:cNvSpPr>
            <p:nvPr/>
          </p:nvSpPr>
          <p:spPr bwMode="auto">
            <a:xfrm>
              <a:off x="2133600" y="2514600"/>
              <a:ext cx="9906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Engineer</a:t>
              </a:r>
            </a:p>
            <a:p>
              <a:pPr algn="ctr"/>
              <a:r>
                <a:rPr lang="en-US" sz="1200" i="0"/>
                <a:t>Name</a:t>
              </a:r>
            </a:p>
          </p:txBody>
        </p:sp>
        <p:sp>
          <p:nvSpPr>
            <p:cNvPr id="100361" name="Oval 6"/>
            <p:cNvSpPr>
              <a:spLocks noChangeArrowheads="1"/>
            </p:cNvSpPr>
            <p:nvPr/>
          </p:nvSpPr>
          <p:spPr bwMode="auto">
            <a:xfrm>
              <a:off x="1143000" y="3810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Title</a:t>
              </a:r>
            </a:p>
          </p:txBody>
        </p:sp>
        <p:sp>
          <p:nvSpPr>
            <p:cNvPr id="100362" name="Oval 7"/>
            <p:cNvSpPr>
              <a:spLocks noChangeArrowheads="1"/>
            </p:cNvSpPr>
            <p:nvPr/>
          </p:nvSpPr>
          <p:spPr bwMode="auto">
            <a:xfrm>
              <a:off x="2133600" y="3810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Salary</a:t>
              </a:r>
            </a:p>
          </p:txBody>
        </p:sp>
        <p:sp>
          <p:nvSpPr>
            <p:cNvPr id="100363" name="Oval 8"/>
            <p:cNvSpPr>
              <a:spLocks noChangeArrowheads="1"/>
            </p:cNvSpPr>
            <p:nvPr/>
          </p:nvSpPr>
          <p:spPr bwMode="auto">
            <a:xfrm>
              <a:off x="5257800" y="2286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Project</a:t>
              </a:r>
            </a:p>
            <a:p>
              <a:pPr algn="ctr"/>
              <a:r>
                <a:rPr lang="en-US" sz="1200" i="0" u="sng"/>
                <a:t>No.</a:t>
              </a:r>
            </a:p>
          </p:txBody>
        </p:sp>
        <p:sp>
          <p:nvSpPr>
            <p:cNvPr id="100364" name="Oval 9"/>
            <p:cNvSpPr>
              <a:spLocks noChangeArrowheads="1"/>
            </p:cNvSpPr>
            <p:nvPr/>
          </p:nvSpPr>
          <p:spPr bwMode="auto">
            <a:xfrm>
              <a:off x="6324600" y="2286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Project</a:t>
              </a:r>
            </a:p>
            <a:p>
              <a:pPr algn="ctr"/>
              <a:r>
                <a:rPr lang="en-US" sz="1200" i="0"/>
                <a:t>Name</a:t>
              </a:r>
            </a:p>
          </p:txBody>
        </p:sp>
        <p:sp>
          <p:nvSpPr>
            <p:cNvPr id="100365" name="Oval 10"/>
            <p:cNvSpPr>
              <a:spLocks noChangeArrowheads="1"/>
            </p:cNvSpPr>
            <p:nvPr/>
          </p:nvSpPr>
          <p:spPr bwMode="auto">
            <a:xfrm>
              <a:off x="7162800" y="28194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Budget</a:t>
              </a:r>
            </a:p>
          </p:txBody>
        </p:sp>
        <p:sp>
          <p:nvSpPr>
            <p:cNvPr id="100366" name="Oval 11"/>
            <p:cNvSpPr>
              <a:spLocks noChangeArrowheads="1"/>
            </p:cNvSpPr>
            <p:nvPr/>
          </p:nvSpPr>
          <p:spPr bwMode="auto">
            <a:xfrm>
              <a:off x="7162800" y="3505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Location</a:t>
              </a:r>
            </a:p>
          </p:txBody>
        </p:sp>
        <p:sp>
          <p:nvSpPr>
            <p:cNvPr id="100367" name="Oval 12"/>
            <p:cNvSpPr>
              <a:spLocks noChangeArrowheads="1"/>
            </p:cNvSpPr>
            <p:nvPr/>
          </p:nvSpPr>
          <p:spPr bwMode="auto">
            <a:xfrm>
              <a:off x="3733800" y="40386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Duration</a:t>
              </a:r>
            </a:p>
          </p:txBody>
        </p:sp>
        <p:sp>
          <p:nvSpPr>
            <p:cNvPr id="100368" name="Oval 13"/>
            <p:cNvSpPr>
              <a:spLocks noChangeArrowheads="1"/>
            </p:cNvSpPr>
            <p:nvPr/>
          </p:nvSpPr>
          <p:spPr bwMode="auto">
            <a:xfrm>
              <a:off x="3581400" y="2286000"/>
              <a:ext cx="12192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Responsibility</a:t>
              </a:r>
            </a:p>
          </p:txBody>
        </p:sp>
        <p:sp>
          <p:nvSpPr>
            <p:cNvPr id="100369" name="Oval 14"/>
            <p:cNvSpPr>
              <a:spLocks noChangeArrowheads="1"/>
            </p:cNvSpPr>
            <p:nvPr/>
          </p:nvSpPr>
          <p:spPr bwMode="auto">
            <a:xfrm>
              <a:off x="4572000" y="44196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Contract</a:t>
              </a:r>
            </a:p>
            <a:p>
              <a:pPr algn="ctr"/>
              <a:r>
                <a:rPr lang="en-US" sz="1200" i="0"/>
                <a:t>Date</a:t>
              </a:r>
            </a:p>
          </p:txBody>
        </p:sp>
        <p:sp>
          <p:nvSpPr>
            <p:cNvPr id="100370" name="Oval 15"/>
            <p:cNvSpPr>
              <a:spLocks noChangeArrowheads="1"/>
            </p:cNvSpPr>
            <p:nvPr/>
          </p:nvSpPr>
          <p:spPr bwMode="auto">
            <a:xfrm>
              <a:off x="6248400" y="5410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Address</a:t>
              </a:r>
            </a:p>
          </p:txBody>
        </p:sp>
        <p:sp>
          <p:nvSpPr>
            <p:cNvPr id="100371" name="Oval 16"/>
            <p:cNvSpPr>
              <a:spLocks noChangeArrowheads="1"/>
            </p:cNvSpPr>
            <p:nvPr/>
          </p:nvSpPr>
          <p:spPr bwMode="auto">
            <a:xfrm>
              <a:off x="5181600" y="5410200"/>
              <a:ext cx="914400" cy="5334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Client</a:t>
              </a:r>
            </a:p>
            <a:p>
              <a:pPr algn="ctr"/>
              <a:r>
                <a:rPr lang="en-US" sz="1200" i="0" u="sng"/>
                <a:t>Name</a:t>
              </a:r>
            </a:p>
          </p:txBody>
        </p:sp>
        <p:sp>
          <p:nvSpPr>
            <p:cNvPr id="100372" name="Text Box 17"/>
            <p:cNvSpPr txBox="1">
              <a:spLocks noChangeArrowheads="1"/>
            </p:cNvSpPr>
            <p:nvPr/>
          </p:nvSpPr>
          <p:spPr bwMode="auto">
            <a:xfrm>
              <a:off x="1358900" y="3214688"/>
              <a:ext cx="140176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ENGINEER</a:t>
              </a:r>
            </a:p>
          </p:txBody>
        </p:sp>
        <p:sp>
          <p:nvSpPr>
            <p:cNvPr id="100373" name="Rectangle 18"/>
            <p:cNvSpPr>
              <a:spLocks noChangeArrowheads="1"/>
            </p:cNvSpPr>
            <p:nvPr/>
          </p:nvSpPr>
          <p:spPr bwMode="auto">
            <a:xfrm rot="-2891565">
              <a:off x="3888581" y="3126582"/>
              <a:ext cx="528637" cy="533400"/>
            </a:xfrm>
            <a:prstGeom prst="rect">
              <a:avLst/>
            </a:prstGeom>
            <a:solidFill>
              <a:srgbClr val="CC99FF"/>
            </a:solidFill>
            <a:ln w="9525">
              <a:solidFill>
                <a:schemeClr val="tx1"/>
              </a:solidFill>
              <a:miter lim="800000"/>
              <a:headEnd/>
              <a:tailEnd/>
            </a:ln>
          </p:spPr>
          <p:txBody>
            <a:bodyPr wrap="none" anchor="ctr"/>
            <a:lstStyle/>
            <a:p>
              <a:pPr algn="r"/>
              <a:endParaRPr lang="en-US"/>
            </a:p>
          </p:txBody>
        </p:sp>
        <p:sp>
          <p:nvSpPr>
            <p:cNvPr id="100374" name="Text Box 19"/>
            <p:cNvSpPr txBox="1">
              <a:spLocks noChangeArrowheads="1"/>
            </p:cNvSpPr>
            <p:nvPr/>
          </p:nvSpPr>
          <p:spPr bwMode="auto">
            <a:xfrm>
              <a:off x="3833813" y="3260725"/>
              <a:ext cx="661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WORKS</a:t>
              </a:r>
            </a:p>
            <a:p>
              <a:pPr algn="ctr" eaLnBrk="1" hangingPunct="1"/>
              <a:r>
                <a:rPr lang="en-US" sz="1000" b="1" i="0"/>
                <a:t>IN</a:t>
              </a:r>
            </a:p>
          </p:txBody>
        </p:sp>
        <p:sp>
          <p:nvSpPr>
            <p:cNvPr id="100375" name="Text Box 20"/>
            <p:cNvSpPr txBox="1">
              <a:spLocks noChangeArrowheads="1"/>
            </p:cNvSpPr>
            <p:nvPr/>
          </p:nvSpPr>
          <p:spPr bwMode="auto">
            <a:xfrm>
              <a:off x="5502275" y="3138488"/>
              <a:ext cx="121761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PROJECT</a:t>
              </a:r>
            </a:p>
          </p:txBody>
        </p:sp>
        <p:sp>
          <p:nvSpPr>
            <p:cNvPr id="100376" name="AutoShape 21"/>
            <p:cNvSpPr>
              <a:spLocks noChangeArrowheads="1"/>
            </p:cNvSpPr>
            <p:nvPr/>
          </p:nvSpPr>
          <p:spPr bwMode="auto">
            <a:xfrm rot="-81441">
              <a:off x="5486400" y="3765550"/>
              <a:ext cx="1287463"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100377" name="Text Box 22"/>
            <p:cNvSpPr txBox="1">
              <a:spLocks noChangeArrowheads="1"/>
            </p:cNvSpPr>
            <p:nvPr/>
          </p:nvSpPr>
          <p:spPr bwMode="auto">
            <a:xfrm>
              <a:off x="5637213" y="3962400"/>
              <a:ext cx="10683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CONTRACTED</a:t>
              </a:r>
            </a:p>
            <a:p>
              <a:pPr algn="ctr" eaLnBrk="1" hangingPunct="1"/>
              <a:r>
                <a:rPr lang="en-US" sz="1000" b="1" i="0"/>
                <a:t>BY</a:t>
              </a:r>
            </a:p>
          </p:txBody>
        </p:sp>
        <p:sp>
          <p:nvSpPr>
            <p:cNvPr id="100378" name="Text Box 23"/>
            <p:cNvSpPr txBox="1">
              <a:spLocks noChangeArrowheads="1"/>
            </p:cNvSpPr>
            <p:nvPr/>
          </p:nvSpPr>
          <p:spPr bwMode="auto">
            <a:xfrm>
              <a:off x="5645150" y="4724400"/>
              <a:ext cx="1054100" cy="366713"/>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CLIENT</a:t>
              </a:r>
            </a:p>
          </p:txBody>
        </p:sp>
        <p:sp>
          <p:nvSpPr>
            <p:cNvPr id="100379" name="Line 24"/>
            <p:cNvSpPr>
              <a:spLocks noChangeShapeType="1"/>
            </p:cNvSpPr>
            <p:nvPr/>
          </p:nvSpPr>
          <p:spPr bwMode="auto">
            <a:xfrm>
              <a:off x="1524000" y="2971800"/>
              <a:ext cx="76200" cy="228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0" name="Line 25"/>
            <p:cNvSpPr>
              <a:spLocks noChangeShapeType="1"/>
            </p:cNvSpPr>
            <p:nvPr/>
          </p:nvSpPr>
          <p:spPr bwMode="auto">
            <a:xfrm flipH="1">
              <a:off x="2438400" y="2971800"/>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1" name="Line 26"/>
            <p:cNvSpPr>
              <a:spLocks noChangeShapeType="1"/>
            </p:cNvSpPr>
            <p:nvPr/>
          </p:nvSpPr>
          <p:spPr bwMode="auto">
            <a:xfrm flipH="1">
              <a:off x="1676400" y="35814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2" name="Line 27"/>
            <p:cNvSpPr>
              <a:spLocks noChangeShapeType="1"/>
            </p:cNvSpPr>
            <p:nvPr/>
          </p:nvSpPr>
          <p:spPr bwMode="auto">
            <a:xfrm>
              <a:off x="2514600" y="35814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3" name="Line 28"/>
            <p:cNvSpPr>
              <a:spLocks noChangeShapeType="1"/>
            </p:cNvSpPr>
            <p:nvPr/>
          </p:nvSpPr>
          <p:spPr bwMode="auto">
            <a:xfrm flipH="1">
              <a:off x="2743200" y="3429000"/>
              <a:ext cx="1066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4" name="Line 29"/>
            <p:cNvSpPr>
              <a:spLocks noChangeShapeType="1"/>
            </p:cNvSpPr>
            <p:nvPr/>
          </p:nvSpPr>
          <p:spPr bwMode="auto">
            <a:xfrm flipV="1">
              <a:off x="4114800" y="27432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5" name="Line 30"/>
            <p:cNvSpPr>
              <a:spLocks noChangeShapeType="1"/>
            </p:cNvSpPr>
            <p:nvPr/>
          </p:nvSpPr>
          <p:spPr bwMode="auto">
            <a:xfrm>
              <a:off x="4191000" y="38100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6" name="Line 31"/>
            <p:cNvSpPr>
              <a:spLocks noChangeShapeType="1"/>
            </p:cNvSpPr>
            <p:nvPr/>
          </p:nvSpPr>
          <p:spPr bwMode="auto">
            <a:xfrm>
              <a:off x="4495800" y="33528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7" name="Line 32"/>
            <p:cNvSpPr>
              <a:spLocks noChangeShapeType="1"/>
            </p:cNvSpPr>
            <p:nvPr/>
          </p:nvSpPr>
          <p:spPr bwMode="auto">
            <a:xfrm>
              <a:off x="5715000" y="2743200"/>
              <a:ext cx="76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8" name="Line 33"/>
            <p:cNvSpPr>
              <a:spLocks noChangeShapeType="1"/>
            </p:cNvSpPr>
            <p:nvPr/>
          </p:nvSpPr>
          <p:spPr bwMode="auto">
            <a:xfrm flipH="1">
              <a:off x="6324600" y="2743200"/>
              <a:ext cx="381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89" name="Line 34"/>
            <p:cNvSpPr>
              <a:spLocks noChangeShapeType="1"/>
            </p:cNvSpPr>
            <p:nvPr/>
          </p:nvSpPr>
          <p:spPr bwMode="auto">
            <a:xfrm flipH="1">
              <a:off x="6705600" y="3124200"/>
              <a:ext cx="457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90" name="Line 35"/>
            <p:cNvSpPr>
              <a:spLocks noChangeShapeType="1"/>
            </p:cNvSpPr>
            <p:nvPr/>
          </p:nvSpPr>
          <p:spPr bwMode="auto">
            <a:xfrm flipH="1" flipV="1">
              <a:off x="6705600" y="3429000"/>
              <a:ext cx="457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91" name="Line 36"/>
            <p:cNvSpPr>
              <a:spLocks noChangeShapeType="1"/>
            </p:cNvSpPr>
            <p:nvPr/>
          </p:nvSpPr>
          <p:spPr bwMode="auto">
            <a:xfrm flipV="1">
              <a:off x="6096000" y="35052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92" name="Line 37"/>
            <p:cNvSpPr>
              <a:spLocks noChangeShapeType="1"/>
            </p:cNvSpPr>
            <p:nvPr/>
          </p:nvSpPr>
          <p:spPr bwMode="auto">
            <a:xfrm>
              <a:off x="6096000" y="4419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93" name="Line 38"/>
            <p:cNvSpPr>
              <a:spLocks noChangeShapeType="1"/>
            </p:cNvSpPr>
            <p:nvPr/>
          </p:nvSpPr>
          <p:spPr bwMode="auto">
            <a:xfrm flipH="1">
              <a:off x="5791200" y="51054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94" name="Line 39"/>
            <p:cNvSpPr>
              <a:spLocks noChangeShapeType="1"/>
            </p:cNvSpPr>
            <p:nvPr/>
          </p:nvSpPr>
          <p:spPr bwMode="auto">
            <a:xfrm>
              <a:off x="6477000" y="51054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95" name="Line 40"/>
            <p:cNvSpPr>
              <a:spLocks noChangeShapeType="1"/>
            </p:cNvSpPr>
            <p:nvPr/>
          </p:nvSpPr>
          <p:spPr bwMode="auto">
            <a:xfrm flipV="1">
              <a:off x="5334000" y="4267200"/>
              <a:ext cx="457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396" name="Text Box 41"/>
            <p:cNvSpPr txBox="1">
              <a:spLocks noChangeArrowheads="1"/>
            </p:cNvSpPr>
            <p:nvPr/>
          </p:nvSpPr>
          <p:spPr bwMode="auto">
            <a:xfrm>
              <a:off x="4827588" y="3078163"/>
              <a:ext cx="2524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1</a:t>
              </a:r>
            </a:p>
          </p:txBody>
        </p:sp>
        <p:sp>
          <p:nvSpPr>
            <p:cNvPr id="100397" name="Text Box 42"/>
            <p:cNvSpPr txBox="1">
              <a:spLocks noChangeArrowheads="1"/>
            </p:cNvSpPr>
            <p:nvPr/>
          </p:nvSpPr>
          <p:spPr bwMode="auto">
            <a:xfrm>
              <a:off x="3173413" y="3200400"/>
              <a:ext cx="3063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100398" name="Text Box 43"/>
            <p:cNvSpPr txBox="1">
              <a:spLocks noChangeArrowheads="1"/>
            </p:cNvSpPr>
            <p:nvPr/>
          </p:nvSpPr>
          <p:spPr bwMode="auto">
            <a:xfrm>
              <a:off x="6094413" y="3505200"/>
              <a:ext cx="3063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100399" name="Text Box 44"/>
            <p:cNvSpPr txBox="1">
              <a:spLocks noChangeArrowheads="1"/>
            </p:cNvSpPr>
            <p:nvPr/>
          </p:nvSpPr>
          <p:spPr bwMode="auto">
            <a:xfrm>
              <a:off x="6072188" y="4419600"/>
              <a:ext cx="2524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1</a:t>
              </a:r>
            </a:p>
          </p:txBody>
        </p:sp>
      </p:grpSp>
      <p:sp>
        <p:nvSpPr>
          <p:cNvPr id="100357" name="TextBox 85"/>
          <p:cNvSpPr txBox="1">
            <a:spLocks noChangeArrowheads="1"/>
          </p:cNvSpPr>
          <p:nvPr/>
        </p:nvSpPr>
        <p:spPr bwMode="auto">
          <a:xfrm>
            <a:off x="4046089" y="3000208"/>
            <a:ext cx="8207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t>InS</a:t>
            </a:r>
            <a:r>
              <a:rPr lang="en-US" baseline="-25000" dirty="0"/>
              <a:t>1</a:t>
            </a:r>
          </a:p>
        </p:txBody>
      </p:sp>
      <p:sp>
        <p:nvSpPr>
          <p:cNvPr id="100358" name="TextBox 86"/>
          <p:cNvSpPr txBox="1">
            <a:spLocks noChangeArrowheads="1"/>
          </p:cNvSpPr>
          <p:nvPr/>
        </p:nvSpPr>
        <p:spPr bwMode="auto">
          <a:xfrm>
            <a:off x="5790876" y="5704810"/>
            <a:ext cx="8524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t>InS</a:t>
            </a:r>
            <a:r>
              <a:rPr lang="en-US" baseline="-25000" dirty="0"/>
              <a:t>3</a:t>
            </a:r>
          </a:p>
        </p:txBody>
      </p:sp>
      <p:sp>
        <p:nvSpPr>
          <p:cNvPr id="85" name="TextBox 86"/>
          <p:cNvSpPr txBox="1">
            <a:spLocks noChangeArrowheads="1"/>
          </p:cNvSpPr>
          <p:nvPr/>
        </p:nvSpPr>
        <p:spPr bwMode="auto">
          <a:xfrm>
            <a:off x="283680" y="946116"/>
            <a:ext cx="2025926" cy="3447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1200"/>
              </a:spcAft>
            </a:pPr>
            <a:r>
              <a:rPr lang="en-US" dirty="0"/>
              <a:t>The many-to-many relationship in InS</a:t>
            </a:r>
            <a:r>
              <a:rPr lang="en-US" baseline="-25000" dirty="0"/>
              <a:t>3</a:t>
            </a:r>
            <a:r>
              <a:rPr lang="en-US" i="0" baseline="-25000" dirty="0"/>
              <a:t> </a:t>
            </a:r>
            <a:r>
              <a:rPr lang="en-US" i="0" dirty="0"/>
              <a:t> is more general </a:t>
            </a:r>
          </a:p>
          <a:p>
            <a:pPr eaLnBrk="1" hangingPunct="1"/>
            <a:r>
              <a:rPr lang="en-US" i="0" dirty="0"/>
              <a:t>Use InS</a:t>
            </a:r>
            <a:r>
              <a:rPr lang="en-US" i="0" baseline="-25000" dirty="0"/>
              <a:t>3</a:t>
            </a:r>
            <a:r>
              <a:rPr lang="en-US" i="0" dirty="0"/>
              <a:t> as the final schema</a:t>
            </a:r>
          </a:p>
          <a:p>
            <a:pPr eaLnBrk="1" hangingPunct="1"/>
            <a:endParaRPr lang="en-US" i="0" baseline="-25000" dirty="0"/>
          </a:p>
        </p:txBody>
      </p:sp>
      <p:pic>
        <p:nvPicPr>
          <p:cNvPr id="33794"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3726" y="5017600"/>
            <a:ext cx="971801" cy="903775"/>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A702302C-4366-4C20-A180-6569E90ECD9A}"/>
              </a:ext>
            </a:extLst>
          </p:cNvPr>
          <p:cNvSpPr txBox="1"/>
          <p:nvPr/>
        </p:nvSpPr>
        <p:spPr>
          <a:xfrm>
            <a:off x="6908165" y="5442205"/>
            <a:ext cx="2151757" cy="461665"/>
          </a:xfrm>
          <a:prstGeom prst="rect">
            <a:avLst/>
          </a:prstGeom>
          <a:noFill/>
        </p:spPr>
        <p:txBody>
          <a:bodyPr wrap="square" rtlCol="0">
            <a:spAutoFit/>
          </a:bodyPr>
          <a:lstStyle/>
          <a:p>
            <a:r>
              <a:rPr lang="en-US" dirty="0"/>
              <a:t>N:M is used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571500" y="347246"/>
            <a:ext cx="8229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i="0" dirty="0">
                <a:solidFill>
                  <a:srgbClr val="800000"/>
                </a:solidFill>
              </a:rPr>
              <a:t>Step 3: Schema </a:t>
            </a:r>
            <a:r>
              <a:rPr lang="en-US" sz="3200" b="1" i="0" dirty="0">
                <a:solidFill>
                  <a:srgbClr val="800000"/>
                </a:solidFill>
              </a:rPr>
              <a:t>Integration</a:t>
            </a:r>
            <a:endParaRPr lang="en-US" sz="3600" b="1" i="0" dirty="0">
              <a:solidFill>
                <a:srgbClr val="800000"/>
              </a:solidFill>
            </a:endParaRPr>
          </a:p>
          <a:p>
            <a:pPr algn="ctr"/>
            <a:r>
              <a:rPr lang="en-US" sz="3600" b="1" i="0" dirty="0">
                <a:solidFill>
                  <a:srgbClr val="800000"/>
                </a:solidFill>
              </a:rPr>
              <a:t>Merging &amp; Restructuring</a:t>
            </a:r>
          </a:p>
        </p:txBody>
      </p:sp>
      <p:sp>
        <p:nvSpPr>
          <p:cNvPr id="99331" name="Rectangle 3"/>
          <p:cNvSpPr>
            <a:spLocks noChangeArrowheads="1"/>
          </p:cNvSpPr>
          <p:nvPr/>
        </p:nvSpPr>
        <p:spPr bwMode="auto">
          <a:xfrm>
            <a:off x="685800" y="1905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spcAft>
                <a:spcPct val="20000"/>
              </a:spcAft>
            </a:pPr>
            <a:r>
              <a:rPr lang="en-US" i="0"/>
              <a:t>Merging requires that the information contained in the participating schemas be retained in the integrated schema.</a:t>
            </a:r>
          </a:p>
          <a:p>
            <a:pPr>
              <a:spcBef>
                <a:spcPct val="20000"/>
              </a:spcBef>
              <a:spcAft>
                <a:spcPct val="20000"/>
              </a:spcAft>
            </a:pPr>
            <a:r>
              <a:rPr lang="en-US" i="0"/>
              <a:t>	</a:t>
            </a:r>
            <a:endParaRPr lang="en-US" sz="1600" i="0"/>
          </a:p>
        </p:txBody>
      </p:sp>
      <p:cxnSp>
        <p:nvCxnSpPr>
          <p:cNvPr id="99341" name="AutoShape 13"/>
          <p:cNvCxnSpPr>
            <a:cxnSpLocks noChangeShapeType="1"/>
            <a:endCxn id="99332" idx="6"/>
          </p:cNvCxnSpPr>
          <p:nvPr/>
        </p:nvCxnSpPr>
        <p:spPr bwMode="auto">
          <a:xfrm rot="10800000" flipV="1">
            <a:off x="2590800" y="3429000"/>
            <a:ext cx="2133600" cy="304800"/>
          </a:xfrm>
          <a:prstGeom prst="curvedConnector3">
            <a:avLst>
              <a:gd name="adj1" fmla="val 50000"/>
            </a:avLst>
          </a:prstGeom>
          <a:noFill/>
          <a:ln w="15875">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99342" name="Text Box 14"/>
          <p:cNvSpPr txBox="1">
            <a:spLocks noChangeArrowheads="1"/>
          </p:cNvSpPr>
          <p:nvPr/>
        </p:nvSpPr>
        <p:spPr bwMode="auto">
          <a:xfrm>
            <a:off x="4724400" y="3003262"/>
            <a:ext cx="37496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Merging </a:t>
            </a:r>
            <a:r>
              <a:rPr lang="en-US" sz="2000" b="1" i="0" dirty="0"/>
              <a:t>using the IS-A relationship</a:t>
            </a:r>
            <a:r>
              <a:rPr lang="en-US" sz="2000" i="0" dirty="0"/>
              <a:t> </a:t>
            </a:r>
            <a:r>
              <a:rPr lang="en-US" sz="2000" i="0" dirty="0">
                <a:solidFill>
                  <a:schemeClr val="tx1">
                    <a:lumMod val="50000"/>
                    <a:lumOff val="50000"/>
                  </a:schemeClr>
                </a:solidFill>
              </a:rPr>
              <a:t>(Employees vs Engineers)</a:t>
            </a:r>
          </a:p>
        </p:txBody>
      </p:sp>
      <p:cxnSp>
        <p:nvCxnSpPr>
          <p:cNvPr id="99343" name="AutoShape 15"/>
          <p:cNvCxnSpPr>
            <a:cxnSpLocks noChangeShapeType="1"/>
            <a:endCxn id="99333" idx="6"/>
          </p:cNvCxnSpPr>
          <p:nvPr/>
        </p:nvCxnSpPr>
        <p:spPr bwMode="auto">
          <a:xfrm rot="10800000" flipV="1">
            <a:off x="3276600" y="4419600"/>
            <a:ext cx="1524000" cy="381000"/>
          </a:xfrm>
          <a:prstGeom prst="curvedConnector3">
            <a:avLst>
              <a:gd name="adj1" fmla="val 45102"/>
            </a:avLst>
          </a:prstGeom>
          <a:noFill/>
          <a:ln w="15875">
            <a:solidFill>
              <a:srgbClr val="FF0000"/>
            </a:solidFill>
            <a:round/>
            <a:headEnd/>
            <a:tailEnd type="triangle" w="med" len="med"/>
          </a:ln>
          <a:extLst>
            <a:ext uri="{909E8E84-426E-40dd-AFC4-6F175D3DCCD1}">
              <a14:hiddenFill xmlns:a14="http://schemas.microsoft.com/office/drawing/2010/main" xmlns="">
                <a:noFill/>
              </a14:hiddenFill>
            </a:ext>
          </a:extLst>
        </p:spPr>
      </p:cxnSp>
      <p:sp>
        <p:nvSpPr>
          <p:cNvPr id="99344" name="Text Box 16"/>
          <p:cNvSpPr txBox="1">
            <a:spLocks noChangeArrowheads="1"/>
          </p:cNvSpPr>
          <p:nvPr/>
        </p:nvSpPr>
        <p:spPr bwMode="auto">
          <a:xfrm>
            <a:off x="4876800" y="4114800"/>
            <a:ext cx="374967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t>Use InS</a:t>
            </a:r>
            <a:r>
              <a:rPr lang="en-US" sz="2000" b="1" i="0" baseline="-25000" dirty="0"/>
              <a:t>3</a:t>
            </a:r>
            <a:r>
              <a:rPr lang="en-US" sz="2000" b="1" i="0" dirty="0"/>
              <a:t> </a:t>
            </a:r>
            <a:r>
              <a:rPr lang="en-US" sz="2000" i="0" dirty="0"/>
              <a:t>as the final schema since it is more general in terms of the C-P relationship</a:t>
            </a:r>
          </a:p>
          <a:p>
            <a:pPr eaLnBrk="1" hangingPunct="1"/>
            <a:r>
              <a:rPr lang="en-US" sz="2000" i="0" dirty="0">
                <a:solidFill>
                  <a:schemeClr val="tx1">
                    <a:lumMod val="50000"/>
                    <a:lumOff val="50000"/>
                  </a:schemeClr>
                </a:solidFill>
              </a:rPr>
              <a:t>(many-to-many vs 1-to-many) </a:t>
            </a:r>
          </a:p>
          <a:p>
            <a:pPr eaLnBrk="1" hangingPunct="1"/>
            <a:r>
              <a:rPr lang="en-US" sz="2000" i="0" dirty="0">
                <a:solidFill>
                  <a:schemeClr val="accent2">
                    <a:lumMod val="60000"/>
                    <a:lumOff val="40000"/>
                  </a:schemeClr>
                </a:solidFill>
              </a:rPr>
              <a:t>(</a:t>
            </a:r>
            <a:r>
              <a:rPr lang="en-US" sz="2000" dirty="0">
                <a:solidFill>
                  <a:schemeClr val="accent2">
                    <a:lumMod val="60000"/>
                    <a:lumOff val="40000"/>
                  </a:schemeClr>
                </a:solidFill>
              </a:rPr>
              <a:t>next page</a:t>
            </a:r>
            <a:r>
              <a:rPr lang="en-US" sz="2000" i="0" dirty="0">
                <a:solidFill>
                  <a:schemeClr val="accent2">
                    <a:lumMod val="60000"/>
                    <a:lumOff val="40000"/>
                  </a:schemeClr>
                </a:solidFill>
              </a:rPr>
              <a:t>)</a:t>
            </a:r>
          </a:p>
        </p:txBody>
      </p:sp>
      <p:grpSp>
        <p:nvGrpSpPr>
          <p:cNvPr id="3" name="Group 2"/>
          <p:cNvGrpSpPr/>
          <p:nvPr/>
        </p:nvGrpSpPr>
        <p:grpSpPr>
          <a:xfrm>
            <a:off x="660197" y="3581400"/>
            <a:ext cx="3911803" cy="2762667"/>
            <a:chOff x="660197" y="3581400"/>
            <a:chExt cx="3911803" cy="2762667"/>
          </a:xfrm>
        </p:grpSpPr>
        <p:sp>
          <p:nvSpPr>
            <p:cNvPr id="99332" name="Oval 4"/>
            <p:cNvSpPr>
              <a:spLocks noChangeArrowheads="1"/>
            </p:cNvSpPr>
            <p:nvPr/>
          </p:nvSpPr>
          <p:spPr bwMode="auto">
            <a:xfrm>
              <a:off x="2286000" y="3581400"/>
              <a:ext cx="304800" cy="304800"/>
            </a:xfrm>
            <a:prstGeom prst="ellipse">
              <a:avLst/>
            </a:prstGeom>
            <a:solidFill>
              <a:schemeClr val="accent1"/>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nchorCtr="1"/>
            <a:lstStyle/>
            <a:p>
              <a:pPr algn="r"/>
              <a:r>
                <a:rPr lang="en-US" sz="2000" dirty="0"/>
                <a:t>2</a:t>
              </a:r>
            </a:p>
          </p:txBody>
        </p:sp>
        <p:sp>
          <p:nvSpPr>
            <p:cNvPr id="99333" name="Oval 5"/>
            <p:cNvSpPr>
              <a:spLocks noChangeArrowheads="1"/>
            </p:cNvSpPr>
            <p:nvPr/>
          </p:nvSpPr>
          <p:spPr bwMode="auto">
            <a:xfrm>
              <a:off x="2971800" y="4648200"/>
              <a:ext cx="304800" cy="304800"/>
            </a:xfrm>
            <a:prstGeom prst="ellipse">
              <a:avLst/>
            </a:prstGeom>
            <a:solidFill>
              <a:schemeClr val="accent1"/>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nchorCtr="1"/>
            <a:lstStyle/>
            <a:p>
              <a:pPr algn="r"/>
              <a:r>
                <a:rPr lang="en-US" sz="2000" dirty="0"/>
                <a:t>1</a:t>
              </a:r>
            </a:p>
          </p:txBody>
        </p:sp>
        <p:sp>
          <p:nvSpPr>
            <p:cNvPr id="99334" name="Line 6"/>
            <p:cNvSpPr>
              <a:spLocks noChangeShapeType="1"/>
            </p:cNvSpPr>
            <p:nvPr/>
          </p:nvSpPr>
          <p:spPr bwMode="auto">
            <a:xfrm>
              <a:off x="2514600" y="3886200"/>
              <a:ext cx="533400" cy="762000"/>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35" name="Line 7"/>
            <p:cNvSpPr>
              <a:spLocks noChangeShapeType="1"/>
            </p:cNvSpPr>
            <p:nvPr/>
          </p:nvSpPr>
          <p:spPr bwMode="auto">
            <a:xfrm flipH="1">
              <a:off x="2667000" y="4953000"/>
              <a:ext cx="381000" cy="609600"/>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36" name="Line 8"/>
            <p:cNvSpPr>
              <a:spLocks noChangeShapeType="1"/>
            </p:cNvSpPr>
            <p:nvPr/>
          </p:nvSpPr>
          <p:spPr bwMode="auto">
            <a:xfrm>
              <a:off x="3200400" y="4953000"/>
              <a:ext cx="381000" cy="609600"/>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37" name="Line 9"/>
            <p:cNvSpPr>
              <a:spLocks noChangeShapeType="1"/>
            </p:cNvSpPr>
            <p:nvPr/>
          </p:nvSpPr>
          <p:spPr bwMode="auto">
            <a:xfrm flipH="1">
              <a:off x="1371600" y="3886200"/>
              <a:ext cx="990600" cy="1676400"/>
            </a:xfrm>
            <a:prstGeom prst="line">
              <a:avLst/>
            </a:prstGeom>
            <a:noFill/>
            <a:ln w="38100">
              <a:solidFill>
                <a:srgbClr val="008C67"/>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338" name="Text Box 10"/>
            <p:cNvSpPr txBox="1">
              <a:spLocks noChangeArrowheads="1"/>
            </p:cNvSpPr>
            <p:nvPr/>
          </p:nvSpPr>
          <p:spPr bwMode="auto">
            <a:xfrm>
              <a:off x="3352800" y="5638800"/>
              <a:ext cx="6556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solidFill>
                    <a:srgbClr val="800080"/>
                  </a:solidFill>
                </a:rPr>
                <a:t>InS</a:t>
              </a:r>
              <a:r>
                <a:rPr lang="en-US" sz="1800" i="0" baseline="-25000">
                  <a:solidFill>
                    <a:srgbClr val="800080"/>
                  </a:solidFill>
                </a:rPr>
                <a:t>1</a:t>
              </a:r>
            </a:p>
          </p:txBody>
        </p:sp>
        <p:sp>
          <p:nvSpPr>
            <p:cNvPr id="99339" name="Text Box 11"/>
            <p:cNvSpPr txBox="1">
              <a:spLocks noChangeArrowheads="1"/>
            </p:cNvSpPr>
            <p:nvPr/>
          </p:nvSpPr>
          <p:spPr bwMode="auto">
            <a:xfrm>
              <a:off x="1066800" y="5638800"/>
              <a:ext cx="6810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solidFill>
                    <a:srgbClr val="800080"/>
                  </a:solidFill>
                </a:rPr>
                <a:t>InS</a:t>
              </a:r>
              <a:r>
                <a:rPr lang="en-US" sz="1800" i="0" baseline="-25000">
                  <a:solidFill>
                    <a:srgbClr val="800080"/>
                  </a:solidFill>
                </a:rPr>
                <a:t>2</a:t>
              </a:r>
            </a:p>
          </p:txBody>
        </p:sp>
        <p:sp>
          <p:nvSpPr>
            <p:cNvPr id="99340" name="Text Box 12"/>
            <p:cNvSpPr txBox="1">
              <a:spLocks noChangeArrowheads="1"/>
            </p:cNvSpPr>
            <p:nvPr/>
          </p:nvSpPr>
          <p:spPr bwMode="auto">
            <a:xfrm>
              <a:off x="2286000" y="5638800"/>
              <a:ext cx="6810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solidFill>
                    <a:srgbClr val="800080"/>
                  </a:solidFill>
                </a:rPr>
                <a:t>InS</a:t>
              </a:r>
              <a:r>
                <a:rPr lang="en-US" sz="1800" i="0" baseline="-25000">
                  <a:solidFill>
                    <a:srgbClr val="800080"/>
                  </a:solidFill>
                </a:rPr>
                <a:t>3</a:t>
              </a:r>
            </a:p>
          </p:txBody>
        </p:sp>
        <p:sp>
          <p:nvSpPr>
            <p:cNvPr id="2" name="TextBox 1"/>
            <p:cNvSpPr txBox="1"/>
            <p:nvPr/>
          </p:nvSpPr>
          <p:spPr>
            <a:xfrm>
              <a:off x="660197" y="6005513"/>
              <a:ext cx="1326004" cy="338554"/>
            </a:xfrm>
            <a:prstGeom prst="rect">
              <a:avLst/>
            </a:prstGeom>
            <a:noFill/>
          </p:spPr>
          <p:txBody>
            <a:bodyPr wrap="none" rtlCol="0">
              <a:spAutoFit/>
            </a:bodyPr>
            <a:lstStyle/>
            <a:p>
              <a:r>
                <a:rPr lang="en-US" sz="1600" dirty="0"/>
                <a:t>(Employees)</a:t>
              </a:r>
            </a:p>
          </p:txBody>
        </p:sp>
        <p:sp>
          <p:nvSpPr>
            <p:cNvPr id="18" name="TextBox 17"/>
            <p:cNvSpPr txBox="1"/>
            <p:nvPr/>
          </p:nvSpPr>
          <p:spPr>
            <a:xfrm>
              <a:off x="2057400" y="5986046"/>
              <a:ext cx="1268296" cy="338554"/>
            </a:xfrm>
            <a:prstGeom prst="rect">
              <a:avLst/>
            </a:prstGeom>
            <a:noFill/>
          </p:spPr>
          <p:txBody>
            <a:bodyPr wrap="none" rtlCol="0">
              <a:spAutoFit/>
            </a:bodyPr>
            <a:lstStyle/>
            <a:p>
              <a:r>
                <a:rPr lang="en-US" sz="1600" dirty="0"/>
                <a:t>(Engineers)</a:t>
              </a:r>
            </a:p>
          </p:txBody>
        </p:sp>
        <p:sp>
          <p:nvSpPr>
            <p:cNvPr id="19" name="TextBox 18"/>
            <p:cNvSpPr txBox="1"/>
            <p:nvPr/>
          </p:nvSpPr>
          <p:spPr>
            <a:xfrm>
              <a:off x="3303704" y="5986046"/>
              <a:ext cx="1268296" cy="338554"/>
            </a:xfrm>
            <a:prstGeom prst="rect">
              <a:avLst/>
            </a:prstGeom>
            <a:noFill/>
          </p:spPr>
          <p:txBody>
            <a:bodyPr wrap="none" rtlCol="0">
              <a:spAutoFit/>
            </a:bodyPr>
            <a:lstStyle/>
            <a:p>
              <a:r>
                <a:rPr lang="en-US" sz="1600" dirty="0"/>
                <a:t>(Engineers)</a:t>
              </a:r>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reeform 65"/>
          <p:cNvSpPr>
            <a:spLocks/>
          </p:cNvSpPr>
          <p:nvPr/>
        </p:nvSpPr>
        <p:spPr bwMode="auto">
          <a:xfrm>
            <a:off x="1028700" y="1193800"/>
            <a:ext cx="7759700" cy="4229100"/>
          </a:xfrm>
          <a:custGeom>
            <a:avLst/>
            <a:gdLst>
              <a:gd name="T0" fmla="*/ 2147483647 w 4888"/>
              <a:gd name="T1" fmla="*/ 2147483647 h 2664"/>
              <a:gd name="T2" fmla="*/ 2147483647 w 4888"/>
              <a:gd name="T3" fmla="*/ 2147483647 h 2664"/>
              <a:gd name="T4" fmla="*/ 2147483647 w 4888"/>
              <a:gd name="T5" fmla="*/ 2147483647 h 2664"/>
              <a:gd name="T6" fmla="*/ 2147483647 w 4888"/>
              <a:gd name="T7" fmla="*/ 2147483647 h 2664"/>
              <a:gd name="T8" fmla="*/ 2147483647 w 4888"/>
              <a:gd name="T9" fmla="*/ 2147483647 h 2664"/>
              <a:gd name="T10" fmla="*/ 2147483647 w 4888"/>
              <a:gd name="T11" fmla="*/ 2147483647 h 2664"/>
              <a:gd name="T12" fmla="*/ 2147483647 w 4888"/>
              <a:gd name="T13" fmla="*/ 2147483647 h 2664"/>
              <a:gd name="T14" fmla="*/ 2147483647 w 4888"/>
              <a:gd name="T15" fmla="*/ 2147483647 h 2664"/>
              <a:gd name="T16" fmla="*/ 2147483647 w 4888"/>
              <a:gd name="T17" fmla="*/ 2147483647 h 2664"/>
              <a:gd name="T18" fmla="*/ 2147483647 w 4888"/>
              <a:gd name="T19" fmla="*/ 2147483647 h 2664"/>
              <a:gd name="T20" fmla="*/ 2147483647 w 4888"/>
              <a:gd name="T21" fmla="*/ 2147483647 h 2664"/>
              <a:gd name="T22" fmla="*/ 2147483647 w 4888"/>
              <a:gd name="T23" fmla="*/ 2147483647 h 2664"/>
              <a:gd name="T24" fmla="*/ 2147483647 w 4888"/>
              <a:gd name="T25" fmla="*/ 2147483647 h 2664"/>
              <a:gd name="T26" fmla="*/ 2147483647 w 4888"/>
              <a:gd name="T27" fmla="*/ 2147483647 h 2664"/>
              <a:gd name="T28" fmla="*/ 2147483647 w 4888"/>
              <a:gd name="T29" fmla="*/ 2147483647 h 2664"/>
              <a:gd name="T30" fmla="*/ 2147483647 w 4888"/>
              <a:gd name="T31" fmla="*/ 2147483647 h 2664"/>
              <a:gd name="T32" fmla="*/ 2147483647 w 4888"/>
              <a:gd name="T33" fmla="*/ 2147483647 h 2664"/>
              <a:gd name="T34" fmla="*/ 2147483647 w 4888"/>
              <a:gd name="T35" fmla="*/ 2147483647 h 2664"/>
              <a:gd name="T36" fmla="*/ 2147483647 w 4888"/>
              <a:gd name="T37" fmla="*/ 2147483647 h 2664"/>
              <a:gd name="T38" fmla="*/ 2147483647 w 4888"/>
              <a:gd name="T39" fmla="*/ 2147483647 h 26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88"/>
              <a:gd name="T61" fmla="*/ 0 h 2664"/>
              <a:gd name="T62" fmla="*/ 4888 w 4888"/>
              <a:gd name="T63" fmla="*/ 2664 h 26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88" h="2664">
                <a:moveTo>
                  <a:pt x="24" y="832"/>
                </a:moveTo>
                <a:cubicBezTo>
                  <a:pt x="0" y="912"/>
                  <a:pt x="8" y="1056"/>
                  <a:pt x="72" y="1120"/>
                </a:cubicBezTo>
                <a:cubicBezTo>
                  <a:pt x="136" y="1184"/>
                  <a:pt x="208" y="1216"/>
                  <a:pt x="408" y="1216"/>
                </a:cubicBezTo>
                <a:cubicBezTo>
                  <a:pt x="608" y="1216"/>
                  <a:pt x="1056" y="1136"/>
                  <a:pt x="1272" y="1120"/>
                </a:cubicBezTo>
                <a:cubicBezTo>
                  <a:pt x="1488" y="1104"/>
                  <a:pt x="1536" y="1088"/>
                  <a:pt x="1704" y="1120"/>
                </a:cubicBezTo>
                <a:cubicBezTo>
                  <a:pt x="1872" y="1152"/>
                  <a:pt x="2128" y="1200"/>
                  <a:pt x="2280" y="1312"/>
                </a:cubicBezTo>
                <a:cubicBezTo>
                  <a:pt x="2432" y="1424"/>
                  <a:pt x="2576" y="1632"/>
                  <a:pt x="2616" y="1792"/>
                </a:cubicBezTo>
                <a:cubicBezTo>
                  <a:pt x="2656" y="1952"/>
                  <a:pt x="2520" y="2144"/>
                  <a:pt x="2520" y="2272"/>
                </a:cubicBezTo>
                <a:cubicBezTo>
                  <a:pt x="2520" y="2400"/>
                  <a:pt x="2528" y="2496"/>
                  <a:pt x="2616" y="2560"/>
                </a:cubicBezTo>
                <a:cubicBezTo>
                  <a:pt x="2704" y="2624"/>
                  <a:pt x="2824" y="2656"/>
                  <a:pt x="3048" y="2656"/>
                </a:cubicBezTo>
                <a:cubicBezTo>
                  <a:pt x="3272" y="2656"/>
                  <a:pt x="3672" y="2664"/>
                  <a:pt x="3960" y="2560"/>
                </a:cubicBezTo>
                <a:cubicBezTo>
                  <a:pt x="4248" y="2456"/>
                  <a:pt x="4664" y="2376"/>
                  <a:pt x="4776" y="2032"/>
                </a:cubicBezTo>
                <a:cubicBezTo>
                  <a:pt x="4888" y="1688"/>
                  <a:pt x="4808" y="824"/>
                  <a:pt x="4632" y="496"/>
                </a:cubicBezTo>
                <a:cubicBezTo>
                  <a:pt x="4456" y="168"/>
                  <a:pt x="4064" y="128"/>
                  <a:pt x="3720" y="64"/>
                </a:cubicBezTo>
                <a:cubicBezTo>
                  <a:pt x="3376" y="0"/>
                  <a:pt x="2920" y="96"/>
                  <a:pt x="2568" y="112"/>
                </a:cubicBezTo>
                <a:cubicBezTo>
                  <a:pt x="2216" y="128"/>
                  <a:pt x="1840" y="136"/>
                  <a:pt x="1608" y="160"/>
                </a:cubicBezTo>
                <a:cubicBezTo>
                  <a:pt x="1376" y="184"/>
                  <a:pt x="1312" y="192"/>
                  <a:pt x="1176" y="256"/>
                </a:cubicBezTo>
                <a:cubicBezTo>
                  <a:pt x="1040" y="320"/>
                  <a:pt x="952" y="480"/>
                  <a:pt x="792" y="544"/>
                </a:cubicBezTo>
                <a:cubicBezTo>
                  <a:pt x="632" y="608"/>
                  <a:pt x="344" y="592"/>
                  <a:pt x="216" y="640"/>
                </a:cubicBezTo>
                <a:cubicBezTo>
                  <a:pt x="88" y="688"/>
                  <a:pt x="48" y="752"/>
                  <a:pt x="24" y="83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1379" name="Line 61"/>
          <p:cNvSpPr>
            <a:spLocks noChangeShapeType="1"/>
          </p:cNvSpPr>
          <p:nvPr/>
        </p:nvSpPr>
        <p:spPr bwMode="auto">
          <a:xfrm>
            <a:off x="2133600" y="5257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80" name="Rectangle 2"/>
          <p:cNvSpPr>
            <a:spLocks noChangeArrowheads="1"/>
          </p:cNvSpPr>
          <p:nvPr/>
        </p:nvSpPr>
        <p:spPr bwMode="auto">
          <a:xfrm>
            <a:off x="533400" y="2286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i="0">
                <a:solidFill>
                  <a:srgbClr val="800000"/>
                </a:solidFill>
              </a:rPr>
              <a:t>Merging &amp; Restructuring Example</a:t>
            </a:r>
          </a:p>
        </p:txBody>
      </p:sp>
      <p:sp>
        <p:nvSpPr>
          <p:cNvPr id="101381" name="Oval 3"/>
          <p:cNvSpPr>
            <a:spLocks noChangeArrowheads="1"/>
          </p:cNvSpPr>
          <p:nvPr/>
        </p:nvSpPr>
        <p:spPr bwMode="auto">
          <a:xfrm>
            <a:off x="5410200" y="1524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Project</a:t>
            </a:r>
          </a:p>
          <a:p>
            <a:pPr algn="ctr"/>
            <a:r>
              <a:rPr lang="en-US" sz="1200" i="0" u="sng"/>
              <a:t>No.</a:t>
            </a:r>
          </a:p>
        </p:txBody>
      </p:sp>
      <p:sp>
        <p:nvSpPr>
          <p:cNvPr id="101382" name="Oval 4"/>
          <p:cNvSpPr>
            <a:spLocks noChangeArrowheads="1"/>
          </p:cNvSpPr>
          <p:nvPr/>
        </p:nvSpPr>
        <p:spPr bwMode="auto">
          <a:xfrm>
            <a:off x="6477000" y="1524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Project</a:t>
            </a:r>
          </a:p>
          <a:p>
            <a:pPr algn="ctr"/>
            <a:r>
              <a:rPr lang="en-US" sz="1200" i="0"/>
              <a:t>Name</a:t>
            </a:r>
          </a:p>
        </p:txBody>
      </p:sp>
      <p:sp>
        <p:nvSpPr>
          <p:cNvPr id="101383" name="Oval 5"/>
          <p:cNvSpPr>
            <a:spLocks noChangeArrowheads="1"/>
          </p:cNvSpPr>
          <p:nvPr/>
        </p:nvSpPr>
        <p:spPr bwMode="auto">
          <a:xfrm>
            <a:off x="7315200" y="20574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Budget</a:t>
            </a:r>
          </a:p>
        </p:txBody>
      </p:sp>
      <p:sp>
        <p:nvSpPr>
          <p:cNvPr id="101384" name="Oval 6"/>
          <p:cNvSpPr>
            <a:spLocks noChangeArrowheads="1"/>
          </p:cNvSpPr>
          <p:nvPr/>
        </p:nvSpPr>
        <p:spPr bwMode="auto">
          <a:xfrm>
            <a:off x="7315200" y="2743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Location</a:t>
            </a:r>
          </a:p>
        </p:txBody>
      </p:sp>
      <p:sp>
        <p:nvSpPr>
          <p:cNvPr id="101385" name="Oval 7"/>
          <p:cNvSpPr>
            <a:spLocks noChangeArrowheads="1"/>
          </p:cNvSpPr>
          <p:nvPr/>
        </p:nvSpPr>
        <p:spPr bwMode="auto">
          <a:xfrm>
            <a:off x="3048000" y="1600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Duration</a:t>
            </a:r>
          </a:p>
        </p:txBody>
      </p:sp>
      <p:sp>
        <p:nvSpPr>
          <p:cNvPr id="101386" name="Oval 9"/>
          <p:cNvSpPr>
            <a:spLocks noChangeArrowheads="1"/>
          </p:cNvSpPr>
          <p:nvPr/>
        </p:nvSpPr>
        <p:spPr bwMode="auto">
          <a:xfrm>
            <a:off x="6400800" y="4648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Address</a:t>
            </a:r>
          </a:p>
        </p:txBody>
      </p:sp>
      <p:sp>
        <p:nvSpPr>
          <p:cNvPr id="101387" name="Oval 10"/>
          <p:cNvSpPr>
            <a:spLocks noChangeArrowheads="1"/>
          </p:cNvSpPr>
          <p:nvPr/>
        </p:nvSpPr>
        <p:spPr bwMode="auto">
          <a:xfrm>
            <a:off x="5334000" y="4648200"/>
            <a:ext cx="914400" cy="5334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Client</a:t>
            </a:r>
          </a:p>
          <a:p>
            <a:pPr algn="ctr"/>
            <a:r>
              <a:rPr lang="en-US" sz="1200" i="0" u="sng"/>
              <a:t>name</a:t>
            </a:r>
          </a:p>
        </p:txBody>
      </p:sp>
      <p:sp>
        <p:nvSpPr>
          <p:cNvPr id="101388" name="Text Box 11"/>
          <p:cNvSpPr txBox="1">
            <a:spLocks noChangeArrowheads="1"/>
          </p:cNvSpPr>
          <p:nvPr/>
        </p:nvSpPr>
        <p:spPr bwMode="auto">
          <a:xfrm>
            <a:off x="1511300" y="2452688"/>
            <a:ext cx="140176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ENGINEER</a:t>
            </a:r>
          </a:p>
        </p:txBody>
      </p:sp>
      <p:sp>
        <p:nvSpPr>
          <p:cNvPr id="101389" name="Rectangle 12"/>
          <p:cNvSpPr>
            <a:spLocks noChangeArrowheads="1"/>
          </p:cNvSpPr>
          <p:nvPr/>
        </p:nvSpPr>
        <p:spPr bwMode="auto">
          <a:xfrm rot="-2891565">
            <a:off x="4040981" y="2364582"/>
            <a:ext cx="528637" cy="533400"/>
          </a:xfrm>
          <a:prstGeom prst="rect">
            <a:avLst/>
          </a:prstGeom>
          <a:solidFill>
            <a:srgbClr val="CC99FF"/>
          </a:solidFill>
          <a:ln w="9525">
            <a:solidFill>
              <a:schemeClr val="tx1"/>
            </a:solidFill>
            <a:miter lim="800000"/>
            <a:headEnd/>
            <a:tailEnd/>
          </a:ln>
        </p:spPr>
        <p:txBody>
          <a:bodyPr wrap="none" anchor="ctr"/>
          <a:lstStyle/>
          <a:p>
            <a:pPr algn="r"/>
            <a:endParaRPr lang="en-US"/>
          </a:p>
        </p:txBody>
      </p:sp>
      <p:sp>
        <p:nvSpPr>
          <p:cNvPr id="101390" name="Text Box 13"/>
          <p:cNvSpPr txBox="1">
            <a:spLocks noChangeArrowheads="1"/>
          </p:cNvSpPr>
          <p:nvPr/>
        </p:nvSpPr>
        <p:spPr bwMode="auto">
          <a:xfrm>
            <a:off x="3986213" y="2498725"/>
            <a:ext cx="661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WORKS</a:t>
            </a:r>
          </a:p>
          <a:p>
            <a:pPr algn="ctr" eaLnBrk="1" hangingPunct="1"/>
            <a:r>
              <a:rPr lang="en-US" sz="1000" b="1" i="0"/>
              <a:t>IN</a:t>
            </a:r>
          </a:p>
        </p:txBody>
      </p:sp>
      <p:sp>
        <p:nvSpPr>
          <p:cNvPr id="101391" name="AutoShape 15"/>
          <p:cNvSpPr>
            <a:spLocks noChangeArrowheads="1"/>
          </p:cNvSpPr>
          <p:nvPr/>
        </p:nvSpPr>
        <p:spPr bwMode="auto">
          <a:xfrm rot="-81441">
            <a:off x="5638800" y="3003550"/>
            <a:ext cx="1287463"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101392" name="Text Box 16"/>
          <p:cNvSpPr txBox="1">
            <a:spLocks noChangeArrowheads="1"/>
          </p:cNvSpPr>
          <p:nvPr/>
        </p:nvSpPr>
        <p:spPr bwMode="auto">
          <a:xfrm>
            <a:off x="5789613" y="3200400"/>
            <a:ext cx="10683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CONTRACTED</a:t>
            </a:r>
          </a:p>
          <a:p>
            <a:pPr algn="ctr" eaLnBrk="1" hangingPunct="1"/>
            <a:r>
              <a:rPr lang="en-US" sz="1000" b="1" i="0"/>
              <a:t>BY</a:t>
            </a:r>
          </a:p>
        </p:txBody>
      </p:sp>
      <p:sp>
        <p:nvSpPr>
          <p:cNvPr id="101393" name="Text Box 17"/>
          <p:cNvSpPr txBox="1">
            <a:spLocks noChangeArrowheads="1"/>
          </p:cNvSpPr>
          <p:nvPr/>
        </p:nvSpPr>
        <p:spPr bwMode="auto">
          <a:xfrm>
            <a:off x="5797550" y="3962400"/>
            <a:ext cx="1054100" cy="366713"/>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CLIENT</a:t>
            </a:r>
          </a:p>
        </p:txBody>
      </p:sp>
      <p:sp>
        <p:nvSpPr>
          <p:cNvPr id="101394" name="Line 18"/>
          <p:cNvSpPr>
            <a:spLocks noChangeShapeType="1"/>
          </p:cNvSpPr>
          <p:nvPr/>
        </p:nvSpPr>
        <p:spPr bwMode="auto">
          <a:xfrm>
            <a:off x="2133600" y="3581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5" name="Line 19"/>
          <p:cNvSpPr>
            <a:spLocks noChangeShapeType="1"/>
          </p:cNvSpPr>
          <p:nvPr/>
        </p:nvSpPr>
        <p:spPr bwMode="auto">
          <a:xfrm flipH="1">
            <a:off x="2895600" y="2667000"/>
            <a:ext cx="1066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6" name="Line 20"/>
          <p:cNvSpPr>
            <a:spLocks noChangeShapeType="1"/>
          </p:cNvSpPr>
          <p:nvPr/>
        </p:nvSpPr>
        <p:spPr bwMode="auto">
          <a:xfrm flipV="1">
            <a:off x="4419600" y="1981200"/>
            <a:ext cx="2286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7" name="Line 21"/>
          <p:cNvSpPr>
            <a:spLocks noChangeShapeType="1"/>
          </p:cNvSpPr>
          <p:nvPr/>
        </p:nvSpPr>
        <p:spPr bwMode="auto">
          <a:xfrm>
            <a:off x="3810000" y="1981200"/>
            <a:ext cx="381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8" name="Line 22"/>
          <p:cNvSpPr>
            <a:spLocks noChangeShapeType="1"/>
          </p:cNvSpPr>
          <p:nvPr/>
        </p:nvSpPr>
        <p:spPr bwMode="auto">
          <a:xfrm>
            <a:off x="4648200" y="25908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399" name="Line 23"/>
          <p:cNvSpPr>
            <a:spLocks noChangeShapeType="1"/>
          </p:cNvSpPr>
          <p:nvPr/>
        </p:nvSpPr>
        <p:spPr bwMode="auto">
          <a:xfrm>
            <a:off x="5867400" y="1981200"/>
            <a:ext cx="76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0" name="Line 24"/>
          <p:cNvSpPr>
            <a:spLocks noChangeShapeType="1"/>
          </p:cNvSpPr>
          <p:nvPr/>
        </p:nvSpPr>
        <p:spPr bwMode="auto">
          <a:xfrm flipH="1">
            <a:off x="6477000" y="1981200"/>
            <a:ext cx="381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1" name="Line 25"/>
          <p:cNvSpPr>
            <a:spLocks noChangeShapeType="1"/>
          </p:cNvSpPr>
          <p:nvPr/>
        </p:nvSpPr>
        <p:spPr bwMode="auto">
          <a:xfrm flipH="1">
            <a:off x="6858000" y="2362200"/>
            <a:ext cx="457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2" name="Line 26"/>
          <p:cNvSpPr>
            <a:spLocks noChangeShapeType="1"/>
          </p:cNvSpPr>
          <p:nvPr/>
        </p:nvSpPr>
        <p:spPr bwMode="auto">
          <a:xfrm flipH="1" flipV="1">
            <a:off x="6858000" y="2667000"/>
            <a:ext cx="457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3" name="Line 27"/>
          <p:cNvSpPr>
            <a:spLocks noChangeShapeType="1"/>
          </p:cNvSpPr>
          <p:nvPr/>
        </p:nvSpPr>
        <p:spPr bwMode="auto">
          <a:xfrm flipV="1">
            <a:off x="6248400" y="27432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4" name="Line 28"/>
          <p:cNvSpPr>
            <a:spLocks noChangeShapeType="1"/>
          </p:cNvSpPr>
          <p:nvPr/>
        </p:nvSpPr>
        <p:spPr bwMode="auto">
          <a:xfrm>
            <a:off x="6248400" y="36576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5" name="Line 29"/>
          <p:cNvSpPr>
            <a:spLocks noChangeShapeType="1"/>
          </p:cNvSpPr>
          <p:nvPr/>
        </p:nvSpPr>
        <p:spPr bwMode="auto">
          <a:xfrm flipH="1">
            <a:off x="5943600" y="43434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6" name="Line 30"/>
          <p:cNvSpPr>
            <a:spLocks noChangeShapeType="1"/>
          </p:cNvSpPr>
          <p:nvPr/>
        </p:nvSpPr>
        <p:spPr bwMode="auto">
          <a:xfrm>
            <a:off x="6629400" y="43434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07" name="Text Box 31"/>
          <p:cNvSpPr txBox="1">
            <a:spLocks noChangeArrowheads="1"/>
          </p:cNvSpPr>
          <p:nvPr/>
        </p:nvSpPr>
        <p:spPr bwMode="auto">
          <a:xfrm>
            <a:off x="4946650" y="2316163"/>
            <a:ext cx="31908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M</a:t>
            </a:r>
          </a:p>
        </p:txBody>
      </p:sp>
      <p:sp>
        <p:nvSpPr>
          <p:cNvPr id="101408" name="Text Box 32"/>
          <p:cNvSpPr txBox="1">
            <a:spLocks noChangeArrowheads="1"/>
          </p:cNvSpPr>
          <p:nvPr/>
        </p:nvSpPr>
        <p:spPr bwMode="auto">
          <a:xfrm>
            <a:off x="3325813" y="2438400"/>
            <a:ext cx="3063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101409" name="Text Box 33"/>
          <p:cNvSpPr txBox="1">
            <a:spLocks noChangeArrowheads="1"/>
          </p:cNvSpPr>
          <p:nvPr/>
        </p:nvSpPr>
        <p:spPr bwMode="auto">
          <a:xfrm>
            <a:off x="1828800" y="4419600"/>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101410" name="Text Box 34"/>
          <p:cNvSpPr txBox="1">
            <a:spLocks noChangeArrowheads="1"/>
          </p:cNvSpPr>
          <p:nvPr/>
        </p:nvSpPr>
        <p:spPr bwMode="auto">
          <a:xfrm>
            <a:off x="1905000" y="5257800"/>
            <a:ext cx="2524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1</a:t>
            </a:r>
          </a:p>
        </p:txBody>
      </p:sp>
      <p:sp>
        <p:nvSpPr>
          <p:cNvPr id="101411" name="Text Box 35"/>
          <p:cNvSpPr txBox="1">
            <a:spLocks noChangeArrowheads="1"/>
          </p:cNvSpPr>
          <p:nvPr/>
        </p:nvSpPr>
        <p:spPr bwMode="auto">
          <a:xfrm>
            <a:off x="533400" y="1371600"/>
            <a:ext cx="1928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u="sng"/>
              <a:t>Final Result</a:t>
            </a:r>
            <a:r>
              <a:rPr lang="en-US" i="0"/>
              <a:t>:</a:t>
            </a:r>
          </a:p>
        </p:txBody>
      </p:sp>
      <p:sp>
        <p:nvSpPr>
          <p:cNvPr id="101412" name="Oval 36"/>
          <p:cNvSpPr>
            <a:spLocks noChangeArrowheads="1"/>
          </p:cNvSpPr>
          <p:nvPr/>
        </p:nvSpPr>
        <p:spPr bwMode="auto">
          <a:xfrm>
            <a:off x="1981200" y="3200400"/>
            <a:ext cx="304800" cy="304800"/>
          </a:xfrm>
          <a:prstGeom prst="ellipse">
            <a:avLst/>
          </a:prstGeom>
          <a:solidFill>
            <a:schemeClr val="bg1"/>
          </a:solidFill>
          <a:ln w="9525">
            <a:solidFill>
              <a:schemeClr val="tx1"/>
            </a:solidFill>
            <a:round/>
            <a:headEnd/>
            <a:tailEnd/>
          </a:ln>
        </p:spPr>
        <p:txBody>
          <a:bodyPr wrap="none" anchor="ctr"/>
          <a:lstStyle/>
          <a:p>
            <a:pPr algn="r"/>
            <a:endParaRPr lang="en-US"/>
          </a:p>
        </p:txBody>
      </p:sp>
      <p:sp>
        <p:nvSpPr>
          <p:cNvPr id="101413" name="Rectangle 37"/>
          <p:cNvSpPr>
            <a:spLocks noChangeArrowheads="1"/>
          </p:cNvSpPr>
          <p:nvPr/>
        </p:nvSpPr>
        <p:spPr bwMode="auto">
          <a:xfrm>
            <a:off x="1981200" y="3352800"/>
            <a:ext cx="304800" cy="304800"/>
          </a:xfrm>
          <a:prstGeom prst="rect">
            <a:avLst/>
          </a:prstGeom>
          <a:solidFill>
            <a:schemeClr val="bg1"/>
          </a:solidFill>
          <a:ln w="9525">
            <a:solidFill>
              <a:schemeClr val="bg1"/>
            </a:solidFill>
            <a:miter lim="800000"/>
            <a:headEnd/>
            <a:tailEnd/>
          </a:ln>
        </p:spPr>
        <p:txBody>
          <a:bodyPr wrap="none" anchor="ctr"/>
          <a:lstStyle/>
          <a:p>
            <a:pPr algn="r"/>
            <a:endParaRPr lang="en-US"/>
          </a:p>
        </p:txBody>
      </p:sp>
      <p:sp>
        <p:nvSpPr>
          <p:cNvPr id="101414" name="Oval 38"/>
          <p:cNvSpPr>
            <a:spLocks noChangeArrowheads="1"/>
          </p:cNvSpPr>
          <p:nvPr/>
        </p:nvSpPr>
        <p:spPr bwMode="auto">
          <a:xfrm>
            <a:off x="1981200" y="3352800"/>
            <a:ext cx="304800" cy="3048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101415" name="Line 39"/>
          <p:cNvSpPr>
            <a:spLocks noChangeShapeType="1"/>
          </p:cNvSpPr>
          <p:nvPr/>
        </p:nvSpPr>
        <p:spPr bwMode="auto">
          <a:xfrm>
            <a:off x="2133600" y="28194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16" name="Text Box 40"/>
          <p:cNvSpPr txBox="1">
            <a:spLocks noChangeArrowheads="1"/>
          </p:cNvSpPr>
          <p:nvPr/>
        </p:nvSpPr>
        <p:spPr bwMode="auto">
          <a:xfrm>
            <a:off x="1524000" y="4114800"/>
            <a:ext cx="12541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a:r>
              <a:rPr lang="en-US" sz="1600" i="0"/>
              <a:t>EMPLOYEE</a:t>
            </a:r>
          </a:p>
        </p:txBody>
      </p:sp>
      <p:sp>
        <p:nvSpPr>
          <p:cNvPr id="101417" name="AutoShape 41"/>
          <p:cNvSpPr>
            <a:spLocks noChangeArrowheads="1"/>
          </p:cNvSpPr>
          <p:nvPr/>
        </p:nvSpPr>
        <p:spPr bwMode="auto">
          <a:xfrm rot="6714">
            <a:off x="1524000" y="4648200"/>
            <a:ext cx="1287463"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101418" name="Text Box 42"/>
          <p:cNvSpPr txBox="1">
            <a:spLocks noChangeArrowheads="1"/>
          </p:cNvSpPr>
          <p:nvPr/>
        </p:nvSpPr>
        <p:spPr bwMode="auto">
          <a:xfrm>
            <a:off x="1828800" y="4876800"/>
            <a:ext cx="7842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EMPLOYS</a:t>
            </a:r>
          </a:p>
        </p:txBody>
      </p:sp>
      <p:sp>
        <p:nvSpPr>
          <p:cNvPr id="101419" name="Oval 43"/>
          <p:cNvSpPr>
            <a:spLocks noChangeArrowheads="1"/>
          </p:cNvSpPr>
          <p:nvPr/>
        </p:nvSpPr>
        <p:spPr bwMode="auto">
          <a:xfrm>
            <a:off x="3810000" y="3276600"/>
            <a:ext cx="609600" cy="3048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r>
              <a:rPr lang="en-US" sz="1200" i="0" u="sng"/>
              <a:t>E#</a:t>
            </a:r>
          </a:p>
        </p:txBody>
      </p:sp>
      <p:sp>
        <p:nvSpPr>
          <p:cNvPr id="101420" name="Oval 44"/>
          <p:cNvSpPr>
            <a:spLocks noChangeArrowheads="1"/>
          </p:cNvSpPr>
          <p:nvPr/>
        </p:nvSpPr>
        <p:spPr bwMode="auto">
          <a:xfrm>
            <a:off x="3733800" y="3733800"/>
            <a:ext cx="762000" cy="3048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r>
              <a:rPr lang="en-US" sz="1200" i="0"/>
              <a:t>Name</a:t>
            </a:r>
          </a:p>
        </p:txBody>
      </p:sp>
      <p:sp>
        <p:nvSpPr>
          <p:cNvPr id="101421" name="Oval 45"/>
          <p:cNvSpPr>
            <a:spLocks noChangeArrowheads="1"/>
          </p:cNvSpPr>
          <p:nvPr/>
        </p:nvSpPr>
        <p:spPr bwMode="auto">
          <a:xfrm>
            <a:off x="3810000" y="4191000"/>
            <a:ext cx="609600" cy="3810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r>
              <a:rPr lang="en-US" sz="1200" i="0"/>
              <a:t>Title</a:t>
            </a:r>
          </a:p>
        </p:txBody>
      </p:sp>
      <p:sp>
        <p:nvSpPr>
          <p:cNvPr id="101422" name="Oval 46"/>
          <p:cNvSpPr>
            <a:spLocks noChangeArrowheads="1"/>
          </p:cNvSpPr>
          <p:nvPr/>
        </p:nvSpPr>
        <p:spPr bwMode="auto">
          <a:xfrm>
            <a:off x="3810000" y="5181600"/>
            <a:ext cx="609600" cy="2286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r>
              <a:rPr lang="en-US" sz="1200" i="0"/>
              <a:t>SAL</a:t>
            </a:r>
          </a:p>
        </p:txBody>
      </p:sp>
      <p:sp>
        <p:nvSpPr>
          <p:cNvPr id="101423" name="Oval 47"/>
          <p:cNvSpPr>
            <a:spLocks noChangeArrowheads="1"/>
          </p:cNvSpPr>
          <p:nvPr/>
        </p:nvSpPr>
        <p:spPr bwMode="auto">
          <a:xfrm>
            <a:off x="3733800" y="4724400"/>
            <a:ext cx="762000" cy="3048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r>
              <a:rPr lang="en-US" sz="1200" i="0"/>
              <a:t>Address</a:t>
            </a:r>
          </a:p>
        </p:txBody>
      </p:sp>
      <p:sp>
        <p:nvSpPr>
          <p:cNvPr id="101424" name="Line 48"/>
          <p:cNvSpPr>
            <a:spLocks noChangeShapeType="1"/>
          </p:cNvSpPr>
          <p:nvPr/>
        </p:nvSpPr>
        <p:spPr bwMode="auto">
          <a:xfrm flipV="1">
            <a:off x="2133600" y="4419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25" name="Line 49"/>
          <p:cNvSpPr>
            <a:spLocks noChangeShapeType="1"/>
          </p:cNvSpPr>
          <p:nvPr/>
        </p:nvSpPr>
        <p:spPr bwMode="auto">
          <a:xfrm flipV="1">
            <a:off x="2743200" y="3429000"/>
            <a:ext cx="10668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26" name="Line 50"/>
          <p:cNvSpPr>
            <a:spLocks noChangeShapeType="1"/>
          </p:cNvSpPr>
          <p:nvPr/>
        </p:nvSpPr>
        <p:spPr bwMode="auto">
          <a:xfrm flipV="1">
            <a:off x="2743200" y="3886200"/>
            <a:ext cx="9906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27" name="Line 51"/>
          <p:cNvSpPr>
            <a:spLocks noChangeShapeType="1"/>
          </p:cNvSpPr>
          <p:nvPr/>
        </p:nvSpPr>
        <p:spPr bwMode="auto">
          <a:xfrm>
            <a:off x="2743200" y="4267200"/>
            <a:ext cx="10668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28" name="Line 52"/>
          <p:cNvSpPr>
            <a:spLocks noChangeShapeType="1"/>
          </p:cNvSpPr>
          <p:nvPr/>
        </p:nvSpPr>
        <p:spPr bwMode="auto">
          <a:xfrm>
            <a:off x="2743200" y="4267200"/>
            <a:ext cx="990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29" name="Line 53"/>
          <p:cNvSpPr>
            <a:spLocks noChangeShapeType="1"/>
          </p:cNvSpPr>
          <p:nvPr/>
        </p:nvSpPr>
        <p:spPr bwMode="auto">
          <a:xfrm>
            <a:off x="2743200" y="4267200"/>
            <a:ext cx="106680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30" name="Oval 54"/>
          <p:cNvSpPr>
            <a:spLocks noChangeArrowheads="1"/>
          </p:cNvSpPr>
          <p:nvPr/>
        </p:nvSpPr>
        <p:spPr bwMode="auto">
          <a:xfrm>
            <a:off x="3124200" y="60198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Dept-name</a:t>
            </a:r>
          </a:p>
        </p:txBody>
      </p:sp>
      <p:sp>
        <p:nvSpPr>
          <p:cNvPr id="101431" name="Oval 55"/>
          <p:cNvSpPr>
            <a:spLocks noChangeArrowheads="1"/>
          </p:cNvSpPr>
          <p:nvPr/>
        </p:nvSpPr>
        <p:spPr bwMode="auto">
          <a:xfrm>
            <a:off x="685800" y="60198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Budget</a:t>
            </a:r>
          </a:p>
        </p:txBody>
      </p:sp>
      <p:sp>
        <p:nvSpPr>
          <p:cNvPr id="101432" name="Oval 56"/>
          <p:cNvSpPr>
            <a:spLocks noChangeArrowheads="1"/>
          </p:cNvSpPr>
          <p:nvPr/>
        </p:nvSpPr>
        <p:spPr bwMode="auto">
          <a:xfrm>
            <a:off x="1905000" y="60198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Manager</a:t>
            </a:r>
          </a:p>
        </p:txBody>
      </p:sp>
      <p:sp>
        <p:nvSpPr>
          <p:cNvPr id="101433" name="Text Box 57"/>
          <p:cNvSpPr txBox="1">
            <a:spLocks noChangeArrowheads="1"/>
          </p:cNvSpPr>
          <p:nvPr/>
        </p:nvSpPr>
        <p:spPr bwMode="auto">
          <a:xfrm>
            <a:off x="1346200" y="5500688"/>
            <a:ext cx="1758950"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DEPARTMENT</a:t>
            </a:r>
          </a:p>
        </p:txBody>
      </p:sp>
      <p:sp>
        <p:nvSpPr>
          <p:cNvPr id="101434" name="Line 58"/>
          <p:cNvSpPr>
            <a:spLocks noChangeShapeType="1"/>
          </p:cNvSpPr>
          <p:nvPr/>
        </p:nvSpPr>
        <p:spPr bwMode="auto">
          <a:xfrm flipH="1">
            <a:off x="1143000" y="5867400"/>
            <a:ext cx="6096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35" name="Line 59"/>
          <p:cNvSpPr>
            <a:spLocks noChangeShapeType="1"/>
          </p:cNvSpPr>
          <p:nvPr/>
        </p:nvSpPr>
        <p:spPr bwMode="auto">
          <a:xfrm>
            <a:off x="2286000" y="58674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36" name="Line 60"/>
          <p:cNvSpPr>
            <a:spLocks noChangeShapeType="1"/>
          </p:cNvSpPr>
          <p:nvPr/>
        </p:nvSpPr>
        <p:spPr bwMode="auto">
          <a:xfrm>
            <a:off x="2743200" y="5867400"/>
            <a:ext cx="533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437" name="Text Box 62"/>
          <p:cNvSpPr txBox="1">
            <a:spLocks noChangeArrowheads="1"/>
          </p:cNvSpPr>
          <p:nvPr/>
        </p:nvSpPr>
        <p:spPr bwMode="auto">
          <a:xfrm>
            <a:off x="288925" y="5451475"/>
            <a:ext cx="6810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InS</a:t>
            </a:r>
            <a:r>
              <a:rPr lang="en-US" sz="1800" i="0" baseline="-25000"/>
              <a:t>2</a:t>
            </a:r>
            <a:endParaRPr lang="en-US" sz="1800" i="0"/>
          </a:p>
        </p:txBody>
      </p:sp>
      <p:sp>
        <p:nvSpPr>
          <p:cNvPr id="101438" name="Text Box 63"/>
          <p:cNvSpPr txBox="1">
            <a:spLocks noChangeArrowheads="1"/>
          </p:cNvSpPr>
          <p:nvPr/>
        </p:nvSpPr>
        <p:spPr bwMode="auto">
          <a:xfrm>
            <a:off x="7086600" y="3962400"/>
            <a:ext cx="1371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Bef>
                <a:spcPct val="50000"/>
              </a:spcBef>
            </a:pPr>
            <a:r>
              <a:rPr lang="en-US" sz="1800" i="0"/>
              <a:t>InS</a:t>
            </a:r>
            <a:r>
              <a:rPr lang="en-US" sz="1800" i="0" baseline="-25000"/>
              <a:t>1</a:t>
            </a:r>
            <a:r>
              <a:rPr lang="en-US" sz="1800" i="0"/>
              <a:t>/InS</a:t>
            </a:r>
            <a:r>
              <a:rPr lang="en-US" sz="1800" i="0" baseline="-25000"/>
              <a:t>3</a:t>
            </a:r>
            <a:endParaRPr lang="en-US" sz="1800" i="0"/>
          </a:p>
        </p:txBody>
      </p:sp>
      <p:sp>
        <p:nvSpPr>
          <p:cNvPr id="101439" name="Text Box 64"/>
          <p:cNvSpPr txBox="1">
            <a:spLocks noChangeArrowheads="1"/>
          </p:cNvSpPr>
          <p:nvPr/>
        </p:nvSpPr>
        <p:spPr bwMode="auto">
          <a:xfrm>
            <a:off x="4495800" y="5622925"/>
            <a:ext cx="4419600"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Bef>
                <a:spcPct val="50000"/>
              </a:spcBef>
            </a:pPr>
            <a:r>
              <a:rPr lang="en-US" sz="2000" i="0" dirty="0"/>
              <a:t>Unfortunately, Conformation and restructuring stages are an art rather then a science</a:t>
            </a:r>
          </a:p>
        </p:txBody>
      </p:sp>
      <p:sp>
        <p:nvSpPr>
          <p:cNvPr id="101440" name="Oval 8"/>
          <p:cNvSpPr>
            <a:spLocks noChangeArrowheads="1"/>
          </p:cNvSpPr>
          <p:nvPr/>
        </p:nvSpPr>
        <p:spPr bwMode="auto">
          <a:xfrm>
            <a:off x="4038600" y="1676400"/>
            <a:ext cx="12192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Responsibility</a:t>
            </a:r>
          </a:p>
        </p:txBody>
      </p:sp>
      <p:sp>
        <p:nvSpPr>
          <p:cNvPr id="101441" name="Text Box 14"/>
          <p:cNvSpPr txBox="1">
            <a:spLocks noChangeArrowheads="1"/>
          </p:cNvSpPr>
          <p:nvPr/>
        </p:nvSpPr>
        <p:spPr bwMode="auto">
          <a:xfrm>
            <a:off x="5654675" y="2376488"/>
            <a:ext cx="121761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PROJECT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5" y="2769709"/>
            <a:ext cx="1538074" cy="1102681"/>
          </a:xfrm>
          <a:prstGeom prst="rect">
            <a:avLst/>
          </a:prstGeom>
        </p:spPr>
      </p:pic>
      <p:sp>
        <p:nvSpPr>
          <p:cNvPr id="3" name="TextBox 2">
            <a:extLst>
              <a:ext uri="{FF2B5EF4-FFF2-40B4-BE49-F238E27FC236}">
                <a16:creationId xmlns:a16="http://schemas.microsoft.com/office/drawing/2014/main" id="{55B8807A-CFED-4013-A11A-D08CCC01AB0A}"/>
              </a:ext>
            </a:extLst>
          </p:cNvPr>
          <p:cNvSpPr txBox="1"/>
          <p:nvPr/>
        </p:nvSpPr>
        <p:spPr>
          <a:xfrm>
            <a:off x="5943600" y="3668910"/>
            <a:ext cx="343364" cy="307777"/>
          </a:xfrm>
          <a:prstGeom prst="rect">
            <a:avLst/>
          </a:prstGeom>
          <a:noFill/>
        </p:spPr>
        <p:txBody>
          <a:bodyPr wrap="none" rtlCol="0">
            <a:spAutoFit/>
          </a:bodyPr>
          <a:lstStyle/>
          <a:p>
            <a:r>
              <a:rPr lang="en-US" sz="1400" dirty="0"/>
              <a:t>M</a:t>
            </a:r>
          </a:p>
        </p:txBody>
      </p:sp>
      <p:sp>
        <p:nvSpPr>
          <p:cNvPr id="68" name="TextBox 67">
            <a:extLst>
              <a:ext uri="{FF2B5EF4-FFF2-40B4-BE49-F238E27FC236}">
                <a16:creationId xmlns:a16="http://schemas.microsoft.com/office/drawing/2014/main" id="{F5AB6748-1F00-4BCB-B2E7-47FCFF9B9DA5}"/>
              </a:ext>
            </a:extLst>
          </p:cNvPr>
          <p:cNvSpPr txBox="1"/>
          <p:nvPr/>
        </p:nvSpPr>
        <p:spPr>
          <a:xfrm>
            <a:off x="5955197" y="2740568"/>
            <a:ext cx="327334" cy="307777"/>
          </a:xfrm>
          <a:prstGeom prst="rect">
            <a:avLst/>
          </a:prstGeom>
          <a:noFill/>
        </p:spPr>
        <p:txBody>
          <a:bodyPr wrap="none" rtlCol="0">
            <a:spAutoFit/>
          </a:bodyPr>
          <a:lstStyle/>
          <a:p>
            <a:r>
              <a:rPr lang="en-US" sz="1400" dirty="0"/>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1439">
                                            <p:txEl>
                                              <p:pRg st="0" end="0"/>
                                            </p:txEl>
                                          </p:spTgt>
                                        </p:tgtEl>
                                        <p:attrNameLst>
                                          <p:attrName>style.visibility</p:attrName>
                                        </p:attrNameLst>
                                      </p:cBhvr>
                                      <p:to>
                                        <p:strVal val="visible"/>
                                      </p:to>
                                    </p:set>
                                    <p:animEffect transition="in" filter="dissolve">
                                      <p:cBhvr>
                                        <p:cTn id="7" dur="500"/>
                                        <p:tgtEl>
                                          <p:spTgt spid="10143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ctrTitle"/>
          </p:nvPr>
        </p:nvSpPr>
        <p:spPr>
          <a:xfrm>
            <a:off x="685800" y="2644775"/>
            <a:ext cx="7772400" cy="1470025"/>
          </a:xfrm>
        </p:spPr>
        <p:txBody>
          <a:bodyPr/>
          <a:lstStyle/>
          <a:p>
            <a:pPr eaLnBrk="1" hangingPunct="1"/>
            <a:r>
              <a:rPr lang="en-US" b="1">
                <a:solidFill>
                  <a:srgbClr val="663300"/>
                </a:solidFill>
                <a:latin typeface="Comic Sans MS" pitchFamily="66" charset="0"/>
              </a:rPr>
              <a:t>Query Processing in</a:t>
            </a:r>
            <a:br>
              <a:rPr lang="en-US" b="1">
                <a:solidFill>
                  <a:srgbClr val="663300"/>
                </a:solidFill>
                <a:latin typeface="Comic Sans MS" pitchFamily="66" charset="0"/>
              </a:rPr>
            </a:br>
            <a:r>
              <a:rPr lang="en-US" b="1">
                <a:solidFill>
                  <a:srgbClr val="663300"/>
                </a:solidFill>
                <a:latin typeface="Comic Sans MS" pitchFamily="66" charset="0"/>
              </a:rPr>
              <a:t>Multidatabase Systems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title"/>
          </p:nvPr>
        </p:nvSpPr>
        <p:spPr>
          <a:xfrm>
            <a:off x="685800" y="609600"/>
            <a:ext cx="7772400" cy="685800"/>
          </a:xfrm>
        </p:spPr>
        <p:txBody>
          <a:bodyPr/>
          <a:lstStyle/>
          <a:p>
            <a:pPr eaLnBrk="1" hangingPunct="1"/>
            <a:r>
              <a:rPr lang="en-US" sz="3600" b="1">
                <a:solidFill>
                  <a:srgbClr val="663300"/>
                </a:solidFill>
                <a:latin typeface="Comic Sans MS" pitchFamily="66" charset="0"/>
              </a:rPr>
              <a:t>Query Processing in Three Steps</a:t>
            </a:r>
          </a:p>
        </p:txBody>
      </p:sp>
      <p:sp>
        <p:nvSpPr>
          <p:cNvPr id="103428" name="Oval 10"/>
          <p:cNvSpPr>
            <a:spLocks noChangeArrowheads="1"/>
          </p:cNvSpPr>
          <p:nvPr/>
        </p:nvSpPr>
        <p:spPr bwMode="auto">
          <a:xfrm>
            <a:off x="46482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29" name="Text Box 11"/>
          <p:cNvSpPr txBox="1">
            <a:spLocks noChangeArrowheads="1"/>
          </p:cNvSpPr>
          <p:nvPr/>
        </p:nvSpPr>
        <p:spPr bwMode="auto">
          <a:xfrm>
            <a:off x="47783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1</a:t>
            </a:r>
          </a:p>
        </p:txBody>
      </p:sp>
      <p:sp>
        <p:nvSpPr>
          <p:cNvPr id="103430" name="Oval 12"/>
          <p:cNvSpPr>
            <a:spLocks noChangeArrowheads="1"/>
          </p:cNvSpPr>
          <p:nvPr/>
        </p:nvSpPr>
        <p:spPr bwMode="auto">
          <a:xfrm>
            <a:off x="60198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31" name="Text Box 13"/>
          <p:cNvSpPr txBox="1">
            <a:spLocks noChangeArrowheads="1"/>
          </p:cNvSpPr>
          <p:nvPr/>
        </p:nvSpPr>
        <p:spPr bwMode="auto">
          <a:xfrm>
            <a:off x="61499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2</a:t>
            </a:r>
          </a:p>
        </p:txBody>
      </p:sp>
      <p:sp>
        <p:nvSpPr>
          <p:cNvPr id="103432" name="Oval 14"/>
          <p:cNvSpPr>
            <a:spLocks noChangeArrowheads="1"/>
          </p:cNvSpPr>
          <p:nvPr/>
        </p:nvSpPr>
        <p:spPr bwMode="auto">
          <a:xfrm>
            <a:off x="73914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33" name="Text Box 15"/>
          <p:cNvSpPr txBox="1">
            <a:spLocks noChangeArrowheads="1"/>
          </p:cNvSpPr>
          <p:nvPr/>
        </p:nvSpPr>
        <p:spPr bwMode="auto">
          <a:xfrm>
            <a:off x="75215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3</a:t>
            </a:r>
          </a:p>
        </p:txBody>
      </p:sp>
      <p:sp>
        <p:nvSpPr>
          <p:cNvPr id="103434" name="Text Box 16"/>
          <p:cNvSpPr txBox="1">
            <a:spLocks noChangeArrowheads="1"/>
          </p:cNvSpPr>
          <p:nvPr/>
        </p:nvSpPr>
        <p:spPr bwMode="auto">
          <a:xfrm>
            <a:off x="4724400" y="2947988"/>
            <a:ext cx="1196975"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1</a:t>
            </a:r>
          </a:p>
        </p:txBody>
      </p:sp>
      <p:sp>
        <p:nvSpPr>
          <p:cNvPr id="103435" name="Text Box 17"/>
          <p:cNvSpPr txBox="1">
            <a:spLocks noChangeArrowheads="1"/>
          </p:cNvSpPr>
          <p:nvPr/>
        </p:nvSpPr>
        <p:spPr bwMode="auto">
          <a:xfrm>
            <a:off x="6096000" y="2971800"/>
            <a:ext cx="1225550"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2</a:t>
            </a:r>
          </a:p>
        </p:txBody>
      </p:sp>
      <p:sp>
        <p:nvSpPr>
          <p:cNvPr id="103436" name="Text Box 18"/>
          <p:cNvSpPr txBox="1">
            <a:spLocks noChangeArrowheads="1"/>
          </p:cNvSpPr>
          <p:nvPr/>
        </p:nvSpPr>
        <p:spPr bwMode="auto">
          <a:xfrm>
            <a:off x="7489825" y="2971800"/>
            <a:ext cx="1225550"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3</a:t>
            </a:r>
          </a:p>
        </p:txBody>
      </p:sp>
      <p:sp>
        <p:nvSpPr>
          <p:cNvPr id="103437" name="Oval 19"/>
          <p:cNvSpPr>
            <a:spLocks noChangeArrowheads="1"/>
          </p:cNvSpPr>
          <p:nvPr/>
        </p:nvSpPr>
        <p:spPr bwMode="auto">
          <a:xfrm>
            <a:off x="46482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38" name="Text Box 20"/>
          <p:cNvSpPr txBox="1">
            <a:spLocks noChangeArrowheads="1"/>
          </p:cNvSpPr>
          <p:nvPr/>
        </p:nvSpPr>
        <p:spPr bwMode="auto">
          <a:xfrm>
            <a:off x="5029200" y="3657600"/>
            <a:ext cx="549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1</a:t>
            </a:r>
          </a:p>
        </p:txBody>
      </p:sp>
      <p:sp>
        <p:nvSpPr>
          <p:cNvPr id="103439" name="Oval 21"/>
          <p:cNvSpPr>
            <a:spLocks noChangeArrowheads="1"/>
          </p:cNvSpPr>
          <p:nvPr/>
        </p:nvSpPr>
        <p:spPr bwMode="auto">
          <a:xfrm>
            <a:off x="60960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40" name="Oval 22"/>
          <p:cNvSpPr>
            <a:spLocks noChangeArrowheads="1"/>
          </p:cNvSpPr>
          <p:nvPr/>
        </p:nvSpPr>
        <p:spPr bwMode="auto">
          <a:xfrm>
            <a:off x="74676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41" name="Text Box 23"/>
          <p:cNvSpPr txBox="1">
            <a:spLocks noChangeArrowheads="1"/>
          </p:cNvSpPr>
          <p:nvPr/>
        </p:nvSpPr>
        <p:spPr bwMode="auto">
          <a:xfrm>
            <a:off x="5730875" y="4814888"/>
            <a:ext cx="2193925" cy="36671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INTEGRATOR</a:t>
            </a:r>
          </a:p>
        </p:txBody>
      </p:sp>
      <p:sp>
        <p:nvSpPr>
          <p:cNvPr id="103442" name="Oval 24"/>
          <p:cNvSpPr>
            <a:spLocks noChangeArrowheads="1"/>
          </p:cNvSpPr>
          <p:nvPr/>
        </p:nvSpPr>
        <p:spPr bwMode="auto">
          <a:xfrm>
            <a:off x="6096000" y="57912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43" name="Text Box 25"/>
          <p:cNvSpPr txBox="1">
            <a:spLocks noChangeArrowheads="1"/>
          </p:cNvSpPr>
          <p:nvPr/>
        </p:nvSpPr>
        <p:spPr bwMode="auto">
          <a:xfrm>
            <a:off x="6477000" y="5867400"/>
            <a:ext cx="5349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GCS</a:t>
            </a:r>
          </a:p>
        </p:txBody>
      </p:sp>
      <p:sp>
        <p:nvSpPr>
          <p:cNvPr id="103444" name="Line 26"/>
          <p:cNvSpPr>
            <a:spLocks noChangeShapeType="1"/>
          </p:cNvSpPr>
          <p:nvPr/>
        </p:nvSpPr>
        <p:spPr bwMode="auto">
          <a:xfrm>
            <a:off x="53340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45" name="Line 27"/>
          <p:cNvSpPr>
            <a:spLocks noChangeShapeType="1"/>
          </p:cNvSpPr>
          <p:nvPr/>
        </p:nvSpPr>
        <p:spPr bwMode="auto">
          <a:xfrm>
            <a:off x="67056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46" name="Line 28"/>
          <p:cNvSpPr>
            <a:spLocks noChangeShapeType="1"/>
          </p:cNvSpPr>
          <p:nvPr/>
        </p:nvSpPr>
        <p:spPr bwMode="auto">
          <a:xfrm>
            <a:off x="80772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47" name="Line 29"/>
          <p:cNvSpPr>
            <a:spLocks noChangeShapeType="1"/>
          </p:cNvSpPr>
          <p:nvPr/>
        </p:nvSpPr>
        <p:spPr bwMode="auto">
          <a:xfrm>
            <a:off x="67056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48" name="Line 30"/>
          <p:cNvSpPr>
            <a:spLocks noChangeShapeType="1"/>
          </p:cNvSpPr>
          <p:nvPr/>
        </p:nvSpPr>
        <p:spPr bwMode="auto">
          <a:xfrm>
            <a:off x="53340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49" name="Line 31"/>
          <p:cNvSpPr>
            <a:spLocks noChangeShapeType="1"/>
          </p:cNvSpPr>
          <p:nvPr/>
        </p:nvSpPr>
        <p:spPr bwMode="auto">
          <a:xfrm>
            <a:off x="80772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50" name="Line 32"/>
          <p:cNvSpPr>
            <a:spLocks noChangeShapeType="1"/>
          </p:cNvSpPr>
          <p:nvPr/>
        </p:nvSpPr>
        <p:spPr bwMode="auto">
          <a:xfrm>
            <a:off x="6781800" y="4038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51" name="Line 33"/>
          <p:cNvSpPr>
            <a:spLocks noChangeShapeType="1"/>
          </p:cNvSpPr>
          <p:nvPr/>
        </p:nvSpPr>
        <p:spPr bwMode="auto">
          <a:xfrm>
            <a:off x="5638800" y="4038600"/>
            <a:ext cx="381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52" name="Line 34"/>
          <p:cNvSpPr>
            <a:spLocks noChangeShapeType="1"/>
          </p:cNvSpPr>
          <p:nvPr/>
        </p:nvSpPr>
        <p:spPr bwMode="auto">
          <a:xfrm flipH="1">
            <a:off x="7543800" y="4038600"/>
            <a:ext cx="685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53" name="Line 35"/>
          <p:cNvSpPr>
            <a:spLocks noChangeShapeType="1"/>
          </p:cNvSpPr>
          <p:nvPr/>
        </p:nvSpPr>
        <p:spPr bwMode="auto">
          <a:xfrm>
            <a:off x="6781800" y="5181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3454" name="Text Box 37"/>
          <p:cNvSpPr txBox="1">
            <a:spLocks noChangeArrowheads="1"/>
          </p:cNvSpPr>
          <p:nvPr/>
        </p:nvSpPr>
        <p:spPr bwMode="auto">
          <a:xfrm>
            <a:off x="7889875" y="36576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3</a:t>
            </a:r>
          </a:p>
        </p:txBody>
      </p:sp>
      <p:sp>
        <p:nvSpPr>
          <p:cNvPr id="103455" name="Text Box 38"/>
          <p:cNvSpPr txBox="1">
            <a:spLocks noChangeArrowheads="1"/>
          </p:cNvSpPr>
          <p:nvPr/>
        </p:nvSpPr>
        <p:spPr bwMode="auto">
          <a:xfrm>
            <a:off x="6477000" y="36576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2</a:t>
            </a:r>
          </a:p>
        </p:txBody>
      </p:sp>
      <p:sp>
        <p:nvSpPr>
          <p:cNvPr id="103456" name="TextBox 31"/>
          <p:cNvSpPr txBox="1">
            <a:spLocks noChangeArrowheads="1"/>
          </p:cNvSpPr>
          <p:nvPr/>
        </p:nvSpPr>
        <p:spPr bwMode="auto">
          <a:xfrm>
            <a:off x="5257800" y="1524000"/>
            <a:ext cx="30559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a:solidFill>
                  <a:srgbClr val="7030A0"/>
                </a:solidFill>
              </a:rPr>
              <a:t>Schema Integration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title"/>
          </p:nvPr>
        </p:nvSpPr>
        <p:spPr>
          <a:xfrm>
            <a:off x="685800" y="609600"/>
            <a:ext cx="7772400" cy="685800"/>
          </a:xfrm>
        </p:spPr>
        <p:txBody>
          <a:bodyPr/>
          <a:lstStyle/>
          <a:p>
            <a:pPr eaLnBrk="1" hangingPunct="1"/>
            <a:r>
              <a:rPr lang="en-US" sz="3600" b="1">
                <a:solidFill>
                  <a:srgbClr val="663300"/>
                </a:solidFill>
                <a:latin typeface="Comic Sans MS" pitchFamily="66" charset="0"/>
              </a:rPr>
              <a:t>Query Processing in Three Steps</a:t>
            </a:r>
          </a:p>
        </p:txBody>
      </p:sp>
      <p:sp>
        <p:nvSpPr>
          <p:cNvPr id="103427" name="Rectangle 8"/>
          <p:cNvSpPr>
            <a:spLocks noGrp="1" noChangeArrowheads="1"/>
          </p:cNvSpPr>
          <p:nvPr>
            <p:ph type="body" sz="half" idx="1"/>
          </p:nvPr>
        </p:nvSpPr>
        <p:spPr>
          <a:xfrm>
            <a:off x="685800" y="1524000"/>
            <a:ext cx="3810000" cy="1295400"/>
          </a:xfrm>
        </p:spPr>
        <p:txBody>
          <a:bodyPr/>
          <a:lstStyle/>
          <a:p>
            <a:pPr eaLnBrk="1" hangingPunct="1">
              <a:spcAft>
                <a:spcPct val="40000"/>
              </a:spcAft>
              <a:buFontTx/>
              <a:buAutoNum type="arabicPeriod"/>
            </a:pPr>
            <a:r>
              <a:rPr lang="en-US" sz="2400" dirty="0">
                <a:latin typeface="Comic Sans MS" pitchFamily="66" charset="0"/>
              </a:rPr>
              <a:t>Global query is decomposed into local queries</a:t>
            </a:r>
          </a:p>
        </p:txBody>
      </p:sp>
      <p:sp>
        <p:nvSpPr>
          <p:cNvPr id="103428" name="Oval 10"/>
          <p:cNvSpPr>
            <a:spLocks noChangeArrowheads="1"/>
          </p:cNvSpPr>
          <p:nvPr/>
        </p:nvSpPr>
        <p:spPr bwMode="auto">
          <a:xfrm>
            <a:off x="46482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29" name="Text Box 11"/>
          <p:cNvSpPr txBox="1">
            <a:spLocks noChangeArrowheads="1"/>
          </p:cNvSpPr>
          <p:nvPr/>
        </p:nvSpPr>
        <p:spPr bwMode="auto">
          <a:xfrm>
            <a:off x="4778375" y="2257425"/>
            <a:ext cx="11445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1</a:t>
            </a:r>
          </a:p>
        </p:txBody>
      </p:sp>
      <p:sp>
        <p:nvSpPr>
          <p:cNvPr id="103430" name="Oval 12"/>
          <p:cNvSpPr>
            <a:spLocks noChangeArrowheads="1"/>
          </p:cNvSpPr>
          <p:nvPr/>
        </p:nvSpPr>
        <p:spPr bwMode="auto">
          <a:xfrm>
            <a:off x="60198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31" name="Text Box 13"/>
          <p:cNvSpPr txBox="1">
            <a:spLocks noChangeArrowheads="1"/>
          </p:cNvSpPr>
          <p:nvPr/>
        </p:nvSpPr>
        <p:spPr bwMode="auto">
          <a:xfrm>
            <a:off x="6149975" y="2257425"/>
            <a:ext cx="11445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2</a:t>
            </a:r>
          </a:p>
        </p:txBody>
      </p:sp>
      <p:sp>
        <p:nvSpPr>
          <p:cNvPr id="103432" name="Oval 14"/>
          <p:cNvSpPr>
            <a:spLocks noChangeArrowheads="1"/>
          </p:cNvSpPr>
          <p:nvPr/>
        </p:nvSpPr>
        <p:spPr bwMode="auto">
          <a:xfrm>
            <a:off x="73914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33" name="Text Box 15"/>
          <p:cNvSpPr txBox="1">
            <a:spLocks noChangeArrowheads="1"/>
          </p:cNvSpPr>
          <p:nvPr/>
        </p:nvSpPr>
        <p:spPr bwMode="auto">
          <a:xfrm>
            <a:off x="7521575" y="2257425"/>
            <a:ext cx="11445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3</a:t>
            </a:r>
          </a:p>
        </p:txBody>
      </p:sp>
      <p:sp>
        <p:nvSpPr>
          <p:cNvPr id="103434" name="Text Box 16"/>
          <p:cNvSpPr txBox="1">
            <a:spLocks noChangeArrowheads="1"/>
          </p:cNvSpPr>
          <p:nvPr/>
        </p:nvSpPr>
        <p:spPr bwMode="auto">
          <a:xfrm>
            <a:off x="4724400" y="2947988"/>
            <a:ext cx="1196975" cy="304800"/>
          </a:xfrm>
          <a:prstGeom prst="rect">
            <a:avLst/>
          </a:prstGeom>
          <a:solidFill>
            <a:srgbClr val="FFD5A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1</a:t>
            </a:r>
          </a:p>
        </p:txBody>
      </p:sp>
      <p:sp>
        <p:nvSpPr>
          <p:cNvPr id="103435" name="Text Box 17"/>
          <p:cNvSpPr txBox="1">
            <a:spLocks noChangeArrowheads="1"/>
          </p:cNvSpPr>
          <p:nvPr/>
        </p:nvSpPr>
        <p:spPr bwMode="auto">
          <a:xfrm>
            <a:off x="6096000" y="2971800"/>
            <a:ext cx="1225550" cy="304800"/>
          </a:xfrm>
          <a:prstGeom prst="rect">
            <a:avLst/>
          </a:prstGeom>
          <a:solidFill>
            <a:srgbClr val="FFD5A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2</a:t>
            </a:r>
          </a:p>
        </p:txBody>
      </p:sp>
      <p:sp>
        <p:nvSpPr>
          <p:cNvPr id="103436" name="Text Box 18"/>
          <p:cNvSpPr txBox="1">
            <a:spLocks noChangeArrowheads="1"/>
          </p:cNvSpPr>
          <p:nvPr/>
        </p:nvSpPr>
        <p:spPr bwMode="auto">
          <a:xfrm>
            <a:off x="7489825" y="2971800"/>
            <a:ext cx="1225550" cy="304800"/>
          </a:xfrm>
          <a:prstGeom prst="rect">
            <a:avLst/>
          </a:prstGeom>
          <a:solidFill>
            <a:srgbClr val="FFD5A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3</a:t>
            </a:r>
          </a:p>
        </p:txBody>
      </p:sp>
      <p:sp>
        <p:nvSpPr>
          <p:cNvPr id="103437" name="Oval 19"/>
          <p:cNvSpPr>
            <a:spLocks noChangeArrowheads="1"/>
          </p:cNvSpPr>
          <p:nvPr/>
        </p:nvSpPr>
        <p:spPr bwMode="auto">
          <a:xfrm>
            <a:off x="46482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38" name="Text Box 20"/>
          <p:cNvSpPr txBox="1">
            <a:spLocks noChangeArrowheads="1"/>
          </p:cNvSpPr>
          <p:nvPr/>
        </p:nvSpPr>
        <p:spPr bwMode="auto">
          <a:xfrm>
            <a:off x="5029200" y="3657600"/>
            <a:ext cx="5492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1</a:t>
            </a:r>
          </a:p>
        </p:txBody>
      </p:sp>
      <p:sp>
        <p:nvSpPr>
          <p:cNvPr id="103439" name="Oval 21"/>
          <p:cNvSpPr>
            <a:spLocks noChangeArrowheads="1"/>
          </p:cNvSpPr>
          <p:nvPr/>
        </p:nvSpPr>
        <p:spPr bwMode="auto">
          <a:xfrm>
            <a:off x="60960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40" name="Oval 22"/>
          <p:cNvSpPr>
            <a:spLocks noChangeArrowheads="1"/>
          </p:cNvSpPr>
          <p:nvPr/>
        </p:nvSpPr>
        <p:spPr bwMode="auto">
          <a:xfrm>
            <a:off x="74676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41" name="Text Box 23"/>
          <p:cNvSpPr txBox="1">
            <a:spLocks noChangeArrowheads="1"/>
          </p:cNvSpPr>
          <p:nvPr/>
        </p:nvSpPr>
        <p:spPr bwMode="auto">
          <a:xfrm>
            <a:off x="5730875" y="4814888"/>
            <a:ext cx="2193925" cy="36671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INTEGRATOR</a:t>
            </a:r>
          </a:p>
        </p:txBody>
      </p:sp>
      <p:sp>
        <p:nvSpPr>
          <p:cNvPr id="103442" name="Oval 24"/>
          <p:cNvSpPr>
            <a:spLocks noChangeArrowheads="1"/>
          </p:cNvSpPr>
          <p:nvPr/>
        </p:nvSpPr>
        <p:spPr bwMode="auto">
          <a:xfrm>
            <a:off x="6096000" y="57912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3443" name="Text Box 25"/>
          <p:cNvSpPr txBox="1">
            <a:spLocks noChangeArrowheads="1"/>
          </p:cNvSpPr>
          <p:nvPr/>
        </p:nvSpPr>
        <p:spPr bwMode="auto">
          <a:xfrm>
            <a:off x="6477000" y="5867400"/>
            <a:ext cx="5349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GCS</a:t>
            </a:r>
          </a:p>
        </p:txBody>
      </p:sp>
      <p:sp>
        <p:nvSpPr>
          <p:cNvPr id="103444" name="Line 26"/>
          <p:cNvSpPr>
            <a:spLocks noChangeShapeType="1"/>
          </p:cNvSpPr>
          <p:nvPr/>
        </p:nvSpPr>
        <p:spPr bwMode="auto">
          <a:xfrm>
            <a:off x="5334000" y="2590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45" name="Line 27"/>
          <p:cNvSpPr>
            <a:spLocks noChangeShapeType="1"/>
          </p:cNvSpPr>
          <p:nvPr/>
        </p:nvSpPr>
        <p:spPr bwMode="auto">
          <a:xfrm>
            <a:off x="6705600" y="2590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46" name="Line 28"/>
          <p:cNvSpPr>
            <a:spLocks noChangeShapeType="1"/>
          </p:cNvSpPr>
          <p:nvPr/>
        </p:nvSpPr>
        <p:spPr bwMode="auto">
          <a:xfrm>
            <a:off x="8077200" y="2590800"/>
            <a:ext cx="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47" name="Line 29"/>
          <p:cNvSpPr>
            <a:spLocks noChangeShapeType="1"/>
          </p:cNvSpPr>
          <p:nvPr/>
        </p:nvSpPr>
        <p:spPr bwMode="auto">
          <a:xfrm>
            <a:off x="6705600" y="3276600"/>
            <a:ext cx="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48" name="Line 30"/>
          <p:cNvSpPr>
            <a:spLocks noChangeShapeType="1"/>
          </p:cNvSpPr>
          <p:nvPr/>
        </p:nvSpPr>
        <p:spPr bwMode="auto">
          <a:xfrm>
            <a:off x="5334000" y="3276600"/>
            <a:ext cx="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49" name="Line 31"/>
          <p:cNvSpPr>
            <a:spLocks noChangeShapeType="1"/>
          </p:cNvSpPr>
          <p:nvPr/>
        </p:nvSpPr>
        <p:spPr bwMode="auto">
          <a:xfrm>
            <a:off x="8077200" y="3276600"/>
            <a:ext cx="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50" name="Line 32"/>
          <p:cNvSpPr>
            <a:spLocks noChangeShapeType="1"/>
          </p:cNvSpPr>
          <p:nvPr/>
        </p:nvSpPr>
        <p:spPr bwMode="auto">
          <a:xfrm>
            <a:off x="6781800" y="4038600"/>
            <a:ext cx="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51" name="Line 33"/>
          <p:cNvSpPr>
            <a:spLocks noChangeShapeType="1"/>
          </p:cNvSpPr>
          <p:nvPr/>
        </p:nvSpPr>
        <p:spPr bwMode="auto">
          <a:xfrm>
            <a:off x="5638800" y="4038600"/>
            <a:ext cx="3810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52" name="Line 34"/>
          <p:cNvSpPr>
            <a:spLocks noChangeShapeType="1"/>
          </p:cNvSpPr>
          <p:nvPr/>
        </p:nvSpPr>
        <p:spPr bwMode="auto">
          <a:xfrm flipH="1">
            <a:off x="7543800" y="4038600"/>
            <a:ext cx="6858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53" name="Line 35"/>
          <p:cNvSpPr>
            <a:spLocks noChangeShapeType="1"/>
          </p:cNvSpPr>
          <p:nvPr/>
        </p:nvSpPr>
        <p:spPr bwMode="auto">
          <a:xfrm>
            <a:off x="6781800" y="51816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03454" name="Text Box 37"/>
          <p:cNvSpPr txBox="1">
            <a:spLocks noChangeArrowheads="1"/>
          </p:cNvSpPr>
          <p:nvPr/>
        </p:nvSpPr>
        <p:spPr bwMode="auto">
          <a:xfrm>
            <a:off x="7889875" y="3657600"/>
            <a:ext cx="5683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3</a:t>
            </a:r>
          </a:p>
        </p:txBody>
      </p:sp>
      <p:sp>
        <p:nvSpPr>
          <p:cNvPr id="103455" name="Text Box 38"/>
          <p:cNvSpPr txBox="1">
            <a:spLocks noChangeArrowheads="1"/>
          </p:cNvSpPr>
          <p:nvPr/>
        </p:nvSpPr>
        <p:spPr bwMode="auto">
          <a:xfrm>
            <a:off x="6477000" y="3657600"/>
            <a:ext cx="5683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2</a:t>
            </a:r>
          </a:p>
        </p:txBody>
      </p:sp>
      <p:sp>
        <p:nvSpPr>
          <p:cNvPr id="103456" name="TextBox 31"/>
          <p:cNvSpPr txBox="1">
            <a:spLocks noChangeArrowheads="1"/>
          </p:cNvSpPr>
          <p:nvPr/>
        </p:nvSpPr>
        <p:spPr bwMode="auto">
          <a:xfrm>
            <a:off x="5257800" y="1524000"/>
            <a:ext cx="26885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solidFill>
                  <a:srgbClr val="7030A0"/>
                </a:solidFill>
              </a:rPr>
              <a:t>Query Processing</a:t>
            </a:r>
          </a:p>
        </p:txBody>
      </p:sp>
      <p:sp>
        <p:nvSpPr>
          <p:cNvPr id="103457" name="Oval 32"/>
          <p:cNvSpPr>
            <a:spLocks noChangeArrowheads="1"/>
          </p:cNvSpPr>
          <p:nvPr/>
        </p:nvSpPr>
        <p:spPr bwMode="auto">
          <a:xfrm>
            <a:off x="5486400" y="56388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800" dirty="0"/>
              <a:t>Q</a:t>
            </a:r>
            <a:r>
              <a:rPr lang="en-US" sz="1800" baseline="-25000" dirty="0"/>
              <a:t>1</a:t>
            </a:r>
          </a:p>
        </p:txBody>
      </p:sp>
      <p:grpSp>
        <p:nvGrpSpPr>
          <p:cNvPr id="2" name="Group 36"/>
          <p:cNvGrpSpPr>
            <a:grpSpLocks/>
          </p:cNvGrpSpPr>
          <p:nvPr/>
        </p:nvGrpSpPr>
        <p:grpSpPr bwMode="auto">
          <a:xfrm>
            <a:off x="4724400" y="3962400"/>
            <a:ext cx="3276600" cy="457200"/>
            <a:chOff x="4724400" y="3962400"/>
            <a:chExt cx="3276600" cy="457200"/>
          </a:xfrm>
        </p:grpSpPr>
        <p:sp>
          <p:nvSpPr>
            <p:cNvPr id="103459" name="Oval 33"/>
            <p:cNvSpPr>
              <a:spLocks noChangeArrowheads="1"/>
            </p:cNvSpPr>
            <p:nvPr/>
          </p:nvSpPr>
          <p:spPr bwMode="auto">
            <a:xfrm>
              <a:off x="47244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1,1</a:t>
              </a:r>
            </a:p>
          </p:txBody>
        </p:sp>
        <p:sp>
          <p:nvSpPr>
            <p:cNvPr id="103460" name="Oval 34"/>
            <p:cNvSpPr>
              <a:spLocks noChangeArrowheads="1"/>
            </p:cNvSpPr>
            <p:nvPr/>
          </p:nvSpPr>
          <p:spPr bwMode="auto">
            <a:xfrm>
              <a:off x="59436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1,2</a:t>
              </a:r>
            </a:p>
          </p:txBody>
        </p:sp>
        <p:sp>
          <p:nvSpPr>
            <p:cNvPr id="103461" name="Oval 35"/>
            <p:cNvSpPr>
              <a:spLocks noChangeArrowheads="1"/>
            </p:cNvSpPr>
            <p:nvPr/>
          </p:nvSpPr>
          <p:spPr bwMode="auto">
            <a:xfrm>
              <a:off x="72390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1,3</a:t>
              </a:r>
            </a:p>
          </p:txBody>
        </p:sp>
      </p:grpSp>
    </p:spTree>
    <p:extLst>
      <p:ext uri="{BB962C8B-B14F-4D97-AF65-F5344CB8AC3E}">
        <p14:creationId xmlns:p14="http://schemas.microsoft.com/office/powerpoint/2010/main" val="3082257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3456">
                                            <p:txEl>
                                              <p:pRg st="0" end="0"/>
                                            </p:txEl>
                                          </p:spTgt>
                                        </p:tgtEl>
                                        <p:attrNameLst>
                                          <p:attrName>style.visibility</p:attrName>
                                        </p:attrNameLst>
                                      </p:cBhvr>
                                      <p:to>
                                        <p:strVal val="visible"/>
                                      </p:to>
                                    </p:set>
                                    <p:animEffect transition="in" filter="wipe(left)">
                                      <p:cBhvr>
                                        <p:cTn id="7" dur="500"/>
                                        <p:tgtEl>
                                          <p:spTgt spid="103456">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3427">
                                            <p:txEl>
                                              <p:pRg st="0" end="0"/>
                                            </p:txEl>
                                          </p:spTgt>
                                        </p:tgtEl>
                                        <p:attrNameLst>
                                          <p:attrName>style.visibility</p:attrName>
                                        </p:attrNameLst>
                                      </p:cBhvr>
                                      <p:to>
                                        <p:strVal val="visible"/>
                                      </p:to>
                                    </p:set>
                                    <p:animEffect transition="in" filter="fade">
                                      <p:cBhvr>
                                        <p:cTn id="11" dur="1000"/>
                                        <p:tgtEl>
                                          <p:spTgt spid="103427">
                                            <p:txEl>
                                              <p:pRg st="0" end="0"/>
                                            </p:txEl>
                                          </p:spTgt>
                                        </p:tgtEl>
                                      </p:cBhvr>
                                    </p:animEffect>
                                    <p:anim calcmode="lin" valueType="num">
                                      <p:cBhvr>
                                        <p:cTn id="12" dur="10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342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03457"/>
                                        </p:tgtEl>
                                        <p:attrNameLst>
                                          <p:attrName>style.visibility</p:attrName>
                                        </p:attrNameLst>
                                      </p:cBhvr>
                                      <p:to>
                                        <p:strVal val="visible"/>
                                      </p:to>
                                    </p:set>
                                    <p:animEffect transition="in" filter="dissolve">
                                      <p:cBhvr>
                                        <p:cTn id="17" dur="500"/>
                                        <p:tgtEl>
                                          <p:spTgt spid="103457"/>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5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title"/>
          </p:nvPr>
        </p:nvSpPr>
        <p:spPr>
          <a:xfrm>
            <a:off x="685800" y="609600"/>
            <a:ext cx="7772400" cy="685800"/>
          </a:xfrm>
        </p:spPr>
        <p:txBody>
          <a:bodyPr/>
          <a:lstStyle/>
          <a:p>
            <a:pPr eaLnBrk="1" hangingPunct="1"/>
            <a:r>
              <a:rPr lang="en-US" sz="3600" b="1">
                <a:solidFill>
                  <a:srgbClr val="663300"/>
                </a:solidFill>
                <a:latin typeface="Comic Sans MS" pitchFamily="66" charset="0"/>
              </a:rPr>
              <a:t>Query Processing in Three Steps</a:t>
            </a:r>
          </a:p>
        </p:txBody>
      </p:sp>
      <p:sp>
        <p:nvSpPr>
          <p:cNvPr id="104451" name="Rectangle 8"/>
          <p:cNvSpPr>
            <a:spLocks noGrp="1" noChangeArrowheads="1"/>
          </p:cNvSpPr>
          <p:nvPr>
            <p:ph type="body" sz="half" idx="1"/>
          </p:nvPr>
        </p:nvSpPr>
        <p:spPr>
          <a:xfrm>
            <a:off x="685800" y="1524000"/>
            <a:ext cx="3810000" cy="2286000"/>
          </a:xfrm>
        </p:spPr>
        <p:txBody>
          <a:bodyPr/>
          <a:lstStyle/>
          <a:p>
            <a:pPr marL="457200" indent="-457200" eaLnBrk="1" hangingPunct="1">
              <a:spcAft>
                <a:spcPct val="40000"/>
              </a:spcAft>
              <a:buFont typeface="Times New Roman" pitchFamily="18" charset="0"/>
              <a:buAutoNum type="arabicPeriod" startAt="2"/>
            </a:pPr>
            <a:r>
              <a:rPr lang="en-US" sz="2400" dirty="0">
                <a:latin typeface="Comic Sans MS" pitchFamily="66" charset="0"/>
              </a:rPr>
              <a:t>Each local query is translated into queries over the corresponding local database system </a:t>
            </a:r>
          </a:p>
        </p:txBody>
      </p:sp>
      <p:sp>
        <p:nvSpPr>
          <p:cNvPr id="104452" name="Oval 10"/>
          <p:cNvSpPr>
            <a:spLocks noChangeArrowheads="1"/>
          </p:cNvSpPr>
          <p:nvPr/>
        </p:nvSpPr>
        <p:spPr bwMode="auto">
          <a:xfrm>
            <a:off x="46482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4453" name="Text Box 11"/>
          <p:cNvSpPr txBox="1">
            <a:spLocks noChangeArrowheads="1"/>
          </p:cNvSpPr>
          <p:nvPr/>
        </p:nvSpPr>
        <p:spPr bwMode="auto">
          <a:xfrm>
            <a:off x="47783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1</a:t>
            </a:r>
          </a:p>
        </p:txBody>
      </p:sp>
      <p:sp>
        <p:nvSpPr>
          <p:cNvPr id="104454" name="Oval 12"/>
          <p:cNvSpPr>
            <a:spLocks noChangeArrowheads="1"/>
          </p:cNvSpPr>
          <p:nvPr/>
        </p:nvSpPr>
        <p:spPr bwMode="auto">
          <a:xfrm>
            <a:off x="60198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4455" name="Text Box 13"/>
          <p:cNvSpPr txBox="1">
            <a:spLocks noChangeArrowheads="1"/>
          </p:cNvSpPr>
          <p:nvPr/>
        </p:nvSpPr>
        <p:spPr bwMode="auto">
          <a:xfrm>
            <a:off x="61499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2</a:t>
            </a:r>
          </a:p>
        </p:txBody>
      </p:sp>
      <p:sp>
        <p:nvSpPr>
          <p:cNvPr id="104456" name="Oval 14"/>
          <p:cNvSpPr>
            <a:spLocks noChangeArrowheads="1"/>
          </p:cNvSpPr>
          <p:nvPr/>
        </p:nvSpPr>
        <p:spPr bwMode="auto">
          <a:xfrm>
            <a:off x="73914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4457" name="Text Box 15"/>
          <p:cNvSpPr txBox="1">
            <a:spLocks noChangeArrowheads="1"/>
          </p:cNvSpPr>
          <p:nvPr/>
        </p:nvSpPr>
        <p:spPr bwMode="auto">
          <a:xfrm>
            <a:off x="75215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3</a:t>
            </a:r>
          </a:p>
        </p:txBody>
      </p:sp>
      <p:sp>
        <p:nvSpPr>
          <p:cNvPr id="104458" name="Text Box 16"/>
          <p:cNvSpPr txBox="1">
            <a:spLocks noChangeArrowheads="1"/>
          </p:cNvSpPr>
          <p:nvPr/>
        </p:nvSpPr>
        <p:spPr bwMode="auto">
          <a:xfrm>
            <a:off x="4724400" y="2947988"/>
            <a:ext cx="1196975"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1</a:t>
            </a:r>
          </a:p>
        </p:txBody>
      </p:sp>
      <p:sp>
        <p:nvSpPr>
          <p:cNvPr id="104459" name="Text Box 17"/>
          <p:cNvSpPr txBox="1">
            <a:spLocks noChangeArrowheads="1"/>
          </p:cNvSpPr>
          <p:nvPr/>
        </p:nvSpPr>
        <p:spPr bwMode="auto">
          <a:xfrm>
            <a:off x="6096000" y="2971800"/>
            <a:ext cx="1225550"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2</a:t>
            </a:r>
          </a:p>
        </p:txBody>
      </p:sp>
      <p:sp>
        <p:nvSpPr>
          <p:cNvPr id="104460" name="Text Box 18"/>
          <p:cNvSpPr txBox="1">
            <a:spLocks noChangeArrowheads="1"/>
          </p:cNvSpPr>
          <p:nvPr/>
        </p:nvSpPr>
        <p:spPr bwMode="auto">
          <a:xfrm>
            <a:off x="7489825" y="2971800"/>
            <a:ext cx="1225550"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3</a:t>
            </a:r>
          </a:p>
        </p:txBody>
      </p:sp>
      <p:sp>
        <p:nvSpPr>
          <p:cNvPr id="104461" name="Oval 19"/>
          <p:cNvSpPr>
            <a:spLocks noChangeArrowheads="1"/>
          </p:cNvSpPr>
          <p:nvPr/>
        </p:nvSpPr>
        <p:spPr bwMode="auto">
          <a:xfrm>
            <a:off x="46482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4462" name="Text Box 20"/>
          <p:cNvSpPr txBox="1">
            <a:spLocks noChangeArrowheads="1"/>
          </p:cNvSpPr>
          <p:nvPr/>
        </p:nvSpPr>
        <p:spPr bwMode="auto">
          <a:xfrm>
            <a:off x="5029200" y="3657600"/>
            <a:ext cx="549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1</a:t>
            </a:r>
          </a:p>
        </p:txBody>
      </p:sp>
      <p:sp>
        <p:nvSpPr>
          <p:cNvPr id="104463" name="Oval 21"/>
          <p:cNvSpPr>
            <a:spLocks noChangeArrowheads="1"/>
          </p:cNvSpPr>
          <p:nvPr/>
        </p:nvSpPr>
        <p:spPr bwMode="auto">
          <a:xfrm>
            <a:off x="60960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4464" name="Oval 22"/>
          <p:cNvSpPr>
            <a:spLocks noChangeArrowheads="1"/>
          </p:cNvSpPr>
          <p:nvPr/>
        </p:nvSpPr>
        <p:spPr bwMode="auto">
          <a:xfrm>
            <a:off x="74676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4465" name="Text Box 23"/>
          <p:cNvSpPr txBox="1">
            <a:spLocks noChangeArrowheads="1"/>
          </p:cNvSpPr>
          <p:nvPr/>
        </p:nvSpPr>
        <p:spPr bwMode="auto">
          <a:xfrm>
            <a:off x="5730875" y="4814888"/>
            <a:ext cx="2193925" cy="36671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INTEGRATOR</a:t>
            </a:r>
          </a:p>
        </p:txBody>
      </p:sp>
      <p:sp>
        <p:nvSpPr>
          <p:cNvPr id="104466" name="Oval 24"/>
          <p:cNvSpPr>
            <a:spLocks noChangeArrowheads="1"/>
          </p:cNvSpPr>
          <p:nvPr/>
        </p:nvSpPr>
        <p:spPr bwMode="auto">
          <a:xfrm>
            <a:off x="6096000" y="57912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4467" name="Text Box 25"/>
          <p:cNvSpPr txBox="1">
            <a:spLocks noChangeArrowheads="1"/>
          </p:cNvSpPr>
          <p:nvPr/>
        </p:nvSpPr>
        <p:spPr bwMode="auto">
          <a:xfrm>
            <a:off x="6477000" y="5867400"/>
            <a:ext cx="5349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GCS</a:t>
            </a:r>
          </a:p>
        </p:txBody>
      </p:sp>
      <p:sp>
        <p:nvSpPr>
          <p:cNvPr id="104468" name="Line 26"/>
          <p:cNvSpPr>
            <a:spLocks noChangeShapeType="1"/>
          </p:cNvSpPr>
          <p:nvPr/>
        </p:nvSpPr>
        <p:spPr bwMode="auto">
          <a:xfrm>
            <a:off x="53340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69" name="Line 27"/>
          <p:cNvSpPr>
            <a:spLocks noChangeShapeType="1"/>
          </p:cNvSpPr>
          <p:nvPr/>
        </p:nvSpPr>
        <p:spPr bwMode="auto">
          <a:xfrm>
            <a:off x="67056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0" name="Line 28"/>
          <p:cNvSpPr>
            <a:spLocks noChangeShapeType="1"/>
          </p:cNvSpPr>
          <p:nvPr/>
        </p:nvSpPr>
        <p:spPr bwMode="auto">
          <a:xfrm>
            <a:off x="80772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1" name="Line 29"/>
          <p:cNvSpPr>
            <a:spLocks noChangeShapeType="1"/>
          </p:cNvSpPr>
          <p:nvPr/>
        </p:nvSpPr>
        <p:spPr bwMode="auto">
          <a:xfrm>
            <a:off x="67056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2" name="Line 30"/>
          <p:cNvSpPr>
            <a:spLocks noChangeShapeType="1"/>
          </p:cNvSpPr>
          <p:nvPr/>
        </p:nvSpPr>
        <p:spPr bwMode="auto">
          <a:xfrm>
            <a:off x="53340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3" name="Line 31"/>
          <p:cNvSpPr>
            <a:spLocks noChangeShapeType="1"/>
          </p:cNvSpPr>
          <p:nvPr/>
        </p:nvSpPr>
        <p:spPr bwMode="auto">
          <a:xfrm>
            <a:off x="80772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4" name="Line 32"/>
          <p:cNvSpPr>
            <a:spLocks noChangeShapeType="1"/>
          </p:cNvSpPr>
          <p:nvPr/>
        </p:nvSpPr>
        <p:spPr bwMode="auto">
          <a:xfrm>
            <a:off x="6781800" y="4038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5" name="Line 33"/>
          <p:cNvSpPr>
            <a:spLocks noChangeShapeType="1"/>
          </p:cNvSpPr>
          <p:nvPr/>
        </p:nvSpPr>
        <p:spPr bwMode="auto">
          <a:xfrm>
            <a:off x="5638800" y="4038600"/>
            <a:ext cx="381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6" name="Line 34"/>
          <p:cNvSpPr>
            <a:spLocks noChangeShapeType="1"/>
          </p:cNvSpPr>
          <p:nvPr/>
        </p:nvSpPr>
        <p:spPr bwMode="auto">
          <a:xfrm flipH="1">
            <a:off x="7543800" y="4038600"/>
            <a:ext cx="685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7" name="Line 35"/>
          <p:cNvSpPr>
            <a:spLocks noChangeShapeType="1"/>
          </p:cNvSpPr>
          <p:nvPr/>
        </p:nvSpPr>
        <p:spPr bwMode="auto">
          <a:xfrm>
            <a:off x="6781800" y="5181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478" name="Text Box 37"/>
          <p:cNvSpPr txBox="1">
            <a:spLocks noChangeArrowheads="1"/>
          </p:cNvSpPr>
          <p:nvPr/>
        </p:nvSpPr>
        <p:spPr bwMode="auto">
          <a:xfrm>
            <a:off x="7889875" y="36576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3</a:t>
            </a:r>
          </a:p>
        </p:txBody>
      </p:sp>
      <p:sp>
        <p:nvSpPr>
          <p:cNvPr id="104479" name="Text Box 38"/>
          <p:cNvSpPr txBox="1">
            <a:spLocks noChangeArrowheads="1"/>
          </p:cNvSpPr>
          <p:nvPr/>
        </p:nvSpPr>
        <p:spPr bwMode="auto">
          <a:xfrm>
            <a:off x="6477000" y="36576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2</a:t>
            </a:r>
          </a:p>
        </p:txBody>
      </p:sp>
      <p:sp>
        <p:nvSpPr>
          <p:cNvPr id="104480" name="TextBox 31"/>
          <p:cNvSpPr txBox="1">
            <a:spLocks noChangeArrowheads="1"/>
          </p:cNvSpPr>
          <p:nvPr/>
        </p:nvSpPr>
        <p:spPr bwMode="auto">
          <a:xfrm>
            <a:off x="5257800" y="1524000"/>
            <a:ext cx="26885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solidFill>
                  <a:srgbClr val="7030A0"/>
                </a:solidFill>
              </a:rPr>
              <a:t>Query Processing</a:t>
            </a:r>
          </a:p>
        </p:txBody>
      </p:sp>
      <p:sp>
        <p:nvSpPr>
          <p:cNvPr id="104481" name="Oval 32"/>
          <p:cNvSpPr>
            <a:spLocks noChangeArrowheads="1"/>
          </p:cNvSpPr>
          <p:nvPr/>
        </p:nvSpPr>
        <p:spPr bwMode="auto">
          <a:xfrm>
            <a:off x="5486400" y="56388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800"/>
              <a:t>Q</a:t>
            </a:r>
            <a:r>
              <a:rPr lang="en-US" sz="1800" baseline="-25000"/>
              <a:t>1</a:t>
            </a:r>
          </a:p>
        </p:txBody>
      </p:sp>
      <p:sp>
        <p:nvSpPr>
          <p:cNvPr id="104482" name="Oval 33"/>
          <p:cNvSpPr>
            <a:spLocks noChangeArrowheads="1"/>
          </p:cNvSpPr>
          <p:nvPr/>
        </p:nvSpPr>
        <p:spPr bwMode="auto">
          <a:xfrm>
            <a:off x="47244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1,1</a:t>
            </a:r>
          </a:p>
        </p:txBody>
      </p:sp>
      <p:sp>
        <p:nvSpPr>
          <p:cNvPr id="104483" name="Oval 34"/>
          <p:cNvSpPr>
            <a:spLocks noChangeArrowheads="1"/>
          </p:cNvSpPr>
          <p:nvPr/>
        </p:nvSpPr>
        <p:spPr bwMode="auto">
          <a:xfrm>
            <a:off x="59436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1,2</a:t>
            </a:r>
          </a:p>
        </p:txBody>
      </p:sp>
      <p:sp>
        <p:nvSpPr>
          <p:cNvPr id="104484" name="Oval 35"/>
          <p:cNvSpPr>
            <a:spLocks noChangeArrowheads="1"/>
          </p:cNvSpPr>
          <p:nvPr/>
        </p:nvSpPr>
        <p:spPr bwMode="auto">
          <a:xfrm>
            <a:off x="72390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1,3</a:t>
            </a:r>
          </a:p>
        </p:txBody>
      </p:sp>
      <p:grpSp>
        <p:nvGrpSpPr>
          <p:cNvPr id="2" name="Group 39"/>
          <p:cNvGrpSpPr>
            <a:grpSpLocks/>
          </p:cNvGrpSpPr>
          <p:nvPr/>
        </p:nvGrpSpPr>
        <p:grpSpPr bwMode="auto">
          <a:xfrm>
            <a:off x="4495800" y="2438400"/>
            <a:ext cx="3429000" cy="533400"/>
            <a:chOff x="4495800" y="2438400"/>
            <a:chExt cx="3429000" cy="533400"/>
          </a:xfrm>
        </p:grpSpPr>
        <p:sp>
          <p:nvSpPr>
            <p:cNvPr id="104486" name="Oval 36"/>
            <p:cNvSpPr>
              <a:spLocks noChangeArrowheads="1"/>
            </p:cNvSpPr>
            <p:nvPr/>
          </p:nvSpPr>
          <p:spPr bwMode="auto">
            <a:xfrm>
              <a:off x="4495800" y="25146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1,1</a:t>
              </a:r>
            </a:p>
          </p:txBody>
        </p:sp>
        <p:sp>
          <p:nvSpPr>
            <p:cNvPr id="104487" name="Oval 37"/>
            <p:cNvSpPr>
              <a:spLocks noChangeArrowheads="1"/>
            </p:cNvSpPr>
            <p:nvPr/>
          </p:nvSpPr>
          <p:spPr bwMode="auto">
            <a:xfrm>
              <a:off x="5791200" y="2514600"/>
              <a:ext cx="8382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1,2</a:t>
              </a:r>
            </a:p>
          </p:txBody>
        </p:sp>
        <p:sp>
          <p:nvSpPr>
            <p:cNvPr id="104488" name="Oval 38"/>
            <p:cNvSpPr>
              <a:spLocks noChangeArrowheads="1"/>
            </p:cNvSpPr>
            <p:nvPr/>
          </p:nvSpPr>
          <p:spPr bwMode="auto">
            <a:xfrm>
              <a:off x="7086600" y="2438400"/>
              <a:ext cx="8382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1000"/>
                                        <p:tgtEl>
                                          <p:spTgt spid="104451">
                                            <p:txEl>
                                              <p:pRg st="0" end="0"/>
                                            </p:txEl>
                                          </p:spTgt>
                                        </p:tgtEl>
                                      </p:cBhvr>
                                    </p:animEffect>
                                    <p:anim calcmode="lin" valueType="num">
                                      <p:cBhvr>
                                        <p:cTn id="8" dur="10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445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title"/>
          </p:nvPr>
        </p:nvSpPr>
        <p:spPr>
          <a:xfrm>
            <a:off x="685800" y="609600"/>
            <a:ext cx="7772400" cy="685800"/>
          </a:xfrm>
        </p:spPr>
        <p:txBody>
          <a:bodyPr/>
          <a:lstStyle/>
          <a:p>
            <a:pPr eaLnBrk="1" hangingPunct="1"/>
            <a:r>
              <a:rPr lang="en-US" sz="3600" b="1">
                <a:solidFill>
                  <a:srgbClr val="663300"/>
                </a:solidFill>
                <a:latin typeface="Comic Sans MS" pitchFamily="66" charset="0"/>
              </a:rPr>
              <a:t>Query Processing in Three Steps</a:t>
            </a:r>
          </a:p>
        </p:txBody>
      </p:sp>
      <p:sp>
        <p:nvSpPr>
          <p:cNvPr id="103427" name="Rectangle 8"/>
          <p:cNvSpPr>
            <a:spLocks noGrp="1" noChangeArrowheads="1"/>
          </p:cNvSpPr>
          <p:nvPr>
            <p:ph type="body" sz="half" idx="1"/>
          </p:nvPr>
        </p:nvSpPr>
        <p:spPr>
          <a:xfrm>
            <a:off x="685800" y="1524000"/>
            <a:ext cx="3810000" cy="1600200"/>
          </a:xfrm>
        </p:spPr>
        <p:txBody>
          <a:bodyPr/>
          <a:lstStyle/>
          <a:p>
            <a:pPr marL="457200" indent="-457200" eaLnBrk="1" hangingPunct="1">
              <a:spcAft>
                <a:spcPct val="40000"/>
              </a:spcAft>
              <a:buFont typeface="+mj-lt"/>
              <a:buAutoNum type="arabicPeriod" startAt="3"/>
              <a:defRPr/>
            </a:pPr>
            <a:r>
              <a:rPr lang="en-US" sz="2400" dirty="0">
                <a:latin typeface="Comic Sans MS" pitchFamily="66" charset="0"/>
              </a:rPr>
              <a:t>Results of the local queries are combined into the answer</a:t>
            </a:r>
          </a:p>
          <a:p>
            <a:pPr eaLnBrk="1" hangingPunct="1">
              <a:spcAft>
                <a:spcPct val="40000"/>
              </a:spcAft>
              <a:buFontTx/>
              <a:buAutoNum type="arabicPeriod" startAt="3"/>
              <a:defRPr/>
            </a:pPr>
            <a:endParaRPr lang="en-US" sz="2400" dirty="0">
              <a:latin typeface="Comic Sans MS" pitchFamily="66" charset="0"/>
            </a:endParaRPr>
          </a:p>
        </p:txBody>
      </p:sp>
      <p:sp>
        <p:nvSpPr>
          <p:cNvPr id="105476" name="Oval 10"/>
          <p:cNvSpPr>
            <a:spLocks noChangeArrowheads="1"/>
          </p:cNvSpPr>
          <p:nvPr/>
        </p:nvSpPr>
        <p:spPr bwMode="auto">
          <a:xfrm>
            <a:off x="46482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5477" name="Text Box 11"/>
          <p:cNvSpPr txBox="1">
            <a:spLocks noChangeArrowheads="1"/>
          </p:cNvSpPr>
          <p:nvPr/>
        </p:nvSpPr>
        <p:spPr bwMode="auto">
          <a:xfrm>
            <a:off x="47783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1</a:t>
            </a:r>
          </a:p>
        </p:txBody>
      </p:sp>
      <p:sp>
        <p:nvSpPr>
          <p:cNvPr id="105478" name="Oval 12"/>
          <p:cNvSpPr>
            <a:spLocks noChangeArrowheads="1"/>
          </p:cNvSpPr>
          <p:nvPr/>
        </p:nvSpPr>
        <p:spPr bwMode="auto">
          <a:xfrm>
            <a:off x="60198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5479" name="Text Box 13"/>
          <p:cNvSpPr txBox="1">
            <a:spLocks noChangeArrowheads="1"/>
          </p:cNvSpPr>
          <p:nvPr/>
        </p:nvSpPr>
        <p:spPr bwMode="auto">
          <a:xfrm>
            <a:off x="61499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2</a:t>
            </a:r>
          </a:p>
        </p:txBody>
      </p:sp>
      <p:sp>
        <p:nvSpPr>
          <p:cNvPr id="105480" name="Oval 14"/>
          <p:cNvSpPr>
            <a:spLocks noChangeArrowheads="1"/>
          </p:cNvSpPr>
          <p:nvPr/>
        </p:nvSpPr>
        <p:spPr bwMode="auto">
          <a:xfrm>
            <a:off x="7391400" y="21336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5481" name="Text Box 15"/>
          <p:cNvSpPr txBox="1">
            <a:spLocks noChangeArrowheads="1"/>
          </p:cNvSpPr>
          <p:nvPr/>
        </p:nvSpPr>
        <p:spPr bwMode="auto">
          <a:xfrm>
            <a:off x="7521575" y="2257425"/>
            <a:ext cx="11445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000" b="1" i="0"/>
              <a:t>Local Schema 3</a:t>
            </a:r>
          </a:p>
        </p:txBody>
      </p:sp>
      <p:sp>
        <p:nvSpPr>
          <p:cNvPr id="105482" name="Text Box 16"/>
          <p:cNvSpPr txBox="1">
            <a:spLocks noChangeArrowheads="1"/>
          </p:cNvSpPr>
          <p:nvPr/>
        </p:nvSpPr>
        <p:spPr bwMode="auto">
          <a:xfrm>
            <a:off x="4724400" y="2947988"/>
            <a:ext cx="1196975"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1</a:t>
            </a:r>
          </a:p>
        </p:txBody>
      </p:sp>
      <p:sp>
        <p:nvSpPr>
          <p:cNvPr id="105483" name="Text Box 17"/>
          <p:cNvSpPr txBox="1">
            <a:spLocks noChangeArrowheads="1"/>
          </p:cNvSpPr>
          <p:nvPr/>
        </p:nvSpPr>
        <p:spPr bwMode="auto">
          <a:xfrm>
            <a:off x="6096000" y="2971800"/>
            <a:ext cx="1225550"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2</a:t>
            </a:r>
          </a:p>
        </p:txBody>
      </p:sp>
      <p:sp>
        <p:nvSpPr>
          <p:cNvPr id="105484" name="Text Box 18"/>
          <p:cNvSpPr txBox="1">
            <a:spLocks noChangeArrowheads="1"/>
          </p:cNvSpPr>
          <p:nvPr/>
        </p:nvSpPr>
        <p:spPr bwMode="auto">
          <a:xfrm>
            <a:off x="7489825" y="2971800"/>
            <a:ext cx="1225550" cy="304800"/>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3</a:t>
            </a:r>
          </a:p>
        </p:txBody>
      </p:sp>
      <p:sp>
        <p:nvSpPr>
          <p:cNvPr id="105485" name="Oval 19"/>
          <p:cNvSpPr>
            <a:spLocks noChangeArrowheads="1"/>
          </p:cNvSpPr>
          <p:nvPr/>
        </p:nvSpPr>
        <p:spPr bwMode="auto">
          <a:xfrm>
            <a:off x="46482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5486" name="Text Box 20"/>
          <p:cNvSpPr txBox="1">
            <a:spLocks noChangeArrowheads="1"/>
          </p:cNvSpPr>
          <p:nvPr/>
        </p:nvSpPr>
        <p:spPr bwMode="auto">
          <a:xfrm>
            <a:off x="5029200" y="3657600"/>
            <a:ext cx="549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1</a:t>
            </a:r>
          </a:p>
        </p:txBody>
      </p:sp>
      <p:sp>
        <p:nvSpPr>
          <p:cNvPr id="105487" name="Oval 21"/>
          <p:cNvSpPr>
            <a:spLocks noChangeArrowheads="1"/>
          </p:cNvSpPr>
          <p:nvPr/>
        </p:nvSpPr>
        <p:spPr bwMode="auto">
          <a:xfrm>
            <a:off x="60960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5488" name="Oval 22"/>
          <p:cNvSpPr>
            <a:spLocks noChangeArrowheads="1"/>
          </p:cNvSpPr>
          <p:nvPr/>
        </p:nvSpPr>
        <p:spPr bwMode="auto">
          <a:xfrm>
            <a:off x="7467600" y="35814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5489" name="Text Box 23"/>
          <p:cNvSpPr txBox="1">
            <a:spLocks noChangeArrowheads="1"/>
          </p:cNvSpPr>
          <p:nvPr/>
        </p:nvSpPr>
        <p:spPr bwMode="auto">
          <a:xfrm>
            <a:off x="5730875" y="4814888"/>
            <a:ext cx="2193925" cy="36671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INTEGRATOR</a:t>
            </a:r>
          </a:p>
        </p:txBody>
      </p:sp>
      <p:sp>
        <p:nvSpPr>
          <p:cNvPr id="105490" name="Oval 24"/>
          <p:cNvSpPr>
            <a:spLocks noChangeArrowheads="1"/>
          </p:cNvSpPr>
          <p:nvPr/>
        </p:nvSpPr>
        <p:spPr bwMode="auto">
          <a:xfrm>
            <a:off x="6096000" y="5791200"/>
            <a:ext cx="1295400" cy="457200"/>
          </a:xfrm>
          <a:prstGeom prst="ellipse">
            <a:avLst/>
          </a:prstGeom>
          <a:solidFill>
            <a:srgbClr val="9DFFE5"/>
          </a:solidFill>
          <a:ln w="9525">
            <a:solidFill>
              <a:schemeClr val="tx1"/>
            </a:solidFill>
            <a:round/>
            <a:headEnd/>
            <a:tailEnd/>
          </a:ln>
        </p:spPr>
        <p:txBody>
          <a:bodyPr wrap="none" anchor="ctr"/>
          <a:lstStyle/>
          <a:p>
            <a:pPr algn="r"/>
            <a:endParaRPr lang="en-US"/>
          </a:p>
        </p:txBody>
      </p:sp>
      <p:sp>
        <p:nvSpPr>
          <p:cNvPr id="105491" name="Text Box 25"/>
          <p:cNvSpPr txBox="1">
            <a:spLocks noChangeArrowheads="1"/>
          </p:cNvSpPr>
          <p:nvPr/>
        </p:nvSpPr>
        <p:spPr bwMode="auto">
          <a:xfrm>
            <a:off x="6477000" y="5867400"/>
            <a:ext cx="5349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GCS</a:t>
            </a:r>
          </a:p>
        </p:txBody>
      </p:sp>
      <p:sp>
        <p:nvSpPr>
          <p:cNvPr id="105492" name="Line 26"/>
          <p:cNvSpPr>
            <a:spLocks noChangeShapeType="1"/>
          </p:cNvSpPr>
          <p:nvPr/>
        </p:nvSpPr>
        <p:spPr bwMode="auto">
          <a:xfrm>
            <a:off x="53340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3" name="Line 27"/>
          <p:cNvSpPr>
            <a:spLocks noChangeShapeType="1"/>
          </p:cNvSpPr>
          <p:nvPr/>
        </p:nvSpPr>
        <p:spPr bwMode="auto">
          <a:xfrm>
            <a:off x="67056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4" name="Line 28"/>
          <p:cNvSpPr>
            <a:spLocks noChangeShapeType="1"/>
          </p:cNvSpPr>
          <p:nvPr/>
        </p:nvSpPr>
        <p:spPr bwMode="auto">
          <a:xfrm>
            <a:off x="8077200" y="2590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5" name="Line 29"/>
          <p:cNvSpPr>
            <a:spLocks noChangeShapeType="1"/>
          </p:cNvSpPr>
          <p:nvPr/>
        </p:nvSpPr>
        <p:spPr bwMode="auto">
          <a:xfrm>
            <a:off x="67056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6" name="Line 30"/>
          <p:cNvSpPr>
            <a:spLocks noChangeShapeType="1"/>
          </p:cNvSpPr>
          <p:nvPr/>
        </p:nvSpPr>
        <p:spPr bwMode="auto">
          <a:xfrm>
            <a:off x="53340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7" name="Line 31"/>
          <p:cNvSpPr>
            <a:spLocks noChangeShapeType="1"/>
          </p:cNvSpPr>
          <p:nvPr/>
        </p:nvSpPr>
        <p:spPr bwMode="auto">
          <a:xfrm>
            <a:off x="8077200" y="327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8" name="Line 32"/>
          <p:cNvSpPr>
            <a:spLocks noChangeShapeType="1"/>
          </p:cNvSpPr>
          <p:nvPr/>
        </p:nvSpPr>
        <p:spPr bwMode="auto">
          <a:xfrm>
            <a:off x="6781800" y="4038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499" name="Line 33"/>
          <p:cNvSpPr>
            <a:spLocks noChangeShapeType="1"/>
          </p:cNvSpPr>
          <p:nvPr/>
        </p:nvSpPr>
        <p:spPr bwMode="auto">
          <a:xfrm>
            <a:off x="5638800" y="4038600"/>
            <a:ext cx="381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500" name="Line 34"/>
          <p:cNvSpPr>
            <a:spLocks noChangeShapeType="1"/>
          </p:cNvSpPr>
          <p:nvPr/>
        </p:nvSpPr>
        <p:spPr bwMode="auto">
          <a:xfrm flipH="1">
            <a:off x="7543800" y="4038600"/>
            <a:ext cx="685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501" name="Line 35"/>
          <p:cNvSpPr>
            <a:spLocks noChangeShapeType="1"/>
          </p:cNvSpPr>
          <p:nvPr/>
        </p:nvSpPr>
        <p:spPr bwMode="auto">
          <a:xfrm>
            <a:off x="6781800" y="51816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502" name="Text Box 37"/>
          <p:cNvSpPr txBox="1">
            <a:spLocks noChangeArrowheads="1"/>
          </p:cNvSpPr>
          <p:nvPr/>
        </p:nvSpPr>
        <p:spPr bwMode="auto">
          <a:xfrm>
            <a:off x="7889875" y="36576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3</a:t>
            </a:r>
          </a:p>
        </p:txBody>
      </p:sp>
      <p:sp>
        <p:nvSpPr>
          <p:cNvPr id="105503" name="Text Box 38"/>
          <p:cNvSpPr txBox="1">
            <a:spLocks noChangeArrowheads="1"/>
          </p:cNvSpPr>
          <p:nvPr/>
        </p:nvSpPr>
        <p:spPr bwMode="auto">
          <a:xfrm>
            <a:off x="6477000" y="36576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2</a:t>
            </a:r>
          </a:p>
        </p:txBody>
      </p:sp>
      <p:sp>
        <p:nvSpPr>
          <p:cNvPr id="105504" name="TextBox 31"/>
          <p:cNvSpPr txBox="1">
            <a:spLocks noChangeArrowheads="1"/>
          </p:cNvSpPr>
          <p:nvPr/>
        </p:nvSpPr>
        <p:spPr bwMode="auto">
          <a:xfrm>
            <a:off x="5257800" y="1524000"/>
            <a:ext cx="26885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solidFill>
                  <a:srgbClr val="7030A0"/>
                </a:solidFill>
              </a:rPr>
              <a:t>Query Processing</a:t>
            </a:r>
          </a:p>
        </p:txBody>
      </p:sp>
      <p:sp>
        <p:nvSpPr>
          <p:cNvPr id="105505" name="Oval 32"/>
          <p:cNvSpPr>
            <a:spLocks noChangeArrowheads="1"/>
          </p:cNvSpPr>
          <p:nvPr/>
        </p:nvSpPr>
        <p:spPr bwMode="auto">
          <a:xfrm>
            <a:off x="5486400" y="56388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800"/>
              <a:t>Q</a:t>
            </a:r>
            <a:r>
              <a:rPr lang="en-US" sz="1800" baseline="-25000"/>
              <a:t>1</a:t>
            </a:r>
          </a:p>
        </p:txBody>
      </p:sp>
      <p:sp>
        <p:nvSpPr>
          <p:cNvPr id="105506" name="Oval 33"/>
          <p:cNvSpPr>
            <a:spLocks noChangeArrowheads="1"/>
          </p:cNvSpPr>
          <p:nvPr/>
        </p:nvSpPr>
        <p:spPr bwMode="auto">
          <a:xfrm>
            <a:off x="47244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1,1</a:t>
            </a:r>
          </a:p>
        </p:txBody>
      </p:sp>
      <p:sp>
        <p:nvSpPr>
          <p:cNvPr id="105507" name="Oval 34"/>
          <p:cNvSpPr>
            <a:spLocks noChangeArrowheads="1"/>
          </p:cNvSpPr>
          <p:nvPr/>
        </p:nvSpPr>
        <p:spPr bwMode="auto">
          <a:xfrm>
            <a:off x="59436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1,2</a:t>
            </a:r>
          </a:p>
        </p:txBody>
      </p:sp>
      <p:sp>
        <p:nvSpPr>
          <p:cNvPr id="105508" name="Oval 35"/>
          <p:cNvSpPr>
            <a:spLocks noChangeArrowheads="1"/>
          </p:cNvSpPr>
          <p:nvPr/>
        </p:nvSpPr>
        <p:spPr bwMode="auto">
          <a:xfrm>
            <a:off x="7239000" y="39624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1,3</a:t>
            </a:r>
          </a:p>
        </p:txBody>
      </p:sp>
      <p:sp>
        <p:nvSpPr>
          <p:cNvPr id="105509" name="Oval 36"/>
          <p:cNvSpPr>
            <a:spLocks noChangeArrowheads="1"/>
          </p:cNvSpPr>
          <p:nvPr/>
        </p:nvSpPr>
        <p:spPr bwMode="auto">
          <a:xfrm>
            <a:off x="4495800" y="2514600"/>
            <a:ext cx="7620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1,1</a:t>
            </a:r>
          </a:p>
        </p:txBody>
      </p:sp>
      <p:sp>
        <p:nvSpPr>
          <p:cNvPr id="105510" name="Oval 37"/>
          <p:cNvSpPr>
            <a:spLocks noChangeArrowheads="1"/>
          </p:cNvSpPr>
          <p:nvPr/>
        </p:nvSpPr>
        <p:spPr bwMode="auto">
          <a:xfrm>
            <a:off x="5791200" y="2514600"/>
            <a:ext cx="8382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1,2</a:t>
            </a:r>
          </a:p>
        </p:txBody>
      </p:sp>
      <p:sp>
        <p:nvSpPr>
          <p:cNvPr id="105511" name="Oval 38"/>
          <p:cNvSpPr>
            <a:spLocks noChangeArrowheads="1"/>
          </p:cNvSpPr>
          <p:nvPr/>
        </p:nvSpPr>
        <p:spPr bwMode="auto">
          <a:xfrm>
            <a:off x="7086600" y="2438400"/>
            <a:ext cx="838200" cy="457200"/>
          </a:xfrm>
          <a:prstGeom prst="ellipse">
            <a:avLst/>
          </a:prstGeom>
          <a:solidFill>
            <a:srgbClr val="AEBEF0"/>
          </a:solidFill>
          <a:ln w="9525" algn="ctr">
            <a:solidFill>
              <a:schemeClr val="tx1"/>
            </a:solidFill>
            <a:round/>
            <a:headEnd/>
            <a:tailEnd/>
          </a:ln>
        </p:spPr>
        <p:txBody>
          <a:bodyPr bIns="91440" anchor="ctr"/>
          <a:lstStyle/>
          <a:p>
            <a:pPr algn="ctr"/>
            <a:r>
              <a:rPr lang="en-US" sz="1500"/>
              <a:t>Q’</a:t>
            </a:r>
            <a:r>
              <a:rPr lang="en-US" sz="1500" baseline="-25000"/>
              <a:t>1,3</a:t>
            </a:r>
          </a:p>
        </p:txBody>
      </p:sp>
      <p:sp>
        <p:nvSpPr>
          <p:cNvPr id="40" name="Left Arrow Callout 39"/>
          <p:cNvSpPr>
            <a:spLocks noChangeArrowheads="1"/>
          </p:cNvSpPr>
          <p:nvPr/>
        </p:nvSpPr>
        <p:spPr bwMode="auto">
          <a:xfrm>
            <a:off x="2362200" y="3505200"/>
            <a:ext cx="1828800" cy="914400"/>
          </a:xfrm>
          <a:prstGeom prst="leftArrowCallout">
            <a:avLst>
              <a:gd name="adj1" fmla="val 25000"/>
              <a:gd name="adj2" fmla="val 25000"/>
              <a:gd name="adj3" fmla="val 25000"/>
              <a:gd name="adj4" fmla="val 76176"/>
            </a:avLst>
          </a:prstGeom>
          <a:solidFill>
            <a:srgbClr val="AEBEF0"/>
          </a:solidFill>
          <a:ln w="9525" algn="ctr">
            <a:solidFill>
              <a:schemeClr val="tx1"/>
            </a:solidFill>
            <a:round/>
            <a:headEnd/>
            <a:tailEnd/>
          </a:ln>
        </p:spPr>
        <p:txBody>
          <a:bodyPr anchor="b"/>
          <a:lstStyle/>
          <a:p>
            <a:pPr algn="ctr"/>
            <a:r>
              <a:rPr lang="en-US"/>
              <a:t>Combine</a:t>
            </a:r>
          </a:p>
        </p:txBody>
      </p:sp>
      <p:sp>
        <p:nvSpPr>
          <p:cNvPr id="41" name="Down Arrow 40"/>
          <p:cNvSpPr>
            <a:spLocks noChangeArrowheads="1"/>
          </p:cNvSpPr>
          <p:nvPr/>
        </p:nvSpPr>
        <p:spPr bwMode="auto">
          <a:xfrm rot="3225329">
            <a:off x="3808412" y="2579688"/>
            <a:ext cx="315913" cy="1423988"/>
          </a:xfrm>
          <a:prstGeom prst="downArrow">
            <a:avLst>
              <a:gd name="adj1" fmla="val 50000"/>
              <a:gd name="adj2" fmla="val 50042"/>
            </a:avLst>
          </a:prstGeom>
          <a:solidFill>
            <a:srgbClr val="FFCDCD"/>
          </a:solidFill>
          <a:ln w="9525" algn="ctr">
            <a:solidFill>
              <a:schemeClr val="tx1"/>
            </a:solidFill>
            <a:round/>
            <a:headEnd/>
            <a:tailEnd/>
          </a:ln>
        </p:spPr>
        <p:txBody>
          <a:bodyPr/>
          <a:lstStyle/>
          <a:p>
            <a:pPr algn="r"/>
            <a:endParaRPr lang="en-US"/>
          </a:p>
        </p:txBody>
      </p:sp>
      <p:sp>
        <p:nvSpPr>
          <p:cNvPr id="42" name="Down Arrow 41"/>
          <p:cNvSpPr>
            <a:spLocks noChangeArrowheads="1"/>
          </p:cNvSpPr>
          <p:nvPr/>
        </p:nvSpPr>
        <p:spPr bwMode="auto">
          <a:xfrm rot="3870141">
            <a:off x="4745831" y="2210594"/>
            <a:ext cx="315913" cy="2105025"/>
          </a:xfrm>
          <a:prstGeom prst="downArrow">
            <a:avLst>
              <a:gd name="adj1" fmla="val 50000"/>
              <a:gd name="adj2" fmla="val 50006"/>
            </a:avLst>
          </a:prstGeom>
          <a:solidFill>
            <a:srgbClr val="FFCDCD"/>
          </a:solidFill>
          <a:ln w="9525" algn="ctr">
            <a:solidFill>
              <a:schemeClr val="tx1"/>
            </a:solidFill>
            <a:round/>
            <a:headEnd/>
            <a:tailEnd/>
          </a:ln>
        </p:spPr>
        <p:txBody>
          <a:bodyPr/>
          <a:lstStyle/>
          <a:p>
            <a:pPr algn="r"/>
            <a:endParaRPr lang="en-US"/>
          </a:p>
        </p:txBody>
      </p:sp>
      <p:sp>
        <p:nvSpPr>
          <p:cNvPr id="43" name="Down Arrow 42"/>
          <p:cNvSpPr>
            <a:spLocks noChangeArrowheads="1"/>
          </p:cNvSpPr>
          <p:nvPr/>
        </p:nvSpPr>
        <p:spPr bwMode="auto">
          <a:xfrm rot="4064019">
            <a:off x="5418138" y="1657350"/>
            <a:ext cx="315912" cy="3475038"/>
          </a:xfrm>
          <a:prstGeom prst="downArrow">
            <a:avLst>
              <a:gd name="adj1" fmla="val 50000"/>
              <a:gd name="adj2" fmla="val 50009"/>
            </a:avLst>
          </a:prstGeom>
          <a:solidFill>
            <a:srgbClr val="FFCDCD"/>
          </a:solidFill>
          <a:ln w="9525" algn="ctr">
            <a:solidFill>
              <a:schemeClr val="tx1"/>
            </a:solidFill>
            <a:round/>
            <a:headEnd/>
            <a:tailEnd/>
          </a:ln>
        </p:spPr>
        <p:txBody>
          <a:bodyPr/>
          <a:lstStyle/>
          <a:p>
            <a:pPr algn="r"/>
            <a:endParaRPr lang="en-US"/>
          </a:p>
        </p:txBody>
      </p:sp>
      <p:sp>
        <p:nvSpPr>
          <p:cNvPr id="44" name="Flowchart: Document 43"/>
          <p:cNvSpPr/>
          <p:nvPr/>
        </p:nvSpPr>
        <p:spPr bwMode="auto">
          <a:xfrm>
            <a:off x="1143000" y="3505200"/>
            <a:ext cx="1143000" cy="1066800"/>
          </a:xfrm>
          <a:prstGeom prst="flowChartDocumen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2000" dirty="0"/>
              <a:t>Final</a:t>
            </a:r>
          </a:p>
          <a:p>
            <a:pPr algn="ctr">
              <a:defRPr/>
            </a:pPr>
            <a:r>
              <a:rPr lang="en-US" sz="2000" dirty="0"/>
              <a:t>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1000"/>
                                        <p:tgtEl>
                                          <p:spTgt spid="103427">
                                            <p:txEl>
                                              <p:pRg st="0" end="0"/>
                                            </p:txEl>
                                          </p:spTgt>
                                        </p:tgtEl>
                                      </p:cBhvr>
                                    </p:animEffect>
                                    <p:anim calcmode="lin" valueType="num">
                                      <p:cBhvr>
                                        <p:cTn id="8" dur="10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342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500"/>
                                        <p:tgtEl>
                                          <p:spTgt spid="4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childTnLst>
                          </p:cTn>
                        </p:par>
                        <p:par>
                          <p:cTn id="20" fill="hold" nodeType="afterGroup">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dissolve">
                                      <p:cBhvr>
                                        <p:cTn id="23" dur="500"/>
                                        <p:tgtEl>
                                          <p:spTgt spid="40"/>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b="1" dirty="0">
                <a:solidFill>
                  <a:srgbClr val="663300"/>
                </a:solidFill>
                <a:latin typeface="Comic Sans MS" pitchFamily="66" charset="0"/>
              </a:rPr>
              <a:t>Query Processing</a:t>
            </a:r>
          </a:p>
        </p:txBody>
      </p:sp>
      <p:sp>
        <p:nvSpPr>
          <p:cNvPr id="107523" name="Rectangle 3"/>
          <p:cNvSpPr>
            <a:spLocks noGrp="1" noChangeArrowheads="1"/>
          </p:cNvSpPr>
          <p:nvPr>
            <p:ph type="body" idx="1"/>
          </p:nvPr>
        </p:nvSpPr>
        <p:spPr>
          <a:xfrm>
            <a:off x="914400" y="2438400"/>
            <a:ext cx="7543800" cy="3657600"/>
          </a:xfrm>
        </p:spPr>
        <p:txBody>
          <a:bodyPr/>
          <a:lstStyle/>
          <a:p>
            <a:pPr lvl="1" eaLnBrk="1" hangingPunct="1">
              <a:lnSpc>
                <a:spcPct val="90000"/>
              </a:lnSpc>
              <a:spcAft>
                <a:spcPct val="30000"/>
              </a:spcAft>
              <a:buFont typeface="Arial" panose="020B0604020202020204" pitchFamily="34" charset="0"/>
              <a:buChar char="•"/>
            </a:pPr>
            <a:r>
              <a:rPr lang="en-US" sz="3600" dirty="0">
                <a:latin typeface="Comic Sans MS" pitchFamily="66" charset="0"/>
              </a:rPr>
              <a:t>Query Decomposition</a:t>
            </a:r>
          </a:p>
          <a:p>
            <a:pPr lvl="1" eaLnBrk="1" hangingPunct="1">
              <a:lnSpc>
                <a:spcPct val="90000"/>
              </a:lnSpc>
              <a:spcAft>
                <a:spcPct val="30000"/>
              </a:spcAft>
              <a:buFont typeface="Arial" panose="020B0604020202020204" pitchFamily="34" charset="0"/>
              <a:buChar char="•"/>
            </a:pPr>
            <a:r>
              <a:rPr lang="en-US" sz="3600" dirty="0">
                <a:latin typeface="Comic Sans MS" pitchFamily="66" charset="0"/>
              </a:rPr>
              <a:t>Query Translation</a:t>
            </a:r>
          </a:p>
          <a:p>
            <a:pPr lvl="1" eaLnBrk="1" hangingPunct="1">
              <a:lnSpc>
                <a:spcPct val="90000"/>
              </a:lnSpc>
              <a:spcAft>
                <a:spcPct val="50000"/>
              </a:spcAft>
              <a:buFont typeface="Arial" panose="020B0604020202020204" pitchFamily="34" charset="0"/>
              <a:buChar char="•"/>
            </a:pPr>
            <a:r>
              <a:rPr lang="en-US" sz="3600" dirty="0">
                <a:latin typeface="Comic Sans MS" pitchFamily="66" charset="0"/>
              </a:rPr>
              <a:t>Global Query Optimization</a:t>
            </a:r>
          </a:p>
        </p:txBody>
      </p:sp>
      <p:pic>
        <p:nvPicPr>
          <p:cNvPr id="2" name="Picture 1">
            <a:extLst>
              <a:ext uri="{FF2B5EF4-FFF2-40B4-BE49-F238E27FC236}">
                <a16:creationId xmlns:a16="http://schemas.microsoft.com/office/drawing/2014/main" id="{163E4FB3-504D-228A-E5BE-C5E7D127FA51}"/>
              </a:ext>
            </a:extLst>
          </p:cNvPr>
          <p:cNvPicPr>
            <a:picLocks noChangeAspect="1"/>
          </p:cNvPicPr>
          <p:nvPr/>
        </p:nvPicPr>
        <p:blipFill>
          <a:blip r:embed="rId3">
            <a:alphaModFix amt="15000"/>
          </a:blip>
          <a:stretch>
            <a:fillRect/>
          </a:stretch>
        </p:blipFill>
        <p:spPr>
          <a:xfrm>
            <a:off x="152400" y="1219200"/>
            <a:ext cx="8748605" cy="4730675"/>
          </a:xfrm>
          <a:prstGeom prst="rect">
            <a:avLst/>
          </a:prstGeom>
        </p:spPr>
      </p:pic>
      <p:pic>
        <p:nvPicPr>
          <p:cNvPr id="1026" name="Picture 2" descr="Pointing Finger (#6) - Openclipart">
            <a:extLst>
              <a:ext uri="{FF2B5EF4-FFF2-40B4-BE49-F238E27FC236}">
                <a16:creationId xmlns:a16="http://schemas.microsoft.com/office/drawing/2014/main" id="{F20BB9C3-E1F1-F710-DB20-F101CC07FD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590800"/>
            <a:ext cx="1371600" cy="681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49275" y="228600"/>
            <a:ext cx="8518525" cy="584775"/>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dirty="0">
                <a:solidFill>
                  <a:srgbClr val="800000"/>
                </a:solidFill>
              </a:rPr>
              <a:t>Homogeneous DDBMS: </a:t>
            </a:r>
            <a:r>
              <a:rPr lang="en-US" sz="3200" b="1" i="0" dirty="0">
                <a:solidFill>
                  <a:srgbClr val="FFC000"/>
                </a:solidFill>
              </a:rPr>
              <a:t>Local Application</a:t>
            </a:r>
          </a:p>
        </p:txBody>
      </p:sp>
      <p:grpSp>
        <p:nvGrpSpPr>
          <p:cNvPr id="33" name="Group 32">
            <a:extLst>
              <a:ext uri="{FF2B5EF4-FFF2-40B4-BE49-F238E27FC236}">
                <a16:creationId xmlns:a16="http://schemas.microsoft.com/office/drawing/2014/main" id="{FCA46099-A412-6B6C-BCB1-C6AC1DF991F4}"/>
              </a:ext>
            </a:extLst>
          </p:cNvPr>
          <p:cNvGrpSpPr/>
          <p:nvPr/>
        </p:nvGrpSpPr>
        <p:grpSpPr>
          <a:xfrm>
            <a:off x="441324" y="1066800"/>
            <a:ext cx="2530471" cy="5559128"/>
            <a:chOff x="441324" y="1066800"/>
            <a:chExt cx="2530471" cy="5559128"/>
          </a:xfrm>
        </p:grpSpPr>
        <p:sp>
          <p:nvSpPr>
            <p:cNvPr id="32" name="Rectangle: Rounded Corners 31">
              <a:extLst>
                <a:ext uri="{FF2B5EF4-FFF2-40B4-BE49-F238E27FC236}">
                  <a16:creationId xmlns:a16="http://schemas.microsoft.com/office/drawing/2014/main" id="{C8A0AA0B-3161-4422-B43A-E15C335268E7}"/>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7891" name="Rectangle 3"/>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13319" name="Rectangle 7"/>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7894" name="Text Box 8"/>
            <p:cNvSpPr txBox="1">
              <a:spLocks noChangeArrowheads="1"/>
            </p:cNvSpPr>
            <p:nvPr/>
          </p:nvSpPr>
          <p:spPr bwMode="auto">
            <a:xfrm>
              <a:off x="1023801" y="2340768"/>
              <a:ext cx="13890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13323" name="Rectangle 11"/>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898" name="Text Box 12"/>
            <p:cNvSpPr txBox="1">
              <a:spLocks noChangeArrowheads="1"/>
            </p:cNvSpPr>
            <p:nvPr/>
          </p:nvSpPr>
          <p:spPr bwMode="auto">
            <a:xfrm>
              <a:off x="1007926" y="2874168"/>
              <a:ext cx="1398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13328" name="Rectangle 16"/>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03" name="Text Box 17"/>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04" name="AutoShape 18"/>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7905" name="Text Box 19"/>
            <p:cNvSpPr txBox="1">
              <a:spLocks noChangeArrowheads="1"/>
            </p:cNvSpPr>
            <p:nvPr/>
          </p:nvSpPr>
          <p:spPr bwMode="auto">
            <a:xfrm>
              <a:off x="1029062" y="5680075"/>
              <a:ext cx="127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37906" name="Line 20"/>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10" name="Line 24"/>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37" name="Rectangle 25"/>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12" name="Text Box 26"/>
            <p:cNvSpPr txBox="1">
              <a:spLocks noChangeArrowheads="1"/>
            </p:cNvSpPr>
            <p:nvPr/>
          </p:nvSpPr>
          <p:spPr bwMode="auto">
            <a:xfrm>
              <a:off x="1176201" y="3483768"/>
              <a:ext cx="1017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13" name="Line 27"/>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24" name="Line 38"/>
            <p:cNvSpPr>
              <a:spLocks noChangeShapeType="1"/>
            </p:cNvSpPr>
            <p:nvPr/>
          </p:nvSpPr>
          <p:spPr bwMode="auto">
            <a:xfrm>
              <a:off x="1651362" y="4007643"/>
              <a:ext cx="3175" cy="47691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 name="TextBox 3"/>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6" name="Straight Connector 5">
              <a:extLst>
                <a:ext uri="{FF2B5EF4-FFF2-40B4-BE49-F238E27FC236}">
                  <a16:creationId xmlns:a16="http://schemas.microsoft.com/office/drawing/2014/main" id="{40C1BF2F-F1CA-280B-2761-F2769EC5CC77}"/>
                </a:ext>
              </a:extLst>
            </p:cNvPr>
            <p:cNvCxnSpPr>
              <a:cxnSpLocks/>
              <a:stCxn id="3789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471962B-317C-F19A-4218-363678BE7F9C}"/>
                </a:ext>
              </a:extLst>
            </p:cNvPr>
            <p:cNvSpPr txBox="1"/>
            <p:nvPr/>
          </p:nvSpPr>
          <p:spPr>
            <a:xfrm>
              <a:off x="859880" y="6164263"/>
              <a:ext cx="1616148" cy="461665"/>
            </a:xfrm>
            <a:prstGeom prst="rect">
              <a:avLst/>
            </a:prstGeom>
            <a:noFill/>
          </p:spPr>
          <p:txBody>
            <a:bodyPr wrap="none" rtlCol="0">
              <a:spAutoFit/>
            </a:bodyPr>
            <a:lstStyle/>
            <a:p>
              <a:r>
                <a:rPr lang="en-US" dirty="0">
                  <a:solidFill>
                    <a:srgbClr val="00B0F0"/>
                  </a:solidFill>
                </a:rPr>
                <a:t>Location 1</a:t>
              </a:r>
            </a:p>
          </p:txBody>
        </p:sp>
        <p:sp>
          <p:nvSpPr>
            <p:cNvPr id="37902" name="Rectangle 3">
              <a:extLst>
                <a:ext uri="{FF2B5EF4-FFF2-40B4-BE49-F238E27FC236}">
                  <a16:creationId xmlns:a16="http://schemas.microsoft.com/office/drawing/2014/main" id="{27949B9C-5AF4-B3D2-48F1-95F2D186272D}"/>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11" name="Straight Connector 37910">
              <a:extLst>
                <a:ext uri="{FF2B5EF4-FFF2-40B4-BE49-F238E27FC236}">
                  <a16:creationId xmlns:a16="http://schemas.microsoft.com/office/drawing/2014/main" id="{DABCB301-049C-B13B-ACC6-4FEF48F40D85}"/>
                </a:ext>
              </a:extLst>
            </p:cNvPr>
            <p:cNvCxnSpPr>
              <a:cxnSpLocks/>
              <a:stCxn id="37902"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89560A7C-F907-F574-8890-F05011129E5C}"/>
              </a:ext>
            </a:extLst>
          </p:cNvPr>
          <p:cNvGrpSpPr/>
          <p:nvPr/>
        </p:nvGrpSpPr>
        <p:grpSpPr>
          <a:xfrm>
            <a:off x="3276600" y="1066800"/>
            <a:ext cx="2530471" cy="5559128"/>
            <a:chOff x="441324" y="1066800"/>
            <a:chExt cx="2530471" cy="5559128"/>
          </a:xfrm>
        </p:grpSpPr>
        <p:sp>
          <p:nvSpPr>
            <p:cNvPr id="35" name="Rectangle: Rounded Corners 34">
              <a:extLst>
                <a:ext uri="{FF2B5EF4-FFF2-40B4-BE49-F238E27FC236}">
                  <a16:creationId xmlns:a16="http://schemas.microsoft.com/office/drawing/2014/main" id="{36F1D74E-ECE9-2D4D-0668-3EAC3A03B310}"/>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6" name="Rectangle 3">
              <a:extLst>
                <a:ext uri="{FF2B5EF4-FFF2-40B4-BE49-F238E27FC236}">
                  <a16:creationId xmlns:a16="http://schemas.microsoft.com/office/drawing/2014/main" id="{2B51A528-FDAF-1D8B-F562-B86905CEB030}"/>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37" name="Rectangle 7">
              <a:extLst>
                <a:ext uri="{FF2B5EF4-FFF2-40B4-BE49-F238E27FC236}">
                  <a16:creationId xmlns:a16="http://schemas.microsoft.com/office/drawing/2014/main" id="{0DE69898-B2C8-9E38-CAAB-D9846707888F}"/>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8" name="Text Box 8">
              <a:extLst>
                <a:ext uri="{FF2B5EF4-FFF2-40B4-BE49-F238E27FC236}">
                  <a16:creationId xmlns:a16="http://schemas.microsoft.com/office/drawing/2014/main" id="{40AFF955-8A8C-106F-719F-58EBD7F49300}"/>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40" name="Rectangle 11">
              <a:extLst>
                <a:ext uri="{FF2B5EF4-FFF2-40B4-BE49-F238E27FC236}">
                  <a16:creationId xmlns:a16="http://schemas.microsoft.com/office/drawing/2014/main" id="{7771A54F-9A72-1396-B0B1-19D1ACD50F0B}"/>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42" name="Text Box 12">
              <a:extLst>
                <a:ext uri="{FF2B5EF4-FFF2-40B4-BE49-F238E27FC236}">
                  <a16:creationId xmlns:a16="http://schemas.microsoft.com/office/drawing/2014/main" id="{2174181C-1F8C-5631-88C4-DC8674133837}"/>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43" name="Rectangle 16">
              <a:extLst>
                <a:ext uri="{FF2B5EF4-FFF2-40B4-BE49-F238E27FC236}">
                  <a16:creationId xmlns:a16="http://schemas.microsoft.com/office/drawing/2014/main" id="{998BBC81-9210-2EB5-4C85-76886A786332}"/>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44" name="Text Box 17">
              <a:extLst>
                <a:ext uri="{FF2B5EF4-FFF2-40B4-BE49-F238E27FC236}">
                  <a16:creationId xmlns:a16="http://schemas.microsoft.com/office/drawing/2014/main" id="{1724C33F-619B-5280-301C-BEC075C967B7}"/>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45" name="AutoShape 18">
              <a:extLst>
                <a:ext uri="{FF2B5EF4-FFF2-40B4-BE49-F238E27FC236}">
                  <a16:creationId xmlns:a16="http://schemas.microsoft.com/office/drawing/2014/main" id="{4C041929-1E67-81C1-5ED4-130EC14060A1}"/>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6" name="Text Box 19">
              <a:extLst>
                <a:ext uri="{FF2B5EF4-FFF2-40B4-BE49-F238E27FC236}">
                  <a16:creationId xmlns:a16="http://schemas.microsoft.com/office/drawing/2014/main" id="{C34A5933-402B-BBCA-903E-9FA8F4AA8ACA}"/>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2</a:t>
              </a:r>
            </a:p>
          </p:txBody>
        </p:sp>
        <p:sp>
          <p:nvSpPr>
            <p:cNvPr id="47" name="Line 20">
              <a:extLst>
                <a:ext uri="{FF2B5EF4-FFF2-40B4-BE49-F238E27FC236}">
                  <a16:creationId xmlns:a16="http://schemas.microsoft.com/office/drawing/2014/main" id="{82AB4012-760A-5D34-7A27-D140BA9C10AE}"/>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24">
              <a:extLst>
                <a:ext uri="{FF2B5EF4-FFF2-40B4-BE49-F238E27FC236}">
                  <a16:creationId xmlns:a16="http://schemas.microsoft.com/office/drawing/2014/main" id="{FE9BCE37-33F0-1F54-B13F-6F70628690CA}"/>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 name="Rectangle 25">
              <a:extLst>
                <a:ext uri="{FF2B5EF4-FFF2-40B4-BE49-F238E27FC236}">
                  <a16:creationId xmlns:a16="http://schemas.microsoft.com/office/drawing/2014/main" id="{DA54A85F-B3D0-B794-7411-338C5ED62532}"/>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51" name="Text Box 26">
              <a:extLst>
                <a:ext uri="{FF2B5EF4-FFF2-40B4-BE49-F238E27FC236}">
                  <a16:creationId xmlns:a16="http://schemas.microsoft.com/office/drawing/2014/main" id="{3955B21A-EF35-CF1A-0F34-286EAC81352F}"/>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52" name="Line 27">
              <a:extLst>
                <a:ext uri="{FF2B5EF4-FFF2-40B4-BE49-F238E27FC236}">
                  <a16:creationId xmlns:a16="http://schemas.microsoft.com/office/drawing/2014/main" id="{601F7C31-E824-399B-269B-B9A7249A2949}"/>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38">
              <a:extLst>
                <a:ext uri="{FF2B5EF4-FFF2-40B4-BE49-F238E27FC236}">
                  <a16:creationId xmlns:a16="http://schemas.microsoft.com/office/drawing/2014/main" id="{FABEDA12-7E80-6D8A-4DA3-38A5D67F3F1C}"/>
                </a:ext>
              </a:extLst>
            </p:cNvPr>
            <p:cNvSpPr>
              <a:spLocks noChangeShapeType="1"/>
            </p:cNvSpPr>
            <p:nvPr/>
          </p:nvSpPr>
          <p:spPr bwMode="auto">
            <a:xfrm flipH="1">
              <a:off x="1654537" y="4007643"/>
              <a:ext cx="0" cy="47691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 name="TextBox 53">
              <a:extLst>
                <a:ext uri="{FF2B5EF4-FFF2-40B4-BE49-F238E27FC236}">
                  <a16:creationId xmlns:a16="http://schemas.microsoft.com/office/drawing/2014/main" id="{26206E51-91F3-152D-C490-F6EE3152A016}"/>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55" name="Straight Connector 54">
              <a:extLst>
                <a:ext uri="{FF2B5EF4-FFF2-40B4-BE49-F238E27FC236}">
                  <a16:creationId xmlns:a16="http://schemas.microsoft.com/office/drawing/2014/main" id="{EA02A42D-2885-CAD2-FB36-3D23213A8AC8}"/>
                </a:ext>
              </a:extLst>
            </p:cNvPr>
            <p:cNvCxnSpPr>
              <a:cxnSpLocks/>
              <a:stCxn id="36"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169FD87C-4E56-0399-192D-D4F6D38D5C67}"/>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2</a:t>
              </a:r>
            </a:p>
          </p:txBody>
        </p:sp>
        <p:sp>
          <p:nvSpPr>
            <p:cNvPr id="57" name="Rectangle 3">
              <a:extLst>
                <a:ext uri="{FF2B5EF4-FFF2-40B4-BE49-F238E27FC236}">
                  <a16:creationId xmlns:a16="http://schemas.microsoft.com/office/drawing/2014/main" id="{CA044A65-F6E7-AAE7-6603-0232DDD49AC8}"/>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58" name="Straight Connector 57">
              <a:extLst>
                <a:ext uri="{FF2B5EF4-FFF2-40B4-BE49-F238E27FC236}">
                  <a16:creationId xmlns:a16="http://schemas.microsoft.com/office/drawing/2014/main" id="{C606A8E0-4DA2-EB48-E797-B80C65A0CD75}"/>
                </a:ext>
              </a:extLst>
            </p:cNvPr>
            <p:cNvCxnSpPr>
              <a:cxnSpLocks/>
              <a:stCxn id="57"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9" name="Group 58">
            <a:extLst>
              <a:ext uri="{FF2B5EF4-FFF2-40B4-BE49-F238E27FC236}">
                <a16:creationId xmlns:a16="http://schemas.microsoft.com/office/drawing/2014/main" id="{C74AF21B-21A2-28D3-64EE-906A3123F8DF}"/>
              </a:ext>
            </a:extLst>
          </p:cNvPr>
          <p:cNvGrpSpPr/>
          <p:nvPr/>
        </p:nvGrpSpPr>
        <p:grpSpPr>
          <a:xfrm>
            <a:off x="6143725" y="1066800"/>
            <a:ext cx="2530471" cy="5559128"/>
            <a:chOff x="441324" y="1066800"/>
            <a:chExt cx="2530471" cy="5559128"/>
          </a:xfrm>
        </p:grpSpPr>
        <p:sp>
          <p:nvSpPr>
            <p:cNvPr id="60" name="Rectangle: Rounded Corners 59">
              <a:extLst>
                <a:ext uri="{FF2B5EF4-FFF2-40B4-BE49-F238E27FC236}">
                  <a16:creationId xmlns:a16="http://schemas.microsoft.com/office/drawing/2014/main" id="{08B6A97C-4544-E5A8-58EC-DB688879676D}"/>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3">
              <a:extLst>
                <a:ext uri="{FF2B5EF4-FFF2-40B4-BE49-F238E27FC236}">
                  <a16:creationId xmlns:a16="http://schemas.microsoft.com/office/drawing/2014/main" id="{E4F13D7F-455C-65E1-592D-C8AA67A4DA53}"/>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62" name="Rectangle 7">
              <a:extLst>
                <a:ext uri="{FF2B5EF4-FFF2-40B4-BE49-F238E27FC236}">
                  <a16:creationId xmlns:a16="http://schemas.microsoft.com/office/drawing/2014/main" id="{A4BE45B1-8335-6E10-11C5-B422F4D4A1B8}"/>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63" name="Text Box 8">
              <a:extLst>
                <a:ext uri="{FF2B5EF4-FFF2-40B4-BE49-F238E27FC236}">
                  <a16:creationId xmlns:a16="http://schemas.microsoft.com/office/drawing/2014/main" id="{1E6D5BB7-833F-AF99-1E53-333774FD749B}"/>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37923" name="Rectangle 11">
              <a:extLst>
                <a:ext uri="{FF2B5EF4-FFF2-40B4-BE49-F238E27FC236}">
                  <a16:creationId xmlns:a16="http://schemas.microsoft.com/office/drawing/2014/main" id="{B210271C-DB7D-FEBB-2974-B6224662C57D}"/>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25" name="Text Box 12">
              <a:extLst>
                <a:ext uri="{FF2B5EF4-FFF2-40B4-BE49-F238E27FC236}">
                  <a16:creationId xmlns:a16="http://schemas.microsoft.com/office/drawing/2014/main" id="{CF599598-CCAA-4893-D7F7-295EFF12B2D2}"/>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37926" name="Rectangle 16">
              <a:extLst>
                <a:ext uri="{FF2B5EF4-FFF2-40B4-BE49-F238E27FC236}">
                  <a16:creationId xmlns:a16="http://schemas.microsoft.com/office/drawing/2014/main" id="{CE880789-D45E-4CAB-F0EB-A740AABE915B}"/>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27" name="Text Box 17">
              <a:extLst>
                <a:ext uri="{FF2B5EF4-FFF2-40B4-BE49-F238E27FC236}">
                  <a16:creationId xmlns:a16="http://schemas.microsoft.com/office/drawing/2014/main" id="{8E2A8BBD-41E3-71B0-B975-3389574C1588}"/>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28" name="AutoShape 18">
              <a:extLst>
                <a:ext uri="{FF2B5EF4-FFF2-40B4-BE49-F238E27FC236}">
                  <a16:creationId xmlns:a16="http://schemas.microsoft.com/office/drawing/2014/main" id="{C402D1E7-4C6F-A3D5-BAB3-A479F7E2675E}"/>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7929" name="Text Box 19">
              <a:extLst>
                <a:ext uri="{FF2B5EF4-FFF2-40B4-BE49-F238E27FC236}">
                  <a16:creationId xmlns:a16="http://schemas.microsoft.com/office/drawing/2014/main" id="{DF65193A-568D-7FED-7024-0CDE40D90CA6}"/>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3</a:t>
              </a:r>
            </a:p>
          </p:txBody>
        </p:sp>
        <p:sp>
          <p:nvSpPr>
            <p:cNvPr id="37930" name="Line 20">
              <a:extLst>
                <a:ext uri="{FF2B5EF4-FFF2-40B4-BE49-F238E27FC236}">
                  <a16:creationId xmlns:a16="http://schemas.microsoft.com/office/drawing/2014/main" id="{93DB4E04-9798-05EB-9505-5017BE3BDA91}"/>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31" name="Line 21">
              <a:extLst>
                <a:ext uri="{FF2B5EF4-FFF2-40B4-BE49-F238E27FC236}">
                  <a16:creationId xmlns:a16="http://schemas.microsoft.com/office/drawing/2014/main" id="{72278A4F-07A9-15ED-C828-F32E84EC98D5}"/>
                </a:ext>
              </a:extLst>
            </p:cNvPr>
            <p:cNvSpPr>
              <a:spLocks noChangeShapeType="1"/>
            </p:cNvSpPr>
            <p:nvPr/>
          </p:nvSpPr>
          <p:spPr bwMode="auto">
            <a:xfrm flipH="1">
              <a:off x="1654536" y="4021568"/>
              <a:ext cx="3175" cy="46298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32" name="Line 24">
              <a:extLst>
                <a:ext uri="{FF2B5EF4-FFF2-40B4-BE49-F238E27FC236}">
                  <a16:creationId xmlns:a16="http://schemas.microsoft.com/office/drawing/2014/main" id="{A58057DA-9158-00D7-5902-63B8C8D9A9E1}"/>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33" name="Rectangle 25">
              <a:extLst>
                <a:ext uri="{FF2B5EF4-FFF2-40B4-BE49-F238E27FC236}">
                  <a16:creationId xmlns:a16="http://schemas.microsoft.com/office/drawing/2014/main" id="{AD040FA6-1C30-12AC-74E0-2D4005ED0209}"/>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34" name="Text Box 26">
              <a:extLst>
                <a:ext uri="{FF2B5EF4-FFF2-40B4-BE49-F238E27FC236}">
                  <a16:creationId xmlns:a16="http://schemas.microsoft.com/office/drawing/2014/main" id="{BE43C915-6998-37FA-3A6B-36DE22208964}"/>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35" name="Line 27">
              <a:extLst>
                <a:ext uri="{FF2B5EF4-FFF2-40B4-BE49-F238E27FC236}">
                  <a16:creationId xmlns:a16="http://schemas.microsoft.com/office/drawing/2014/main" id="{479E2138-DD6A-2313-3876-8DFE0F36AA6D}"/>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937" name="TextBox 37936">
              <a:extLst>
                <a:ext uri="{FF2B5EF4-FFF2-40B4-BE49-F238E27FC236}">
                  <a16:creationId xmlns:a16="http://schemas.microsoft.com/office/drawing/2014/main" id="{E940884E-4448-6206-36B9-BF376AA4550A}"/>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37938" name="Straight Connector 37937">
              <a:extLst>
                <a:ext uri="{FF2B5EF4-FFF2-40B4-BE49-F238E27FC236}">
                  <a16:creationId xmlns:a16="http://schemas.microsoft.com/office/drawing/2014/main" id="{F282CEAA-4A4D-7403-FF5F-389E09544FDA}"/>
                </a:ext>
              </a:extLst>
            </p:cNvPr>
            <p:cNvCxnSpPr>
              <a:cxnSpLocks/>
              <a:stCxn id="6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939" name="TextBox 37938">
              <a:extLst>
                <a:ext uri="{FF2B5EF4-FFF2-40B4-BE49-F238E27FC236}">
                  <a16:creationId xmlns:a16="http://schemas.microsoft.com/office/drawing/2014/main" id="{32077E15-79BC-11DB-150F-F7F0A8364816}"/>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3</a:t>
              </a:r>
            </a:p>
          </p:txBody>
        </p:sp>
        <p:sp>
          <p:nvSpPr>
            <p:cNvPr id="37940" name="Rectangle 3">
              <a:extLst>
                <a:ext uri="{FF2B5EF4-FFF2-40B4-BE49-F238E27FC236}">
                  <a16:creationId xmlns:a16="http://schemas.microsoft.com/office/drawing/2014/main" id="{5BFCAC96-5F83-DFEB-8A43-7CF20619A289}"/>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41" name="Straight Connector 37940">
              <a:extLst>
                <a:ext uri="{FF2B5EF4-FFF2-40B4-BE49-F238E27FC236}">
                  <a16:creationId xmlns:a16="http://schemas.microsoft.com/office/drawing/2014/main" id="{8CFBC040-A1E8-D8C2-374E-0836F9676E98}"/>
                </a:ext>
              </a:extLst>
            </p:cNvPr>
            <p:cNvCxnSpPr>
              <a:cxnSpLocks/>
              <a:stCxn id="37940"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7946" name="Rectangle 37945">
            <a:extLst>
              <a:ext uri="{FF2B5EF4-FFF2-40B4-BE49-F238E27FC236}">
                <a16:creationId xmlns:a16="http://schemas.microsoft.com/office/drawing/2014/main" id="{9F6C4F5E-27CA-2503-0940-5EDF7F512DCE}"/>
              </a:ext>
            </a:extLst>
          </p:cNvPr>
          <p:cNvSpPr/>
          <p:nvPr/>
        </p:nvSpPr>
        <p:spPr bwMode="auto">
          <a:xfrm>
            <a:off x="1371600" y="4103502"/>
            <a:ext cx="6216972" cy="303606"/>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tx1"/>
              </a:solidFill>
              <a:effectLst/>
              <a:latin typeface="Comic Sans MS" pitchFamily="66" charset="0"/>
            </a:endParaRPr>
          </a:p>
        </p:txBody>
      </p:sp>
      <p:sp>
        <p:nvSpPr>
          <p:cNvPr id="7" name="Arrow: Left-Up 6">
            <a:extLst>
              <a:ext uri="{FF2B5EF4-FFF2-40B4-BE49-F238E27FC236}">
                <a16:creationId xmlns:a16="http://schemas.microsoft.com/office/drawing/2014/main" id="{9E903099-5E8C-4B96-FA36-3D1C15097CF6}"/>
              </a:ext>
            </a:extLst>
          </p:cNvPr>
          <p:cNvSpPr/>
          <p:nvPr/>
        </p:nvSpPr>
        <p:spPr bwMode="auto">
          <a:xfrm>
            <a:off x="2008535" y="1828800"/>
            <a:ext cx="825019" cy="3195519"/>
          </a:xfrm>
          <a:prstGeom prst="leftUpArrow">
            <a:avLst>
              <a:gd name="adj1" fmla="val 24167"/>
              <a:gd name="adj2" fmla="val 22483"/>
              <a:gd name="adj3" fmla="val 24567"/>
            </a:avLst>
          </a:prstGeom>
          <a:solidFill>
            <a:srgbClr val="FFC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15304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381000"/>
            <a:ext cx="5715000" cy="1371600"/>
          </a:xfrm>
        </p:spPr>
        <p:txBody>
          <a:bodyPr/>
          <a:lstStyle/>
          <a:p>
            <a:pPr algn="l" eaLnBrk="1" hangingPunct="1"/>
            <a:r>
              <a:rPr lang="en-US" sz="4000" b="1">
                <a:solidFill>
                  <a:srgbClr val="663300"/>
                </a:solidFill>
                <a:latin typeface="Comic Sans MS" pitchFamily="66" charset="0"/>
              </a:rPr>
              <a:t>Query Decomposition</a:t>
            </a:r>
            <a:br>
              <a:rPr lang="en-US" b="1">
                <a:solidFill>
                  <a:srgbClr val="663300"/>
                </a:solidFill>
                <a:latin typeface="Comic Sans MS" pitchFamily="66" charset="0"/>
              </a:rPr>
            </a:br>
            <a:r>
              <a:rPr lang="en-US" sz="4000" b="1">
                <a:solidFill>
                  <a:srgbClr val="663300"/>
                </a:solidFill>
                <a:latin typeface="Comic Sans MS" pitchFamily="66" charset="0"/>
              </a:rPr>
              <a:t>Overview</a:t>
            </a:r>
          </a:p>
        </p:txBody>
      </p:sp>
      <p:grpSp>
        <p:nvGrpSpPr>
          <p:cNvPr id="5" name="Group 4"/>
          <p:cNvGrpSpPr/>
          <p:nvPr/>
        </p:nvGrpSpPr>
        <p:grpSpPr>
          <a:xfrm>
            <a:off x="990600" y="685800"/>
            <a:ext cx="7378700" cy="3036332"/>
            <a:chOff x="990600" y="685800"/>
            <a:chExt cx="7378700" cy="3036332"/>
          </a:xfrm>
        </p:grpSpPr>
        <p:sp>
          <p:nvSpPr>
            <p:cNvPr id="109571" name="Text Box 4"/>
            <p:cNvSpPr txBox="1">
              <a:spLocks noChangeArrowheads="1"/>
            </p:cNvSpPr>
            <p:nvPr/>
          </p:nvSpPr>
          <p:spPr bwMode="auto">
            <a:xfrm>
              <a:off x="6324600" y="685800"/>
              <a:ext cx="2044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i="0" dirty="0"/>
                <a:t>Global Query</a:t>
              </a:r>
            </a:p>
          </p:txBody>
        </p:sp>
        <p:sp>
          <p:nvSpPr>
            <p:cNvPr id="109572" name="Text Box 5"/>
            <p:cNvSpPr txBox="1">
              <a:spLocks noChangeArrowheads="1"/>
            </p:cNvSpPr>
            <p:nvPr/>
          </p:nvSpPr>
          <p:spPr bwMode="auto">
            <a:xfrm>
              <a:off x="4267200" y="1634822"/>
              <a:ext cx="3501280" cy="784830"/>
            </a:xfrm>
            <a:prstGeom prst="rect">
              <a:avLst/>
            </a:prstGeom>
            <a:solidFill>
              <a:schemeClr val="hlink"/>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tIns="0" anchor="ctr" anchorCtr="0">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i="0"/>
                <a:t>Query decomposition &amp;</a:t>
              </a:r>
            </a:p>
            <a:p>
              <a:pPr algn="ctr" eaLnBrk="1" hangingPunct="1"/>
              <a:r>
                <a:rPr lang="en-US" i="0"/>
                <a:t>global optimization</a:t>
              </a:r>
              <a:endParaRPr lang="en-US" i="0" dirty="0"/>
            </a:p>
          </p:txBody>
        </p:sp>
        <p:sp>
          <p:nvSpPr>
            <p:cNvPr id="109573" name="Text Box 6"/>
            <p:cNvSpPr txBox="1">
              <a:spLocks noChangeArrowheads="1"/>
            </p:cNvSpPr>
            <p:nvPr/>
          </p:nvSpPr>
          <p:spPr bwMode="auto">
            <a:xfrm>
              <a:off x="990600" y="3352800"/>
              <a:ext cx="6415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rgbClr val="009999"/>
                  </a:solidFill>
                </a:rPr>
                <a:t>SQ</a:t>
              </a:r>
              <a:r>
                <a:rPr lang="en-US" sz="1800" b="1" i="0" baseline="-25000" dirty="0">
                  <a:solidFill>
                    <a:srgbClr val="009999"/>
                  </a:solidFill>
                </a:rPr>
                <a:t>1</a:t>
              </a:r>
            </a:p>
          </p:txBody>
        </p:sp>
        <p:sp>
          <p:nvSpPr>
            <p:cNvPr id="109574" name="Text Box 7"/>
            <p:cNvSpPr txBox="1">
              <a:spLocks noChangeArrowheads="1"/>
            </p:cNvSpPr>
            <p:nvPr/>
          </p:nvSpPr>
          <p:spPr bwMode="auto">
            <a:xfrm>
              <a:off x="2365375" y="3352800"/>
              <a:ext cx="6415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rgbClr val="009999"/>
                  </a:solidFill>
                </a:rPr>
                <a:t>SQ</a:t>
              </a:r>
              <a:r>
                <a:rPr lang="en-US" sz="1800" b="1" i="0" baseline="-25000" dirty="0">
                  <a:solidFill>
                    <a:srgbClr val="009999"/>
                  </a:solidFill>
                </a:rPr>
                <a:t>2</a:t>
              </a:r>
            </a:p>
          </p:txBody>
        </p:sp>
        <p:sp>
          <p:nvSpPr>
            <p:cNvPr id="109575" name="Text Box 8"/>
            <p:cNvSpPr txBox="1">
              <a:spLocks noChangeArrowheads="1"/>
            </p:cNvSpPr>
            <p:nvPr/>
          </p:nvSpPr>
          <p:spPr bwMode="auto">
            <a:xfrm>
              <a:off x="4419600" y="3276600"/>
              <a:ext cx="6270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err="1">
                  <a:solidFill>
                    <a:srgbClr val="009999"/>
                  </a:solidFill>
                </a:rPr>
                <a:t>SQ</a:t>
              </a:r>
              <a:r>
                <a:rPr lang="en-US" sz="1800" b="1" i="0" baseline="-25000" dirty="0" err="1">
                  <a:solidFill>
                    <a:srgbClr val="009999"/>
                  </a:solidFill>
                </a:rPr>
                <a:t>n</a:t>
              </a:r>
              <a:endParaRPr lang="en-US" sz="1800" b="1" i="0" baseline="-25000" dirty="0">
                <a:solidFill>
                  <a:srgbClr val="009999"/>
                </a:solidFill>
              </a:endParaRPr>
            </a:p>
          </p:txBody>
        </p:sp>
        <p:sp>
          <p:nvSpPr>
            <p:cNvPr id="109599" name="Line 33"/>
            <p:cNvSpPr>
              <a:spLocks noChangeShapeType="1"/>
            </p:cNvSpPr>
            <p:nvPr/>
          </p:nvSpPr>
          <p:spPr bwMode="auto">
            <a:xfrm flipH="1">
              <a:off x="1600200" y="2438400"/>
              <a:ext cx="2819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0" name="Line 34"/>
            <p:cNvSpPr>
              <a:spLocks noChangeShapeType="1"/>
            </p:cNvSpPr>
            <p:nvPr/>
          </p:nvSpPr>
          <p:spPr bwMode="auto">
            <a:xfrm flipH="1">
              <a:off x="6248400" y="11430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1" name="Line 35"/>
            <p:cNvSpPr>
              <a:spLocks noChangeShapeType="1"/>
            </p:cNvSpPr>
            <p:nvPr/>
          </p:nvSpPr>
          <p:spPr bwMode="auto">
            <a:xfrm flipH="1">
              <a:off x="2971800" y="2438400"/>
              <a:ext cx="1600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2" name="Line 36"/>
            <p:cNvSpPr>
              <a:spLocks noChangeShapeType="1"/>
            </p:cNvSpPr>
            <p:nvPr/>
          </p:nvSpPr>
          <p:spPr bwMode="auto">
            <a:xfrm flipH="1">
              <a:off x="4724400" y="2438400"/>
              <a:ext cx="152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14" name="Text Box 50"/>
            <p:cNvSpPr txBox="1">
              <a:spLocks noChangeArrowheads="1"/>
            </p:cNvSpPr>
            <p:nvPr/>
          </p:nvSpPr>
          <p:spPr bwMode="auto">
            <a:xfrm>
              <a:off x="3429000" y="2971800"/>
              <a:ext cx="8699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i="0">
                  <a:solidFill>
                    <a:srgbClr val="009999"/>
                  </a:solidFill>
                </a:rPr>
                <a:t>. . .</a:t>
              </a:r>
            </a:p>
          </p:txBody>
        </p:sp>
      </p:grpSp>
      <p:grpSp>
        <p:nvGrpSpPr>
          <p:cNvPr id="3" name="Group 2"/>
          <p:cNvGrpSpPr/>
          <p:nvPr/>
        </p:nvGrpSpPr>
        <p:grpSpPr>
          <a:xfrm>
            <a:off x="533400" y="3581400"/>
            <a:ext cx="4876800" cy="2819400"/>
            <a:chOff x="533400" y="3581400"/>
            <a:chExt cx="4876800" cy="2819400"/>
          </a:xfrm>
        </p:grpSpPr>
        <p:sp>
          <p:nvSpPr>
            <p:cNvPr id="109578" name="Text Box 11"/>
            <p:cNvSpPr txBox="1">
              <a:spLocks noChangeArrowheads="1"/>
            </p:cNvSpPr>
            <p:nvPr/>
          </p:nvSpPr>
          <p:spPr bwMode="auto">
            <a:xfrm>
              <a:off x="533400" y="3962400"/>
              <a:ext cx="1376363" cy="58102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b="1" i="0"/>
                <a:t>Query</a:t>
              </a:r>
            </a:p>
            <a:p>
              <a:pPr eaLnBrk="1" hangingPunct="1"/>
              <a:r>
                <a:rPr lang="en-US" sz="1600" b="1" i="0"/>
                <a:t>translator 1</a:t>
              </a:r>
            </a:p>
          </p:txBody>
        </p:sp>
        <p:sp>
          <p:nvSpPr>
            <p:cNvPr id="109579" name="Text Box 12"/>
            <p:cNvSpPr txBox="1">
              <a:spLocks noChangeArrowheads="1"/>
            </p:cNvSpPr>
            <p:nvPr/>
          </p:nvSpPr>
          <p:spPr bwMode="auto">
            <a:xfrm>
              <a:off x="2052638" y="3962400"/>
              <a:ext cx="1376362" cy="58102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b="1" i="0"/>
                <a:t>Query</a:t>
              </a:r>
            </a:p>
            <a:p>
              <a:pPr eaLnBrk="1" hangingPunct="1"/>
              <a:r>
                <a:rPr lang="en-US" sz="1600" b="1" i="0"/>
                <a:t>translator 2</a:t>
              </a:r>
            </a:p>
          </p:txBody>
        </p:sp>
        <p:sp>
          <p:nvSpPr>
            <p:cNvPr id="109580" name="Text Box 13"/>
            <p:cNvSpPr txBox="1">
              <a:spLocks noChangeArrowheads="1"/>
            </p:cNvSpPr>
            <p:nvPr/>
          </p:nvSpPr>
          <p:spPr bwMode="auto">
            <a:xfrm>
              <a:off x="4038600" y="3962400"/>
              <a:ext cx="1358900" cy="58102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b="1" i="0" dirty="0"/>
                <a:t>Query</a:t>
              </a:r>
            </a:p>
            <a:p>
              <a:pPr eaLnBrk="1" hangingPunct="1"/>
              <a:r>
                <a:rPr lang="en-US" sz="1600" b="1" i="0" dirty="0"/>
                <a:t>translator n</a:t>
              </a:r>
            </a:p>
          </p:txBody>
        </p:sp>
        <p:sp>
          <p:nvSpPr>
            <p:cNvPr id="109581" name="Text Box 14"/>
            <p:cNvSpPr txBox="1">
              <a:spLocks noChangeArrowheads="1"/>
            </p:cNvSpPr>
            <p:nvPr/>
          </p:nvSpPr>
          <p:spPr bwMode="auto">
            <a:xfrm>
              <a:off x="838200" y="4968875"/>
              <a:ext cx="6415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chemeClr val="accent2"/>
                  </a:solidFill>
                </a:rPr>
                <a:t>TQ</a:t>
              </a:r>
              <a:r>
                <a:rPr lang="en-US" sz="1800" b="1" i="0" baseline="-25000" dirty="0">
                  <a:solidFill>
                    <a:schemeClr val="accent2"/>
                  </a:solidFill>
                </a:rPr>
                <a:t>1</a:t>
              </a:r>
            </a:p>
          </p:txBody>
        </p:sp>
        <p:sp>
          <p:nvSpPr>
            <p:cNvPr id="109582" name="Text Box 15"/>
            <p:cNvSpPr txBox="1">
              <a:spLocks noChangeArrowheads="1"/>
            </p:cNvSpPr>
            <p:nvPr/>
          </p:nvSpPr>
          <p:spPr bwMode="auto">
            <a:xfrm>
              <a:off x="2365375" y="4968875"/>
              <a:ext cx="64152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chemeClr val="accent2"/>
                  </a:solidFill>
                </a:rPr>
                <a:t>TQ</a:t>
              </a:r>
              <a:r>
                <a:rPr lang="en-US" sz="1800" b="1" i="0" baseline="-25000" dirty="0">
                  <a:solidFill>
                    <a:schemeClr val="accent2"/>
                  </a:solidFill>
                </a:rPr>
                <a:t>2</a:t>
              </a:r>
            </a:p>
          </p:txBody>
        </p:sp>
        <p:sp>
          <p:nvSpPr>
            <p:cNvPr id="109583" name="Text Box 16"/>
            <p:cNvSpPr txBox="1">
              <a:spLocks noChangeArrowheads="1"/>
            </p:cNvSpPr>
            <p:nvPr/>
          </p:nvSpPr>
          <p:spPr bwMode="auto">
            <a:xfrm>
              <a:off x="4343400" y="4892675"/>
              <a:ext cx="6270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err="1">
                  <a:solidFill>
                    <a:schemeClr val="accent2"/>
                  </a:solidFill>
                </a:rPr>
                <a:t>TQ</a:t>
              </a:r>
              <a:r>
                <a:rPr lang="en-US" sz="1800" b="1" i="0" baseline="-25000" dirty="0" err="1">
                  <a:solidFill>
                    <a:schemeClr val="accent2"/>
                  </a:solidFill>
                </a:rPr>
                <a:t>n</a:t>
              </a:r>
              <a:endParaRPr lang="en-US" sz="1800" b="1" i="0" baseline="-25000" dirty="0">
                <a:solidFill>
                  <a:schemeClr val="accent2"/>
                </a:solidFill>
              </a:endParaRPr>
            </a:p>
          </p:txBody>
        </p:sp>
        <p:sp>
          <p:nvSpPr>
            <p:cNvPr id="109584" name="Oval 17"/>
            <p:cNvSpPr>
              <a:spLocks noChangeArrowheads="1"/>
            </p:cNvSpPr>
            <p:nvPr/>
          </p:nvSpPr>
          <p:spPr bwMode="auto">
            <a:xfrm>
              <a:off x="609600" y="5562600"/>
              <a:ext cx="12192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09585" name="Line 18"/>
            <p:cNvSpPr>
              <a:spLocks noChangeShapeType="1"/>
            </p:cNvSpPr>
            <p:nvPr/>
          </p:nvSpPr>
          <p:spPr bwMode="auto">
            <a:xfrm>
              <a:off x="609600" y="5715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86" name="Line 19"/>
            <p:cNvSpPr>
              <a:spLocks noChangeShapeType="1"/>
            </p:cNvSpPr>
            <p:nvPr/>
          </p:nvSpPr>
          <p:spPr bwMode="auto">
            <a:xfrm>
              <a:off x="1828800" y="5715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87" name="Freeform 20"/>
            <p:cNvSpPr>
              <a:spLocks/>
            </p:cNvSpPr>
            <p:nvPr/>
          </p:nvSpPr>
          <p:spPr bwMode="auto">
            <a:xfrm>
              <a:off x="609600" y="6248400"/>
              <a:ext cx="1219200" cy="152400"/>
            </a:xfrm>
            <a:custGeom>
              <a:avLst/>
              <a:gdLst>
                <a:gd name="T0" fmla="*/ 0 w 768"/>
                <a:gd name="T1" fmla="*/ 0 h 144"/>
                <a:gd name="T2" fmla="*/ 2147483647 w 768"/>
                <a:gd name="T3" fmla="*/ 2147483647 h 144"/>
                <a:gd name="T4" fmla="*/ 2147483647 w 768"/>
                <a:gd name="T5" fmla="*/ 0 h 144"/>
                <a:gd name="T6" fmla="*/ 0 60000 65536"/>
                <a:gd name="T7" fmla="*/ 0 60000 65536"/>
                <a:gd name="T8" fmla="*/ 0 60000 65536"/>
                <a:gd name="T9" fmla="*/ 0 w 768"/>
                <a:gd name="T10" fmla="*/ 0 h 144"/>
                <a:gd name="T11" fmla="*/ 768 w 768"/>
                <a:gd name="T12" fmla="*/ 144 h 144"/>
              </a:gdLst>
              <a:ahLst/>
              <a:cxnLst>
                <a:cxn ang="T6">
                  <a:pos x="T0" y="T1"/>
                </a:cxn>
                <a:cxn ang="T7">
                  <a:pos x="T2" y="T3"/>
                </a:cxn>
                <a:cxn ang="T8">
                  <a:pos x="T4" y="T5"/>
                </a:cxn>
              </a:cxnLst>
              <a:rect l="T9" t="T10" r="T11" b="T12"/>
              <a:pathLst>
                <a:path w="768" h="144">
                  <a:moveTo>
                    <a:pt x="0" y="0"/>
                  </a:moveTo>
                  <a:cubicBezTo>
                    <a:pt x="152" y="72"/>
                    <a:pt x="304" y="144"/>
                    <a:pt x="432" y="144"/>
                  </a:cubicBezTo>
                  <a:cubicBezTo>
                    <a:pt x="560" y="144"/>
                    <a:pt x="712" y="24"/>
                    <a:pt x="768"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588" name="Oval 21"/>
            <p:cNvSpPr>
              <a:spLocks noChangeArrowheads="1"/>
            </p:cNvSpPr>
            <p:nvPr/>
          </p:nvSpPr>
          <p:spPr bwMode="auto">
            <a:xfrm>
              <a:off x="2133600" y="5562600"/>
              <a:ext cx="12192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09589" name="Line 22"/>
            <p:cNvSpPr>
              <a:spLocks noChangeShapeType="1"/>
            </p:cNvSpPr>
            <p:nvPr/>
          </p:nvSpPr>
          <p:spPr bwMode="auto">
            <a:xfrm>
              <a:off x="2133600" y="5715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90" name="Line 23"/>
            <p:cNvSpPr>
              <a:spLocks noChangeShapeType="1"/>
            </p:cNvSpPr>
            <p:nvPr/>
          </p:nvSpPr>
          <p:spPr bwMode="auto">
            <a:xfrm>
              <a:off x="3352800" y="5715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91" name="Freeform 24"/>
            <p:cNvSpPr>
              <a:spLocks/>
            </p:cNvSpPr>
            <p:nvPr/>
          </p:nvSpPr>
          <p:spPr bwMode="auto">
            <a:xfrm>
              <a:off x="2133600" y="6248400"/>
              <a:ext cx="1219200" cy="152400"/>
            </a:xfrm>
            <a:custGeom>
              <a:avLst/>
              <a:gdLst>
                <a:gd name="T0" fmla="*/ 0 w 768"/>
                <a:gd name="T1" fmla="*/ 0 h 144"/>
                <a:gd name="T2" fmla="*/ 2147483647 w 768"/>
                <a:gd name="T3" fmla="*/ 2147483647 h 144"/>
                <a:gd name="T4" fmla="*/ 2147483647 w 768"/>
                <a:gd name="T5" fmla="*/ 0 h 144"/>
                <a:gd name="T6" fmla="*/ 0 60000 65536"/>
                <a:gd name="T7" fmla="*/ 0 60000 65536"/>
                <a:gd name="T8" fmla="*/ 0 60000 65536"/>
                <a:gd name="T9" fmla="*/ 0 w 768"/>
                <a:gd name="T10" fmla="*/ 0 h 144"/>
                <a:gd name="T11" fmla="*/ 768 w 768"/>
                <a:gd name="T12" fmla="*/ 144 h 144"/>
              </a:gdLst>
              <a:ahLst/>
              <a:cxnLst>
                <a:cxn ang="T6">
                  <a:pos x="T0" y="T1"/>
                </a:cxn>
                <a:cxn ang="T7">
                  <a:pos x="T2" y="T3"/>
                </a:cxn>
                <a:cxn ang="T8">
                  <a:pos x="T4" y="T5"/>
                </a:cxn>
              </a:cxnLst>
              <a:rect l="T9" t="T10" r="T11" b="T12"/>
              <a:pathLst>
                <a:path w="768" h="144">
                  <a:moveTo>
                    <a:pt x="0" y="0"/>
                  </a:moveTo>
                  <a:cubicBezTo>
                    <a:pt x="152" y="72"/>
                    <a:pt x="304" y="144"/>
                    <a:pt x="432" y="144"/>
                  </a:cubicBezTo>
                  <a:cubicBezTo>
                    <a:pt x="560" y="144"/>
                    <a:pt x="712" y="24"/>
                    <a:pt x="768"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592" name="Oval 25"/>
            <p:cNvSpPr>
              <a:spLocks noChangeArrowheads="1"/>
            </p:cNvSpPr>
            <p:nvPr/>
          </p:nvSpPr>
          <p:spPr bwMode="auto">
            <a:xfrm>
              <a:off x="4191000" y="5562600"/>
              <a:ext cx="1219200" cy="228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09593" name="Line 26"/>
            <p:cNvSpPr>
              <a:spLocks noChangeShapeType="1"/>
            </p:cNvSpPr>
            <p:nvPr/>
          </p:nvSpPr>
          <p:spPr bwMode="auto">
            <a:xfrm>
              <a:off x="4191000" y="5715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94" name="Line 27"/>
            <p:cNvSpPr>
              <a:spLocks noChangeShapeType="1"/>
            </p:cNvSpPr>
            <p:nvPr/>
          </p:nvSpPr>
          <p:spPr bwMode="auto">
            <a:xfrm>
              <a:off x="5410200" y="5715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595" name="Freeform 28"/>
            <p:cNvSpPr>
              <a:spLocks/>
            </p:cNvSpPr>
            <p:nvPr/>
          </p:nvSpPr>
          <p:spPr bwMode="auto">
            <a:xfrm>
              <a:off x="4191000" y="6248400"/>
              <a:ext cx="1219200" cy="152400"/>
            </a:xfrm>
            <a:custGeom>
              <a:avLst/>
              <a:gdLst>
                <a:gd name="T0" fmla="*/ 0 w 768"/>
                <a:gd name="T1" fmla="*/ 0 h 144"/>
                <a:gd name="T2" fmla="*/ 2147483647 w 768"/>
                <a:gd name="T3" fmla="*/ 2147483647 h 144"/>
                <a:gd name="T4" fmla="*/ 2147483647 w 768"/>
                <a:gd name="T5" fmla="*/ 0 h 144"/>
                <a:gd name="T6" fmla="*/ 0 60000 65536"/>
                <a:gd name="T7" fmla="*/ 0 60000 65536"/>
                <a:gd name="T8" fmla="*/ 0 60000 65536"/>
                <a:gd name="T9" fmla="*/ 0 w 768"/>
                <a:gd name="T10" fmla="*/ 0 h 144"/>
                <a:gd name="T11" fmla="*/ 768 w 768"/>
                <a:gd name="T12" fmla="*/ 144 h 144"/>
              </a:gdLst>
              <a:ahLst/>
              <a:cxnLst>
                <a:cxn ang="T6">
                  <a:pos x="T0" y="T1"/>
                </a:cxn>
                <a:cxn ang="T7">
                  <a:pos x="T2" y="T3"/>
                </a:cxn>
                <a:cxn ang="T8">
                  <a:pos x="T4" y="T5"/>
                </a:cxn>
              </a:cxnLst>
              <a:rect l="T9" t="T10" r="T11" b="T12"/>
              <a:pathLst>
                <a:path w="768" h="144">
                  <a:moveTo>
                    <a:pt x="0" y="0"/>
                  </a:moveTo>
                  <a:cubicBezTo>
                    <a:pt x="152" y="72"/>
                    <a:pt x="304" y="144"/>
                    <a:pt x="432" y="144"/>
                  </a:cubicBezTo>
                  <a:cubicBezTo>
                    <a:pt x="560" y="144"/>
                    <a:pt x="712" y="24"/>
                    <a:pt x="768"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9596" name="Text Box 29"/>
            <p:cNvSpPr txBox="1">
              <a:spLocks noChangeArrowheads="1"/>
            </p:cNvSpPr>
            <p:nvPr/>
          </p:nvSpPr>
          <p:spPr bwMode="auto">
            <a:xfrm>
              <a:off x="914400" y="5867400"/>
              <a:ext cx="5918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t>DB</a:t>
              </a:r>
              <a:r>
                <a:rPr lang="en-US" sz="1800" b="1" i="0" baseline="-25000" dirty="0"/>
                <a:t>1</a:t>
              </a:r>
            </a:p>
          </p:txBody>
        </p:sp>
        <p:sp>
          <p:nvSpPr>
            <p:cNvPr id="109597" name="Text Box 30"/>
            <p:cNvSpPr txBox="1">
              <a:spLocks noChangeArrowheads="1"/>
            </p:cNvSpPr>
            <p:nvPr/>
          </p:nvSpPr>
          <p:spPr bwMode="auto">
            <a:xfrm>
              <a:off x="2438400" y="5867400"/>
              <a:ext cx="5918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t>DB</a:t>
              </a:r>
              <a:r>
                <a:rPr lang="en-US" sz="1800" b="1" i="0" baseline="-25000" dirty="0"/>
                <a:t>2</a:t>
              </a:r>
            </a:p>
          </p:txBody>
        </p:sp>
        <p:sp>
          <p:nvSpPr>
            <p:cNvPr id="109598" name="Text Box 31"/>
            <p:cNvSpPr txBox="1">
              <a:spLocks noChangeArrowheads="1"/>
            </p:cNvSpPr>
            <p:nvPr/>
          </p:nvSpPr>
          <p:spPr bwMode="auto">
            <a:xfrm>
              <a:off x="4495800" y="5867400"/>
              <a:ext cx="5774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err="1"/>
                <a:t>DB</a:t>
              </a:r>
              <a:r>
                <a:rPr lang="en-US" sz="1800" b="1" i="0" baseline="-25000" dirty="0" err="1"/>
                <a:t>n</a:t>
              </a:r>
              <a:endParaRPr lang="en-US" sz="1800" b="1" i="0" baseline="-25000" dirty="0"/>
            </a:p>
          </p:txBody>
        </p:sp>
        <p:sp>
          <p:nvSpPr>
            <p:cNvPr id="109605" name="Line 39"/>
            <p:cNvSpPr>
              <a:spLocks noChangeShapeType="1"/>
            </p:cNvSpPr>
            <p:nvPr/>
          </p:nvSpPr>
          <p:spPr bwMode="auto">
            <a:xfrm>
              <a:off x="12192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6" name="Line 40"/>
            <p:cNvSpPr>
              <a:spLocks noChangeShapeType="1"/>
            </p:cNvSpPr>
            <p:nvPr/>
          </p:nvSpPr>
          <p:spPr bwMode="auto">
            <a:xfrm>
              <a:off x="2743200" y="4572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7" name="Line 43"/>
            <p:cNvSpPr>
              <a:spLocks noChangeShapeType="1"/>
            </p:cNvSpPr>
            <p:nvPr/>
          </p:nvSpPr>
          <p:spPr bwMode="auto">
            <a:xfrm>
              <a:off x="4724400" y="4572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8" name="Line 44"/>
            <p:cNvSpPr>
              <a:spLocks noChangeShapeType="1"/>
            </p:cNvSpPr>
            <p:nvPr/>
          </p:nvSpPr>
          <p:spPr bwMode="auto">
            <a:xfrm>
              <a:off x="12192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9" name="Line 45"/>
            <p:cNvSpPr>
              <a:spLocks noChangeShapeType="1"/>
            </p:cNvSpPr>
            <p:nvPr/>
          </p:nvSpPr>
          <p:spPr bwMode="auto">
            <a:xfrm>
              <a:off x="27432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10" name="Line 46"/>
            <p:cNvSpPr>
              <a:spLocks noChangeShapeType="1"/>
            </p:cNvSpPr>
            <p:nvPr/>
          </p:nvSpPr>
          <p:spPr bwMode="auto">
            <a:xfrm>
              <a:off x="4724400" y="5257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11" name="Line 47"/>
            <p:cNvSpPr>
              <a:spLocks noChangeShapeType="1"/>
            </p:cNvSpPr>
            <p:nvPr/>
          </p:nvSpPr>
          <p:spPr bwMode="auto">
            <a:xfrm>
              <a:off x="1219200" y="3657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12" name="Line 48"/>
            <p:cNvSpPr>
              <a:spLocks noChangeShapeType="1"/>
            </p:cNvSpPr>
            <p:nvPr/>
          </p:nvSpPr>
          <p:spPr bwMode="auto">
            <a:xfrm>
              <a:off x="2743200" y="3657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13" name="Line 49"/>
            <p:cNvSpPr>
              <a:spLocks noChangeShapeType="1"/>
            </p:cNvSpPr>
            <p:nvPr/>
          </p:nvSpPr>
          <p:spPr bwMode="auto">
            <a:xfrm>
              <a:off x="4724400" y="3581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15" name="Text Box 51"/>
            <p:cNvSpPr txBox="1">
              <a:spLocks noChangeArrowheads="1"/>
            </p:cNvSpPr>
            <p:nvPr/>
          </p:nvSpPr>
          <p:spPr bwMode="auto">
            <a:xfrm>
              <a:off x="3276600" y="4632325"/>
              <a:ext cx="8699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i="0">
                  <a:solidFill>
                    <a:schemeClr val="accent2"/>
                  </a:solidFill>
                </a:rPr>
                <a:t>. . .</a:t>
              </a:r>
            </a:p>
          </p:txBody>
        </p:sp>
        <p:sp>
          <p:nvSpPr>
            <p:cNvPr id="109616" name="Text Box 52"/>
            <p:cNvSpPr txBox="1">
              <a:spLocks noChangeArrowheads="1"/>
            </p:cNvSpPr>
            <p:nvPr/>
          </p:nvSpPr>
          <p:spPr bwMode="auto">
            <a:xfrm>
              <a:off x="3470275" y="3786188"/>
              <a:ext cx="4921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i="0"/>
                <a:t>…</a:t>
              </a:r>
            </a:p>
          </p:txBody>
        </p:sp>
      </p:grpSp>
      <p:grpSp>
        <p:nvGrpSpPr>
          <p:cNvPr id="4" name="Group 3"/>
          <p:cNvGrpSpPr/>
          <p:nvPr/>
        </p:nvGrpSpPr>
        <p:grpSpPr>
          <a:xfrm>
            <a:off x="5943600" y="2438400"/>
            <a:ext cx="1961826" cy="1150938"/>
            <a:chOff x="5943600" y="2438400"/>
            <a:chExt cx="1961826" cy="1150938"/>
          </a:xfrm>
        </p:grpSpPr>
        <p:sp>
          <p:nvSpPr>
            <p:cNvPr id="109576" name="Text Box 9"/>
            <p:cNvSpPr txBox="1">
              <a:spLocks noChangeArrowheads="1"/>
            </p:cNvSpPr>
            <p:nvPr/>
          </p:nvSpPr>
          <p:spPr bwMode="auto">
            <a:xfrm>
              <a:off x="6096000" y="3200400"/>
              <a:ext cx="60465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rgbClr val="FF9933"/>
                  </a:solidFill>
                </a:rPr>
                <a:t>PQ</a:t>
              </a:r>
              <a:r>
                <a:rPr lang="en-US" sz="1800" b="1" i="0" baseline="-25000" dirty="0">
                  <a:solidFill>
                    <a:srgbClr val="FF9933"/>
                  </a:solidFill>
                </a:rPr>
                <a:t>1</a:t>
              </a:r>
            </a:p>
          </p:txBody>
        </p:sp>
        <p:sp>
          <p:nvSpPr>
            <p:cNvPr id="109577" name="Text Box 10"/>
            <p:cNvSpPr txBox="1">
              <a:spLocks noChangeArrowheads="1"/>
            </p:cNvSpPr>
            <p:nvPr/>
          </p:nvSpPr>
          <p:spPr bwMode="auto">
            <a:xfrm>
              <a:off x="7315200" y="3200400"/>
              <a:ext cx="590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err="1">
                  <a:solidFill>
                    <a:srgbClr val="FF9933"/>
                  </a:solidFill>
                </a:rPr>
                <a:t>PQ</a:t>
              </a:r>
              <a:r>
                <a:rPr lang="en-US" sz="1800" b="1" i="0" baseline="-25000" dirty="0" err="1">
                  <a:solidFill>
                    <a:srgbClr val="FF9933"/>
                  </a:solidFill>
                </a:rPr>
                <a:t>n</a:t>
              </a:r>
              <a:endParaRPr lang="en-US" sz="1800" b="1" i="0" baseline="-25000" dirty="0">
                <a:solidFill>
                  <a:srgbClr val="FF9933"/>
                </a:solidFill>
              </a:endParaRPr>
            </a:p>
          </p:txBody>
        </p:sp>
        <p:sp>
          <p:nvSpPr>
            <p:cNvPr id="109603" name="Line 37"/>
            <p:cNvSpPr>
              <a:spLocks noChangeShapeType="1"/>
            </p:cNvSpPr>
            <p:nvPr/>
          </p:nvSpPr>
          <p:spPr bwMode="auto">
            <a:xfrm>
              <a:off x="5943600" y="2438400"/>
              <a:ext cx="381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04" name="Line 38"/>
            <p:cNvSpPr>
              <a:spLocks noChangeShapeType="1"/>
            </p:cNvSpPr>
            <p:nvPr/>
          </p:nvSpPr>
          <p:spPr bwMode="auto">
            <a:xfrm>
              <a:off x="6400800" y="24384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9617" name="Text Box 53"/>
            <p:cNvSpPr txBox="1">
              <a:spLocks noChangeArrowheads="1"/>
            </p:cNvSpPr>
            <p:nvPr/>
          </p:nvSpPr>
          <p:spPr bwMode="auto">
            <a:xfrm>
              <a:off x="6781800" y="2947988"/>
              <a:ext cx="4921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i="0"/>
                <a:t>…</a:t>
              </a:r>
            </a:p>
          </p:txBody>
        </p:sp>
      </p:grpSp>
      <p:sp>
        <p:nvSpPr>
          <p:cNvPr id="109618" name="Rectangle 54"/>
          <p:cNvSpPr>
            <a:spLocks noGrp="1" noChangeArrowheads="1"/>
          </p:cNvSpPr>
          <p:nvPr>
            <p:ph type="body" idx="1"/>
          </p:nvPr>
        </p:nvSpPr>
        <p:spPr>
          <a:xfrm>
            <a:off x="5791200" y="3886200"/>
            <a:ext cx="3124200" cy="2514600"/>
          </a:xfrm>
          <a:noFill/>
        </p:spPr>
        <p:txBody>
          <a:bodyPr/>
          <a:lstStyle/>
          <a:p>
            <a:pPr marL="457200" indent="-457200" eaLnBrk="1" hangingPunct="1">
              <a:spcAft>
                <a:spcPts val="600"/>
              </a:spcAft>
              <a:buNone/>
            </a:pPr>
            <a:r>
              <a:rPr lang="en-US" sz="1600" b="1" dirty="0" err="1">
                <a:solidFill>
                  <a:srgbClr val="009999"/>
                </a:solidFill>
                <a:latin typeface="Comic Sans MS" pitchFamily="66" charset="0"/>
              </a:rPr>
              <a:t>SQ</a:t>
            </a:r>
            <a:r>
              <a:rPr lang="en-US" sz="1600" b="1" baseline="-25000" dirty="0" err="1">
                <a:solidFill>
                  <a:srgbClr val="009999"/>
                </a:solidFill>
              </a:rPr>
              <a:t>i</a:t>
            </a:r>
            <a:r>
              <a:rPr lang="en-US" sz="1600" b="1" baseline="-25000" dirty="0">
                <a:solidFill>
                  <a:schemeClr val="accent2"/>
                </a:solidFill>
              </a:rPr>
              <a:t> </a:t>
            </a:r>
            <a:r>
              <a:rPr lang="en-US" sz="1600" b="1" dirty="0">
                <a:latin typeface="Comic Sans MS" pitchFamily="66" charset="0"/>
              </a:rPr>
              <a:t> </a:t>
            </a:r>
            <a:r>
              <a:rPr lang="en-US" sz="1600" b="1" dirty="0">
                <a:solidFill>
                  <a:srgbClr val="009999"/>
                </a:solidFill>
                <a:latin typeface="Comic Sans MS" pitchFamily="66" charset="0"/>
              </a:rPr>
              <a:t>export-schema </a:t>
            </a:r>
            <a:r>
              <a:rPr lang="en-US" sz="1600" b="1" dirty="0" err="1">
                <a:solidFill>
                  <a:srgbClr val="009999"/>
                </a:solidFill>
                <a:latin typeface="Comic Sans MS" pitchFamily="66" charset="0"/>
              </a:rPr>
              <a:t>subquery</a:t>
            </a:r>
            <a:r>
              <a:rPr lang="en-US" sz="1600" b="1" dirty="0">
                <a:solidFill>
                  <a:srgbClr val="009999"/>
                </a:solidFill>
                <a:latin typeface="Comic Sans MS" pitchFamily="66" charset="0"/>
              </a:rPr>
              <a:t>  in global query language</a:t>
            </a:r>
          </a:p>
          <a:p>
            <a:pPr marL="457200" indent="-457200" eaLnBrk="1" hangingPunct="1">
              <a:spcAft>
                <a:spcPts val="600"/>
              </a:spcAft>
              <a:buNone/>
            </a:pPr>
            <a:r>
              <a:rPr lang="en-US" sz="1600" b="1" dirty="0" err="1">
                <a:solidFill>
                  <a:schemeClr val="accent2"/>
                </a:solidFill>
                <a:latin typeface="Comic Sans MS" pitchFamily="66" charset="0"/>
              </a:rPr>
              <a:t>TQ</a:t>
            </a:r>
            <a:r>
              <a:rPr lang="en-US" sz="1600" b="1" baseline="-25000" dirty="0" err="1">
                <a:solidFill>
                  <a:schemeClr val="accent2"/>
                </a:solidFill>
              </a:rPr>
              <a:t>i</a:t>
            </a:r>
            <a:r>
              <a:rPr lang="en-US" sz="1600" b="1" baseline="-25000" dirty="0">
                <a:solidFill>
                  <a:schemeClr val="accent2"/>
                </a:solidFill>
              </a:rPr>
              <a:t>    </a:t>
            </a:r>
            <a:r>
              <a:rPr lang="en-US" sz="1600" b="1" dirty="0">
                <a:solidFill>
                  <a:schemeClr val="accent6"/>
                </a:solidFill>
                <a:latin typeface="Comic Sans MS" pitchFamily="66" charset="0"/>
              </a:rPr>
              <a:t>target query (local </a:t>
            </a:r>
            <a:r>
              <a:rPr lang="en-US" sz="1600" b="1" dirty="0" err="1">
                <a:solidFill>
                  <a:schemeClr val="accent6"/>
                </a:solidFill>
                <a:latin typeface="Comic Sans MS" pitchFamily="66" charset="0"/>
              </a:rPr>
              <a:t>subquery</a:t>
            </a:r>
            <a:r>
              <a:rPr lang="en-US" sz="1600" b="1" dirty="0">
                <a:solidFill>
                  <a:schemeClr val="accent6"/>
                </a:solidFill>
                <a:latin typeface="Comic Sans MS" pitchFamily="66" charset="0"/>
              </a:rPr>
              <a:t>) in local query language</a:t>
            </a:r>
          </a:p>
          <a:p>
            <a:pPr marL="457200" indent="-457200" eaLnBrk="1" hangingPunct="1">
              <a:buNone/>
            </a:pPr>
            <a:r>
              <a:rPr lang="en-US" sz="1600" b="1" dirty="0" err="1">
                <a:solidFill>
                  <a:srgbClr val="FF9933"/>
                </a:solidFill>
                <a:latin typeface="Comic Sans MS" pitchFamily="66" charset="0"/>
              </a:rPr>
              <a:t>PQ</a:t>
            </a:r>
            <a:r>
              <a:rPr lang="en-US" sz="1600" b="1" baseline="-25000" dirty="0" err="1">
                <a:solidFill>
                  <a:srgbClr val="FF9933"/>
                </a:solidFill>
                <a:latin typeface="Comic Sans MS" pitchFamily="66" charset="0"/>
              </a:rPr>
              <a:t>i</a:t>
            </a:r>
            <a:r>
              <a:rPr lang="en-US" sz="1600" b="1" baseline="-25000" dirty="0">
                <a:solidFill>
                  <a:srgbClr val="EAB200"/>
                </a:solidFill>
              </a:rPr>
              <a:t>   </a:t>
            </a:r>
            <a:r>
              <a:rPr lang="en-US" sz="1600" b="1" dirty="0" err="1">
                <a:solidFill>
                  <a:srgbClr val="FF9933"/>
                </a:solidFill>
                <a:latin typeface="Comic Sans MS" pitchFamily="66" charset="0"/>
              </a:rPr>
              <a:t>postprocessing</a:t>
            </a:r>
            <a:r>
              <a:rPr lang="en-US" sz="1600" b="1" dirty="0">
                <a:solidFill>
                  <a:srgbClr val="FF9933"/>
                </a:solidFill>
                <a:latin typeface="Comic Sans MS" pitchFamily="66" charset="0"/>
              </a:rPr>
              <a:t> query used to combine results returned by </a:t>
            </a:r>
            <a:r>
              <a:rPr lang="en-US" sz="1600" b="1" dirty="0" err="1">
                <a:solidFill>
                  <a:srgbClr val="FF9933"/>
                </a:solidFill>
                <a:latin typeface="Comic Sans MS" pitchFamily="66" charset="0"/>
              </a:rPr>
              <a:t>subqueries</a:t>
            </a:r>
            <a:r>
              <a:rPr lang="en-US" sz="1600" b="1" dirty="0">
                <a:solidFill>
                  <a:srgbClr val="FF9933"/>
                </a:solidFill>
                <a:latin typeface="Comic Sans MS" pitchFamily="66" charset="0"/>
              </a:rPr>
              <a:t> to form the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618">
                                            <p:txEl>
                                              <p:pRg st="0" end="0"/>
                                            </p:txEl>
                                          </p:spTgt>
                                        </p:tgtEl>
                                        <p:attrNameLst>
                                          <p:attrName>style.visibility</p:attrName>
                                        </p:attrNameLst>
                                      </p:cBhvr>
                                      <p:to>
                                        <p:strVal val="visible"/>
                                      </p:to>
                                    </p:set>
                                    <p:animEffect transition="in" filter="wipe(left)">
                                      <p:cBhvr>
                                        <p:cTn id="7" dur="500"/>
                                        <p:tgtEl>
                                          <p:spTgt spid="109618">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9618">
                                            <p:txEl>
                                              <p:pRg st="1" end="1"/>
                                            </p:txEl>
                                          </p:spTgt>
                                        </p:tgtEl>
                                        <p:attrNameLst>
                                          <p:attrName>style.visibility</p:attrName>
                                        </p:attrNameLst>
                                      </p:cBhvr>
                                      <p:to>
                                        <p:strVal val="visible"/>
                                      </p:to>
                                    </p:set>
                                    <p:animEffect transition="in" filter="wipe(left)">
                                      <p:cBhvr>
                                        <p:cTn id="16" dur="500"/>
                                        <p:tgtEl>
                                          <p:spTgt spid="109618">
                                            <p:txEl>
                                              <p:pRg st="1" end="1"/>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9618">
                                            <p:txEl>
                                              <p:pRg st="2" end="2"/>
                                            </p:txEl>
                                          </p:spTgt>
                                        </p:tgtEl>
                                        <p:attrNameLst>
                                          <p:attrName>style.visibility</p:attrName>
                                        </p:attrNameLst>
                                      </p:cBhvr>
                                      <p:to>
                                        <p:strVal val="visible"/>
                                      </p:to>
                                    </p:set>
                                    <p:animEffect transition="in" filter="wipe(left)">
                                      <p:cBhvr>
                                        <p:cTn id="25" dur="500"/>
                                        <p:tgtEl>
                                          <p:spTgt spid="109618">
                                            <p:txEl>
                                              <p:pRg st="2" end="2"/>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609600"/>
            <a:ext cx="7772400" cy="990600"/>
          </a:xfrm>
        </p:spPr>
        <p:txBody>
          <a:bodyPr/>
          <a:lstStyle/>
          <a:p>
            <a:pPr eaLnBrk="1" hangingPunct="1"/>
            <a:r>
              <a:rPr lang="en-US" b="1" dirty="0">
                <a:solidFill>
                  <a:srgbClr val="663300"/>
                </a:solidFill>
                <a:latin typeface="Comic Sans MS" pitchFamily="66" charset="0"/>
              </a:rPr>
              <a:t>The Local Databases</a:t>
            </a:r>
          </a:p>
        </p:txBody>
      </p:sp>
      <p:sp>
        <p:nvSpPr>
          <p:cNvPr id="110595" name="Rectangle 3"/>
          <p:cNvSpPr>
            <a:spLocks noGrp="1" noChangeArrowheads="1"/>
          </p:cNvSpPr>
          <p:nvPr>
            <p:ph type="body" idx="1"/>
          </p:nvPr>
        </p:nvSpPr>
        <p:spPr>
          <a:xfrm>
            <a:off x="685800" y="1752600"/>
            <a:ext cx="7772400" cy="4572000"/>
          </a:xfrm>
        </p:spPr>
        <p:txBody>
          <a:bodyPr/>
          <a:lstStyle/>
          <a:p>
            <a:pPr eaLnBrk="1" hangingPunct="1">
              <a:lnSpc>
                <a:spcPct val="90000"/>
              </a:lnSpc>
              <a:spcAft>
                <a:spcPct val="30000"/>
              </a:spcAft>
            </a:pPr>
            <a:r>
              <a:rPr lang="en-US" sz="2800" dirty="0">
                <a:latin typeface="Comic Sans MS" pitchFamily="66" charset="0"/>
              </a:rPr>
              <a:t>We use the object-oriented data model to present a query decomposition algorithm</a:t>
            </a:r>
          </a:p>
          <a:p>
            <a:pPr eaLnBrk="1" hangingPunct="1">
              <a:lnSpc>
                <a:spcPct val="90000"/>
              </a:lnSpc>
              <a:spcAft>
                <a:spcPct val="50000"/>
              </a:spcAft>
            </a:pPr>
            <a:r>
              <a:rPr lang="en-US" sz="2800" dirty="0">
                <a:latin typeface="Comic Sans MS" pitchFamily="66" charset="0"/>
              </a:rPr>
              <a:t>To simplify the discussion, we assume that there are only two export schemas (e.g., two data centers):</a:t>
            </a:r>
          </a:p>
          <a:p>
            <a:pPr eaLnBrk="1" hangingPunct="1">
              <a:lnSpc>
                <a:spcPct val="90000"/>
              </a:lnSpc>
              <a:spcAft>
                <a:spcPct val="30000"/>
              </a:spcAft>
              <a:buFontTx/>
              <a:buNone/>
            </a:pPr>
            <a:r>
              <a:rPr lang="en-US" sz="2800" dirty="0"/>
              <a:t>		        </a:t>
            </a:r>
            <a:r>
              <a:rPr lang="en-US" sz="2800" b="1" u="sng" dirty="0">
                <a:solidFill>
                  <a:srgbClr val="007053"/>
                </a:solidFill>
                <a:latin typeface="Comic Sans MS" pitchFamily="66" charset="0"/>
              </a:rPr>
              <a:t>ES1</a:t>
            </a:r>
            <a:r>
              <a:rPr lang="en-US" sz="2800" b="1" dirty="0">
                <a:solidFill>
                  <a:srgbClr val="007053"/>
                </a:solidFill>
                <a:latin typeface="Comic Sans MS" pitchFamily="66" charset="0"/>
              </a:rPr>
              <a:t>			  </a:t>
            </a:r>
            <a:r>
              <a:rPr lang="en-US" sz="2800" b="1" u="sng" dirty="0">
                <a:solidFill>
                  <a:srgbClr val="007053"/>
                </a:solidFill>
                <a:latin typeface="Comic Sans MS" pitchFamily="66" charset="0"/>
              </a:rPr>
              <a:t>ES2</a:t>
            </a:r>
          </a:p>
          <a:p>
            <a:pPr eaLnBrk="1" hangingPunct="1">
              <a:lnSpc>
                <a:spcPct val="90000"/>
              </a:lnSpc>
              <a:spcBef>
                <a:spcPct val="0"/>
              </a:spcBef>
              <a:buFontTx/>
              <a:buNone/>
            </a:pPr>
            <a:r>
              <a:rPr lang="en-US" sz="2800" dirty="0"/>
              <a:t>		  </a:t>
            </a:r>
            <a:r>
              <a:rPr lang="en-US" sz="2800" dirty="0">
                <a:solidFill>
                  <a:srgbClr val="007053"/>
                </a:solidFill>
                <a:latin typeface="Comic Sans MS" pitchFamily="66" charset="0"/>
              </a:rPr>
              <a:t>Emp1:  SSN	      Emp2:  SSN</a:t>
            </a:r>
          </a:p>
          <a:p>
            <a:pPr eaLnBrk="1" hangingPunct="1">
              <a:lnSpc>
                <a:spcPct val="90000"/>
              </a:lnSpc>
              <a:spcBef>
                <a:spcPct val="0"/>
              </a:spcBef>
              <a:buFontTx/>
              <a:buNone/>
            </a:pPr>
            <a:r>
              <a:rPr lang="en-US" sz="2800" dirty="0">
                <a:solidFill>
                  <a:srgbClr val="007053"/>
                </a:solidFill>
                <a:latin typeface="Comic Sans MS" pitchFamily="66" charset="0"/>
              </a:rPr>
              <a:t>			    Name                      </a:t>
            </a:r>
            <a:r>
              <a:rPr lang="en-US" sz="2800" dirty="0" err="1">
                <a:solidFill>
                  <a:srgbClr val="007053"/>
                </a:solidFill>
                <a:latin typeface="Comic Sans MS" pitchFamily="66" charset="0"/>
              </a:rPr>
              <a:t>Name</a:t>
            </a:r>
            <a:endParaRPr lang="en-US" sz="2800" dirty="0">
              <a:solidFill>
                <a:srgbClr val="007053"/>
              </a:solidFill>
              <a:latin typeface="Comic Sans MS" pitchFamily="66" charset="0"/>
            </a:endParaRPr>
          </a:p>
          <a:p>
            <a:pPr eaLnBrk="1" hangingPunct="1">
              <a:lnSpc>
                <a:spcPct val="90000"/>
              </a:lnSpc>
              <a:spcBef>
                <a:spcPct val="0"/>
              </a:spcBef>
              <a:buFontTx/>
              <a:buNone/>
            </a:pPr>
            <a:r>
              <a:rPr lang="en-US" sz="2800" dirty="0">
                <a:solidFill>
                  <a:srgbClr val="007053"/>
                </a:solidFill>
                <a:latin typeface="Comic Sans MS" pitchFamily="66" charset="0"/>
              </a:rPr>
              <a:t>                     Salary                     </a:t>
            </a:r>
            <a:r>
              <a:rPr lang="en-US" sz="2800" dirty="0" err="1">
                <a:solidFill>
                  <a:srgbClr val="007053"/>
                </a:solidFill>
                <a:latin typeface="Comic Sans MS" pitchFamily="66" charset="0"/>
              </a:rPr>
              <a:t>Salary</a:t>
            </a:r>
            <a:endParaRPr lang="en-US" sz="2800" dirty="0">
              <a:solidFill>
                <a:srgbClr val="007053"/>
              </a:solidFill>
              <a:latin typeface="Comic Sans MS" pitchFamily="66" charset="0"/>
            </a:endParaRPr>
          </a:p>
          <a:p>
            <a:pPr eaLnBrk="1" hangingPunct="1">
              <a:lnSpc>
                <a:spcPct val="90000"/>
              </a:lnSpc>
              <a:spcBef>
                <a:spcPct val="0"/>
              </a:spcBef>
              <a:buFontTx/>
              <a:buNone/>
            </a:pPr>
            <a:r>
              <a:rPr lang="en-US" sz="2800" dirty="0">
                <a:solidFill>
                  <a:srgbClr val="007053"/>
                </a:solidFill>
                <a:latin typeface="Comic Sans MS" pitchFamily="66" charset="0"/>
              </a:rPr>
              <a:t>                     Age                         Rank</a:t>
            </a:r>
          </a:p>
        </p:txBody>
      </p:sp>
      <p:sp>
        <p:nvSpPr>
          <p:cNvPr id="2" name="Right Arrow 1"/>
          <p:cNvSpPr/>
          <p:nvPr/>
        </p:nvSpPr>
        <p:spPr bwMode="auto">
          <a:xfrm>
            <a:off x="2362200" y="5916168"/>
            <a:ext cx="521208" cy="256032"/>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 name="Right Arrow 4"/>
          <p:cNvSpPr/>
          <p:nvPr/>
        </p:nvSpPr>
        <p:spPr bwMode="auto">
          <a:xfrm>
            <a:off x="5638800" y="5943600"/>
            <a:ext cx="521208" cy="256032"/>
          </a:xfrm>
          <a:prstGeom prst="right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fade">
                                      <p:cBhvr>
                                        <p:cTn id="7" dur="1000"/>
                                        <p:tgtEl>
                                          <p:spTgt spid="110595">
                                            <p:txEl>
                                              <p:pRg st="1" end="1"/>
                                            </p:txEl>
                                          </p:spTgt>
                                        </p:tgtEl>
                                      </p:cBhvr>
                                    </p:animEffect>
                                    <p:anim calcmode="lin" valueType="num">
                                      <p:cBhvr>
                                        <p:cTn id="8" dur="10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059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110595">
                                            <p:txEl>
                                              <p:pRg st="2" end="2"/>
                                            </p:txEl>
                                          </p:spTgt>
                                        </p:tgtEl>
                                        <p:attrNameLst>
                                          <p:attrName>style.visibility</p:attrName>
                                        </p:attrNameLst>
                                      </p:cBhvr>
                                      <p:to>
                                        <p:strVal val="visible"/>
                                      </p:to>
                                    </p:set>
                                    <p:animEffect transition="in" filter="dissolve">
                                      <p:cBhvr>
                                        <p:cTn id="13" dur="500"/>
                                        <p:tgtEl>
                                          <p:spTgt spid="110595">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0595">
                                            <p:txEl>
                                              <p:pRg st="3" end="3"/>
                                            </p:txEl>
                                          </p:spTgt>
                                        </p:tgtEl>
                                        <p:attrNameLst>
                                          <p:attrName>style.visibility</p:attrName>
                                        </p:attrNameLst>
                                      </p:cBhvr>
                                      <p:to>
                                        <p:strVal val="visible"/>
                                      </p:to>
                                    </p:set>
                                    <p:animEffect transition="in" filter="dissolve">
                                      <p:cBhvr>
                                        <p:cTn id="16" dur="500"/>
                                        <p:tgtEl>
                                          <p:spTgt spid="110595">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0595">
                                            <p:txEl>
                                              <p:pRg st="4" end="4"/>
                                            </p:txEl>
                                          </p:spTgt>
                                        </p:tgtEl>
                                        <p:attrNameLst>
                                          <p:attrName>style.visibility</p:attrName>
                                        </p:attrNameLst>
                                      </p:cBhvr>
                                      <p:to>
                                        <p:strVal val="visible"/>
                                      </p:to>
                                    </p:set>
                                    <p:animEffect transition="in" filter="dissolve">
                                      <p:cBhvr>
                                        <p:cTn id="19" dur="500"/>
                                        <p:tgtEl>
                                          <p:spTgt spid="110595">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10595">
                                            <p:txEl>
                                              <p:pRg st="5" end="5"/>
                                            </p:txEl>
                                          </p:spTgt>
                                        </p:tgtEl>
                                        <p:attrNameLst>
                                          <p:attrName>style.visibility</p:attrName>
                                        </p:attrNameLst>
                                      </p:cBhvr>
                                      <p:to>
                                        <p:strVal val="visible"/>
                                      </p:to>
                                    </p:set>
                                    <p:animEffect transition="in" filter="dissolve">
                                      <p:cBhvr>
                                        <p:cTn id="22" dur="500"/>
                                        <p:tgtEl>
                                          <p:spTgt spid="110595">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10595">
                                            <p:txEl>
                                              <p:pRg st="6" end="6"/>
                                            </p:txEl>
                                          </p:spTgt>
                                        </p:tgtEl>
                                        <p:attrNameLst>
                                          <p:attrName>style.visibility</p:attrName>
                                        </p:attrNameLst>
                                      </p:cBhvr>
                                      <p:to>
                                        <p:strVal val="visible"/>
                                      </p:to>
                                    </p:set>
                                    <p:animEffect transition="in" filter="dissolve">
                                      <p:cBhvr>
                                        <p:cTn id="25" dur="500"/>
                                        <p:tgtEl>
                                          <p:spTgt spid="110595">
                                            <p:txEl>
                                              <p:pRg st="6" end="6"/>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2158" y="353445"/>
            <a:ext cx="5795767" cy="762000"/>
          </a:xfrm>
        </p:spPr>
        <p:txBody>
          <a:bodyPr/>
          <a:lstStyle/>
          <a:p>
            <a:pPr eaLnBrk="1" hangingPunct="1"/>
            <a:r>
              <a:rPr lang="en-US" b="1" dirty="0">
                <a:solidFill>
                  <a:srgbClr val="663300"/>
                </a:solidFill>
                <a:latin typeface="Comic Sans MS" pitchFamily="66" charset="0"/>
              </a:rPr>
              <a:t>Object-Oriented DB</a:t>
            </a:r>
          </a:p>
        </p:txBody>
      </p:sp>
      <p:grpSp>
        <p:nvGrpSpPr>
          <p:cNvPr id="6" name="Group 5"/>
          <p:cNvGrpSpPr/>
          <p:nvPr/>
        </p:nvGrpSpPr>
        <p:grpSpPr>
          <a:xfrm>
            <a:off x="3917950" y="4916488"/>
            <a:ext cx="1873250" cy="846236"/>
            <a:chOff x="6661150" y="4459288"/>
            <a:chExt cx="2027238" cy="1287462"/>
          </a:xfrm>
        </p:grpSpPr>
        <p:sp>
          <p:nvSpPr>
            <p:cNvPr id="30" name="5-Point Star 29"/>
            <p:cNvSpPr/>
            <p:nvPr/>
          </p:nvSpPr>
          <p:spPr bwMode="auto">
            <a:xfrm rot="18550031">
              <a:off x="7802466" y="4786411"/>
              <a:ext cx="304800" cy="304800"/>
            </a:xfrm>
            <a:prstGeom prst="star5">
              <a:avLst/>
            </a:prstGeom>
            <a:solidFill>
              <a:srgbClr val="FFCDCD"/>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5" name="5-Point Star 14"/>
            <p:cNvSpPr/>
            <p:nvPr/>
          </p:nvSpPr>
          <p:spPr bwMode="auto">
            <a:xfrm rot="2056728">
              <a:off x="6896100" y="4935538"/>
              <a:ext cx="304800" cy="304800"/>
            </a:xfrm>
            <a:prstGeom prst="star5">
              <a:avLst/>
            </a:prstGeom>
            <a:solidFill>
              <a:srgbClr val="9900CC"/>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9" name="Freeform 23"/>
            <p:cNvSpPr>
              <a:spLocks noChangeArrowheads="1"/>
            </p:cNvSpPr>
            <p:nvPr/>
          </p:nvSpPr>
          <p:spPr bwMode="auto">
            <a:xfrm>
              <a:off x="6661150" y="4459288"/>
              <a:ext cx="2027238" cy="1287462"/>
            </a:xfrm>
            <a:custGeom>
              <a:avLst/>
              <a:gdLst>
                <a:gd name="T0" fmla="*/ 101615 w 2027452"/>
                <a:gd name="T1" fmla="*/ 1094244 h 1288542"/>
                <a:gd name="T2" fmla="*/ 66243 w 2027452"/>
                <a:gd name="T3" fmla="*/ 1023806 h 1288542"/>
                <a:gd name="T4" fmla="*/ 48557 w 2027452"/>
                <a:gd name="T5" fmla="*/ 965109 h 1288542"/>
                <a:gd name="T6" fmla="*/ 24972 w 2027452"/>
                <a:gd name="T7" fmla="*/ 906412 h 1288542"/>
                <a:gd name="T8" fmla="*/ 1392 w 2027452"/>
                <a:gd name="T9" fmla="*/ 806626 h 1288542"/>
                <a:gd name="T10" fmla="*/ 7286 w 2027452"/>
                <a:gd name="T11" fmla="*/ 665753 h 1288542"/>
                <a:gd name="T12" fmla="*/ 30871 w 2027452"/>
                <a:gd name="T13" fmla="*/ 618794 h 1288542"/>
                <a:gd name="T14" fmla="*/ 166466 w 2027452"/>
                <a:gd name="T15" fmla="*/ 430962 h 1288542"/>
                <a:gd name="T16" fmla="*/ 302068 w 2027452"/>
                <a:gd name="T17" fmla="*/ 284219 h 1288542"/>
                <a:gd name="T18" fmla="*/ 408190 w 2027452"/>
                <a:gd name="T19" fmla="*/ 202041 h 1288542"/>
                <a:gd name="T20" fmla="*/ 461248 w 2027452"/>
                <a:gd name="T21" fmla="*/ 166824 h 1288542"/>
                <a:gd name="T22" fmla="*/ 496626 w 2027452"/>
                <a:gd name="T23" fmla="*/ 137474 h 1288542"/>
                <a:gd name="T24" fmla="*/ 531998 w 2027452"/>
                <a:gd name="T25" fmla="*/ 113995 h 1288542"/>
                <a:gd name="T26" fmla="*/ 555578 w 2027452"/>
                <a:gd name="T27" fmla="*/ 96387 h 1288542"/>
                <a:gd name="T28" fmla="*/ 579163 w 2027452"/>
                <a:gd name="T29" fmla="*/ 84648 h 1288542"/>
                <a:gd name="T30" fmla="*/ 632221 w 2027452"/>
                <a:gd name="T31" fmla="*/ 55298 h 1288542"/>
                <a:gd name="T32" fmla="*/ 655807 w 2027452"/>
                <a:gd name="T33" fmla="*/ 49427 h 1288542"/>
                <a:gd name="T34" fmla="*/ 679386 w 2027452"/>
                <a:gd name="T35" fmla="*/ 37687 h 1288542"/>
                <a:gd name="T36" fmla="*/ 785509 w 2027452"/>
                <a:gd name="T37" fmla="*/ 14210 h 1288542"/>
                <a:gd name="T38" fmla="*/ 879838 w 2027452"/>
                <a:gd name="T39" fmla="*/ 2471 h 1288542"/>
                <a:gd name="T40" fmla="*/ 1322014 w 2027452"/>
                <a:gd name="T41" fmla="*/ 14210 h 1288542"/>
                <a:gd name="T42" fmla="*/ 1416344 w 2027452"/>
                <a:gd name="T43" fmla="*/ 25949 h 1288542"/>
                <a:gd name="T44" fmla="*/ 1498881 w 2027452"/>
                <a:gd name="T45" fmla="*/ 43557 h 1288542"/>
                <a:gd name="T46" fmla="*/ 1734705 w 2027452"/>
                <a:gd name="T47" fmla="*/ 166824 h 1288542"/>
                <a:gd name="T48" fmla="*/ 1829034 w 2027452"/>
                <a:gd name="T49" fmla="*/ 249000 h 1288542"/>
                <a:gd name="T50" fmla="*/ 1840827 w 2027452"/>
                <a:gd name="T51" fmla="*/ 266609 h 1288542"/>
                <a:gd name="T52" fmla="*/ 1893885 w 2027452"/>
                <a:gd name="T53" fmla="*/ 319437 h 1288542"/>
                <a:gd name="T54" fmla="*/ 1917471 w 2027452"/>
                <a:gd name="T55" fmla="*/ 354654 h 1288542"/>
                <a:gd name="T56" fmla="*/ 1935157 w 2027452"/>
                <a:gd name="T57" fmla="*/ 384004 h 1288542"/>
                <a:gd name="T58" fmla="*/ 1952843 w 2027452"/>
                <a:gd name="T59" fmla="*/ 407484 h 1288542"/>
                <a:gd name="T60" fmla="*/ 1970529 w 2027452"/>
                <a:gd name="T61" fmla="*/ 442702 h 1288542"/>
                <a:gd name="T62" fmla="*/ 1988215 w 2027452"/>
                <a:gd name="T63" fmla="*/ 501399 h 1288542"/>
                <a:gd name="T64" fmla="*/ 2005901 w 2027452"/>
                <a:gd name="T65" fmla="*/ 536618 h 1288542"/>
                <a:gd name="T66" fmla="*/ 1988215 w 2027452"/>
                <a:gd name="T67" fmla="*/ 824236 h 1288542"/>
                <a:gd name="T68" fmla="*/ 1946944 w 2027452"/>
                <a:gd name="T69" fmla="*/ 882932 h 1288542"/>
                <a:gd name="T70" fmla="*/ 1935157 w 2027452"/>
                <a:gd name="T71" fmla="*/ 906412 h 1288542"/>
                <a:gd name="T72" fmla="*/ 1911571 w 2027452"/>
                <a:gd name="T73" fmla="*/ 935761 h 1288542"/>
                <a:gd name="T74" fmla="*/ 1887992 w 2027452"/>
                <a:gd name="T75" fmla="*/ 970979 h 1288542"/>
                <a:gd name="T76" fmla="*/ 1846720 w 2027452"/>
                <a:gd name="T77" fmla="*/ 1012066 h 1288542"/>
                <a:gd name="T78" fmla="*/ 1823140 w 2027452"/>
                <a:gd name="T79" fmla="*/ 1047286 h 1288542"/>
                <a:gd name="T80" fmla="*/ 1740598 w 2027452"/>
                <a:gd name="T81" fmla="*/ 1117724 h 1288542"/>
                <a:gd name="T82" fmla="*/ 1699333 w 2027452"/>
                <a:gd name="T83" fmla="*/ 1152942 h 1288542"/>
                <a:gd name="T84" fmla="*/ 1593210 w 2027452"/>
                <a:gd name="T85" fmla="*/ 1199899 h 1288542"/>
                <a:gd name="T86" fmla="*/ 1481194 w 2027452"/>
                <a:gd name="T87" fmla="*/ 1246857 h 1288542"/>
                <a:gd name="T88" fmla="*/ 1451716 w 2027452"/>
                <a:gd name="T89" fmla="*/ 1252728 h 1288542"/>
                <a:gd name="T90" fmla="*/ 1345593 w 2027452"/>
                <a:gd name="T91" fmla="*/ 1276207 h 1288542"/>
                <a:gd name="T92" fmla="*/ 1286636 w 2027452"/>
                <a:gd name="T93" fmla="*/ 1282077 h 1288542"/>
                <a:gd name="T94" fmla="*/ 449461 w 2027452"/>
                <a:gd name="T95" fmla="*/ 1264467 h 1288542"/>
                <a:gd name="T96" fmla="*/ 425876 w 2027452"/>
                <a:gd name="T97" fmla="*/ 1258597 h 1288542"/>
                <a:gd name="T98" fmla="*/ 355132 w 2027452"/>
                <a:gd name="T99" fmla="*/ 1246857 h 1288542"/>
                <a:gd name="T100" fmla="*/ 319754 w 2027452"/>
                <a:gd name="T101" fmla="*/ 1235118 h 1288542"/>
                <a:gd name="T102" fmla="*/ 290275 w 2027452"/>
                <a:gd name="T103" fmla="*/ 1223378 h 1288542"/>
                <a:gd name="T104" fmla="*/ 231323 w 2027452"/>
                <a:gd name="T105" fmla="*/ 1176421 h 1288542"/>
                <a:gd name="T106" fmla="*/ 195945 w 2027452"/>
                <a:gd name="T107" fmla="*/ 1152942 h 1288542"/>
                <a:gd name="T108" fmla="*/ 178259 w 2027452"/>
                <a:gd name="T109" fmla="*/ 1141203 h 1288542"/>
                <a:gd name="T110" fmla="*/ 160573 w 2027452"/>
                <a:gd name="T111" fmla="*/ 1129463 h 1288542"/>
                <a:gd name="T112" fmla="*/ 125201 w 2027452"/>
                <a:gd name="T113" fmla="*/ 1105984 h 1288542"/>
                <a:gd name="T114" fmla="*/ 101615 w 2027452"/>
                <a:gd name="T115" fmla="*/ 1094244 h 12885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27452"/>
                <a:gd name="T175" fmla="*/ 0 h 1288542"/>
                <a:gd name="T176" fmla="*/ 2027452 w 2027452"/>
                <a:gd name="T177" fmla="*/ 1288542 h 12885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27452" h="1288542">
                  <a:moveTo>
                    <a:pt x="101681" y="1099763"/>
                  </a:moveTo>
                  <a:cubicBezTo>
                    <a:pt x="91849" y="1085998"/>
                    <a:pt x="82637" y="1073355"/>
                    <a:pt x="66285" y="1028971"/>
                  </a:cubicBezTo>
                  <a:cubicBezTo>
                    <a:pt x="59187" y="1009706"/>
                    <a:pt x="55369" y="989355"/>
                    <a:pt x="48587" y="969977"/>
                  </a:cubicBezTo>
                  <a:cubicBezTo>
                    <a:pt x="41591" y="949987"/>
                    <a:pt x="31687" y="931076"/>
                    <a:pt x="24990" y="910984"/>
                  </a:cubicBezTo>
                  <a:cubicBezTo>
                    <a:pt x="19591" y="894788"/>
                    <a:pt x="4637" y="825297"/>
                    <a:pt x="1392" y="810695"/>
                  </a:cubicBezTo>
                  <a:cubicBezTo>
                    <a:pt x="3359" y="763500"/>
                    <a:pt x="0" y="715780"/>
                    <a:pt x="7292" y="669110"/>
                  </a:cubicBezTo>
                  <a:cubicBezTo>
                    <a:pt x="10007" y="651732"/>
                    <a:pt x="22660" y="637459"/>
                    <a:pt x="30889" y="621915"/>
                  </a:cubicBezTo>
                  <a:cubicBezTo>
                    <a:pt x="71961" y="544335"/>
                    <a:pt x="94196" y="511807"/>
                    <a:pt x="166574" y="433136"/>
                  </a:cubicBezTo>
                  <a:cubicBezTo>
                    <a:pt x="211803" y="383975"/>
                    <a:pt x="246678" y="322707"/>
                    <a:pt x="302260" y="285652"/>
                  </a:cubicBezTo>
                  <a:cubicBezTo>
                    <a:pt x="437029" y="195806"/>
                    <a:pt x="270465" y="310382"/>
                    <a:pt x="408448" y="203061"/>
                  </a:cubicBezTo>
                  <a:cubicBezTo>
                    <a:pt x="425238" y="190002"/>
                    <a:pt x="444390" y="180244"/>
                    <a:pt x="461542" y="167665"/>
                  </a:cubicBezTo>
                  <a:cubicBezTo>
                    <a:pt x="473927" y="158583"/>
                    <a:pt x="484651" y="147383"/>
                    <a:pt x="496938" y="138168"/>
                  </a:cubicBezTo>
                  <a:cubicBezTo>
                    <a:pt x="508282" y="129660"/>
                    <a:pt x="520717" y="122703"/>
                    <a:pt x="532334" y="114571"/>
                  </a:cubicBezTo>
                  <a:cubicBezTo>
                    <a:pt x="540389" y="108933"/>
                    <a:pt x="547594" y="102084"/>
                    <a:pt x="555932" y="96873"/>
                  </a:cubicBezTo>
                  <a:cubicBezTo>
                    <a:pt x="563389" y="92212"/>
                    <a:pt x="571842" y="89345"/>
                    <a:pt x="579529" y="85074"/>
                  </a:cubicBezTo>
                  <a:cubicBezTo>
                    <a:pt x="595119" y="76413"/>
                    <a:pt x="615220" y="62103"/>
                    <a:pt x="632623" y="55577"/>
                  </a:cubicBezTo>
                  <a:cubicBezTo>
                    <a:pt x="640215" y="52730"/>
                    <a:pt x="648355" y="51644"/>
                    <a:pt x="656221" y="49678"/>
                  </a:cubicBezTo>
                  <a:cubicBezTo>
                    <a:pt x="664087" y="45745"/>
                    <a:pt x="671735" y="41343"/>
                    <a:pt x="679818" y="37879"/>
                  </a:cubicBezTo>
                  <a:cubicBezTo>
                    <a:pt x="706728" y="26346"/>
                    <a:pt x="784906" y="14439"/>
                    <a:pt x="786007" y="14282"/>
                  </a:cubicBezTo>
                  <a:cubicBezTo>
                    <a:pt x="844930" y="5863"/>
                    <a:pt x="813482" y="9917"/>
                    <a:pt x="880396" y="2483"/>
                  </a:cubicBezTo>
                  <a:cubicBezTo>
                    <a:pt x="985411" y="4177"/>
                    <a:pt x="1184797" y="0"/>
                    <a:pt x="1322848" y="14282"/>
                  </a:cubicBezTo>
                  <a:cubicBezTo>
                    <a:pt x="1354388" y="17545"/>
                    <a:pt x="1386234" y="19437"/>
                    <a:pt x="1417238" y="26081"/>
                  </a:cubicBezTo>
                  <a:lnTo>
                    <a:pt x="1499829" y="43779"/>
                  </a:lnTo>
                  <a:cubicBezTo>
                    <a:pt x="1549839" y="67468"/>
                    <a:pt x="1696889" y="133615"/>
                    <a:pt x="1735803" y="167665"/>
                  </a:cubicBezTo>
                  <a:cubicBezTo>
                    <a:pt x="1767266" y="195195"/>
                    <a:pt x="1807001" y="215471"/>
                    <a:pt x="1830192" y="250256"/>
                  </a:cubicBezTo>
                  <a:cubicBezTo>
                    <a:pt x="1834125" y="256155"/>
                    <a:pt x="1837200" y="262727"/>
                    <a:pt x="1841991" y="267954"/>
                  </a:cubicBezTo>
                  <a:cubicBezTo>
                    <a:pt x="1858904" y="286404"/>
                    <a:pt x="1881201" y="300223"/>
                    <a:pt x="1895085" y="321048"/>
                  </a:cubicBezTo>
                  <a:cubicBezTo>
                    <a:pt x="1902951" y="332847"/>
                    <a:pt x="1911070" y="344481"/>
                    <a:pt x="1918683" y="356444"/>
                  </a:cubicBezTo>
                  <a:cubicBezTo>
                    <a:pt x="1924839" y="366118"/>
                    <a:pt x="1930021" y="376400"/>
                    <a:pt x="1936381" y="385941"/>
                  </a:cubicBezTo>
                  <a:cubicBezTo>
                    <a:pt x="1941835" y="394122"/>
                    <a:pt x="1949020" y="401108"/>
                    <a:pt x="1954079" y="409539"/>
                  </a:cubicBezTo>
                  <a:cubicBezTo>
                    <a:pt x="1960866" y="420850"/>
                    <a:pt x="1965878" y="433136"/>
                    <a:pt x="1971777" y="444935"/>
                  </a:cubicBezTo>
                  <a:cubicBezTo>
                    <a:pt x="1977182" y="466555"/>
                    <a:pt x="1980497" y="482381"/>
                    <a:pt x="1989475" y="503928"/>
                  </a:cubicBezTo>
                  <a:cubicBezTo>
                    <a:pt x="1994549" y="516105"/>
                    <a:pt x="2001274" y="527525"/>
                    <a:pt x="2007173" y="539324"/>
                  </a:cubicBezTo>
                  <a:cubicBezTo>
                    <a:pt x="2004858" y="638863"/>
                    <a:pt x="2027452" y="737250"/>
                    <a:pt x="1989475" y="828393"/>
                  </a:cubicBezTo>
                  <a:cubicBezTo>
                    <a:pt x="1963102" y="891687"/>
                    <a:pt x="1984225" y="839326"/>
                    <a:pt x="1948180" y="887386"/>
                  </a:cubicBezTo>
                  <a:cubicBezTo>
                    <a:pt x="1942903" y="894422"/>
                    <a:pt x="1941259" y="903667"/>
                    <a:pt x="1936381" y="910984"/>
                  </a:cubicBezTo>
                  <a:cubicBezTo>
                    <a:pt x="1929396" y="921461"/>
                    <a:pt x="1920189" y="930298"/>
                    <a:pt x="1912783" y="940481"/>
                  </a:cubicBezTo>
                  <a:cubicBezTo>
                    <a:pt x="1904443" y="951949"/>
                    <a:pt x="1898346" y="965052"/>
                    <a:pt x="1889186" y="975877"/>
                  </a:cubicBezTo>
                  <a:cubicBezTo>
                    <a:pt x="1876611" y="990738"/>
                    <a:pt x="1860465" y="1002311"/>
                    <a:pt x="1847890" y="1017172"/>
                  </a:cubicBezTo>
                  <a:cubicBezTo>
                    <a:pt x="1838730" y="1027997"/>
                    <a:pt x="1833371" y="1041674"/>
                    <a:pt x="1824293" y="1052568"/>
                  </a:cubicBezTo>
                  <a:cubicBezTo>
                    <a:pt x="1793223" y="1089853"/>
                    <a:pt x="1780760" y="1092114"/>
                    <a:pt x="1741702" y="1123361"/>
                  </a:cubicBezTo>
                  <a:cubicBezTo>
                    <a:pt x="1727545" y="1134687"/>
                    <a:pt x="1716225" y="1149899"/>
                    <a:pt x="1700407" y="1158757"/>
                  </a:cubicBezTo>
                  <a:cubicBezTo>
                    <a:pt x="1666611" y="1177683"/>
                    <a:pt x="1629672" y="1190351"/>
                    <a:pt x="1594218" y="1205951"/>
                  </a:cubicBezTo>
                  <a:cubicBezTo>
                    <a:pt x="1577252" y="1213416"/>
                    <a:pt x="1485108" y="1252550"/>
                    <a:pt x="1482130" y="1253146"/>
                  </a:cubicBezTo>
                  <a:lnTo>
                    <a:pt x="1452634" y="1259046"/>
                  </a:lnTo>
                  <a:cubicBezTo>
                    <a:pt x="1417202" y="1266749"/>
                    <a:pt x="1382525" y="1279035"/>
                    <a:pt x="1346445" y="1282643"/>
                  </a:cubicBezTo>
                  <a:lnTo>
                    <a:pt x="1287452" y="1288542"/>
                  </a:lnTo>
                  <a:lnTo>
                    <a:pt x="449743" y="1270844"/>
                  </a:lnTo>
                  <a:cubicBezTo>
                    <a:pt x="441877" y="1268878"/>
                    <a:pt x="434115" y="1266439"/>
                    <a:pt x="426146" y="1264945"/>
                  </a:cubicBezTo>
                  <a:cubicBezTo>
                    <a:pt x="402633" y="1260536"/>
                    <a:pt x="378049" y="1260711"/>
                    <a:pt x="355354" y="1253146"/>
                  </a:cubicBezTo>
                  <a:cubicBezTo>
                    <a:pt x="343555" y="1249213"/>
                    <a:pt x="331505" y="1245967"/>
                    <a:pt x="319958" y="1241348"/>
                  </a:cubicBezTo>
                  <a:cubicBezTo>
                    <a:pt x="310126" y="1237415"/>
                    <a:pt x="299758" y="1234620"/>
                    <a:pt x="290461" y="1229549"/>
                  </a:cubicBezTo>
                  <a:cubicBezTo>
                    <a:pt x="233396" y="1198422"/>
                    <a:pt x="274830" y="1217043"/>
                    <a:pt x="231467" y="1182354"/>
                  </a:cubicBezTo>
                  <a:cubicBezTo>
                    <a:pt x="220394" y="1173496"/>
                    <a:pt x="207870" y="1166623"/>
                    <a:pt x="196071" y="1158757"/>
                  </a:cubicBezTo>
                  <a:lnTo>
                    <a:pt x="178373" y="1146958"/>
                  </a:lnTo>
                  <a:cubicBezTo>
                    <a:pt x="172474" y="1143025"/>
                    <a:pt x="165689" y="1140173"/>
                    <a:pt x="160675" y="1135159"/>
                  </a:cubicBezTo>
                  <a:cubicBezTo>
                    <a:pt x="138580" y="1113064"/>
                    <a:pt x="150892" y="1120099"/>
                    <a:pt x="125279" y="1111562"/>
                  </a:cubicBezTo>
                  <a:cubicBezTo>
                    <a:pt x="105267" y="1098220"/>
                    <a:pt x="111513" y="1113528"/>
                    <a:pt x="101681" y="1099763"/>
                  </a:cubicBezTo>
                  <a:close/>
                </a:path>
              </a:pathLst>
            </a:custGeom>
            <a:noFill/>
            <a:ln w="9525" algn="ctr">
              <a:solidFill>
                <a:srgbClr val="7030A0"/>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640" name="TextBox 24"/>
            <p:cNvSpPr txBox="1">
              <a:spLocks noChangeArrowheads="1"/>
            </p:cNvSpPr>
            <p:nvPr/>
          </p:nvSpPr>
          <p:spPr bwMode="auto">
            <a:xfrm rot="20697951">
              <a:off x="6967536" y="4509785"/>
              <a:ext cx="12398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dirty="0">
                  <a:solidFill>
                    <a:srgbClr val="7030A0"/>
                  </a:solidFill>
                </a:rPr>
                <a:t>Extension</a:t>
              </a:r>
            </a:p>
          </p:txBody>
        </p:sp>
      </p:grpSp>
      <p:grpSp>
        <p:nvGrpSpPr>
          <p:cNvPr id="3" name="Group 2"/>
          <p:cNvGrpSpPr/>
          <p:nvPr/>
        </p:nvGrpSpPr>
        <p:grpSpPr>
          <a:xfrm>
            <a:off x="3557588" y="3951190"/>
            <a:ext cx="2574453" cy="2528420"/>
            <a:chOff x="6300788" y="3493990"/>
            <a:chExt cx="2574453" cy="2528420"/>
          </a:xfrm>
        </p:grpSpPr>
        <p:grpSp>
          <p:nvGrpSpPr>
            <p:cNvPr id="2" name="Group 1"/>
            <p:cNvGrpSpPr/>
            <p:nvPr/>
          </p:nvGrpSpPr>
          <p:grpSpPr>
            <a:xfrm>
              <a:off x="6629400" y="3493990"/>
              <a:ext cx="2057400" cy="1879698"/>
              <a:chOff x="6629400" y="3493990"/>
              <a:chExt cx="2057400" cy="1879698"/>
            </a:xfrm>
          </p:grpSpPr>
          <p:sp>
            <p:nvSpPr>
              <p:cNvPr id="16" name="5-Point Star 15"/>
              <p:cNvSpPr/>
              <p:nvPr/>
            </p:nvSpPr>
            <p:spPr bwMode="auto">
              <a:xfrm rot="18550031">
                <a:off x="7507288" y="4938713"/>
                <a:ext cx="304800" cy="304800"/>
              </a:xfrm>
              <a:prstGeom prst="star5">
                <a:avLst/>
              </a:prstGeom>
              <a:solidFill>
                <a:srgbClr val="FFCC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2" name="Cube 3"/>
              <p:cNvSpPr>
                <a:spLocks noChangeArrowheads="1"/>
              </p:cNvSpPr>
              <p:nvPr/>
            </p:nvSpPr>
            <p:spPr bwMode="auto">
              <a:xfrm>
                <a:off x="6629400" y="3544888"/>
                <a:ext cx="2057400" cy="1828800"/>
              </a:xfrm>
              <a:prstGeom prst="cube">
                <a:avLst>
                  <a:gd name="adj" fmla="val 25000"/>
                </a:avLst>
              </a:prstGeom>
              <a:solidFill>
                <a:schemeClr val="accent1">
                  <a:alpha val="58823"/>
                </a:schemeClr>
              </a:solidFill>
              <a:ln w="9525" algn="ctr">
                <a:solidFill>
                  <a:schemeClr val="tx1"/>
                </a:solidFill>
                <a:round/>
                <a:headEnd/>
                <a:tailEnd/>
              </a:ln>
            </p:spPr>
            <p:txBody>
              <a:bodyPr/>
              <a:lstStyle/>
              <a:p>
                <a:pPr algn="r"/>
                <a:endParaRPr lang="en-US"/>
              </a:p>
            </p:txBody>
          </p:sp>
          <p:sp>
            <p:nvSpPr>
              <p:cNvPr id="5" name="5-Point Star 4"/>
              <p:cNvSpPr/>
              <p:nvPr/>
            </p:nvSpPr>
            <p:spPr bwMode="auto">
              <a:xfrm rot="3832052">
                <a:off x="7498884" y="3529289"/>
                <a:ext cx="354125" cy="380642"/>
              </a:xfrm>
              <a:prstGeom prst="star5">
                <a:avLst/>
              </a:prstGeom>
              <a:solidFill>
                <a:schemeClr val="tx1"/>
              </a:solidFill>
              <a:ln w="9525" cap="flat" cmpd="sng" algn="ctr">
                <a:solidFill>
                  <a:schemeClr val="tx1"/>
                </a:solidFill>
                <a:prstDash val="solid"/>
                <a:round/>
                <a:headEnd type="none" w="med" len="med"/>
                <a:tailEnd type="none" w="med" len="med"/>
              </a:ln>
              <a:effectLst/>
              <a:scene3d>
                <a:camera prst="isometricRightUp"/>
                <a:lightRig rig="threePt" dir="t"/>
              </a:scene3d>
            </p:spPr>
            <p:txBody>
              <a:bodyPr/>
              <a:lstStyle/>
              <a:p>
                <a:pPr algn="r">
                  <a:defRPr/>
                </a:pPr>
                <a:endParaRPr lang="en-US"/>
              </a:p>
            </p:txBody>
          </p:sp>
          <p:sp>
            <p:nvSpPr>
              <p:cNvPr id="111643" name="TextBox 27"/>
              <p:cNvSpPr txBox="1">
                <a:spLocks noChangeArrowheads="1"/>
              </p:cNvSpPr>
              <p:nvPr/>
            </p:nvSpPr>
            <p:spPr bwMode="auto">
              <a:xfrm>
                <a:off x="6813550" y="3493990"/>
                <a:ext cx="943724" cy="400110"/>
              </a:xfrm>
              <a:prstGeom prst="rect">
                <a:avLst/>
              </a:prstGeom>
              <a:noFill/>
              <a:ln>
                <a:noFill/>
              </a:ln>
              <a:scene3d>
                <a:camera prst="isometricTopUp"/>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dirty="0">
                    <a:solidFill>
                      <a:schemeClr val="bg2">
                        <a:lumMod val="75000"/>
                      </a:schemeClr>
                    </a:solidFill>
                  </a:rPr>
                  <a:t>Type</a:t>
                </a:r>
              </a:p>
            </p:txBody>
          </p:sp>
        </p:grpSp>
        <p:sp>
          <p:nvSpPr>
            <p:cNvPr id="111645" name="TextBox 29"/>
            <p:cNvSpPr txBox="1">
              <a:spLocks noChangeArrowheads="1"/>
            </p:cNvSpPr>
            <p:nvPr/>
          </p:nvSpPr>
          <p:spPr bwMode="auto">
            <a:xfrm>
              <a:off x="6300788" y="5622300"/>
              <a:ext cx="25744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chemeClr val="accent1">
                      <a:lumMod val="50000"/>
                    </a:schemeClr>
                  </a:solidFill>
                </a:rPr>
                <a:t>A Persistent Class </a:t>
              </a:r>
              <a:r>
                <a:rPr lang="en-US" sz="2000" dirty="0">
                  <a:solidFill>
                    <a:schemeClr val="accent1">
                      <a:lumMod val="50000"/>
                    </a:schemeClr>
                  </a:solidFill>
                </a:rPr>
                <a:t>C</a:t>
              </a:r>
            </a:p>
          </p:txBody>
        </p:sp>
      </p:grpSp>
      <p:grpSp>
        <p:nvGrpSpPr>
          <p:cNvPr id="4" name="Group 3"/>
          <p:cNvGrpSpPr/>
          <p:nvPr/>
        </p:nvGrpSpPr>
        <p:grpSpPr>
          <a:xfrm>
            <a:off x="3352800" y="1371600"/>
            <a:ext cx="2733538" cy="4724400"/>
            <a:chOff x="6105662" y="756103"/>
            <a:chExt cx="2733538" cy="4992101"/>
          </a:xfrm>
        </p:grpSpPr>
        <p:sp>
          <p:nvSpPr>
            <p:cNvPr id="111620" name="4-Point Star 7"/>
            <p:cNvSpPr>
              <a:spLocks noChangeArrowheads="1"/>
            </p:cNvSpPr>
            <p:nvPr/>
          </p:nvSpPr>
          <p:spPr bwMode="auto">
            <a:xfrm>
              <a:off x="6661150" y="1041853"/>
              <a:ext cx="304800" cy="304800"/>
            </a:xfrm>
            <a:prstGeom prst="star4">
              <a:avLst>
                <a:gd name="adj" fmla="val 12500"/>
              </a:avLst>
            </a:prstGeom>
            <a:solidFill>
              <a:srgbClr val="FF0000"/>
            </a:solidFill>
            <a:ln w="9525" algn="ctr">
              <a:solidFill>
                <a:schemeClr val="tx1"/>
              </a:solidFill>
              <a:round/>
              <a:headEnd/>
              <a:tailEnd/>
            </a:ln>
          </p:spPr>
          <p:txBody>
            <a:bodyPr/>
            <a:lstStyle/>
            <a:p>
              <a:pPr algn="r"/>
              <a:endParaRPr lang="en-US"/>
            </a:p>
          </p:txBody>
        </p:sp>
        <p:sp>
          <p:nvSpPr>
            <p:cNvPr id="111621" name="4-Point Star 8"/>
            <p:cNvSpPr>
              <a:spLocks noChangeArrowheads="1"/>
            </p:cNvSpPr>
            <p:nvPr/>
          </p:nvSpPr>
          <p:spPr bwMode="auto">
            <a:xfrm>
              <a:off x="7920038" y="756103"/>
              <a:ext cx="304800" cy="304800"/>
            </a:xfrm>
            <a:prstGeom prst="star4">
              <a:avLst>
                <a:gd name="adj" fmla="val 12500"/>
              </a:avLst>
            </a:prstGeom>
            <a:solidFill>
              <a:srgbClr val="FFC000"/>
            </a:solidFill>
            <a:ln w="9525" algn="ctr">
              <a:solidFill>
                <a:schemeClr val="tx1"/>
              </a:solidFill>
              <a:round/>
              <a:headEnd/>
              <a:tailEnd/>
            </a:ln>
          </p:spPr>
          <p:txBody>
            <a:bodyPr/>
            <a:lstStyle/>
            <a:p>
              <a:pPr algn="r"/>
              <a:endParaRPr lang="en-US"/>
            </a:p>
          </p:txBody>
        </p:sp>
        <p:sp>
          <p:nvSpPr>
            <p:cNvPr id="11" name="5-Point Star 10"/>
            <p:cNvSpPr/>
            <p:nvPr/>
          </p:nvSpPr>
          <p:spPr bwMode="auto">
            <a:xfrm>
              <a:off x="7175500" y="2038350"/>
              <a:ext cx="304800" cy="304800"/>
            </a:xfrm>
            <a:prstGeom prst="star5">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2" name="5-Point Star 11"/>
            <p:cNvSpPr/>
            <p:nvPr/>
          </p:nvSpPr>
          <p:spPr bwMode="auto">
            <a:xfrm>
              <a:off x="6911975" y="2590800"/>
              <a:ext cx="304800" cy="304800"/>
            </a:xfrm>
            <a:prstGeom prst="star5">
              <a:avLst/>
            </a:prstGeom>
            <a:solidFill>
              <a:srgbClr val="9900CC"/>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3" name="6-Point Star 12"/>
            <p:cNvSpPr/>
            <p:nvPr/>
          </p:nvSpPr>
          <p:spPr bwMode="auto">
            <a:xfrm>
              <a:off x="7511855" y="889453"/>
              <a:ext cx="228600" cy="304800"/>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4" name="6-Point Star 13"/>
            <p:cNvSpPr/>
            <p:nvPr/>
          </p:nvSpPr>
          <p:spPr bwMode="auto">
            <a:xfrm>
              <a:off x="8435975" y="1117599"/>
              <a:ext cx="228600" cy="304800"/>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6" name="Regular Pentagon 20"/>
            <p:cNvSpPr>
              <a:spLocks noChangeArrowheads="1"/>
            </p:cNvSpPr>
            <p:nvPr/>
          </p:nvSpPr>
          <p:spPr bwMode="auto">
            <a:xfrm>
              <a:off x="8359775" y="1828800"/>
              <a:ext cx="228600" cy="228600"/>
            </a:xfrm>
            <a:prstGeom prst="pentagon">
              <a:avLst/>
            </a:prstGeom>
            <a:solidFill>
              <a:schemeClr val="accent1"/>
            </a:solidFill>
            <a:ln w="9525" algn="ctr">
              <a:solidFill>
                <a:schemeClr val="tx1"/>
              </a:solidFill>
              <a:round/>
              <a:headEnd/>
              <a:tailEnd/>
            </a:ln>
          </p:spPr>
          <p:txBody>
            <a:bodyPr/>
            <a:lstStyle/>
            <a:p>
              <a:pPr algn="r"/>
              <a:endParaRPr lang="en-US"/>
            </a:p>
          </p:txBody>
        </p:sp>
        <p:sp>
          <p:nvSpPr>
            <p:cNvPr id="22" name="Teardrop 21"/>
            <p:cNvSpPr/>
            <p:nvPr/>
          </p:nvSpPr>
          <p:spPr bwMode="auto">
            <a:xfrm rot="18993367">
              <a:off x="6670675" y="1511300"/>
              <a:ext cx="304800" cy="304800"/>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8" name="Flowchart: Stored Data 22"/>
            <p:cNvSpPr>
              <a:spLocks noChangeArrowheads="1"/>
            </p:cNvSpPr>
            <p:nvPr/>
          </p:nvSpPr>
          <p:spPr bwMode="auto">
            <a:xfrm rot="-5400000">
              <a:off x="7332663" y="1255712"/>
              <a:ext cx="381000" cy="307975"/>
            </a:xfrm>
            <a:prstGeom prst="flowChartOnlineStorage">
              <a:avLst/>
            </a:prstGeom>
            <a:solidFill>
              <a:schemeClr val="accent1"/>
            </a:solidFill>
            <a:ln w="9525" algn="ctr">
              <a:solidFill>
                <a:schemeClr val="tx1"/>
              </a:solidFill>
              <a:round/>
              <a:headEnd/>
              <a:tailEnd/>
            </a:ln>
          </p:spPr>
          <p:txBody>
            <a:bodyPr/>
            <a:lstStyle/>
            <a:p>
              <a:pPr algn="r"/>
              <a:endParaRPr lang="en-US"/>
            </a:p>
          </p:txBody>
        </p:sp>
        <p:sp>
          <p:nvSpPr>
            <p:cNvPr id="111641" name="Freeform 25"/>
            <p:cNvSpPr>
              <a:spLocks noChangeArrowheads="1"/>
            </p:cNvSpPr>
            <p:nvPr/>
          </p:nvSpPr>
          <p:spPr bwMode="auto">
            <a:xfrm>
              <a:off x="6105662" y="1706564"/>
              <a:ext cx="2733538" cy="4041640"/>
            </a:xfrm>
            <a:custGeom>
              <a:avLst/>
              <a:gdLst>
                <a:gd name="T0" fmla="*/ 1747599 w 2656509"/>
                <a:gd name="T1" fmla="*/ 4242226 h 4288831"/>
                <a:gd name="T2" fmla="*/ 1877355 w 2656509"/>
                <a:gd name="T3" fmla="*/ 4218623 h 4288831"/>
                <a:gd name="T4" fmla="*/ 1959926 w 2656509"/>
                <a:gd name="T5" fmla="*/ 4195024 h 4288831"/>
                <a:gd name="T6" fmla="*/ 2125069 w 2656509"/>
                <a:gd name="T7" fmla="*/ 4124221 h 4288831"/>
                <a:gd name="T8" fmla="*/ 2213539 w 2656509"/>
                <a:gd name="T9" fmla="*/ 4077021 h 4288831"/>
                <a:gd name="T10" fmla="*/ 2302010 w 2656509"/>
                <a:gd name="T11" fmla="*/ 4023919 h 4288831"/>
                <a:gd name="T12" fmla="*/ 2473050 w 2656509"/>
                <a:gd name="T13" fmla="*/ 3888214 h 4288831"/>
                <a:gd name="T14" fmla="*/ 2549724 w 2656509"/>
                <a:gd name="T15" fmla="*/ 3723009 h 4288831"/>
                <a:gd name="T16" fmla="*/ 2585112 w 2656509"/>
                <a:gd name="T17" fmla="*/ 3557805 h 4288831"/>
                <a:gd name="T18" fmla="*/ 2614601 w 2656509"/>
                <a:gd name="T19" fmla="*/ 3286397 h 4288831"/>
                <a:gd name="T20" fmla="*/ 2644092 w 2656509"/>
                <a:gd name="T21" fmla="*/ 2342370 h 4288831"/>
                <a:gd name="T22" fmla="*/ 2632297 w 2656509"/>
                <a:gd name="T23" fmla="*/ 1380641 h 4288831"/>
                <a:gd name="T24" fmla="*/ 2579213 w 2656509"/>
                <a:gd name="T25" fmla="*/ 1197736 h 4288831"/>
                <a:gd name="T26" fmla="*/ 2514336 w 2656509"/>
                <a:gd name="T27" fmla="*/ 1073832 h 4288831"/>
                <a:gd name="T28" fmla="*/ 2461255 w 2656509"/>
                <a:gd name="T29" fmla="*/ 932228 h 4288831"/>
                <a:gd name="T30" fmla="*/ 2408173 w 2656509"/>
                <a:gd name="T31" fmla="*/ 796524 h 4288831"/>
                <a:gd name="T32" fmla="*/ 2302010 w 2656509"/>
                <a:gd name="T33" fmla="*/ 660820 h 4288831"/>
                <a:gd name="T34" fmla="*/ 2248926 w 2656509"/>
                <a:gd name="T35" fmla="*/ 595918 h 4288831"/>
                <a:gd name="T36" fmla="*/ 2178151 w 2656509"/>
                <a:gd name="T37" fmla="*/ 525116 h 4288831"/>
                <a:gd name="T38" fmla="*/ 2089682 w 2656509"/>
                <a:gd name="T39" fmla="*/ 436614 h 4288831"/>
                <a:gd name="T40" fmla="*/ 1989417 w 2656509"/>
                <a:gd name="T41" fmla="*/ 354011 h 4288831"/>
                <a:gd name="T42" fmla="*/ 1895049 w 2656509"/>
                <a:gd name="T43" fmla="*/ 271409 h 4288831"/>
                <a:gd name="T44" fmla="*/ 1777089 w 2656509"/>
                <a:gd name="T45" fmla="*/ 171106 h 4288831"/>
                <a:gd name="T46" fmla="*/ 1700415 w 2656509"/>
                <a:gd name="T47" fmla="*/ 123904 h 4288831"/>
                <a:gd name="T48" fmla="*/ 1617845 w 2656509"/>
                <a:gd name="T49" fmla="*/ 59002 h 4288831"/>
                <a:gd name="T50" fmla="*/ 1482190 w 2656509"/>
                <a:gd name="T51" fmla="*/ 0 h 4288831"/>
                <a:gd name="T52" fmla="*/ 945475 w 2656509"/>
                <a:gd name="T53" fmla="*/ 82602 h 4288831"/>
                <a:gd name="T54" fmla="*/ 827515 w 2656509"/>
                <a:gd name="T55" fmla="*/ 171106 h 4288831"/>
                <a:gd name="T56" fmla="*/ 739046 w 2656509"/>
                <a:gd name="T57" fmla="*/ 241908 h 4288831"/>
                <a:gd name="T58" fmla="*/ 668270 w 2656509"/>
                <a:gd name="T59" fmla="*/ 300909 h 4288831"/>
                <a:gd name="T60" fmla="*/ 603392 w 2656509"/>
                <a:gd name="T61" fmla="*/ 371712 h 4288831"/>
                <a:gd name="T62" fmla="*/ 455943 w 2656509"/>
                <a:gd name="T63" fmla="*/ 560517 h 4288831"/>
                <a:gd name="T64" fmla="*/ 379269 w 2656509"/>
                <a:gd name="T65" fmla="*/ 672621 h 4288831"/>
                <a:gd name="T66" fmla="*/ 308494 w 2656509"/>
                <a:gd name="T67" fmla="*/ 761123 h 4288831"/>
                <a:gd name="T68" fmla="*/ 237717 w 2656509"/>
                <a:gd name="T69" fmla="*/ 890927 h 4288831"/>
                <a:gd name="T70" fmla="*/ 202330 w 2656509"/>
                <a:gd name="T71" fmla="*/ 973529 h 4288831"/>
                <a:gd name="T72" fmla="*/ 155147 w 2656509"/>
                <a:gd name="T73" fmla="*/ 1085633 h 4288831"/>
                <a:gd name="T74" fmla="*/ 125657 w 2656509"/>
                <a:gd name="T75" fmla="*/ 1162335 h 4288831"/>
                <a:gd name="T76" fmla="*/ 72575 w 2656509"/>
                <a:gd name="T77" fmla="*/ 1345240 h 4288831"/>
                <a:gd name="T78" fmla="*/ 48983 w 2656509"/>
                <a:gd name="T79" fmla="*/ 1433743 h 4288831"/>
                <a:gd name="T80" fmla="*/ 19492 w 2656509"/>
                <a:gd name="T81" fmla="*/ 1752353 h 4288831"/>
                <a:gd name="T82" fmla="*/ 31289 w 2656509"/>
                <a:gd name="T83" fmla="*/ 2542976 h 4288831"/>
                <a:gd name="T84" fmla="*/ 72575 w 2656509"/>
                <a:gd name="T85" fmla="*/ 2708181 h 4288831"/>
                <a:gd name="T86" fmla="*/ 125657 w 2656509"/>
                <a:gd name="T87" fmla="*/ 2826183 h 4288831"/>
                <a:gd name="T88" fmla="*/ 161044 w 2656509"/>
                <a:gd name="T89" fmla="*/ 2985489 h 4288831"/>
                <a:gd name="T90" fmla="*/ 184636 w 2656509"/>
                <a:gd name="T91" fmla="*/ 3174293 h 4288831"/>
                <a:gd name="T92" fmla="*/ 208228 w 2656509"/>
                <a:gd name="T93" fmla="*/ 3398500 h 4288831"/>
                <a:gd name="T94" fmla="*/ 231820 w 2656509"/>
                <a:gd name="T95" fmla="*/ 3723009 h 4288831"/>
                <a:gd name="T96" fmla="*/ 420555 w 2656509"/>
                <a:gd name="T97" fmla="*/ 3959016 h 4288831"/>
                <a:gd name="T98" fmla="*/ 544413 w 2656509"/>
                <a:gd name="T99" fmla="*/ 4047520 h 4288831"/>
                <a:gd name="T100" fmla="*/ 644678 w 2656509"/>
                <a:gd name="T101" fmla="*/ 4112421 h 4288831"/>
                <a:gd name="T102" fmla="*/ 721352 w 2656509"/>
                <a:gd name="T103" fmla="*/ 4147822 h 4288831"/>
                <a:gd name="T104" fmla="*/ 957271 w 2656509"/>
                <a:gd name="T105" fmla="*/ 4183223 h 4288831"/>
                <a:gd name="T106" fmla="*/ 1039843 w 2656509"/>
                <a:gd name="T107" fmla="*/ 4224524 h 4288831"/>
                <a:gd name="T108" fmla="*/ 1163700 w 2656509"/>
                <a:gd name="T109" fmla="*/ 4259925 h 4288831"/>
                <a:gd name="T110" fmla="*/ 1376027 w 2656509"/>
                <a:gd name="T111" fmla="*/ 4289425 h 4288831"/>
                <a:gd name="T112" fmla="*/ 1670926 w 2656509"/>
                <a:gd name="T113" fmla="*/ 4254024 h 42888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56509"/>
                <a:gd name="T172" fmla="*/ 0 h 4288831"/>
                <a:gd name="T173" fmla="*/ 2656509 w 2656509"/>
                <a:gd name="T174" fmla="*/ 4288831 h 42888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56509" h="4288831">
                  <a:moveTo>
                    <a:pt x="1671317" y="4253435"/>
                  </a:moveTo>
                  <a:cubicBezTo>
                    <a:pt x="1690981" y="4251469"/>
                    <a:pt x="1710777" y="4250541"/>
                    <a:pt x="1730310" y="4247536"/>
                  </a:cubicBezTo>
                  <a:cubicBezTo>
                    <a:pt x="1736456" y="4246590"/>
                    <a:pt x="1741874" y="4242659"/>
                    <a:pt x="1748008" y="4241637"/>
                  </a:cubicBezTo>
                  <a:cubicBezTo>
                    <a:pt x="1765573" y="4238709"/>
                    <a:pt x="1783433" y="4237946"/>
                    <a:pt x="1801103" y="4235737"/>
                  </a:cubicBezTo>
                  <a:cubicBezTo>
                    <a:pt x="1814900" y="4234012"/>
                    <a:pt x="1828633" y="4231804"/>
                    <a:pt x="1842398" y="4229838"/>
                  </a:cubicBezTo>
                  <a:cubicBezTo>
                    <a:pt x="1854197" y="4225905"/>
                    <a:pt x="1865795" y="4221311"/>
                    <a:pt x="1877794" y="4218039"/>
                  </a:cubicBezTo>
                  <a:cubicBezTo>
                    <a:pt x="1887468" y="4215401"/>
                    <a:pt x="1897687" y="4215021"/>
                    <a:pt x="1907291" y="4212140"/>
                  </a:cubicBezTo>
                  <a:cubicBezTo>
                    <a:pt x="1917434" y="4209097"/>
                    <a:pt x="1926742" y="4203690"/>
                    <a:pt x="1936788" y="4200341"/>
                  </a:cubicBezTo>
                  <a:cubicBezTo>
                    <a:pt x="1944480" y="4197777"/>
                    <a:pt x="1952636" y="4196826"/>
                    <a:pt x="1960385" y="4194442"/>
                  </a:cubicBezTo>
                  <a:cubicBezTo>
                    <a:pt x="1999583" y="4182381"/>
                    <a:pt x="2048535" y="4165116"/>
                    <a:pt x="2084272" y="4147247"/>
                  </a:cubicBezTo>
                  <a:cubicBezTo>
                    <a:pt x="2092138" y="4143314"/>
                    <a:pt x="2100234" y="4139811"/>
                    <a:pt x="2107869" y="4135448"/>
                  </a:cubicBezTo>
                  <a:cubicBezTo>
                    <a:pt x="2114025" y="4131930"/>
                    <a:pt x="2119225" y="4126820"/>
                    <a:pt x="2125567" y="4123649"/>
                  </a:cubicBezTo>
                  <a:cubicBezTo>
                    <a:pt x="2135039" y="4118913"/>
                    <a:pt x="2145592" y="4116587"/>
                    <a:pt x="2155064" y="4111851"/>
                  </a:cubicBezTo>
                  <a:cubicBezTo>
                    <a:pt x="2161406" y="4108680"/>
                    <a:pt x="2166682" y="4103700"/>
                    <a:pt x="2172762" y="4100052"/>
                  </a:cubicBezTo>
                  <a:cubicBezTo>
                    <a:pt x="2186357" y="4091895"/>
                    <a:pt x="2200682" y="4084966"/>
                    <a:pt x="2214057" y="4076455"/>
                  </a:cubicBezTo>
                  <a:cubicBezTo>
                    <a:pt x="2222352" y="4071176"/>
                    <a:pt x="2229360" y="4064036"/>
                    <a:pt x="2237655" y="4058757"/>
                  </a:cubicBezTo>
                  <a:cubicBezTo>
                    <a:pt x="2251030" y="4050245"/>
                    <a:pt x="2265032" y="4042751"/>
                    <a:pt x="2278950" y="4035159"/>
                  </a:cubicBezTo>
                  <a:cubicBezTo>
                    <a:pt x="2286671" y="4030948"/>
                    <a:pt x="2295231" y="4028238"/>
                    <a:pt x="2302548" y="4023360"/>
                  </a:cubicBezTo>
                  <a:cubicBezTo>
                    <a:pt x="2313024" y="4016376"/>
                    <a:pt x="2321421" y="4006523"/>
                    <a:pt x="2332044" y="3999763"/>
                  </a:cubicBezTo>
                  <a:cubicBezTo>
                    <a:pt x="2382968" y="3967357"/>
                    <a:pt x="2357753" y="3998073"/>
                    <a:pt x="2414635" y="3952568"/>
                  </a:cubicBezTo>
                  <a:cubicBezTo>
                    <a:pt x="2452218" y="3922502"/>
                    <a:pt x="2449638" y="3917664"/>
                    <a:pt x="2473629" y="3887675"/>
                  </a:cubicBezTo>
                  <a:cubicBezTo>
                    <a:pt x="2483223" y="3875682"/>
                    <a:pt x="2493294" y="3864078"/>
                    <a:pt x="2503126" y="3852279"/>
                  </a:cubicBezTo>
                  <a:cubicBezTo>
                    <a:pt x="2513336" y="3801223"/>
                    <a:pt x="2504541" y="3831750"/>
                    <a:pt x="2538522" y="3763789"/>
                  </a:cubicBezTo>
                  <a:cubicBezTo>
                    <a:pt x="2542455" y="3750024"/>
                    <a:pt x="2546111" y="3736176"/>
                    <a:pt x="2550321" y="3722493"/>
                  </a:cubicBezTo>
                  <a:cubicBezTo>
                    <a:pt x="2553978" y="3710606"/>
                    <a:pt x="2559363" y="3699225"/>
                    <a:pt x="2562119" y="3687097"/>
                  </a:cubicBezTo>
                  <a:cubicBezTo>
                    <a:pt x="2569213" y="3655881"/>
                    <a:pt x="2574554" y="3624283"/>
                    <a:pt x="2579817" y="3592707"/>
                  </a:cubicBezTo>
                  <a:cubicBezTo>
                    <a:pt x="2581784" y="3580908"/>
                    <a:pt x="2584233" y="3569180"/>
                    <a:pt x="2585717" y="3557311"/>
                  </a:cubicBezTo>
                  <a:cubicBezTo>
                    <a:pt x="2594843" y="3484305"/>
                    <a:pt x="2584546" y="3519529"/>
                    <a:pt x="2597515" y="3480620"/>
                  </a:cubicBezTo>
                  <a:cubicBezTo>
                    <a:pt x="2606074" y="3420714"/>
                    <a:pt x="2603436" y="3444954"/>
                    <a:pt x="2609314" y="3368532"/>
                  </a:cubicBezTo>
                  <a:cubicBezTo>
                    <a:pt x="2611431" y="3341013"/>
                    <a:pt x="2611310" y="3313264"/>
                    <a:pt x="2615213" y="3285941"/>
                  </a:cubicBezTo>
                  <a:cubicBezTo>
                    <a:pt x="2617238" y="3271769"/>
                    <a:pt x="2623079" y="3258411"/>
                    <a:pt x="2627012" y="3244646"/>
                  </a:cubicBezTo>
                  <a:cubicBezTo>
                    <a:pt x="2637116" y="3163821"/>
                    <a:pt x="2637184" y="3173841"/>
                    <a:pt x="2638811" y="3055866"/>
                  </a:cubicBezTo>
                  <a:cubicBezTo>
                    <a:pt x="2642093" y="2817940"/>
                    <a:pt x="2640788" y="2579960"/>
                    <a:pt x="2644710" y="2342044"/>
                  </a:cubicBezTo>
                  <a:cubicBezTo>
                    <a:pt x="2646688" y="2222043"/>
                    <a:pt x="2656509" y="1982184"/>
                    <a:pt x="2656509" y="1982184"/>
                  </a:cubicBezTo>
                  <a:cubicBezTo>
                    <a:pt x="2654543" y="1842566"/>
                    <a:pt x="2653783" y="1702925"/>
                    <a:pt x="2650610" y="1563329"/>
                  </a:cubicBezTo>
                  <a:cubicBezTo>
                    <a:pt x="2649655" y="1521332"/>
                    <a:pt x="2643982" y="1424727"/>
                    <a:pt x="2632912" y="1380449"/>
                  </a:cubicBezTo>
                  <a:cubicBezTo>
                    <a:pt x="2627012" y="1356852"/>
                    <a:pt x="2619212" y="1333650"/>
                    <a:pt x="2615213" y="1309657"/>
                  </a:cubicBezTo>
                  <a:cubicBezTo>
                    <a:pt x="2613247" y="1297858"/>
                    <a:pt x="2612916" y="1285667"/>
                    <a:pt x="2609314" y="1274261"/>
                  </a:cubicBezTo>
                  <a:cubicBezTo>
                    <a:pt x="2601066" y="1248143"/>
                    <a:pt x="2586460" y="1224141"/>
                    <a:pt x="2579817" y="1197569"/>
                  </a:cubicBezTo>
                  <a:cubicBezTo>
                    <a:pt x="2577851" y="1189703"/>
                    <a:pt x="2576765" y="1181563"/>
                    <a:pt x="2573918" y="1173972"/>
                  </a:cubicBezTo>
                  <a:cubicBezTo>
                    <a:pt x="2568981" y="1160807"/>
                    <a:pt x="2541328" y="1113640"/>
                    <a:pt x="2538522" y="1109079"/>
                  </a:cubicBezTo>
                  <a:cubicBezTo>
                    <a:pt x="2531090" y="1097002"/>
                    <a:pt x="2514924" y="1073683"/>
                    <a:pt x="2514924" y="1073683"/>
                  </a:cubicBezTo>
                  <a:cubicBezTo>
                    <a:pt x="2512958" y="1061884"/>
                    <a:pt x="2512172" y="1049827"/>
                    <a:pt x="2509025" y="1038287"/>
                  </a:cubicBezTo>
                  <a:cubicBezTo>
                    <a:pt x="2503314" y="1017345"/>
                    <a:pt x="2488276" y="992348"/>
                    <a:pt x="2479528" y="973394"/>
                  </a:cubicBezTo>
                  <a:cubicBezTo>
                    <a:pt x="2473252" y="959796"/>
                    <a:pt x="2467392" y="946003"/>
                    <a:pt x="2461830" y="932098"/>
                  </a:cubicBezTo>
                  <a:cubicBezTo>
                    <a:pt x="2454205" y="913036"/>
                    <a:pt x="2451757" y="892167"/>
                    <a:pt x="2444132" y="873105"/>
                  </a:cubicBezTo>
                  <a:cubicBezTo>
                    <a:pt x="2437600" y="856775"/>
                    <a:pt x="2427067" y="842240"/>
                    <a:pt x="2420535" y="825910"/>
                  </a:cubicBezTo>
                  <a:cubicBezTo>
                    <a:pt x="2416602" y="816078"/>
                    <a:pt x="2413037" y="806090"/>
                    <a:pt x="2408736" y="796413"/>
                  </a:cubicBezTo>
                  <a:cubicBezTo>
                    <a:pt x="2401765" y="780730"/>
                    <a:pt x="2388480" y="756667"/>
                    <a:pt x="2379239" y="743319"/>
                  </a:cubicBezTo>
                  <a:cubicBezTo>
                    <a:pt x="2368046" y="727151"/>
                    <a:pt x="2360205" y="707031"/>
                    <a:pt x="2343843" y="696124"/>
                  </a:cubicBezTo>
                  <a:cubicBezTo>
                    <a:pt x="2321861" y="681470"/>
                    <a:pt x="2323358" y="684140"/>
                    <a:pt x="2302548" y="660728"/>
                  </a:cubicBezTo>
                  <a:cubicBezTo>
                    <a:pt x="2294183" y="651317"/>
                    <a:pt x="2287242" y="640707"/>
                    <a:pt x="2278950" y="631231"/>
                  </a:cubicBezTo>
                  <a:cubicBezTo>
                    <a:pt x="2273456" y="624952"/>
                    <a:pt x="2266593" y="619942"/>
                    <a:pt x="2261252" y="613533"/>
                  </a:cubicBezTo>
                  <a:cubicBezTo>
                    <a:pt x="2256713" y="608086"/>
                    <a:pt x="2254163" y="601134"/>
                    <a:pt x="2249453" y="595835"/>
                  </a:cubicBezTo>
                  <a:cubicBezTo>
                    <a:pt x="2238367" y="583364"/>
                    <a:pt x="2227406" y="570451"/>
                    <a:pt x="2214057" y="560439"/>
                  </a:cubicBezTo>
                  <a:cubicBezTo>
                    <a:pt x="2206191" y="554540"/>
                    <a:pt x="2197412" y="549693"/>
                    <a:pt x="2190460" y="542741"/>
                  </a:cubicBezTo>
                  <a:cubicBezTo>
                    <a:pt x="2185446" y="537727"/>
                    <a:pt x="2183675" y="530057"/>
                    <a:pt x="2178661" y="525043"/>
                  </a:cubicBezTo>
                  <a:cubicBezTo>
                    <a:pt x="2171709" y="518091"/>
                    <a:pt x="2162016" y="514297"/>
                    <a:pt x="2155064" y="507345"/>
                  </a:cubicBezTo>
                  <a:cubicBezTo>
                    <a:pt x="2148112" y="500392"/>
                    <a:pt x="2144010" y="490995"/>
                    <a:pt x="2137366" y="483747"/>
                  </a:cubicBezTo>
                  <a:cubicBezTo>
                    <a:pt x="2122333" y="467347"/>
                    <a:pt x="2105903" y="452284"/>
                    <a:pt x="2090171" y="436553"/>
                  </a:cubicBezTo>
                  <a:cubicBezTo>
                    <a:pt x="2084272" y="430654"/>
                    <a:pt x="2079415" y="423483"/>
                    <a:pt x="2072473" y="418855"/>
                  </a:cubicBezTo>
                  <a:cubicBezTo>
                    <a:pt x="2024668" y="386984"/>
                    <a:pt x="2087047" y="430242"/>
                    <a:pt x="2037077" y="389358"/>
                  </a:cubicBezTo>
                  <a:cubicBezTo>
                    <a:pt x="2021857" y="376906"/>
                    <a:pt x="2005614" y="365761"/>
                    <a:pt x="1989882" y="353962"/>
                  </a:cubicBezTo>
                  <a:cubicBezTo>
                    <a:pt x="1982016" y="348063"/>
                    <a:pt x="1973236" y="343217"/>
                    <a:pt x="1966284" y="336264"/>
                  </a:cubicBezTo>
                  <a:cubicBezTo>
                    <a:pt x="1893018" y="262996"/>
                    <a:pt x="1973946" y="341145"/>
                    <a:pt x="1913190" y="289069"/>
                  </a:cubicBezTo>
                  <a:cubicBezTo>
                    <a:pt x="1906856" y="283640"/>
                    <a:pt x="1901949" y="276654"/>
                    <a:pt x="1895492" y="271371"/>
                  </a:cubicBezTo>
                  <a:cubicBezTo>
                    <a:pt x="1880272" y="258919"/>
                    <a:pt x="1862202" y="249880"/>
                    <a:pt x="1848297" y="235975"/>
                  </a:cubicBezTo>
                  <a:cubicBezTo>
                    <a:pt x="1802614" y="190292"/>
                    <a:pt x="1865913" y="252288"/>
                    <a:pt x="1801103" y="194679"/>
                  </a:cubicBezTo>
                  <a:cubicBezTo>
                    <a:pt x="1792789" y="187289"/>
                    <a:pt x="1786557" y="177548"/>
                    <a:pt x="1777505" y="171082"/>
                  </a:cubicBezTo>
                  <a:cubicBezTo>
                    <a:pt x="1772445" y="167468"/>
                    <a:pt x="1765369" y="167963"/>
                    <a:pt x="1759807" y="165182"/>
                  </a:cubicBezTo>
                  <a:cubicBezTo>
                    <a:pt x="1750533" y="160545"/>
                    <a:pt x="1724754" y="140145"/>
                    <a:pt x="1718512" y="135686"/>
                  </a:cubicBezTo>
                  <a:cubicBezTo>
                    <a:pt x="1712742" y="131565"/>
                    <a:pt x="1706260" y="128426"/>
                    <a:pt x="1700813" y="123887"/>
                  </a:cubicBezTo>
                  <a:cubicBezTo>
                    <a:pt x="1694404" y="118546"/>
                    <a:pt x="1689789" y="111195"/>
                    <a:pt x="1683115" y="106189"/>
                  </a:cubicBezTo>
                  <a:cubicBezTo>
                    <a:pt x="1673942" y="99309"/>
                    <a:pt x="1662792" y="95371"/>
                    <a:pt x="1653619" y="88491"/>
                  </a:cubicBezTo>
                  <a:cubicBezTo>
                    <a:pt x="1562769" y="20353"/>
                    <a:pt x="1700770" y="114027"/>
                    <a:pt x="1618223" y="58994"/>
                  </a:cubicBezTo>
                  <a:cubicBezTo>
                    <a:pt x="1614290" y="53095"/>
                    <a:pt x="1611438" y="46310"/>
                    <a:pt x="1606424" y="41296"/>
                  </a:cubicBezTo>
                  <a:cubicBezTo>
                    <a:pt x="1591291" y="26163"/>
                    <a:pt x="1572802" y="25486"/>
                    <a:pt x="1553330" y="17698"/>
                  </a:cubicBezTo>
                  <a:cubicBezTo>
                    <a:pt x="1510922" y="736"/>
                    <a:pt x="1534316" y="7398"/>
                    <a:pt x="1482537" y="0"/>
                  </a:cubicBezTo>
                  <a:cubicBezTo>
                    <a:pt x="1331120" y="5899"/>
                    <a:pt x="1179414" y="6640"/>
                    <a:pt x="1028287" y="17698"/>
                  </a:cubicBezTo>
                  <a:cubicBezTo>
                    <a:pt x="1016851" y="18535"/>
                    <a:pt x="1008184" y="28821"/>
                    <a:pt x="998790" y="35397"/>
                  </a:cubicBezTo>
                  <a:cubicBezTo>
                    <a:pt x="951457" y="68530"/>
                    <a:pt x="986280" y="47805"/>
                    <a:pt x="945696" y="82591"/>
                  </a:cubicBezTo>
                  <a:cubicBezTo>
                    <a:pt x="926576" y="98980"/>
                    <a:pt x="904510" y="111980"/>
                    <a:pt x="886703" y="129786"/>
                  </a:cubicBezTo>
                  <a:cubicBezTo>
                    <a:pt x="870435" y="146054"/>
                    <a:pt x="870469" y="148332"/>
                    <a:pt x="851306" y="159283"/>
                  </a:cubicBezTo>
                  <a:cubicBezTo>
                    <a:pt x="843671" y="163646"/>
                    <a:pt x="835166" y="166421"/>
                    <a:pt x="827709" y="171082"/>
                  </a:cubicBezTo>
                  <a:cubicBezTo>
                    <a:pt x="819371" y="176293"/>
                    <a:pt x="812113" y="183065"/>
                    <a:pt x="804112" y="188780"/>
                  </a:cubicBezTo>
                  <a:cubicBezTo>
                    <a:pt x="776783" y="208300"/>
                    <a:pt x="790445" y="194838"/>
                    <a:pt x="756917" y="224176"/>
                  </a:cubicBezTo>
                  <a:cubicBezTo>
                    <a:pt x="750638" y="229670"/>
                    <a:pt x="745498" y="236380"/>
                    <a:pt x="739219" y="241874"/>
                  </a:cubicBezTo>
                  <a:cubicBezTo>
                    <a:pt x="729743" y="250165"/>
                    <a:pt x="719795" y="257916"/>
                    <a:pt x="709722" y="265471"/>
                  </a:cubicBezTo>
                  <a:cubicBezTo>
                    <a:pt x="704050" y="269725"/>
                    <a:pt x="697407" y="272656"/>
                    <a:pt x="692024" y="277270"/>
                  </a:cubicBezTo>
                  <a:cubicBezTo>
                    <a:pt x="683578" y="284509"/>
                    <a:pt x="675665" y="292421"/>
                    <a:pt x="668426" y="300867"/>
                  </a:cubicBezTo>
                  <a:cubicBezTo>
                    <a:pt x="663812" y="306250"/>
                    <a:pt x="660749" y="312796"/>
                    <a:pt x="656628" y="318566"/>
                  </a:cubicBezTo>
                  <a:cubicBezTo>
                    <a:pt x="650913" y="326567"/>
                    <a:pt x="645329" y="334698"/>
                    <a:pt x="638930" y="342163"/>
                  </a:cubicBezTo>
                  <a:cubicBezTo>
                    <a:pt x="623788" y="359828"/>
                    <a:pt x="621740" y="359522"/>
                    <a:pt x="603533" y="371660"/>
                  </a:cubicBezTo>
                  <a:cubicBezTo>
                    <a:pt x="595667" y="383459"/>
                    <a:pt x="589963" y="397029"/>
                    <a:pt x="579936" y="407056"/>
                  </a:cubicBezTo>
                  <a:cubicBezTo>
                    <a:pt x="538421" y="448571"/>
                    <a:pt x="542708" y="441791"/>
                    <a:pt x="509144" y="483747"/>
                  </a:cubicBezTo>
                  <a:cubicBezTo>
                    <a:pt x="492332" y="504762"/>
                    <a:pt x="467375" y="541563"/>
                    <a:pt x="456050" y="560439"/>
                  </a:cubicBezTo>
                  <a:cubicBezTo>
                    <a:pt x="450151" y="570271"/>
                    <a:pt x="445133" y="580690"/>
                    <a:pt x="438352" y="589936"/>
                  </a:cubicBezTo>
                  <a:cubicBezTo>
                    <a:pt x="423460" y="610243"/>
                    <a:pt x="402419" y="626405"/>
                    <a:pt x="391157" y="648929"/>
                  </a:cubicBezTo>
                  <a:cubicBezTo>
                    <a:pt x="387224" y="656795"/>
                    <a:pt x="384470" y="665371"/>
                    <a:pt x="379358" y="672527"/>
                  </a:cubicBezTo>
                  <a:cubicBezTo>
                    <a:pt x="374509" y="679316"/>
                    <a:pt x="367001" y="683816"/>
                    <a:pt x="361660" y="690225"/>
                  </a:cubicBezTo>
                  <a:cubicBezTo>
                    <a:pt x="357121" y="695672"/>
                    <a:pt x="354115" y="702251"/>
                    <a:pt x="349861" y="707923"/>
                  </a:cubicBezTo>
                  <a:cubicBezTo>
                    <a:pt x="336408" y="725860"/>
                    <a:pt x="308566" y="761017"/>
                    <a:pt x="308566" y="761017"/>
                  </a:cubicBezTo>
                  <a:cubicBezTo>
                    <a:pt x="293735" y="805504"/>
                    <a:pt x="313741" y="750666"/>
                    <a:pt x="290868" y="796413"/>
                  </a:cubicBezTo>
                  <a:cubicBezTo>
                    <a:pt x="286132" y="805885"/>
                    <a:pt x="284140" y="816613"/>
                    <a:pt x="279069" y="825910"/>
                  </a:cubicBezTo>
                  <a:cubicBezTo>
                    <a:pt x="251023" y="877327"/>
                    <a:pt x="261222" y="843907"/>
                    <a:pt x="237773" y="890803"/>
                  </a:cubicBezTo>
                  <a:cubicBezTo>
                    <a:pt x="231075" y="904198"/>
                    <a:pt x="225193" y="918024"/>
                    <a:pt x="220075" y="932098"/>
                  </a:cubicBezTo>
                  <a:cubicBezTo>
                    <a:pt x="217304" y="939718"/>
                    <a:pt x="217370" y="948244"/>
                    <a:pt x="214176" y="955696"/>
                  </a:cubicBezTo>
                  <a:cubicBezTo>
                    <a:pt x="211383" y="962213"/>
                    <a:pt x="206135" y="967382"/>
                    <a:pt x="202377" y="973394"/>
                  </a:cubicBezTo>
                  <a:cubicBezTo>
                    <a:pt x="196300" y="983117"/>
                    <a:pt x="190578" y="993059"/>
                    <a:pt x="184679" y="1002891"/>
                  </a:cubicBezTo>
                  <a:cubicBezTo>
                    <a:pt x="171212" y="1056762"/>
                    <a:pt x="189514" y="990802"/>
                    <a:pt x="161082" y="1061884"/>
                  </a:cubicBezTo>
                  <a:cubicBezTo>
                    <a:pt x="158071" y="1069412"/>
                    <a:pt x="158030" y="1077890"/>
                    <a:pt x="155183" y="1085482"/>
                  </a:cubicBezTo>
                  <a:cubicBezTo>
                    <a:pt x="152095" y="1093716"/>
                    <a:pt x="146472" y="1100845"/>
                    <a:pt x="143384" y="1109079"/>
                  </a:cubicBezTo>
                  <a:cubicBezTo>
                    <a:pt x="140537" y="1116671"/>
                    <a:pt x="140048" y="1124985"/>
                    <a:pt x="137484" y="1132677"/>
                  </a:cubicBezTo>
                  <a:cubicBezTo>
                    <a:pt x="134135" y="1142723"/>
                    <a:pt x="129619" y="1152341"/>
                    <a:pt x="125686" y="1162173"/>
                  </a:cubicBezTo>
                  <a:cubicBezTo>
                    <a:pt x="124241" y="1173730"/>
                    <a:pt x="119291" y="1222654"/>
                    <a:pt x="113887" y="1238865"/>
                  </a:cubicBezTo>
                  <a:cubicBezTo>
                    <a:pt x="107190" y="1258957"/>
                    <a:pt x="94444" y="1277090"/>
                    <a:pt x="90290" y="1297858"/>
                  </a:cubicBezTo>
                  <a:cubicBezTo>
                    <a:pt x="82999" y="1334307"/>
                    <a:pt x="89952" y="1319012"/>
                    <a:pt x="72592" y="1345053"/>
                  </a:cubicBezTo>
                  <a:cubicBezTo>
                    <a:pt x="70625" y="1352919"/>
                    <a:pt x="69022" y="1360885"/>
                    <a:pt x="66692" y="1368651"/>
                  </a:cubicBezTo>
                  <a:cubicBezTo>
                    <a:pt x="63118" y="1380563"/>
                    <a:pt x="57332" y="1391852"/>
                    <a:pt x="54893" y="1404047"/>
                  </a:cubicBezTo>
                  <a:cubicBezTo>
                    <a:pt x="52927" y="1413879"/>
                    <a:pt x="51169" y="1423756"/>
                    <a:pt x="48994" y="1433544"/>
                  </a:cubicBezTo>
                  <a:cubicBezTo>
                    <a:pt x="32318" y="1508589"/>
                    <a:pt x="55006" y="1397593"/>
                    <a:pt x="37195" y="1486638"/>
                  </a:cubicBezTo>
                  <a:cubicBezTo>
                    <a:pt x="22857" y="1644366"/>
                    <a:pt x="41191" y="1430529"/>
                    <a:pt x="25397" y="1699015"/>
                  </a:cubicBezTo>
                  <a:cubicBezTo>
                    <a:pt x="24351" y="1716791"/>
                    <a:pt x="21040" y="1734369"/>
                    <a:pt x="19497" y="1752109"/>
                  </a:cubicBezTo>
                  <a:cubicBezTo>
                    <a:pt x="0" y="1976322"/>
                    <a:pt x="25073" y="1719947"/>
                    <a:pt x="7699" y="1893693"/>
                  </a:cubicBezTo>
                  <a:cubicBezTo>
                    <a:pt x="13956" y="2237858"/>
                    <a:pt x="8978" y="2153107"/>
                    <a:pt x="25397" y="2454132"/>
                  </a:cubicBezTo>
                  <a:cubicBezTo>
                    <a:pt x="27007" y="2483650"/>
                    <a:pt x="27472" y="2513308"/>
                    <a:pt x="31296" y="2542622"/>
                  </a:cubicBezTo>
                  <a:cubicBezTo>
                    <a:pt x="33393" y="2558702"/>
                    <a:pt x="37967" y="2574433"/>
                    <a:pt x="43095" y="2589817"/>
                  </a:cubicBezTo>
                  <a:cubicBezTo>
                    <a:pt x="47771" y="2603846"/>
                    <a:pt x="52423" y="2616295"/>
                    <a:pt x="54893" y="2631113"/>
                  </a:cubicBezTo>
                  <a:cubicBezTo>
                    <a:pt x="71328" y="2729723"/>
                    <a:pt x="48745" y="2636262"/>
                    <a:pt x="72592" y="2707804"/>
                  </a:cubicBezTo>
                  <a:cubicBezTo>
                    <a:pt x="75156" y="2715496"/>
                    <a:pt x="75297" y="2723950"/>
                    <a:pt x="78491" y="2731402"/>
                  </a:cubicBezTo>
                  <a:cubicBezTo>
                    <a:pt x="87151" y="2751610"/>
                    <a:pt x="98156" y="2770731"/>
                    <a:pt x="107988" y="2790395"/>
                  </a:cubicBezTo>
                  <a:lnTo>
                    <a:pt x="125686" y="2825791"/>
                  </a:lnTo>
                  <a:lnTo>
                    <a:pt x="137484" y="2849389"/>
                  </a:lnTo>
                  <a:cubicBezTo>
                    <a:pt x="143384" y="2884785"/>
                    <a:pt x="148146" y="2920389"/>
                    <a:pt x="155183" y="2955577"/>
                  </a:cubicBezTo>
                  <a:cubicBezTo>
                    <a:pt x="157149" y="2965409"/>
                    <a:pt x="158650" y="2975346"/>
                    <a:pt x="161082" y="2985074"/>
                  </a:cubicBezTo>
                  <a:cubicBezTo>
                    <a:pt x="162590" y="2991107"/>
                    <a:pt x="165015" y="2996873"/>
                    <a:pt x="166981" y="3002772"/>
                  </a:cubicBezTo>
                  <a:cubicBezTo>
                    <a:pt x="180271" y="3095790"/>
                    <a:pt x="165134" y="2982446"/>
                    <a:pt x="178780" y="3132558"/>
                  </a:cubicBezTo>
                  <a:cubicBezTo>
                    <a:pt x="180039" y="3146406"/>
                    <a:pt x="182954" y="3160056"/>
                    <a:pt x="184679" y="3173853"/>
                  </a:cubicBezTo>
                  <a:cubicBezTo>
                    <a:pt x="186888" y="3191522"/>
                    <a:pt x="188612" y="3209249"/>
                    <a:pt x="190579" y="3226947"/>
                  </a:cubicBezTo>
                  <a:cubicBezTo>
                    <a:pt x="192545" y="3262343"/>
                    <a:pt x="193534" y="3297808"/>
                    <a:pt x="196478" y="3333136"/>
                  </a:cubicBezTo>
                  <a:cubicBezTo>
                    <a:pt x="197557" y="3346084"/>
                    <a:pt x="205453" y="3383912"/>
                    <a:pt x="208277" y="3398029"/>
                  </a:cubicBezTo>
                  <a:cubicBezTo>
                    <a:pt x="212210" y="3451123"/>
                    <a:pt x="215255" y="3504290"/>
                    <a:pt x="220075" y="3557311"/>
                  </a:cubicBezTo>
                  <a:cubicBezTo>
                    <a:pt x="221158" y="3569223"/>
                    <a:pt x="225123" y="3580776"/>
                    <a:pt x="225975" y="3592707"/>
                  </a:cubicBezTo>
                  <a:cubicBezTo>
                    <a:pt x="229061" y="3635904"/>
                    <a:pt x="228993" y="3679282"/>
                    <a:pt x="231874" y="3722493"/>
                  </a:cubicBezTo>
                  <a:cubicBezTo>
                    <a:pt x="233963" y="3753833"/>
                    <a:pt x="236881" y="3784131"/>
                    <a:pt x="255472" y="3810984"/>
                  </a:cubicBezTo>
                  <a:cubicBezTo>
                    <a:pt x="274477" y="3838436"/>
                    <a:pt x="296925" y="3848669"/>
                    <a:pt x="320364" y="3869977"/>
                  </a:cubicBezTo>
                  <a:cubicBezTo>
                    <a:pt x="387132" y="3930674"/>
                    <a:pt x="323404" y="3885529"/>
                    <a:pt x="420653" y="3958467"/>
                  </a:cubicBezTo>
                  <a:cubicBezTo>
                    <a:pt x="429826" y="3965347"/>
                    <a:pt x="441341" y="3968825"/>
                    <a:pt x="450150" y="3976166"/>
                  </a:cubicBezTo>
                  <a:cubicBezTo>
                    <a:pt x="465105" y="3988628"/>
                    <a:pt x="476585" y="4004887"/>
                    <a:pt x="491446" y="4017461"/>
                  </a:cubicBezTo>
                  <a:cubicBezTo>
                    <a:pt x="517816" y="4039773"/>
                    <a:pt x="519617" y="4038649"/>
                    <a:pt x="544540" y="4046958"/>
                  </a:cubicBezTo>
                  <a:cubicBezTo>
                    <a:pt x="554665" y="4054552"/>
                    <a:pt x="573761" y="4069556"/>
                    <a:pt x="585835" y="4076455"/>
                  </a:cubicBezTo>
                  <a:cubicBezTo>
                    <a:pt x="593471" y="4080818"/>
                    <a:pt x="601892" y="4083728"/>
                    <a:pt x="609433" y="4088253"/>
                  </a:cubicBezTo>
                  <a:cubicBezTo>
                    <a:pt x="621593" y="4095549"/>
                    <a:pt x="632146" y="4105510"/>
                    <a:pt x="644829" y="4111851"/>
                  </a:cubicBezTo>
                  <a:cubicBezTo>
                    <a:pt x="652695" y="4115784"/>
                    <a:pt x="660791" y="4119286"/>
                    <a:pt x="668426" y="4123649"/>
                  </a:cubicBezTo>
                  <a:cubicBezTo>
                    <a:pt x="674582" y="4127167"/>
                    <a:pt x="679645" y="4132568"/>
                    <a:pt x="686124" y="4135448"/>
                  </a:cubicBezTo>
                  <a:cubicBezTo>
                    <a:pt x="697489" y="4140499"/>
                    <a:pt x="711173" y="4140348"/>
                    <a:pt x="721521" y="4147247"/>
                  </a:cubicBezTo>
                  <a:cubicBezTo>
                    <a:pt x="738824" y="4158783"/>
                    <a:pt x="737377" y="4160060"/>
                    <a:pt x="756917" y="4164945"/>
                  </a:cubicBezTo>
                  <a:cubicBezTo>
                    <a:pt x="786293" y="4172289"/>
                    <a:pt x="814870" y="4174638"/>
                    <a:pt x="845407" y="4176744"/>
                  </a:cubicBezTo>
                  <a:cubicBezTo>
                    <a:pt x="882733" y="4179318"/>
                    <a:pt x="920132" y="4180677"/>
                    <a:pt x="957495" y="4182643"/>
                  </a:cubicBezTo>
                  <a:cubicBezTo>
                    <a:pt x="965361" y="4186576"/>
                    <a:pt x="973457" y="4190079"/>
                    <a:pt x="981092" y="4194442"/>
                  </a:cubicBezTo>
                  <a:cubicBezTo>
                    <a:pt x="987248" y="4197960"/>
                    <a:pt x="992449" y="4203069"/>
                    <a:pt x="998790" y="4206240"/>
                  </a:cubicBezTo>
                  <a:cubicBezTo>
                    <a:pt x="1038917" y="4226304"/>
                    <a:pt x="991005" y="4193262"/>
                    <a:pt x="1040086" y="4223938"/>
                  </a:cubicBezTo>
                  <a:cubicBezTo>
                    <a:pt x="1048424" y="4229149"/>
                    <a:pt x="1054889" y="4237240"/>
                    <a:pt x="1063683" y="4241637"/>
                  </a:cubicBezTo>
                  <a:cubicBezTo>
                    <a:pt x="1076862" y="4248227"/>
                    <a:pt x="1129681" y="4252697"/>
                    <a:pt x="1134475" y="4253435"/>
                  </a:cubicBezTo>
                  <a:cubicBezTo>
                    <a:pt x="1144385" y="4254960"/>
                    <a:pt x="1154081" y="4257687"/>
                    <a:pt x="1163972" y="4259335"/>
                  </a:cubicBezTo>
                  <a:cubicBezTo>
                    <a:pt x="1177688" y="4261621"/>
                    <a:pt x="1191503" y="4263268"/>
                    <a:pt x="1205268" y="4265234"/>
                  </a:cubicBezTo>
                  <a:cubicBezTo>
                    <a:pt x="1215100" y="4269167"/>
                    <a:pt x="1224380" y="4274956"/>
                    <a:pt x="1234764" y="4277033"/>
                  </a:cubicBezTo>
                  <a:cubicBezTo>
                    <a:pt x="1253974" y="4280875"/>
                    <a:pt x="1367962" y="4288232"/>
                    <a:pt x="1376349" y="4288831"/>
                  </a:cubicBezTo>
                  <a:cubicBezTo>
                    <a:pt x="1470739" y="4286865"/>
                    <a:pt x="1565253" y="4288169"/>
                    <a:pt x="1659518" y="4282932"/>
                  </a:cubicBezTo>
                  <a:cubicBezTo>
                    <a:pt x="1671936" y="4282242"/>
                    <a:pt x="1684566" y="4278031"/>
                    <a:pt x="1694914" y="4271133"/>
                  </a:cubicBezTo>
                  <a:lnTo>
                    <a:pt x="1671317" y="4253435"/>
                  </a:lnTo>
                  <a:close/>
                </a:path>
              </a:pathLst>
            </a:custGeom>
            <a:noFill/>
            <a:ln w="9525" algn="ctr">
              <a:solidFill>
                <a:srgbClr val="800000"/>
              </a:solidFill>
              <a:prstDash val="dash"/>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1642" name="TextBox 26"/>
            <p:cNvSpPr txBox="1">
              <a:spLocks noChangeArrowheads="1"/>
            </p:cNvSpPr>
            <p:nvPr/>
          </p:nvSpPr>
          <p:spPr bwMode="auto">
            <a:xfrm>
              <a:off x="6302375" y="2971800"/>
              <a:ext cx="8572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a:solidFill>
                    <a:srgbClr val="7030A0"/>
                  </a:solidFill>
                </a:rPr>
                <a:t>World</a:t>
              </a:r>
            </a:p>
          </p:txBody>
        </p:sp>
        <p:sp>
          <p:nvSpPr>
            <p:cNvPr id="29" name="Teardrop 28"/>
            <p:cNvSpPr/>
            <p:nvPr/>
          </p:nvSpPr>
          <p:spPr bwMode="auto">
            <a:xfrm rot="18993367">
              <a:off x="7966075" y="1435100"/>
              <a:ext cx="304800" cy="304800"/>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1" name="5-Point Star 30"/>
            <p:cNvSpPr/>
            <p:nvPr/>
          </p:nvSpPr>
          <p:spPr bwMode="auto">
            <a:xfrm>
              <a:off x="7954866" y="2286000"/>
              <a:ext cx="304800" cy="304800"/>
            </a:xfrm>
            <a:prstGeom prst="star5">
              <a:avLst/>
            </a:prstGeom>
            <a:solidFill>
              <a:srgbClr val="FFCDCD"/>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2" name="5-Point Star 31"/>
            <p:cNvSpPr/>
            <p:nvPr/>
          </p:nvSpPr>
          <p:spPr bwMode="auto">
            <a:xfrm>
              <a:off x="7445277" y="2495550"/>
              <a:ext cx="304800" cy="304800"/>
            </a:xfrm>
            <a:prstGeom prst="star5">
              <a:avLst/>
            </a:prstGeom>
            <a:no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3" name="5-Point Star 32"/>
            <p:cNvSpPr/>
            <p:nvPr/>
          </p:nvSpPr>
          <p:spPr bwMode="auto">
            <a:xfrm>
              <a:off x="7954866" y="297180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grpSp>
      <p:sp>
        <p:nvSpPr>
          <p:cNvPr id="8" name="Rounded Rectangular Callout 7"/>
          <p:cNvSpPr/>
          <p:nvPr/>
        </p:nvSpPr>
        <p:spPr bwMode="auto">
          <a:xfrm>
            <a:off x="538358" y="4267200"/>
            <a:ext cx="2794641" cy="1879698"/>
          </a:xfrm>
          <a:prstGeom prst="wedgeRoundRectCallout">
            <a:avLst>
              <a:gd name="adj1" fmla="val 82959"/>
              <a:gd name="adj2" fmla="val -47033"/>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b="1" i="0" dirty="0">
                <a:solidFill>
                  <a:schemeClr val="bg1"/>
                </a:solidFill>
              </a:rPr>
              <a:t>type</a:t>
            </a:r>
            <a:r>
              <a:rPr lang="en-US" sz="1800" dirty="0">
                <a:solidFill>
                  <a:schemeClr val="bg1"/>
                </a:solidFill>
              </a:rPr>
              <a:t>:  </a:t>
            </a:r>
            <a:r>
              <a:rPr lang="en-US" sz="1800" i="0" dirty="0">
                <a:solidFill>
                  <a:schemeClr val="bg1"/>
                </a:solidFill>
              </a:rPr>
              <a:t>Given a class </a:t>
            </a:r>
            <a:r>
              <a:rPr lang="en-US" sz="1800" dirty="0">
                <a:solidFill>
                  <a:schemeClr val="bg1"/>
                </a:solidFill>
              </a:rPr>
              <a:t>C</a:t>
            </a:r>
            <a:r>
              <a:rPr lang="en-US" sz="1800" i="0" dirty="0">
                <a:solidFill>
                  <a:schemeClr val="bg1"/>
                </a:solidFill>
              </a:rPr>
              <a:t>, the type of </a:t>
            </a:r>
            <a:r>
              <a:rPr lang="en-US" sz="1800" dirty="0">
                <a:solidFill>
                  <a:schemeClr val="bg1"/>
                </a:solidFill>
              </a:rPr>
              <a:t>C</a:t>
            </a:r>
            <a:r>
              <a:rPr lang="en-US" sz="1800" i="0" dirty="0">
                <a:solidFill>
                  <a:schemeClr val="bg1"/>
                </a:solidFill>
              </a:rPr>
              <a:t>, denoted by </a:t>
            </a:r>
            <a:r>
              <a:rPr lang="en-US" sz="1800" b="1" i="0" dirty="0">
                <a:solidFill>
                  <a:srgbClr val="FFFF00"/>
                </a:solidFill>
              </a:rPr>
              <a:t>type(</a:t>
            </a:r>
            <a:r>
              <a:rPr lang="en-US" sz="1800" b="1" dirty="0">
                <a:solidFill>
                  <a:srgbClr val="FFFF00"/>
                </a:solidFill>
              </a:rPr>
              <a:t>C</a:t>
            </a:r>
            <a:r>
              <a:rPr lang="en-US" sz="1800" b="1" i="0" dirty="0">
                <a:solidFill>
                  <a:srgbClr val="FFFF00"/>
                </a:solidFill>
              </a:rPr>
              <a:t>)</a:t>
            </a:r>
            <a:r>
              <a:rPr lang="en-US" sz="1800" i="0" dirty="0">
                <a:solidFill>
                  <a:schemeClr val="bg1"/>
                </a:solidFill>
              </a:rPr>
              <a:t>, is the set of attributes defined for </a:t>
            </a:r>
            <a:r>
              <a:rPr lang="en-US" sz="1800" dirty="0">
                <a:solidFill>
                  <a:schemeClr val="bg1"/>
                </a:solidFill>
              </a:rPr>
              <a:t>C</a:t>
            </a:r>
            <a:r>
              <a:rPr lang="en-US" sz="1800" i="0" dirty="0">
                <a:solidFill>
                  <a:schemeClr val="bg1"/>
                </a:solidFill>
              </a:rPr>
              <a:t> and their corresponding domain.</a:t>
            </a:r>
            <a:endParaRPr kumimoji="0" lang="en-US" sz="1800" b="0" i="0" u="none" strike="noStrike" cap="none" normalizeH="0" baseline="0" dirty="0">
              <a:ln>
                <a:noFill/>
              </a:ln>
              <a:solidFill>
                <a:schemeClr val="bg1"/>
              </a:solidFill>
              <a:effectLst/>
            </a:endParaRPr>
          </a:p>
        </p:txBody>
      </p:sp>
      <p:sp>
        <p:nvSpPr>
          <p:cNvPr id="36" name="Rounded Rectangular Callout 35"/>
          <p:cNvSpPr/>
          <p:nvPr/>
        </p:nvSpPr>
        <p:spPr bwMode="auto">
          <a:xfrm>
            <a:off x="6556433" y="2006713"/>
            <a:ext cx="1746381" cy="1101198"/>
          </a:xfrm>
          <a:prstGeom prst="wedgeRoundRectCallout">
            <a:avLst>
              <a:gd name="adj1" fmla="val -87719"/>
              <a:gd name="adj2" fmla="val -8125"/>
              <a:gd name="adj3" fmla="val 16667"/>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800" i="0" dirty="0">
                <a:solidFill>
                  <a:schemeClr val="bg1"/>
                </a:solidFill>
              </a:rPr>
              <a:t>This object is not of type(C)</a:t>
            </a:r>
            <a:endParaRPr kumimoji="0" lang="en-US" sz="1800" b="0" i="0" u="none" strike="noStrike" cap="none" normalizeH="0" baseline="0" dirty="0">
              <a:ln>
                <a:noFill/>
              </a:ln>
              <a:solidFill>
                <a:schemeClr val="bg1"/>
              </a:solidFill>
              <a:effectLst/>
            </a:endParaRPr>
          </a:p>
        </p:txBody>
      </p:sp>
      <p:sp>
        <p:nvSpPr>
          <p:cNvPr id="7" name="Rounded Rectangular Callout 35">
            <a:extLst>
              <a:ext uri="{FF2B5EF4-FFF2-40B4-BE49-F238E27FC236}">
                <a16:creationId xmlns:a16="http://schemas.microsoft.com/office/drawing/2014/main" id="{3E60FB56-76AE-4BC5-24D4-5689EFC44EF2}"/>
              </a:ext>
            </a:extLst>
          </p:cNvPr>
          <p:cNvSpPr/>
          <p:nvPr/>
        </p:nvSpPr>
        <p:spPr bwMode="auto">
          <a:xfrm>
            <a:off x="6588027" y="4489358"/>
            <a:ext cx="1746381" cy="1101198"/>
          </a:xfrm>
          <a:prstGeom prst="wedgeRoundRectCallout">
            <a:avLst>
              <a:gd name="adj1" fmla="val -129898"/>
              <a:gd name="adj2" fmla="val 45503"/>
              <a:gd name="adj3" fmla="val 16667"/>
            </a:avLst>
          </a:prstGeom>
          <a:solidFill>
            <a:srgbClr val="0062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800" i="0" dirty="0">
                <a:solidFill>
                  <a:schemeClr val="bg1"/>
                </a:solidFill>
              </a:rPr>
              <a:t>This object is of type(C)</a:t>
            </a:r>
            <a:endParaRPr kumimoji="0" lang="en-US" sz="1800" b="0" i="0" u="none" strike="noStrike" cap="none" normalizeH="0" baseline="0" dirty="0">
              <a:ln>
                <a:noFill/>
              </a:ln>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animBg="1"/>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2158" y="353445"/>
            <a:ext cx="5795767" cy="762000"/>
          </a:xfrm>
        </p:spPr>
        <p:txBody>
          <a:bodyPr/>
          <a:lstStyle/>
          <a:p>
            <a:pPr eaLnBrk="1" hangingPunct="1"/>
            <a:r>
              <a:rPr lang="en-US" b="1" dirty="0">
                <a:solidFill>
                  <a:srgbClr val="663300"/>
                </a:solidFill>
                <a:latin typeface="Comic Sans MS" pitchFamily="66" charset="0"/>
              </a:rPr>
              <a:t>Object-Oriented DB</a:t>
            </a:r>
          </a:p>
        </p:txBody>
      </p:sp>
      <p:grpSp>
        <p:nvGrpSpPr>
          <p:cNvPr id="6" name="Group 5"/>
          <p:cNvGrpSpPr/>
          <p:nvPr/>
        </p:nvGrpSpPr>
        <p:grpSpPr>
          <a:xfrm>
            <a:off x="3917950" y="4916488"/>
            <a:ext cx="1873250" cy="846236"/>
            <a:chOff x="6661150" y="4459288"/>
            <a:chExt cx="2027238" cy="1287462"/>
          </a:xfrm>
        </p:grpSpPr>
        <p:sp>
          <p:nvSpPr>
            <p:cNvPr id="30" name="5-Point Star 29"/>
            <p:cNvSpPr/>
            <p:nvPr/>
          </p:nvSpPr>
          <p:spPr bwMode="auto">
            <a:xfrm rot="18550031">
              <a:off x="7802466" y="4786411"/>
              <a:ext cx="304800" cy="304800"/>
            </a:xfrm>
            <a:prstGeom prst="star5">
              <a:avLst/>
            </a:prstGeom>
            <a:solidFill>
              <a:srgbClr val="FFCDCD"/>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5" name="5-Point Star 14"/>
            <p:cNvSpPr/>
            <p:nvPr/>
          </p:nvSpPr>
          <p:spPr bwMode="auto">
            <a:xfrm rot="2056728">
              <a:off x="6896100" y="4935538"/>
              <a:ext cx="304800" cy="304800"/>
            </a:xfrm>
            <a:prstGeom prst="star5">
              <a:avLst/>
            </a:prstGeom>
            <a:solidFill>
              <a:srgbClr val="9900CC"/>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9" name="Freeform 23"/>
            <p:cNvSpPr>
              <a:spLocks noChangeArrowheads="1"/>
            </p:cNvSpPr>
            <p:nvPr/>
          </p:nvSpPr>
          <p:spPr bwMode="auto">
            <a:xfrm>
              <a:off x="6661150" y="4459288"/>
              <a:ext cx="2027238" cy="1287462"/>
            </a:xfrm>
            <a:custGeom>
              <a:avLst/>
              <a:gdLst>
                <a:gd name="T0" fmla="*/ 101615 w 2027452"/>
                <a:gd name="T1" fmla="*/ 1094244 h 1288542"/>
                <a:gd name="T2" fmla="*/ 66243 w 2027452"/>
                <a:gd name="T3" fmla="*/ 1023806 h 1288542"/>
                <a:gd name="T4" fmla="*/ 48557 w 2027452"/>
                <a:gd name="T5" fmla="*/ 965109 h 1288542"/>
                <a:gd name="T6" fmla="*/ 24972 w 2027452"/>
                <a:gd name="T7" fmla="*/ 906412 h 1288542"/>
                <a:gd name="T8" fmla="*/ 1392 w 2027452"/>
                <a:gd name="T9" fmla="*/ 806626 h 1288542"/>
                <a:gd name="T10" fmla="*/ 7286 w 2027452"/>
                <a:gd name="T11" fmla="*/ 665753 h 1288542"/>
                <a:gd name="T12" fmla="*/ 30871 w 2027452"/>
                <a:gd name="T13" fmla="*/ 618794 h 1288542"/>
                <a:gd name="T14" fmla="*/ 166466 w 2027452"/>
                <a:gd name="T15" fmla="*/ 430962 h 1288542"/>
                <a:gd name="T16" fmla="*/ 302068 w 2027452"/>
                <a:gd name="T17" fmla="*/ 284219 h 1288542"/>
                <a:gd name="T18" fmla="*/ 408190 w 2027452"/>
                <a:gd name="T19" fmla="*/ 202041 h 1288542"/>
                <a:gd name="T20" fmla="*/ 461248 w 2027452"/>
                <a:gd name="T21" fmla="*/ 166824 h 1288542"/>
                <a:gd name="T22" fmla="*/ 496626 w 2027452"/>
                <a:gd name="T23" fmla="*/ 137474 h 1288542"/>
                <a:gd name="T24" fmla="*/ 531998 w 2027452"/>
                <a:gd name="T25" fmla="*/ 113995 h 1288542"/>
                <a:gd name="T26" fmla="*/ 555578 w 2027452"/>
                <a:gd name="T27" fmla="*/ 96387 h 1288542"/>
                <a:gd name="T28" fmla="*/ 579163 w 2027452"/>
                <a:gd name="T29" fmla="*/ 84648 h 1288542"/>
                <a:gd name="T30" fmla="*/ 632221 w 2027452"/>
                <a:gd name="T31" fmla="*/ 55298 h 1288542"/>
                <a:gd name="T32" fmla="*/ 655807 w 2027452"/>
                <a:gd name="T33" fmla="*/ 49427 h 1288542"/>
                <a:gd name="T34" fmla="*/ 679386 w 2027452"/>
                <a:gd name="T35" fmla="*/ 37687 h 1288542"/>
                <a:gd name="T36" fmla="*/ 785509 w 2027452"/>
                <a:gd name="T37" fmla="*/ 14210 h 1288542"/>
                <a:gd name="T38" fmla="*/ 879838 w 2027452"/>
                <a:gd name="T39" fmla="*/ 2471 h 1288542"/>
                <a:gd name="T40" fmla="*/ 1322014 w 2027452"/>
                <a:gd name="T41" fmla="*/ 14210 h 1288542"/>
                <a:gd name="T42" fmla="*/ 1416344 w 2027452"/>
                <a:gd name="T43" fmla="*/ 25949 h 1288542"/>
                <a:gd name="T44" fmla="*/ 1498881 w 2027452"/>
                <a:gd name="T45" fmla="*/ 43557 h 1288542"/>
                <a:gd name="T46" fmla="*/ 1734705 w 2027452"/>
                <a:gd name="T47" fmla="*/ 166824 h 1288542"/>
                <a:gd name="T48" fmla="*/ 1829034 w 2027452"/>
                <a:gd name="T49" fmla="*/ 249000 h 1288542"/>
                <a:gd name="T50" fmla="*/ 1840827 w 2027452"/>
                <a:gd name="T51" fmla="*/ 266609 h 1288542"/>
                <a:gd name="T52" fmla="*/ 1893885 w 2027452"/>
                <a:gd name="T53" fmla="*/ 319437 h 1288542"/>
                <a:gd name="T54" fmla="*/ 1917471 w 2027452"/>
                <a:gd name="T55" fmla="*/ 354654 h 1288542"/>
                <a:gd name="T56" fmla="*/ 1935157 w 2027452"/>
                <a:gd name="T57" fmla="*/ 384004 h 1288542"/>
                <a:gd name="T58" fmla="*/ 1952843 w 2027452"/>
                <a:gd name="T59" fmla="*/ 407484 h 1288542"/>
                <a:gd name="T60" fmla="*/ 1970529 w 2027452"/>
                <a:gd name="T61" fmla="*/ 442702 h 1288542"/>
                <a:gd name="T62" fmla="*/ 1988215 w 2027452"/>
                <a:gd name="T63" fmla="*/ 501399 h 1288542"/>
                <a:gd name="T64" fmla="*/ 2005901 w 2027452"/>
                <a:gd name="T65" fmla="*/ 536618 h 1288542"/>
                <a:gd name="T66" fmla="*/ 1988215 w 2027452"/>
                <a:gd name="T67" fmla="*/ 824236 h 1288542"/>
                <a:gd name="T68" fmla="*/ 1946944 w 2027452"/>
                <a:gd name="T69" fmla="*/ 882932 h 1288542"/>
                <a:gd name="T70" fmla="*/ 1935157 w 2027452"/>
                <a:gd name="T71" fmla="*/ 906412 h 1288542"/>
                <a:gd name="T72" fmla="*/ 1911571 w 2027452"/>
                <a:gd name="T73" fmla="*/ 935761 h 1288542"/>
                <a:gd name="T74" fmla="*/ 1887992 w 2027452"/>
                <a:gd name="T75" fmla="*/ 970979 h 1288542"/>
                <a:gd name="T76" fmla="*/ 1846720 w 2027452"/>
                <a:gd name="T77" fmla="*/ 1012066 h 1288542"/>
                <a:gd name="T78" fmla="*/ 1823140 w 2027452"/>
                <a:gd name="T79" fmla="*/ 1047286 h 1288542"/>
                <a:gd name="T80" fmla="*/ 1740598 w 2027452"/>
                <a:gd name="T81" fmla="*/ 1117724 h 1288542"/>
                <a:gd name="T82" fmla="*/ 1699333 w 2027452"/>
                <a:gd name="T83" fmla="*/ 1152942 h 1288542"/>
                <a:gd name="T84" fmla="*/ 1593210 w 2027452"/>
                <a:gd name="T85" fmla="*/ 1199899 h 1288542"/>
                <a:gd name="T86" fmla="*/ 1481194 w 2027452"/>
                <a:gd name="T87" fmla="*/ 1246857 h 1288542"/>
                <a:gd name="T88" fmla="*/ 1451716 w 2027452"/>
                <a:gd name="T89" fmla="*/ 1252728 h 1288542"/>
                <a:gd name="T90" fmla="*/ 1345593 w 2027452"/>
                <a:gd name="T91" fmla="*/ 1276207 h 1288542"/>
                <a:gd name="T92" fmla="*/ 1286636 w 2027452"/>
                <a:gd name="T93" fmla="*/ 1282077 h 1288542"/>
                <a:gd name="T94" fmla="*/ 449461 w 2027452"/>
                <a:gd name="T95" fmla="*/ 1264467 h 1288542"/>
                <a:gd name="T96" fmla="*/ 425876 w 2027452"/>
                <a:gd name="T97" fmla="*/ 1258597 h 1288542"/>
                <a:gd name="T98" fmla="*/ 355132 w 2027452"/>
                <a:gd name="T99" fmla="*/ 1246857 h 1288542"/>
                <a:gd name="T100" fmla="*/ 319754 w 2027452"/>
                <a:gd name="T101" fmla="*/ 1235118 h 1288542"/>
                <a:gd name="T102" fmla="*/ 290275 w 2027452"/>
                <a:gd name="T103" fmla="*/ 1223378 h 1288542"/>
                <a:gd name="T104" fmla="*/ 231323 w 2027452"/>
                <a:gd name="T105" fmla="*/ 1176421 h 1288542"/>
                <a:gd name="T106" fmla="*/ 195945 w 2027452"/>
                <a:gd name="T107" fmla="*/ 1152942 h 1288542"/>
                <a:gd name="T108" fmla="*/ 178259 w 2027452"/>
                <a:gd name="T109" fmla="*/ 1141203 h 1288542"/>
                <a:gd name="T110" fmla="*/ 160573 w 2027452"/>
                <a:gd name="T111" fmla="*/ 1129463 h 1288542"/>
                <a:gd name="T112" fmla="*/ 125201 w 2027452"/>
                <a:gd name="T113" fmla="*/ 1105984 h 1288542"/>
                <a:gd name="T114" fmla="*/ 101615 w 2027452"/>
                <a:gd name="T115" fmla="*/ 1094244 h 12885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27452"/>
                <a:gd name="T175" fmla="*/ 0 h 1288542"/>
                <a:gd name="T176" fmla="*/ 2027452 w 2027452"/>
                <a:gd name="T177" fmla="*/ 1288542 h 12885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27452" h="1288542">
                  <a:moveTo>
                    <a:pt x="101681" y="1099763"/>
                  </a:moveTo>
                  <a:cubicBezTo>
                    <a:pt x="91849" y="1085998"/>
                    <a:pt x="82637" y="1073355"/>
                    <a:pt x="66285" y="1028971"/>
                  </a:cubicBezTo>
                  <a:cubicBezTo>
                    <a:pt x="59187" y="1009706"/>
                    <a:pt x="55369" y="989355"/>
                    <a:pt x="48587" y="969977"/>
                  </a:cubicBezTo>
                  <a:cubicBezTo>
                    <a:pt x="41591" y="949987"/>
                    <a:pt x="31687" y="931076"/>
                    <a:pt x="24990" y="910984"/>
                  </a:cubicBezTo>
                  <a:cubicBezTo>
                    <a:pt x="19591" y="894788"/>
                    <a:pt x="4637" y="825297"/>
                    <a:pt x="1392" y="810695"/>
                  </a:cubicBezTo>
                  <a:cubicBezTo>
                    <a:pt x="3359" y="763500"/>
                    <a:pt x="0" y="715780"/>
                    <a:pt x="7292" y="669110"/>
                  </a:cubicBezTo>
                  <a:cubicBezTo>
                    <a:pt x="10007" y="651732"/>
                    <a:pt x="22660" y="637459"/>
                    <a:pt x="30889" y="621915"/>
                  </a:cubicBezTo>
                  <a:cubicBezTo>
                    <a:pt x="71961" y="544335"/>
                    <a:pt x="94196" y="511807"/>
                    <a:pt x="166574" y="433136"/>
                  </a:cubicBezTo>
                  <a:cubicBezTo>
                    <a:pt x="211803" y="383975"/>
                    <a:pt x="246678" y="322707"/>
                    <a:pt x="302260" y="285652"/>
                  </a:cubicBezTo>
                  <a:cubicBezTo>
                    <a:pt x="437029" y="195806"/>
                    <a:pt x="270465" y="310382"/>
                    <a:pt x="408448" y="203061"/>
                  </a:cubicBezTo>
                  <a:cubicBezTo>
                    <a:pt x="425238" y="190002"/>
                    <a:pt x="444390" y="180244"/>
                    <a:pt x="461542" y="167665"/>
                  </a:cubicBezTo>
                  <a:cubicBezTo>
                    <a:pt x="473927" y="158583"/>
                    <a:pt x="484651" y="147383"/>
                    <a:pt x="496938" y="138168"/>
                  </a:cubicBezTo>
                  <a:cubicBezTo>
                    <a:pt x="508282" y="129660"/>
                    <a:pt x="520717" y="122703"/>
                    <a:pt x="532334" y="114571"/>
                  </a:cubicBezTo>
                  <a:cubicBezTo>
                    <a:pt x="540389" y="108933"/>
                    <a:pt x="547594" y="102084"/>
                    <a:pt x="555932" y="96873"/>
                  </a:cubicBezTo>
                  <a:cubicBezTo>
                    <a:pt x="563389" y="92212"/>
                    <a:pt x="571842" y="89345"/>
                    <a:pt x="579529" y="85074"/>
                  </a:cubicBezTo>
                  <a:cubicBezTo>
                    <a:pt x="595119" y="76413"/>
                    <a:pt x="615220" y="62103"/>
                    <a:pt x="632623" y="55577"/>
                  </a:cubicBezTo>
                  <a:cubicBezTo>
                    <a:pt x="640215" y="52730"/>
                    <a:pt x="648355" y="51644"/>
                    <a:pt x="656221" y="49678"/>
                  </a:cubicBezTo>
                  <a:cubicBezTo>
                    <a:pt x="664087" y="45745"/>
                    <a:pt x="671735" y="41343"/>
                    <a:pt x="679818" y="37879"/>
                  </a:cubicBezTo>
                  <a:cubicBezTo>
                    <a:pt x="706728" y="26346"/>
                    <a:pt x="784906" y="14439"/>
                    <a:pt x="786007" y="14282"/>
                  </a:cubicBezTo>
                  <a:cubicBezTo>
                    <a:pt x="844930" y="5863"/>
                    <a:pt x="813482" y="9917"/>
                    <a:pt x="880396" y="2483"/>
                  </a:cubicBezTo>
                  <a:cubicBezTo>
                    <a:pt x="985411" y="4177"/>
                    <a:pt x="1184797" y="0"/>
                    <a:pt x="1322848" y="14282"/>
                  </a:cubicBezTo>
                  <a:cubicBezTo>
                    <a:pt x="1354388" y="17545"/>
                    <a:pt x="1386234" y="19437"/>
                    <a:pt x="1417238" y="26081"/>
                  </a:cubicBezTo>
                  <a:lnTo>
                    <a:pt x="1499829" y="43779"/>
                  </a:lnTo>
                  <a:cubicBezTo>
                    <a:pt x="1549839" y="67468"/>
                    <a:pt x="1696889" y="133615"/>
                    <a:pt x="1735803" y="167665"/>
                  </a:cubicBezTo>
                  <a:cubicBezTo>
                    <a:pt x="1767266" y="195195"/>
                    <a:pt x="1807001" y="215471"/>
                    <a:pt x="1830192" y="250256"/>
                  </a:cubicBezTo>
                  <a:cubicBezTo>
                    <a:pt x="1834125" y="256155"/>
                    <a:pt x="1837200" y="262727"/>
                    <a:pt x="1841991" y="267954"/>
                  </a:cubicBezTo>
                  <a:cubicBezTo>
                    <a:pt x="1858904" y="286404"/>
                    <a:pt x="1881201" y="300223"/>
                    <a:pt x="1895085" y="321048"/>
                  </a:cubicBezTo>
                  <a:cubicBezTo>
                    <a:pt x="1902951" y="332847"/>
                    <a:pt x="1911070" y="344481"/>
                    <a:pt x="1918683" y="356444"/>
                  </a:cubicBezTo>
                  <a:cubicBezTo>
                    <a:pt x="1924839" y="366118"/>
                    <a:pt x="1930021" y="376400"/>
                    <a:pt x="1936381" y="385941"/>
                  </a:cubicBezTo>
                  <a:cubicBezTo>
                    <a:pt x="1941835" y="394122"/>
                    <a:pt x="1949020" y="401108"/>
                    <a:pt x="1954079" y="409539"/>
                  </a:cubicBezTo>
                  <a:cubicBezTo>
                    <a:pt x="1960866" y="420850"/>
                    <a:pt x="1965878" y="433136"/>
                    <a:pt x="1971777" y="444935"/>
                  </a:cubicBezTo>
                  <a:cubicBezTo>
                    <a:pt x="1977182" y="466555"/>
                    <a:pt x="1980497" y="482381"/>
                    <a:pt x="1989475" y="503928"/>
                  </a:cubicBezTo>
                  <a:cubicBezTo>
                    <a:pt x="1994549" y="516105"/>
                    <a:pt x="2001274" y="527525"/>
                    <a:pt x="2007173" y="539324"/>
                  </a:cubicBezTo>
                  <a:cubicBezTo>
                    <a:pt x="2004858" y="638863"/>
                    <a:pt x="2027452" y="737250"/>
                    <a:pt x="1989475" y="828393"/>
                  </a:cubicBezTo>
                  <a:cubicBezTo>
                    <a:pt x="1963102" y="891687"/>
                    <a:pt x="1984225" y="839326"/>
                    <a:pt x="1948180" y="887386"/>
                  </a:cubicBezTo>
                  <a:cubicBezTo>
                    <a:pt x="1942903" y="894422"/>
                    <a:pt x="1941259" y="903667"/>
                    <a:pt x="1936381" y="910984"/>
                  </a:cubicBezTo>
                  <a:cubicBezTo>
                    <a:pt x="1929396" y="921461"/>
                    <a:pt x="1920189" y="930298"/>
                    <a:pt x="1912783" y="940481"/>
                  </a:cubicBezTo>
                  <a:cubicBezTo>
                    <a:pt x="1904443" y="951949"/>
                    <a:pt x="1898346" y="965052"/>
                    <a:pt x="1889186" y="975877"/>
                  </a:cubicBezTo>
                  <a:cubicBezTo>
                    <a:pt x="1876611" y="990738"/>
                    <a:pt x="1860465" y="1002311"/>
                    <a:pt x="1847890" y="1017172"/>
                  </a:cubicBezTo>
                  <a:cubicBezTo>
                    <a:pt x="1838730" y="1027997"/>
                    <a:pt x="1833371" y="1041674"/>
                    <a:pt x="1824293" y="1052568"/>
                  </a:cubicBezTo>
                  <a:cubicBezTo>
                    <a:pt x="1793223" y="1089853"/>
                    <a:pt x="1780760" y="1092114"/>
                    <a:pt x="1741702" y="1123361"/>
                  </a:cubicBezTo>
                  <a:cubicBezTo>
                    <a:pt x="1727545" y="1134687"/>
                    <a:pt x="1716225" y="1149899"/>
                    <a:pt x="1700407" y="1158757"/>
                  </a:cubicBezTo>
                  <a:cubicBezTo>
                    <a:pt x="1666611" y="1177683"/>
                    <a:pt x="1629672" y="1190351"/>
                    <a:pt x="1594218" y="1205951"/>
                  </a:cubicBezTo>
                  <a:cubicBezTo>
                    <a:pt x="1577252" y="1213416"/>
                    <a:pt x="1485108" y="1252550"/>
                    <a:pt x="1482130" y="1253146"/>
                  </a:cubicBezTo>
                  <a:lnTo>
                    <a:pt x="1452634" y="1259046"/>
                  </a:lnTo>
                  <a:cubicBezTo>
                    <a:pt x="1417202" y="1266749"/>
                    <a:pt x="1382525" y="1279035"/>
                    <a:pt x="1346445" y="1282643"/>
                  </a:cubicBezTo>
                  <a:lnTo>
                    <a:pt x="1287452" y="1288542"/>
                  </a:lnTo>
                  <a:lnTo>
                    <a:pt x="449743" y="1270844"/>
                  </a:lnTo>
                  <a:cubicBezTo>
                    <a:pt x="441877" y="1268878"/>
                    <a:pt x="434115" y="1266439"/>
                    <a:pt x="426146" y="1264945"/>
                  </a:cubicBezTo>
                  <a:cubicBezTo>
                    <a:pt x="402633" y="1260536"/>
                    <a:pt x="378049" y="1260711"/>
                    <a:pt x="355354" y="1253146"/>
                  </a:cubicBezTo>
                  <a:cubicBezTo>
                    <a:pt x="343555" y="1249213"/>
                    <a:pt x="331505" y="1245967"/>
                    <a:pt x="319958" y="1241348"/>
                  </a:cubicBezTo>
                  <a:cubicBezTo>
                    <a:pt x="310126" y="1237415"/>
                    <a:pt x="299758" y="1234620"/>
                    <a:pt x="290461" y="1229549"/>
                  </a:cubicBezTo>
                  <a:cubicBezTo>
                    <a:pt x="233396" y="1198422"/>
                    <a:pt x="274830" y="1217043"/>
                    <a:pt x="231467" y="1182354"/>
                  </a:cubicBezTo>
                  <a:cubicBezTo>
                    <a:pt x="220394" y="1173496"/>
                    <a:pt x="207870" y="1166623"/>
                    <a:pt x="196071" y="1158757"/>
                  </a:cubicBezTo>
                  <a:lnTo>
                    <a:pt x="178373" y="1146958"/>
                  </a:lnTo>
                  <a:cubicBezTo>
                    <a:pt x="172474" y="1143025"/>
                    <a:pt x="165689" y="1140173"/>
                    <a:pt x="160675" y="1135159"/>
                  </a:cubicBezTo>
                  <a:cubicBezTo>
                    <a:pt x="138580" y="1113064"/>
                    <a:pt x="150892" y="1120099"/>
                    <a:pt x="125279" y="1111562"/>
                  </a:cubicBezTo>
                  <a:cubicBezTo>
                    <a:pt x="105267" y="1098220"/>
                    <a:pt x="111513" y="1113528"/>
                    <a:pt x="101681" y="1099763"/>
                  </a:cubicBezTo>
                  <a:close/>
                </a:path>
              </a:pathLst>
            </a:custGeom>
            <a:noFill/>
            <a:ln w="9525" algn="ctr">
              <a:solidFill>
                <a:srgbClr val="7030A0"/>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1640" name="TextBox 24"/>
            <p:cNvSpPr txBox="1">
              <a:spLocks noChangeArrowheads="1"/>
            </p:cNvSpPr>
            <p:nvPr/>
          </p:nvSpPr>
          <p:spPr bwMode="auto">
            <a:xfrm rot="20697951">
              <a:off x="6967536" y="4509785"/>
              <a:ext cx="1239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dirty="0">
                  <a:solidFill>
                    <a:srgbClr val="7030A0"/>
                  </a:solidFill>
                </a:rPr>
                <a:t>Extension</a:t>
              </a:r>
            </a:p>
          </p:txBody>
        </p:sp>
      </p:grpSp>
      <p:grpSp>
        <p:nvGrpSpPr>
          <p:cNvPr id="3" name="Group 2"/>
          <p:cNvGrpSpPr/>
          <p:nvPr/>
        </p:nvGrpSpPr>
        <p:grpSpPr>
          <a:xfrm>
            <a:off x="3557588" y="3951190"/>
            <a:ext cx="2574453" cy="2528420"/>
            <a:chOff x="6300788" y="3493990"/>
            <a:chExt cx="2574453" cy="2528420"/>
          </a:xfrm>
        </p:grpSpPr>
        <p:grpSp>
          <p:nvGrpSpPr>
            <p:cNvPr id="2" name="Group 1"/>
            <p:cNvGrpSpPr/>
            <p:nvPr/>
          </p:nvGrpSpPr>
          <p:grpSpPr>
            <a:xfrm>
              <a:off x="6629400" y="3493990"/>
              <a:ext cx="2057400" cy="1879698"/>
              <a:chOff x="6629400" y="3493990"/>
              <a:chExt cx="2057400" cy="1879698"/>
            </a:xfrm>
          </p:grpSpPr>
          <p:sp>
            <p:nvSpPr>
              <p:cNvPr id="16" name="5-Point Star 15"/>
              <p:cNvSpPr/>
              <p:nvPr/>
            </p:nvSpPr>
            <p:spPr bwMode="auto">
              <a:xfrm rot="18550031">
                <a:off x="7507288" y="4938713"/>
                <a:ext cx="304800" cy="304800"/>
              </a:xfrm>
              <a:prstGeom prst="star5">
                <a:avLst/>
              </a:prstGeom>
              <a:solidFill>
                <a:srgbClr val="FFCC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2" name="Cube 3"/>
              <p:cNvSpPr>
                <a:spLocks noChangeArrowheads="1"/>
              </p:cNvSpPr>
              <p:nvPr/>
            </p:nvSpPr>
            <p:spPr bwMode="auto">
              <a:xfrm>
                <a:off x="6629400" y="3544888"/>
                <a:ext cx="2057400" cy="1828800"/>
              </a:xfrm>
              <a:prstGeom prst="cube">
                <a:avLst>
                  <a:gd name="adj" fmla="val 25000"/>
                </a:avLst>
              </a:prstGeom>
              <a:solidFill>
                <a:schemeClr val="accent1">
                  <a:alpha val="58823"/>
                </a:schemeClr>
              </a:solidFill>
              <a:ln w="9525" algn="ctr">
                <a:solidFill>
                  <a:schemeClr val="tx1"/>
                </a:solidFill>
                <a:round/>
                <a:headEnd/>
                <a:tailEnd/>
              </a:ln>
            </p:spPr>
            <p:txBody>
              <a:bodyPr/>
              <a:lstStyle/>
              <a:p>
                <a:pPr algn="r"/>
                <a:endParaRPr lang="en-US"/>
              </a:p>
            </p:txBody>
          </p:sp>
          <p:sp>
            <p:nvSpPr>
              <p:cNvPr id="5" name="5-Point Star 4"/>
              <p:cNvSpPr/>
              <p:nvPr/>
            </p:nvSpPr>
            <p:spPr bwMode="auto">
              <a:xfrm rot="3832052">
                <a:off x="7498884" y="3529289"/>
                <a:ext cx="354125" cy="380642"/>
              </a:xfrm>
              <a:prstGeom prst="star5">
                <a:avLst/>
              </a:prstGeom>
              <a:solidFill>
                <a:schemeClr val="tx1"/>
              </a:solidFill>
              <a:ln w="9525" cap="flat" cmpd="sng" algn="ctr">
                <a:solidFill>
                  <a:schemeClr val="tx1"/>
                </a:solidFill>
                <a:prstDash val="solid"/>
                <a:round/>
                <a:headEnd type="none" w="med" len="med"/>
                <a:tailEnd type="none" w="med" len="med"/>
              </a:ln>
              <a:effectLst/>
              <a:scene3d>
                <a:camera prst="isometricRightUp"/>
                <a:lightRig rig="threePt" dir="t"/>
              </a:scene3d>
            </p:spPr>
            <p:txBody>
              <a:bodyPr/>
              <a:lstStyle/>
              <a:p>
                <a:pPr algn="r">
                  <a:defRPr/>
                </a:pPr>
                <a:endParaRPr lang="en-US"/>
              </a:p>
            </p:txBody>
          </p:sp>
          <p:sp>
            <p:nvSpPr>
              <p:cNvPr id="111643" name="TextBox 27"/>
              <p:cNvSpPr txBox="1">
                <a:spLocks noChangeArrowheads="1"/>
              </p:cNvSpPr>
              <p:nvPr/>
            </p:nvSpPr>
            <p:spPr bwMode="auto">
              <a:xfrm>
                <a:off x="6813550" y="3493990"/>
                <a:ext cx="943724" cy="400110"/>
              </a:xfrm>
              <a:prstGeom prst="rect">
                <a:avLst/>
              </a:prstGeom>
              <a:noFill/>
              <a:ln>
                <a:noFill/>
              </a:ln>
              <a:scene3d>
                <a:camera prst="isometricTopUp"/>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dirty="0">
                    <a:solidFill>
                      <a:schemeClr val="bg2">
                        <a:lumMod val="75000"/>
                      </a:schemeClr>
                    </a:solidFill>
                  </a:rPr>
                  <a:t>Type</a:t>
                </a:r>
              </a:p>
            </p:txBody>
          </p:sp>
        </p:grpSp>
        <p:sp>
          <p:nvSpPr>
            <p:cNvPr id="111645" name="TextBox 29"/>
            <p:cNvSpPr txBox="1">
              <a:spLocks noChangeArrowheads="1"/>
            </p:cNvSpPr>
            <p:nvPr/>
          </p:nvSpPr>
          <p:spPr bwMode="auto">
            <a:xfrm>
              <a:off x="6300788" y="5622300"/>
              <a:ext cx="257445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chemeClr val="accent1">
                      <a:lumMod val="50000"/>
                    </a:schemeClr>
                  </a:solidFill>
                </a:rPr>
                <a:t>A Persistent Class </a:t>
              </a:r>
              <a:r>
                <a:rPr lang="en-US" sz="2000" dirty="0">
                  <a:solidFill>
                    <a:schemeClr val="accent1">
                      <a:lumMod val="50000"/>
                    </a:schemeClr>
                  </a:solidFill>
                </a:rPr>
                <a:t>C</a:t>
              </a:r>
            </a:p>
          </p:txBody>
        </p:sp>
      </p:grpSp>
      <p:grpSp>
        <p:nvGrpSpPr>
          <p:cNvPr id="4" name="Group 3"/>
          <p:cNvGrpSpPr/>
          <p:nvPr/>
        </p:nvGrpSpPr>
        <p:grpSpPr>
          <a:xfrm>
            <a:off x="3352800" y="1371600"/>
            <a:ext cx="2733538" cy="4724400"/>
            <a:chOff x="6105662" y="756103"/>
            <a:chExt cx="2733538" cy="4992101"/>
          </a:xfrm>
        </p:grpSpPr>
        <p:sp>
          <p:nvSpPr>
            <p:cNvPr id="111620" name="4-Point Star 7"/>
            <p:cNvSpPr>
              <a:spLocks noChangeArrowheads="1"/>
            </p:cNvSpPr>
            <p:nvPr/>
          </p:nvSpPr>
          <p:spPr bwMode="auto">
            <a:xfrm>
              <a:off x="6661150" y="1041853"/>
              <a:ext cx="304800" cy="304800"/>
            </a:xfrm>
            <a:prstGeom prst="star4">
              <a:avLst>
                <a:gd name="adj" fmla="val 12500"/>
              </a:avLst>
            </a:prstGeom>
            <a:solidFill>
              <a:srgbClr val="FF0000"/>
            </a:solidFill>
            <a:ln w="9525" algn="ctr">
              <a:solidFill>
                <a:schemeClr val="tx1"/>
              </a:solidFill>
              <a:round/>
              <a:headEnd/>
              <a:tailEnd/>
            </a:ln>
          </p:spPr>
          <p:txBody>
            <a:bodyPr/>
            <a:lstStyle/>
            <a:p>
              <a:pPr algn="r"/>
              <a:endParaRPr lang="en-US"/>
            </a:p>
          </p:txBody>
        </p:sp>
        <p:sp>
          <p:nvSpPr>
            <p:cNvPr id="111621" name="4-Point Star 8"/>
            <p:cNvSpPr>
              <a:spLocks noChangeArrowheads="1"/>
            </p:cNvSpPr>
            <p:nvPr/>
          </p:nvSpPr>
          <p:spPr bwMode="auto">
            <a:xfrm>
              <a:off x="7920038" y="756103"/>
              <a:ext cx="304800" cy="304800"/>
            </a:xfrm>
            <a:prstGeom prst="star4">
              <a:avLst>
                <a:gd name="adj" fmla="val 12500"/>
              </a:avLst>
            </a:prstGeom>
            <a:solidFill>
              <a:srgbClr val="FFC000"/>
            </a:solidFill>
            <a:ln w="9525" algn="ctr">
              <a:solidFill>
                <a:schemeClr val="tx1"/>
              </a:solidFill>
              <a:round/>
              <a:headEnd/>
              <a:tailEnd/>
            </a:ln>
          </p:spPr>
          <p:txBody>
            <a:bodyPr/>
            <a:lstStyle/>
            <a:p>
              <a:pPr algn="r"/>
              <a:endParaRPr lang="en-US"/>
            </a:p>
          </p:txBody>
        </p:sp>
        <p:sp>
          <p:nvSpPr>
            <p:cNvPr id="11" name="5-Point Star 10"/>
            <p:cNvSpPr/>
            <p:nvPr/>
          </p:nvSpPr>
          <p:spPr bwMode="auto">
            <a:xfrm>
              <a:off x="7175500" y="2038350"/>
              <a:ext cx="304800" cy="304800"/>
            </a:xfrm>
            <a:prstGeom prst="star5">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2" name="5-Point Star 11"/>
            <p:cNvSpPr/>
            <p:nvPr/>
          </p:nvSpPr>
          <p:spPr bwMode="auto">
            <a:xfrm>
              <a:off x="6911975" y="2590800"/>
              <a:ext cx="304800" cy="304800"/>
            </a:xfrm>
            <a:prstGeom prst="star5">
              <a:avLst/>
            </a:prstGeom>
            <a:solidFill>
              <a:srgbClr val="9900CC"/>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3" name="6-Point Star 12"/>
            <p:cNvSpPr/>
            <p:nvPr/>
          </p:nvSpPr>
          <p:spPr bwMode="auto">
            <a:xfrm>
              <a:off x="7511855" y="889453"/>
              <a:ext cx="228600" cy="304800"/>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4" name="6-Point Star 13"/>
            <p:cNvSpPr/>
            <p:nvPr/>
          </p:nvSpPr>
          <p:spPr bwMode="auto">
            <a:xfrm>
              <a:off x="8435975" y="1117599"/>
              <a:ext cx="228600" cy="304800"/>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6" name="Regular Pentagon 20"/>
            <p:cNvSpPr>
              <a:spLocks noChangeArrowheads="1"/>
            </p:cNvSpPr>
            <p:nvPr/>
          </p:nvSpPr>
          <p:spPr bwMode="auto">
            <a:xfrm>
              <a:off x="8359775" y="1828800"/>
              <a:ext cx="228600" cy="228600"/>
            </a:xfrm>
            <a:prstGeom prst="pentagon">
              <a:avLst/>
            </a:prstGeom>
            <a:solidFill>
              <a:schemeClr val="accent1"/>
            </a:solidFill>
            <a:ln w="9525" algn="ctr">
              <a:solidFill>
                <a:schemeClr val="tx1"/>
              </a:solidFill>
              <a:round/>
              <a:headEnd/>
              <a:tailEnd/>
            </a:ln>
          </p:spPr>
          <p:txBody>
            <a:bodyPr/>
            <a:lstStyle/>
            <a:p>
              <a:pPr algn="r"/>
              <a:endParaRPr lang="en-US"/>
            </a:p>
          </p:txBody>
        </p:sp>
        <p:sp>
          <p:nvSpPr>
            <p:cNvPr id="22" name="Teardrop 21"/>
            <p:cNvSpPr/>
            <p:nvPr/>
          </p:nvSpPr>
          <p:spPr bwMode="auto">
            <a:xfrm rot="18993367">
              <a:off x="6670675" y="1511300"/>
              <a:ext cx="304800" cy="304800"/>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8" name="Flowchart: Stored Data 22"/>
            <p:cNvSpPr>
              <a:spLocks noChangeArrowheads="1"/>
            </p:cNvSpPr>
            <p:nvPr/>
          </p:nvSpPr>
          <p:spPr bwMode="auto">
            <a:xfrm rot="-5400000">
              <a:off x="7332663" y="1255712"/>
              <a:ext cx="381000" cy="307975"/>
            </a:xfrm>
            <a:prstGeom prst="flowChartOnlineStorage">
              <a:avLst/>
            </a:prstGeom>
            <a:solidFill>
              <a:schemeClr val="accent1"/>
            </a:solidFill>
            <a:ln w="9525" algn="ctr">
              <a:solidFill>
                <a:schemeClr val="tx1"/>
              </a:solidFill>
              <a:round/>
              <a:headEnd/>
              <a:tailEnd/>
            </a:ln>
          </p:spPr>
          <p:txBody>
            <a:bodyPr/>
            <a:lstStyle/>
            <a:p>
              <a:pPr algn="r"/>
              <a:endParaRPr lang="en-US"/>
            </a:p>
          </p:txBody>
        </p:sp>
        <p:sp>
          <p:nvSpPr>
            <p:cNvPr id="111641" name="Freeform 25"/>
            <p:cNvSpPr>
              <a:spLocks noChangeArrowheads="1"/>
            </p:cNvSpPr>
            <p:nvPr/>
          </p:nvSpPr>
          <p:spPr bwMode="auto">
            <a:xfrm>
              <a:off x="6105662" y="1706564"/>
              <a:ext cx="2733538" cy="4041640"/>
            </a:xfrm>
            <a:custGeom>
              <a:avLst/>
              <a:gdLst>
                <a:gd name="T0" fmla="*/ 1747599 w 2656509"/>
                <a:gd name="T1" fmla="*/ 4242226 h 4288831"/>
                <a:gd name="T2" fmla="*/ 1877355 w 2656509"/>
                <a:gd name="T3" fmla="*/ 4218623 h 4288831"/>
                <a:gd name="T4" fmla="*/ 1959926 w 2656509"/>
                <a:gd name="T5" fmla="*/ 4195024 h 4288831"/>
                <a:gd name="T6" fmla="*/ 2125069 w 2656509"/>
                <a:gd name="T7" fmla="*/ 4124221 h 4288831"/>
                <a:gd name="T8" fmla="*/ 2213539 w 2656509"/>
                <a:gd name="T9" fmla="*/ 4077021 h 4288831"/>
                <a:gd name="T10" fmla="*/ 2302010 w 2656509"/>
                <a:gd name="T11" fmla="*/ 4023919 h 4288831"/>
                <a:gd name="T12" fmla="*/ 2473050 w 2656509"/>
                <a:gd name="T13" fmla="*/ 3888214 h 4288831"/>
                <a:gd name="T14" fmla="*/ 2549724 w 2656509"/>
                <a:gd name="T15" fmla="*/ 3723009 h 4288831"/>
                <a:gd name="T16" fmla="*/ 2585112 w 2656509"/>
                <a:gd name="T17" fmla="*/ 3557805 h 4288831"/>
                <a:gd name="T18" fmla="*/ 2614601 w 2656509"/>
                <a:gd name="T19" fmla="*/ 3286397 h 4288831"/>
                <a:gd name="T20" fmla="*/ 2644092 w 2656509"/>
                <a:gd name="T21" fmla="*/ 2342370 h 4288831"/>
                <a:gd name="T22" fmla="*/ 2632297 w 2656509"/>
                <a:gd name="T23" fmla="*/ 1380641 h 4288831"/>
                <a:gd name="T24" fmla="*/ 2579213 w 2656509"/>
                <a:gd name="T25" fmla="*/ 1197736 h 4288831"/>
                <a:gd name="T26" fmla="*/ 2514336 w 2656509"/>
                <a:gd name="T27" fmla="*/ 1073832 h 4288831"/>
                <a:gd name="T28" fmla="*/ 2461255 w 2656509"/>
                <a:gd name="T29" fmla="*/ 932228 h 4288831"/>
                <a:gd name="T30" fmla="*/ 2408173 w 2656509"/>
                <a:gd name="T31" fmla="*/ 796524 h 4288831"/>
                <a:gd name="T32" fmla="*/ 2302010 w 2656509"/>
                <a:gd name="T33" fmla="*/ 660820 h 4288831"/>
                <a:gd name="T34" fmla="*/ 2248926 w 2656509"/>
                <a:gd name="T35" fmla="*/ 595918 h 4288831"/>
                <a:gd name="T36" fmla="*/ 2178151 w 2656509"/>
                <a:gd name="T37" fmla="*/ 525116 h 4288831"/>
                <a:gd name="T38" fmla="*/ 2089682 w 2656509"/>
                <a:gd name="T39" fmla="*/ 436614 h 4288831"/>
                <a:gd name="T40" fmla="*/ 1989417 w 2656509"/>
                <a:gd name="T41" fmla="*/ 354011 h 4288831"/>
                <a:gd name="T42" fmla="*/ 1895049 w 2656509"/>
                <a:gd name="T43" fmla="*/ 271409 h 4288831"/>
                <a:gd name="T44" fmla="*/ 1777089 w 2656509"/>
                <a:gd name="T45" fmla="*/ 171106 h 4288831"/>
                <a:gd name="T46" fmla="*/ 1700415 w 2656509"/>
                <a:gd name="T47" fmla="*/ 123904 h 4288831"/>
                <a:gd name="T48" fmla="*/ 1617845 w 2656509"/>
                <a:gd name="T49" fmla="*/ 59002 h 4288831"/>
                <a:gd name="T50" fmla="*/ 1482190 w 2656509"/>
                <a:gd name="T51" fmla="*/ 0 h 4288831"/>
                <a:gd name="T52" fmla="*/ 945475 w 2656509"/>
                <a:gd name="T53" fmla="*/ 82602 h 4288831"/>
                <a:gd name="T54" fmla="*/ 827515 w 2656509"/>
                <a:gd name="T55" fmla="*/ 171106 h 4288831"/>
                <a:gd name="T56" fmla="*/ 739046 w 2656509"/>
                <a:gd name="T57" fmla="*/ 241908 h 4288831"/>
                <a:gd name="T58" fmla="*/ 668270 w 2656509"/>
                <a:gd name="T59" fmla="*/ 300909 h 4288831"/>
                <a:gd name="T60" fmla="*/ 603392 w 2656509"/>
                <a:gd name="T61" fmla="*/ 371712 h 4288831"/>
                <a:gd name="T62" fmla="*/ 455943 w 2656509"/>
                <a:gd name="T63" fmla="*/ 560517 h 4288831"/>
                <a:gd name="T64" fmla="*/ 379269 w 2656509"/>
                <a:gd name="T65" fmla="*/ 672621 h 4288831"/>
                <a:gd name="T66" fmla="*/ 308494 w 2656509"/>
                <a:gd name="T67" fmla="*/ 761123 h 4288831"/>
                <a:gd name="T68" fmla="*/ 237717 w 2656509"/>
                <a:gd name="T69" fmla="*/ 890927 h 4288831"/>
                <a:gd name="T70" fmla="*/ 202330 w 2656509"/>
                <a:gd name="T71" fmla="*/ 973529 h 4288831"/>
                <a:gd name="T72" fmla="*/ 155147 w 2656509"/>
                <a:gd name="T73" fmla="*/ 1085633 h 4288831"/>
                <a:gd name="T74" fmla="*/ 125657 w 2656509"/>
                <a:gd name="T75" fmla="*/ 1162335 h 4288831"/>
                <a:gd name="T76" fmla="*/ 72575 w 2656509"/>
                <a:gd name="T77" fmla="*/ 1345240 h 4288831"/>
                <a:gd name="T78" fmla="*/ 48983 w 2656509"/>
                <a:gd name="T79" fmla="*/ 1433743 h 4288831"/>
                <a:gd name="T80" fmla="*/ 19492 w 2656509"/>
                <a:gd name="T81" fmla="*/ 1752353 h 4288831"/>
                <a:gd name="T82" fmla="*/ 31289 w 2656509"/>
                <a:gd name="T83" fmla="*/ 2542976 h 4288831"/>
                <a:gd name="T84" fmla="*/ 72575 w 2656509"/>
                <a:gd name="T85" fmla="*/ 2708181 h 4288831"/>
                <a:gd name="T86" fmla="*/ 125657 w 2656509"/>
                <a:gd name="T87" fmla="*/ 2826183 h 4288831"/>
                <a:gd name="T88" fmla="*/ 161044 w 2656509"/>
                <a:gd name="T89" fmla="*/ 2985489 h 4288831"/>
                <a:gd name="T90" fmla="*/ 184636 w 2656509"/>
                <a:gd name="T91" fmla="*/ 3174293 h 4288831"/>
                <a:gd name="T92" fmla="*/ 208228 w 2656509"/>
                <a:gd name="T93" fmla="*/ 3398500 h 4288831"/>
                <a:gd name="T94" fmla="*/ 231820 w 2656509"/>
                <a:gd name="T95" fmla="*/ 3723009 h 4288831"/>
                <a:gd name="T96" fmla="*/ 420555 w 2656509"/>
                <a:gd name="T97" fmla="*/ 3959016 h 4288831"/>
                <a:gd name="T98" fmla="*/ 544413 w 2656509"/>
                <a:gd name="T99" fmla="*/ 4047520 h 4288831"/>
                <a:gd name="T100" fmla="*/ 644678 w 2656509"/>
                <a:gd name="T101" fmla="*/ 4112421 h 4288831"/>
                <a:gd name="T102" fmla="*/ 721352 w 2656509"/>
                <a:gd name="T103" fmla="*/ 4147822 h 4288831"/>
                <a:gd name="T104" fmla="*/ 957271 w 2656509"/>
                <a:gd name="T105" fmla="*/ 4183223 h 4288831"/>
                <a:gd name="T106" fmla="*/ 1039843 w 2656509"/>
                <a:gd name="T107" fmla="*/ 4224524 h 4288831"/>
                <a:gd name="T108" fmla="*/ 1163700 w 2656509"/>
                <a:gd name="T109" fmla="*/ 4259925 h 4288831"/>
                <a:gd name="T110" fmla="*/ 1376027 w 2656509"/>
                <a:gd name="T111" fmla="*/ 4289425 h 4288831"/>
                <a:gd name="T112" fmla="*/ 1670926 w 2656509"/>
                <a:gd name="T113" fmla="*/ 4254024 h 42888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56509"/>
                <a:gd name="T172" fmla="*/ 0 h 4288831"/>
                <a:gd name="T173" fmla="*/ 2656509 w 2656509"/>
                <a:gd name="T174" fmla="*/ 4288831 h 42888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56509" h="4288831">
                  <a:moveTo>
                    <a:pt x="1671317" y="4253435"/>
                  </a:moveTo>
                  <a:cubicBezTo>
                    <a:pt x="1690981" y="4251469"/>
                    <a:pt x="1710777" y="4250541"/>
                    <a:pt x="1730310" y="4247536"/>
                  </a:cubicBezTo>
                  <a:cubicBezTo>
                    <a:pt x="1736456" y="4246590"/>
                    <a:pt x="1741874" y="4242659"/>
                    <a:pt x="1748008" y="4241637"/>
                  </a:cubicBezTo>
                  <a:cubicBezTo>
                    <a:pt x="1765573" y="4238709"/>
                    <a:pt x="1783433" y="4237946"/>
                    <a:pt x="1801103" y="4235737"/>
                  </a:cubicBezTo>
                  <a:cubicBezTo>
                    <a:pt x="1814900" y="4234012"/>
                    <a:pt x="1828633" y="4231804"/>
                    <a:pt x="1842398" y="4229838"/>
                  </a:cubicBezTo>
                  <a:cubicBezTo>
                    <a:pt x="1854197" y="4225905"/>
                    <a:pt x="1865795" y="4221311"/>
                    <a:pt x="1877794" y="4218039"/>
                  </a:cubicBezTo>
                  <a:cubicBezTo>
                    <a:pt x="1887468" y="4215401"/>
                    <a:pt x="1897687" y="4215021"/>
                    <a:pt x="1907291" y="4212140"/>
                  </a:cubicBezTo>
                  <a:cubicBezTo>
                    <a:pt x="1917434" y="4209097"/>
                    <a:pt x="1926742" y="4203690"/>
                    <a:pt x="1936788" y="4200341"/>
                  </a:cubicBezTo>
                  <a:cubicBezTo>
                    <a:pt x="1944480" y="4197777"/>
                    <a:pt x="1952636" y="4196826"/>
                    <a:pt x="1960385" y="4194442"/>
                  </a:cubicBezTo>
                  <a:cubicBezTo>
                    <a:pt x="1999583" y="4182381"/>
                    <a:pt x="2048535" y="4165116"/>
                    <a:pt x="2084272" y="4147247"/>
                  </a:cubicBezTo>
                  <a:cubicBezTo>
                    <a:pt x="2092138" y="4143314"/>
                    <a:pt x="2100234" y="4139811"/>
                    <a:pt x="2107869" y="4135448"/>
                  </a:cubicBezTo>
                  <a:cubicBezTo>
                    <a:pt x="2114025" y="4131930"/>
                    <a:pt x="2119225" y="4126820"/>
                    <a:pt x="2125567" y="4123649"/>
                  </a:cubicBezTo>
                  <a:cubicBezTo>
                    <a:pt x="2135039" y="4118913"/>
                    <a:pt x="2145592" y="4116587"/>
                    <a:pt x="2155064" y="4111851"/>
                  </a:cubicBezTo>
                  <a:cubicBezTo>
                    <a:pt x="2161406" y="4108680"/>
                    <a:pt x="2166682" y="4103700"/>
                    <a:pt x="2172762" y="4100052"/>
                  </a:cubicBezTo>
                  <a:cubicBezTo>
                    <a:pt x="2186357" y="4091895"/>
                    <a:pt x="2200682" y="4084966"/>
                    <a:pt x="2214057" y="4076455"/>
                  </a:cubicBezTo>
                  <a:cubicBezTo>
                    <a:pt x="2222352" y="4071176"/>
                    <a:pt x="2229360" y="4064036"/>
                    <a:pt x="2237655" y="4058757"/>
                  </a:cubicBezTo>
                  <a:cubicBezTo>
                    <a:pt x="2251030" y="4050245"/>
                    <a:pt x="2265032" y="4042751"/>
                    <a:pt x="2278950" y="4035159"/>
                  </a:cubicBezTo>
                  <a:cubicBezTo>
                    <a:pt x="2286671" y="4030948"/>
                    <a:pt x="2295231" y="4028238"/>
                    <a:pt x="2302548" y="4023360"/>
                  </a:cubicBezTo>
                  <a:cubicBezTo>
                    <a:pt x="2313024" y="4016376"/>
                    <a:pt x="2321421" y="4006523"/>
                    <a:pt x="2332044" y="3999763"/>
                  </a:cubicBezTo>
                  <a:cubicBezTo>
                    <a:pt x="2382968" y="3967357"/>
                    <a:pt x="2357753" y="3998073"/>
                    <a:pt x="2414635" y="3952568"/>
                  </a:cubicBezTo>
                  <a:cubicBezTo>
                    <a:pt x="2452218" y="3922502"/>
                    <a:pt x="2449638" y="3917664"/>
                    <a:pt x="2473629" y="3887675"/>
                  </a:cubicBezTo>
                  <a:cubicBezTo>
                    <a:pt x="2483223" y="3875682"/>
                    <a:pt x="2493294" y="3864078"/>
                    <a:pt x="2503126" y="3852279"/>
                  </a:cubicBezTo>
                  <a:cubicBezTo>
                    <a:pt x="2513336" y="3801223"/>
                    <a:pt x="2504541" y="3831750"/>
                    <a:pt x="2538522" y="3763789"/>
                  </a:cubicBezTo>
                  <a:cubicBezTo>
                    <a:pt x="2542455" y="3750024"/>
                    <a:pt x="2546111" y="3736176"/>
                    <a:pt x="2550321" y="3722493"/>
                  </a:cubicBezTo>
                  <a:cubicBezTo>
                    <a:pt x="2553978" y="3710606"/>
                    <a:pt x="2559363" y="3699225"/>
                    <a:pt x="2562119" y="3687097"/>
                  </a:cubicBezTo>
                  <a:cubicBezTo>
                    <a:pt x="2569213" y="3655881"/>
                    <a:pt x="2574554" y="3624283"/>
                    <a:pt x="2579817" y="3592707"/>
                  </a:cubicBezTo>
                  <a:cubicBezTo>
                    <a:pt x="2581784" y="3580908"/>
                    <a:pt x="2584233" y="3569180"/>
                    <a:pt x="2585717" y="3557311"/>
                  </a:cubicBezTo>
                  <a:cubicBezTo>
                    <a:pt x="2594843" y="3484305"/>
                    <a:pt x="2584546" y="3519529"/>
                    <a:pt x="2597515" y="3480620"/>
                  </a:cubicBezTo>
                  <a:cubicBezTo>
                    <a:pt x="2606074" y="3420714"/>
                    <a:pt x="2603436" y="3444954"/>
                    <a:pt x="2609314" y="3368532"/>
                  </a:cubicBezTo>
                  <a:cubicBezTo>
                    <a:pt x="2611431" y="3341013"/>
                    <a:pt x="2611310" y="3313264"/>
                    <a:pt x="2615213" y="3285941"/>
                  </a:cubicBezTo>
                  <a:cubicBezTo>
                    <a:pt x="2617238" y="3271769"/>
                    <a:pt x="2623079" y="3258411"/>
                    <a:pt x="2627012" y="3244646"/>
                  </a:cubicBezTo>
                  <a:cubicBezTo>
                    <a:pt x="2637116" y="3163821"/>
                    <a:pt x="2637184" y="3173841"/>
                    <a:pt x="2638811" y="3055866"/>
                  </a:cubicBezTo>
                  <a:cubicBezTo>
                    <a:pt x="2642093" y="2817940"/>
                    <a:pt x="2640788" y="2579960"/>
                    <a:pt x="2644710" y="2342044"/>
                  </a:cubicBezTo>
                  <a:cubicBezTo>
                    <a:pt x="2646688" y="2222043"/>
                    <a:pt x="2656509" y="1982184"/>
                    <a:pt x="2656509" y="1982184"/>
                  </a:cubicBezTo>
                  <a:cubicBezTo>
                    <a:pt x="2654543" y="1842566"/>
                    <a:pt x="2653783" y="1702925"/>
                    <a:pt x="2650610" y="1563329"/>
                  </a:cubicBezTo>
                  <a:cubicBezTo>
                    <a:pt x="2649655" y="1521332"/>
                    <a:pt x="2643982" y="1424727"/>
                    <a:pt x="2632912" y="1380449"/>
                  </a:cubicBezTo>
                  <a:cubicBezTo>
                    <a:pt x="2627012" y="1356852"/>
                    <a:pt x="2619212" y="1333650"/>
                    <a:pt x="2615213" y="1309657"/>
                  </a:cubicBezTo>
                  <a:cubicBezTo>
                    <a:pt x="2613247" y="1297858"/>
                    <a:pt x="2612916" y="1285667"/>
                    <a:pt x="2609314" y="1274261"/>
                  </a:cubicBezTo>
                  <a:cubicBezTo>
                    <a:pt x="2601066" y="1248143"/>
                    <a:pt x="2586460" y="1224141"/>
                    <a:pt x="2579817" y="1197569"/>
                  </a:cubicBezTo>
                  <a:cubicBezTo>
                    <a:pt x="2577851" y="1189703"/>
                    <a:pt x="2576765" y="1181563"/>
                    <a:pt x="2573918" y="1173972"/>
                  </a:cubicBezTo>
                  <a:cubicBezTo>
                    <a:pt x="2568981" y="1160807"/>
                    <a:pt x="2541328" y="1113640"/>
                    <a:pt x="2538522" y="1109079"/>
                  </a:cubicBezTo>
                  <a:cubicBezTo>
                    <a:pt x="2531090" y="1097002"/>
                    <a:pt x="2514924" y="1073683"/>
                    <a:pt x="2514924" y="1073683"/>
                  </a:cubicBezTo>
                  <a:cubicBezTo>
                    <a:pt x="2512958" y="1061884"/>
                    <a:pt x="2512172" y="1049827"/>
                    <a:pt x="2509025" y="1038287"/>
                  </a:cubicBezTo>
                  <a:cubicBezTo>
                    <a:pt x="2503314" y="1017345"/>
                    <a:pt x="2488276" y="992348"/>
                    <a:pt x="2479528" y="973394"/>
                  </a:cubicBezTo>
                  <a:cubicBezTo>
                    <a:pt x="2473252" y="959796"/>
                    <a:pt x="2467392" y="946003"/>
                    <a:pt x="2461830" y="932098"/>
                  </a:cubicBezTo>
                  <a:cubicBezTo>
                    <a:pt x="2454205" y="913036"/>
                    <a:pt x="2451757" y="892167"/>
                    <a:pt x="2444132" y="873105"/>
                  </a:cubicBezTo>
                  <a:cubicBezTo>
                    <a:pt x="2437600" y="856775"/>
                    <a:pt x="2427067" y="842240"/>
                    <a:pt x="2420535" y="825910"/>
                  </a:cubicBezTo>
                  <a:cubicBezTo>
                    <a:pt x="2416602" y="816078"/>
                    <a:pt x="2413037" y="806090"/>
                    <a:pt x="2408736" y="796413"/>
                  </a:cubicBezTo>
                  <a:cubicBezTo>
                    <a:pt x="2401765" y="780730"/>
                    <a:pt x="2388480" y="756667"/>
                    <a:pt x="2379239" y="743319"/>
                  </a:cubicBezTo>
                  <a:cubicBezTo>
                    <a:pt x="2368046" y="727151"/>
                    <a:pt x="2360205" y="707031"/>
                    <a:pt x="2343843" y="696124"/>
                  </a:cubicBezTo>
                  <a:cubicBezTo>
                    <a:pt x="2321861" y="681470"/>
                    <a:pt x="2323358" y="684140"/>
                    <a:pt x="2302548" y="660728"/>
                  </a:cubicBezTo>
                  <a:cubicBezTo>
                    <a:pt x="2294183" y="651317"/>
                    <a:pt x="2287242" y="640707"/>
                    <a:pt x="2278950" y="631231"/>
                  </a:cubicBezTo>
                  <a:cubicBezTo>
                    <a:pt x="2273456" y="624952"/>
                    <a:pt x="2266593" y="619942"/>
                    <a:pt x="2261252" y="613533"/>
                  </a:cubicBezTo>
                  <a:cubicBezTo>
                    <a:pt x="2256713" y="608086"/>
                    <a:pt x="2254163" y="601134"/>
                    <a:pt x="2249453" y="595835"/>
                  </a:cubicBezTo>
                  <a:cubicBezTo>
                    <a:pt x="2238367" y="583364"/>
                    <a:pt x="2227406" y="570451"/>
                    <a:pt x="2214057" y="560439"/>
                  </a:cubicBezTo>
                  <a:cubicBezTo>
                    <a:pt x="2206191" y="554540"/>
                    <a:pt x="2197412" y="549693"/>
                    <a:pt x="2190460" y="542741"/>
                  </a:cubicBezTo>
                  <a:cubicBezTo>
                    <a:pt x="2185446" y="537727"/>
                    <a:pt x="2183675" y="530057"/>
                    <a:pt x="2178661" y="525043"/>
                  </a:cubicBezTo>
                  <a:cubicBezTo>
                    <a:pt x="2171709" y="518091"/>
                    <a:pt x="2162016" y="514297"/>
                    <a:pt x="2155064" y="507345"/>
                  </a:cubicBezTo>
                  <a:cubicBezTo>
                    <a:pt x="2148112" y="500392"/>
                    <a:pt x="2144010" y="490995"/>
                    <a:pt x="2137366" y="483747"/>
                  </a:cubicBezTo>
                  <a:cubicBezTo>
                    <a:pt x="2122333" y="467347"/>
                    <a:pt x="2105903" y="452284"/>
                    <a:pt x="2090171" y="436553"/>
                  </a:cubicBezTo>
                  <a:cubicBezTo>
                    <a:pt x="2084272" y="430654"/>
                    <a:pt x="2079415" y="423483"/>
                    <a:pt x="2072473" y="418855"/>
                  </a:cubicBezTo>
                  <a:cubicBezTo>
                    <a:pt x="2024668" y="386984"/>
                    <a:pt x="2087047" y="430242"/>
                    <a:pt x="2037077" y="389358"/>
                  </a:cubicBezTo>
                  <a:cubicBezTo>
                    <a:pt x="2021857" y="376906"/>
                    <a:pt x="2005614" y="365761"/>
                    <a:pt x="1989882" y="353962"/>
                  </a:cubicBezTo>
                  <a:cubicBezTo>
                    <a:pt x="1982016" y="348063"/>
                    <a:pt x="1973236" y="343217"/>
                    <a:pt x="1966284" y="336264"/>
                  </a:cubicBezTo>
                  <a:cubicBezTo>
                    <a:pt x="1893018" y="262996"/>
                    <a:pt x="1973946" y="341145"/>
                    <a:pt x="1913190" y="289069"/>
                  </a:cubicBezTo>
                  <a:cubicBezTo>
                    <a:pt x="1906856" y="283640"/>
                    <a:pt x="1901949" y="276654"/>
                    <a:pt x="1895492" y="271371"/>
                  </a:cubicBezTo>
                  <a:cubicBezTo>
                    <a:pt x="1880272" y="258919"/>
                    <a:pt x="1862202" y="249880"/>
                    <a:pt x="1848297" y="235975"/>
                  </a:cubicBezTo>
                  <a:cubicBezTo>
                    <a:pt x="1802614" y="190292"/>
                    <a:pt x="1865913" y="252288"/>
                    <a:pt x="1801103" y="194679"/>
                  </a:cubicBezTo>
                  <a:cubicBezTo>
                    <a:pt x="1792789" y="187289"/>
                    <a:pt x="1786557" y="177548"/>
                    <a:pt x="1777505" y="171082"/>
                  </a:cubicBezTo>
                  <a:cubicBezTo>
                    <a:pt x="1772445" y="167468"/>
                    <a:pt x="1765369" y="167963"/>
                    <a:pt x="1759807" y="165182"/>
                  </a:cubicBezTo>
                  <a:cubicBezTo>
                    <a:pt x="1750533" y="160545"/>
                    <a:pt x="1724754" y="140145"/>
                    <a:pt x="1718512" y="135686"/>
                  </a:cubicBezTo>
                  <a:cubicBezTo>
                    <a:pt x="1712742" y="131565"/>
                    <a:pt x="1706260" y="128426"/>
                    <a:pt x="1700813" y="123887"/>
                  </a:cubicBezTo>
                  <a:cubicBezTo>
                    <a:pt x="1694404" y="118546"/>
                    <a:pt x="1689789" y="111195"/>
                    <a:pt x="1683115" y="106189"/>
                  </a:cubicBezTo>
                  <a:cubicBezTo>
                    <a:pt x="1673942" y="99309"/>
                    <a:pt x="1662792" y="95371"/>
                    <a:pt x="1653619" y="88491"/>
                  </a:cubicBezTo>
                  <a:cubicBezTo>
                    <a:pt x="1562769" y="20353"/>
                    <a:pt x="1700770" y="114027"/>
                    <a:pt x="1618223" y="58994"/>
                  </a:cubicBezTo>
                  <a:cubicBezTo>
                    <a:pt x="1614290" y="53095"/>
                    <a:pt x="1611438" y="46310"/>
                    <a:pt x="1606424" y="41296"/>
                  </a:cubicBezTo>
                  <a:cubicBezTo>
                    <a:pt x="1591291" y="26163"/>
                    <a:pt x="1572802" y="25486"/>
                    <a:pt x="1553330" y="17698"/>
                  </a:cubicBezTo>
                  <a:cubicBezTo>
                    <a:pt x="1510922" y="736"/>
                    <a:pt x="1534316" y="7398"/>
                    <a:pt x="1482537" y="0"/>
                  </a:cubicBezTo>
                  <a:cubicBezTo>
                    <a:pt x="1331120" y="5899"/>
                    <a:pt x="1179414" y="6640"/>
                    <a:pt x="1028287" y="17698"/>
                  </a:cubicBezTo>
                  <a:cubicBezTo>
                    <a:pt x="1016851" y="18535"/>
                    <a:pt x="1008184" y="28821"/>
                    <a:pt x="998790" y="35397"/>
                  </a:cubicBezTo>
                  <a:cubicBezTo>
                    <a:pt x="951457" y="68530"/>
                    <a:pt x="986280" y="47805"/>
                    <a:pt x="945696" y="82591"/>
                  </a:cubicBezTo>
                  <a:cubicBezTo>
                    <a:pt x="926576" y="98980"/>
                    <a:pt x="904510" y="111980"/>
                    <a:pt x="886703" y="129786"/>
                  </a:cubicBezTo>
                  <a:cubicBezTo>
                    <a:pt x="870435" y="146054"/>
                    <a:pt x="870469" y="148332"/>
                    <a:pt x="851306" y="159283"/>
                  </a:cubicBezTo>
                  <a:cubicBezTo>
                    <a:pt x="843671" y="163646"/>
                    <a:pt x="835166" y="166421"/>
                    <a:pt x="827709" y="171082"/>
                  </a:cubicBezTo>
                  <a:cubicBezTo>
                    <a:pt x="819371" y="176293"/>
                    <a:pt x="812113" y="183065"/>
                    <a:pt x="804112" y="188780"/>
                  </a:cubicBezTo>
                  <a:cubicBezTo>
                    <a:pt x="776783" y="208300"/>
                    <a:pt x="790445" y="194838"/>
                    <a:pt x="756917" y="224176"/>
                  </a:cubicBezTo>
                  <a:cubicBezTo>
                    <a:pt x="750638" y="229670"/>
                    <a:pt x="745498" y="236380"/>
                    <a:pt x="739219" y="241874"/>
                  </a:cubicBezTo>
                  <a:cubicBezTo>
                    <a:pt x="729743" y="250165"/>
                    <a:pt x="719795" y="257916"/>
                    <a:pt x="709722" y="265471"/>
                  </a:cubicBezTo>
                  <a:cubicBezTo>
                    <a:pt x="704050" y="269725"/>
                    <a:pt x="697407" y="272656"/>
                    <a:pt x="692024" y="277270"/>
                  </a:cubicBezTo>
                  <a:cubicBezTo>
                    <a:pt x="683578" y="284509"/>
                    <a:pt x="675665" y="292421"/>
                    <a:pt x="668426" y="300867"/>
                  </a:cubicBezTo>
                  <a:cubicBezTo>
                    <a:pt x="663812" y="306250"/>
                    <a:pt x="660749" y="312796"/>
                    <a:pt x="656628" y="318566"/>
                  </a:cubicBezTo>
                  <a:cubicBezTo>
                    <a:pt x="650913" y="326567"/>
                    <a:pt x="645329" y="334698"/>
                    <a:pt x="638930" y="342163"/>
                  </a:cubicBezTo>
                  <a:cubicBezTo>
                    <a:pt x="623788" y="359828"/>
                    <a:pt x="621740" y="359522"/>
                    <a:pt x="603533" y="371660"/>
                  </a:cubicBezTo>
                  <a:cubicBezTo>
                    <a:pt x="595667" y="383459"/>
                    <a:pt x="589963" y="397029"/>
                    <a:pt x="579936" y="407056"/>
                  </a:cubicBezTo>
                  <a:cubicBezTo>
                    <a:pt x="538421" y="448571"/>
                    <a:pt x="542708" y="441791"/>
                    <a:pt x="509144" y="483747"/>
                  </a:cubicBezTo>
                  <a:cubicBezTo>
                    <a:pt x="492332" y="504762"/>
                    <a:pt x="467375" y="541563"/>
                    <a:pt x="456050" y="560439"/>
                  </a:cubicBezTo>
                  <a:cubicBezTo>
                    <a:pt x="450151" y="570271"/>
                    <a:pt x="445133" y="580690"/>
                    <a:pt x="438352" y="589936"/>
                  </a:cubicBezTo>
                  <a:cubicBezTo>
                    <a:pt x="423460" y="610243"/>
                    <a:pt x="402419" y="626405"/>
                    <a:pt x="391157" y="648929"/>
                  </a:cubicBezTo>
                  <a:cubicBezTo>
                    <a:pt x="387224" y="656795"/>
                    <a:pt x="384470" y="665371"/>
                    <a:pt x="379358" y="672527"/>
                  </a:cubicBezTo>
                  <a:cubicBezTo>
                    <a:pt x="374509" y="679316"/>
                    <a:pt x="367001" y="683816"/>
                    <a:pt x="361660" y="690225"/>
                  </a:cubicBezTo>
                  <a:cubicBezTo>
                    <a:pt x="357121" y="695672"/>
                    <a:pt x="354115" y="702251"/>
                    <a:pt x="349861" y="707923"/>
                  </a:cubicBezTo>
                  <a:cubicBezTo>
                    <a:pt x="336408" y="725860"/>
                    <a:pt x="308566" y="761017"/>
                    <a:pt x="308566" y="761017"/>
                  </a:cubicBezTo>
                  <a:cubicBezTo>
                    <a:pt x="293735" y="805504"/>
                    <a:pt x="313741" y="750666"/>
                    <a:pt x="290868" y="796413"/>
                  </a:cubicBezTo>
                  <a:cubicBezTo>
                    <a:pt x="286132" y="805885"/>
                    <a:pt x="284140" y="816613"/>
                    <a:pt x="279069" y="825910"/>
                  </a:cubicBezTo>
                  <a:cubicBezTo>
                    <a:pt x="251023" y="877327"/>
                    <a:pt x="261222" y="843907"/>
                    <a:pt x="237773" y="890803"/>
                  </a:cubicBezTo>
                  <a:cubicBezTo>
                    <a:pt x="231075" y="904198"/>
                    <a:pt x="225193" y="918024"/>
                    <a:pt x="220075" y="932098"/>
                  </a:cubicBezTo>
                  <a:cubicBezTo>
                    <a:pt x="217304" y="939718"/>
                    <a:pt x="217370" y="948244"/>
                    <a:pt x="214176" y="955696"/>
                  </a:cubicBezTo>
                  <a:cubicBezTo>
                    <a:pt x="211383" y="962213"/>
                    <a:pt x="206135" y="967382"/>
                    <a:pt x="202377" y="973394"/>
                  </a:cubicBezTo>
                  <a:cubicBezTo>
                    <a:pt x="196300" y="983117"/>
                    <a:pt x="190578" y="993059"/>
                    <a:pt x="184679" y="1002891"/>
                  </a:cubicBezTo>
                  <a:cubicBezTo>
                    <a:pt x="171212" y="1056762"/>
                    <a:pt x="189514" y="990802"/>
                    <a:pt x="161082" y="1061884"/>
                  </a:cubicBezTo>
                  <a:cubicBezTo>
                    <a:pt x="158071" y="1069412"/>
                    <a:pt x="158030" y="1077890"/>
                    <a:pt x="155183" y="1085482"/>
                  </a:cubicBezTo>
                  <a:cubicBezTo>
                    <a:pt x="152095" y="1093716"/>
                    <a:pt x="146472" y="1100845"/>
                    <a:pt x="143384" y="1109079"/>
                  </a:cubicBezTo>
                  <a:cubicBezTo>
                    <a:pt x="140537" y="1116671"/>
                    <a:pt x="140048" y="1124985"/>
                    <a:pt x="137484" y="1132677"/>
                  </a:cubicBezTo>
                  <a:cubicBezTo>
                    <a:pt x="134135" y="1142723"/>
                    <a:pt x="129619" y="1152341"/>
                    <a:pt x="125686" y="1162173"/>
                  </a:cubicBezTo>
                  <a:cubicBezTo>
                    <a:pt x="124241" y="1173730"/>
                    <a:pt x="119291" y="1222654"/>
                    <a:pt x="113887" y="1238865"/>
                  </a:cubicBezTo>
                  <a:cubicBezTo>
                    <a:pt x="107190" y="1258957"/>
                    <a:pt x="94444" y="1277090"/>
                    <a:pt x="90290" y="1297858"/>
                  </a:cubicBezTo>
                  <a:cubicBezTo>
                    <a:pt x="82999" y="1334307"/>
                    <a:pt x="89952" y="1319012"/>
                    <a:pt x="72592" y="1345053"/>
                  </a:cubicBezTo>
                  <a:cubicBezTo>
                    <a:pt x="70625" y="1352919"/>
                    <a:pt x="69022" y="1360885"/>
                    <a:pt x="66692" y="1368651"/>
                  </a:cubicBezTo>
                  <a:cubicBezTo>
                    <a:pt x="63118" y="1380563"/>
                    <a:pt x="57332" y="1391852"/>
                    <a:pt x="54893" y="1404047"/>
                  </a:cubicBezTo>
                  <a:cubicBezTo>
                    <a:pt x="52927" y="1413879"/>
                    <a:pt x="51169" y="1423756"/>
                    <a:pt x="48994" y="1433544"/>
                  </a:cubicBezTo>
                  <a:cubicBezTo>
                    <a:pt x="32318" y="1508589"/>
                    <a:pt x="55006" y="1397593"/>
                    <a:pt x="37195" y="1486638"/>
                  </a:cubicBezTo>
                  <a:cubicBezTo>
                    <a:pt x="22857" y="1644366"/>
                    <a:pt x="41191" y="1430529"/>
                    <a:pt x="25397" y="1699015"/>
                  </a:cubicBezTo>
                  <a:cubicBezTo>
                    <a:pt x="24351" y="1716791"/>
                    <a:pt x="21040" y="1734369"/>
                    <a:pt x="19497" y="1752109"/>
                  </a:cubicBezTo>
                  <a:cubicBezTo>
                    <a:pt x="0" y="1976322"/>
                    <a:pt x="25073" y="1719947"/>
                    <a:pt x="7699" y="1893693"/>
                  </a:cubicBezTo>
                  <a:cubicBezTo>
                    <a:pt x="13956" y="2237858"/>
                    <a:pt x="8978" y="2153107"/>
                    <a:pt x="25397" y="2454132"/>
                  </a:cubicBezTo>
                  <a:cubicBezTo>
                    <a:pt x="27007" y="2483650"/>
                    <a:pt x="27472" y="2513308"/>
                    <a:pt x="31296" y="2542622"/>
                  </a:cubicBezTo>
                  <a:cubicBezTo>
                    <a:pt x="33393" y="2558702"/>
                    <a:pt x="37967" y="2574433"/>
                    <a:pt x="43095" y="2589817"/>
                  </a:cubicBezTo>
                  <a:cubicBezTo>
                    <a:pt x="47771" y="2603846"/>
                    <a:pt x="52423" y="2616295"/>
                    <a:pt x="54893" y="2631113"/>
                  </a:cubicBezTo>
                  <a:cubicBezTo>
                    <a:pt x="71328" y="2729723"/>
                    <a:pt x="48745" y="2636262"/>
                    <a:pt x="72592" y="2707804"/>
                  </a:cubicBezTo>
                  <a:cubicBezTo>
                    <a:pt x="75156" y="2715496"/>
                    <a:pt x="75297" y="2723950"/>
                    <a:pt x="78491" y="2731402"/>
                  </a:cubicBezTo>
                  <a:cubicBezTo>
                    <a:pt x="87151" y="2751610"/>
                    <a:pt x="98156" y="2770731"/>
                    <a:pt x="107988" y="2790395"/>
                  </a:cubicBezTo>
                  <a:lnTo>
                    <a:pt x="125686" y="2825791"/>
                  </a:lnTo>
                  <a:lnTo>
                    <a:pt x="137484" y="2849389"/>
                  </a:lnTo>
                  <a:cubicBezTo>
                    <a:pt x="143384" y="2884785"/>
                    <a:pt x="148146" y="2920389"/>
                    <a:pt x="155183" y="2955577"/>
                  </a:cubicBezTo>
                  <a:cubicBezTo>
                    <a:pt x="157149" y="2965409"/>
                    <a:pt x="158650" y="2975346"/>
                    <a:pt x="161082" y="2985074"/>
                  </a:cubicBezTo>
                  <a:cubicBezTo>
                    <a:pt x="162590" y="2991107"/>
                    <a:pt x="165015" y="2996873"/>
                    <a:pt x="166981" y="3002772"/>
                  </a:cubicBezTo>
                  <a:cubicBezTo>
                    <a:pt x="180271" y="3095790"/>
                    <a:pt x="165134" y="2982446"/>
                    <a:pt x="178780" y="3132558"/>
                  </a:cubicBezTo>
                  <a:cubicBezTo>
                    <a:pt x="180039" y="3146406"/>
                    <a:pt x="182954" y="3160056"/>
                    <a:pt x="184679" y="3173853"/>
                  </a:cubicBezTo>
                  <a:cubicBezTo>
                    <a:pt x="186888" y="3191522"/>
                    <a:pt x="188612" y="3209249"/>
                    <a:pt x="190579" y="3226947"/>
                  </a:cubicBezTo>
                  <a:cubicBezTo>
                    <a:pt x="192545" y="3262343"/>
                    <a:pt x="193534" y="3297808"/>
                    <a:pt x="196478" y="3333136"/>
                  </a:cubicBezTo>
                  <a:cubicBezTo>
                    <a:pt x="197557" y="3346084"/>
                    <a:pt x="205453" y="3383912"/>
                    <a:pt x="208277" y="3398029"/>
                  </a:cubicBezTo>
                  <a:cubicBezTo>
                    <a:pt x="212210" y="3451123"/>
                    <a:pt x="215255" y="3504290"/>
                    <a:pt x="220075" y="3557311"/>
                  </a:cubicBezTo>
                  <a:cubicBezTo>
                    <a:pt x="221158" y="3569223"/>
                    <a:pt x="225123" y="3580776"/>
                    <a:pt x="225975" y="3592707"/>
                  </a:cubicBezTo>
                  <a:cubicBezTo>
                    <a:pt x="229061" y="3635904"/>
                    <a:pt x="228993" y="3679282"/>
                    <a:pt x="231874" y="3722493"/>
                  </a:cubicBezTo>
                  <a:cubicBezTo>
                    <a:pt x="233963" y="3753833"/>
                    <a:pt x="236881" y="3784131"/>
                    <a:pt x="255472" y="3810984"/>
                  </a:cubicBezTo>
                  <a:cubicBezTo>
                    <a:pt x="274477" y="3838436"/>
                    <a:pt x="296925" y="3848669"/>
                    <a:pt x="320364" y="3869977"/>
                  </a:cubicBezTo>
                  <a:cubicBezTo>
                    <a:pt x="387132" y="3930674"/>
                    <a:pt x="323404" y="3885529"/>
                    <a:pt x="420653" y="3958467"/>
                  </a:cubicBezTo>
                  <a:cubicBezTo>
                    <a:pt x="429826" y="3965347"/>
                    <a:pt x="441341" y="3968825"/>
                    <a:pt x="450150" y="3976166"/>
                  </a:cubicBezTo>
                  <a:cubicBezTo>
                    <a:pt x="465105" y="3988628"/>
                    <a:pt x="476585" y="4004887"/>
                    <a:pt x="491446" y="4017461"/>
                  </a:cubicBezTo>
                  <a:cubicBezTo>
                    <a:pt x="517816" y="4039773"/>
                    <a:pt x="519617" y="4038649"/>
                    <a:pt x="544540" y="4046958"/>
                  </a:cubicBezTo>
                  <a:cubicBezTo>
                    <a:pt x="554665" y="4054552"/>
                    <a:pt x="573761" y="4069556"/>
                    <a:pt x="585835" y="4076455"/>
                  </a:cubicBezTo>
                  <a:cubicBezTo>
                    <a:pt x="593471" y="4080818"/>
                    <a:pt x="601892" y="4083728"/>
                    <a:pt x="609433" y="4088253"/>
                  </a:cubicBezTo>
                  <a:cubicBezTo>
                    <a:pt x="621593" y="4095549"/>
                    <a:pt x="632146" y="4105510"/>
                    <a:pt x="644829" y="4111851"/>
                  </a:cubicBezTo>
                  <a:cubicBezTo>
                    <a:pt x="652695" y="4115784"/>
                    <a:pt x="660791" y="4119286"/>
                    <a:pt x="668426" y="4123649"/>
                  </a:cubicBezTo>
                  <a:cubicBezTo>
                    <a:pt x="674582" y="4127167"/>
                    <a:pt x="679645" y="4132568"/>
                    <a:pt x="686124" y="4135448"/>
                  </a:cubicBezTo>
                  <a:cubicBezTo>
                    <a:pt x="697489" y="4140499"/>
                    <a:pt x="711173" y="4140348"/>
                    <a:pt x="721521" y="4147247"/>
                  </a:cubicBezTo>
                  <a:cubicBezTo>
                    <a:pt x="738824" y="4158783"/>
                    <a:pt x="737377" y="4160060"/>
                    <a:pt x="756917" y="4164945"/>
                  </a:cubicBezTo>
                  <a:cubicBezTo>
                    <a:pt x="786293" y="4172289"/>
                    <a:pt x="814870" y="4174638"/>
                    <a:pt x="845407" y="4176744"/>
                  </a:cubicBezTo>
                  <a:cubicBezTo>
                    <a:pt x="882733" y="4179318"/>
                    <a:pt x="920132" y="4180677"/>
                    <a:pt x="957495" y="4182643"/>
                  </a:cubicBezTo>
                  <a:cubicBezTo>
                    <a:pt x="965361" y="4186576"/>
                    <a:pt x="973457" y="4190079"/>
                    <a:pt x="981092" y="4194442"/>
                  </a:cubicBezTo>
                  <a:cubicBezTo>
                    <a:pt x="987248" y="4197960"/>
                    <a:pt x="992449" y="4203069"/>
                    <a:pt x="998790" y="4206240"/>
                  </a:cubicBezTo>
                  <a:cubicBezTo>
                    <a:pt x="1038917" y="4226304"/>
                    <a:pt x="991005" y="4193262"/>
                    <a:pt x="1040086" y="4223938"/>
                  </a:cubicBezTo>
                  <a:cubicBezTo>
                    <a:pt x="1048424" y="4229149"/>
                    <a:pt x="1054889" y="4237240"/>
                    <a:pt x="1063683" y="4241637"/>
                  </a:cubicBezTo>
                  <a:cubicBezTo>
                    <a:pt x="1076862" y="4248227"/>
                    <a:pt x="1129681" y="4252697"/>
                    <a:pt x="1134475" y="4253435"/>
                  </a:cubicBezTo>
                  <a:cubicBezTo>
                    <a:pt x="1144385" y="4254960"/>
                    <a:pt x="1154081" y="4257687"/>
                    <a:pt x="1163972" y="4259335"/>
                  </a:cubicBezTo>
                  <a:cubicBezTo>
                    <a:pt x="1177688" y="4261621"/>
                    <a:pt x="1191503" y="4263268"/>
                    <a:pt x="1205268" y="4265234"/>
                  </a:cubicBezTo>
                  <a:cubicBezTo>
                    <a:pt x="1215100" y="4269167"/>
                    <a:pt x="1224380" y="4274956"/>
                    <a:pt x="1234764" y="4277033"/>
                  </a:cubicBezTo>
                  <a:cubicBezTo>
                    <a:pt x="1253974" y="4280875"/>
                    <a:pt x="1367962" y="4288232"/>
                    <a:pt x="1376349" y="4288831"/>
                  </a:cubicBezTo>
                  <a:cubicBezTo>
                    <a:pt x="1470739" y="4286865"/>
                    <a:pt x="1565253" y="4288169"/>
                    <a:pt x="1659518" y="4282932"/>
                  </a:cubicBezTo>
                  <a:cubicBezTo>
                    <a:pt x="1671936" y="4282242"/>
                    <a:pt x="1684566" y="4278031"/>
                    <a:pt x="1694914" y="4271133"/>
                  </a:cubicBezTo>
                  <a:lnTo>
                    <a:pt x="1671317" y="4253435"/>
                  </a:lnTo>
                  <a:close/>
                </a:path>
              </a:pathLst>
            </a:custGeom>
            <a:noFill/>
            <a:ln w="9525" algn="ctr">
              <a:solidFill>
                <a:srgbClr val="800000"/>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1642" name="TextBox 26"/>
            <p:cNvSpPr txBox="1">
              <a:spLocks noChangeArrowheads="1"/>
            </p:cNvSpPr>
            <p:nvPr/>
          </p:nvSpPr>
          <p:spPr bwMode="auto">
            <a:xfrm>
              <a:off x="6302375" y="2971800"/>
              <a:ext cx="8572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a:solidFill>
                    <a:srgbClr val="7030A0"/>
                  </a:solidFill>
                </a:rPr>
                <a:t>World</a:t>
              </a:r>
            </a:p>
          </p:txBody>
        </p:sp>
        <p:sp>
          <p:nvSpPr>
            <p:cNvPr id="29" name="Teardrop 28"/>
            <p:cNvSpPr/>
            <p:nvPr/>
          </p:nvSpPr>
          <p:spPr bwMode="auto">
            <a:xfrm rot="18993367">
              <a:off x="7966075" y="1435100"/>
              <a:ext cx="304800" cy="304800"/>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1" name="5-Point Star 30"/>
            <p:cNvSpPr/>
            <p:nvPr/>
          </p:nvSpPr>
          <p:spPr bwMode="auto">
            <a:xfrm>
              <a:off x="7954866" y="2286000"/>
              <a:ext cx="304800" cy="304800"/>
            </a:xfrm>
            <a:prstGeom prst="star5">
              <a:avLst/>
            </a:prstGeom>
            <a:solidFill>
              <a:srgbClr val="FFCDCD"/>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2" name="5-Point Star 31"/>
            <p:cNvSpPr/>
            <p:nvPr/>
          </p:nvSpPr>
          <p:spPr bwMode="auto">
            <a:xfrm>
              <a:off x="7445277" y="2495550"/>
              <a:ext cx="304800" cy="304800"/>
            </a:xfrm>
            <a:prstGeom prst="star5">
              <a:avLst/>
            </a:prstGeom>
            <a:no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3" name="5-Point Star 32"/>
            <p:cNvSpPr/>
            <p:nvPr/>
          </p:nvSpPr>
          <p:spPr bwMode="auto">
            <a:xfrm>
              <a:off x="7954866" y="297180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grpSp>
      <p:sp>
        <p:nvSpPr>
          <p:cNvPr id="8" name="Rounded Rectangular Callout 7"/>
          <p:cNvSpPr/>
          <p:nvPr/>
        </p:nvSpPr>
        <p:spPr bwMode="auto">
          <a:xfrm>
            <a:off x="538358" y="4267200"/>
            <a:ext cx="2794641" cy="1879698"/>
          </a:xfrm>
          <a:prstGeom prst="wedgeRoundRectCallout">
            <a:avLst>
              <a:gd name="adj1" fmla="val 82959"/>
              <a:gd name="adj2" fmla="val -47033"/>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b="1" i="0" dirty="0">
                <a:solidFill>
                  <a:schemeClr val="bg1"/>
                </a:solidFill>
              </a:rPr>
              <a:t>type</a:t>
            </a:r>
            <a:r>
              <a:rPr lang="en-US" sz="1800" dirty="0">
                <a:solidFill>
                  <a:schemeClr val="bg1"/>
                </a:solidFill>
              </a:rPr>
              <a:t>:  </a:t>
            </a:r>
            <a:r>
              <a:rPr lang="en-US" sz="1800" i="0" dirty="0">
                <a:solidFill>
                  <a:schemeClr val="bg1"/>
                </a:solidFill>
              </a:rPr>
              <a:t>Given a class </a:t>
            </a:r>
            <a:r>
              <a:rPr lang="en-US" sz="1800" dirty="0">
                <a:solidFill>
                  <a:schemeClr val="bg1"/>
                </a:solidFill>
              </a:rPr>
              <a:t>C</a:t>
            </a:r>
            <a:r>
              <a:rPr lang="en-US" sz="1800" i="0" dirty="0">
                <a:solidFill>
                  <a:schemeClr val="bg1"/>
                </a:solidFill>
              </a:rPr>
              <a:t>, the type of </a:t>
            </a:r>
            <a:r>
              <a:rPr lang="en-US" sz="1800" dirty="0">
                <a:solidFill>
                  <a:schemeClr val="bg1"/>
                </a:solidFill>
              </a:rPr>
              <a:t>C</a:t>
            </a:r>
            <a:r>
              <a:rPr lang="en-US" sz="1800" i="0" dirty="0">
                <a:solidFill>
                  <a:schemeClr val="bg1"/>
                </a:solidFill>
              </a:rPr>
              <a:t>, denoted by </a:t>
            </a:r>
            <a:r>
              <a:rPr lang="en-US" sz="1800" b="1" i="0" dirty="0">
                <a:solidFill>
                  <a:srgbClr val="FFFF00"/>
                </a:solidFill>
              </a:rPr>
              <a:t>type(</a:t>
            </a:r>
            <a:r>
              <a:rPr lang="en-US" sz="1800" b="1" dirty="0">
                <a:solidFill>
                  <a:srgbClr val="FFFF00"/>
                </a:solidFill>
              </a:rPr>
              <a:t>C</a:t>
            </a:r>
            <a:r>
              <a:rPr lang="en-US" sz="1800" b="1" i="0" dirty="0">
                <a:solidFill>
                  <a:srgbClr val="FFFF00"/>
                </a:solidFill>
              </a:rPr>
              <a:t>)</a:t>
            </a:r>
            <a:r>
              <a:rPr lang="en-US" sz="1800" i="0" dirty="0">
                <a:solidFill>
                  <a:schemeClr val="bg1"/>
                </a:solidFill>
              </a:rPr>
              <a:t>, is the set of attributes defined for </a:t>
            </a:r>
            <a:r>
              <a:rPr lang="en-US" sz="1800" dirty="0">
                <a:solidFill>
                  <a:schemeClr val="bg1"/>
                </a:solidFill>
              </a:rPr>
              <a:t>C</a:t>
            </a:r>
            <a:r>
              <a:rPr lang="en-US" sz="1800" i="0" dirty="0">
                <a:solidFill>
                  <a:schemeClr val="bg1"/>
                </a:solidFill>
              </a:rPr>
              <a:t> and their corresponding domain.</a:t>
            </a:r>
            <a:endParaRPr kumimoji="0" lang="en-US" sz="1800" b="0" i="0" u="none" strike="noStrike" cap="none" normalizeH="0" baseline="0" dirty="0">
              <a:ln>
                <a:noFill/>
              </a:ln>
              <a:solidFill>
                <a:schemeClr val="bg1"/>
              </a:solidFill>
              <a:effectLst/>
            </a:endParaRPr>
          </a:p>
        </p:txBody>
      </p:sp>
      <p:sp>
        <p:nvSpPr>
          <p:cNvPr id="34" name="Rounded Rectangular Callout 33"/>
          <p:cNvSpPr/>
          <p:nvPr/>
        </p:nvSpPr>
        <p:spPr bwMode="auto">
          <a:xfrm>
            <a:off x="934234" y="1828800"/>
            <a:ext cx="2645346" cy="1696136"/>
          </a:xfrm>
          <a:prstGeom prst="wedgeRoundRectCallout">
            <a:avLst>
              <a:gd name="adj1" fmla="val 66599"/>
              <a:gd name="adj2" fmla="val 26603"/>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b="1" i="0" dirty="0">
                <a:solidFill>
                  <a:schemeClr val="bg1"/>
                </a:solidFill>
              </a:rPr>
              <a:t>world</a:t>
            </a:r>
            <a:r>
              <a:rPr lang="en-US" sz="1800" i="0" dirty="0">
                <a:solidFill>
                  <a:schemeClr val="bg1"/>
                </a:solidFill>
              </a:rPr>
              <a:t>: The world of C, denoted by </a:t>
            </a:r>
            <a:r>
              <a:rPr lang="en-US" sz="1800" b="1" i="0" dirty="0">
                <a:solidFill>
                  <a:srgbClr val="FFFF00"/>
                </a:solidFill>
              </a:rPr>
              <a:t>world(C)</a:t>
            </a:r>
            <a:r>
              <a:rPr lang="en-US" sz="1800" i="0" dirty="0">
                <a:solidFill>
                  <a:schemeClr val="bg1"/>
                </a:solidFill>
              </a:rPr>
              <a:t>, is the set of real-world objects described by C.</a:t>
            </a:r>
            <a:endParaRPr kumimoji="0" lang="en-US" sz="1800" b="0" i="0" u="none" strike="noStrike" cap="none" normalizeH="0" baseline="0" dirty="0">
              <a:ln>
                <a:noFill/>
              </a:ln>
              <a:solidFill>
                <a:schemeClr val="bg1"/>
              </a:solidFill>
              <a:effectLst/>
            </a:endParaRPr>
          </a:p>
        </p:txBody>
      </p:sp>
      <p:sp>
        <p:nvSpPr>
          <p:cNvPr id="35" name="Rounded Rectangular Callout 34"/>
          <p:cNvSpPr/>
          <p:nvPr/>
        </p:nvSpPr>
        <p:spPr bwMode="auto">
          <a:xfrm>
            <a:off x="6348130" y="3702143"/>
            <a:ext cx="2243413" cy="1888309"/>
          </a:xfrm>
          <a:prstGeom prst="wedgeRoundRectCallout">
            <a:avLst>
              <a:gd name="adj1" fmla="val -81075"/>
              <a:gd name="adj2" fmla="val 35043"/>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b="1" i="0" dirty="0">
                <a:solidFill>
                  <a:schemeClr val="bg1"/>
                </a:solidFill>
              </a:rPr>
              <a:t>extension</a:t>
            </a:r>
            <a:r>
              <a:rPr lang="en-US" sz="1800" i="0" dirty="0">
                <a:solidFill>
                  <a:schemeClr val="bg1"/>
                </a:solidFill>
              </a:rPr>
              <a:t>: The extension of C, denoted by </a:t>
            </a:r>
            <a:r>
              <a:rPr lang="en-US" sz="1800" b="1" i="0" dirty="0">
                <a:solidFill>
                  <a:srgbClr val="FFFF00"/>
                </a:solidFill>
              </a:rPr>
              <a:t>extension(C)</a:t>
            </a:r>
            <a:r>
              <a:rPr lang="en-US" sz="1800" i="0" dirty="0">
                <a:solidFill>
                  <a:schemeClr val="bg1"/>
                </a:solidFill>
              </a:rPr>
              <a:t>, is the set instances contained in </a:t>
            </a:r>
            <a:r>
              <a:rPr lang="en-US" sz="1800" dirty="0">
                <a:solidFill>
                  <a:schemeClr val="bg1"/>
                </a:solidFill>
              </a:rPr>
              <a:t>C</a:t>
            </a:r>
            <a:r>
              <a:rPr lang="en-US" sz="1800" i="0" dirty="0">
                <a:solidFill>
                  <a:schemeClr val="bg1"/>
                </a:solidFill>
              </a:rPr>
              <a:t>.</a:t>
            </a:r>
            <a:endParaRPr kumimoji="0" lang="en-US" sz="1800" b="0" i="0" u="none" strike="noStrike" cap="none" normalizeH="0" baseline="0" dirty="0">
              <a:ln>
                <a:noFill/>
              </a:ln>
              <a:solidFill>
                <a:schemeClr val="bg1"/>
              </a:solidFill>
              <a:effectLst/>
            </a:endParaRPr>
          </a:p>
        </p:txBody>
      </p:sp>
      <p:sp>
        <p:nvSpPr>
          <p:cNvPr id="36" name="Rounded Rectangular Callout 35"/>
          <p:cNvSpPr/>
          <p:nvPr/>
        </p:nvSpPr>
        <p:spPr bwMode="auto">
          <a:xfrm>
            <a:off x="6607233" y="1267547"/>
            <a:ext cx="1746381" cy="1696136"/>
          </a:xfrm>
          <a:prstGeom prst="wedgeRoundRectCallout">
            <a:avLst>
              <a:gd name="adj1" fmla="val -80083"/>
              <a:gd name="adj2" fmla="val -11585"/>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800" i="0" dirty="0">
                <a:solidFill>
                  <a:schemeClr val="bg1"/>
                </a:solidFill>
              </a:rPr>
              <a:t>Objects belong to other persistent classes</a:t>
            </a:r>
            <a:endParaRPr kumimoji="0" lang="en-US" sz="18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48693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2158" y="353445"/>
            <a:ext cx="5795767" cy="762000"/>
          </a:xfrm>
        </p:spPr>
        <p:txBody>
          <a:bodyPr/>
          <a:lstStyle/>
          <a:p>
            <a:pPr eaLnBrk="1" hangingPunct="1"/>
            <a:r>
              <a:rPr lang="en-US" b="1" dirty="0">
                <a:solidFill>
                  <a:srgbClr val="663300"/>
                </a:solidFill>
                <a:latin typeface="Comic Sans MS" pitchFamily="66" charset="0"/>
              </a:rPr>
              <a:t>Object-Oriented DB</a:t>
            </a:r>
          </a:p>
        </p:txBody>
      </p:sp>
      <p:grpSp>
        <p:nvGrpSpPr>
          <p:cNvPr id="6" name="Group 5"/>
          <p:cNvGrpSpPr/>
          <p:nvPr/>
        </p:nvGrpSpPr>
        <p:grpSpPr>
          <a:xfrm>
            <a:off x="3917950" y="4916488"/>
            <a:ext cx="1873250" cy="846236"/>
            <a:chOff x="6661150" y="4459288"/>
            <a:chExt cx="2027238" cy="1287462"/>
          </a:xfrm>
        </p:grpSpPr>
        <p:sp>
          <p:nvSpPr>
            <p:cNvPr id="30" name="5-Point Star 29"/>
            <p:cNvSpPr/>
            <p:nvPr/>
          </p:nvSpPr>
          <p:spPr bwMode="auto">
            <a:xfrm rot="18550031">
              <a:off x="7802466" y="4786411"/>
              <a:ext cx="304800" cy="304800"/>
            </a:xfrm>
            <a:prstGeom prst="star5">
              <a:avLst/>
            </a:prstGeom>
            <a:solidFill>
              <a:srgbClr val="FFCDCD"/>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5" name="5-Point Star 14"/>
            <p:cNvSpPr/>
            <p:nvPr/>
          </p:nvSpPr>
          <p:spPr bwMode="auto">
            <a:xfrm rot="2056728">
              <a:off x="6896100" y="4935538"/>
              <a:ext cx="304800" cy="304800"/>
            </a:xfrm>
            <a:prstGeom prst="star5">
              <a:avLst/>
            </a:prstGeom>
            <a:solidFill>
              <a:srgbClr val="9900CC"/>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9" name="Freeform 23"/>
            <p:cNvSpPr>
              <a:spLocks noChangeArrowheads="1"/>
            </p:cNvSpPr>
            <p:nvPr/>
          </p:nvSpPr>
          <p:spPr bwMode="auto">
            <a:xfrm>
              <a:off x="6661150" y="4459288"/>
              <a:ext cx="2027238" cy="1287462"/>
            </a:xfrm>
            <a:custGeom>
              <a:avLst/>
              <a:gdLst>
                <a:gd name="T0" fmla="*/ 101615 w 2027452"/>
                <a:gd name="T1" fmla="*/ 1094244 h 1288542"/>
                <a:gd name="T2" fmla="*/ 66243 w 2027452"/>
                <a:gd name="T3" fmla="*/ 1023806 h 1288542"/>
                <a:gd name="T4" fmla="*/ 48557 w 2027452"/>
                <a:gd name="T5" fmla="*/ 965109 h 1288542"/>
                <a:gd name="T6" fmla="*/ 24972 w 2027452"/>
                <a:gd name="T7" fmla="*/ 906412 h 1288542"/>
                <a:gd name="T8" fmla="*/ 1392 w 2027452"/>
                <a:gd name="T9" fmla="*/ 806626 h 1288542"/>
                <a:gd name="T10" fmla="*/ 7286 w 2027452"/>
                <a:gd name="T11" fmla="*/ 665753 h 1288542"/>
                <a:gd name="T12" fmla="*/ 30871 w 2027452"/>
                <a:gd name="T13" fmla="*/ 618794 h 1288542"/>
                <a:gd name="T14" fmla="*/ 166466 w 2027452"/>
                <a:gd name="T15" fmla="*/ 430962 h 1288542"/>
                <a:gd name="T16" fmla="*/ 302068 w 2027452"/>
                <a:gd name="T17" fmla="*/ 284219 h 1288542"/>
                <a:gd name="T18" fmla="*/ 408190 w 2027452"/>
                <a:gd name="T19" fmla="*/ 202041 h 1288542"/>
                <a:gd name="T20" fmla="*/ 461248 w 2027452"/>
                <a:gd name="T21" fmla="*/ 166824 h 1288542"/>
                <a:gd name="T22" fmla="*/ 496626 w 2027452"/>
                <a:gd name="T23" fmla="*/ 137474 h 1288542"/>
                <a:gd name="T24" fmla="*/ 531998 w 2027452"/>
                <a:gd name="T25" fmla="*/ 113995 h 1288542"/>
                <a:gd name="T26" fmla="*/ 555578 w 2027452"/>
                <a:gd name="T27" fmla="*/ 96387 h 1288542"/>
                <a:gd name="T28" fmla="*/ 579163 w 2027452"/>
                <a:gd name="T29" fmla="*/ 84648 h 1288542"/>
                <a:gd name="T30" fmla="*/ 632221 w 2027452"/>
                <a:gd name="T31" fmla="*/ 55298 h 1288542"/>
                <a:gd name="T32" fmla="*/ 655807 w 2027452"/>
                <a:gd name="T33" fmla="*/ 49427 h 1288542"/>
                <a:gd name="T34" fmla="*/ 679386 w 2027452"/>
                <a:gd name="T35" fmla="*/ 37687 h 1288542"/>
                <a:gd name="T36" fmla="*/ 785509 w 2027452"/>
                <a:gd name="T37" fmla="*/ 14210 h 1288542"/>
                <a:gd name="T38" fmla="*/ 879838 w 2027452"/>
                <a:gd name="T39" fmla="*/ 2471 h 1288542"/>
                <a:gd name="T40" fmla="*/ 1322014 w 2027452"/>
                <a:gd name="T41" fmla="*/ 14210 h 1288542"/>
                <a:gd name="T42" fmla="*/ 1416344 w 2027452"/>
                <a:gd name="T43" fmla="*/ 25949 h 1288542"/>
                <a:gd name="T44" fmla="*/ 1498881 w 2027452"/>
                <a:gd name="T45" fmla="*/ 43557 h 1288542"/>
                <a:gd name="T46" fmla="*/ 1734705 w 2027452"/>
                <a:gd name="T47" fmla="*/ 166824 h 1288542"/>
                <a:gd name="T48" fmla="*/ 1829034 w 2027452"/>
                <a:gd name="T49" fmla="*/ 249000 h 1288542"/>
                <a:gd name="T50" fmla="*/ 1840827 w 2027452"/>
                <a:gd name="T51" fmla="*/ 266609 h 1288542"/>
                <a:gd name="T52" fmla="*/ 1893885 w 2027452"/>
                <a:gd name="T53" fmla="*/ 319437 h 1288542"/>
                <a:gd name="T54" fmla="*/ 1917471 w 2027452"/>
                <a:gd name="T55" fmla="*/ 354654 h 1288542"/>
                <a:gd name="T56" fmla="*/ 1935157 w 2027452"/>
                <a:gd name="T57" fmla="*/ 384004 h 1288542"/>
                <a:gd name="T58" fmla="*/ 1952843 w 2027452"/>
                <a:gd name="T59" fmla="*/ 407484 h 1288542"/>
                <a:gd name="T60" fmla="*/ 1970529 w 2027452"/>
                <a:gd name="T61" fmla="*/ 442702 h 1288542"/>
                <a:gd name="T62" fmla="*/ 1988215 w 2027452"/>
                <a:gd name="T63" fmla="*/ 501399 h 1288542"/>
                <a:gd name="T64" fmla="*/ 2005901 w 2027452"/>
                <a:gd name="T65" fmla="*/ 536618 h 1288542"/>
                <a:gd name="T66" fmla="*/ 1988215 w 2027452"/>
                <a:gd name="T67" fmla="*/ 824236 h 1288542"/>
                <a:gd name="T68" fmla="*/ 1946944 w 2027452"/>
                <a:gd name="T69" fmla="*/ 882932 h 1288542"/>
                <a:gd name="T70" fmla="*/ 1935157 w 2027452"/>
                <a:gd name="T71" fmla="*/ 906412 h 1288542"/>
                <a:gd name="T72" fmla="*/ 1911571 w 2027452"/>
                <a:gd name="T73" fmla="*/ 935761 h 1288542"/>
                <a:gd name="T74" fmla="*/ 1887992 w 2027452"/>
                <a:gd name="T75" fmla="*/ 970979 h 1288542"/>
                <a:gd name="T76" fmla="*/ 1846720 w 2027452"/>
                <a:gd name="T77" fmla="*/ 1012066 h 1288542"/>
                <a:gd name="T78" fmla="*/ 1823140 w 2027452"/>
                <a:gd name="T79" fmla="*/ 1047286 h 1288542"/>
                <a:gd name="T80" fmla="*/ 1740598 w 2027452"/>
                <a:gd name="T81" fmla="*/ 1117724 h 1288542"/>
                <a:gd name="T82" fmla="*/ 1699333 w 2027452"/>
                <a:gd name="T83" fmla="*/ 1152942 h 1288542"/>
                <a:gd name="T84" fmla="*/ 1593210 w 2027452"/>
                <a:gd name="T85" fmla="*/ 1199899 h 1288542"/>
                <a:gd name="T86" fmla="*/ 1481194 w 2027452"/>
                <a:gd name="T87" fmla="*/ 1246857 h 1288542"/>
                <a:gd name="T88" fmla="*/ 1451716 w 2027452"/>
                <a:gd name="T89" fmla="*/ 1252728 h 1288542"/>
                <a:gd name="T90" fmla="*/ 1345593 w 2027452"/>
                <a:gd name="T91" fmla="*/ 1276207 h 1288542"/>
                <a:gd name="T92" fmla="*/ 1286636 w 2027452"/>
                <a:gd name="T93" fmla="*/ 1282077 h 1288542"/>
                <a:gd name="T94" fmla="*/ 449461 w 2027452"/>
                <a:gd name="T95" fmla="*/ 1264467 h 1288542"/>
                <a:gd name="T96" fmla="*/ 425876 w 2027452"/>
                <a:gd name="T97" fmla="*/ 1258597 h 1288542"/>
                <a:gd name="T98" fmla="*/ 355132 w 2027452"/>
                <a:gd name="T99" fmla="*/ 1246857 h 1288542"/>
                <a:gd name="T100" fmla="*/ 319754 w 2027452"/>
                <a:gd name="T101" fmla="*/ 1235118 h 1288542"/>
                <a:gd name="T102" fmla="*/ 290275 w 2027452"/>
                <a:gd name="T103" fmla="*/ 1223378 h 1288542"/>
                <a:gd name="T104" fmla="*/ 231323 w 2027452"/>
                <a:gd name="T105" fmla="*/ 1176421 h 1288542"/>
                <a:gd name="T106" fmla="*/ 195945 w 2027452"/>
                <a:gd name="T107" fmla="*/ 1152942 h 1288542"/>
                <a:gd name="T108" fmla="*/ 178259 w 2027452"/>
                <a:gd name="T109" fmla="*/ 1141203 h 1288542"/>
                <a:gd name="T110" fmla="*/ 160573 w 2027452"/>
                <a:gd name="T111" fmla="*/ 1129463 h 1288542"/>
                <a:gd name="T112" fmla="*/ 125201 w 2027452"/>
                <a:gd name="T113" fmla="*/ 1105984 h 1288542"/>
                <a:gd name="T114" fmla="*/ 101615 w 2027452"/>
                <a:gd name="T115" fmla="*/ 1094244 h 12885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27452"/>
                <a:gd name="T175" fmla="*/ 0 h 1288542"/>
                <a:gd name="T176" fmla="*/ 2027452 w 2027452"/>
                <a:gd name="T177" fmla="*/ 1288542 h 12885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27452" h="1288542">
                  <a:moveTo>
                    <a:pt x="101681" y="1099763"/>
                  </a:moveTo>
                  <a:cubicBezTo>
                    <a:pt x="91849" y="1085998"/>
                    <a:pt x="82637" y="1073355"/>
                    <a:pt x="66285" y="1028971"/>
                  </a:cubicBezTo>
                  <a:cubicBezTo>
                    <a:pt x="59187" y="1009706"/>
                    <a:pt x="55369" y="989355"/>
                    <a:pt x="48587" y="969977"/>
                  </a:cubicBezTo>
                  <a:cubicBezTo>
                    <a:pt x="41591" y="949987"/>
                    <a:pt x="31687" y="931076"/>
                    <a:pt x="24990" y="910984"/>
                  </a:cubicBezTo>
                  <a:cubicBezTo>
                    <a:pt x="19591" y="894788"/>
                    <a:pt x="4637" y="825297"/>
                    <a:pt x="1392" y="810695"/>
                  </a:cubicBezTo>
                  <a:cubicBezTo>
                    <a:pt x="3359" y="763500"/>
                    <a:pt x="0" y="715780"/>
                    <a:pt x="7292" y="669110"/>
                  </a:cubicBezTo>
                  <a:cubicBezTo>
                    <a:pt x="10007" y="651732"/>
                    <a:pt x="22660" y="637459"/>
                    <a:pt x="30889" y="621915"/>
                  </a:cubicBezTo>
                  <a:cubicBezTo>
                    <a:pt x="71961" y="544335"/>
                    <a:pt x="94196" y="511807"/>
                    <a:pt x="166574" y="433136"/>
                  </a:cubicBezTo>
                  <a:cubicBezTo>
                    <a:pt x="211803" y="383975"/>
                    <a:pt x="246678" y="322707"/>
                    <a:pt x="302260" y="285652"/>
                  </a:cubicBezTo>
                  <a:cubicBezTo>
                    <a:pt x="437029" y="195806"/>
                    <a:pt x="270465" y="310382"/>
                    <a:pt x="408448" y="203061"/>
                  </a:cubicBezTo>
                  <a:cubicBezTo>
                    <a:pt x="425238" y="190002"/>
                    <a:pt x="444390" y="180244"/>
                    <a:pt x="461542" y="167665"/>
                  </a:cubicBezTo>
                  <a:cubicBezTo>
                    <a:pt x="473927" y="158583"/>
                    <a:pt x="484651" y="147383"/>
                    <a:pt x="496938" y="138168"/>
                  </a:cubicBezTo>
                  <a:cubicBezTo>
                    <a:pt x="508282" y="129660"/>
                    <a:pt x="520717" y="122703"/>
                    <a:pt x="532334" y="114571"/>
                  </a:cubicBezTo>
                  <a:cubicBezTo>
                    <a:pt x="540389" y="108933"/>
                    <a:pt x="547594" y="102084"/>
                    <a:pt x="555932" y="96873"/>
                  </a:cubicBezTo>
                  <a:cubicBezTo>
                    <a:pt x="563389" y="92212"/>
                    <a:pt x="571842" y="89345"/>
                    <a:pt x="579529" y="85074"/>
                  </a:cubicBezTo>
                  <a:cubicBezTo>
                    <a:pt x="595119" y="76413"/>
                    <a:pt x="615220" y="62103"/>
                    <a:pt x="632623" y="55577"/>
                  </a:cubicBezTo>
                  <a:cubicBezTo>
                    <a:pt x="640215" y="52730"/>
                    <a:pt x="648355" y="51644"/>
                    <a:pt x="656221" y="49678"/>
                  </a:cubicBezTo>
                  <a:cubicBezTo>
                    <a:pt x="664087" y="45745"/>
                    <a:pt x="671735" y="41343"/>
                    <a:pt x="679818" y="37879"/>
                  </a:cubicBezTo>
                  <a:cubicBezTo>
                    <a:pt x="706728" y="26346"/>
                    <a:pt x="784906" y="14439"/>
                    <a:pt x="786007" y="14282"/>
                  </a:cubicBezTo>
                  <a:cubicBezTo>
                    <a:pt x="844930" y="5863"/>
                    <a:pt x="813482" y="9917"/>
                    <a:pt x="880396" y="2483"/>
                  </a:cubicBezTo>
                  <a:cubicBezTo>
                    <a:pt x="985411" y="4177"/>
                    <a:pt x="1184797" y="0"/>
                    <a:pt x="1322848" y="14282"/>
                  </a:cubicBezTo>
                  <a:cubicBezTo>
                    <a:pt x="1354388" y="17545"/>
                    <a:pt x="1386234" y="19437"/>
                    <a:pt x="1417238" y="26081"/>
                  </a:cubicBezTo>
                  <a:lnTo>
                    <a:pt x="1499829" y="43779"/>
                  </a:lnTo>
                  <a:cubicBezTo>
                    <a:pt x="1549839" y="67468"/>
                    <a:pt x="1696889" y="133615"/>
                    <a:pt x="1735803" y="167665"/>
                  </a:cubicBezTo>
                  <a:cubicBezTo>
                    <a:pt x="1767266" y="195195"/>
                    <a:pt x="1807001" y="215471"/>
                    <a:pt x="1830192" y="250256"/>
                  </a:cubicBezTo>
                  <a:cubicBezTo>
                    <a:pt x="1834125" y="256155"/>
                    <a:pt x="1837200" y="262727"/>
                    <a:pt x="1841991" y="267954"/>
                  </a:cubicBezTo>
                  <a:cubicBezTo>
                    <a:pt x="1858904" y="286404"/>
                    <a:pt x="1881201" y="300223"/>
                    <a:pt x="1895085" y="321048"/>
                  </a:cubicBezTo>
                  <a:cubicBezTo>
                    <a:pt x="1902951" y="332847"/>
                    <a:pt x="1911070" y="344481"/>
                    <a:pt x="1918683" y="356444"/>
                  </a:cubicBezTo>
                  <a:cubicBezTo>
                    <a:pt x="1924839" y="366118"/>
                    <a:pt x="1930021" y="376400"/>
                    <a:pt x="1936381" y="385941"/>
                  </a:cubicBezTo>
                  <a:cubicBezTo>
                    <a:pt x="1941835" y="394122"/>
                    <a:pt x="1949020" y="401108"/>
                    <a:pt x="1954079" y="409539"/>
                  </a:cubicBezTo>
                  <a:cubicBezTo>
                    <a:pt x="1960866" y="420850"/>
                    <a:pt x="1965878" y="433136"/>
                    <a:pt x="1971777" y="444935"/>
                  </a:cubicBezTo>
                  <a:cubicBezTo>
                    <a:pt x="1977182" y="466555"/>
                    <a:pt x="1980497" y="482381"/>
                    <a:pt x="1989475" y="503928"/>
                  </a:cubicBezTo>
                  <a:cubicBezTo>
                    <a:pt x="1994549" y="516105"/>
                    <a:pt x="2001274" y="527525"/>
                    <a:pt x="2007173" y="539324"/>
                  </a:cubicBezTo>
                  <a:cubicBezTo>
                    <a:pt x="2004858" y="638863"/>
                    <a:pt x="2027452" y="737250"/>
                    <a:pt x="1989475" y="828393"/>
                  </a:cubicBezTo>
                  <a:cubicBezTo>
                    <a:pt x="1963102" y="891687"/>
                    <a:pt x="1984225" y="839326"/>
                    <a:pt x="1948180" y="887386"/>
                  </a:cubicBezTo>
                  <a:cubicBezTo>
                    <a:pt x="1942903" y="894422"/>
                    <a:pt x="1941259" y="903667"/>
                    <a:pt x="1936381" y="910984"/>
                  </a:cubicBezTo>
                  <a:cubicBezTo>
                    <a:pt x="1929396" y="921461"/>
                    <a:pt x="1920189" y="930298"/>
                    <a:pt x="1912783" y="940481"/>
                  </a:cubicBezTo>
                  <a:cubicBezTo>
                    <a:pt x="1904443" y="951949"/>
                    <a:pt x="1898346" y="965052"/>
                    <a:pt x="1889186" y="975877"/>
                  </a:cubicBezTo>
                  <a:cubicBezTo>
                    <a:pt x="1876611" y="990738"/>
                    <a:pt x="1860465" y="1002311"/>
                    <a:pt x="1847890" y="1017172"/>
                  </a:cubicBezTo>
                  <a:cubicBezTo>
                    <a:pt x="1838730" y="1027997"/>
                    <a:pt x="1833371" y="1041674"/>
                    <a:pt x="1824293" y="1052568"/>
                  </a:cubicBezTo>
                  <a:cubicBezTo>
                    <a:pt x="1793223" y="1089853"/>
                    <a:pt x="1780760" y="1092114"/>
                    <a:pt x="1741702" y="1123361"/>
                  </a:cubicBezTo>
                  <a:cubicBezTo>
                    <a:pt x="1727545" y="1134687"/>
                    <a:pt x="1716225" y="1149899"/>
                    <a:pt x="1700407" y="1158757"/>
                  </a:cubicBezTo>
                  <a:cubicBezTo>
                    <a:pt x="1666611" y="1177683"/>
                    <a:pt x="1629672" y="1190351"/>
                    <a:pt x="1594218" y="1205951"/>
                  </a:cubicBezTo>
                  <a:cubicBezTo>
                    <a:pt x="1577252" y="1213416"/>
                    <a:pt x="1485108" y="1252550"/>
                    <a:pt x="1482130" y="1253146"/>
                  </a:cubicBezTo>
                  <a:lnTo>
                    <a:pt x="1452634" y="1259046"/>
                  </a:lnTo>
                  <a:cubicBezTo>
                    <a:pt x="1417202" y="1266749"/>
                    <a:pt x="1382525" y="1279035"/>
                    <a:pt x="1346445" y="1282643"/>
                  </a:cubicBezTo>
                  <a:lnTo>
                    <a:pt x="1287452" y="1288542"/>
                  </a:lnTo>
                  <a:lnTo>
                    <a:pt x="449743" y="1270844"/>
                  </a:lnTo>
                  <a:cubicBezTo>
                    <a:pt x="441877" y="1268878"/>
                    <a:pt x="434115" y="1266439"/>
                    <a:pt x="426146" y="1264945"/>
                  </a:cubicBezTo>
                  <a:cubicBezTo>
                    <a:pt x="402633" y="1260536"/>
                    <a:pt x="378049" y="1260711"/>
                    <a:pt x="355354" y="1253146"/>
                  </a:cubicBezTo>
                  <a:cubicBezTo>
                    <a:pt x="343555" y="1249213"/>
                    <a:pt x="331505" y="1245967"/>
                    <a:pt x="319958" y="1241348"/>
                  </a:cubicBezTo>
                  <a:cubicBezTo>
                    <a:pt x="310126" y="1237415"/>
                    <a:pt x="299758" y="1234620"/>
                    <a:pt x="290461" y="1229549"/>
                  </a:cubicBezTo>
                  <a:cubicBezTo>
                    <a:pt x="233396" y="1198422"/>
                    <a:pt x="274830" y="1217043"/>
                    <a:pt x="231467" y="1182354"/>
                  </a:cubicBezTo>
                  <a:cubicBezTo>
                    <a:pt x="220394" y="1173496"/>
                    <a:pt x="207870" y="1166623"/>
                    <a:pt x="196071" y="1158757"/>
                  </a:cubicBezTo>
                  <a:lnTo>
                    <a:pt x="178373" y="1146958"/>
                  </a:lnTo>
                  <a:cubicBezTo>
                    <a:pt x="172474" y="1143025"/>
                    <a:pt x="165689" y="1140173"/>
                    <a:pt x="160675" y="1135159"/>
                  </a:cubicBezTo>
                  <a:cubicBezTo>
                    <a:pt x="138580" y="1113064"/>
                    <a:pt x="150892" y="1120099"/>
                    <a:pt x="125279" y="1111562"/>
                  </a:cubicBezTo>
                  <a:cubicBezTo>
                    <a:pt x="105267" y="1098220"/>
                    <a:pt x="111513" y="1113528"/>
                    <a:pt x="101681" y="1099763"/>
                  </a:cubicBezTo>
                  <a:close/>
                </a:path>
              </a:pathLst>
            </a:custGeom>
            <a:noFill/>
            <a:ln w="9525" algn="ctr">
              <a:solidFill>
                <a:srgbClr val="7030A0"/>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1640" name="TextBox 24"/>
            <p:cNvSpPr txBox="1">
              <a:spLocks noChangeArrowheads="1"/>
            </p:cNvSpPr>
            <p:nvPr/>
          </p:nvSpPr>
          <p:spPr bwMode="auto">
            <a:xfrm rot="20697951">
              <a:off x="6967536" y="4509785"/>
              <a:ext cx="1239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dirty="0">
                  <a:solidFill>
                    <a:srgbClr val="7030A0"/>
                  </a:solidFill>
                </a:rPr>
                <a:t>Extension</a:t>
              </a:r>
            </a:p>
          </p:txBody>
        </p:sp>
      </p:grpSp>
      <p:grpSp>
        <p:nvGrpSpPr>
          <p:cNvPr id="3" name="Group 2"/>
          <p:cNvGrpSpPr/>
          <p:nvPr/>
        </p:nvGrpSpPr>
        <p:grpSpPr>
          <a:xfrm>
            <a:off x="3557588" y="3951190"/>
            <a:ext cx="2574453" cy="2528420"/>
            <a:chOff x="6300788" y="3493990"/>
            <a:chExt cx="2574453" cy="2528420"/>
          </a:xfrm>
        </p:grpSpPr>
        <p:grpSp>
          <p:nvGrpSpPr>
            <p:cNvPr id="2" name="Group 1"/>
            <p:cNvGrpSpPr/>
            <p:nvPr/>
          </p:nvGrpSpPr>
          <p:grpSpPr>
            <a:xfrm>
              <a:off x="6629400" y="3493990"/>
              <a:ext cx="2057400" cy="1879698"/>
              <a:chOff x="6629400" y="3493990"/>
              <a:chExt cx="2057400" cy="1879698"/>
            </a:xfrm>
          </p:grpSpPr>
          <p:sp>
            <p:nvSpPr>
              <p:cNvPr id="16" name="5-Point Star 15"/>
              <p:cNvSpPr/>
              <p:nvPr/>
            </p:nvSpPr>
            <p:spPr bwMode="auto">
              <a:xfrm rot="18550031">
                <a:off x="7507288" y="4938713"/>
                <a:ext cx="304800" cy="304800"/>
              </a:xfrm>
              <a:prstGeom prst="star5">
                <a:avLst/>
              </a:prstGeom>
              <a:solidFill>
                <a:srgbClr val="FFCC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2" name="Cube 3"/>
              <p:cNvSpPr>
                <a:spLocks noChangeArrowheads="1"/>
              </p:cNvSpPr>
              <p:nvPr/>
            </p:nvSpPr>
            <p:spPr bwMode="auto">
              <a:xfrm>
                <a:off x="6629400" y="3544888"/>
                <a:ext cx="2057400" cy="1828800"/>
              </a:xfrm>
              <a:prstGeom prst="cube">
                <a:avLst>
                  <a:gd name="adj" fmla="val 25000"/>
                </a:avLst>
              </a:prstGeom>
              <a:solidFill>
                <a:schemeClr val="accent1">
                  <a:alpha val="58823"/>
                </a:schemeClr>
              </a:solidFill>
              <a:ln w="9525" algn="ctr">
                <a:solidFill>
                  <a:schemeClr val="tx1"/>
                </a:solidFill>
                <a:round/>
                <a:headEnd/>
                <a:tailEnd/>
              </a:ln>
            </p:spPr>
            <p:txBody>
              <a:bodyPr/>
              <a:lstStyle/>
              <a:p>
                <a:pPr algn="r"/>
                <a:endParaRPr lang="en-US"/>
              </a:p>
            </p:txBody>
          </p:sp>
          <p:sp>
            <p:nvSpPr>
              <p:cNvPr id="5" name="5-Point Star 4"/>
              <p:cNvSpPr/>
              <p:nvPr/>
            </p:nvSpPr>
            <p:spPr bwMode="auto">
              <a:xfrm rot="3832052">
                <a:off x="7498884" y="3529289"/>
                <a:ext cx="354125" cy="380642"/>
              </a:xfrm>
              <a:prstGeom prst="star5">
                <a:avLst/>
              </a:prstGeom>
              <a:solidFill>
                <a:schemeClr val="tx1"/>
              </a:solidFill>
              <a:ln w="9525" cap="flat" cmpd="sng" algn="ctr">
                <a:solidFill>
                  <a:schemeClr val="tx1"/>
                </a:solidFill>
                <a:prstDash val="solid"/>
                <a:round/>
                <a:headEnd type="none" w="med" len="med"/>
                <a:tailEnd type="none" w="med" len="med"/>
              </a:ln>
              <a:effectLst/>
              <a:scene3d>
                <a:camera prst="isometricRightUp"/>
                <a:lightRig rig="threePt" dir="t"/>
              </a:scene3d>
            </p:spPr>
            <p:txBody>
              <a:bodyPr/>
              <a:lstStyle/>
              <a:p>
                <a:pPr algn="r">
                  <a:defRPr/>
                </a:pPr>
                <a:endParaRPr lang="en-US"/>
              </a:p>
            </p:txBody>
          </p:sp>
          <p:sp>
            <p:nvSpPr>
              <p:cNvPr id="111643" name="TextBox 27"/>
              <p:cNvSpPr txBox="1">
                <a:spLocks noChangeArrowheads="1"/>
              </p:cNvSpPr>
              <p:nvPr/>
            </p:nvSpPr>
            <p:spPr bwMode="auto">
              <a:xfrm>
                <a:off x="6813550" y="3493990"/>
                <a:ext cx="943724" cy="400110"/>
              </a:xfrm>
              <a:prstGeom prst="rect">
                <a:avLst/>
              </a:prstGeom>
              <a:noFill/>
              <a:ln>
                <a:noFill/>
              </a:ln>
              <a:scene3d>
                <a:camera prst="isometricTopUp"/>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dirty="0">
                    <a:solidFill>
                      <a:schemeClr val="bg2">
                        <a:lumMod val="75000"/>
                      </a:schemeClr>
                    </a:solidFill>
                  </a:rPr>
                  <a:t>Type</a:t>
                </a:r>
              </a:p>
            </p:txBody>
          </p:sp>
        </p:grpSp>
        <p:sp>
          <p:nvSpPr>
            <p:cNvPr id="111645" name="TextBox 29"/>
            <p:cNvSpPr txBox="1">
              <a:spLocks noChangeArrowheads="1"/>
            </p:cNvSpPr>
            <p:nvPr/>
          </p:nvSpPr>
          <p:spPr bwMode="auto">
            <a:xfrm>
              <a:off x="6300788" y="5622300"/>
              <a:ext cx="257445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chemeClr val="accent1">
                      <a:lumMod val="50000"/>
                    </a:schemeClr>
                  </a:solidFill>
                </a:rPr>
                <a:t>A Persistent Class </a:t>
              </a:r>
              <a:r>
                <a:rPr lang="en-US" sz="2000" dirty="0">
                  <a:solidFill>
                    <a:schemeClr val="accent1">
                      <a:lumMod val="50000"/>
                    </a:schemeClr>
                  </a:solidFill>
                </a:rPr>
                <a:t>C</a:t>
              </a:r>
            </a:p>
          </p:txBody>
        </p:sp>
      </p:grpSp>
      <p:grpSp>
        <p:nvGrpSpPr>
          <p:cNvPr id="4" name="Group 3"/>
          <p:cNvGrpSpPr/>
          <p:nvPr/>
        </p:nvGrpSpPr>
        <p:grpSpPr>
          <a:xfrm>
            <a:off x="3352800" y="1371600"/>
            <a:ext cx="2733538" cy="4724400"/>
            <a:chOff x="6105662" y="756103"/>
            <a:chExt cx="2733538" cy="4992101"/>
          </a:xfrm>
        </p:grpSpPr>
        <p:sp>
          <p:nvSpPr>
            <p:cNvPr id="111620" name="4-Point Star 7"/>
            <p:cNvSpPr>
              <a:spLocks noChangeArrowheads="1"/>
            </p:cNvSpPr>
            <p:nvPr/>
          </p:nvSpPr>
          <p:spPr bwMode="auto">
            <a:xfrm>
              <a:off x="6661150" y="1041853"/>
              <a:ext cx="304800" cy="304800"/>
            </a:xfrm>
            <a:prstGeom prst="star4">
              <a:avLst>
                <a:gd name="adj" fmla="val 12500"/>
              </a:avLst>
            </a:prstGeom>
            <a:solidFill>
              <a:srgbClr val="FF0000"/>
            </a:solidFill>
            <a:ln w="9525" algn="ctr">
              <a:solidFill>
                <a:schemeClr val="tx1"/>
              </a:solidFill>
              <a:round/>
              <a:headEnd/>
              <a:tailEnd/>
            </a:ln>
          </p:spPr>
          <p:txBody>
            <a:bodyPr/>
            <a:lstStyle/>
            <a:p>
              <a:pPr algn="r"/>
              <a:endParaRPr lang="en-US"/>
            </a:p>
          </p:txBody>
        </p:sp>
        <p:sp>
          <p:nvSpPr>
            <p:cNvPr id="111621" name="4-Point Star 8"/>
            <p:cNvSpPr>
              <a:spLocks noChangeArrowheads="1"/>
            </p:cNvSpPr>
            <p:nvPr/>
          </p:nvSpPr>
          <p:spPr bwMode="auto">
            <a:xfrm>
              <a:off x="7920038" y="756103"/>
              <a:ext cx="304800" cy="304800"/>
            </a:xfrm>
            <a:prstGeom prst="star4">
              <a:avLst>
                <a:gd name="adj" fmla="val 12500"/>
              </a:avLst>
            </a:prstGeom>
            <a:solidFill>
              <a:srgbClr val="FFC000"/>
            </a:solidFill>
            <a:ln w="9525" algn="ctr">
              <a:solidFill>
                <a:schemeClr val="tx1"/>
              </a:solidFill>
              <a:round/>
              <a:headEnd/>
              <a:tailEnd/>
            </a:ln>
          </p:spPr>
          <p:txBody>
            <a:bodyPr/>
            <a:lstStyle/>
            <a:p>
              <a:pPr algn="r"/>
              <a:endParaRPr lang="en-US"/>
            </a:p>
          </p:txBody>
        </p:sp>
        <p:sp>
          <p:nvSpPr>
            <p:cNvPr id="11" name="5-Point Star 10"/>
            <p:cNvSpPr/>
            <p:nvPr/>
          </p:nvSpPr>
          <p:spPr bwMode="auto">
            <a:xfrm>
              <a:off x="7175500" y="2038350"/>
              <a:ext cx="304800" cy="304800"/>
            </a:xfrm>
            <a:prstGeom prst="star5">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2" name="5-Point Star 11"/>
            <p:cNvSpPr/>
            <p:nvPr/>
          </p:nvSpPr>
          <p:spPr bwMode="auto">
            <a:xfrm>
              <a:off x="6911975" y="2590800"/>
              <a:ext cx="304800" cy="304800"/>
            </a:xfrm>
            <a:prstGeom prst="star5">
              <a:avLst/>
            </a:prstGeom>
            <a:solidFill>
              <a:srgbClr val="9900CC"/>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3" name="6-Point Star 12"/>
            <p:cNvSpPr/>
            <p:nvPr/>
          </p:nvSpPr>
          <p:spPr bwMode="auto">
            <a:xfrm>
              <a:off x="7511855" y="889453"/>
              <a:ext cx="228600" cy="304800"/>
            </a:xfrm>
            <a:prstGeom prst="star6">
              <a:avLst/>
            </a:prstGeom>
            <a:solidFill>
              <a:srgbClr val="00B0F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4" name="6-Point Star 13"/>
            <p:cNvSpPr/>
            <p:nvPr/>
          </p:nvSpPr>
          <p:spPr bwMode="auto">
            <a:xfrm>
              <a:off x="8435975" y="1117599"/>
              <a:ext cx="228600" cy="304800"/>
            </a:xfrm>
            <a:prstGeom prst="star6">
              <a:avLst/>
            </a:prstGeom>
            <a:solidFill>
              <a:srgbClr val="FFFF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6" name="Regular Pentagon 20"/>
            <p:cNvSpPr>
              <a:spLocks noChangeArrowheads="1"/>
            </p:cNvSpPr>
            <p:nvPr/>
          </p:nvSpPr>
          <p:spPr bwMode="auto">
            <a:xfrm>
              <a:off x="8359775" y="1828800"/>
              <a:ext cx="228600" cy="228600"/>
            </a:xfrm>
            <a:prstGeom prst="pentagon">
              <a:avLst/>
            </a:prstGeom>
            <a:solidFill>
              <a:schemeClr val="accent1"/>
            </a:solidFill>
            <a:ln w="9525" algn="ctr">
              <a:solidFill>
                <a:schemeClr val="tx1"/>
              </a:solidFill>
              <a:round/>
              <a:headEnd/>
              <a:tailEnd/>
            </a:ln>
          </p:spPr>
          <p:txBody>
            <a:bodyPr/>
            <a:lstStyle/>
            <a:p>
              <a:pPr algn="r"/>
              <a:endParaRPr lang="en-US"/>
            </a:p>
          </p:txBody>
        </p:sp>
        <p:sp>
          <p:nvSpPr>
            <p:cNvPr id="22" name="Teardrop 21"/>
            <p:cNvSpPr/>
            <p:nvPr/>
          </p:nvSpPr>
          <p:spPr bwMode="auto">
            <a:xfrm rot="18993367">
              <a:off x="6670675" y="1511300"/>
              <a:ext cx="304800" cy="304800"/>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11638" name="Flowchart: Stored Data 22"/>
            <p:cNvSpPr>
              <a:spLocks noChangeArrowheads="1"/>
            </p:cNvSpPr>
            <p:nvPr/>
          </p:nvSpPr>
          <p:spPr bwMode="auto">
            <a:xfrm rot="-5400000">
              <a:off x="7332663" y="1255712"/>
              <a:ext cx="381000" cy="307975"/>
            </a:xfrm>
            <a:prstGeom prst="flowChartOnlineStorage">
              <a:avLst/>
            </a:prstGeom>
            <a:solidFill>
              <a:schemeClr val="accent1"/>
            </a:solidFill>
            <a:ln w="9525" algn="ctr">
              <a:solidFill>
                <a:schemeClr val="tx1"/>
              </a:solidFill>
              <a:round/>
              <a:headEnd/>
              <a:tailEnd/>
            </a:ln>
          </p:spPr>
          <p:txBody>
            <a:bodyPr/>
            <a:lstStyle/>
            <a:p>
              <a:pPr algn="r"/>
              <a:endParaRPr lang="en-US"/>
            </a:p>
          </p:txBody>
        </p:sp>
        <p:sp>
          <p:nvSpPr>
            <p:cNvPr id="111641" name="Freeform 25"/>
            <p:cNvSpPr>
              <a:spLocks noChangeArrowheads="1"/>
            </p:cNvSpPr>
            <p:nvPr/>
          </p:nvSpPr>
          <p:spPr bwMode="auto">
            <a:xfrm>
              <a:off x="6105662" y="1706564"/>
              <a:ext cx="2733538" cy="4041640"/>
            </a:xfrm>
            <a:custGeom>
              <a:avLst/>
              <a:gdLst>
                <a:gd name="T0" fmla="*/ 1747599 w 2656509"/>
                <a:gd name="T1" fmla="*/ 4242226 h 4288831"/>
                <a:gd name="T2" fmla="*/ 1877355 w 2656509"/>
                <a:gd name="T3" fmla="*/ 4218623 h 4288831"/>
                <a:gd name="T4" fmla="*/ 1959926 w 2656509"/>
                <a:gd name="T5" fmla="*/ 4195024 h 4288831"/>
                <a:gd name="T6" fmla="*/ 2125069 w 2656509"/>
                <a:gd name="T7" fmla="*/ 4124221 h 4288831"/>
                <a:gd name="T8" fmla="*/ 2213539 w 2656509"/>
                <a:gd name="T9" fmla="*/ 4077021 h 4288831"/>
                <a:gd name="T10" fmla="*/ 2302010 w 2656509"/>
                <a:gd name="T11" fmla="*/ 4023919 h 4288831"/>
                <a:gd name="T12" fmla="*/ 2473050 w 2656509"/>
                <a:gd name="T13" fmla="*/ 3888214 h 4288831"/>
                <a:gd name="T14" fmla="*/ 2549724 w 2656509"/>
                <a:gd name="T15" fmla="*/ 3723009 h 4288831"/>
                <a:gd name="T16" fmla="*/ 2585112 w 2656509"/>
                <a:gd name="T17" fmla="*/ 3557805 h 4288831"/>
                <a:gd name="T18" fmla="*/ 2614601 w 2656509"/>
                <a:gd name="T19" fmla="*/ 3286397 h 4288831"/>
                <a:gd name="T20" fmla="*/ 2644092 w 2656509"/>
                <a:gd name="T21" fmla="*/ 2342370 h 4288831"/>
                <a:gd name="T22" fmla="*/ 2632297 w 2656509"/>
                <a:gd name="T23" fmla="*/ 1380641 h 4288831"/>
                <a:gd name="T24" fmla="*/ 2579213 w 2656509"/>
                <a:gd name="T25" fmla="*/ 1197736 h 4288831"/>
                <a:gd name="T26" fmla="*/ 2514336 w 2656509"/>
                <a:gd name="T27" fmla="*/ 1073832 h 4288831"/>
                <a:gd name="T28" fmla="*/ 2461255 w 2656509"/>
                <a:gd name="T29" fmla="*/ 932228 h 4288831"/>
                <a:gd name="T30" fmla="*/ 2408173 w 2656509"/>
                <a:gd name="T31" fmla="*/ 796524 h 4288831"/>
                <a:gd name="T32" fmla="*/ 2302010 w 2656509"/>
                <a:gd name="T33" fmla="*/ 660820 h 4288831"/>
                <a:gd name="T34" fmla="*/ 2248926 w 2656509"/>
                <a:gd name="T35" fmla="*/ 595918 h 4288831"/>
                <a:gd name="T36" fmla="*/ 2178151 w 2656509"/>
                <a:gd name="T37" fmla="*/ 525116 h 4288831"/>
                <a:gd name="T38" fmla="*/ 2089682 w 2656509"/>
                <a:gd name="T39" fmla="*/ 436614 h 4288831"/>
                <a:gd name="T40" fmla="*/ 1989417 w 2656509"/>
                <a:gd name="T41" fmla="*/ 354011 h 4288831"/>
                <a:gd name="T42" fmla="*/ 1895049 w 2656509"/>
                <a:gd name="T43" fmla="*/ 271409 h 4288831"/>
                <a:gd name="T44" fmla="*/ 1777089 w 2656509"/>
                <a:gd name="T45" fmla="*/ 171106 h 4288831"/>
                <a:gd name="T46" fmla="*/ 1700415 w 2656509"/>
                <a:gd name="T47" fmla="*/ 123904 h 4288831"/>
                <a:gd name="T48" fmla="*/ 1617845 w 2656509"/>
                <a:gd name="T49" fmla="*/ 59002 h 4288831"/>
                <a:gd name="T50" fmla="*/ 1482190 w 2656509"/>
                <a:gd name="T51" fmla="*/ 0 h 4288831"/>
                <a:gd name="T52" fmla="*/ 945475 w 2656509"/>
                <a:gd name="T53" fmla="*/ 82602 h 4288831"/>
                <a:gd name="T54" fmla="*/ 827515 w 2656509"/>
                <a:gd name="T55" fmla="*/ 171106 h 4288831"/>
                <a:gd name="T56" fmla="*/ 739046 w 2656509"/>
                <a:gd name="T57" fmla="*/ 241908 h 4288831"/>
                <a:gd name="T58" fmla="*/ 668270 w 2656509"/>
                <a:gd name="T59" fmla="*/ 300909 h 4288831"/>
                <a:gd name="T60" fmla="*/ 603392 w 2656509"/>
                <a:gd name="T61" fmla="*/ 371712 h 4288831"/>
                <a:gd name="T62" fmla="*/ 455943 w 2656509"/>
                <a:gd name="T63" fmla="*/ 560517 h 4288831"/>
                <a:gd name="T64" fmla="*/ 379269 w 2656509"/>
                <a:gd name="T65" fmla="*/ 672621 h 4288831"/>
                <a:gd name="T66" fmla="*/ 308494 w 2656509"/>
                <a:gd name="T67" fmla="*/ 761123 h 4288831"/>
                <a:gd name="T68" fmla="*/ 237717 w 2656509"/>
                <a:gd name="T69" fmla="*/ 890927 h 4288831"/>
                <a:gd name="T70" fmla="*/ 202330 w 2656509"/>
                <a:gd name="T71" fmla="*/ 973529 h 4288831"/>
                <a:gd name="T72" fmla="*/ 155147 w 2656509"/>
                <a:gd name="T73" fmla="*/ 1085633 h 4288831"/>
                <a:gd name="T74" fmla="*/ 125657 w 2656509"/>
                <a:gd name="T75" fmla="*/ 1162335 h 4288831"/>
                <a:gd name="T76" fmla="*/ 72575 w 2656509"/>
                <a:gd name="T77" fmla="*/ 1345240 h 4288831"/>
                <a:gd name="T78" fmla="*/ 48983 w 2656509"/>
                <a:gd name="T79" fmla="*/ 1433743 h 4288831"/>
                <a:gd name="T80" fmla="*/ 19492 w 2656509"/>
                <a:gd name="T81" fmla="*/ 1752353 h 4288831"/>
                <a:gd name="T82" fmla="*/ 31289 w 2656509"/>
                <a:gd name="T83" fmla="*/ 2542976 h 4288831"/>
                <a:gd name="T84" fmla="*/ 72575 w 2656509"/>
                <a:gd name="T85" fmla="*/ 2708181 h 4288831"/>
                <a:gd name="T86" fmla="*/ 125657 w 2656509"/>
                <a:gd name="T87" fmla="*/ 2826183 h 4288831"/>
                <a:gd name="T88" fmla="*/ 161044 w 2656509"/>
                <a:gd name="T89" fmla="*/ 2985489 h 4288831"/>
                <a:gd name="T90" fmla="*/ 184636 w 2656509"/>
                <a:gd name="T91" fmla="*/ 3174293 h 4288831"/>
                <a:gd name="T92" fmla="*/ 208228 w 2656509"/>
                <a:gd name="T93" fmla="*/ 3398500 h 4288831"/>
                <a:gd name="T94" fmla="*/ 231820 w 2656509"/>
                <a:gd name="T95" fmla="*/ 3723009 h 4288831"/>
                <a:gd name="T96" fmla="*/ 420555 w 2656509"/>
                <a:gd name="T97" fmla="*/ 3959016 h 4288831"/>
                <a:gd name="T98" fmla="*/ 544413 w 2656509"/>
                <a:gd name="T99" fmla="*/ 4047520 h 4288831"/>
                <a:gd name="T100" fmla="*/ 644678 w 2656509"/>
                <a:gd name="T101" fmla="*/ 4112421 h 4288831"/>
                <a:gd name="T102" fmla="*/ 721352 w 2656509"/>
                <a:gd name="T103" fmla="*/ 4147822 h 4288831"/>
                <a:gd name="T104" fmla="*/ 957271 w 2656509"/>
                <a:gd name="T105" fmla="*/ 4183223 h 4288831"/>
                <a:gd name="T106" fmla="*/ 1039843 w 2656509"/>
                <a:gd name="T107" fmla="*/ 4224524 h 4288831"/>
                <a:gd name="T108" fmla="*/ 1163700 w 2656509"/>
                <a:gd name="T109" fmla="*/ 4259925 h 4288831"/>
                <a:gd name="T110" fmla="*/ 1376027 w 2656509"/>
                <a:gd name="T111" fmla="*/ 4289425 h 4288831"/>
                <a:gd name="T112" fmla="*/ 1670926 w 2656509"/>
                <a:gd name="T113" fmla="*/ 4254024 h 42888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56509"/>
                <a:gd name="T172" fmla="*/ 0 h 4288831"/>
                <a:gd name="T173" fmla="*/ 2656509 w 2656509"/>
                <a:gd name="T174" fmla="*/ 4288831 h 42888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56509" h="4288831">
                  <a:moveTo>
                    <a:pt x="1671317" y="4253435"/>
                  </a:moveTo>
                  <a:cubicBezTo>
                    <a:pt x="1690981" y="4251469"/>
                    <a:pt x="1710777" y="4250541"/>
                    <a:pt x="1730310" y="4247536"/>
                  </a:cubicBezTo>
                  <a:cubicBezTo>
                    <a:pt x="1736456" y="4246590"/>
                    <a:pt x="1741874" y="4242659"/>
                    <a:pt x="1748008" y="4241637"/>
                  </a:cubicBezTo>
                  <a:cubicBezTo>
                    <a:pt x="1765573" y="4238709"/>
                    <a:pt x="1783433" y="4237946"/>
                    <a:pt x="1801103" y="4235737"/>
                  </a:cubicBezTo>
                  <a:cubicBezTo>
                    <a:pt x="1814900" y="4234012"/>
                    <a:pt x="1828633" y="4231804"/>
                    <a:pt x="1842398" y="4229838"/>
                  </a:cubicBezTo>
                  <a:cubicBezTo>
                    <a:pt x="1854197" y="4225905"/>
                    <a:pt x="1865795" y="4221311"/>
                    <a:pt x="1877794" y="4218039"/>
                  </a:cubicBezTo>
                  <a:cubicBezTo>
                    <a:pt x="1887468" y="4215401"/>
                    <a:pt x="1897687" y="4215021"/>
                    <a:pt x="1907291" y="4212140"/>
                  </a:cubicBezTo>
                  <a:cubicBezTo>
                    <a:pt x="1917434" y="4209097"/>
                    <a:pt x="1926742" y="4203690"/>
                    <a:pt x="1936788" y="4200341"/>
                  </a:cubicBezTo>
                  <a:cubicBezTo>
                    <a:pt x="1944480" y="4197777"/>
                    <a:pt x="1952636" y="4196826"/>
                    <a:pt x="1960385" y="4194442"/>
                  </a:cubicBezTo>
                  <a:cubicBezTo>
                    <a:pt x="1999583" y="4182381"/>
                    <a:pt x="2048535" y="4165116"/>
                    <a:pt x="2084272" y="4147247"/>
                  </a:cubicBezTo>
                  <a:cubicBezTo>
                    <a:pt x="2092138" y="4143314"/>
                    <a:pt x="2100234" y="4139811"/>
                    <a:pt x="2107869" y="4135448"/>
                  </a:cubicBezTo>
                  <a:cubicBezTo>
                    <a:pt x="2114025" y="4131930"/>
                    <a:pt x="2119225" y="4126820"/>
                    <a:pt x="2125567" y="4123649"/>
                  </a:cubicBezTo>
                  <a:cubicBezTo>
                    <a:pt x="2135039" y="4118913"/>
                    <a:pt x="2145592" y="4116587"/>
                    <a:pt x="2155064" y="4111851"/>
                  </a:cubicBezTo>
                  <a:cubicBezTo>
                    <a:pt x="2161406" y="4108680"/>
                    <a:pt x="2166682" y="4103700"/>
                    <a:pt x="2172762" y="4100052"/>
                  </a:cubicBezTo>
                  <a:cubicBezTo>
                    <a:pt x="2186357" y="4091895"/>
                    <a:pt x="2200682" y="4084966"/>
                    <a:pt x="2214057" y="4076455"/>
                  </a:cubicBezTo>
                  <a:cubicBezTo>
                    <a:pt x="2222352" y="4071176"/>
                    <a:pt x="2229360" y="4064036"/>
                    <a:pt x="2237655" y="4058757"/>
                  </a:cubicBezTo>
                  <a:cubicBezTo>
                    <a:pt x="2251030" y="4050245"/>
                    <a:pt x="2265032" y="4042751"/>
                    <a:pt x="2278950" y="4035159"/>
                  </a:cubicBezTo>
                  <a:cubicBezTo>
                    <a:pt x="2286671" y="4030948"/>
                    <a:pt x="2295231" y="4028238"/>
                    <a:pt x="2302548" y="4023360"/>
                  </a:cubicBezTo>
                  <a:cubicBezTo>
                    <a:pt x="2313024" y="4016376"/>
                    <a:pt x="2321421" y="4006523"/>
                    <a:pt x="2332044" y="3999763"/>
                  </a:cubicBezTo>
                  <a:cubicBezTo>
                    <a:pt x="2382968" y="3967357"/>
                    <a:pt x="2357753" y="3998073"/>
                    <a:pt x="2414635" y="3952568"/>
                  </a:cubicBezTo>
                  <a:cubicBezTo>
                    <a:pt x="2452218" y="3922502"/>
                    <a:pt x="2449638" y="3917664"/>
                    <a:pt x="2473629" y="3887675"/>
                  </a:cubicBezTo>
                  <a:cubicBezTo>
                    <a:pt x="2483223" y="3875682"/>
                    <a:pt x="2493294" y="3864078"/>
                    <a:pt x="2503126" y="3852279"/>
                  </a:cubicBezTo>
                  <a:cubicBezTo>
                    <a:pt x="2513336" y="3801223"/>
                    <a:pt x="2504541" y="3831750"/>
                    <a:pt x="2538522" y="3763789"/>
                  </a:cubicBezTo>
                  <a:cubicBezTo>
                    <a:pt x="2542455" y="3750024"/>
                    <a:pt x="2546111" y="3736176"/>
                    <a:pt x="2550321" y="3722493"/>
                  </a:cubicBezTo>
                  <a:cubicBezTo>
                    <a:pt x="2553978" y="3710606"/>
                    <a:pt x="2559363" y="3699225"/>
                    <a:pt x="2562119" y="3687097"/>
                  </a:cubicBezTo>
                  <a:cubicBezTo>
                    <a:pt x="2569213" y="3655881"/>
                    <a:pt x="2574554" y="3624283"/>
                    <a:pt x="2579817" y="3592707"/>
                  </a:cubicBezTo>
                  <a:cubicBezTo>
                    <a:pt x="2581784" y="3580908"/>
                    <a:pt x="2584233" y="3569180"/>
                    <a:pt x="2585717" y="3557311"/>
                  </a:cubicBezTo>
                  <a:cubicBezTo>
                    <a:pt x="2594843" y="3484305"/>
                    <a:pt x="2584546" y="3519529"/>
                    <a:pt x="2597515" y="3480620"/>
                  </a:cubicBezTo>
                  <a:cubicBezTo>
                    <a:pt x="2606074" y="3420714"/>
                    <a:pt x="2603436" y="3444954"/>
                    <a:pt x="2609314" y="3368532"/>
                  </a:cubicBezTo>
                  <a:cubicBezTo>
                    <a:pt x="2611431" y="3341013"/>
                    <a:pt x="2611310" y="3313264"/>
                    <a:pt x="2615213" y="3285941"/>
                  </a:cubicBezTo>
                  <a:cubicBezTo>
                    <a:pt x="2617238" y="3271769"/>
                    <a:pt x="2623079" y="3258411"/>
                    <a:pt x="2627012" y="3244646"/>
                  </a:cubicBezTo>
                  <a:cubicBezTo>
                    <a:pt x="2637116" y="3163821"/>
                    <a:pt x="2637184" y="3173841"/>
                    <a:pt x="2638811" y="3055866"/>
                  </a:cubicBezTo>
                  <a:cubicBezTo>
                    <a:pt x="2642093" y="2817940"/>
                    <a:pt x="2640788" y="2579960"/>
                    <a:pt x="2644710" y="2342044"/>
                  </a:cubicBezTo>
                  <a:cubicBezTo>
                    <a:pt x="2646688" y="2222043"/>
                    <a:pt x="2656509" y="1982184"/>
                    <a:pt x="2656509" y="1982184"/>
                  </a:cubicBezTo>
                  <a:cubicBezTo>
                    <a:pt x="2654543" y="1842566"/>
                    <a:pt x="2653783" y="1702925"/>
                    <a:pt x="2650610" y="1563329"/>
                  </a:cubicBezTo>
                  <a:cubicBezTo>
                    <a:pt x="2649655" y="1521332"/>
                    <a:pt x="2643982" y="1424727"/>
                    <a:pt x="2632912" y="1380449"/>
                  </a:cubicBezTo>
                  <a:cubicBezTo>
                    <a:pt x="2627012" y="1356852"/>
                    <a:pt x="2619212" y="1333650"/>
                    <a:pt x="2615213" y="1309657"/>
                  </a:cubicBezTo>
                  <a:cubicBezTo>
                    <a:pt x="2613247" y="1297858"/>
                    <a:pt x="2612916" y="1285667"/>
                    <a:pt x="2609314" y="1274261"/>
                  </a:cubicBezTo>
                  <a:cubicBezTo>
                    <a:pt x="2601066" y="1248143"/>
                    <a:pt x="2586460" y="1224141"/>
                    <a:pt x="2579817" y="1197569"/>
                  </a:cubicBezTo>
                  <a:cubicBezTo>
                    <a:pt x="2577851" y="1189703"/>
                    <a:pt x="2576765" y="1181563"/>
                    <a:pt x="2573918" y="1173972"/>
                  </a:cubicBezTo>
                  <a:cubicBezTo>
                    <a:pt x="2568981" y="1160807"/>
                    <a:pt x="2541328" y="1113640"/>
                    <a:pt x="2538522" y="1109079"/>
                  </a:cubicBezTo>
                  <a:cubicBezTo>
                    <a:pt x="2531090" y="1097002"/>
                    <a:pt x="2514924" y="1073683"/>
                    <a:pt x="2514924" y="1073683"/>
                  </a:cubicBezTo>
                  <a:cubicBezTo>
                    <a:pt x="2512958" y="1061884"/>
                    <a:pt x="2512172" y="1049827"/>
                    <a:pt x="2509025" y="1038287"/>
                  </a:cubicBezTo>
                  <a:cubicBezTo>
                    <a:pt x="2503314" y="1017345"/>
                    <a:pt x="2488276" y="992348"/>
                    <a:pt x="2479528" y="973394"/>
                  </a:cubicBezTo>
                  <a:cubicBezTo>
                    <a:pt x="2473252" y="959796"/>
                    <a:pt x="2467392" y="946003"/>
                    <a:pt x="2461830" y="932098"/>
                  </a:cubicBezTo>
                  <a:cubicBezTo>
                    <a:pt x="2454205" y="913036"/>
                    <a:pt x="2451757" y="892167"/>
                    <a:pt x="2444132" y="873105"/>
                  </a:cubicBezTo>
                  <a:cubicBezTo>
                    <a:pt x="2437600" y="856775"/>
                    <a:pt x="2427067" y="842240"/>
                    <a:pt x="2420535" y="825910"/>
                  </a:cubicBezTo>
                  <a:cubicBezTo>
                    <a:pt x="2416602" y="816078"/>
                    <a:pt x="2413037" y="806090"/>
                    <a:pt x="2408736" y="796413"/>
                  </a:cubicBezTo>
                  <a:cubicBezTo>
                    <a:pt x="2401765" y="780730"/>
                    <a:pt x="2388480" y="756667"/>
                    <a:pt x="2379239" y="743319"/>
                  </a:cubicBezTo>
                  <a:cubicBezTo>
                    <a:pt x="2368046" y="727151"/>
                    <a:pt x="2360205" y="707031"/>
                    <a:pt x="2343843" y="696124"/>
                  </a:cubicBezTo>
                  <a:cubicBezTo>
                    <a:pt x="2321861" y="681470"/>
                    <a:pt x="2323358" y="684140"/>
                    <a:pt x="2302548" y="660728"/>
                  </a:cubicBezTo>
                  <a:cubicBezTo>
                    <a:pt x="2294183" y="651317"/>
                    <a:pt x="2287242" y="640707"/>
                    <a:pt x="2278950" y="631231"/>
                  </a:cubicBezTo>
                  <a:cubicBezTo>
                    <a:pt x="2273456" y="624952"/>
                    <a:pt x="2266593" y="619942"/>
                    <a:pt x="2261252" y="613533"/>
                  </a:cubicBezTo>
                  <a:cubicBezTo>
                    <a:pt x="2256713" y="608086"/>
                    <a:pt x="2254163" y="601134"/>
                    <a:pt x="2249453" y="595835"/>
                  </a:cubicBezTo>
                  <a:cubicBezTo>
                    <a:pt x="2238367" y="583364"/>
                    <a:pt x="2227406" y="570451"/>
                    <a:pt x="2214057" y="560439"/>
                  </a:cubicBezTo>
                  <a:cubicBezTo>
                    <a:pt x="2206191" y="554540"/>
                    <a:pt x="2197412" y="549693"/>
                    <a:pt x="2190460" y="542741"/>
                  </a:cubicBezTo>
                  <a:cubicBezTo>
                    <a:pt x="2185446" y="537727"/>
                    <a:pt x="2183675" y="530057"/>
                    <a:pt x="2178661" y="525043"/>
                  </a:cubicBezTo>
                  <a:cubicBezTo>
                    <a:pt x="2171709" y="518091"/>
                    <a:pt x="2162016" y="514297"/>
                    <a:pt x="2155064" y="507345"/>
                  </a:cubicBezTo>
                  <a:cubicBezTo>
                    <a:pt x="2148112" y="500392"/>
                    <a:pt x="2144010" y="490995"/>
                    <a:pt x="2137366" y="483747"/>
                  </a:cubicBezTo>
                  <a:cubicBezTo>
                    <a:pt x="2122333" y="467347"/>
                    <a:pt x="2105903" y="452284"/>
                    <a:pt x="2090171" y="436553"/>
                  </a:cubicBezTo>
                  <a:cubicBezTo>
                    <a:pt x="2084272" y="430654"/>
                    <a:pt x="2079415" y="423483"/>
                    <a:pt x="2072473" y="418855"/>
                  </a:cubicBezTo>
                  <a:cubicBezTo>
                    <a:pt x="2024668" y="386984"/>
                    <a:pt x="2087047" y="430242"/>
                    <a:pt x="2037077" y="389358"/>
                  </a:cubicBezTo>
                  <a:cubicBezTo>
                    <a:pt x="2021857" y="376906"/>
                    <a:pt x="2005614" y="365761"/>
                    <a:pt x="1989882" y="353962"/>
                  </a:cubicBezTo>
                  <a:cubicBezTo>
                    <a:pt x="1982016" y="348063"/>
                    <a:pt x="1973236" y="343217"/>
                    <a:pt x="1966284" y="336264"/>
                  </a:cubicBezTo>
                  <a:cubicBezTo>
                    <a:pt x="1893018" y="262996"/>
                    <a:pt x="1973946" y="341145"/>
                    <a:pt x="1913190" y="289069"/>
                  </a:cubicBezTo>
                  <a:cubicBezTo>
                    <a:pt x="1906856" y="283640"/>
                    <a:pt x="1901949" y="276654"/>
                    <a:pt x="1895492" y="271371"/>
                  </a:cubicBezTo>
                  <a:cubicBezTo>
                    <a:pt x="1880272" y="258919"/>
                    <a:pt x="1862202" y="249880"/>
                    <a:pt x="1848297" y="235975"/>
                  </a:cubicBezTo>
                  <a:cubicBezTo>
                    <a:pt x="1802614" y="190292"/>
                    <a:pt x="1865913" y="252288"/>
                    <a:pt x="1801103" y="194679"/>
                  </a:cubicBezTo>
                  <a:cubicBezTo>
                    <a:pt x="1792789" y="187289"/>
                    <a:pt x="1786557" y="177548"/>
                    <a:pt x="1777505" y="171082"/>
                  </a:cubicBezTo>
                  <a:cubicBezTo>
                    <a:pt x="1772445" y="167468"/>
                    <a:pt x="1765369" y="167963"/>
                    <a:pt x="1759807" y="165182"/>
                  </a:cubicBezTo>
                  <a:cubicBezTo>
                    <a:pt x="1750533" y="160545"/>
                    <a:pt x="1724754" y="140145"/>
                    <a:pt x="1718512" y="135686"/>
                  </a:cubicBezTo>
                  <a:cubicBezTo>
                    <a:pt x="1712742" y="131565"/>
                    <a:pt x="1706260" y="128426"/>
                    <a:pt x="1700813" y="123887"/>
                  </a:cubicBezTo>
                  <a:cubicBezTo>
                    <a:pt x="1694404" y="118546"/>
                    <a:pt x="1689789" y="111195"/>
                    <a:pt x="1683115" y="106189"/>
                  </a:cubicBezTo>
                  <a:cubicBezTo>
                    <a:pt x="1673942" y="99309"/>
                    <a:pt x="1662792" y="95371"/>
                    <a:pt x="1653619" y="88491"/>
                  </a:cubicBezTo>
                  <a:cubicBezTo>
                    <a:pt x="1562769" y="20353"/>
                    <a:pt x="1700770" y="114027"/>
                    <a:pt x="1618223" y="58994"/>
                  </a:cubicBezTo>
                  <a:cubicBezTo>
                    <a:pt x="1614290" y="53095"/>
                    <a:pt x="1611438" y="46310"/>
                    <a:pt x="1606424" y="41296"/>
                  </a:cubicBezTo>
                  <a:cubicBezTo>
                    <a:pt x="1591291" y="26163"/>
                    <a:pt x="1572802" y="25486"/>
                    <a:pt x="1553330" y="17698"/>
                  </a:cubicBezTo>
                  <a:cubicBezTo>
                    <a:pt x="1510922" y="736"/>
                    <a:pt x="1534316" y="7398"/>
                    <a:pt x="1482537" y="0"/>
                  </a:cubicBezTo>
                  <a:cubicBezTo>
                    <a:pt x="1331120" y="5899"/>
                    <a:pt x="1179414" y="6640"/>
                    <a:pt x="1028287" y="17698"/>
                  </a:cubicBezTo>
                  <a:cubicBezTo>
                    <a:pt x="1016851" y="18535"/>
                    <a:pt x="1008184" y="28821"/>
                    <a:pt x="998790" y="35397"/>
                  </a:cubicBezTo>
                  <a:cubicBezTo>
                    <a:pt x="951457" y="68530"/>
                    <a:pt x="986280" y="47805"/>
                    <a:pt x="945696" y="82591"/>
                  </a:cubicBezTo>
                  <a:cubicBezTo>
                    <a:pt x="926576" y="98980"/>
                    <a:pt x="904510" y="111980"/>
                    <a:pt x="886703" y="129786"/>
                  </a:cubicBezTo>
                  <a:cubicBezTo>
                    <a:pt x="870435" y="146054"/>
                    <a:pt x="870469" y="148332"/>
                    <a:pt x="851306" y="159283"/>
                  </a:cubicBezTo>
                  <a:cubicBezTo>
                    <a:pt x="843671" y="163646"/>
                    <a:pt x="835166" y="166421"/>
                    <a:pt x="827709" y="171082"/>
                  </a:cubicBezTo>
                  <a:cubicBezTo>
                    <a:pt x="819371" y="176293"/>
                    <a:pt x="812113" y="183065"/>
                    <a:pt x="804112" y="188780"/>
                  </a:cubicBezTo>
                  <a:cubicBezTo>
                    <a:pt x="776783" y="208300"/>
                    <a:pt x="790445" y="194838"/>
                    <a:pt x="756917" y="224176"/>
                  </a:cubicBezTo>
                  <a:cubicBezTo>
                    <a:pt x="750638" y="229670"/>
                    <a:pt x="745498" y="236380"/>
                    <a:pt x="739219" y="241874"/>
                  </a:cubicBezTo>
                  <a:cubicBezTo>
                    <a:pt x="729743" y="250165"/>
                    <a:pt x="719795" y="257916"/>
                    <a:pt x="709722" y="265471"/>
                  </a:cubicBezTo>
                  <a:cubicBezTo>
                    <a:pt x="704050" y="269725"/>
                    <a:pt x="697407" y="272656"/>
                    <a:pt x="692024" y="277270"/>
                  </a:cubicBezTo>
                  <a:cubicBezTo>
                    <a:pt x="683578" y="284509"/>
                    <a:pt x="675665" y="292421"/>
                    <a:pt x="668426" y="300867"/>
                  </a:cubicBezTo>
                  <a:cubicBezTo>
                    <a:pt x="663812" y="306250"/>
                    <a:pt x="660749" y="312796"/>
                    <a:pt x="656628" y="318566"/>
                  </a:cubicBezTo>
                  <a:cubicBezTo>
                    <a:pt x="650913" y="326567"/>
                    <a:pt x="645329" y="334698"/>
                    <a:pt x="638930" y="342163"/>
                  </a:cubicBezTo>
                  <a:cubicBezTo>
                    <a:pt x="623788" y="359828"/>
                    <a:pt x="621740" y="359522"/>
                    <a:pt x="603533" y="371660"/>
                  </a:cubicBezTo>
                  <a:cubicBezTo>
                    <a:pt x="595667" y="383459"/>
                    <a:pt x="589963" y="397029"/>
                    <a:pt x="579936" y="407056"/>
                  </a:cubicBezTo>
                  <a:cubicBezTo>
                    <a:pt x="538421" y="448571"/>
                    <a:pt x="542708" y="441791"/>
                    <a:pt x="509144" y="483747"/>
                  </a:cubicBezTo>
                  <a:cubicBezTo>
                    <a:pt x="492332" y="504762"/>
                    <a:pt x="467375" y="541563"/>
                    <a:pt x="456050" y="560439"/>
                  </a:cubicBezTo>
                  <a:cubicBezTo>
                    <a:pt x="450151" y="570271"/>
                    <a:pt x="445133" y="580690"/>
                    <a:pt x="438352" y="589936"/>
                  </a:cubicBezTo>
                  <a:cubicBezTo>
                    <a:pt x="423460" y="610243"/>
                    <a:pt x="402419" y="626405"/>
                    <a:pt x="391157" y="648929"/>
                  </a:cubicBezTo>
                  <a:cubicBezTo>
                    <a:pt x="387224" y="656795"/>
                    <a:pt x="384470" y="665371"/>
                    <a:pt x="379358" y="672527"/>
                  </a:cubicBezTo>
                  <a:cubicBezTo>
                    <a:pt x="374509" y="679316"/>
                    <a:pt x="367001" y="683816"/>
                    <a:pt x="361660" y="690225"/>
                  </a:cubicBezTo>
                  <a:cubicBezTo>
                    <a:pt x="357121" y="695672"/>
                    <a:pt x="354115" y="702251"/>
                    <a:pt x="349861" y="707923"/>
                  </a:cubicBezTo>
                  <a:cubicBezTo>
                    <a:pt x="336408" y="725860"/>
                    <a:pt x="308566" y="761017"/>
                    <a:pt x="308566" y="761017"/>
                  </a:cubicBezTo>
                  <a:cubicBezTo>
                    <a:pt x="293735" y="805504"/>
                    <a:pt x="313741" y="750666"/>
                    <a:pt x="290868" y="796413"/>
                  </a:cubicBezTo>
                  <a:cubicBezTo>
                    <a:pt x="286132" y="805885"/>
                    <a:pt x="284140" y="816613"/>
                    <a:pt x="279069" y="825910"/>
                  </a:cubicBezTo>
                  <a:cubicBezTo>
                    <a:pt x="251023" y="877327"/>
                    <a:pt x="261222" y="843907"/>
                    <a:pt x="237773" y="890803"/>
                  </a:cubicBezTo>
                  <a:cubicBezTo>
                    <a:pt x="231075" y="904198"/>
                    <a:pt x="225193" y="918024"/>
                    <a:pt x="220075" y="932098"/>
                  </a:cubicBezTo>
                  <a:cubicBezTo>
                    <a:pt x="217304" y="939718"/>
                    <a:pt x="217370" y="948244"/>
                    <a:pt x="214176" y="955696"/>
                  </a:cubicBezTo>
                  <a:cubicBezTo>
                    <a:pt x="211383" y="962213"/>
                    <a:pt x="206135" y="967382"/>
                    <a:pt x="202377" y="973394"/>
                  </a:cubicBezTo>
                  <a:cubicBezTo>
                    <a:pt x="196300" y="983117"/>
                    <a:pt x="190578" y="993059"/>
                    <a:pt x="184679" y="1002891"/>
                  </a:cubicBezTo>
                  <a:cubicBezTo>
                    <a:pt x="171212" y="1056762"/>
                    <a:pt x="189514" y="990802"/>
                    <a:pt x="161082" y="1061884"/>
                  </a:cubicBezTo>
                  <a:cubicBezTo>
                    <a:pt x="158071" y="1069412"/>
                    <a:pt x="158030" y="1077890"/>
                    <a:pt x="155183" y="1085482"/>
                  </a:cubicBezTo>
                  <a:cubicBezTo>
                    <a:pt x="152095" y="1093716"/>
                    <a:pt x="146472" y="1100845"/>
                    <a:pt x="143384" y="1109079"/>
                  </a:cubicBezTo>
                  <a:cubicBezTo>
                    <a:pt x="140537" y="1116671"/>
                    <a:pt x="140048" y="1124985"/>
                    <a:pt x="137484" y="1132677"/>
                  </a:cubicBezTo>
                  <a:cubicBezTo>
                    <a:pt x="134135" y="1142723"/>
                    <a:pt x="129619" y="1152341"/>
                    <a:pt x="125686" y="1162173"/>
                  </a:cubicBezTo>
                  <a:cubicBezTo>
                    <a:pt x="124241" y="1173730"/>
                    <a:pt x="119291" y="1222654"/>
                    <a:pt x="113887" y="1238865"/>
                  </a:cubicBezTo>
                  <a:cubicBezTo>
                    <a:pt x="107190" y="1258957"/>
                    <a:pt x="94444" y="1277090"/>
                    <a:pt x="90290" y="1297858"/>
                  </a:cubicBezTo>
                  <a:cubicBezTo>
                    <a:pt x="82999" y="1334307"/>
                    <a:pt x="89952" y="1319012"/>
                    <a:pt x="72592" y="1345053"/>
                  </a:cubicBezTo>
                  <a:cubicBezTo>
                    <a:pt x="70625" y="1352919"/>
                    <a:pt x="69022" y="1360885"/>
                    <a:pt x="66692" y="1368651"/>
                  </a:cubicBezTo>
                  <a:cubicBezTo>
                    <a:pt x="63118" y="1380563"/>
                    <a:pt x="57332" y="1391852"/>
                    <a:pt x="54893" y="1404047"/>
                  </a:cubicBezTo>
                  <a:cubicBezTo>
                    <a:pt x="52927" y="1413879"/>
                    <a:pt x="51169" y="1423756"/>
                    <a:pt x="48994" y="1433544"/>
                  </a:cubicBezTo>
                  <a:cubicBezTo>
                    <a:pt x="32318" y="1508589"/>
                    <a:pt x="55006" y="1397593"/>
                    <a:pt x="37195" y="1486638"/>
                  </a:cubicBezTo>
                  <a:cubicBezTo>
                    <a:pt x="22857" y="1644366"/>
                    <a:pt x="41191" y="1430529"/>
                    <a:pt x="25397" y="1699015"/>
                  </a:cubicBezTo>
                  <a:cubicBezTo>
                    <a:pt x="24351" y="1716791"/>
                    <a:pt x="21040" y="1734369"/>
                    <a:pt x="19497" y="1752109"/>
                  </a:cubicBezTo>
                  <a:cubicBezTo>
                    <a:pt x="0" y="1976322"/>
                    <a:pt x="25073" y="1719947"/>
                    <a:pt x="7699" y="1893693"/>
                  </a:cubicBezTo>
                  <a:cubicBezTo>
                    <a:pt x="13956" y="2237858"/>
                    <a:pt x="8978" y="2153107"/>
                    <a:pt x="25397" y="2454132"/>
                  </a:cubicBezTo>
                  <a:cubicBezTo>
                    <a:pt x="27007" y="2483650"/>
                    <a:pt x="27472" y="2513308"/>
                    <a:pt x="31296" y="2542622"/>
                  </a:cubicBezTo>
                  <a:cubicBezTo>
                    <a:pt x="33393" y="2558702"/>
                    <a:pt x="37967" y="2574433"/>
                    <a:pt x="43095" y="2589817"/>
                  </a:cubicBezTo>
                  <a:cubicBezTo>
                    <a:pt x="47771" y="2603846"/>
                    <a:pt x="52423" y="2616295"/>
                    <a:pt x="54893" y="2631113"/>
                  </a:cubicBezTo>
                  <a:cubicBezTo>
                    <a:pt x="71328" y="2729723"/>
                    <a:pt x="48745" y="2636262"/>
                    <a:pt x="72592" y="2707804"/>
                  </a:cubicBezTo>
                  <a:cubicBezTo>
                    <a:pt x="75156" y="2715496"/>
                    <a:pt x="75297" y="2723950"/>
                    <a:pt x="78491" y="2731402"/>
                  </a:cubicBezTo>
                  <a:cubicBezTo>
                    <a:pt x="87151" y="2751610"/>
                    <a:pt x="98156" y="2770731"/>
                    <a:pt x="107988" y="2790395"/>
                  </a:cubicBezTo>
                  <a:lnTo>
                    <a:pt x="125686" y="2825791"/>
                  </a:lnTo>
                  <a:lnTo>
                    <a:pt x="137484" y="2849389"/>
                  </a:lnTo>
                  <a:cubicBezTo>
                    <a:pt x="143384" y="2884785"/>
                    <a:pt x="148146" y="2920389"/>
                    <a:pt x="155183" y="2955577"/>
                  </a:cubicBezTo>
                  <a:cubicBezTo>
                    <a:pt x="157149" y="2965409"/>
                    <a:pt x="158650" y="2975346"/>
                    <a:pt x="161082" y="2985074"/>
                  </a:cubicBezTo>
                  <a:cubicBezTo>
                    <a:pt x="162590" y="2991107"/>
                    <a:pt x="165015" y="2996873"/>
                    <a:pt x="166981" y="3002772"/>
                  </a:cubicBezTo>
                  <a:cubicBezTo>
                    <a:pt x="180271" y="3095790"/>
                    <a:pt x="165134" y="2982446"/>
                    <a:pt x="178780" y="3132558"/>
                  </a:cubicBezTo>
                  <a:cubicBezTo>
                    <a:pt x="180039" y="3146406"/>
                    <a:pt x="182954" y="3160056"/>
                    <a:pt x="184679" y="3173853"/>
                  </a:cubicBezTo>
                  <a:cubicBezTo>
                    <a:pt x="186888" y="3191522"/>
                    <a:pt x="188612" y="3209249"/>
                    <a:pt x="190579" y="3226947"/>
                  </a:cubicBezTo>
                  <a:cubicBezTo>
                    <a:pt x="192545" y="3262343"/>
                    <a:pt x="193534" y="3297808"/>
                    <a:pt x="196478" y="3333136"/>
                  </a:cubicBezTo>
                  <a:cubicBezTo>
                    <a:pt x="197557" y="3346084"/>
                    <a:pt x="205453" y="3383912"/>
                    <a:pt x="208277" y="3398029"/>
                  </a:cubicBezTo>
                  <a:cubicBezTo>
                    <a:pt x="212210" y="3451123"/>
                    <a:pt x="215255" y="3504290"/>
                    <a:pt x="220075" y="3557311"/>
                  </a:cubicBezTo>
                  <a:cubicBezTo>
                    <a:pt x="221158" y="3569223"/>
                    <a:pt x="225123" y="3580776"/>
                    <a:pt x="225975" y="3592707"/>
                  </a:cubicBezTo>
                  <a:cubicBezTo>
                    <a:pt x="229061" y="3635904"/>
                    <a:pt x="228993" y="3679282"/>
                    <a:pt x="231874" y="3722493"/>
                  </a:cubicBezTo>
                  <a:cubicBezTo>
                    <a:pt x="233963" y="3753833"/>
                    <a:pt x="236881" y="3784131"/>
                    <a:pt x="255472" y="3810984"/>
                  </a:cubicBezTo>
                  <a:cubicBezTo>
                    <a:pt x="274477" y="3838436"/>
                    <a:pt x="296925" y="3848669"/>
                    <a:pt x="320364" y="3869977"/>
                  </a:cubicBezTo>
                  <a:cubicBezTo>
                    <a:pt x="387132" y="3930674"/>
                    <a:pt x="323404" y="3885529"/>
                    <a:pt x="420653" y="3958467"/>
                  </a:cubicBezTo>
                  <a:cubicBezTo>
                    <a:pt x="429826" y="3965347"/>
                    <a:pt x="441341" y="3968825"/>
                    <a:pt x="450150" y="3976166"/>
                  </a:cubicBezTo>
                  <a:cubicBezTo>
                    <a:pt x="465105" y="3988628"/>
                    <a:pt x="476585" y="4004887"/>
                    <a:pt x="491446" y="4017461"/>
                  </a:cubicBezTo>
                  <a:cubicBezTo>
                    <a:pt x="517816" y="4039773"/>
                    <a:pt x="519617" y="4038649"/>
                    <a:pt x="544540" y="4046958"/>
                  </a:cubicBezTo>
                  <a:cubicBezTo>
                    <a:pt x="554665" y="4054552"/>
                    <a:pt x="573761" y="4069556"/>
                    <a:pt x="585835" y="4076455"/>
                  </a:cubicBezTo>
                  <a:cubicBezTo>
                    <a:pt x="593471" y="4080818"/>
                    <a:pt x="601892" y="4083728"/>
                    <a:pt x="609433" y="4088253"/>
                  </a:cubicBezTo>
                  <a:cubicBezTo>
                    <a:pt x="621593" y="4095549"/>
                    <a:pt x="632146" y="4105510"/>
                    <a:pt x="644829" y="4111851"/>
                  </a:cubicBezTo>
                  <a:cubicBezTo>
                    <a:pt x="652695" y="4115784"/>
                    <a:pt x="660791" y="4119286"/>
                    <a:pt x="668426" y="4123649"/>
                  </a:cubicBezTo>
                  <a:cubicBezTo>
                    <a:pt x="674582" y="4127167"/>
                    <a:pt x="679645" y="4132568"/>
                    <a:pt x="686124" y="4135448"/>
                  </a:cubicBezTo>
                  <a:cubicBezTo>
                    <a:pt x="697489" y="4140499"/>
                    <a:pt x="711173" y="4140348"/>
                    <a:pt x="721521" y="4147247"/>
                  </a:cubicBezTo>
                  <a:cubicBezTo>
                    <a:pt x="738824" y="4158783"/>
                    <a:pt x="737377" y="4160060"/>
                    <a:pt x="756917" y="4164945"/>
                  </a:cubicBezTo>
                  <a:cubicBezTo>
                    <a:pt x="786293" y="4172289"/>
                    <a:pt x="814870" y="4174638"/>
                    <a:pt x="845407" y="4176744"/>
                  </a:cubicBezTo>
                  <a:cubicBezTo>
                    <a:pt x="882733" y="4179318"/>
                    <a:pt x="920132" y="4180677"/>
                    <a:pt x="957495" y="4182643"/>
                  </a:cubicBezTo>
                  <a:cubicBezTo>
                    <a:pt x="965361" y="4186576"/>
                    <a:pt x="973457" y="4190079"/>
                    <a:pt x="981092" y="4194442"/>
                  </a:cubicBezTo>
                  <a:cubicBezTo>
                    <a:pt x="987248" y="4197960"/>
                    <a:pt x="992449" y="4203069"/>
                    <a:pt x="998790" y="4206240"/>
                  </a:cubicBezTo>
                  <a:cubicBezTo>
                    <a:pt x="1038917" y="4226304"/>
                    <a:pt x="991005" y="4193262"/>
                    <a:pt x="1040086" y="4223938"/>
                  </a:cubicBezTo>
                  <a:cubicBezTo>
                    <a:pt x="1048424" y="4229149"/>
                    <a:pt x="1054889" y="4237240"/>
                    <a:pt x="1063683" y="4241637"/>
                  </a:cubicBezTo>
                  <a:cubicBezTo>
                    <a:pt x="1076862" y="4248227"/>
                    <a:pt x="1129681" y="4252697"/>
                    <a:pt x="1134475" y="4253435"/>
                  </a:cubicBezTo>
                  <a:cubicBezTo>
                    <a:pt x="1144385" y="4254960"/>
                    <a:pt x="1154081" y="4257687"/>
                    <a:pt x="1163972" y="4259335"/>
                  </a:cubicBezTo>
                  <a:cubicBezTo>
                    <a:pt x="1177688" y="4261621"/>
                    <a:pt x="1191503" y="4263268"/>
                    <a:pt x="1205268" y="4265234"/>
                  </a:cubicBezTo>
                  <a:cubicBezTo>
                    <a:pt x="1215100" y="4269167"/>
                    <a:pt x="1224380" y="4274956"/>
                    <a:pt x="1234764" y="4277033"/>
                  </a:cubicBezTo>
                  <a:cubicBezTo>
                    <a:pt x="1253974" y="4280875"/>
                    <a:pt x="1367962" y="4288232"/>
                    <a:pt x="1376349" y="4288831"/>
                  </a:cubicBezTo>
                  <a:cubicBezTo>
                    <a:pt x="1470739" y="4286865"/>
                    <a:pt x="1565253" y="4288169"/>
                    <a:pt x="1659518" y="4282932"/>
                  </a:cubicBezTo>
                  <a:cubicBezTo>
                    <a:pt x="1671936" y="4282242"/>
                    <a:pt x="1684566" y="4278031"/>
                    <a:pt x="1694914" y="4271133"/>
                  </a:cubicBezTo>
                  <a:lnTo>
                    <a:pt x="1671317" y="4253435"/>
                  </a:lnTo>
                  <a:close/>
                </a:path>
              </a:pathLst>
            </a:custGeom>
            <a:noFill/>
            <a:ln w="9525" algn="ctr">
              <a:solidFill>
                <a:srgbClr val="800000"/>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1642" name="TextBox 26"/>
            <p:cNvSpPr txBox="1">
              <a:spLocks noChangeArrowheads="1"/>
            </p:cNvSpPr>
            <p:nvPr/>
          </p:nvSpPr>
          <p:spPr bwMode="auto">
            <a:xfrm>
              <a:off x="6302375" y="2971800"/>
              <a:ext cx="8572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a:solidFill>
                    <a:srgbClr val="7030A0"/>
                  </a:solidFill>
                </a:rPr>
                <a:t>World</a:t>
              </a:r>
            </a:p>
          </p:txBody>
        </p:sp>
        <p:sp>
          <p:nvSpPr>
            <p:cNvPr id="29" name="Teardrop 28"/>
            <p:cNvSpPr/>
            <p:nvPr/>
          </p:nvSpPr>
          <p:spPr bwMode="auto">
            <a:xfrm rot="18993367">
              <a:off x="7966075" y="1435100"/>
              <a:ext cx="304800" cy="304800"/>
            </a:xfrm>
            <a:prstGeom prst="teardrop">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1" name="5-Point Star 30"/>
            <p:cNvSpPr/>
            <p:nvPr/>
          </p:nvSpPr>
          <p:spPr bwMode="auto">
            <a:xfrm>
              <a:off x="7954866" y="2286000"/>
              <a:ext cx="304800" cy="304800"/>
            </a:xfrm>
            <a:prstGeom prst="star5">
              <a:avLst/>
            </a:prstGeom>
            <a:solidFill>
              <a:srgbClr val="FFCDCD"/>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2" name="5-Point Star 31"/>
            <p:cNvSpPr/>
            <p:nvPr/>
          </p:nvSpPr>
          <p:spPr bwMode="auto">
            <a:xfrm>
              <a:off x="7445277" y="2495550"/>
              <a:ext cx="304800" cy="304800"/>
            </a:xfrm>
            <a:prstGeom prst="star5">
              <a:avLst/>
            </a:prstGeom>
            <a:no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33" name="5-Point Star 32"/>
            <p:cNvSpPr/>
            <p:nvPr/>
          </p:nvSpPr>
          <p:spPr bwMode="auto">
            <a:xfrm>
              <a:off x="7954866" y="297180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grpSp>
      <p:sp>
        <p:nvSpPr>
          <p:cNvPr id="8" name="Rounded Rectangular Callout 7"/>
          <p:cNvSpPr/>
          <p:nvPr/>
        </p:nvSpPr>
        <p:spPr bwMode="auto">
          <a:xfrm>
            <a:off x="538358" y="4267200"/>
            <a:ext cx="2794641" cy="1879698"/>
          </a:xfrm>
          <a:prstGeom prst="wedgeRoundRectCallout">
            <a:avLst>
              <a:gd name="adj1" fmla="val 82959"/>
              <a:gd name="adj2" fmla="val -47033"/>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800" i="0" dirty="0">
                <a:solidFill>
                  <a:schemeClr val="bg1"/>
                </a:solidFill>
              </a:rPr>
              <a:t>type</a:t>
            </a:r>
            <a:r>
              <a:rPr lang="en-US" sz="1800" dirty="0">
                <a:solidFill>
                  <a:schemeClr val="bg1"/>
                </a:solidFill>
              </a:rPr>
              <a:t>:  </a:t>
            </a:r>
            <a:r>
              <a:rPr lang="en-US" sz="1800" i="0" dirty="0">
                <a:solidFill>
                  <a:schemeClr val="bg1"/>
                </a:solidFill>
              </a:rPr>
              <a:t>Given a class </a:t>
            </a:r>
            <a:r>
              <a:rPr lang="en-US" sz="1800" dirty="0">
                <a:solidFill>
                  <a:schemeClr val="bg1"/>
                </a:solidFill>
              </a:rPr>
              <a:t>C</a:t>
            </a:r>
            <a:r>
              <a:rPr lang="en-US" sz="1800" i="0" dirty="0">
                <a:solidFill>
                  <a:schemeClr val="bg1"/>
                </a:solidFill>
              </a:rPr>
              <a:t>, the type of </a:t>
            </a:r>
            <a:r>
              <a:rPr lang="en-US" sz="1800" dirty="0">
                <a:solidFill>
                  <a:schemeClr val="bg1"/>
                </a:solidFill>
              </a:rPr>
              <a:t>C</a:t>
            </a:r>
            <a:r>
              <a:rPr lang="en-US" sz="1800" i="0" dirty="0">
                <a:solidFill>
                  <a:schemeClr val="bg1"/>
                </a:solidFill>
              </a:rPr>
              <a:t>, denoted by </a:t>
            </a:r>
            <a:r>
              <a:rPr lang="en-US" sz="1800" b="1" i="0" dirty="0">
                <a:solidFill>
                  <a:srgbClr val="FFFF00"/>
                </a:solidFill>
              </a:rPr>
              <a:t>type(</a:t>
            </a:r>
            <a:r>
              <a:rPr lang="en-US" sz="1800" b="1" dirty="0">
                <a:solidFill>
                  <a:srgbClr val="FFFF00"/>
                </a:solidFill>
              </a:rPr>
              <a:t>C</a:t>
            </a:r>
            <a:r>
              <a:rPr lang="en-US" sz="1800" b="1" i="0" dirty="0">
                <a:solidFill>
                  <a:srgbClr val="FFFF00"/>
                </a:solidFill>
              </a:rPr>
              <a:t>)</a:t>
            </a:r>
            <a:r>
              <a:rPr lang="en-US" sz="1800" i="0" dirty="0">
                <a:solidFill>
                  <a:schemeClr val="bg1"/>
                </a:solidFill>
              </a:rPr>
              <a:t>, is the set of attributes defined for </a:t>
            </a:r>
            <a:r>
              <a:rPr lang="en-US" sz="1800" dirty="0">
                <a:solidFill>
                  <a:schemeClr val="bg1"/>
                </a:solidFill>
              </a:rPr>
              <a:t>C</a:t>
            </a:r>
            <a:r>
              <a:rPr lang="en-US" sz="1800" i="0" dirty="0">
                <a:solidFill>
                  <a:schemeClr val="bg1"/>
                </a:solidFill>
              </a:rPr>
              <a:t> and their corresponding domain.</a:t>
            </a:r>
            <a:endParaRPr kumimoji="0" lang="en-US" sz="1800" b="0" i="0" u="none" strike="noStrike" cap="none" normalizeH="0" baseline="0" dirty="0">
              <a:ln>
                <a:noFill/>
              </a:ln>
              <a:solidFill>
                <a:schemeClr val="bg1"/>
              </a:solidFill>
              <a:effectLst/>
            </a:endParaRPr>
          </a:p>
        </p:txBody>
      </p:sp>
      <p:sp>
        <p:nvSpPr>
          <p:cNvPr id="34" name="Rounded Rectangular Callout 33"/>
          <p:cNvSpPr/>
          <p:nvPr/>
        </p:nvSpPr>
        <p:spPr bwMode="auto">
          <a:xfrm>
            <a:off x="934234" y="1828800"/>
            <a:ext cx="2645346" cy="1696136"/>
          </a:xfrm>
          <a:prstGeom prst="wedgeRoundRectCallout">
            <a:avLst>
              <a:gd name="adj1" fmla="val 66599"/>
              <a:gd name="adj2" fmla="val 26603"/>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800" i="0" dirty="0">
                <a:solidFill>
                  <a:schemeClr val="bg1"/>
                </a:solidFill>
              </a:rPr>
              <a:t>world: The world of C, denoted by </a:t>
            </a:r>
            <a:r>
              <a:rPr lang="en-US" sz="1800" b="1" i="0" dirty="0">
                <a:solidFill>
                  <a:srgbClr val="FFFF00"/>
                </a:solidFill>
              </a:rPr>
              <a:t>world(C)</a:t>
            </a:r>
            <a:r>
              <a:rPr lang="en-US" sz="1800" i="0" dirty="0">
                <a:solidFill>
                  <a:schemeClr val="bg1"/>
                </a:solidFill>
              </a:rPr>
              <a:t>, is the set of real-world objects described by C.</a:t>
            </a:r>
            <a:endParaRPr kumimoji="0" lang="en-US" sz="1800" b="0" i="0" u="none" strike="noStrike" cap="none" normalizeH="0" baseline="0" dirty="0">
              <a:ln>
                <a:noFill/>
              </a:ln>
              <a:solidFill>
                <a:schemeClr val="bg1"/>
              </a:solidFill>
              <a:effectLst/>
            </a:endParaRPr>
          </a:p>
        </p:txBody>
      </p:sp>
      <p:sp>
        <p:nvSpPr>
          <p:cNvPr id="35" name="Rounded Rectangular Callout 34"/>
          <p:cNvSpPr/>
          <p:nvPr/>
        </p:nvSpPr>
        <p:spPr bwMode="auto">
          <a:xfrm>
            <a:off x="6348130" y="3702144"/>
            <a:ext cx="2243413" cy="1696136"/>
          </a:xfrm>
          <a:prstGeom prst="wedgeRoundRectCallout">
            <a:avLst>
              <a:gd name="adj1" fmla="val -79660"/>
              <a:gd name="adj2" fmla="val 45804"/>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800" i="0" dirty="0">
                <a:solidFill>
                  <a:schemeClr val="bg1"/>
                </a:solidFill>
              </a:rPr>
              <a:t>extension: The extension of C, denoted by </a:t>
            </a:r>
            <a:r>
              <a:rPr lang="en-US" sz="1800" b="1" i="0" dirty="0">
                <a:solidFill>
                  <a:srgbClr val="FFFF00"/>
                </a:solidFill>
              </a:rPr>
              <a:t>extension(C)</a:t>
            </a:r>
            <a:r>
              <a:rPr lang="en-US" sz="1800" i="0" dirty="0">
                <a:solidFill>
                  <a:schemeClr val="bg1"/>
                </a:solidFill>
              </a:rPr>
              <a:t>, is the set instances contained in </a:t>
            </a:r>
            <a:r>
              <a:rPr lang="en-US" sz="1800" dirty="0">
                <a:solidFill>
                  <a:schemeClr val="bg1"/>
                </a:solidFill>
              </a:rPr>
              <a:t>C</a:t>
            </a:r>
            <a:r>
              <a:rPr lang="en-US" sz="1800" i="0" dirty="0">
                <a:solidFill>
                  <a:schemeClr val="bg1"/>
                </a:solidFill>
              </a:rPr>
              <a:t>.</a:t>
            </a:r>
            <a:endParaRPr kumimoji="0" lang="en-US" sz="1800" b="0" i="0" u="none" strike="noStrike" cap="none" normalizeH="0" baseline="0" dirty="0">
              <a:ln>
                <a:noFill/>
              </a:ln>
              <a:solidFill>
                <a:schemeClr val="bg1"/>
              </a:solidFill>
              <a:effectLst/>
            </a:endParaRPr>
          </a:p>
        </p:txBody>
      </p:sp>
      <p:sp>
        <p:nvSpPr>
          <p:cNvPr id="36" name="Rounded Rectangular Callout 35"/>
          <p:cNvSpPr/>
          <p:nvPr/>
        </p:nvSpPr>
        <p:spPr bwMode="auto">
          <a:xfrm>
            <a:off x="6607233" y="1267547"/>
            <a:ext cx="1746381" cy="1696136"/>
          </a:xfrm>
          <a:prstGeom prst="wedgeRoundRectCallout">
            <a:avLst>
              <a:gd name="adj1" fmla="val -80083"/>
              <a:gd name="adj2" fmla="val -11585"/>
              <a:gd name="adj3" fmla="val 16667"/>
            </a:avLst>
          </a:prstGeom>
          <a:solidFill>
            <a:srgbClr val="FF434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lvl="0"/>
            <a:r>
              <a:rPr lang="en-US" sz="1800" i="0">
                <a:solidFill>
                  <a:srgbClr val="FFFFFF"/>
                </a:solidFill>
              </a:rPr>
              <a:t>Cars, tables, trees, apples, buildings</a:t>
            </a:r>
            <a:endParaRPr lang="en-US" sz="1800" i="0" dirty="0">
              <a:solidFill>
                <a:srgbClr val="FFFFFF"/>
              </a:solidFill>
            </a:endParaRPr>
          </a:p>
        </p:txBody>
      </p:sp>
    </p:spTree>
    <p:extLst>
      <p:ext uri="{BB962C8B-B14F-4D97-AF65-F5344CB8AC3E}">
        <p14:creationId xmlns:p14="http://schemas.microsoft.com/office/powerpoint/2010/main" val="6258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8600"/>
            <a:ext cx="7772400" cy="1143000"/>
          </a:xfrm>
        </p:spPr>
        <p:txBody>
          <a:bodyPr/>
          <a:lstStyle/>
          <a:p>
            <a:r>
              <a:rPr lang="en-US" sz="5400" dirty="0">
                <a:latin typeface="Comic Sans MS" panose="030F0702030302020204" pitchFamily="66" charset="0"/>
              </a:rPr>
              <a:t>Schema Integration</a:t>
            </a:r>
          </a:p>
        </p:txBody>
      </p:sp>
      <p:sp>
        <p:nvSpPr>
          <p:cNvPr id="3" name="Content Placeholder 2"/>
          <p:cNvSpPr>
            <a:spLocks noGrp="1"/>
          </p:cNvSpPr>
          <p:nvPr>
            <p:ph idx="1"/>
          </p:nvPr>
        </p:nvSpPr>
        <p:spPr>
          <a:xfrm>
            <a:off x="857737" y="1676400"/>
            <a:ext cx="7428523" cy="2209800"/>
          </a:xfrm>
        </p:spPr>
        <p:txBody>
          <a:bodyPr/>
          <a:lstStyle/>
          <a:p>
            <a:pPr>
              <a:spcAft>
                <a:spcPts val="1800"/>
              </a:spcAft>
            </a:pPr>
            <a:r>
              <a:rPr lang="en-US" sz="3600" dirty="0">
                <a:latin typeface="Comic Sans MS" panose="030F0702030302020204" pitchFamily="66" charset="0"/>
              </a:rPr>
              <a:t>Integration through </a:t>
            </a:r>
            <a:r>
              <a:rPr lang="en-US" sz="3600" i="1" dirty="0" err="1">
                <a:solidFill>
                  <a:srgbClr val="009999"/>
                </a:solidFill>
                <a:latin typeface="Comic Sans MS" panose="030F0702030302020204" pitchFamily="66" charset="0"/>
              </a:rPr>
              <a:t>outerjoin</a:t>
            </a:r>
            <a:endParaRPr lang="en-US" sz="3600" i="1" dirty="0">
              <a:solidFill>
                <a:srgbClr val="009999"/>
              </a:solidFill>
              <a:latin typeface="Comic Sans MS" panose="030F0702030302020204" pitchFamily="66" charset="0"/>
            </a:endParaRPr>
          </a:p>
          <a:p>
            <a:r>
              <a:rPr lang="en-US" sz="3600" dirty="0">
                <a:latin typeface="Comic Sans MS" panose="030F0702030302020204" pitchFamily="66" charset="0"/>
              </a:rPr>
              <a:t>Integration through </a:t>
            </a:r>
            <a:r>
              <a:rPr lang="en-US" sz="3600" i="1" dirty="0" err="1">
                <a:solidFill>
                  <a:srgbClr val="009999"/>
                </a:solidFill>
                <a:latin typeface="Comic Sans MS" panose="030F0702030302020204" pitchFamily="66" charset="0"/>
              </a:rPr>
              <a:t>outerunion</a:t>
            </a:r>
            <a:r>
              <a:rPr lang="en-US" sz="3600" i="1" dirty="0">
                <a:latin typeface="Comic Sans MS" panose="030F0702030302020204" pitchFamily="66" charset="0"/>
              </a:rPr>
              <a:t> </a:t>
            </a:r>
            <a:r>
              <a:rPr lang="en-US" sz="3600" dirty="0">
                <a:latin typeface="Comic Sans MS" panose="030F0702030302020204" pitchFamily="66" charset="0"/>
              </a:rPr>
              <a:t>(generalization)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4511841"/>
            <a:ext cx="3316447" cy="15822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3782" y="4495799"/>
            <a:ext cx="3202478" cy="1582210"/>
          </a:xfrm>
          <a:prstGeom prst="rect">
            <a:avLst/>
          </a:prstGeom>
        </p:spPr>
      </p:pic>
      <p:sp>
        <p:nvSpPr>
          <p:cNvPr id="6" name="TextBox 5"/>
          <p:cNvSpPr txBox="1"/>
          <p:nvPr/>
        </p:nvSpPr>
        <p:spPr>
          <a:xfrm>
            <a:off x="3050587" y="3995856"/>
            <a:ext cx="3042821" cy="461665"/>
          </a:xfrm>
          <a:prstGeom prst="rect">
            <a:avLst/>
          </a:prstGeom>
          <a:noFill/>
        </p:spPr>
        <p:txBody>
          <a:bodyPr wrap="none" rtlCol="0">
            <a:spAutoFit/>
          </a:bodyPr>
          <a:lstStyle/>
          <a:p>
            <a:r>
              <a:rPr lang="en-US" i="0" dirty="0">
                <a:solidFill>
                  <a:srgbClr val="002060"/>
                </a:solidFill>
              </a:rPr>
              <a:t>Two local databases</a:t>
            </a:r>
          </a:p>
        </p:txBody>
      </p:sp>
    </p:spTree>
    <p:extLst>
      <p:ext uri="{BB962C8B-B14F-4D97-AF65-F5344CB8AC3E}">
        <p14:creationId xmlns:p14="http://schemas.microsoft.com/office/powerpoint/2010/main" val="33642147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9900" y="73267"/>
            <a:ext cx="7772400" cy="1143000"/>
          </a:xfrm>
        </p:spPr>
        <p:txBody>
          <a:bodyPr/>
          <a:lstStyle/>
          <a:p>
            <a:pPr eaLnBrk="1" hangingPunct="1"/>
            <a:r>
              <a:rPr lang="en-US" sz="4000" dirty="0" err="1">
                <a:latin typeface="Comic Sans MS" pitchFamily="66" charset="0"/>
              </a:rPr>
              <a:t>Outerjoin</a:t>
            </a:r>
            <a:r>
              <a:rPr lang="en-US" sz="4000" dirty="0">
                <a:latin typeface="Comic Sans MS" pitchFamily="66" charset="0"/>
              </a:rPr>
              <a:t> </a:t>
            </a:r>
            <a:r>
              <a:rPr lang="en-US" sz="4000" i="1" dirty="0">
                <a:latin typeface="Comic Sans MS" pitchFamily="66" charset="0"/>
              </a:rPr>
              <a:t>R</a:t>
            </a:r>
            <a:r>
              <a:rPr lang="en-US" sz="4000" i="1" baseline="-25000" dirty="0">
                <a:latin typeface="Comic Sans MS" pitchFamily="66" charset="0"/>
              </a:rPr>
              <a:t>1</a:t>
            </a:r>
            <a:r>
              <a:rPr lang="en-US" sz="4000" dirty="0">
                <a:latin typeface="Comic Sans MS" pitchFamily="66" charset="0"/>
              </a:rPr>
              <a:t> </a:t>
            </a:r>
            <a:r>
              <a:rPr lang="en-US" sz="4000" dirty="0">
                <a:solidFill>
                  <a:schemeClr val="accent2"/>
                </a:solidFill>
                <a:latin typeface="Arial Unicode MS" pitchFamily="34" charset="-128"/>
                <a:ea typeface="Arial Unicode MS" pitchFamily="34" charset="-128"/>
                <a:cs typeface="Arial Unicode MS" pitchFamily="34" charset="-128"/>
              </a:rPr>
              <a:t>⋈</a:t>
            </a:r>
            <a:r>
              <a:rPr lang="en-US" sz="4000" baseline="-25000" dirty="0">
                <a:solidFill>
                  <a:schemeClr val="accent2"/>
                </a:solidFill>
                <a:latin typeface="Arial Unicode MS" pitchFamily="34" charset="-128"/>
                <a:ea typeface="Arial Unicode MS" pitchFamily="34" charset="-128"/>
                <a:cs typeface="Arial Unicode MS" pitchFamily="34" charset="-128"/>
              </a:rPr>
              <a:t>o </a:t>
            </a:r>
            <a:r>
              <a:rPr lang="en-US" sz="4000" i="1" dirty="0">
                <a:latin typeface="Comic Sans MS" pitchFamily="66" charset="0"/>
              </a:rPr>
              <a:t>R</a:t>
            </a:r>
            <a:r>
              <a:rPr lang="en-US" sz="4000" i="1" baseline="-25000" dirty="0">
                <a:latin typeface="Comic Sans MS" pitchFamily="66" charset="0"/>
              </a:rPr>
              <a:t>2</a:t>
            </a:r>
            <a:r>
              <a:rPr lang="en-US" sz="4000" baseline="-25000" dirty="0">
                <a:solidFill>
                  <a:schemeClr val="accent2"/>
                </a:solidFill>
                <a:latin typeface="Arial Unicode MS" pitchFamily="34" charset="-128"/>
                <a:ea typeface="Arial Unicode MS" pitchFamily="34" charset="-128"/>
                <a:cs typeface="Arial Unicode MS" pitchFamily="34" charset="-128"/>
              </a:rPr>
              <a:t> </a:t>
            </a:r>
            <a:endParaRPr lang="en-US" sz="4000" dirty="0">
              <a:latin typeface="Comic Sans MS" pitchFamily="66" charset="0"/>
            </a:endParaRPr>
          </a:p>
        </p:txBody>
      </p:sp>
      <p:graphicFrame>
        <p:nvGraphicFramePr>
          <p:cNvPr id="192006" name="Group 518"/>
          <p:cNvGraphicFramePr>
            <a:graphicFrameLocks noGrp="1"/>
          </p:cNvGraphicFramePr>
          <p:nvPr>
            <p:ph sz="quarter" idx="1"/>
            <p:extLst>
              <p:ext uri="{D42A27DB-BD31-4B8C-83A1-F6EECF244321}">
                <p14:modId xmlns:p14="http://schemas.microsoft.com/office/powerpoint/2010/main" val="1211053441"/>
              </p:ext>
            </p:extLst>
          </p:nvPr>
        </p:nvGraphicFramePr>
        <p:xfrm>
          <a:off x="457200" y="2781300"/>
          <a:ext cx="3429000" cy="12954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69925">
                  <a:extLst>
                    <a:ext uri="{9D8B030D-6E8A-4147-A177-3AD203B41FA5}">
                      <a16:colId xmlns:a16="http://schemas.microsoft.com/office/drawing/2014/main" val="20002"/>
                    </a:ext>
                  </a:extLst>
                </a:gridCol>
                <a:gridCol w="777875">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90,000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1"/>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2"/>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3"/>
                  </a:ext>
                </a:extLst>
              </a:tr>
            </a:tbl>
          </a:graphicData>
        </a:graphic>
      </p:graphicFrame>
      <p:graphicFrame>
        <p:nvGraphicFramePr>
          <p:cNvPr id="192001" name="Group 513"/>
          <p:cNvGraphicFramePr>
            <a:graphicFrameLocks noGrp="1"/>
          </p:cNvGraphicFramePr>
          <p:nvPr>
            <p:ph sz="quarter" idx="2"/>
            <p:extLst>
              <p:ext uri="{D42A27DB-BD31-4B8C-83A1-F6EECF244321}">
                <p14:modId xmlns:p14="http://schemas.microsoft.com/office/powerpoint/2010/main" val="2643846812"/>
              </p:ext>
            </p:extLst>
          </p:nvPr>
        </p:nvGraphicFramePr>
        <p:xfrm>
          <a:off x="457200" y="4838700"/>
          <a:ext cx="3429000" cy="1371600"/>
        </p:xfrm>
        <a:graphic>
          <a:graphicData uri="http://schemas.openxmlformats.org/drawingml/2006/table">
            <a:tbl>
              <a:tblPr/>
              <a:tblGrid>
                <a:gridCol w="685800">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gridCol w="611187">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25,000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bl>
          </a:graphicData>
        </a:graphic>
      </p:graphicFrame>
      <p:graphicFrame>
        <p:nvGraphicFramePr>
          <p:cNvPr id="192005" name="Group 517"/>
          <p:cNvGraphicFramePr>
            <a:graphicFrameLocks noGrp="1"/>
          </p:cNvGraphicFramePr>
          <p:nvPr>
            <p:ph sz="half" idx="3"/>
            <p:extLst>
              <p:ext uri="{D42A27DB-BD31-4B8C-83A1-F6EECF244321}">
                <p14:modId xmlns:p14="http://schemas.microsoft.com/office/powerpoint/2010/main" val="930318387"/>
              </p:ext>
            </p:extLst>
          </p:nvPr>
        </p:nvGraphicFramePr>
        <p:xfrm>
          <a:off x="4893966" y="3067294"/>
          <a:ext cx="3810000" cy="239395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OID</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mull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omic Sans MS" pitchFamily="66" charset="0"/>
                          <a:cs typeface="Arial" charset="0"/>
                        </a:rPr>
                        <a:t>Incon-sistent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4"/>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5"/>
                  </a:ext>
                </a:extLst>
              </a:tr>
            </a:tbl>
          </a:graphicData>
        </a:graphic>
      </p:graphicFrame>
      <p:sp>
        <p:nvSpPr>
          <p:cNvPr id="113782" name="Text Box 503"/>
          <p:cNvSpPr txBox="1">
            <a:spLocks noChangeArrowheads="1"/>
          </p:cNvSpPr>
          <p:nvPr/>
        </p:nvSpPr>
        <p:spPr bwMode="auto">
          <a:xfrm>
            <a:off x="365125" y="2444750"/>
            <a:ext cx="668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Emp1</a:t>
            </a:r>
          </a:p>
        </p:txBody>
      </p:sp>
      <p:sp>
        <p:nvSpPr>
          <p:cNvPr id="113783" name="Text Box 504"/>
          <p:cNvSpPr txBox="1">
            <a:spLocks noChangeArrowheads="1"/>
          </p:cNvSpPr>
          <p:nvPr/>
        </p:nvSpPr>
        <p:spPr bwMode="auto">
          <a:xfrm>
            <a:off x="365125" y="4502150"/>
            <a:ext cx="7000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Emp2</a:t>
            </a:r>
          </a:p>
        </p:txBody>
      </p:sp>
      <p:sp>
        <p:nvSpPr>
          <p:cNvPr id="113785" name="Text Box 515"/>
          <p:cNvSpPr txBox="1">
            <a:spLocks noChangeArrowheads="1"/>
          </p:cNvSpPr>
          <p:nvPr/>
        </p:nvSpPr>
        <p:spPr bwMode="auto">
          <a:xfrm>
            <a:off x="6798966" y="6248400"/>
            <a:ext cx="2092239" cy="369332"/>
          </a:xfrm>
          <a:prstGeom prst="rect">
            <a:avLst/>
          </a:prstGeom>
          <a:solidFill>
            <a:srgbClr val="AEBE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dirty="0"/>
              <a:t>No match in Emp1</a:t>
            </a:r>
          </a:p>
        </p:txBody>
      </p:sp>
      <p:sp>
        <p:nvSpPr>
          <p:cNvPr id="113786" name="Text Box 516"/>
          <p:cNvSpPr txBox="1">
            <a:spLocks noChangeArrowheads="1"/>
          </p:cNvSpPr>
          <p:nvPr/>
        </p:nvSpPr>
        <p:spPr bwMode="auto">
          <a:xfrm>
            <a:off x="4946651" y="5879068"/>
            <a:ext cx="2129109" cy="369332"/>
          </a:xfrm>
          <a:prstGeom prst="rect">
            <a:avLst/>
          </a:prstGeom>
          <a:solidFill>
            <a:srgbClr val="FFD5AB"/>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dirty="0"/>
              <a:t>No match in Emp2</a:t>
            </a:r>
          </a:p>
        </p:txBody>
      </p:sp>
      <p:sp>
        <p:nvSpPr>
          <p:cNvPr id="11" name="Text Box 505"/>
          <p:cNvSpPr txBox="1">
            <a:spLocks noChangeArrowheads="1"/>
          </p:cNvSpPr>
          <p:nvPr/>
        </p:nvSpPr>
        <p:spPr bwMode="auto">
          <a:xfrm>
            <a:off x="4542483" y="2701656"/>
            <a:ext cx="441659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EmpO = Emp1 </a:t>
            </a:r>
            <a:r>
              <a:rPr lang="en-US" sz="1600" b="1" i="0" dirty="0">
                <a:latin typeface="Arial Unicode MS" pitchFamily="34" charset="-128"/>
                <a:ea typeface="Arial Unicode MS" pitchFamily="34" charset="-128"/>
                <a:cs typeface="Arial Unicode MS" pitchFamily="34" charset="-128"/>
              </a:rPr>
              <a:t>⋈</a:t>
            </a:r>
            <a:r>
              <a:rPr lang="en-US" sz="1600" b="1" i="0" baseline="-25000" dirty="0">
                <a:latin typeface="Arial Unicode MS" pitchFamily="34" charset="-128"/>
                <a:ea typeface="Arial Unicode MS" pitchFamily="34" charset="-128"/>
                <a:cs typeface="Arial Unicode MS" pitchFamily="34" charset="-128"/>
              </a:rPr>
              <a:t>o</a:t>
            </a:r>
            <a:r>
              <a:rPr lang="en-US" sz="1600" b="1" i="0" dirty="0"/>
              <a:t> </a:t>
            </a:r>
            <a:r>
              <a:rPr lang="en-US" sz="1600" i="0" dirty="0"/>
              <a:t>Emp2   (</a:t>
            </a:r>
            <a:r>
              <a:rPr lang="en-US" sz="1600" i="0" dirty="0" err="1"/>
              <a:t>Outerjoin</a:t>
            </a:r>
            <a:r>
              <a:rPr lang="en-US" sz="1600" i="0" dirty="0"/>
              <a:t> on OID)</a:t>
            </a:r>
          </a:p>
        </p:txBody>
      </p:sp>
      <p:cxnSp>
        <p:nvCxnSpPr>
          <p:cNvPr id="5" name="Straight Connector 4"/>
          <p:cNvCxnSpPr/>
          <p:nvPr/>
        </p:nvCxnSpPr>
        <p:spPr bwMode="auto">
          <a:xfrm>
            <a:off x="3886200" y="3238500"/>
            <a:ext cx="304800" cy="0"/>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7" name="Straight Connector 6"/>
          <p:cNvCxnSpPr/>
          <p:nvPr/>
        </p:nvCxnSpPr>
        <p:spPr bwMode="auto">
          <a:xfrm>
            <a:off x="4191000" y="3238500"/>
            <a:ext cx="0" cy="2814638"/>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9" name="Straight Connector 8"/>
          <p:cNvCxnSpPr/>
          <p:nvPr/>
        </p:nvCxnSpPr>
        <p:spPr bwMode="auto">
          <a:xfrm flipH="1">
            <a:off x="3886200" y="6053138"/>
            <a:ext cx="304800" cy="0"/>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2" name="Straight Arrow Connector 11"/>
          <p:cNvCxnSpPr/>
          <p:nvPr/>
        </p:nvCxnSpPr>
        <p:spPr bwMode="auto">
          <a:xfrm>
            <a:off x="4191000" y="4457700"/>
            <a:ext cx="702966" cy="0"/>
          </a:xfrm>
          <a:prstGeom prst="straightConnector1">
            <a:avLst/>
          </a:prstGeom>
          <a:solidFill>
            <a:schemeClr val="accent1"/>
          </a:solidFill>
          <a:ln w="19050" cap="flat" cmpd="sng" algn="ctr">
            <a:solidFill>
              <a:srgbClr val="009999"/>
            </a:solidFill>
            <a:prstDash val="solid"/>
            <a:round/>
            <a:headEnd type="none" w="med" len="med"/>
            <a:tailEnd type="triangle"/>
          </a:ln>
          <a:effectLst/>
        </p:spPr>
      </p:cxnSp>
      <p:sp>
        <p:nvSpPr>
          <p:cNvPr id="14" name="Oval 13"/>
          <p:cNvSpPr/>
          <p:nvPr/>
        </p:nvSpPr>
        <p:spPr bwMode="auto">
          <a:xfrm>
            <a:off x="3977578" y="4224338"/>
            <a:ext cx="469490" cy="421481"/>
          </a:xfrm>
          <a:prstGeom prst="ellipse">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Freeform 15"/>
          <p:cNvSpPr/>
          <p:nvPr/>
        </p:nvSpPr>
        <p:spPr bwMode="auto">
          <a:xfrm>
            <a:off x="3899825" y="3695988"/>
            <a:ext cx="1102125" cy="1671570"/>
          </a:xfrm>
          <a:custGeom>
            <a:avLst/>
            <a:gdLst>
              <a:gd name="connsiteX0" fmla="*/ 0 w 1102125"/>
              <a:gd name="connsiteY0" fmla="*/ 1671570 h 1671570"/>
              <a:gd name="connsiteX1" fmla="*/ 181669 w 1102125"/>
              <a:gd name="connsiteY1" fmla="*/ 1647348 h 1671570"/>
              <a:gd name="connsiteX2" fmla="*/ 230114 w 1102125"/>
              <a:gd name="connsiteY2" fmla="*/ 1635237 h 1671570"/>
              <a:gd name="connsiteX3" fmla="*/ 266448 w 1102125"/>
              <a:gd name="connsiteY3" fmla="*/ 1623125 h 1671570"/>
              <a:gd name="connsiteX4" fmla="*/ 290670 w 1102125"/>
              <a:gd name="connsiteY4" fmla="*/ 1617070 h 1671570"/>
              <a:gd name="connsiteX5" fmla="*/ 327004 w 1102125"/>
              <a:gd name="connsiteY5" fmla="*/ 1604958 h 1671570"/>
              <a:gd name="connsiteX6" fmla="*/ 363338 w 1102125"/>
              <a:gd name="connsiteY6" fmla="*/ 1592847 h 1671570"/>
              <a:gd name="connsiteX7" fmla="*/ 399672 w 1102125"/>
              <a:gd name="connsiteY7" fmla="*/ 1574680 h 1671570"/>
              <a:gd name="connsiteX8" fmla="*/ 423894 w 1102125"/>
              <a:gd name="connsiteY8" fmla="*/ 1550458 h 1671570"/>
              <a:gd name="connsiteX9" fmla="*/ 436005 w 1102125"/>
              <a:gd name="connsiteY9" fmla="*/ 1532291 h 1671570"/>
              <a:gd name="connsiteX10" fmla="*/ 448117 w 1102125"/>
              <a:gd name="connsiteY10" fmla="*/ 1520180 h 1671570"/>
              <a:gd name="connsiteX11" fmla="*/ 466284 w 1102125"/>
              <a:gd name="connsiteY11" fmla="*/ 1483846 h 1671570"/>
              <a:gd name="connsiteX12" fmla="*/ 490506 w 1102125"/>
              <a:gd name="connsiteY12" fmla="*/ 1447512 h 1671570"/>
              <a:gd name="connsiteX13" fmla="*/ 502617 w 1102125"/>
              <a:gd name="connsiteY13" fmla="*/ 1429345 h 1671570"/>
              <a:gd name="connsiteX14" fmla="*/ 514729 w 1102125"/>
              <a:gd name="connsiteY14" fmla="*/ 1405123 h 1671570"/>
              <a:gd name="connsiteX15" fmla="*/ 520784 w 1102125"/>
              <a:gd name="connsiteY15" fmla="*/ 1386956 h 1671570"/>
              <a:gd name="connsiteX16" fmla="*/ 532896 w 1102125"/>
              <a:gd name="connsiteY16" fmla="*/ 1374844 h 1671570"/>
              <a:gd name="connsiteX17" fmla="*/ 551062 w 1102125"/>
              <a:gd name="connsiteY17" fmla="*/ 1320344 h 1671570"/>
              <a:gd name="connsiteX18" fmla="*/ 557118 w 1102125"/>
              <a:gd name="connsiteY18" fmla="*/ 1302177 h 1671570"/>
              <a:gd name="connsiteX19" fmla="*/ 563174 w 1102125"/>
              <a:gd name="connsiteY19" fmla="*/ 1284010 h 1671570"/>
              <a:gd name="connsiteX20" fmla="*/ 569229 w 1102125"/>
              <a:gd name="connsiteY20" fmla="*/ 1241621 h 1671570"/>
              <a:gd name="connsiteX21" fmla="*/ 575285 w 1102125"/>
              <a:gd name="connsiteY21" fmla="*/ 1223454 h 1671570"/>
              <a:gd name="connsiteX22" fmla="*/ 581341 w 1102125"/>
              <a:gd name="connsiteY22" fmla="*/ 1162897 h 1671570"/>
              <a:gd name="connsiteX23" fmla="*/ 587396 w 1102125"/>
              <a:gd name="connsiteY23" fmla="*/ 1132619 h 1671570"/>
              <a:gd name="connsiteX24" fmla="*/ 593452 w 1102125"/>
              <a:gd name="connsiteY24" fmla="*/ 1053896 h 1671570"/>
              <a:gd name="connsiteX25" fmla="*/ 599507 w 1102125"/>
              <a:gd name="connsiteY25" fmla="*/ 1023618 h 1671570"/>
              <a:gd name="connsiteX26" fmla="*/ 605563 w 1102125"/>
              <a:gd name="connsiteY26" fmla="*/ 944895 h 1671570"/>
              <a:gd name="connsiteX27" fmla="*/ 617674 w 1102125"/>
              <a:gd name="connsiteY27" fmla="*/ 884338 h 1671570"/>
              <a:gd name="connsiteX28" fmla="*/ 623730 w 1102125"/>
              <a:gd name="connsiteY28" fmla="*/ 854060 h 1671570"/>
              <a:gd name="connsiteX29" fmla="*/ 635841 w 1102125"/>
              <a:gd name="connsiteY29" fmla="*/ 817727 h 1671570"/>
              <a:gd name="connsiteX30" fmla="*/ 647952 w 1102125"/>
              <a:gd name="connsiteY30" fmla="*/ 769282 h 1671570"/>
              <a:gd name="connsiteX31" fmla="*/ 654008 w 1102125"/>
              <a:gd name="connsiteY31" fmla="*/ 751115 h 1671570"/>
              <a:gd name="connsiteX32" fmla="*/ 678231 w 1102125"/>
              <a:gd name="connsiteY32" fmla="*/ 666336 h 1671570"/>
              <a:gd name="connsiteX33" fmla="*/ 684286 w 1102125"/>
              <a:gd name="connsiteY33" fmla="*/ 648169 h 1671570"/>
              <a:gd name="connsiteX34" fmla="*/ 690342 w 1102125"/>
              <a:gd name="connsiteY34" fmla="*/ 630002 h 1671570"/>
              <a:gd name="connsiteX35" fmla="*/ 696398 w 1102125"/>
              <a:gd name="connsiteY35" fmla="*/ 605780 h 1671570"/>
              <a:gd name="connsiteX36" fmla="*/ 708509 w 1102125"/>
              <a:gd name="connsiteY36" fmla="*/ 569446 h 1671570"/>
              <a:gd name="connsiteX37" fmla="*/ 714564 w 1102125"/>
              <a:gd name="connsiteY37" fmla="*/ 551279 h 1671570"/>
              <a:gd name="connsiteX38" fmla="*/ 726676 w 1102125"/>
              <a:gd name="connsiteY38" fmla="*/ 533112 h 1671570"/>
              <a:gd name="connsiteX39" fmla="*/ 750898 w 1102125"/>
              <a:gd name="connsiteY39" fmla="*/ 460444 h 1671570"/>
              <a:gd name="connsiteX40" fmla="*/ 756954 w 1102125"/>
              <a:gd name="connsiteY40" fmla="*/ 442278 h 1671570"/>
              <a:gd name="connsiteX41" fmla="*/ 763009 w 1102125"/>
              <a:gd name="connsiteY41" fmla="*/ 424111 h 1671570"/>
              <a:gd name="connsiteX42" fmla="*/ 775121 w 1102125"/>
              <a:gd name="connsiteY42" fmla="*/ 405944 h 1671570"/>
              <a:gd name="connsiteX43" fmla="*/ 781176 w 1102125"/>
              <a:gd name="connsiteY43" fmla="*/ 381721 h 1671570"/>
              <a:gd name="connsiteX44" fmla="*/ 787232 w 1102125"/>
              <a:gd name="connsiteY44" fmla="*/ 351443 h 1671570"/>
              <a:gd name="connsiteX45" fmla="*/ 793288 w 1102125"/>
              <a:gd name="connsiteY45" fmla="*/ 333276 h 1671570"/>
              <a:gd name="connsiteX46" fmla="*/ 817510 w 1102125"/>
              <a:gd name="connsiteY46" fmla="*/ 236386 h 1671570"/>
              <a:gd name="connsiteX47" fmla="*/ 829621 w 1102125"/>
              <a:gd name="connsiteY47" fmla="*/ 200052 h 1671570"/>
              <a:gd name="connsiteX48" fmla="*/ 835677 w 1102125"/>
              <a:gd name="connsiteY48" fmla="*/ 181886 h 1671570"/>
              <a:gd name="connsiteX49" fmla="*/ 847788 w 1102125"/>
              <a:gd name="connsiteY49" fmla="*/ 169774 h 1671570"/>
              <a:gd name="connsiteX50" fmla="*/ 872011 w 1102125"/>
              <a:gd name="connsiteY50" fmla="*/ 133440 h 1671570"/>
              <a:gd name="connsiteX51" fmla="*/ 884122 w 1102125"/>
              <a:gd name="connsiteY51" fmla="*/ 115274 h 1671570"/>
              <a:gd name="connsiteX52" fmla="*/ 902289 w 1102125"/>
              <a:gd name="connsiteY52" fmla="*/ 109218 h 1671570"/>
              <a:gd name="connsiteX53" fmla="*/ 914400 w 1102125"/>
              <a:gd name="connsiteY53" fmla="*/ 91051 h 1671570"/>
              <a:gd name="connsiteX54" fmla="*/ 968901 w 1102125"/>
              <a:gd name="connsiteY54" fmla="*/ 60773 h 1671570"/>
              <a:gd name="connsiteX55" fmla="*/ 987068 w 1102125"/>
              <a:gd name="connsiteY55" fmla="*/ 48662 h 1671570"/>
              <a:gd name="connsiteX56" fmla="*/ 1005235 w 1102125"/>
              <a:gd name="connsiteY56" fmla="*/ 42606 h 1671570"/>
              <a:gd name="connsiteX57" fmla="*/ 1023401 w 1102125"/>
              <a:gd name="connsiteY57" fmla="*/ 30495 h 1671570"/>
              <a:gd name="connsiteX58" fmla="*/ 1059735 w 1102125"/>
              <a:gd name="connsiteY58" fmla="*/ 18384 h 1671570"/>
              <a:gd name="connsiteX59" fmla="*/ 1096069 w 1102125"/>
              <a:gd name="connsiteY59" fmla="*/ 217 h 1671570"/>
              <a:gd name="connsiteX60" fmla="*/ 1102125 w 1102125"/>
              <a:gd name="connsiteY60" fmla="*/ 217 h 167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02125" h="1671570">
                <a:moveTo>
                  <a:pt x="0" y="1671570"/>
                </a:moveTo>
                <a:cubicBezTo>
                  <a:pt x="75675" y="1664003"/>
                  <a:pt x="114775" y="1664071"/>
                  <a:pt x="181669" y="1647348"/>
                </a:cubicBezTo>
                <a:cubicBezTo>
                  <a:pt x="197817" y="1643311"/>
                  <a:pt x="214323" y="1640501"/>
                  <a:pt x="230114" y="1635237"/>
                </a:cubicBezTo>
                <a:cubicBezTo>
                  <a:pt x="242225" y="1631200"/>
                  <a:pt x="254063" y="1626221"/>
                  <a:pt x="266448" y="1623125"/>
                </a:cubicBezTo>
                <a:cubicBezTo>
                  <a:pt x="274522" y="1621107"/>
                  <a:pt x="282699" y="1619461"/>
                  <a:pt x="290670" y="1617070"/>
                </a:cubicBezTo>
                <a:cubicBezTo>
                  <a:pt x="302898" y="1613402"/>
                  <a:pt x="314893" y="1608995"/>
                  <a:pt x="327004" y="1604958"/>
                </a:cubicBezTo>
                <a:cubicBezTo>
                  <a:pt x="327009" y="1604956"/>
                  <a:pt x="363334" y="1592850"/>
                  <a:pt x="363338" y="1592847"/>
                </a:cubicBezTo>
                <a:cubicBezTo>
                  <a:pt x="386816" y="1577195"/>
                  <a:pt x="374601" y="1583038"/>
                  <a:pt x="399672" y="1574680"/>
                </a:cubicBezTo>
                <a:cubicBezTo>
                  <a:pt x="412883" y="1535043"/>
                  <a:pt x="394534" y="1573946"/>
                  <a:pt x="423894" y="1550458"/>
                </a:cubicBezTo>
                <a:cubicBezTo>
                  <a:pt x="429577" y="1545912"/>
                  <a:pt x="431458" y="1537974"/>
                  <a:pt x="436005" y="1532291"/>
                </a:cubicBezTo>
                <a:cubicBezTo>
                  <a:pt x="439572" y="1527833"/>
                  <a:pt x="444550" y="1524638"/>
                  <a:pt x="448117" y="1520180"/>
                </a:cubicBezTo>
                <a:cubicBezTo>
                  <a:pt x="477438" y="1483529"/>
                  <a:pt x="445937" y="1520471"/>
                  <a:pt x="466284" y="1483846"/>
                </a:cubicBezTo>
                <a:cubicBezTo>
                  <a:pt x="473353" y="1471122"/>
                  <a:pt x="482432" y="1459623"/>
                  <a:pt x="490506" y="1447512"/>
                </a:cubicBezTo>
                <a:cubicBezTo>
                  <a:pt x="494543" y="1441456"/>
                  <a:pt x="499362" y="1435854"/>
                  <a:pt x="502617" y="1429345"/>
                </a:cubicBezTo>
                <a:cubicBezTo>
                  <a:pt x="506654" y="1421271"/>
                  <a:pt x="511173" y="1413420"/>
                  <a:pt x="514729" y="1405123"/>
                </a:cubicBezTo>
                <a:cubicBezTo>
                  <a:pt x="517243" y="1399256"/>
                  <a:pt x="517500" y="1392430"/>
                  <a:pt x="520784" y="1386956"/>
                </a:cubicBezTo>
                <a:cubicBezTo>
                  <a:pt x="523722" y="1382060"/>
                  <a:pt x="528859" y="1378881"/>
                  <a:pt x="532896" y="1374844"/>
                </a:cubicBezTo>
                <a:lnTo>
                  <a:pt x="551062" y="1320344"/>
                </a:lnTo>
                <a:lnTo>
                  <a:pt x="557118" y="1302177"/>
                </a:lnTo>
                <a:lnTo>
                  <a:pt x="563174" y="1284010"/>
                </a:lnTo>
                <a:cubicBezTo>
                  <a:pt x="565192" y="1269880"/>
                  <a:pt x="566430" y="1255617"/>
                  <a:pt x="569229" y="1241621"/>
                </a:cubicBezTo>
                <a:cubicBezTo>
                  <a:pt x="570481" y="1235362"/>
                  <a:pt x="574314" y="1229763"/>
                  <a:pt x="575285" y="1223454"/>
                </a:cubicBezTo>
                <a:cubicBezTo>
                  <a:pt x="578370" y="1203404"/>
                  <a:pt x="578660" y="1183005"/>
                  <a:pt x="581341" y="1162897"/>
                </a:cubicBezTo>
                <a:cubicBezTo>
                  <a:pt x="582701" y="1152695"/>
                  <a:pt x="585378" y="1142712"/>
                  <a:pt x="587396" y="1132619"/>
                </a:cubicBezTo>
                <a:cubicBezTo>
                  <a:pt x="589415" y="1106378"/>
                  <a:pt x="590546" y="1080054"/>
                  <a:pt x="593452" y="1053896"/>
                </a:cubicBezTo>
                <a:cubicBezTo>
                  <a:pt x="594589" y="1043666"/>
                  <a:pt x="598370" y="1033848"/>
                  <a:pt x="599507" y="1023618"/>
                </a:cubicBezTo>
                <a:cubicBezTo>
                  <a:pt x="602413" y="997460"/>
                  <a:pt x="602159" y="970992"/>
                  <a:pt x="605563" y="944895"/>
                </a:cubicBezTo>
                <a:cubicBezTo>
                  <a:pt x="608226" y="924483"/>
                  <a:pt x="613637" y="904524"/>
                  <a:pt x="617674" y="884338"/>
                </a:cubicBezTo>
                <a:cubicBezTo>
                  <a:pt x="619693" y="874245"/>
                  <a:pt x="620475" y="863824"/>
                  <a:pt x="623730" y="854060"/>
                </a:cubicBezTo>
                <a:cubicBezTo>
                  <a:pt x="627767" y="841949"/>
                  <a:pt x="632745" y="830112"/>
                  <a:pt x="635841" y="817727"/>
                </a:cubicBezTo>
                <a:cubicBezTo>
                  <a:pt x="639878" y="801579"/>
                  <a:pt x="642688" y="785073"/>
                  <a:pt x="647952" y="769282"/>
                </a:cubicBezTo>
                <a:cubicBezTo>
                  <a:pt x="649971" y="763226"/>
                  <a:pt x="652328" y="757273"/>
                  <a:pt x="654008" y="751115"/>
                </a:cubicBezTo>
                <a:cubicBezTo>
                  <a:pt x="676827" y="667446"/>
                  <a:pt x="655017" y="735978"/>
                  <a:pt x="678231" y="666336"/>
                </a:cubicBezTo>
                <a:lnTo>
                  <a:pt x="684286" y="648169"/>
                </a:lnTo>
                <a:cubicBezTo>
                  <a:pt x="686305" y="642113"/>
                  <a:pt x="688794" y="636195"/>
                  <a:pt x="690342" y="630002"/>
                </a:cubicBezTo>
                <a:cubicBezTo>
                  <a:pt x="692361" y="621928"/>
                  <a:pt x="694007" y="613752"/>
                  <a:pt x="696398" y="605780"/>
                </a:cubicBezTo>
                <a:cubicBezTo>
                  <a:pt x="700066" y="593552"/>
                  <a:pt x="704472" y="581557"/>
                  <a:pt x="708509" y="569446"/>
                </a:cubicBezTo>
                <a:cubicBezTo>
                  <a:pt x="710527" y="563390"/>
                  <a:pt x="711023" y="556590"/>
                  <a:pt x="714564" y="551279"/>
                </a:cubicBezTo>
                <a:lnTo>
                  <a:pt x="726676" y="533112"/>
                </a:lnTo>
                <a:lnTo>
                  <a:pt x="750898" y="460444"/>
                </a:lnTo>
                <a:lnTo>
                  <a:pt x="756954" y="442278"/>
                </a:lnTo>
                <a:cubicBezTo>
                  <a:pt x="758973" y="436222"/>
                  <a:pt x="759468" y="429422"/>
                  <a:pt x="763009" y="424111"/>
                </a:cubicBezTo>
                <a:lnTo>
                  <a:pt x="775121" y="405944"/>
                </a:lnTo>
                <a:cubicBezTo>
                  <a:pt x="777139" y="397870"/>
                  <a:pt x="779371" y="389846"/>
                  <a:pt x="781176" y="381721"/>
                </a:cubicBezTo>
                <a:cubicBezTo>
                  <a:pt x="783409" y="371674"/>
                  <a:pt x="784736" y="361428"/>
                  <a:pt x="787232" y="351443"/>
                </a:cubicBezTo>
                <a:cubicBezTo>
                  <a:pt x="788780" y="345250"/>
                  <a:pt x="791853" y="339496"/>
                  <a:pt x="793288" y="333276"/>
                </a:cubicBezTo>
                <a:cubicBezTo>
                  <a:pt x="815210" y="238283"/>
                  <a:pt x="794358" y="305842"/>
                  <a:pt x="817510" y="236386"/>
                </a:cubicBezTo>
                <a:lnTo>
                  <a:pt x="829621" y="200052"/>
                </a:lnTo>
                <a:cubicBezTo>
                  <a:pt x="831639" y="193997"/>
                  <a:pt x="831164" y="186400"/>
                  <a:pt x="835677" y="181886"/>
                </a:cubicBezTo>
                <a:lnTo>
                  <a:pt x="847788" y="169774"/>
                </a:lnTo>
                <a:cubicBezTo>
                  <a:pt x="858431" y="137848"/>
                  <a:pt x="846810" y="163680"/>
                  <a:pt x="872011" y="133440"/>
                </a:cubicBezTo>
                <a:cubicBezTo>
                  <a:pt x="876670" y="127849"/>
                  <a:pt x="878439" y="119820"/>
                  <a:pt x="884122" y="115274"/>
                </a:cubicBezTo>
                <a:cubicBezTo>
                  <a:pt x="889107" y="111286"/>
                  <a:pt x="896233" y="111237"/>
                  <a:pt x="902289" y="109218"/>
                </a:cubicBezTo>
                <a:cubicBezTo>
                  <a:pt x="906326" y="103162"/>
                  <a:pt x="908923" y="95844"/>
                  <a:pt x="914400" y="91051"/>
                </a:cubicBezTo>
                <a:cubicBezTo>
                  <a:pt x="965311" y="46504"/>
                  <a:pt x="932862" y="78793"/>
                  <a:pt x="968901" y="60773"/>
                </a:cubicBezTo>
                <a:cubicBezTo>
                  <a:pt x="975411" y="57518"/>
                  <a:pt x="980558" y="51917"/>
                  <a:pt x="987068" y="48662"/>
                </a:cubicBezTo>
                <a:cubicBezTo>
                  <a:pt x="992777" y="45807"/>
                  <a:pt x="999526" y="45461"/>
                  <a:pt x="1005235" y="42606"/>
                </a:cubicBezTo>
                <a:cubicBezTo>
                  <a:pt x="1011744" y="39351"/>
                  <a:pt x="1016751" y="33451"/>
                  <a:pt x="1023401" y="30495"/>
                </a:cubicBezTo>
                <a:cubicBezTo>
                  <a:pt x="1035067" y="25310"/>
                  <a:pt x="1059735" y="18384"/>
                  <a:pt x="1059735" y="18384"/>
                </a:cubicBezTo>
                <a:cubicBezTo>
                  <a:pt x="1077497" y="6542"/>
                  <a:pt x="1076010" y="5231"/>
                  <a:pt x="1096069" y="217"/>
                </a:cubicBezTo>
                <a:cubicBezTo>
                  <a:pt x="1098027" y="-273"/>
                  <a:pt x="1100106" y="217"/>
                  <a:pt x="1102125" y="217"/>
                </a:cubicBezTo>
              </a:path>
            </a:pathLst>
          </a:custGeom>
          <a:noFill/>
          <a:ln w="28575" cap="flat" cmpd="sng" algn="ctr">
            <a:solidFill>
              <a:srgbClr val="9900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Comic Sans MS" pitchFamily="66" charset="0"/>
            </a:endParaRPr>
          </a:p>
        </p:txBody>
      </p:sp>
      <p:pic>
        <p:nvPicPr>
          <p:cNvPr id="18"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7317215" y="3324321"/>
            <a:ext cx="671153" cy="9755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8005464" y="4575323"/>
            <a:ext cx="671153" cy="9755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B11BBCE-5320-48B9-BA5A-6B4E0161C6D3}"/>
                  </a:ext>
                </a:extLst>
              </p:cNvPr>
              <p:cNvSpPr txBox="1"/>
              <p:nvPr/>
            </p:nvSpPr>
            <p:spPr>
              <a:xfrm>
                <a:off x="3997426" y="4177982"/>
                <a:ext cx="46326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2" name="TextBox 1">
                <a:extLst>
                  <a:ext uri="{FF2B5EF4-FFF2-40B4-BE49-F238E27FC236}">
                    <a16:creationId xmlns:a16="http://schemas.microsoft.com/office/drawing/2014/main" id="{6B11BBCE-5320-48B9-BA5A-6B4E0161C6D3}"/>
                  </a:ext>
                </a:extLst>
              </p:cNvPr>
              <p:cNvSpPr txBox="1">
                <a:spLocks noRot="1" noChangeAspect="1" noMove="1" noResize="1" noEditPoints="1" noAdjustHandles="1" noChangeArrowheads="1" noChangeShapeType="1" noTextEdit="1"/>
              </p:cNvSpPr>
              <p:nvPr/>
            </p:nvSpPr>
            <p:spPr>
              <a:xfrm>
                <a:off x="3997426" y="4177982"/>
                <a:ext cx="463267" cy="492443"/>
              </a:xfrm>
              <a:prstGeom prst="rect">
                <a:avLst/>
              </a:prstGeom>
              <a:blipFill>
                <a:blip r:embed="rId4"/>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206F2B-A0A4-483D-D9B2-03B9A675CE34}"/>
              </a:ext>
            </a:extLst>
          </p:cNvPr>
          <p:cNvSpPr txBox="1"/>
          <p:nvPr/>
        </p:nvSpPr>
        <p:spPr>
          <a:xfrm>
            <a:off x="594767" y="1229809"/>
            <a:ext cx="8118967" cy="954107"/>
          </a:xfrm>
          <a:prstGeom prst="rect">
            <a:avLst/>
          </a:prstGeom>
          <a:noFill/>
        </p:spPr>
        <p:txBody>
          <a:bodyPr wrap="square">
            <a:spAutoFit/>
          </a:bodyPr>
          <a:lstStyle/>
          <a:p>
            <a:pPr marL="0" indent="0" eaLnBrk="1" hangingPunct="1">
              <a:spcAft>
                <a:spcPts val="1800"/>
              </a:spcAft>
              <a:buFontTx/>
              <a:buNone/>
            </a:pPr>
            <a:r>
              <a:rPr lang="en-US" sz="2800" dirty="0">
                <a:latin typeface="Comic Sans MS" pitchFamily="66" charset="0"/>
              </a:rPr>
              <a:t>The </a:t>
            </a:r>
            <a:r>
              <a:rPr lang="en-US" sz="2800" b="1" dirty="0" err="1">
                <a:solidFill>
                  <a:schemeClr val="accent2"/>
                </a:solidFill>
                <a:latin typeface="Comic Sans MS" pitchFamily="66" charset="0"/>
              </a:rPr>
              <a:t>outerjoin</a:t>
            </a:r>
            <a:r>
              <a:rPr lang="en-US" sz="2800" dirty="0">
                <a:latin typeface="Comic Sans MS" pitchFamily="66" charset="0"/>
              </a:rPr>
              <a:t> of relation </a:t>
            </a:r>
            <a:r>
              <a:rPr lang="en-US" sz="2800" dirty="0"/>
              <a:t>Emp</a:t>
            </a:r>
            <a:r>
              <a:rPr lang="en-US" sz="2800" i="1" baseline="-25000" dirty="0">
                <a:latin typeface="Comic Sans MS" pitchFamily="66" charset="0"/>
              </a:rPr>
              <a:t>1</a:t>
            </a:r>
            <a:r>
              <a:rPr lang="en-US" sz="2800" dirty="0">
                <a:latin typeface="Comic Sans MS" pitchFamily="66" charset="0"/>
              </a:rPr>
              <a:t> and </a:t>
            </a:r>
            <a:r>
              <a:rPr lang="en-US" sz="2800" dirty="0"/>
              <a:t>Emp</a:t>
            </a:r>
            <a:r>
              <a:rPr lang="en-US" sz="2800" i="1" baseline="-25000" dirty="0">
                <a:latin typeface="Comic Sans MS" pitchFamily="66" charset="0"/>
              </a:rPr>
              <a:t>2</a:t>
            </a:r>
            <a:r>
              <a:rPr lang="en-US" sz="2800" dirty="0">
                <a:latin typeface="Comic Sans MS" pitchFamily="66" charset="0"/>
              </a:rPr>
              <a:t> is the union of three components.  </a:t>
            </a:r>
          </a:p>
        </p:txBody>
      </p:sp>
      <p:sp>
        <p:nvSpPr>
          <p:cNvPr id="6" name="Arrow: Down 5">
            <a:extLst>
              <a:ext uri="{FF2B5EF4-FFF2-40B4-BE49-F238E27FC236}">
                <a16:creationId xmlns:a16="http://schemas.microsoft.com/office/drawing/2014/main" id="{AE202908-A83F-D723-4AA2-8D9376780C9E}"/>
              </a:ext>
            </a:extLst>
          </p:cNvPr>
          <p:cNvSpPr/>
          <p:nvPr/>
        </p:nvSpPr>
        <p:spPr bwMode="auto">
          <a:xfrm rot="19604957">
            <a:off x="3151703" y="2442879"/>
            <a:ext cx="289331" cy="464658"/>
          </a:xfrm>
          <a:prstGeom prst="downArrow">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8" name="Arrow: Down 7">
            <a:extLst>
              <a:ext uri="{FF2B5EF4-FFF2-40B4-BE49-F238E27FC236}">
                <a16:creationId xmlns:a16="http://schemas.microsoft.com/office/drawing/2014/main" id="{18D97960-FA4B-68E3-3293-77522FA31021}"/>
              </a:ext>
            </a:extLst>
          </p:cNvPr>
          <p:cNvSpPr/>
          <p:nvPr/>
        </p:nvSpPr>
        <p:spPr bwMode="auto">
          <a:xfrm rot="19604957">
            <a:off x="3037011" y="4463498"/>
            <a:ext cx="289331" cy="464658"/>
          </a:xfrm>
          <a:prstGeom prst="downArrow">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500"/>
                                        <p:tgtEl>
                                          <p:spTgt spid="18"/>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2500"/>
                            </p:stCondLst>
                            <p:childTnLst>
                              <p:par>
                                <p:cTn id="17" presetID="21"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336550"/>
            <a:ext cx="7772400" cy="1143000"/>
          </a:xfrm>
        </p:spPr>
        <p:txBody>
          <a:bodyPr/>
          <a:lstStyle/>
          <a:p>
            <a:pPr eaLnBrk="1" hangingPunct="1"/>
            <a:r>
              <a:rPr lang="en-US" sz="4800" dirty="0" err="1">
                <a:latin typeface="Comic Sans MS" pitchFamily="66" charset="0"/>
              </a:rPr>
              <a:t>Outerunion</a:t>
            </a:r>
            <a:endParaRPr lang="en-US" sz="4800" dirty="0">
              <a:latin typeface="Comic Sans MS" pitchFamily="66" charset="0"/>
            </a:endParaRPr>
          </a:p>
        </p:txBody>
      </p:sp>
      <p:graphicFrame>
        <p:nvGraphicFramePr>
          <p:cNvPr id="192006" name="Group 518"/>
          <p:cNvGraphicFramePr>
            <a:graphicFrameLocks noGrp="1"/>
          </p:cNvGraphicFramePr>
          <p:nvPr>
            <p:ph sz="quarter" idx="1"/>
            <p:extLst>
              <p:ext uri="{D42A27DB-BD31-4B8C-83A1-F6EECF244321}">
                <p14:modId xmlns:p14="http://schemas.microsoft.com/office/powerpoint/2010/main" val="3929821683"/>
              </p:ext>
            </p:extLst>
          </p:nvPr>
        </p:nvGraphicFramePr>
        <p:xfrm>
          <a:off x="457200" y="4343400"/>
          <a:ext cx="3429000" cy="12954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69925">
                  <a:extLst>
                    <a:ext uri="{9D8B030D-6E8A-4147-A177-3AD203B41FA5}">
                      <a16:colId xmlns:a16="http://schemas.microsoft.com/office/drawing/2014/main" val="20002"/>
                    </a:ext>
                  </a:extLst>
                </a:gridCol>
                <a:gridCol w="777875">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pitchFamily="18" charset="0"/>
                          <a:cs typeface="Arial" charset="0"/>
                        </a:rPr>
                        <a:t>90,000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bl>
          </a:graphicData>
        </a:graphic>
      </p:graphicFrame>
      <p:graphicFrame>
        <p:nvGraphicFramePr>
          <p:cNvPr id="192001" name="Group 513"/>
          <p:cNvGraphicFramePr>
            <a:graphicFrameLocks noGrp="1"/>
          </p:cNvGraphicFramePr>
          <p:nvPr>
            <p:ph sz="quarter" idx="2"/>
            <p:extLst>
              <p:ext uri="{D42A27DB-BD31-4B8C-83A1-F6EECF244321}">
                <p14:modId xmlns:p14="http://schemas.microsoft.com/office/powerpoint/2010/main" val="1564197810"/>
              </p:ext>
            </p:extLst>
          </p:nvPr>
        </p:nvGraphicFramePr>
        <p:xfrm>
          <a:off x="457200" y="2089150"/>
          <a:ext cx="3429000" cy="1371600"/>
        </p:xfrm>
        <a:graphic>
          <a:graphicData uri="http://schemas.openxmlformats.org/drawingml/2006/table">
            <a:tbl>
              <a:tblPr/>
              <a:tblGrid>
                <a:gridCol w="685800">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gridCol w="611187">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Arial" charset="0"/>
                        </a:rPr>
                        <a:t>25,000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92005" name="Group 517"/>
          <p:cNvGraphicFramePr>
            <a:graphicFrameLocks noGrp="1"/>
          </p:cNvGraphicFramePr>
          <p:nvPr>
            <p:ph sz="half" idx="3"/>
            <p:extLst>
              <p:ext uri="{D42A27DB-BD31-4B8C-83A1-F6EECF244321}">
                <p14:modId xmlns:p14="http://schemas.microsoft.com/office/powerpoint/2010/main" val="1446869399"/>
              </p:ext>
            </p:extLst>
          </p:nvPr>
        </p:nvGraphicFramePr>
        <p:xfrm>
          <a:off x="4816475" y="2308225"/>
          <a:ext cx="3810000" cy="272415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endParaRPr kumimoji="0" lang="en-US" sz="2800" b="0" i="0" u="none" strike="noStrike" cap="none" normalizeH="0" baseline="0" dirty="0">
                        <a:ln>
                          <a:noFill/>
                        </a:ln>
                        <a:solidFill>
                          <a:schemeClr val="tx1"/>
                        </a:solidFill>
                        <a:effectLst/>
                        <a:latin typeface="Times New Roman" pitchFamily="18"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mull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Comic Sans MS" pitchFamily="66" charset="0"/>
                          <a:cs typeface="Arial" charset="0"/>
                        </a:rPr>
                        <a:t>Conflict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a:ln>
                            <a:noFill/>
                          </a:ln>
                          <a:solidFill>
                            <a:schemeClr val="tx1"/>
                          </a:solidFill>
                          <a:effectLst/>
                          <a:latin typeface="Comic Sans MS" pitchFamily="66" charset="0"/>
                          <a:cs typeface="Arial" charset="0"/>
                        </a:rPr>
                        <a:t>Conflict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4"/>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5"/>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6"/>
                  </a:ext>
                </a:extLst>
              </a:tr>
            </a:tbl>
          </a:graphicData>
        </a:graphic>
      </p:graphicFrame>
      <p:sp>
        <p:nvSpPr>
          <p:cNvPr id="113782" name="Text Box 503"/>
          <p:cNvSpPr txBox="1">
            <a:spLocks noChangeArrowheads="1"/>
          </p:cNvSpPr>
          <p:nvPr/>
        </p:nvSpPr>
        <p:spPr bwMode="auto">
          <a:xfrm>
            <a:off x="365125" y="4006850"/>
            <a:ext cx="668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Emp1</a:t>
            </a:r>
          </a:p>
        </p:txBody>
      </p:sp>
      <p:sp>
        <p:nvSpPr>
          <p:cNvPr id="113783" name="Text Box 504"/>
          <p:cNvSpPr txBox="1">
            <a:spLocks noChangeArrowheads="1"/>
          </p:cNvSpPr>
          <p:nvPr/>
        </p:nvSpPr>
        <p:spPr bwMode="auto">
          <a:xfrm>
            <a:off x="365125" y="1752600"/>
            <a:ext cx="7000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Emp2</a:t>
            </a:r>
          </a:p>
        </p:txBody>
      </p:sp>
      <p:sp>
        <p:nvSpPr>
          <p:cNvPr id="113784" name="Text Box 505"/>
          <p:cNvSpPr txBox="1">
            <a:spLocks noChangeArrowheads="1"/>
          </p:cNvSpPr>
          <p:nvPr/>
        </p:nvSpPr>
        <p:spPr bwMode="auto">
          <a:xfrm>
            <a:off x="4724400" y="1981200"/>
            <a:ext cx="233108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EmpG = Emp1 </a:t>
            </a:r>
            <a:r>
              <a:rPr lang="en-US" sz="1600" b="1" i="0" dirty="0" err="1">
                <a:latin typeface="Arial Unicode MS" pitchFamily="34" charset="-128"/>
                <a:ea typeface="Arial Unicode MS" pitchFamily="34" charset="-128"/>
                <a:cs typeface="Arial Unicode MS" pitchFamily="34" charset="-128"/>
              </a:rPr>
              <a:t>U</a:t>
            </a:r>
            <a:r>
              <a:rPr lang="en-US" sz="1600" b="1" i="0" baseline="-25000" dirty="0" err="1">
                <a:latin typeface="Arial Unicode MS" pitchFamily="34" charset="-128"/>
                <a:ea typeface="Arial Unicode MS" pitchFamily="34" charset="-128"/>
                <a:cs typeface="Arial Unicode MS" pitchFamily="34" charset="-128"/>
              </a:rPr>
              <a:t>o</a:t>
            </a:r>
            <a:r>
              <a:rPr lang="en-US" sz="1600" b="1" i="0" dirty="0"/>
              <a:t> </a:t>
            </a:r>
            <a:r>
              <a:rPr lang="en-US" sz="1600" i="0" dirty="0"/>
              <a:t>Emp2</a:t>
            </a:r>
          </a:p>
        </p:txBody>
      </p:sp>
      <p:pic>
        <p:nvPicPr>
          <p:cNvPr id="11"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7273984" y="2532686"/>
            <a:ext cx="671153" cy="13518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7901156" y="3741501"/>
            <a:ext cx="671153" cy="1358263"/>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bwMode="auto">
          <a:xfrm rot="1042974">
            <a:off x="7630166" y="1801559"/>
            <a:ext cx="242865" cy="597408"/>
          </a:xfrm>
          <a:prstGeom prst="downArrow">
            <a:avLst/>
          </a:prstGeom>
          <a:solidFill>
            <a:srgbClr val="FF9F9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4" name="Down Arrow 13"/>
          <p:cNvSpPr/>
          <p:nvPr/>
        </p:nvSpPr>
        <p:spPr bwMode="auto">
          <a:xfrm rot="1042974">
            <a:off x="3608600" y="3812283"/>
            <a:ext cx="242865" cy="597408"/>
          </a:xfrm>
          <a:prstGeom prst="downArrow">
            <a:avLst/>
          </a:prstGeom>
          <a:solidFill>
            <a:srgbClr val="FF9F9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5" name="Down Arrow 14"/>
          <p:cNvSpPr/>
          <p:nvPr/>
        </p:nvSpPr>
        <p:spPr bwMode="auto">
          <a:xfrm rot="1042974">
            <a:off x="8260568" y="1801559"/>
            <a:ext cx="242865" cy="597408"/>
          </a:xfrm>
          <a:prstGeom prst="downArrow">
            <a:avLst/>
          </a:prstGeom>
          <a:solidFill>
            <a:schemeClr val="accent1">
              <a:lumMod val="7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Down Arrow 15"/>
          <p:cNvSpPr/>
          <p:nvPr/>
        </p:nvSpPr>
        <p:spPr bwMode="auto">
          <a:xfrm rot="1042974">
            <a:off x="3477209" y="1575085"/>
            <a:ext cx="242865" cy="597408"/>
          </a:xfrm>
          <a:prstGeom prst="downArrow">
            <a:avLst/>
          </a:prstGeom>
          <a:solidFill>
            <a:schemeClr val="accent1">
              <a:lumMod val="7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7" name="Down Arrow 15">
            <a:extLst>
              <a:ext uri="{FF2B5EF4-FFF2-40B4-BE49-F238E27FC236}">
                <a16:creationId xmlns:a16="http://schemas.microsoft.com/office/drawing/2014/main" id="{4B9E2327-9454-4E8E-89F8-3555E116C797}"/>
              </a:ext>
            </a:extLst>
          </p:cNvPr>
          <p:cNvSpPr/>
          <p:nvPr/>
        </p:nvSpPr>
        <p:spPr bwMode="auto">
          <a:xfrm rot="18161634">
            <a:off x="4069056" y="2651511"/>
            <a:ext cx="540868" cy="790630"/>
          </a:xfrm>
          <a:prstGeom prst="downArrow">
            <a:avLst/>
          </a:prstGeom>
          <a:solidFill>
            <a:srgbClr val="9900CC"/>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8" name="Down Arrow 15">
            <a:extLst>
              <a:ext uri="{FF2B5EF4-FFF2-40B4-BE49-F238E27FC236}">
                <a16:creationId xmlns:a16="http://schemas.microsoft.com/office/drawing/2014/main" id="{59725024-9598-48D2-A0A7-45DEBB9336D1}"/>
              </a:ext>
            </a:extLst>
          </p:cNvPr>
          <p:cNvSpPr/>
          <p:nvPr/>
        </p:nvSpPr>
        <p:spPr bwMode="auto">
          <a:xfrm rot="14350044">
            <a:off x="4098471" y="4389254"/>
            <a:ext cx="540868" cy="790630"/>
          </a:xfrm>
          <a:prstGeom prst="downArrow">
            <a:avLst/>
          </a:prstGeom>
          <a:solidFill>
            <a:srgbClr val="BF4D0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92828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81000" y="110926"/>
            <a:ext cx="8382000" cy="685800"/>
          </a:xfrm>
        </p:spPr>
        <p:txBody>
          <a:bodyPr/>
          <a:lstStyle/>
          <a:p>
            <a:pPr eaLnBrk="1" hangingPunct="1"/>
            <a:r>
              <a:rPr lang="en-US" sz="3600" dirty="0">
                <a:solidFill>
                  <a:srgbClr val="800000"/>
                </a:solidFill>
                <a:latin typeface="Comic Sans MS" pitchFamily="66" charset="0"/>
              </a:rPr>
              <a:t>Schema Integration Using </a:t>
            </a:r>
            <a:r>
              <a:rPr lang="en-US" sz="3600" i="1" dirty="0" err="1">
                <a:solidFill>
                  <a:srgbClr val="800000"/>
                </a:solidFill>
                <a:latin typeface="Comic Sans MS" pitchFamily="66" charset="0"/>
              </a:rPr>
              <a:t>Outerjoin</a:t>
            </a:r>
            <a:endParaRPr lang="en-US" sz="3600" i="1" dirty="0">
              <a:solidFill>
                <a:srgbClr val="800000"/>
              </a:solidFill>
              <a:latin typeface="Comic Sans MS" pitchFamily="66" charset="0"/>
            </a:endParaRPr>
          </a:p>
        </p:txBody>
      </p:sp>
      <p:sp>
        <p:nvSpPr>
          <p:cNvPr id="114691" name="Rectangle 3"/>
          <p:cNvSpPr>
            <a:spLocks noGrp="1" noChangeArrowheads="1"/>
          </p:cNvSpPr>
          <p:nvPr>
            <p:ph type="body" idx="1"/>
          </p:nvPr>
        </p:nvSpPr>
        <p:spPr>
          <a:xfrm>
            <a:off x="762000" y="893416"/>
            <a:ext cx="7696200" cy="3124200"/>
          </a:xfrm>
        </p:spPr>
        <p:txBody>
          <a:bodyPr/>
          <a:lstStyle/>
          <a:p>
            <a:pPr marL="0" indent="0" eaLnBrk="1" hangingPunct="1">
              <a:spcAft>
                <a:spcPct val="30000"/>
              </a:spcAft>
              <a:buFontTx/>
              <a:buNone/>
            </a:pPr>
            <a:r>
              <a:rPr lang="en-US" sz="2800" dirty="0">
                <a:latin typeface="Comic Sans MS" pitchFamily="66" charset="0"/>
              </a:rPr>
              <a:t>Two classes </a:t>
            </a:r>
            <a:r>
              <a:rPr lang="en-US" sz="2800" i="1" dirty="0">
                <a:latin typeface="Comic Sans MS" pitchFamily="66" charset="0"/>
              </a:rPr>
              <a:t>C1</a:t>
            </a:r>
            <a:r>
              <a:rPr lang="en-US" sz="2800" dirty="0">
                <a:latin typeface="Comic Sans MS" pitchFamily="66" charset="0"/>
              </a:rPr>
              <a:t>  and </a:t>
            </a:r>
            <a:r>
              <a:rPr lang="en-US" sz="2800" i="1" dirty="0">
                <a:latin typeface="Comic Sans MS" pitchFamily="66" charset="0"/>
              </a:rPr>
              <a:t>C2</a:t>
            </a:r>
            <a:r>
              <a:rPr lang="en-US" sz="2800" dirty="0">
                <a:latin typeface="Comic Sans MS" pitchFamily="66" charset="0"/>
              </a:rPr>
              <a:t> can be integrated by </a:t>
            </a:r>
            <a:r>
              <a:rPr lang="en-US" sz="2800" dirty="0" err="1">
                <a:latin typeface="Comic Sans MS" pitchFamily="66" charset="0"/>
              </a:rPr>
              <a:t>equi-outerjoining</a:t>
            </a:r>
            <a:r>
              <a:rPr lang="en-US" sz="2800" dirty="0">
                <a:latin typeface="Comic Sans MS" pitchFamily="66" charset="0"/>
              </a:rPr>
              <a:t> the two classes on the OID to form a new class </a:t>
            </a:r>
            <a:r>
              <a:rPr lang="en-US" sz="2800" i="1" dirty="0">
                <a:latin typeface="Comic Sans MS" pitchFamily="66" charset="0"/>
              </a:rPr>
              <a:t>C</a:t>
            </a:r>
            <a:r>
              <a:rPr lang="en-US" sz="2800" dirty="0">
                <a:latin typeface="Comic Sans MS" pitchFamily="66" charset="0"/>
              </a:rPr>
              <a:t>.     </a:t>
            </a:r>
            <a:r>
              <a:rPr lang="en-US" sz="2800" dirty="0">
                <a:solidFill>
                  <a:srgbClr val="FF0000"/>
                </a:solidFill>
                <a:latin typeface="Comic Sans MS" pitchFamily="66" charset="0"/>
              </a:rPr>
              <a:t>/* C = C1 </a:t>
            </a:r>
            <a:r>
              <a:rPr lang="en-US" sz="2800" dirty="0">
                <a:solidFill>
                  <a:srgbClr val="FF0000"/>
                </a:solidFill>
                <a:latin typeface="Arial Unicode MS" pitchFamily="34" charset="-128"/>
                <a:ea typeface="Arial Unicode MS" pitchFamily="34" charset="-128"/>
                <a:cs typeface="Arial Unicode MS" pitchFamily="34" charset="-128"/>
              </a:rPr>
              <a:t>⋈</a:t>
            </a:r>
            <a:r>
              <a:rPr lang="en-US" sz="2800" baseline="-25000" dirty="0">
                <a:solidFill>
                  <a:srgbClr val="FF0000"/>
                </a:solidFill>
                <a:latin typeface="Arial Unicode MS" pitchFamily="34" charset="-128"/>
                <a:ea typeface="Arial Unicode MS" pitchFamily="34" charset="-128"/>
                <a:cs typeface="Arial Unicode MS" pitchFamily="34" charset="-128"/>
              </a:rPr>
              <a:t>o </a:t>
            </a:r>
            <a:r>
              <a:rPr lang="en-US" sz="2800" i="1" dirty="0">
                <a:solidFill>
                  <a:srgbClr val="FF0000"/>
                </a:solidFill>
                <a:latin typeface="Comic Sans MS" pitchFamily="66" charset="0"/>
              </a:rPr>
              <a:t>C2</a:t>
            </a:r>
            <a:r>
              <a:rPr lang="en-US" sz="2800" baseline="-25000" dirty="0">
                <a:solidFill>
                  <a:srgbClr val="FF0000"/>
                </a:solidFill>
                <a:latin typeface="Arial Unicode MS" pitchFamily="34" charset="-128"/>
                <a:ea typeface="Arial Unicode MS" pitchFamily="34" charset="-128"/>
                <a:cs typeface="Arial Unicode MS" pitchFamily="34" charset="-128"/>
              </a:rPr>
              <a:t> </a:t>
            </a:r>
            <a:r>
              <a:rPr lang="en-US" sz="2800" dirty="0">
                <a:solidFill>
                  <a:srgbClr val="FF0000"/>
                </a:solidFill>
                <a:latin typeface="Comic Sans MS" pitchFamily="66" charset="0"/>
              </a:rPr>
              <a:t> </a:t>
            </a:r>
          </a:p>
          <a:p>
            <a:pPr lvl="1" eaLnBrk="1" hangingPunct="1"/>
            <a:r>
              <a:rPr lang="en-US" sz="2400" dirty="0">
                <a:solidFill>
                  <a:schemeClr val="accent2"/>
                </a:solidFill>
                <a:latin typeface="Arial Unicode MS" pitchFamily="34" charset="-128"/>
              </a:rPr>
              <a:t>extension(</a:t>
            </a:r>
            <a:r>
              <a:rPr lang="en-US" sz="2400" i="1" dirty="0">
                <a:solidFill>
                  <a:schemeClr val="accent2"/>
                </a:solidFill>
                <a:latin typeface="Arial Unicode MS" pitchFamily="34" charset="-128"/>
              </a:rPr>
              <a:t>C </a:t>
            </a:r>
            <a:r>
              <a:rPr lang="en-US" sz="2400" dirty="0">
                <a:solidFill>
                  <a:schemeClr val="accent2"/>
                </a:solidFill>
                <a:latin typeface="Arial Unicode MS" pitchFamily="34" charset="-128"/>
              </a:rPr>
              <a:t>) = extension(</a:t>
            </a:r>
            <a:r>
              <a:rPr lang="en-US" sz="2400" i="1" dirty="0">
                <a:solidFill>
                  <a:schemeClr val="accent2"/>
                </a:solidFill>
                <a:latin typeface="Arial Unicode MS" pitchFamily="34" charset="-128"/>
              </a:rPr>
              <a:t>C1 </a:t>
            </a:r>
            <a:r>
              <a:rPr lang="en-US" sz="2400" dirty="0">
                <a:solidFill>
                  <a:schemeClr val="accent2"/>
                </a:solidFill>
                <a:latin typeface="Arial Unicode MS" pitchFamily="34" charset="-128"/>
              </a:rPr>
              <a:t>) </a:t>
            </a:r>
            <a:r>
              <a:rPr lang="en-US" sz="2400" dirty="0">
                <a:solidFill>
                  <a:schemeClr val="accent2"/>
                </a:solidFill>
                <a:latin typeface="Arial Unicode MS" pitchFamily="34" charset="-128"/>
                <a:ea typeface="Arial Unicode MS" pitchFamily="34" charset="-128"/>
                <a:cs typeface="Arial Unicode MS" pitchFamily="34" charset="-128"/>
              </a:rPr>
              <a:t>⋈</a:t>
            </a:r>
            <a:r>
              <a:rPr lang="en-US" sz="2400" baseline="-25000" dirty="0">
                <a:solidFill>
                  <a:schemeClr val="accent2"/>
                </a:solidFill>
                <a:latin typeface="Arial Unicode MS" pitchFamily="34" charset="-128"/>
                <a:ea typeface="Arial Unicode MS" pitchFamily="34" charset="-128"/>
                <a:cs typeface="Arial Unicode MS" pitchFamily="34" charset="-128"/>
              </a:rPr>
              <a:t>o </a:t>
            </a:r>
            <a:r>
              <a:rPr lang="en-US" sz="2400" dirty="0">
                <a:solidFill>
                  <a:schemeClr val="accent2"/>
                </a:solidFill>
                <a:latin typeface="Arial Unicode MS" pitchFamily="34" charset="-128"/>
                <a:ea typeface="Arial Unicode MS" pitchFamily="34" charset="-128"/>
                <a:cs typeface="Arial Unicode MS" pitchFamily="34" charset="-128"/>
              </a:rPr>
              <a:t>extension(</a:t>
            </a:r>
            <a:r>
              <a:rPr lang="en-US" sz="2400" i="1" dirty="0">
                <a:solidFill>
                  <a:schemeClr val="accent2"/>
                </a:solidFill>
                <a:latin typeface="Arial Unicode MS" pitchFamily="34" charset="-128"/>
                <a:ea typeface="Arial Unicode MS" pitchFamily="34" charset="-128"/>
                <a:cs typeface="Arial Unicode MS" pitchFamily="34" charset="-128"/>
              </a:rPr>
              <a:t>C2 </a:t>
            </a:r>
            <a:r>
              <a:rPr lang="en-US" sz="2400" dirty="0">
                <a:solidFill>
                  <a:schemeClr val="accent2"/>
                </a:solidFill>
                <a:latin typeface="Arial Unicode MS" pitchFamily="34" charset="-128"/>
                <a:ea typeface="Arial Unicode MS" pitchFamily="34" charset="-128"/>
                <a:cs typeface="Arial Unicode MS" pitchFamily="34" charset="-128"/>
              </a:rPr>
              <a:t>)</a:t>
            </a:r>
            <a:r>
              <a:rPr lang="en-US" sz="2400" baseline="-25000" dirty="0">
                <a:solidFill>
                  <a:schemeClr val="accent2"/>
                </a:solidFill>
                <a:latin typeface="Arial Unicode MS" pitchFamily="34" charset="-128"/>
                <a:ea typeface="Arial Unicode MS" pitchFamily="34" charset="-128"/>
                <a:cs typeface="Arial Unicode MS" pitchFamily="34" charset="-128"/>
              </a:rPr>
              <a:t> </a:t>
            </a:r>
          </a:p>
          <a:p>
            <a:pPr lvl="1" eaLnBrk="1" hangingPunct="1"/>
            <a:r>
              <a:rPr lang="en-US" sz="2400" dirty="0">
                <a:solidFill>
                  <a:schemeClr val="accent2"/>
                </a:solidFill>
                <a:latin typeface="Arial Unicode MS" pitchFamily="34" charset="-128"/>
                <a:ea typeface="Arial Unicode MS" pitchFamily="34" charset="-128"/>
                <a:cs typeface="Arial Unicode MS" pitchFamily="34" charset="-128"/>
              </a:rPr>
              <a:t>type(</a:t>
            </a:r>
            <a:r>
              <a:rPr lang="en-US" sz="2400" i="1" dirty="0">
                <a:solidFill>
                  <a:schemeClr val="accent2"/>
                </a:solidFill>
                <a:latin typeface="Arial Unicode MS" pitchFamily="34" charset="-128"/>
                <a:ea typeface="Arial Unicode MS" pitchFamily="34" charset="-128"/>
                <a:cs typeface="Arial Unicode MS" pitchFamily="34" charset="-128"/>
              </a:rPr>
              <a:t>C </a:t>
            </a:r>
            <a:r>
              <a:rPr lang="en-US" sz="2400" dirty="0">
                <a:solidFill>
                  <a:schemeClr val="accent2"/>
                </a:solidFill>
                <a:latin typeface="Arial Unicode MS" pitchFamily="34" charset="-128"/>
                <a:ea typeface="Arial Unicode MS" pitchFamily="34" charset="-128"/>
                <a:cs typeface="Arial Unicode MS" pitchFamily="34" charset="-128"/>
              </a:rPr>
              <a:t>) = type(</a:t>
            </a:r>
            <a:r>
              <a:rPr lang="en-US" sz="2400" i="1" dirty="0">
                <a:solidFill>
                  <a:schemeClr val="accent2"/>
                </a:solidFill>
                <a:latin typeface="Arial Unicode MS" pitchFamily="34" charset="-128"/>
                <a:ea typeface="Arial Unicode MS" pitchFamily="34" charset="-128"/>
                <a:cs typeface="Arial Unicode MS" pitchFamily="34" charset="-128"/>
              </a:rPr>
              <a:t>C1 </a:t>
            </a:r>
            <a:r>
              <a:rPr lang="en-US" sz="2400" dirty="0">
                <a:solidFill>
                  <a:schemeClr val="accent2"/>
                </a:solidFill>
                <a:latin typeface="Arial Unicode MS" pitchFamily="34" charset="-128"/>
                <a:ea typeface="Arial Unicode MS" pitchFamily="34" charset="-128"/>
                <a:cs typeface="Arial Unicode MS" pitchFamily="34" charset="-128"/>
              </a:rPr>
              <a:t>) ⋃ type(</a:t>
            </a:r>
            <a:r>
              <a:rPr lang="en-US" sz="2400" i="1" dirty="0">
                <a:solidFill>
                  <a:schemeClr val="accent2"/>
                </a:solidFill>
                <a:latin typeface="Arial Unicode MS" pitchFamily="34" charset="-128"/>
                <a:ea typeface="Arial Unicode MS" pitchFamily="34" charset="-128"/>
                <a:cs typeface="Arial Unicode MS" pitchFamily="34" charset="-128"/>
              </a:rPr>
              <a:t>C2 </a:t>
            </a:r>
            <a:r>
              <a:rPr lang="en-US" sz="2400" dirty="0">
                <a:solidFill>
                  <a:schemeClr val="accent2"/>
                </a:solidFill>
                <a:latin typeface="Arial Unicode MS" pitchFamily="34" charset="-128"/>
                <a:ea typeface="Arial Unicode MS" pitchFamily="34" charset="-128"/>
                <a:cs typeface="Arial Unicode MS" pitchFamily="34" charset="-128"/>
              </a:rPr>
              <a:t>)</a:t>
            </a:r>
          </a:p>
          <a:p>
            <a:pPr lvl="1" eaLnBrk="1" hangingPunct="1"/>
            <a:r>
              <a:rPr lang="en-US" sz="2400" dirty="0">
                <a:solidFill>
                  <a:schemeClr val="accent2"/>
                </a:solidFill>
                <a:latin typeface="Arial Unicode MS" pitchFamily="34" charset="-128"/>
                <a:ea typeface="Arial Unicode MS" pitchFamily="34" charset="-128"/>
                <a:cs typeface="Arial Unicode MS" pitchFamily="34" charset="-128"/>
              </a:rPr>
              <a:t>world(</a:t>
            </a:r>
            <a:r>
              <a:rPr lang="en-US" sz="2400" i="1" dirty="0">
                <a:solidFill>
                  <a:schemeClr val="accent2"/>
                </a:solidFill>
                <a:latin typeface="Arial Unicode MS" pitchFamily="34" charset="-128"/>
                <a:ea typeface="Arial Unicode MS" pitchFamily="34" charset="-128"/>
                <a:cs typeface="Arial Unicode MS" pitchFamily="34" charset="-128"/>
              </a:rPr>
              <a:t>C </a:t>
            </a:r>
            <a:r>
              <a:rPr lang="en-US" sz="2400" dirty="0">
                <a:solidFill>
                  <a:schemeClr val="accent2"/>
                </a:solidFill>
                <a:latin typeface="Arial Unicode MS" pitchFamily="34" charset="-128"/>
                <a:ea typeface="Arial Unicode MS" pitchFamily="34" charset="-128"/>
                <a:cs typeface="Arial Unicode MS" pitchFamily="34" charset="-128"/>
              </a:rPr>
              <a:t>) = world(</a:t>
            </a:r>
            <a:r>
              <a:rPr lang="en-US" sz="2400" i="1" dirty="0">
                <a:solidFill>
                  <a:schemeClr val="accent2"/>
                </a:solidFill>
                <a:latin typeface="Arial Unicode MS" pitchFamily="34" charset="-128"/>
                <a:ea typeface="Arial Unicode MS" pitchFamily="34" charset="-128"/>
                <a:cs typeface="Arial Unicode MS" pitchFamily="34" charset="-128"/>
              </a:rPr>
              <a:t>C1 </a:t>
            </a:r>
            <a:r>
              <a:rPr lang="en-US" sz="2400" dirty="0">
                <a:solidFill>
                  <a:schemeClr val="accent2"/>
                </a:solidFill>
                <a:latin typeface="Arial Unicode MS" pitchFamily="34" charset="-128"/>
                <a:ea typeface="Arial Unicode MS" pitchFamily="34" charset="-128"/>
                <a:cs typeface="Arial Unicode MS" pitchFamily="34" charset="-128"/>
              </a:rPr>
              <a:t>) ⋃ world(</a:t>
            </a:r>
            <a:r>
              <a:rPr lang="en-US" sz="2400" i="1" dirty="0">
                <a:solidFill>
                  <a:schemeClr val="accent2"/>
                </a:solidFill>
                <a:latin typeface="Arial Unicode MS" pitchFamily="34" charset="-128"/>
                <a:ea typeface="Arial Unicode MS" pitchFamily="34" charset="-128"/>
                <a:cs typeface="Arial Unicode MS" pitchFamily="34" charset="-128"/>
              </a:rPr>
              <a:t>C2 </a:t>
            </a:r>
            <a:r>
              <a:rPr lang="en-US" sz="2400" dirty="0">
                <a:solidFill>
                  <a:schemeClr val="accent2"/>
                </a:solidFill>
                <a:latin typeface="Arial Unicode MS" pitchFamily="34" charset="-128"/>
                <a:ea typeface="Arial Unicode MS" pitchFamily="34" charset="-128"/>
                <a:cs typeface="Arial Unicode MS" pitchFamily="34" charset="-128"/>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755" y="4479880"/>
            <a:ext cx="2902245" cy="20819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204" y="3912668"/>
            <a:ext cx="5105400" cy="1167170"/>
          </a:xfrm>
          <a:prstGeom prst="rect">
            <a:avLst/>
          </a:prstGeom>
        </p:spPr>
      </p:pic>
      <p:sp>
        <p:nvSpPr>
          <p:cNvPr id="2" name="Rounded Rectangular Callout 1"/>
          <p:cNvSpPr/>
          <p:nvPr/>
        </p:nvSpPr>
        <p:spPr bwMode="auto">
          <a:xfrm>
            <a:off x="7299587" y="3341694"/>
            <a:ext cx="1447800" cy="899355"/>
          </a:xfrm>
          <a:prstGeom prst="wedgeRoundRectCallout">
            <a:avLst>
              <a:gd name="adj1" fmla="val -19575"/>
              <a:gd name="adj2" fmla="val 103405"/>
              <a:gd name="adj3" fmla="val 16667"/>
            </a:avLst>
          </a:prstGeom>
          <a:solidFill>
            <a:srgbClr val="FFCDC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omic Sans MS" pitchFamily="66" charset="0"/>
              </a:rPr>
              <a:t>As seen by global applications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5520854"/>
            <a:ext cx="2242933" cy="1070058"/>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4014" y="5542102"/>
            <a:ext cx="2122846" cy="1048809"/>
          </a:xfrm>
          <a:prstGeom prst="rect">
            <a:avLst/>
          </a:prstGeom>
        </p:spPr>
      </p:pic>
      <p:sp>
        <p:nvSpPr>
          <p:cNvPr id="5" name="TextBox 4"/>
          <p:cNvSpPr txBox="1"/>
          <p:nvPr/>
        </p:nvSpPr>
        <p:spPr>
          <a:xfrm>
            <a:off x="1899819" y="5224046"/>
            <a:ext cx="2092239" cy="338554"/>
          </a:xfrm>
          <a:prstGeom prst="rect">
            <a:avLst/>
          </a:prstGeom>
          <a:noFill/>
        </p:spPr>
        <p:txBody>
          <a:bodyPr wrap="none" rtlCol="0">
            <a:spAutoFit/>
          </a:bodyPr>
          <a:lstStyle/>
          <a:p>
            <a:r>
              <a:rPr lang="en-US" sz="1600" i="0" dirty="0">
                <a:solidFill>
                  <a:srgbClr val="002060"/>
                </a:solidFill>
              </a:rPr>
              <a:t>Two local databases</a:t>
            </a:r>
          </a:p>
        </p:txBody>
      </p:sp>
      <p:sp>
        <p:nvSpPr>
          <p:cNvPr id="6" name="TextBox 5"/>
          <p:cNvSpPr txBox="1"/>
          <p:nvPr/>
        </p:nvSpPr>
        <p:spPr>
          <a:xfrm>
            <a:off x="3316705" y="4142874"/>
            <a:ext cx="1015021" cy="276999"/>
          </a:xfrm>
          <a:prstGeom prst="rect">
            <a:avLst/>
          </a:prstGeom>
          <a:noFill/>
        </p:spPr>
        <p:txBody>
          <a:bodyPr wrap="none" rtlCol="0">
            <a:spAutoFit/>
          </a:bodyPr>
          <a:lstStyle/>
          <a:p>
            <a:r>
              <a:rPr lang="en-US" sz="1200" dirty="0"/>
              <a:t>Integration</a:t>
            </a:r>
          </a:p>
        </p:txBody>
      </p:sp>
      <p:pic>
        <p:nvPicPr>
          <p:cNvPr id="41986" name="Picture 2" descr="What Materials Engineering Is and How to Use a Degree in This Field | Top  Graduate Engineering Schools | US News">
            <a:extLst>
              <a:ext uri="{FF2B5EF4-FFF2-40B4-BE49-F238E27FC236}">
                <a16:creationId xmlns:a16="http://schemas.microsoft.com/office/drawing/2014/main" id="{D231F7F4-15B3-421F-881A-676892269C5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279" y="6019800"/>
            <a:ext cx="640481" cy="426987"/>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Celebrating Your Office Staff">
            <a:extLst>
              <a:ext uri="{FF2B5EF4-FFF2-40B4-BE49-F238E27FC236}">
                <a16:creationId xmlns:a16="http://schemas.microsoft.com/office/drawing/2014/main" id="{4EA0EB33-7467-4DD2-85D9-089557E5C7C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5542102"/>
            <a:ext cx="559094" cy="372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idx="1"/>
          </p:nvPr>
        </p:nvSpPr>
        <p:spPr>
          <a:xfrm>
            <a:off x="833008" y="1294144"/>
            <a:ext cx="2410369" cy="1623811"/>
          </a:xfrm>
        </p:spPr>
        <p:txBody>
          <a:bodyPr/>
          <a:lstStyle/>
          <a:p>
            <a:pPr eaLnBrk="1" hangingPunct="1">
              <a:buFontTx/>
              <a:buNone/>
            </a:pPr>
            <a:r>
              <a:rPr lang="en-US" sz="2000" dirty="0">
                <a:latin typeface="Arial Unicode MS" pitchFamily="34" charset="-128"/>
              </a:rPr>
              <a:t>Emp1:	</a:t>
            </a:r>
            <a:r>
              <a:rPr lang="en-US" sz="2000" b="1" dirty="0">
                <a:latin typeface="Arial Unicode MS" pitchFamily="34" charset="-128"/>
              </a:rPr>
              <a:t>SSN</a:t>
            </a:r>
            <a:r>
              <a:rPr lang="en-US" sz="2000" dirty="0">
                <a:latin typeface="Arial Unicode MS" pitchFamily="34" charset="-128"/>
              </a:rPr>
              <a:t>	</a:t>
            </a:r>
            <a:endParaRPr lang="en-US" sz="2000" b="1" dirty="0">
              <a:latin typeface="Arial Unicode MS" pitchFamily="34" charset="-128"/>
            </a:endParaRPr>
          </a:p>
          <a:p>
            <a:pPr eaLnBrk="1" hangingPunct="1">
              <a:buFontTx/>
              <a:buNone/>
            </a:pPr>
            <a:r>
              <a:rPr lang="en-US" sz="2000" dirty="0">
                <a:latin typeface="Arial Unicode MS" pitchFamily="34" charset="-128"/>
              </a:rPr>
              <a:t>		</a:t>
            </a:r>
            <a:r>
              <a:rPr lang="en-US" sz="2000" b="1" dirty="0">
                <a:latin typeface="Arial Unicode MS" pitchFamily="34" charset="-128"/>
              </a:rPr>
              <a:t>Name</a:t>
            </a:r>
          </a:p>
          <a:p>
            <a:pPr eaLnBrk="1" hangingPunct="1">
              <a:buFontTx/>
              <a:buNone/>
            </a:pPr>
            <a:r>
              <a:rPr lang="en-US" sz="2000" dirty="0">
                <a:latin typeface="Arial Unicode MS" pitchFamily="34" charset="-128"/>
              </a:rPr>
              <a:t>		</a:t>
            </a:r>
            <a:r>
              <a:rPr lang="en-US" sz="2000" b="1" dirty="0">
                <a:latin typeface="Arial Unicode MS" pitchFamily="34" charset="-128"/>
              </a:rPr>
              <a:t>Salary</a:t>
            </a:r>
            <a:r>
              <a:rPr lang="en-US" sz="2000" dirty="0">
                <a:latin typeface="Arial Unicode MS" pitchFamily="34" charset="-128"/>
              </a:rPr>
              <a:t>	</a:t>
            </a:r>
            <a:endParaRPr lang="en-US" sz="2000" b="1" dirty="0">
              <a:latin typeface="Arial Unicode MS" pitchFamily="34" charset="-128"/>
            </a:endParaRPr>
          </a:p>
          <a:p>
            <a:pPr eaLnBrk="1" hangingPunct="1">
              <a:spcAft>
                <a:spcPct val="40000"/>
              </a:spcAft>
              <a:buFontTx/>
              <a:buNone/>
            </a:pPr>
            <a:r>
              <a:rPr lang="en-US" sz="2000" dirty="0">
                <a:latin typeface="Arial Unicode MS" pitchFamily="34" charset="-128"/>
              </a:rPr>
              <a:t>		</a:t>
            </a:r>
            <a:r>
              <a:rPr lang="en-US" sz="2000" dirty="0">
                <a:solidFill>
                  <a:srgbClr val="FF0000"/>
                </a:solidFill>
                <a:latin typeface="Arial Unicode MS" pitchFamily="34" charset="-128"/>
              </a:rPr>
              <a:t>Age</a:t>
            </a:r>
            <a:r>
              <a:rPr lang="en-US" sz="2000" dirty="0">
                <a:latin typeface="Arial Unicode MS" pitchFamily="34" charset="-128"/>
              </a:rPr>
              <a:t>		  </a:t>
            </a:r>
          </a:p>
        </p:txBody>
      </p:sp>
      <p:sp>
        <p:nvSpPr>
          <p:cNvPr id="116740" name="Text Box 5"/>
          <p:cNvSpPr txBox="1">
            <a:spLocks noChangeArrowheads="1"/>
          </p:cNvSpPr>
          <p:nvPr/>
        </p:nvSpPr>
        <p:spPr bwMode="auto">
          <a:xfrm>
            <a:off x="5562600" y="1817146"/>
            <a:ext cx="868362" cy="91598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SSN</a:t>
            </a:r>
          </a:p>
          <a:p>
            <a:pPr eaLnBrk="1" hangingPunct="1"/>
            <a:r>
              <a:rPr lang="en-US" sz="1800" i="0"/>
              <a:t>Name</a:t>
            </a:r>
          </a:p>
          <a:p>
            <a:pPr eaLnBrk="1" hangingPunct="1"/>
            <a:r>
              <a:rPr lang="en-US" sz="1800" i="0"/>
              <a:t>Salary</a:t>
            </a:r>
          </a:p>
        </p:txBody>
      </p:sp>
      <p:sp>
        <p:nvSpPr>
          <p:cNvPr id="116741" name="Text Box 6"/>
          <p:cNvSpPr txBox="1">
            <a:spLocks noChangeArrowheads="1"/>
          </p:cNvSpPr>
          <p:nvPr/>
        </p:nvSpPr>
        <p:spPr bwMode="auto">
          <a:xfrm>
            <a:off x="5369081" y="3114133"/>
            <a:ext cx="596900" cy="366713"/>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rgbClr val="FF0000"/>
                </a:solidFill>
              </a:rPr>
              <a:t>Age</a:t>
            </a:r>
          </a:p>
        </p:txBody>
      </p:sp>
      <p:sp>
        <p:nvSpPr>
          <p:cNvPr id="116742" name="Text Box 7"/>
          <p:cNvSpPr txBox="1">
            <a:spLocks noChangeArrowheads="1"/>
          </p:cNvSpPr>
          <p:nvPr/>
        </p:nvSpPr>
        <p:spPr bwMode="auto">
          <a:xfrm>
            <a:off x="6152284" y="3114134"/>
            <a:ext cx="687388" cy="36671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rgbClr val="FF0000"/>
                </a:solidFill>
              </a:rPr>
              <a:t>Rank</a:t>
            </a:r>
          </a:p>
        </p:txBody>
      </p:sp>
      <p:sp>
        <p:nvSpPr>
          <p:cNvPr id="116743" name="Line 8"/>
          <p:cNvSpPr>
            <a:spLocks noChangeShapeType="1"/>
          </p:cNvSpPr>
          <p:nvPr/>
        </p:nvSpPr>
        <p:spPr bwMode="auto">
          <a:xfrm flipH="1">
            <a:off x="5646736" y="2733133"/>
            <a:ext cx="98425" cy="38100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44" name="Line 9"/>
          <p:cNvSpPr>
            <a:spLocks noChangeShapeType="1"/>
          </p:cNvSpPr>
          <p:nvPr/>
        </p:nvSpPr>
        <p:spPr bwMode="auto">
          <a:xfrm>
            <a:off x="6278562" y="2733133"/>
            <a:ext cx="174625" cy="381000"/>
          </a:xfrm>
          <a:prstGeom prst="line">
            <a:avLst/>
          </a:prstGeom>
          <a:noFill/>
          <a:ln w="190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6745" name="Text Box 10"/>
          <p:cNvSpPr txBox="1">
            <a:spLocks noChangeArrowheads="1"/>
          </p:cNvSpPr>
          <p:nvPr/>
        </p:nvSpPr>
        <p:spPr bwMode="auto">
          <a:xfrm>
            <a:off x="4763184" y="1781278"/>
            <a:ext cx="7826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dirty="0">
                <a:solidFill>
                  <a:schemeClr val="accent2"/>
                </a:solidFill>
              </a:rPr>
              <a:t>EmpG</a:t>
            </a:r>
          </a:p>
        </p:txBody>
      </p:sp>
      <p:sp>
        <p:nvSpPr>
          <p:cNvPr id="116746" name="Text Box 11"/>
          <p:cNvSpPr txBox="1">
            <a:spLocks noChangeArrowheads="1"/>
          </p:cNvSpPr>
          <p:nvPr/>
        </p:nvSpPr>
        <p:spPr bwMode="auto">
          <a:xfrm>
            <a:off x="6839672" y="3026523"/>
            <a:ext cx="766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dirty="0">
                <a:solidFill>
                  <a:schemeClr val="accent2"/>
                </a:solidFill>
              </a:rPr>
              <a:t>Emp2</a:t>
            </a:r>
          </a:p>
        </p:txBody>
      </p:sp>
      <p:sp>
        <p:nvSpPr>
          <p:cNvPr id="116747" name="Text Box 12"/>
          <p:cNvSpPr txBox="1">
            <a:spLocks noChangeArrowheads="1"/>
          </p:cNvSpPr>
          <p:nvPr/>
        </p:nvSpPr>
        <p:spPr bwMode="auto">
          <a:xfrm>
            <a:off x="4624182" y="3026523"/>
            <a:ext cx="7667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dirty="0">
                <a:solidFill>
                  <a:schemeClr val="accent2"/>
                </a:solidFill>
              </a:rPr>
              <a:t>Emp1</a:t>
            </a:r>
          </a:p>
        </p:txBody>
      </p:sp>
      <p:sp>
        <p:nvSpPr>
          <p:cNvPr id="12" name="Up Arrow 11"/>
          <p:cNvSpPr/>
          <p:nvPr/>
        </p:nvSpPr>
        <p:spPr bwMode="auto">
          <a:xfrm>
            <a:off x="4043065" y="1690536"/>
            <a:ext cx="484632" cy="1892808"/>
          </a:xfrm>
          <a:prstGeom prst="upArrow">
            <a:avLst/>
          </a:prstGeom>
          <a:solidFill>
            <a:srgbClr val="FFD5AB"/>
          </a:solidFill>
          <a:ln w="9525" cap="flat" cmpd="sng" algn="ctr">
            <a:solidFill>
              <a:schemeClr val="tx1"/>
            </a:solidFill>
            <a:prstDash val="solid"/>
            <a:round/>
            <a:headEnd type="none" w="med" len="med"/>
            <a:tailEnd type="none" w="med" len="med"/>
          </a:ln>
          <a:effectLst/>
        </p:spPr>
        <p:txBody>
          <a:bodyPr vert="vert270" anchor="ctr" anchorCtr="1"/>
          <a:lstStyle/>
          <a:p>
            <a:pPr algn="r">
              <a:defRPr/>
            </a:pPr>
            <a:r>
              <a:rPr lang="en-US" sz="1800" dirty="0"/>
              <a:t>Generalization</a:t>
            </a:r>
          </a:p>
        </p:txBody>
      </p:sp>
      <p:sp>
        <p:nvSpPr>
          <p:cNvPr id="116749" name="Down Arrow 12"/>
          <p:cNvSpPr>
            <a:spLocks noChangeArrowheads="1"/>
          </p:cNvSpPr>
          <p:nvPr/>
        </p:nvSpPr>
        <p:spPr bwMode="auto">
          <a:xfrm>
            <a:off x="6384924" y="1732399"/>
            <a:ext cx="1471613" cy="977900"/>
          </a:xfrm>
          <a:prstGeom prst="downArrow">
            <a:avLst>
              <a:gd name="adj1" fmla="val 61056"/>
              <a:gd name="adj2" fmla="val 50000"/>
            </a:avLst>
          </a:prstGeom>
          <a:solidFill>
            <a:srgbClr val="FFD5AB"/>
          </a:solidFill>
          <a:ln w="9525" algn="ctr">
            <a:solidFill>
              <a:schemeClr val="tx1"/>
            </a:solidFill>
            <a:round/>
            <a:headEnd/>
            <a:tailEnd/>
          </a:ln>
        </p:spPr>
        <p:txBody>
          <a:bodyPr lIns="0" rIns="0" anchor="b" anchorCtr="1"/>
          <a:lstStyle/>
          <a:p>
            <a:pPr algn="ctr"/>
            <a:r>
              <a:rPr lang="en-US" sz="1600" dirty="0"/>
              <a:t>More</a:t>
            </a:r>
          </a:p>
          <a:p>
            <a:pPr algn="ctr"/>
            <a:r>
              <a:rPr lang="en-US" sz="1600" dirty="0"/>
              <a:t>specific</a:t>
            </a:r>
          </a:p>
        </p:txBody>
      </p:sp>
      <p:pic>
        <p:nvPicPr>
          <p:cNvPr id="3" name="Picture 2"/>
          <p:cNvPicPr>
            <a:picLocks noChangeAspect="1"/>
          </p:cNvPicPr>
          <p:nvPr/>
        </p:nvPicPr>
        <p:blipFill>
          <a:blip r:embed="rId3"/>
          <a:stretch>
            <a:fillRect/>
          </a:stretch>
        </p:blipFill>
        <p:spPr>
          <a:xfrm>
            <a:off x="921587" y="4751950"/>
            <a:ext cx="7509289" cy="1738180"/>
          </a:xfrm>
          <a:prstGeom prst="rect">
            <a:avLst/>
          </a:prstGeom>
        </p:spPr>
      </p:pic>
      <p:sp>
        <p:nvSpPr>
          <p:cNvPr id="2" name="TextBox 1">
            <a:extLst>
              <a:ext uri="{FF2B5EF4-FFF2-40B4-BE49-F238E27FC236}">
                <a16:creationId xmlns:a16="http://schemas.microsoft.com/office/drawing/2014/main" id="{482D9FE7-484F-411B-A002-FFFFDABB188B}"/>
              </a:ext>
            </a:extLst>
          </p:cNvPr>
          <p:cNvSpPr txBox="1"/>
          <p:nvPr/>
        </p:nvSpPr>
        <p:spPr>
          <a:xfrm>
            <a:off x="5296418" y="3563467"/>
            <a:ext cx="2534914" cy="646331"/>
          </a:xfrm>
          <a:prstGeom prst="rect">
            <a:avLst/>
          </a:prstGeom>
          <a:noFill/>
        </p:spPr>
        <p:txBody>
          <a:bodyPr wrap="square" rtlCol="0">
            <a:spAutoFit/>
          </a:bodyPr>
          <a:lstStyle/>
          <a:p>
            <a:r>
              <a:rPr lang="en-US" sz="1800" dirty="0">
                <a:solidFill>
                  <a:srgbClr val="006260"/>
                </a:solidFill>
              </a:rPr>
              <a:t>Go to Emp1 for “Age” and Emp2 for “Rank”</a:t>
            </a:r>
          </a:p>
        </p:txBody>
      </p:sp>
      <p:sp>
        <p:nvSpPr>
          <p:cNvPr id="4" name="Rectangle 3">
            <a:extLst>
              <a:ext uri="{FF2B5EF4-FFF2-40B4-BE49-F238E27FC236}">
                <a16:creationId xmlns:a16="http://schemas.microsoft.com/office/drawing/2014/main" id="{E05DBB4F-90E3-2769-1864-0F1C057E7996}"/>
              </a:ext>
            </a:extLst>
          </p:cNvPr>
          <p:cNvSpPr txBox="1">
            <a:spLocks noChangeArrowheads="1"/>
          </p:cNvSpPr>
          <p:nvPr/>
        </p:nvSpPr>
        <p:spPr bwMode="auto">
          <a:xfrm>
            <a:off x="821950" y="3039470"/>
            <a:ext cx="2153952" cy="1623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000" i="0" kern="0" dirty="0">
                <a:latin typeface="Arial Unicode MS" pitchFamily="34" charset="-128"/>
              </a:rPr>
              <a:t>Emp2:	</a:t>
            </a:r>
            <a:r>
              <a:rPr lang="en-US" sz="2000" b="1" i="0" kern="0" dirty="0">
                <a:latin typeface="Arial Unicode MS" pitchFamily="34" charset="-128"/>
              </a:rPr>
              <a:t>SSN</a:t>
            </a:r>
            <a:r>
              <a:rPr lang="en-US" sz="2000" i="0" kern="0" dirty="0">
                <a:latin typeface="Arial Unicode MS" pitchFamily="34" charset="-128"/>
              </a:rPr>
              <a:t>	</a:t>
            </a:r>
            <a:endParaRPr lang="en-US" sz="2000" b="1" i="0" kern="0" dirty="0">
              <a:latin typeface="Arial Unicode MS" pitchFamily="34" charset="-128"/>
            </a:endParaRPr>
          </a:p>
          <a:p>
            <a:pPr eaLnBrk="1" hangingPunct="1">
              <a:buFontTx/>
              <a:buNone/>
            </a:pPr>
            <a:r>
              <a:rPr lang="en-US" sz="2000" i="0" kern="0" dirty="0">
                <a:latin typeface="Arial Unicode MS" pitchFamily="34" charset="-128"/>
              </a:rPr>
              <a:t>		</a:t>
            </a:r>
            <a:r>
              <a:rPr lang="en-US" sz="2000" b="1" i="0" kern="0" dirty="0">
                <a:latin typeface="Arial Unicode MS" pitchFamily="34" charset="-128"/>
              </a:rPr>
              <a:t>Name</a:t>
            </a:r>
            <a:r>
              <a:rPr lang="en-US" sz="2000" i="0" kern="0" dirty="0">
                <a:latin typeface="Arial Unicode MS" pitchFamily="34" charset="-128"/>
              </a:rPr>
              <a:t>	</a:t>
            </a:r>
            <a:endParaRPr lang="en-US" sz="2000" b="1" i="0" kern="0" dirty="0">
              <a:latin typeface="Arial Unicode MS" pitchFamily="34" charset="-128"/>
            </a:endParaRPr>
          </a:p>
          <a:p>
            <a:pPr eaLnBrk="1" hangingPunct="1">
              <a:buFontTx/>
              <a:buNone/>
            </a:pPr>
            <a:r>
              <a:rPr lang="en-US" sz="2000" i="0" kern="0" dirty="0">
                <a:latin typeface="Arial Unicode MS" pitchFamily="34" charset="-128"/>
              </a:rPr>
              <a:t> 		</a:t>
            </a:r>
            <a:r>
              <a:rPr lang="en-US" sz="2000" b="1" i="0" kern="0" dirty="0">
                <a:latin typeface="Arial Unicode MS" pitchFamily="34" charset="-128"/>
              </a:rPr>
              <a:t>Salary</a:t>
            </a:r>
            <a:r>
              <a:rPr lang="en-US" sz="2000" i="0" kern="0" dirty="0">
                <a:latin typeface="Arial Unicode MS" pitchFamily="34" charset="-128"/>
              </a:rPr>
              <a:t>	</a:t>
            </a:r>
            <a:endParaRPr lang="en-US" sz="2000" b="1" i="0" kern="0" dirty="0">
              <a:latin typeface="Arial Unicode MS" pitchFamily="34" charset="-128"/>
            </a:endParaRPr>
          </a:p>
          <a:p>
            <a:pPr eaLnBrk="1" hangingPunct="1">
              <a:spcAft>
                <a:spcPct val="40000"/>
              </a:spcAft>
              <a:buFontTx/>
              <a:buNone/>
            </a:pPr>
            <a:r>
              <a:rPr lang="en-US" sz="2000" i="0" kern="0" dirty="0">
                <a:latin typeface="Arial Unicode MS" pitchFamily="34" charset="-128"/>
              </a:rPr>
              <a:t>		</a:t>
            </a:r>
            <a:r>
              <a:rPr lang="en-US" sz="2000" i="0" kern="0" dirty="0">
                <a:solidFill>
                  <a:srgbClr val="FF0000"/>
                </a:solidFill>
                <a:latin typeface="Arial Unicode MS" pitchFamily="34" charset="-128"/>
              </a:rPr>
              <a:t>Rank</a:t>
            </a:r>
            <a:r>
              <a:rPr lang="en-US" sz="2000" i="0" kern="0" dirty="0">
                <a:latin typeface="Arial Unicode MS" pitchFamily="34" charset="-128"/>
              </a:rPr>
              <a:t>			  </a:t>
            </a:r>
          </a:p>
        </p:txBody>
      </p:sp>
      <p:sp>
        <p:nvSpPr>
          <p:cNvPr id="7" name="Rectangle 2">
            <a:extLst>
              <a:ext uri="{FF2B5EF4-FFF2-40B4-BE49-F238E27FC236}">
                <a16:creationId xmlns:a16="http://schemas.microsoft.com/office/drawing/2014/main" id="{F298E352-36DC-428E-A13A-DF415BB59EFC}"/>
              </a:ext>
            </a:extLst>
          </p:cNvPr>
          <p:cNvSpPr>
            <a:spLocks noGrp="1" noChangeArrowheads="1"/>
          </p:cNvSpPr>
          <p:nvPr>
            <p:ph type="title"/>
          </p:nvPr>
        </p:nvSpPr>
        <p:spPr>
          <a:xfrm>
            <a:off x="381000" y="110382"/>
            <a:ext cx="8382000" cy="1143000"/>
          </a:xfrm>
        </p:spPr>
        <p:txBody>
          <a:bodyPr/>
          <a:lstStyle/>
          <a:p>
            <a:pPr eaLnBrk="1" hangingPunct="1"/>
            <a:r>
              <a:rPr lang="en-US" sz="3400" dirty="0">
                <a:solidFill>
                  <a:srgbClr val="800000"/>
                </a:solidFill>
                <a:latin typeface="Comic Sans MS" pitchFamily="66" charset="0"/>
              </a:rPr>
              <a:t>Schema Integration thru </a:t>
            </a:r>
            <a:r>
              <a:rPr lang="en-US" sz="3400" i="1" dirty="0">
                <a:solidFill>
                  <a:srgbClr val="800000"/>
                </a:solidFill>
                <a:latin typeface="Comic Sans MS" pitchFamily="66" charset="0"/>
              </a:rPr>
              <a:t>Generalization</a:t>
            </a:r>
          </a:p>
        </p:txBody>
      </p:sp>
      <p:sp>
        <p:nvSpPr>
          <p:cNvPr id="8" name="TextBox 7">
            <a:extLst>
              <a:ext uri="{FF2B5EF4-FFF2-40B4-BE49-F238E27FC236}">
                <a16:creationId xmlns:a16="http://schemas.microsoft.com/office/drawing/2014/main" id="{94D1D0AE-CA30-573B-D71D-D73F7514548C}"/>
              </a:ext>
            </a:extLst>
          </p:cNvPr>
          <p:cNvSpPr txBox="1"/>
          <p:nvPr/>
        </p:nvSpPr>
        <p:spPr>
          <a:xfrm>
            <a:off x="6030162" y="799067"/>
            <a:ext cx="2661306" cy="461665"/>
          </a:xfrm>
          <a:prstGeom prst="rect">
            <a:avLst/>
          </a:prstGeom>
          <a:noFill/>
        </p:spPr>
        <p:txBody>
          <a:bodyPr wrap="none" rtlCol="0">
            <a:spAutoFit/>
          </a:bodyPr>
          <a:lstStyle/>
          <a:p>
            <a:r>
              <a:rPr lang="en-US" dirty="0"/>
              <a:t>thru Outer Union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73075" y="228600"/>
            <a:ext cx="8518525" cy="584775"/>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dirty="0">
                <a:solidFill>
                  <a:srgbClr val="800000"/>
                </a:solidFill>
              </a:rPr>
              <a:t>Homogeneous DDBMS: </a:t>
            </a:r>
            <a:r>
              <a:rPr lang="en-US" sz="3200" b="1" i="0" dirty="0">
                <a:solidFill>
                  <a:srgbClr val="FFC000"/>
                </a:solidFill>
              </a:rPr>
              <a:t>Global Application</a:t>
            </a:r>
          </a:p>
        </p:txBody>
      </p:sp>
      <p:grpSp>
        <p:nvGrpSpPr>
          <p:cNvPr id="33" name="Group 32">
            <a:extLst>
              <a:ext uri="{FF2B5EF4-FFF2-40B4-BE49-F238E27FC236}">
                <a16:creationId xmlns:a16="http://schemas.microsoft.com/office/drawing/2014/main" id="{FCA46099-A412-6B6C-BCB1-C6AC1DF991F4}"/>
              </a:ext>
            </a:extLst>
          </p:cNvPr>
          <p:cNvGrpSpPr/>
          <p:nvPr/>
        </p:nvGrpSpPr>
        <p:grpSpPr>
          <a:xfrm>
            <a:off x="441324" y="1066800"/>
            <a:ext cx="2530471" cy="5559128"/>
            <a:chOff x="441324" y="1066800"/>
            <a:chExt cx="2530471" cy="5559128"/>
          </a:xfrm>
        </p:grpSpPr>
        <p:sp>
          <p:nvSpPr>
            <p:cNvPr id="32" name="Rectangle: Rounded Corners 31">
              <a:extLst>
                <a:ext uri="{FF2B5EF4-FFF2-40B4-BE49-F238E27FC236}">
                  <a16:creationId xmlns:a16="http://schemas.microsoft.com/office/drawing/2014/main" id="{C8A0AA0B-3161-4422-B43A-E15C335268E7}"/>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7891" name="Rectangle 3"/>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13319" name="Rectangle 7"/>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7894" name="Text Box 8"/>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13323" name="Rectangle 11"/>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898" name="Text Box 12"/>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13328" name="Rectangle 16"/>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03" name="Text Box 17"/>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04" name="AutoShape 18"/>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37905" name="Text Box 19"/>
            <p:cNvSpPr txBox="1">
              <a:spLocks noChangeArrowheads="1"/>
            </p:cNvSpPr>
            <p:nvPr/>
          </p:nvSpPr>
          <p:spPr bwMode="auto">
            <a:xfrm>
              <a:off x="1029062" y="5680075"/>
              <a:ext cx="1276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37906" name="Line 20"/>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10" name="Line 24"/>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337" name="Rectangle 25"/>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12" name="Text Box 26"/>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13" name="Line 27"/>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24" name="Line 38"/>
            <p:cNvSpPr>
              <a:spLocks noChangeShapeType="1"/>
            </p:cNvSpPr>
            <p:nvPr/>
          </p:nvSpPr>
          <p:spPr bwMode="auto">
            <a:xfrm>
              <a:off x="1651362" y="4007643"/>
              <a:ext cx="3175" cy="47691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 name="TextBox 3"/>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6" name="Straight Connector 5">
              <a:extLst>
                <a:ext uri="{FF2B5EF4-FFF2-40B4-BE49-F238E27FC236}">
                  <a16:creationId xmlns:a16="http://schemas.microsoft.com/office/drawing/2014/main" id="{40C1BF2F-F1CA-280B-2761-F2769EC5CC77}"/>
                </a:ext>
              </a:extLst>
            </p:cNvPr>
            <p:cNvCxnSpPr>
              <a:cxnSpLocks/>
              <a:stCxn id="3789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471962B-317C-F19A-4218-363678BE7F9C}"/>
                </a:ext>
              </a:extLst>
            </p:cNvPr>
            <p:cNvSpPr txBox="1"/>
            <p:nvPr/>
          </p:nvSpPr>
          <p:spPr>
            <a:xfrm>
              <a:off x="859880" y="6164263"/>
              <a:ext cx="1616148" cy="461665"/>
            </a:xfrm>
            <a:prstGeom prst="rect">
              <a:avLst/>
            </a:prstGeom>
            <a:noFill/>
          </p:spPr>
          <p:txBody>
            <a:bodyPr wrap="none" rtlCol="0">
              <a:spAutoFit/>
            </a:bodyPr>
            <a:lstStyle/>
            <a:p>
              <a:r>
                <a:rPr lang="en-US" dirty="0">
                  <a:solidFill>
                    <a:srgbClr val="00B0F0"/>
                  </a:solidFill>
                </a:rPr>
                <a:t>Location 1</a:t>
              </a:r>
            </a:p>
          </p:txBody>
        </p:sp>
        <p:sp>
          <p:nvSpPr>
            <p:cNvPr id="37902" name="Rectangle 3">
              <a:extLst>
                <a:ext uri="{FF2B5EF4-FFF2-40B4-BE49-F238E27FC236}">
                  <a16:creationId xmlns:a16="http://schemas.microsoft.com/office/drawing/2014/main" id="{27949B9C-5AF4-B3D2-48F1-95F2D186272D}"/>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11" name="Straight Connector 37910">
              <a:extLst>
                <a:ext uri="{FF2B5EF4-FFF2-40B4-BE49-F238E27FC236}">
                  <a16:creationId xmlns:a16="http://schemas.microsoft.com/office/drawing/2014/main" id="{DABCB301-049C-B13B-ACC6-4FEF48F40D85}"/>
                </a:ext>
              </a:extLst>
            </p:cNvPr>
            <p:cNvCxnSpPr>
              <a:cxnSpLocks/>
              <a:stCxn id="37902"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89560A7C-F907-F574-8890-F05011129E5C}"/>
              </a:ext>
            </a:extLst>
          </p:cNvPr>
          <p:cNvGrpSpPr/>
          <p:nvPr/>
        </p:nvGrpSpPr>
        <p:grpSpPr>
          <a:xfrm>
            <a:off x="3276600" y="1066800"/>
            <a:ext cx="2530471" cy="5559128"/>
            <a:chOff x="441324" y="1066800"/>
            <a:chExt cx="2530471" cy="5559128"/>
          </a:xfrm>
        </p:grpSpPr>
        <p:sp>
          <p:nvSpPr>
            <p:cNvPr id="35" name="Rectangle: Rounded Corners 34">
              <a:extLst>
                <a:ext uri="{FF2B5EF4-FFF2-40B4-BE49-F238E27FC236}">
                  <a16:creationId xmlns:a16="http://schemas.microsoft.com/office/drawing/2014/main" id="{36F1D74E-ECE9-2D4D-0668-3EAC3A03B310}"/>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6" name="Rectangle 3">
              <a:extLst>
                <a:ext uri="{FF2B5EF4-FFF2-40B4-BE49-F238E27FC236}">
                  <a16:creationId xmlns:a16="http://schemas.microsoft.com/office/drawing/2014/main" id="{2B51A528-FDAF-1D8B-F562-B86905CEB030}"/>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37" name="Rectangle 7">
              <a:extLst>
                <a:ext uri="{FF2B5EF4-FFF2-40B4-BE49-F238E27FC236}">
                  <a16:creationId xmlns:a16="http://schemas.microsoft.com/office/drawing/2014/main" id="{0DE69898-B2C8-9E38-CAAB-D9846707888F}"/>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8" name="Text Box 8">
              <a:extLst>
                <a:ext uri="{FF2B5EF4-FFF2-40B4-BE49-F238E27FC236}">
                  <a16:creationId xmlns:a16="http://schemas.microsoft.com/office/drawing/2014/main" id="{40AFF955-8A8C-106F-719F-58EBD7F49300}"/>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40" name="Rectangle 11">
              <a:extLst>
                <a:ext uri="{FF2B5EF4-FFF2-40B4-BE49-F238E27FC236}">
                  <a16:creationId xmlns:a16="http://schemas.microsoft.com/office/drawing/2014/main" id="{7771A54F-9A72-1396-B0B1-19D1ACD50F0B}"/>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42" name="Text Box 12">
              <a:extLst>
                <a:ext uri="{FF2B5EF4-FFF2-40B4-BE49-F238E27FC236}">
                  <a16:creationId xmlns:a16="http://schemas.microsoft.com/office/drawing/2014/main" id="{2174181C-1F8C-5631-88C4-DC8674133837}"/>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43" name="Rectangle 16">
              <a:extLst>
                <a:ext uri="{FF2B5EF4-FFF2-40B4-BE49-F238E27FC236}">
                  <a16:creationId xmlns:a16="http://schemas.microsoft.com/office/drawing/2014/main" id="{998BBC81-9210-2EB5-4C85-76886A786332}"/>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44" name="Text Box 17">
              <a:extLst>
                <a:ext uri="{FF2B5EF4-FFF2-40B4-BE49-F238E27FC236}">
                  <a16:creationId xmlns:a16="http://schemas.microsoft.com/office/drawing/2014/main" id="{1724C33F-619B-5280-301C-BEC075C967B7}"/>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45" name="AutoShape 18">
              <a:extLst>
                <a:ext uri="{FF2B5EF4-FFF2-40B4-BE49-F238E27FC236}">
                  <a16:creationId xmlns:a16="http://schemas.microsoft.com/office/drawing/2014/main" id="{4C041929-1E67-81C1-5ED4-130EC14060A1}"/>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46" name="Text Box 19">
              <a:extLst>
                <a:ext uri="{FF2B5EF4-FFF2-40B4-BE49-F238E27FC236}">
                  <a16:creationId xmlns:a16="http://schemas.microsoft.com/office/drawing/2014/main" id="{C34A5933-402B-BBCA-903E-9FA8F4AA8ACA}"/>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2</a:t>
              </a:r>
            </a:p>
          </p:txBody>
        </p:sp>
        <p:sp>
          <p:nvSpPr>
            <p:cNvPr id="47" name="Line 20">
              <a:extLst>
                <a:ext uri="{FF2B5EF4-FFF2-40B4-BE49-F238E27FC236}">
                  <a16:creationId xmlns:a16="http://schemas.microsoft.com/office/drawing/2014/main" id="{82AB4012-760A-5D34-7A27-D140BA9C10AE}"/>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24">
              <a:extLst>
                <a:ext uri="{FF2B5EF4-FFF2-40B4-BE49-F238E27FC236}">
                  <a16:creationId xmlns:a16="http://schemas.microsoft.com/office/drawing/2014/main" id="{FE9BCE37-33F0-1F54-B13F-6F70628690CA}"/>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Rectangle 25">
              <a:extLst>
                <a:ext uri="{FF2B5EF4-FFF2-40B4-BE49-F238E27FC236}">
                  <a16:creationId xmlns:a16="http://schemas.microsoft.com/office/drawing/2014/main" id="{DA54A85F-B3D0-B794-7411-338C5ED62532}"/>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51" name="Text Box 26">
              <a:extLst>
                <a:ext uri="{FF2B5EF4-FFF2-40B4-BE49-F238E27FC236}">
                  <a16:creationId xmlns:a16="http://schemas.microsoft.com/office/drawing/2014/main" id="{3955B21A-EF35-CF1A-0F34-286EAC81352F}"/>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52" name="Line 27">
              <a:extLst>
                <a:ext uri="{FF2B5EF4-FFF2-40B4-BE49-F238E27FC236}">
                  <a16:creationId xmlns:a16="http://schemas.microsoft.com/office/drawing/2014/main" id="{601F7C31-E824-399B-269B-B9A7249A2949}"/>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Line 38">
              <a:extLst>
                <a:ext uri="{FF2B5EF4-FFF2-40B4-BE49-F238E27FC236}">
                  <a16:creationId xmlns:a16="http://schemas.microsoft.com/office/drawing/2014/main" id="{FABEDA12-7E80-6D8A-4DA3-38A5D67F3F1C}"/>
                </a:ext>
              </a:extLst>
            </p:cNvPr>
            <p:cNvSpPr>
              <a:spLocks noChangeShapeType="1"/>
            </p:cNvSpPr>
            <p:nvPr/>
          </p:nvSpPr>
          <p:spPr bwMode="auto">
            <a:xfrm flipH="1">
              <a:off x="1654537" y="4007643"/>
              <a:ext cx="0" cy="47691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 name="TextBox 53">
              <a:extLst>
                <a:ext uri="{FF2B5EF4-FFF2-40B4-BE49-F238E27FC236}">
                  <a16:creationId xmlns:a16="http://schemas.microsoft.com/office/drawing/2014/main" id="{26206E51-91F3-152D-C490-F6EE3152A016}"/>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55" name="Straight Connector 54">
              <a:extLst>
                <a:ext uri="{FF2B5EF4-FFF2-40B4-BE49-F238E27FC236}">
                  <a16:creationId xmlns:a16="http://schemas.microsoft.com/office/drawing/2014/main" id="{EA02A42D-2885-CAD2-FB36-3D23213A8AC8}"/>
                </a:ext>
              </a:extLst>
            </p:cNvPr>
            <p:cNvCxnSpPr>
              <a:cxnSpLocks/>
              <a:stCxn id="36"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169FD87C-4E56-0399-192D-D4F6D38D5C67}"/>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2</a:t>
              </a:r>
            </a:p>
          </p:txBody>
        </p:sp>
        <p:sp>
          <p:nvSpPr>
            <p:cNvPr id="57" name="Rectangle 3">
              <a:extLst>
                <a:ext uri="{FF2B5EF4-FFF2-40B4-BE49-F238E27FC236}">
                  <a16:creationId xmlns:a16="http://schemas.microsoft.com/office/drawing/2014/main" id="{CA044A65-F6E7-AAE7-6603-0232DDD49AC8}"/>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58" name="Straight Connector 57">
              <a:extLst>
                <a:ext uri="{FF2B5EF4-FFF2-40B4-BE49-F238E27FC236}">
                  <a16:creationId xmlns:a16="http://schemas.microsoft.com/office/drawing/2014/main" id="{C606A8E0-4DA2-EB48-E797-B80C65A0CD75}"/>
                </a:ext>
              </a:extLst>
            </p:cNvPr>
            <p:cNvCxnSpPr>
              <a:cxnSpLocks/>
              <a:stCxn id="57"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9" name="Group 58">
            <a:extLst>
              <a:ext uri="{FF2B5EF4-FFF2-40B4-BE49-F238E27FC236}">
                <a16:creationId xmlns:a16="http://schemas.microsoft.com/office/drawing/2014/main" id="{C74AF21B-21A2-28D3-64EE-906A3123F8DF}"/>
              </a:ext>
            </a:extLst>
          </p:cNvPr>
          <p:cNvGrpSpPr/>
          <p:nvPr/>
        </p:nvGrpSpPr>
        <p:grpSpPr>
          <a:xfrm>
            <a:off x="6143725" y="1066800"/>
            <a:ext cx="2530471" cy="5559128"/>
            <a:chOff x="441324" y="1066800"/>
            <a:chExt cx="2530471" cy="5559128"/>
          </a:xfrm>
        </p:grpSpPr>
        <p:sp>
          <p:nvSpPr>
            <p:cNvPr id="60" name="Rectangle: Rounded Corners 59">
              <a:extLst>
                <a:ext uri="{FF2B5EF4-FFF2-40B4-BE49-F238E27FC236}">
                  <a16:creationId xmlns:a16="http://schemas.microsoft.com/office/drawing/2014/main" id="{08B6A97C-4544-E5A8-58EC-DB688879676D}"/>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3">
              <a:extLst>
                <a:ext uri="{FF2B5EF4-FFF2-40B4-BE49-F238E27FC236}">
                  <a16:creationId xmlns:a16="http://schemas.microsoft.com/office/drawing/2014/main" id="{E4F13D7F-455C-65E1-592D-C8AA67A4DA53}"/>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62" name="Rectangle 7">
              <a:extLst>
                <a:ext uri="{FF2B5EF4-FFF2-40B4-BE49-F238E27FC236}">
                  <a16:creationId xmlns:a16="http://schemas.microsoft.com/office/drawing/2014/main" id="{A4BE45B1-8335-6E10-11C5-B422F4D4A1B8}"/>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63" name="Text Box 8">
              <a:extLst>
                <a:ext uri="{FF2B5EF4-FFF2-40B4-BE49-F238E27FC236}">
                  <a16:creationId xmlns:a16="http://schemas.microsoft.com/office/drawing/2014/main" id="{1E6D5BB7-833F-AF99-1E53-333774FD749B}"/>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37923" name="Rectangle 11">
              <a:extLst>
                <a:ext uri="{FF2B5EF4-FFF2-40B4-BE49-F238E27FC236}">
                  <a16:creationId xmlns:a16="http://schemas.microsoft.com/office/drawing/2014/main" id="{B210271C-DB7D-FEBB-2974-B6224662C57D}"/>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25" name="Text Box 12">
              <a:extLst>
                <a:ext uri="{FF2B5EF4-FFF2-40B4-BE49-F238E27FC236}">
                  <a16:creationId xmlns:a16="http://schemas.microsoft.com/office/drawing/2014/main" id="{CF599598-CCAA-4893-D7F7-295EFF12B2D2}"/>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37926" name="Rectangle 16">
              <a:extLst>
                <a:ext uri="{FF2B5EF4-FFF2-40B4-BE49-F238E27FC236}">
                  <a16:creationId xmlns:a16="http://schemas.microsoft.com/office/drawing/2014/main" id="{CE880789-D45E-4CAB-F0EB-A740AABE915B}"/>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27" name="Text Box 17">
              <a:extLst>
                <a:ext uri="{FF2B5EF4-FFF2-40B4-BE49-F238E27FC236}">
                  <a16:creationId xmlns:a16="http://schemas.microsoft.com/office/drawing/2014/main" id="{8E2A8BBD-41E3-71B0-B975-3389574C1588}"/>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28" name="AutoShape 18">
              <a:extLst>
                <a:ext uri="{FF2B5EF4-FFF2-40B4-BE49-F238E27FC236}">
                  <a16:creationId xmlns:a16="http://schemas.microsoft.com/office/drawing/2014/main" id="{C402D1E7-4C6F-A3D5-BAB3-A479F7E2675E}"/>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37929" name="Text Box 19">
              <a:extLst>
                <a:ext uri="{FF2B5EF4-FFF2-40B4-BE49-F238E27FC236}">
                  <a16:creationId xmlns:a16="http://schemas.microsoft.com/office/drawing/2014/main" id="{DF65193A-568D-7FED-7024-0CDE40D90CA6}"/>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3</a:t>
              </a:r>
            </a:p>
          </p:txBody>
        </p:sp>
        <p:sp>
          <p:nvSpPr>
            <p:cNvPr id="37930" name="Line 20">
              <a:extLst>
                <a:ext uri="{FF2B5EF4-FFF2-40B4-BE49-F238E27FC236}">
                  <a16:creationId xmlns:a16="http://schemas.microsoft.com/office/drawing/2014/main" id="{93DB4E04-9798-05EB-9505-5017BE3BDA91}"/>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1" name="Line 21">
              <a:extLst>
                <a:ext uri="{FF2B5EF4-FFF2-40B4-BE49-F238E27FC236}">
                  <a16:creationId xmlns:a16="http://schemas.microsoft.com/office/drawing/2014/main" id="{72278A4F-07A9-15ED-C828-F32E84EC98D5}"/>
                </a:ext>
              </a:extLst>
            </p:cNvPr>
            <p:cNvSpPr>
              <a:spLocks noChangeShapeType="1"/>
            </p:cNvSpPr>
            <p:nvPr/>
          </p:nvSpPr>
          <p:spPr bwMode="auto">
            <a:xfrm flipH="1">
              <a:off x="1654536" y="4021568"/>
              <a:ext cx="3175" cy="462989"/>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2" name="Line 24">
              <a:extLst>
                <a:ext uri="{FF2B5EF4-FFF2-40B4-BE49-F238E27FC236}">
                  <a16:creationId xmlns:a16="http://schemas.microsoft.com/office/drawing/2014/main" id="{A58057DA-9158-00D7-5902-63B8C8D9A9E1}"/>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3" name="Rectangle 25">
              <a:extLst>
                <a:ext uri="{FF2B5EF4-FFF2-40B4-BE49-F238E27FC236}">
                  <a16:creationId xmlns:a16="http://schemas.microsoft.com/office/drawing/2014/main" id="{AD040FA6-1C30-12AC-74E0-2D4005ED0209}"/>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34" name="Text Box 26">
              <a:extLst>
                <a:ext uri="{FF2B5EF4-FFF2-40B4-BE49-F238E27FC236}">
                  <a16:creationId xmlns:a16="http://schemas.microsoft.com/office/drawing/2014/main" id="{BE43C915-6998-37FA-3A6B-36DE22208964}"/>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35" name="Line 27">
              <a:extLst>
                <a:ext uri="{FF2B5EF4-FFF2-40B4-BE49-F238E27FC236}">
                  <a16:creationId xmlns:a16="http://schemas.microsoft.com/office/drawing/2014/main" id="{479E2138-DD6A-2313-3876-8DFE0F36AA6D}"/>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7" name="TextBox 37936">
              <a:extLst>
                <a:ext uri="{FF2B5EF4-FFF2-40B4-BE49-F238E27FC236}">
                  <a16:creationId xmlns:a16="http://schemas.microsoft.com/office/drawing/2014/main" id="{E940884E-4448-6206-36B9-BF376AA4550A}"/>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37938" name="Straight Connector 37937">
              <a:extLst>
                <a:ext uri="{FF2B5EF4-FFF2-40B4-BE49-F238E27FC236}">
                  <a16:creationId xmlns:a16="http://schemas.microsoft.com/office/drawing/2014/main" id="{F282CEAA-4A4D-7403-FF5F-389E09544FDA}"/>
                </a:ext>
              </a:extLst>
            </p:cNvPr>
            <p:cNvCxnSpPr>
              <a:cxnSpLocks/>
              <a:stCxn id="6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939" name="TextBox 37938">
              <a:extLst>
                <a:ext uri="{FF2B5EF4-FFF2-40B4-BE49-F238E27FC236}">
                  <a16:creationId xmlns:a16="http://schemas.microsoft.com/office/drawing/2014/main" id="{32077E15-79BC-11DB-150F-F7F0A8364816}"/>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3</a:t>
              </a:r>
            </a:p>
          </p:txBody>
        </p:sp>
        <p:sp>
          <p:nvSpPr>
            <p:cNvPr id="37940" name="Rectangle 3">
              <a:extLst>
                <a:ext uri="{FF2B5EF4-FFF2-40B4-BE49-F238E27FC236}">
                  <a16:creationId xmlns:a16="http://schemas.microsoft.com/office/drawing/2014/main" id="{5BFCAC96-5F83-DFEB-8A43-7CF20619A289}"/>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41" name="Straight Connector 37940">
              <a:extLst>
                <a:ext uri="{FF2B5EF4-FFF2-40B4-BE49-F238E27FC236}">
                  <a16:creationId xmlns:a16="http://schemas.microsoft.com/office/drawing/2014/main" id="{8CFBC040-A1E8-D8C2-374E-0836F9676E98}"/>
                </a:ext>
              </a:extLst>
            </p:cNvPr>
            <p:cNvCxnSpPr>
              <a:cxnSpLocks/>
              <a:stCxn id="37940"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7946" name="Rectangle 37945">
            <a:extLst>
              <a:ext uri="{FF2B5EF4-FFF2-40B4-BE49-F238E27FC236}">
                <a16:creationId xmlns:a16="http://schemas.microsoft.com/office/drawing/2014/main" id="{9F6C4F5E-27CA-2503-0940-5EDF7F512DCE}"/>
              </a:ext>
            </a:extLst>
          </p:cNvPr>
          <p:cNvSpPr/>
          <p:nvPr/>
        </p:nvSpPr>
        <p:spPr bwMode="auto">
          <a:xfrm>
            <a:off x="1371600" y="4103502"/>
            <a:ext cx="6216972" cy="303606"/>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tx1"/>
              </a:solidFill>
              <a:effectLst/>
              <a:latin typeface="Comic Sans MS" pitchFamily="66" charset="0"/>
            </a:endParaRPr>
          </a:p>
        </p:txBody>
      </p:sp>
      <p:sp>
        <p:nvSpPr>
          <p:cNvPr id="3" name="Arrow: Left-Up 2">
            <a:extLst>
              <a:ext uri="{FF2B5EF4-FFF2-40B4-BE49-F238E27FC236}">
                <a16:creationId xmlns:a16="http://schemas.microsoft.com/office/drawing/2014/main" id="{456E50C7-7275-83BD-24C8-6C68B7D69FAF}"/>
              </a:ext>
            </a:extLst>
          </p:cNvPr>
          <p:cNvSpPr/>
          <p:nvPr/>
        </p:nvSpPr>
        <p:spPr bwMode="auto">
          <a:xfrm flipH="1">
            <a:off x="2557689" y="1800283"/>
            <a:ext cx="4406507" cy="3195519"/>
          </a:xfrm>
          <a:prstGeom prst="leftUpArrow">
            <a:avLst>
              <a:gd name="adj1" fmla="val 9156"/>
              <a:gd name="adj2" fmla="val 7824"/>
              <a:gd name="adj3" fmla="val 13543"/>
            </a:avLst>
          </a:prstGeom>
          <a:solidFill>
            <a:srgbClr val="FFC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 name="Arrow: Left-Up 6">
            <a:extLst>
              <a:ext uri="{FF2B5EF4-FFF2-40B4-BE49-F238E27FC236}">
                <a16:creationId xmlns:a16="http://schemas.microsoft.com/office/drawing/2014/main" id="{9E903099-5E8C-4B96-FA36-3D1C15097CF6}"/>
              </a:ext>
            </a:extLst>
          </p:cNvPr>
          <p:cNvSpPr/>
          <p:nvPr/>
        </p:nvSpPr>
        <p:spPr bwMode="auto">
          <a:xfrm>
            <a:off x="2008535" y="1828800"/>
            <a:ext cx="825019" cy="3195519"/>
          </a:xfrm>
          <a:prstGeom prst="leftUpArrow">
            <a:avLst>
              <a:gd name="adj1" fmla="val 24167"/>
              <a:gd name="adj2" fmla="val 22483"/>
              <a:gd name="adj3" fmla="val 24567"/>
            </a:avLst>
          </a:prstGeom>
          <a:solidFill>
            <a:srgbClr val="FFC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207802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8200" y="228600"/>
            <a:ext cx="7772400" cy="685800"/>
          </a:xfrm>
        </p:spPr>
        <p:txBody>
          <a:bodyPr/>
          <a:lstStyle/>
          <a:p>
            <a:pPr eaLnBrk="1" hangingPunct="1"/>
            <a:r>
              <a:rPr lang="en-US" b="1" dirty="0">
                <a:solidFill>
                  <a:srgbClr val="800000"/>
                </a:solidFill>
                <a:latin typeface="Comic Sans MS" pitchFamily="66" charset="0"/>
              </a:rPr>
              <a:t>Inconsistency Resolution</a:t>
            </a:r>
          </a:p>
        </p:txBody>
      </p:sp>
      <p:sp>
        <p:nvSpPr>
          <p:cNvPr id="117763" name="Rectangle 3"/>
          <p:cNvSpPr>
            <a:spLocks noGrp="1" noChangeArrowheads="1"/>
          </p:cNvSpPr>
          <p:nvPr>
            <p:ph type="body" idx="1"/>
          </p:nvPr>
        </p:nvSpPr>
        <p:spPr>
          <a:xfrm>
            <a:off x="342398" y="1066800"/>
            <a:ext cx="5404777" cy="4724400"/>
          </a:xfrm>
        </p:spPr>
        <p:txBody>
          <a:bodyPr/>
          <a:lstStyle/>
          <a:p>
            <a:pPr eaLnBrk="1" hangingPunct="1">
              <a:spcAft>
                <a:spcPct val="45000"/>
              </a:spcAft>
            </a:pPr>
            <a:r>
              <a:rPr lang="en-US" sz="2800" dirty="0">
                <a:latin typeface="Comic Sans MS" pitchFamily="66" charset="0"/>
              </a:rPr>
              <a:t>The schema integration techniques work as long as there is no data inconsistency</a:t>
            </a:r>
          </a:p>
          <a:p>
            <a:pPr eaLnBrk="1" hangingPunct="1">
              <a:spcAft>
                <a:spcPct val="45000"/>
              </a:spcAft>
            </a:pPr>
            <a:r>
              <a:rPr lang="en-US" sz="2800" i="1" dirty="0">
                <a:solidFill>
                  <a:srgbClr val="009999"/>
                </a:solidFill>
                <a:latin typeface="Comic Sans MS" pitchFamily="66" charset="0"/>
              </a:rPr>
              <a:t>Aggregate functions</a:t>
            </a:r>
            <a:r>
              <a:rPr lang="en-US" sz="2800" i="1" dirty="0">
                <a:latin typeface="Comic Sans MS" pitchFamily="66" charset="0"/>
              </a:rPr>
              <a:t> </a:t>
            </a:r>
            <a:r>
              <a:rPr lang="en-US" sz="2800" dirty="0">
                <a:latin typeface="Comic Sans MS" pitchFamily="66" charset="0"/>
              </a:rPr>
              <a:t>may be used to resolve the problem (i.e., compute the value when needed)</a:t>
            </a:r>
          </a:p>
          <a:p>
            <a:pPr marL="344488" indent="0" eaLnBrk="1" hangingPunct="1">
              <a:spcAft>
                <a:spcPts val="600"/>
              </a:spcAft>
              <a:buNone/>
            </a:pPr>
            <a:r>
              <a:rPr lang="en-US" sz="2400" u="sng" dirty="0">
                <a:latin typeface="Comic Sans MS" pitchFamily="66" charset="0"/>
              </a:rPr>
              <a:t>Example</a:t>
            </a:r>
            <a:r>
              <a:rPr lang="en-US" sz="2400" dirty="0">
                <a:latin typeface="Comic Sans MS" pitchFamily="66" charset="0"/>
              </a:rPr>
              <a:t>:  </a:t>
            </a:r>
          </a:p>
          <a:p>
            <a:pPr marL="344488" indent="0" eaLnBrk="1" hangingPunct="1">
              <a:spcAft>
                <a:spcPts val="0"/>
              </a:spcAft>
              <a:buNone/>
            </a:pPr>
            <a:r>
              <a:rPr lang="en-US" sz="2400" dirty="0">
                <a:latin typeface="Comic Sans MS" pitchFamily="66" charset="0"/>
              </a:rPr>
              <a:t>   </a:t>
            </a:r>
            <a:r>
              <a:rPr lang="en-US" sz="2400" dirty="0" err="1">
                <a:latin typeface="Comic Sans MS" pitchFamily="66" charset="0"/>
              </a:rPr>
              <a:t>EmpO.Salary</a:t>
            </a:r>
            <a:r>
              <a:rPr lang="en-US" sz="2400" dirty="0">
                <a:latin typeface="Comic Sans MS" pitchFamily="66" charset="0"/>
              </a:rPr>
              <a:t> </a:t>
            </a:r>
          </a:p>
          <a:p>
            <a:pPr marL="344488" indent="0" eaLnBrk="1" hangingPunct="1">
              <a:spcAft>
                <a:spcPts val="0"/>
              </a:spcAft>
              <a:buNone/>
            </a:pPr>
            <a:r>
              <a:rPr lang="en-US" sz="2400" dirty="0">
                <a:latin typeface="Comic Sans MS" pitchFamily="66" charset="0"/>
              </a:rPr>
              <a:t>       = Emp1.Salary +  Emp2.Salry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8" y="4343400"/>
            <a:ext cx="2858360" cy="20504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428" y="1233972"/>
            <a:ext cx="2520172" cy="12023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2467" y="2463189"/>
            <a:ext cx="2508133" cy="1239163"/>
          </a:xfrm>
          <a:prstGeom prst="rect">
            <a:avLst/>
          </a:prstGeom>
        </p:spPr>
      </p:pic>
      <p:sp>
        <p:nvSpPr>
          <p:cNvPr id="7" name="TextBox 6"/>
          <p:cNvSpPr txBox="1"/>
          <p:nvPr/>
        </p:nvSpPr>
        <p:spPr>
          <a:xfrm>
            <a:off x="6522224" y="990600"/>
            <a:ext cx="1701107" cy="338554"/>
          </a:xfrm>
          <a:prstGeom prst="rect">
            <a:avLst/>
          </a:prstGeom>
          <a:noFill/>
        </p:spPr>
        <p:txBody>
          <a:bodyPr wrap="none" rtlCol="0">
            <a:spAutoFit/>
          </a:bodyPr>
          <a:lstStyle/>
          <a:p>
            <a:r>
              <a:rPr lang="en-US" sz="1600" i="0" dirty="0">
                <a:solidFill>
                  <a:srgbClr val="002060"/>
                </a:solidFill>
              </a:rPr>
              <a:t>Local databases</a:t>
            </a:r>
          </a:p>
        </p:txBody>
      </p:sp>
      <p:sp>
        <p:nvSpPr>
          <p:cNvPr id="2" name="Down Arrow 1"/>
          <p:cNvSpPr/>
          <p:nvPr/>
        </p:nvSpPr>
        <p:spPr bwMode="auto">
          <a:xfrm>
            <a:off x="7239000" y="3810000"/>
            <a:ext cx="484632" cy="457200"/>
          </a:xfrm>
          <a:prstGeom prst="downArrow">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9" name="Picture 2" descr="Image result for circle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72777" y="1418801"/>
            <a:ext cx="1041401" cy="650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ircle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38225" y="3322691"/>
            <a:ext cx="780624" cy="4873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ircle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239000" y="5377986"/>
            <a:ext cx="780624" cy="4873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FA9587C0-6D92-41DF-9834-2E92CCFDE406}"/>
              </a:ext>
            </a:extLst>
          </p:cNvPr>
          <p:cNvCxnSpPr>
            <a:endCxn id="17" idx="3"/>
          </p:cNvCxnSpPr>
          <p:nvPr/>
        </p:nvCxnSpPr>
        <p:spPr bwMode="auto">
          <a:xfrm flipV="1">
            <a:off x="5410200" y="5713046"/>
            <a:ext cx="1834662" cy="306754"/>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500"/>
                                        <p:tgtEl>
                                          <p:spTgt spid="10"/>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heel(1)">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7763">
                                            <p:txEl>
                                              <p:pRg st="1" end="1"/>
                                            </p:txEl>
                                          </p:spTgt>
                                        </p:tgtEl>
                                        <p:attrNameLst>
                                          <p:attrName>style.visibility</p:attrName>
                                        </p:attrNameLst>
                                      </p:cBhvr>
                                      <p:to>
                                        <p:strVal val="visible"/>
                                      </p:to>
                                    </p:set>
                                    <p:animEffect transition="in" filter="wipe(left)">
                                      <p:cBhvr>
                                        <p:cTn id="20" dur="500"/>
                                        <p:tgtEl>
                                          <p:spTgt spid="117763">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17763">
                                            <p:txEl>
                                              <p:pRg st="2" end="2"/>
                                            </p:txEl>
                                          </p:spTgt>
                                        </p:tgtEl>
                                        <p:attrNameLst>
                                          <p:attrName>style.visibility</p:attrName>
                                        </p:attrNameLst>
                                      </p:cBhvr>
                                      <p:to>
                                        <p:strVal val="visible"/>
                                      </p:to>
                                    </p:set>
                                    <p:animEffect transition="in" filter="wipe(left)">
                                      <p:cBhvr>
                                        <p:cTn id="23" dur="500"/>
                                        <p:tgtEl>
                                          <p:spTgt spid="117763">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17763">
                                            <p:txEl>
                                              <p:pRg st="3" end="3"/>
                                            </p:txEl>
                                          </p:spTgt>
                                        </p:tgtEl>
                                        <p:attrNameLst>
                                          <p:attrName>style.visibility</p:attrName>
                                        </p:attrNameLst>
                                      </p:cBhvr>
                                      <p:to>
                                        <p:strVal val="visible"/>
                                      </p:to>
                                    </p:set>
                                    <p:animEffect transition="in" filter="wipe(left)">
                                      <p:cBhvr>
                                        <p:cTn id="26" dur="500"/>
                                        <p:tgtEl>
                                          <p:spTgt spid="117763">
                                            <p:txEl>
                                              <p:pRg st="3" end="3"/>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17763">
                                            <p:txEl>
                                              <p:pRg st="4" end="4"/>
                                            </p:txEl>
                                          </p:spTgt>
                                        </p:tgtEl>
                                        <p:attrNameLst>
                                          <p:attrName>style.visibility</p:attrName>
                                        </p:attrNameLst>
                                      </p:cBhvr>
                                      <p:to>
                                        <p:strVal val="visible"/>
                                      </p:to>
                                    </p:set>
                                    <p:animEffect transition="in" filter="wipe(left)">
                                      <p:cBhvr>
                                        <p:cTn id="29" dur="500"/>
                                        <p:tgtEl>
                                          <p:spTgt spid="117763">
                                            <p:txEl>
                                              <p:pRg st="4" end="4"/>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81000" y="1295400"/>
            <a:ext cx="8534400" cy="4114800"/>
          </a:xfrm>
        </p:spPr>
        <p:txBody>
          <a:bodyPr/>
          <a:lstStyle/>
          <a:p>
            <a:pPr eaLnBrk="1" hangingPunct="1">
              <a:spcAft>
                <a:spcPct val="30000"/>
              </a:spcAft>
              <a:buFontTx/>
              <a:buNone/>
            </a:pPr>
            <a:r>
              <a:rPr lang="en-US" sz="1600" dirty="0">
                <a:latin typeface="Arial Unicode MS" pitchFamily="34" charset="-128"/>
              </a:rPr>
              <a:t>               </a:t>
            </a:r>
            <a:r>
              <a:rPr lang="en-US" sz="1600" b="1" u="sng" dirty="0">
                <a:solidFill>
                  <a:schemeClr val="accent2"/>
                </a:solidFill>
                <a:latin typeface="Arial Unicode MS" pitchFamily="34" charset="-128"/>
              </a:rPr>
              <a:t>Export Schemas</a:t>
            </a:r>
            <a:r>
              <a:rPr lang="en-US" sz="1600" dirty="0">
                <a:solidFill>
                  <a:schemeClr val="accent2"/>
                </a:solidFill>
                <a:latin typeface="Arial Unicode MS" pitchFamily="34" charset="-128"/>
              </a:rPr>
              <a:t>                                                    </a:t>
            </a:r>
            <a:r>
              <a:rPr lang="en-US" sz="1600" b="1" u="sng" dirty="0">
                <a:solidFill>
                  <a:schemeClr val="accent2"/>
                </a:solidFill>
                <a:latin typeface="Arial Unicode MS" pitchFamily="34" charset="-128"/>
              </a:rPr>
              <a:t>Integrated Schema</a:t>
            </a:r>
          </a:p>
          <a:p>
            <a:pPr eaLnBrk="1" hangingPunct="1">
              <a:spcBef>
                <a:spcPct val="0"/>
              </a:spcBef>
              <a:buFontTx/>
              <a:buNone/>
            </a:pPr>
            <a:r>
              <a:rPr lang="en-US" sz="1600" dirty="0">
                <a:latin typeface="Arial Unicode MS" pitchFamily="34" charset="-128"/>
              </a:rPr>
              <a:t>Emp1:  SSN          Emp2:  SSN                                                                        </a:t>
            </a:r>
          </a:p>
          <a:p>
            <a:pPr eaLnBrk="1" hangingPunct="1">
              <a:spcBef>
                <a:spcPct val="0"/>
              </a:spcBef>
              <a:buFontTx/>
              <a:buNone/>
            </a:pPr>
            <a:r>
              <a:rPr lang="en-US" sz="1600" dirty="0">
                <a:latin typeface="Arial Unicode MS" pitchFamily="34" charset="-128"/>
              </a:rPr>
              <a:t>             Name                   </a:t>
            </a:r>
            <a:r>
              <a:rPr lang="en-US" sz="1600" dirty="0" err="1">
                <a:latin typeface="Arial Unicode MS" pitchFamily="34" charset="-128"/>
              </a:rPr>
              <a:t>Name</a:t>
            </a:r>
            <a:r>
              <a:rPr lang="en-US" sz="1600" dirty="0">
                <a:latin typeface="Arial Unicode MS" pitchFamily="34" charset="-128"/>
              </a:rPr>
              <a:t>                                                                            </a:t>
            </a:r>
          </a:p>
          <a:p>
            <a:pPr eaLnBrk="1" hangingPunct="1">
              <a:spcBef>
                <a:spcPct val="0"/>
              </a:spcBef>
              <a:buFontTx/>
              <a:buNone/>
            </a:pPr>
            <a:r>
              <a:rPr lang="en-US" sz="1600" dirty="0">
                <a:latin typeface="Arial Unicode MS" pitchFamily="34" charset="-128"/>
              </a:rPr>
              <a:t>             Salary                   </a:t>
            </a:r>
            <a:r>
              <a:rPr lang="en-US" sz="1600" dirty="0" err="1">
                <a:latin typeface="Arial Unicode MS" pitchFamily="34" charset="-128"/>
              </a:rPr>
              <a:t>Salary</a:t>
            </a:r>
            <a:r>
              <a:rPr lang="en-US" sz="1600" dirty="0">
                <a:latin typeface="Arial Unicode MS" pitchFamily="34" charset="-128"/>
              </a:rPr>
              <a:t>                                                                                  </a:t>
            </a:r>
          </a:p>
          <a:p>
            <a:pPr eaLnBrk="1" hangingPunct="1">
              <a:spcBef>
                <a:spcPct val="0"/>
              </a:spcBef>
              <a:buFontTx/>
              <a:buNone/>
            </a:pPr>
            <a:r>
              <a:rPr lang="en-US" sz="1600" dirty="0">
                <a:latin typeface="Arial Unicode MS" pitchFamily="34" charset="-128"/>
              </a:rPr>
              <a:t>             </a:t>
            </a:r>
            <a:r>
              <a:rPr lang="en-US" sz="1600" b="1" dirty="0">
                <a:solidFill>
                  <a:srgbClr val="FF8C19"/>
                </a:solidFill>
                <a:latin typeface="Arial Unicode MS" pitchFamily="34" charset="-128"/>
              </a:rPr>
              <a:t>Age</a:t>
            </a:r>
            <a:r>
              <a:rPr lang="en-US" sz="1600" dirty="0">
                <a:latin typeface="Arial Unicode MS" pitchFamily="34" charset="-128"/>
              </a:rPr>
              <a:t>                       </a:t>
            </a:r>
            <a:r>
              <a:rPr lang="en-US" sz="1600" b="1" dirty="0">
                <a:solidFill>
                  <a:srgbClr val="FF0000"/>
                </a:solidFill>
                <a:latin typeface="Arial Unicode MS" pitchFamily="34" charset="-128"/>
              </a:rPr>
              <a:t>Rank</a:t>
            </a:r>
            <a:r>
              <a:rPr lang="en-US" sz="1600" dirty="0">
                <a:latin typeface="Arial Unicode MS" pitchFamily="34" charset="-128"/>
              </a:rPr>
              <a:t>                                                                                   </a:t>
            </a:r>
          </a:p>
          <a:p>
            <a:pPr eaLnBrk="1" hangingPunct="1">
              <a:spcBef>
                <a:spcPct val="0"/>
              </a:spcBef>
              <a:buFontTx/>
              <a:buNone/>
            </a:pPr>
            <a:r>
              <a:rPr lang="en-US" sz="1600" dirty="0">
                <a:latin typeface="Arial Unicode MS" pitchFamily="34" charset="-128"/>
              </a:rPr>
              <a:t>       </a:t>
            </a: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r>
              <a:rPr lang="en-US" sz="1600" dirty="0">
                <a:latin typeface="Arial Unicode MS" pitchFamily="34" charset="-128"/>
              </a:rPr>
              <a:t>                                                                                                                              </a:t>
            </a:r>
          </a:p>
          <a:p>
            <a:pPr eaLnBrk="1" hangingPunct="1">
              <a:spcBef>
                <a:spcPct val="0"/>
              </a:spcBef>
              <a:spcAft>
                <a:spcPct val="50000"/>
              </a:spcAft>
              <a:buFontTx/>
              <a:buNone/>
            </a:pPr>
            <a:r>
              <a:rPr lang="en-US" sz="2000" b="1" u="sng" dirty="0">
                <a:solidFill>
                  <a:schemeClr val="accent2"/>
                </a:solidFill>
                <a:latin typeface="Comic Sans MS" pitchFamily="66" charset="0"/>
              </a:rPr>
              <a:t>Aggregate Functions for </a:t>
            </a:r>
            <a:r>
              <a:rPr lang="en-US" sz="2000" b="1" i="1" u="sng" dirty="0">
                <a:solidFill>
                  <a:schemeClr val="accent2"/>
                </a:solidFill>
                <a:latin typeface="Comic Sans MS" pitchFamily="66" charset="0"/>
              </a:rPr>
              <a:t>Name</a:t>
            </a:r>
            <a:r>
              <a:rPr lang="en-US" sz="2000" b="1" dirty="0">
                <a:solidFill>
                  <a:schemeClr val="accent2"/>
                </a:solidFill>
                <a:latin typeface="Comic Sans MS" pitchFamily="66" charset="0"/>
              </a:rPr>
              <a:t>:</a:t>
            </a:r>
          </a:p>
          <a:p>
            <a:pPr eaLnBrk="1" hangingPunct="1">
              <a:spcBef>
                <a:spcPct val="0"/>
              </a:spcBef>
              <a:spcAft>
                <a:spcPct val="20000"/>
              </a:spcAft>
              <a:buFontTx/>
              <a:buNone/>
            </a:pPr>
            <a:r>
              <a:rPr lang="en-US" sz="1600" dirty="0" err="1">
                <a:latin typeface="Comic Sans MS" pitchFamily="66" charset="0"/>
              </a:rPr>
              <a:t>EmpG.Name</a:t>
            </a:r>
            <a:r>
              <a:rPr lang="en-US" sz="1600" dirty="0">
                <a:latin typeface="Comic Sans MS" pitchFamily="66" charset="0"/>
              </a:rPr>
              <a:t> = Emp1.Name, if EmpG is in world(Emp1)</a:t>
            </a:r>
          </a:p>
          <a:p>
            <a:pPr eaLnBrk="1" hangingPunct="1">
              <a:spcBef>
                <a:spcPct val="0"/>
              </a:spcBef>
              <a:spcAft>
                <a:spcPct val="50000"/>
              </a:spcAft>
              <a:buFontTx/>
              <a:buNone/>
            </a:pPr>
            <a:r>
              <a:rPr lang="en-US" sz="1600" dirty="0">
                <a:latin typeface="Comic Sans MS" pitchFamily="66" charset="0"/>
              </a:rPr>
              <a:t>                    = Emp2.Name, if EmpG is in world(Emp2) – world(Emp1)</a:t>
            </a:r>
          </a:p>
          <a:p>
            <a:pPr eaLnBrk="1" hangingPunct="1">
              <a:spcBef>
                <a:spcPct val="0"/>
              </a:spcBef>
              <a:buFontTx/>
              <a:buNone/>
            </a:pPr>
            <a:endParaRPr lang="en-US" sz="1600" dirty="0">
              <a:latin typeface="Arial Unicode MS" pitchFamily="34" charset="-128"/>
            </a:endParaRPr>
          </a:p>
        </p:txBody>
      </p:sp>
      <p:sp>
        <p:nvSpPr>
          <p:cNvPr id="118787" name="Rectangle 2"/>
          <p:cNvSpPr>
            <a:spLocks noGrp="1" noChangeArrowheads="1"/>
          </p:cNvSpPr>
          <p:nvPr>
            <p:ph type="title"/>
          </p:nvPr>
        </p:nvSpPr>
        <p:spPr>
          <a:xfrm>
            <a:off x="304800" y="228600"/>
            <a:ext cx="8610600" cy="762000"/>
          </a:xfrm>
        </p:spPr>
        <p:txBody>
          <a:bodyPr/>
          <a:lstStyle/>
          <a:p>
            <a:pPr eaLnBrk="1" hangingPunct="1">
              <a:lnSpc>
                <a:spcPts val="3900"/>
              </a:lnSpc>
            </a:pPr>
            <a:r>
              <a:rPr lang="en-US" sz="3600" dirty="0">
                <a:solidFill>
                  <a:srgbClr val="800000"/>
                </a:solidFill>
                <a:latin typeface="Comic Sans MS" pitchFamily="66" charset="0"/>
              </a:rPr>
              <a:t>Inconsistency Resolution:  Generalization</a:t>
            </a:r>
          </a:p>
        </p:txBody>
      </p:sp>
      <p:grpSp>
        <p:nvGrpSpPr>
          <p:cNvPr id="2" name="Group 1"/>
          <p:cNvGrpSpPr/>
          <p:nvPr/>
        </p:nvGrpSpPr>
        <p:grpSpPr>
          <a:xfrm>
            <a:off x="4495800" y="3129263"/>
            <a:ext cx="4226718" cy="1671337"/>
            <a:chOff x="5195094" y="4653263"/>
            <a:chExt cx="4226718" cy="1671337"/>
          </a:xfrm>
        </p:grpSpPr>
        <p:sp>
          <p:nvSpPr>
            <p:cNvPr id="118788" name="Oval 4"/>
            <p:cNvSpPr>
              <a:spLocks noChangeArrowheads="1"/>
            </p:cNvSpPr>
            <p:nvPr/>
          </p:nvSpPr>
          <p:spPr bwMode="auto">
            <a:xfrm>
              <a:off x="6172200" y="4876800"/>
              <a:ext cx="1676400" cy="1447800"/>
            </a:xfrm>
            <a:prstGeom prst="ellipse">
              <a:avLst/>
            </a:prstGeom>
            <a:noFill/>
            <a:ln w="28575">
              <a:solidFill>
                <a:srgbClr val="0099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8789" name="Oval 5"/>
            <p:cNvSpPr>
              <a:spLocks noChangeArrowheads="1"/>
            </p:cNvSpPr>
            <p:nvPr/>
          </p:nvSpPr>
          <p:spPr bwMode="auto">
            <a:xfrm>
              <a:off x="7086600" y="4876800"/>
              <a:ext cx="1676400" cy="1447800"/>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8790" name="Text Box 8"/>
            <p:cNvSpPr txBox="1">
              <a:spLocks noChangeArrowheads="1"/>
            </p:cNvSpPr>
            <p:nvPr/>
          </p:nvSpPr>
          <p:spPr bwMode="auto">
            <a:xfrm>
              <a:off x="5195094" y="4909863"/>
              <a:ext cx="11922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b="1" i="0" dirty="0">
                  <a:solidFill>
                    <a:srgbClr val="009999"/>
                  </a:solidFill>
                </a:rPr>
                <a:t>World (Emp1)</a:t>
              </a:r>
            </a:p>
          </p:txBody>
        </p:sp>
        <p:sp>
          <p:nvSpPr>
            <p:cNvPr id="118791" name="Text Box 9"/>
            <p:cNvSpPr txBox="1">
              <a:spLocks noChangeArrowheads="1"/>
            </p:cNvSpPr>
            <p:nvPr/>
          </p:nvSpPr>
          <p:spPr bwMode="auto">
            <a:xfrm>
              <a:off x="8229599" y="4653263"/>
              <a:ext cx="11922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b="1" i="0" dirty="0">
                  <a:solidFill>
                    <a:schemeClr val="accent2"/>
                  </a:solidFill>
                </a:rPr>
                <a:t>World (Emp2)</a:t>
              </a:r>
            </a:p>
          </p:txBody>
        </p:sp>
        <p:sp>
          <p:nvSpPr>
            <p:cNvPr id="118792" name="Text Box 10"/>
            <p:cNvSpPr txBox="1">
              <a:spLocks noChangeArrowheads="1"/>
            </p:cNvSpPr>
            <p:nvPr/>
          </p:nvSpPr>
          <p:spPr bwMode="auto">
            <a:xfrm>
              <a:off x="7620000" y="5105400"/>
              <a:ext cx="106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000" i="0"/>
                <a:t>world(Emp2) – world(Emp1)</a:t>
              </a:r>
            </a:p>
          </p:txBody>
        </p:sp>
        <p:sp>
          <p:nvSpPr>
            <p:cNvPr id="118793" name="Text Box 11"/>
            <p:cNvSpPr txBox="1">
              <a:spLocks noChangeArrowheads="1"/>
            </p:cNvSpPr>
            <p:nvPr/>
          </p:nvSpPr>
          <p:spPr bwMode="auto">
            <a:xfrm>
              <a:off x="6096000" y="5699125"/>
              <a:ext cx="106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000" i="0"/>
                <a:t>world(Emp1) – world(Emp2)</a:t>
              </a:r>
            </a:p>
          </p:txBody>
        </p:sp>
        <p:sp>
          <p:nvSpPr>
            <p:cNvPr id="118794" name="Text Box 12"/>
            <p:cNvSpPr txBox="1">
              <a:spLocks noChangeArrowheads="1"/>
            </p:cNvSpPr>
            <p:nvPr/>
          </p:nvSpPr>
          <p:spPr bwMode="auto">
            <a:xfrm>
              <a:off x="7010400" y="5334000"/>
              <a:ext cx="9144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900" i="0"/>
                <a:t>world(Emp1) ⋂ world(Emp2)</a:t>
              </a:r>
            </a:p>
          </p:txBody>
        </p:sp>
      </p:grpSp>
      <p:sp>
        <p:nvSpPr>
          <p:cNvPr id="12" name="Oval Callout 11"/>
          <p:cNvSpPr/>
          <p:nvPr/>
        </p:nvSpPr>
        <p:spPr bwMode="auto">
          <a:xfrm>
            <a:off x="3935412" y="1696078"/>
            <a:ext cx="1752600" cy="685800"/>
          </a:xfrm>
          <a:prstGeom prst="wedgeEllipseCallout">
            <a:avLst>
              <a:gd name="adj1" fmla="val 61352"/>
              <a:gd name="adj2" fmla="val 37825"/>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rPr>
              <a:t>Generalization</a:t>
            </a:r>
            <a:endParaRPr kumimoji="0" lang="en-US" sz="1400" b="0" i="1" u="none" strike="noStrike" cap="none" normalizeH="0" baseline="0" dirty="0">
              <a:ln>
                <a:noFill/>
              </a:ln>
              <a:solidFill>
                <a:schemeClr val="bg1"/>
              </a:solidFill>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906" y="1685427"/>
            <a:ext cx="2276800" cy="1352555"/>
          </a:xfrm>
          <a:prstGeom prst="rect">
            <a:avLst/>
          </a:prstGeom>
        </p:spPr>
      </p:pic>
      <p:grpSp>
        <p:nvGrpSpPr>
          <p:cNvPr id="5" name="Group 4"/>
          <p:cNvGrpSpPr/>
          <p:nvPr/>
        </p:nvGrpSpPr>
        <p:grpSpPr>
          <a:xfrm>
            <a:off x="1148181" y="5554287"/>
            <a:ext cx="4496965" cy="1075113"/>
            <a:chOff x="1148181" y="5554287"/>
            <a:chExt cx="4496965" cy="1075113"/>
          </a:xfrm>
        </p:grpSpPr>
        <p:sp>
          <p:nvSpPr>
            <p:cNvPr id="16" name="Oval 15"/>
            <p:cNvSpPr/>
            <p:nvPr/>
          </p:nvSpPr>
          <p:spPr bwMode="auto">
            <a:xfrm>
              <a:off x="3200400" y="5554287"/>
              <a:ext cx="1143000" cy="1066800"/>
            </a:xfrm>
            <a:prstGeom prst="ellipse">
              <a:avLst/>
            </a:prstGeom>
            <a:solidFill>
              <a:schemeClr val="accent6">
                <a:lumMod val="60000"/>
                <a:lumOff val="40000"/>
              </a:schemeClr>
            </a:solidFill>
            <a:ln w="9525" cap="flat" cmpd="sng" algn="ctr">
              <a:solidFill>
                <a:schemeClr val="accent6">
                  <a:lumMod val="50000"/>
                </a:schemeClr>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rPr>
                <a:t>Location</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2</a:t>
              </a:r>
              <a:endParaRPr kumimoji="0" lang="en-US" sz="1600" b="0" i="1" u="none" strike="noStrike" cap="none" normalizeH="0" baseline="0" dirty="0">
                <a:ln>
                  <a:noFill/>
                </a:ln>
                <a:solidFill>
                  <a:schemeClr val="bg1"/>
                </a:solidFill>
                <a:effectLst/>
              </a:endParaRPr>
            </a:p>
          </p:txBody>
        </p:sp>
        <p:sp>
          <p:nvSpPr>
            <p:cNvPr id="4" name="Oval 3"/>
            <p:cNvSpPr/>
            <p:nvPr/>
          </p:nvSpPr>
          <p:spPr bwMode="auto">
            <a:xfrm>
              <a:off x="2438400" y="5562600"/>
              <a:ext cx="1143000" cy="1066800"/>
            </a:xfrm>
            <a:prstGeom prst="ellipse">
              <a:avLst/>
            </a:prstGeom>
            <a:solidFill>
              <a:schemeClr val="accent1"/>
            </a:solidFill>
            <a:ln w="9525" cap="flat" cmpd="sng" algn="ctr">
              <a:solidFill>
                <a:schemeClr val="accent1">
                  <a:lumMod val="50000"/>
                </a:schemeClr>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Location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1</a:t>
              </a:r>
            </a:p>
          </p:txBody>
        </p:sp>
        <p:sp>
          <p:nvSpPr>
            <p:cNvPr id="17" name="Rounded Rectangular Callout 16"/>
            <p:cNvSpPr/>
            <p:nvPr/>
          </p:nvSpPr>
          <p:spPr bwMode="auto">
            <a:xfrm>
              <a:off x="1148181" y="5715000"/>
              <a:ext cx="1056437" cy="794877"/>
            </a:xfrm>
            <a:prstGeom prst="wedgeRoundRectCallout">
              <a:avLst>
                <a:gd name="adj1" fmla="val 102752"/>
                <a:gd name="adj2" fmla="val 10908"/>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bg1"/>
                  </a:solidFill>
                  <a:effectLst/>
                  <a:latin typeface="Comic Sans MS" pitchFamily="66" charset="0"/>
                </a:rPr>
                <a:t>Use the name at location 1</a:t>
              </a:r>
            </a:p>
          </p:txBody>
        </p:sp>
        <p:sp>
          <p:nvSpPr>
            <p:cNvPr id="18" name="Rounded Rectangular Callout 17"/>
            <p:cNvSpPr/>
            <p:nvPr/>
          </p:nvSpPr>
          <p:spPr bwMode="auto">
            <a:xfrm>
              <a:off x="4588709" y="5676208"/>
              <a:ext cx="1056437" cy="794877"/>
            </a:xfrm>
            <a:prstGeom prst="wedgeRoundRectCallout">
              <a:avLst>
                <a:gd name="adj1" fmla="val -85046"/>
                <a:gd name="adj2" fmla="val -11403"/>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bg1"/>
                  </a:solidFill>
                  <a:effectLst/>
                  <a:latin typeface="Comic Sans MS" pitchFamily="66" charset="0"/>
                </a:rPr>
                <a:t>Use the name at location 2</a:t>
              </a:r>
            </a:p>
          </p:txBody>
        </p:sp>
      </p:grpSp>
    </p:spTree>
    <p:extLst>
      <p:ext uri="{BB962C8B-B14F-4D97-AF65-F5344CB8AC3E}">
        <p14:creationId xmlns:p14="http://schemas.microsoft.com/office/powerpoint/2010/main" val="2982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8786">
                                            <p:txEl>
                                              <p:pRg st="12" end="12"/>
                                            </p:txEl>
                                          </p:spTgt>
                                        </p:tgtEl>
                                        <p:attrNameLst>
                                          <p:attrName>style.visibility</p:attrName>
                                        </p:attrNameLst>
                                      </p:cBhvr>
                                      <p:to>
                                        <p:strVal val="visible"/>
                                      </p:to>
                                    </p:set>
                                    <p:animEffect transition="in" filter="wipe(left)">
                                      <p:cBhvr>
                                        <p:cTn id="17" dur="500"/>
                                        <p:tgtEl>
                                          <p:spTgt spid="118786">
                                            <p:txEl>
                                              <p:pRg st="12" end="1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18786">
                                            <p:txEl>
                                              <p:pRg st="13" end="13"/>
                                            </p:txEl>
                                          </p:spTgt>
                                        </p:tgtEl>
                                        <p:attrNameLst>
                                          <p:attrName>style.visibility</p:attrName>
                                        </p:attrNameLst>
                                      </p:cBhvr>
                                      <p:to>
                                        <p:strVal val="visible"/>
                                      </p:to>
                                    </p:set>
                                    <p:animEffect transition="in" filter="wipe(left)">
                                      <p:cBhvr>
                                        <p:cTn id="20" dur="500"/>
                                        <p:tgtEl>
                                          <p:spTgt spid="118786">
                                            <p:txEl>
                                              <p:pRg st="13" end="1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18786">
                                            <p:txEl>
                                              <p:pRg st="14" end="14"/>
                                            </p:txEl>
                                          </p:spTgt>
                                        </p:tgtEl>
                                        <p:attrNameLst>
                                          <p:attrName>style.visibility</p:attrName>
                                        </p:attrNameLst>
                                      </p:cBhvr>
                                      <p:to>
                                        <p:strVal val="visible"/>
                                      </p:to>
                                    </p:set>
                                    <p:animEffect transition="in" filter="wipe(left)">
                                      <p:cBhvr>
                                        <p:cTn id="23" dur="500"/>
                                        <p:tgtEl>
                                          <p:spTgt spid="118786">
                                            <p:txEl>
                                              <p:pRg st="14" end="14"/>
                                            </p:txEl>
                                          </p:spTgt>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81000" y="1295400"/>
            <a:ext cx="8763000" cy="5029200"/>
          </a:xfrm>
        </p:spPr>
        <p:txBody>
          <a:bodyPr/>
          <a:lstStyle/>
          <a:p>
            <a:pPr eaLnBrk="1" hangingPunct="1">
              <a:spcAft>
                <a:spcPct val="30000"/>
              </a:spcAft>
              <a:buFontTx/>
              <a:buNone/>
            </a:pPr>
            <a:r>
              <a:rPr lang="en-US" sz="1600" dirty="0">
                <a:latin typeface="Arial Unicode MS" pitchFamily="34" charset="-128"/>
              </a:rPr>
              <a:t>               </a:t>
            </a:r>
            <a:r>
              <a:rPr lang="en-US" sz="1600" b="1" u="sng" dirty="0">
                <a:solidFill>
                  <a:schemeClr val="accent2"/>
                </a:solidFill>
                <a:latin typeface="Arial Unicode MS" pitchFamily="34" charset="-128"/>
              </a:rPr>
              <a:t>Export Schemas</a:t>
            </a:r>
            <a:r>
              <a:rPr lang="en-US" sz="1600" dirty="0">
                <a:solidFill>
                  <a:schemeClr val="accent2"/>
                </a:solidFill>
                <a:latin typeface="Arial Unicode MS" pitchFamily="34" charset="-128"/>
              </a:rPr>
              <a:t>                                                    </a:t>
            </a:r>
            <a:r>
              <a:rPr lang="en-US" sz="1600" b="1" u="sng" dirty="0">
                <a:solidFill>
                  <a:schemeClr val="accent2"/>
                </a:solidFill>
                <a:latin typeface="Arial Unicode MS" pitchFamily="34" charset="-128"/>
              </a:rPr>
              <a:t>Integrated Schema</a:t>
            </a:r>
          </a:p>
          <a:p>
            <a:pPr eaLnBrk="1" hangingPunct="1">
              <a:spcBef>
                <a:spcPct val="0"/>
              </a:spcBef>
              <a:buFontTx/>
              <a:buNone/>
            </a:pPr>
            <a:r>
              <a:rPr lang="en-US" sz="1600" dirty="0">
                <a:latin typeface="Arial Unicode MS" pitchFamily="34" charset="-128"/>
              </a:rPr>
              <a:t>Emp1:  SSN          Emp2:  SSN                                                                        </a:t>
            </a:r>
          </a:p>
          <a:p>
            <a:pPr eaLnBrk="1" hangingPunct="1">
              <a:spcBef>
                <a:spcPct val="0"/>
              </a:spcBef>
              <a:buFontTx/>
              <a:buNone/>
            </a:pPr>
            <a:r>
              <a:rPr lang="en-US" sz="1600" dirty="0">
                <a:latin typeface="Arial Unicode MS" pitchFamily="34" charset="-128"/>
              </a:rPr>
              <a:t>             Name                   </a:t>
            </a:r>
            <a:r>
              <a:rPr lang="en-US" sz="1600" dirty="0" err="1">
                <a:latin typeface="Arial Unicode MS" pitchFamily="34" charset="-128"/>
              </a:rPr>
              <a:t>Name</a:t>
            </a:r>
            <a:r>
              <a:rPr lang="en-US" sz="1600" dirty="0">
                <a:latin typeface="Arial Unicode MS" pitchFamily="34" charset="-128"/>
              </a:rPr>
              <a:t>                                                                            </a:t>
            </a:r>
          </a:p>
          <a:p>
            <a:pPr eaLnBrk="1" hangingPunct="1">
              <a:spcBef>
                <a:spcPct val="0"/>
              </a:spcBef>
              <a:buFontTx/>
              <a:buNone/>
            </a:pPr>
            <a:r>
              <a:rPr lang="en-US" sz="1600" dirty="0">
                <a:latin typeface="Arial Unicode MS" pitchFamily="34" charset="-128"/>
              </a:rPr>
              <a:t>             Salary                   </a:t>
            </a:r>
            <a:r>
              <a:rPr lang="en-US" sz="1600" dirty="0" err="1">
                <a:latin typeface="Arial Unicode MS" pitchFamily="34" charset="-128"/>
              </a:rPr>
              <a:t>Salary</a:t>
            </a:r>
            <a:r>
              <a:rPr lang="en-US" sz="1600" dirty="0">
                <a:latin typeface="Arial Unicode MS" pitchFamily="34" charset="-128"/>
              </a:rPr>
              <a:t>                                                                                  </a:t>
            </a:r>
          </a:p>
          <a:p>
            <a:pPr eaLnBrk="1" hangingPunct="1">
              <a:spcBef>
                <a:spcPct val="0"/>
              </a:spcBef>
              <a:buFontTx/>
              <a:buNone/>
            </a:pPr>
            <a:r>
              <a:rPr lang="en-US" sz="1600" dirty="0">
                <a:latin typeface="Arial Unicode MS" pitchFamily="34" charset="-128"/>
              </a:rPr>
              <a:t>             </a:t>
            </a:r>
            <a:r>
              <a:rPr lang="en-US" sz="1600" b="1" dirty="0">
                <a:solidFill>
                  <a:srgbClr val="FF8C19"/>
                </a:solidFill>
                <a:latin typeface="Arial Unicode MS" pitchFamily="34" charset="-128"/>
              </a:rPr>
              <a:t>Age</a:t>
            </a:r>
            <a:r>
              <a:rPr lang="en-US" sz="1600" dirty="0">
                <a:latin typeface="Arial Unicode MS" pitchFamily="34" charset="-128"/>
              </a:rPr>
              <a:t>                       </a:t>
            </a:r>
            <a:r>
              <a:rPr lang="en-US" sz="1600" b="1" dirty="0">
                <a:solidFill>
                  <a:srgbClr val="FF0000"/>
                </a:solidFill>
                <a:latin typeface="Arial Unicode MS" pitchFamily="34" charset="-128"/>
              </a:rPr>
              <a:t>Rank</a:t>
            </a:r>
            <a:r>
              <a:rPr lang="en-US" sz="1600" dirty="0">
                <a:latin typeface="Arial Unicode MS" pitchFamily="34" charset="-128"/>
              </a:rPr>
              <a:t>                                                                                   </a:t>
            </a:r>
          </a:p>
          <a:p>
            <a:pPr eaLnBrk="1" hangingPunct="1">
              <a:spcBef>
                <a:spcPct val="0"/>
              </a:spcBef>
              <a:buFontTx/>
              <a:buNone/>
            </a:pPr>
            <a:r>
              <a:rPr lang="en-US" sz="1600" dirty="0">
                <a:latin typeface="Arial Unicode MS" pitchFamily="34" charset="-128"/>
              </a:rPr>
              <a:t>       </a:t>
            </a: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r>
              <a:rPr lang="en-US" sz="1600" dirty="0">
                <a:latin typeface="Arial Unicode MS" pitchFamily="34" charset="-128"/>
              </a:rPr>
              <a:t>                                                                                                                              </a:t>
            </a:r>
          </a:p>
          <a:p>
            <a:pPr eaLnBrk="1" hangingPunct="1">
              <a:spcBef>
                <a:spcPct val="0"/>
              </a:spcBef>
              <a:spcAft>
                <a:spcPct val="50000"/>
              </a:spcAft>
              <a:buFontTx/>
              <a:buNone/>
            </a:pPr>
            <a:r>
              <a:rPr lang="en-US" sz="2000" b="1" u="sng" dirty="0">
                <a:solidFill>
                  <a:schemeClr val="accent2"/>
                </a:solidFill>
                <a:latin typeface="Comic Sans MS" pitchFamily="66" charset="0"/>
              </a:rPr>
              <a:t>Aggregate Functions for </a:t>
            </a:r>
            <a:r>
              <a:rPr lang="en-US" sz="2000" b="1" i="1" u="sng" dirty="0">
                <a:solidFill>
                  <a:schemeClr val="accent2"/>
                </a:solidFill>
                <a:latin typeface="Comic Sans MS" pitchFamily="66" charset="0"/>
              </a:rPr>
              <a:t>Salary</a:t>
            </a:r>
            <a:r>
              <a:rPr lang="en-US" sz="2000" b="1" dirty="0">
                <a:solidFill>
                  <a:schemeClr val="accent2"/>
                </a:solidFill>
                <a:latin typeface="Comic Sans MS" pitchFamily="66" charset="0"/>
              </a:rPr>
              <a:t>:</a:t>
            </a:r>
          </a:p>
          <a:p>
            <a:pPr eaLnBrk="1" hangingPunct="1">
              <a:spcBef>
                <a:spcPct val="0"/>
              </a:spcBef>
              <a:spcAft>
                <a:spcPct val="20000"/>
              </a:spcAft>
              <a:buFontTx/>
              <a:buNone/>
            </a:pPr>
            <a:r>
              <a:rPr lang="en-US" sz="1600" dirty="0" err="1">
                <a:latin typeface="Comic Sans MS" pitchFamily="66" charset="0"/>
              </a:rPr>
              <a:t>EmpG.Name</a:t>
            </a:r>
            <a:r>
              <a:rPr lang="en-US" sz="1600" dirty="0">
                <a:latin typeface="Comic Sans MS" pitchFamily="66" charset="0"/>
              </a:rPr>
              <a:t> = Emp1.Name, if EmpG is in world(Emp1)</a:t>
            </a:r>
          </a:p>
          <a:p>
            <a:pPr eaLnBrk="1" hangingPunct="1">
              <a:spcBef>
                <a:spcPct val="0"/>
              </a:spcBef>
              <a:spcAft>
                <a:spcPct val="50000"/>
              </a:spcAft>
              <a:buFontTx/>
              <a:buNone/>
            </a:pPr>
            <a:r>
              <a:rPr lang="en-US" sz="1600" dirty="0">
                <a:latin typeface="Comic Sans MS" pitchFamily="66" charset="0"/>
              </a:rPr>
              <a:t>                    = Emp2.Name, if EmpG is in world(Emp2) – world(Emp1)</a:t>
            </a:r>
          </a:p>
          <a:p>
            <a:pPr eaLnBrk="1" hangingPunct="1">
              <a:spcBef>
                <a:spcPct val="0"/>
              </a:spcBef>
              <a:spcAft>
                <a:spcPct val="20000"/>
              </a:spcAft>
              <a:buFontTx/>
              <a:buNone/>
            </a:pPr>
            <a:r>
              <a:rPr lang="en-US" sz="1600" dirty="0">
                <a:latin typeface="Comic Sans MS" pitchFamily="66" charset="0"/>
              </a:rPr>
              <a:t>EmpG.Salary = Emp1.Salary, if EmpG is in world(Emp1) – world(Emp2)</a:t>
            </a:r>
          </a:p>
          <a:p>
            <a:pPr eaLnBrk="1" hangingPunct="1">
              <a:spcBef>
                <a:spcPct val="0"/>
              </a:spcBef>
              <a:spcAft>
                <a:spcPct val="20000"/>
              </a:spcAft>
              <a:buFontTx/>
              <a:buNone/>
            </a:pPr>
            <a:r>
              <a:rPr lang="en-US" sz="1600" dirty="0">
                <a:latin typeface="Comic Sans MS" pitchFamily="66" charset="0"/>
              </a:rPr>
              <a:t>                     = Emp2.Salary, ifEmpG is in world(Emp2) – world(Emp1)</a:t>
            </a:r>
          </a:p>
          <a:p>
            <a:pPr eaLnBrk="1" hangingPunct="1">
              <a:spcBef>
                <a:spcPct val="0"/>
              </a:spcBef>
              <a:spcAft>
                <a:spcPct val="50000"/>
              </a:spcAft>
              <a:buFontTx/>
              <a:buNone/>
            </a:pPr>
            <a:r>
              <a:rPr lang="en-US" sz="1600" dirty="0">
                <a:latin typeface="Comic Sans MS" pitchFamily="66" charset="0"/>
              </a:rPr>
              <a:t>                     = Sum(Emp1.Salary, Emp2.Salary), if EmpG is in world(Emp1) </a:t>
            </a:r>
            <a:r>
              <a:rPr lang="en-US" sz="1600" dirty="0">
                <a:latin typeface="Arial Unicode MS" pitchFamily="34" charset="-128"/>
                <a:ea typeface="Arial Unicode MS" pitchFamily="34" charset="-128"/>
                <a:cs typeface="Arial Unicode MS" pitchFamily="34" charset="-128"/>
              </a:rPr>
              <a:t>⋂ world(Emp2)</a:t>
            </a:r>
          </a:p>
          <a:p>
            <a:pPr eaLnBrk="1" hangingPunct="1">
              <a:spcBef>
                <a:spcPct val="0"/>
              </a:spcBef>
              <a:buFontTx/>
              <a:buNone/>
            </a:pPr>
            <a:endParaRPr lang="en-US" sz="1600" dirty="0">
              <a:latin typeface="Arial Unicode MS" pitchFamily="34" charset="-128"/>
            </a:endParaRPr>
          </a:p>
        </p:txBody>
      </p:sp>
      <p:sp>
        <p:nvSpPr>
          <p:cNvPr id="118787" name="Rectangle 2"/>
          <p:cNvSpPr>
            <a:spLocks noGrp="1" noChangeArrowheads="1"/>
          </p:cNvSpPr>
          <p:nvPr>
            <p:ph type="title"/>
          </p:nvPr>
        </p:nvSpPr>
        <p:spPr>
          <a:xfrm>
            <a:off x="304800" y="228600"/>
            <a:ext cx="8610600" cy="762000"/>
          </a:xfrm>
        </p:spPr>
        <p:txBody>
          <a:bodyPr/>
          <a:lstStyle/>
          <a:p>
            <a:pPr eaLnBrk="1" hangingPunct="1">
              <a:lnSpc>
                <a:spcPts val="3900"/>
              </a:lnSpc>
            </a:pPr>
            <a:r>
              <a:rPr lang="en-US" sz="3600" dirty="0">
                <a:solidFill>
                  <a:srgbClr val="800000"/>
                </a:solidFill>
                <a:latin typeface="Comic Sans MS" pitchFamily="66" charset="0"/>
              </a:rPr>
              <a:t>Inconsistency Resolution:  Generalization</a:t>
            </a:r>
          </a:p>
        </p:txBody>
      </p:sp>
      <p:grpSp>
        <p:nvGrpSpPr>
          <p:cNvPr id="2" name="Group 1"/>
          <p:cNvGrpSpPr/>
          <p:nvPr/>
        </p:nvGrpSpPr>
        <p:grpSpPr>
          <a:xfrm>
            <a:off x="4495800" y="3129263"/>
            <a:ext cx="4226718" cy="1671337"/>
            <a:chOff x="5195094" y="4653263"/>
            <a:chExt cx="4226718" cy="1671337"/>
          </a:xfrm>
        </p:grpSpPr>
        <p:sp>
          <p:nvSpPr>
            <p:cNvPr id="118788" name="Oval 4"/>
            <p:cNvSpPr>
              <a:spLocks noChangeArrowheads="1"/>
            </p:cNvSpPr>
            <p:nvPr/>
          </p:nvSpPr>
          <p:spPr bwMode="auto">
            <a:xfrm>
              <a:off x="6172200" y="4876800"/>
              <a:ext cx="1676400" cy="1447800"/>
            </a:xfrm>
            <a:prstGeom prst="ellipse">
              <a:avLst/>
            </a:prstGeom>
            <a:noFill/>
            <a:ln w="28575">
              <a:solidFill>
                <a:srgbClr val="0099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8789" name="Oval 5"/>
            <p:cNvSpPr>
              <a:spLocks noChangeArrowheads="1"/>
            </p:cNvSpPr>
            <p:nvPr/>
          </p:nvSpPr>
          <p:spPr bwMode="auto">
            <a:xfrm>
              <a:off x="7086600" y="4876800"/>
              <a:ext cx="1676400" cy="1447800"/>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8790" name="Text Box 8"/>
            <p:cNvSpPr txBox="1">
              <a:spLocks noChangeArrowheads="1"/>
            </p:cNvSpPr>
            <p:nvPr/>
          </p:nvSpPr>
          <p:spPr bwMode="auto">
            <a:xfrm>
              <a:off x="5195094" y="4909863"/>
              <a:ext cx="11922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b="1" i="0" dirty="0">
                  <a:solidFill>
                    <a:srgbClr val="009999"/>
                  </a:solidFill>
                </a:rPr>
                <a:t>World (Emp1)</a:t>
              </a:r>
            </a:p>
          </p:txBody>
        </p:sp>
        <p:sp>
          <p:nvSpPr>
            <p:cNvPr id="118791" name="Text Box 9"/>
            <p:cNvSpPr txBox="1">
              <a:spLocks noChangeArrowheads="1"/>
            </p:cNvSpPr>
            <p:nvPr/>
          </p:nvSpPr>
          <p:spPr bwMode="auto">
            <a:xfrm>
              <a:off x="8229599" y="4653263"/>
              <a:ext cx="11922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b="1" i="0" dirty="0">
                  <a:solidFill>
                    <a:schemeClr val="accent2"/>
                  </a:solidFill>
                </a:rPr>
                <a:t>World (Emp2)</a:t>
              </a:r>
            </a:p>
          </p:txBody>
        </p:sp>
        <p:sp>
          <p:nvSpPr>
            <p:cNvPr id="118792" name="Text Box 10"/>
            <p:cNvSpPr txBox="1">
              <a:spLocks noChangeArrowheads="1"/>
            </p:cNvSpPr>
            <p:nvPr/>
          </p:nvSpPr>
          <p:spPr bwMode="auto">
            <a:xfrm>
              <a:off x="7620000" y="5105400"/>
              <a:ext cx="106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000" i="0"/>
                <a:t>world(Emp2) – world(Emp1)</a:t>
              </a:r>
            </a:p>
          </p:txBody>
        </p:sp>
        <p:sp>
          <p:nvSpPr>
            <p:cNvPr id="118793" name="Text Box 11"/>
            <p:cNvSpPr txBox="1">
              <a:spLocks noChangeArrowheads="1"/>
            </p:cNvSpPr>
            <p:nvPr/>
          </p:nvSpPr>
          <p:spPr bwMode="auto">
            <a:xfrm>
              <a:off x="6096000" y="5699125"/>
              <a:ext cx="106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000" i="0"/>
                <a:t>world(Emp1) – world(Emp2)</a:t>
              </a:r>
            </a:p>
          </p:txBody>
        </p:sp>
        <p:sp>
          <p:nvSpPr>
            <p:cNvPr id="118794" name="Text Box 12"/>
            <p:cNvSpPr txBox="1">
              <a:spLocks noChangeArrowheads="1"/>
            </p:cNvSpPr>
            <p:nvPr/>
          </p:nvSpPr>
          <p:spPr bwMode="auto">
            <a:xfrm>
              <a:off x="7010400" y="5334000"/>
              <a:ext cx="9144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900" i="0"/>
                <a:t>world(Emp1) ⋂ world(Emp2)</a:t>
              </a:r>
            </a:p>
          </p:txBody>
        </p:sp>
      </p:grpSp>
      <p:sp>
        <p:nvSpPr>
          <p:cNvPr id="12" name="Oval Callout 11"/>
          <p:cNvSpPr/>
          <p:nvPr/>
        </p:nvSpPr>
        <p:spPr bwMode="auto">
          <a:xfrm>
            <a:off x="3935412" y="1696078"/>
            <a:ext cx="1752600" cy="685800"/>
          </a:xfrm>
          <a:prstGeom prst="wedgeEllipseCallout">
            <a:avLst>
              <a:gd name="adj1" fmla="val 61352"/>
              <a:gd name="adj2" fmla="val 37825"/>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rPr>
              <a:t>Generalization</a:t>
            </a:r>
            <a:endParaRPr kumimoji="0" lang="en-US" sz="1400" b="0" i="1" u="none" strike="noStrike" cap="none" normalizeH="0" baseline="0" dirty="0">
              <a:ln>
                <a:noFill/>
              </a:ln>
              <a:solidFill>
                <a:schemeClr val="bg1"/>
              </a:solidFill>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906" y="1685427"/>
            <a:ext cx="2276800" cy="1352555"/>
          </a:xfrm>
          <a:prstGeom prst="rect">
            <a:avLst/>
          </a:prstGeom>
        </p:spPr>
      </p:pic>
      <p:sp>
        <p:nvSpPr>
          <p:cNvPr id="3" name="Rounded Rectangular Callout 2"/>
          <p:cNvSpPr/>
          <p:nvPr/>
        </p:nvSpPr>
        <p:spPr bwMode="auto">
          <a:xfrm>
            <a:off x="7388269" y="4373562"/>
            <a:ext cx="1589837" cy="1252077"/>
          </a:xfrm>
          <a:prstGeom prst="wedgeRoundRectCallout">
            <a:avLst>
              <a:gd name="adj1" fmla="val -80614"/>
              <a:gd name="adj2" fmla="val -54839"/>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bg1"/>
                </a:solidFill>
                <a:effectLst/>
                <a:latin typeface="Comic Sans MS" pitchFamily="66" charset="0"/>
              </a:rPr>
              <a:t>Employees</a:t>
            </a:r>
            <a:r>
              <a:rPr kumimoji="0" lang="en-US" sz="1400" b="0" i="1" u="none" strike="noStrike" cap="none" normalizeH="0" dirty="0">
                <a:ln>
                  <a:noFill/>
                </a:ln>
                <a:solidFill>
                  <a:schemeClr val="bg1"/>
                </a:solidFill>
                <a:effectLst/>
                <a:latin typeface="Comic Sans MS" pitchFamily="66" charset="0"/>
              </a:rPr>
              <a:t> working at both locations.  They have two salaries</a:t>
            </a:r>
            <a:endParaRPr kumimoji="0" lang="en-US" sz="1400" b="0" i="1" u="none" strike="noStrike" cap="none" normalizeH="0" baseline="0" dirty="0">
              <a:ln>
                <a:noFill/>
              </a:ln>
              <a:solidFill>
                <a:schemeClr val="bg1"/>
              </a:solidFill>
              <a:effectLst/>
              <a:latin typeface="Comic Sans MS" pitchFamily="66" charset="0"/>
            </a:endParaRPr>
          </a:p>
        </p:txBody>
      </p:sp>
    </p:spTree>
    <p:extLst>
      <p:ext uri="{BB962C8B-B14F-4D97-AF65-F5344CB8AC3E}">
        <p14:creationId xmlns:p14="http://schemas.microsoft.com/office/powerpoint/2010/main" val="34529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8786">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118786">
                                            <p:txEl>
                                              <p:pRg st="13" end="13"/>
                                            </p:txEl>
                                          </p:spTgt>
                                        </p:tgtEl>
                                        <p:attrNameLst>
                                          <p:attrName>ppt_c</p:attrName>
                                        </p:attrNameLst>
                                      </p:cBhvr>
                                      <p:to>
                                        <a:schemeClr val="folHlink"/>
                                      </p:to>
                                    </p:animClr>
                                  </p:subTnLst>
                                </p:cTn>
                              </p:par>
                              <p:par>
                                <p:cTn id="7" presetID="1" presetClass="entr" presetSubtype="0" fill="hold" nodeType="withEffect">
                                  <p:stCondLst>
                                    <p:cond delay="0"/>
                                  </p:stCondLst>
                                  <p:childTnLst>
                                    <p:set>
                                      <p:cBhvr>
                                        <p:cTn id="8" dur="1" fill="hold">
                                          <p:stCondLst>
                                            <p:cond delay="0"/>
                                          </p:stCondLst>
                                        </p:cTn>
                                        <p:tgtEl>
                                          <p:spTgt spid="118786">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118786">
                                            <p:txEl>
                                              <p:pRg st="14" end="14"/>
                                            </p:txEl>
                                          </p:spTgt>
                                        </p:tgtEl>
                                        <p:attrNameLst>
                                          <p:attrName>ppt_c</p:attrName>
                                        </p:attrNameLst>
                                      </p:cBhvr>
                                      <p:to>
                                        <a:schemeClr val="folHlink"/>
                                      </p:to>
                                    </p:animClr>
                                  </p:sub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118786">
                                            <p:txEl>
                                              <p:pRg st="15" end="15"/>
                                            </p:txEl>
                                          </p:spTgt>
                                        </p:tgtEl>
                                        <p:attrNameLst>
                                          <p:attrName>style.visibility</p:attrName>
                                        </p:attrNameLst>
                                      </p:cBhvr>
                                      <p:to>
                                        <p:strVal val="visible"/>
                                      </p:to>
                                    </p:set>
                                    <p:animEffect transition="in" filter="wipe(left)">
                                      <p:cBhvr>
                                        <p:cTn id="12" dur="500"/>
                                        <p:tgtEl>
                                          <p:spTgt spid="118786">
                                            <p:txEl>
                                              <p:pRg st="15" end="15"/>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18786">
                                            <p:txEl>
                                              <p:pRg st="16" end="16"/>
                                            </p:txEl>
                                          </p:spTgt>
                                        </p:tgtEl>
                                        <p:attrNameLst>
                                          <p:attrName>style.visibility</p:attrName>
                                        </p:attrNameLst>
                                      </p:cBhvr>
                                      <p:to>
                                        <p:strVal val="visible"/>
                                      </p:to>
                                    </p:set>
                                    <p:animEffect transition="in" filter="wipe(left)">
                                      <p:cBhvr>
                                        <p:cTn id="15" dur="500"/>
                                        <p:tgtEl>
                                          <p:spTgt spid="118786">
                                            <p:txEl>
                                              <p:pRg st="16" end="16"/>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18786">
                                            <p:txEl>
                                              <p:pRg st="17" end="17"/>
                                            </p:txEl>
                                          </p:spTgt>
                                        </p:tgtEl>
                                        <p:attrNameLst>
                                          <p:attrName>style.visibility</p:attrName>
                                        </p:attrNameLst>
                                      </p:cBhvr>
                                      <p:to>
                                        <p:strVal val="visible"/>
                                      </p:to>
                                    </p:set>
                                    <p:animEffect transition="in" filter="wipe(left)">
                                      <p:cBhvr>
                                        <p:cTn id="18" dur="500"/>
                                        <p:tgtEl>
                                          <p:spTgt spid="11878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298268" y="1371600"/>
            <a:ext cx="8693331" cy="5105400"/>
          </a:xfrm>
        </p:spPr>
        <p:txBody>
          <a:bodyPr/>
          <a:lstStyle/>
          <a:p>
            <a:pPr eaLnBrk="1" hangingPunct="1">
              <a:spcAft>
                <a:spcPct val="30000"/>
              </a:spcAft>
              <a:buFontTx/>
              <a:buNone/>
            </a:pPr>
            <a:r>
              <a:rPr lang="en-US" sz="1600" dirty="0">
                <a:latin typeface="Arial Unicode MS" pitchFamily="34" charset="-128"/>
              </a:rPr>
              <a:t>               </a:t>
            </a:r>
            <a:r>
              <a:rPr lang="en-US" sz="1600" b="1" u="sng" dirty="0">
                <a:solidFill>
                  <a:schemeClr val="accent2"/>
                </a:solidFill>
                <a:latin typeface="Arial Unicode MS" pitchFamily="34" charset="-128"/>
              </a:rPr>
              <a:t>Export Schemas</a:t>
            </a:r>
            <a:r>
              <a:rPr lang="en-US" sz="1600" dirty="0">
                <a:solidFill>
                  <a:schemeClr val="accent2"/>
                </a:solidFill>
                <a:latin typeface="Arial Unicode MS" pitchFamily="34" charset="-128"/>
              </a:rPr>
              <a:t>                                                    </a:t>
            </a:r>
            <a:r>
              <a:rPr lang="en-US" sz="1600" b="1" u="sng" dirty="0">
                <a:solidFill>
                  <a:schemeClr val="accent2"/>
                </a:solidFill>
                <a:latin typeface="Arial Unicode MS" pitchFamily="34" charset="-128"/>
              </a:rPr>
              <a:t>Integrated Schema</a:t>
            </a:r>
          </a:p>
          <a:p>
            <a:pPr eaLnBrk="1" hangingPunct="1">
              <a:spcBef>
                <a:spcPct val="0"/>
              </a:spcBef>
              <a:buFontTx/>
              <a:buNone/>
            </a:pPr>
            <a:r>
              <a:rPr lang="en-US" sz="1600" dirty="0">
                <a:latin typeface="Arial Unicode MS" pitchFamily="34" charset="-128"/>
              </a:rPr>
              <a:t>Emp1:  SSN          Emp2:  SSN                                                EmpO:  SSN</a:t>
            </a:r>
          </a:p>
          <a:p>
            <a:pPr eaLnBrk="1" hangingPunct="1">
              <a:spcBef>
                <a:spcPct val="0"/>
              </a:spcBef>
              <a:buFontTx/>
              <a:buNone/>
            </a:pPr>
            <a:r>
              <a:rPr lang="en-US" sz="1600" dirty="0">
                <a:latin typeface="Arial Unicode MS" pitchFamily="34" charset="-128"/>
              </a:rPr>
              <a:t>             Name                   </a:t>
            </a:r>
            <a:r>
              <a:rPr lang="en-US" sz="1600" dirty="0" err="1">
                <a:latin typeface="Arial Unicode MS" pitchFamily="34" charset="-128"/>
              </a:rPr>
              <a:t>Name</a:t>
            </a:r>
            <a:r>
              <a:rPr lang="en-US" sz="1600" dirty="0">
                <a:latin typeface="Arial Unicode MS" pitchFamily="34" charset="-128"/>
              </a:rPr>
              <a:t>                                                            </a:t>
            </a:r>
            <a:r>
              <a:rPr lang="en-US" sz="1600" dirty="0" err="1">
                <a:latin typeface="Arial Unicode MS" pitchFamily="34" charset="-128"/>
              </a:rPr>
              <a:t>Name</a:t>
            </a:r>
            <a:endParaRPr lang="en-US" sz="1600" dirty="0">
              <a:latin typeface="Arial Unicode MS" pitchFamily="34" charset="-128"/>
            </a:endParaRPr>
          </a:p>
          <a:p>
            <a:pPr eaLnBrk="1" hangingPunct="1">
              <a:spcBef>
                <a:spcPct val="0"/>
              </a:spcBef>
              <a:buFontTx/>
              <a:buNone/>
            </a:pPr>
            <a:r>
              <a:rPr lang="en-US" sz="1600" dirty="0">
                <a:latin typeface="Arial Unicode MS" pitchFamily="34" charset="-128"/>
              </a:rPr>
              <a:t>             Salary                   </a:t>
            </a:r>
            <a:r>
              <a:rPr lang="en-US" sz="1600" dirty="0" err="1">
                <a:latin typeface="Arial Unicode MS" pitchFamily="34" charset="-128"/>
              </a:rPr>
              <a:t>Salary</a:t>
            </a:r>
            <a:r>
              <a:rPr lang="en-US" sz="1600" dirty="0">
                <a:latin typeface="Arial Unicode MS" pitchFamily="34" charset="-128"/>
              </a:rPr>
              <a:t>                                                           </a:t>
            </a:r>
            <a:r>
              <a:rPr lang="en-US" sz="1600" dirty="0" err="1">
                <a:latin typeface="Arial Unicode MS" pitchFamily="34" charset="-128"/>
              </a:rPr>
              <a:t>Salary</a:t>
            </a:r>
            <a:endParaRPr lang="en-US" sz="1600" dirty="0">
              <a:latin typeface="Arial Unicode MS" pitchFamily="34" charset="-128"/>
            </a:endParaRPr>
          </a:p>
          <a:p>
            <a:pPr eaLnBrk="1" hangingPunct="1">
              <a:spcBef>
                <a:spcPct val="0"/>
              </a:spcBef>
              <a:buFontTx/>
              <a:buNone/>
            </a:pPr>
            <a:r>
              <a:rPr lang="en-US" sz="1600" dirty="0">
                <a:latin typeface="Arial Unicode MS" pitchFamily="34" charset="-128"/>
              </a:rPr>
              <a:t>             </a:t>
            </a:r>
            <a:r>
              <a:rPr lang="en-US" sz="1600" b="1" dirty="0">
                <a:solidFill>
                  <a:srgbClr val="FF8C19"/>
                </a:solidFill>
                <a:latin typeface="Arial Unicode MS" pitchFamily="34" charset="-128"/>
              </a:rPr>
              <a:t>Age</a:t>
            </a:r>
            <a:r>
              <a:rPr lang="en-US" sz="1600" dirty="0">
                <a:latin typeface="Arial Unicode MS" pitchFamily="34" charset="-128"/>
              </a:rPr>
              <a:t>                       </a:t>
            </a:r>
            <a:r>
              <a:rPr lang="en-US" sz="1600" b="1" dirty="0">
                <a:solidFill>
                  <a:srgbClr val="FF0000"/>
                </a:solidFill>
                <a:latin typeface="Arial Unicode MS" pitchFamily="34" charset="-128"/>
              </a:rPr>
              <a:t>Rank</a:t>
            </a:r>
            <a:r>
              <a:rPr lang="en-US" sz="1600" dirty="0">
                <a:latin typeface="Arial Unicode MS" pitchFamily="34" charset="-128"/>
              </a:rPr>
              <a:t>                                                             Age</a:t>
            </a:r>
          </a:p>
          <a:p>
            <a:pPr eaLnBrk="1" hangingPunct="1">
              <a:spcBef>
                <a:spcPct val="0"/>
              </a:spcBef>
              <a:buFontTx/>
              <a:buNone/>
            </a:pPr>
            <a:r>
              <a:rPr lang="en-US" sz="1600" dirty="0">
                <a:latin typeface="Arial Unicode MS" pitchFamily="34" charset="-128"/>
              </a:rPr>
              <a:t>                                                                                                                Rank</a:t>
            </a:r>
          </a:p>
          <a:p>
            <a:pPr eaLnBrk="1" hangingPunct="1">
              <a:spcBef>
                <a:spcPct val="0"/>
              </a:spcBef>
              <a:buFontTx/>
              <a:buNone/>
            </a:pPr>
            <a:endParaRPr lang="en-US" sz="1600" dirty="0">
              <a:latin typeface="Arial Unicode MS" pitchFamily="34" charset="-128"/>
            </a:endParaRPr>
          </a:p>
          <a:p>
            <a:pPr eaLnBrk="1" hangingPunct="1">
              <a:spcBef>
                <a:spcPct val="0"/>
              </a:spcBef>
              <a:buFontTx/>
              <a:buNone/>
            </a:pPr>
            <a:endParaRPr lang="en-US" sz="1600" dirty="0">
              <a:latin typeface="Arial Unicode MS" pitchFamily="34" charset="-128"/>
            </a:endParaRPr>
          </a:p>
          <a:p>
            <a:pPr eaLnBrk="1" hangingPunct="1">
              <a:spcBef>
                <a:spcPct val="0"/>
              </a:spcBef>
              <a:buFontTx/>
              <a:buNone/>
            </a:pPr>
            <a:r>
              <a:rPr lang="en-US" sz="1600" dirty="0">
                <a:latin typeface="Arial Unicode MS" pitchFamily="34" charset="-128"/>
              </a:rPr>
              <a:t>                                                                                                              </a:t>
            </a:r>
          </a:p>
          <a:p>
            <a:pPr eaLnBrk="1" hangingPunct="1">
              <a:spcBef>
                <a:spcPct val="0"/>
              </a:spcBef>
              <a:spcAft>
                <a:spcPct val="50000"/>
              </a:spcAft>
              <a:buFontTx/>
              <a:buNone/>
            </a:pPr>
            <a:r>
              <a:rPr lang="en-US" sz="2000" b="1" u="sng" dirty="0">
                <a:solidFill>
                  <a:schemeClr val="accent2"/>
                </a:solidFill>
                <a:latin typeface="Comic Sans MS" pitchFamily="66" charset="0"/>
              </a:rPr>
              <a:t>Aggregate Functions – Some examples</a:t>
            </a:r>
            <a:r>
              <a:rPr lang="en-US" sz="2000" b="1" dirty="0">
                <a:solidFill>
                  <a:schemeClr val="accent2"/>
                </a:solidFill>
                <a:latin typeface="Comic Sans MS" pitchFamily="66" charset="0"/>
              </a:rPr>
              <a:t>:</a:t>
            </a:r>
          </a:p>
          <a:p>
            <a:pPr eaLnBrk="1" hangingPunct="1">
              <a:spcBef>
                <a:spcPct val="0"/>
              </a:spcBef>
              <a:spcAft>
                <a:spcPct val="20000"/>
              </a:spcAft>
              <a:buFontTx/>
              <a:buNone/>
            </a:pPr>
            <a:r>
              <a:rPr lang="en-US" sz="1600" dirty="0" err="1">
                <a:latin typeface="Arial Unicode MS" pitchFamily="34" charset="-128"/>
                <a:ea typeface="Arial Unicode MS" pitchFamily="34" charset="-128"/>
                <a:cs typeface="Arial Unicode MS" pitchFamily="34" charset="-128"/>
              </a:rPr>
              <a:t>EmpO.</a:t>
            </a:r>
            <a:r>
              <a:rPr lang="en-US" sz="1600" dirty="0" err="1">
                <a:solidFill>
                  <a:srgbClr val="FF8C19"/>
                </a:solidFill>
                <a:latin typeface="Arial Unicode MS" pitchFamily="34" charset="-128"/>
                <a:ea typeface="Arial Unicode MS" pitchFamily="34" charset="-128"/>
                <a:cs typeface="Arial Unicode MS" pitchFamily="34" charset="-128"/>
              </a:rPr>
              <a:t>Age</a:t>
            </a:r>
            <a:r>
              <a:rPr lang="en-US" sz="1600" dirty="0">
                <a:latin typeface="Arial Unicode MS" pitchFamily="34" charset="-128"/>
                <a:ea typeface="Arial Unicode MS" pitchFamily="34" charset="-128"/>
                <a:cs typeface="Arial Unicode MS" pitchFamily="34" charset="-128"/>
              </a:rPr>
              <a:t> = Emp1.</a:t>
            </a:r>
            <a:r>
              <a:rPr lang="en-US" sz="1600" dirty="0">
                <a:solidFill>
                  <a:srgbClr val="FF8C19"/>
                </a:solidFill>
                <a:latin typeface="Arial Unicode MS" pitchFamily="34" charset="-128"/>
                <a:ea typeface="Arial Unicode MS" pitchFamily="34" charset="-128"/>
                <a:cs typeface="Arial Unicode MS" pitchFamily="34" charset="-128"/>
              </a:rPr>
              <a:t>Age</a:t>
            </a:r>
            <a:r>
              <a:rPr lang="en-US" sz="1600" dirty="0">
                <a:latin typeface="Arial Unicode MS" pitchFamily="34" charset="-128"/>
                <a:ea typeface="Arial Unicode MS" pitchFamily="34" charset="-128"/>
                <a:cs typeface="Arial Unicode MS" pitchFamily="34" charset="-128"/>
              </a:rPr>
              <a:t>, if EmpO is in world(Emp1)</a:t>
            </a:r>
          </a:p>
          <a:p>
            <a:pPr eaLnBrk="1" hangingPunct="1">
              <a:spcBef>
                <a:spcPct val="0"/>
              </a:spcBef>
              <a:spcAft>
                <a:spcPct val="50000"/>
              </a:spcAft>
              <a:buFontTx/>
              <a:buNone/>
            </a:pPr>
            <a:r>
              <a:rPr lang="en-US" sz="1600" dirty="0">
                <a:latin typeface="Arial Unicode MS" pitchFamily="34" charset="-128"/>
                <a:ea typeface="Arial Unicode MS" pitchFamily="34" charset="-128"/>
                <a:cs typeface="Arial Unicode MS" pitchFamily="34" charset="-128"/>
              </a:rPr>
              <a:t>                  = </a:t>
            </a:r>
            <a:r>
              <a:rPr lang="en-US" sz="1600" dirty="0">
                <a:solidFill>
                  <a:srgbClr val="FF8C19"/>
                </a:solidFill>
                <a:latin typeface="Arial Unicode MS" pitchFamily="34" charset="-128"/>
                <a:ea typeface="Arial Unicode MS" pitchFamily="34" charset="-128"/>
                <a:cs typeface="Arial Unicode MS" pitchFamily="34" charset="-128"/>
              </a:rPr>
              <a:t>Null</a:t>
            </a:r>
            <a:r>
              <a:rPr lang="en-US" sz="1600" dirty="0">
                <a:latin typeface="Arial Unicode MS" pitchFamily="34" charset="-128"/>
                <a:ea typeface="Arial Unicode MS" pitchFamily="34" charset="-128"/>
                <a:cs typeface="Arial Unicode MS" pitchFamily="34" charset="-128"/>
              </a:rPr>
              <a:t>, if EmpO is in world(Emp2) – world(Emp1)</a:t>
            </a:r>
          </a:p>
          <a:p>
            <a:pPr eaLnBrk="1" hangingPunct="1">
              <a:spcBef>
                <a:spcPct val="0"/>
              </a:spcBef>
              <a:spcAft>
                <a:spcPct val="20000"/>
              </a:spcAft>
              <a:buFontTx/>
              <a:buNone/>
            </a:pPr>
            <a:r>
              <a:rPr lang="en-US" sz="1600" dirty="0" err="1">
                <a:latin typeface="Arial Unicode MS" pitchFamily="34" charset="-128"/>
                <a:ea typeface="Arial Unicode MS" pitchFamily="34" charset="-128"/>
                <a:cs typeface="Arial Unicode MS" pitchFamily="34" charset="-128"/>
              </a:rPr>
              <a:t>EmpO.</a:t>
            </a:r>
            <a:r>
              <a:rPr lang="en-US" sz="1600" dirty="0" err="1">
                <a:solidFill>
                  <a:srgbClr val="FF0000"/>
                </a:solidFill>
                <a:latin typeface="Arial Unicode MS" pitchFamily="34" charset="-128"/>
                <a:ea typeface="Arial Unicode MS" pitchFamily="34" charset="-128"/>
                <a:cs typeface="Arial Unicode MS" pitchFamily="34" charset="-128"/>
              </a:rPr>
              <a:t>Rank</a:t>
            </a:r>
            <a:r>
              <a:rPr lang="en-US" sz="1600" dirty="0">
                <a:latin typeface="Arial Unicode MS" pitchFamily="34" charset="-128"/>
                <a:ea typeface="Arial Unicode MS" pitchFamily="34" charset="-128"/>
                <a:cs typeface="Arial Unicode MS" pitchFamily="34" charset="-128"/>
              </a:rPr>
              <a:t> = Emp2.</a:t>
            </a:r>
            <a:r>
              <a:rPr lang="en-US" sz="1600" dirty="0">
                <a:solidFill>
                  <a:srgbClr val="FF0000"/>
                </a:solidFill>
                <a:latin typeface="Arial Unicode MS" pitchFamily="34" charset="-128"/>
                <a:ea typeface="Arial Unicode MS" pitchFamily="34" charset="-128"/>
                <a:cs typeface="Arial Unicode MS" pitchFamily="34" charset="-128"/>
              </a:rPr>
              <a:t>Rank</a:t>
            </a:r>
            <a:r>
              <a:rPr lang="en-US" sz="1600" dirty="0">
                <a:latin typeface="Arial Unicode MS" pitchFamily="34" charset="-128"/>
                <a:ea typeface="Arial Unicode MS" pitchFamily="34" charset="-128"/>
                <a:cs typeface="Arial Unicode MS" pitchFamily="34" charset="-128"/>
              </a:rPr>
              <a:t>, if EmpO is in world(Emp2)</a:t>
            </a:r>
          </a:p>
          <a:p>
            <a:pPr eaLnBrk="1" hangingPunct="1">
              <a:spcBef>
                <a:spcPct val="0"/>
              </a:spcBef>
              <a:spcAft>
                <a:spcPts val="1200"/>
              </a:spcAft>
              <a:buFontTx/>
              <a:buNone/>
            </a:pPr>
            <a:r>
              <a:rPr lang="en-US" sz="1600" dirty="0">
                <a:latin typeface="Arial Unicode MS" pitchFamily="34" charset="-128"/>
                <a:ea typeface="Arial Unicode MS" pitchFamily="34" charset="-128"/>
                <a:cs typeface="Arial Unicode MS" pitchFamily="34" charset="-128"/>
              </a:rPr>
              <a:t>                     = </a:t>
            </a:r>
            <a:r>
              <a:rPr lang="en-US" sz="1600" dirty="0">
                <a:solidFill>
                  <a:srgbClr val="FF0000"/>
                </a:solidFill>
                <a:latin typeface="Arial Unicode MS" pitchFamily="34" charset="-128"/>
                <a:ea typeface="Arial Unicode MS" pitchFamily="34" charset="-128"/>
                <a:cs typeface="Arial Unicode MS" pitchFamily="34" charset="-128"/>
              </a:rPr>
              <a:t>Null</a:t>
            </a:r>
            <a:r>
              <a:rPr lang="en-US" sz="1600" dirty="0">
                <a:latin typeface="Arial Unicode MS" pitchFamily="34" charset="-128"/>
                <a:ea typeface="Arial Unicode MS" pitchFamily="34" charset="-128"/>
                <a:cs typeface="Arial Unicode MS" pitchFamily="34" charset="-128"/>
              </a:rPr>
              <a:t>, if EmpO is in world(Emp1) – world(Emp2)</a:t>
            </a:r>
          </a:p>
          <a:p>
            <a:pPr eaLnBrk="1" hangingPunct="1">
              <a:spcBef>
                <a:spcPct val="0"/>
              </a:spcBef>
              <a:spcAft>
                <a:spcPct val="20000"/>
              </a:spcAft>
              <a:buFontTx/>
              <a:buNone/>
            </a:pPr>
            <a:r>
              <a:rPr lang="en-US" sz="1600" dirty="0">
                <a:latin typeface="Comic Sans MS" pitchFamily="66" charset="0"/>
              </a:rPr>
              <a:t>EmpO.Salary = Emp1.Salary, if EmpO is in world(Emp1) – world(Emp2)</a:t>
            </a:r>
          </a:p>
          <a:p>
            <a:pPr eaLnBrk="1" hangingPunct="1">
              <a:spcBef>
                <a:spcPct val="0"/>
              </a:spcBef>
              <a:spcAft>
                <a:spcPct val="20000"/>
              </a:spcAft>
              <a:buFontTx/>
              <a:buNone/>
            </a:pPr>
            <a:r>
              <a:rPr lang="en-US" sz="1600" dirty="0">
                <a:latin typeface="Comic Sans MS" pitchFamily="66" charset="0"/>
              </a:rPr>
              <a:t>                     = Emp2.Salary, if EmpO is in world(Emp2) – world(Emp1)</a:t>
            </a:r>
          </a:p>
          <a:p>
            <a:pPr eaLnBrk="1" hangingPunct="1">
              <a:spcBef>
                <a:spcPct val="0"/>
              </a:spcBef>
              <a:spcAft>
                <a:spcPct val="50000"/>
              </a:spcAft>
              <a:buFontTx/>
              <a:buNone/>
            </a:pPr>
            <a:r>
              <a:rPr lang="en-US" sz="1600" dirty="0">
                <a:latin typeface="Comic Sans MS" pitchFamily="66" charset="0"/>
              </a:rPr>
              <a:t>                     = Sum(Emp1.Salary, Emp2.Salary), if EmpO is in world(Emp1) </a:t>
            </a:r>
            <a:r>
              <a:rPr lang="en-US" sz="1600" dirty="0">
                <a:latin typeface="Arial Unicode MS" pitchFamily="34" charset="-128"/>
                <a:ea typeface="Arial Unicode MS" pitchFamily="34" charset="-128"/>
                <a:cs typeface="Arial Unicode MS" pitchFamily="34" charset="-128"/>
              </a:rPr>
              <a:t>⋂ world(Emp2)</a:t>
            </a:r>
          </a:p>
          <a:p>
            <a:pPr eaLnBrk="1" hangingPunct="1">
              <a:spcBef>
                <a:spcPct val="0"/>
              </a:spcBef>
              <a:buFontTx/>
              <a:buNone/>
            </a:pPr>
            <a:endParaRPr lang="en-US" sz="1600" dirty="0">
              <a:latin typeface="Arial Unicode MS" pitchFamily="34" charset="-128"/>
              <a:ea typeface="Arial Unicode MS" pitchFamily="34" charset="-128"/>
              <a:cs typeface="Arial Unicode MS" pitchFamily="34" charset="-128"/>
            </a:endParaRPr>
          </a:p>
          <a:p>
            <a:pPr eaLnBrk="1" hangingPunct="1">
              <a:spcBef>
                <a:spcPct val="0"/>
              </a:spcBef>
              <a:buFontTx/>
              <a:buNone/>
            </a:pPr>
            <a:endParaRPr lang="en-US" sz="1600" dirty="0">
              <a:latin typeface="Arial Unicode MS" pitchFamily="34" charset="-128"/>
            </a:endParaRPr>
          </a:p>
        </p:txBody>
      </p:sp>
      <p:sp>
        <p:nvSpPr>
          <p:cNvPr id="118787" name="Rectangle 2"/>
          <p:cNvSpPr>
            <a:spLocks noGrp="1" noChangeArrowheads="1"/>
          </p:cNvSpPr>
          <p:nvPr>
            <p:ph type="title"/>
          </p:nvPr>
        </p:nvSpPr>
        <p:spPr>
          <a:xfrm>
            <a:off x="533400" y="228600"/>
            <a:ext cx="8153400" cy="762000"/>
          </a:xfrm>
        </p:spPr>
        <p:txBody>
          <a:bodyPr/>
          <a:lstStyle/>
          <a:p>
            <a:pPr eaLnBrk="1" hangingPunct="1"/>
            <a:r>
              <a:rPr lang="en-US" sz="3600" dirty="0">
                <a:solidFill>
                  <a:srgbClr val="800000"/>
                </a:solidFill>
                <a:latin typeface="Comic Sans MS" pitchFamily="66" charset="0"/>
              </a:rPr>
              <a:t>Inconsistency Resolution: </a:t>
            </a:r>
            <a:r>
              <a:rPr lang="en-US" sz="3600" dirty="0" err="1">
                <a:solidFill>
                  <a:srgbClr val="800000"/>
                </a:solidFill>
                <a:latin typeface="Comic Sans MS" pitchFamily="66" charset="0"/>
              </a:rPr>
              <a:t>Outerjoin</a:t>
            </a:r>
            <a:endParaRPr lang="en-US" sz="3600" dirty="0">
              <a:solidFill>
                <a:srgbClr val="800000"/>
              </a:solidFill>
              <a:latin typeface="Comic Sans MS" pitchFamily="66" charset="0"/>
            </a:endParaRPr>
          </a:p>
        </p:txBody>
      </p:sp>
      <p:grpSp>
        <p:nvGrpSpPr>
          <p:cNvPr id="2" name="Group 1"/>
          <p:cNvGrpSpPr/>
          <p:nvPr/>
        </p:nvGrpSpPr>
        <p:grpSpPr>
          <a:xfrm>
            <a:off x="6172200" y="3200400"/>
            <a:ext cx="2667000" cy="1752600"/>
            <a:chOff x="6096000" y="4876800"/>
            <a:chExt cx="2667000" cy="1752600"/>
          </a:xfrm>
        </p:grpSpPr>
        <p:sp>
          <p:nvSpPr>
            <p:cNvPr id="118788" name="Oval 4"/>
            <p:cNvSpPr>
              <a:spLocks noChangeArrowheads="1"/>
            </p:cNvSpPr>
            <p:nvPr/>
          </p:nvSpPr>
          <p:spPr bwMode="auto">
            <a:xfrm>
              <a:off x="6172200" y="4876800"/>
              <a:ext cx="1676400" cy="1447800"/>
            </a:xfrm>
            <a:prstGeom prst="ellipse">
              <a:avLst/>
            </a:prstGeom>
            <a:noFill/>
            <a:ln w="28575">
              <a:solidFill>
                <a:srgbClr val="009999"/>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8789" name="Oval 5"/>
            <p:cNvSpPr>
              <a:spLocks noChangeArrowheads="1"/>
            </p:cNvSpPr>
            <p:nvPr/>
          </p:nvSpPr>
          <p:spPr bwMode="auto">
            <a:xfrm>
              <a:off x="7086600" y="4876800"/>
              <a:ext cx="1676400" cy="1447800"/>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8790" name="Text Box 8"/>
            <p:cNvSpPr txBox="1">
              <a:spLocks noChangeArrowheads="1"/>
            </p:cNvSpPr>
            <p:nvPr/>
          </p:nvSpPr>
          <p:spPr bwMode="auto">
            <a:xfrm>
              <a:off x="6122988" y="6354763"/>
              <a:ext cx="11922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b="1" i="0">
                  <a:solidFill>
                    <a:srgbClr val="009999"/>
                  </a:solidFill>
                </a:rPr>
                <a:t>World (Emp1)</a:t>
              </a:r>
            </a:p>
          </p:txBody>
        </p:sp>
        <p:sp>
          <p:nvSpPr>
            <p:cNvPr id="118791" name="Text Box 9"/>
            <p:cNvSpPr txBox="1">
              <a:spLocks noChangeArrowheads="1"/>
            </p:cNvSpPr>
            <p:nvPr/>
          </p:nvSpPr>
          <p:spPr bwMode="auto">
            <a:xfrm>
              <a:off x="7543800" y="6354763"/>
              <a:ext cx="11922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b="1" i="0">
                  <a:solidFill>
                    <a:schemeClr val="accent2"/>
                  </a:solidFill>
                </a:rPr>
                <a:t>World (Emp2)</a:t>
              </a:r>
            </a:p>
          </p:txBody>
        </p:sp>
        <p:sp>
          <p:nvSpPr>
            <p:cNvPr id="118792" name="Text Box 10"/>
            <p:cNvSpPr txBox="1">
              <a:spLocks noChangeArrowheads="1"/>
            </p:cNvSpPr>
            <p:nvPr/>
          </p:nvSpPr>
          <p:spPr bwMode="auto">
            <a:xfrm>
              <a:off x="7620000" y="5105400"/>
              <a:ext cx="106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000" i="0" dirty="0"/>
                <a:t>world(Emp2) – world(Emp1)</a:t>
              </a:r>
            </a:p>
          </p:txBody>
        </p:sp>
        <p:sp>
          <p:nvSpPr>
            <p:cNvPr id="118793" name="Text Box 11"/>
            <p:cNvSpPr txBox="1">
              <a:spLocks noChangeArrowheads="1"/>
            </p:cNvSpPr>
            <p:nvPr/>
          </p:nvSpPr>
          <p:spPr bwMode="auto">
            <a:xfrm>
              <a:off x="6096000" y="5699125"/>
              <a:ext cx="1066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000" i="0"/>
                <a:t>world(Emp1) – world(Emp2)</a:t>
              </a:r>
            </a:p>
          </p:txBody>
        </p:sp>
        <p:sp>
          <p:nvSpPr>
            <p:cNvPr id="118794" name="Text Box 12"/>
            <p:cNvSpPr txBox="1">
              <a:spLocks noChangeArrowheads="1"/>
            </p:cNvSpPr>
            <p:nvPr/>
          </p:nvSpPr>
          <p:spPr bwMode="auto">
            <a:xfrm>
              <a:off x="7010400" y="5334000"/>
              <a:ext cx="91440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900" i="0" dirty="0"/>
                <a:t>world(Emp1) ⋂ world(Emp2)</a:t>
              </a:r>
            </a:p>
          </p:txBody>
        </p:sp>
      </p:grpSp>
      <p:sp>
        <p:nvSpPr>
          <p:cNvPr id="13" name="Oval Callout 12"/>
          <p:cNvSpPr/>
          <p:nvPr/>
        </p:nvSpPr>
        <p:spPr bwMode="auto">
          <a:xfrm>
            <a:off x="5181600" y="2149659"/>
            <a:ext cx="1066800" cy="763870"/>
          </a:xfrm>
          <a:prstGeom prst="wedgeEllipseCallout">
            <a:avLst>
              <a:gd name="adj1" fmla="val 56564"/>
              <a:gd name="adj2" fmla="val -54214"/>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Outer </a:t>
            </a:r>
            <a:r>
              <a:rPr lang="en-US" sz="1800" dirty="0">
                <a:solidFill>
                  <a:schemeClr val="bg1"/>
                </a:solidFill>
              </a:rPr>
              <a:t>join</a:t>
            </a:r>
            <a:endParaRPr kumimoji="0" lang="en-US" sz="1800" b="0" i="1" u="none" strike="noStrike" cap="none" normalizeH="0" baseline="0" dirty="0">
              <a:ln>
                <a:noFill/>
              </a:ln>
              <a:solidFill>
                <a:schemeClr val="bg1"/>
              </a:solidFill>
              <a:effectLst/>
              <a:latin typeface="Comic Sans MS" pitchFamily="66" charset="0"/>
            </a:endParaRPr>
          </a:p>
        </p:txBody>
      </p:sp>
    </p:spTree>
    <p:extLst>
      <p:ext uri="{BB962C8B-B14F-4D97-AF65-F5344CB8AC3E}">
        <p14:creationId xmlns:p14="http://schemas.microsoft.com/office/powerpoint/2010/main" val="32069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8786">
                                            <p:txEl>
                                              <p:pRg st="9" end="9"/>
                                            </p:txEl>
                                          </p:spTgt>
                                        </p:tgtEl>
                                        <p:attrNameLst>
                                          <p:attrName>style.visibility</p:attrName>
                                        </p:attrNameLst>
                                      </p:cBhvr>
                                      <p:to>
                                        <p:strVal val="visible"/>
                                      </p:to>
                                    </p:set>
                                    <p:animEffect transition="in" filter="wipe(left)">
                                      <p:cBhvr>
                                        <p:cTn id="17" dur="500"/>
                                        <p:tgtEl>
                                          <p:spTgt spid="118786">
                                            <p:txEl>
                                              <p:pRg st="9" end="9"/>
                                            </p:txEl>
                                          </p:spTgt>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18786">
                                            <p:txEl>
                                              <p:pRg st="10" end="10"/>
                                            </p:txEl>
                                          </p:spTgt>
                                        </p:tgtEl>
                                        <p:attrNameLst>
                                          <p:attrName>style.visibility</p:attrName>
                                        </p:attrNameLst>
                                      </p:cBhvr>
                                      <p:to>
                                        <p:strVal val="visible"/>
                                      </p:to>
                                    </p:set>
                                    <p:animEffect transition="in" filter="fade">
                                      <p:cBhvr>
                                        <p:cTn id="21" dur="1000"/>
                                        <p:tgtEl>
                                          <p:spTgt spid="118786">
                                            <p:txEl>
                                              <p:pRg st="10" end="10"/>
                                            </p:txEl>
                                          </p:spTgt>
                                        </p:tgtEl>
                                      </p:cBhvr>
                                    </p:animEffect>
                                    <p:anim calcmode="lin" valueType="num">
                                      <p:cBhvr>
                                        <p:cTn id="22" dur="1000" fill="hold"/>
                                        <p:tgtEl>
                                          <p:spTgt spid="118786">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118786">
                                            <p:txEl>
                                              <p:pRg st="10" end="1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8786">
                                            <p:txEl>
                                              <p:pRg st="10" end="10"/>
                                            </p:txEl>
                                          </p:spTgt>
                                        </p:tgtEl>
                                        <p:attrNameLst>
                                          <p:attrName>ppt_c</p:attrName>
                                        </p:attrNameLst>
                                      </p:cBhvr>
                                      <p:to>
                                        <a:schemeClr val="folHlink"/>
                                      </p:to>
                                    </p:animClr>
                                  </p:subTnLst>
                                </p:cTn>
                              </p:par>
                              <p:par>
                                <p:cTn id="24" presetID="42" presetClass="entr" presetSubtype="0" fill="hold" nodeType="withEffect">
                                  <p:stCondLst>
                                    <p:cond delay="0"/>
                                  </p:stCondLst>
                                  <p:childTnLst>
                                    <p:set>
                                      <p:cBhvr>
                                        <p:cTn id="25" dur="1" fill="hold">
                                          <p:stCondLst>
                                            <p:cond delay="0"/>
                                          </p:stCondLst>
                                        </p:cTn>
                                        <p:tgtEl>
                                          <p:spTgt spid="118786">
                                            <p:txEl>
                                              <p:pRg st="11" end="11"/>
                                            </p:txEl>
                                          </p:spTgt>
                                        </p:tgtEl>
                                        <p:attrNameLst>
                                          <p:attrName>style.visibility</p:attrName>
                                        </p:attrNameLst>
                                      </p:cBhvr>
                                      <p:to>
                                        <p:strVal val="visible"/>
                                      </p:to>
                                    </p:set>
                                    <p:animEffect transition="in" filter="fade">
                                      <p:cBhvr>
                                        <p:cTn id="26" dur="1000"/>
                                        <p:tgtEl>
                                          <p:spTgt spid="118786">
                                            <p:txEl>
                                              <p:pRg st="11" end="11"/>
                                            </p:txEl>
                                          </p:spTgt>
                                        </p:tgtEl>
                                      </p:cBhvr>
                                    </p:animEffect>
                                    <p:anim calcmode="lin" valueType="num">
                                      <p:cBhvr>
                                        <p:cTn id="27" dur="1000" fill="hold"/>
                                        <p:tgtEl>
                                          <p:spTgt spid="118786">
                                            <p:txEl>
                                              <p:pRg st="11" end="11"/>
                                            </p:txEl>
                                          </p:spTgt>
                                        </p:tgtEl>
                                        <p:attrNameLst>
                                          <p:attrName>ppt_x</p:attrName>
                                        </p:attrNameLst>
                                      </p:cBhvr>
                                      <p:tavLst>
                                        <p:tav tm="0">
                                          <p:val>
                                            <p:strVal val="#ppt_x"/>
                                          </p:val>
                                        </p:tav>
                                        <p:tav tm="100000">
                                          <p:val>
                                            <p:strVal val="#ppt_x"/>
                                          </p:val>
                                        </p:tav>
                                      </p:tavLst>
                                    </p:anim>
                                    <p:anim calcmode="lin" valueType="num">
                                      <p:cBhvr>
                                        <p:cTn id="28" dur="1000" fill="hold"/>
                                        <p:tgtEl>
                                          <p:spTgt spid="118786">
                                            <p:txEl>
                                              <p:pRg st="11" end="1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8786">
                                            <p:txEl>
                                              <p:pRg st="11" end="11"/>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8786">
                                            <p:txEl>
                                              <p:pRg st="12" end="12"/>
                                            </p:txEl>
                                          </p:spTgt>
                                        </p:tgtEl>
                                        <p:attrNameLst>
                                          <p:attrName>style.visibility</p:attrName>
                                        </p:attrNameLst>
                                      </p:cBhvr>
                                      <p:to>
                                        <p:strVal val="visible"/>
                                      </p:to>
                                    </p:set>
                                    <p:animEffect transition="in" filter="fade">
                                      <p:cBhvr>
                                        <p:cTn id="33" dur="1000"/>
                                        <p:tgtEl>
                                          <p:spTgt spid="118786">
                                            <p:txEl>
                                              <p:pRg st="12" end="12"/>
                                            </p:txEl>
                                          </p:spTgt>
                                        </p:tgtEl>
                                      </p:cBhvr>
                                    </p:animEffect>
                                    <p:anim calcmode="lin" valueType="num">
                                      <p:cBhvr>
                                        <p:cTn id="34" dur="1000" fill="hold"/>
                                        <p:tgtEl>
                                          <p:spTgt spid="118786">
                                            <p:txEl>
                                              <p:pRg st="12" end="12"/>
                                            </p:txEl>
                                          </p:spTgt>
                                        </p:tgtEl>
                                        <p:attrNameLst>
                                          <p:attrName>ppt_x</p:attrName>
                                        </p:attrNameLst>
                                      </p:cBhvr>
                                      <p:tavLst>
                                        <p:tav tm="0">
                                          <p:val>
                                            <p:strVal val="#ppt_x"/>
                                          </p:val>
                                        </p:tav>
                                        <p:tav tm="100000">
                                          <p:val>
                                            <p:strVal val="#ppt_x"/>
                                          </p:val>
                                        </p:tav>
                                      </p:tavLst>
                                    </p:anim>
                                    <p:anim calcmode="lin" valueType="num">
                                      <p:cBhvr>
                                        <p:cTn id="35" dur="1000" fill="hold"/>
                                        <p:tgtEl>
                                          <p:spTgt spid="118786">
                                            <p:txEl>
                                              <p:pRg st="12" end="1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8786">
                                            <p:txEl>
                                              <p:pRg st="13" end="13"/>
                                            </p:txEl>
                                          </p:spTgt>
                                        </p:tgtEl>
                                        <p:attrNameLst>
                                          <p:attrName>style.visibility</p:attrName>
                                        </p:attrNameLst>
                                      </p:cBhvr>
                                      <p:to>
                                        <p:strVal val="visible"/>
                                      </p:to>
                                    </p:set>
                                    <p:animEffect transition="in" filter="fade">
                                      <p:cBhvr>
                                        <p:cTn id="38" dur="1000"/>
                                        <p:tgtEl>
                                          <p:spTgt spid="118786">
                                            <p:txEl>
                                              <p:pRg st="13" end="13"/>
                                            </p:txEl>
                                          </p:spTgt>
                                        </p:tgtEl>
                                      </p:cBhvr>
                                    </p:animEffect>
                                    <p:anim calcmode="lin" valueType="num">
                                      <p:cBhvr>
                                        <p:cTn id="39" dur="1000" fill="hold"/>
                                        <p:tgtEl>
                                          <p:spTgt spid="118786">
                                            <p:txEl>
                                              <p:pRg st="13" end="13"/>
                                            </p:txEl>
                                          </p:spTgt>
                                        </p:tgtEl>
                                        <p:attrNameLst>
                                          <p:attrName>ppt_x</p:attrName>
                                        </p:attrNameLst>
                                      </p:cBhvr>
                                      <p:tavLst>
                                        <p:tav tm="0">
                                          <p:val>
                                            <p:strVal val="#ppt_x"/>
                                          </p:val>
                                        </p:tav>
                                        <p:tav tm="100000">
                                          <p:val>
                                            <p:strVal val="#ppt_x"/>
                                          </p:val>
                                        </p:tav>
                                      </p:tavLst>
                                    </p:anim>
                                    <p:anim calcmode="lin" valueType="num">
                                      <p:cBhvr>
                                        <p:cTn id="40" dur="1000" fill="hold"/>
                                        <p:tgtEl>
                                          <p:spTgt spid="118786">
                                            <p:txEl>
                                              <p:pRg st="13" end="1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8786">
                                            <p:txEl>
                                              <p:pRg st="14" end="14"/>
                                            </p:txEl>
                                          </p:spTgt>
                                        </p:tgtEl>
                                        <p:attrNameLst>
                                          <p:attrName>style.visibility</p:attrName>
                                        </p:attrNameLst>
                                      </p:cBhvr>
                                      <p:to>
                                        <p:strVal val="visible"/>
                                      </p:to>
                                    </p:set>
                                    <p:animEffect transition="in" filter="fade">
                                      <p:cBhvr>
                                        <p:cTn id="43" dur="1000"/>
                                        <p:tgtEl>
                                          <p:spTgt spid="118786">
                                            <p:txEl>
                                              <p:pRg st="14" end="14"/>
                                            </p:txEl>
                                          </p:spTgt>
                                        </p:tgtEl>
                                      </p:cBhvr>
                                    </p:animEffect>
                                    <p:anim calcmode="lin" valueType="num">
                                      <p:cBhvr>
                                        <p:cTn id="44" dur="1000" fill="hold"/>
                                        <p:tgtEl>
                                          <p:spTgt spid="118786">
                                            <p:txEl>
                                              <p:pRg st="14" end="14"/>
                                            </p:txEl>
                                          </p:spTgt>
                                        </p:tgtEl>
                                        <p:attrNameLst>
                                          <p:attrName>ppt_x</p:attrName>
                                        </p:attrNameLst>
                                      </p:cBhvr>
                                      <p:tavLst>
                                        <p:tav tm="0">
                                          <p:val>
                                            <p:strVal val="#ppt_x"/>
                                          </p:val>
                                        </p:tav>
                                        <p:tav tm="100000">
                                          <p:val>
                                            <p:strVal val="#ppt_x"/>
                                          </p:val>
                                        </p:tav>
                                      </p:tavLst>
                                    </p:anim>
                                    <p:anim calcmode="lin" valueType="num">
                                      <p:cBhvr>
                                        <p:cTn id="45" dur="1000" fill="hold"/>
                                        <p:tgtEl>
                                          <p:spTgt spid="118786">
                                            <p:txEl>
                                              <p:pRg st="14" end="1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8786">
                                            <p:txEl>
                                              <p:pRg st="15" end="15"/>
                                            </p:txEl>
                                          </p:spTgt>
                                        </p:tgtEl>
                                        <p:attrNameLst>
                                          <p:attrName>style.visibility</p:attrName>
                                        </p:attrNameLst>
                                      </p:cBhvr>
                                      <p:to>
                                        <p:strVal val="visible"/>
                                      </p:to>
                                    </p:set>
                                    <p:animEffect transition="in" filter="fade">
                                      <p:cBhvr>
                                        <p:cTn id="48" dur="1000"/>
                                        <p:tgtEl>
                                          <p:spTgt spid="118786">
                                            <p:txEl>
                                              <p:pRg st="15" end="15"/>
                                            </p:txEl>
                                          </p:spTgt>
                                        </p:tgtEl>
                                      </p:cBhvr>
                                    </p:animEffect>
                                    <p:anim calcmode="lin" valueType="num">
                                      <p:cBhvr>
                                        <p:cTn id="49" dur="1000" fill="hold"/>
                                        <p:tgtEl>
                                          <p:spTgt spid="118786">
                                            <p:txEl>
                                              <p:pRg st="15" end="15"/>
                                            </p:txEl>
                                          </p:spTgt>
                                        </p:tgtEl>
                                        <p:attrNameLst>
                                          <p:attrName>ppt_x</p:attrName>
                                        </p:attrNameLst>
                                      </p:cBhvr>
                                      <p:tavLst>
                                        <p:tav tm="0">
                                          <p:val>
                                            <p:strVal val="#ppt_x"/>
                                          </p:val>
                                        </p:tav>
                                        <p:tav tm="100000">
                                          <p:val>
                                            <p:strVal val="#ppt_x"/>
                                          </p:val>
                                        </p:tav>
                                      </p:tavLst>
                                    </p:anim>
                                    <p:anim calcmode="lin" valueType="num">
                                      <p:cBhvr>
                                        <p:cTn id="50" dur="1000" fill="hold"/>
                                        <p:tgtEl>
                                          <p:spTgt spid="118786">
                                            <p:txEl>
                                              <p:pRg st="15" end="15"/>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8786">
                                            <p:txEl>
                                              <p:pRg st="16" end="16"/>
                                            </p:txEl>
                                          </p:spTgt>
                                        </p:tgtEl>
                                        <p:attrNameLst>
                                          <p:attrName>style.visibility</p:attrName>
                                        </p:attrNameLst>
                                      </p:cBhvr>
                                      <p:to>
                                        <p:strVal val="visible"/>
                                      </p:to>
                                    </p:set>
                                    <p:animEffect transition="in" filter="fade">
                                      <p:cBhvr>
                                        <p:cTn id="53" dur="1000"/>
                                        <p:tgtEl>
                                          <p:spTgt spid="118786">
                                            <p:txEl>
                                              <p:pRg st="16" end="16"/>
                                            </p:txEl>
                                          </p:spTgt>
                                        </p:tgtEl>
                                      </p:cBhvr>
                                    </p:animEffect>
                                    <p:anim calcmode="lin" valueType="num">
                                      <p:cBhvr>
                                        <p:cTn id="54" dur="1000" fill="hold"/>
                                        <p:tgtEl>
                                          <p:spTgt spid="118786">
                                            <p:txEl>
                                              <p:pRg st="16" end="16"/>
                                            </p:txEl>
                                          </p:spTgt>
                                        </p:tgtEl>
                                        <p:attrNameLst>
                                          <p:attrName>ppt_x</p:attrName>
                                        </p:attrNameLst>
                                      </p:cBhvr>
                                      <p:tavLst>
                                        <p:tav tm="0">
                                          <p:val>
                                            <p:strVal val="#ppt_x"/>
                                          </p:val>
                                        </p:tav>
                                        <p:tav tm="100000">
                                          <p:val>
                                            <p:strVal val="#ppt_x"/>
                                          </p:val>
                                        </p:tav>
                                      </p:tavLst>
                                    </p:anim>
                                    <p:anim calcmode="lin" valueType="num">
                                      <p:cBhvr>
                                        <p:cTn id="55" dur="1000" fill="hold"/>
                                        <p:tgtEl>
                                          <p:spTgt spid="11878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298268" y="1371600"/>
            <a:ext cx="8693331" cy="5105400"/>
          </a:xfrm>
        </p:spPr>
        <p:txBody>
          <a:bodyPr/>
          <a:lstStyle/>
          <a:p>
            <a:pPr eaLnBrk="1" hangingPunct="1">
              <a:spcAft>
                <a:spcPct val="30000"/>
              </a:spcAft>
              <a:buFontTx/>
              <a:buNone/>
            </a:pPr>
            <a:r>
              <a:rPr lang="en-US" sz="1600" dirty="0">
                <a:latin typeface="Arial Unicode MS" pitchFamily="34" charset="-128"/>
              </a:rPr>
              <a:t>               </a:t>
            </a:r>
            <a:r>
              <a:rPr lang="en-US" sz="1600" b="1" u="sng" dirty="0">
                <a:solidFill>
                  <a:schemeClr val="accent2"/>
                </a:solidFill>
                <a:latin typeface="Arial Unicode MS" pitchFamily="34" charset="-128"/>
              </a:rPr>
              <a:t>Export Schemas</a:t>
            </a:r>
            <a:r>
              <a:rPr lang="en-US" sz="1600" dirty="0">
                <a:solidFill>
                  <a:schemeClr val="accent2"/>
                </a:solidFill>
                <a:latin typeface="Arial Unicode MS" pitchFamily="34" charset="-128"/>
              </a:rPr>
              <a:t>                                                    </a:t>
            </a:r>
            <a:r>
              <a:rPr lang="en-US" sz="1600" b="1" u="sng" dirty="0">
                <a:solidFill>
                  <a:schemeClr val="accent2"/>
                </a:solidFill>
                <a:latin typeface="Arial Unicode MS" pitchFamily="34" charset="-128"/>
              </a:rPr>
              <a:t>Integrated Schema</a:t>
            </a:r>
          </a:p>
          <a:p>
            <a:pPr eaLnBrk="1" hangingPunct="1">
              <a:spcBef>
                <a:spcPct val="0"/>
              </a:spcBef>
              <a:buFontTx/>
              <a:buNone/>
            </a:pPr>
            <a:r>
              <a:rPr lang="en-US" sz="1600" dirty="0">
                <a:latin typeface="Arial Unicode MS" pitchFamily="34" charset="-128"/>
              </a:rPr>
              <a:t>Emp1:  SSN          Emp2:  SSN                                                EmpO:  SSN</a:t>
            </a:r>
          </a:p>
          <a:p>
            <a:pPr eaLnBrk="1" hangingPunct="1">
              <a:spcBef>
                <a:spcPct val="0"/>
              </a:spcBef>
              <a:buFontTx/>
              <a:buNone/>
            </a:pPr>
            <a:r>
              <a:rPr lang="en-US" sz="1600" dirty="0">
                <a:latin typeface="Arial Unicode MS" pitchFamily="34" charset="-128"/>
              </a:rPr>
              <a:t>             Name                   </a:t>
            </a:r>
            <a:r>
              <a:rPr lang="en-US" sz="1600" dirty="0" err="1">
                <a:latin typeface="Arial Unicode MS" pitchFamily="34" charset="-128"/>
              </a:rPr>
              <a:t>Name</a:t>
            </a:r>
            <a:r>
              <a:rPr lang="en-US" sz="1600" dirty="0">
                <a:latin typeface="Arial Unicode MS" pitchFamily="34" charset="-128"/>
              </a:rPr>
              <a:t>                                                            </a:t>
            </a:r>
            <a:r>
              <a:rPr lang="en-US" sz="1600" dirty="0" err="1">
                <a:latin typeface="Arial Unicode MS" pitchFamily="34" charset="-128"/>
              </a:rPr>
              <a:t>Name</a:t>
            </a:r>
            <a:endParaRPr lang="en-US" sz="1600" dirty="0">
              <a:latin typeface="Arial Unicode MS" pitchFamily="34" charset="-128"/>
            </a:endParaRPr>
          </a:p>
          <a:p>
            <a:pPr eaLnBrk="1" hangingPunct="1">
              <a:spcBef>
                <a:spcPct val="0"/>
              </a:spcBef>
              <a:buFontTx/>
              <a:buNone/>
            </a:pPr>
            <a:r>
              <a:rPr lang="en-US" sz="1600" dirty="0">
                <a:latin typeface="Arial Unicode MS" pitchFamily="34" charset="-128"/>
              </a:rPr>
              <a:t>             Salary                   </a:t>
            </a:r>
            <a:r>
              <a:rPr lang="en-US" sz="1600" dirty="0" err="1">
                <a:latin typeface="Arial Unicode MS" pitchFamily="34" charset="-128"/>
              </a:rPr>
              <a:t>Salary</a:t>
            </a:r>
            <a:r>
              <a:rPr lang="en-US" sz="1600" dirty="0">
                <a:latin typeface="Arial Unicode MS" pitchFamily="34" charset="-128"/>
              </a:rPr>
              <a:t>                                                           </a:t>
            </a:r>
            <a:r>
              <a:rPr lang="en-US" sz="1600" dirty="0" err="1">
                <a:latin typeface="Arial Unicode MS" pitchFamily="34" charset="-128"/>
              </a:rPr>
              <a:t>Salary</a:t>
            </a:r>
            <a:endParaRPr lang="en-US" sz="1600" dirty="0">
              <a:latin typeface="Arial Unicode MS" pitchFamily="34" charset="-128"/>
            </a:endParaRPr>
          </a:p>
          <a:p>
            <a:pPr eaLnBrk="1" hangingPunct="1">
              <a:spcBef>
                <a:spcPct val="0"/>
              </a:spcBef>
              <a:buFontTx/>
              <a:buNone/>
            </a:pPr>
            <a:r>
              <a:rPr lang="en-US" sz="1600" dirty="0">
                <a:latin typeface="Arial Unicode MS" pitchFamily="34" charset="-128"/>
              </a:rPr>
              <a:t>             </a:t>
            </a:r>
            <a:r>
              <a:rPr lang="en-US" sz="1600" b="1" dirty="0">
                <a:solidFill>
                  <a:srgbClr val="FF8C19"/>
                </a:solidFill>
                <a:latin typeface="Arial Unicode MS" pitchFamily="34" charset="-128"/>
              </a:rPr>
              <a:t>Age</a:t>
            </a:r>
            <a:r>
              <a:rPr lang="en-US" sz="1600" dirty="0">
                <a:latin typeface="Arial Unicode MS" pitchFamily="34" charset="-128"/>
              </a:rPr>
              <a:t>                       </a:t>
            </a:r>
            <a:r>
              <a:rPr lang="en-US" sz="1600" b="1" dirty="0">
                <a:solidFill>
                  <a:srgbClr val="FF0000"/>
                </a:solidFill>
                <a:latin typeface="Arial Unicode MS" pitchFamily="34" charset="-128"/>
              </a:rPr>
              <a:t>Rank</a:t>
            </a:r>
            <a:r>
              <a:rPr lang="en-US" sz="1600" dirty="0">
                <a:latin typeface="Arial Unicode MS" pitchFamily="34" charset="-128"/>
              </a:rPr>
              <a:t>                                                             Age</a:t>
            </a:r>
          </a:p>
          <a:p>
            <a:pPr eaLnBrk="1" hangingPunct="1">
              <a:spcBef>
                <a:spcPct val="0"/>
              </a:spcBef>
              <a:buFontTx/>
              <a:buNone/>
            </a:pPr>
            <a:r>
              <a:rPr lang="en-US" sz="1600" dirty="0">
                <a:latin typeface="Arial Unicode MS" pitchFamily="34" charset="-128"/>
              </a:rPr>
              <a:t>                                                                                                                Rank</a:t>
            </a:r>
          </a:p>
          <a:p>
            <a:pPr eaLnBrk="1" hangingPunct="1">
              <a:spcBef>
                <a:spcPct val="0"/>
              </a:spcBef>
              <a:buFontTx/>
              <a:buNone/>
            </a:pPr>
            <a:r>
              <a:rPr lang="en-US" sz="1600" dirty="0">
                <a:latin typeface="Arial Unicode MS" pitchFamily="34" charset="-128"/>
              </a:rPr>
              <a:t>                                                                                                              </a:t>
            </a:r>
          </a:p>
          <a:p>
            <a:pPr eaLnBrk="1" hangingPunct="1">
              <a:spcBef>
                <a:spcPct val="0"/>
              </a:spcBef>
              <a:spcAft>
                <a:spcPct val="50000"/>
              </a:spcAft>
              <a:buFontTx/>
              <a:buNone/>
            </a:pPr>
            <a:r>
              <a:rPr lang="en-US" sz="2000" b="1" u="sng" dirty="0">
                <a:solidFill>
                  <a:schemeClr val="accent2"/>
                </a:solidFill>
                <a:latin typeface="Comic Sans MS" pitchFamily="66" charset="0"/>
              </a:rPr>
              <a:t>Relevant Aggregate Functions</a:t>
            </a:r>
            <a:r>
              <a:rPr lang="en-US" sz="2000" b="1" dirty="0">
                <a:solidFill>
                  <a:schemeClr val="accent2"/>
                </a:solidFill>
                <a:latin typeface="Comic Sans MS" pitchFamily="66" charset="0"/>
              </a:rPr>
              <a:t>:</a:t>
            </a:r>
          </a:p>
          <a:p>
            <a:pPr eaLnBrk="1" hangingPunct="1">
              <a:spcBef>
                <a:spcPct val="0"/>
              </a:spcBef>
              <a:spcAft>
                <a:spcPct val="20000"/>
              </a:spcAft>
              <a:buFontTx/>
              <a:buNone/>
            </a:pPr>
            <a:r>
              <a:rPr lang="en-US" sz="1600" dirty="0" err="1">
                <a:latin typeface="Arial Unicode MS" pitchFamily="34" charset="-128"/>
                <a:ea typeface="Arial Unicode MS" pitchFamily="34" charset="-128"/>
                <a:cs typeface="Arial Unicode MS" pitchFamily="34" charset="-128"/>
              </a:rPr>
              <a:t>EmpO.Name</a:t>
            </a:r>
            <a:r>
              <a:rPr lang="en-US" sz="1600" dirty="0">
                <a:latin typeface="Arial Unicode MS" pitchFamily="34" charset="-128"/>
                <a:ea typeface="Arial Unicode MS" pitchFamily="34" charset="-128"/>
                <a:cs typeface="Arial Unicode MS" pitchFamily="34" charset="-128"/>
              </a:rPr>
              <a:t> = Emp1.</a:t>
            </a:r>
            <a:r>
              <a:rPr lang="en-US" sz="1600" dirty="0">
                <a:solidFill>
                  <a:srgbClr val="FF8C19"/>
                </a:solidFill>
                <a:latin typeface="Arial Unicode MS" pitchFamily="34" charset="-128"/>
                <a:ea typeface="Arial Unicode MS" pitchFamily="34" charset="-128"/>
                <a:cs typeface="Arial Unicode MS" pitchFamily="34" charset="-128"/>
              </a:rPr>
              <a:t>Name</a:t>
            </a:r>
            <a:r>
              <a:rPr lang="en-US" sz="1600" dirty="0">
                <a:latin typeface="Arial Unicode MS" pitchFamily="34" charset="-128"/>
                <a:ea typeface="Arial Unicode MS" pitchFamily="34" charset="-128"/>
                <a:cs typeface="Arial Unicode MS" pitchFamily="34" charset="-128"/>
              </a:rPr>
              <a:t>, if EmpO is in world(Emp1)</a:t>
            </a:r>
          </a:p>
          <a:p>
            <a:pPr eaLnBrk="1" hangingPunct="1">
              <a:spcBef>
                <a:spcPct val="0"/>
              </a:spcBef>
              <a:spcAft>
                <a:spcPct val="50000"/>
              </a:spcAft>
              <a:buFontTx/>
              <a:buNone/>
            </a:pPr>
            <a:r>
              <a:rPr lang="en-US" sz="1600" dirty="0">
                <a:latin typeface="Arial Unicode MS" pitchFamily="34" charset="-128"/>
                <a:ea typeface="Arial Unicode MS" pitchFamily="34" charset="-128"/>
                <a:cs typeface="Arial Unicode MS" pitchFamily="34" charset="-128"/>
              </a:rPr>
              <a:t>                      = </a:t>
            </a:r>
            <a:r>
              <a:rPr lang="en-US" sz="1600" dirty="0">
                <a:solidFill>
                  <a:srgbClr val="FF8C19"/>
                </a:solidFill>
                <a:latin typeface="Arial Unicode MS" pitchFamily="34" charset="-128"/>
                <a:ea typeface="Arial Unicode MS" pitchFamily="34" charset="-128"/>
                <a:cs typeface="Arial Unicode MS" pitchFamily="34" charset="-128"/>
              </a:rPr>
              <a:t>Emp2.Name</a:t>
            </a:r>
            <a:r>
              <a:rPr lang="en-US" sz="1600" dirty="0">
                <a:latin typeface="Arial Unicode MS" pitchFamily="34" charset="-128"/>
                <a:ea typeface="Arial Unicode MS" pitchFamily="34" charset="-128"/>
                <a:cs typeface="Arial Unicode MS" pitchFamily="34" charset="-128"/>
              </a:rPr>
              <a:t>, if EmpO is in world(Emp2) – world(Emp1)</a:t>
            </a:r>
          </a:p>
          <a:p>
            <a:pPr eaLnBrk="1" hangingPunct="1">
              <a:spcBef>
                <a:spcPct val="0"/>
              </a:spcBef>
              <a:spcAft>
                <a:spcPct val="20000"/>
              </a:spcAft>
              <a:buFontTx/>
              <a:buNone/>
            </a:pPr>
            <a:r>
              <a:rPr lang="en-US" sz="1600" dirty="0" err="1">
                <a:latin typeface="Arial Unicode MS" pitchFamily="34" charset="-128"/>
                <a:ea typeface="Arial Unicode MS" pitchFamily="34" charset="-128"/>
                <a:cs typeface="Arial Unicode MS" pitchFamily="34" charset="-128"/>
              </a:rPr>
              <a:t>EmpO.</a:t>
            </a:r>
            <a:r>
              <a:rPr lang="en-US" sz="1600" dirty="0" err="1">
                <a:solidFill>
                  <a:srgbClr val="FF0000"/>
                </a:solidFill>
                <a:latin typeface="Arial Unicode MS" pitchFamily="34" charset="-128"/>
                <a:ea typeface="Arial Unicode MS" pitchFamily="34" charset="-128"/>
                <a:cs typeface="Arial Unicode MS" pitchFamily="34" charset="-128"/>
              </a:rPr>
              <a:t>Rank</a:t>
            </a:r>
            <a:r>
              <a:rPr lang="en-US" sz="1600" dirty="0">
                <a:latin typeface="Arial Unicode MS" pitchFamily="34" charset="-128"/>
                <a:ea typeface="Arial Unicode MS" pitchFamily="34" charset="-128"/>
                <a:cs typeface="Arial Unicode MS" pitchFamily="34" charset="-128"/>
              </a:rPr>
              <a:t> = Emp2.</a:t>
            </a:r>
            <a:r>
              <a:rPr lang="en-US" sz="1600" dirty="0">
                <a:solidFill>
                  <a:srgbClr val="FF0000"/>
                </a:solidFill>
                <a:latin typeface="Arial Unicode MS" pitchFamily="34" charset="-128"/>
                <a:ea typeface="Arial Unicode MS" pitchFamily="34" charset="-128"/>
                <a:cs typeface="Arial Unicode MS" pitchFamily="34" charset="-128"/>
              </a:rPr>
              <a:t>Rank</a:t>
            </a:r>
            <a:r>
              <a:rPr lang="en-US" sz="1600" dirty="0">
                <a:latin typeface="Arial Unicode MS" pitchFamily="34" charset="-128"/>
                <a:ea typeface="Arial Unicode MS" pitchFamily="34" charset="-128"/>
                <a:cs typeface="Arial Unicode MS" pitchFamily="34" charset="-128"/>
              </a:rPr>
              <a:t>, if EmpO is in world(Emp2)</a:t>
            </a:r>
          </a:p>
          <a:p>
            <a:pPr eaLnBrk="1" hangingPunct="1">
              <a:spcBef>
                <a:spcPct val="0"/>
              </a:spcBef>
              <a:spcAft>
                <a:spcPts val="1200"/>
              </a:spcAft>
              <a:buFontTx/>
              <a:buNone/>
            </a:pPr>
            <a:r>
              <a:rPr lang="en-US" sz="1600" dirty="0">
                <a:latin typeface="Arial Unicode MS" pitchFamily="34" charset="-128"/>
                <a:ea typeface="Arial Unicode MS" pitchFamily="34" charset="-128"/>
                <a:cs typeface="Arial Unicode MS" pitchFamily="34" charset="-128"/>
              </a:rPr>
              <a:t>                     = </a:t>
            </a:r>
            <a:r>
              <a:rPr lang="en-US" sz="1600" dirty="0">
                <a:solidFill>
                  <a:srgbClr val="FF0000"/>
                </a:solidFill>
                <a:latin typeface="Arial Unicode MS" pitchFamily="34" charset="-128"/>
                <a:ea typeface="Arial Unicode MS" pitchFamily="34" charset="-128"/>
                <a:cs typeface="Arial Unicode MS" pitchFamily="34" charset="-128"/>
              </a:rPr>
              <a:t>Null</a:t>
            </a:r>
            <a:r>
              <a:rPr lang="en-US" sz="1600" dirty="0">
                <a:latin typeface="Arial Unicode MS" pitchFamily="34" charset="-128"/>
                <a:ea typeface="Arial Unicode MS" pitchFamily="34" charset="-128"/>
                <a:cs typeface="Arial Unicode MS" pitchFamily="34" charset="-128"/>
              </a:rPr>
              <a:t>, if EmpO is in world(Emp1) – world(Emp2)</a:t>
            </a:r>
          </a:p>
          <a:p>
            <a:pPr eaLnBrk="1" hangingPunct="1">
              <a:spcBef>
                <a:spcPct val="0"/>
              </a:spcBef>
              <a:spcAft>
                <a:spcPts val="600"/>
              </a:spcAft>
              <a:buFontTx/>
              <a:buNone/>
            </a:pPr>
            <a:r>
              <a:rPr lang="en-US" sz="1600" dirty="0" err="1">
                <a:latin typeface="Arial Unicode MS" pitchFamily="34" charset="-128"/>
                <a:ea typeface="Arial Unicode MS" pitchFamily="34" charset="-128"/>
                <a:cs typeface="Arial Unicode MS" pitchFamily="34" charset="-128"/>
              </a:rPr>
              <a:t>EmpO.</a:t>
            </a:r>
            <a:r>
              <a:rPr lang="en-US" sz="1600" dirty="0" err="1">
                <a:solidFill>
                  <a:srgbClr val="00B050"/>
                </a:solidFill>
                <a:latin typeface="Arial Unicode MS" pitchFamily="34" charset="-128"/>
                <a:ea typeface="Arial Unicode MS" pitchFamily="34" charset="-128"/>
                <a:cs typeface="Arial Unicode MS" pitchFamily="34" charset="-128"/>
              </a:rPr>
              <a:t>Age</a:t>
            </a:r>
            <a:r>
              <a:rPr lang="en-US" sz="1600" dirty="0">
                <a:solidFill>
                  <a:srgbClr val="00B050"/>
                </a:solidFill>
                <a:latin typeface="Arial Unicode MS" pitchFamily="34" charset="-128"/>
                <a:ea typeface="Arial Unicode MS" pitchFamily="34" charset="-128"/>
                <a:cs typeface="Arial Unicode MS" pitchFamily="34" charset="-128"/>
              </a:rPr>
              <a:t> </a:t>
            </a:r>
            <a:r>
              <a:rPr lang="en-US" sz="1600" dirty="0">
                <a:latin typeface="Arial Unicode MS" pitchFamily="34" charset="-128"/>
                <a:ea typeface="Arial Unicode MS" pitchFamily="34" charset="-128"/>
                <a:cs typeface="Arial Unicode MS" pitchFamily="34" charset="-128"/>
              </a:rPr>
              <a:t>= Emp1.</a:t>
            </a:r>
            <a:r>
              <a:rPr lang="en-US" sz="1600" dirty="0">
                <a:solidFill>
                  <a:srgbClr val="00B050"/>
                </a:solidFill>
                <a:latin typeface="Arial Unicode MS" pitchFamily="34" charset="-128"/>
                <a:ea typeface="Arial Unicode MS" pitchFamily="34" charset="-128"/>
                <a:cs typeface="Arial Unicode MS" pitchFamily="34" charset="-128"/>
              </a:rPr>
              <a:t>Age</a:t>
            </a:r>
            <a:r>
              <a:rPr lang="en-US" sz="1600" dirty="0">
                <a:latin typeface="Arial Unicode MS" pitchFamily="34" charset="-128"/>
                <a:ea typeface="Arial Unicode MS" pitchFamily="34" charset="-128"/>
                <a:cs typeface="Arial Unicode MS" pitchFamily="34" charset="-128"/>
              </a:rPr>
              <a:t>, if </a:t>
            </a:r>
            <a:r>
              <a:rPr lang="en-US" sz="1600" dirty="0" err="1">
                <a:latin typeface="Arial Unicode MS" pitchFamily="34" charset="-128"/>
                <a:ea typeface="Arial Unicode MS" pitchFamily="34" charset="-128"/>
                <a:cs typeface="Arial Unicode MS" pitchFamily="34" charset="-128"/>
              </a:rPr>
              <a:t>EmpO</a:t>
            </a:r>
            <a:r>
              <a:rPr lang="en-US" sz="1600" dirty="0">
                <a:latin typeface="Arial Unicode MS" pitchFamily="34" charset="-128"/>
                <a:ea typeface="Arial Unicode MS" pitchFamily="34" charset="-128"/>
                <a:cs typeface="Arial Unicode MS" pitchFamily="34" charset="-128"/>
              </a:rPr>
              <a:t> is in world(Emp1)</a:t>
            </a:r>
          </a:p>
          <a:p>
            <a:pPr eaLnBrk="1" hangingPunct="1">
              <a:spcBef>
                <a:spcPct val="0"/>
              </a:spcBef>
              <a:spcAft>
                <a:spcPts val="1200"/>
              </a:spcAft>
              <a:buFontTx/>
              <a:buNone/>
            </a:pPr>
            <a:r>
              <a:rPr lang="en-US" sz="1600" dirty="0">
                <a:latin typeface="Arial Unicode MS" pitchFamily="34" charset="-128"/>
                <a:ea typeface="Arial Unicode MS" pitchFamily="34" charset="-128"/>
                <a:cs typeface="Arial Unicode MS" pitchFamily="34" charset="-128"/>
              </a:rPr>
              <a:t>                   = </a:t>
            </a:r>
            <a:r>
              <a:rPr lang="en-US" sz="1600" dirty="0">
                <a:solidFill>
                  <a:srgbClr val="00B050"/>
                </a:solidFill>
                <a:latin typeface="Arial Unicode MS" pitchFamily="34" charset="-128"/>
                <a:ea typeface="Arial Unicode MS" pitchFamily="34" charset="-128"/>
                <a:cs typeface="Arial Unicode MS" pitchFamily="34" charset="-128"/>
              </a:rPr>
              <a:t>Null</a:t>
            </a:r>
            <a:r>
              <a:rPr lang="en-US" sz="1600" dirty="0">
                <a:latin typeface="Arial Unicode MS" pitchFamily="34" charset="-128"/>
                <a:ea typeface="Arial Unicode MS" pitchFamily="34" charset="-128"/>
                <a:cs typeface="Arial Unicode MS" pitchFamily="34" charset="-128"/>
              </a:rPr>
              <a:t>, if </a:t>
            </a:r>
            <a:r>
              <a:rPr lang="en-US" sz="1600" dirty="0" err="1">
                <a:latin typeface="Arial Unicode MS" pitchFamily="34" charset="-128"/>
                <a:ea typeface="Arial Unicode MS" pitchFamily="34" charset="-128"/>
                <a:cs typeface="Arial Unicode MS" pitchFamily="34" charset="-128"/>
              </a:rPr>
              <a:t>EmpO</a:t>
            </a:r>
            <a:r>
              <a:rPr lang="en-US" sz="1600" dirty="0">
                <a:latin typeface="Arial Unicode MS" pitchFamily="34" charset="-128"/>
                <a:ea typeface="Arial Unicode MS" pitchFamily="34" charset="-128"/>
                <a:cs typeface="Arial Unicode MS" pitchFamily="34" charset="-128"/>
              </a:rPr>
              <a:t> is in world(Emp2) – world(Emp1)</a:t>
            </a:r>
          </a:p>
          <a:p>
            <a:pPr eaLnBrk="1" hangingPunct="1">
              <a:spcBef>
                <a:spcPct val="0"/>
              </a:spcBef>
              <a:spcAft>
                <a:spcPct val="20000"/>
              </a:spcAft>
              <a:buFontTx/>
              <a:buNone/>
            </a:pPr>
            <a:r>
              <a:rPr lang="en-US" sz="1600" dirty="0">
                <a:latin typeface="Comic Sans MS" pitchFamily="66" charset="0"/>
              </a:rPr>
              <a:t>EmpO.Salary = Emp1.Salary, if EmpO is in world(Emp1) – world(Emp2)</a:t>
            </a:r>
          </a:p>
          <a:p>
            <a:pPr eaLnBrk="1" hangingPunct="1">
              <a:spcBef>
                <a:spcPct val="0"/>
              </a:spcBef>
              <a:spcAft>
                <a:spcPct val="20000"/>
              </a:spcAft>
              <a:buFontTx/>
              <a:buNone/>
            </a:pPr>
            <a:r>
              <a:rPr lang="en-US" sz="1600" dirty="0">
                <a:latin typeface="Comic Sans MS" pitchFamily="66" charset="0"/>
              </a:rPr>
              <a:t>                     = Emp2.Salary, if EmpO is in world(Emp2) – world(Emp1)</a:t>
            </a:r>
          </a:p>
          <a:p>
            <a:pPr eaLnBrk="1" hangingPunct="1">
              <a:spcBef>
                <a:spcPct val="0"/>
              </a:spcBef>
              <a:spcAft>
                <a:spcPct val="50000"/>
              </a:spcAft>
              <a:buFontTx/>
              <a:buNone/>
            </a:pPr>
            <a:r>
              <a:rPr lang="en-US" sz="1600" dirty="0">
                <a:latin typeface="Comic Sans MS" pitchFamily="66" charset="0"/>
              </a:rPr>
              <a:t>                     = Sum(Emp1.Salary, Emp2.Salary), if EmpO is in world(Emp1) </a:t>
            </a:r>
            <a:r>
              <a:rPr lang="en-US" sz="1600" dirty="0">
                <a:latin typeface="Arial Unicode MS" pitchFamily="34" charset="-128"/>
                <a:ea typeface="Arial Unicode MS" pitchFamily="34" charset="-128"/>
                <a:cs typeface="Arial Unicode MS" pitchFamily="34" charset="-128"/>
              </a:rPr>
              <a:t>⋂ world(Emp2)</a:t>
            </a:r>
          </a:p>
          <a:p>
            <a:pPr eaLnBrk="1" hangingPunct="1">
              <a:spcBef>
                <a:spcPct val="0"/>
              </a:spcBef>
              <a:buFontTx/>
              <a:buNone/>
            </a:pPr>
            <a:endParaRPr lang="en-US" sz="1600" dirty="0">
              <a:latin typeface="Arial Unicode MS" pitchFamily="34" charset="-128"/>
              <a:ea typeface="Arial Unicode MS" pitchFamily="34" charset="-128"/>
              <a:cs typeface="Arial Unicode MS" pitchFamily="34" charset="-128"/>
            </a:endParaRPr>
          </a:p>
          <a:p>
            <a:pPr eaLnBrk="1" hangingPunct="1">
              <a:spcBef>
                <a:spcPct val="0"/>
              </a:spcBef>
              <a:buFontTx/>
              <a:buNone/>
            </a:pPr>
            <a:endParaRPr lang="en-US" sz="1600" dirty="0">
              <a:latin typeface="Arial Unicode MS" pitchFamily="34" charset="-128"/>
            </a:endParaRPr>
          </a:p>
        </p:txBody>
      </p:sp>
      <p:sp>
        <p:nvSpPr>
          <p:cNvPr id="118787" name="Rectangle 2"/>
          <p:cNvSpPr>
            <a:spLocks noGrp="1" noChangeArrowheads="1"/>
          </p:cNvSpPr>
          <p:nvPr>
            <p:ph type="title"/>
          </p:nvPr>
        </p:nvSpPr>
        <p:spPr>
          <a:xfrm>
            <a:off x="533400" y="228600"/>
            <a:ext cx="8153400" cy="762000"/>
          </a:xfrm>
        </p:spPr>
        <p:txBody>
          <a:bodyPr/>
          <a:lstStyle/>
          <a:p>
            <a:pPr eaLnBrk="1" hangingPunct="1"/>
            <a:r>
              <a:rPr lang="en-US" sz="3600" dirty="0">
                <a:solidFill>
                  <a:srgbClr val="800000"/>
                </a:solidFill>
                <a:latin typeface="Comic Sans MS" pitchFamily="66" charset="0"/>
              </a:rPr>
              <a:t>Inconsistency Resolution: </a:t>
            </a:r>
            <a:r>
              <a:rPr lang="en-US" sz="3600" dirty="0" err="1">
                <a:solidFill>
                  <a:srgbClr val="800000"/>
                </a:solidFill>
                <a:latin typeface="Comic Sans MS" pitchFamily="66" charset="0"/>
              </a:rPr>
              <a:t>Outerjoin</a:t>
            </a:r>
            <a:endParaRPr lang="en-US" sz="3600" dirty="0">
              <a:solidFill>
                <a:srgbClr val="800000"/>
              </a:solidFill>
              <a:latin typeface="Comic Sans MS" pitchFamily="66" charset="0"/>
            </a:endParaRPr>
          </a:p>
        </p:txBody>
      </p:sp>
      <p:sp>
        <p:nvSpPr>
          <p:cNvPr id="13" name="Oval Callout 12"/>
          <p:cNvSpPr/>
          <p:nvPr/>
        </p:nvSpPr>
        <p:spPr bwMode="auto">
          <a:xfrm>
            <a:off x="5181600" y="2149659"/>
            <a:ext cx="1066800" cy="763870"/>
          </a:xfrm>
          <a:prstGeom prst="wedgeEllipseCallout">
            <a:avLst>
              <a:gd name="adj1" fmla="val 56564"/>
              <a:gd name="adj2" fmla="val -54214"/>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Outer </a:t>
            </a:r>
            <a:r>
              <a:rPr lang="en-US" sz="1800" dirty="0">
                <a:solidFill>
                  <a:schemeClr val="bg1"/>
                </a:solidFill>
              </a:rPr>
              <a:t>join</a:t>
            </a:r>
            <a:endParaRPr kumimoji="0" lang="en-US" sz="1800" b="0" i="1" u="none" strike="noStrike" cap="none" normalizeH="0" baseline="0" dirty="0">
              <a:ln>
                <a:noFill/>
              </a:ln>
              <a:solidFill>
                <a:schemeClr val="bg1"/>
              </a:solidFill>
              <a:effectLst/>
              <a:latin typeface="Comic Sans MS" pitchFamily="66" charset="0"/>
            </a:endParaRPr>
          </a:p>
        </p:txBody>
      </p:sp>
    </p:spTree>
    <p:extLst>
      <p:ext uri="{BB962C8B-B14F-4D97-AF65-F5344CB8AC3E}">
        <p14:creationId xmlns:p14="http://schemas.microsoft.com/office/powerpoint/2010/main" val="25390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8786">
                                            <p:txEl>
                                              <p:pRg st="7" end="7"/>
                                            </p:txEl>
                                          </p:spTgt>
                                        </p:tgtEl>
                                        <p:attrNameLst>
                                          <p:attrName>style.visibility</p:attrName>
                                        </p:attrNameLst>
                                      </p:cBhvr>
                                      <p:to>
                                        <p:strVal val="visible"/>
                                      </p:to>
                                    </p:set>
                                    <p:animEffect transition="in" filter="wipe(left)">
                                      <p:cBhvr>
                                        <p:cTn id="12" dur="500"/>
                                        <p:tgtEl>
                                          <p:spTgt spid="118786">
                                            <p:txEl>
                                              <p:pRg st="7" end="7"/>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18786">
                                            <p:txEl>
                                              <p:pRg st="8" end="8"/>
                                            </p:txEl>
                                          </p:spTgt>
                                        </p:tgtEl>
                                        <p:attrNameLst>
                                          <p:attrName>style.visibility</p:attrName>
                                        </p:attrNameLst>
                                      </p:cBhvr>
                                      <p:to>
                                        <p:strVal val="visible"/>
                                      </p:to>
                                    </p:set>
                                    <p:animEffect transition="in" filter="fade">
                                      <p:cBhvr>
                                        <p:cTn id="16" dur="1000"/>
                                        <p:tgtEl>
                                          <p:spTgt spid="118786">
                                            <p:txEl>
                                              <p:pRg st="8" end="8"/>
                                            </p:txEl>
                                          </p:spTgt>
                                        </p:tgtEl>
                                      </p:cBhvr>
                                    </p:animEffect>
                                    <p:anim calcmode="lin" valueType="num">
                                      <p:cBhvr>
                                        <p:cTn id="17" dur="1000" fill="hold"/>
                                        <p:tgtEl>
                                          <p:spTgt spid="118786">
                                            <p:txEl>
                                              <p:pRg st="8" end="8"/>
                                            </p:txEl>
                                          </p:spTgt>
                                        </p:tgtEl>
                                        <p:attrNameLst>
                                          <p:attrName>ppt_x</p:attrName>
                                        </p:attrNameLst>
                                      </p:cBhvr>
                                      <p:tavLst>
                                        <p:tav tm="0">
                                          <p:val>
                                            <p:strVal val="#ppt_x"/>
                                          </p:val>
                                        </p:tav>
                                        <p:tav tm="100000">
                                          <p:val>
                                            <p:strVal val="#ppt_x"/>
                                          </p:val>
                                        </p:tav>
                                      </p:tavLst>
                                    </p:anim>
                                    <p:anim calcmode="lin" valueType="num">
                                      <p:cBhvr>
                                        <p:cTn id="18" dur="1000" fill="hold"/>
                                        <p:tgtEl>
                                          <p:spTgt spid="118786">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8786">
                                            <p:txEl>
                                              <p:pRg st="8" end="8"/>
                                            </p:txEl>
                                          </p:spTgt>
                                        </p:tgtEl>
                                        <p:attrNameLst>
                                          <p:attrName>ppt_c</p:attrName>
                                        </p:attrNameLst>
                                      </p:cBhvr>
                                      <p:to>
                                        <a:schemeClr val="folHlink"/>
                                      </p:to>
                                    </p:animClr>
                                  </p:subTnLst>
                                </p:cTn>
                              </p:par>
                              <p:par>
                                <p:cTn id="19" presetID="42" presetClass="entr" presetSubtype="0" fill="hold" nodeType="withEffect">
                                  <p:stCondLst>
                                    <p:cond delay="0"/>
                                  </p:stCondLst>
                                  <p:childTnLst>
                                    <p:set>
                                      <p:cBhvr>
                                        <p:cTn id="20" dur="1" fill="hold">
                                          <p:stCondLst>
                                            <p:cond delay="0"/>
                                          </p:stCondLst>
                                        </p:cTn>
                                        <p:tgtEl>
                                          <p:spTgt spid="118786">
                                            <p:txEl>
                                              <p:pRg st="9" end="9"/>
                                            </p:txEl>
                                          </p:spTgt>
                                        </p:tgtEl>
                                        <p:attrNameLst>
                                          <p:attrName>style.visibility</p:attrName>
                                        </p:attrNameLst>
                                      </p:cBhvr>
                                      <p:to>
                                        <p:strVal val="visible"/>
                                      </p:to>
                                    </p:set>
                                    <p:animEffect transition="in" filter="fade">
                                      <p:cBhvr>
                                        <p:cTn id="21" dur="1000"/>
                                        <p:tgtEl>
                                          <p:spTgt spid="118786">
                                            <p:txEl>
                                              <p:pRg st="9" end="9"/>
                                            </p:txEl>
                                          </p:spTgt>
                                        </p:tgtEl>
                                      </p:cBhvr>
                                    </p:animEffect>
                                    <p:anim calcmode="lin" valueType="num">
                                      <p:cBhvr>
                                        <p:cTn id="22" dur="1000" fill="hold"/>
                                        <p:tgtEl>
                                          <p:spTgt spid="118786">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118786">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8786">
                                            <p:txEl>
                                              <p:pRg st="9" end="9"/>
                                            </p:txEl>
                                          </p:spTgt>
                                        </p:tgtEl>
                                        <p:attrNameLst>
                                          <p:attrName>ppt_c</p:attrName>
                                        </p:attrNameLst>
                                      </p:cBhvr>
                                      <p:to>
                                        <a:schemeClr val="folHlink"/>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8786">
                                            <p:txEl>
                                              <p:pRg st="10" end="10"/>
                                            </p:txEl>
                                          </p:spTgt>
                                        </p:tgtEl>
                                        <p:attrNameLst>
                                          <p:attrName>style.visibility</p:attrName>
                                        </p:attrNameLst>
                                      </p:cBhvr>
                                      <p:to>
                                        <p:strVal val="visible"/>
                                      </p:to>
                                    </p:set>
                                    <p:animEffect transition="in" filter="fade">
                                      <p:cBhvr>
                                        <p:cTn id="28" dur="1000"/>
                                        <p:tgtEl>
                                          <p:spTgt spid="118786">
                                            <p:txEl>
                                              <p:pRg st="10" end="10"/>
                                            </p:txEl>
                                          </p:spTgt>
                                        </p:tgtEl>
                                      </p:cBhvr>
                                    </p:animEffect>
                                    <p:anim calcmode="lin" valueType="num">
                                      <p:cBhvr>
                                        <p:cTn id="29" dur="1000" fill="hold"/>
                                        <p:tgtEl>
                                          <p:spTgt spid="118786">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118786">
                                            <p:txEl>
                                              <p:pRg st="10" end="1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8786">
                                            <p:txEl>
                                              <p:pRg st="11" end="11"/>
                                            </p:txEl>
                                          </p:spTgt>
                                        </p:tgtEl>
                                        <p:attrNameLst>
                                          <p:attrName>style.visibility</p:attrName>
                                        </p:attrNameLst>
                                      </p:cBhvr>
                                      <p:to>
                                        <p:strVal val="visible"/>
                                      </p:to>
                                    </p:set>
                                    <p:animEffect transition="in" filter="fade">
                                      <p:cBhvr>
                                        <p:cTn id="33" dur="1000"/>
                                        <p:tgtEl>
                                          <p:spTgt spid="118786">
                                            <p:txEl>
                                              <p:pRg st="11" end="11"/>
                                            </p:txEl>
                                          </p:spTgt>
                                        </p:tgtEl>
                                      </p:cBhvr>
                                    </p:animEffect>
                                    <p:anim calcmode="lin" valueType="num">
                                      <p:cBhvr>
                                        <p:cTn id="34" dur="1000" fill="hold"/>
                                        <p:tgtEl>
                                          <p:spTgt spid="118786">
                                            <p:txEl>
                                              <p:pRg st="11" end="11"/>
                                            </p:txEl>
                                          </p:spTgt>
                                        </p:tgtEl>
                                        <p:attrNameLst>
                                          <p:attrName>ppt_x</p:attrName>
                                        </p:attrNameLst>
                                      </p:cBhvr>
                                      <p:tavLst>
                                        <p:tav tm="0">
                                          <p:val>
                                            <p:strVal val="#ppt_x"/>
                                          </p:val>
                                        </p:tav>
                                        <p:tav tm="100000">
                                          <p:val>
                                            <p:strVal val="#ppt_x"/>
                                          </p:val>
                                        </p:tav>
                                      </p:tavLst>
                                    </p:anim>
                                    <p:anim calcmode="lin" valueType="num">
                                      <p:cBhvr>
                                        <p:cTn id="35" dur="1000" fill="hold"/>
                                        <p:tgtEl>
                                          <p:spTgt spid="118786">
                                            <p:txEl>
                                              <p:pRg st="11" end="1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8786">
                                            <p:txEl>
                                              <p:pRg st="12" end="12"/>
                                            </p:txEl>
                                          </p:spTgt>
                                        </p:tgtEl>
                                        <p:attrNameLst>
                                          <p:attrName>style.visibility</p:attrName>
                                        </p:attrNameLst>
                                      </p:cBhvr>
                                      <p:to>
                                        <p:strVal val="visible"/>
                                      </p:to>
                                    </p:set>
                                    <p:animEffect transition="in" filter="fade">
                                      <p:cBhvr>
                                        <p:cTn id="38" dur="1000"/>
                                        <p:tgtEl>
                                          <p:spTgt spid="118786">
                                            <p:txEl>
                                              <p:pRg st="12" end="12"/>
                                            </p:txEl>
                                          </p:spTgt>
                                        </p:tgtEl>
                                      </p:cBhvr>
                                    </p:animEffect>
                                    <p:anim calcmode="lin" valueType="num">
                                      <p:cBhvr>
                                        <p:cTn id="39" dur="1000" fill="hold"/>
                                        <p:tgtEl>
                                          <p:spTgt spid="118786">
                                            <p:txEl>
                                              <p:pRg st="12" end="12"/>
                                            </p:txEl>
                                          </p:spTgt>
                                        </p:tgtEl>
                                        <p:attrNameLst>
                                          <p:attrName>ppt_x</p:attrName>
                                        </p:attrNameLst>
                                      </p:cBhvr>
                                      <p:tavLst>
                                        <p:tav tm="0">
                                          <p:val>
                                            <p:strVal val="#ppt_x"/>
                                          </p:val>
                                        </p:tav>
                                        <p:tav tm="100000">
                                          <p:val>
                                            <p:strVal val="#ppt_x"/>
                                          </p:val>
                                        </p:tav>
                                      </p:tavLst>
                                    </p:anim>
                                    <p:anim calcmode="lin" valueType="num">
                                      <p:cBhvr>
                                        <p:cTn id="40" dur="1000" fill="hold"/>
                                        <p:tgtEl>
                                          <p:spTgt spid="118786">
                                            <p:txEl>
                                              <p:pRg st="12" end="1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18786">
                                            <p:txEl>
                                              <p:pRg st="13" end="13"/>
                                            </p:txEl>
                                          </p:spTgt>
                                        </p:tgtEl>
                                        <p:attrNameLst>
                                          <p:attrName>style.visibility</p:attrName>
                                        </p:attrNameLst>
                                      </p:cBhvr>
                                      <p:to>
                                        <p:strVal val="visible"/>
                                      </p:to>
                                    </p:set>
                                    <p:animEffect transition="in" filter="fade">
                                      <p:cBhvr>
                                        <p:cTn id="43" dur="1000"/>
                                        <p:tgtEl>
                                          <p:spTgt spid="118786">
                                            <p:txEl>
                                              <p:pRg st="13" end="13"/>
                                            </p:txEl>
                                          </p:spTgt>
                                        </p:tgtEl>
                                      </p:cBhvr>
                                    </p:animEffect>
                                    <p:anim calcmode="lin" valueType="num">
                                      <p:cBhvr>
                                        <p:cTn id="44" dur="1000" fill="hold"/>
                                        <p:tgtEl>
                                          <p:spTgt spid="118786">
                                            <p:txEl>
                                              <p:pRg st="13" end="13"/>
                                            </p:txEl>
                                          </p:spTgt>
                                        </p:tgtEl>
                                        <p:attrNameLst>
                                          <p:attrName>ppt_x</p:attrName>
                                        </p:attrNameLst>
                                      </p:cBhvr>
                                      <p:tavLst>
                                        <p:tav tm="0">
                                          <p:val>
                                            <p:strVal val="#ppt_x"/>
                                          </p:val>
                                        </p:tav>
                                        <p:tav tm="100000">
                                          <p:val>
                                            <p:strVal val="#ppt_x"/>
                                          </p:val>
                                        </p:tav>
                                      </p:tavLst>
                                    </p:anim>
                                    <p:anim calcmode="lin" valueType="num">
                                      <p:cBhvr>
                                        <p:cTn id="45" dur="1000" fill="hold"/>
                                        <p:tgtEl>
                                          <p:spTgt spid="118786">
                                            <p:txEl>
                                              <p:pRg st="13" end="1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8786">
                                            <p:txEl>
                                              <p:pRg st="14" end="14"/>
                                            </p:txEl>
                                          </p:spTgt>
                                        </p:tgtEl>
                                        <p:attrNameLst>
                                          <p:attrName>style.visibility</p:attrName>
                                        </p:attrNameLst>
                                      </p:cBhvr>
                                      <p:to>
                                        <p:strVal val="visible"/>
                                      </p:to>
                                    </p:set>
                                    <p:animEffect transition="in" filter="fade">
                                      <p:cBhvr>
                                        <p:cTn id="48" dur="1000"/>
                                        <p:tgtEl>
                                          <p:spTgt spid="118786">
                                            <p:txEl>
                                              <p:pRg st="14" end="14"/>
                                            </p:txEl>
                                          </p:spTgt>
                                        </p:tgtEl>
                                      </p:cBhvr>
                                    </p:animEffect>
                                    <p:anim calcmode="lin" valueType="num">
                                      <p:cBhvr>
                                        <p:cTn id="49" dur="1000" fill="hold"/>
                                        <p:tgtEl>
                                          <p:spTgt spid="118786">
                                            <p:txEl>
                                              <p:pRg st="14" end="14"/>
                                            </p:txEl>
                                          </p:spTgt>
                                        </p:tgtEl>
                                        <p:attrNameLst>
                                          <p:attrName>ppt_x</p:attrName>
                                        </p:attrNameLst>
                                      </p:cBhvr>
                                      <p:tavLst>
                                        <p:tav tm="0">
                                          <p:val>
                                            <p:strVal val="#ppt_x"/>
                                          </p:val>
                                        </p:tav>
                                        <p:tav tm="100000">
                                          <p:val>
                                            <p:strVal val="#ppt_x"/>
                                          </p:val>
                                        </p:tav>
                                      </p:tavLst>
                                    </p:anim>
                                    <p:anim calcmode="lin" valueType="num">
                                      <p:cBhvr>
                                        <p:cTn id="50" dur="1000" fill="hold"/>
                                        <p:tgtEl>
                                          <p:spTgt spid="118786">
                                            <p:txEl>
                                              <p:pRg st="14" end="1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8786">
                                            <p:txEl>
                                              <p:pRg st="15" end="15"/>
                                            </p:txEl>
                                          </p:spTgt>
                                        </p:tgtEl>
                                        <p:attrNameLst>
                                          <p:attrName>style.visibility</p:attrName>
                                        </p:attrNameLst>
                                      </p:cBhvr>
                                      <p:to>
                                        <p:strVal val="visible"/>
                                      </p:to>
                                    </p:set>
                                    <p:animEffect transition="in" filter="fade">
                                      <p:cBhvr>
                                        <p:cTn id="53" dur="1000"/>
                                        <p:tgtEl>
                                          <p:spTgt spid="118786">
                                            <p:txEl>
                                              <p:pRg st="15" end="15"/>
                                            </p:txEl>
                                          </p:spTgt>
                                        </p:tgtEl>
                                      </p:cBhvr>
                                    </p:animEffect>
                                    <p:anim calcmode="lin" valueType="num">
                                      <p:cBhvr>
                                        <p:cTn id="54" dur="1000" fill="hold"/>
                                        <p:tgtEl>
                                          <p:spTgt spid="118786">
                                            <p:txEl>
                                              <p:pRg st="15" end="15"/>
                                            </p:txEl>
                                          </p:spTgt>
                                        </p:tgtEl>
                                        <p:attrNameLst>
                                          <p:attrName>ppt_x</p:attrName>
                                        </p:attrNameLst>
                                      </p:cBhvr>
                                      <p:tavLst>
                                        <p:tav tm="0">
                                          <p:val>
                                            <p:strVal val="#ppt_x"/>
                                          </p:val>
                                        </p:tav>
                                        <p:tav tm="100000">
                                          <p:val>
                                            <p:strVal val="#ppt_x"/>
                                          </p:val>
                                        </p:tav>
                                      </p:tavLst>
                                    </p:anim>
                                    <p:anim calcmode="lin" valueType="num">
                                      <p:cBhvr>
                                        <p:cTn id="55" dur="1000" fill="hold"/>
                                        <p:tgtEl>
                                          <p:spTgt spid="118786">
                                            <p:txEl>
                                              <p:pRg st="15" end="15"/>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18786">
                                            <p:txEl>
                                              <p:pRg st="16" end="16"/>
                                            </p:txEl>
                                          </p:spTgt>
                                        </p:tgtEl>
                                        <p:attrNameLst>
                                          <p:attrName>style.visibility</p:attrName>
                                        </p:attrNameLst>
                                      </p:cBhvr>
                                      <p:to>
                                        <p:strVal val="visible"/>
                                      </p:to>
                                    </p:set>
                                    <p:animEffect transition="in" filter="fade">
                                      <p:cBhvr>
                                        <p:cTn id="58" dur="1000"/>
                                        <p:tgtEl>
                                          <p:spTgt spid="118786">
                                            <p:txEl>
                                              <p:pRg st="16" end="16"/>
                                            </p:txEl>
                                          </p:spTgt>
                                        </p:tgtEl>
                                      </p:cBhvr>
                                    </p:animEffect>
                                    <p:anim calcmode="lin" valueType="num">
                                      <p:cBhvr>
                                        <p:cTn id="59" dur="1000" fill="hold"/>
                                        <p:tgtEl>
                                          <p:spTgt spid="118786">
                                            <p:txEl>
                                              <p:pRg st="16" end="16"/>
                                            </p:txEl>
                                          </p:spTgt>
                                        </p:tgtEl>
                                        <p:attrNameLst>
                                          <p:attrName>ppt_x</p:attrName>
                                        </p:attrNameLst>
                                      </p:cBhvr>
                                      <p:tavLst>
                                        <p:tav tm="0">
                                          <p:val>
                                            <p:strVal val="#ppt_x"/>
                                          </p:val>
                                        </p:tav>
                                        <p:tav tm="100000">
                                          <p:val>
                                            <p:strVal val="#ppt_x"/>
                                          </p:val>
                                        </p:tav>
                                      </p:tavLst>
                                    </p:anim>
                                    <p:anim calcmode="lin" valueType="num">
                                      <p:cBhvr>
                                        <p:cTn id="60" dur="1000" fill="hold"/>
                                        <p:tgtEl>
                                          <p:spTgt spid="11878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457200"/>
            <a:ext cx="7772400" cy="666992"/>
          </a:xfrm>
        </p:spPr>
        <p:txBody>
          <a:bodyPr/>
          <a:lstStyle/>
          <a:p>
            <a:pPr eaLnBrk="1" hangingPunct="1"/>
            <a:r>
              <a:rPr lang="en-US" sz="4000" dirty="0">
                <a:latin typeface="Comic Sans MS" pitchFamily="66" charset="0"/>
              </a:rPr>
              <a:t>Query Decomposition</a:t>
            </a:r>
          </a:p>
        </p:txBody>
      </p:sp>
      <p:graphicFrame>
        <p:nvGraphicFramePr>
          <p:cNvPr id="192006" name="Group 518"/>
          <p:cNvGraphicFramePr>
            <a:graphicFrameLocks noGrp="1"/>
          </p:cNvGraphicFramePr>
          <p:nvPr>
            <p:ph sz="quarter" idx="1"/>
          </p:nvPr>
        </p:nvGraphicFramePr>
        <p:xfrm>
          <a:off x="457200" y="2209800"/>
          <a:ext cx="3429000" cy="12954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69925">
                  <a:extLst>
                    <a:ext uri="{9D8B030D-6E8A-4147-A177-3AD203B41FA5}">
                      <a16:colId xmlns:a16="http://schemas.microsoft.com/office/drawing/2014/main" val="20002"/>
                    </a:ext>
                  </a:extLst>
                </a:gridCol>
                <a:gridCol w="777875">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90,000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1"/>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2"/>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3"/>
                  </a:ext>
                </a:extLst>
              </a:tr>
            </a:tbl>
          </a:graphicData>
        </a:graphic>
      </p:graphicFrame>
      <p:graphicFrame>
        <p:nvGraphicFramePr>
          <p:cNvPr id="192001" name="Group 513"/>
          <p:cNvGraphicFramePr>
            <a:graphicFrameLocks noGrp="1"/>
          </p:cNvGraphicFramePr>
          <p:nvPr>
            <p:ph sz="quarter" idx="2"/>
          </p:nvPr>
        </p:nvGraphicFramePr>
        <p:xfrm>
          <a:off x="457200" y="4267200"/>
          <a:ext cx="3429000" cy="1371600"/>
        </p:xfrm>
        <a:graphic>
          <a:graphicData uri="http://schemas.openxmlformats.org/drawingml/2006/table">
            <a:tbl>
              <a:tblPr/>
              <a:tblGrid>
                <a:gridCol w="685800">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gridCol w="611187">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25,000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bl>
          </a:graphicData>
        </a:graphic>
      </p:graphicFrame>
      <p:graphicFrame>
        <p:nvGraphicFramePr>
          <p:cNvPr id="192005" name="Group 517"/>
          <p:cNvGraphicFramePr>
            <a:graphicFrameLocks noGrp="1"/>
          </p:cNvGraphicFramePr>
          <p:nvPr>
            <p:ph sz="half" idx="3"/>
          </p:nvPr>
        </p:nvGraphicFramePr>
        <p:xfrm>
          <a:off x="4893966" y="2495794"/>
          <a:ext cx="3810000" cy="239395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OID</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mull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omic Sans MS" pitchFamily="66" charset="0"/>
                          <a:cs typeface="Arial" charset="0"/>
                        </a:rPr>
                        <a:t>Incon-sistent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4"/>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5"/>
                  </a:ext>
                </a:extLst>
              </a:tr>
            </a:tbl>
          </a:graphicData>
        </a:graphic>
      </p:graphicFrame>
      <p:sp>
        <p:nvSpPr>
          <p:cNvPr id="113782" name="Text Box 503"/>
          <p:cNvSpPr txBox="1">
            <a:spLocks noChangeArrowheads="1"/>
          </p:cNvSpPr>
          <p:nvPr/>
        </p:nvSpPr>
        <p:spPr bwMode="auto">
          <a:xfrm>
            <a:off x="365125" y="1873250"/>
            <a:ext cx="668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mic Sans MS" pitchFamily="66" charset="0"/>
                <a:ea typeface="+mn-ea"/>
                <a:cs typeface="Arial" charset="0"/>
              </a:rPr>
              <a:t>Emp1</a:t>
            </a:r>
          </a:p>
        </p:txBody>
      </p:sp>
      <p:sp>
        <p:nvSpPr>
          <p:cNvPr id="113783" name="Text Box 504"/>
          <p:cNvSpPr txBox="1">
            <a:spLocks noChangeArrowheads="1"/>
          </p:cNvSpPr>
          <p:nvPr/>
        </p:nvSpPr>
        <p:spPr bwMode="auto">
          <a:xfrm>
            <a:off x="365125" y="3930650"/>
            <a:ext cx="7000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omic Sans MS" pitchFamily="66" charset="0"/>
                <a:ea typeface="+mn-ea"/>
                <a:cs typeface="Arial" charset="0"/>
              </a:rPr>
              <a:t>Emp2</a:t>
            </a:r>
          </a:p>
        </p:txBody>
      </p:sp>
      <p:sp>
        <p:nvSpPr>
          <p:cNvPr id="11" name="Text Box 505"/>
          <p:cNvSpPr txBox="1">
            <a:spLocks noChangeArrowheads="1"/>
          </p:cNvSpPr>
          <p:nvPr/>
        </p:nvSpPr>
        <p:spPr bwMode="auto">
          <a:xfrm>
            <a:off x="4542483" y="2130156"/>
            <a:ext cx="441659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EmpO = Emp1 </a:t>
            </a:r>
            <a:r>
              <a:rPr kumimoji="0" lang="en-US" sz="16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r>
              <a:rPr kumimoji="0" lang="en-US" sz="1600" b="1" i="0" u="none" strike="noStrike" kern="1200" cap="none" spc="0" normalizeH="0" baseline="-25000" noProof="0" dirty="0">
                <a:ln>
                  <a:noFill/>
                </a:ln>
                <a:solidFill>
                  <a:srgbClr val="000000"/>
                </a:solidFill>
                <a:effectLst/>
                <a:uLnTx/>
                <a:uFillTx/>
                <a:latin typeface="Arial Unicode MS" pitchFamily="34" charset="-128"/>
                <a:ea typeface="Arial Unicode MS" pitchFamily="34" charset="-128"/>
                <a:cs typeface="Arial Unicode MS" pitchFamily="34" charset="-128"/>
              </a:rPr>
              <a:t>o</a:t>
            </a:r>
            <a:r>
              <a:rPr kumimoji="0" lang="en-US" sz="1600" b="1" i="0" u="none" strike="noStrike" kern="1200" cap="none" spc="0" normalizeH="0" baseline="0" noProof="0" dirty="0">
                <a:ln>
                  <a:noFill/>
                </a:ln>
                <a:solidFill>
                  <a:srgbClr val="000000"/>
                </a:solidFill>
                <a:effectLst/>
                <a:uLnTx/>
                <a:uFillTx/>
                <a:latin typeface="Comic Sans MS" pitchFamily="66" charset="0"/>
                <a:ea typeface="+mn-ea"/>
                <a:cs typeface="Arial" charset="0"/>
              </a:rPr>
              <a:t> </a:t>
            </a: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Emp2   (</a:t>
            </a:r>
            <a:r>
              <a:rPr kumimoji="0" lang="en-US" sz="1600" b="0" i="0" u="none" strike="noStrike" kern="1200" cap="none" spc="0" normalizeH="0" baseline="0" noProof="0" dirty="0" err="1">
                <a:ln>
                  <a:noFill/>
                </a:ln>
                <a:solidFill>
                  <a:srgbClr val="000000"/>
                </a:solidFill>
                <a:effectLst/>
                <a:uLnTx/>
                <a:uFillTx/>
                <a:latin typeface="Comic Sans MS" pitchFamily="66" charset="0"/>
                <a:ea typeface="+mn-ea"/>
                <a:cs typeface="Arial" charset="0"/>
              </a:rPr>
              <a:t>Outerjoin</a:t>
            </a: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 on OID)</a:t>
            </a:r>
          </a:p>
        </p:txBody>
      </p:sp>
      <p:cxnSp>
        <p:nvCxnSpPr>
          <p:cNvPr id="5" name="Straight Connector 4"/>
          <p:cNvCxnSpPr/>
          <p:nvPr/>
        </p:nvCxnSpPr>
        <p:spPr bwMode="auto">
          <a:xfrm>
            <a:off x="3886200" y="2667000"/>
            <a:ext cx="304800" cy="0"/>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7" name="Straight Connector 6"/>
          <p:cNvCxnSpPr/>
          <p:nvPr/>
        </p:nvCxnSpPr>
        <p:spPr bwMode="auto">
          <a:xfrm>
            <a:off x="4191000" y="2667000"/>
            <a:ext cx="0" cy="2814638"/>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9" name="Straight Connector 8"/>
          <p:cNvCxnSpPr/>
          <p:nvPr/>
        </p:nvCxnSpPr>
        <p:spPr bwMode="auto">
          <a:xfrm flipH="1">
            <a:off x="3886200" y="5481638"/>
            <a:ext cx="304800" cy="0"/>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2" name="Straight Arrow Connector 11"/>
          <p:cNvCxnSpPr/>
          <p:nvPr/>
        </p:nvCxnSpPr>
        <p:spPr bwMode="auto">
          <a:xfrm>
            <a:off x="4191000" y="3886200"/>
            <a:ext cx="702966" cy="0"/>
          </a:xfrm>
          <a:prstGeom prst="straightConnector1">
            <a:avLst/>
          </a:prstGeom>
          <a:solidFill>
            <a:schemeClr val="accent1"/>
          </a:solidFill>
          <a:ln w="19050" cap="flat" cmpd="sng" algn="ctr">
            <a:solidFill>
              <a:srgbClr val="009999"/>
            </a:solidFill>
            <a:prstDash val="solid"/>
            <a:round/>
            <a:headEnd type="none" w="med" len="med"/>
            <a:tailEnd type="triangle"/>
          </a:ln>
          <a:effectLst/>
        </p:spPr>
      </p:cxnSp>
      <p:sp>
        <p:nvSpPr>
          <p:cNvPr id="14" name="Oval 13"/>
          <p:cNvSpPr/>
          <p:nvPr/>
        </p:nvSpPr>
        <p:spPr bwMode="auto">
          <a:xfrm>
            <a:off x="3977578" y="3652838"/>
            <a:ext cx="469490" cy="421481"/>
          </a:xfrm>
          <a:prstGeom prst="ellipse">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pic>
        <p:nvPicPr>
          <p:cNvPr id="18"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7317215" y="2752821"/>
            <a:ext cx="671153" cy="9755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8005464" y="4003823"/>
            <a:ext cx="671153" cy="9755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B11BBCE-5320-48B9-BA5A-6B4E0161C6D3}"/>
                  </a:ext>
                </a:extLst>
              </p:cNvPr>
              <p:cNvSpPr txBox="1"/>
              <p:nvPr/>
            </p:nvSpPr>
            <p:spPr>
              <a:xfrm>
                <a:off x="3997426" y="3606482"/>
                <a:ext cx="463267" cy="492443"/>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US" sz="3200" b="0" i="1" u="none" strike="noStrike" kern="1200" cap="none" spc="0" normalizeH="0" baseline="0" noProof="0" dirty="0">
                  <a:ln>
                    <a:noFill/>
                  </a:ln>
                  <a:solidFill>
                    <a:srgbClr val="000000"/>
                  </a:solidFill>
                  <a:effectLst/>
                  <a:uLnTx/>
                  <a:uFillTx/>
                  <a:latin typeface="Comic Sans MS" pitchFamily="66" charset="0"/>
                  <a:ea typeface="+mn-ea"/>
                  <a:cs typeface="Arial" charset="0"/>
                </a:endParaRPr>
              </a:p>
            </p:txBody>
          </p:sp>
        </mc:Choice>
        <mc:Fallback xmlns="">
          <p:sp>
            <p:nvSpPr>
              <p:cNvPr id="2" name="TextBox 1">
                <a:extLst>
                  <a:ext uri="{FF2B5EF4-FFF2-40B4-BE49-F238E27FC236}">
                    <a16:creationId xmlns:a16="http://schemas.microsoft.com/office/drawing/2014/main" id="{6B11BBCE-5320-48B9-BA5A-6B4E0161C6D3}"/>
                  </a:ext>
                </a:extLst>
              </p:cNvPr>
              <p:cNvSpPr txBox="1">
                <a:spLocks noRot="1" noChangeAspect="1" noMove="1" noResize="1" noEditPoints="1" noAdjustHandles="1" noChangeArrowheads="1" noChangeShapeType="1" noTextEdit="1"/>
              </p:cNvSpPr>
              <p:nvPr/>
            </p:nvSpPr>
            <p:spPr>
              <a:xfrm>
                <a:off x="3997426" y="3606482"/>
                <a:ext cx="463267" cy="492443"/>
              </a:xfrm>
              <a:prstGeom prst="rect">
                <a:avLst/>
              </a:prstGeom>
              <a:blipFill>
                <a:blip r:embed="rId4"/>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FCFCF7C-BF04-D4B1-D8F9-F6FA5A014443}"/>
              </a:ext>
            </a:extLst>
          </p:cNvPr>
          <p:cNvSpPr txBox="1"/>
          <p:nvPr/>
        </p:nvSpPr>
        <p:spPr>
          <a:xfrm>
            <a:off x="4038600" y="1517651"/>
            <a:ext cx="4482317" cy="461665"/>
          </a:xfrm>
          <a:prstGeom prst="rect">
            <a:avLst/>
          </a:prstGeom>
          <a:noFill/>
        </p:spPr>
        <p:txBody>
          <a:bodyPr wrap="none" rtlCol="0">
            <a:spAutoFit/>
          </a:bodyPr>
          <a:lstStyle/>
          <a:p>
            <a:r>
              <a:rPr lang="en-US" dirty="0">
                <a:solidFill>
                  <a:srgbClr val="C00000"/>
                </a:solidFill>
              </a:rPr>
              <a:t>Note that </a:t>
            </a:r>
            <a:r>
              <a:rPr lang="en-US" dirty="0" err="1">
                <a:solidFill>
                  <a:srgbClr val="C00000"/>
                </a:solidFill>
              </a:rPr>
              <a:t>EmpO</a:t>
            </a:r>
            <a:r>
              <a:rPr lang="en-US" dirty="0">
                <a:solidFill>
                  <a:srgbClr val="C00000"/>
                </a:solidFill>
              </a:rPr>
              <a:t> is not stored</a:t>
            </a:r>
          </a:p>
        </p:txBody>
      </p:sp>
    </p:spTree>
    <p:extLst>
      <p:ext uri="{BB962C8B-B14F-4D97-AF65-F5344CB8AC3E}">
        <p14:creationId xmlns:p14="http://schemas.microsoft.com/office/powerpoint/2010/main" val="295433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96828" y="279156"/>
            <a:ext cx="7772400" cy="711444"/>
          </a:xfrm>
        </p:spPr>
        <p:txBody>
          <a:bodyPr/>
          <a:lstStyle/>
          <a:p>
            <a:pPr eaLnBrk="1" hangingPunct="1"/>
            <a:r>
              <a:rPr lang="en-US" sz="4000" dirty="0">
                <a:latin typeface="Comic Sans MS" pitchFamily="66" charset="0"/>
              </a:rPr>
              <a:t>Query Decomposition</a:t>
            </a:r>
          </a:p>
        </p:txBody>
      </p:sp>
      <p:graphicFrame>
        <p:nvGraphicFramePr>
          <p:cNvPr id="192005" name="Group 517"/>
          <p:cNvGraphicFramePr>
            <a:graphicFrameLocks noGrp="1"/>
          </p:cNvGraphicFramePr>
          <p:nvPr>
            <p:ph sz="half" idx="3"/>
            <p:extLst>
              <p:ext uri="{D42A27DB-BD31-4B8C-83A1-F6EECF244321}">
                <p14:modId xmlns:p14="http://schemas.microsoft.com/office/powerpoint/2010/main" val="2203233759"/>
              </p:ext>
            </p:extLst>
          </p:nvPr>
        </p:nvGraphicFramePr>
        <p:xfrm>
          <a:off x="4542483" y="2651638"/>
          <a:ext cx="3810000" cy="233045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OID</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mull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bg1"/>
                          </a:solidFill>
                          <a:effectLst/>
                          <a:latin typeface="Comic Sans MS" pitchFamily="66" charset="0"/>
                          <a:cs typeface="Arial" charset="0"/>
                        </a:rPr>
                        <a:t>SUM</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4"/>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5"/>
                  </a:ext>
                </a:extLst>
              </a:tr>
            </a:tbl>
          </a:graphicData>
        </a:graphic>
      </p:graphicFrame>
      <p:sp>
        <p:nvSpPr>
          <p:cNvPr id="11" name="Text Box 505"/>
          <p:cNvSpPr txBox="1">
            <a:spLocks noChangeArrowheads="1"/>
          </p:cNvSpPr>
          <p:nvPr/>
        </p:nvSpPr>
        <p:spPr bwMode="auto">
          <a:xfrm>
            <a:off x="4191000" y="2286000"/>
            <a:ext cx="441659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EmpO = Emp1 </a:t>
            </a:r>
            <a:r>
              <a:rPr kumimoji="0" lang="en-US" sz="16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r>
              <a:rPr kumimoji="0" lang="en-US" sz="1600" b="1" i="0" u="none" strike="noStrike" kern="1200" cap="none" spc="0" normalizeH="0" baseline="-25000" noProof="0" dirty="0">
                <a:ln>
                  <a:noFill/>
                </a:ln>
                <a:solidFill>
                  <a:srgbClr val="000000"/>
                </a:solidFill>
                <a:effectLst/>
                <a:uLnTx/>
                <a:uFillTx/>
                <a:latin typeface="Arial Unicode MS" pitchFamily="34" charset="-128"/>
                <a:ea typeface="Arial Unicode MS" pitchFamily="34" charset="-128"/>
                <a:cs typeface="Arial Unicode MS" pitchFamily="34" charset="-128"/>
              </a:rPr>
              <a:t>o</a:t>
            </a:r>
            <a:r>
              <a:rPr kumimoji="0" lang="en-US" sz="1600" b="1" i="0" u="none" strike="noStrike" kern="1200" cap="none" spc="0" normalizeH="0" baseline="0" noProof="0" dirty="0">
                <a:ln>
                  <a:noFill/>
                </a:ln>
                <a:solidFill>
                  <a:srgbClr val="000000"/>
                </a:solidFill>
                <a:effectLst/>
                <a:uLnTx/>
                <a:uFillTx/>
                <a:latin typeface="Comic Sans MS" pitchFamily="66" charset="0"/>
                <a:ea typeface="+mn-ea"/>
                <a:cs typeface="Arial" charset="0"/>
              </a:rPr>
              <a:t> </a:t>
            </a: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Emp2   (</a:t>
            </a:r>
            <a:r>
              <a:rPr kumimoji="0" lang="en-US" sz="1600" b="0" i="0" u="none" strike="noStrike" kern="1200" cap="none" spc="0" normalizeH="0" baseline="0" noProof="0" dirty="0" err="1">
                <a:ln>
                  <a:noFill/>
                </a:ln>
                <a:solidFill>
                  <a:srgbClr val="000000"/>
                </a:solidFill>
                <a:effectLst/>
                <a:uLnTx/>
                <a:uFillTx/>
                <a:latin typeface="Comic Sans MS" pitchFamily="66" charset="0"/>
                <a:ea typeface="+mn-ea"/>
                <a:cs typeface="Arial" charset="0"/>
              </a:rPr>
              <a:t>Outerjoin</a:t>
            </a: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 on OID)</a:t>
            </a:r>
          </a:p>
        </p:txBody>
      </p:sp>
      <p:pic>
        <p:nvPicPr>
          <p:cNvPr id="18"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6228836" y="2879014"/>
            <a:ext cx="949002" cy="9755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12" flipH="1">
            <a:off x="6276292" y="4128078"/>
            <a:ext cx="841186" cy="9755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5F2140-6FF9-49EE-A283-991AE68A7526}"/>
              </a:ext>
            </a:extLst>
          </p:cNvPr>
          <p:cNvSpPr txBox="1"/>
          <p:nvPr/>
        </p:nvSpPr>
        <p:spPr>
          <a:xfrm>
            <a:off x="339693" y="1143000"/>
            <a:ext cx="3089307" cy="830997"/>
          </a:xfrm>
          <a:prstGeom prst="rect">
            <a:avLst/>
          </a:prstGeom>
          <a:noFill/>
        </p:spPr>
        <p:txBody>
          <a:bodyPr wrap="none" rtlCol="0">
            <a:spAutoFit/>
          </a:bodyPr>
          <a:lstStyle/>
          <a:p>
            <a:r>
              <a:rPr lang="en-US" dirty="0"/>
              <a:t>Global Query Q</a:t>
            </a:r>
          </a:p>
          <a:p>
            <a:r>
              <a:rPr lang="en-US" dirty="0"/>
              <a:t>e.g., Salary &gt; 70,000</a:t>
            </a:r>
          </a:p>
        </p:txBody>
      </p:sp>
      <p:sp>
        <p:nvSpPr>
          <p:cNvPr id="8" name="Rectangle: Rounded Corners 7">
            <a:extLst>
              <a:ext uri="{FF2B5EF4-FFF2-40B4-BE49-F238E27FC236}">
                <a16:creationId xmlns:a16="http://schemas.microsoft.com/office/drawing/2014/main" id="{1EABD5E2-A5A6-4EB5-BBE0-83D97153CA7E}"/>
              </a:ext>
            </a:extLst>
          </p:cNvPr>
          <p:cNvSpPr/>
          <p:nvPr/>
        </p:nvSpPr>
        <p:spPr bwMode="auto">
          <a:xfrm>
            <a:off x="867717" y="2365644"/>
            <a:ext cx="1905000" cy="461665"/>
          </a:xfrm>
          <a:prstGeom prst="roundRect">
            <a:avLst/>
          </a:prstGeom>
          <a:solidFill>
            <a:srgbClr val="00B0F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Decomposition</a:t>
            </a:r>
          </a:p>
        </p:txBody>
      </p:sp>
      <p:sp>
        <p:nvSpPr>
          <p:cNvPr id="10" name="Arrow: Down 9">
            <a:extLst>
              <a:ext uri="{FF2B5EF4-FFF2-40B4-BE49-F238E27FC236}">
                <a16:creationId xmlns:a16="http://schemas.microsoft.com/office/drawing/2014/main" id="{6D25AD5A-4F78-4C66-8C6C-24EA7B77E130}"/>
              </a:ext>
            </a:extLst>
          </p:cNvPr>
          <p:cNvSpPr/>
          <p:nvPr/>
        </p:nvSpPr>
        <p:spPr bwMode="auto">
          <a:xfrm>
            <a:off x="1532632" y="1993612"/>
            <a:ext cx="484632" cy="461665"/>
          </a:xfrm>
          <a:prstGeom prst="downArrow">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 name="TextBox 12">
            <a:extLst>
              <a:ext uri="{FF2B5EF4-FFF2-40B4-BE49-F238E27FC236}">
                <a16:creationId xmlns:a16="http://schemas.microsoft.com/office/drawing/2014/main" id="{E04B2AF8-460C-42A2-86F4-38B8B648BAFC}"/>
              </a:ext>
            </a:extLst>
          </p:cNvPr>
          <p:cNvSpPr txBox="1"/>
          <p:nvPr/>
        </p:nvSpPr>
        <p:spPr>
          <a:xfrm>
            <a:off x="3763317" y="3135972"/>
            <a:ext cx="546945" cy="461665"/>
          </a:xfrm>
          <a:prstGeom prst="rect">
            <a:avLst/>
          </a:prstGeom>
          <a:noFill/>
        </p:spPr>
        <p:txBody>
          <a:bodyPr wrap="none" rtlCol="0">
            <a:spAutoFit/>
          </a:bodyPr>
          <a:lstStyle/>
          <a:p>
            <a:r>
              <a:rPr lang="en-US" dirty="0"/>
              <a:t>Q</a:t>
            </a:r>
            <a:r>
              <a:rPr lang="en-US" baseline="-25000" dirty="0"/>
              <a:t>1</a:t>
            </a:r>
          </a:p>
        </p:txBody>
      </p:sp>
      <p:sp>
        <p:nvSpPr>
          <p:cNvPr id="26" name="TextBox 25">
            <a:extLst>
              <a:ext uri="{FF2B5EF4-FFF2-40B4-BE49-F238E27FC236}">
                <a16:creationId xmlns:a16="http://schemas.microsoft.com/office/drawing/2014/main" id="{2A816DF5-2074-4E04-8650-1B6C996F2927}"/>
              </a:ext>
            </a:extLst>
          </p:cNvPr>
          <p:cNvSpPr txBox="1"/>
          <p:nvPr/>
        </p:nvSpPr>
        <p:spPr>
          <a:xfrm>
            <a:off x="3776566" y="3779716"/>
            <a:ext cx="579005" cy="461665"/>
          </a:xfrm>
          <a:prstGeom prst="rect">
            <a:avLst/>
          </a:prstGeom>
          <a:noFill/>
        </p:spPr>
        <p:txBody>
          <a:bodyPr wrap="none" rtlCol="0">
            <a:spAutoFit/>
          </a:bodyPr>
          <a:lstStyle/>
          <a:p>
            <a:r>
              <a:rPr lang="en-US" dirty="0"/>
              <a:t>Q</a:t>
            </a:r>
            <a:r>
              <a:rPr lang="en-US" baseline="-25000" dirty="0"/>
              <a:t>2</a:t>
            </a:r>
          </a:p>
        </p:txBody>
      </p:sp>
      <p:sp>
        <p:nvSpPr>
          <p:cNvPr id="27" name="TextBox 26">
            <a:extLst>
              <a:ext uri="{FF2B5EF4-FFF2-40B4-BE49-F238E27FC236}">
                <a16:creationId xmlns:a16="http://schemas.microsoft.com/office/drawing/2014/main" id="{1B599249-00EE-40E3-845B-950AD8BD3C9D}"/>
              </a:ext>
            </a:extLst>
          </p:cNvPr>
          <p:cNvSpPr txBox="1"/>
          <p:nvPr/>
        </p:nvSpPr>
        <p:spPr>
          <a:xfrm>
            <a:off x="3802657" y="4380900"/>
            <a:ext cx="579005" cy="461665"/>
          </a:xfrm>
          <a:prstGeom prst="rect">
            <a:avLst/>
          </a:prstGeom>
          <a:noFill/>
        </p:spPr>
        <p:txBody>
          <a:bodyPr wrap="none" rtlCol="0">
            <a:spAutoFit/>
          </a:bodyPr>
          <a:lstStyle/>
          <a:p>
            <a:r>
              <a:rPr lang="en-US" dirty="0"/>
              <a:t>Q</a:t>
            </a:r>
            <a:r>
              <a:rPr lang="en-US" baseline="-25000" dirty="0"/>
              <a:t>3</a:t>
            </a:r>
          </a:p>
        </p:txBody>
      </p:sp>
      <p:sp>
        <p:nvSpPr>
          <p:cNvPr id="15" name="Left Brace 14">
            <a:extLst>
              <a:ext uri="{FF2B5EF4-FFF2-40B4-BE49-F238E27FC236}">
                <a16:creationId xmlns:a16="http://schemas.microsoft.com/office/drawing/2014/main" id="{CDFE4BB9-F395-4381-ACDF-CD9C52C84A84}"/>
              </a:ext>
            </a:extLst>
          </p:cNvPr>
          <p:cNvSpPr/>
          <p:nvPr/>
        </p:nvSpPr>
        <p:spPr bwMode="auto">
          <a:xfrm>
            <a:off x="4305121" y="3022134"/>
            <a:ext cx="178198" cy="757582"/>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9" name="Left Brace 28">
            <a:extLst>
              <a:ext uri="{FF2B5EF4-FFF2-40B4-BE49-F238E27FC236}">
                <a16:creationId xmlns:a16="http://schemas.microsoft.com/office/drawing/2014/main" id="{FB32F378-4558-403D-8B4D-D3FBF54E4AC2}"/>
              </a:ext>
            </a:extLst>
          </p:cNvPr>
          <p:cNvSpPr/>
          <p:nvPr/>
        </p:nvSpPr>
        <p:spPr bwMode="auto">
          <a:xfrm>
            <a:off x="4323721" y="4224505"/>
            <a:ext cx="178198" cy="77445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17" name="Picture 16">
            <a:extLst>
              <a:ext uri="{FF2B5EF4-FFF2-40B4-BE49-F238E27FC236}">
                <a16:creationId xmlns:a16="http://schemas.microsoft.com/office/drawing/2014/main" id="{7BA53D84-410D-4C55-90D2-7072040D45B5}"/>
              </a:ext>
            </a:extLst>
          </p:cNvPr>
          <p:cNvPicPr>
            <a:picLocks noChangeAspect="1"/>
          </p:cNvPicPr>
          <p:nvPr/>
        </p:nvPicPr>
        <p:blipFill>
          <a:blip r:embed="rId4"/>
          <a:stretch>
            <a:fillRect/>
          </a:stretch>
        </p:blipFill>
        <p:spPr>
          <a:xfrm>
            <a:off x="4294804" y="3816862"/>
            <a:ext cx="209074" cy="360433"/>
          </a:xfrm>
          <a:prstGeom prst="rect">
            <a:avLst/>
          </a:prstGeom>
        </p:spPr>
      </p:pic>
      <p:sp>
        <p:nvSpPr>
          <p:cNvPr id="22" name="Arrow: Bent 21">
            <a:extLst>
              <a:ext uri="{FF2B5EF4-FFF2-40B4-BE49-F238E27FC236}">
                <a16:creationId xmlns:a16="http://schemas.microsoft.com/office/drawing/2014/main" id="{C66AE0D5-0F89-43D3-8502-5887F696115C}"/>
              </a:ext>
            </a:extLst>
          </p:cNvPr>
          <p:cNvSpPr/>
          <p:nvPr/>
        </p:nvSpPr>
        <p:spPr bwMode="auto">
          <a:xfrm flipV="1">
            <a:off x="2348804" y="2746644"/>
            <a:ext cx="1453853" cy="838200"/>
          </a:xfrm>
          <a:prstGeom prst="bentArrow">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4" name="Arrow: Bent 33">
            <a:extLst>
              <a:ext uri="{FF2B5EF4-FFF2-40B4-BE49-F238E27FC236}">
                <a16:creationId xmlns:a16="http://schemas.microsoft.com/office/drawing/2014/main" id="{CA23A505-28DD-4AA3-9137-AFD393A199AD}"/>
              </a:ext>
            </a:extLst>
          </p:cNvPr>
          <p:cNvSpPr/>
          <p:nvPr/>
        </p:nvSpPr>
        <p:spPr bwMode="auto">
          <a:xfrm flipV="1">
            <a:off x="1093290" y="2752366"/>
            <a:ext cx="2683276" cy="2051678"/>
          </a:xfrm>
          <a:prstGeom prst="bentArrow">
            <a:avLst>
              <a:gd name="adj1" fmla="val 9405"/>
              <a:gd name="adj2" fmla="val 8556"/>
              <a:gd name="adj3" fmla="val 10688"/>
              <a:gd name="adj4" fmla="val 43750"/>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5" name="Arrow: Bent 34">
            <a:extLst>
              <a:ext uri="{FF2B5EF4-FFF2-40B4-BE49-F238E27FC236}">
                <a16:creationId xmlns:a16="http://schemas.microsoft.com/office/drawing/2014/main" id="{2BF9C419-B4C3-45EC-A95C-A0C7237415A2}"/>
              </a:ext>
            </a:extLst>
          </p:cNvPr>
          <p:cNvSpPr/>
          <p:nvPr/>
        </p:nvSpPr>
        <p:spPr bwMode="auto">
          <a:xfrm flipV="1">
            <a:off x="1705917" y="2746643"/>
            <a:ext cx="2096740" cy="1494737"/>
          </a:xfrm>
          <a:prstGeom prst="bentArrow">
            <a:avLst>
              <a:gd name="adj1" fmla="val 14606"/>
              <a:gd name="adj2" fmla="val 14208"/>
              <a:gd name="adj3" fmla="val 10688"/>
              <a:gd name="adj4" fmla="val 43750"/>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3" name="Speech Bubble: Rectangle with Corners Rounded 22">
            <a:extLst>
              <a:ext uri="{FF2B5EF4-FFF2-40B4-BE49-F238E27FC236}">
                <a16:creationId xmlns:a16="http://schemas.microsoft.com/office/drawing/2014/main" id="{A63DF7EB-BFA0-4339-93FB-DD08FCF658A8}"/>
              </a:ext>
            </a:extLst>
          </p:cNvPr>
          <p:cNvSpPr/>
          <p:nvPr/>
        </p:nvSpPr>
        <p:spPr bwMode="auto">
          <a:xfrm>
            <a:off x="7010400" y="1983828"/>
            <a:ext cx="1481841" cy="612648"/>
          </a:xfrm>
          <a:prstGeom prst="wedgeRoundRectCallout">
            <a:avLst>
              <a:gd name="adj1" fmla="val -49823"/>
              <a:gd name="adj2" fmla="val 130616"/>
              <a:gd name="adj3" fmla="val 16667"/>
            </a:avLst>
          </a:prstGeom>
          <a:solidFill>
            <a:srgbClr val="FFCDC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From Emp2</a:t>
            </a:r>
          </a:p>
        </p:txBody>
      </p:sp>
      <p:sp>
        <p:nvSpPr>
          <p:cNvPr id="37" name="Speech Bubble: Rectangle with Corners Rounded 36">
            <a:extLst>
              <a:ext uri="{FF2B5EF4-FFF2-40B4-BE49-F238E27FC236}">
                <a16:creationId xmlns:a16="http://schemas.microsoft.com/office/drawing/2014/main" id="{F3386A5E-4A46-4A88-B331-343DA47D9EE1}"/>
              </a:ext>
            </a:extLst>
          </p:cNvPr>
          <p:cNvSpPr/>
          <p:nvPr/>
        </p:nvSpPr>
        <p:spPr bwMode="auto">
          <a:xfrm>
            <a:off x="7154404" y="4982088"/>
            <a:ext cx="1481841" cy="612648"/>
          </a:xfrm>
          <a:prstGeom prst="wedgeRoundRectCallout">
            <a:avLst>
              <a:gd name="adj1" fmla="val -72601"/>
              <a:gd name="adj2" fmla="val -63714"/>
              <a:gd name="adj3" fmla="val 16667"/>
            </a:avLst>
          </a:prstGeom>
          <a:solidFill>
            <a:srgbClr val="FFCDC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From Emp1</a:t>
            </a:r>
          </a:p>
        </p:txBody>
      </p:sp>
      <p:sp>
        <p:nvSpPr>
          <p:cNvPr id="38" name="Speech Bubble: Rectangle with Corners Rounded 37">
            <a:extLst>
              <a:ext uri="{FF2B5EF4-FFF2-40B4-BE49-F238E27FC236}">
                <a16:creationId xmlns:a16="http://schemas.microsoft.com/office/drawing/2014/main" id="{51260F73-BA43-4A2E-8292-D9654A6773C2}"/>
              </a:ext>
            </a:extLst>
          </p:cNvPr>
          <p:cNvSpPr/>
          <p:nvPr/>
        </p:nvSpPr>
        <p:spPr bwMode="auto">
          <a:xfrm>
            <a:off x="7309789" y="3584844"/>
            <a:ext cx="1481841" cy="612648"/>
          </a:xfrm>
          <a:prstGeom prst="wedgeRoundRectCallout">
            <a:avLst>
              <a:gd name="adj1" fmla="val -70529"/>
              <a:gd name="adj2" fmla="val 18425"/>
              <a:gd name="adj3" fmla="val 16667"/>
            </a:avLst>
          </a:prstGeom>
          <a:solidFill>
            <a:srgbClr val="FFCDC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From both</a:t>
            </a:r>
          </a:p>
        </p:txBody>
      </p:sp>
      <p:sp>
        <p:nvSpPr>
          <p:cNvPr id="25" name="Rectangle 24">
            <a:extLst>
              <a:ext uri="{FF2B5EF4-FFF2-40B4-BE49-F238E27FC236}">
                <a16:creationId xmlns:a16="http://schemas.microsoft.com/office/drawing/2014/main" id="{145068F7-7567-4501-A9C8-C9384ABB22A2}"/>
              </a:ext>
            </a:extLst>
          </p:cNvPr>
          <p:cNvSpPr/>
          <p:nvPr/>
        </p:nvSpPr>
        <p:spPr>
          <a:xfrm>
            <a:off x="304800" y="5618498"/>
            <a:ext cx="8675713" cy="929485"/>
          </a:xfrm>
          <a:prstGeom prst="rect">
            <a:avLst/>
          </a:prstGeom>
        </p:spPr>
        <p:txBody>
          <a:bodyPr wrap="square">
            <a:spAutoFit/>
          </a:bodyPr>
          <a:lstStyle/>
          <a:p>
            <a:pPr marL="342900" lvl="0" indent="-342900">
              <a:spcAft>
                <a:spcPct val="20000"/>
              </a:spcAft>
            </a:pPr>
            <a:r>
              <a:rPr lang="en-US" sz="1600" i="0" kern="0" dirty="0" err="1">
                <a:solidFill>
                  <a:srgbClr val="000000"/>
                </a:solidFill>
                <a:cs typeface="+mn-cs"/>
              </a:rPr>
              <a:t>EmpO.Salary</a:t>
            </a:r>
            <a:r>
              <a:rPr lang="en-US" sz="1600" i="0" kern="0" dirty="0">
                <a:solidFill>
                  <a:srgbClr val="000000"/>
                </a:solidFill>
                <a:cs typeface="+mn-cs"/>
              </a:rPr>
              <a:t> = Emp1.Salary, if </a:t>
            </a:r>
            <a:r>
              <a:rPr lang="en-US" sz="1600" i="0" kern="0" dirty="0" err="1">
                <a:solidFill>
                  <a:srgbClr val="000000"/>
                </a:solidFill>
                <a:cs typeface="+mn-cs"/>
              </a:rPr>
              <a:t>EmpO</a:t>
            </a:r>
            <a:r>
              <a:rPr lang="en-US" sz="1600" i="0" kern="0" dirty="0">
                <a:solidFill>
                  <a:srgbClr val="000000"/>
                </a:solidFill>
                <a:cs typeface="+mn-cs"/>
              </a:rPr>
              <a:t> is in world(Emp1) – world(Emp2)</a:t>
            </a:r>
          </a:p>
          <a:p>
            <a:pPr marL="342900" lvl="0" indent="-342900">
              <a:spcAft>
                <a:spcPct val="20000"/>
              </a:spcAft>
            </a:pPr>
            <a:r>
              <a:rPr lang="en-US" sz="1600" i="0" kern="0" dirty="0">
                <a:solidFill>
                  <a:srgbClr val="000000"/>
                </a:solidFill>
                <a:cs typeface="+mn-cs"/>
              </a:rPr>
              <a:t>                     = Emp2.Salary, if </a:t>
            </a:r>
            <a:r>
              <a:rPr lang="en-US" sz="1600" i="0" kern="0" dirty="0" err="1">
                <a:solidFill>
                  <a:srgbClr val="000000"/>
                </a:solidFill>
                <a:cs typeface="+mn-cs"/>
              </a:rPr>
              <a:t>EmpO</a:t>
            </a:r>
            <a:r>
              <a:rPr lang="en-US" sz="1600" i="0" kern="0" dirty="0">
                <a:solidFill>
                  <a:srgbClr val="000000"/>
                </a:solidFill>
                <a:cs typeface="+mn-cs"/>
              </a:rPr>
              <a:t> is in world(Emp2) – world(Emp1)</a:t>
            </a:r>
          </a:p>
          <a:p>
            <a:pPr marL="342900" lvl="0" indent="-342900">
              <a:spcAft>
                <a:spcPct val="50000"/>
              </a:spcAft>
            </a:pPr>
            <a:r>
              <a:rPr lang="en-US" sz="1600" i="0" kern="0" dirty="0">
                <a:solidFill>
                  <a:srgbClr val="000000"/>
                </a:solidFill>
                <a:cs typeface="+mn-cs"/>
              </a:rPr>
              <a:t>                     = Sum(Emp1.Salary, Emp2.Salary), if </a:t>
            </a:r>
            <a:r>
              <a:rPr lang="en-US" sz="1600" i="0" kern="0" dirty="0" err="1">
                <a:solidFill>
                  <a:srgbClr val="000000"/>
                </a:solidFill>
                <a:cs typeface="+mn-cs"/>
              </a:rPr>
              <a:t>EmpO</a:t>
            </a:r>
            <a:r>
              <a:rPr lang="en-US" sz="1600" i="0" kern="0" dirty="0">
                <a:solidFill>
                  <a:srgbClr val="000000"/>
                </a:solidFill>
                <a:cs typeface="+mn-cs"/>
              </a:rPr>
              <a:t> is in world(Emp1) </a:t>
            </a:r>
            <a:r>
              <a:rPr lang="en-US" sz="1600" i="0" kern="0" dirty="0">
                <a:solidFill>
                  <a:srgbClr val="000000"/>
                </a:solidFill>
                <a:latin typeface="Arial Unicode MS" pitchFamily="34" charset="-128"/>
                <a:ea typeface="Arial Unicode MS" pitchFamily="34" charset="-128"/>
                <a:cs typeface="Arial Unicode MS" pitchFamily="34" charset="-128"/>
              </a:rPr>
              <a:t>⋂ world(Emp2)</a:t>
            </a:r>
          </a:p>
        </p:txBody>
      </p:sp>
    </p:spTree>
    <p:extLst>
      <p:ext uri="{BB962C8B-B14F-4D97-AF65-F5344CB8AC3E}">
        <p14:creationId xmlns:p14="http://schemas.microsoft.com/office/powerpoint/2010/main" val="29792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96828" y="279156"/>
            <a:ext cx="7772400" cy="711444"/>
          </a:xfrm>
        </p:spPr>
        <p:txBody>
          <a:bodyPr/>
          <a:lstStyle/>
          <a:p>
            <a:pPr eaLnBrk="1" hangingPunct="1"/>
            <a:r>
              <a:rPr lang="en-US" sz="4000" dirty="0">
                <a:latin typeface="Comic Sans MS" pitchFamily="66" charset="0"/>
              </a:rPr>
              <a:t>Query Decomposition</a:t>
            </a:r>
          </a:p>
        </p:txBody>
      </p:sp>
      <p:sp>
        <p:nvSpPr>
          <p:cNvPr id="6" name="TextBox 5">
            <a:extLst>
              <a:ext uri="{FF2B5EF4-FFF2-40B4-BE49-F238E27FC236}">
                <a16:creationId xmlns:a16="http://schemas.microsoft.com/office/drawing/2014/main" id="{A05F2140-6FF9-49EE-A283-991AE68A7526}"/>
              </a:ext>
            </a:extLst>
          </p:cNvPr>
          <p:cNvSpPr txBox="1"/>
          <p:nvPr/>
        </p:nvSpPr>
        <p:spPr>
          <a:xfrm>
            <a:off x="339693" y="1143000"/>
            <a:ext cx="3089307" cy="830997"/>
          </a:xfrm>
          <a:prstGeom prst="rect">
            <a:avLst/>
          </a:prstGeom>
          <a:noFill/>
        </p:spPr>
        <p:txBody>
          <a:bodyPr wrap="none" rtlCol="0">
            <a:spAutoFit/>
          </a:bodyPr>
          <a:lstStyle/>
          <a:p>
            <a:r>
              <a:rPr lang="en-US" dirty="0"/>
              <a:t>Global Query Q</a:t>
            </a:r>
          </a:p>
          <a:p>
            <a:r>
              <a:rPr lang="en-US" dirty="0"/>
              <a:t>e.g., Salary &gt; 70,000</a:t>
            </a:r>
          </a:p>
        </p:txBody>
      </p:sp>
      <p:sp>
        <p:nvSpPr>
          <p:cNvPr id="8" name="Rectangle: Rounded Corners 7">
            <a:extLst>
              <a:ext uri="{FF2B5EF4-FFF2-40B4-BE49-F238E27FC236}">
                <a16:creationId xmlns:a16="http://schemas.microsoft.com/office/drawing/2014/main" id="{1EABD5E2-A5A6-4EB5-BBE0-83D97153CA7E}"/>
              </a:ext>
            </a:extLst>
          </p:cNvPr>
          <p:cNvSpPr/>
          <p:nvPr/>
        </p:nvSpPr>
        <p:spPr bwMode="auto">
          <a:xfrm>
            <a:off x="867717" y="2365644"/>
            <a:ext cx="1905000" cy="461665"/>
          </a:xfrm>
          <a:prstGeom prst="roundRect">
            <a:avLst/>
          </a:prstGeom>
          <a:solidFill>
            <a:srgbClr val="00B0F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Decomposition</a:t>
            </a:r>
          </a:p>
        </p:txBody>
      </p:sp>
      <p:sp>
        <p:nvSpPr>
          <p:cNvPr id="10" name="Arrow: Down 9">
            <a:extLst>
              <a:ext uri="{FF2B5EF4-FFF2-40B4-BE49-F238E27FC236}">
                <a16:creationId xmlns:a16="http://schemas.microsoft.com/office/drawing/2014/main" id="{6D25AD5A-4F78-4C66-8C6C-24EA7B77E130}"/>
              </a:ext>
            </a:extLst>
          </p:cNvPr>
          <p:cNvSpPr/>
          <p:nvPr/>
        </p:nvSpPr>
        <p:spPr bwMode="auto">
          <a:xfrm>
            <a:off x="1532632" y="1993612"/>
            <a:ext cx="484632" cy="461665"/>
          </a:xfrm>
          <a:prstGeom prst="downArrow">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 name="TextBox 12">
            <a:extLst>
              <a:ext uri="{FF2B5EF4-FFF2-40B4-BE49-F238E27FC236}">
                <a16:creationId xmlns:a16="http://schemas.microsoft.com/office/drawing/2014/main" id="{E04B2AF8-460C-42A2-86F4-38B8B648BAFC}"/>
              </a:ext>
            </a:extLst>
          </p:cNvPr>
          <p:cNvSpPr txBox="1"/>
          <p:nvPr/>
        </p:nvSpPr>
        <p:spPr>
          <a:xfrm>
            <a:off x="3763317" y="3135972"/>
            <a:ext cx="546945" cy="461665"/>
          </a:xfrm>
          <a:prstGeom prst="rect">
            <a:avLst/>
          </a:prstGeom>
          <a:noFill/>
        </p:spPr>
        <p:txBody>
          <a:bodyPr wrap="none" rtlCol="0">
            <a:spAutoFit/>
          </a:bodyPr>
          <a:lstStyle/>
          <a:p>
            <a:r>
              <a:rPr lang="en-US" dirty="0"/>
              <a:t>Q</a:t>
            </a:r>
            <a:r>
              <a:rPr lang="en-US" baseline="-25000" dirty="0"/>
              <a:t>1</a:t>
            </a:r>
          </a:p>
        </p:txBody>
      </p:sp>
      <p:sp>
        <p:nvSpPr>
          <p:cNvPr id="26" name="TextBox 25">
            <a:extLst>
              <a:ext uri="{FF2B5EF4-FFF2-40B4-BE49-F238E27FC236}">
                <a16:creationId xmlns:a16="http://schemas.microsoft.com/office/drawing/2014/main" id="{2A816DF5-2074-4E04-8650-1B6C996F2927}"/>
              </a:ext>
            </a:extLst>
          </p:cNvPr>
          <p:cNvSpPr txBox="1"/>
          <p:nvPr/>
        </p:nvSpPr>
        <p:spPr>
          <a:xfrm>
            <a:off x="3776566" y="3779716"/>
            <a:ext cx="579005" cy="461665"/>
          </a:xfrm>
          <a:prstGeom prst="rect">
            <a:avLst/>
          </a:prstGeom>
          <a:noFill/>
        </p:spPr>
        <p:txBody>
          <a:bodyPr wrap="none" rtlCol="0">
            <a:spAutoFit/>
          </a:bodyPr>
          <a:lstStyle/>
          <a:p>
            <a:r>
              <a:rPr lang="en-US" dirty="0"/>
              <a:t>Q</a:t>
            </a:r>
            <a:r>
              <a:rPr lang="en-US" baseline="-25000" dirty="0"/>
              <a:t>2</a:t>
            </a:r>
          </a:p>
        </p:txBody>
      </p:sp>
      <p:sp>
        <p:nvSpPr>
          <p:cNvPr id="27" name="TextBox 26">
            <a:extLst>
              <a:ext uri="{FF2B5EF4-FFF2-40B4-BE49-F238E27FC236}">
                <a16:creationId xmlns:a16="http://schemas.microsoft.com/office/drawing/2014/main" id="{1B599249-00EE-40E3-845B-950AD8BD3C9D}"/>
              </a:ext>
            </a:extLst>
          </p:cNvPr>
          <p:cNvSpPr txBox="1"/>
          <p:nvPr/>
        </p:nvSpPr>
        <p:spPr>
          <a:xfrm>
            <a:off x="3802657" y="4380900"/>
            <a:ext cx="579005" cy="461665"/>
          </a:xfrm>
          <a:prstGeom prst="rect">
            <a:avLst/>
          </a:prstGeom>
          <a:noFill/>
        </p:spPr>
        <p:txBody>
          <a:bodyPr wrap="none" rtlCol="0">
            <a:spAutoFit/>
          </a:bodyPr>
          <a:lstStyle/>
          <a:p>
            <a:r>
              <a:rPr lang="en-US" dirty="0"/>
              <a:t>Q</a:t>
            </a:r>
            <a:r>
              <a:rPr lang="en-US" baseline="-25000" dirty="0"/>
              <a:t>3</a:t>
            </a:r>
          </a:p>
        </p:txBody>
      </p:sp>
      <p:sp>
        <p:nvSpPr>
          <p:cNvPr id="22" name="Arrow: Bent 21">
            <a:extLst>
              <a:ext uri="{FF2B5EF4-FFF2-40B4-BE49-F238E27FC236}">
                <a16:creationId xmlns:a16="http://schemas.microsoft.com/office/drawing/2014/main" id="{C66AE0D5-0F89-43D3-8502-5887F696115C}"/>
              </a:ext>
            </a:extLst>
          </p:cNvPr>
          <p:cNvSpPr/>
          <p:nvPr/>
        </p:nvSpPr>
        <p:spPr bwMode="auto">
          <a:xfrm flipV="1">
            <a:off x="2348804" y="2746644"/>
            <a:ext cx="1453853" cy="838200"/>
          </a:xfrm>
          <a:prstGeom prst="bentArrow">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4" name="Arrow: Bent 33">
            <a:extLst>
              <a:ext uri="{FF2B5EF4-FFF2-40B4-BE49-F238E27FC236}">
                <a16:creationId xmlns:a16="http://schemas.microsoft.com/office/drawing/2014/main" id="{CA23A505-28DD-4AA3-9137-AFD393A199AD}"/>
              </a:ext>
            </a:extLst>
          </p:cNvPr>
          <p:cNvSpPr/>
          <p:nvPr/>
        </p:nvSpPr>
        <p:spPr bwMode="auto">
          <a:xfrm flipV="1">
            <a:off x="1093290" y="2752366"/>
            <a:ext cx="2683276" cy="2051678"/>
          </a:xfrm>
          <a:prstGeom prst="bentArrow">
            <a:avLst>
              <a:gd name="adj1" fmla="val 9405"/>
              <a:gd name="adj2" fmla="val 8556"/>
              <a:gd name="adj3" fmla="val 10688"/>
              <a:gd name="adj4" fmla="val 43750"/>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5" name="Arrow: Bent 34">
            <a:extLst>
              <a:ext uri="{FF2B5EF4-FFF2-40B4-BE49-F238E27FC236}">
                <a16:creationId xmlns:a16="http://schemas.microsoft.com/office/drawing/2014/main" id="{2BF9C419-B4C3-45EC-A95C-A0C7237415A2}"/>
              </a:ext>
            </a:extLst>
          </p:cNvPr>
          <p:cNvSpPr/>
          <p:nvPr/>
        </p:nvSpPr>
        <p:spPr bwMode="auto">
          <a:xfrm flipV="1">
            <a:off x="1705917" y="2746643"/>
            <a:ext cx="2096740" cy="1494737"/>
          </a:xfrm>
          <a:prstGeom prst="bentArrow">
            <a:avLst>
              <a:gd name="adj1" fmla="val 14606"/>
              <a:gd name="adj2" fmla="val 14208"/>
              <a:gd name="adj3" fmla="val 10688"/>
              <a:gd name="adj4" fmla="val 43750"/>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5" name="Rectangle 24">
            <a:extLst>
              <a:ext uri="{FF2B5EF4-FFF2-40B4-BE49-F238E27FC236}">
                <a16:creationId xmlns:a16="http://schemas.microsoft.com/office/drawing/2014/main" id="{145068F7-7567-4501-A9C8-C9384ABB22A2}"/>
              </a:ext>
            </a:extLst>
          </p:cNvPr>
          <p:cNvSpPr/>
          <p:nvPr/>
        </p:nvSpPr>
        <p:spPr>
          <a:xfrm>
            <a:off x="304800" y="5618498"/>
            <a:ext cx="8675713" cy="929485"/>
          </a:xfrm>
          <a:prstGeom prst="rect">
            <a:avLst/>
          </a:prstGeom>
        </p:spPr>
        <p:txBody>
          <a:bodyPr wrap="square">
            <a:spAutoFit/>
          </a:bodyPr>
          <a:lstStyle/>
          <a:p>
            <a:pPr marL="342900" lvl="0" indent="-342900">
              <a:spcAft>
                <a:spcPct val="20000"/>
              </a:spcAft>
            </a:pPr>
            <a:r>
              <a:rPr lang="en-US" sz="1600" i="0" kern="0" dirty="0" err="1">
                <a:solidFill>
                  <a:srgbClr val="000000"/>
                </a:solidFill>
                <a:cs typeface="+mn-cs"/>
              </a:rPr>
              <a:t>EmpO.Salary</a:t>
            </a:r>
            <a:r>
              <a:rPr lang="en-US" sz="1600" i="0" kern="0" dirty="0">
                <a:solidFill>
                  <a:srgbClr val="000000"/>
                </a:solidFill>
                <a:cs typeface="+mn-cs"/>
              </a:rPr>
              <a:t> = Emp1.Salary, if </a:t>
            </a:r>
            <a:r>
              <a:rPr lang="en-US" sz="1600" i="0" kern="0" dirty="0" err="1">
                <a:solidFill>
                  <a:srgbClr val="000000"/>
                </a:solidFill>
                <a:cs typeface="+mn-cs"/>
              </a:rPr>
              <a:t>EmpO</a:t>
            </a:r>
            <a:r>
              <a:rPr lang="en-US" sz="1600" i="0" kern="0" dirty="0">
                <a:solidFill>
                  <a:srgbClr val="000000"/>
                </a:solidFill>
                <a:cs typeface="+mn-cs"/>
              </a:rPr>
              <a:t> is in world(Emp1) – world(Emp2)</a:t>
            </a:r>
          </a:p>
          <a:p>
            <a:pPr marL="342900" lvl="0" indent="-342900">
              <a:spcAft>
                <a:spcPct val="20000"/>
              </a:spcAft>
            </a:pPr>
            <a:r>
              <a:rPr lang="en-US" sz="1600" i="0" kern="0" dirty="0">
                <a:solidFill>
                  <a:srgbClr val="000000"/>
                </a:solidFill>
                <a:cs typeface="+mn-cs"/>
              </a:rPr>
              <a:t>                     = Emp2.Salary, if </a:t>
            </a:r>
            <a:r>
              <a:rPr lang="en-US" sz="1600" i="0" kern="0" dirty="0" err="1">
                <a:solidFill>
                  <a:srgbClr val="000000"/>
                </a:solidFill>
                <a:cs typeface="+mn-cs"/>
              </a:rPr>
              <a:t>EmpO</a:t>
            </a:r>
            <a:r>
              <a:rPr lang="en-US" sz="1600" i="0" kern="0" dirty="0">
                <a:solidFill>
                  <a:srgbClr val="000000"/>
                </a:solidFill>
                <a:cs typeface="+mn-cs"/>
              </a:rPr>
              <a:t> is in world(Emp2) – world(Emp1)</a:t>
            </a:r>
          </a:p>
          <a:p>
            <a:pPr marL="342900" lvl="0" indent="-342900">
              <a:spcAft>
                <a:spcPct val="50000"/>
              </a:spcAft>
            </a:pPr>
            <a:r>
              <a:rPr lang="en-US" sz="1600" i="0" kern="0" dirty="0">
                <a:solidFill>
                  <a:srgbClr val="000000"/>
                </a:solidFill>
                <a:cs typeface="+mn-cs"/>
              </a:rPr>
              <a:t>                     = Sum(Emp1.Salary, Emp2.Salary), if </a:t>
            </a:r>
            <a:r>
              <a:rPr lang="en-US" sz="1600" i="0" kern="0" dirty="0" err="1">
                <a:solidFill>
                  <a:srgbClr val="000000"/>
                </a:solidFill>
                <a:cs typeface="+mn-cs"/>
              </a:rPr>
              <a:t>EmpO</a:t>
            </a:r>
            <a:r>
              <a:rPr lang="en-US" sz="1600" i="0" kern="0" dirty="0">
                <a:solidFill>
                  <a:srgbClr val="000000"/>
                </a:solidFill>
                <a:cs typeface="+mn-cs"/>
              </a:rPr>
              <a:t> is in world(Emp1) </a:t>
            </a:r>
            <a:r>
              <a:rPr lang="en-US" sz="1600" i="0" kern="0" dirty="0">
                <a:solidFill>
                  <a:srgbClr val="000000"/>
                </a:solidFill>
                <a:latin typeface="Arial Unicode MS" pitchFamily="34" charset="-128"/>
                <a:ea typeface="Arial Unicode MS" pitchFamily="34" charset="-128"/>
                <a:cs typeface="Arial Unicode MS" pitchFamily="34" charset="-128"/>
              </a:rPr>
              <a:t>⋂ world(Emp2)</a:t>
            </a:r>
          </a:p>
        </p:txBody>
      </p:sp>
      <p:sp>
        <p:nvSpPr>
          <p:cNvPr id="3" name="Speech Bubble: Rectangle with Corners Rounded 2">
            <a:extLst>
              <a:ext uri="{FF2B5EF4-FFF2-40B4-BE49-F238E27FC236}">
                <a16:creationId xmlns:a16="http://schemas.microsoft.com/office/drawing/2014/main" id="{1CD09344-7264-6977-CB63-6BD048D27D2D}"/>
              </a:ext>
            </a:extLst>
          </p:cNvPr>
          <p:cNvSpPr/>
          <p:nvPr/>
        </p:nvSpPr>
        <p:spPr bwMode="auto">
          <a:xfrm>
            <a:off x="4876800" y="3657000"/>
            <a:ext cx="3745969" cy="1447800"/>
          </a:xfrm>
          <a:prstGeom prst="wedgeRoundRectCallout">
            <a:avLst>
              <a:gd name="adj1" fmla="val -34225"/>
              <a:gd name="adj2" fmla="val 82237"/>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18288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rgbClr val="FFC000"/>
                </a:solidFill>
                <a:effectLst/>
                <a:latin typeface="Comic Sans MS" pitchFamily="66" charset="0"/>
              </a:rPr>
              <a:t>Number of expressions determines the number of subqueries</a:t>
            </a:r>
          </a:p>
        </p:txBody>
      </p:sp>
      <p:sp>
        <p:nvSpPr>
          <p:cNvPr id="4" name="TextBox 3">
            <a:extLst>
              <a:ext uri="{FF2B5EF4-FFF2-40B4-BE49-F238E27FC236}">
                <a16:creationId xmlns:a16="http://schemas.microsoft.com/office/drawing/2014/main" id="{BA212556-E49D-FE3C-B273-F833FF76E2FA}"/>
              </a:ext>
            </a:extLst>
          </p:cNvPr>
          <p:cNvSpPr txBox="1"/>
          <p:nvPr/>
        </p:nvSpPr>
        <p:spPr>
          <a:xfrm>
            <a:off x="4092159" y="1510147"/>
            <a:ext cx="4156487" cy="954107"/>
          </a:xfrm>
          <a:prstGeom prst="rect">
            <a:avLst/>
          </a:prstGeom>
          <a:noFill/>
        </p:spPr>
        <p:txBody>
          <a:bodyPr wrap="square" rtlCol="0">
            <a:spAutoFit/>
          </a:bodyPr>
          <a:lstStyle/>
          <a:p>
            <a:r>
              <a:rPr lang="en-US" sz="2800" dirty="0">
                <a:solidFill>
                  <a:srgbClr val="FF0000"/>
                </a:solidFill>
              </a:rPr>
              <a:t>What if we have a more complex predicate?</a:t>
            </a:r>
          </a:p>
        </p:txBody>
      </p:sp>
      <p:sp>
        <p:nvSpPr>
          <p:cNvPr id="7" name="TextBox 6">
            <a:extLst>
              <a:ext uri="{FF2B5EF4-FFF2-40B4-BE49-F238E27FC236}">
                <a16:creationId xmlns:a16="http://schemas.microsoft.com/office/drawing/2014/main" id="{3E2741BC-DDE8-92B6-C199-AC72DCB112B9}"/>
              </a:ext>
            </a:extLst>
          </p:cNvPr>
          <p:cNvSpPr txBox="1"/>
          <p:nvPr/>
        </p:nvSpPr>
        <p:spPr>
          <a:xfrm>
            <a:off x="4138821" y="2488220"/>
            <a:ext cx="4487168" cy="461665"/>
          </a:xfrm>
          <a:prstGeom prst="rect">
            <a:avLst/>
          </a:prstGeom>
          <a:noFill/>
        </p:spPr>
        <p:txBody>
          <a:bodyPr wrap="square">
            <a:spAutoFit/>
          </a:bodyPr>
          <a:lstStyle/>
          <a:p>
            <a:pPr marL="0" indent="0" eaLnBrk="1" hangingPunct="1">
              <a:spcBef>
                <a:spcPct val="0"/>
              </a:spcBef>
              <a:buFontTx/>
              <a:buNone/>
            </a:pPr>
            <a:r>
              <a:rPr lang="en-US" sz="2400" dirty="0">
                <a:latin typeface="Arial Unicode MS" pitchFamily="34" charset="-128"/>
              </a:rPr>
              <a:t>Salary &gt; 80,000  AND Age &gt; 35</a:t>
            </a:r>
          </a:p>
        </p:txBody>
      </p:sp>
    </p:spTree>
    <p:extLst>
      <p:ext uri="{BB962C8B-B14F-4D97-AF65-F5344CB8AC3E}">
        <p14:creationId xmlns:p14="http://schemas.microsoft.com/office/powerpoint/2010/main" val="41097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Image result for circle clipart">
            <a:extLst>
              <a:ext uri="{FF2B5EF4-FFF2-40B4-BE49-F238E27FC236}">
                <a16:creationId xmlns:a16="http://schemas.microsoft.com/office/drawing/2014/main" id="{A4D2C044-0419-475A-973B-2E0B7E8C5A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14798" y="1746526"/>
            <a:ext cx="2589634" cy="513122"/>
          </a:xfrm>
          <a:prstGeom prst="rect">
            <a:avLst/>
          </a:prstGeom>
          <a:noFill/>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type="title"/>
          </p:nvPr>
        </p:nvSpPr>
        <p:spPr>
          <a:xfrm>
            <a:off x="685800" y="304800"/>
            <a:ext cx="7772400" cy="7620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1: Determine Number of Subqueries</a:t>
            </a:r>
          </a:p>
        </p:txBody>
      </p:sp>
      <p:sp>
        <p:nvSpPr>
          <p:cNvPr id="119811" name="Rectangle 3"/>
          <p:cNvSpPr>
            <a:spLocks noGrp="1" noChangeArrowheads="1"/>
          </p:cNvSpPr>
          <p:nvPr>
            <p:ph type="body" idx="1"/>
          </p:nvPr>
        </p:nvSpPr>
        <p:spPr>
          <a:xfrm>
            <a:off x="609600" y="1371600"/>
            <a:ext cx="8229600" cy="5181600"/>
          </a:xfrm>
        </p:spPr>
        <p:txBody>
          <a:bodyPr/>
          <a:lstStyle/>
          <a:p>
            <a:pPr marL="0" indent="0" eaLnBrk="1" hangingPunct="1">
              <a:spcBef>
                <a:spcPct val="0"/>
              </a:spcBef>
              <a:buFontTx/>
              <a:buNone/>
            </a:pPr>
            <a:r>
              <a:rPr lang="en-US" sz="1600" b="1" dirty="0">
                <a:solidFill>
                  <a:schemeClr val="accent2"/>
                </a:solidFill>
                <a:latin typeface="Arial Unicode MS" pitchFamily="34" charset="-128"/>
              </a:rPr>
              <a:t>Global</a:t>
            </a:r>
            <a:r>
              <a:rPr lang="en-US" sz="1600" dirty="0">
                <a:latin typeface="Arial Unicode MS" pitchFamily="34" charset="-128"/>
              </a:rPr>
              <a:t>		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marL="0" indent="0" eaLnBrk="1" hangingPunct="1">
              <a:spcBef>
                <a:spcPct val="0"/>
              </a:spcBef>
              <a:buFontTx/>
              <a:buNone/>
            </a:pPr>
            <a:r>
              <a:rPr lang="en-US" sz="1600" b="1" dirty="0">
                <a:solidFill>
                  <a:schemeClr val="accent2"/>
                </a:solidFill>
                <a:latin typeface="Arial Unicode MS" pitchFamily="34" charset="-128"/>
              </a:rPr>
              <a:t>Query</a:t>
            </a:r>
            <a:r>
              <a:rPr lang="en-US" sz="1600" dirty="0">
                <a:latin typeface="Arial Unicode MS" pitchFamily="34" charset="-128"/>
              </a:rPr>
              <a:t>		From	EmpO</a:t>
            </a:r>
          </a:p>
          <a:p>
            <a:pPr marL="0" indent="0" eaLnBrk="1" hangingPunct="1">
              <a:spcBef>
                <a:spcPct val="0"/>
              </a:spcBef>
              <a:buFontTx/>
              <a:buNone/>
            </a:pPr>
            <a:r>
              <a:rPr lang="en-US" sz="1600" dirty="0">
                <a:latin typeface="Arial Unicode MS" pitchFamily="34" charset="-128"/>
              </a:rPr>
              <a:t>			Where	</a:t>
            </a:r>
            <a:r>
              <a:rPr lang="en-US" sz="1600" dirty="0" err="1">
                <a:latin typeface="Arial Unicode MS" pitchFamily="34" charset="-128"/>
              </a:rPr>
              <a:t>EmpO.Salary</a:t>
            </a:r>
            <a:r>
              <a:rPr lang="en-US" sz="1600" dirty="0">
                <a:latin typeface="Arial Unicode MS" pitchFamily="34" charset="-128"/>
              </a:rPr>
              <a:t> &gt; 80,000  AND</a:t>
            </a:r>
          </a:p>
          <a:p>
            <a:pPr marL="0" indent="0" eaLnBrk="1" hangingPunct="1">
              <a:spcBef>
                <a:spcPct val="0"/>
              </a:spcBef>
              <a:buFontTx/>
              <a:buNone/>
            </a:pPr>
            <a:r>
              <a:rPr lang="en-US" sz="1600" dirty="0">
                <a:latin typeface="Arial Unicode MS" pitchFamily="34" charset="-128"/>
              </a:rPr>
              <a:t>				</a:t>
            </a:r>
            <a:r>
              <a:rPr lang="en-US" sz="1600" dirty="0" err="1">
                <a:latin typeface="Arial Unicode MS" pitchFamily="34" charset="-128"/>
              </a:rPr>
              <a:t>EmpO.Age</a:t>
            </a:r>
            <a:r>
              <a:rPr lang="en-US" sz="1600" dirty="0">
                <a:latin typeface="Arial Unicode MS" pitchFamily="34" charset="-128"/>
              </a:rPr>
              <a:t> &gt; 35</a:t>
            </a: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r>
              <a:rPr lang="en-US" sz="2000" b="1" dirty="0">
                <a:solidFill>
                  <a:srgbClr val="006600"/>
                </a:solidFill>
                <a:latin typeface="Comic Sans MS" pitchFamily="66" charset="0"/>
              </a:rPr>
              <a:t>Obtain a partition of world(</a:t>
            </a:r>
            <a:r>
              <a:rPr lang="en-US" sz="2000" b="1" dirty="0" err="1">
                <a:solidFill>
                  <a:srgbClr val="006600"/>
                </a:solidFill>
                <a:latin typeface="Comic Sans MS" pitchFamily="66" charset="0"/>
              </a:rPr>
              <a:t>EmpO</a:t>
            </a:r>
            <a:r>
              <a:rPr lang="en-US" sz="2000" b="1" dirty="0">
                <a:solidFill>
                  <a:srgbClr val="006600"/>
                </a:solidFill>
                <a:latin typeface="Comic Sans MS" pitchFamily="66" charset="0"/>
              </a:rPr>
              <a:t>) based on the following aggregate function used to resolve the data inconsistency.</a:t>
            </a:r>
          </a:p>
          <a:p>
            <a:pPr marL="0" indent="0" eaLnBrk="1" hangingPunct="1">
              <a:spcBef>
                <a:spcPct val="0"/>
              </a:spcBef>
              <a:buFontTx/>
              <a:buNone/>
            </a:pPr>
            <a:endParaRPr lang="en-US" sz="1600" b="1" dirty="0">
              <a:solidFill>
                <a:srgbClr val="006600"/>
              </a:solidFill>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p:txBody>
      </p:sp>
      <p:grpSp>
        <p:nvGrpSpPr>
          <p:cNvPr id="2" name="Group 1"/>
          <p:cNvGrpSpPr/>
          <p:nvPr/>
        </p:nvGrpSpPr>
        <p:grpSpPr>
          <a:xfrm>
            <a:off x="1524000" y="5105400"/>
            <a:ext cx="3721662" cy="1284132"/>
            <a:chOff x="746125" y="4724400"/>
            <a:chExt cx="3721662" cy="1284132"/>
          </a:xfrm>
        </p:grpSpPr>
        <p:sp>
          <p:nvSpPr>
            <p:cNvPr id="119812" name="Oval 7"/>
            <p:cNvSpPr>
              <a:spLocks noChangeArrowheads="1"/>
            </p:cNvSpPr>
            <p:nvPr/>
          </p:nvSpPr>
          <p:spPr bwMode="auto">
            <a:xfrm>
              <a:off x="974725" y="5028172"/>
              <a:ext cx="2164744" cy="91542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9813" name="Oval 8"/>
            <p:cNvSpPr>
              <a:spLocks noChangeArrowheads="1"/>
            </p:cNvSpPr>
            <p:nvPr/>
          </p:nvSpPr>
          <p:spPr bwMode="auto">
            <a:xfrm>
              <a:off x="1981199" y="4799571"/>
              <a:ext cx="2301269" cy="915429"/>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9814" name="Text Box 9"/>
            <p:cNvSpPr txBox="1">
              <a:spLocks noChangeArrowheads="1"/>
            </p:cNvSpPr>
            <p:nvPr/>
          </p:nvSpPr>
          <p:spPr bwMode="auto">
            <a:xfrm>
              <a:off x="1058256" y="5360938"/>
              <a:ext cx="10230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rgbClr val="C00000"/>
                  </a:solidFill>
                </a:rPr>
                <a:t>Part 1</a:t>
              </a:r>
            </a:p>
          </p:txBody>
        </p:sp>
        <p:sp>
          <p:nvSpPr>
            <p:cNvPr id="119815" name="Text Box 10"/>
            <p:cNvSpPr txBox="1">
              <a:spLocks noChangeArrowheads="1"/>
            </p:cNvSpPr>
            <p:nvPr/>
          </p:nvSpPr>
          <p:spPr bwMode="auto">
            <a:xfrm>
              <a:off x="2000343" y="5136803"/>
              <a:ext cx="10775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rgbClr val="9900CC"/>
                  </a:solidFill>
                </a:rPr>
                <a:t>Part 3</a:t>
              </a:r>
            </a:p>
          </p:txBody>
        </p:sp>
        <p:sp>
          <p:nvSpPr>
            <p:cNvPr id="119816" name="Text Box 11"/>
            <p:cNvSpPr txBox="1">
              <a:spLocks noChangeArrowheads="1"/>
            </p:cNvSpPr>
            <p:nvPr/>
          </p:nvSpPr>
          <p:spPr bwMode="auto">
            <a:xfrm>
              <a:off x="3060000" y="4940703"/>
              <a:ext cx="10727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chemeClr val="accent1">
                      <a:lumMod val="50000"/>
                    </a:schemeClr>
                  </a:solidFill>
                </a:rPr>
                <a:t>Part 2</a:t>
              </a:r>
            </a:p>
          </p:txBody>
        </p:sp>
        <p:sp>
          <p:nvSpPr>
            <p:cNvPr id="119817" name="Text Box 12"/>
            <p:cNvSpPr txBox="1">
              <a:spLocks noChangeArrowheads="1"/>
            </p:cNvSpPr>
            <p:nvPr/>
          </p:nvSpPr>
          <p:spPr bwMode="auto">
            <a:xfrm>
              <a:off x="746125" y="47244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t>world(Emp1)</a:t>
              </a:r>
              <a:r>
                <a:rPr lang="en-US" sz="1400" i="0" dirty="0"/>
                <a:t> </a:t>
              </a:r>
            </a:p>
          </p:txBody>
        </p:sp>
        <p:sp>
          <p:nvSpPr>
            <p:cNvPr id="119818" name="Text Box 13"/>
            <p:cNvSpPr txBox="1">
              <a:spLocks noChangeArrowheads="1"/>
            </p:cNvSpPr>
            <p:nvPr/>
          </p:nvSpPr>
          <p:spPr bwMode="auto">
            <a:xfrm>
              <a:off x="3245412" y="5703732"/>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t>world(Emp2)</a:t>
              </a:r>
              <a:endParaRPr lang="en-US" sz="1400" i="0" dirty="0"/>
            </a:p>
          </p:txBody>
        </p:sp>
      </p:grpSp>
      <p:sp>
        <p:nvSpPr>
          <p:cNvPr id="3" name="TextBox 2"/>
          <p:cNvSpPr txBox="1"/>
          <p:nvPr/>
        </p:nvSpPr>
        <p:spPr>
          <a:xfrm>
            <a:off x="7239000" y="1371600"/>
            <a:ext cx="1371600" cy="1323439"/>
          </a:xfrm>
          <a:prstGeom prst="rect">
            <a:avLst/>
          </a:prstGeom>
          <a:noFill/>
          <a:ln>
            <a:solidFill>
              <a:srgbClr val="FF0000"/>
            </a:solidFill>
          </a:ln>
        </p:spPr>
        <p:txBody>
          <a:bodyPr wrap="square" rtlCol="0">
            <a:spAutoFit/>
          </a:bodyPr>
          <a:lstStyle/>
          <a:p>
            <a:r>
              <a:rPr lang="en-US" sz="1600" dirty="0"/>
              <a:t>Assume </a:t>
            </a:r>
            <a:r>
              <a:rPr lang="en-US" sz="1600" dirty="0" err="1"/>
              <a:t>Outerjoin</a:t>
            </a:r>
            <a:r>
              <a:rPr lang="en-US" sz="1600" dirty="0"/>
              <a:t> is used for schema integration</a:t>
            </a:r>
          </a:p>
        </p:txBody>
      </p:sp>
      <p:sp>
        <p:nvSpPr>
          <p:cNvPr id="7" name="Oval Callout 6"/>
          <p:cNvSpPr/>
          <p:nvPr/>
        </p:nvSpPr>
        <p:spPr bwMode="auto">
          <a:xfrm>
            <a:off x="6704433" y="3505200"/>
            <a:ext cx="914400" cy="457200"/>
          </a:xfrm>
          <a:prstGeom prst="wedgeEllipseCallout">
            <a:avLst>
              <a:gd name="adj1" fmla="val -31742"/>
              <a:gd name="adj2" fmla="val 54015"/>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Part 1</a:t>
            </a:r>
          </a:p>
        </p:txBody>
      </p:sp>
      <p:sp>
        <p:nvSpPr>
          <p:cNvPr id="18" name="Oval Callout 17"/>
          <p:cNvSpPr/>
          <p:nvPr/>
        </p:nvSpPr>
        <p:spPr bwMode="auto">
          <a:xfrm>
            <a:off x="7034107" y="4044433"/>
            <a:ext cx="948618" cy="457200"/>
          </a:xfrm>
          <a:prstGeom prst="wedgeEllipseCallout">
            <a:avLst>
              <a:gd name="adj1" fmla="val -60833"/>
              <a:gd name="adj2" fmla="val 35833"/>
            </a:avLst>
          </a:prstGeom>
          <a:solidFill>
            <a:schemeClr val="accent1">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Part 2</a:t>
            </a:r>
          </a:p>
        </p:txBody>
      </p:sp>
      <p:sp>
        <p:nvSpPr>
          <p:cNvPr id="19" name="Oval Callout 18"/>
          <p:cNvSpPr/>
          <p:nvPr/>
        </p:nvSpPr>
        <p:spPr bwMode="auto">
          <a:xfrm>
            <a:off x="8096259" y="4040838"/>
            <a:ext cx="950952" cy="457200"/>
          </a:xfrm>
          <a:prstGeom prst="wedgeEllipseCallout">
            <a:avLst>
              <a:gd name="adj1" fmla="val -34073"/>
              <a:gd name="adj2" fmla="val 67349"/>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Part 3</a:t>
            </a:r>
          </a:p>
        </p:txBody>
      </p:sp>
      <p:sp>
        <p:nvSpPr>
          <p:cNvPr id="5" name="Rectangle 4">
            <a:extLst>
              <a:ext uri="{FF2B5EF4-FFF2-40B4-BE49-F238E27FC236}">
                <a16:creationId xmlns:a16="http://schemas.microsoft.com/office/drawing/2014/main" id="{6DC22325-0120-466C-83BC-428FE4203C92}"/>
              </a:ext>
            </a:extLst>
          </p:cNvPr>
          <p:cNvSpPr/>
          <p:nvPr/>
        </p:nvSpPr>
        <p:spPr>
          <a:xfrm>
            <a:off x="291074" y="3962400"/>
            <a:ext cx="8686800" cy="929485"/>
          </a:xfrm>
          <a:prstGeom prst="rect">
            <a:avLst/>
          </a:prstGeom>
        </p:spPr>
        <p:txBody>
          <a:bodyPr wrap="square">
            <a:spAutoFit/>
          </a:bodyPr>
          <a:lstStyle/>
          <a:p>
            <a:pPr marL="342900" lvl="0" indent="-342900">
              <a:spcAft>
                <a:spcPct val="20000"/>
              </a:spcAft>
            </a:pPr>
            <a:r>
              <a:rPr lang="en-US" sz="1600" i="0" kern="0" dirty="0" err="1">
                <a:solidFill>
                  <a:srgbClr val="000000"/>
                </a:solidFill>
                <a:cs typeface="+mn-cs"/>
              </a:rPr>
              <a:t>EmpO.Salary</a:t>
            </a:r>
            <a:r>
              <a:rPr lang="en-US" sz="1600" i="0" kern="0" dirty="0">
                <a:solidFill>
                  <a:srgbClr val="000000"/>
                </a:solidFill>
                <a:cs typeface="+mn-cs"/>
              </a:rPr>
              <a:t> = Emp1.Salary, if EmpO is in world(Emp1) – world(Emp2)</a:t>
            </a:r>
          </a:p>
          <a:p>
            <a:pPr marL="342900" lvl="0" indent="-342900">
              <a:spcAft>
                <a:spcPct val="20000"/>
              </a:spcAft>
            </a:pPr>
            <a:r>
              <a:rPr lang="en-US" sz="1600" i="0" kern="0" dirty="0">
                <a:solidFill>
                  <a:srgbClr val="000000"/>
                </a:solidFill>
                <a:cs typeface="+mn-cs"/>
              </a:rPr>
              <a:t>                     = Emp2.Salary, </a:t>
            </a:r>
            <a:r>
              <a:rPr lang="en-US" sz="1600" i="0" kern="0" dirty="0" err="1">
                <a:solidFill>
                  <a:srgbClr val="000000"/>
                </a:solidFill>
                <a:cs typeface="+mn-cs"/>
              </a:rPr>
              <a:t>ifEmpO</a:t>
            </a:r>
            <a:r>
              <a:rPr lang="en-US" sz="1600" i="0" kern="0" dirty="0">
                <a:solidFill>
                  <a:srgbClr val="000000"/>
                </a:solidFill>
                <a:cs typeface="+mn-cs"/>
              </a:rPr>
              <a:t> is in world(Emp2) – world(Emp1)</a:t>
            </a:r>
          </a:p>
          <a:p>
            <a:pPr marL="342900" lvl="0" indent="-342900">
              <a:spcAft>
                <a:spcPct val="50000"/>
              </a:spcAft>
            </a:pPr>
            <a:r>
              <a:rPr lang="en-US" sz="1600" i="0" kern="0" dirty="0">
                <a:solidFill>
                  <a:srgbClr val="000000"/>
                </a:solidFill>
                <a:cs typeface="+mn-cs"/>
              </a:rPr>
              <a:t>                     = Sum(Emp1.Salary, Emp2.Salary), if EmpO is in world(Emp1) </a:t>
            </a:r>
            <a:r>
              <a:rPr lang="en-US" sz="1600" i="0" kern="0" dirty="0">
                <a:solidFill>
                  <a:srgbClr val="000000"/>
                </a:solidFill>
                <a:latin typeface="Arial Unicode MS" pitchFamily="34" charset="-128"/>
                <a:ea typeface="Arial Unicode MS" pitchFamily="34" charset="-128"/>
                <a:cs typeface="Arial Unicode MS" pitchFamily="34" charset="-128"/>
              </a:rPr>
              <a:t>⋂ world(Emp2)</a:t>
            </a:r>
          </a:p>
        </p:txBody>
      </p:sp>
    </p:spTree>
    <p:extLst>
      <p:ext uri="{BB962C8B-B14F-4D97-AF65-F5344CB8AC3E}">
        <p14:creationId xmlns:p14="http://schemas.microsoft.com/office/powerpoint/2010/main" val="97196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7620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1: Determine Number of Subqueries</a:t>
            </a:r>
          </a:p>
        </p:txBody>
      </p:sp>
      <p:sp>
        <p:nvSpPr>
          <p:cNvPr id="119811" name="Rectangle 3"/>
          <p:cNvSpPr>
            <a:spLocks noGrp="1" noChangeArrowheads="1"/>
          </p:cNvSpPr>
          <p:nvPr>
            <p:ph type="body" idx="1"/>
          </p:nvPr>
        </p:nvSpPr>
        <p:spPr>
          <a:xfrm>
            <a:off x="609600" y="1371600"/>
            <a:ext cx="8229600" cy="5181600"/>
          </a:xfrm>
        </p:spPr>
        <p:txBody>
          <a:bodyPr/>
          <a:lstStyle/>
          <a:p>
            <a:pPr marL="0" indent="0" eaLnBrk="1" hangingPunct="1">
              <a:spcBef>
                <a:spcPct val="0"/>
              </a:spcBef>
              <a:buFontTx/>
              <a:buNone/>
            </a:pPr>
            <a:r>
              <a:rPr lang="en-US" sz="1600" b="1" dirty="0">
                <a:solidFill>
                  <a:schemeClr val="accent2"/>
                </a:solidFill>
                <a:latin typeface="Arial Unicode MS" pitchFamily="34" charset="-128"/>
              </a:rPr>
              <a:t>Global</a:t>
            </a:r>
            <a:r>
              <a:rPr lang="en-US" sz="1600" dirty="0">
                <a:latin typeface="Arial Unicode MS" pitchFamily="34" charset="-128"/>
              </a:rPr>
              <a:t>		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marL="0" indent="0" eaLnBrk="1" hangingPunct="1">
              <a:spcBef>
                <a:spcPct val="0"/>
              </a:spcBef>
              <a:buFontTx/>
              <a:buNone/>
            </a:pPr>
            <a:r>
              <a:rPr lang="en-US" sz="1600" b="1" dirty="0">
                <a:solidFill>
                  <a:schemeClr val="accent2"/>
                </a:solidFill>
                <a:latin typeface="Arial Unicode MS" pitchFamily="34" charset="-128"/>
              </a:rPr>
              <a:t>Query</a:t>
            </a:r>
            <a:r>
              <a:rPr lang="en-US" sz="1600" dirty="0">
                <a:latin typeface="Arial Unicode MS" pitchFamily="34" charset="-128"/>
              </a:rPr>
              <a:t>		From	EmpO</a:t>
            </a:r>
          </a:p>
          <a:p>
            <a:pPr marL="0" indent="0" eaLnBrk="1" hangingPunct="1">
              <a:spcBef>
                <a:spcPct val="0"/>
              </a:spcBef>
              <a:buFontTx/>
              <a:buNone/>
            </a:pPr>
            <a:r>
              <a:rPr lang="en-US" sz="1600" dirty="0">
                <a:latin typeface="Arial Unicode MS" pitchFamily="34" charset="-128"/>
              </a:rPr>
              <a:t>			Where	</a:t>
            </a:r>
            <a:r>
              <a:rPr lang="en-US" sz="1600" dirty="0" err="1">
                <a:latin typeface="Arial Unicode MS" pitchFamily="34" charset="-128"/>
              </a:rPr>
              <a:t>EmpO.Salary</a:t>
            </a:r>
            <a:r>
              <a:rPr lang="en-US" sz="1600" dirty="0">
                <a:latin typeface="Arial Unicode MS" pitchFamily="34" charset="-128"/>
              </a:rPr>
              <a:t> &gt; 80,000  AND</a:t>
            </a:r>
          </a:p>
          <a:p>
            <a:pPr marL="0" indent="0" eaLnBrk="1" hangingPunct="1">
              <a:spcBef>
                <a:spcPct val="0"/>
              </a:spcBef>
              <a:buFontTx/>
              <a:buNone/>
            </a:pPr>
            <a:r>
              <a:rPr lang="en-US" sz="1600" dirty="0">
                <a:latin typeface="Arial Unicode MS" pitchFamily="34" charset="-128"/>
              </a:rPr>
              <a:t>				</a:t>
            </a:r>
            <a:r>
              <a:rPr lang="en-US" sz="1600" dirty="0" err="1">
                <a:latin typeface="Arial Unicode MS" pitchFamily="34" charset="-128"/>
              </a:rPr>
              <a:t>EmpO.Age</a:t>
            </a:r>
            <a:r>
              <a:rPr lang="en-US" sz="1600" dirty="0">
                <a:latin typeface="Arial Unicode MS" pitchFamily="34" charset="-128"/>
              </a:rPr>
              <a:t> &gt; 35</a:t>
            </a: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r>
              <a:rPr lang="en-US" sz="2000" b="1" dirty="0">
                <a:solidFill>
                  <a:srgbClr val="006600"/>
                </a:solidFill>
                <a:latin typeface="Comic Sans MS" pitchFamily="66" charset="0"/>
              </a:rPr>
              <a:t>Obtain a partition of world(EmpO) based on the aggregate function (last slide) used to resolve the data inconsistency.</a:t>
            </a:r>
          </a:p>
          <a:p>
            <a:pPr marL="0" indent="0" eaLnBrk="1" hangingPunct="1">
              <a:spcBef>
                <a:spcPct val="0"/>
              </a:spcBef>
              <a:buFontTx/>
              <a:buNone/>
            </a:pPr>
            <a:endParaRPr lang="en-US" sz="1600" b="1" dirty="0">
              <a:solidFill>
                <a:srgbClr val="006600"/>
              </a:solidFill>
              <a:latin typeface="Comic Sans MS" pitchFamily="66" charset="0"/>
            </a:endParaRPr>
          </a:p>
          <a:p>
            <a:pPr marL="0" indent="0" eaLnBrk="1" hangingPunct="1">
              <a:spcBef>
                <a:spcPct val="0"/>
              </a:spcBef>
              <a:spcAft>
                <a:spcPct val="30000"/>
              </a:spcAft>
              <a:buFontTx/>
              <a:buNone/>
            </a:pPr>
            <a:r>
              <a:rPr lang="en-US" sz="1600" b="1" u="sng" dirty="0">
                <a:solidFill>
                  <a:schemeClr val="accent2"/>
                </a:solidFill>
                <a:latin typeface="Comic Sans MS" pitchFamily="66" charset="0"/>
              </a:rPr>
              <a:t>Option 1 (based on </a:t>
            </a:r>
            <a:r>
              <a:rPr lang="en-US" sz="1600" b="1" i="1" u="sng" dirty="0">
                <a:solidFill>
                  <a:schemeClr val="accent2"/>
                </a:solidFill>
                <a:latin typeface="Comic Sans MS" pitchFamily="66" charset="0"/>
              </a:rPr>
              <a:t>Salary</a:t>
            </a:r>
            <a:r>
              <a:rPr lang="en-US" sz="1600" b="1" u="sng" dirty="0">
                <a:solidFill>
                  <a:schemeClr val="accent2"/>
                </a:solidFill>
                <a:latin typeface="Comic Sans MS" pitchFamily="66" charset="0"/>
              </a:rPr>
              <a:t>)</a:t>
            </a:r>
            <a:r>
              <a:rPr lang="en-US" sz="1600" dirty="0">
                <a:latin typeface="Comic Sans MS" pitchFamily="66" charset="0"/>
              </a:rPr>
              <a:t>		               </a:t>
            </a:r>
            <a:endParaRPr lang="en-US" sz="1600" b="1" u="sng" dirty="0">
              <a:solidFill>
                <a:schemeClr val="accent2"/>
              </a:solidFill>
              <a:latin typeface="Comic Sans MS" pitchFamily="66" charset="0"/>
            </a:endParaRPr>
          </a:p>
          <a:p>
            <a:pPr marL="0" indent="0" eaLnBrk="1" hangingPunct="1">
              <a:spcBef>
                <a:spcPct val="0"/>
              </a:spcBef>
              <a:spcAft>
                <a:spcPct val="20000"/>
              </a:spcAft>
              <a:buFontTx/>
              <a:buNone/>
            </a:pPr>
            <a:r>
              <a:rPr lang="en-US" sz="1600" dirty="0">
                <a:solidFill>
                  <a:srgbClr val="C00000"/>
                </a:solidFill>
                <a:latin typeface="Comic Sans MS" pitchFamily="66" charset="0"/>
              </a:rPr>
              <a:t>part. 1: world(Emp1) – world(Emp2)</a:t>
            </a:r>
            <a:r>
              <a:rPr lang="en-US" sz="1600" dirty="0">
                <a:latin typeface="Comic Sans MS" pitchFamily="66" charset="0"/>
              </a:rPr>
              <a:t>		</a:t>
            </a:r>
          </a:p>
          <a:p>
            <a:pPr marL="0" indent="0" eaLnBrk="1" hangingPunct="1">
              <a:spcBef>
                <a:spcPct val="0"/>
              </a:spcBef>
              <a:spcAft>
                <a:spcPct val="20000"/>
              </a:spcAft>
              <a:buFontTx/>
              <a:buNone/>
            </a:pPr>
            <a:r>
              <a:rPr lang="en-US" sz="1600" dirty="0">
                <a:solidFill>
                  <a:schemeClr val="accent1">
                    <a:lumMod val="50000"/>
                  </a:schemeClr>
                </a:solidFill>
                <a:latin typeface="Comic Sans MS" pitchFamily="66" charset="0"/>
              </a:rPr>
              <a:t>part. 2: world(Emp2) – world(Emp1)</a:t>
            </a:r>
            <a:r>
              <a:rPr lang="en-US" sz="1600" dirty="0">
                <a:latin typeface="Comic Sans MS" pitchFamily="66" charset="0"/>
              </a:rPr>
              <a:t>		  </a:t>
            </a:r>
          </a:p>
          <a:p>
            <a:pPr marL="0" indent="0" eaLnBrk="1" hangingPunct="1">
              <a:spcBef>
                <a:spcPct val="0"/>
              </a:spcBef>
              <a:buFontTx/>
              <a:buNone/>
            </a:pPr>
            <a:r>
              <a:rPr lang="en-US" sz="1600" dirty="0">
                <a:solidFill>
                  <a:srgbClr val="9900CC"/>
                </a:solidFill>
                <a:latin typeface="Comic Sans MS" pitchFamily="66" charset="0"/>
              </a:rPr>
              <a:t>part. 3: world(Emp1) </a:t>
            </a:r>
            <a:r>
              <a:rPr lang="en-US" sz="1600" dirty="0">
                <a:solidFill>
                  <a:srgbClr val="9900CC"/>
                </a:solidFill>
                <a:latin typeface="Arial Unicode MS" pitchFamily="34" charset="-128"/>
                <a:ea typeface="Arial Unicode MS" pitchFamily="34" charset="-128"/>
                <a:cs typeface="Arial Unicode MS" pitchFamily="34" charset="-128"/>
              </a:rPr>
              <a:t>⋂ world(Emp2)</a:t>
            </a:r>
            <a:endParaRPr lang="en-US" sz="1600" dirty="0">
              <a:solidFill>
                <a:srgbClr val="9900CC"/>
              </a:solidFill>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p:txBody>
      </p:sp>
      <p:grpSp>
        <p:nvGrpSpPr>
          <p:cNvPr id="2" name="Group 1"/>
          <p:cNvGrpSpPr/>
          <p:nvPr/>
        </p:nvGrpSpPr>
        <p:grpSpPr>
          <a:xfrm>
            <a:off x="1524000" y="5105400"/>
            <a:ext cx="3721662" cy="1284132"/>
            <a:chOff x="746125" y="4724400"/>
            <a:chExt cx="3721662" cy="1284132"/>
          </a:xfrm>
        </p:grpSpPr>
        <p:sp>
          <p:nvSpPr>
            <p:cNvPr id="119812" name="Oval 7"/>
            <p:cNvSpPr>
              <a:spLocks noChangeArrowheads="1"/>
            </p:cNvSpPr>
            <p:nvPr/>
          </p:nvSpPr>
          <p:spPr bwMode="auto">
            <a:xfrm>
              <a:off x="974725" y="5028172"/>
              <a:ext cx="2164744" cy="91542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9813" name="Oval 8"/>
            <p:cNvSpPr>
              <a:spLocks noChangeArrowheads="1"/>
            </p:cNvSpPr>
            <p:nvPr/>
          </p:nvSpPr>
          <p:spPr bwMode="auto">
            <a:xfrm>
              <a:off x="1981199" y="4799571"/>
              <a:ext cx="2301269" cy="915429"/>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9814" name="Text Box 9"/>
            <p:cNvSpPr txBox="1">
              <a:spLocks noChangeArrowheads="1"/>
            </p:cNvSpPr>
            <p:nvPr/>
          </p:nvSpPr>
          <p:spPr bwMode="auto">
            <a:xfrm>
              <a:off x="1058256" y="5360938"/>
              <a:ext cx="10230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rgbClr val="C00000"/>
                  </a:solidFill>
                </a:rPr>
                <a:t>Part 1</a:t>
              </a:r>
            </a:p>
          </p:txBody>
        </p:sp>
        <p:sp>
          <p:nvSpPr>
            <p:cNvPr id="119815" name="Text Box 10"/>
            <p:cNvSpPr txBox="1">
              <a:spLocks noChangeArrowheads="1"/>
            </p:cNvSpPr>
            <p:nvPr/>
          </p:nvSpPr>
          <p:spPr bwMode="auto">
            <a:xfrm>
              <a:off x="2000343" y="5136803"/>
              <a:ext cx="10775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rgbClr val="9900CC"/>
                  </a:solidFill>
                </a:rPr>
                <a:t>Part 3</a:t>
              </a:r>
            </a:p>
          </p:txBody>
        </p:sp>
        <p:sp>
          <p:nvSpPr>
            <p:cNvPr id="119816" name="Text Box 11"/>
            <p:cNvSpPr txBox="1">
              <a:spLocks noChangeArrowheads="1"/>
            </p:cNvSpPr>
            <p:nvPr/>
          </p:nvSpPr>
          <p:spPr bwMode="auto">
            <a:xfrm>
              <a:off x="3060000" y="4940703"/>
              <a:ext cx="10727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chemeClr val="accent1">
                      <a:lumMod val="50000"/>
                    </a:schemeClr>
                  </a:solidFill>
                </a:rPr>
                <a:t>Part 2</a:t>
              </a:r>
            </a:p>
          </p:txBody>
        </p:sp>
        <p:sp>
          <p:nvSpPr>
            <p:cNvPr id="119817" name="Text Box 12"/>
            <p:cNvSpPr txBox="1">
              <a:spLocks noChangeArrowheads="1"/>
            </p:cNvSpPr>
            <p:nvPr/>
          </p:nvSpPr>
          <p:spPr bwMode="auto">
            <a:xfrm>
              <a:off x="746125" y="47244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t>world(Emp1)</a:t>
              </a:r>
              <a:r>
                <a:rPr lang="en-US" sz="1400" i="0" dirty="0"/>
                <a:t> </a:t>
              </a:r>
            </a:p>
          </p:txBody>
        </p:sp>
        <p:sp>
          <p:nvSpPr>
            <p:cNvPr id="119818" name="Text Box 13"/>
            <p:cNvSpPr txBox="1">
              <a:spLocks noChangeArrowheads="1"/>
            </p:cNvSpPr>
            <p:nvPr/>
          </p:nvSpPr>
          <p:spPr bwMode="auto">
            <a:xfrm>
              <a:off x="3245412" y="5703732"/>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t>world(Emp2)</a:t>
              </a:r>
              <a:endParaRPr lang="en-US" sz="1400" i="0" dirty="0"/>
            </a:p>
          </p:txBody>
        </p:sp>
      </p:grpSp>
      <p:sp>
        <p:nvSpPr>
          <p:cNvPr id="15" name="Text Box 15"/>
          <p:cNvSpPr txBox="1">
            <a:spLocks noChangeArrowheads="1"/>
          </p:cNvSpPr>
          <p:nvPr/>
        </p:nvSpPr>
        <p:spPr bwMode="auto">
          <a:xfrm>
            <a:off x="4267201" y="3584998"/>
            <a:ext cx="4724400"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1260475" indent="-1260475" eaLnBrk="1" hangingPunct="1">
              <a:spcAft>
                <a:spcPts val="1200"/>
              </a:spcAft>
            </a:pPr>
            <a:r>
              <a:rPr lang="en-US" sz="1800" b="1" i="0" u="sng" dirty="0"/>
              <a:t>Inconsistency Function</a:t>
            </a:r>
            <a:r>
              <a:rPr lang="en-US" sz="1400" i="0" dirty="0"/>
              <a:t>:</a:t>
            </a:r>
          </a:p>
          <a:p>
            <a:pPr marL="1260475" indent="-1260475" eaLnBrk="1" hangingPunct="1">
              <a:spcAft>
                <a:spcPts val="600"/>
              </a:spcAft>
            </a:pPr>
            <a:r>
              <a:rPr lang="en-US" sz="1400" i="0" dirty="0" err="1">
                <a:solidFill>
                  <a:srgbClr val="C00000"/>
                </a:solidFill>
              </a:rPr>
              <a:t>EmpO.Salary</a:t>
            </a:r>
            <a:r>
              <a:rPr lang="en-US" sz="1400" i="0" dirty="0">
                <a:solidFill>
                  <a:srgbClr val="C00000"/>
                </a:solidFill>
              </a:rPr>
              <a:t> = Emp1.Salary, if                                EmpO is in world(Emp1) – world(Emp2)</a:t>
            </a:r>
          </a:p>
          <a:p>
            <a:pPr marL="1260475" indent="-117475" eaLnBrk="1" hangingPunct="1">
              <a:spcAft>
                <a:spcPts val="600"/>
              </a:spcAft>
            </a:pPr>
            <a:r>
              <a:rPr lang="en-US" sz="1400" i="0" dirty="0">
                <a:solidFill>
                  <a:schemeClr val="accent1">
                    <a:lumMod val="50000"/>
                  </a:schemeClr>
                </a:solidFill>
              </a:rPr>
              <a:t>= Emp2.Salary, if                              EmpO is in world(Emp2) – world(Emp1)</a:t>
            </a:r>
          </a:p>
          <a:p>
            <a:pPr marL="1260475" indent="-117475" eaLnBrk="1" hangingPunct="1"/>
            <a:r>
              <a:rPr lang="en-US" sz="1400" i="0" dirty="0">
                <a:solidFill>
                  <a:srgbClr val="9900CC"/>
                </a:solidFill>
              </a:rPr>
              <a:t>= Sum(Emp1.Salary,Emp2.Salary), if EmpO is in world(Emp1) ⋂ world(Emp2)</a:t>
            </a:r>
            <a:endParaRPr lang="en-US" sz="1400" dirty="0">
              <a:solidFill>
                <a:srgbClr val="9900CC"/>
              </a:solidFill>
            </a:endParaRPr>
          </a:p>
        </p:txBody>
      </p:sp>
      <p:sp>
        <p:nvSpPr>
          <p:cNvPr id="4" name="Down Arrow 3"/>
          <p:cNvSpPr/>
          <p:nvPr/>
        </p:nvSpPr>
        <p:spPr bwMode="auto">
          <a:xfrm>
            <a:off x="5095103" y="1692876"/>
            <a:ext cx="381000" cy="234942"/>
          </a:xfrm>
          <a:prstGeom prst="downArrow">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 name="TextBox 2"/>
          <p:cNvSpPr txBox="1"/>
          <p:nvPr/>
        </p:nvSpPr>
        <p:spPr>
          <a:xfrm>
            <a:off x="7239000" y="1371600"/>
            <a:ext cx="1371600" cy="1323439"/>
          </a:xfrm>
          <a:prstGeom prst="rect">
            <a:avLst/>
          </a:prstGeom>
          <a:noFill/>
          <a:ln>
            <a:solidFill>
              <a:srgbClr val="FF0000"/>
            </a:solidFill>
          </a:ln>
        </p:spPr>
        <p:txBody>
          <a:bodyPr wrap="square" rtlCol="0">
            <a:spAutoFit/>
          </a:bodyPr>
          <a:lstStyle/>
          <a:p>
            <a:r>
              <a:rPr lang="en-US" sz="1600" dirty="0"/>
              <a:t>Assume </a:t>
            </a:r>
            <a:r>
              <a:rPr lang="en-US" sz="1600" dirty="0" err="1"/>
              <a:t>Outerjoin</a:t>
            </a:r>
            <a:r>
              <a:rPr lang="en-US" sz="1600" dirty="0"/>
              <a:t> is used for schema integration</a:t>
            </a:r>
          </a:p>
        </p:txBody>
      </p:sp>
    </p:spTree>
    <p:extLst>
      <p:ext uri="{BB962C8B-B14F-4D97-AF65-F5344CB8AC3E}">
        <p14:creationId xmlns:p14="http://schemas.microsoft.com/office/powerpoint/2010/main" val="20440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9811">
                                            <p:txEl>
                                              <p:pRg st="8" end="8"/>
                                            </p:txEl>
                                          </p:spTgt>
                                        </p:tgtEl>
                                        <p:attrNameLst>
                                          <p:attrName>style.visibility</p:attrName>
                                        </p:attrNameLst>
                                      </p:cBhvr>
                                      <p:to>
                                        <p:strVal val="visible"/>
                                      </p:to>
                                    </p:set>
                                    <p:animEffect transition="in" filter="wipe(left)">
                                      <p:cBhvr>
                                        <p:cTn id="7" dur="500"/>
                                        <p:tgtEl>
                                          <p:spTgt spid="119811">
                                            <p:txEl>
                                              <p:pRg st="8" end="8"/>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19811">
                                            <p:txEl>
                                              <p:pRg st="9" end="9"/>
                                            </p:txEl>
                                          </p:spTgt>
                                        </p:tgtEl>
                                        <p:attrNameLst>
                                          <p:attrName>style.visibility</p:attrName>
                                        </p:attrNameLst>
                                      </p:cBhvr>
                                      <p:to>
                                        <p:strVal val="visible"/>
                                      </p:to>
                                    </p:set>
                                    <p:animEffect transition="in" filter="fade">
                                      <p:cBhvr>
                                        <p:cTn id="14" dur="1000"/>
                                        <p:tgtEl>
                                          <p:spTgt spid="119811">
                                            <p:txEl>
                                              <p:pRg st="9" end="9"/>
                                            </p:txEl>
                                          </p:spTgt>
                                        </p:tgtEl>
                                      </p:cBhvr>
                                    </p:animEffect>
                                    <p:anim calcmode="lin" valueType="num">
                                      <p:cBhvr>
                                        <p:cTn id="15" dur="1000" fill="hold"/>
                                        <p:tgtEl>
                                          <p:spTgt spid="119811">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119811">
                                            <p:txEl>
                                              <p:pRg st="9" end="9"/>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left)">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9811">
                                            <p:txEl>
                                              <p:pRg st="10" end="10"/>
                                            </p:txEl>
                                          </p:spTgt>
                                        </p:tgtEl>
                                        <p:attrNameLst>
                                          <p:attrName>style.visibility</p:attrName>
                                        </p:attrNameLst>
                                      </p:cBhvr>
                                      <p:to>
                                        <p:strVal val="visible"/>
                                      </p:to>
                                    </p:set>
                                    <p:animEffect transition="in" filter="fade">
                                      <p:cBhvr>
                                        <p:cTn id="25" dur="1000"/>
                                        <p:tgtEl>
                                          <p:spTgt spid="119811">
                                            <p:txEl>
                                              <p:pRg st="10" end="10"/>
                                            </p:txEl>
                                          </p:spTgt>
                                        </p:tgtEl>
                                      </p:cBhvr>
                                    </p:animEffect>
                                    <p:anim calcmode="lin" valueType="num">
                                      <p:cBhvr>
                                        <p:cTn id="26" dur="1000" fill="hold"/>
                                        <p:tgtEl>
                                          <p:spTgt spid="119811">
                                            <p:txEl>
                                              <p:pRg st="10" end="10"/>
                                            </p:txEl>
                                          </p:spTgt>
                                        </p:tgtEl>
                                        <p:attrNameLst>
                                          <p:attrName>ppt_x</p:attrName>
                                        </p:attrNameLst>
                                      </p:cBhvr>
                                      <p:tavLst>
                                        <p:tav tm="0">
                                          <p:val>
                                            <p:strVal val="#ppt_x"/>
                                          </p:val>
                                        </p:tav>
                                        <p:tav tm="100000">
                                          <p:val>
                                            <p:strVal val="#ppt_x"/>
                                          </p:val>
                                        </p:tav>
                                      </p:tavLst>
                                    </p:anim>
                                    <p:anim calcmode="lin" valueType="num">
                                      <p:cBhvr>
                                        <p:cTn id="27" dur="1000" fill="hold"/>
                                        <p:tgtEl>
                                          <p:spTgt spid="119811">
                                            <p:txEl>
                                              <p:pRg st="10" end="1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wipe(left)">
                                      <p:cBhvr>
                                        <p:cTn id="31" dur="500"/>
                                        <p:tgtEl>
                                          <p:spTgt spid="1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9811">
                                            <p:txEl>
                                              <p:pRg st="11" end="11"/>
                                            </p:txEl>
                                          </p:spTgt>
                                        </p:tgtEl>
                                        <p:attrNameLst>
                                          <p:attrName>style.visibility</p:attrName>
                                        </p:attrNameLst>
                                      </p:cBhvr>
                                      <p:to>
                                        <p:strVal val="visible"/>
                                      </p:to>
                                    </p:set>
                                    <p:animEffect transition="in" filter="fade">
                                      <p:cBhvr>
                                        <p:cTn id="36" dur="1000"/>
                                        <p:tgtEl>
                                          <p:spTgt spid="119811">
                                            <p:txEl>
                                              <p:pRg st="11" end="11"/>
                                            </p:txEl>
                                          </p:spTgt>
                                        </p:tgtEl>
                                      </p:cBhvr>
                                    </p:animEffect>
                                    <p:anim calcmode="lin" valueType="num">
                                      <p:cBhvr>
                                        <p:cTn id="37" dur="1000" fill="hold"/>
                                        <p:tgtEl>
                                          <p:spTgt spid="119811">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119811">
                                            <p:txEl>
                                              <p:pRg st="11" end="11"/>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5">
                                            <p:txEl>
                                              <p:pRg st="3" end="3"/>
                                            </p:txEl>
                                          </p:spTgt>
                                        </p:tgtEl>
                                        <p:attrNameLst>
                                          <p:attrName>style.visibility</p:attrName>
                                        </p:attrNameLst>
                                      </p:cBhvr>
                                      <p:to>
                                        <p:strVal val="visible"/>
                                      </p:to>
                                    </p:set>
                                    <p:animEffect transition="in" filter="wipe(left)">
                                      <p:cBhvr>
                                        <p:cTn id="4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228600"/>
            <a:ext cx="851852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dirty="0">
                <a:solidFill>
                  <a:srgbClr val="800000"/>
                </a:solidFill>
              </a:rPr>
              <a:t>Homogeneous DDBMS </a:t>
            </a:r>
            <a:r>
              <a:rPr lang="en-US" sz="3200" b="1" i="0" dirty="0"/>
              <a:t>vs.</a:t>
            </a:r>
            <a:r>
              <a:rPr lang="en-US" sz="3200" b="1" i="0" dirty="0">
                <a:solidFill>
                  <a:srgbClr val="800000"/>
                </a:solidFill>
              </a:rPr>
              <a:t> </a:t>
            </a:r>
            <a:r>
              <a:rPr lang="en-US" sz="3200" b="1" i="0" dirty="0">
                <a:solidFill>
                  <a:srgbClr val="006260"/>
                </a:solidFill>
              </a:rPr>
              <a:t>Shared Nothing</a:t>
            </a:r>
          </a:p>
        </p:txBody>
      </p:sp>
      <p:grpSp>
        <p:nvGrpSpPr>
          <p:cNvPr id="33" name="Group 32">
            <a:extLst>
              <a:ext uri="{FF2B5EF4-FFF2-40B4-BE49-F238E27FC236}">
                <a16:creationId xmlns:a16="http://schemas.microsoft.com/office/drawing/2014/main" id="{FCA46099-A412-6B6C-BCB1-C6AC1DF991F4}"/>
              </a:ext>
            </a:extLst>
          </p:cNvPr>
          <p:cNvGrpSpPr/>
          <p:nvPr/>
        </p:nvGrpSpPr>
        <p:grpSpPr>
          <a:xfrm>
            <a:off x="441324" y="1066800"/>
            <a:ext cx="2530471" cy="5559128"/>
            <a:chOff x="441324" y="1066800"/>
            <a:chExt cx="2530471" cy="5559128"/>
          </a:xfrm>
        </p:grpSpPr>
        <p:sp>
          <p:nvSpPr>
            <p:cNvPr id="32" name="Rectangle: Rounded Corners 31">
              <a:extLst>
                <a:ext uri="{FF2B5EF4-FFF2-40B4-BE49-F238E27FC236}">
                  <a16:creationId xmlns:a16="http://schemas.microsoft.com/office/drawing/2014/main" id="{C8A0AA0B-3161-4422-B43A-E15C335268E7}"/>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7891" name="Rectangle 3"/>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13319" name="Rectangle 7"/>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7894" name="Text Box 8"/>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13323" name="Rectangle 11"/>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898" name="Text Box 12"/>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13328" name="Rectangle 16"/>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03" name="Text Box 17"/>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04" name="AutoShape 18"/>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37905" name="Text Box 19"/>
            <p:cNvSpPr txBox="1">
              <a:spLocks noChangeArrowheads="1"/>
            </p:cNvSpPr>
            <p:nvPr/>
          </p:nvSpPr>
          <p:spPr bwMode="auto">
            <a:xfrm>
              <a:off x="1029062" y="5680075"/>
              <a:ext cx="1276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37906" name="Line 20"/>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10" name="Line 24"/>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337" name="Rectangle 25"/>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12" name="Text Box 26"/>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13" name="Line 27"/>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24" name="Line 38"/>
            <p:cNvSpPr>
              <a:spLocks noChangeShapeType="1"/>
            </p:cNvSpPr>
            <p:nvPr/>
          </p:nvSpPr>
          <p:spPr bwMode="auto">
            <a:xfrm>
              <a:off x="1651362" y="4007643"/>
              <a:ext cx="3175" cy="47691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 name="TextBox 3"/>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6" name="Straight Connector 5">
              <a:extLst>
                <a:ext uri="{FF2B5EF4-FFF2-40B4-BE49-F238E27FC236}">
                  <a16:creationId xmlns:a16="http://schemas.microsoft.com/office/drawing/2014/main" id="{40C1BF2F-F1CA-280B-2761-F2769EC5CC77}"/>
                </a:ext>
              </a:extLst>
            </p:cNvPr>
            <p:cNvCxnSpPr>
              <a:cxnSpLocks/>
              <a:stCxn id="3789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471962B-317C-F19A-4218-363678BE7F9C}"/>
                </a:ext>
              </a:extLst>
            </p:cNvPr>
            <p:cNvSpPr txBox="1"/>
            <p:nvPr/>
          </p:nvSpPr>
          <p:spPr>
            <a:xfrm>
              <a:off x="859880" y="6164263"/>
              <a:ext cx="1616148" cy="461665"/>
            </a:xfrm>
            <a:prstGeom prst="rect">
              <a:avLst/>
            </a:prstGeom>
            <a:noFill/>
          </p:spPr>
          <p:txBody>
            <a:bodyPr wrap="none" rtlCol="0">
              <a:spAutoFit/>
            </a:bodyPr>
            <a:lstStyle/>
            <a:p>
              <a:r>
                <a:rPr lang="en-US" dirty="0">
                  <a:solidFill>
                    <a:srgbClr val="00B0F0"/>
                  </a:solidFill>
                </a:rPr>
                <a:t>Location 1</a:t>
              </a:r>
            </a:p>
          </p:txBody>
        </p:sp>
        <p:sp>
          <p:nvSpPr>
            <p:cNvPr id="37902" name="Rectangle 3">
              <a:extLst>
                <a:ext uri="{FF2B5EF4-FFF2-40B4-BE49-F238E27FC236}">
                  <a16:creationId xmlns:a16="http://schemas.microsoft.com/office/drawing/2014/main" id="{27949B9C-5AF4-B3D2-48F1-95F2D186272D}"/>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11" name="Straight Connector 37910">
              <a:extLst>
                <a:ext uri="{FF2B5EF4-FFF2-40B4-BE49-F238E27FC236}">
                  <a16:creationId xmlns:a16="http://schemas.microsoft.com/office/drawing/2014/main" id="{DABCB301-049C-B13B-ACC6-4FEF48F40D85}"/>
                </a:ext>
              </a:extLst>
            </p:cNvPr>
            <p:cNvCxnSpPr>
              <a:cxnSpLocks/>
              <a:stCxn id="37902"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89560A7C-F907-F574-8890-F05011129E5C}"/>
              </a:ext>
            </a:extLst>
          </p:cNvPr>
          <p:cNvGrpSpPr/>
          <p:nvPr/>
        </p:nvGrpSpPr>
        <p:grpSpPr>
          <a:xfrm>
            <a:off x="3276600" y="1066800"/>
            <a:ext cx="2530471" cy="5559128"/>
            <a:chOff x="441324" y="1066800"/>
            <a:chExt cx="2530471" cy="5559128"/>
          </a:xfrm>
        </p:grpSpPr>
        <p:sp>
          <p:nvSpPr>
            <p:cNvPr id="35" name="Rectangle: Rounded Corners 34">
              <a:extLst>
                <a:ext uri="{FF2B5EF4-FFF2-40B4-BE49-F238E27FC236}">
                  <a16:creationId xmlns:a16="http://schemas.microsoft.com/office/drawing/2014/main" id="{36F1D74E-ECE9-2D4D-0668-3EAC3A03B310}"/>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6" name="Rectangle 3">
              <a:extLst>
                <a:ext uri="{FF2B5EF4-FFF2-40B4-BE49-F238E27FC236}">
                  <a16:creationId xmlns:a16="http://schemas.microsoft.com/office/drawing/2014/main" id="{2B51A528-FDAF-1D8B-F562-B86905CEB030}"/>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37" name="Rectangle 7">
              <a:extLst>
                <a:ext uri="{FF2B5EF4-FFF2-40B4-BE49-F238E27FC236}">
                  <a16:creationId xmlns:a16="http://schemas.microsoft.com/office/drawing/2014/main" id="{0DE69898-B2C8-9E38-CAAB-D9846707888F}"/>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38" name="Text Box 8">
              <a:extLst>
                <a:ext uri="{FF2B5EF4-FFF2-40B4-BE49-F238E27FC236}">
                  <a16:creationId xmlns:a16="http://schemas.microsoft.com/office/drawing/2014/main" id="{40AFF955-8A8C-106F-719F-58EBD7F49300}"/>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40" name="Rectangle 11">
              <a:extLst>
                <a:ext uri="{FF2B5EF4-FFF2-40B4-BE49-F238E27FC236}">
                  <a16:creationId xmlns:a16="http://schemas.microsoft.com/office/drawing/2014/main" id="{7771A54F-9A72-1396-B0B1-19D1ACD50F0B}"/>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42" name="Text Box 12">
              <a:extLst>
                <a:ext uri="{FF2B5EF4-FFF2-40B4-BE49-F238E27FC236}">
                  <a16:creationId xmlns:a16="http://schemas.microsoft.com/office/drawing/2014/main" id="{2174181C-1F8C-5631-88C4-DC8674133837}"/>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43" name="Rectangle 16">
              <a:extLst>
                <a:ext uri="{FF2B5EF4-FFF2-40B4-BE49-F238E27FC236}">
                  <a16:creationId xmlns:a16="http://schemas.microsoft.com/office/drawing/2014/main" id="{998BBC81-9210-2EB5-4C85-76886A786332}"/>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44" name="Text Box 17">
              <a:extLst>
                <a:ext uri="{FF2B5EF4-FFF2-40B4-BE49-F238E27FC236}">
                  <a16:creationId xmlns:a16="http://schemas.microsoft.com/office/drawing/2014/main" id="{1724C33F-619B-5280-301C-BEC075C967B7}"/>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45" name="AutoShape 18">
              <a:extLst>
                <a:ext uri="{FF2B5EF4-FFF2-40B4-BE49-F238E27FC236}">
                  <a16:creationId xmlns:a16="http://schemas.microsoft.com/office/drawing/2014/main" id="{4C041929-1E67-81C1-5ED4-130EC14060A1}"/>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46" name="Text Box 19">
              <a:extLst>
                <a:ext uri="{FF2B5EF4-FFF2-40B4-BE49-F238E27FC236}">
                  <a16:creationId xmlns:a16="http://schemas.microsoft.com/office/drawing/2014/main" id="{C34A5933-402B-BBCA-903E-9FA8F4AA8ACA}"/>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2</a:t>
              </a:r>
            </a:p>
          </p:txBody>
        </p:sp>
        <p:sp>
          <p:nvSpPr>
            <p:cNvPr id="47" name="Line 20">
              <a:extLst>
                <a:ext uri="{FF2B5EF4-FFF2-40B4-BE49-F238E27FC236}">
                  <a16:creationId xmlns:a16="http://schemas.microsoft.com/office/drawing/2014/main" id="{82AB4012-760A-5D34-7A27-D140BA9C10AE}"/>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9" name="Line 24">
              <a:extLst>
                <a:ext uri="{FF2B5EF4-FFF2-40B4-BE49-F238E27FC236}">
                  <a16:creationId xmlns:a16="http://schemas.microsoft.com/office/drawing/2014/main" id="{FE9BCE37-33F0-1F54-B13F-6F70628690CA}"/>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Rectangle 25">
              <a:extLst>
                <a:ext uri="{FF2B5EF4-FFF2-40B4-BE49-F238E27FC236}">
                  <a16:creationId xmlns:a16="http://schemas.microsoft.com/office/drawing/2014/main" id="{DA54A85F-B3D0-B794-7411-338C5ED62532}"/>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51" name="Text Box 26">
              <a:extLst>
                <a:ext uri="{FF2B5EF4-FFF2-40B4-BE49-F238E27FC236}">
                  <a16:creationId xmlns:a16="http://schemas.microsoft.com/office/drawing/2014/main" id="{3955B21A-EF35-CF1A-0F34-286EAC81352F}"/>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52" name="Line 27">
              <a:extLst>
                <a:ext uri="{FF2B5EF4-FFF2-40B4-BE49-F238E27FC236}">
                  <a16:creationId xmlns:a16="http://schemas.microsoft.com/office/drawing/2014/main" id="{601F7C31-E824-399B-269B-B9A7249A2949}"/>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Line 38">
              <a:extLst>
                <a:ext uri="{FF2B5EF4-FFF2-40B4-BE49-F238E27FC236}">
                  <a16:creationId xmlns:a16="http://schemas.microsoft.com/office/drawing/2014/main" id="{FABEDA12-7E80-6D8A-4DA3-38A5D67F3F1C}"/>
                </a:ext>
              </a:extLst>
            </p:cNvPr>
            <p:cNvSpPr>
              <a:spLocks noChangeShapeType="1"/>
            </p:cNvSpPr>
            <p:nvPr/>
          </p:nvSpPr>
          <p:spPr bwMode="auto">
            <a:xfrm flipH="1">
              <a:off x="1654537" y="4007643"/>
              <a:ext cx="0" cy="47691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 name="TextBox 53">
              <a:extLst>
                <a:ext uri="{FF2B5EF4-FFF2-40B4-BE49-F238E27FC236}">
                  <a16:creationId xmlns:a16="http://schemas.microsoft.com/office/drawing/2014/main" id="{26206E51-91F3-152D-C490-F6EE3152A016}"/>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55" name="Straight Connector 54">
              <a:extLst>
                <a:ext uri="{FF2B5EF4-FFF2-40B4-BE49-F238E27FC236}">
                  <a16:creationId xmlns:a16="http://schemas.microsoft.com/office/drawing/2014/main" id="{EA02A42D-2885-CAD2-FB36-3D23213A8AC8}"/>
                </a:ext>
              </a:extLst>
            </p:cNvPr>
            <p:cNvCxnSpPr>
              <a:cxnSpLocks/>
              <a:stCxn id="36"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169FD87C-4E56-0399-192D-D4F6D38D5C67}"/>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2</a:t>
              </a:r>
            </a:p>
          </p:txBody>
        </p:sp>
        <p:sp>
          <p:nvSpPr>
            <p:cNvPr id="57" name="Rectangle 3">
              <a:extLst>
                <a:ext uri="{FF2B5EF4-FFF2-40B4-BE49-F238E27FC236}">
                  <a16:creationId xmlns:a16="http://schemas.microsoft.com/office/drawing/2014/main" id="{CA044A65-F6E7-AAE7-6603-0232DDD49AC8}"/>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58" name="Straight Connector 57">
              <a:extLst>
                <a:ext uri="{FF2B5EF4-FFF2-40B4-BE49-F238E27FC236}">
                  <a16:creationId xmlns:a16="http://schemas.microsoft.com/office/drawing/2014/main" id="{C606A8E0-4DA2-EB48-E797-B80C65A0CD75}"/>
                </a:ext>
              </a:extLst>
            </p:cNvPr>
            <p:cNvCxnSpPr>
              <a:cxnSpLocks/>
              <a:stCxn id="57"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9" name="Group 58">
            <a:extLst>
              <a:ext uri="{FF2B5EF4-FFF2-40B4-BE49-F238E27FC236}">
                <a16:creationId xmlns:a16="http://schemas.microsoft.com/office/drawing/2014/main" id="{C74AF21B-21A2-28D3-64EE-906A3123F8DF}"/>
              </a:ext>
            </a:extLst>
          </p:cNvPr>
          <p:cNvGrpSpPr/>
          <p:nvPr/>
        </p:nvGrpSpPr>
        <p:grpSpPr>
          <a:xfrm>
            <a:off x="6143725" y="1066800"/>
            <a:ext cx="2530471" cy="5559128"/>
            <a:chOff x="441324" y="1066800"/>
            <a:chExt cx="2530471" cy="5559128"/>
          </a:xfrm>
        </p:grpSpPr>
        <p:sp>
          <p:nvSpPr>
            <p:cNvPr id="60" name="Rectangle: Rounded Corners 59">
              <a:extLst>
                <a:ext uri="{FF2B5EF4-FFF2-40B4-BE49-F238E27FC236}">
                  <a16:creationId xmlns:a16="http://schemas.microsoft.com/office/drawing/2014/main" id="{08B6A97C-4544-E5A8-58EC-DB688879676D}"/>
                </a:ext>
              </a:extLst>
            </p:cNvPr>
            <p:cNvSpPr/>
            <p:nvPr/>
          </p:nvSpPr>
          <p:spPr bwMode="auto">
            <a:xfrm>
              <a:off x="441324" y="1066800"/>
              <a:ext cx="2530471" cy="5559128"/>
            </a:xfrm>
            <a:prstGeom prst="roundRect">
              <a:avLst>
                <a:gd name="adj" fmla="val 8328"/>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3">
              <a:extLst>
                <a:ext uri="{FF2B5EF4-FFF2-40B4-BE49-F238E27FC236}">
                  <a16:creationId xmlns:a16="http://schemas.microsoft.com/office/drawing/2014/main" id="{E4F13D7F-455C-65E1-592D-C8AA67A4DA53}"/>
                </a:ext>
              </a:extLst>
            </p:cNvPr>
            <p:cNvSpPr>
              <a:spLocks noChangeArrowheads="1"/>
            </p:cNvSpPr>
            <p:nvPr/>
          </p:nvSpPr>
          <p:spPr bwMode="auto">
            <a:xfrm>
              <a:off x="576399"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1</a:t>
              </a:r>
            </a:p>
          </p:txBody>
        </p:sp>
        <p:sp>
          <p:nvSpPr>
            <p:cNvPr id="62" name="Rectangle 7">
              <a:extLst>
                <a:ext uri="{FF2B5EF4-FFF2-40B4-BE49-F238E27FC236}">
                  <a16:creationId xmlns:a16="http://schemas.microsoft.com/office/drawing/2014/main" id="{A4BE45B1-8335-6E10-11C5-B422F4D4A1B8}"/>
                </a:ext>
              </a:extLst>
            </p:cNvPr>
            <p:cNvSpPr>
              <a:spLocks noChangeArrowheads="1"/>
            </p:cNvSpPr>
            <p:nvPr/>
          </p:nvSpPr>
          <p:spPr bwMode="auto">
            <a:xfrm>
              <a:off x="931726" y="2264568"/>
              <a:ext cx="1600200" cy="381000"/>
            </a:xfrm>
            <a:prstGeom prst="rect">
              <a:avLst/>
            </a:prstGeom>
            <a:solidFill>
              <a:srgbClr val="FFCDCD"/>
            </a:solidFill>
            <a:ln w="28575">
              <a:solidFill>
                <a:schemeClr val="tx1"/>
              </a:solidFill>
              <a:miter lim="800000"/>
              <a:headEnd/>
              <a:tailEnd/>
            </a:ln>
            <a:effectLst/>
          </p:spPr>
          <p:txBody>
            <a:bodyPr wrap="none" anchor="ctr"/>
            <a:lstStyle/>
            <a:p>
              <a:pPr algn="r">
                <a:defRPr/>
              </a:pPr>
              <a:endParaRPr lang="en-US"/>
            </a:p>
          </p:txBody>
        </p:sp>
        <p:sp>
          <p:nvSpPr>
            <p:cNvPr id="63" name="Text Box 8">
              <a:extLst>
                <a:ext uri="{FF2B5EF4-FFF2-40B4-BE49-F238E27FC236}">
                  <a16:creationId xmlns:a16="http://schemas.microsoft.com/office/drawing/2014/main" id="{1E6D5BB7-833F-AF99-1E53-333774FD749B}"/>
                </a:ext>
              </a:extLst>
            </p:cNvPr>
            <p:cNvSpPr txBox="1">
              <a:spLocks noChangeArrowheads="1"/>
            </p:cNvSpPr>
            <p:nvPr/>
          </p:nvSpPr>
          <p:spPr bwMode="auto">
            <a:xfrm>
              <a:off x="1023801" y="2340768"/>
              <a:ext cx="13890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Schema</a:t>
              </a:r>
            </a:p>
          </p:txBody>
        </p:sp>
        <p:sp>
          <p:nvSpPr>
            <p:cNvPr id="37923" name="Rectangle 11">
              <a:extLst>
                <a:ext uri="{FF2B5EF4-FFF2-40B4-BE49-F238E27FC236}">
                  <a16:creationId xmlns:a16="http://schemas.microsoft.com/office/drawing/2014/main" id="{B210271C-DB7D-FEBB-2974-B6224662C57D}"/>
                </a:ext>
              </a:extLst>
            </p:cNvPr>
            <p:cNvSpPr>
              <a:spLocks noChangeArrowheads="1"/>
            </p:cNvSpPr>
            <p:nvPr/>
          </p:nvSpPr>
          <p:spPr bwMode="auto">
            <a:xfrm>
              <a:off x="931726" y="28741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25" name="Text Box 12">
              <a:extLst>
                <a:ext uri="{FF2B5EF4-FFF2-40B4-BE49-F238E27FC236}">
                  <a16:creationId xmlns:a16="http://schemas.microsoft.com/office/drawing/2014/main" id="{CF599598-CCAA-4893-D7F7-295EFF12B2D2}"/>
                </a:ext>
              </a:extLst>
            </p:cNvPr>
            <p:cNvSpPr txBox="1">
              <a:spLocks noChangeArrowheads="1"/>
            </p:cNvSpPr>
            <p:nvPr/>
          </p:nvSpPr>
          <p:spPr bwMode="auto">
            <a:xfrm>
              <a:off x="1007926" y="2874168"/>
              <a:ext cx="1398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Fragmentation</a:t>
              </a:r>
            </a:p>
            <a:p>
              <a:pPr algn="ctr" eaLnBrk="1" hangingPunct="1"/>
              <a:r>
                <a:rPr lang="en-US" sz="1400" i="0"/>
                <a:t> Schema</a:t>
              </a:r>
            </a:p>
          </p:txBody>
        </p:sp>
        <p:sp>
          <p:nvSpPr>
            <p:cNvPr id="37926" name="Rectangle 16">
              <a:extLst>
                <a:ext uri="{FF2B5EF4-FFF2-40B4-BE49-F238E27FC236}">
                  <a16:creationId xmlns:a16="http://schemas.microsoft.com/office/drawing/2014/main" id="{CE880789-D45E-4CAB-F0EB-A740AABE915B}"/>
                </a:ext>
              </a:extLst>
            </p:cNvPr>
            <p:cNvSpPr>
              <a:spLocks noChangeArrowheads="1"/>
            </p:cNvSpPr>
            <p:nvPr/>
          </p:nvSpPr>
          <p:spPr bwMode="auto">
            <a:xfrm>
              <a:off x="1121137" y="4495800"/>
              <a:ext cx="1066800" cy="685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7927" name="Text Box 17">
              <a:extLst>
                <a:ext uri="{FF2B5EF4-FFF2-40B4-BE49-F238E27FC236}">
                  <a16:creationId xmlns:a16="http://schemas.microsoft.com/office/drawing/2014/main" id="{8E2A8BBD-41E3-71B0-B975-3389574C1588}"/>
                </a:ext>
              </a:extLst>
            </p:cNvPr>
            <p:cNvSpPr txBox="1">
              <a:spLocks noChangeArrowheads="1"/>
            </p:cNvSpPr>
            <p:nvPr/>
          </p:nvSpPr>
          <p:spPr bwMode="auto">
            <a:xfrm>
              <a:off x="1121137" y="4494090"/>
              <a:ext cx="1082675" cy="738188"/>
            </a:xfrm>
            <a:prstGeom prst="rect">
              <a:avLst/>
            </a:prstGeom>
            <a:solidFill>
              <a:schemeClr val="accent1">
                <a:lumMod val="60000"/>
                <a:lumOff val="40000"/>
              </a:schemeClr>
            </a:solidFill>
            <a:ln w="28575">
              <a:solidFill>
                <a:schemeClr val="accent1">
                  <a:lumMod val="50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Local internal schema 1</a:t>
              </a:r>
            </a:p>
          </p:txBody>
        </p:sp>
        <p:sp>
          <p:nvSpPr>
            <p:cNvPr id="37928" name="AutoShape 18">
              <a:extLst>
                <a:ext uri="{FF2B5EF4-FFF2-40B4-BE49-F238E27FC236}">
                  <a16:creationId xmlns:a16="http://schemas.microsoft.com/office/drawing/2014/main" id="{C402D1E7-4C6F-A3D5-BAB3-A479F7E2675E}"/>
                </a:ext>
              </a:extLst>
            </p:cNvPr>
            <p:cNvSpPr>
              <a:spLocks noChangeArrowheads="1"/>
            </p:cNvSpPr>
            <p:nvPr/>
          </p:nvSpPr>
          <p:spPr bwMode="auto">
            <a:xfrm>
              <a:off x="892537" y="5486400"/>
              <a:ext cx="1524000" cy="609600"/>
            </a:xfrm>
            <a:prstGeom prst="can">
              <a:avLst>
                <a:gd name="adj" fmla="val 25000"/>
              </a:avLst>
            </a:prstGeom>
            <a:solidFill>
              <a:srgbClr val="FDB1D7"/>
            </a:solid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37929" name="Text Box 19">
              <a:extLst>
                <a:ext uri="{FF2B5EF4-FFF2-40B4-BE49-F238E27FC236}">
                  <a16:creationId xmlns:a16="http://schemas.microsoft.com/office/drawing/2014/main" id="{DF65193A-568D-7FED-7024-0CDE40D90CA6}"/>
                </a:ext>
              </a:extLst>
            </p:cNvPr>
            <p:cNvSpPr txBox="1">
              <a:spLocks noChangeArrowheads="1"/>
            </p:cNvSpPr>
            <p:nvPr/>
          </p:nvSpPr>
          <p:spPr bwMode="auto">
            <a:xfrm>
              <a:off x="1029062" y="5680075"/>
              <a:ext cx="132440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3</a:t>
              </a:r>
            </a:p>
          </p:txBody>
        </p:sp>
        <p:sp>
          <p:nvSpPr>
            <p:cNvPr id="37930" name="Line 20">
              <a:extLst>
                <a:ext uri="{FF2B5EF4-FFF2-40B4-BE49-F238E27FC236}">
                  <a16:creationId xmlns:a16="http://schemas.microsoft.com/office/drawing/2014/main" id="{93DB4E04-9798-05EB-9505-5017BE3BDA91}"/>
                </a:ext>
              </a:extLst>
            </p:cNvPr>
            <p:cNvSpPr>
              <a:spLocks noChangeShapeType="1"/>
            </p:cNvSpPr>
            <p:nvPr/>
          </p:nvSpPr>
          <p:spPr bwMode="auto">
            <a:xfrm>
              <a:off x="1654537" y="5230630"/>
              <a:ext cx="0" cy="33197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1" name="Line 21">
              <a:extLst>
                <a:ext uri="{FF2B5EF4-FFF2-40B4-BE49-F238E27FC236}">
                  <a16:creationId xmlns:a16="http://schemas.microsoft.com/office/drawing/2014/main" id="{72278A4F-07A9-15ED-C828-F32E84EC98D5}"/>
                </a:ext>
              </a:extLst>
            </p:cNvPr>
            <p:cNvSpPr>
              <a:spLocks noChangeShapeType="1"/>
            </p:cNvSpPr>
            <p:nvPr/>
          </p:nvSpPr>
          <p:spPr bwMode="auto">
            <a:xfrm flipH="1">
              <a:off x="1654536" y="4021568"/>
              <a:ext cx="3175" cy="462989"/>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2" name="Line 24">
              <a:extLst>
                <a:ext uri="{FF2B5EF4-FFF2-40B4-BE49-F238E27FC236}">
                  <a16:creationId xmlns:a16="http://schemas.microsoft.com/office/drawing/2014/main" id="{A58057DA-9158-00D7-5902-63B8C8D9A9E1}"/>
                </a:ext>
              </a:extLst>
            </p:cNvPr>
            <p:cNvSpPr>
              <a:spLocks noChangeShapeType="1"/>
            </p:cNvSpPr>
            <p:nvPr/>
          </p:nvSpPr>
          <p:spPr bwMode="auto">
            <a:xfrm>
              <a:off x="1693726" y="2645568"/>
              <a:ext cx="0" cy="2286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3" name="Rectangle 25">
              <a:extLst>
                <a:ext uri="{FF2B5EF4-FFF2-40B4-BE49-F238E27FC236}">
                  <a16:creationId xmlns:a16="http://schemas.microsoft.com/office/drawing/2014/main" id="{AD040FA6-1C30-12AC-74E0-2D4005ED0209}"/>
                </a:ext>
              </a:extLst>
            </p:cNvPr>
            <p:cNvSpPr>
              <a:spLocks noChangeArrowheads="1"/>
            </p:cNvSpPr>
            <p:nvPr/>
          </p:nvSpPr>
          <p:spPr bwMode="auto">
            <a:xfrm>
              <a:off x="939664" y="3483768"/>
              <a:ext cx="1600200" cy="533400"/>
            </a:xfrm>
            <a:prstGeom prst="rect">
              <a:avLst/>
            </a:prstGeom>
            <a:solidFill>
              <a:schemeClr val="accent1">
                <a:lumMod val="60000"/>
                <a:lumOff val="40000"/>
              </a:schemeClr>
            </a:solidFill>
            <a:ln w="28575">
              <a:solidFill>
                <a:schemeClr val="tx1"/>
              </a:solidFill>
              <a:miter lim="800000"/>
              <a:headEnd/>
              <a:tailEnd/>
            </a:ln>
            <a:effectLst/>
          </p:spPr>
          <p:txBody>
            <a:bodyPr wrap="none" anchor="ctr"/>
            <a:lstStyle/>
            <a:p>
              <a:pPr algn="r">
                <a:defRPr/>
              </a:pPr>
              <a:endParaRPr lang="en-US"/>
            </a:p>
          </p:txBody>
        </p:sp>
        <p:sp>
          <p:nvSpPr>
            <p:cNvPr id="37934" name="Text Box 26">
              <a:extLst>
                <a:ext uri="{FF2B5EF4-FFF2-40B4-BE49-F238E27FC236}">
                  <a16:creationId xmlns:a16="http://schemas.microsoft.com/office/drawing/2014/main" id="{BE43C915-6998-37FA-3A6B-36DE22208964}"/>
                </a:ext>
              </a:extLst>
            </p:cNvPr>
            <p:cNvSpPr txBox="1">
              <a:spLocks noChangeArrowheads="1"/>
            </p:cNvSpPr>
            <p:nvPr/>
          </p:nvSpPr>
          <p:spPr bwMode="auto">
            <a:xfrm>
              <a:off x="1176201" y="3483768"/>
              <a:ext cx="10175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Allocation</a:t>
              </a:r>
            </a:p>
            <a:p>
              <a:pPr algn="ctr" eaLnBrk="1" hangingPunct="1"/>
              <a:r>
                <a:rPr lang="en-US" sz="1400" i="0"/>
                <a:t> Schema</a:t>
              </a:r>
            </a:p>
          </p:txBody>
        </p:sp>
        <p:sp>
          <p:nvSpPr>
            <p:cNvPr id="37935" name="Line 27">
              <a:extLst>
                <a:ext uri="{FF2B5EF4-FFF2-40B4-BE49-F238E27FC236}">
                  <a16:creationId xmlns:a16="http://schemas.microsoft.com/office/drawing/2014/main" id="{479E2138-DD6A-2313-3876-8DFE0F36AA6D}"/>
                </a:ext>
              </a:extLst>
            </p:cNvPr>
            <p:cNvSpPr>
              <a:spLocks noChangeShapeType="1"/>
            </p:cNvSpPr>
            <p:nvPr/>
          </p:nvSpPr>
          <p:spPr bwMode="auto">
            <a:xfrm>
              <a:off x="1676400" y="3407568"/>
              <a:ext cx="0" cy="762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7937" name="TextBox 37936">
              <a:extLst>
                <a:ext uri="{FF2B5EF4-FFF2-40B4-BE49-F238E27FC236}">
                  <a16:creationId xmlns:a16="http://schemas.microsoft.com/office/drawing/2014/main" id="{E940884E-4448-6206-36B9-BF376AA4550A}"/>
                </a:ext>
              </a:extLst>
            </p:cNvPr>
            <p:cNvSpPr txBox="1"/>
            <p:nvPr/>
          </p:nvSpPr>
          <p:spPr>
            <a:xfrm>
              <a:off x="1471984" y="1295400"/>
              <a:ext cx="415498" cy="461665"/>
            </a:xfrm>
            <a:prstGeom prst="rect">
              <a:avLst/>
            </a:prstGeom>
            <a:noFill/>
          </p:spPr>
          <p:txBody>
            <a:bodyPr wrap="none" rtlCol="0">
              <a:spAutoFit/>
            </a:bodyPr>
            <a:lstStyle/>
            <a:p>
              <a:r>
                <a:rPr lang="en-US" dirty="0"/>
                <a:t>...</a:t>
              </a:r>
            </a:p>
          </p:txBody>
        </p:sp>
        <p:cxnSp>
          <p:nvCxnSpPr>
            <p:cNvPr id="37938" name="Straight Connector 37937">
              <a:extLst>
                <a:ext uri="{FF2B5EF4-FFF2-40B4-BE49-F238E27FC236}">
                  <a16:creationId xmlns:a16="http://schemas.microsoft.com/office/drawing/2014/main" id="{F282CEAA-4A4D-7403-FF5F-389E09544FDA}"/>
                </a:ext>
              </a:extLst>
            </p:cNvPr>
            <p:cNvCxnSpPr>
              <a:cxnSpLocks/>
              <a:stCxn id="61" idx="2"/>
            </p:cNvCxnSpPr>
            <p:nvPr/>
          </p:nvCxnSpPr>
          <p:spPr bwMode="auto">
            <a:xfrm>
              <a:off x="1050200" y="1905000"/>
              <a:ext cx="169000" cy="34766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939" name="TextBox 37938">
              <a:extLst>
                <a:ext uri="{FF2B5EF4-FFF2-40B4-BE49-F238E27FC236}">
                  <a16:creationId xmlns:a16="http://schemas.microsoft.com/office/drawing/2014/main" id="{32077E15-79BC-11DB-150F-F7F0A8364816}"/>
                </a:ext>
              </a:extLst>
            </p:cNvPr>
            <p:cNvSpPr txBox="1"/>
            <p:nvPr/>
          </p:nvSpPr>
          <p:spPr>
            <a:xfrm>
              <a:off x="859880" y="6164263"/>
              <a:ext cx="1665841" cy="461665"/>
            </a:xfrm>
            <a:prstGeom prst="rect">
              <a:avLst/>
            </a:prstGeom>
            <a:noFill/>
          </p:spPr>
          <p:txBody>
            <a:bodyPr wrap="none" rtlCol="0">
              <a:spAutoFit/>
            </a:bodyPr>
            <a:lstStyle/>
            <a:p>
              <a:r>
                <a:rPr lang="en-US" dirty="0">
                  <a:solidFill>
                    <a:srgbClr val="00B0F0"/>
                  </a:solidFill>
                </a:rPr>
                <a:t>Location 3</a:t>
              </a:r>
            </a:p>
          </p:txBody>
        </p:sp>
        <p:sp>
          <p:nvSpPr>
            <p:cNvPr id="37940" name="Rectangle 3">
              <a:extLst>
                <a:ext uri="{FF2B5EF4-FFF2-40B4-BE49-F238E27FC236}">
                  <a16:creationId xmlns:a16="http://schemas.microsoft.com/office/drawing/2014/main" id="{5BFCAC96-5F83-DFEB-8A43-7CF20619A289}"/>
                </a:ext>
              </a:extLst>
            </p:cNvPr>
            <p:cNvSpPr>
              <a:spLocks noChangeArrowheads="1"/>
            </p:cNvSpPr>
            <p:nvPr/>
          </p:nvSpPr>
          <p:spPr bwMode="auto">
            <a:xfrm>
              <a:off x="1862726" y="1295400"/>
              <a:ext cx="947601" cy="609600"/>
            </a:xfrm>
            <a:prstGeom prst="rect">
              <a:avLst/>
            </a:prstGeom>
            <a:solidFill>
              <a:schemeClr val="accent6">
                <a:lumMod val="60000"/>
                <a:lumOff val="40000"/>
              </a:schemeClr>
            </a:solidFill>
            <a:ln w="28575">
              <a:solidFill>
                <a:schemeClr val="accent6">
                  <a:lumMod val="75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bIns="0" anchor="ctr" anchorCtr="1"/>
            <a:lstStyle/>
            <a:p>
              <a:pPr algn="ctr">
                <a:lnSpc>
                  <a:spcPts val="1200"/>
                </a:lnSpc>
              </a:pPr>
              <a:r>
                <a:rPr lang="en-US" sz="1400" dirty="0">
                  <a:solidFill>
                    <a:schemeClr val="bg1"/>
                  </a:solidFill>
                </a:rPr>
                <a:t>Global</a:t>
              </a:r>
            </a:p>
            <a:p>
              <a:pPr algn="ctr">
                <a:lnSpc>
                  <a:spcPts val="1200"/>
                </a:lnSpc>
              </a:pPr>
              <a:r>
                <a:rPr lang="en-US" sz="1400" dirty="0">
                  <a:solidFill>
                    <a:schemeClr val="bg1"/>
                  </a:solidFill>
                </a:rPr>
                <a:t>user view</a:t>
              </a:r>
            </a:p>
            <a:p>
              <a:pPr algn="ctr">
                <a:lnSpc>
                  <a:spcPts val="1200"/>
                </a:lnSpc>
              </a:pPr>
              <a:r>
                <a:rPr lang="en-US" sz="1400" dirty="0">
                  <a:solidFill>
                    <a:schemeClr val="bg1"/>
                  </a:solidFill>
                </a:rPr>
                <a:t>n</a:t>
              </a:r>
            </a:p>
          </p:txBody>
        </p:sp>
        <p:cxnSp>
          <p:nvCxnSpPr>
            <p:cNvPr id="37941" name="Straight Connector 37940">
              <a:extLst>
                <a:ext uri="{FF2B5EF4-FFF2-40B4-BE49-F238E27FC236}">
                  <a16:creationId xmlns:a16="http://schemas.microsoft.com/office/drawing/2014/main" id="{8CFBC040-A1E8-D8C2-374E-0836F9676E98}"/>
                </a:ext>
              </a:extLst>
            </p:cNvPr>
            <p:cNvCxnSpPr>
              <a:cxnSpLocks/>
              <a:stCxn id="37940" idx="2"/>
            </p:cNvCxnSpPr>
            <p:nvPr/>
          </p:nvCxnSpPr>
          <p:spPr bwMode="auto">
            <a:xfrm flipH="1">
              <a:off x="2187937" y="1905000"/>
              <a:ext cx="148590" cy="359568"/>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7946" name="Rectangle 37945">
            <a:extLst>
              <a:ext uri="{FF2B5EF4-FFF2-40B4-BE49-F238E27FC236}">
                <a16:creationId xmlns:a16="http://schemas.microsoft.com/office/drawing/2014/main" id="{9F6C4F5E-27CA-2503-0940-5EDF7F512DCE}"/>
              </a:ext>
            </a:extLst>
          </p:cNvPr>
          <p:cNvSpPr/>
          <p:nvPr/>
        </p:nvSpPr>
        <p:spPr bwMode="auto">
          <a:xfrm>
            <a:off x="1371600" y="4103502"/>
            <a:ext cx="6216972" cy="303606"/>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NETWORK</a:t>
            </a:r>
          </a:p>
        </p:txBody>
      </p:sp>
      <p:grpSp>
        <p:nvGrpSpPr>
          <p:cNvPr id="2" name="Group 1">
            <a:extLst>
              <a:ext uri="{FF2B5EF4-FFF2-40B4-BE49-F238E27FC236}">
                <a16:creationId xmlns:a16="http://schemas.microsoft.com/office/drawing/2014/main" id="{0EFA2B30-BD87-8B3E-174D-8D15FA23192F}"/>
              </a:ext>
            </a:extLst>
          </p:cNvPr>
          <p:cNvGrpSpPr/>
          <p:nvPr/>
        </p:nvGrpSpPr>
        <p:grpSpPr>
          <a:xfrm>
            <a:off x="5688939" y="3281093"/>
            <a:ext cx="3200400" cy="2883170"/>
            <a:chOff x="5943600" y="3974830"/>
            <a:chExt cx="3200400" cy="2883170"/>
          </a:xfrm>
        </p:grpSpPr>
        <p:sp>
          <p:nvSpPr>
            <p:cNvPr id="3" name="Rectangle 2">
              <a:extLst>
                <a:ext uri="{FF2B5EF4-FFF2-40B4-BE49-F238E27FC236}">
                  <a16:creationId xmlns:a16="http://schemas.microsoft.com/office/drawing/2014/main" id="{F9D8E823-32A9-E2AC-EFF8-9164722DCAC0}"/>
                </a:ext>
              </a:extLst>
            </p:cNvPr>
            <p:cNvSpPr/>
            <p:nvPr/>
          </p:nvSpPr>
          <p:spPr bwMode="auto">
            <a:xfrm>
              <a:off x="5943600" y="3974830"/>
              <a:ext cx="3200400" cy="2883170"/>
            </a:xfrm>
            <a:prstGeom prst="rect">
              <a:avLst/>
            </a:prstGeom>
            <a:solidFill>
              <a:srgbClr val="FFC000"/>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5" name="Picture 4">
              <a:extLst>
                <a:ext uri="{FF2B5EF4-FFF2-40B4-BE49-F238E27FC236}">
                  <a16:creationId xmlns:a16="http://schemas.microsoft.com/office/drawing/2014/main" id="{2EEF69DA-E4EC-AC73-BA4B-051E48D16F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099385"/>
              <a:ext cx="2900637" cy="2643233"/>
            </a:xfrm>
            <a:prstGeom prst="rect">
              <a:avLst/>
            </a:prstGeom>
          </p:spPr>
        </p:pic>
      </p:grpSp>
    </p:spTree>
    <p:extLst>
      <p:ext uri="{BB962C8B-B14F-4D97-AF65-F5344CB8AC3E}">
        <p14:creationId xmlns:p14="http://schemas.microsoft.com/office/powerpoint/2010/main" val="8872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7620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1: Determine Number of Subqueries</a:t>
            </a:r>
          </a:p>
        </p:txBody>
      </p:sp>
      <p:sp>
        <p:nvSpPr>
          <p:cNvPr id="119811" name="Rectangle 3"/>
          <p:cNvSpPr>
            <a:spLocks noGrp="1" noChangeArrowheads="1"/>
          </p:cNvSpPr>
          <p:nvPr>
            <p:ph type="body" idx="1"/>
          </p:nvPr>
        </p:nvSpPr>
        <p:spPr>
          <a:xfrm>
            <a:off x="609600" y="1524000"/>
            <a:ext cx="8229600" cy="2286000"/>
          </a:xfrm>
        </p:spPr>
        <p:txBody>
          <a:bodyPr/>
          <a:lstStyle/>
          <a:p>
            <a:pPr marL="0" indent="0" eaLnBrk="1" hangingPunct="1">
              <a:spcBef>
                <a:spcPct val="0"/>
              </a:spcBef>
              <a:buFontTx/>
              <a:buNone/>
            </a:pPr>
            <a:r>
              <a:rPr lang="en-US" sz="1600" b="1" dirty="0">
                <a:solidFill>
                  <a:schemeClr val="accent2"/>
                </a:solidFill>
                <a:latin typeface="Arial Unicode MS" pitchFamily="34" charset="-128"/>
              </a:rPr>
              <a:t>Global</a:t>
            </a:r>
            <a:r>
              <a:rPr lang="en-US" sz="1600" dirty="0">
                <a:latin typeface="Arial Unicode MS" pitchFamily="34" charset="-128"/>
              </a:rPr>
              <a:t>		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marL="0" indent="0" eaLnBrk="1" hangingPunct="1">
              <a:spcBef>
                <a:spcPct val="0"/>
              </a:spcBef>
              <a:buFontTx/>
              <a:buNone/>
            </a:pPr>
            <a:r>
              <a:rPr lang="en-US" sz="1600" b="1" dirty="0">
                <a:solidFill>
                  <a:schemeClr val="accent2"/>
                </a:solidFill>
                <a:latin typeface="Arial Unicode MS" pitchFamily="34" charset="-128"/>
              </a:rPr>
              <a:t>Query</a:t>
            </a:r>
            <a:r>
              <a:rPr lang="en-US" sz="1600" dirty="0">
                <a:latin typeface="Arial Unicode MS" pitchFamily="34" charset="-128"/>
              </a:rPr>
              <a:t>		From	EmpO</a:t>
            </a:r>
          </a:p>
          <a:p>
            <a:pPr marL="0" indent="0" eaLnBrk="1" hangingPunct="1">
              <a:spcBef>
                <a:spcPct val="0"/>
              </a:spcBef>
              <a:buFontTx/>
              <a:buNone/>
            </a:pPr>
            <a:r>
              <a:rPr lang="en-US" sz="1600" dirty="0">
                <a:latin typeface="Arial Unicode MS" pitchFamily="34" charset="-128"/>
              </a:rPr>
              <a:t>			Where	</a:t>
            </a:r>
            <a:r>
              <a:rPr lang="en-US" sz="1600" dirty="0" err="1">
                <a:latin typeface="Arial Unicode MS" pitchFamily="34" charset="-128"/>
              </a:rPr>
              <a:t>EmpO.Salary</a:t>
            </a:r>
            <a:r>
              <a:rPr lang="en-US" sz="1600" dirty="0">
                <a:latin typeface="Arial Unicode MS" pitchFamily="34" charset="-128"/>
              </a:rPr>
              <a:t> &gt; 80,000  AND</a:t>
            </a:r>
          </a:p>
          <a:p>
            <a:pPr marL="0" indent="0" eaLnBrk="1" hangingPunct="1">
              <a:spcBef>
                <a:spcPct val="0"/>
              </a:spcBef>
              <a:buFontTx/>
              <a:buNone/>
            </a:pPr>
            <a:r>
              <a:rPr lang="en-US" sz="1600" dirty="0">
                <a:latin typeface="Arial Unicode MS" pitchFamily="34" charset="-128"/>
              </a:rPr>
              <a:t>				</a:t>
            </a:r>
            <a:r>
              <a:rPr lang="en-US" sz="1600" dirty="0" err="1">
                <a:latin typeface="Arial Unicode MS" pitchFamily="34" charset="-128"/>
              </a:rPr>
              <a:t>EmpO.Age</a:t>
            </a:r>
            <a:r>
              <a:rPr lang="en-US" sz="1600" dirty="0">
                <a:latin typeface="Arial Unicode MS" pitchFamily="34" charset="-128"/>
              </a:rPr>
              <a:t> &gt; 35</a:t>
            </a: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r>
              <a:rPr lang="en-US" sz="2000" b="1" dirty="0">
                <a:solidFill>
                  <a:srgbClr val="006600"/>
                </a:solidFill>
                <a:latin typeface="Comic Sans MS" pitchFamily="66" charset="0"/>
              </a:rPr>
              <a:t>Obtain a partition of world(EmpO) based on the following aggregate function used to resolve the data inconsistency.</a:t>
            </a:r>
          </a:p>
          <a:p>
            <a:pPr marL="0" indent="0" eaLnBrk="1" hangingPunct="1">
              <a:spcBef>
                <a:spcPct val="0"/>
              </a:spcBef>
              <a:buFontTx/>
              <a:buNone/>
            </a:pPr>
            <a:endParaRPr lang="en-US" sz="1600" b="1" dirty="0">
              <a:solidFill>
                <a:srgbClr val="006600"/>
              </a:solidFill>
              <a:latin typeface="Comic Sans MS" pitchFamily="66" charset="0"/>
            </a:endParaRPr>
          </a:p>
          <a:p>
            <a:pPr marL="0" indent="0" eaLnBrk="1" hangingPunct="1">
              <a:spcBef>
                <a:spcPct val="0"/>
              </a:spcBef>
              <a:spcAft>
                <a:spcPct val="30000"/>
              </a:spcAft>
              <a:buFontTx/>
              <a:buNone/>
            </a:pPr>
            <a:r>
              <a:rPr lang="en-US" sz="1600" b="1" dirty="0">
                <a:solidFill>
                  <a:schemeClr val="accent2"/>
                </a:solidFill>
                <a:latin typeface="Comic Sans MS" pitchFamily="66" charset="0"/>
              </a:rPr>
              <a:t>                                                  </a:t>
            </a: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p:txBody>
      </p:sp>
      <p:grpSp>
        <p:nvGrpSpPr>
          <p:cNvPr id="2" name="Group 1"/>
          <p:cNvGrpSpPr/>
          <p:nvPr/>
        </p:nvGrpSpPr>
        <p:grpSpPr>
          <a:xfrm>
            <a:off x="4993899" y="4820595"/>
            <a:ext cx="3461818" cy="1351605"/>
            <a:chOff x="4993899" y="4668195"/>
            <a:chExt cx="3461818" cy="1351605"/>
          </a:xfrm>
        </p:grpSpPr>
        <p:sp>
          <p:nvSpPr>
            <p:cNvPr id="119819" name="Oval 15"/>
            <p:cNvSpPr>
              <a:spLocks noChangeArrowheads="1"/>
            </p:cNvSpPr>
            <p:nvPr/>
          </p:nvSpPr>
          <p:spPr bwMode="auto">
            <a:xfrm>
              <a:off x="6248400" y="4953000"/>
              <a:ext cx="2133600" cy="838200"/>
            </a:xfrm>
            <a:prstGeom prst="ellipse">
              <a:avLst/>
            </a:prstGeom>
            <a:solidFill>
              <a:srgbClr val="E1FFF5"/>
            </a:solidFill>
            <a:ln w="9525">
              <a:solidFill>
                <a:schemeClr val="tx1"/>
              </a:solidFill>
              <a:round/>
              <a:headEnd/>
              <a:tailEnd/>
            </a:ln>
          </p:spPr>
          <p:txBody>
            <a:bodyPr wrap="none" anchor="ctr"/>
            <a:lstStyle/>
            <a:p>
              <a:pPr algn="ctr"/>
              <a:r>
                <a:rPr lang="en-US" i="0" dirty="0"/>
                <a:t>Part 2</a:t>
              </a:r>
            </a:p>
          </p:txBody>
        </p:sp>
        <p:sp>
          <p:nvSpPr>
            <p:cNvPr id="119820" name="Oval 14"/>
            <p:cNvSpPr>
              <a:spLocks noChangeArrowheads="1"/>
            </p:cNvSpPr>
            <p:nvPr/>
          </p:nvSpPr>
          <p:spPr bwMode="auto">
            <a:xfrm>
              <a:off x="4993899" y="5181600"/>
              <a:ext cx="1828800" cy="838200"/>
            </a:xfrm>
            <a:prstGeom prst="ellipse">
              <a:avLst/>
            </a:prstGeom>
            <a:solidFill>
              <a:schemeClr val="accent1"/>
            </a:solidFill>
            <a:ln w="9525">
              <a:solidFill>
                <a:schemeClr val="tx1"/>
              </a:solidFill>
              <a:round/>
              <a:headEnd/>
              <a:tailEnd/>
            </a:ln>
          </p:spPr>
          <p:txBody>
            <a:bodyPr wrap="none" anchor="ctr"/>
            <a:lstStyle/>
            <a:p>
              <a:pPr algn="ctr"/>
              <a:r>
                <a:rPr lang="en-US" i="0" dirty="0"/>
                <a:t>Part 1</a:t>
              </a:r>
            </a:p>
          </p:txBody>
        </p:sp>
        <p:sp>
          <p:nvSpPr>
            <p:cNvPr id="119821" name="Text Box 20"/>
            <p:cNvSpPr txBox="1">
              <a:spLocks noChangeArrowheads="1"/>
            </p:cNvSpPr>
            <p:nvPr/>
          </p:nvSpPr>
          <p:spPr bwMode="auto">
            <a:xfrm>
              <a:off x="5044071" y="4846920"/>
              <a:ext cx="1274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world(Emp1)</a:t>
              </a:r>
              <a:r>
                <a:rPr lang="en-US" sz="1400" i="0" dirty="0">
                  <a:solidFill>
                    <a:srgbClr val="FF0000"/>
                  </a:solidFill>
                </a:rPr>
                <a:t> </a:t>
              </a:r>
            </a:p>
          </p:txBody>
        </p:sp>
        <p:sp>
          <p:nvSpPr>
            <p:cNvPr id="119822" name="Text Box 21"/>
            <p:cNvSpPr txBox="1">
              <a:spLocks noChangeArrowheads="1"/>
            </p:cNvSpPr>
            <p:nvPr/>
          </p:nvSpPr>
          <p:spPr bwMode="auto">
            <a:xfrm>
              <a:off x="7233342" y="4668195"/>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world(Emp2)</a:t>
              </a:r>
              <a:endParaRPr lang="en-US" sz="1400" i="0" dirty="0">
                <a:solidFill>
                  <a:srgbClr val="FF0000"/>
                </a:solidFill>
              </a:endParaRPr>
            </a:p>
          </p:txBody>
        </p:sp>
      </p:grpSp>
      <p:sp>
        <p:nvSpPr>
          <p:cNvPr id="12" name="Down Arrow 11"/>
          <p:cNvSpPr/>
          <p:nvPr/>
        </p:nvSpPr>
        <p:spPr bwMode="auto">
          <a:xfrm rot="10800000">
            <a:off x="4984934" y="2584457"/>
            <a:ext cx="381000" cy="234942"/>
          </a:xfrm>
          <a:prstGeom prst="downArrow">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3" name="Picture 2"/>
          <p:cNvPicPr>
            <a:picLocks noChangeAspect="1"/>
          </p:cNvPicPr>
          <p:nvPr/>
        </p:nvPicPr>
        <p:blipFill>
          <a:blip r:embed="rId3"/>
          <a:stretch>
            <a:fillRect/>
          </a:stretch>
        </p:blipFill>
        <p:spPr>
          <a:xfrm>
            <a:off x="1295400" y="3994265"/>
            <a:ext cx="5465947" cy="546038"/>
          </a:xfrm>
          <a:prstGeom prst="rect">
            <a:avLst/>
          </a:prstGeom>
        </p:spPr>
      </p:pic>
      <p:sp>
        <p:nvSpPr>
          <p:cNvPr id="14" name="Oval Callout 13"/>
          <p:cNvSpPr/>
          <p:nvPr/>
        </p:nvSpPr>
        <p:spPr bwMode="auto">
          <a:xfrm>
            <a:off x="6096000" y="3685383"/>
            <a:ext cx="914400" cy="457200"/>
          </a:xfrm>
          <a:prstGeom prst="wedgeEllipseCallout">
            <a:avLst>
              <a:gd name="adj1" fmla="val -60833"/>
              <a:gd name="adj2" fmla="val 35833"/>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Part 1</a:t>
            </a:r>
          </a:p>
        </p:txBody>
      </p:sp>
      <p:sp>
        <p:nvSpPr>
          <p:cNvPr id="15" name="Oval Callout 14"/>
          <p:cNvSpPr/>
          <p:nvPr/>
        </p:nvSpPr>
        <p:spPr bwMode="auto">
          <a:xfrm>
            <a:off x="6826855" y="3950698"/>
            <a:ext cx="948618" cy="457200"/>
          </a:xfrm>
          <a:prstGeom prst="wedgeEllipseCallout">
            <a:avLst>
              <a:gd name="adj1" fmla="val -55575"/>
              <a:gd name="adj2" fmla="val 40681"/>
            </a:avLst>
          </a:prstGeom>
          <a:solidFill>
            <a:schemeClr val="accent5">
              <a:lumMod val="60000"/>
              <a:lumOff val="4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effectLst/>
                <a:latin typeface="Comic Sans MS" pitchFamily="66" charset="0"/>
              </a:rPr>
              <a:t>Part 2</a:t>
            </a:r>
          </a:p>
        </p:txBody>
      </p:sp>
      <p:sp>
        <p:nvSpPr>
          <p:cNvPr id="17" name="Rounded Rectangular Callout 16"/>
          <p:cNvSpPr/>
          <p:nvPr/>
        </p:nvSpPr>
        <p:spPr bwMode="auto">
          <a:xfrm>
            <a:off x="7441428" y="5824469"/>
            <a:ext cx="1271543" cy="794877"/>
          </a:xfrm>
          <a:prstGeom prst="wedgeRoundRectCallout">
            <a:avLst>
              <a:gd name="adj1" fmla="val -38866"/>
              <a:gd name="adj2" fmla="val -62994"/>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rPr>
              <a:t>“Age” is not stored at Location 2</a:t>
            </a:r>
            <a:endParaRPr kumimoji="0" lang="en-US" sz="1400" b="0" i="1" u="none" strike="noStrike" cap="none" normalizeH="0" baseline="0" dirty="0">
              <a:ln>
                <a:noFill/>
              </a:ln>
              <a:solidFill>
                <a:schemeClr val="bg1"/>
              </a:solidFill>
              <a:effectLst/>
              <a:latin typeface="Comic Sans MS" pitchFamily="66" charset="0"/>
            </a:endParaRPr>
          </a:p>
        </p:txBody>
      </p:sp>
    </p:spTree>
    <p:extLst>
      <p:ext uri="{BB962C8B-B14F-4D97-AF65-F5344CB8AC3E}">
        <p14:creationId xmlns:p14="http://schemas.microsoft.com/office/powerpoint/2010/main" val="37405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7620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1: Determine Number of Subqueries</a:t>
            </a:r>
          </a:p>
        </p:txBody>
      </p:sp>
      <p:sp>
        <p:nvSpPr>
          <p:cNvPr id="119811" name="Rectangle 3"/>
          <p:cNvSpPr>
            <a:spLocks noGrp="1" noChangeArrowheads="1"/>
          </p:cNvSpPr>
          <p:nvPr>
            <p:ph type="body" idx="1"/>
          </p:nvPr>
        </p:nvSpPr>
        <p:spPr>
          <a:xfrm>
            <a:off x="609600" y="1524000"/>
            <a:ext cx="8229600" cy="2286000"/>
          </a:xfrm>
        </p:spPr>
        <p:txBody>
          <a:bodyPr/>
          <a:lstStyle/>
          <a:p>
            <a:pPr marL="0" indent="0" eaLnBrk="1" hangingPunct="1">
              <a:spcBef>
                <a:spcPct val="0"/>
              </a:spcBef>
              <a:buFontTx/>
              <a:buNone/>
            </a:pPr>
            <a:r>
              <a:rPr lang="en-US" sz="1600" b="1" dirty="0">
                <a:solidFill>
                  <a:schemeClr val="accent2"/>
                </a:solidFill>
                <a:latin typeface="Arial Unicode MS" pitchFamily="34" charset="-128"/>
              </a:rPr>
              <a:t>Global</a:t>
            </a:r>
            <a:r>
              <a:rPr lang="en-US" sz="1600" dirty="0">
                <a:latin typeface="Arial Unicode MS" pitchFamily="34" charset="-128"/>
              </a:rPr>
              <a:t>		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marL="0" indent="0" eaLnBrk="1" hangingPunct="1">
              <a:spcBef>
                <a:spcPct val="0"/>
              </a:spcBef>
              <a:buFontTx/>
              <a:buNone/>
            </a:pPr>
            <a:r>
              <a:rPr lang="en-US" sz="1600" b="1" dirty="0">
                <a:solidFill>
                  <a:schemeClr val="accent2"/>
                </a:solidFill>
                <a:latin typeface="Arial Unicode MS" pitchFamily="34" charset="-128"/>
              </a:rPr>
              <a:t>Query</a:t>
            </a:r>
            <a:r>
              <a:rPr lang="en-US" sz="1600" dirty="0">
                <a:latin typeface="Arial Unicode MS" pitchFamily="34" charset="-128"/>
              </a:rPr>
              <a:t>		From	EmpO</a:t>
            </a:r>
          </a:p>
          <a:p>
            <a:pPr marL="0" indent="0" eaLnBrk="1" hangingPunct="1">
              <a:spcBef>
                <a:spcPct val="0"/>
              </a:spcBef>
              <a:buFontTx/>
              <a:buNone/>
            </a:pPr>
            <a:r>
              <a:rPr lang="en-US" sz="1600" dirty="0">
                <a:latin typeface="Arial Unicode MS" pitchFamily="34" charset="-128"/>
              </a:rPr>
              <a:t>			Where	</a:t>
            </a:r>
            <a:r>
              <a:rPr lang="en-US" sz="1600" dirty="0" err="1">
                <a:latin typeface="Arial Unicode MS" pitchFamily="34" charset="-128"/>
              </a:rPr>
              <a:t>EmpO.Salary</a:t>
            </a:r>
            <a:r>
              <a:rPr lang="en-US" sz="1600" dirty="0">
                <a:latin typeface="Arial Unicode MS" pitchFamily="34" charset="-128"/>
              </a:rPr>
              <a:t> &gt; 80,000  AND</a:t>
            </a:r>
          </a:p>
          <a:p>
            <a:pPr marL="0" indent="0" eaLnBrk="1" hangingPunct="1">
              <a:spcBef>
                <a:spcPct val="0"/>
              </a:spcBef>
              <a:buFontTx/>
              <a:buNone/>
            </a:pPr>
            <a:r>
              <a:rPr lang="en-US" sz="1600" dirty="0">
                <a:latin typeface="Arial Unicode MS" pitchFamily="34" charset="-128"/>
              </a:rPr>
              <a:t>				</a:t>
            </a:r>
            <a:r>
              <a:rPr lang="en-US" sz="1600" dirty="0" err="1">
                <a:latin typeface="Arial Unicode MS" pitchFamily="34" charset="-128"/>
              </a:rPr>
              <a:t>EmpO.Age</a:t>
            </a:r>
            <a:r>
              <a:rPr lang="en-US" sz="1600" dirty="0">
                <a:latin typeface="Arial Unicode MS" pitchFamily="34" charset="-128"/>
              </a:rPr>
              <a:t> &gt; 35</a:t>
            </a: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r>
              <a:rPr lang="en-US" sz="2000" b="1" dirty="0">
                <a:solidFill>
                  <a:srgbClr val="006600"/>
                </a:solidFill>
                <a:latin typeface="Comic Sans MS" pitchFamily="66" charset="0"/>
              </a:rPr>
              <a:t>Obtain a partition of world(</a:t>
            </a:r>
            <a:r>
              <a:rPr lang="en-US" sz="2000" b="1" dirty="0" err="1">
                <a:solidFill>
                  <a:srgbClr val="006600"/>
                </a:solidFill>
                <a:latin typeface="Comic Sans MS" pitchFamily="66" charset="0"/>
              </a:rPr>
              <a:t>EmpO</a:t>
            </a:r>
            <a:r>
              <a:rPr lang="en-US" sz="2000" b="1" dirty="0">
                <a:solidFill>
                  <a:srgbClr val="006600"/>
                </a:solidFill>
                <a:latin typeface="Comic Sans MS" pitchFamily="66" charset="0"/>
              </a:rPr>
              <a:t>) based on the following aggregate function used to resolve the data inconsistency.</a:t>
            </a:r>
          </a:p>
          <a:p>
            <a:pPr marL="0" indent="0" eaLnBrk="1" hangingPunct="1">
              <a:spcBef>
                <a:spcPct val="0"/>
              </a:spcBef>
              <a:buFontTx/>
              <a:buNone/>
            </a:pPr>
            <a:endParaRPr lang="en-US" sz="1600" b="1" dirty="0">
              <a:solidFill>
                <a:srgbClr val="006600"/>
              </a:solidFill>
              <a:latin typeface="Comic Sans MS" pitchFamily="66" charset="0"/>
            </a:endParaRPr>
          </a:p>
          <a:p>
            <a:pPr marL="0" indent="0" eaLnBrk="1" hangingPunct="1">
              <a:spcBef>
                <a:spcPct val="0"/>
              </a:spcBef>
              <a:spcAft>
                <a:spcPct val="30000"/>
              </a:spcAft>
              <a:buFontTx/>
              <a:buNone/>
            </a:pPr>
            <a:r>
              <a:rPr lang="en-US" sz="1600" b="1" dirty="0">
                <a:solidFill>
                  <a:schemeClr val="accent2"/>
                </a:solidFill>
                <a:latin typeface="Comic Sans MS" pitchFamily="66" charset="0"/>
              </a:rPr>
              <a:t>                                                  </a:t>
            </a: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p:txBody>
      </p:sp>
      <p:grpSp>
        <p:nvGrpSpPr>
          <p:cNvPr id="2" name="Group 1"/>
          <p:cNvGrpSpPr/>
          <p:nvPr/>
        </p:nvGrpSpPr>
        <p:grpSpPr>
          <a:xfrm>
            <a:off x="4993899" y="4820595"/>
            <a:ext cx="3461818" cy="1351605"/>
            <a:chOff x="4993899" y="4668195"/>
            <a:chExt cx="3461818" cy="1351605"/>
          </a:xfrm>
        </p:grpSpPr>
        <p:sp>
          <p:nvSpPr>
            <p:cNvPr id="119819" name="Oval 15"/>
            <p:cNvSpPr>
              <a:spLocks noChangeArrowheads="1"/>
            </p:cNvSpPr>
            <p:nvPr/>
          </p:nvSpPr>
          <p:spPr bwMode="auto">
            <a:xfrm>
              <a:off x="6248400" y="4953000"/>
              <a:ext cx="2133600" cy="838200"/>
            </a:xfrm>
            <a:prstGeom prst="ellipse">
              <a:avLst/>
            </a:prstGeom>
            <a:solidFill>
              <a:srgbClr val="E1FFF5"/>
            </a:solidFill>
            <a:ln w="9525">
              <a:solidFill>
                <a:schemeClr val="tx1"/>
              </a:solidFill>
              <a:round/>
              <a:headEnd/>
              <a:tailEnd/>
            </a:ln>
          </p:spPr>
          <p:txBody>
            <a:bodyPr wrap="none" anchor="ctr"/>
            <a:lstStyle/>
            <a:p>
              <a:pPr algn="ctr"/>
              <a:r>
                <a:rPr lang="en-US" i="0" dirty="0"/>
                <a:t>Part 2</a:t>
              </a:r>
            </a:p>
          </p:txBody>
        </p:sp>
        <p:sp>
          <p:nvSpPr>
            <p:cNvPr id="119820" name="Oval 14"/>
            <p:cNvSpPr>
              <a:spLocks noChangeArrowheads="1"/>
            </p:cNvSpPr>
            <p:nvPr/>
          </p:nvSpPr>
          <p:spPr bwMode="auto">
            <a:xfrm>
              <a:off x="4993899" y="5181600"/>
              <a:ext cx="1828800" cy="838200"/>
            </a:xfrm>
            <a:prstGeom prst="ellipse">
              <a:avLst/>
            </a:prstGeom>
            <a:solidFill>
              <a:schemeClr val="accent1"/>
            </a:solidFill>
            <a:ln w="9525">
              <a:solidFill>
                <a:schemeClr val="tx1"/>
              </a:solidFill>
              <a:round/>
              <a:headEnd/>
              <a:tailEnd/>
            </a:ln>
          </p:spPr>
          <p:txBody>
            <a:bodyPr wrap="none" anchor="ctr"/>
            <a:lstStyle/>
            <a:p>
              <a:pPr algn="ctr"/>
              <a:r>
                <a:rPr lang="en-US" i="0" dirty="0"/>
                <a:t>Part 1</a:t>
              </a:r>
            </a:p>
          </p:txBody>
        </p:sp>
        <p:sp>
          <p:nvSpPr>
            <p:cNvPr id="119821" name="Text Box 20"/>
            <p:cNvSpPr txBox="1">
              <a:spLocks noChangeArrowheads="1"/>
            </p:cNvSpPr>
            <p:nvPr/>
          </p:nvSpPr>
          <p:spPr bwMode="auto">
            <a:xfrm>
              <a:off x="5044071" y="4846920"/>
              <a:ext cx="12747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world(Emp1)</a:t>
              </a:r>
              <a:r>
                <a:rPr lang="en-US" sz="1400" i="0" dirty="0">
                  <a:solidFill>
                    <a:srgbClr val="FF0000"/>
                  </a:solidFill>
                </a:rPr>
                <a:t> </a:t>
              </a:r>
            </a:p>
          </p:txBody>
        </p:sp>
        <p:sp>
          <p:nvSpPr>
            <p:cNvPr id="119822" name="Text Box 21"/>
            <p:cNvSpPr txBox="1">
              <a:spLocks noChangeArrowheads="1"/>
            </p:cNvSpPr>
            <p:nvPr/>
          </p:nvSpPr>
          <p:spPr bwMode="auto">
            <a:xfrm>
              <a:off x="7233342" y="4668195"/>
              <a:ext cx="1222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world(Emp2)</a:t>
              </a:r>
              <a:endParaRPr lang="en-US" sz="1400" i="0" dirty="0">
                <a:solidFill>
                  <a:srgbClr val="FF0000"/>
                </a:solidFill>
              </a:endParaRPr>
            </a:p>
          </p:txBody>
        </p:sp>
      </p:grpSp>
      <p:sp>
        <p:nvSpPr>
          <p:cNvPr id="12" name="Down Arrow 11"/>
          <p:cNvSpPr/>
          <p:nvPr/>
        </p:nvSpPr>
        <p:spPr bwMode="auto">
          <a:xfrm rot="10800000">
            <a:off x="4984934" y="2584457"/>
            <a:ext cx="381000" cy="234942"/>
          </a:xfrm>
          <a:prstGeom prst="downArrow">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3" name="Picture 2"/>
          <p:cNvPicPr>
            <a:picLocks noChangeAspect="1"/>
          </p:cNvPicPr>
          <p:nvPr/>
        </p:nvPicPr>
        <p:blipFill>
          <a:blip r:embed="rId3"/>
          <a:stretch>
            <a:fillRect/>
          </a:stretch>
        </p:blipFill>
        <p:spPr>
          <a:xfrm>
            <a:off x="1295400" y="3994265"/>
            <a:ext cx="5465947" cy="546038"/>
          </a:xfrm>
          <a:prstGeom prst="rect">
            <a:avLst/>
          </a:prstGeom>
        </p:spPr>
      </p:pic>
      <p:sp>
        <p:nvSpPr>
          <p:cNvPr id="14" name="Oval Callout 13"/>
          <p:cNvSpPr/>
          <p:nvPr/>
        </p:nvSpPr>
        <p:spPr bwMode="auto">
          <a:xfrm>
            <a:off x="6096000" y="3685383"/>
            <a:ext cx="914400" cy="457200"/>
          </a:xfrm>
          <a:prstGeom prst="wedgeEllipseCallout">
            <a:avLst>
              <a:gd name="adj1" fmla="val -60833"/>
              <a:gd name="adj2" fmla="val 35833"/>
            </a:avLst>
          </a:prstGeom>
          <a:solidFill>
            <a:schemeClr val="accent5">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Part 1</a:t>
            </a:r>
          </a:p>
        </p:txBody>
      </p:sp>
      <p:sp>
        <p:nvSpPr>
          <p:cNvPr id="15" name="Oval Callout 14"/>
          <p:cNvSpPr/>
          <p:nvPr/>
        </p:nvSpPr>
        <p:spPr bwMode="auto">
          <a:xfrm>
            <a:off x="6826855" y="3950698"/>
            <a:ext cx="948618" cy="457200"/>
          </a:xfrm>
          <a:prstGeom prst="wedgeEllipseCallout">
            <a:avLst>
              <a:gd name="adj1" fmla="val -55575"/>
              <a:gd name="adj2" fmla="val 40681"/>
            </a:avLst>
          </a:prstGeom>
          <a:solidFill>
            <a:schemeClr val="accent5">
              <a:lumMod val="60000"/>
              <a:lumOff val="4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effectLst/>
                <a:latin typeface="Comic Sans MS" pitchFamily="66" charset="0"/>
              </a:rPr>
              <a:t>Part 2</a:t>
            </a:r>
          </a:p>
        </p:txBody>
      </p:sp>
      <p:sp>
        <p:nvSpPr>
          <p:cNvPr id="17" name="Rounded Rectangular Callout 16"/>
          <p:cNvSpPr/>
          <p:nvPr/>
        </p:nvSpPr>
        <p:spPr bwMode="auto">
          <a:xfrm>
            <a:off x="7441428" y="5824469"/>
            <a:ext cx="1271543" cy="794877"/>
          </a:xfrm>
          <a:prstGeom prst="wedgeRoundRectCallout">
            <a:avLst>
              <a:gd name="adj1" fmla="val -38866"/>
              <a:gd name="adj2" fmla="val -62994"/>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rPr>
              <a:t>“Age” is not stored at Location 2</a:t>
            </a:r>
            <a:endParaRPr kumimoji="0" lang="en-US" sz="1400" b="0" i="1" u="none" strike="noStrike" cap="none" normalizeH="0" baseline="0" dirty="0">
              <a:ln>
                <a:noFill/>
              </a:ln>
              <a:solidFill>
                <a:schemeClr val="bg1"/>
              </a:solidFill>
              <a:effectLst/>
              <a:latin typeface="Comic Sans MS" pitchFamily="66" charset="0"/>
            </a:endParaRPr>
          </a:p>
        </p:txBody>
      </p:sp>
    </p:spTree>
    <p:extLst>
      <p:ext uri="{BB962C8B-B14F-4D97-AF65-F5344CB8AC3E}">
        <p14:creationId xmlns:p14="http://schemas.microsoft.com/office/powerpoint/2010/main" val="405174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7620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1: Determine Number of Subqueries</a:t>
            </a:r>
          </a:p>
        </p:txBody>
      </p:sp>
      <p:sp>
        <p:nvSpPr>
          <p:cNvPr id="119811" name="Rectangle 3"/>
          <p:cNvSpPr>
            <a:spLocks noGrp="1" noChangeArrowheads="1"/>
          </p:cNvSpPr>
          <p:nvPr>
            <p:ph type="body" idx="1"/>
          </p:nvPr>
        </p:nvSpPr>
        <p:spPr>
          <a:xfrm>
            <a:off x="609600" y="1524000"/>
            <a:ext cx="8229600" cy="3124200"/>
          </a:xfrm>
        </p:spPr>
        <p:txBody>
          <a:bodyPr/>
          <a:lstStyle/>
          <a:p>
            <a:pPr marL="0" indent="0" eaLnBrk="1" hangingPunct="1">
              <a:spcBef>
                <a:spcPct val="0"/>
              </a:spcBef>
              <a:buFontTx/>
              <a:buNone/>
            </a:pPr>
            <a:r>
              <a:rPr lang="en-US" sz="1600" b="1" dirty="0">
                <a:solidFill>
                  <a:schemeClr val="accent2"/>
                </a:solidFill>
                <a:latin typeface="Arial Unicode MS" pitchFamily="34" charset="-128"/>
              </a:rPr>
              <a:t>Global</a:t>
            </a:r>
            <a:r>
              <a:rPr lang="en-US" sz="1600" dirty="0">
                <a:latin typeface="Arial Unicode MS" pitchFamily="34" charset="-128"/>
              </a:rPr>
              <a:t>		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marL="0" indent="0" eaLnBrk="1" hangingPunct="1">
              <a:spcBef>
                <a:spcPct val="0"/>
              </a:spcBef>
              <a:buFontTx/>
              <a:buNone/>
            </a:pPr>
            <a:r>
              <a:rPr lang="en-US" sz="1600" b="1" dirty="0">
                <a:solidFill>
                  <a:schemeClr val="accent2"/>
                </a:solidFill>
                <a:latin typeface="Arial Unicode MS" pitchFamily="34" charset="-128"/>
              </a:rPr>
              <a:t>Query</a:t>
            </a:r>
            <a:r>
              <a:rPr lang="en-US" sz="1600" dirty="0">
                <a:latin typeface="Arial Unicode MS" pitchFamily="34" charset="-128"/>
              </a:rPr>
              <a:t>		From	EmpO</a:t>
            </a:r>
          </a:p>
          <a:p>
            <a:pPr marL="0" indent="0" eaLnBrk="1" hangingPunct="1">
              <a:spcBef>
                <a:spcPct val="0"/>
              </a:spcBef>
              <a:buFontTx/>
              <a:buNone/>
            </a:pPr>
            <a:r>
              <a:rPr lang="en-US" sz="1600" dirty="0">
                <a:latin typeface="Arial Unicode MS" pitchFamily="34" charset="-128"/>
              </a:rPr>
              <a:t>			Where	</a:t>
            </a:r>
            <a:r>
              <a:rPr lang="en-US" sz="1600" dirty="0" err="1">
                <a:latin typeface="Arial Unicode MS" pitchFamily="34" charset="-128"/>
              </a:rPr>
              <a:t>EmpO.Salary</a:t>
            </a:r>
            <a:r>
              <a:rPr lang="en-US" sz="1600" dirty="0">
                <a:latin typeface="Arial Unicode MS" pitchFamily="34" charset="-128"/>
              </a:rPr>
              <a:t> &gt; 80,000  AND</a:t>
            </a:r>
          </a:p>
          <a:p>
            <a:pPr marL="0" indent="0" eaLnBrk="1" hangingPunct="1">
              <a:spcBef>
                <a:spcPct val="0"/>
              </a:spcBef>
              <a:buFontTx/>
              <a:buNone/>
            </a:pPr>
            <a:r>
              <a:rPr lang="en-US" sz="1600" dirty="0">
                <a:latin typeface="Arial Unicode MS" pitchFamily="34" charset="-128"/>
              </a:rPr>
              <a:t>				</a:t>
            </a:r>
            <a:r>
              <a:rPr lang="en-US" sz="1600" dirty="0" err="1">
                <a:latin typeface="Arial Unicode MS" pitchFamily="34" charset="-128"/>
              </a:rPr>
              <a:t>EmpO.Age</a:t>
            </a:r>
            <a:r>
              <a:rPr lang="en-US" sz="1600" dirty="0">
                <a:latin typeface="Arial Unicode MS" pitchFamily="34" charset="-128"/>
              </a:rPr>
              <a:t> &gt; 35</a:t>
            </a: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r>
              <a:rPr lang="en-US" sz="2000" b="1" dirty="0">
                <a:solidFill>
                  <a:srgbClr val="006600"/>
                </a:solidFill>
                <a:latin typeface="Comic Sans MS" pitchFamily="66" charset="0"/>
              </a:rPr>
              <a:t>Obtain a partition of world(EmpO) based on the aggregate function used to resolve the data inconsistency.</a:t>
            </a:r>
          </a:p>
          <a:p>
            <a:pPr marL="0" indent="0" eaLnBrk="1" hangingPunct="1">
              <a:spcBef>
                <a:spcPct val="0"/>
              </a:spcBef>
              <a:buFontTx/>
              <a:buNone/>
            </a:pPr>
            <a:endParaRPr lang="en-US" sz="1600" b="1" dirty="0">
              <a:solidFill>
                <a:srgbClr val="006600"/>
              </a:solidFill>
              <a:latin typeface="Comic Sans MS" pitchFamily="66" charset="0"/>
            </a:endParaRPr>
          </a:p>
          <a:p>
            <a:pPr marL="0" indent="0" eaLnBrk="1" hangingPunct="1">
              <a:spcBef>
                <a:spcPct val="0"/>
              </a:spcBef>
              <a:spcAft>
                <a:spcPct val="30000"/>
              </a:spcAft>
              <a:buFontTx/>
              <a:buNone/>
            </a:pPr>
            <a:r>
              <a:rPr lang="en-US" sz="1600" b="1" dirty="0">
                <a:solidFill>
                  <a:schemeClr val="accent2"/>
                </a:solidFill>
                <a:latin typeface="Comic Sans MS" pitchFamily="66" charset="0"/>
              </a:rPr>
              <a:t>                                                  </a:t>
            </a:r>
            <a:r>
              <a:rPr lang="en-US" sz="1600" b="1" u="sng" dirty="0">
                <a:solidFill>
                  <a:schemeClr val="accent2"/>
                </a:solidFill>
                <a:latin typeface="Comic Sans MS" pitchFamily="66" charset="0"/>
              </a:rPr>
              <a:t>Option 2 (based on </a:t>
            </a:r>
            <a:r>
              <a:rPr lang="en-US" sz="1600" b="1" i="1" u="sng" dirty="0">
                <a:solidFill>
                  <a:schemeClr val="accent2"/>
                </a:solidFill>
                <a:latin typeface="Comic Sans MS" pitchFamily="66" charset="0"/>
              </a:rPr>
              <a:t>Age</a:t>
            </a:r>
            <a:r>
              <a:rPr lang="en-US" sz="1600" b="1" u="sng" dirty="0">
                <a:solidFill>
                  <a:schemeClr val="accent2"/>
                </a:solidFill>
                <a:latin typeface="Comic Sans MS" pitchFamily="66" charset="0"/>
              </a:rPr>
              <a:t>)</a:t>
            </a:r>
          </a:p>
          <a:p>
            <a:pPr marL="0" indent="0" eaLnBrk="1" hangingPunct="1">
              <a:spcBef>
                <a:spcPct val="0"/>
              </a:spcBef>
              <a:spcAft>
                <a:spcPct val="20000"/>
              </a:spcAft>
              <a:buFontTx/>
              <a:buNone/>
            </a:pPr>
            <a:r>
              <a:rPr lang="en-US" sz="1600" dirty="0">
                <a:latin typeface="Comic Sans MS" pitchFamily="66" charset="0"/>
              </a:rPr>
              <a:t>		                                           part. 1: world(Emp1)</a:t>
            </a:r>
          </a:p>
          <a:p>
            <a:pPr marL="0" indent="0" eaLnBrk="1" hangingPunct="1">
              <a:spcBef>
                <a:spcPct val="0"/>
              </a:spcBef>
              <a:spcAft>
                <a:spcPct val="20000"/>
              </a:spcAft>
              <a:buFontTx/>
              <a:buNone/>
            </a:pPr>
            <a:r>
              <a:rPr lang="en-US" sz="1600" dirty="0">
                <a:latin typeface="Comic Sans MS" pitchFamily="66" charset="0"/>
              </a:rPr>
              <a:t>		                                           part. 2: world(Emp2) – world(Emp1)</a:t>
            </a: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p:txBody>
      </p:sp>
      <p:sp>
        <p:nvSpPr>
          <p:cNvPr id="16" name="Text Box 15"/>
          <p:cNvSpPr txBox="1">
            <a:spLocks noChangeArrowheads="1"/>
          </p:cNvSpPr>
          <p:nvPr/>
        </p:nvSpPr>
        <p:spPr bwMode="auto">
          <a:xfrm>
            <a:off x="533400" y="3886200"/>
            <a:ext cx="4302781" cy="1284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900"/>
              </a:spcAft>
            </a:pPr>
            <a:r>
              <a:rPr lang="en-US" sz="1800" b="1" i="0" u="sng" dirty="0"/>
              <a:t>Inconsistency Function</a:t>
            </a:r>
            <a:r>
              <a:rPr lang="en-US" sz="1400" i="0" dirty="0"/>
              <a:t>:</a:t>
            </a:r>
          </a:p>
          <a:p>
            <a:pPr eaLnBrk="1" hangingPunct="1">
              <a:spcAft>
                <a:spcPts val="600"/>
              </a:spcAft>
            </a:pPr>
            <a:r>
              <a:rPr lang="en-US" sz="1400" i="0" dirty="0" err="1"/>
              <a:t>EmpO.Age</a:t>
            </a:r>
            <a:r>
              <a:rPr lang="en-US" sz="1400" i="0" dirty="0"/>
              <a:t> </a:t>
            </a:r>
          </a:p>
          <a:p>
            <a:pPr eaLnBrk="1" hangingPunct="1">
              <a:spcAft>
                <a:spcPts val="600"/>
              </a:spcAft>
            </a:pPr>
            <a:r>
              <a:rPr lang="en-US" sz="1400" i="0" dirty="0"/>
              <a:t>   = Emp1.Age, if EmpO is in world(Emp1)</a:t>
            </a:r>
          </a:p>
          <a:p>
            <a:pPr eaLnBrk="1" hangingPunct="1">
              <a:spcAft>
                <a:spcPct val="55000"/>
              </a:spcAft>
            </a:pPr>
            <a:r>
              <a:rPr lang="en-US" sz="1400" i="0" dirty="0"/>
              <a:t>   = Null, if EmpO is in world(Emp2) – world(Emp1)</a:t>
            </a:r>
          </a:p>
        </p:txBody>
      </p:sp>
      <p:cxnSp>
        <p:nvCxnSpPr>
          <p:cNvPr id="4" name="Straight Arrow Connector 3"/>
          <p:cNvCxnSpPr/>
          <p:nvPr/>
        </p:nvCxnSpPr>
        <p:spPr bwMode="auto">
          <a:xfrm flipH="1">
            <a:off x="4038600" y="4374776"/>
            <a:ext cx="1035424" cy="34962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6" name="Straight Arrow Connector 5"/>
          <p:cNvCxnSpPr/>
          <p:nvPr/>
        </p:nvCxnSpPr>
        <p:spPr bwMode="auto">
          <a:xfrm flipH="1">
            <a:off x="4648200" y="4648200"/>
            <a:ext cx="457200" cy="228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2" name="Down Arrow 11"/>
          <p:cNvSpPr/>
          <p:nvPr/>
        </p:nvSpPr>
        <p:spPr bwMode="auto">
          <a:xfrm rot="10800000">
            <a:off x="4984934" y="2584457"/>
            <a:ext cx="381000" cy="234942"/>
          </a:xfrm>
          <a:prstGeom prst="downArrow">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nvGrpSpPr>
          <p:cNvPr id="13" name="Group 12"/>
          <p:cNvGrpSpPr/>
          <p:nvPr/>
        </p:nvGrpSpPr>
        <p:grpSpPr>
          <a:xfrm>
            <a:off x="4993899" y="4820595"/>
            <a:ext cx="3461818" cy="1351605"/>
            <a:chOff x="4993899" y="4668195"/>
            <a:chExt cx="3461818" cy="1351605"/>
          </a:xfrm>
        </p:grpSpPr>
        <p:sp>
          <p:nvSpPr>
            <p:cNvPr id="14" name="Oval 15"/>
            <p:cNvSpPr>
              <a:spLocks noChangeArrowheads="1"/>
            </p:cNvSpPr>
            <p:nvPr/>
          </p:nvSpPr>
          <p:spPr bwMode="auto">
            <a:xfrm>
              <a:off x="6248400" y="4953000"/>
              <a:ext cx="2133600" cy="838200"/>
            </a:xfrm>
            <a:prstGeom prst="ellipse">
              <a:avLst/>
            </a:prstGeom>
            <a:solidFill>
              <a:srgbClr val="E1FFF5"/>
            </a:solidFill>
            <a:ln w="9525">
              <a:solidFill>
                <a:schemeClr val="tx1"/>
              </a:solidFill>
              <a:round/>
              <a:headEnd/>
              <a:tailEnd/>
            </a:ln>
          </p:spPr>
          <p:txBody>
            <a:bodyPr wrap="none" anchor="ctr"/>
            <a:lstStyle/>
            <a:p>
              <a:pPr algn="ctr"/>
              <a:r>
                <a:rPr lang="en-US" i="0" dirty="0"/>
                <a:t>Part 2</a:t>
              </a:r>
            </a:p>
          </p:txBody>
        </p:sp>
        <p:sp>
          <p:nvSpPr>
            <p:cNvPr id="15" name="Oval 14"/>
            <p:cNvSpPr>
              <a:spLocks noChangeArrowheads="1"/>
            </p:cNvSpPr>
            <p:nvPr/>
          </p:nvSpPr>
          <p:spPr bwMode="auto">
            <a:xfrm>
              <a:off x="4993899" y="5181600"/>
              <a:ext cx="1828800" cy="838200"/>
            </a:xfrm>
            <a:prstGeom prst="ellipse">
              <a:avLst/>
            </a:prstGeom>
            <a:solidFill>
              <a:schemeClr val="accent1"/>
            </a:solidFill>
            <a:ln w="9525">
              <a:solidFill>
                <a:schemeClr val="tx1"/>
              </a:solidFill>
              <a:round/>
              <a:headEnd/>
              <a:tailEnd/>
            </a:ln>
          </p:spPr>
          <p:txBody>
            <a:bodyPr wrap="none" anchor="ctr"/>
            <a:lstStyle/>
            <a:p>
              <a:pPr algn="ctr"/>
              <a:r>
                <a:rPr lang="en-US" i="0" dirty="0"/>
                <a:t>Part 1</a:t>
              </a:r>
            </a:p>
          </p:txBody>
        </p:sp>
        <p:sp>
          <p:nvSpPr>
            <p:cNvPr id="17" name="Text Box 20"/>
            <p:cNvSpPr txBox="1">
              <a:spLocks noChangeArrowheads="1"/>
            </p:cNvSpPr>
            <p:nvPr/>
          </p:nvSpPr>
          <p:spPr bwMode="auto">
            <a:xfrm>
              <a:off x="5044071" y="4846920"/>
              <a:ext cx="1274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world(Emp1)</a:t>
              </a:r>
              <a:r>
                <a:rPr lang="en-US" sz="1400" i="0" dirty="0">
                  <a:solidFill>
                    <a:srgbClr val="FF0000"/>
                  </a:solidFill>
                </a:rPr>
                <a:t> </a:t>
              </a:r>
            </a:p>
          </p:txBody>
        </p:sp>
        <p:sp>
          <p:nvSpPr>
            <p:cNvPr id="18" name="Text Box 21"/>
            <p:cNvSpPr txBox="1">
              <a:spLocks noChangeArrowheads="1"/>
            </p:cNvSpPr>
            <p:nvPr/>
          </p:nvSpPr>
          <p:spPr bwMode="auto">
            <a:xfrm>
              <a:off x="7233342" y="4668195"/>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world(Emp2)</a:t>
              </a:r>
              <a:endParaRPr lang="en-US" sz="1400" i="0" dirty="0">
                <a:solidFill>
                  <a:srgbClr val="FF0000"/>
                </a:solidFill>
              </a:endParaRPr>
            </a:p>
          </p:txBody>
        </p:sp>
      </p:grpSp>
      <p:sp>
        <p:nvSpPr>
          <p:cNvPr id="19" name="Rounded Rectangular Callout 18"/>
          <p:cNvSpPr/>
          <p:nvPr/>
        </p:nvSpPr>
        <p:spPr bwMode="auto">
          <a:xfrm>
            <a:off x="7441428" y="5824469"/>
            <a:ext cx="1271543" cy="794877"/>
          </a:xfrm>
          <a:prstGeom prst="wedgeRoundRectCallout">
            <a:avLst>
              <a:gd name="adj1" fmla="val -38866"/>
              <a:gd name="adj2" fmla="val -62994"/>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rPr>
              <a:t>“Age” is not stored at Location 2</a:t>
            </a:r>
            <a:endParaRPr kumimoji="0" lang="en-US" sz="1400" b="0" i="1" u="none" strike="noStrike" cap="none" normalizeH="0" baseline="0" dirty="0">
              <a:ln>
                <a:noFill/>
              </a:ln>
              <a:solidFill>
                <a:schemeClr val="bg1"/>
              </a:solidFill>
              <a:effectLst/>
              <a:latin typeface="Comic Sans MS" pitchFamily="66" charset="0"/>
            </a:endParaRPr>
          </a:p>
        </p:txBody>
      </p:sp>
    </p:spTree>
    <p:extLst>
      <p:ext uri="{BB962C8B-B14F-4D97-AF65-F5344CB8AC3E}">
        <p14:creationId xmlns:p14="http://schemas.microsoft.com/office/powerpoint/2010/main" val="40866376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7620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1: Determine Number of Subqueries</a:t>
            </a:r>
          </a:p>
        </p:txBody>
      </p:sp>
      <p:sp>
        <p:nvSpPr>
          <p:cNvPr id="119811" name="Rectangle 3"/>
          <p:cNvSpPr>
            <a:spLocks noGrp="1" noChangeArrowheads="1"/>
          </p:cNvSpPr>
          <p:nvPr>
            <p:ph type="body" idx="1"/>
          </p:nvPr>
        </p:nvSpPr>
        <p:spPr>
          <a:xfrm>
            <a:off x="609600" y="1371600"/>
            <a:ext cx="8229600" cy="5181600"/>
          </a:xfrm>
        </p:spPr>
        <p:txBody>
          <a:bodyPr/>
          <a:lstStyle/>
          <a:p>
            <a:pPr marL="0" indent="0" eaLnBrk="1" hangingPunct="1">
              <a:spcBef>
                <a:spcPct val="0"/>
              </a:spcBef>
              <a:buFontTx/>
              <a:buNone/>
            </a:pPr>
            <a:r>
              <a:rPr lang="en-US" sz="1600" b="1" dirty="0">
                <a:solidFill>
                  <a:schemeClr val="accent2"/>
                </a:solidFill>
                <a:latin typeface="Arial Unicode MS" pitchFamily="34" charset="-128"/>
              </a:rPr>
              <a:t>Global</a:t>
            </a:r>
            <a:r>
              <a:rPr lang="en-US" sz="1600" dirty="0">
                <a:latin typeface="Arial Unicode MS" pitchFamily="34" charset="-128"/>
              </a:rPr>
              <a:t>		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marL="0" indent="0" eaLnBrk="1" hangingPunct="1">
              <a:spcBef>
                <a:spcPct val="0"/>
              </a:spcBef>
              <a:buFontTx/>
              <a:buNone/>
            </a:pPr>
            <a:r>
              <a:rPr lang="en-US" sz="1600" b="1" dirty="0">
                <a:solidFill>
                  <a:schemeClr val="accent2"/>
                </a:solidFill>
                <a:latin typeface="Arial Unicode MS" pitchFamily="34" charset="-128"/>
              </a:rPr>
              <a:t>Query</a:t>
            </a:r>
            <a:r>
              <a:rPr lang="en-US" sz="1600" dirty="0">
                <a:latin typeface="Arial Unicode MS" pitchFamily="34" charset="-128"/>
              </a:rPr>
              <a:t>		From	EmpO</a:t>
            </a:r>
          </a:p>
          <a:p>
            <a:pPr marL="0" indent="0" eaLnBrk="1" hangingPunct="1">
              <a:spcBef>
                <a:spcPct val="0"/>
              </a:spcBef>
              <a:buFontTx/>
              <a:buNone/>
            </a:pPr>
            <a:r>
              <a:rPr lang="en-US" sz="1600" dirty="0">
                <a:latin typeface="Arial Unicode MS" pitchFamily="34" charset="-128"/>
              </a:rPr>
              <a:t>			Where	</a:t>
            </a:r>
            <a:r>
              <a:rPr lang="en-US" sz="1600" dirty="0" err="1">
                <a:latin typeface="Arial Unicode MS" pitchFamily="34" charset="-128"/>
              </a:rPr>
              <a:t>EmpO.Salary</a:t>
            </a:r>
            <a:r>
              <a:rPr lang="en-US" sz="1600" dirty="0">
                <a:latin typeface="Arial Unicode MS" pitchFamily="34" charset="-128"/>
              </a:rPr>
              <a:t> &gt; 80,000  AND</a:t>
            </a:r>
          </a:p>
          <a:p>
            <a:pPr marL="0" indent="0" eaLnBrk="1" hangingPunct="1">
              <a:spcBef>
                <a:spcPct val="0"/>
              </a:spcBef>
              <a:buFontTx/>
              <a:buNone/>
            </a:pPr>
            <a:r>
              <a:rPr lang="en-US" sz="1600" dirty="0">
                <a:latin typeface="Arial Unicode MS" pitchFamily="34" charset="-128"/>
              </a:rPr>
              <a:t>				</a:t>
            </a:r>
            <a:r>
              <a:rPr lang="en-US" sz="1600" dirty="0" err="1">
                <a:latin typeface="Arial Unicode MS" pitchFamily="34" charset="-128"/>
              </a:rPr>
              <a:t>EmpO.Age</a:t>
            </a:r>
            <a:r>
              <a:rPr lang="en-US" sz="1600" dirty="0">
                <a:latin typeface="Arial Unicode MS" pitchFamily="34" charset="-128"/>
              </a:rPr>
              <a:t> &gt; 35</a:t>
            </a: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r>
              <a:rPr lang="en-US" sz="2000" b="1" dirty="0">
                <a:solidFill>
                  <a:srgbClr val="006600"/>
                </a:solidFill>
                <a:latin typeface="Comic Sans MS" pitchFamily="66" charset="0"/>
              </a:rPr>
              <a:t>Obtain a partition of world(EmpO) based on the aggregate function used to resolve the data inconsistency.</a:t>
            </a:r>
          </a:p>
          <a:p>
            <a:pPr marL="0" indent="0" eaLnBrk="1" hangingPunct="1">
              <a:spcBef>
                <a:spcPct val="0"/>
              </a:spcBef>
              <a:buFontTx/>
              <a:buNone/>
            </a:pPr>
            <a:endParaRPr lang="en-US" sz="1600" b="1" dirty="0">
              <a:solidFill>
                <a:srgbClr val="006600"/>
              </a:solidFill>
              <a:latin typeface="Comic Sans MS" pitchFamily="66" charset="0"/>
            </a:endParaRPr>
          </a:p>
          <a:p>
            <a:pPr marL="0" indent="0" eaLnBrk="1" hangingPunct="1">
              <a:spcBef>
                <a:spcPct val="0"/>
              </a:spcBef>
              <a:spcAft>
                <a:spcPct val="30000"/>
              </a:spcAft>
              <a:buFontTx/>
              <a:buNone/>
            </a:pPr>
            <a:r>
              <a:rPr lang="en-US" sz="1600" b="1" u="sng" dirty="0">
                <a:solidFill>
                  <a:schemeClr val="accent2"/>
                </a:solidFill>
                <a:latin typeface="Comic Sans MS" pitchFamily="66" charset="0"/>
              </a:rPr>
              <a:t>Option 1 (based on </a:t>
            </a:r>
            <a:r>
              <a:rPr lang="en-US" sz="1600" b="1" i="1" u="sng" dirty="0">
                <a:solidFill>
                  <a:schemeClr val="accent2"/>
                </a:solidFill>
                <a:latin typeface="Comic Sans MS" pitchFamily="66" charset="0"/>
              </a:rPr>
              <a:t>Salary</a:t>
            </a:r>
            <a:r>
              <a:rPr lang="en-US" sz="1600" b="1" u="sng" dirty="0">
                <a:solidFill>
                  <a:schemeClr val="accent2"/>
                </a:solidFill>
                <a:latin typeface="Comic Sans MS" pitchFamily="66" charset="0"/>
              </a:rPr>
              <a:t>)</a:t>
            </a:r>
            <a:r>
              <a:rPr lang="en-US" sz="1600" dirty="0">
                <a:latin typeface="Comic Sans MS" pitchFamily="66" charset="0"/>
              </a:rPr>
              <a:t>		   </a:t>
            </a:r>
            <a:r>
              <a:rPr lang="en-US" sz="1600" b="1" u="sng" dirty="0">
                <a:solidFill>
                  <a:schemeClr val="accent2"/>
                </a:solidFill>
                <a:latin typeface="Comic Sans MS" pitchFamily="66" charset="0"/>
              </a:rPr>
              <a:t>Option 2 (based on </a:t>
            </a:r>
            <a:r>
              <a:rPr lang="en-US" sz="1600" b="1" i="1" u="sng" dirty="0">
                <a:solidFill>
                  <a:schemeClr val="accent2"/>
                </a:solidFill>
                <a:latin typeface="Comic Sans MS" pitchFamily="66" charset="0"/>
              </a:rPr>
              <a:t>Age</a:t>
            </a:r>
            <a:r>
              <a:rPr lang="en-US" sz="1600" b="1" u="sng" dirty="0">
                <a:solidFill>
                  <a:schemeClr val="accent2"/>
                </a:solidFill>
                <a:latin typeface="Comic Sans MS" pitchFamily="66" charset="0"/>
              </a:rPr>
              <a:t>)</a:t>
            </a:r>
          </a:p>
          <a:p>
            <a:pPr marL="0" indent="0" eaLnBrk="1" hangingPunct="1">
              <a:spcBef>
                <a:spcPct val="0"/>
              </a:spcBef>
              <a:spcAft>
                <a:spcPct val="20000"/>
              </a:spcAft>
              <a:buFontTx/>
              <a:buNone/>
            </a:pPr>
            <a:r>
              <a:rPr lang="en-US" sz="1600" dirty="0">
                <a:latin typeface="Comic Sans MS" pitchFamily="66" charset="0"/>
              </a:rPr>
              <a:t>part. 1: world(Emp1) – world(Emp2)	      part. 1: world(Emp1)</a:t>
            </a:r>
          </a:p>
          <a:p>
            <a:pPr marL="0" indent="0" eaLnBrk="1" hangingPunct="1">
              <a:spcBef>
                <a:spcPct val="0"/>
              </a:spcBef>
              <a:spcAft>
                <a:spcPct val="20000"/>
              </a:spcAft>
              <a:buFontTx/>
              <a:buNone/>
            </a:pPr>
            <a:r>
              <a:rPr lang="en-US" sz="1600" dirty="0">
                <a:latin typeface="Comic Sans MS" pitchFamily="66" charset="0"/>
              </a:rPr>
              <a:t>part. 2: world(Emp2) – world(Emp1)	      part. 2: world(Emp2) –   </a:t>
            </a:r>
          </a:p>
          <a:p>
            <a:pPr marL="0" indent="0" eaLnBrk="1" hangingPunct="1">
              <a:spcBef>
                <a:spcPct val="0"/>
              </a:spcBef>
              <a:buFontTx/>
              <a:buNone/>
            </a:pPr>
            <a:r>
              <a:rPr lang="en-US" sz="1600" dirty="0">
                <a:latin typeface="Comic Sans MS" pitchFamily="66" charset="0"/>
              </a:rPr>
              <a:t>part. 3: world(Emp1) </a:t>
            </a:r>
            <a:r>
              <a:rPr lang="en-US" sz="1600" dirty="0">
                <a:latin typeface="Arial Unicode MS" pitchFamily="34" charset="-128"/>
                <a:ea typeface="Arial Unicode MS" pitchFamily="34" charset="-128"/>
                <a:cs typeface="Arial Unicode MS" pitchFamily="34" charset="-128"/>
              </a:rPr>
              <a:t>⋂ world(Emp2)                 </a:t>
            </a:r>
            <a:r>
              <a:rPr lang="en-US" sz="1600" dirty="0">
                <a:latin typeface="Comic Sans MS" pitchFamily="66" charset="0"/>
              </a:rPr>
              <a:t>             world(Emp1)</a:t>
            </a: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r>
              <a:rPr lang="en-US" sz="1600" b="1" dirty="0">
                <a:solidFill>
                  <a:srgbClr val="9900CC"/>
                </a:solidFill>
                <a:latin typeface="Comic Sans MS" pitchFamily="66" charset="0"/>
              </a:rPr>
              <a:t>        We use Option 1 since it is the finest partition among all the partitions</a:t>
            </a:r>
          </a:p>
          <a:p>
            <a:pPr marL="0" indent="0" eaLnBrk="1" hangingPunct="1">
              <a:spcBef>
                <a:spcPct val="0"/>
              </a:spcBef>
              <a:buFontTx/>
              <a:buNone/>
            </a:pPr>
            <a:r>
              <a:rPr lang="en-US" sz="1600" b="1" dirty="0">
                <a:solidFill>
                  <a:srgbClr val="9900CC"/>
                </a:solidFill>
                <a:latin typeface="Comic Sans MS" pitchFamily="66" charset="0"/>
              </a:rPr>
              <a:t>    </a:t>
            </a:r>
          </a:p>
        </p:txBody>
      </p:sp>
      <p:sp>
        <p:nvSpPr>
          <p:cNvPr id="119812" name="Oval 7"/>
          <p:cNvSpPr>
            <a:spLocks noChangeArrowheads="1"/>
          </p:cNvSpPr>
          <p:nvPr/>
        </p:nvSpPr>
        <p:spPr bwMode="auto">
          <a:xfrm>
            <a:off x="838200" y="5029200"/>
            <a:ext cx="18288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9813" name="Oval 8"/>
          <p:cNvSpPr>
            <a:spLocks noChangeArrowheads="1"/>
          </p:cNvSpPr>
          <p:nvPr/>
        </p:nvSpPr>
        <p:spPr bwMode="auto">
          <a:xfrm>
            <a:off x="1981200" y="4876800"/>
            <a:ext cx="21336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19814" name="Text Box 9"/>
          <p:cNvSpPr txBox="1">
            <a:spLocks noChangeArrowheads="1"/>
          </p:cNvSpPr>
          <p:nvPr/>
        </p:nvSpPr>
        <p:spPr bwMode="auto">
          <a:xfrm>
            <a:off x="1143000" y="5227638"/>
            <a:ext cx="320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1</a:t>
            </a:r>
          </a:p>
        </p:txBody>
      </p:sp>
      <p:sp>
        <p:nvSpPr>
          <p:cNvPr id="119815" name="Text Box 10"/>
          <p:cNvSpPr txBox="1">
            <a:spLocks noChangeArrowheads="1"/>
          </p:cNvSpPr>
          <p:nvPr/>
        </p:nvSpPr>
        <p:spPr bwMode="auto">
          <a:xfrm>
            <a:off x="2084388" y="5075238"/>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3</a:t>
            </a:r>
          </a:p>
        </p:txBody>
      </p:sp>
      <p:sp>
        <p:nvSpPr>
          <p:cNvPr id="119816" name="Text Box 11"/>
          <p:cNvSpPr txBox="1">
            <a:spLocks noChangeArrowheads="1"/>
          </p:cNvSpPr>
          <p:nvPr/>
        </p:nvSpPr>
        <p:spPr bwMode="auto">
          <a:xfrm>
            <a:off x="3151188" y="5075238"/>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2</a:t>
            </a:r>
          </a:p>
        </p:txBody>
      </p:sp>
      <p:sp>
        <p:nvSpPr>
          <p:cNvPr id="119817" name="Text Box 12"/>
          <p:cNvSpPr txBox="1">
            <a:spLocks noChangeArrowheads="1"/>
          </p:cNvSpPr>
          <p:nvPr/>
        </p:nvSpPr>
        <p:spPr bwMode="auto">
          <a:xfrm>
            <a:off x="746125" y="47244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world(Emp1)</a:t>
            </a:r>
            <a:r>
              <a:rPr lang="en-US" sz="1400" i="0">
                <a:solidFill>
                  <a:srgbClr val="FF0000"/>
                </a:solidFill>
              </a:rPr>
              <a:t> </a:t>
            </a:r>
          </a:p>
        </p:txBody>
      </p:sp>
      <p:sp>
        <p:nvSpPr>
          <p:cNvPr id="119818" name="Text Box 13"/>
          <p:cNvSpPr txBox="1">
            <a:spLocks noChangeArrowheads="1"/>
          </p:cNvSpPr>
          <p:nvPr/>
        </p:nvSpPr>
        <p:spPr bwMode="auto">
          <a:xfrm>
            <a:off x="3144838" y="56388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119819" name="Oval 15"/>
          <p:cNvSpPr>
            <a:spLocks noChangeArrowheads="1"/>
          </p:cNvSpPr>
          <p:nvPr/>
        </p:nvSpPr>
        <p:spPr bwMode="auto">
          <a:xfrm>
            <a:off x="6248400" y="4953000"/>
            <a:ext cx="2133600" cy="838200"/>
          </a:xfrm>
          <a:prstGeom prst="ellipse">
            <a:avLst/>
          </a:prstGeom>
          <a:solidFill>
            <a:srgbClr val="E1FFF5"/>
          </a:solidFill>
          <a:ln w="9525">
            <a:solidFill>
              <a:schemeClr val="tx1"/>
            </a:solidFill>
            <a:round/>
            <a:headEnd/>
            <a:tailEnd/>
          </a:ln>
        </p:spPr>
        <p:txBody>
          <a:bodyPr wrap="none" anchor="ctr"/>
          <a:lstStyle/>
          <a:p>
            <a:pPr algn="ctr"/>
            <a:r>
              <a:rPr lang="en-US" i="0"/>
              <a:t>2</a:t>
            </a:r>
          </a:p>
        </p:txBody>
      </p:sp>
      <p:sp>
        <p:nvSpPr>
          <p:cNvPr id="119820" name="Oval 14"/>
          <p:cNvSpPr>
            <a:spLocks noChangeArrowheads="1"/>
          </p:cNvSpPr>
          <p:nvPr/>
        </p:nvSpPr>
        <p:spPr bwMode="auto">
          <a:xfrm>
            <a:off x="5105400" y="5105400"/>
            <a:ext cx="1828800" cy="838200"/>
          </a:xfrm>
          <a:prstGeom prst="ellipse">
            <a:avLst/>
          </a:prstGeom>
          <a:solidFill>
            <a:schemeClr val="accent1"/>
          </a:solidFill>
          <a:ln w="9525">
            <a:solidFill>
              <a:schemeClr val="tx1"/>
            </a:solidFill>
            <a:round/>
            <a:headEnd/>
            <a:tailEnd/>
          </a:ln>
        </p:spPr>
        <p:txBody>
          <a:bodyPr wrap="none" anchor="ctr"/>
          <a:lstStyle/>
          <a:p>
            <a:pPr algn="ctr"/>
            <a:r>
              <a:rPr lang="en-US" i="0"/>
              <a:t>1</a:t>
            </a:r>
          </a:p>
        </p:txBody>
      </p:sp>
      <p:sp>
        <p:nvSpPr>
          <p:cNvPr id="119821" name="Text Box 20"/>
          <p:cNvSpPr txBox="1">
            <a:spLocks noChangeArrowheads="1"/>
          </p:cNvSpPr>
          <p:nvPr/>
        </p:nvSpPr>
        <p:spPr bwMode="auto">
          <a:xfrm>
            <a:off x="4897438" y="4800600"/>
            <a:ext cx="14430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  world(Emp1)</a:t>
            </a:r>
            <a:r>
              <a:rPr lang="en-US" sz="1400" i="0" dirty="0">
                <a:solidFill>
                  <a:srgbClr val="FF0000"/>
                </a:solidFill>
              </a:rPr>
              <a:t> </a:t>
            </a:r>
          </a:p>
        </p:txBody>
      </p:sp>
      <p:sp>
        <p:nvSpPr>
          <p:cNvPr id="119822" name="Text Box 21"/>
          <p:cNvSpPr txBox="1">
            <a:spLocks noChangeArrowheads="1"/>
          </p:cNvSpPr>
          <p:nvPr/>
        </p:nvSpPr>
        <p:spPr bwMode="auto">
          <a:xfrm>
            <a:off x="7239000" y="57150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2" name="TextBox 1"/>
          <p:cNvSpPr txBox="1"/>
          <p:nvPr/>
        </p:nvSpPr>
        <p:spPr>
          <a:xfrm>
            <a:off x="1672809" y="6316867"/>
            <a:ext cx="5798382" cy="461665"/>
          </a:xfrm>
          <a:prstGeom prst="rect">
            <a:avLst/>
          </a:prstGeom>
          <a:noFill/>
        </p:spPr>
        <p:txBody>
          <a:bodyPr wrap="none" rtlCol="0">
            <a:spAutoFit/>
          </a:bodyPr>
          <a:lstStyle/>
          <a:p>
            <a:r>
              <a:rPr lang="en-US" dirty="0"/>
              <a:t>Decompose the query into 3 subqueries</a:t>
            </a:r>
          </a:p>
        </p:txBody>
      </p:sp>
      <p:pic>
        <p:nvPicPr>
          <p:cNvPr id="16"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0075" y="5286426"/>
            <a:ext cx="522944" cy="486338"/>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Image result for pointin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23532" y="6191488"/>
            <a:ext cx="679805" cy="422094"/>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bwMode="auto">
          <a:xfrm>
            <a:off x="7086600" y="3200400"/>
            <a:ext cx="1807901" cy="1447800"/>
          </a:xfrm>
          <a:prstGeom prst="wedgeRoundRectCallout">
            <a:avLst>
              <a:gd name="adj1" fmla="val -73417"/>
              <a:gd name="adj2" fmla="val 102707"/>
              <a:gd name="adj3" fmla="val 16667"/>
            </a:avLst>
          </a:prstGeom>
          <a:solidFill>
            <a:srgbClr val="FF616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Using two partitions cannot resolve  </a:t>
            </a:r>
            <a:r>
              <a:rPr lang="en-US" sz="1600" dirty="0" err="1">
                <a:solidFill>
                  <a:schemeClr val="bg1"/>
                </a:solidFill>
              </a:rPr>
              <a:t>inconsisitency</a:t>
            </a:r>
            <a:r>
              <a:rPr lang="en-US" sz="1600" dirty="0">
                <a:solidFill>
                  <a:schemeClr val="bg1"/>
                </a:solidFill>
              </a:rPr>
              <a:t> due to “Salary”</a:t>
            </a:r>
            <a:endParaRPr kumimoji="0" lang="en-US" sz="16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2563027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04800"/>
            <a:ext cx="7772400" cy="7620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1: Determine Number of Subqueries</a:t>
            </a:r>
          </a:p>
        </p:txBody>
      </p:sp>
      <p:sp>
        <p:nvSpPr>
          <p:cNvPr id="119811" name="Rectangle 3"/>
          <p:cNvSpPr>
            <a:spLocks noGrp="1" noChangeArrowheads="1"/>
          </p:cNvSpPr>
          <p:nvPr>
            <p:ph type="body" idx="1"/>
          </p:nvPr>
        </p:nvSpPr>
        <p:spPr>
          <a:xfrm>
            <a:off x="609600" y="1371600"/>
            <a:ext cx="8229600" cy="5181600"/>
          </a:xfrm>
        </p:spPr>
        <p:txBody>
          <a:bodyPr/>
          <a:lstStyle/>
          <a:p>
            <a:pPr marL="0" indent="0" eaLnBrk="1" hangingPunct="1">
              <a:spcBef>
                <a:spcPct val="0"/>
              </a:spcBef>
              <a:buFontTx/>
              <a:buNone/>
            </a:pPr>
            <a:r>
              <a:rPr lang="en-US" sz="1600" b="1" dirty="0">
                <a:solidFill>
                  <a:schemeClr val="accent2"/>
                </a:solidFill>
                <a:latin typeface="Arial Unicode MS" pitchFamily="34" charset="-128"/>
              </a:rPr>
              <a:t>Global</a:t>
            </a:r>
            <a:r>
              <a:rPr lang="en-US" sz="1600" dirty="0">
                <a:latin typeface="Arial Unicode MS" pitchFamily="34" charset="-128"/>
              </a:rPr>
              <a:t>		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marL="0" indent="0" eaLnBrk="1" hangingPunct="1">
              <a:spcBef>
                <a:spcPct val="0"/>
              </a:spcBef>
              <a:buFontTx/>
              <a:buNone/>
            </a:pPr>
            <a:r>
              <a:rPr lang="en-US" sz="1600" b="1" dirty="0">
                <a:solidFill>
                  <a:schemeClr val="accent2"/>
                </a:solidFill>
                <a:latin typeface="Arial Unicode MS" pitchFamily="34" charset="-128"/>
              </a:rPr>
              <a:t>Query</a:t>
            </a:r>
            <a:r>
              <a:rPr lang="en-US" sz="1600" dirty="0">
                <a:latin typeface="Arial Unicode MS" pitchFamily="34" charset="-128"/>
              </a:rPr>
              <a:t>		From	EmpO</a:t>
            </a:r>
          </a:p>
          <a:p>
            <a:pPr marL="0" indent="0" eaLnBrk="1" hangingPunct="1">
              <a:spcBef>
                <a:spcPct val="0"/>
              </a:spcBef>
              <a:buFontTx/>
              <a:buNone/>
            </a:pPr>
            <a:r>
              <a:rPr lang="en-US" sz="1600" dirty="0">
                <a:latin typeface="Arial Unicode MS" pitchFamily="34" charset="-128"/>
              </a:rPr>
              <a:t>			Where	</a:t>
            </a:r>
            <a:r>
              <a:rPr lang="en-US" sz="1600" dirty="0" err="1">
                <a:latin typeface="Arial Unicode MS" pitchFamily="34" charset="-128"/>
              </a:rPr>
              <a:t>EmpO.Salary</a:t>
            </a:r>
            <a:r>
              <a:rPr lang="en-US" sz="1600" dirty="0">
                <a:latin typeface="Arial Unicode MS" pitchFamily="34" charset="-128"/>
              </a:rPr>
              <a:t> &gt; 80,000  AND</a:t>
            </a:r>
          </a:p>
          <a:p>
            <a:pPr marL="0" indent="0" eaLnBrk="1" hangingPunct="1">
              <a:spcBef>
                <a:spcPct val="0"/>
              </a:spcBef>
              <a:buFontTx/>
              <a:buNone/>
            </a:pPr>
            <a:r>
              <a:rPr lang="en-US" sz="1600" dirty="0">
                <a:latin typeface="Arial Unicode MS" pitchFamily="34" charset="-128"/>
              </a:rPr>
              <a:t>				</a:t>
            </a:r>
            <a:r>
              <a:rPr lang="en-US" sz="1600" dirty="0" err="1">
                <a:latin typeface="Arial Unicode MS" pitchFamily="34" charset="-128"/>
              </a:rPr>
              <a:t>EmpO.Age</a:t>
            </a:r>
            <a:r>
              <a:rPr lang="en-US" sz="1600" dirty="0">
                <a:latin typeface="Arial Unicode MS" pitchFamily="34" charset="-128"/>
              </a:rPr>
              <a:t> &gt; 35</a:t>
            </a:r>
          </a:p>
          <a:p>
            <a:pPr marL="0" indent="0" eaLnBrk="1" hangingPunct="1">
              <a:spcBef>
                <a:spcPct val="0"/>
              </a:spcBef>
              <a:buFontTx/>
              <a:buNone/>
            </a:pPr>
            <a:endParaRPr lang="en-US" sz="1600" dirty="0">
              <a:latin typeface="Arial Unicode MS" pitchFamily="34" charset="-128"/>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endParaRPr lang="en-US" sz="1600" dirty="0">
              <a:latin typeface="Comic Sans MS" pitchFamily="66" charset="0"/>
            </a:endParaRPr>
          </a:p>
          <a:p>
            <a:pPr marL="0" indent="0" eaLnBrk="1" hangingPunct="1">
              <a:spcBef>
                <a:spcPct val="0"/>
              </a:spcBef>
              <a:buFontTx/>
              <a:buNone/>
            </a:pPr>
            <a:r>
              <a:rPr lang="en-US" sz="1600" b="1" dirty="0">
                <a:solidFill>
                  <a:srgbClr val="9900CC"/>
                </a:solidFill>
                <a:latin typeface="Comic Sans MS" pitchFamily="66" charset="0"/>
              </a:rPr>
              <a:t>            </a:t>
            </a:r>
          </a:p>
        </p:txBody>
      </p:sp>
      <p:grpSp>
        <p:nvGrpSpPr>
          <p:cNvPr id="6" name="Group 5">
            <a:extLst>
              <a:ext uri="{FF2B5EF4-FFF2-40B4-BE49-F238E27FC236}">
                <a16:creationId xmlns:a16="http://schemas.microsoft.com/office/drawing/2014/main" id="{22B41B09-AE81-1A25-D0F1-9BDE0006C892}"/>
              </a:ext>
            </a:extLst>
          </p:cNvPr>
          <p:cNvGrpSpPr/>
          <p:nvPr/>
        </p:nvGrpSpPr>
        <p:grpSpPr>
          <a:xfrm>
            <a:off x="633473" y="2113115"/>
            <a:ext cx="3621088" cy="1219200"/>
            <a:chOff x="5169316" y="2748555"/>
            <a:chExt cx="3621088" cy="1219200"/>
          </a:xfrm>
        </p:grpSpPr>
        <p:sp>
          <p:nvSpPr>
            <p:cNvPr id="119812" name="Oval 7"/>
            <p:cNvSpPr>
              <a:spLocks noChangeArrowheads="1"/>
            </p:cNvSpPr>
            <p:nvPr/>
          </p:nvSpPr>
          <p:spPr bwMode="auto">
            <a:xfrm>
              <a:off x="5261391" y="3053355"/>
              <a:ext cx="1828800" cy="838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119813" name="Oval 8"/>
            <p:cNvSpPr>
              <a:spLocks noChangeArrowheads="1"/>
            </p:cNvSpPr>
            <p:nvPr/>
          </p:nvSpPr>
          <p:spPr bwMode="auto">
            <a:xfrm>
              <a:off x="6404391" y="2900955"/>
              <a:ext cx="2133600" cy="8382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r"/>
              <a:endParaRPr lang="en-US"/>
            </a:p>
          </p:txBody>
        </p:sp>
        <p:sp>
          <p:nvSpPr>
            <p:cNvPr id="119814" name="Text Box 9"/>
            <p:cNvSpPr txBox="1">
              <a:spLocks noChangeArrowheads="1"/>
            </p:cNvSpPr>
            <p:nvPr/>
          </p:nvSpPr>
          <p:spPr bwMode="auto">
            <a:xfrm>
              <a:off x="5566191" y="3251793"/>
              <a:ext cx="320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1</a:t>
              </a:r>
            </a:p>
          </p:txBody>
        </p:sp>
        <p:sp>
          <p:nvSpPr>
            <p:cNvPr id="119815" name="Text Box 10"/>
            <p:cNvSpPr txBox="1">
              <a:spLocks noChangeArrowheads="1"/>
            </p:cNvSpPr>
            <p:nvPr/>
          </p:nvSpPr>
          <p:spPr bwMode="auto">
            <a:xfrm>
              <a:off x="6507579" y="3099393"/>
              <a:ext cx="3698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3</a:t>
              </a:r>
            </a:p>
          </p:txBody>
        </p:sp>
        <p:sp>
          <p:nvSpPr>
            <p:cNvPr id="119816" name="Text Box 11"/>
            <p:cNvSpPr txBox="1">
              <a:spLocks noChangeArrowheads="1"/>
            </p:cNvSpPr>
            <p:nvPr/>
          </p:nvSpPr>
          <p:spPr bwMode="auto">
            <a:xfrm>
              <a:off x="7574379" y="3099393"/>
              <a:ext cx="3698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2</a:t>
              </a:r>
            </a:p>
          </p:txBody>
        </p:sp>
        <p:sp>
          <p:nvSpPr>
            <p:cNvPr id="119817" name="Text Box 12"/>
            <p:cNvSpPr txBox="1">
              <a:spLocks noChangeArrowheads="1"/>
            </p:cNvSpPr>
            <p:nvPr/>
          </p:nvSpPr>
          <p:spPr bwMode="auto">
            <a:xfrm>
              <a:off x="5169316" y="2748555"/>
              <a:ext cx="1274763"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world(Emp1)</a:t>
              </a:r>
              <a:r>
                <a:rPr lang="en-US" sz="1400" i="0">
                  <a:solidFill>
                    <a:srgbClr val="FF0000"/>
                  </a:solidFill>
                </a:rPr>
                <a:t> </a:t>
              </a:r>
            </a:p>
          </p:txBody>
        </p:sp>
        <p:sp>
          <p:nvSpPr>
            <p:cNvPr id="119818" name="Text Box 13"/>
            <p:cNvSpPr txBox="1">
              <a:spLocks noChangeArrowheads="1"/>
            </p:cNvSpPr>
            <p:nvPr/>
          </p:nvSpPr>
          <p:spPr bwMode="auto">
            <a:xfrm>
              <a:off x="7568029" y="3662955"/>
              <a:ext cx="1222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grpSp>
      <p:grpSp>
        <p:nvGrpSpPr>
          <p:cNvPr id="5" name="Group 4">
            <a:extLst>
              <a:ext uri="{FF2B5EF4-FFF2-40B4-BE49-F238E27FC236}">
                <a16:creationId xmlns:a16="http://schemas.microsoft.com/office/drawing/2014/main" id="{3673F355-3026-9CDC-14E4-7CCFF7B768CF}"/>
              </a:ext>
            </a:extLst>
          </p:cNvPr>
          <p:cNvGrpSpPr/>
          <p:nvPr/>
        </p:nvGrpSpPr>
        <p:grpSpPr>
          <a:xfrm>
            <a:off x="5237223" y="2722715"/>
            <a:ext cx="3563937" cy="1219200"/>
            <a:chOff x="4897438" y="4800600"/>
            <a:chExt cx="3563937" cy="1219200"/>
          </a:xfrm>
        </p:grpSpPr>
        <p:sp>
          <p:nvSpPr>
            <p:cNvPr id="119819" name="Oval 15"/>
            <p:cNvSpPr>
              <a:spLocks noChangeArrowheads="1"/>
            </p:cNvSpPr>
            <p:nvPr/>
          </p:nvSpPr>
          <p:spPr bwMode="auto">
            <a:xfrm>
              <a:off x="6248400" y="4953000"/>
              <a:ext cx="2133600" cy="838200"/>
            </a:xfrm>
            <a:prstGeom prst="ellipse">
              <a:avLst/>
            </a:prstGeom>
            <a:solidFill>
              <a:srgbClr val="E1FFF5"/>
            </a:solidFill>
            <a:ln w="9525">
              <a:solidFill>
                <a:schemeClr val="tx1"/>
              </a:solidFill>
              <a:round/>
              <a:headEnd/>
              <a:tailEnd/>
            </a:ln>
          </p:spPr>
          <p:txBody>
            <a:bodyPr wrap="none" anchor="ctr"/>
            <a:lstStyle/>
            <a:p>
              <a:pPr algn="ctr"/>
              <a:r>
                <a:rPr lang="en-US" i="0"/>
                <a:t>2</a:t>
              </a:r>
            </a:p>
          </p:txBody>
        </p:sp>
        <p:sp>
          <p:nvSpPr>
            <p:cNvPr id="119820" name="Oval 14"/>
            <p:cNvSpPr>
              <a:spLocks noChangeArrowheads="1"/>
            </p:cNvSpPr>
            <p:nvPr/>
          </p:nvSpPr>
          <p:spPr bwMode="auto">
            <a:xfrm>
              <a:off x="5105400" y="5105400"/>
              <a:ext cx="1828800" cy="838200"/>
            </a:xfrm>
            <a:prstGeom prst="ellipse">
              <a:avLst/>
            </a:prstGeom>
            <a:solidFill>
              <a:schemeClr val="accent1"/>
            </a:solidFill>
            <a:ln w="9525">
              <a:solidFill>
                <a:schemeClr val="tx1"/>
              </a:solidFill>
              <a:round/>
              <a:headEnd/>
              <a:tailEnd/>
            </a:ln>
          </p:spPr>
          <p:txBody>
            <a:bodyPr wrap="none" anchor="ctr"/>
            <a:lstStyle/>
            <a:p>
              <a:pPr algn="ctr"/>
              <a:r>
                <a:rPr lang="en-US" i="0"/>
                <a:t>1</a:t>
              </a:r>
            </a:p>
          </p:txBody>
        </p:sp>
        <p:sp>
          <p:nvSpPr>
            <p:cNvPr id="119821" name="Text Box 20"/>
            <p:cNvSpPr txBox="1">
              <a:spLocks noChangeArrowheads="1"/>
            </p:cNvSpPr>
            <p:nvPr/>
          </p:nvSpPr>
          <p:spPr bwMode="auto">
            <a:xfrm>
              <a:off x="4897438" y="4800600"/>
              <a:ext cx="144302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  world(Emp1)</a:t>
              </a:r>
              <a:r>
                <a:rPr lang="en-US" sz="1400" i="0" dirty="0">
                  <a:solidFill>
                    <a:srgbClr val="FF0000"/>
                  </a:solidFill>
                </a:rPr>
                <a:t> </a:t>
              </a:r>
            </a:p>
          </p:txBody>
        </p:sp>
        <p:sp>
          <p:nvSpPr>
            <p:cNvPr id="119822" name="Text Box 21"/>
            <p:cNvSpPr txBox="1">
              <a:spLocks noChangeArrowheads="1"/>
            </p:cNvSpPr>
            <p:nvPr/>
          </p:nvSpPr>
          <p:spPr bwMode="auto">
            <a:xfrm>
              <a:off x="7239000" y="5715000"/>
              <a:ext cx="122237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grpSp>
      <p:sp>
        <p:nvSpPr>
          <p:cNvPr id="2" name="TextBox 1"/>
          <p:cNvSpPr txBox="1"/>
          <p:nvPr/>
        </p:nvSpPr>
        <p:spPr>
          <a:xfrm>
            <a:off x="1672809" y="6316867"/>
            <a:ext cx="5798382" cy="461665"/>
          </a:xfrm>
          <a:prstGeom prst="rect">
            <a:avLst/>
          </a:prstGeom>
          <a:noFill/>
        </p:spPr>
        <p:txBody>
          <a:bodyPr wrap="none" rtlCol="0">
            <a:spAutoFit/>
          </a:bodyPr>
          <a:lstStyle/>
          <a:p>
            <a:r>
              <a:rPr lang="en-US" dirty="0"/>
              <a:t>Decompose the query into 3 subqueries</a:t>
            </a:r>
          </a:p>
        </p:txBody>
      </p:sp>
      <p:pic>
        <p:nvPicPr>
          <p:cNvPr id="16"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3479" y="2577842"/>
            <a:ext cx="522944" cy="486338"/>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Image result for pointin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23532" y="6191488"/>
            <a:ext cx="679805" cy="422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2E2EBFF-306A-A890-322D-B2205A8BFC55}"/>
              </a:ext>
            </a:extLst>
          </p:cNvPr>
          <p:cNvPicPr>
            <a:picLocks noChangeAspect="1"/>
          </p:cNvPicPr>
          <p:nvPr/>
        </p:nvPicPr>
        <p:blipFill>
          <a:blip r:embed="rId5"/>
          <a:stretch>
            <a:fillRect/>
          </a:stretch>
        </p:blipFill>
        <p:spPr>
          <a:xfrm>
            <a:off x="585492" y="3489504"/>
            <a:ext cx="7519791" cy="3093887"/>
          </a:xfrm>
          <a:prstGeom prst="rect">
            <a:avLst/>
          </a:prstGeom>
        </p:spPr>
      </p:pic>
    </p:spTree>
    <p:extLst>
      <p:ext uri="{BB962C8B-B14F-4D97-AF65-F5344CB8AC3E}">
        <p14:creationId xmlns:p14="http://schemas.microsoft.com/office/powerpoint/2010/main" val="19292796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685800"/>
            <a:ext cx="7772400" cy="762000"/>
          </a:xfrm>
        </p:spPr>
        <p:txBody>
          <a:bodyPr/>
          <a:lstStyle/>
          <a:p>
            <a:pPr eaLnBrk="1" hangingPunct="1"/>
            <a:r>
              <a:rPr lang="en-US"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400" b="1" i="1" dirty="0">
                <a:solidFill>
                  <a:srgbClr val="009999"/>
                </a:solidFill>
                <a:latin typeface="Comic Sans MS" pitchFamily="66" charset="0"/>
              </a:rPr>
              <a:t>Another Example</a:t>
            </a:r>
          </a:p>
        </p:txBody>
      </p:sp>
      <p:sp>
        <p:nvSpPr>
          <p:cNvPr id="120835" name="Rectangle 3"/>
          <p:cNvSpPr>
            <a:spLocks noGrp="1" noChangeArrowheads="1"/>
          </p:cNvSpPr>
          <p:nvPr>
            <p:ph type="body" idx="1"/>
          </p:nvPr>
        </p:nvSpPr>
        <p:spPr>
          <a:xfrm>
            <a:off x="685800" y="1295400"/>
            <a:ext cx="8229600" cy="5181600"/>
          </a:xfrm>
        </p:spPr>
        <p:txBody>
          <a:bodyPr/>
          <a:lstStyle/>
          <a:p>
            <a:pPr eaLnBrk="1" hangingPunct="1">
              <a:spcBef>
                <a:spcPct val="0"/>
              </a:spcBef>
              <a:buFontTx/>
              <a:buNone/>
            </a:pPr>
            <a:endParaRPr lang="en-US" sz="1800">
              <a:latin typeface="Comic Sans MS" pitchFamily="66" charset="0"/>
            </a:endParaRPr>
          </a:p>
          <a:p>
            <a:pPr eaLnBrk="1" hangingPunct="1">
              <a:spcBef>
                <a:spcPct val="0"/>
              </a:spcBef>
              <a:buFontTx/>
              <a:buNone/>
            </a:pPr>
            <a:endParaRPr lang="en-US" sz="1800">
              <a:latin typeface="Comic Sans MS" pitchFamily="66" charset="0"/>
            </a:endParaRPr>
          </a:p>
          <a:p>
            <a:pPr eaLnBrk="1" hangingPunct="1">
              <a:spcBef>
                <a:spcPct val="0"/>
              </a:spcBef>
              <a:buFontTx/>
              <a:buNone/>
            </a:pPr>
            <a:endParaRPr lang="en-US" sz="1800">
              <a:latin typeface="Comic Sans MS" pitchFamily="66" charset="0"/>
            </a:endParaRPr>
          </a:p>
          <a:p>
            <a:pPr eaLnBrk="1" hangingPunct="1">
              <a:spcBef>
                <a:spcPct val="0"/>
              </a:spcBef>
              <a:buFontTx/>
              <a:buNone/>
            </a:pPr>
            <a:endParaRPr lang="en-US" sz="1800">
              <a:latin typeface="Comic Sans MS" pitchFamily="66" charset="0"/>
            </a:endParaRPr>
          </a:p>
          <a:p>
            <a:pPr eaLnBrk="1" hangingPunct="1">
              <a:spcBef>
                <a:spcPct val="0"/>
              </a:spcBef>
              <a:buFontTx/>
              <a:buNone/>
            </a:pPr>
            <a:endParaRPr lang="en-US" sz="1800">
              <a:latin typeface="Comic Sans MS" pitchFamily="66" charset="0"/>
            </a:endParaRPr>
          </a:p>
          <a:p>
            <a:pPr eaLnBrk="1" hangingPunct="1">
              <a:spcBef>
                <a:spcPct val="0"/>
              </a:spcBef>
              <a:buFontTx/>
              <a:buNone/>
            </a:pPr>
            <a:endParaRPr lang="en-US" sz="1800">
              <a:latin typeface="Comic Sans MS" pitchFamily="66" charset="0"/>
            </a:endParaRPr>
          </a:p>
        </p:txBody>
      </p:sp>
      <p:sp>
        <p:nvSpPr>
          <p:cNvPr id="120836" name="Oval 4"/>
          <p:cNvSpPr>
            <a:spLocks noChangeArrowheads="1"/>
          </p:cNvSpPr>
          <p:nvPr/>
        </p:nvSpPr>
        <p:spPr bwMode="auto">
          <a:xfrm>
            <a:off x="2924175" y="5334000"/>
            <a:ext cx="18288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0837" name="Oval 5"/>
          <p:cNvSpPr>
            <a:spLocks noChangeArrowheads="1"/>
          </p:cNvSpPr>
          <p:nvPr/>
        </p:nvSpPr>
        <p:spPr bwMode="auto">
          <a:xfrm>
            <a:off x="4067175" y="5181600"/>
            <a:ext cx="21336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0838" name="Text Box 6"/>
          <p:cNvSpPr txBox="1">
            <a:spLocks noChangeArrowheads="1"/>
          </p:cNvSpPr>
          <p:nvPr/>
        </p:nvSpPr>
        <p:spPr bwMode="auto">
          <a:xfrm>
            <a:off x="3228975" y="5532438"/>
            <a:ext cx="320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1</a:t>
            </a:r>
          </a:p>
        </p:txBody>
      </p:sp>
      <p:sp>
        <p:nvSpPr>
          <p:cNvPr id="120839" name="Text Box 7"/>
          <p:cNvSpPr txBox="1">
            <a:spLocks noChangeArrowheads="1"/>
          </p:cNvSpPr>
          <p:nvPr/>
        </p:nvSpPr>
        <p:spPr bwMode="auto">
          <a:xfrm>
            <a:off x="4170363" y="5380038"/>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3</a:t>
            </a:r>
          </a:p>
        </p:txBody>
      </p:sp>
      <p:sp>
        <p:nvSpPr>
          <p:cNvPr id="120840" name="Text Box 8"/>
          <p:cNvSpPr txBox="1">
            <a:spLocks noChangeArrowheads="1"/>
          </p:cNvSpPr>
          <p:nvPr/>
        </p:nvSpPr>
        <p:spPr bwMode="auto">
          <a:xfrm>
            <a:off x="5237163" y="5380038"/>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chemeClr val="accent2"/>
                </a:solidFill>
              </a:rPr>
              <a:t>2</a:t>
            </a:r>
          </a:p>
        </p:txBody>
      </p:sp>
      <p:sp>
        <p:nvSpPr>
          <p:cNvPr id="120841" name="Text Box 9"/>
          <p:cNvSpPr txBox="1">
            <a:spLocks noChangeArrowheads="1"/>
          </p:cNvSpPr>
          <p:nvPr/>
        </p:nvSpPr>
        <p:spPr bwMode="auto">
          <a:xfrm>
            <a:off x="2832100" y="50292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world(Emp1)</a:t>
            </a:r>
            <a:r>
              <a:rPr lang="en-US" sz="1400" i="0">
                <a:solidFill>
                  <a:srgbClr val="FF0000"/>
                </a:solidFill>
              </a:rPr>
              <a:t> </a:t>
            </a:r>
          </a:p>
        </p:txBody>
      </p:sp>
      <p:sp>
        <p:nvSpPr>
          <p:cNvPr id="120842" name="Text Box 10"/>
          <p:cNvSpPr txBox="1">
            <a:spLocks noChangeArrowheads="1"/>
          </p:cNvSpPr>
          <p:nvPr/>
        </p:nvSpPr>
        <p:spPr bwMode="auto">
          <a:xfrm>
            <a:off x="5230813" y="59436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120843" name="Oval 11"/>
          <p:cNvSpPr>
            <a:spLocks noChangeArrowheads="1"/>
          </p:cNvSpPr>
          <p:nvPr/>
        </p:nvSpPr>
        <p:spPr bwMode="auto">
          <a:xfrm>
            <a:off x="2189163" y="2590800"/>
            <a:ext cx="2133600" cy="838200"/>
          </a:xfrm>
          <a:prstGeom prst="ellipse">
            <a:avLst/>
          </a:prstGeom>
          <a:solidFill>
            <a:srgbClr val="E1FFF5"/>
          </a:solidFill>
          <a:ln w="9525">
            <a:solidFill>
              <a:schemeClr val="tx1"/>
            </a:solidFill>
            <a:round/>
            <a:headEnd/>
            <a:tailEnd/>
          </a:ln>
        </p:spPr>
        <p:txBody>
          <a:bodyPr wrap="none" anchor="ctr"/>
          <a:lstStyle/>
          <a:p>
            <a:pPr algn="ctr"/>
            <a:r>
              <a:rPr lang="en-US" i="0"/>
              <a:t>2</a:t>
            </a:r>
          </a:p>
        </p:txBody>
      </p:sp>
      <p:sp>
        <p:nvSpPr>
          <p:cNvPr id="120844" name="Oval 12"/>
          <p:cNvSpPr>
            <a:spLocks noChangeArrowheads="1"/>
          </p:cNvSpPr>
          <p:nvPr/>
        </p:nvSpPr>
        <p:spPr bwMode="auto">
          <a:xfrm>
            <a:off x="1046163" y="2743200"/>
            <a:ext cx="1828800" cy="838200"/>
          </a:xfrm>
          <a:prstGeom prst="ellipse">
            <a:avLst/>
          </a:prstGeom>
          <a:solidFill>
            <a:schemeClr val="accent1"/>
          </a:solidFill>
          <a:ln w="9525">
            <a:solidFill>
              <a:schemeClr val="tx1"/>
            </a:solidFill>
            <a:round/>
            <a:headEnd/>
            <a:tailEnd/>
          </a:ln>
        </p:spPr>
        <p:txBody>
          <a:bodyPr wrap="none" anchor="ctr"/>
          <a:lstStyle/>
          <a:p>
            <a:pPr algn="ctr"/>
            <a:r>
              <a:rPr lang="en-US" i="0"/>
              <a:t>1</a:t>
            </a:r>
          </a:p>
        </p:txBody>
      </p:sp>
      <p:sp>
        <p:nvSpPr>
          <p:cNvPr id="120845" name="Text Box 13"/>
          <p:cNvSpPr txBox="1">
            <a:spLocks noChangeArrowheads="1"/>
          </p:cNvSpPr>
          <p:nvPr/>
        </p:nvSpPr>
        <p:spPr bwMode="auto">
          <a:xfrm>
            <a:off x="838200" y="24384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world(Emp1)</a:t>
            </a:r>
            <a:r>
              <a:rPr lang="en-US" sz="1400" i="0">
                <a:solidFill>
                  <a:srgbClr val="FF0000"/>
                </a:solidFill>
              </a:rPr>
              <a:t> </a:t>
            </a:r>
          </a:p>
        </p:txBody>
      </p:sp>
      <p:sp>
        <p:nvSpPr>
          <p:cNvPr id="120846" name="Text Box 14"/>
          <p:cNvSpPr txBox="1">
            <a:spLocks noChangeArrowheads="1"/>
          </p:cNvSpPr>
          <p:nvPr/>
        </p:nvSpPr>
        <p:spPr bwMode="auto">
          <a:xfrm>
            <a:off x="3179763" y="33528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120847" name="Oval 16"/>
          <p:cNvSpPr>
            <a:spLocks noChangeArrowheads="1"/>
          </p:cNvSpPr>
          <p:nvPr/>
        </p:nvSpPr>
        <p:spPr bwMode="auto">
          <a:xfrm>
            <a:off x="5008563" y="2819400"/>
            <a:ext cx="1828800" cy="838200"/>
          </a:xfrm>
          <a:prstGeom prst="ellipse">
            <a:avLst/>
          </a:prstGeom>
          <a:solidFill>
            <a:schemeClr val="accent1"/>
          </a:solidFill>
          <a:ln w="9525">
            <a:solidFill>
              <a:schemeClr val="tx1"/>
            </a:solidFill>
            <a:round/>
            <a:headEnd/>
            <a:tailEnd/>
          </a:ln>
        </p:spPr>
        <p:txBody>
          <a:bodyPr wrap="none" anchor="ctr"/>
          <a:lstStyle/>
          <a:p>
            <a:pPr algn="ctr"/>
            <a:r>
              <a:rPr lang="en-US" i="0"/>
              <a:t>1</a:t>
            </a:r>
          </a:p>
        </p:txBody>
      </p:sp>
      <p:sp>
        <p:nvSpPr>
          <p:cNvPr id="120848" name="Text Box 17"/>
          <p:cNvSpPr txBox="1">
            <a:spLocks noChangeArrowheads="1"/>
          </p:cNvSpPr>
          <p:nvPr/>
        </p:nvSpPr>
        <p:spPr bwMode="auto">
          <a:xfrm>
            <a:off x="4800600" y="25146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world(Emp1)</a:t>
            </a:r>
            <a:r>
              <a:rPr lang="en-US" sz="1400" i="0">
                <a:solidFill>
                  <a:srgbClr val="FF0000"/>
                </a:solidFill>
              </a:rPr>
              <a:t> </a:t>
            </a:r>
          </a:p>
        </p:txBody>
      </p:sp>
      <p:sp>
        <p:nvSpPr>
          <p:cNvPr id="120849" name="Text Box 18"/>
          <p:cNvSpPr txBox="1">
            <a:spLocks noChangeArrowheads="1"/>
          </p:cNvSpPr>
          <p:nvPr/>
        </p:nvSpPr>
        <p:spPr bwMode="auto">
          <a:xfrm>
            <a:off x="7142163" y="34290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120850" name="Oval 15"/>
          <p:cNvSpPr>
            <a:spLocks noChangeArrowheads="1"/>
          </p:cNvSpPr>
          <p:nvPr/>
        </p:nvSpPr>
        <p:spPr bwMode="auto">
          <a:xfrm>
            <a:off x="6151563" y="2667000"/>
            <a:ext cx="2133600" cy="838200"/>
          </a:xfrm>
          <a:prstGeom prst="ellipse">
            <a:avLst/>
          </a:prstGeom>
          <a:solidFill>
            <a:srgbClr val="E1FFF5"/>
          </a:solidFill>
          <a:ln w="9525">
            <a:solidFill>
              <a:schemeClr val="tx1"/>
            </a:solidFill>
            <a:round/>
            <a:headEnd/>
            <a:tailEnd/>
          </a:ln>
        </p:spPr>
        <p:txBody>
          <a:bodyPr wrap="none" anchor="ctr"/>
          <a:lstStyle/>
          <a:p>
            <a:pPr algn="ctr"/>
            <a:r>
              <a:rPr lang="en-US" i="0"/>
              <a:t>2</a:t>
            </a:r>
          </a:p>
        </p:txBody>
      </p:sp>
      <p:sp>
        <p:nvSpPr>
          <p:cNvPr id="120851" name="Text Box 19"/>
          <p:cNvSpPr txBox="1">
            <a:spLocks noChangeArrowheads="1"/>
          </p:cNvSpPr>
          <p:nvPr/>
        </p:nvSpPr>
        <p:spPr bwMode="auto">
          <a:xfrm>
            <a:off x="1022350" y="1981200"/>
            <a:ext cx="1206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u="sng">
                <a:solidFill>
                  <a:schemeClr val="accent2"/>
                </a:solidFill>
              </a:rPr>
              <a:t>Option 1</a:t>
            </a:r>
            <a:r>
              <a:rPr lang="en-US" sz="1800" i="0"/>
              <a:t>:</a:t>
            </a:r>
          </a:p>
        </p:txBody>
      </p:sp>
      <p:sp>
        <p:nvSpPr>
          <p:cNvPr id="120852" name="Text Box 20"/>
          <p:cNvSpPr txBox="1">
            <a:spLocks noChangeArrowheads="1"/>
          </p:cNvSpPr>
          <p:nvPr/>
        </p:nvSpPr>
        <p:spPr bwMode="auto">
          <a:xfrm>
            <a:off x="5072063" y="2057400"/>
            <a:ext cx="12065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u="sng">
                <a:solidFill>
                  <a:schemeClr val="accent2"/>
                </a:solidFill>
              </a:rPr>
              <a:t>Option 2</a:t>
            </a:r>
            <a:r>
              <a:rPr lang="en-US" sz="1800" i="0"/>
              <a:t>:</a:t>
            </a:r>
          </a:p>
        </p:txBody>
      </p:sp>
      <p:sp>
        <p:nvSpPr>
          <p:cNvPr id="120853" name="Text Box 21"/>
          <p:cNvSpPr txBox="1">
            <a:spLocks noChangeArrowheads="1"/>
          </p:cNvSpPr>
          <p:nvPr/>
        </p:nvSpPr>
        <p:spPr bwMode="auto">
          <a:xfrm>
            <a:off x="925513" y="4460875"/>
            <a:ext cx="3586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u="sng">
                <a:solidFill>
                  <a:schemeClr val="accent2"/>
                </a:solidFill>
              </a:rPr>
              <a:t>Use finer partition (Option 3)</a:t>
            </a:r>
            <a:r>
              <a:rPr lang="en-US" sz="1800" b="1" i="0">
                <a:solidFill>
                  <a:schemeClr val="accent2"/>
                </a:solidFill>
              </a:rPr>
              <a:t>:</a:t>
            </a:r>
          </a:p>
        </p:txBody>
      </p:sp>
      <p:pic>
        <p:nvPicPr>
          <p:cNvPr id="22" name="Picture 2" descr="Image result for Check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5449" y="5156750"/>
            <a:ext cx="971801" cy="90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685800" y="304800"/>
            <a:ext cx="7772400" cy="685800"/>
          </a:xfrm>
        </p:spPr>
        <p:txBody>
          <a:bodyPr/>
          <a:lstStyle/>
          <a:p>
            <a:pPr eaLnBrk="1" hangingPunct="1"/>
            <a:r>
              <a:rPr lang="en-US" dirty="0">
                <a:solidFill>
                  <a:srgbClr val="800000"/>
                </a:solidFill>
                <a:latin typeface="Comic Sans MS" pitchFamily="66" charset="0"/>
              </a:rPr>
              <a:t>Query Decomposition</a:t>
            </a:r>
            <a:br>
              <a:rPr lang="en-US" sz="4000" dirty="0">
                <a:solidFill>
                  <a:srgbClr val="800000"/>
                </a:solidFill>
                <a:latin typeface="Comic Sans MS" pitchFamily="66" charset="0"/>
              </a:rPr>
            </a:br>
            <a:r>
              <a:rPr lang="en-US" sz="3200" dirty="0">
                <a:solidFill>
                  <a:srgbClr val="009999"/>
                </a:solidFill>
                <a:latin typeface="Comic Sans MS" pitchFamily="66" charset="0"/>
              </a:rPr>
              <a:t>Step 2: Query Decomposition</a:t>
            </a:r>
          </a:p>
        </p:txBody>
      </p:sp>
      <p:sp>
        <p:nvSpPr>
          <p:cNvPr id="121859" name="Rectangle 5"/>
          <p:cNvSpPr>
            <a:spLocks noGrp="1" noChangeArrowheads="1"/>
          </p:cNvSpPr>
          <p:nvPr>
            <p:ph type="body" sz="half" idx="1"/>
          </p:nvPr>
        </p:nvSpPr>
        <p:spPr>
          <a:xfrm>
            <a:off x="152400" y="1219200"/>
            <a:ext cx="3733800" cy="3962400"/>
          </a:xfrm>
        </p:spPr>
        <p:txBody>
          <a:bodyPr/>
          <a:lstStyle/>
          <a:p>
            <a:pPr eaLnBrk="1" hangingPunct="1">
              <a:lnSpc>
                <a:spcPct val="80000"/>
              </a:lnSpc>
              <a:spcAft>
                <a:spcPct val="20000"/>
              </a:spcAft>
              <a:buFontTx/>
              <a:buNone/>
            </a:pPr>
            <a:r>
              <a:rPr lang="en-US" sz="1600" b="1" u="sng" dirty="0">
                <a:solidFill>
                  <a:schemeClr val="accent2"/>
                </a:solidFill>
                <a:latin typeface="Arial Unicode MS" pitchFamily="34" charset="-128"/>
              </a:rPr>
              <a:t>Global Query</a:t>
            </a:r>
            <a:r>
              <a:rPr lang="en-US" sz="1600" dirty="0">
                <a:solidFill>
                  <a:schemeClr val="accent2"/>
                </a:solidFill>
                <a:latin typeface="Arial Unicode MS" pitchFamily="34" charset="-128"/>
              </a:rPr>
              <a:t>:</a:t>
            </a:r>
          </a:p>
          <a:p>
            <a:pPr eaLnBrk="1" hangingPunct="1">
              <a:lnSpc>
                <a:spcPct val="80000"/>
              </a:lnSpc>
              <a:spcBef>
                <a:spcPct val="5000"/>
              </a:spcBef>
              <a:buFontTx/>
              <a:buNone/>
            </a:pPr>
            <a:r>
              <a:rPr lang="en-US" sz="1600" dirty="0">
                <a:latin typeface="Arial Unicode MS" pitchFamily="34" charset="-128"/>
              </a:rPr>
              <a:t>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eaLnBrk="1" hangingPunct="1">
              <a:lnSpc>
                <a:spcPct val="80000"/>
              </a:lnSpc>
              <a:spcBef>
                <a:spcPct val="5000"/>
              </a:spcBef>
              <a:buFontTx/>
              <a:buNone/>
            </a:pPr>
            <a:r>
              <a:rPr lang="en-US" sz="1600" dirty="0">
                <a:latin typeface="Arial Unicode MS" pitchFamily="34" charset="-128"/>
              </a:rPr>
              <a:t>From    EmpO</a:t>
            </a:r>
          </a:p>
          <a:p>
            <a:pPr eaLnBrk="1" hangingPunct="1">
              <a:lnSpc>
                <a:spcPct val="80000"/>
              </a:lnSpc>
              <a:spcBef>
                <a:spcPct val="5000"/>
              </a:spcBef>
              <a:buFontTx/>
              <a:buNone/>
            </a:pPr>
            <a:r>
              <a:rPr lang="en-US" sz="1600" dirty="0">
                <a:latin typeface="Arial Unicode MS" pitchFamily="34" charset="-128"/>
              </a:rPr>
              <a:t>Where  </a:t>
            </a:r>
            <a:r>
              <a:rPr lang="en-US" sz="1600" dirty="0" err="1">
                <a:latin typeface="Arial Unicode MS" pitchFamily="34" charset="-128"/>
              </a:rPr>
              <a:t>EmpO.</a:t>
            </a:r>
            <a:r>
              <a:rPr lang="en-US" sz="1600" b="1" dirty="0" err="1">
                <a:solidFill>
                  <a:srgbClr val="9900CC"/>
                </a:solidFill>
                <a:latin typeface="Arial Unicode MS" pitchFamily="34" charset="-128"/>
              </a:rPr>
              <a:t>Salary</a:t>
            </a:r>
            <a:r>
              <a:rPr lang="en-US" sz="1600" dirty="0">
                <a:latin typeface="Arial Unicode MS" pitchFamily="34" charset="-128"/>
              </a:rPr>
              <a:t> &gt; 80,000  AND</a:t>
            </a:r>
          </a:p>
          <a:p>
            <a:pPr eaLnBrk="1" hangingPunct="1">
              <a:lnSpc>
                <a:spcPct val="80000"/>
              </a:lnSpc>
              <a:spcBef>
                <a:spcPct val="5000"/>
              </a:spcBef>
              <a:buFontTx/>
              <a:buNone/>
            </a:pPr>
            <a:r>
              <a:rPr lang="en-US" sz="1600" dirty="0">
                <a:latin typeface="Arial Unicode MS" pitchFamily="34" charset="-128"/>
              </a:rPr>
              <a:t>             </a:t>
            </a:r>
            <a:r>
              <a:rPr lang="en-US" sz="1600" dirty="0" err="1">
                <a:latin typeface="Arial Unicode MS" pitchFamily="34" charset="-128"/>
              </a:rPr>
              <a:t>EmpO.</a:t>
            </a:r>
            <a:r>
              <a:rPr lang="en-US" sz="1600" b="1" dirty="0" err="1">
                <a:solidFill>
                  <a:srgbClr val="9900CC"/>
                </a:solidFill>
                <a:latin typeface="Arial Unicode MS" pitchFamily="34" charset="-128"/>
              </a:rPr>
              <a:t>Age</a:t>
            </a:r>
            <a:r>
              <a:rPr lang="en-US" sz="1600" dirty="0">
                <a:latin typeface="Arial Unicode MS" pitchFamily="34" charset="-128"/>
              </a:rPr>
              <a:t> &gt; 35</a:t>
            </a: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r>
              <a:rPr lang="en-US" sz="1600" b="1" u="sng" dirty="0">
                <a:solidFill>
                  <a:schemeClr val="accent2"/>
                </a:solidFill>
                <a:latin typeface="Arial Unicode MS" pitchFamily="34" charset="-128"/>
              </a:rPr>
              <a:t>Partition</a:t>
            </a:r>
            <a:r>
              <a:rPr lang="en-US" sz="1600" b="1" dirty="0">
                <a:solidFill>
                  <a:schemeClr val="accent2"/>
                </a:solidFill>
                <a:latin typeface="Arial Unicode MS" pitchFamily="34" charset="-128"/>
              </a:rPr>
              <a:t>:</a:t>
            </a: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2000" b="1" u="sng" dirty="0">
              <a:solidFill>
                <a:srgbClr val="006600"/>
              </a:solidFill>
              <a:latin typeface="Arial Unicode MS" pitchFamily="34" charset="-128"/>
            </a:endParaRPr>
          </a:p>
          <a:p>
            <a:pPr eaLnBrk="1" hangingPunct="1">
              <a:lnSpc>
                <a:spcPct val="90000"/>
              </a:lnSpc>
              <a:spcBef>
                <a:spcPct val="125000"/>
              </a:spcBef>
              <a:buFontTx/>
              <a:buNone/>
            </a:pPr>
            <a:r>
              <a:rPr lang="en-US" sz="2000" b="1" u="sng" dirty="0">
                <a:solidFill>
                  <a:srgbClr val="006600"/>
                </a:solidFill>
                <a:latin typeface="Arial Unicode MS" pitchFamily="34" charset="-128"/>
              </a:rPr>
              <a:t>Query Decomposition</a:t>
            </a:r>
            <a:r>
              <a:rPr lang="en-US" sz="2000" b="1" dirty="0">
                <a:solidFill>
                  <a:srgbClr val="006600"/>
                </a:solidFill>
                <a:latin typeface="Arial Unicode MS" pitchFamily="34" charset="-128"/>
              </a:rPr>
              <a:t>:  </a:t>
            </a:r>
            <a:r>
              <a:rPr lang="en-US" sz="2000" dirty="0">
                <a:solidFill>
                  <a:srgbClr val="006600"/>
                </a:solidFill>
                <a:latin typeface="Arial Unicode MS" pitchFamily="34" charset="-128"/>
              </a:rPr>
              <a:t>Obtain a query for each subset in the chosen partition.</a:t>
            </a:r>
          </a:p>
        </p:txBody>
      </p:sp>
      <p:sp>
        <p:nvSpPr>
          <p:cNvPr id="121861" name="Oval 7"/>
          <p:cNvSpPr>
            <a:spLocks noChangeArrowheads="1"/>
          </p:cNvSpPr>
          <p:nvPr/>
        </p:nvSpPr>
        <p:spPr bwMode="auto">
          <a:xfrm>
            <a:off x="396875" y="2971800"/>
            <a:ext cx="18288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2" name="Oval 8"/>
          <p:cNvSpPr>
            <a:spLocks noChangeArrowheads="1"/>
          </p:cNvSpPr>
          <p:nvPr/>
        </p:nvSpPr>
        <p:spPr bwMode="auto">
          <a:xfrm>
            <a:off x="1371600" y="3124200"/>
            <a:ext cx="21336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3" name="Text Box 9"/>
          <p:cNvSpPr txBox="1">
            <a:spLocks noChangeArrowheads="1"/>
          </p:cNvSpPr>
          <p:nvPr/>
        </p:nvSpPr>
        <p:spPr bwMode="auto">
          <a:xfrm>
            <a:off x="701675" y="3170238"/>
            <a:ext cx="320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rgbClr val="7030A0"/>
                </a:solidFill>
              </a:rPr>
              <a:t>1</a:t>
            </a:r>
          </a:p>
        </p:txBody>
      </p:sp>
      <p:sp>
        <p:nvSpPr>
          <p:cNvPr id="121864" name="Text Box 10"/>
          <p:cNvSpPr txBox="1">
            <a:spLocks noChangeArrowheads="1"/>
          </p:cNvSpPr>
          <p:nvPr/>
        </p:nvSpPr>
        <p:spPr bwMode="auto">
          <a:xfrm>
            <a:off x="1659731" y="3200400"/>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rgbClr val="0070C0"/>
                </a:solidFill>
              </a:rPr>
              <a:t>3</a:t>
            </a:r>
          </a:p>
        </p:txBody>
      </p:sp>
      <p:sp>
        <p:nvSpPr>
          <p:cNvPr id="121865" name="Text Box 11"/>
          <p:cNvSpPr txBox="1">
            <a:spLocks noChangeArrowheads="1"/>
          </p:cNvSpPr>
          <p:nvPr/>
        </p:nvSpPr>
        <p:spPr bwMode="auto">
          <a:xfrm>
            <a:off x="2541588" y="3322638"/>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rgbClr val="C00000"/>
                </a:solidFill>
              </a:rPr>
              <a:t>2</a:t>
            </a:r>
          </a:p>
        </p:txBody>
      </p:sp>
      <p:sp>
        <p:nvSpPr>
          <p:cNvPr id="121866" name="Text Box 12"/>
          <p:cNvSpPr txBox="1">
            <a:spLocks noChangeArrowheads="1"/>
          </p:cNvSpPr>
          <p:nvPr/>
        </p:nvSpPr>
        <p:spPr bwMode="auto">
          <a:xfrm>
            <a:off x="224630" y="38100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world(Emp1)</a:t>
            </a:r>
            <a:r>
              <a:rPr lang="en-US" sz="1400" i="0" dirty="0">
                <a:solidFill>
                  <a:srgbClr val="FF0000"/>
                </a:solidFill>
              </a:rPr>
              <a:t> </a:t>
            </a:r>
          </a:p>
        </p:txBody>
      </p:sp>
      <p:sp>
        <p:nvSpPr>
          <p:cNvPr id="121867" name="Text Box 13"/>
          <p:cNvSpPr txBox="1">
            <a:spLocks noChangeArrowheads="1"/>
          </p:cNvSpPr>
          <p:nvPr/>
        </p:nvSpPr>
        <p:spPr bwMode="auto">
          <a:xfrm>
            <a:off x="2535238" y="38862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121868" name="Text Box 15"/>
          <p:cNvSpPr txBox="1">
            <a:spLocks noChangeArrowheads="1"/>
          </p:cNvSpPr>
          <p:nvPr/>
        </p:nvSpPr>
        <p:spPr bwMode="auto">
          <a:xfrm>
            <a:off x="65088" y="5356225"/>
            <a:ext cx="7598555" cy="1288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err="1"/>
              <a:t>EmpO.</a:t>
            </a:r>
            <a:r>
              <a:rPr lang="en-US" sz="1400" b="1" i="0" dirty="0" err="1">
                <a:solidFill>
                  <a:srgbClr val="9900CC"/>
                </a:solidFill>
              </a:rPr>
              <a:t>Age</a:t>
            </a:r>
            <a:r>
              <a:rPr lang="en-US" sz="1400" i="0" dirty="0"/>
              <a:t> = Emp1.Age, if EmpO is in world(Emp1)</a:t>
            </a:r>
          </a:p>
          <a:p>
            <a:pPr eaLnBrk="1" hangingPunct="1">
              <a:spcAft>
                <a:spcPct val="55000"/>
              </a:spcAft>
            </a:pPr>
            <a:r>
              <a:rPr lang="en-US" sz="1400" i="0" dirty="0"/>
              <a:t>                  = </a:t>
            </a:r>
            <a:r>
              <a:rPr lang="en-US" sz="1400" b="1" i="0" dirty="0">
                <a:solidFill>
                  <a:schemeClr val="tx1">
                    <a:lumMod val="65000"/>
                    <a:lumOff val="35000"/>
                  </a:schemeClr>
                </a:solidFill>
              </a:rPr>
              <a:t>Null</a:t>
            </a:r>
            <a:r>
              <a:rPr lang="en-US" sz="1400" i="0" dirty="0"/>
              <a:t>, if EmpO is in world(Emp2) – world(Emp1)</a:t>
            </a:r>
          </a:p>
          <a:p>
            <a:pPr eaLnBrk="1" hangingPunct="1"/>
            <a:r>
              <a:rPr lang="en-US" sz="1400" i="0" dirty="0" err="1"/>
              <a:t>EmpO.</a:t>
            </a:r>
            <a:r>
              <a:rPr lang="en-US" sz="1400" b="1" i="0" dirty="0" err="1">
                <a:solidFill>
                  <a:srgbClr val="9900CC"/>
                </a:solidFill>
              </a:rPr>
              <a:t>Salary</a:t>
            </a:r>
            <a:r>
              <a:rPr lang="en-US" sz="1400" i="0" dirty="0"/>
              <a:t> = Emp1.Salary, if EmpO is in world(Emp1) – world(Emp2)</a:t>
            </a:r>
          </a:p>
          <a:p>
            <a:pPr eaLnBrk="1" hangingPunct="1"/>
            <a:r>
              <a:rPr lang="en-US" sz="1400" i="0" dirty="0"/>
              <a:t>                     = Emp2.Salary, </a:t>
            </a:r>
            <a:r>
              <a:rPr lang="en-US" sz="1400" i="0" dirty="0" err="1"/>
              <a:t>ifEmpO</a:t>
            </a:r>
            <a:r>
              <a:rPr lang="en-US" sz="1400" i="0" dirty="0"/>
              <a:t> is in world(Emp2) – world(Emp1)</a:t>
            </a:r>
          </a:p>
          <a:p>
            <a:pPr eaLnBrk="1" hangingPunct="1"/>
            <a:r>
              <a:rPr lang="en-US" sz="1400" i="0" dirty="0"/>
              <a:t>                     = Sum(Emp1.Salary, Emp2.Salary), if EmpO is in world(Emp1) ⋂ world(Emp2)</a:t>
            </a:r>
            <a:endParaRPr lang="en-US" sz="1400" dirty="0"/>
          </a:p>
        </p:txBody>
      </p:sp>
      <p:sp>
        <p:nvSpPr>
          <p:cNvPr id="4" name="Rounded Rectangular Callout 3"/>
          <p:cNvSpPr/>
          <p:nvPr/>
        </p:nvSpPr>
        <p:spPr bwMode="auto">
          <a:xfrm>
            <a:off x="4586101" y="3948953"/>
            <a:ext cx="3501513" cy="975519"/>
          </a:xfrm>
          <a:prstGeom prst="wedgeRoundRectCallout">
            <a:avLst>
              <a:gd name="adj1" fmla="val -40803"/>
              <a:gd name="adj2" fmla="val 109367"/>
              <a:gd name="adj3" fmla="val 16667"/>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rPr>
              <a:t>Aggregate functions relevant to the query</a:t>
            </a:r>
            <a:endParaRPr kumimoji="0" lang="en-US" sz="2400" b="0" i="1" u="none" strike="noStrike" cap="none" normalizeH="0" baseline="0" dirty="0">
              <a:ln>
                <a:noFill/>
              </a:ln>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1868">
                                            <p:txEl>
                                              <p:pRg st="0" end="0"/>
                                            </p:txEl>
                                          </p:spTgt>
                                        </p:tgtEl>
                                        <p:attrNameLst>
                                          <p:attrName>style.visibility</p:attrName>
                                        </p:attrNameLst>
                                      </p:cBhvr>
                                      <p:to>
                                        <p:strVal val="visible"/>
                                      </p:to>
                                    </p:set>
                                    <p:animEffect transition="in" filter="dissolve">
                                      <p:cBhvr>
                                        <p:cTn id="7" dur="500"/>
                                        <p:tgtEl>
                                          <p:spTgt spid="12186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1868">
                                            <p:txEl>
                                              <p:pRg st="1" end="1"/>
                                            </p:txEl>
                                          </p:spTgt>
                                        </p:tgtEl>
                                        <p:attrNameLst>
                                          <p:attrName>style.visibility</p:attrName>
                                        </p:attrNameLst>
                                      </p:cBhvr>
                                      <p:to>
                                        <p:strVal val="visible"/>
                                      </p:to>
                                    </p:set>
                                    <p:animEffect transition="in" filter="dissolve">
                                      <p:cBhvr>
                                        <p:cTn id="10" dur="500"/>
                                        <p:tgtEl>
                                          <p:spTgt spid="12186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21868">
                                            <p:txEl>
                                              <p:pRg st="2" end="2"/>
                                            </p:txEl>
                                          </p:spTgt>
                                        </p:tgtEl>
                                        <p:attrNameLst>
                                          <p:attrName>style.visibility</p:attrName>
                                        </p:attrNameLst>
                                      </p:cBhvr>
                                      <p:to>
                                        <p:strVal val="visible"/>
                                      </p:to>
                                    </p:set>
                                    <p:animEffect transition="in" filter="dissolve">
                                      <p:cBhvr>
                                        <p:cTn id="13" dur="500"/>
                                        <p:tgtEl>
                                          <p:spTgt spid="12186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21868">
                                            <p:txEl>
                                              <p:pRg st="3" end="3"/>
                                            </p:txEl>
                                          </p:spTgt>
                                        </p:tgtEl>
                                        <p:attrNameLst>
                                          <p:attrName>style.visibility</p:attrName>
                                        </p:attrNameLst>
                                      </p:cBhvr>
                                      <p:to>
                                        <p:strVal val="visible"/>
                                      </p:to>
                                    </p:set>
                                    <p:animEffect transition="in" filter="dissolve">
                                      <p:cBhvr>
                                        <p:cTn id="16" dur="500"/>
                                        <p:tgtEl>
                                          <p:spTgt spid="121868">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21868">
                                            <p:txEl>
                                              <p:pRg st="4" end="4"/>
                                            </p:txEl>
                                          </p:spTgt>
                                        </p:tgtEl>
                                        <p:attrNameLst>
                                          <p:attrName>style.visibility</p:attrName>
                                        </p:attrNameLst>
                                      </p:cBhvr>
                                      <p:to>
                                        <p:strVal val="visible"/>
                                      </p:to>
                                    </p:set>
                                    <p:animEffect transition="in" filter="dissolve">
                                      <p:cBhvr>
                                        <p:cTn id="19" dur="500"/>
                                        <p:tgtEl>
                                          <p:spTgt spid="121868">
                                            <p:txEl>
                                              <p:pRg st="4" end="4"/>
                                            </p:txEl>
                                          </p:spTgt>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685800" y="304800"/>
            <a:ext cx="7772400" cy="685800"/>
          </a:xfrm>
        </p:spPr>
        <p:txBody>
          <a:bodyPr/>
          <a:lstStyle/>
          <a:p>
            <a:pPr eaLnBrk="1" hangingPunct="1"/>
            <a:r>
              <a:rPr lang="en-US" dirty="0">
                <a:solidFill>
                  <a:srgbClr val="800000"/>
                </a:solidFill>
                <a:latin typeface="Comic Sans MS" pitchFamily="66" charset="0"/>
              </a:rPr>
              <a:t>Query Decomposition</a:t>
            </a:r>
            <a:br>
              <a:rPr lang="en-US" sz="4000" dirty="0">
                <a:solidFill>
                  <a:srgbClr val="800000"/>
                </a:solidFill>
                <a:latin typeface="Comic Sans MS" pitchFamily="66" charset="0"/>
              </a:rPr>
            </a:br>
            <a:r>
              <a:rPr lang="en-US" sz="3200" dirty="0">
                <a:solidFill>
                  <a:srgbClr val="009999"/>
                </a:solidFill>
                <a:latin typeface="Comic Sans MS" pitchFamily="66" charset="0"/>
              </a:rPr>
              <a:t>Step 2: Query Decomposition</a:t>
            </a:r>
          </a:p>
        </p:txBody>
      </p:sp>
      <p:sp>
        <p:nvSpPr>
          <p:cNvPr id="121859" name="Rectangle 5"/>
          <p:cNvSpPr>
            <a:spLocks noGrp="1" noChangeArrowheads="1"/>
          </p:cNvSpPr>
          <p:nvPr>
            <p:ph type="body" sz="half" idx="1"/>
          </p:nvPr>
        </p:nvSpPr>
        <p:spPr>
          <a:xfrm>
            <a:off x="152400" y="1219200"/>
            <a:ext cx="3733800" cy="3962400"/>
          </a:xfrm>
        </p:spPr>
        <p:txBody>
          <a:bodyPr/>
          <a:lstStyle/>
          <a:p>
            <a:pPr eaLnBrk="1" hangingPunct="1">
              <a:lnSpc>
                <a:spcPct val="80000"/>
              </a:lnSpc>
              <a:spcAft>
                <a:spcPct val="20000"/>
              </a:spcAft>
              <a:buFontTx/>
              <a:buNone/>
            </a:pPr>
            <a:r>
              <a:rPr lang="en-US" sz="1600" b="1" u="sng" dirty="0">
                <a:solidFill>
                  <a:schemeClr val="accent2"/>
                </a:solidFill>
                <a:latin typeface="Arial Unicode MS" pitchFamily="34" charset="-128"/>
              </a:rPr>
              <a:t>Global Query</a:t>
            </a:r>
            <a:r>
              <a:rPr lang="en-US" sz="1600" dirty="0">
                <a:solidFill>
                  <a:schemeClr val="accent2"/>
                </a:solidFill>
                <a:latin typeface="Arial Unicode MS" pitchFamily="34" charset="-128"/>
              </a:rPr>
              <a:t>:</a:t>
            </a:r>
          </a:p>
          <a:p>
            <a:pPr eaLnBrk="1" hangingPunct="1">
              <a:lnSpc>
                <a:spcPct val="80000"/>
              </a:lnSpc>
              <a:spcBef>
                <a:spcPct val="5000"/>
              </a:spcBef>
              <a:buFontTx/>
              <a:buNone/>
            </a:pPr>
            <a:r>
              <a:rPr lang="en-US" sz="1600" dirty="0">
                <a:latin typeface="Arial Unicode MS" pitchFamily="34" charset="-128"/>
              </a:rPr>
              <a:t>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eaLnBrk="1" hangingPunct="1">
              <a:lnSpc>
                <a:spcPct val="80000"/>
              </a:lnSpc>
              <a:spcBef>
                <a:spcPct val="5000"/>
              </a:spcBef>
              <a:buFontTx/>
              <a:buNone/>
            </a:pPr>
            <a:r>
              <a:rPr lang="en-US" sz="1600" dirty="0">
                <a:latin typeface="Arial Unicode MS" pitchFamily="34" charset="-128"/>
              </a:rPr>
              <a:t>From    EmpO</a:t>
            </a:r>
          </a:p>
          <a:p>
            <a:pPr eaLnBrk="1" hangingPunct="1">
              <a:lnSpc>
                <a:spcPct val="80000"/>
              </a:lnSpc>
              <a:spcBef>
                <a:spcPct val="5000"/>
              </a:spcBef>
              <a:buFontTx/>
              <a:buNone/>
            </a:pPr>
            <a:r>
              <a:rPr lang="en-US" sz="1600" dirty="0">
                <a:latin typeface="Arial Unicode MS" pitchFamily="34" charset="-128"/>
              </a:rPr>
              <a:t>Where  </a:t>
            </a:r>
            <a:r>
              <a:rPr lang="en-US" sz="1600" dirty="0" err="1">
                <a:latin typeface="Arial Unicode MS" pitchFamily="34" charset="-128"/>
              </a:rPr>
              <a:t>EmpO.</a:t>
            </a:r>
            <a:r>
              <a:rPr lang="en-US" sz="1600" b="1" dirty="0" err="1">
                <a:solidFill>
                  <a:srgbClr val="9900CC"/>
                </a:solidFill>
                <a:latin typeface="Arial Unicode MS" pitchFamily="34" charset="-128"/>
              </a:rPr>
              <a:t>Salary</a:t>
            </a:r>
            <a:r>
              <a:rPr lang="en-US" sz="1600" dirty="0">
                <a:latin typeface="Arial Unicode MS" pitchFamily="34" charset="-128"/>
              </a:rPr>
              <a:t> &gt; 80,000  AND</a:t>
            </a:r>
          </a:p>
          <a:p>
            <a:pPr eaLnBrk="1" hangingPunct="1">
              <a:lnSpc>
                <a:spcPct val="80000"/>
              </a:lnSpc>
              <a:spcBef>
                <a:spcPct val="5000"/>
              </a:spcBef>
              <a:buFontTx/>
              <a:buNone/>
            </a:pPr>
            <a:r>
              <a:rPr lang="en-US" sz="1600" dirty="0">
                <a:latin typeface="Arial Unicode MS" pitchFamily="34" charset="-128"/>
              </a:rPr>
              <a:t>             </a:t>
            </a:r>
            <a:r>
              <a:rPr lang="en-US" sz="1600" dirty="0" err="1">
                <a:latin typeface="Arial Unicode MS" pitchFamily="34" charset="-128"/>
              </a:rPr>
              <a:t>EmpO.</a:t>
            </a:r>
            <a:r>
              <a:rPr lang="en-US" sz="1600" b="1" dirty="0" err="1">
                <a:solidFill>
                  <a:srgbClr val="9900CC"/>
                </a:solidFill>
                <a:latin typeface="Arial Unicode MS" pitchFamily="34" charset="-128"/>
              </a:rPr>
              <a:t>Age</a:t>
            </a:r>
            <a:r>
              <a:rPr lang="en-US" sz="1600" dirty="0">
                <a:latin typeface="Arial Unicode MS" pitchFamily="34" charset="-128"/>
              </a:rPr>
              <a:t> &gt; 35</a:t>
            </a: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r>
              <a:rPr lang="en-US" sz="1600" b="1" u="sng" dirty="0">
                <a:solidFill>
                  <a:schemeClr val="accent2"/>
                </a:solidFill>
                <a:latin typeface="Arial Unicode MS" pitchFamily="34" charset="-128"/>
              </a:rPr>
              <a:t>Partition</a:t>
            </a:r>
            <a:r>
              <a:rPr lang="en-US" sz="1600" b="1" dirty="0">
                <a:solidFill>
                  <a:schemeClr val="accent2"/>
                </a:solidFill>
                <a:latin typeface="Arial Unicode MS" pitchFamily="34" charset="-128"/>
              </a:rPr>
              <a:t>:</a:t>
            </a: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2000" b="1" u="sng" dirty="0">
              <a:solidFill>
                <a:srgbClr val="006600"/>
              </a:solidFill>
              <a:latin typeface="Arial Unicode MS" pitchFamily="34" charset="-128"/>
            </a:endParaRPr>
          </a:p>
          <a:p>
            <a:pPr eaLnBrk="1" hangingPunct="1">
              <a:lnSpc>
                <a:spcPct val="90000"/>
              </a:lnSpc>
              <a:spcBef>
                <a:spcPct val="125000"/>
              </a:spcBef>
              <a:buFontTx/>
              <a:buNone/>
            </a:pPr>
            <a:r>
              <a:rPr lang="en-US" sz="2000" b="1" u="sng" dirty="0">
                <a:solidFill>
                  <a:srgbClr val="006600"/>
                </a:solidFill>
                <a:latin typeface="Arial Unicode MS" pitchFamily="34" charset="-128"/>
              </a:rPr>
              <a:t>Query Decomposition</a:t>
            </a:r>
            <a:r>
              <a:rPr lang="en-US" sz="2000" b="1" dirty="0">
                <a:solidFill>
                  <a:srgbClr val="006600"/>
                </a:solidFill>
                <a:latin typeface="Arial Unicode MS" pitchFamily="34" charset="-128"/>
              </a:rPr>
              <a:t>:  </a:t>
            </a:r>
            <a:r>
              <a:rPr lang="en-US" sz="2000" dirty="0">
                <a:solidFill>
                  <a:srgbClr val="006600"/>
                </a:solidFill>
                <a:latin typeface="Arial Unicode MS" pitchFamily="34" charset="-128"/>
              </a:rPr>
              <a:t>Obtain a query for each subset in the chosen partition.</a:t>
            </a:r>
          </a:p>
        </p:txBody>
      </p:sp>
      <p:sp>
        <p:nvSpPr>
          <p:cNvPr id="207878" name="Rectangle 6"/>
          <p:cNvSpPr>
            <a:spLocks noGrp="1" noChangeArrowheads="1"/>
          </p:cNvSpPr>
          <p:nvPr>
            <p:ph type="body" sz="half" idx="2"/>
          </p:nvPr>
        </p:nvSpPr>
        <p:spPr>
          <a:xfrm>
            <a:off x="4114800" y="1371600"/>
            <a:ext cx="4953000" cy="4572000"/>
          </a:xfrm>
        </p:spPr>
        <p:txBody>
          <a:bodyPr/>
          <a:lstStyle/>
          <a:p>
            <a:pPr marL="855663" indent="-855663" eaLnBrk="1" hangingPunct="1">
              <a:lnSpc>
                <a:spcPct val="80000"/>
              </a:lnSpc>
              <a:spcBef>
                <a:spcPct val="5000"/>
              </a:spcBef>
              <a:spcAft>
                <a:spcPct val="15000"/>
              </a:spcAft>
              <a:buFontTx/>
              <a:buNone/>
            </a:pPr>
            <a:r>
              <a:rPr lang="en-US" sz="1800" b="1" u="sng" dirty="0">
                <a:solidFill>
                  <a:srgbClr val="7030A0"/>
                </a:solidFill>
                <a:latin typeface="Arial Unicode MS" pitchFamily="34" charset="-128"/>
              </a:rPr>
              <a:t>part. 1</a:t>
            </a:r>
            <a:r>
              <a:rPr lang="en-US" sz="1800" dirty="0">
                <a:latin typeface="Arial Unicode MS" pitchFamily="34" charset="-128"/>
              </a:rPr>
              <a:t>:  Select  Emp1.Name</a:t>
            </a:r>
          </a:p>
          <a:p>
            <a:pPr marL="855663" indent="-855663" eaLnBrk="1" hangingPunct="1">
              <a:lnSpc>
                <a:spcPct val="80000"/>
              </a:lnSpc>
              <a:spcBef>
                <a:spcPct val="5000"/>
              </a:spcBef>
              <a:spcAft>
                <a:spcPct val="15000"/>
              </a:spcAft>
              <a:buFontTx/>
              <a:buNone/>
            </a:pPr>
            <a:r>
              <a:rPr lang="en-US" sz="1800" dirty="0">
                <a:latin typeface="Arial Unicode MS" pitchFamily="34" charset="-128"/>
              </a:rPr>
              <a:t>              From   Emp1</a:t>
            </a:r>
          </a:p>
          <a:p>
            <a:pPr marL="855663" indent="-855663" eaLnBrk="1" hangingPunct="1">
              <a:lnSpc>
                <a:spcPct val="80000"/>
              </a:lnSpc>
              <a:spcBef>
                <a:spcPct val="5000"/>
              </a:spcBef>
              <a:spcAft>
                <a:spcPct val="15000"/>
              </a:spcAft>
              <a:buFontTx/>
              <a:buNone/>
            </a:pPr>
            <a:r>
              <a:rPr lang="en-US" sz="1800" dirty="0">
                <a:latin typeface="Arial Unicode MS" pitchFamily="34" charset="-128"/>
              </a:rPr>
              <a:t>              Where  </a:t>
            </a:r>
            <a:r>
              <a:rPr lang="en-US" sz="1800" b="1" dirty="0">
                <a:latin typeface="Arial Unicode MS" pitchFamily="34" charset="-128"/>
              </a:rPr>
              <a:t>Emp1.Salary</a:t>
            </a:r>
            <a:r>
              <a:rPr lang="en-US" sz="1800" dirty="0">
                <a:latin typeface="Arial Unicode MS" pitchFamily="34" charset="-128"/>
              </a:rPr>
              <a:t> &gt; 80,000  AND</a:t>
            </a:r>
          </a:p>
          <a:p>
            <a:pPr marL="855663" indent="-855663" eaLnBrk="1" hangingPunct="1">
              <a:lnSpc>
                <a:spcPct val="80000"/>
              </a:lnSpc>
              <a:spcBef>
                <a:spcPct val="5000"/>
              </a:spcBef>
              <a:spcAft>
                <a:spcPct val="15000"/>
              </a:spcAft>
              <a:buFontTx/>
              <a:buNone/>
            </a:pPr>
            <a:r>
              <a:rPr lang="en-US" sz="1800" dirty="0">
                <a:latin typeface="Arial Unicode MS" pitchFamily="34" charset="-128"/>
              </a:rPr>
              <a:t>                           Emp1.Age &gt; 35  AND</a:t>
            </a:r>
          </a:p>
          <a:p>
            <a:pPr marL="855663" indent="-855663" eaLnBrk="1" hangingPunct="1">
              <a:lnSpc>
                <a:spcPct val="80000"/>
              </a:lnSpc>
              <a:spcBef>
                <a:spcPct val="5000"/>
              </a:spcBef>
              <a:spcAft>
                <a:spcPct val="15000"/>
              </a:spcAft>
              <a:buFontTx/>
              <a:buNone/>
            </a:pPr>
            <a:r>
              <a:rPr lang="en-US" sz="1800" dirty="0">
                <a:latin typeface="Arial Unicode MS" pitchFamily="34" charset="-128"/>
              </a:rPr>
              <a:t>                           </a:t>
            </a:r>
            <a:r>
              <a:rPr lang="en-US" sz="1800" b="1" dirty="0">
                <a:solidFill>
                  <a:srgbClr val="7030A0"/>
                </a:solidFill>
                <a:latin typeface="Arial Unicode MS" pitchFamily="34" charset="-128"/>
              </a:rPr>
              <a:t>Emp1.SSN NOT IN</a:t>
            </a:r>
          </a:p>
          <a:p>
            <a:pPr marL="855663" indent="-855663" eaLnBrk="1" hangingPunct="1">
              <a:lnSpc>
                <a:spcPct val="80000"/>
              </a:lnSpc>
              <a:spcBef>
                <a:spcPct val="5000"/>
              </a:spcBef>
              <a:spcAft>
                <a:spcPct val="15000"/>
              </a:spcAft>
              <a:buFontTx/>
              <a:buNone/>
            </a:pPr>
            <a:r>
              <a:rPr lang="en-US" sz="1800" b="1" dirty="0">
                <a:solidFill>
                  <a:srgbClr val="7030A0"/>
                </a:solidFill>
                <a:latin typeface="Arial Unicode MS" pitchFamily="34" charset="-128"/>
              </a:rPr>
              <a:t>                                      (Select  Emp2.SSN</a:t>
            </a:r>
          </a:p>
          <a:p>
            <a:pPr marL="855663" indent="-855663" eaLnBrk="1" hangingPunct="1">
              <a:lnSpc>
                <a:spcPct val="80000"/>
              </a:lnSpc>
              <a:spcBef>
                <a:spcPct val="5000"/>
              </a:spcBef>
              <a:buFontTx/>
              <a:buNone/>
            </a:pPr>
            <a:r>
              <a:rPr lang="en-US" sz="1800" b="1" dirty="0">
                <a:solidFill>
                  <a:srgbClr val="7030A0"/>
                </a:solidFill>
                <a:latin typeface="Arial Unicode MS" pitchFamily="34" charset="-128"/>
              </a:rPr>
              <a:t>                                       From   Emp2)</a:t>
            </a:r>
          </a:p>
          <a:p>
            <a:pPr marL="855663" indent="-855663" eaLnBrk="1" hangingPunct="1">
              <a:lnSpc>
                <a:spcPct val="80000"/>
              </a:lnSpc>
              <a:spcBef>
                <a:spcPct val="5000"/>
              </a:spcBef>
              <a:buFontTx/>
              <a:buNone/>
            </a:pPr>
            <a:endParaRPr lang="en-US" sz="1800" dirty="0">
              <a:solidFill>
                <a:srgbClr val="009999"/>
              </a:solidFill>
              <a:latin typeface="Arial Unicode MS" pitchFamily="34" charset="-128"/>
            </a:endParaRPr>
          </a:p>
          <a:p>
            <a:pPr marL="855663" indent="-855663" eaLnBrk="1" hangingPunct="1">
              <a:lnSpc>
                <a:spcPct val="80000"/>
              </a:lnSpc>
              <a:spcBef>
                <a:spcPct val="5000"/>
              </a:spcBef>
              <a:buFontTx/>
              <a:buNone/>
            </a:pPr>
            <a:r>
              <a:rPr lang="en-US" sz="1800" b="1" u="sng" dirty="0">
                <a:solidFill>
                  <a:srgbClr val="C00000"/>
                </a:solidFill>
                <a:latin typeface="Arial Unicode MS" pitchFamily="34" charset="-128"/>
              </a:rPr>
              <a:t>part. 2</a:t>
            </a:r>
            <a:r>
              <a:rPr lang="en-US" sz="1800" dirty="0">
                <a:latin typeface="Arial Unicode MS" pitchFamily="34" charset="-128"/>
              </a:rPr>
              <a:t>:  This subquery is discarded because </a:t>
            </a:r>
            <a:r>
              <a:rPr lang="en-US" sz="1800" dirty="0" err="1">
                <a:latin typeface="Arial Unicode MS" pitchFamily="34" charset="-128"/>
              </a:rPr>
              <a:t>EmpO.Age</a:t>
            </a:r>
            <a:r>
              <a:rPr lang="en-US" sz="1800" dirty="0">
                <a:latin typeface="Arial Unicode MS" pitchFamily="34" charset="-128"/>
              </a:rPr>
              <a:t> is Null.</a:t>
            </a:r>
          </a:p>
          <a:p>
            <a:pPr marL="855663" indent="-855663" eaLnBrk="1" hangingPunct="1">
              <a:lnSpc>
                <a:spcPct val="80000"/>
              </a:lnSpc>
              <a:spcBef>
                <a:spcPct val="5000"/>
              </a:spcBef>
              <a:buFontTx/>
              <a:buNone/>
            </a:pPr>
            <a:endParaRPr lang="en-US" sz="1800" dirty="0">
              <a:latin typeface="Arial Unicode MS" pitchFamily="34" charset="-128"/>
            </a:endParaRPr>
          </a:p>
          <a:p>
            <a:pPr marL="855663" indent="-855663" eaLnBrk="1" hangingPunct="1">
              <a:lnSpc>
                <a:spcPct val="80000"/>
              </a:lnSpc>
              <a:spcBef>
                <a:spcPct val="5000"/>
              </a:spcBef>
              <a:spcAft>
                <a:spcPct val="20000"/>
              </a:spcAft>
              <a:buFontTx/>
              <a:buNone/>
            </a:pPr>
            <a:r>
              <a:rPr lang="en-US" sz="1800" dirty="0">
                <a:latin typeface="Arial Unicode MS" pitchFamily="34" charset="-128"/>
              </a:rPr>
              <a:t>             Select  Emp2.Name, Emp2.Rank</a:t>
            </a:r>
          </a:p>
          <a:p>
            <a:pPr marL="855663" indent="-855663" eaLnBrk="1" hangingPunct="1">
              <a:lnSpc>
                <a:spcPct val="80000"/>
              </a:lnSpc>
              <a:spcBef>
                <a:spcPct val="5000"/>
              </a:spcBef>
              <a:spcAft>
                <a:spcPct val="20000"/>
              </a:spcAft>
              <a:buFontTx/>
              <a:buNone/>
            </a:pPr>
            <a:r>
              <a:rPr lang="en-US" sz="1800" dirty="0">
                <a:latin typeface="Arial Unicode MS" pitchFamily="34" charset="-128"/>
              </a:rPr>
              <a:t>             From    Emp2</a:t>
            </a:r>
          </a:p>
          <a:p>
            <a:pPr marL="855663" indent="-855663" eaLnBrk="1" hangingPunct="1">
              <a:lnSpc>
                <a:spcPct val="80000"/>
              </a:lnSpc>
              <a:spcBef>
                <a:spcPct val="5000"/>
              </a:spcBef>
              <a:spcAft>
                <a:spcPct val="20000"/>
              </a:spcAft>
              <a:buFontTx/>
              <a:buNone/>
            </a:pPr>
            <a:r>
              <a:rPr lang="en-US" sz="1800" dirty="0">
                <a:latin typeface="Arial Unicode MS" pitchFamily="34" charset="-128"/>
              </a:rPr>
              <a:t>             Where</a:t>
            </a:r>
            <a:r>
              <a:rPr lang="en-US" sz="1800" b="1" dirty="0">
                <a:latin typeface="Arial Unicode MS" pitchFamily="34" charset="-128"/>
              </a:rPr>
              <a:t> Emp2.Salary </a:t>
            </a:r>
            <a:r>
              <a:rPr lang="en-US" sz="1800" dirty="0">
                <a:latin typeface="Arial Unicode MS" pitchFamily="34" charset="-128"/>
              </a:rPr>
              <a:t>&gt; 80,000  AND   </a:t>
            </a:r>
          </a:p>
          <a:p>
            <a:pPr marL="855663" indent="-855663" eaLnBrk="1" hangingPunct="1">
              <a:lnSpc>
                <a:spcPct val="80000"/>
              </a:lnSpc>
              <a:spcBef>
                <a:spcPct val="5000"/>
              </a:spcBef>
              <a:spcAft>
                <a:spcPct val="20000"/>
              </a:spcAft>
              <a:buFontTx/>
              <a:buNone/>
            </a:pPr>
            <a:r>
              <a:rPr lang="en-US" sz="1800" dirty="0">
                <a:latin typeface="Arial Unicode MS" pitchFamily="34" charset="-128"/>
              </a:rPr>
              <a:t>                         </a:t>
            </a:r>
            <a:r>
              <a:rPr lang="en-US" sz="1800" dirty="0">
                <a:solidFill>
                  <a:srgbClr val="FF0000"/>
                </a:solidFill>
                <a:latin typeface="Arial Unicode MS" pitchFamily="34" charset="-128"/>
              </a:rPr>
              <a:t>Emp2.Age &gt; 35  </a:t>
            </a:r>
            <a:r>
              <a:rPr lang="en-US" sz="1800" dirty="0">
                <a:latin typeface="Arial Unicode MS" pitchFamily="34" charset="-128"/>
              </a:rPr>
              <a:t>AND</a:t>
            </a:r>
          </a:p>
          <a:p>
            <a:pPr marL="855663" indent="-855663" eaLnBrk="1" hangingPunct="1">
              <a:lnSpc>
                <a:spcPct val="80000"/>
              </a:lnSpc>
              <a:spcBef>
                <a:spcPct val="5000"/>
              </a:spcBef>
              <a:buFontTx/>
              <a:buNone/>
            </a:pPr>
            <a:r>
              <a:rPr lang="en-US" sz="1800" dirty="0">
                <a:latin typeface="Arial Unicode MS" pitchFamily="34" charset="-128"/>
              </a:rPr>
              <a:t>                         </a:t>
            </a:r>
            <a:r>
              <a:rPr lang="en-US" sz="1800" b="1" dirty="0">
                <a:latin typeface="Arial Unicode MS" pitchFamily="34" charset="-128"/>
              </a:rPr>
              <a:t>Emp2.SSN NOT IN</a:t>
            </a:r>
          </a:p>
          <a:p>
            <a:pPr marL="855663" indent="-855663" eaLnBrk="1" hangingPunct="1">
              <a:lnSpc>
                <a:spcPct val="80000"/>
              </a:lnSpc>
              <a:spcBef>
                <a:spcPct val="5000"/>
              </a:spcBef>
              <a:buFontTx/>
              <a:buNone/>
            </a:pPr>
            <a:r>
              <a:rPr lang="en-US" sz="1800" b="1" dirty="0">
                <a:latin typeface="Arial Unicode MS" pitchFamily="34" charset="-128"/>
              </a:rPr>
              <a:t>                                   (Select  Emp1.SNN</a:t>
            </a:r>
          </a:p>
          <a:p>
            <a:pPr marL="855663" indent="-855663" eaLnBrk="1" hangingPunct="1">
              <a:lnSpc>
                <a:spcPct val="80000"/>
              </a:lnSpc>
              <a:spcBef>
                <a:spcPct val="5000"/>
              </a:spcBef>
              <a:buFontTx/>
              <a:buNone/>
            </a:pPr>
            <a:r>
              <a:rPr lang="en-US" sz="1800" b="1" dirty="0">
                <a:latin typeface="Arial Unicode MS" pitchFamily="34" charset="-128"/>
              </a:rPr>
              <a:t>                                     From   </a:t>
            </a:r>
            <a:r>
              <a:rPr lang="en-US" sz="1800" b="1" dirty="0" err="1">
                <a:latin typeface="Arial Unicode MS" pitchFamily="34" charset="-128"/>
              </a:rPr>
              <a:t>Emp</a:t>
            </a:r>
            <a:r>
              <a:rPr lang="en-US" sz="1800" b="1" dirty="0">
                <a:latin typeface="Arial Unicode MS" pitchFamily="34" charset="-128"/>
              </a:rPr>
              <a:t> 1)</a:t>
            </a:r>
          </a:p>
        </p:txBody>
      </p:sp>
      <p:sp>
        <p:nvSpPr>
          <p:cNvPr id="121861" name="Oval 7"/>
          <p:cNvSpPr>
            <a:spLocks noChangeArrowheads="1"/>
          </p:cNvSpPr>
          <p:nvPr/>
        </p:nvSpPr>
        <p:spPr bwMode="auto">
          <a:xfrm>
            <a:off x="396875" y="2971800"/>
            <a:ext cx="18288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2" name="Oval 8"/>
          <p:cNvSpPr>
            <a:spLocks noChangeArrowheads="1"/>
          </p:cNvSpPr>
          <p:nvPr/>
        </p:nvSpPr>
        <p:spPr bwMode="auto">
          <a:xfrm>
            <a:off x="1371600" y="3124200"/>
            <a:ext cx="21336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3" name="Text Box 9"/>
          <p:cNvSpPr txBox="1">
            <a:spLocks noChangeArrowheads="1"/>
          </p:cNvSpPr>
          <p:nvPr/>
        </p:nvSpPr>
        <p:spPr bwMode="auto">
          <a:xfrm>
            <a:off x="701675" y="3170238"/>
            <a:ext cx="320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rgbClr val="7030A0"/>
                </a:solidFill>
              </a:rPr>
              <a:t>1</a:t>
            </a:r>
          </a:p>
        </p:txBody>
      </p:sp>
      <p:sp>
        <p:nvSpPr>
          <p:cNvPr id="121864" name="Text Box 10"/>
          <p:cNvSpPr txBox="1">
            <a:spLocks noChangeArrowheads="1"/>
          </p:cNvSpPr>
          <p:nvPr/>
        </p:nvSpPr>
        <p:spPr bwMode="auto">
          <a:xfrm>
            <a:off x="1659731" y="3200400"/>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rgbClr val="0070C0"/>
                </a:solidFill>
              </a:rPr>
              <a:t>3</a:t>
            </a:r>
          </a:p>
        </p:txBody>
      </p:sp>
      <p:sp>
        <p:nvSpPr>
          <p:cNvPr id="121865" name="Text Box 11"/>
          <p:cNvSpPr txBox="1">
            <a:spLocks noChangeArrowheads="1"/>
          </p:cNvSpPr>
          <p:nvPr/>
        </p:nvSpPr>
        <p:spPr bwMode="auto">
          <a:xfrm>
            <a:off x="2541588" y="3322638"/>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rgbClr val="C00000"/>
                </a:solidFill>
              </a:rPr>
              <a:t>2</a:t>
            </a:r>
          </a:p>
        </p:txBody>
      </p:sp>
      <p:sp>
        <p:nvSpPr>
          <p:cNvPr id="121866" name="Text Box 12"/>
          <p:cNvSpPr txBox="1">
            <a:spLocks noChangeArrowheads="1"/>
          </p:cNvSpPr>
          <p:nvPr/>
        </p:nvSpPr>
        <p:spPr bwMode="auto">
          <a:xfrm>
            <a:off x="224630" y="38100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world(Emp1)</a:t>
            </a:r>
            <a:r>
              <a:rPr lang="en-US" sz="1400" i="0" dirty="0">
                <a:solidFill>
                  <a:srgbClr val="FF0000"/>
                </a:solidFill>
              </a:rPr>
              <a:t> </a:t>
            </a:r>
          </a:p>
        </p:txBody>
      </p:sp>
      <p:sp>
        <p:nvSpPr>
          <p:cNvPr id="121867" name="Text Box 13"/>
          <p:cNvSpPr txBox="1">
            <a:spLocks noChangeArrowheads="1"/>
          </p:cNvSpPr>
          <p:nvPr/>
        </p:nvSpPr>
        <p:spPr bwMode="auto">
          <a:xfrm>
            <a:off x="2535238" y="38862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121868" name="Text Box 15"/>
          <p:cNvSpPr txBox="1">
            <a:spLocks noChangeArrowheads="1"/>
          </p:cNvSpPr>
          <p:nvPr/>
        </p:nvSpPr>
        <p:spPr bwMode="auto">
          <a:xfrm>
            <a:off x="65088" y="5356225"/>
            <a:ext cx="7598555" cy="1288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err="1"/>
              <a:t>EmpO.</a:t>
            </a:r>
            <a:r>
              <a:rPr lang="en-US" sz="1400" b="1" i="0" dirty="0" err="1">
                <a:solidFill>
                  <a:srgbClr val="9900CC"/>
                </a:solidFill>
              </a:rPr>
              <a:t>Age</a:t>
            </a:r>
            <a:r>
              <a:rPr lang="en-US" sz="1400" i="0" dirty="0"/>
              <a:t> = Emp1.Age, if EmpO is in world(Emp1)</a:t>
            </a:r>
          </a:p>
          <a:p>
            <a:pPr eaLnBrk="1" hangingPunct="1">
              <a:spcAft>
                <a:spcPct val="55000"/>
              </a:spcAft>
            </a:pPr>
            <a:r>
              <a:rPr lang="en-US" sz="1400" i="0" dirty="0"/>
              <a:t>                  = </a:t>
            </a:r>
            <a:r>
              <a:rPr lang="en-US" sz="1400" b="1" i="0" dirty="0">
                <a:solidFill>
                  <a:schemeClr val="tx1">
                    <a:lumMod val="65000"/>
                    <a:lumOff val="35000"/>
                  </a:schemeClr>
                </a:solidFill>
              </a:rPr>
              <a:t>Null</a:t>
            </a:r>
            <a:r>
              <a:rPr lang="en-US" sz="1400" i="0" dirty="0"/>
              <a:t>, if EmpO is in world(Emp2) – world(Emp1)</a:t>
            </a:r>
          </a:p>
          <a:p>
            <a:pPr eaLnBrk="1" hangingPunct="1"/>
            <a:r>
              <a:rPr lang="en-US" sz="1400" i="0" dirty="0" err="1"/>
              <a:t>EmpO.</a:t>
            </a:r>
            <a:r>
              <a:rPr lang="en-US" sz="1400" b="1" i="0" dirty="0" err="1">
                <a:solidFill>
                  <a:srgbClr val="9900CC"/>
                </a:solidFill>
              </a:rPr>
              <a:t>Salary</a:t>
            </a:r>
            <a:r>
              <a:rPr lang="en-US" sz="1400" i="0" dirty="0"/>
              <a:t> = Emp1.Salary, if EmpO is in world(Emp1) – world(Emp2)</a:t>
            </a:r>
          </a:p>
          <a:p>
            <a:pPr eaLnBrk="1" hangingPunct="1"/>
            <a:r>
              <a:rPr lang="en-US" sz="1400" i="0" dirty="0"/>
              <a:t>                     = Emp2.Salary, </a:t>
            </a:r>
            <a:r>
              <a:rPr lang="en-US" sz="1400" i="0" dirty="0" err="1"/>
              <a:t>ifEmpO</a:t>
            </a:r>
            <a:r>
              <a:rPr lang="en-US" sz="1400" i="0" dirty="0"/>
              <a:t> is in world(Emp2) – world(Emp1)</a:t>
            </a:r>
          </a:p>
          <a:p>
            <a:pPr eaLnBrk="1" hangingPunct="1"/>
            <a:r>
              <a:rPr lang="en-US" sz="1400" i="0" dirty="0"/>
              <a:t>                     = Sum(Emp1.Salary, Emp2.Salary), if EmpO is in world(Emp1) ⋂ world(Emp2)</a:t>
            </a:r>
            <a:endParaRPr lang="en-US" sz="1400" dirty="0"/>
          </a:p>
        </p:txBody>
      </p:sp>
      <p:sp>
        <p:nvSpPr>
          <p:cNvPr id="3" name="Freeform 2"/>
          <p:cNvSpPr/>
          <p:nvPr/>
        </p:nvSpPr>
        <p:spPr>
          <a:xfrm>
            <a:off x="1272746" y="2662842"/>
            <a:ext cx="4572000" cy="648769"/>
          </a:xfrm>
          <a:custGeom>
            <a:avLst/>
            <a:gdLst>
              <a:gd name="connsiteX0" fmla="*/ 0 w 4572000"/>
              <a:gd name="connsiteY0" fmla="*/ 648769 h 648769"/>
              <a:gd name="connsiteX1" fmla="*/ 210065 w 4572000"/>
              <a:gd name="connsiteY1" fmla="*/ 444882 h 648769"/>
              <a:gd name="connsiteX2" fmla="*/ 636373 w 4572000"/>
              <a:gd name="connsiteY2" fmla="*/ 296601 h 648769"/>
              <a:gd name="connsiteX3" fmla="*/ 1476632 w 4572000"/>
              <a:gd name="connsiteY3" fmla="*/ 173034 h 648769"/>
              <a:gd name="connsiteX4" fmla="*/ 2860589 w 4572000"/>
              <a:gd name="connsiteY4" fmla="*/ 43288 h 648769"/>
              <a:gd name="connsiteX5" fmla="*/ 4096265 w 4572000"/>
              <a:gd name="connsiteY5" fmla="*/ 39 h 648769"/>
              <a:gd name="connsiteX6" fmla="*/ 4572000 w 4572000"/>
              <a:gd name="connsiteY6" fmla="*/ 37109 h 64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648769">
                <a:moveTo>
                  <a:pt x="0" y="648769"/>
                </a:moveTo>
                <a:cubicBezTo>
                  <a:pt x="52001" y="576173"/>
                  <a:pt x="104003" y="503577"/>
                  <a:pt x="210065" y="444882"/>
                </a:cubicBezTo>
                <a:cubicBezTo>
                  <a:pt x="316127" y="386187"/>
                  <a:pt x="425279" y="341909"/>
                  <a:pt x="636373" y="296601"/>
                </a:cubicBezTo>
                <a:cubicBezTo>
                  <a:pt x="847467" y="251293"/>
                  <a:pt x="1105929" y="215253"/>
                  <a:pt x="1476632" y="173034"/>
                </a:cubicBezTo>
                <a:cubicBezTo>
                  <a:pt x="1847335" y="130815"/>
                  <a:pt x="2423984" y="72120"/>
                  <a:pt x="2860589" y="43288"/>
                </a:cubicBezTo>
                <a:cubicBezTo>
                  <a:pt x="3297194" y="14456"/>
                  <a:pt x="3811030" y="1069"/>
                  <a:pt x="4096265" y="39"/>
                </a:cubicBezTo>
                <a:cubicBezTo>
                  <a:pt x="4381500" y="-991"/>
                  <a:pt x="4476750" y="18059"/>
                  <a:pt x="4572000" y="37109"/>
                </a:cubicBezTo>
              </a:path>
            </a:pathLst>
          </a:custGeom>
          <a:ln w="57150">
            <a:solidFill>
              <a:schemeClr val="accent6">
                <a:lumMod val="60000"/>
                <a:lumOff val="40000"/>
              </a:schemeClr>
            </a:solidFill>
            <a:headEnd type="triangle" w="med" len="med"/>
            <a:tailEnd type="triangle" w="med" len="med"/>
          </a:ln>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14" name="Picture 2" descr="Image result for circl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83058" y="5554806"/>
            <a:ext cx="476673" cy="343123"/>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ular Callout 14"/>
          <p:cNvSpPr/>
          <p:nvPr/>
        </p:nvSpPr>
        <p:spPr bwMode="auto">
          <a:xfrm>
            <a:off x="3527021" y="4479848"/>
            <a:ext cx="1175557" cy="707265"/>
          </a:xfrm>
          <a:prstGeom prst="wedgeRoundRectCallout">
            <a:avLst>
              <a:gd name="adj1" fmla="val 72800"/>
              <a:gd name="adj2" fmla="val -16672"/>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rPr>
              <a:t>Result is empty</a:t>
            </a:r>
            <a:endParaRPr kumimoji="0" lang="en-US" sz="1800" b="0" i="1" u="none" strike="noStrike" cap="none" normalizeH="0" baseline="0" dirty="0">
              <a:ln>
                <a:noFill/>
              </a:ln>
              <a:solidFill>
                <a:schemeClr val="bg1"/>
              </a:solidFill>
              <a:effectLst/>
            </a:endParaRPr>
          </a:p>
        </p:txBody>
      </p:sp>
      <p:sp>
        <p:nvSpPr>
          <p:cNvPr id="2" name="Rounded Rectangular Callout 14">
            <a:extLst>
              <a:ext uri="{FF2B5EF4-FFF2-40B4-BE49-F238E27FC236}">
                <a16:creationId xmlns:a16="http://schemas.microsoft.com/office/drawing/2014/main" id="{B6D747DC-D2D8-C899-8C9C-9F31DCC81E68}"/>
              </a:ext>
            </a:extLst>
          </p:cNvPr>
          <p:cNvSpPr/>
          <p:nvPr/>
        </p:nvSpPr>
        <p:spPr bwMode="auto">
          <a:xfrm>
            <a:off x="5072062" y="2950335"/>
            <a:ext cx="1175557" cy="707265"/>
          </a:xfrm>
          <a:prstGeom prst="wedgeRoundRectCallout">
            <a:avLst>
              <a:gd name="adj1" fmla="val 70640"/>
              <a:gd name="adj2" fmla="val -55279"/>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rPr>
              <a:t>Exclude Part 3</a:t>
            </a:r>
            <a:endParaRPr kumimoji="0" lang="en-US" sz="1800" b="0" i="1" u="none" strike="noStrike" cap="none" normalizeH="0" baseline="0" dirty="0">
              <a:ln>
                <a:noFill/>
              </a:ln>
              <a:solidFill>
                <a:schemeClr val="bg1"/>
              </a:solidFill>
              <a:effectLst/>
            </a:endParaRPr>
          </a:p>
        </p:txBody>
      </p:sp>
      <p:sp>
        <p:nvSpPr>
          <p:cNvPr id="4" name="Rounded Rectangular Callout 14">
            <a:extLst>
              <a:ext uri="{FF2B5EF4-FFF2-40B4-BE49-F238E27FC236}">
                <a16:creationId xmlns:a16="http://schemas.microsoft.com/office/drawing/2014/main" id="{06A2158E-6449-93AB-CEB4-05E4CDCA38E2}"/>
              </a:ext>
            </a:extLst>
          </p:cNvPr>
          <p:cNvSpPr/>
          <p:nvPr/>
        </p:nvSpPr>
        <p:spPr bwMode="auto">
          <a:xfrm>
            <a:off x="8001000" y="6199567"/>
            <a:ext cx="952500" cy="444703"/>
          </a:xfrm>
          <a:prstGeom prst="wedgeRoundRectCallout">
            <a:avLst>
              <a:gd name="adj1" fmla="val -36693"/>
              <a:gd name="adj2" fmla="val -86693"/>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rPr>
              <a:t>Part 2</a:t>
            </a:r>
            <a:endParaRPr kumimoji="0" lang="en-US" sz="18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134476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8">
                                            <p:txEl>
                                              <p:pRg st="0" end="0"/>
                                            </p:txEl>
                                          </p:spTgt>
                                        </p:tgtEl>
                                        <p:attrNameLst>
                                          <p:attrName>style.visibility</p:attrName>
                                        </p:attrNameLst>
                                      </p:cBhvr>
                                      <p:to>
                                        <p:strVal val="visible"/>
                                      </p:to>
                                    </p:set>
                                    <p:animEffect transition="in" filter="dissolve">
                                      <p:cBhvr>
                                        <p:cTn id="7" dur="500"/>
                                        <p:tgtEl>
                                          <p:spTgt spid="20787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7878">
                                            <p:txEl>
                                              <p:pRg st="1" end="1"/>
                                            </p:txEl>
                                          </p:spTgt>
                                        </p:tgtEl>
                                        <p:attrNameLst>
                                          <p:attrName>style.visibility</p:attrName>
                                        </p:attrNameLst>
                                      </p:cBhvr>
                                      <p:to>
                                        <p:strVal val="visible"/>
                                      </p:to>
                                    </p:set>
                                    <p:animEffect transition="in" filter="dissolve">
                                      <p:cBhvr>
                                        <p:cTn id="10" dur="500"/>
                                        <p:tgtEl>
                                          <p:spTgt spid="20787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7878">
                                            <p:txEl>
                                              <p:pRg st="2" end="2"/>
                                            </p:txEl>
                                          </p:spTgt>
                                        </p:tgtEl>
                                        <p:attrNameLst>
                                          <p:attrName>style.visibility</p:attrName>
                                        </p:attrNameLst>
                                      </p:cBhvr>
                                      <p:to>
                                        <p:strVal val="visible"/>
                                      </p:to>
                                    </p:set>
                                    <p:animEffect transition="in" filter="dissolve">
                                      <p:cBhvr>
                                        <p:cTn id="13" dur="500"/>
                                        <p:tgtEl>
                                          <p:spTgt spid="20787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7878">
                                            <p:txEl>
                                              <p:pRg st="3" end="3"/>
                                            </p:txEl>
                                          </p:spTgt>
                                        </p:tgtEl>
                                        <p:attrNameLst>
                                          <p:attrName>style.visibility</p:attrName>
                                        </p:attrNameLst>
                                      </p:cBhvr>
                                      <p:to>
                                        <p:strVal val="visible"/>
                                      </p:to>
                                    </p:set>
                                    <p:animEffect transition="in" filter="dissolve">
                                      <p:cBhvr>
                                        <p:cTn id="16" dur="500"/>
                                        <p:tgtEl>
                                          <p:spTgt spid="207878">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7878">
                                            <p:txEl>
                                              <p:pRg st="4" end="4"/>
                                            </p:txEl>
                                          </p:spTgt>
                                        </p:tgtEl>
                                        <p:attrNameLst>
                                          <p:attrName>style.visibility</p:attrName>
                                        </p:attrNameLst>
                                      </p:cBhvr>
                                      <p:to>
                                        <p:strVal val="visible"/>
                                      </p:to>
                                    </p:set>
                                    <p:animEffect transition="in" filter="dissolve">
                                      <p:cBhvr>
                                        <p:cTn id="19" dur="500"/>
                                        <p:tgtEl>
                                          <p:spTgt spid="207878">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7878">
                                            <p:txEl>
                                              <p:pRg st="5" end="5"/>
                                            </p:txEl>
                                          </p:spTgt>
                                        </p:tgtEl>
                                        <p:attrNameLst>
                                          <p:attrName>style.visibility</p:attrName>
                                        </p:attrNameLst>
                                      </p:cBhvr>
                                      <p:to>
                                        <p:strVal val="visible"/>
                                      </p:to>
                                    </p:set>
                                    <p:animEffect transition="in" filter="dissolve">
                                      <p:cBhvr>
                                        <p:cTn id="22" dur="500"/>
                                        <p:tgtEl>
                                          <p:spTgt spid="207878">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7878">
                                            <p:txEl>
                                              <p:pRg st="6" end="6"/>
                                            </p:txEl>
                                          </p:spTgt>
                                        </p:tgtEl>
                                        <p:attrNameLst>
                                          <p:attrName>style.visibility</p:attrName>
                                        </p:attrNameLst>
                                      </p:cBhvr>
                                      <p:to>
                                        <p:strVal val="visible"/>
                                      </p:to>
                                    </p:set>
                                    <p:animEffect transition="in" filter="dissolve">
                                      <p:cBhvr>
                                        <p:cTn id="25" dur="500"/>
                                        <p:tgtEl>
                                          <p:spTgt spid="207878">
                                            <p:txEl>
                                              <p:pRg st="6" end="6"/>
                                            </p:txEl>
                                          </p:spTgt>
                                        </p:tgtEl>
                                      </p:cBhvr>
                                    </p:animEffect>
                                  </p:childTnLst>
                                </p:cTn>
                              </p:par>
                            </p:childTnLst>
                          </p:cTn>
                        </p:par>
                        <p:par>
                          <p:cTn id="26" fill="hold" nodeType="withGroup">
                            <p:stCondLst>
                              <p:cond delay="500"/>
                            </p:stCondLst>
                            <p:childTnLst>
                              <p:par>
                                <p:cTn id="27" presetID="20"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edge">
                                      <p:cBhvr>
                                        <p:cTn id="29" dur="2000"/>
                                        <p:tgtEl>
                                          <p:spTgt spid="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07878">
                                            <p:txEl>
                                              <p:pRg st="8" end="8"/>
                                            </p:txEl>
                                          </p:spTgt>
                                        </p:tgtEl>
                                        <p:attrNameLst>
                                          <p:attrName>style.visibility</p:attrName>
                                        </p:attrNameLst>
                                      </p:cBhvr>
                                      <p:to>
                                        <p:strVal val="visible"/>
                                      </p:to>
                                    </p:set>
                                    <p:animEffect transition="in" filter="dissolve">
                                      <p:cBhvr>
                                        <p:cTn id="38" dur="500"/>
                                        <p:tgtEl>
                                          <p:spTgt spid="207878">
                                            <p:txEl>
                                              <p:pRg st="8" end="8"/>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207878">
                                            <p:txEl>
                                              <p:pRg st="10" end="10"/>
                                            </p:txEl>
                                          </p:spTgt>
                                        </p:tgtEl>
                                        <p:attrNameLst>
                                          <p:attrName>style.visibility</p:attrName>
                                        </p:attrNameLst>
                                      </p:cBhvr>
                                      <p:to>
                                        <p:strVal val="visible"/>
                                      </p:to>
                                    </p:set>
                                    <p:animEffect transition="in" filter="wipe(left)">
                                      <p:cBhvr>
                                        <p:cTn id="41" dur="500"/>
                                        <p:tgtEl>
                                          <p:spTgt spid="207878">
                                            <p:txEl>
                                              <p:pRg st="10" end="1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07878">
                                            <p:txEl>
                                              <p:pRg st="11" end="11"/>
                                            </p:txEl>
                                          </p:spTgt>
                                        </p:tgtEl>
                                        <p:attrNameLst>
                                          <p:attrName>style.visibility</p:attrName>
                                        </p:attrNameLst>
                                      </p:cBhvr>
                                      <p:to>
                                        <p:strVal val="visible"/>
                                      </p:to>
                                    </p:set>
                                    <p:animEffect transition="in" filter="wipe(left)">
                                      <p:cBhvr>
                                        <p:cTn id="44" dur="500"/>
                                        <p:tgtEl>
                                          <p:spTgt spid="207878">
                                            <p:txEl>
                                              <p:pRg st="11" end="1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07878">
                                            <p:txEl>
                                              <p:pRg st="12" end="12"/>
                                            </p:txEl>
                                          </p:spTgt>
                                        </p:tgtEl>
                                        <p:attrNameLst>
                                          <p:attrName>style.visibility</p:attrName>
                                        </p:attrNameLst>
                                      </p:cBhvr>
                                      <p:to>
                                        <p:strVal val="visible"/>
                                      </p:to>
                                    </p:set>
                                    <p:animEffect transition="in" filter="wipe(left)">
                                      <p:cBhvr>
                                        <p:cTn id="47" dur="500"/>
                                        <p:tgtEl>
                                          <p:spTgt spid="207878">
                                            <p:txEl>
                                              <p:pRg st="12" end="12"/>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207878">
                                            <p:txEl>
                                              <p:pRg st="13" end="13"/>
                                            </p:txEl>
                                          </p:spTgt>
                                        </p:tgtEl>
                                        <p:attrNameLst>
                                          <p:attrName>style.visibility</p:attrName>
                                        </p:attrNameLst>
                                      </p:cBhvr>
                                      <p:to>
                                        <p:strVal val="visible"/>
                                      </p:to>
                                    </p:set>
                                    <p:animEffect transition="in" filter="wipe(left)">
                                      <p:cBhvr>
                                        <p:cTn id="50" dur="500"/>
                                        <p:tgtEl>
                                          <p:spTgt spid="207878">
                                            <p:txEl>
                                              <p:pRg st="13" end="13"/>
                                            </p:txEl>
                                          </p:spTgt>
                                        </p:tgtEl>
                                      </p:cBhvr>
                                    </p:animEffect>
                                  </p:childTnLst>
                                </p:cTn>
                              </p:par>
                              <p:par>
                                <p:cTn id="51" presetID="22" presetClass="entr" presetSubtype="8" fill="hold" nodeType="withEffect">
                                  <p:stCondLst>
                                    <p:cond delay="0"/>
                                  </p:stCondLst>
                                  <p:childTnLst>
                                    <p:set>
                                      <p:cBhvr>
                                        <p:cTn id="52" dur="1" fill="hold">
                                          <p:stCondLst>
                                            <p:cond delay="0"/>
                                          </p:stCondLst>
                                        </p:cTn>
                                        <p:tgtEl>
                                          <p:spTgt spid="207878">
                                            <p:txEl>
                                              <p:pRg st="14" end="14"/>
                                            </p:txEl>
                                          </p:spTgt>
                                        </p:tgtEl>
                                        <p:attrNameLst>
                                          <p:attrName>style.visibility</p:attrName>
                                        </p:attrNameLst>
                                      </p:cBhvr>
                                      <p:to>
                                        <p:strVal val="visible"/>
                                      </p:to>
                                    </p:set>
                                    <p:animEffect transition="in" filter="wipe(left)">
                                      <p:cBhvr>
                                        <p:cTn id="53" dur="500"/>
                                        <p:tgtEl>
                                          <p:spTgt spid="207878">
                                            <p:txEl>
                                              <p:pRg st="14" end="14"/>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207878">
                                            <p:txEl>
                                              <p:pRg st="15" end="15"/>
                                            </p:txEl>
                                          </p:spTgt>
                                        </p:tgtEl>
                                        <p:attrNameLst>
                                          <p:attrName>style.visibility</p:attrName>
                                        </p:attrNameLst>
                                      </p:cBhvr>
                                      <p:to>
                                        <p:strVal val="visible"/>
                                      </p:to>
                                    </p:set>
                                    <p:animEffect transition="in" filter="wipe(left)">
                                      <p:cBhvr>
                                        <p:cTn id="56" dur="500"/>
                                        <p:tgtEl>
                                          <p:spTgt spid="207878">
                                            <p:txEl>
                                              <p:pRg st="15" end="15"/>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207878">
                                            <p:txEl>
                                              <p:pRg st="16" end="16"/>
                                            </p:txEl>
                                          </p:spTgt>
                                        </p:tgtEl>
                                        <p:attrNameLst>
                                          <p:attrName>style.visibility</p:attrName>
                                        </p:attrNameLst>
                                      </p:cBhvr>
                                      <p:to>
                                        <p:strVal val="visible"/>
                                      </p:to>
                                    </p:set>
                                    <p:animEffect transition="in" filter="wipe(left)">
                                      <p:cBhvr>
                                        <p:cTn id="59" dur="500"/>
                                        <p:tgtEl>
                                          <p:spTgt spid="207878">
                                            <p:txEl>
                                              <p:pRg st="16" end="16"/>
                                            </p:tx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down)">
                                      <p:cBhvr>
                                        <p:cTn id="6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uiExpand="1" build="p"/>
      <p:bldP spid="3" grpId="0" uiExpand="1" animBg="1"/>
      <p:bldP spid="15" grpId="0" animBg="1"/>
      <p:bldP spid="2" grpId="0" uiExpand="1" animBg="1"/>
      <p:bldP spid="4" grpId="0" uiExpan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685800" y="304800"/>
            <a:ext cx="7772400" cy="685800"/>
          </a:xfrm>
        </p:spPr>
        <p:txBody>
          <a:bodyPr/>
          <a:lstStyle/>
          <a:p>
            <a:pPr eaLnBrk="1" hangingPunct="1"/>
            <a:r>
              <a:rPr lang="en-US" dirty="0">
                <a:solidFill>
                  <a:srgbClr val="800000"/>
                </a:solidFill>
                <a:latin typeface="Comic Sans MS" pitchFamily="66" charset="0"/>
              </a:rPr>
              <a:t>Query Decomposition</a:t>
            </a:r>
            <a:br>
              <a:rPr lang="en-US" sz="4000" dirty="0">
                <a:solidFill>
                  <a:srgbClr val="800000"/>
                </a:solidFill>
                <a:latin typeface="Comic Sans MS" pitchFamily="66" charset="0"/>
              </a:rPr>
            </a:br>
            <a:r>
              <a:rPr lang="en-US" sz="3200" dirty="0">
                <a:solidFill>
                  <a:srgbClr val="009999"/>
                </a:solidFill>
                <a:latin typeface="Comic Sans MS" pitchFamily="66" charset="0"/>
              </a:rPr>
              <a:t>Step 2: Query Decomposition</a:t>
            </a:r>
          </a:p>
        </p:txBody>
      </p:sp>
      <p:sp>
        <p:nvSpPr>
          <p:cNvPr id="121859" name="Rectangle 5"/>
          <p:cNvSpPr>
            <a:spLocks noGrp="1" noChangeArrowheads="1"/>
          </p:cNvSpPr>
          <p:nvPr>
            <p:ph type="body" sz="half" idx="1"/>
          </p:nvPr>
        </p:nvSpPr>
        <p:spPr>
          <a:xfrm>
            <a:off x="152400" y="1219200"/>
            <a:ext cx="3733800" cy="3962400"/>
          </a:xfrm>
        </p:spPr>
        <p:txBody>
          <a:bodyPr/>
          <a:lstStyle/>
          <a:p>
            <a:pPr eaLnBrk="1" hangingPunct="1">
              <a:lnSpc>
                <a:spcPct val="80000"/>
              </a:lnSpc>
              <a:spcAft>
                <a:spcPct val="20000"/>
              </a:spcAft>
              <a:buFontTx/>
              <a:buNone/>
            </a:pPr>
            <a:r>
              <a:rPr lang="en-US" sz="1600" b="1" u="sng" dirty="0">
                <a:solidFill>
                  <a:schemeClr val="accent2"/>
                </a:solidFill>
                <a:latin typeface="Arial Unicode MS" pitchFamily="34" charset="-128"/>
              </a:rPr>
              <a:t>Global Query</a:t>
            </a:r>
            <a:r>
              <a:rPr lang="en-US" sz="1600" dirty="0">
                <a:solidFill>
                  <a:schemeClr val="accent2"/>
                </a:solidFill>
                <a:latin typeface="Arial Unicode MS" pitchFamily="34" charset="-128"/>
              </a:rPr>
              <a:t>:</a:t>
            </a:r>
          </a:p>
          <a:p>
            <a:pPr eaLnBrk="1" hangingPunct="1">
              <a:lnSpc>
                <a:spcPct val="80000"/>
              </a:lnSpc>
              <a:spcBef>
                <a:spcPct val="5000"/>
              </a:spcBef>
              <a:buFontTx/>
              <a:buNone/>
            </a:pPr>
            <a:r>
              <a:rPr lang="en-US" sz="1600" dirty="0">
                <a:latin typeface="Arial Unicode MS" pitchFamily="34" charset="-128"/>
              </a:rPr>
              <a:t>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eaLnBrk="1" hangingPunct="1">
              <a:lnSpc>
                <a:spcPct val="80000"/>
              </a:lnSpc>
              <a:spcBef>
                <a:spcPct val="5000"/>
              </a:spcBef>
              <a:buFontTx/>
              <a:buNone/>
            </a:pPr>
            <a:r>
              <a:rPr lang="en-US" sz="1600" dirty="0">
                <a:latin typeface="Arial Unicode MS" pitchFamily="34" charset="-128"/>
              </a:rPr>
              <a:t>From    EmpO</a:t>
            </a:r>
          </a:p>
          <a:p>
            <a:pPr eaLnBrk="1" hangingPunct="1">
              <a:lnSpc>
                <a:spcPct val="80000"/>
              </a:lnSpc>
              <a:spcBef>
                <a:spcPct val="5000"/>
              </a:spcBef>
              <a:buFontTx/>
              <a:buNone/>
            </a:pPr>
            <a:r>
              <a:rPr lang="en-US" sz="1600" dirty="0">
                <a:latin typeface="Arial Unicode MS" pitchFamily="34" charset="-128"/>
              </a:rPr>
              <a:t>Where  </a:t>
            </a:r>
            <a:r>
              <a:rPr lang="en-US" sz="1600" dirty="0" err="1">
                <a:latin typeface="Arial Unicode MS" pitchFamily="34" charset="-128"/>
              </a:rPr>
              <a:t>EmpO.</a:t>
            </a:r>
            <a:r>
              <a:rPr lang="en-US" sz="1600" b="1" dirty="0" err="1">
                <a:solidFill>
                  <a:srgbClr val="9900CC"/>
                </a:solidFill>
                <a:latin typeface="Arial Unicode MS" pitchFamily="34" charset="-128"/>
              </a:rPr>
              <a:t>Salary</a:t>
            </a:r>
            <a:r>
              <a:rPr lang="en-US" sz="1600" dirty="0">
                <a:latin typeface="Arial Unicode MS" pitchFamily="34" charset="-128"/>
              </a:rPr>
              <a:t> &gt; 80,000  AND</a:t>
            </a:r>
          </a:p>
          <a:p>
            <a:pPr eaLnBrk="1" hangingPunct="1">
              <a:lnSpc>
                <a:spcPct val="80000"/>
              </a:lnSpc>
              <a:spcBef>
                <a:spcPct val="5000"/>
              </a:spcBef>
              <a:buFontTx/>
              <a:buNone/>
            </a:pPr>
            <a:r>
              <a:rPr lang="en-US" sz="1600" dirty="0">
                <a:latin typeface="Arial Unicode MS" pitchFamily="34" charset="-128"/>
              </a:rPr>
              <a:t>             </a:t>
            </a:r>
            <a:r>
              <a:rPr lang="en-US" sz="1600" dirty="0" err="1">
                <a:latin typeface="Arial Unicode MS" pitchFamily="34" charset="-128"/>
              </a:rPr>
              <a:t>EmpO.</a:t>
            </a:r>
            <a:r>
              <a:rPr lang="en-US" sz="1600" b="1" dirty="0" err="1">
                <a:solidFill>
                  <a:srgbClr val="9900CC"/>
                </a:solidFill>
                <a:latin typeface="Arial Unicode MS" pitchFamily="34" charset="-128"/>
              </a:rPr>
              <a:t>Age</a:t>
            </a:r>
            <a:r>
              <a:rPr lang="en-US" sz="1600" dirty="0">
                <a:latin typeface="Arial Unicode MS" pitchFamily="34" charset="-128"/>
              </a:rPr>
              <a:t> &gt; 35</a:t>
            </a: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r>
              <a:rPr lang="en-US" sz="1600" b="1" u="sng" dirty="0">
                <a:solidFill>
                  <a:schemeClr val="accent2"/>
                </a:solidFill>
                <a:latin typeface="Arial Unicode MS" pitchFamily="34" charset="-128"/>
              </a:rPr>
              <a:t>Partition</a:t>
            </a:r>
            <a:r>
              <a:rPr lang="en-US" sz="1600" b="1" dirty="0">
                <a:solidFill>
                  <a:schemeClr val="accent2"/>
                </a:solidFill>
                <a:latin typeface="Arial Unicode MS" pitchFamily="34" charset="-128"/>
              </a:rPr>
              <a:t>:</a:t>
            </a: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1600" dirty="0">
              <a:latin typeface="Arial Unicode MS" pitchFamily="34" charset="-128"/>
            </a:endParaRPr>
          </a:p>
          <a:p>
            <a:pPr eaLnBrk="1" hangingPunct="1">
              <a:lnSpc>
                <a:spcPct val="80000"/>
              </a:lnSpc>
              <a:buFontTx/>
              <a:buNone/>
            </a:pPr>
            <a:endParaRPr lang="en-US" sz="2000" b="1" u="sng" dirty="0">
              <a:solidFill>
                <a:srgbClr val="006600"/>
              </a:solidFill>
              <a:latin typeface="Arial Unicode MS" pitchFamily="34" charset="-128"/>
            </a:endParaRPr>
          </a:p>
          <a:p>
            <a:pPr eaLnBrk="1" hangingPunct="1">
              <a:lnSpc>
                <a:spcPct val="90000"/>
              </a:lnSpc>
              <a:spcBef>
                <a:spcPct val="125000"/>
              </a:spcBef>
              <a:buFontTx/>
              <a:buNone/>
            </a:pPr>
            <a:r>
              <a:rPr lang="en-US" sz="2000" b="1" u="sng" dirty="0">
                <a:solidFill>
                  <a:srgbClr val="006600"/>
                </a:solidFill>
                <a:latin typeface="Arial Unicode MS" pitchFamily="34" charset="-128"/>
              </a:rPr>
              <a:t>Query Decomposition</a:t>
            </a:r>
            <a:r>
              <a:rPr lang="en-US" sz="2000" b="1" dirty="0">
                <a:solidFill>
                  <a:srgbClr val="006600"/>
                </a:solidFill>
                <a:latin typeface="Arial Unicode MS" pitchFamily="34" charset="-128"/>
              </a:rPr>
              <a:t>:  </a:t>
            </a:r>
            <a:r>
              <a:rPr lang="en-US" sz="2000" dirty="0">
                <a:solidFill>
                  <a:srgbClr val="006600"/>
                </a:solidFill>
                <a:latin typeface="Arial Unicode MS" pitchFamily="34" charset="-128"/>
              </a:rPr>
              <a:t>Obtain a query for each subset in the chosen partition.</a:t>
            </a:r>
          </a:p>
        </p:txBody>
      </p:sp>
      <p:sp>
        <p:nvSpPr>
          <p:cNvPr id="207878" name="Rectangle 6"/>
          <p:cNvSpPr>
            <a:spLocks noGrp="1" noChangeArrowheads="1"/>
          </p:cNvSpPr>
          <p:nvPr>
            <p:ph type="body" sz="half" idx="2"/>
          </p:nvPr>
        </p:nvSpPr>
        <p:spPr>
          <a:xfrm>
            <a:off x="4058445" y="1371600"/>
            <a:ext cx="5009355" cy="4876800"/>
          </a:xfrm>
        </p:spPr>
        <p:txBody>
          <a:bodyPr/>
          <a:lstStyle/>
          <a:p>
            <a:pPr marL="855663" indent="-855663" eaLnBrk="1" hangingPunct="1">
              <a:lnSpc>
                <a:spcPct val="80000"/>
              </a:lnSpc>
              <a:spcBef>
                <a:spcPct val="5000"/>
              </a:spcBef>
              <a:spcAft>
                <a:spcPct val="15000"/>
              </a:spcAft>
              <a:buFontTx/>
              <a:buNone/>
            </a:pPr>
            <a:r>
              <a:rPr lang="en-US" sz="1800" b="1" u="sng" dirty="0">
                <a:solidFill>
                  <a:srgbClr val="7030A0"/>
                </a:solidFill>
                <a:latin typeface="Arial Unicode MS" pitchFamily="34" charset="-128"/>
              </a:rPr>
              <a:t>part. 1</a:t>
            </a:r>
            <a:r>
              <a:rPr lang="en-US" sz="1800" dirty="0">
                <a:latin typeface="Arial Unicode MS" pitchFamily="34" charset="-128"/>
              </a:rPr>
              <a:t>:  Select  Emp1.Name</a:t>
            </a:r>
          </a:p>
          <a:p>
            <a:pPr marL="855663" indent="-855663" eaLnBrk="1" hangingPunct="1">
              <a:lnSpc>
                <a:spcPct val="80000"/>
              </a:lnSpc>
              <a:spcBef>
                <a:spcPct val="5000"/>
              </a:spcBef>
              <a:spcAft>
                <a:spcPct val="15000"/>
              </a:spcAft>
              <a:buFontTx/>
              <a:buNone/>
            </a:pPr>
            <a:r>
              <a:rPr lang="en-US" sz="1800" dirty="0">
                <a:latin typeface="Arial Unicode MS" pitchFamily="34" charset="-128"/>
              </a:rPr>
              <a:t>              From   Emp1</a:t>
            </a:r>
          </a:p>
          <a:p>
            <a:pPr marL="855663" indent="-855663" eaLnBrk="1" hangingPunct="1">
              <a:lnSpc>
                <a:spcPct val="80000"/>
              </a:lnSpc>
              <a:spcBef>
                <a:spcPct val="5000"/>
              </a:spcBef>
              <a:spcAft>
                <a:spcPct val="15000"/>
              </a:spcAft>
              <a:buFontTx/>
              <a:buNone/>
            </a:pPr>
            <a:r>
              <a:rPr lang="en-US" sz="1800" dirty="0">
                <a:latin typeface="Arial Unicode MS" pitchFamily="34" charset="-128"/>
              </a:rPr>
              <a:t>              Where  </a:t>
            </a:r>
            <a:r>
              <a:rPr lang="en-US" sz="1800" b="1" dirty="0">
                <a:latin typeface="Arial Unicode MS" pitchFamily="34" charset="-128"/>
              </a:rPr>
              <a:t>Emp1.Salary</a:t>
            </a:r>
            <a:r>
              <a:rPr lang="en-US" sz="1800" dirty="0">
                <a:latin typeface="Arial Unicode MS" pitchFamily="34" charset="-128"/>
              </a:rPr>
              <a:t> &gt; 80,000  AND</a:t>
            </a:r>
          </a:p>
          <a:p>
            <a:pPr marL="855663" indent="-855663" eaLnBrk="1" hangingPunct="1">
              <a:lnSpc>
                <a:spcPct val="80000"/>
              </a:lnSpc>
              <a:spcBef>
                <a:spcPct val="5000"/>
              </a:spcBef>
              <a:spcAft>
                <a:spcPct val="15000"/>
              </a:spcAft>
              <a:buFontTx/>
              <a:buNone/>
            </a:pPr>
            <a:r>
              <a:rPr lang="en-US" sz="1800" dirty="0">
                <a:latin typeface="Arial Unicode MS" pitchFamily="34" charset="-128"/>
              </a:rPr>
              <a:t>                           Emp1.Age &gt; 35  AND</a:t>
            </a:r>
          </a:p>
          <a:p>
            <a:pPr marL="855663" indent="-855663" eaLnBrk="1" hangingPunct="1">
              <a:lnSpc>
                <a:spcPct val="80000"/>
              </a:lnSpc>
              <a:spcBef>
                <a:spcPct val="5000"/>
              </a:spcBef>
              <a:spcAft>
                <a:spcPct val="15000"/>
              </a:spcAft>
              <a:buFontTx/>
              <a:buNone/>
            </a:pPr>
            <a:r>
              <a:rPr lang="en-US" sz="1800" dirty="0">
                <a:latin typeface="Arial Unicode MS" pitchFamily="34" charset="-128"/>
              </a:rPr>
              <a:t>                           </a:t>
            </a:r>
            <a:r>
              <a:rPr lang="en-US" sz="1800" b="1" dirty="0">
                <a:solidFill>
                  <a:srgbClr val="7030A0"/>
                </a:solidFill>
                <a:latin typeface="Arial Unicode MS" pitchFamily="34" charset="-128"/>
              </a:rPr>
              <a:t>Emp1.SSN NOT IN</a:t>
            </a:r>
          </a:p>
          <a:p>
            <a:pPr marL="855663" indent="-855663" eaLnBrk="1" hangingPunct="1">
              <a:lnSpc>
                <a:spcPct val="80000"/>
              </a:lnSpc>
              <a:spcBef>
                <a:spcPct val="5000"/>
              </a:spcBef>
              <a:spcAft>
                <a:spcPct val="15000"/>
              </a:spcAft>
              <a:buFontTx/>
              <a:buNone/>
            </a:pPr>
            <a:r>
              <a:rPr lang="en-US" sz="1800" b="1" dirty="0">
                <a:solidFill>
                  <a:srgbClr val="7030A0"/>
                </a:solidFill>
                <a:latin typeface="Arial Unicode MS" pitchFamily="34" charset="-128"/>
              </a:rPr>
              <a:t>                                      (Select  Emp2.SSN</a:t>
            </a:r>
          </a:p>
          <a:p>
            <a:pPr marL="855663" indent="-855663" eaLnBrk="1" hangingPunct="1">
              <a:lnSpc>
                <a:spcPct val="80000"/>
              </a:lnSpc>
              <a:spcBef>
                <a:spcPct val="5000"/>
              </a:spcBef>
              <a:buFontTx/>
              <a:buNone/>
            </a:pPr>
            <a:r>
              <a:rPr lang="en-US" sz="1800" b="1" dirty="0">
                <a:solidFill>
                  <a:srgbClr val="7030A0"/>
                </a:solidFill>
                <a:latin typeface="Arial Unicode MS" pitchFamily="34" charset="-128"/>
              </a:rPr>
              <a:t>                                       From   Emp2)</a:t>
            </a:r>
          </a:p>
          <a:p>
            <a:pPr marL="855663" indent="-855663" eaLnBrk="1" hangingPunct="1">
              <a:lnSpc>
                <a:spcPct val="80000"/>
              </a:lnSpc>
              <a:spcBef>
                <a:spcPct val="5000"/>
              </a:spcBef>
              <a:buFontTx/>
              <a:buNone/>
            </a:pPr>
            <a:endParaRPr lang="en-US" sz="1800" dirty="0">
              <a:solidFill>
                <a:srgbClr val="009999"/>
              </a:solidFill>
              <a:latin typeface="Arial Unicode MS" pitchFamily="34" charset="-128"/>
            </a:endParaRPr>
          </a:p>
          <a:p>
            <a:pPr marL="855663" indent="-855663" eaLnBrk="1" hangingPunct="1">
              <a:lnSpc>
                <a:spcPct val="80000"/>
              </a:lnSpc>
              <a:spcBef>
                <a:spcPct val="5000"/>
              </a:spcBef>
              <a:buFontTx/>
              <a:buNone/>
            </a:pPr>
            <a:r>
              <a:rPr lang="en-US" sz="1800" b="1" u="sng" dirty="0">
                <a:solidFill>
                  <a:srgbClr val="C00000"/>
                </a:solidFill>
                <a:latin typeface="Arial Unicode MS" pitchFamily="34" charset="-128"/>
              </a:rPr>
              <a:t>part. 2</a:t>
            </a:r>
            <a:r>
              <a:rPr lang="en-US" sz="1800" dirty="0">
                <a:latin typeface="Arial Unicode MS" pitchFamily="34" charset="-128"/>
              </a:rPr>
              <a:t>:  This subquery is discarded because </a:t>
            </a:r>
            <a:r>
              <a:rPr lang="en-US" sz="1800" dirty="0" err="1">
                <a:latin typeface="Arial Unicode MS" pitchFamily="34" charset="-128"/>
              </a:rPr>
              <a:t>EmpO.Age</a:t>
            </a:r>
            <a:r>
              <a:rPr lang="en-US" sz="1800" dirty="0">
                <a:latin typeface="Arial Unicode MS" pitchFamily="34" charset="-128"/>
              </a:rPr>
              <a:t> is Null.</a:t>
            </a:r>
          </a:p>
          <a:p>
            <a:pPr marL="855663" indent="-855663" eaLnBrk="1" hangingPunct="1">
              <a:lnSpc>
                <a:spcPct val="80000"/>
              </a:lnSpc>
              <a:spcBef>
                <a:spcPct val="5000"/>
              </a:spcBef>
              <a:buFontTx/>
              <a:buNone/>
            </a:pPr>
            <a:endParaRPr lang="en-US" sz="1800" dirty="0">
              <a:latin typeface="Arial Unicode MS" pitchFamily="34" charset="-128"/>
            </a:endParaRPr>
          </a:p>
          <a:p>
            <a:pPr marL="855663" indent="-855663" eaLnBrk="1" hangingPunct="1">
              <a:lnSpc>
                <a:spcPct val="80000"/>
              </a:lnSpc>
              <a:spcBef>
                <a:spcPct val="5000"/>
              </a:spcBef>
              <a:spcAft>
                <a:spcPct val="20000"/>
              </a:spcAft>
              <a:buFontTx/>
              <a:buNone/>
            </a:pPr>
            <a:r>
              <a:rPr lang="en-US" sz="1800" b="1" u="sng" dirty="0">
                <a:solidFill>
                  <a:srgbClr val="0070C0"/>
                </a:solidFill>
                <a:latin typeface="Arial Unicode MS" pitchFamily="34" charset="-128"/>
              </a:rPr>
              <a:t>part. 3</a:t>
            </a:r>
            <a:r>
              <a:rPr lang="en-US" sz="1800" dirty="0">
                <a:latin typeface="Arial Unicode MS" pitchFamily="34" charset="-128"/>
              </a:rPr>
              <a:t>:  Select  Emp1.Name, Emp2.Rank</a:t>
            </a:r>
          </a:p>
          <a:p>
            <a:pPr marL="855663" indent="-855663" eaLnBrk="1" hangingPunct="1">
              <a:lnSpc>
                <a:spcPct val="80000"/>
              </a:lnSpc>
              <a:spcBef>
                <a:spcPct val="5000"/>
              </a:spcBef>
              <a:spcAft>
                <a:spcPct val="20000"/>
              </a:spcAft>
              <a:buFontTx/>
              <a:buNone/>
            </a:pPr>
            <a:r>
              <a:rPr lang="en-US" sz="1800" dirty="0">
                <a:latin typeface="Arial Unicode MS" pitchFamily="34" charset="-128"/>
              </a:rPr>
              <a:t>             From    Emp1, Emp2</a:t>
            </a:r>
          </a:p>
          <a:p>
            <a:pPr marL="855663" indent="-855663" eaLnBrk="1" hangingPunct="1">
              <a:lnSpc>
                <a:spcPct val="80000"/>
              </a:lnSpc>
              <a:spcBef>
                <a:spcPct val="5000"/>
              </a:spcBef>
              <a:spcAft>
                <a:spcPct val="20000"/>
              </a:spcAft>
              <a:buFontTx/>
              <a:buNone/>
            </a:pPr>
            <a:r>
              <a:rPr lang="en-US" sz="1800" dirty="0">
                <a:latin typeface="Arial Unicode MS" pitchFamily="34" charset="-128"/>
              </a:rPr>
              <a:t>             Where  </a:t>
            </a:r>
            <a:r>
              <a:rPr lang="en-US" sz="1800" b="1" dirty="0">
                <a:latin typeface="Arial Unicode MS" pitchFamily="34" charset="-128"/>
              </a:rPr>
              <a:t>Sum(Emp1.Salary,                           </a:t>
            </a:r>
          </a:p>
          <a:p>
            <a:pPr marL="855663" indent="-855663" eaLnBrk="1" hangingPunct="1">
              <a:lnSpc>
                <a:spcPct val="80000"/>
              </a:lnSpc>
              <a:spcBef>
                <a:spcPct val="0"/>
              </a:spcBef>
              <a:spcAft>
                <a:spcPct val="20000"/>
              </a:spcAft>
              <a:buFontTx/>
              <a:buNone/>
            </a:pPr>
            <a:r>
              <a:rPr lang="en-US" sz="1800" b="1" dirty="0">
                <a:latin typeface="Arial Unicode MS" pitchFamily="34" charset="-128"/>
              </a:rPr>
              <a:t>                            Emp2.Salary) </a:t>
            </a:r>
            <a:r>
              <a:rPr lang="en-US" sz="1800" dirty="0">
                <a:latin typeface="Arial Unicode MS" pitchFamily="34" charset="-128"/>
              </a:rPr>
              <a:t>&gt; 80,000  AND   </a:t>
            </a:r>
          </a:p>
          <a:p>
            <a:pPr marL="855663" indent="-855663" eaLnBrk="1" hangingPunct="1">
              <a:lnSpc>
                <a:spcPct val="80000"/>
              </a:lnSpc>
              <a:spcBef>
                <a:spcPct val="5000"/>
              </a:spcBef>
              <a:spcAft>
                <a:spcPct val="20000"/>
              </a:spcAft>
              <a:buFontTx/>
              <a:buNone/>
            </a:pPr>
            <a:r>
              <a:rPr lang="en-US" sz="1800" dirty="0">
                <a:latin typeface="Arial Unicode MS" pitchFamily="34" charset="-128"/>
              </a:rPr>
              <a:t>                            Emp1.Age &gt; 35  AND</a:t>
            </a:r>
          </a:p>
          <a:p>
            <a:pPr marL="855663" indent="-855663" eaLnBrk="1" hangingPunct="1">
              <a:lnSpc>
                <a:spcPct val="80000"/>
              </a:lnSpc>
              <a:spcBef>
                <a:spcPct val="5000"/>
              </a:spcBef>
              <a:buFontTx/>
              <a:buNone/>
            </a:pPr>
            <a:r>
              <a:rPr lang="en-US" sz="1800" dirty="0">
                <a:latin typeface="Arial Unicode MS" pitchFamily="34" charset="-128"/>
              </a:rPr>
              <a:t>                            </a:t>
            </a:r>
            <a:r>
              <a:rPr lang="en-US" sz="1800" b="1" dirty="0">
                <a:solidFill>
                  <a:srgbClr val="0070C0"/>
                </a:solidFill>
                <a:latin typeface="Arial Unicode MS" pitchFamily="34" charset="-128"/>
              </a:rPr>
              <a:t>Emp1.SSN = Emp2.SSN</a:t>
            </a:r>
          </a:p>
        </p:txBody>
      </p:sp>
      <p:sp>
        <p:nvSpPr>
          <p:cNvPr id="121861" name="Oval 7"/>
          <p:cNvSpPr>
            <a:spLocks noChangeArrowheads="1"/>
          </p:cNvSpPr>
          <p:nvPr/>
        </p:nvSpPr>
        <p:spPr bwMode="auto">
          <a:xfrm>
            <a:off x="396875" y="2971800"/>
            <a:ext cx="18288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2" name="Oval 8"/>
          <p:cNvSpPr>
            <a:spLocks noChangeArrowheads="1"/>
          </p:cNvSpPr>
          <p:nvPr/>
        </p:nvSpPr>
        <p:spPr bwMode="auto">
          <a:xfrm>
            <a:off x="1371600" y="3124200"/>
            <a:ext cx="2133600" cy="838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3" name="Text Box 9"/>
          <p:cNvSpPr txBox="1">
            <a:spLocks noChangeArrowheads="1"/>
          </p:cNvSpPr>
          <p:nvPr/>
        </p:nvSpPr>
        <p:spPr bwMode="auto">
          <a:xfrm>
            <a:off x="701675" y="3170238"/>
            <a:ext cx="320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rgbClr val="7030A0"/>
                </a:solidFill>
              </a:rPr>
              <a:t>1</a:t>
            </a:r>
          </a:p>
        </p:txBody>
      </p:sp>
      <p:sp>
        <p:nvSpPr>
          <p:cNvPr id="121864" name="Text Box 10"/>
          <p:cNvSpPr txBox="1">
            <a:spLocks noChangeArrowheads="1"/>
          </p:cNvSpPr>
          <p:nvPr/>
        </p:nvSpPr>
        <p:spPr bwMode="auto">
          <a:xfrm>
            <a:off x="1659731" y="3200400"/>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dirty="0">
                <a:solidFill>
                  <a:srgbClr val="0070C0"/>
                </a:solidFill>
              </a:rPr>
              <a:t>3</a:t>
            </a:r>
          </a:p>
        </p:txBody>
      </p:sp>
      <p:sp>
        <p:nvSpPr>
          <p:cNvPr id="121865" name="Text Box 11"/>
          <p:cNvSpPr txBox="1">
            <a:spLocks noChangeArrowheads="1"/>
          </p:cNvSpPr>
          <p:nvPr/>
        </p:nvSpPr>
        <p:spPr bwMode="auto">
          <a:xfrm>
            <a:off x="2541588" y="3322638"/>
            <a:ext cx="3698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solidFill>
                  <a:srgbClr val="C00000"/>
                </a:solidFill>
              </a:rPr>
              <a:t>2</a:t>
            </a:r>
          </a:p>
        </p:txBody>
      </p:sp>
      <p:sp>
        <p:nvSpPr>
          <p:cNvPr id="121866" name="Text Box 12"/>
          <p:cNvSpPr txBox="1">
            <a:spLocks noChangeArrowheads="1"/>
          </p:cNvSpPr>
          <p:nvPr/>
        </p:nvSpPr>
        <p:spPr bwMode="auto">
          <a:xfrm>
            <a:off x="224630" y="381000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0000"/>
                </a:solidFill>
              </a:rPr>
              <a:t>world(Emp1)</a:t>
            </a:r>
            <a:r>
              <a:rPr lang="en-US" sz="1400" i="0" dirty="0">
                <a:solidFill>
                  <a:srgbClr val="FF0000"/>
                </a:solidFill>
              </a:rPr>
              <a:t> </a:t>
            </a:r>
          </a:p>
        </p:txBody>
      </p:sp>
      <p:sp>
        <p:nvSpPr>
          <p:cNvPr id="121867" name="Text Box 13"/>
          <p:cNvSpPr txBox="1">
            <a:spLocks noChangeArrowheads="1"/>
          </p:cNvSpPr>
          <p:nvPr/>
        </p:nvSpPr>
        <p:spPr bwMode="auto">
          <a:xfrm>
            <a:off x="2535238" y="3886200"/>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a:solidFill>
                  <a:srgbClr val="FF0000"/>
                </a:solidFill>
              </a:rPr>
              <a:t>world(Emp2)</a:t>
            </a:r>
            <a:endParaRPr lang="en-US" sz="1400" i="0">
              <a:solidFill>
                <a:srgbClr val="FF0000"/>
              </a:solidFill>
            </a:endParaRPr>
          </a:p>
        </p:txBody>
      </p:sp>
      <p:sp>
        <p:nvSpPr>
          <p:cNvPr id="121868" name="Text Box 15"/>
          <p:cNvSpPr txBox="1">
            <a:spLocks noChangeArrowheads="1"/>
          </p:cNvSpPr>
          <p:nvPr/>
        </p:nvSpPr>
        <p:spPr bwMode="auto">
          <a:xfrm>
            <a:off x="173045" y="5472572"/>
            <a:ext cx="7598555" cy="1288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err="1"/>
              <a:t>EmpO.</a:t>
            </a:r>
            <a:r>
              <a:rPr lang="en-US" sz="1400" b="1" i="0" dirty="0" err="1">
                <a:solidFill>
                  <a:srgbClr val="9900CC"/>
                </a:solidFill>
              </a:rPr>
              <a:t>Age</a:t>
            </a:r>
            <a:r>
              <a:rPr lang="en-US" sz="1400" i="0" dirty="0"/>
              <a:t> = Emp1.Age, if EmpO is in world(Emp1)</a:t>
            </a:r>
          </a:p>
          <a:p>
            <a:pPr eaLnBrk="1" hangingPunct="1">
              <a:spcAft>
                <a:spcPct val="55000"/>
              </a:spcAft>
            </a:pPr>
            <a:r>
              <a:rPr lang="en-US" sz="1400" i="0" dirty="0"/>
              <a:t>                  = </a:t>
            </a:r>
            <a:r>
              <a:rPr lang="en-US" sz="1400" b="1" i="0" dirty="0">
                <a:solidFill>
                  <a:schemeClr val="tx1">
                    <a:lumMod val="65000"/>
                    <a:lumOff val="35000"/>
                  </a:schemeClr>
                </a:solidFill>
              </a:rPr>
              <a:t>Null</a:t>
            </a:r>
            <a:r>
              <a:rPr lang="en-US" sz="1400" i="0" dirty="0"/>
              <a:t>, if EmpO is in world(Emp2) – world(Emp1)</a:t>
            </a:r>
          </a:p>
          <a:p>
            <a:pPr eaLnBrk="1" hangingPunct="1"/>
            <a:r>
              <a:rPr lang="en-US" sz="1400" i="0" dirty="0" err="1"/>
              <a:t>EmpO.</a:t>
            </a:r>
            <a:r>
              <a:rPr lang="en-US" sz="1400" b="1" i="0" dirty="0" err="1">
                <a:solidFill>
                  <a:srgbClr val="9900CC"/>
                </a:solidFill>
              </a:rPr>
              <a:t>Salary</a:t>
            </a:r>
            <a:r>
              <a:rPr lang="en-US" sz="1400" i="0" dirty="0"/>
              <a:t> = Emp1.Salary, if EmpO is in world(Emp1) – world(Emp2)</a:t>
            </a:r>
          </a:p>
          <a:p>
            <a:pPr eaLnBrk="1" hangingPunct="1"/>
            <a:r>
              <a:rPr lang="en-US" sz="1400" i="0" dirty="0"/>
              <a:t>                     = Emp2.Salary, </a:t>
            </a:r>
            <a:r>
              <a:rPr lang="en-US" sz="1400" i="0" dirty="0" err="1"/>
              <a:t>ifEmpO</a:t>
            </a:r>
            <a:r>
              <a:rPr lang="en-US" sz="1400" i="0" dirty="0"/>
              <a:t> is in world(Emp2) – world(Emp1)</a:t>
            </a:r>
          </a:p>
          <a:p>
            <a:pPr eaLnBrk="1" hangingPunct="1"/>
            <a:r>
              <a:rPr lang="en-US" sz="1400" i="0" dirty="0"/>
              <a:t>                     = Sum(Emp1.Salary, Emp2.Salary), if EmpO is in world(Emp1) ⋂ world(Emp2)</a:t>
            </a:r>
            <a:endParaRPr lang="en-US" sz="1400" dirty="0"/>
          </a:p>
        </p:txBody>
      </p:sp>
      <p:sp>
        <p:nvSpPr>
          <p:cNvPr id="3" name="Freeform 2"/>
          <p:cNvSpPr/>
          <p:nvPr/>
        </p:nvSpPr>
        <p:spPr>
          <a:xfrm>
            <a:off x="1272746" y="2662842"/>
            <a:ext cx="4572000" cy="648769"/>
          </a:xfrm>
          <a:custGeom>
            <a:avLst/>
            <a:gdLst>
              <a:gd name="connsiteX0" fmla="*/ 0 w 4572000"/>
              <a:gd name="connsiteY0" fmla="*/ 648769 h 648769"/>
              <a:gd name="connsiteX1" fmla="*/ 210065 w 4572000"/>
              <a:gd name="connsiteY1" fmla="*/ 444882 h 648769"/>
              <a:gd name="connsiteX2" fmla="*/ 636373 w 4572000"/>
              <a:gd name="connsiteY2" fmla="*/ 296601 h 648769"/>
              <a:gd name="connsiteX3" fmla="*/ 1476632 w 4572000"/>
              <a:gd name="connsiteY3" fmla="*/ 173034 h 648769"/>
              <a:gd name="connsiteX4" fmla="*/ 2860589 w 4572000"/>
              <a:gd name="connsiteY4" fmla="*/ 43288 h 648769"/>
              <a:gd name="connsiteX5" fmla="*/ 4096265 w 4572000"/>
              <a:gd name="connsiteY5" fmla="*/ 39 h 648769"/>
              <a:gd name="connsiteX6" fmla="*/ 4572000 w 4572000"/>
              <a:gd name="connsiteY6" fmla="*/ 37109 h 64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0" h="648769">
                <a:moveTo>
                  <a:pt x="0" y="648769"/>
                </a:moveTo>
                <a:cubicBezTo>
                  <a:pt x="52001" y="576173"/>
                  <a:pt x="104003" y="503577"/>
                  <a:pt x="210065" y="444882"/>
                </a:cubicBezTo>
                <a:cubicBezTo>
                  <a:pt x="316127" y="386187"/>
                  <a:pt x="425279" y="341909"/>
                  <a:pt x="636373" y="296601"/>
                </a:cubicBezTo>
                <a:cubicBezTo>
                  <a:pt x="847467" y="251293"/>
                  <a:pt x="1105929" y="215253"/>
                  <a:pt x="1476632" y="173034"/>
                </a:cubicBezTo>
                <a:cubicBezTo>
                  <a:pt x="1847335" y="130815"/>
                  <a:pt x="2423984" y="72120"/>
                  <a:pt x="2860589" y="43288"/>
                </a:cubicBezTo>
                <a:cubicBezTo>
                  <a:pt x="3297194" y="14456"/>
                  <a:pt x="3811030" y="1069"/>
                  <a:pt x="4096265" y="39"/>
                </a:cubicBezTo>
                <a:cubicBezTo>
                  <a:pt x="4381500" y="-991"/>
                  <a:pt x="4476750" y="18059"/>
                  <a:pt x="4572000" y="37109"/>
                </a:cubicBezTo>
              </a:path>
            </a:pathLst>
          </a:custGeom>
          <a:ln w="57150">
            <a:solidFill>
              <a:schemeClr val="accent6">
                <a:lumMod val="60000"/>
                <a:lumOff val="40000"/>
              </a:schemeClr>
            </a:solidFill>
            <a:headEnd type="triangle" w="med" len="med"/>
            <a:tailEnd type="triangle" w="med" len="med"/>
          </a:ln>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 name="Rounded Rectangular Callout 14">
            <a:extLst>
              <a:ext uri="{FF2B5EF4-FFF2-40B4-BE49-F238E27FC236}">
                <a16:creationId xmlns:a16="http://schemas.microsoft.com/office/drawing/2014/main" id="{69C0753F-0714-5EA2-2A87-D84BC750C557}"/>
              </a:ext>
            </a:extLst>
          </p:cNvPr>
          <p:cNvSpPr/>
          <p:nvPr/>
        </p:nvSpPr>
        <p:spPr bwMode="auto">
          <a:xfrm>
            <a:off x="7924400" y="6059805"/>
            <a:ext cx="952500" cy="444703"/>
          </a:xfrm>
          <a:prstGeom prst="wedgeRoundRectCallout">
            <a:avLst>
              <a:gd name="adj1" fmla="val -36693"/>
              <a:gd name="adj2" fmla="val -86693"/>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rPr>
              <a:t>Part 3</a:t>
            </a:r>
            <a:endParaRPr kumimoji="0" lang="en-US" sz="18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406109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8">
                                            <p:txEl>
                                              <p:pRg st="10" end="10"/>
                                            </p:txEl>
                                          </p:spTgt>
                                        </p:tgtEl>
                                        <p:attrNameLst>
                                          <p:attrName>style.visibility</p:attrName>
                                        </p:attrNameLst>
                                      </p:cBhvr>
                                      <p:to>
                                        <p:strVal val="visible"/>
                                      </p:to>
                                    </p:set>
                                    <p:animEffect transition="in" filter="dissolve">
                                      <p:cBhvr>
                                        <p:cTn id="7" dur="500"/>
                                        <p:tgtEl>
                                          <p:spTgt spid="207878">
                                            <p:txEl>
                                              <p:pRg st="10" end="1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7878">
                                            <p:txEl>
                                              <p:pRg st="11" end="11"/>
                                            </p:txEl>
                                          </p:spTgt>
                                        </p:tgtEl>
                                        <p:attrNameLst>
                                          <p:attrName>style.visibility</p:attrName>
                                        </p:attrNameLst>
                                      </p:cBhvr>
                                      <p:to>
                                        <p:strVal val="visible"/>
                                      </p:to>
                                    </p:set>
                                    <p:animEffect transition="in" filter="dissolve">
                                      <p:cBhvr>
                                        <p:cTn id="10" dur="500"/>
                                        <p:tgtEl>
                                          <p:spTgt spid="207878">
                                            <p:txEl>
                                              <p:pRg st="11" end="1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7878">
                                            <p:txEl>
                                              <p:pRg st="12" end="12"/>
                                            </p:txEl>
                                          </p:spTgt>
                                        </p:tgtEl>
                                        <p:attrNameLst>
                                          <p:attrName>style.visibility</p:attrName>
                                        </p:attrNameLst>
                                      </p:cBhvr>
                                      <p:to>
                                        <p:strVal val="visible"/>
                                      </p:to>
                                    </p:set>
                                    <p:animEffect transition="in" filter="dissolve">
                                      <p:cBhvr>
                                        <p:cTn id="13" dur="500"/>
                                        <p:tgtEl>
                                          <p:spTgt spid="207878">
                                            <p:txEl>
                                              <p:pRg st="12" end="1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7878">
                                            <p:txEl>
                                              <p:pRg st="13" end="13"/>
                                            </p:txEl>
                                          </p:spTgt>
                                        </p:tgtEl>
                                        <p:attrNameLst>
                                          <p:attrName>style.visibility</p:attrName>
                                        </p:attrNameLst>
                                      </p:cBhvr>
                                      <p:to>
                                        <p:strVal val="visible"/>
                                      </p:to>
                                    </p:set>
                                    <p:animEffect transition="in" filter="dissolve">
                                      <p:cBhvr>
                                        <p:cTn id="16" dur="500"/>
                                        <p:tgtEl>
                                          <p:spTgt spid="207878">
                                            <p:txEl>
                                              <p:pRg st="13" end="1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7878">
                                            <p:txEl>
                                              <p:pRg st="14" end="14"/>
                                            </p:txEl>
                                          </p:spTgt>
                                        </p:tgtEl>
                                        <p:attrNameLst>
                                          <p:attrName>style.visibility</p:attrName>
                                        </p:attrNameLst>
                                      </p:cBhvr>
                                      <p:to>
                                        <p:strVal val="visible"/>
                                      </p:to>
                                    </p:set>
                                    <p:animEffect transition="in" filter="dissolve">
                                      <p:cBhvr>
                                        <p:cTn id="19" dur="500"/>
                                        <p:tgtEl>
                                          <p:spTgt spid="207878">
                                            <p:txEl>
                                              <p:pRg st="14" end="1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7878">
                                            <p:txEl>
                                              <p:pRg st="15" end="15"/>
                                            </p:txEl>
                                          </p:spTgt>
                                        </p:tgtEl>
                                        <p:attrNameLst>
                                          <p:attrName>style.visibility</p:attrName>
                                        </p:attrNameLst>
                                      </p:cBhvr>
                                      <p:to>
                                        <p:strVal val="visible"/>
                                      </p:to>
                                    </p:set>
                                    <p:animEffect transition="in" filter="dissolve">
                                      <p:cBhvr>
                                        <p:cTn id="22" dur="500"/>
                                        <p:tgtEl>
                                          <p:spTgt spid="207878">
                                            <p:txEl>
                                              <p:pRg st="15" end="15"/>
                                            </p:txEl>
                                          </p:spTgt>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uiExpand="1" build="p"/>
      <p:bldP spid="2" grpId="0" uiExpan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mage result for circle clipart">
            <a:extLst>
              <a:ext uri="{FF2B5EF4-FFF2-40B4-BE49-F238E27FC236}">
                <a16:creationId xmlns:a16="http://schemas.microsoft.com/office/drawing/2014/main" id="{1955D6A3-88BD-48B2-B889-82C77399BF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1828800"/>
            <a:ext cx="3962400" cy="741095"/>
          </a:xfrm>
          <a:prstGeom prst="rect">
            <a:avLst/>
          </a:prstGeom>
          <a:noFill/>
          <a:extLst>
            <a:ext uri="{909E8E84-426E-40DD-AFC4-6F175D3DCCD1}">
              <a14:hiddenFill xmlns:a14="http://schemas.microsoft.com/office/drawing/2010/main">
                <a:solidFill>
                  <a:srgbClr val="FFFFFF"/>
                </a:solidFill>
              </a14:hiddenFill>
            </a:ext>
          </a:extLst>
        </p:spPr>
      </p:pic>
      <p:sp>
        <p:nvSpPr>
          <p:cNvPr id="121858" name="Rectangle 4"/>
          <p:cNvSpPr>
            <a:spLocks noGrp="1" noChangeArrowheads="1"/>
          </p:cNvSpPr>
          <p:nvPr>
            <p:ph type="title"/>
          </p:nvPr>
        </p:nvSpPr>
        <p:spPr>
          <a:xfrm>
            <a:off x="685800" y="304800"/>
            <a:ext cx="7772400" cy="685800"/>
          </a:xfrm>
        </p:spPr>
        <p:txBody>
          <a:bodyPr/>
          <a:lstStyle/>
          <a:p>
            <a:pPr eaLnBrk="1" hangingPunct="1"/>
            <a:r>
              <a:rPr lang="en-US" dirty="0">
                <a:solidFill>
                  <a:srgbClr val="800000"/>
                </a:solidFill>
                <a:latin typeface="Comic Sans MS" pitchFamily="66" charset="0"/>
              </a:rPr>
              <a:t>Query Decomposition</a:t>
            </a:r>
            <a:br>
              <a:rPr lang="en-US" sz="4000" dirty="0">
                <a:solidFill>
                  <a:srgbClr val="800000"/>
                </a:solidFill>
                <a:latin typeface="Comic Sans MS" pitchFamily="66" charset="0"/>
              </a:rPr>
            </a:br>
            <a:r>
              <a:rPr lang="en-US" sz="3200" dirty="0">
                <a:solidFill>
                  <a:srgbClr val="009999"/>
                </a:solidFill>
                <a:latin typeface="Comic Sans MS" pitchFamily="66" charset="0"/>
              </a:rPr>
              <a:t>Step 2: Query Decomposition</a:t>
            </a:r>
          </a:p>
        </p:txBody>
      </p:sp>
      <p:sp>
        <p:nvSpPr>
          <p:cNvPr id="121859" name="Rectangle 5"/>
          <p:cNvSpPr>
            <a:spLocks noGrp="1" noChangeArrowheads="1"/>
          </p:cNvSpPr>
          <p:nvPr>
            <p:ph type="body" sz="half" idx="1"/>
          </p:nvPr>
        </p:nvSpPr>
        <p:spPr>
          <a:xfrm>
            <a:off x="152400" y="1371600"/>
            <a:ext cx="3733800" cy="3962400"/>
          </a:xfrm>
        </p:spPr>
        <p:txBody>
          <a:bodyPr/>
          <a:lstStyle/>
          <a:p>
            <a:pPr eaLnBrk="1" hangingPunct="1">
              <a:lnSpc>
                <a:spcPct val="80000"/>
              </a:lnSpc>
              <a:spcAft>
                <a:spcPct val="20000"/>
              </a:spcAft>
              <a:buFontTx/>
              <a:buNone/>
            </a:pPr>
            <a:r>
              <a:rPr lang="en-US" sz="1600" b="1" u="sng" dirty="0">
                <a:solidFill>
                  <a:schemeClr val="accent2"/>
                </a:solidFill>
                <a:latin typeface="Arial Unicode MS" pitchFamily="34" charset="-128"/>
              </a:rPr>
              <a:t>Global Query</a:t>
            </a:r>
            <a:r>
              <a:rPr lang="en-US" sz="1600" dirty="0">
                <a:solidFill>
                  <a:schemeClr val="accent2"/>
                </a:solidFill>
                <a:latin typeface="Arial Unicode MS" pitchFamily="34" charset="-128"/>
              </a:rPr>
              <a:t>:</a:t>
            </a:r>
          </a:p>
          <a:p>
            <a:pPr eaLnBrk="1" hangingPunct="1">
              <a:lnSpc>
                <a:spcPct val="80000"/>
              </a:lnSpc>
              <a:spcBef>
                <a:spcPct val="5000"/>
              </a:spcBef>
              <a:buFontTx/>
              <a:buNone/>
            </a:pPr>
            <a:r>
              <a:rPr lang="en-US" sz="1600" dirty="0">
                <a:latin typeface="Arial Unicode MS" pitchFamily="34" charset="-128"/>
              </a:rPr>
              <a:t>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eaLnBrk="1" hangingPunct="1">
              <a:lnSpc>
                <a:spcPct val="80000"/>
              </a:lnSpc>
              <a:spcBef>
                <a:spcPct val="5000"/>
              </a:spcBef>
              <a:buFontTx/>
              <a:buNone/>
            </a:pPr>
            <a:r>
              <a:rPr lang="en-US" sz="1600" dirty="0">
                <a:latin typeface="Arial Unicode MS" pitchFamily="34" charset="-128"/>
              </a:rPr>
              <a:t>From    EmpO</a:t>
            </a:r>
          </a:p>
          <a:p>
            <a:pPr eaLnBrk="1" hangingPunct="1">
              <a:lnSpc>
                <a:spcPct val="80000"/>
              </a:lnSpc>
              <a:spcBef>
                <a:spcPct val="5000"/>
              </a:spcBef>
              <a:buFontTx/>
              <a:buNone/>
            </a:pPr>
            <a:r>
              <a:rPr lang="en-US" sz="1600" dirty="0">
                <a:latin typeface="Arial Unicode MS" pitchFamily="34" charset="-128"/>
              </a:rPr>
              <a:t>Where  </a:t>
            </a:r>
            <a:r>
              <a:rPr lang="en-US" sz="1600" dirty="0" err="1">
                <a:latin typeface="Arial Unicode MS" pitchFamily="34" charset="-128"/>
              </a:rPr>
              <a:t>EmpO.</a:t>
            </a:r>
            <a:r>
              <a:rPr lang="en-US" sz="1600" b="1" dirty="0" err="1">
                <a:solidFill>
                  <a:srgbClr val="9900CC"/>
                </a:solidFill>
                <a:latin typeface="Arial Unicode MS" pitchFamily="34" charset="-128"/>
              </a:rPr>
              <a:t>Salary</a:t>
            </a:r>
            <a:r>
              <a:rPr lang="en-US" sz="1600" dirty="0">
                <a:latin typeface="Arial Unicode MS" pitchFamily="34" charset="-128"/>
              </a:rPr>
              <a:t> &gt; 80,000  AND</a:t>
            </a:r>
          </a:p>
          <a:p>
            <a:pPr eaLnBrk="1" hangingPunct="1">
              <a:lnSpc>
                <a:spcPct val="80000"/>
              </a:lnSpc>
              <a:spcBef>
                <a:spcPct val="5000"/>
              </a:spcBef>
              <a:buFontTx/>
              <a:buNone/>
            </a:pPr>
            <a:r>
              <a:rPr lang="en-US" sz="1600" dirty="0">
                <a:latin typeface="Arial Unicode MS" pitchFamily="34" charset="-128"/>
              </a:rPr>
              <a:t>             </a:t>
            </a:r>
            <a:r>
              <a:rPr lang="en-US" sz="1600" dirty="0" err="1">
                <a:latin typeface="Arial Unicode MS" pitchFamily="34" charset="-128"/>
              </a:rPr>
              <a:t>EmpO.</a:t>
            </a:r>
            <a:r>
              <a:rPr lang="en-US" sz="1600" b="1" dirty="0" err="1">
                <a:solidFill>
                  <a:srgbClr val="9900CC"/>
                </a:solidFill>
                <a:latin typeface="Arial Unicode MS" pitchFamily="34" charset="-128"/>
              </a:rPr>
              <a:t>Age</a:t>
            </a:r>
            <a:r>
              <a:rPr lang="en-US" sz="1600" dirty="0">
                <a:latin typeface="Arial Unicode MS" pitchFamily="34" charset="-128"/>
              </a:rPr>
              <a:t> &gt; 35</a:t>
            </a:r>
          </a:p>
          <a:p>
            <a:pPr eaLnBrk="1" hangingPunct="1">
              <a:lnSpc>
                <a:spcPct val="90000"/>
              </a:lnSpc>
              <a:spcBef>
                <a:spcPct val="125000"/>
              </a:spcBef>
              <a:buFontTx/>
              <a:buNone/>
            </a:pPr>
            <a:r>
              <a:rPr lang="en-US" sz="2000" b="1" u="sng" dirty="0">
                <a:solidFill>
                  <a:srgbClr val="006600"/>
                </a:solidFill>
                <a:latin typeface="Arial Unicode MS" pitchFamily="34" charset="-128"/>
              </a:rPr>
              <a:t>Query Decomposition</a:t>
            </a:r>
            <a:r>
              <a:rPr lang="en-US" sz="2000" b="1" dirty="0">
                <a:solidFill>
                  <a:srgbClr val="006600"/>
                </a:solidFill>
                <a:latin typeface="Arial Unicode MS" pitchFamily="34" charset="-128"/>
              </a:rPr>
              <a:t>:  </a:t>
            </a:r>
            <a:r>
              <a:rPr lang="en-US" sz="2000" dirty="0">
                <a:solidFill>
                  <a:srgbClr val="006600"/>
                </a:solidFill>
                <a:latin typeface="Arial Unicode MS" pitchFamily="34" charset="-128"/>
              </a:rPr>
              <a:t>Obtain a query for each subset in the chosen partition.</a:t>
            </a:r>
          </a:p>
        </p:txBody>
      </p:sp>
      <p:sp>
        <p:nvSpPr>
          <p:cNvPr id="207878" name="Rectangle 6"/>
          <p:cNvSpPr>
            <a:spLocks noGrp="1" noChangeArrowheads="1"/>
          </p:cNvSpPr>
          <p:nvPr>
            <p:ph type="body" sz="half" idx="2"/>
          </p:nvPr>
        </p:nvSpPr>
        <p:spPr>
          <a:xfrm>
            <a:off x="4114800" y="1371600"/>
            <a:ext cx="4953000" cy="4572000"/>
          </a:xfrm>
        </p:spPr>
        <p:txBody>
          <a:bodyPr/>
          <a:lstStyle/>
          <a:p>
            <a:pPr marL="855663" indent="-855663" eaLnBrk="1" hangingPunct="1">
              <a:lnSpc>
                <a:spcPct val="80000"/>
              </a:lnSpc>
              <a:spcBef>
                <a:spcPct val="5000"/>
              </a:spcBef>
              <a:spcAft>
                <a:spcPct val="15000"/>
              </a:spcAft>
              <a:buFontTx/>
              <a:buNone/>
            </a:pPr>
            <a:r>
              <a:rPr lang="en-US" sz="1800" b="1" u="sng" dirty="0">
                <a:solidFill>
                  <a:srgbClr val="7030A0"/>
                </a:solidFill>
                <a:latin typeface="Arial Unicode MS" pitchFamily="34" charset="-128"/>
              </a:rPr>
              <a:t>part. 1</a:t>
            </a:r>
            <a:r>
              <a:rPr lang="en-US" sz="1800" dirty="0">
                <a:latin typeface="Arial Unicode MS" pitchFamily="34" charset="-128"/>
              </a:rPr>
              <a:t>:  Select  Emp1.Name</a:t>
            </a:r>
          </a:p>
          <a:p>
            <a:pPr marL="855663" indent="-855663" eaLnBrk="1" hangingPunct="1">
              <a:lnSpc>
                <a:spcPct val="80000"/>
              </a:lnSpc>
              <a:spcBef>
                <a:spcPct val="5000"/>
              </a:spcBef>
              <a:spcAft>
                <a:spcPct val="15000"/>
              </a:spcAft>
              <a:buFontTx/>
              <a:buNone/>
            </a:pPr>
            <a:r>
              <a:rPr lang="en-US" sz="1800" dirty="0">
                <a:latin typeface="Arial Unicode MS" pitchFamily="34" charset="-128"/>
              </a:rPr>
              <a:t>              From   Emp1</a:t>
            </a:r>
          </a:p>
          <a:p>
            <a:pPr marL="855663" indent="-855663" eaLnBrk="1" hangingPunct="1">
              <a:lnSpc>
                <a:spcPct val="80000"/>
              </a:lnSpc>
              <a:spcBef>
                <a:spcPct val="5000"/>
              </a:spcBef>
              <a:spcAft>
                <a:spcPct val="15000"/>
              </a:spcAft>
              <a:buFontTx/>
              <a:buNone/>
            </a:pPr>
            <a:r>
              <a:rPr lang="en-US" sz="1800" dirty="0">
                <a:latin typeface="Arial Unicode MS" pitchFamily="34" charset="-128"/>
              </a:rPr>
              <a:t>              Where  </a:t>
            </a:r>
            <a:r>
              <a:rPr lang="en-US" sz="1800" b="1" dirty="0">
                <a:latin typeface="Arial Unicode MS" pitchFamily="34" charset="-128"/>
              </a:rPr>
              <a:t>Emp1.Salary</a:t>
            </a:r>
            <a:r>
              <a:rPr lang="en-US" sz="1800" dirty="0">
                <a:latin typeface="Arial Unicode MS" pitchFamily="34" charset="-128"/>
              </a:rPr>
              <a:t> &gt; 80,000  AND</a:t>
            </a:r>
          </a:p>
          <a:p>
            <a:pPr marL="855663" indent="-855663" eaLnBrk="1" hangingPunct="1">
              <a:lnSpc>
                <a:spcPct val="80000"/>
              </a:lnSpc>
              <a:spcBef>
                <a:spcPct val="5000"/>
              </a:spcBef>
              <a:spcAft>
                <a:spcPct val="15000"/>
              </a:spcAft>
              <a:buFontTx/>
              <a:buNone/>
            </a:pPr>
            <a:r>
              <a:rPr lang="en-US" sz="1800" dirty="0">
                <a:latin typeface="Arial Unicode MS" pitchFamily="34" charset="-128"/>
              </a:rPr>
              <a:t>                           Emp1.Age &gt; 35  AND</a:t>
            </a:r>
          </a:p>
          <a:p>
            <a:pPr marL="855663" indent="-855663" eaLnBrk="1" hangingPunct="1">
              <a:lnSpc>
                <a:spcPct val="80000"/>
              </a:lnSpc>
              <a:spcBef>
                <a:spcPct val="5000"/>
              </a:spcBef>
              <a:spcAft>
                <a:spcPct val="15000"/>
              </a:spcAft>
              <a:buFontTx/>
              <a:buNone/>
            </a:pPr>
            <a:r>
              <a:rPr lang="en-US" sz="1800" dirty="0">
                <a:latin typeface="Arial Unicode MS" pitchFamily="34" charset="-128"/>
              </a:rPr>
              <a:t>                           </a:t>
            </a:r>
            <a:r>
              <a:rPr lang="en-US" sz="1800" b="1" dirty="0">
                <a:solidFill>
                  <a:srgbClr val="7030A0"/>
                </a:solidFill>
                <a:latin typeface="Arial Unicode MS" pitchFamily="34" charset="-128"/>
              </a:rPr>
              <a:t>Emp1.SSN NOT IN</a:t>
            </a:r>
          </a:p>
          <a:p>
            <a:pPr marL="855663" indent="-855663" eaLnBrk="1" hangingPunct="1">
              <a:lnSpc>
                <a:spcPct val="80000"/>
              </a:lnSpc>
              <a:spcBef>
                <a:spcPct val="5000"/>
              </a:spcBef>
              <a:spcAft>
                <a:spcPct val="15000"/>
              </a:spcAft>
              <a:buFontTx/>
              <a:buNone/>
            </a:pPr>
            <a:r>
              <a:rPr lang="en-US" sz="1800" b="1" dirty="0">
                <a:solidFill>
                  <a:srgbClr val="7030A0"/>
                </a:solidFill>
                <a:latin typeface="Arial Unicode MS" pitchFamily="34" charset="-128"/>
              </a:rPr>
              <a:t>                                      (Select  Emp2.SSN</a:t>
            </a:r>
          </a:p>
          <a:p>
            <a:pPr marL="855663" indent="-855663" eaLnBrk="1" hangingPunct="1">
              <a:lnSpc>
                <a:spcPct val="80000"/>
              </a:lnSpc>
              <a:spcBef>
                <a:spcPct val="5000"/>
              </a:spcBef>
              <a:buFontTx/>
              <a:buNone/>
            </a:pPr>
            <a:r>
              <a:rPr lang="en-US" sz="1800" b="1" dirty="0">
                <a:solidFill>
                  <a:srgbClr val="7030A0"/>
                </a:solidFill>
                <a:latin typeface="Arial Unicode MS" pitchFamily="34" charset="-128"/>
              </a:rPr>
              <a:t>                                       From   Emp2)</a:t>
            </a:r>
          </a:p>
          <a:p>
            <a:pPr marL="855663" indent="-855663" eaLnBrk="1" hangingPunct="1">
              <a:lnSpc>
                <a:spcPct val="80000"/>
              </a:lnSpc>
              <a:spcBef>
                <a:spcPct val="5000"/>
              </a:spcBef>
              <a:buFontTx/>
              <a:buNone/>
            </a:pPr>
            <a:endParaRPr lang="en-US" sz="1800" dirty="0">
              <a:solidFill>
                <a:srgbClr val="009999"/>
              </a:solidFill>
              <a:latin typeface="Arial Unicode MS" pitchFamily="34" charset="-128"/>
            </a:endParaRPr>
          </a:p>
          <a:p>
            <a:pPr marL="855663" indent="-855663" eaLnBrk="1" hangingPunct="1">
              <a:lnSpc>
                <a:spcPct val="80000"/>
              </a:lnSpc>
              <a:spcBef>
                <a:spcPct val="5000"/>
              </a:spcBef>
              <a:buFontTx/>
              <a:buNone/>
            </a:pPr>
            <a:endParaRPr lang="en-US" sz="1800" dirty="0">
              <a:solidFill>
                <a:srgbClr val="009999"/>
              </a:solidFill>
              <a:latin typeface="Arial Unicode MS" pitchFamily="34" charset="-128"/>
            </a:endParaRPr>
          </a:p>
          <a:p>
            <a:pPr marL="855663" indent="-855663" eaLnBrk="1" hangingPunct="1">
              <a:spcBef>
                <a:spcPct val="5000"/>
              </a:spcBef>
              <a:buFontTx/>
              <a:buNone/>
            </a:pPr>
            <a:r>
              <a:rPr lang="en-US" sz="1800" b="1" u="sng" dirty="0">
                <a:solidFill>
                  <a:srgbClr val="C00000"/>
                </a:solidFill>
                <a:latin typeface="Arial Unicode MS" pitchFamily="34" charset="-128"/>
              </a:rPr>
              <a:t>part. 2</a:t>
            </a:r>
            <a:r>
              <a:rPr lang="en-US" sz="1800" dirty="0">
                <a:latin typeface="Arial Unicode MS" pitchFamily="34" charset="-128"/>
              </a:rPr>
              <a:t>:  This subquery is discarded because </a:t>
            </a:r>
            <a:r>
              <a:rPr lang="en-US" sz="1800" dirty="0" err="1">
                <a:solidFill>
                  <a:srgbClr val="FF0000"/>
                </a:solidFill>
                <a:latin typeface="Arial Unicode MS" pitchFamily="34" charset="-128"/>
              </a:rPr>
              <a:t>EmpO.Age</a:t>
            </a:r>
            <a:r>
              <a:rPr lang="en-US" sz="1800" dirty="0">
                <a:solidFill>
                  <a:srgbClr val="FF0000"/>
                </a:solidFill>
                <a:latin typeface="Arial Unicode MS" pitchFamily="34" charset="-128"/>
              </a:rPr>
              <a:t> is Null</a:t>
            </a:r>
            <a:r>
              <a:rPr lang="en-US" sz="1800" dirty="0">
                <a:latin typeface="Arial Unicode MS" pitchFamily="34" charset="-128"/>
              </a:rPr>
              <a:t>.</a:t>
            </a:r>
          </a:p>
          <a:p>
            <a:pPr marL="855663" indent="-855663" eaLnBrk="1" hangingPunct="1">
              <a:lnSpc>
                <a:spcPct val="80000"/>
              </a:lnSpc>
              <a:spcBef>
                <a:spcPct val="5000"/>
              </a:spcBef>
              <a:buFontTx/>
              <a:buNone/>
            </a:pPr>
            <a:endParaRPr lang="en-US" sz="1800" dirty="0">
              <a:latin typeface="Arial Unicode MS" pitchFamily="34" charset="-128"/>
            </a:endParaRPr>
          </a:p>
          <a:p>
            <a:pPr marL="855663" indent="-855663" eaLnBrk="1" hangingPunct="1">
              <a:lnSpc>
                <a:spcPct val="80000"/>
              </a:lnSpc>
              <a:spcBef>
                <a:spcPct val="5000"/>
              </a:spcBef>
              <a:buFontTx/>
              <a:buNone/>
            </a:pPr>
            <a:endParaRPr lang="en-US" sz="1800" dirty="0">
              <a:latin typeface="Arial Unicode MS" pitchFamily="34" charset="-128"/>
            </a:endParaRPr>
          </a:p>
          <a:p>
            <a:pPr marL="855663" indent="-855663" eaLnBrk="1" hangingPunct="1">
              <a:lnSpc>
                <a:spcPct val="80000"/>
              </a:lnSpc>
              <a:spcBef>
                <a:spcPct val="5000"/>
              </a:spcBef>
              <a:spcAft>
                <a:spcPct val="20000"/>
              </a:spcAft>
              <a:buFontTx/>
              <a:buNone/>
            </a:pPr>
            <a:r>
              <a:rPr lang="en-US" sz="1800" b="1" u="sng" dirty="0">
                <a:solidFill>
                  <a:srgbClr val="0070C0"/>
                </a:solidFill>
                <a:latin typeface="Arial Unicode MS" pitchFamily="34" charset="-128"/>
              </a:rPr>
              <a:t>part. 3</a:t>
            </a:r>
            <a:r>
              <a:rPr lang="en-US" sz="1800" dirty="0">
                <a:latin typeface="Arial Unicode MS" pitchFamily="34" charset="-128"/>
              </a:rPr>
              <a:t>:  Select  Emp1.Name, Emp2.Rank</a:t>
            </a:r>
          </a:p>
          <a:p>
            <a:pPr marL="855663" indent="-855663" eaLnBrk="1" hangingPunct="1">
              <a:lnSpc>
                <a:spcPct val="80000"/>
              </a:lnSpc>
              <a:spcBef>
                <a:spcPct val="5000"/>
              </a:spcBef>
              <a:spcAft>
                <a:spcPct val="20000"/>
              </a:spcAft>
              <a:buFontTx/>
              <a:buNone/>
            </a:pPr>
            <a:r>
              <a:rPr lang="en-US" sz="1800" dirty="0">
                <a:latin typeface="Arial Unicode MS" pitchFamily="34" charset="-128"/>
              </a:rPr>
              <a:t>             From    Emp1, Emp2</a:t>
            </a:r>
          </a:p>
          <a:p>
            <a:pPr marL="855663" indent="-855663" eaLnBrk="1" hangingPunct="1">
              <a:lnSpc>
                <a:spcPct val="80000"/>
              </a:lnSpc>
              <a:spcBef>
                <a:spcPct val="5000"/>
              </a:spcBef>
              <a:spcAft>
                <a:spcPct val="20000"/>
              </a:spcAft>
              <a:buFontTx/>
              <a:buNone/>
            </a:pPr>
            <a:r>
              <a:rPr lang="en-US" sz="1800" dirty="0">
                <a:latin typeface="Arial Unicode MS" pitchFamily="34" charset="-128"/>
              </a:rPr>
              <a:t>             Where  </a:t>
            </a:r>
            <a:r>
              <a:rPr lang="en-US" sz="1800" b="1" dirty="0">
                <a:latin typeface="Arial Unicode MS" pitchFamily="34" charset="-128"/>
              </a:rPr>
              <a:t>Sum(Emp1.Salary,                           </a:t>
            </a:r>
          </a:p>
          <a:p>
            <a:pPr marL="855663" indent="-855663" eaLnBrk="1" hangingPunct="1">
              <a:lnSpc>
                <a:spcPct val="80000"/>
              </a:lnSpc>
              <a:spcBef>
                <a:spcPct val="0"/>
              </a:spcBef>
              <a:spcAft>
                <a:spcPct val="20000"/>
              </a:spcAft>
              <a:buFontTx/>
              <a:buNone/>
            </a:pPr>
            <a:r>
              <a:rPr lang="en-US" sz="1800" b="1" dirty="0">
                <a:latin typeface="Arial Unicode MS" pitchFamily="34" charset="-128"/>
              </a:rPr>
              <a:t>                            Emp2.Salary) </a:t>
            </a:r>
            <a:r>
              <a:rPr lang="en-US" sz="1800" dirty="0">
                <a:latin typeface="Arial Unicode MS" pitchFamily="34" charset="-128"/>
              </a:rPr>
              <a:t>&gt; 80,000  AND   </a:t>
            </a:r>
          </a:p>
          <a:p>
            <a:pPr marL="855663" indent="-855663" eaLnBrk="1" hangingPunct="1">
              <a:lnSpc>
                <a:spcPct val="80000"/>
              </a:lnSpc>
              <a:spcBef>
                <a:spcPct val="5000"/>
              </a:spcBef>
              <a:spcAft>
                <a:spcPct val="20000"/>
              </a:spcAft>
              <a:buFontTx/>
              <a:buNone/>
            </a:pPr>
            <a:r>
              <a:rPr lang="en-US" sz="1800" dirty="0">
                <a:latin typeface="Arial Unicode MS" pitchFamily="34" charset="-128"/>
              </a:rPr>
              <a:t>                          Emp1.Age &gt; 35  AND</a:t>
            </a:r>
          </a:p>
          <a:p>
            <a:pPr marL="855663" indent="-855663" eaLnBrk="1" hangingPunct="1">
              <a:lnSpc>
                <a:spcPct val="80000"/>
              </a:lnSpc>
              <a:spcBef>
                <a:spcPct val="5000"/>
              </a:spcBef>
              <a:buFontTx/>
              <a:buNone/>
            </a:pPr>
            <a:r>
              <a:rPr lang="en-US" sz="1800" dirty="0">
                <a:latin typeface="Arial Unicode MS" pitchFamily="34" charset="-128"/>
              </a:rPr>
              <a:t>                          </a:t>
            </a:r>
            <a:r>
              <a:rPr lang="en-US" sz="1800" b="1" dirty="0">
                <a:solidFill>
                  <a:srgbClr val="0070C0"/>
                </a:solidFill>
                <a:latin typeface="Arial Unicode MS" pitchFamily="34" charset="-128"/>
              </a:rPr>
              <a:t>Emp1.SSN = Emp2.SSN</a:t>
            </a:r>
          </a:p>
        </p:txBody>
      </p:sp>
      <p:sp>
        <p:nvSpPr>
          <p:cNvPr id="121861" name="Oval 7"/>
          <p:cNvSpPr>
            <a:spLocks noChangeArrowheads="1"/>
          </p:cNvSpPr>
          <p:nvPr/>
        </p:nvSpPr>
        <p:spPr bwMode="auto">
          <a:xfrm>
            <a:off x="228600" y="3964906"/>
            <a:ext cx="2530475" cy="149693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2" name="Oval 8"/>
          <p:cNvSpPr>
            <a:spLocks noChangeArrowheads="1"/>
          </p:cNvSpPr>
          <p:nvPr/>
        </p:nvSpPr>
        <p:spPr bwMode="auto">
          <a:xfrm>
            <a:off x="1268412" y="4395035"/>
            <a:ext cx="2776847" cy="111843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6" name="Text Box 12"/>
          <p:cNvSpPr txBox="1">
            <a:spLocks noChangeArrowheads="1"/>
          </p:cNvSpPr>
          <p:nvPr/>
        </p:nvSpPr>
        <p:spPr bwMode="auto">
          <a:xfrm>
            <a:off x="594534" y="544207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8C19"/>
                </a:solidFill>
              </a:rPr>
              <a:t>world(Emp1)</a:t>
            </a:r>
            <a:r>
              <a:rPr lang="en-US" sz="1400" i="0" dirty="0">
                <a:solidFill>
                  <a:srgbClr val="FF0000"/>
                </a:solidFill>
              </a:rPr>
              <a:t> </a:t>
            </a:r>
          </a:p>
        </p:txBody>
      </p:sp>
      <p:sp>
        <p:nvSpPr>
          <p:cNvPr id="121867" name="Text Box 13"/>
          <p:cNvSpPr txBox="1">
            <a:spLocks noChangeArrowheads="1"/>
          </p:cNvSpPr>
          <p:nvPr/>
        </p:nvSpPr>
        <p:spPr bwMode="auto">
          <a:xfrm>
            <a:off x="2464477" y="5490688"/>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8C19"/>
                </a:solidFill>
              </a:rPr>
              <a:t>world(Emp2)</a:t>
            </a:r>
            <a:endParaRPr lang="en-US" sz="1400" i="0" dirty="0">
              <a:solidFill>
                <a:srgbClr val="FF8C19"/>
              </a:solidFill>
            </a:endParaRPr>
          </a:p>
        </p:txBody>
      </p:sp>
      <p:sp>
        <p:nvSpPr>
          <p:cNvPr id="2" name="Rectangle 1"/>
          <p:cNvSpPr/>
          <p:nvPr/>
        </p:nvSpPr>
        <p:spPr>
          <a:xfrm>
            <a:off x="283248" y="4549457"/>
            <a:ext cx="1096775" cy="338554"/>
          </a:xfrm>
          <a:prstGeom prst="rect">
            <a:avLst/>
          </a:prstGeom>
        </p:spPr>
        <p:txBody>
          <a:bodyPr wrap="none">
            <a:spAutoFit/>
          </a:bodyPr>
          <a:lstStyle/>
          <a:p>
            <a:r>
              <a:rPr lang="en-US" sz="1600" i="0" dirty="0"/>
              <a:t>Emp1.Age</a:t>
            </a:r>
            <a:endParaRPr lang="en-US" sz="1600" dirty="0"/>
          </a:p>
        </p:txBody>
      </p:sp>
      <p:sp>
        <p:nvSpPr>
          <p:cNvPr id="15" name="Rectangle 14"/>
          <p:cNvSpPr/>
          <p:nvPr/>
        </p:nvSpPr>
        <p:spPr>
          <a:xfrm>
            <a:off x="511848" y="4244658"/>
            <a:ext cx="1342034" cy="338554"/>
          </a:xfrm>
          <a:prstGeom prst="rect">
            <a:avLst/>
          </a:prstGeom>
        </p:spPr>
        <p:txBody>
          <a:bodyPr wrap="none">
            <a:spAutoFit/>
          </a:bodyPr>
          <a:lstStyle/>
          <a:p>
            <a:r>
              <a:rPr lang="en-US" sz="1600" i="0" dirty="0">
                <a:solidFill>
                  <a:srgbClr val="009999"/>
                </a:solidFill>
              </a:rPr>
              <a:t>Emp1.Salary</a:t>
            </a:r>
            <a:endParaRPr lang="en-US" sz="1600" dirty="0">
              <a:solidFill>
                <a:srgbClr val="009999"/>
              </a:solidFill>
            </a:endParaRPr>
          </a:p>
        </p:txBody>
      </p:sp>
      <p:sp>
        <p:nvSpPr>
          <p:cNvPr id="16" name="Rectangle 15"/>
          <p:cNvSpPr/>
          <p:nvPr/>
        </p:nvSpPr>
        <p:spPr>
          <a:xfrm>
            <a:off x="1395411" y="4995446"/>
            <a:ext cx="1096775" cy="338554"/>
          </a:xfrm>
          <a:prstGeom prst="rect">
            <a:avLst/>
          </a:prstGeom>
        </p:spPr>
        <p:txBody>
          <a:bodyPr wrap="none">
            <a:spAutoFit/>
          </a:bodyPr>
          <a:lstStyle/>
          <a:p>
            <a:r>
              <a:rPr lang="en-US" sz="1600" i="0" dirty="0"/>
              <a:t>Emp1.Age</a:t>
            </a:r>
            <a:endParaRPr lang="en-US" sz="1600" dirty="0"/>
          </a:p>
        </p:txBody>
      </p:sp>
      <p:sp>
        <p:nvSpPr>
          <p:cNvPr id="17" name="Rectangle 16"/>
          <p:cNvSpPr/>
          <p:nvPr/>
        </p:nvSpPr>
        <p:spPr>
          <a:xfrm>
            <a:off x="1485376" y="4576287"/>
            <a:ext cx="1372989" cy="523220"/>
          </a:xfrm>
          <a:prstGeom prst="rect">
            <a:avLst/>
          </a:prstGeom>
        </p:spPr>
        <p:txBody>
          <a:bodyPr wrap="square">
            <a:spAutoFit/>
          </a:bodyPr>
          <a:lstStyle/>
          <a:p>
            <a:r>
              <a:rPr lang="en-US" sz="1400" i="0" dirty="0">
                <a:solidFill>
                  <a:srgbClr val="009999"/>
                </a:solidFill>
              </a:rPr>
              <a:t>Emp1.Salary +    Emp2.Salary</a:t>
            </a:r>
            <a:endParaRPr lang="en-US" sz="1400" dirty="0">
              <a:solidFill>
                <a:srgbClr val="009999"/>
              </a:solidFill>
            </a:endParaRPr>
          </a:p>
        </p:txBody>
      </p:sp>
      <p:sp>
        <p:nvSpPr>
          <p:cNvPr id="18" name="Rectangle 17"/>
          <p:cNvSpPr/>
          <p:nvPr/>
        </p:nvSpPr>
        <p:spPr>
          <a:xfrm>
            <a:off x="2484625" y="5119620"/>
            <a:ext cx="1109599" cy="338554"/>
          </a:xfrm>
          <a:prstGeom prst="rect">
            <a:avLst/>
          </a:prstGeom>
        </p:spPr>
        <p:txBody>
          <a:bodyPr wrap="none">
            <a:spAutoFit/>
          </a:bodyPr>
          <a:lstStyle/>
          <a:p>
            <a:r>
              <a:rPr lang="en-US" sz="1600" i="0" dirty="0"/>
              <a:t>Age = null</a:t>
            </a:r>
            <a:endParaRPr lang="en-US" sz="1600" dirty="0"/>
          </a:p>
        </p:txBody>
      </p:sp>
      <p:sp>
        <p:nvSpPr>
          <p:cNvPr id="19" name="Rectangle 18"/>
          <p:cNvSpPr/>
          <p:nvPr/>
        </p:nvSpPr>
        <p:spPr>
          <a:xfrm>
            <a:off x="2671165" y="4867501"/>
            <a:ext cx="1374094" cy="338554"/>
          </a:xfrm>
          <a:prstGeom prst="rect">
            <a:avLst/>
          </a:prstGeom>
        </p:spPr>
        <p:txBody>
          <a:bodyPr wrap="none">
            <a:spAutoFit/>
          </a:bodyPr>
          <a:lstStyle/>
          <a:p>
            <a:r>
              <a:rPr lang="en-US" sz="1600" i="0" dirty="0">
                <a:solidFill>
                  <a:srgbClr val="009999"/>
                </a:solidFill>
              </a:rPr>
              <a:t>Emp2.Salary</a:t>
            </a:r>
            <a:endParaRPr lang="en-US" sz="1600" dirty="0">
              <a:solidFill>
                <a:srgbClr val="009999"/>
              </a:solidFill>
            </a:endParaRPr>
          </a:p>
        </p:txBody>
      </p:sp>
      <p:grpSp>
        <p:nvGrpSpPr>
          <p:cNvPr id="8" name="Group 7"/>
          <p:cNvGrpSpPr/>
          <p:nvPr/>
        </p:nvGrpSpPr>
        <p:grpSpPr>
          <a:xfrm>
            <a:off x="2209800" y="2590800"/>
            <a:ext cx="3429000" cy="1653858"/>
            <a:chOff x="2209800" y="2590800"/>
            <a:chExt cx="3429000" cy="1653858"/>
          </a:xfrm>
        </p:grpSpPr>
        <p:cxnSp>
          <p:nvCxnSpPr>
            <p:cNvPr id="5" name="Straight Arrow Connector 4"/>
            <p:cNvCxnSpPr/>
            <p:nvPr/>
          </p:nvCxnSpPr>
          <p:spPr bwMode="auto">
            <a:xfrm flipV="1">
              <a:off x="2209800" y="2590800"/>
              <a:ext cx="3429000" cy="1653858"/>
            </a:xfrm>
            <a:prstGeom prst="straightConnector1">
              <a:avLst/>
            </a:prstGeom>
            <a:solidFill>
              <a:schemeClr val="accent1"/>
            </a:solidFill>
            <a:ln w="76200" cap="flat" cmpd="sng" algn="ctr">
              <a:solidFill>
                <a:srgbClr val="9999FF"/>
              </a:solidFill>
              <a:prstDash val="solid"/>
              <a:round/>
              <a:headEnd type="none" w="med" len="med"/>
              <a:tailEnd type="triangle"/>
            </a:ln>
            <a:effectLst/>
          </p:spPr>
        </p:cxnSp>
        <p:sp>
          <p:nvSpPr>
            <p:cNvPr id="7" name="TextBox 6"/>
            <p:cNvSpPr txBox="1"/>
            <p:nvPr/>
          </p:nvSpPr>
          <p:spPr>
            <a:xfrm rot="19977939">
              <a:off x="2937243" y="3148462"/>
              <a:ext cx="2292615" cy="369332"/>
            </a:xfrm>
            <a:prstGeom prst="rect">
              <a:avLst/>
            </a:prstGeom>
            <a:noFill/>
          </p:spPr>
          <p:txBody>
            <a:bodyPr wrap="none" rtlCol="0">
              <a:spAutoFit/>
            </a:bodyPr>
            <a:lstStyle/>
            <a:p>
              <a:r>
                <a:rPr lang="en-US" sz="1800" dirty="0"/>
                <a:t>Query Modification</a:t>
              </a:r>
            </a:p>
          </p:txBody>
        </p:sp>
      </p:grpSp>
      <p:sp>
        <p:nvSpPr>
          <p:cNvPr id="3" name="Oval 2"/>
          <p:cNvSpPr/>
          <p:nvPr/>
        </p:nvSpPr>
        <p:spPr bwMode="auto">
          <a:xfrm>
            <a:off x="667579" y="4908209"/>
            <a:ext cx="343424" cy="336090"/>
          </a:xfrm>
          <a:prstGeom prst="ellipse">
            <a:avLst/>
          </a:prstGeom>
          <a:solidFill>
            <a:srgbClr val="9900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Comic Sans MS" pitchFamily="66" charset="0"/>
              </a:rPr>
              <a:t>1</a:t>
            </a:r>
          </a:p>
        </p:txBody>
      </p:sp>
      <p:sp>
        <p:nvSpPr>
          <p:cNvPr id="23" name="Oval 22"/>
          <p:cNvSpPr/>
          <p:nvPr/>
        </p:nvSpPr>
        <p:spPr bwMode="auto">
          <a:xfrm>
            <a:off x="3259688" y="4521061"/>
            <a:ext cx="343424" cy="336090"/>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i="0" dirty="0">
                <a:solidFill>
                  <a:schemeClr val="bg1"/>
                </a:solidFill>
              </a:rPr>
              <a:t>2</a:t>
            </a:r>
            <a:endParaRPr kumimoji="0" lang="en-US" sz="2400" b="0" i="0" u="none" strike="noStrike" cap="none" normalizeH="0" baseline="0" dirty="0">
              <a:ln>
                <a:noFill/>
              </a:ln>
              <a:solidFill>
                <a:schemeClr val="bg1"/>
              </a:solidFill>
              <a:effectLst/>
              <a:latin typeface="Comic Sans MS" pitchFamily="66" charset="0"/>
            </a:endParaRPr>
          </a:p>
        </p:txBody>
      </p:sp>
      <p:sp>
        <p:nvSpPr>
          <p:cNvPr id="25" name="Oval 24"/>
          <p:cNvSpPr/>
          <p:nvPr/>
        </p:nvSpPr>
        <p:spPr bwMode="auto">
          <a:xfrm>
            <a:off x="2242564" y="4303762"/>
            <a:ext cx="343424" cy="336090"/>
          </a:xfrm>
          <a:prstGeom prst="ellips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i="0" dirty="0">
                <a:solidFill>
                  <a:schemeClr val="bg1"/>
                </a:solidFill>
              </a:rPr>
              <a:t>3</a:t>
            </a:r>
            <a:endParaRPr kumimoji="0" lang="en-US" sz="2400" b="0" i="0" u="none" strike="noStrike" cap="none" normalizeH="0" baseline="0" dirty="0">
              <a:ln>
                <a:noFill/>
              </a:ln>
              <a:solidFill>
                <a:schemeClr val="bg1"/>
              </a:solidFill>
              <a:effectLst/>
              <a:latin typeface="Comic Sans MS" pitchFamily="66" charset="0"/>
            </a:endParaRPr>
          </a:p>
        </p:txBody>
      </p:sp>
      <p:grpSp>
        <p:nvGrpSpPr>
          <p:cNvPr id="4" name="Group 3">
            <a:extLst>
              <a:ext uri="{FF2B5EF4-FFF2-40B4-BE49-F238E27FC236}">
                <a16:creationId xmlns:a16="http://schemas.microsoft.com/office/drawing/2014/main" id="{A5F1C021-DB0F-465C-AD7C-229D69097EB9}"/>
              </a:ext>
            </a:extLst>
          </p:cNvPr>
          <p:cNvGrpSpPr/>
          <p:nvPr/>
        </p:nvGrpSpPr>
        <p:grpSpPr>
          <a:xfrm>
            <a:off x="1839087" y="5392673"/>
            <a:ext cx="3444792" cy="1031829"/>
            <a:chOff x="1839087" y="5392673"/>
            <a:chExt cx="3444792" cy="1031829"/>
          </a:xfrm>
        </p:grpSpPr>
        <p:sp>
          <p:nvSpPr>
            <p:cNvPr id="6" name="Curved Up Arrow 5"/>
            <p:cNvSpPr/>
            <p:nvPr/>
          </p:nvSpPr>
          <p:spPr bwMode="auto">
            <a:xfrm rot="272718">
              <a:off x="1839087" y="5392673"/>
              <a:ext cx="3444792" cy="1031829"/>
            </a:xfrm>
            <a:prstGeom prst="curvedUpArrow">
              <a:avLst>
                <a:gd name="adj1" fmla="val 19649"/>
                <a:gd name="adj2" fmla="val 45804"/>
                <a:gd name="adj3" fmla="val 25000"/>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2" name="TextBox 21">
              <a:extLst>
                <a:ext uri="{FF2B5EF4-FFF2-40B4-BE49-F238E27FC236}">
                  <a16:creationId xmlns:a16="http://schemas.microsoft.com/office/drawing/2014/main" id="{ACC48ECE-018A-4987-A62B-7730FAA8EE5C}"/>
                </a:ext>
              </a:extLst>
            </p:cNvPr>
            <p:cNvSpPr txBox="1"/>
            <p:nvPr/>
          </p:nvSpPr>
          <p:spPr>
            <a:xfrm>
              <a:off x="2447916" y="5940186"/>
              <a:ext cx="2292615" cy="369332"/>
            </a:xfrm>
            <a:prstGeom prst="rect">
              <a:avLst/>
            </a:prstGeom>
            <a:noFill/>
          </p:spPr>
          <p:txBody>
            <a:bodyPr wrap="none" rtlCol="0">
              <a:spAutoFit/>
            </a:bodyPr>
            <a:lstStyle/>
            <a:p>
              <a:r>
                <a:rPr lang="en-US" sz="1800" dirty="0"/>
                <a:t>Query Modification</a:t>
              </a:r>
            </a:p>
          </p:txBody>
        </p:sp>
      </p:grpSp>
    </p:spTree>
    <p:extLst>
      <p:ext uri="{BB962C8B-B14F-4D97-AF65-F5344CB8AC3E}">
        <p14:creationId xmlns:p14="http://schemas.microsoft.com/office/powerpoint/2010/main" val="40817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3128161" y="786644"/>
            <a:ext cx="5824600"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1200"/>
              </a:spcAft>
            </a:pPr>
            <a:r>
              <a:rPr lang="en-US" i="0" dirty="0">
                <a:solidFill>
                  <a:srgbClr val="0000CC"/>
                </a:solidFill>
              </a:rPr>
              <a:t>Fragmentation Schema</a:t>
            </a:r>
            <a:r>
              <a:rPr lang="en-US" i="0" dirty="0"/>
              <a:t>:  describes how the global relations are divided into fragments.</a:t>
            </a:r>
          </a:p>
          <a:p>
            <a:pPr eaLnBrk="1" hangingPunct="1"/>
            <a:r>
              <a:rPr lang="en-US" i="0" dirty="0">
                <a:solidFill>
                  <a:srgbClr val="0000CC"/>
                </a:solidFill>
              </a:rPr>
              <a:t>Allocation Schema</a:t>
            </a:r>
            <a:r>
              <a:rPr lang="en-US" i="0" dirty="0"/>
              <a:t>:  specifies at which sites each fragment is stored.</a:t>
            </a:r>
          </a:p>
        </p:txBody>
      </p:sp>
      <p:sp>
        <p:nvSpPr>
          <p:cNvPr id="25" name="Rounded Rectangle 24"/>
          <p:cNvSpPr/>
          <p:nvPr/>
        </p:nvSpPr>
        <p:spPr bwMode="auto">
          <a:xfrm>
            <a:off x="3822185" y="3032217"/>
            <a:ext cx="4936552" cy="3673383"/>
          </a:xfrm>
          <a:prstGeom prst="roundRect">
            <a:avLst>
              <a:gd name="adj" fmla="val 4621"/>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6" name="Rounded Rectangle 25"/>
          <p:cNvSpPr/>
          <p:nvPr/>
        </p:nvSpPr>
        <p:spPr bwMode="auto">
          <a:xfrm>
            <a:off x="537361" y="3787836"/>
            <a:ext cx="2971800" cy="2514600"/>
          </a:xfrm>
          <a:prstGeom prst="roundRect">
            <a:avLst>
              <a:gd name="adj" fmla="val 6495"/>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7" name="Rectangle 4100"/>
          <p:cNvSpPr>
            <a:spLocks noChangeArrowheads="1"/>
          </p:cNvSpPr>
          <p:nvPr/>
        </p:nvSpPr>
        <p:spPr bwMode="auto">
          <a:xfrm>
            <a:off x="1756561" y="4352986"/>
            <a:ext cx="1371600" cy="1752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8" name="Rectangle 4101"/>
          <p:cNvSpPr>
            <a:spLocks noChangeArrowheads="1"/>
          </p:cNvSpPr>
          <p:nvPr/>
        </p:nvSpPr>
        <p:spPr bwMode="auto">
          <a:xfrm>
            <a:off x="4118761" y="4124386"/>
            <a:ext cx="1371600" cy="533400"/>
          </a:xfrm>
          <a:prstGeom prst="rect">
            <a:avLst/>
          </a:prstGeom>
          <a:solidFill>
            <a:schemeClr val="accent1"/>
          </a:solidFill>
          <a:ln w="19050">
            <a:solidFill>
              <a:schemeClr val="tx1"/>
            </a:solidFill>
            <a:miter lim="800000"/>
            <a:headEnd/>
            <a:tailEnd/>
          </a:ln>
        </p:spPr>
        <p:txBody>
          <a:bodyPr wrap="none" anchor="ctr"/>
          <a:lstStyle/>
          <a:p>
            <a:pPr algn="ctr"/>
            <a:r>
              <a:rPr lang="en-US" sz="1600" i="0"/>
              <a:t>Fragment R1</a:t>
            </a:r>
          </a:p>
        </p:txBody>
      </p:sp>
      <p:sp>
        <p:nvSpPr>
          <p:cNvPr id="29" name="Rectangle 4102"/>
          <p:cNvSpPr>
            <a:spLocks noChangeArrowheads="1"/>
          </p:cNvSpPr>
          <p:nvPr/>
        </p:nvSpPr>
        <p:spPr bwMode="auto">
          <a:xfrm>
            <a:off x="4118761" y="4733986"/>
            <a:ext cx="1371600" cy="304800"/>
          </a:xfrm>
          <a:prstGeom prst="rect">
            <a:avLst/>
          </a:prstGeom>
          <a:solidFill>
            <a:srgbClr val="FF9999"/>
          </a:solidFill>
          <a:ln w="19050">
            <a:solidFill>
              <a:schemeClr val="tx1"/>
            </a:solidFill>
            <a:miter lim="800000"/>
            <a:headEnd/>
            <a:tailEnd/>
          </a:ln>
        </p:spPr>
        <p:txBody>
          <a:bodyPr wrap="none" anchor="ctr"/>
          <a:lstStyle/>
          <a:p>
            <a:pPr algn="ctr"/>
            <a:r>
              <a:rPr lang="en-US" sz="1600" i="0"/>
              <a:t>Fragment R2</a:t>
            </a:r>
          </a:p>
        </p:txBody>
      </p:sp>
      <p:sp>
        <p:nvSpPr>
          <p:cNvPr id="30" name="Rectangle 4103"/>
          <p:cNvSpPr>
            <a:spLocks noChangeArrowheads="1"/>
          </p:cNvSpPr>
          <p:nvPr/>
        </p:nvSpPr>
        <p:spPr bwMode="auto">
          <a:xfrm>
            <a:off x="4118761" y="5114986"/>
            <a:ext cx="1371600" cy="381000"/>
          </a:xfrm>
          <a:prstGeom prst="rect">
            <a:avLst/>
          </a:prstGeom>
          <a:solidFill>
            <a:srgbClr val="FFCC66"/>
          </a:solidFill>
          <a:ln w="19050">
            <a:solidFill>
              <a:schemeClr val="tx1"/>
            </a:solidFill>
            <a:miter lim="800000"/>
            <a:headEnd/>
            <a:tailEnd/>
          </a:ln>
        </p:spPr>
        <p:txBody>
          <a:bodyPr wrap="none" anchor="ctr"/>
          <a:lstStyle/>
          <a:p>
            <a:pPr algn="ctr"/>
            <a:r>
              <a:rPr lang="en-US" sz="1600" i="0"/>
              <a:t>Fragment R3</a:t>
            </a:r>
          </a:p>
        </p:txBody>
      </p:sp>
      <p:sp>
        <p:nvSpPr>
          <p:cNvPr id="31" name="Rectangle 4104"/>
          <p:cNvSpPr>
            <a:spLocks noChangeArrowheads="1"/>
          </p:cNvSpPr>
          <p:nvPr/>
        </p:nvSpPr>
        <p:spPr bwMode="auto">
          <a:xfrm>
            <a:off x="4118761" y="5572186"/>
            <a:ext cx="1371600" cy="533400"/>
          </a:xfrm>
          <a:prstGeom prst="rect">
            <a:avLst/>
          </a:prstGeom>
          <a:solidFill>
            <a:srgbClr val="9999FF"/>
          </a:solidFill>
          <a:ln w="19050">
            <a:solidFill>
              <a:schemeClr val="tx1"/>
            </a:solidFill>
            <a:miter lim="800000"/>
            <a:headEnd/>
            <a:tailEnd/>
          </a:ln>
        </p:spPr>
        <p:txBody>
          <a:bodyPr wrap="none" anchor="ctr"/>
          <a:lstStyle/>
          <a:p>
            <a:pPr algn="ctr"/>
            <a:r>
              <a:rPr lang="en-US" sz="1600" i="0"/>
              <a:t>Fragment R4</a:t>
            </a:r>
          </a:p>
        </p:txBody>
      </p:sp>
      <p:sp>
        <p:nvSpPr>
          <p:cNvPr id="32" name="Rectangle 4105"/>
          <p:cNvSpPr>
            <a:spLocks noChangeArrowheads="1"/>
          </p:cNvSpPr>
          <p:nvPr/>
        </p:nvSpPr>
        <p:spPr bwMode="auto">
          <a:xfrm>
            <a:off x="6231724" y="4549836"/>
            <a:ext cx="1371600" cy="533400"/>
          </a:xfrm>
          <a:prstGeom prst="rect">
            <a:avLst/>
          </a:prstGeom>
          <a:solidFill>
            <a:schemeClr val="accent1"/>
          </a:solidFill>
          <a:ln w="19050">
            <a:solidFill>
              <a:schemeClr val="tx1"/>
            </a:solidFill>
            <a:miter lim="800000"/>
            <a:headEnd/>
            <a:tailEnd/>
          </a:ln>
        </p:spPr>
        <p:txBody>
          <a:bodyPr wrap="none" anchor="ctr"/>
          <a:lstStyle/>
          <a:p>
            <a:pPr algn="ctr"/>
            <a:r>
              <a:rPr lang="en-US" sz="1600" i="0"/>
              <a:t>Copy 2 of R1</a:t>
            </a:r>
          </a:p>
        </p:txBody>
      </p:sp>
      <p:sp>
        <p:nvSpPr>
          <p:cNvPr id="33" name="Rectangle 4106"/>
          <p:cNvSpPr>
            <a:spLocks noChangeArrowheads="1"/>
          </p:cNvSpPr>
          <p:nvPr/>
        </p:nvSpPr>
        <p:spPr bwMode="auto">
          <a:xfrm>
            <a:off x="6231724" y="3406836"/>
            <a:ext cx="1371600" cy="533400"/>
          </a:xfrm>
          <a:prstGeom prst="rect">
            <a:avLst/>
          </a:prstGeom>
          <a:solidFill>
            <a:schemeClr val="accent1"/>
          </a:solidFill>
          <a:ln w="19050">
            <a:solidFill>
              <a:schemeClr val="tx1"/>
            </a:solidFill>
            <a:miter lim="800000"/>
            <a:headEnd/>
            <a:tailEnd/>
          </a:ln>
        </p:spPr>
        <p:txBody>
          <a:bodyPr wrap="none" anchor="ctr"/>
          <a:lstStyle/>
          <a:p>
            <a:pPr algn="ctr"/>
            <a:r>
              <a:rPr lang="en-US" sz="1600" i="0"/>
              <a:t>Copy 1 of R1</a:t>
            </a:r>
          </a:p>
        </p:txBody>
      </p:sp>
      <p:sp>
        <p:nvSpPr>
          <p:cNvPr id="34" name="Rectangle 4107"/>
          <p:cNvSpPr>
            <a:spLocks noChangeArrowheads="1"/>
          </p:cNvSpPr>
          <p:nvPr/>
        </p:nvSpPr>
        <p:spPr bwMode="auto">
          <a:xfrm>
            <a:off x="6231724" y="3940236"/>
            <a:ext cx="1371600" cy="304800"/>
          </a:xfrm>
          <a:prstGeom prst="rect">
            <a:avLst/>
          </a:prstGeom>
          <a:solidFill>
            <a:srgbClr val="FF9999"/>
          </a:solidFill>
          <a:ln w="19050">
            <a:solidFill>
              <a:schemeClr val="tx1"/>
            </a:solidFill>
            <a:miter lim="800000"/>
            <a:headEnd/>
            <a:tailEnd/>
          </a:ln>
        </p:spPr>
        <p:txBody>
          <a:bodyPr wrap="none" anchor="ctr"/>
          <a:lstStyle/>
          <a:p>
            <a:pPr algn="ctr"/>
            <a:r>
              <a:rPr lang="en-US" sz="1600" i="0"/>
              <a:t>Copy 1 of R2</a:t>
            </a:r>
          </a:p>
        </p:txBody>
      </p:sp>
      <p:sp>
        <p:nvSpPr>
          <p:cNvPr id="35" name="Rectangle 4108"/>
          <p:cNvSpPr>
            <a:spLocks noChangeArrowheads="1"/>
          </p:cNvSpPr>
          <p:nvPr/>
        </p:nvSpPr>
        <p:spPr bwMode="auto">
          <a:xfrm>
            <a:off x="6231724" y="5083236"/>
            <a:ext cx="1371600" cy="533400"/>
          </a:xfrm>
          <a:prstGeom prst="rect">
            <a:avLst/>
          </a:prstGeom>
          <a:solidFill>
            <a:srgbClr val="9999FF"/>
          </a:solidFill>
          <a:ln w="19050">
            <a:solidFill>
              <a:schemeClr val="tx1"/>
            </a:solidFill>
            <a:miter lim="800000"/>
            <a:headEnd/>
            <a:tailEnd/>
          </a:ln>
        </p:spPr>
        <p:txBody>
          <a:bodyPr wrap="none" anchor="ctr"/>
          <a:lstStyle/>
          <a:p>
            <a:pPr algn="r"/>
            <a:endParaRPr lang="en-US"/>
          </a:p>
        </p:txBody>
      </p:sp>
      <p:sp>
        <p:nvSpPr>
          <p:cNvPr id="36" name="Rectangle 4109"/>
          <p:cNvSpPr>
            <a:spLocks noChangeArrowheads="1"/>
          </p:cNvSpPr>
          <p:nvPr/>
        </p:nvSpPr>
        <p:spPr bwMode="auto">
          <a:xfrm>
            <a:off x="6231724" y="5845236"/>
            <a:ext cx="1371600" cy="381000"/>
          </a:xfrm>
          <a:prstGeom prst="rect">
            <a:avLst/>
          </a:prstGeom>
          <a:solidFill>
            <a:srgbClr val="FFCC66"/>
          </a:solidFill>
          <a:ln w="19050">
            <a:solidFill>
              <a:schemeClr val="tx1"/>
            </a:solidFill>
            <a:miter lim="800000"/>
            <a:headEnd/>
            <a:tailEnd/>
          </a:ln>
        </p:spPr>
        <p:txBody>
          <a:bodyPr wrap="none" anchor="ctr"/>
          <a:lstStyle/>
          <a:p>
            <a:pPr algn="r"/>
            <a:endParaRPr lang="en-US"/>
          </a:p>
        </p:txBody>
      </p:sp>
      <p:sp>
        <p:nvSpPr>
          <p:cNvPr id="37" name="Line 4110"/>
          <p:cNvSpPr>
            <a:spLocks noChangeShapeType="1"/>
          </p:cNvSpPr>
          <p:nvPr/>
        </p:nvSpPr>
        <p:spPr bwMode="auto">
          <a:xfrm flipV="1">
            <a:off x="5490361" y="3711636"/>
            <a:ext cx="762000" cy="50165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 name="Line 4111"/>
          <p:cNvSpPr>
            <a:spLocks noChangeShapeType="1"/>
          </p:cNvSpPr>
          <p:nvPr/>
        </p:nvSpPr>
        <p:spPr bwMode="auto">
          <a:xfrm>
            <a:off x="5490361" y="4549836"/>
            <a:ext cx="7620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 name="Text Box 4112"/>
          <p:cNvSpPr txBox="1">
            <a:spLocks noChangeArrowheads="1"/>
          </p:cNvSpPr>
          <p:nvPr/>
        </p:nvSpPr>
        <p:spPr bwMode="auto">
          <a:xfrm>
            <a:off x="1680361" y="4016436"/>
            <a:ext cx="1303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b="1" i="0"/>
              <a:t>Relation R</a:t>
            </a:r>
          </a:p>
        </p:txBody>
      </p:sp>
      <p:sp>
        <p:nvSpPr>
          <p:cNvPr id="40" name="Rectangle 4122"/>
          <p:cNvSpPr>
            <a:spLocks noChangeArrowheads="1"/>
          </p:cNvSpPr>
          <p:nvPr/>
        </p:nvSpPr>
        <p:spPr bwMode="auto">
          <a:xfrm>
            <a:off x="6231724" y="6226236"/>
            <a:ext cx="1371600" cy="304800"/>
          </a:xfrm>
          <a:prstGeom prst="rect">
            <a:avLst/>
          </a:prstGeom>
          <a:solidFill>
            <a:srgbClr val="FF9999"/>
          </a:solidFill>
          <a:ln w="19050">
            <a:solidFill>
              <a:schemeClr val="tx1"/>
            </a:solidFill>
            <a:miter lim="800000"/>
            <a:headEnd/>
            <a:tailEnd/>
          </a:ln>
        </p:spPr>
        <p:txBody>
          <a:bodyPr wrap="none" anchor="ctr"/>
          <a:lstStyle/>
          <a:p>
            <a:pPr algn="ctr"/>
            <a:endParaRPr lang="en-US" sz="1600" i="0"/>
          </a:p>
        </p:txBody>
      </p:sp>
      <p:sp>
        <p:nvSpPr>
          <p:cNvPr id="41" name="Text Box 4124"/>
          <p:cNvSpPr txBox="1">
            <a:spLocks noChangeArrowheads="1"/>
          </p:cNvSpPr>
          <p:nvPr/>
        </p:nvSpPr>
        <p:spPr bwMode="auto">
          <a:xfrm>
            <a:off x="6231724" y="6194486"/>
            <a:ext cx="13922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Copy 2 of R2</a:t>
            </a:r>
          </a:p>
        </p:txBody>
      </p:sp>
      <p:sp>
        <p:nvSpPr>
          <p:cNvPr id="42" name="Line 4126"/>
          <p:cNvSpPr>
            <a:spLocks noChangeShapeType="1"/>
          </p:cNvSpPr>
          <p:nvPr/>
        </p:nvSpPr>
        <p:spPr bwMode="auto">
          <a:xfrm flipH="1">
            <a:off x="1756561" y="5572186"/>
            <a:ext cx="23622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4127"/>
          <p:cNvSpPr>
            <a:spLocks noChangeShapeType="1"/>
          </p:cNvSpPr>
          <p:nvPr/>
        </p:nvSpPr>
        <p:spPr bwMode="auto">
          <a:xfrm>
            <a:off x="3128161" y="6105586"/>
            <a:ext cx="9906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Line 4128"/>
          <p:cNvSpPr>
            <a:spLocks noChangeShapeType="1"/>
          </p:cNvSpPr>
          <p:nvPr/>
        </p:nvSpPr>
        <p:spPr bwMode="auto">
          <a:xfrm flipV="1">
            <a:off x="3128161" y="5495986"/>
            <a:ext cx="990600" cy="76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 name="Line 4129"/>
          <p:cNvSpPr>
            <a:spLocks noChangeShapeType="1"/>
          </p:cNvSpPr>
          <p:nvPr/>
        </p:nvSpPr>
        <p:spPr bwMode="auto">
          <a:xfrm flipH="1">
            <a:off x="3128161" y="5114986"/>
            <a:ext cx="990600" cy="76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6" name="Line 4130"/>
          <p:cNvSpPr>
            <a:spLocks noChangeShapeType="1"/>
          </p:cNvSpPr>
          <p:nvPr/>
        </p:nvSpPr>
        <p:spPr bwMode="auto">
          <a:xfrm flipH="1">
            <a:off x="1756561" y="5191186"/>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 name="Line 4131"/>
          <p:cNvSpPr>
            <a:spLocks noChangeShapeType="1"/>
          </p:cNvSpPr>
          <p:nvPr/>
        </p:nvSpPr>
        <p:spPr bwMode="auto">
          <a:xfrm flipH="1">
            <a:off x="3128161" y="5038786"/>
            <a:ext cx="990600" cy="152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4132"/>
          <p:cNvSpPr>
            <a:spLocks noChangeShapeType="1"/>
          </p:cNvSpPr>
          <p:nvPr/>
        </p:nvSpPr>
        <p:spPr bwMode="auto">
          <a:xfrm flipH="1">
            <a:off x="3128161" y="4733986"/>
            <a:ext cx="990600" cy="152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4133"/>
          <p:cNvSpPr>
            <a:spLocks noChangeShapeType="1"/>
          </p:cNvSpPr>
          <p:nvPr/>
        </p:nvSpPr>
        <p:spPr bwMode="auto">
          <a:xfrm flipH="1">
            <a:off x="1756561" y="4886386"/>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 name="Line 4134"/>
          <p:cNvSpPr>
            <a:spLocks noChangeShapeType="1"/>
          </p:cNvSpPr>
          <p:nvPr/>
        </p:nvSpPr>
        <p:spPr bwMode="auto">
          <a:xfrm flipH="1">
            <a:off x="3128161" y="4657786"/>
            <a:ext cx="990600" cy="2286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4135"/>
          <p:cNvSpPr>
            <a:spLocks noChangeShapeType="1"/>
          </p:cNvSpPr>
          <p:nvPr/>
        </p:nvSpPr>
        <p:spPr bwMode="auto">
          <a:xfrm flipH="1">
            <a:off x="3128161" y="4124386"/>
            <a:ext cx="990600" cy="2286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2" name="Text Box 4137"/>
          <p:cNvSpPr txBox="1">
            <a:spLocks noChangeArrowheads="1"/>
          </p:cNvSpPr>
          <p:nvPr/>
        </p:nvSpPr>
        <p:spPr bwMode="auto">
          <a:xfrm>
            <a:off x="7623961" y="3330636"/>
            <a:ext cx="908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rgbClr val="0000CC"/>
                </a:solidFill>
              </a:rPr>
              <a:t>Site A</a:t>
            </a:r>
          </a:p>
        </p:txBody>
      </p:sp>
      <p:sp>
        <p:nvSpPr>
          <p:cNvPr id="53" name="Text Box 4138"/>
          <p:cNvSpPr txBox="1">
            <a:spLocks noChangeArrowheads="1"/>
          </p:cNvSpPr>
          <p:nvPr/>
        </p:nvSpPr>
        <p:spPr bwMode="auto">
          <a:xfrm>
            <a:off x="7623961" y="4487924"/>
            <a:ext cx="8858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a:solidFill>
                  <a:srgbClr val="0000CC"/>
                </a:solidFill>
              </a:rPr>
              <a:t>Site B</a:t>
            </a:r>
          </a:p>
        </p:txBody>
      </p:sp>
      <p:sp>
        <p:nvSpPr>
          <p:cNvPr id="54" name="Text Box 4139"/>
          <p:cNvSpPr txBox="1">
            <a:spLocks noChangeArrowheads="1"/>
          </p:cNvSpPr>
          <p:nvPr/>
        </p:nvSpPr>
        <p:spPr bwMode="auto">
          <a:xfrm>
            <a:off x="7623961" y="5783324"/>
            <a:ext cx="882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a:solidFill>
                  <a:srgbClr val="0000CC"/>
                </a:solidFill>
              </a:rPr>
              <a:t>Site C</a:t>
            </a:r>
          </a:p>
        </p:txBody>
      </p:sp>
      <p:sp>
        <p:nvSpPr>
          <p:cNvPr id="55" name="TextBox 54"/>
          <p:cNvSpPr txBox="1"/>
          <p:nvPr/>
        </p:nvSpPr>
        <p:spPr>
          <a:xfrm rot="16200000">
            <a:off x="-100653" y="4577748"/>
            <a:ext cx="2231701" cy="830997"/>
          </a:xfrm>
          <a:prstGeom prst="rect">
            <a:avLst/>
          </a:prstGeom>
          <a:noFill/>
        </p:spPr>
        <p:txBody>
          <a:bodyPr wrap="none" rtlCol="0">
            <a:spAutoFit/>
          </a:bodyPr>
          <a:lstStyle/>
          <a:p>
            <a:r>
              <a:rPr lang="en-US" sz="1600" dirty="0"/>
              <a:t>Applications see only </a:t>
            </a:r>
          </a:p>
          <a:p>
            <a:r>
              <a:rPr lang="en-US" sz="1600" dirty="0"/>
              <a:t>the relations</a:t>
            </a:r>
          </a:p>
          <a:p>
            <a:r>
              <a:rPr lang="en-US" sz="1600" dirty="0"/>
              <a:t>(global schema)</a:t>
            </a:r>
          </a:p>
        </p:txBody>
      </p:sp>
      <p:sp>
        <p:nvSpPr>
          <p:cNvPr id="2" name="TextBox 1"/>
          <p:cNvSpPr txBox="1"/>
          <p:nvPr/>
        </p:nvSpPr>
        <p:spPr>
          <a:xfrm>
            <a:off x="3845004" y="3677214"/>
            <a:ext cx="1919115" cy="400110"/>
          </a:xfrm>
          <a:prstGeom prst="rect">
            <a:avLst/>
          </a:prstGeom>
          <a:noFill/>
        </p:spPr>
        <p:txBody>
          <a:bodyPr wrap="none" rtlCol="0">
            <a:spAutoFit/>
          </a:bodyPr>
          <a:lstStyle/>
          <a:p>
            <a:r>
              <a:rPr lang="en-US" sz="2000" dirty="0">
                <a:solidFill>
                  <a:srgbClr val="9900CC"/>
                </a:solidFill>
              </a:rPr>
              <a:t>Fragmentation</a:t>
            </a:r>
          </a:p>
        </p:txBody>
      </p:sp>
      <p:sp>
        <p:nvSpPr>
          <p:cNvPr id="57" name="TextBox 56"/>
          <p:cNvSpPr txBox="1"/>
          <p:nvPr/>
        </p:nvSpPr>
        <p:spPr>
          <a:xfrm>
            <a:off x="6241151" y="3019472"/>
            <a:ext cx="1372492" cy="400110"/>
          </a:xfrm>
          <a:prstGeom prst="rect">
            <a:avLst/>
          </a:prstGeom>
          <a:noFill/>
        </p:spPr>
        <p:txBody>
          <a:bodyPr wrap="none" rtlCol="0">
            <a:spAutoFit/>
          </a:bodyPr>
          <a:lstStyle/>
          <a:p>
            <a:r>
              <a:rPr lang="en-US" sz="2000" dirty="0">
                <a:solidFill>
                  <a:srgbClr val="9900CC"/>
                </a:solidFill>
              </a:rPr>
              <a:t>Allocation</a:t>
            </a:r>
          </a:p>
        </p:txBody>
      </p:sp>
      <p:sp>
        <p:nvSpPr>
          <p:cNvPr id="56" name="Text Box 2"/>
          <p:cNvSpPr txBox="1">
            <a:spLocks noChangeArrowheads="1"/>
          </p:cNvSpPr>
          <p:nvPr/>
        </p:nvSpPr>
        <p:spPr bwMode="auto">
          <a:xfrm>
            <a:off x="457200" y="153455"/>
            <a:ext cx="818463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2800" b="1" i="0" dirty="0">
                <a:solidFill>
                  <a:srgbClr val="800000"/>
                </a:solidFill>
              </a:rPr>
              <a:t>Fragmentation Schema &amp; Allocation Schema</a:t>
            </a:r>
            <a:endParaRPr lang="en-US" sz="2800" i="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289" y="873815"/>
            <a:ext cx="2336143" cy="2662604"/>
          </a:xfrm>
          <a:prstGeom prst="rect">
            <a:avLst/>
          </a:prstGeom>
        </p:spPr>
      </p:pic>
      <p:pic>
        <p:nvPicPr>
          <p:cNvPr id="34818" name="Picture 2" descr="Download Classic Color Scissor Paper Rock Battle Highlight HQ PNG Image |  FreePNGImg">
            <a:extLst>
              <a:ext uri="{FF2B5EF4-FFF2-40B4-BE49-F238E27FC236}">
                <a16:creationId xmlns:a16="http://schemas.microsoft.com/office/drawing/2014/main" id="{09D03A18-4917-42A8-9F1B-DC1779327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81474"/>
            <a:ext cx="1608977" cy="161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heel(1)">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81000"/>
            <a:ext cx="7772400" cy="685800"/>
          </a:xfrm>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3: Further Decomposition</a:t>
            </a:r>
            <a:endParaRPr lang="en-US" sz="4000" b="1" dirty="0">
              <a:solidFill>
                <a:srgbClr val="800000"/>
              </a:solidFill>
              <a:latin typeface="Comic Sans MS" pitchFamily="66" charset="0"/>
            </a:endParaRPr>
          </a:p>
        </p:txBody>
      </p:sp>
      <p:sp>
        <p:nvSpPr>
          <p:cNvPr id="122883" name="Rectangle 4"/>
          <p:cNvSpPr>
            <a:spLocks noGrp="1" noChangeArrowheads="1"/>
          </p:cNvSpPr>
          <p:nvPr>
            <p:ph type="body" sz="half" idx="1"/>
          </p:nvPr>
        </p:nvSpPr>
        <p:spPr>
          <a:xfrm>
            <a:off x="304800" y="3429000"/>
            <a:ext cx="3810000" cy="2667000"/>
          </a:xfrm>
        </p:spPr>
        <p:txBody>
          <a:bodyPr/>
          <a:lstStyle/>
          <a:p>
            <a:pPr eaLnBrk="1" hangingPunct="1">
              <a:lnSpc>
                <a:spcPct val="90000"/>
              </a:lnSpc>
              <a:spcBef>
                <a:spcPct val="5000"/>
              </a:spcBef>
              <a:spcAft>
                <a:spcPct val="30000"/>
              </a:spcAft>
              <a:buFontTx/>
              <a:buNone/>
            </a:pPr>
            <a:r>
              <a:rPr lang="en-US" sz="1800" b="1" u="sng" dirty="0">
                <a:solidFill>
                  <a:schemeClr val="accent2"/>
                </a:solidFill>
                <a:latin typeface="Arial Unicode MS" pitchFamily="34" charset="-128"/>
              </a:rPr>
              <a:t>Before STEP 3</a:t>
            </a:r>
            <a:r>
              <a:rPr lang="en-US" sz="1800" dirty="0">
                <a:latin typeface="Arial Unicode MS" pitchFamily="34" charset="-128"/>
              </a:rPr>
              <a:t>:</a:t>
            </a:r>
          </a:p>
          <a:p>
            <a:pPr eaLnBrk="1" hangingPunct="1">
              <a:lnSpc>
                <a:spcPct val="90000"/>
              </a:lnSpc>
              <a:spcBef>
                <a:spcPct val="5000"/>
              </a:spcBef>
              <a:buFontTx/>
              <a:buNone/>
            </a:pPr>
            <a:r>
              <a:rPr lang="en-US" sz="1800" dirty="0">
                <a:latin typeface="Arial Unicode MS" pitchFamily="34" charset="-128"/>
              </a:rPr>
              <a:t>Select  Emp1.Name</a:t>
            </a:r>
          </a:p>
          <a:p>
            <a:pPr eaLnBrk="1" hangingPunct="1">
              <a:lnSpc>
                <a:spcPct val="90000"/>
              </a:lnSpc>
              <a:spcBef>
                <a:spcPct val="5000"/>
              </a:spcBef>
              <a:buFontTx/>
              <a:buNone/>
            </a:pPr>
            <a:r>
              <a:rPr lang="en-US" sz="1800" dirty="0">
                <a:latin typeface="Arial Unicode MS" pitchFamily="34" charset="-128"/>
              </a:rPr>
              <a:t>From    </a:t>
            </a:r>
            <a:r>
              <a:rPr lang="en-US" sz="1800" b="1" dirty="0">
                <a:solidFill>
                  <a:srgbClr val="FF0000"/>
                </a:solidFill>
                <a:latin typeface="Arial Unicode MS" pitchFamily="34" charset="-128"/>
              </a:rPr>
              <a:t>Emp1</a:t>
            </a:r>
          </a:p>
          <a:p>
            <a:pPr eaLnBrk="1" hangingPunct="1">
              <a:lnSpc>
                <a:spcPct val="90000"/>
              </a:lnSpc>
              <a:spcBef>
                <a:spcPct val="5000"/>
              </a:spcBef>
              <a:buFontTx/>
              <a:buNone/>
            </a:pPr>
            <a:r>
              <a:rPr lang="en-US" sz="1800" dirty="0">
                <a:latin typeface="Arial Unicode MS" pitchFamily="34" charset="-128"/>
              </a:rPr>
              <a:t>Where  Emp1.Salary &gt; 80,000  and</a:t>
            </a:r>
          </a:p>
          <a:p>
            <a:pPr eaLnBrk="1" hangingPunct="1">
              <a:lnSpc>
                <a:spcPct val="90000"/>
              </a:lnSpc>
              <a:spcBef>
                <a:spcPct val="5000"/>
              </a:spcBef>
              <a:buFontTx/>
              <a:buNone/>
            </a:pPr>
            <a:r>
              <a:rPr lang="en-US" sz="1800" dirty="0">
                <a:latin typeface="Arial Unicode MS" pitchFamily="34" charset="-128"/>
              </a:rPr>
              <a:t>             Emp1. Age &gt; 35   and</a:t>
            </a:r>
          </a:p>
          <a:p>
            <a:pPr eaLnBrk="1" hangingPunct="1">
              <a:lnSpc>
                <a:spcPct val="90000"/>
              </a:lnSpc>
              <a:spcBef>
                <a:spcPct val="5000"/>
              </a:spcBef>
              <a:buFontTx/>
              <a:buNone/>
            </a:pPr>
            <a:r>
              <a:rPr lang="en-US" sz="1800" dirty="0">
                <a:latin typeface="Arial Unicode MS" pitchFamily="34" charset="-128"/>
              </a:rPr>
              <a:t>             Emp1.SSN NOT IN</a:t>
            </a:r>
          </a:p>
          <a:p>
            <a:pPr eaLnBrk="1" hangingPunct="1">
              <a:lnSpc>
                <a:spcPct val="90000"/>
              </a:lnSpc>
              <a:spcBef>
                <a:spcPct val="5000"/>
              </a:spcBef>
              <a:buFontTx/>
              <a:buNone/>
            </a:pPr>
            <a:r>
              <a:rPr lang="en-US" sz="1800" dirty="0">
                <a:latin typeface="Arial Unicode MS" pitchFamily="34" charset="-128"/>
              </a:rPr>
              <a:t>                 (Select  Emp2.SSN</a:t>
            </a:r>
          </a:p>
          <a:p>
            <a:pPr eaLnBrk="1" hangingPunct="1">
              <a:lnSpc>
                <a:spcPct val="90000"/>
              </a:lnSpc>
              <a:spcBef>
                <a:spcPct val="5000"/>
              </a:spcBef>
              <a:buFontTx/>
              <a:buNone/>
            </a:pPr>
            <a:r>
              <a:rPr lang="en-US" sz="1800" dirty="0">
                <a:latin typeface="Arial Unicode MS" pitchFamily="34" charset="-128"/>
              </a:rPr>
              <a:t>                  From    </a:t>
            </a:r>
            <a:r>
              <a:rPr lang="en-US" sz="1800" b="1" dirty="0">
                <a:solidFill>
                  <a:srgbClr val="FF0000"/>
                </a:solidFill>
                <a:latin typeface="Arial Unicode MS" pitchFamily="34" charset="-128"/>
              </a:rPr>
              <a:t>Emp2</a:t>
            </a:r>
            <a:r>
              <a:rPr lang="en-US" sz="1800" dirty="0">
                <a:latin typeface="Arial Unicode MS" pitchFamily="34" charset="-128"/>
              </a:rPr>
              <a:t>)</a:t>
            </a:r>
          </a:p>
        </p:txBody>
      </p:sp>
      <p:sp>
        <p:nvSpPr>
          <p:cNvPr id="122884" name="Rectangle 5"/>
          <p:cNvSpPr>
            <a:spLocks noGrp="1" noChangeArrowheads="1"/>
          </p:cNvSpPr>
          <p:nvPr>
            <p:ph type="body" sz="half" idx="2"/>
          </p:nvPr>
        </p:nvSpPr>
        <p:spPr>
          <a:xfrm>
            <a:off x="5105400" y="2895600"/>
            <a:ext cx="3810000" cy="3505200"/>
          </a:xfrm>
        </p:spPr>
        <p:txBody>
          <a:bodyPr/>
          <a:lstStyle/>
          <a:p>
            <a:pPr eaLnBrk="1" hangingPunct="1">
              <a:lnSpc>
                <a:spcPct val="90000"/>
              </a:lnSpc>
              <a:spcBef>
                <a:spcPct val="5000"/>
              </a:spcBef>
              <a:buFontTx/>
              <a:buNone/>
            </a:pPr>
            <a:r>
              <a:rPr lang="en-US" sz="1800" dirty="0">
                <a:latin typeface="Arial Unicode MS" pitchFamily="34" charset="-128"/>
              </a:rPr>
              <a:t>Select  Emp1.Name</a:t>
            </a:r>
          </a:p>
          <a:p>
            <a:pPr eaLnBrk="1" hangingPunct="1">
              <a:lnSpc>
                <a:spcPct val="90000"/>
              </a:lnSpc>
              <a:spcBef>
                <a:spcPct val="5000"/>
              </a:spcBef>
              <a:buFontTx/>
              <a:buNone/>
            </a:pPr>
            <a:r>
              <a:rPr lang="en-US" sz="1800" dirty="0">
                <a:latin typeface="Arial Unicode MS" pitchFamily="34" charset="-128"/>
              </a:rPr>
              <a:t>From    </a:t>
            </a:r>
            <a:r>
              <a:rPr lang="en-US" sz="1800" b="1" dirty="0">
                <a:solidFill>
                  <a:srgbClr val="FF0000"/>
                </a:solidFill>
                <a:latin typeface="Arial Unicode MS" pitchFamily="34" charset="-128"/>
              </a:rPr>
              <a:t>Emp1</a:t>
            </a:r>
          </a:p>
          <a:p>
            <a:pPr eaLnBrk="1" hangingPunct="1">
              <a:lnSpc>
                <a:spcPct val="90000"/>
              </a:lnSpc>
              <a:spcBef>
                <a:spcPct val="5000"/>
              </a:spcBef>
              <a:buFontTx/>
              <a:buNone/>
            </a:pPr>
            <a:r>
              <a:rPr lang="en-US" sz="1800" dirty="0">
                <a:latin typeface="Arial Unicode MS" pitchFamily="34" charset="-128"/>
              </a:rPr>
              <a:t>Where  Emp1.Salary &gt; 80,000  and</a:t>
            </a:r>
          </a:p>
          <a:p>
            <a:pPr eaLnBrk="1" hangingPunct="1">
              <a:lnSpc>
                <a:spcPct val="90000"/>
              </a:lnSpc>
              <a:spcBef>
                <a:spcPct val="5000"/>
              </a:spcBef>
              <a:buFontTx/>
              <a:buNone/>
            </a:pPr>
            <a:r>
              <a:rPr lang="en-US" sz="1800" dirty="0">
                <a:latin typeface="Arial Unicode MS" pitchFamily="34" charset="-128"/>
              </a:rPr>
              <a:t>             Emp1. Age &gt; 35   and</a:t>
            </a:r>
          </a:p>
          <a:p>
            <a:pPr eaLnBrk="1" hangingPunct="1">
              <a:lnSpc>
                <a:spcPct val="90000"/>
              </a:lnSpc>
              <a:spcBef>
                <a:spcPct val="5000"/>
              </a:spcBef>
              <a:buFontTx/>
              <a:buNone/>
            </a:pPr>
            <a:r>
              <a:rPr lang="en-US" sz="1800" dirty="0">
                <a:latin typeface="Arial Unicode MS" pitchFamily="34" charset="-128"/>
              </a:rPr>
              <a:t>             Emp1.SSN NOT IN X</a:t>
            </a:r>
          </a:p>
          <a:p>
            <a:pPr eaLnBrk="1" hangingPunct="1">
              <a:lnSpc>
                <a:spcPct val="90000"/>
              </a:lnSpc>
              <a:spcBef>
                <a:spcPct val="5000"/>
              </a:spcBef>
              <a:buFontTx/>
              <a:buNone/>
            </a:pPr>
            <a:r>
              <a:rPr lang="en-US" sz="1800" dirty="0">
                <a:latin typeface="Arial Unicode MS" pitchFamily="34" charset="-128"/>
              </a:rPr>
              <a:t>                 </a:t>
            </a:r>
          </a:p>
          <a:p>
            <a:pPr eaLnBrk="1" hangingPunct="1">
              <a:lnSpc>
                <a:spcPct val="90000"/>
              </a:lnSpc>
              <a:spcBef>
                <a:spcPct val="5000"/>
              </a:spcBef>
              <a:buFontTx/>
              <a:buNone/>
            </a:pPr>
            <a:endParaRPr lang="en-US" sz="1800" dirty="0">
              <a:latin typeface="Arial Unicode MS" pitchFamily="34" charset="-128"/>
            </a:endParaRPr>
          </a:p>
          <a:p>
            <a:pPr eaLnBrk="1" hangingPunct="1">
              <a:lnSpc>
                <a:spcPct val="90000"/>
              </a:lnSpc>
              <a:spcBef>
                <a:spcPct val="5000"/>
              </a:spcBef>
              <a:buFontTx/>
              <a:buNone/>
            </a:pPr>
            <a:endParaRPr lang="en-US" sz="1800" dirty="0">
              <a:latin typeface="Arial Unicode MS" pitchFamily="34" charset="-128"/>
            </a:endParaRPr>
          </a:p>
          <a:p>
            <a:pPr eaLnBrk="1" hangingPunct="1">
              <a:lnSpc>
                <a:spcPct val="90000"/>
              </a:lnSpc>
              <a:spcBef>
                <a:spcPct val="5000"/>
              </a:spcBef>
              <a:buFontTx/>
              <a:buNone/>
            </a:pPr>
            <a:endParaRPr lang="en-US" sz="1800" dirty="0">
              <a:latin typeface="Arial Unicode MS" pitchFamily="34" charset="-128"/>
            </a:endParaRPr>
          </a:p>
          <a:p>
            <a:pPr eaLnBrk="1" hangingPunct="1">
              <a:lnSpc>
                <a:spcPct val="90000"/>
              </a:lnSpc>
              <a:spcBef>
                <a:spcPct val="5000"/>
              </a:spcBef>
              <a:buFontTx/>
              <a:buNone/>
            </a:pPr>
            <a:endParaRPr lang="en-US" sz="1800" dirty="0">
              <a:latin typeface="Arial Unicode MS" pitchFamily="34" charset="-128"/>
            </a:endParaRPr>
          </a:p>
          <a:p>
            <a:pPr eaLnBrk="1" hangingPunct="1">
              <a:lnSpc>
                <a:spcPct val="90000"/>
              </a:lnSpc>
              <a:spcBef>
                <a:spcPct val="5000"/>
              </a:spcBef>
              <a:buFontTx/>
              <a:buNone/>
            </a:pPr>
            <a:r>
              <a:rPr lang="en-US" sz="1800" dirty="0">
                <a:latin typeface="Arial Unicode MS" pitchFamily="34" charset="-128"/>
              </a:rPr>
              <a:t>Insert INTO X</a:t>
            </a:r>
          </a:p>
          <a:p>
            <a:pPr eaLnBrk="1" hangingPunct="1">
              <a:lnSpc>
                <a:spcPct val="90000"/>
              </a:lnSpc>
              <a:spcBef>
                <a:spcPct val="5000"/>
              </a:spcBef>
              <a:buFontTx/>
              <a:buNone/>
            </a:pPr>
            <a:r>
              <a:rPr lang="en-US" sz="1800" dirty="0">
                <a:latin typeface="Arial Unicode MS" pitchFamily="34" charset="-128"/>
              </a:rPr>
              <a:t>Select  Emp2.SSN</a:t>
            </a:r>
          </a:p>
          <a:p>
            <a:pPr eaLnBrk="1" hangingPunct="1">
              <a:lnSpc>
                <a:spcPct val="90000"/>
              </a:lnSpc>
              <a:spcBef>
                <a:spcPct val="5000"/>
              </a:spcBef>
              <a:buFontTx/>
              <a:buNone/>
            </a:pPr>
            <a:r>
              <a:rPr lang="en-US" sz="1800" dirty="0">
                <a:latin typeface="Arial Unicode MS" pitchFamily="34" charset="-128"/>
              </a:rPr>
              <a:t>From    </a:t>
            </a:r>
            <a:r>
              <a:rPr lang="en-US" sz="1800" b="1" dirty="0">
                <a:solidFill>
                  <a:srgbClr val="FF0000"/>
                </a:solidFill>
                <a:latin typeface="Arial Unicode MS" pitchFamily="34" charset="-128"/>
              </a:rPr>
              <a:t>Emp2</a:t>
            </a:r>
            <a:r>
              <a:rPr lang="en-US" sz="1800" dirty="0">
                <a:latin typeface="Arial Unicode MS" pitchFamily="34" charset="-128"/>
              </a:rPr>
              <a:t>)</a:t>
            </a:r>
          </a:p>
        </p:txBody>
      </p:sp>
      <p:sp>
        <p:nvSpPr>
          <p:cNvPr id="122885" name="Text Box 6"/>
          <p:cNvSpPr txBox="1">
            <a:spLocks noChangeArrowheads="1"/>
          </p:cNvSpPr>
          <p:nvPr/>
        </p:nvSpPr>
        <p:spPr bwMode="auto">
          <a:xfrm>
            <a:off x="609600" y="1447800"/>
            <a:ext cx="78486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b="1" i="0" u="sng">
                <a:solidFill>
                  <a:srgbClr val="006600"/>
                </a:solidFill>
              </a:rPr>
              <a:t>STEP 3</a:t>
            </a:r>
            <a:r>
              <a:rPr lang="en-US" i="0">
                <a:solidFill>
                  <a:srgbClr val="006600"/>
                </a:solidFill>
              </a:rPr>
              <a:t>:  Some resulting query may still reference data from more than one database.  They need to be further decomposed into subqueries and possibly also postprocessing queries</a:t>
            </a:r>
          </a:p>
        </p:txBody>
      </p:sp>
      <p:grpSp>
        <p:nvGrpSpPr>
          <p:cNvPr id="2" name="Group 1"/>
          <p:cNvGrpSpPr/>
          <p:nvPr/>
        </p:nvGrpSpPr>
        <p:grpSpPr>
          <a:xfrm>
            <a:off x="6705600" y="4267200"/>
            <a:ext cx="1371600" cy="1295400"/>
            <a:chOff x="6248400" y="4267200"/>
            <a:chExt cx="1371600" cy="1295400"/>
          </a:xfrm>
        </p:grpSpPr>
        <p:sp>
          <p:nvSpPr>
            <p:cNvPr id="122886" name="Text Box 7"/>
            <p:cNvSpPr txBox="1">
              <a:spLocks noChangeArrowheads="1"/>
            </p:cNvSpPr>
            <p:nvPr/>
          </p:nvSpPr>
          <p:spPr bwMode="auto">
            <a:xfrm>
              <a:off x="6897688" y="4770438"/>
              <a:ext cx="585787" cy="457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i="0"/>
                <a:t> X </a:t>
              </a:r>
            </a:p>
          </p:txBody>
        </p:sp>
        <p:sp>
          <p:nvSpPr>
            <p:cNvPr id="122887" name="Line 9"/>
            <p:cNvSpPr>
              <a:spLocks noChangeShapeType="1"/>
            </p:cNvSpPr>
            <p:nvPr/>
          </p:nvSpPr>
          <p:spPr bwMode="auto">
            <a:xfrm flipV="1">
              <a:off x="6248400" y="5105400"/>
              <a:ext cx="609600" cy="457200"/>
            </a:xfrm>
            <a:prstGeom prst="line">
              <a:avLst/>
            </a:prstGeom>
            <a:noFill/>
            <a:ln w="38100">
              <a:solidFill>
                <a:srgbClr val="0066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2888" name="Line 10"/>
            <p:cNvSpPr>
              <a:spLocks noChangeShapeType="1"/>
            </p:cNvSpPr>
            <p:nvPr/>
          </p:nvSpPr>
          <p:spPr bwMode="auto">
            <a:xfrm flipV="1">
              <a:off x="7391400" y="4267200"/>
              <a:ext cx="228600" cy="457200"/>
            </a:xfrm>
            <a:prstGeom prst="line">
              <a:avLst/>
            </a:prstGeom>
            <a:noFill/>
            <a:ln w="38100">
              <a:solidFill>
                <a:srgbClr val="0066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3" name="Right Arrow 2"/>
          <p:cNvSpPr/>
          <p:nvPr/>
        </p:nvSpPr>
        <p:spPr bwMode="auto">
          <a:xfrm>
            <a:off x="4126992" y="4153471"/>
            <a:ext cx="1130808" cy="684657"/>
          </a:xfrm>
          <a:prstGeom prst="rightArrow">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2884">
                                            <p:txEl>
                                              <p:pRg st="10" end="10"/>
                                            </p:txEl>
                                          </p:spTgt>
                                        </p:tgtEl>
                                        <p:attrNameLst>
                                          <p:attrName>style.visibility</p:attrName>
                                        </p:attrNameLst>
                                      </p:cBhvr>
                                      <p:to>
                                        <p:strVal val="visible"/>
                                      </p:to>
                                    </p:set>
                                    <p:animEffect transition="in" filter="dissolve">
                                      <p:cBhvr>
                                        <p:cTn id="11" dur="500"/>
                                        <p:tgtEl>
                                          <p:spTgt spid="122884">
                                            <p:txEl>
                                              <p:pRg st="10" end="1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122884">
                                            <p:txEl>
                                              <p:pRg st="11" end="11"/>
                                            </p:txEl>
                                          </p:spTgt>
                                        </p:tgtEl>
                                        <p:attrNameLst>
                                          <p:attrName>style.visibility</p:attrName>
                                        </p:attrNameLst>
                                      </p:cBhvr>
                                      <p:to>
                                        <p:strVal val="visible"/>
                                      </p:to>
                                    </p:set>
                                    <p:animEffect transition="in" filter="dissolve">
                                      <p:cBhvr>
                                        <p:cTn id="14" dur="500"/>
                                        <p:tgtEl>
                                          <p:spTgt spid="122884">
                                            <p:txEl>
                                              <p:pRg st="11" end="1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22884">
                                            <p:txEl>
                                              <p:pRg st="12" end="12"/>
                                            </p:txEl>
                                          </p:spTgt>
                                        </p:tgtEl>
                                        <p:attrNameLst>
                                          <p:attrName>style.visibility</p:attrName>
                                        </p:attrNameLst>
                                      </p:cBhvr>
                                      <p:to>
                                        <p:strVal val="visible"/>
                                      </p:to>
                                    </p:set>
                                    <p:animEffect transition="in" filter="dissolve">
                                      <p:cBhvr>
                                        <p:cTn id="17" dur="500"/>
                                        <p:tgtEl>
                                          <p:spTgt spid="122884">
                                            <p:txEl>
                                              <p:pRg st="12" end="12"/>
                                            </p:txEl>
                                          </p:spTgt>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122884">
                                            <p:txEl>
                                              <p:pRg st="0" end="0"/>
                                            </p:txEl>
                                          </p:spTgt>
                                        </p:tgtEl>
                                        <p:attrNameLst>
                                          <p:attrName>style.visibility</p:attrName>
                                        </p:attrNameLst>
                                      </p:cBhvr>
                                      <p:to>
                                        <p:strVal val="visible"/>
                                      </p:to>
                                    </p:set>
                                    <p:animEffect transition="in" filter="dissolve">
                                      <p:cBhvr>
                                        <p:cTn id="25" dur="500"/>
                                        <p:tgtEl>
                                          <p:spTgt spid="12288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22884">
                                            <p:txEl>
                                              <p:pRg st="1" end="1"/>
                                            </p:txEl>
                                          </p:spTgt>
                                        </p:tgtEl>
                                        <p:attrNameLst>
                                          <p:attrName>style.visibility</p:attrName>
                                        </p:attrNameLst>
                                      </p:cBhvr>
                                      <p:to>
                                        <p:strVal val="visible"/>
                                      </p:to>
                                    </p:set>
                                    <p:animEffect transition="in" filter="dissolve">
                                      <p:cBhvr>
                                        <p:cTn id="28" dur="500"/>
                                        <p:tgtEl>
                                          <p:spTgt spid="122884">
                                            <p:txEl>
                                              <p:pRg st="1" end="1"/>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22884">
                                            <p:txEl>
                                              <p:pRg st="2" end="2"/>
                                            </p:txEl>
                                          </p:spTgt>
                                        </p:tgtEl>
                                        <p:attrNameLst>
                                          <p:attrName>style.visibility</p:attrName>
                                        </p:attrNameLst>
                                      </p:cBhvr>
                                      <p:to>
                                        <p:strVal val="visible"/>
                                      </p:to>
                                    </p:set>
                                    <p:animEffect transition="in" filter="dissolve">
                                      <p:cBhvr>
                                        <p:cTn id="31" dur="500"/>
                                        <p:tgtEl>
                                          <p:spTgt spid="122884">
                                            <p:txEl>
                                              <p:pRg st="2" end="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22884">
                                            <p:txEl>
                                              <p:pRg st="3" end="3"/>
                                            </p:txEl>
                                          </p:spTgt>
                                        </p:tgtEl>
                                        <p:attrNameLst>
                                          <p:attrName>style.visibility</p:attrName>
                                        </p:attrNameLst>
                                      </p:cBhvr>
                                      <p:to>
                                        <p:strVal val="visible"/>
                                      </p:to>
                                    </p:set>
                                    <p:animEffect transition="in" filter="dissolve">
                                      <p:cBhvr>
                                        <p:cTn id="34" dur="500"/>
                                        <p:tgtEl>
                                          <p:spTgt spid="122884">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22884">
                                            <p:txEl>
                                              <p:pRg st="4" end="4"/>
                                            </p:txEl>
                                          </p:spTgt>
                                        </p:tgtEl>
                                        <p:attrNameLst>
                                          <p:attrName>style.visibility</p:attrName>
                                        </p:attrNameLst>
                                      </p:cBhvr>
                                      <p:to>
                                        <p:strVal val="visible"/>
                                      </p:to>
                                    </p:set>
                                    <p:animEffect transition="in" filter="dissolve">
                                      <p:cBhvr>
                                        <p:cTn id="37" dur="500"/>
                                        <p:tgtEl>
                                          <p:spTgt spid="1228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4000" b="1" dirty="0">
                <a:solidFill>
                  <a:srgbClr val="800000"/>
                </a:solidFill>
                <a:latin typeface="Comic Sans MS" pitchFamily="66" charset="0"/>
              </a:rPr>
              <a:t>Query Decomposition</a:t>
            </a:r>
            <a:br>
              <a:rPr lang="en-US" sz="4000" b="1" dirty="0">
                <a:solidFill>
                  <a:srgbClr val="800000"/>
                </a:solidFill>
                <a:latin typeface="Comic Sans MS" pitchFamily="66" charset="0"/>
              </a:rPr>
            </a:br>
            <a:r>
              <a:rPr lang="en-US" sz="2800" b="1" dirty="0">
                <a:solidFill>
                  <a:srgbClr val="009999"/>
                </a:solidFill>
                <a:latin typeface="Comic Sans MS" pitchFamily="66" charset="0"/>
              </a:rPr>
              <a:t>Step 4:  Query Optimization</a:t>
            </a:r>
            <a:endParaRPr lang="en-US" sz="4000" b="1" dirty="0">
              <a:solidFill>
                <a:srgbClr val="800000"/>
              </a:solidFill>
              <a:latin typeface="Comic Sans MS" pitchFamily="66" charset="0"/>
            </a:endParaRPr>
          </a:p>
        </p:txBody>
      </p:sp>
      <p:sp>
        <p:nvSpPr>
          <p:cNvPr id="123907" name="Rectangle 3"/>
          <p:cNvSpPr>
            <a:spLocks noGrp="1" noChangeArrowheads="1"/>
          </p:cNvSpPr>
          <p:nvPr>
            <p:ph type="body" idx="1"/>
          </p:nvPr>
        </p:nvSpPr>
        <p:spPr>
          <a:xfrm>
            <a:off x="685800" y="2514600"/>
            <a:ext cx="7772400" cy="3581400"/>
          </a:xfrm>
        </p:spPr>
        <p:txBody>
          <a:bodyPr/>
          <a:lstStyle/>
          <a:p>
            <a:pPr eaLnBrk="1" hangingPunct="1">
              <a:buFontTx/>
              <a:buNone/>
            </a:pPr>
            <a:r>
              <a:rPr lang="en-US" b="1" u="sng">
                <a:solidFill>
                  <a:srgbClr val="006600"/>
                </a:solidFill>
                <a:latin typeface="Comic Sans MS" pitchFamily="66" charset="0"/>
              </a:rPr>
              <a:t>STEP 4</a:t>
            </a:r>
            <a:r>
              <a:rPr lang="en-US">
                <a:solidFill>
                  <a:srgbClr val="006600"/>
                </a:solidFill>
                <a:latin typeface="Comic Sans MS" pitchFamily="66" charset="0"/>
              </a:rPr>
              <a:t>:  It may be desirable to reduce the number of subqueries by combining subqueries for the same database.</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ctrTitle"/>
          </p:nvPr>
        </p:nvSpPr>
        <p:spPr>
          <a:xfrm>
            <a:off x="685800" y="2644775"/>
            <a:ext cx="7772400" cy="1470025"/>
          </a:xfrm>
        </p:spPr>
        <p:txBody>
          <a:bodyPr/>
          <a:lstStyle/>
          <a:p>
            <a:pPr eaLnBrk="1" hangingPunct="1"/>
            <a:r>
              <a:rPr lang="en-US" b="1">
                <a:solidFill>
                  <a:srgbClr val="663300"/>
                </a:solidFill>
                <a:latin typeface="Comic Sans MS" pitchFamily="66" charset="0"/>
              </a:rPr>
              <a:t>Query Translation</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solidFill>
                  <a:srgbClr val="800000"/>
                </a:solidFill>
                <a:latin typeface="Comic Sans MS" pitchFamily="66" charset="0"/>
              </a:rPr>
              <a:t>Query Translation (1)</a:t>
            </a:r>
          </a:p>
        </p:txBody>
      </p:sp>
      <p:sp>
        <p:nvSpPr>
          <p:cNvPr id="125955" name="Rectangle 3"/>
          <p:cNvSpPr>
            <a:spLocks noGrp="1" noChangeArrowheads="1"/>
          </p:cNvSpPr>
          <p:nvPr>
            <p:ph type="body" idx="1"/>
          </p:nvPr>
        </p:nvSpPr>
        <p:spPr>
          <a:xfrm>
            <a:off x="685800" y="2362200"/>
            <a:ext cx="7772400" cy="4114800"/>
          </a:xfrm>
        </p:spPr>
        <p:txBody>
          <a:bodyPr/>
          <a:lstStyle/>
          <a:p>
            <a:pPr eaLnBrk="1" hangingPunct="1">
              <a:buFontTx/>
              <a:buNone/>
            </a:pPr>
            <a:r>
              <a:rPr lang="en-US" sz="2800">
                <a:solidFill>
                  <a:schemeClr val="accent2"/>
                </a:solidFill>
                <a:latin typeface="Comic Sans MS" pitchFamily="66" charset="0"/>
              </a:rPr>
              <a:t>IF</a:t>
            </a:r>
            <a:r>
              <a:rPr lang="en-US" sz="2800">
                <a:latin typeface="Comic Sans MS" pitchFamily="66" charset="0"/>
              </a:rPr>
              <a:t>      Global Query Language ≠</a:t>
            </a:r>
          </a:p>
          <a:p>
            <a:pPr eaLnBrk="1" hangingPunct="1">
              <a:buFontTx/>
              <a:buNone/>
            </a:pPr>
            <a:r>
              <a:rPr lang="en-US" sz="2800">
                <a:latin typeface="Comic Sans MS" pitchFamily="66" charset="0"/>
              </a:rPr>
              <a:t>				Local Query Language</a:t>
            </a:r>
          </a:p>
          <a:p>
            <a:pPr eaLnBrk="1" hangingPunct="1">
              <a:buFontTx/>
              <a:buNone/>
            </a:pPr>
            <a:endParaRPr lang="en-US" sz="2800">
              <a:latin typeface="Comic Sans MS" pitchFamily="66" charset="0"/>
            </a:endParaRPr>
          </a:p>
          <a:p>
            <a:pPr eaLnBrk="1" hangingPunct="1">
              <a:spcBef>
                <a:spcPct val="0"/>
              </a:spcBef>
              <a:buFontTx/>
              <a:buNone/>
            </a:pPr>
            <a:r>
              <a:rPr lang="en-US" sz="2800">
                <a:solidFill>
                  <a:schemeClr val="accent2"/>
                </a:solidFill>
                <a:latin typeface="Comic Sans MS" pitchFamily="66" charset="0"/>
              </a:rPr>
              <a:t>THEN</a:t>
            </a:r>
            <a:r>
              <a:rPr lang="en-US" sz="2800">
                <a:latin typeface="Comic Sans MS" pitchFamily="66" charset="0"/>
              </a:rPr>
              <a:t>    Export                                Local</a:t>
            </a:r>
          </a:p>
          <a:p>
            <a:pPr eaLnBrk="1" hangingPunct="1">
              <a:spcBef>
                <a:spcPct val="0"/>
              </a:spcBef>
              <a:buFontTx/>
              <a:buNone/>
            </a:pPr>
            <a:r>
              <a:rPr lang="en-US" sz="2800">
                <a:latin typeface="Comic Sans MS" pitchFamily="66" charset="0"/>
              </a:rPr>
              <a:t>              Schema                              Query</a:t>
            </a:r>
          </a:p>
          <a:p>
            <a:pPr eaLnBrk="1" hangingPunct="1">
              <a:spcBef>
                <a:spcPct val="0"/>
              </a:spcBef>
              <a:buFontTx/>
              <a:buNone/>
            </a:pPr>
            <a:r>
              <a:rPr lang="en-US" sz="2800">
                <a:latin typeface="Comic Sans MS" pitchFamily="66" charset="0"/>
              </a:rPr>
              <a:t>              Subquery                            Language</a:t>
            </a:r>
          </a:p>
        </p:txBody>
      </p:sp>
      <p:sp>
        <p:nvSpPr>
          <p:cNvPr id="125956" name="Text Box 4"/>
          <p:cNvSpPr txBox="1">
            <a:spLocks noChangeArrowheads="1"/>
          </p:cNvSpPr>
          <p:nvPr/>
        </p:nvSpPr>
        <p:spPr bwMode="auto">
          <a:xfrm>
            <a:off x="4329113" y="4343400"/>
            <a:ext cx="1690687" cy="457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i="0"/>
              <a:t>Translator</a:t>
            </a:r>
          </a:p>
        </p:txBody>
      </p:sp>
      <p:sp>
        <p:nvSpPr>
          <p:cNvPr id="125957" name="Line 5"/>
          <p:cNvSpPr>
            <a:spLocks noChangeShapeType="1"/>
          </p:cNvSpPr>
          <p:nvPr/>
        </p:nvSpPr>
        <p:spPr bwMode="auto">
          <a:xfrm>
            <a:off x="3733800" y="4572000"/>
            <a:ext cx="609600" cy="0"/>
          </a:xfrm>
          <a:prstGeom prst="line">
            <a:avLst/>
          </a:prstGeom>
          <a:noFill/>
          <a:ln w="57150">
            <a:solidFill>
              <a:srgbClr val="0066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5958" name="Line 6"/>
          <p:cNvSpPr>
            <a:spLocks noChangeShapeType="1"/>
          </p:cNvSpPr>
          <p:nvPr/>
        </p:nvSpPr>
        <p:spPr bwMode="auto">
          <a:xfrm>
            <a:off x="6019800" y="4572000"/>
            <a:ext cx="533400" cy="0"/>
          </a:xfrm>
          <a:prstGeom prst="line">
            <a:avLst/>
          </a:prstGeom>
          <a:noFill/>
          <a:ln w="57150">
            <a:solidFill>
              <a:srgbClr val="0066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609600"/>
            <a:ext cx="7772400" cy="914400"/>
          </a:xfrm>
        </p:spPr>
        <p:txBody>
          <a:bodyPr/>
          <a:lstStyle/>
          <a:p>
            <a:pPr eaLnBrk="1" hangingPunct="1"/>
            <a:r>
              <a:rPr lang="en-US">
                <a:solidFill>
                  <a:srgbClr val="800000"/>
                </a:solidFill>
                <a:latin typeface="Comic Sans MS" pitchFamily="66" charset="0"/>
              </a:rPr>
              <a:t>Query Translation (2)</a:t>
            </a:r>
          </a:p>
        </p:txBody>
      </p:sp>
      <p:sp>
        <p:nvSpPr>
          <p:cNvPr id="126979" name="Rectangle 3"/>
          <p:cNvSpPr>
            <a:spLocks noGrp="1" noChangeArrowheads="1"/>
          </p:cNvSpPr>
          <p:nvPr>
            <p:ph type="body" idx="1"/>
          </p:nvPr>
        </p:nvSpPr>
        <p:spPr>
          <a:xfrm>
            <a:off x="609600" y="1676400"/>
            <a:ext cx="8382000" cy="4800600"/>
          </a:xfrm>
        </p:spPr>
        <p:txBody>
          <a:bodyPr/>
          <a:lstStyle/>
          <a:p>
            <a:pPr eaLnBrk="1" hangingPunct="1">
              <a:spcAft>
                <a:spcPct val="30000"/>
              </a:spcAft>
              <a:buFontTx/>
              <a:buNone/>
            </a:pPr>
            <a:r>
              <a:rPr lang="en-US" sz="2800" dirty="0">
                <a:solidFill>
                  <a:schemeClr val="accent2"/>
                </a:solidFill>
                <a:latin typeface="Comic Sans MS" pitchFamily="66" charset="0"/>
              </a:rPr>
              <a:t>IF</a:t>
            </a:r>
            <a:r>
              <a:rPr lang="en-US" sz="2800" dirty="0">
                <a:latin typeface="Comic Sans MS" pitchFamily="66" charset="0"/>
              </a:rPr>
              <a:t> the source query language has a higher expressive power </a:t>
            </a:r>
            <a:r>
              <a:rPr lang="en-US" sz="2800" dirty="0">
                <a:solidFill>
                  <a:schemeClr val="accent2"/>
                </a:solidFill>
                <a:latin typeface="Comic Sans MS" pitchFamily="66" charset="0"/>
              </a:rPr>
              <a:t>THEN EITHER</a:t>
            </a:r>
          </a:p>
          <a:p>
            <a:pPr lvl="1" eaLnBrk="1" hangingPunct="1">
              <a:spcAft>
                <a:spcPct val="30000"/>
              </a:spcAft>
            </a:pPr>
            <a:r>
              <a:rPr lang="en-US" sz="2400" dirty="0">
                <a:latin typeface="Comic Sans MS" pitchFamily="66" charset="0"/>
              </a:rPr>
              <a:t>Some source queries cannot be translated; or</a:t>
            </a:r>
          </a:p>
          <a:p>
            <a:pPr lvl="1" eaLnBrk="1" hangingPunct="1">
              <a:spcAft>
                <a:spcPct val="15000"/>
              </a:spcAft>
            </a:pPr>
            <a:r>
              <a:rPr lang="en-US" sz="2400" dirty="0">
                <a:latin typeface="Comic Sans MS" pitchFamily="66" charset="0"/>
              </a:rPr>
              <a:t>they must be translated using both</a:t>
            </a:r>
          </a:p>
          <a:p>
            <a:pPr lvl="2" eaLnBrk="1" hangingPunct="1">
              <a:spcAft>
                <a:spcPct val="15000"/>
              </a:spcAft>
            </a:pPr>
            <a:r>
              <a:rPr lang="en-US" sz="2000" dirty="0">
                <a:latin typeface="Comic Sans MS" pitchFamily="66" charset="0"/>
              </a:rPr>
              <a:t>the syntax of the target query language, and</a:t>
            </a:r>
          </a:p>
          <a:p>
            <a:pPr lvl="2" eaLnBrk="1" hangingPunct="1">
              <a:spcAft>
                <a:spcPct val="60000"/>
              </a:spcAft>
            </a:pPr>
            <a:r>
              <a:rPr lang="en-US" sz="2000" dirty="0">
                <a:latin typeface="Comic Sans MS" pitchFamily="66" charset="0"/>
              </a:rPr>
              <a:t>some facilities of a high-level programming language.</a:t>
            </a:r>
          </a:p>
          <a:p>
            <a:pPr eaLnBrk="1" hangingPunct="1">
              <a:buFontTx/>
              <a:buNone/>
            </a:pPr>
            <a:r>
              <a:rPr lang="en-US" sz="2800" u="sng" dirty="0">
                <a:solidFill>
                  <a:srgbClr val="006600"/>
                </a:solidFill>
                <a:latin typeface="Comic Sans MS" pitchFamily="66" charset="0"/>
              </a:rPr>
              <a:t>Example</a:t>
            </a:r>
            <a:r>
              <a:rPr lang="en-US" sz="2800" dirty="0">
                <a:solidFill>
                  <a:srgbClr val="006600"/>
                </a:solidFill>
                <a:latin typeface="Comic Sans MS" pitchFamily="66" charset="0"/>
              </a:rPr>
              <a:t>:  A recursive OODB query may not be translated into a relational query using SQL 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6979">
                                            <p:txEl>
                                              <p:pRg st="5" end="5"/>
                                            </p:txEl>
                                          </p:spTgt>
                                        </p:tgtEl>
                                        <p:attrNameLst>
                                          <p:attrName>style.visibility</p:attrName>
                                        </p:attrNameLst>
                                      </p:cBhvr>
                                      <p:to>
                                        <p:strVal val="visible"/>
                                      </p:to>
                                    </p:set>
                                    <p:animEffect transition="in" filter="wipe(down)">
                                      <p:cBhvr>
                                        <p:cTn id="7" dur="500"/>
                                        <p:tgtEl>
                                          <p:spTgt spid="126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114800" y="3605512"/>
            <a:ext cx="4610100" cy="1499888"/>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2099" name="Rectangle 2"/>
          <p:cNvSpPr>
            <a:spLocks noGrp="1" noChangeArrowheads="1"/>
          </p:cNvSpPr>
          <p:nvPr>
            <p:ph type="title"/>
          </p:nvPr>
        </p:nvSpPr>
        <p:spPr>
          <a:xfrm>
            <a:off x="419100" y="142271"/>
            <a:ext cx="8305800" cy="914400"/>
          </a:xfrm>
        </p:spPr>
        <p:txBody>
          <a:bodyPr/>
          <a:lstStyle/>
          <a:p>
            <a:pPr eaLnBrk="1" hangingPunct="1"/>
            <a:r>
              <a:rPr lang="en-US" sz="3600" b="1" dirty="0">
                <a:solidFill>
                  <a:srgbClr val="800000"/>
                </a:solidFill>
                <a:latin typeface="Comic Sans MS" pitchFamily="66" charset="0"/>
              </a:rPr>
              <a:t>Object-Oriented Database Example</a:t>
            </a:r>
          </a:p>
        </p:txBody>
      </p:sp>
      <p:pic>
        <p:nvPicPr>
          <p:cNvPr id="7" name="Picture 6"/>
          <p:cNvPicPr>
            <a:picLocks noChangeAspect="1"/>
          </p:cNvPicPr>
          <p:nvPr/>
        </p:nvPicPr>
        <p:blipFill>
          <a:blip r:embed="rId3"/>
          <a:stretch>
            <a:fillRect/>
          </a:stretch>
        </p:blipFill>
        <p:spPr>
          <a:xfrm>
            <a:off x="4267200" y="3648507"/>
            <a:ext cx="4350550" cy="1162972"/>
          </a:xfrm>
          <a:prstGeom prst="rect">
            <a:avLst/>
          </a:prstGeom>
        </p:spPr>
      </p:pic>
      <p:sp>
        <p:nvSpPr>
          <p:cNvPr id="4" name="TextBox 3"/>
          <p:cNvSpPr txBox="1"/>
          <p:nvPr/>
        </p:nvSpPr>
        <p:spPr>
          <a:xfrm>
            <a:off x="7703467" y="4765683"/>
            <a:ext cx="1021433" cy="369332"/>
          </a:xfrm>
          <a:prstGeom prst="rect">
            <a:avLst/>
          </a:prstGeom>
          <a:noFill/>
        </p:spPr>
        <p:txBody>
          <a:bodyPr wrap="none" rtlCol="0">
            <a:spAutoFit/>
          </a:bodyPr>
          <a:lstStyle/>
          <a:p>
            <a:r>
              <a:rPr lang="en-US" sz="1800" dirty="0"/>
              <a:t>Schema</a:t>
            </a:r>
          </a:p>
        </p:txBody>
      </p:sp>
      <p:sp>
        <p:nvSpPr>
          <p:cNvPr id="3" name="TextBox 2">
            <a:extLst>
              <a:ext uri="{FF2B5EF4-FFF2-40B4-BE49-F238E27FC236}">
                <a16:creationId xmlns:a16="http://schemas.microsoft.com/office/drawing/2014/main" id="{4EE900FE-DA78-4852-8533-A9D5CA0A7F81}"/>
              </a:ext>
            </a:extLst>
          </p:cNvPr>
          <p:cNvSpPr txBox="1"/>
          <p:nvPr/>
        </p:nvSpPr>
        <p:spPr>
          <a:xfrm>
            <a:off x="1133607" y="1755177"/>
            <a:ext cx="7460697" cy="461665"/>
          </a:xfrm>
          <a:prstGeom prst="rect">
            <a:avLst/>
          </a:prstGeom>
          <a:noFill/>
        </p:spPr>
        <p:txBody>
          <a:bodyPr wrap="none" rtlCol="0">
            <a:spAutoFit/>
          </a:bodyPr>
          <a:lstStyle/>
          <a:p>
            <a:r>
              <a:rPr lang="en-US" dirty="0"/>
              <a:t>Relational DB: identifies entities using primary key</a:t>
            </a:r>
          </a:p>
        </p:txBody>
      </p:sp>
      <p:sp>
        <p:nvSpPr>
          <p:cNvPr id="8" name="TextBox 7">
            <a:extLst>
              <a:ext uri="{FF2B5EF4-FFF2-40B4-BE49-F238E27FC236}">
                <a16:creationId xmlns:a16="http://schemas.microsoft.com/office/drawing/2014/main" id="{5AA1F311-FEBE-4C89-AEDF-F0EA932C180D}"/>
              </a:ext>
            </a:extLst>
          </p:cNvPr>
          <p:cNvSpPr txBox="1"/>
          <p:nvPr/>
        </p:nvSpPr>
        <p:spPr>
          <a:xfrm>
            <a:off x="501814" y="2397422"/>
            <a:ext cx="8140370" cy="461665"/>
          </a:xfrm>
          <a:prstGeom prst="rect">
            <a:avLst/>
          </a:prstGeom>
          <a:noFill/>
        </p:spPr>
        <p:txBody>
          <a:bodyPr wrap="none" rtlCol="0">
            <a:spAutoFit/>
          </a:bodyPr>
          <a:lstStyle/>
          <a:p>
            <a:r>
              <a:rPr lang="en-US" dirty="0"/>
              <a:t>OODB: identifies entities using object identifier (OID)</a:t>
            </a:r>
          </a:p>
        </p:txBody>
      </p:sp>
    </p:spTree>
    <p:extLst>
      <p:ext uri="{BB962C8B-B14F-4D97-AF65-F5344CB8AC3E}">
        <p14:creationId xmlns:p14="http://schemas.microsoft.com/office/powerpoint/2010/main" val="11749925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114800" y="3605512"/>
            <a:ext cx="4610100" cy="1499888"/>
          </a:xfrm>
          <a:prstGeom prst="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2099" name="Rectangle 2"/>
          <p:cNvSpPr>
            <a:spLocks noGrp="1" noChangeArrowheads="1"/>
          </p:cNvSpPr>
          <p:nvPr>
            <p:ph type="title"/>
          </p:nvPr>
        </p:nvSpPr>
        <p:spPr>
          <a:xfrm>
            <a:off x="419100" y="142271"/>
            <a:ext cx="8305800" cy="914400"/>
          </a:xfrm>
        </p:spPr>
        <p:txBody>
          <a:bodyPr/>
          <a:lstStyle/>
          <a:p>
            <a:pPr eaLnBrk="1" hangingPunct="1"/>
            <a:r>
              <a:rPr lang="en-US" sz="3600" b="1" dirty="0">
                <a:solidFill>
                  <a:srgbClr val="800000"/>
                </a:solidFill>
                <a:latin typeface="Comic Sans MS" pitchFamily="66" charset="0"/>
              </a:rPr>
              <a:t>Object-Oriented Database Example</a:t>
            </a:r>
          </a:p>
        </p:txBody>
      </p:sp>
      <p:pic>
        <p:nvPicPr>
          <p:cNvPr id="7" name="Picture 6"/>
          <p:cNvPicPr>
            <a:picLocks noChangeAspect="1"/>
          </p:cNvPicPr>
          <p:nvPr/>
        </p:nvPicPr>
        <p:blipFill>
          <a:blip r:embed="rId3"/>
          <a:stretch>
            <a:fillRect/>
          </a:stretch>
        </p:blipFill>
        <p:spPr>
          <a:xfrm>
            <a:off x="4267200" y="3648507"/>
            <a:ext cx="4350550" cy="1162972"/>
          </a:xfrm>
          <a:prstGeom prst="rect">
            <a:avLst/>
          </a:prstGeom>
        </p:spPr>
      </p:pic>
      <p:grpSp>
        <p:nvGrpSpPr>
          <p:cNvPr id="3" name="Group 2"/>
          <p:cNvGrpSpPr/>
          <p:nvPr/>
        </p:nvGrpSpPr>
        <p:grpSpPr>
          <a:xfrm>
            <a:off x="685800" y="935769"/>
            <a:ext cx="7442183" cy="2567748"/>
            <a:chOff x="635017" y="1066800"/>
            <a:chExt cx="7442183" cy="2567748"/>
          </a:xfrm>
        </p:grpSpPr>
        <p:sp>
          <p:nvSpPr>
            <p:cNvPr id="10" name="Rectangle 9">
              <a:extLst>
                <a:ext uri="{FF2B5EF4-FFF2-40B4-BE49-F238E27FC236}">
                  <a16:creationId xmlns:a16="http://schemas.microsoft.com/office/drawing/2014/main" id="{C6145FB1-FA23-4B01-878F-7CA7171AF442}"/>
                </a:ext>
              </a:extLst>
            </p:cNvPr>
            <p:cNvSpPr/>
            <p:nvPr/>
          </p:nvSpPr>
          <p:spPr bwMode="auto">
            <a:xfrm>
              <a:off x="1143000" y="1411975"/>
              <a:ext cx="1066800" cy="151666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2" name="Rectangle 41">
              <a:extLst>
                <a:ext uri="{FF2B5EF4-FFF2-40B4-BE49-F238E27FC236}">
                  <a16:creationId xmlns:a16="http://schemas.microsoft.com/office/drawing/2014/main" id="{48F45526-3609-4606-A59F-7E863B42CA89}"/>
                </a:ext>
              </a:extLst>
            </p:cNvPr>
            <p:cNvSpPr/>
            <p:nvPr/>
          </p:nvSpPr>
          <p:spPr bwMode="auto">
            <a:xfrm>
              <a:off x="3117324"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3" name="Rectangle 42">
              <a:extLst>
                <a:ext uri="{FF2B5EF4-FFF2-40B4-BE49-F238E27FC236}">
                  <a16:creationId xmlns:a16="http://schemas.microsoft.com/office/drawing/2014/main" id="{38E54CEE-983C-4AEE-95EA-34421FE0B0CF}"/>
                </a:ext>
              </a:extLst>
            </p:cNvPr>
            <p:cNvSpPr/>
            <p:nvPr/>
          </p:nvSpPr>
          <p:spPr bwMode="auto">
            <a:xfrm>
              <a:off x="5091649"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4" name="Rectangle 43">
              <a:extLst>
                <a:ext uri="{FF2B5EF4-FFF2-40B4-BE49-F238E27FC236}">
                  <a16:creationId xmlns:a16="http://schemas.microsoft.com/office/drawing/2014/main" id="{C28968F5-3E6B-4E28-84AE-630146704D64}"/>
                </a:ext>
              </a:extLst>
            </p:cNvPr>
            <p:cNvSpPr/>
            <p:nvPr/>
          </p:nvSpPr>
          <p:spPr bwMode="auto">
            <a:xfrm>
              <a:off x="7010400"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1" name="TextBox 10">
              <a:extLst>
                <a:ext uri="{FF2B5EF4-FFF2-40B4-BE49-F238E27FC236}">
                  <a16:creationId xmlns:a16="http://schemas.microsoft.com/office/drawing/2014/main" id="{5016B542-9675-4728-982B-46481433CFB4}"/>
                </a:ext>
              </a:extLst>
            </p:cNvPr>
            <p:cNvSpPr txBox="1"/>
            <p:nvPr/>
          </p:nvSpPr>
          <p:spPr>
            <a:xfrm>
              <a:off x="1066800" y="1083568"/>
              <a:ext cx="704039" cy="369332"/>
            </a:xfrm>
            <a:prstGeom prst="rect">
              <a:avLst/>
            </a:prstGeom>
            <a:noFill/>
          </p:spPr>
          <p:txBody>
            <a:bodyPr wrap="none" rtlCol="0">
              <a:spAutoFit/>
            </a:bodyPr>
            <a:lstStyle/>
            <a:p>
              <a:r>
                <a:rPr lang="en-US" sz="1800" dirty="0"/>
                <a:t>Auto</a:t>
              </a:r>
            </a:p>
          </p:txBody>
        </p:sp>
        <p:sp>
          <p:nvSpPr>
            <p:cNvPr id="46" name="TextBox 45">
              <a:extLst>
                <a:ext uri="{FF2B5EF4-FFF2-40B4-BE49-F238E27FC236}">
                  <a16:creationId xmlns:a16="http://schemas.microsoft.com/office/drawing/2014/main" id="{EDE3A56E-30F3-4BBA-B455-62A567B0EE6B}"/>
                </a:ext>
              </a:extLst>
            </p:cNvPr>
            <p:cNvSpPr txBox="1"/>
            <p:nvPr/>
          </p:nvSpPr>
          <p:spPr>
            <a:xfrm>
              <a:off x="3056417" y="1083568"/>
              <a:ext cx="1107996" cy="369332"/>
            </a:xfrm>
            <a:prstGeom prst="rect">
              <a:avLst/>
            </a:prstGeom>
            <a:noFill/>
          </p:spPr>
          <p:txBody>
            <a:bodyPr wrap="none" rtlCol="0">
              <a:spAutoFit/>
            </a:bodyPr>
            <a:lstStyle/>
            <a:p>
              <a:r>
                <a:rPr lang="en-US" sz="1800" dirty="0"/>
                <a:t>Company</a:t>
              </a:r>
            </a:p>
          </p:txBody>
        </p:sp>
        <p:sp>
          <p:nvSpPr>
            <p:cNvPr id="47" name="TextBox 46">
              <a:extLst>
                <a:ext uri="{FF2B5EF4-FFF2-40B4-BE49-F238E27FC236}">
                  <a16:creationId xmlns:a16="http://schemas.microsoft.com/office/drawing/2014/main" id="{A61DAC15-AF23-4C3E-AD2B-BE5E3FE64416}"/>
                </a:ext>
              </a:extLst>
            </p:cNvPr>
            <p:cNvSpPr txBox="1"/>
            <p:nvPr/>
          </p:nvSpPr>
          <p:spPr>
            <a:xfrm>
              <a:off x="5028247" y="1066800"/>
              <a:ext cx="865943" cy="369332"/>
            </a:xfrm>
            <a:prstGeom prst="rect">
              <a:avLst/>
            </a:prstGeom>
            <a:noFill/>
          </p:spPr>
          <p:txBody>
            <a:bodyPr wrap="none" rtlCol="0">
              <a:spAutoFit/>
            </a:bodyPr>
            <a:lstStyle/>
            <a:p>
              <a:r>
                <a:rPr lang="en-US" sz="1800" dirty="0"/>
                <a:t>People</a:t>
              </a:r>
            </a:p>
          </p:txBody>
        </p:sp>
        <p:sp>
          <p:nvSpPr>
            <p:cNvPr id="48" name="TextBox 47">
              <a:extLst>
                <a:ext uri="{FF2B5EF4-FFF2-40B4-BE49-F238E27FC236}">
                  <a16:creationId xmlns:a16="http://schemas.microsoft.com/office/drawing/2014/main" id="{6101634F-79CE-4936-9F49-8CFF1EAA67F0}"/>
                </a:ext>
              </a:extLst>
            </p:cNvPr>
            <p:cNvSpPr txBox="1"/>
            <p:nvPr/>
          </p:nvSpPr>
          <p:spPr>
            <a:xfrm>
              <a:off x="6926323" y="1066800"/>
              <a:ext cx="617477" cy="369332"/>
            </a:xfrm>
            <a:prstGeom prst="rect">
              <a:avLst/>
            </a:prstGeom>
            <a:noFill/>
          </p:spPr>
          <p:txBody>
            <a:bodyPr wrap="none" rtlCol="0">
              <a:spAutoFit/>
            </a:bodyPr>
            <a:lstStyle/>
            <a:p>
              <a:r>
                <a:rPr lang="en-US" sz="1800" dirty="0"/>
                <a:t>City</a:t>
              </a:r>
            </a:p>
          </p:txBody>
        </p:sp>
        <p:sp>
          <p:nvSpPr>
            <p:cNvPr id="15" name="Rectangle: Rounded Corners 14">
              <a:extLst>
                <a:ext uri="{FF2B5EF4-FFF2-40B4-BE49-F238E27FC236}">
                  <a16:creationId xmlns:a16="http://schemas.microsoft.com/office/drawing/2014/main" id="{5CCCA197-E5D9-4B9D-A667-671A48ACC20D}"/>
                </a:ext>
              </a:extLst>
            </p:cNvPr>
            <p:cNvSpPr/>
            <p:nvPr/>
          </p:nvSpPr>
          <p:spPr bwMode="auto">
            <a:xfrm>
              <a:off x="7132094" y="1750119"/>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3" name="Rectangle: Rounded Corners 52">
              <a:extLst>
                <a:ext uri="{FF2B5EF4-FFF2-40B4-BE49-F238E27FC236}">
                  <a16:creationId xmlns:a16="http://schemas.microsoft.com/office/drawing/2014/main" id="{A087221C-8A27-4E82-A306-B0B19A97D956}"/>
                </a:ext>
              </a:extLst>
            </p:cNvPr>
            <p:cNvSpPr/>
            <p:nvPr/>
          </p:nvSpPr>
          <p:spPr bwMode="auto">
            <a:xfrm>
              <a:off x="7253787" y="1870030"/>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4" name="Rectangle: Rounded Corners 53">
              <a:extLst>
                <a:ext uri="{FF2B5EF4-FFF2-40B4-BE49-F238E27FC236}">
                  <a16:creationId xmlns:a16="http://schemas.microsoft.com/office/drawing/2014/main" id="{14B04D1F-54E2-4DB5-B7E7-37706DABA801}"/>
                </a:ext>
              </a:extLst>
            </p:cNvPr>
            <p:cNvSpPr/>
            <p:nvPr/>
          </p:nvSpPr>
          <p:spPr bwMode="auto">
            <a:xfrm>
              <a:off x="7379486" y="1991553"/>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2" name="Rectangle: Rounded Corners 11">
              <a:extLst>
                <a:ext uri="{FF2B5EF4-FFF2-40B4-BE49-F238E27FC236}">
                  <a16:creationId xmlns:a16="http://schemas.microsoft.com/office/drawing/2014/main" id="{967124B8-4BCD-45D9-A2CD-7B836C702146}"/>
                </a:ext>
              </a:extLst>
            </p:cNvPr>
            <p:cNvSpPr/>
            <p:nvPr/>
          </p:nvSpPr>
          <p:spPr bwMode="auto">
            <a:xfrm>
              <a:off x="7093509" y="2142948"/>
              <a:ext cx="617478" cy="629636"/>
            </a:xfrm>
            <a:prstGeom prst="roundRect">
              <a:avLst>
                <a:gd name="adj" fmla="val 1281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Orlando</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Florida</a:t>
              </a:r>
            </a:p>
          </p:txBody>
        </p:sp>
        <p:sp>
          <p:nvSpPr>
            <p:cNvPr id="17" name="Rectangle: Rounded Corners 16">
              <a:extLst>
                <a:ext uri="{FF2B5EF4-FFF2-40B4-BE49-F238E27FC236}">
                  <a16:creationId xmlns:a16="http://schemas.microsoft.com/office/drawing/2014/main" id="{BE89163A-4796-46C6-96FD-2EF3022F133B}"/>
                </a:ext>
              </a:extLst>
            </p:cNvPr>
            <p:cNvSpPr/>
            <p:nvPr/>
          </p:nvSpPr>
          <p:spPr bwMode="auto">
            <a:xfrm>
              <a:off x="5199020" y="155078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ectangle: Rounded Corners 56">
              <a:extLst>
                <a:ext uri="{FF2B5EF4-FFF2-40B4-BE49-F238E27FC236}">
                  <a16:creationId xmlns:a16="http://schemas.microsoft.com/office/drawing/2014/main" id="{FC0AFA7B-075C-441B-BCB2-B7D0D3110D01}"/>
                </a:ext>
              </a:extLst>
            </p:cNvPr>
            <p:cNvSpPr/>
            <p:nvPr/>
          </p:nvSpPr>
          <p:spPr bwMode="auto">
            <a:xfrm>
              <a:off x="5272503" y="162136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8" name="Rectangle: Rounded Corners 57">
              <a:extLst>
                <a:ext uri="{FF2B5EF4-FFF2-40B4-BE49-F238E27FC236}">
                  <a16:creationId xmlns:a16="http://schemas.microsoft.com/office/drawing/2014/main" id="{6FB26F62-8C2C-44F3-81B7-B913DAFBFA36}"/>
                </a:ext>
              </a:extLst>
            </p:cNvPr>
            <p:cNvSpPr/>
            <p:nvPr/>
          </p:nvSpPr>
          <p:spPr bwMode="auto">
            <a:xfrm>
              <a:off x="5364037" y="170217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9" name="Rectangle: Rounded Corners 58">
              <a:extLst>
                <a:ext uri="{FF2B5EF4-FFF2-40B4-BE49-F238E27FC236}">
                  <a16:creationId xmlns:a16="http://schemas.microsoft.com/office/drawing/2014/main" id="{0EFF639F-B280-4472-BFBE-80D07B38F6DA}"/>
                </a:ext>
              </a:extLst>
            </p:cNvPr>
            <p:cNvSpPr/>
            <p:nvPr/>
          </p:nvSpPr>
          <p:spPr bwMode="auto">
            <a:xfrm>
              <a:off x="5485730" y="178025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Rectangle: Rounded Corners 15">
              <a:extLst>
                <a:ext uri="{FF2B5EF4-FFF2-40B4-BE49-F238E27FC236}">
                  <a16:creationId xmlns:a16="http://schemas.microsoft.com/office/drawing/2014/main" id="{AA6B7D61-46E6-4D5D-895A-750B833CB08B}"/>
                </a:ext>
              </a:extLst>
            </p:cNvPr>
            <p:cNvSpPr/>
            <p:nvPr/>
          </p:nvSpPr>
          <p:spPr bwMode="auto">
            <a:xfrm>
              <a:off x="5246516" y="2132267"/>
              <a:ext cx="617477" cy="1071230"/>
            </a:xfrm>
            <a:prstGeom prst="roundRect">
              <a:avLst>
                <a:gd name="adj" fmla="val 11625"/>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a:ln>
                    <a:noFill/>
                  </a:ln>
                  <a:solidFill>
                    <a:srgbClr val="FF0000"/>
                  </a:solidFill>
                  <a:effectLst/>
                  <a:latin typeface="Comic Sans MS" pitchFamily="66" charset="0"/>
                </a:rPr>
                <a:t>Kevin</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677</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25</a:t>
              </a:r>
            </a:p>
            <a:p>
              <a:pPr marL="0" marR="0" indent="0"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a:ln>
                  <a:noFill/>
                </a:ln>
                <a:solidFill>
                  <a:schemeClr val="tx1"/>
                </a:solidFill>
                <a:effectLst/>
                <a:latin typeface="Comic Sans MS" pitchFamily="66" charset="0"/>
              </a:endParaRPr>
            </a:p>
          </p:txBody>
        </p:sp>
        <p:sp>
          <p:nvSpPr>
            <p:cNvPr id="18" name="Rectangle: Rounded Corners 17">
              <a:extLst>
                <a:ext uri="{FF2B5EF4-FFF2-40B4-BE49-F238E27FC236}">
                  <a16:creationId xmlns:a16="http://schemas.microsoft.com/office/drawing/2014/main" id="{EEAA407C-ACFE-4F1F-933F-F8127C9C1A1B}"/>
                </a:ext>
              </a:extLst>
            </p:cNvPr>
            <p:cNvSpPr/>
            <p:nvPr/>
          </p:nvSpPr>
          <p:spPr bwMode="auto">
            <a:xfrm>
              <a:off x="3305690" y="15951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Rounded Corners 60">
              <a:extLst>
                <a:ext uri="{FF2B5EF4-FFF2-40B4-BE49-F238E27FC236}">
                  <a16:creationId xmlns:a16="http://schemas.microsoft.com/office/drawing/2014/main" id="{829163CA-B9CE-4E54-B6E5-6F890C3312B8}"/>
                </a:ext>
              </a:extLst>
            </p:cNvPr>
            <p:cNvSpPr/>
            <p:nvPr/>
          </p:nvSpPr>
          <p:spPr bwMode="auto">
            <a:xfrm>
              <a:off x="3376604" y="1642560"/>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2" name="Rectangle: Rounded Corners 61">
              <a:extLst>
                <a:ext uri="{FF2B5EF4-FFF2-40B4-BE49-F238E27FC236}">
                  <a16:creationId xmlns:a16="http://schemas.microsoft.com/office/drawing/2014/main" id="{BAB9A033-0B3C-4C72-A432-A23A9F96B2EA}"/>
                </a:ext>
              </a:extLst>
            </p:cNvPr>
            <p:cNvSpPr/>
            <p:nvPr/>
          </p:nvSpPr>
          <p:spPr bwMode="auto">
            <a:xfrm>
              <a:off x="3485684" y="17094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3" name="Rectangle: Rounded Corners 62">
              <a:extLst>
                <a:ext uri="{FF2B5EF4-FFF2-40B4-BE49-F238E27FC236}">
                  <a16:creationId xmlns:a16="http://schemas.microsoft.com/office/drawing/2014/main" id="{95BE1A89-99C2-4742-9365-84FC6C3D9A4B}"/>
                </a:ext>
              </a:extLst>
            </p:cNvPr>
            <p:cNvSpPr/>
            <p:nvPr/>
          </p:nvSpPr>
          <p:spPr bwMode="auto">
            <a:xfrm>
              <a:off x="3232207" y="1988199"/>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17</a:t>
              </a:r>
            </a:p>
            <a:p>
              <a:pPr marL="0" marR="0" indent="0" defTabSz="914400" rtl="0" eaLnBrk="1" fontAlgn="base" latinLnBrk="0" hangingPunct="1">
                <a:lnSpc>
                  <a:spcPct val="100000"/>
                </a:lnSpc>
                <a:spcBef>
                  <a:spcPct val="0"/>
                </a:spcBef>
                <a:spcAft>
                  <a:spcPct val="0"/>
                </a:spcAft>
                <a:buClrTx/>
                <a:buSzTx/>
                <a:buFontTx/>
                <a:buNone/>
                <a:tabLst/>
              </a:pPr>
              <a:r>
                <a:rPr lang="en-US" sz="1100" dirty="0"/>
                <a:t>Ford</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99…9</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endParaRPr kumimoji="0" lang="en-US" sz="1100" i="1" u="none" strike="noStrike" cap="none" normalizeH="0" baseline="0" dirty="0">
                <a:ln>
                  <a:noFill/>
                </a:ln>
                <a:solidFill>
                  <a:schemeClr val="tx1"/>
                </a:solidFill>
                <a:effectLst/>
                <a:latin typeface="Comic Sans MS" pitchFamily="66" charset="0"/>
              </a:endParaRPr>
            </a:p>
          </p:txBody>
        </p:sp>
        <p:sp>
          <p:nvSpPr>
            <p:cNvPr id="64" name="Rectangle: Rounded Corners 63">
              <a:extLst>
                <a:ext uri="{FF2B5EF4-FFF2-40B4-BE49-F238E27FC236}">
                  <a16:creationId xmlns:a16="http://schemas.microsoft.com/office/drawing/2014/main" id="{0307FCCA-6F98-4302-9B71-6B4301572AD6}"/>
                </a:ext>
              </a:extLst>
            </p:cNvPr>
            <p:cNvSpPr/>
            <p:nvPr/>
          </p:nvSpPr>
          <p:spPr bwMode="auto">
            <a:xfrm>
              <a:off x="1279129" y="1674956"/>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5" name="Rectangle: Rounded Corners 64">
              <a:extLst>
                <a:ext uri="{FF2B5EF4-FFF2-40B4-BE49-F238E27FC236}">
                  <a16:creationId xmlns:a16="http://schemas.microsoft.com/office/drawing/2014/main" id="{3E621328-8A95-4309-99EE-91B30EF443C2}"/>
                </a:ext>
              </a:extLst>
            </p:cNvPr>
            <p:cNvSpPr/>
            <p:nvPr/>
          </p:nvSpPr>
          <p:spPr bwMode="auto">
            <a:xfrm>
              <a:off x="1400822" y="1794867"/>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6" name="Rectangle: Rounded Corners 65">
              <a:extLst>
                <a:ext uri="{FF2B5EF4-FFF2-40B4-BE49-F238E27FC236}">
                  <a16:creationId xmlns:a16="http://schemas.microsoft.com/office/drawing/2014/main" id="{D40237DA-BFD5-45DF-8997-B4B0F8C50BF3}"/>
                </a:ext>
              </a:extLst>
            </p:cNvPr>
            <p:cNvSpPr/>
            <p:nvPr/>
          </p:nvSpPr>
          <p:spPr bwMode="auto">
            <a:xfrm>
              <a:off x="1526521" y="1916390"/>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7" name="Rectangle: Rounded Corners 66">
              <a:extLst>
                <a:ext uri="{FF2B5EF4-FFF2-40B4-BE49-F238E27FC236}">
                  <a16:creationId xmlns:a16="http://schemas.microsoft.com/office/drawing/2014/main" id="{5F8AFA54-0D23-4E14-8A82-8951EC82999F}"/>
                </a:ext>
              </a:extLst>
            </p:cNvPr>
            <p:cNvSpPr/>
            <p:nvPr/>
          </p:nvSpPr>
          <p:spPr bwMode="auto">
            <a:xfrm>
              <a:off x="1240544" y="2067785"/>
              <a:ext cx="617478" cy="629636"/>
            </a:xfrm>
            <a:prstGeom prst="roundRect">
              <a:avLst>
                <a:gd name="adj" fmla="val 12818"/>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t>677</a:t>
              </a:r>
              <a:endParaRPr kumimoji="0" lang="en-US" sz="1200" b="1" i="1" u="none" strike="noStrike" cap="none" normalizeH="0" baseline="0" dirty="0">
                <a:ln>
                  <a:noFill/>
                </a:ln>
                <a:solidFill>
                  <a:schemeClr val="tx1"/>
                </a:solidFill>
                <a:effectLst/>
                <a:latin typeface="Comic Sans MS" pitchFamily="66" charset="0"/>
              </a:endParaRPr>
            </a:p>
            <a:p>
              <a:pPr marL="0" marR="0" indent="0" defTabSz="914400" rtl="0" eaLnBrk="1" fontAlgn="base" latinLnBrk="0" hangingPunct="1">
                <a:lnSpc>
                  <a:spcPct val="100000"/>
                </a:lnSpc>
                <a:spcBef>
                  <a:spcPct val="0"/>
                </a:spcBef>
                <a:spcAft>
                  <a:spcPct val="0"/>
                </a:spcAft>
                <a:buClrTx/>
                <a:buSzTx/>
                <a:buFontTx/>
                <a:buNone/>
                <a:tabLst/>
              </a:pPr>
              <a:r>
                <a:rPr lang="en-US" sz="1100" dirty="0"/>
                <a:t>Red</a:t>
              </a:r>
            </a:p>
            <a:p>
              <a:pPr marL="0" marR="0" indent="0" defTabSz="914400" rtl="0" eaLnBrk="1" fontAlgn="base" latinLnBrk="0" hangingPunct="1">
                <a:lnSpc>
                  <a:spcPct val="100000"/>
                </a:lnSpc>
                <a:spcBef>
                  <a:spcPct val="0"/>
                </a:spcBef>
                <a:spcAft>
                  <a:spcPct val="0"/>
                </a:spcAft>
                <a:buClrTx/>
                <a:buSzTx/>
                <a:buFontTx/>
                <a:buNone/>
                <a:tabLst/>
              </a:pPr>
              <a:r>
                <a:rPr lang="en-US" sz="1100" dirty="0"/>
                <a:t>17</a:t>
              </a:r>
              <a:endParaRPr kumimoji="0" lang="en-US" sz="1100" b="0" i="1" u="none" strike="noStrike" cap="none" normalizeH="0" baseline="0" dirty="0">
                <a:ln>
                  <a:noFill/>
                </a:ln>
                <a:solidFill>
                  <a:schemeClr val="tx1"/>
                </a:solidFill>
                <a:effectLst/>
                <a:latin typeface="Comic Sans MS" pitchFamily="66" charset="0"/>
              </a:endParaRPr>
            </a:p>
          </p:txBody>
        </p:sp>
        <p:cxnSp>
          <p:nvCxnSpPr>
            <p:cNvPr id="20" name="Straight Arrow Connector 19">
              <a:extLst>
                <a:ext uri="{FF2B5EF4-FFF2-40B4-BE49-F238E27FC236}">
                  <a16:creationId xmlns:a16="http://schemas.microsoft.com/office/drawing/2014/main" id="{0F6AC69C-107A-4217-901C-C17950C435A4}"/>
                </a:ext>
              </a:extLst>
            </p:cNvPr>
            <p:cNvCxnSpPr/>
            <p:nvPr/>
          </p:nvCxnSpPr>
          <p:spPr bwMode="auto">
            <a:xfrm flipV="1">
              <a:off x="1447800" y="2142948"/>
              <a:ext cx="1857890" cy="4463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Freeform: Shape 26">
              <a:extLst>
                <a:ext uri="{FF2B5EF4-FFF2-40B4-BE49-F238E27FC236}">
                  <a16:creationId xmlns:a16="http://schemas.microsoft.com/office/drawing/2014/main" id="{BB16977A-30F9-4034-90F0-004C4074A2FB}"/>
                </a:ext>
              </a:extLst>
            </p:cNvPr>
            <p:cNvSpPr/>
            <p:nvPr/>
          </p:nvSpPr>
          <p:spPr bwMode="auto">
            <a:xfrm>
              <a:off x="3642232" y="1982481"/>
              <a:ext cx="3419395" cy="683879"/>
            </a:xfrm>
            <a:custGeom>
              <a:avLst/>
              <a:gdLst>
                <a:gd name="connsiteX0" fmla="*/ 0 w 3419395"/>
                <a:gd name="connsiteY0" fmla="*/ 683879 h 683879"/>
                <a:gd name="connsiteX1" fmla="*/ 38420 w 3419395"/>
                <a:gd name="connsiteY1" fmla="*/ 676195 h 683879"/>
                <a:gd name="connsiteX2" fmla="*/ 61472 w 3419395"/>
                <a:gd name="connsiteY2" fmla="*/ 660827 h 683879"/>
                <a:gd name="connsiteX3" fmla="*/ 76840 w 3419395"/>
                <a:gd name="connsiteY3" fmla="*/ 645458 h 683879"/>
                <a:gd name="connsiteX4" fmla="*/ 115260 w 3419395"/>
                <a:gd name="connsiteY4" fmla="*/ 637774 h 683879"/>
                <a:gd name="connsiteX5" fmla="*/ 384202 w 3419395"/>
                <a:gd name="connsiteY5" fmla="*/ 637774 h 683879"/>
                <a:gd name="connsiteX6" fmla="*/ 445674 w 3419395"/>
                <a:gd name="connsiteY6" fmla="*/ 622406 h 683879"/>
                <a:gd name="connsiteX7" fmla="*/ 476410 w 3419395"/>
                <a:gd name="connsiteY7" fmla="*/ 614722 h 683879"/>
                <a:gd name="connsiteX8" fmla="*/ 499462 w 3419395"/>
                <a:gd name="connsiteY8" fmla="*/ 607038 h 683879"/>
                <a:gd name="connsiteX9" fmla="*/ 630091 w 3419395"/>
                <a:gd name="connsiteY9" fmla="*/ 583986 h 683879"/>
                <a:gd name="connsiteX10" fmla="*/ 676195 w 3419395"/>
                <a:gd name="connsiteY10" fmla="*/ 568618 h 683879"/>
                <a:gd name="connsiteX11" fmla="*/ 699247 w 3419395"/>
                <a:gd name="connsiteY11" fmla="*/ 560934 h 683879"/>
                <a:gd name="connsiteX12" fmla="*/ 745351 w 3419395"/>
                <a:gd name="connsiteY12" fmla="*/ 537882 h 683879"/>
                <a:gd name="connsiteX13" fmla="*/ 783771 w 3419395"/>
                <a:gd name="connsiteY13" fmla="*/ 507146 h 683879"/>
                <a:gd name="connsiteX14" fmla="*/ 806823 w 3419395"/>
                <a:gd name="connsiteY14" fmla="*/ 484094 h 683879"/>
                <a:gd name="connsiteX15" fmla="*/ 860612 w 3419395"/>
                <a:gd name="connsiteY15" fmla="*/ 461042 h 683879"/>
                <a:gd name="connsiteX16" fmla="*/ 929768 w 3419395"/>
                <a:gd name="connsiteY16" fmla="*/ 414937 h 683879"/>
                <a:gd name="connsiteX17" fmla="*/ 952820 w 3419395"/>
                <a:gd name="connsiteY17" fmla="*/ 399569 h 683879"/>
                <a:gd name="connsiteX18" fmla="*/ 983556 w 3419395"/>
                <a:gd name="connsiteY18" fmla="*/ 391885 h 683879"/>
                <a:gd name="connsiteX19" fmla="*/ 1045029 w 3419395"/>
                <a:gd name="connsiteY19" fmla="*/ 345781 h 683879"/>
                <a:gd name="connsiteX20" fmla="*/ 1114185 w 3419395"/>
                <a:gd name="connsiteY20" fmla="*/ 307361 h 683879"/>
                <a:gd name="connsiteX21" fmla="*/ 1167973 w 3419395"/>
                <a:gd name="connsiteY21" fmla="*/ 276625 h 683879"/>
                <a:gd name="connsiteX22" fmla="*/ 1221761 w 3419395"/>
                <a:gd name="connsiteY22" fmla="*/ 238205 h 683879"/>
                <a:gd name="connsiteX23" fmla="*/ 1244813 w 3419395"/>
                <a:gd name="connsiteY23" fmla="*/ 215153 h 683879"/>
                <a:gd name="connsiteX24" fmla="*/ 1267865 w 3419395"/>
                <a:gd name="connsiteY24" fmla="*/ 199785 h 683879"/>
                <a:gd name="connsiteX25" fmla="*/ 1283234 w 3419395"/>
                <a:gd name="connsiteY25" fmla="*/ 184416 h 683879"/>
                <a:gd name="connsiteX26" fmla="*/ 1329338 w 3419395"/>
                <a:gd name="connsiteY26" fmla="*/ 153680 h 683879"/>
                <a:gd name="connsiteX27" fmla="*/ 1344706 w 3419395"/>
                <a:gd name="connsiteY27" fmla="*/ 130628 h 683879"/>
                <a:gd name="connsiteX28" fmla="*/ 1390810 w 3419395"/>
                <a:gd name="connsiteY28" fmla="*/ 115260 h 683879"/>
                <a:gd name="connsiteX29" fmla="*/ 1459966 w 3419395"/>
                <a:gd name="connsiteY29" fmla="*/ 84524 h 683879"/>
                <a:gd name="connsiteX30" fmla="*/ 1506071 w 3419395"/>
                <a:gd name="connsiteY30" fmla="*/ 69156 h 683879"/>
                <a:gd name="connsiteX31" fmla="*/ 1529123 w 3419395"/>
                <a:gd name="connsiteY31" fmla="*/ 61472 h 683879"/>
                <a:gd name="connsiteX32" fmla="*/ 1590595 w 3419395"/>
                <a:gd name="connsiteY32" fmla="*/ 46104 h 683879"/>
                <a:gd name="connsiteX33" fmla="*/ 1659751 w 3419395"/>
                <a:gd name="connsiteY33" fmla="*/ 15368 h 683879"/>
                <a:gd name="connsiteX34" fmla="*/ 1867220 w 3419395"/>
                <a:gd name="connsiteY34" fmla="*/ 0 h 683879"/>
                <a:gd name="connsiteX35" fmla="*/ 2067005 w 3419395"/>
                <a:gd name="connsiteY35" fmla="*/ 7684 h 683879"/>
                <a:gd name="connsiteX36" fmla="*/ 2105425 w 3419395"/>
                <a:gd name="connsiteY36" fmla="*/ 15368 h 683879"/>
                <a:gd name="connsiteX37" fmla="*/ 2166897 w 3419395"/>
                <a:gd name="connsiteY37" fmla="*/ 23052 h 683879"/>
                <a:gd name="connsiteX38" fmla="*/ 2197634 w 3419395"/>
                <a:gd name="connsiteY38" fmla="*/ 30736 h 683879"/>
                <a:gd name="connsiteX39" fmla="*/ 2243738 w 3419395"/>
                <a:gd name="connsiteY39" fmla="*/ 38420 h 683879"/>
                <a:gd name="connsiteX40" fmla="*/ 2266790 w 3419395"/>
                <a:gd name="connsiteY40" fmla="*/ 46104 h 683879"/>
                <a:gd name="connsiteX41" fmla="*/ 2335946 w 3419395"/>
                <a:gd name="connsiteY41" fmla="*/ 61472 h 683879"/>
                <a:gd name="connsiteX42" fmla="*/ 2412786 w 3419395"/>
                <a:gd name="connsiteY42" fmla="*/ 84524 h 683879"/>
                <a:gd name="connsiteX43" fmla="*/ 2466575 w 3419395"/>
                <a:gd name="connsiteY43" fmla="*/ 92208 h 683879"/>
                <a:gd name="connsiteX44" fmla="*/ 2512679 w 3419395"/>
                <a:gd name="connsiteY44" fmla="*/ 107576 h 683879"/>
                <a:gd name="connsiteX45" fmla="*/ 2535731 w 3419395"/>
                <a:gd name="connsiteY45" fmla="*/ 115260 h 683879"/>
                <a:gd name="connsiteX46" fmla="*/ 2566467 w 3419395"/>
                <a:gd name="connsiteY46" fmla="*/ 130628 h 683879"/>
                <a:gd name="connsiteX47" fmla="*/ 2589519 w 3419395"/>
                <a:gd name="connsiteY47" fmla="*/ 145996 h 683879"/>
                <a:gd name="connsiteX48" fmla="*/ 2635623 w 3419395"/>
                <a:gd name="connsiteY48" fmla="*/ 161364 h 683879"/>
                <a:gd name="connsiteX49" fmla="*/ 2650992 w 3419395"/>
                <a:gd name="connsiteY49" fmla="*/ 176732 h 683879"/>
                <a:gd name="connsiteX50" fmla="*/ 2697096 w 3419395"/>
                <a:gd name="connsiteY50" fmla="*/ 192101 h 683879"/>
                <a:gd name="connsiteX51" fmla="*/ 2720148 w 3419395"/>
                <a:gd name="connsiteY51" fmla="*/ 199785 h 683879"/>
                <a:gd name="connsiteX52" fmla="*/ 2781620 w 3419395"/>
                <a:gd name="connsiteY52" fmla="*/ 222837 h 683879"/>
                <a:gd name="connsiteX53" fmla="*/ 2804672 w 3419395"/>
                <a:gd name="connsiteY53" fmla="*/ 238205 h 683879"/>
                <a:gd name="connsiteX54" fmla="*/ 2873829 w 3419395"/>
                <a:gd name="connsiteY54" fmla="*/ 261257 h 683879"/>
                <a:gd name="connsiteX55" fmla="*/ 2896881 w 3419395"/>
                <a:gd name="connsiteY55" fmla="*/ 268941 h 683879"/>
                <a:gd name="connsiteX56" fmla="*/ 2919933 w 3419395"/>
                <a:gd name="connsiteY56" fmla="*/ 276625 h 683879"/>
                <a:gd name="connsiteX57" fmla="*/ 2981405 w 3419395"/>
                <a:gd name="connsiteY57" fmla="*/ 291993 h 683879"/>
                <a:gd name="connsiteX58" fmla="*/ 3012141 w 3419395"/>
                <a:gd name="connsiteY58" fmla="*/ 299677 h 683879"/>
                <a:gd name="connsiteX59" fmla="*/ 3065929 w 3419395"/>
                <a:gd name="connsiteY59" fmla="*/ 307361 h 683879"/>
                <a:gd name="connsiteX60" fmla="*/ 3165822 w 3419395"/>
                <a:gd name="connsiteY60" fmla="*/ 322729 h 683879"/>
                <a:gd name="connsiteX61" fmla="*/ 3188874 w 3419395"/>
                <a:gd name="connsiteY61" fmla="*/ 330413 h 683879"/>
                <a:gd name="connsiteX62" fmla="*/ 3311818 w 3419395"/>
                <a:gd name="connsiteY62" fmla="*/ 345781 h 683879"/>
                <a:gd name="connsiteX63" fmla="*/ 3419395 w 3419395"/>
                <a:gd name="connsiteY63" fmla="*/ 345781 h 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19395" h="683879">
                  <a:moveTo>
                    <a:pt x="0" y="683879"/>
                  </a:moveTo>
                  <a:cubicBezTo>
                    <a:pt x="12807" y="681318"/>
                    <a:pt x="26191" y="680781"/>
                    <a:pt x="38420" y="676195"/>
                  </a:cubicBezTo>
                  <a:cubicBezTo>
                    <a:pt x="47067" y="672952"/>
                    <a:pt x="54261" y="666596"/>
                    <a:pt x="61472" y="660827"/>
                  </a:cubicBezTo>
                  <a:cubicBezTo>
                    <a:pt x="67129" y="656301"/>
                    <a:pt x="70181" y="648312"/>
                    <a:pt x="76840" y="645458"/>
                  </a:cubicBezTo>
                  <a:cubicBezTo>
                    <a:pt x="88844" y="640313"/>
                    <a:pt x="102453" y="640335"/>
                    <a:pt x="115260" y="637774"/>
                  </a:cubicBezTo>
                  <a:cubicBezTo>
                    <a:pt x="223352" y="642474"/>
                    <a:pt x="285251" y="652617"/>
                    <a:pt x="384202" y="637774"/>
                  </a:cubicBezTo>
                  <a:cubicBezTo>
                    <a:pt x="405090" y="634641"/>
                    <a:pt x="425183" y="627529"/>
                    <a:pt x="445674" y="622406"/>
                  </a:cubicBezTo>
                  <a:cubicBezTo>
                    <a:pt x="455919" y="619845"/>
                    <a:pt x="466391" y="618062"/>
                    <a:pt x="476410" y="614722"/>
                  </a:cubicBezTo>
                  <a:cubicBezTo>
                    <a:pt x="484094" y="612161"/>
                    <a:pt x="491570" y="608859"/>
                    <a:pt x="499462" y="607038"/>
                  </a:cubicBezTo>
                  <a:cubicBezTo>
                    <a:pt x="560953" y="592848"/>
                    <a:pt x="573401" y="592084"/>
                    <a:pt x="630091" y="583986"/>
                  </a:cubicBezTo>
                  <a:lnTo>
                    <a:pt x="676195" y="568618"/>
                  </a:lnTo>
                  <a:cubicBezTo>
                    <a:pt x="683879" y="566057"/>
                    <a:pt x="692508" y="565427"/>
                    <a:pt x="699247" y="560934"/>
                  </a:cubicBezTo>
                  <a:cubicBezTo>
                    <a:pt x="729038" y="541073"/>
                    <a:pt x="713538" y="548486"/>
                    <a:pt x="745351" y="537882"/>
                  </a:cubicBezTo>
                  <a:cubicBezTo>
                    <a:pt x="779721" y="486327"/>
                    <a:pt x="739233" y="536838"/>
                    <a:pt x="783771" y="507146"/>
                  </a:cubicBezTo>
                  <a:cubicBezTo>
                    <a:pt x="792813" y="501118"/>
                    <a:pt x="797980" y="490410"/>
                    <a:pt x="806823" y="484094"/>
                  </a:cubicBezTo>
                  <a:cubicBezTo>
                    <a:pt x="860688" y="445620"/>
                    <a:pt x="815462" y="486125"/>
                    <a:pt x="860612" y="461042"/>
                  </a:cubicBezTo>
                  <a:cubicBezTo>
                    <a:pt x="860637" y="461028"/>
                    <a:pt x="918230" y="422629"/>
                    <a:pt x="929768" y="414937"/>
                  </a:cubicBezTo>
                  <a:cubicBezTo>
                    <a:pt x="937452" y="409814"/>
                    <a:pt x="943861" y="401809"/>
                    <a:pt x="952820" y="399569"/>
                  </a:cubicBezTo>
                  <a:lnTo>
                    <a:pt x="983556" y="391885"/>
                  </a:lnTo>
                  <a:cubicBezTo>
                    <a:pt x="1004047" y="376517"/>
                    <a:pt x="1022119" y="357236"/>
                    <a:pt x="1045029" y="345781"/>
                  </a:cubicBezTo>
                  <a:cubicBezTo>
                    <a:pt x="1074323" y="331134"/>
                    <a:pt x="1085240" y="326658"/>
                    <a:pt x="1114185" y="307361"/>
                  </a:cubicBezTo>
                  <a:cubicBezTo>
                    <a:pt x="1160705" y="276348"/>
                    <a:pt x="1126887" y="290320"/>
                    <a:pt x="1167973" y="276625"/>
                  </a:cubicBezTo>
                  <a:cubicBezTo>
                    <a:pt x="1227909" y="216689"/>
                    <a:pt x="1150964" y="288774"/>
                    <a:pt x="1221761" y="238205"/>
                  </a:cubicBezTo>
                  <a:cubicBezTo>
                    <a:pt x="1230604" y="231889"/>
                    <a:pt x="1236465" y="222110"/>
                    <a:pt x="1244813" y="215153"/>
                  </a:cubicBezTo>
                  <a:cubicBezTo>
                    <a:pt x="1251908" y="209241"/>
                    <a:pt x="1260654" y="205554"/>
                    <a:pt x="1267865" y="199785"/>
                  </a:cubicBezTo>
                  <a:cubicBezTo>
                    <a:pt x="1273522" y="195259"/>
                    <a:pt x="1277438" y="188763"/>
                    <a:pt x="1283234" y="184416"/>
                  </a:cubicBezTo>
                  <a:cubicBezTo>
                    <a:pt x="1298010" y="173334"/>
                    <a:pt x="1329338" y="153680"/>
                    <a:pt x="1329338" y="153680"/>
                  </a:cubicBezTo>
                  <a:cubicBezTo>
                    <a:pt x="1334461" y="145996"/>
                    <a:pt x="1336875" y="135523"/>
                    <a:pt x="1344706" y="130628"/>
                  </a:cubicBezTo>
                  <a:cubicBezTo>
                    <a:pt x="1358443" y="122042"/>
                    <a:pt x="1377331" y="124246"/>
                    <a:pt x="1390810" y="115260"/>
                  </a:cubicBezTo>
                  <a:cubicBezTo>
                    <a:pt x="1427341" y="90906"/>
                    <a:pt x="1405101" y="102812"/>
                    <a:pt x="1459966" y="84524"/>
                  </a:cubicBezTo>
                  <a:lnTo>
                    <a:pt x="1506071" y="69156"/>
                  </a:lnTo>
                  <a:cubicBezTo>
                    <a:pt x="1513755" y="66595"/>
                    <a:pt x="1521181" y="63060"/>
                    <a:pt x="1529123" y="61472"/>
                  </a:cubicBezTo>
                  <a:cubicBezTo>
                    <a:pt x="1543736" y="58549"/>
                    <a:pt x="1574843" y="53980"/>
                    <a:pt x="1590595" y="46104"/>
                  </a:cubicBezTo>
                  <a:cubicBezTo>
                    <a:pt x="1621680" y="30562"/>
                    <a:pt x="1614439" y="18200"/>
                    <a:pt x="1659751" y="15368"/>
                  </a:cubicBezTo>
                  <a:cubicBezTo>
                    <a:pt x="1810932" y="5919"/>
                    <a:pt x="1741803" y="11402"/>
                    <a:pt x="1867220" y="0"/>
                  </a:cubicBezTo>
                  <a:cubicBezTo>
                    <a:pt x="1933815" y="2561"/>
                    <a:pt x="2000499" y="3393"/>
                    <a:pt x="2067005" y="7684"/>
                  </a:cubicBezTo>
                  <a:cubicBezTo>
                    <a:pt x="2080038" y="8525"/>
                    <a:pt x="2092517" y="13382"/>
                    <a:pt x="2105425" y="15368"/>
                  </a:cubicBezTo>
                  <a:cubicBezTo>
                    <a:pt x="2125835" y="18508"/>
                    <a:pt x="2146528" y="19657"/>
                    <a:pt x="2166897" y="23052"/>
                  </a:cubicBezTo>
                  <a:cubicBezTo>
                    <a:pt x="2177314" y="24788"/>
                    <a:pt x="2187278" y="28665"/>
                    <a:pt x="2197634" y="30736"/>
                  </a:cubicBezTo>
                  <a:cubicBezTo>
                    <a:pt x="2212911" y="33791"/>
                    <a:pt x="2228529" y="35040"/>
                    <a:pt x="2243738" y="38420"/>
                  </a:cubicBezTo>
                  <a:cubicBezTo>
                    <a:pt x="2251645" y="40177"/>
                    <a:pt x="2258932" y="44140"/>
                    <a:pt x="2266790" y="46104"/>
                  </a:cubicBezTo>
                  <a:cubicBezTo>
                    <a:pt x="2310661" y="57072"/>
                    <a:pt x="2296506" y="49640"/>
                    <a:pt x="2335946" y="61472"/>
                  </a:cubicBezTo>
                  <a:cubicBezTo>
                    <a:pt x="2366790" y="70725"/>
                    <a:pt x="2382814" y="79075"/>
                    <a:pt x="2412786" y="84524"/>
                  </a:cubicBezTo>
                  <a:cubicBezTo>
                    <a:pt x="2430606" y="87764"/>
                    <a:pt x="2448645" y="89647"/>
                    <a:pt x="2466575" y="92208"/>
                  </a:cubicBezTo>
                  <a:lnTo>
                    <a:pt x="2512679" y="107576"/>
                  </a:lnTo>
                  <a:cubicBezTo>
                    <a:pt x="2520363" y="110137"/>
                    <a:pt x="2528486" y="111638"/>
                    <a:pt x="2535731" y="115260"/>
                  </a:cubicBezTo>
                  <a:cubicBezTo>
                    <a:pt x="2545976" y="120383"/>
                    <a:pt x="2556522" y="124945"/>
                    <a:pt x="2566467" y="130628"/>
                  </a:cubicBezTo>
                  <a:cubicBezTo>
                    <a:pt x="2574485" y="135210"/>
                    <a:pt x="2581080" y="142245"/>
                    <a:pt x="2589519" y="145996"/>
                  </a:cubicBezTo>
                  <a:cubicBezTo>
                    <a:pt x="2604322" y="152575"/>
                    <a:pt x="2635623" y="161364"/>
                    <a:pt x="2635623" y="161364"/>
                  </a:cubicBezTo>
                  <a:cubicBezTo>
                    <a:pt x="2640746" y="166487"/>
                    <a:pt x="2644512" y="173492"/>
                    <a:pt x="2650992" y="176732"/>
                  </a:cubicBezTo>
                  <a:cubicBezTo>
                    <a:pt x="2665481" y="183977"/>
                    <a:pt x="2681728" y="186978"/>
                    <a:pt x="2697096" y="192101"/>
                  </a:cubicBezTo>
                  <a:cubicBezTo>
                    <a:pt x="2704780" y="194662"/>
                    <a:pt x="2712903" y="196163"/>
                    <a:pt x="2720148" y="199785"/>
                  </a:cubicBezTo>
                  <a:cubicBezTo>
                    <a:pt x="2760330" y="219876"/>
                    <a:pt x="2739771" y="212375"/>
                    <a:pt x="2781620" y="222837"/>
                  </a:cubicBezTo>
                  <a:cubicBezTo>
                    <a:pt x="2789304" y="227960"/>
                    <a:pt x="2796233" y="234454"/>
                    <a:pt x="2804672" y="238205"/>
                  </a:cubicBezTo>
                  <a:cubicBezTo>
                    <a:pt x="2804680" y="238209"/>
                    <a:pt x="2862299" y="257414"/>
                    <a:pt x="2873829" y="261257"/>
                  </a:cubicBezTo>
                  <a:lnTo>
                    <a:pt x="2896881" y="268941"/>
                  </a:lnTo>
                  <a:cubicBezTo>
                    <a:pt x="2904565" y="271502"/>
                    <a:pt x="2912075" y="274661"/>
                    <a:pt x="2919933" y="276625"/>
                  </a:cubicBezTo>
                  <a:lnTo>
                    <a:pt x="2981405" y="291993"/>
                  </a:lnTo>
                  <a:cubicBezTo>
                    <a:pt x="2991650" y="294554"/>
                    <a:pt x="3001686" y="298183"/>
                    <a:pt x="3012141" y="299677"/>
                  </a:cubicBezTo>
                  <a:lnTo>
                    <a:pt x="3065929" y="307361"/>
                  </a:lnTo>
                  <a:cubicBezTo>
                    <a:pt x="3204529" y="328684"/>
                    <a:pt x="3009857" y="300448"/>
                    <a:pt x="3165822" y="322729"/>
                  </a:cubicBezTo>
                  <a:cubicBezTo>
                    <a:pt x="3173506" y="325290"/>
                    <a:pt x="3180967" y="328656"/>
                    <a:pt x="3188874" y="330413"/>
                  </a:cubicBezTo>
                  <a:cubicBezTo>
                    <a:pt x="3220313" y="337400"/>
                    <a:pt x="3285655" y="344691"/>
                    <a:pt x="3311818" y="345781"/>
                  </a:cubicBezTo>
                  <a:cubicBezTo>
                    <a:pt x="3347646" y="347274"/>
                    <a:pt x="3383536" y="345781"/>
                    <a:pt x="3419395" y="345781"/>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29" name="Straight Arrow Connector 28">
              <a:extLst>
                <a:ext uri="{FF2B5EF4-FFF2-40B4-BE49-F238E27FC236}">
                  <a16:creationId xmlns:a16="http://schemas.microsoft.com/office/drawing/2014/main" id="{F06AAB1B-690A-40F5-A3BD-A2C262F2E8C1}"/>
                </a:ext>
              </a:extLst>
            </p:cNvPr>
            <p:cNvCxnSpPr/>
            <p:nvPr/>
          </p:nvCxnSpPr>
          <p:spPr bwMode="auto">
            <a:xfrm flipV="1">
              <a:off x="3733800" y="2305210"/>
              <a:ext cx="1598919" cy="5091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FEA4BFEB-61F7-4CD3-8CBE-649A6E6BD5B6}"/>
                </a:ext>
              </a:extLst>
            </p:cNvPr>
            <p:cNvCxnSpPr>
              <a:endCxn id="44" idx="1"/>
            </p:cNvCxnSpPr>
            <p:nvPr/>
          </p:nvCxnSpPr>
          <p:spPr bwMode="auto">
            <a:xfrm flipV="1">
              <a:off x="5638800" y="2382732"/>
              <a:ext cx="1371600" cy="2065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Freeform: Shape 32">
              <a:extLst>
                <a:ext uri="{FF2B5EF4-FFF2-40B4-BE49-F238E27FC236}">
                  <a16:creationId xmlns:a16="http://schemas.microsoft.com/office/drawing/2014/main" id="{060F23E3-FE32-4813-A029-AFD11E934F01}"/>
                </a:ext>
              </a:extLst>
            </p:cNvPr>
            <p:cNvSpPr/>
            <p:nvPr/>
          </p:nvSpPr>
          <p:spPr bwMode="auto">
            <a:xfrm>
              <a:off x="635017" y="2220686"/>
              <a:ext cx="4674650" cy="1413862"/>
            </a:xfrm>
            <a:custGeom>
              <a:avLst/>
              <a:gdLst>
                <a:gd name="connsiteX0" fmla="*/ 4674650 w 4674650"/>
                <a:gd name="connsiteY0" fmla="*/ 607038 h 1413862"/>
                <a:gd name="connsiteX1" fmla="*/ 4567074 w 4674650"/>
                <a:gd name="connsiteY1" fmla="*/ 614722 h 1413862"/>
                <a:gd name="connsiteX2" fmla="*/ 4513286 w 4674650"/>
                <a:gd name="connsiteY2" fmla="*/ 630090 h 1413862"/>
                <a:gd name="connsiteX3" fmla="*/ 4451813 w 4674650"/>
                <a:gd name="connsiteY3" fmla="*/ 645459 h 1413862"/>
                <a:gd name="connsiteX4" fmla="*/ 4405709 w 4674650"/>
                <a:gd name="connsiteY4" fmla="*/ 660827 h 1413862"/>
                <a:gd name="connsiteX5" fmla="*/ 4344237 w 4674650"/>
                <a:gd name="connsiteY5" fmla="*/ 676195 h 1413862"/>
                <a:gd name="connsiteX6" fmla="*/ 4313501 w 4674650"/>
                <a:gd name="connsiteY6" fmla="*/ 683879 h 1413862"/>
                <a:gd name="connsiteX7" fmla="*/ 4267396 w 4674650"/>
                <a:gd name="connsiteY7" fmla="*/ 699247 h 1413862"/>
                <a:gd name="connsiteX8" fmla="*/ 4244344 w 4674650"/>
                <a:gd name="connsiteY8" fmla="*/ 714615 h 1413862"/>
                <a:gd name="connsiteX9" fmla="*/ 4175188 w 4674650"/>
                <a:gd name="connsiteY9" fmla="*/ 737667 h 1413862"/>
                <a:gd name="connsiteX10" fmla="*/ 4106032 w 4674650"/>
                <a:gd name="connsiteY10" fmla="*/ 783771 h 1413862"/>
                <a:gd name="connsiteX11" fmla="*/ 4082980 w 4674650"/>
                <a:gd name="connsiteY11" fmla="*/ 799139 h 1413862"/>
                <a:gd name="connsiteX12" fmla="*/ 4029191 w 4674650"/>
                <a:gd name="connsiteY12" fmla="*/ 837559 h 1413862"/>
                <a:gd name="connsiteX13" fmla="*/ 3998455 w 4674650"/>
                <a:gd name="connsiteY13" fmla="*/ 860611 h 1413862"/>
                <a:gd name="connsiteX14" fmla="*/ 3975403 w 4674650"/>
                <a:gd name="connsiteY14" fmla="*/ 875980 h 1413862"/>
                <a:gd name="connsiteX15" fmla="*/ 3921615 w 4674650"/>
                <a:gd name="connsiteY15" fmla="*/ 922084 h 1413862"/>
                <a:gd name="connsiteX16" fmla="*/ 3898563 w 4674650"/>
                <a:gd name="connsiteY16" fmla="*/ 929768 h 1413862"/>
                <a:gd name="connsiteX17" fmla="*/ 3875511 w 4674650"/>
                <a:gd name="connsiteY17" fmla="*/ 952820 h 1413862"/>
                <a:gd name="connsiteX18" fmla="*/ 3852459 w 4674650"/>
                <a:gd name="connsiteY18" fmla="*/ 968188 h 1413862"/>
                <a:gd name="connsiteX19" fmla="*/ 3790986 w 4674650"/>
                <a:gd name="connsiteY19" fmla="*/ 1045028 h 1413862"/>
                <a:gd name="connsiteX20" fmla="*/ 3760250 w 4674650"/>
                <a:gd name="connsiteY20" fmla="*/ 1075764 h 1413862"/>
                <a:gd name="connsiteX21" fmla="*/ 3721830 w 4674650"/>
                <a:gd name="connsiteY21" fmla="*/ 1129553 h 1413862"/>
                <a:gd name="connsiteX22" fmla="*/ 3698778 w 4674650"/>
                <a:gd name="connsiteY22" fmla="*/ 1137237 h 1413862"/>
                <a:gd name="connsiteX23" fmla="*/ 3668042 w 4674650"/>
                <a:gd name="connsiteY23" fmla="*/ 1183341 h 1413862"/>
                <a:gd name="connsiteX24" fmla="*/ 3652674 w 4674650"/>
                <a:gd name="connsiteY24" fmla="*/ 1206393 h 1413862"/>
                <a:gd name="connsiteX25" fmla="*/ 3629622 w 4674650"/>
                <a:gd name="connsiteY25" fmla="*/ 1229445 h 1413862"/>
                <a:gd name="connsiteX26" fmla="*/ 3614254 w 4674650"/>
                <a:gd name="connsiteY26" fmla="*/ 1252497 h 1413862"/>
                <a:gd name="connsiteX27" fmla="*/ 3591201 w 4674650"/>
                <a:gd name="connsiteY27" fmla="*/ 1267865 h 1413862"/>
                <a:gd name="connsiteX28" fmla="*/ 3522045 w 4674650"/>
                <a:gd name="connsiteY28" fmla="*/ 1321653 h 1413862"/>
                <a:gd name="connsiteX29" fmla="*/ 3491309 w 4674650"/>
                <a:gd name="connsiteY29" fmla="*/ 1329338 h 1413862"/>
                <a:gd name="connsiteX30" fmla="*/ 3437521 w 4674650"/>
                <a:gd name="connsiteY30" fmla="*/ 1344706 h 1413862"/>
                <a:gd name="connsiteX31" fmla="*/ 3230052 w 4674650"/>
                <a:gd name="connsiteY31" fmla="*/ 1367758 h 1413862"/>
                <a:gd name="connsiteX32" fmla="*/ 3153212 w 4674650"/>
                <a:gd name="connsiteY32" fmla="*/ 1383126 h 1413862"/>
                <a:gd name="connsiteX33" fmla="*/ 3076371 w 4674650"/>
                <a:gd name="connsiteY33" fmla="*/ 1398494 h 1413862"/>
                <a:gd name="connsiteX34" fmla="*/ 2930375 w 4674650"/>
                <a:gd name="connsiteY34" fmla="*/ 1413862 h 1413862"/>
                <a:gd name="connsiteX35" fmla="*/ 2630697 w 4674650"/>
                <a:gd name="connsiteY35" fmla="*/ 1406178 h 1413862"/>
                <a:gd name="connsiteX36" fmla="*/ 2438596 w 4674650"/>
                <a:gd name="connsiteY36" fmla="*/ 1390810 h 1413862"/>
                <a:gd name="connsiteX37" fmla="*/ 2315652 w 4674650"/>
                <a:gd name="connsiteY37" fmla="*/ 1383126 h 1413862"/>
                <a:gd name="connsiteX38" fmla="*/ 2215759 w 4674650"/>
                <a:gd name="connsiteY38" fmla="*/ 1367758 h 1413862"/>
                <a:gd name="connsiteX39" fmla="*/ 2092815 w 4674650"/>
                <a:gd name="connsiteY39" fmla="*/ 1352390 h 1413862"/>
                <a:gd name="connsiteX40" fmla="*/ 2069763 w 4674650"/>
                <a:gd name="connsiteY40" fmla="*/ 1344706 h 1413862"/>
                <a:gd name="connsiteX41" fmla="*/ 1893030 w 4674650"/>
                <a:gd name="connsiteY41" fmla="*/ 1329338 h 1413862"/>
                <a:gd name="connsiteX42" fmla="*/ 1846926 w 4674650"/>
                <a:gd name="connsiteY42" fmla="*/ 1321653 h 1413862"/>
                <a:gd name="connsiteX43" fmla="*/ 1823874 w 4674650"/>
                <a:gd name="connsiteY43" fmla="*/ 1313969 h 1413862"/>
                <a:gd name="connsiteX44" fmla="*/ 1716297 w 4674650"/>
                <a:gd name="connsiteY44" fmla="*/ 1298601 h 1413862"/>
                <a:gd name="connsiteX45" fmla="*/ 1624089 w 4674650"/>
                <a:gd name="connsiteY45" fmla="*/ 1283233 h 1413862"/>
                <a:gd name="connsiteX46" fmla="*/ 1531880 w 4674650"/>
                <a:gd name="connsiteY46" fmla="*/ 1267865 h 1413862"/>
                <a:gd name="connsiteX47" fmla="*/ 1378200 w 4674650"/>
                <a:gd name="connsiteY47" fmla="*/ 1252497 h 1413862"/>
                <a:gd name="connsiteX48" fmla="*/ 1355148 w 4674650"/>
                <a:gd name="connsiteY48" fmla="*/ 1244813 h 1413862"/>
                <a:gd name="connsiteX49" fmla="*/ 1224519 w 4674650"/>
                <a:gd name="connsiteY49" fmla="*/ 1229445 h 1413862"/>
                <a:gd name="connsiteX50" fmla="*/ 1101575 w 4674650"/>
                <a:gd name="connsiteY50" fmla="*/ 1214077 h 1413862"/>
                <a:gd name="connsiteX51" fmla="*/ 1001682 w 4674650"/>
                <a:gd name="connsiteY51" fmla="*/ 1206393 h 1413862"/>
                <a:gd name="connsiteX52" fmla="*/ 894106 w 4674650"/>
                <a:gd name="connsiteY52" fmla="*/ 1191025 h 1413862"/>
                <a:gd name="connsiteX53" fmla="*/ 748109 w 4674650"/>
                <a:gd name="connsiteY53" fmla="*/ 1183341 h 1413862"/>
                <a:gd name="connsiteX54" fmla="*/ 694321 w 4674650"/>
                <a:gd name="connsiteY54" fmla="*/ 1167973 h 1413862"/>
                <a:gd name="connsiteX55" fmla="*/ 671269 w 4674650"/>
                <a:gd name="connsiteY55" fmla="*/ 1160289 h 1413862"/>
                <a:gd name="connsiteX56" fmla="*/ 556008 w 4674650"/>
                <a:gd name="connsiteY56" fmla="*/ 1137237 h 1413862"/>
                <a:gd name="connsiteX57" fmla="*/ 532956 w 4674650"/>
                <a:gd name="connsiteY57" fmla="*/ 1129553 h 1413862"/>
                <a:gd name="connsiteX58" fmla="*/ 471484 w 4674650"/>
                <a:gd name="connsiteY58" fmla="*/ 1106501 h 1413862"/>
                <a:gd name="connsiteX59" fmla="*/ 417696 w 4674650"/>
                <a:gd name="connsiteY59" fmla="*/ 1091132 h 1413862"/>
                <a:gd name="connsiteX60" fmla="*/ 363907 w 4674650"/>
                <a:gd name="connsiteY60" fmla="*/ 1060396 h 1413862"/>
                <a:gd name="connsiteX61" fmla="*/ 340855 w 4674650"/>
                <a:gd name="connsiteY61" fmla="*/ 1052712 h 1413862"/>
                <a:gd name="connsiteX62" fmla="*/ 225595 w 4674650"/>
                <a:gd name="connsiteY62" fmla="*/ 991240 h 1413862"/>
                <a:gd name="connsiteX63" fmla="*/ 171807 w 4674650"/>
                <a:gd name="connsiteY63" fmla="*/ 937452 h 1413862"/>
                <a:gd name="connsiteX64" fmla="*/ 110334 w 4674650"/>
                <a:gd name="connsiteY64" fmla="*/ 860611 h 1413862"/>
                <a:gd name="connsiteX65" fmla="*/ 94966 w 4674650"/>
                <a:gd name="connsiteY65" fmla="*/ 822191 h 1413862"/>
                <a:gd name="connsiteX66" fmla="*/ 87282 w 4674650"/>
                <a:gd name="connsiteY66" fmla="*/ 799139 h 1413862"/>
                <a:gd name="connsiteX67" fmla="*/ 41178 w 4674650"/>
                <a:gd name="connsiteY67" fmla="*/ 676195 h 1413862"/>
                <a:gd name="connsiteX68" fmla="*/ 25810 w 4674650"/>
                <a:gd name="connsiteY68" fmla="*/ 591670 h 1413862"/>
                <a:gd name="connsiteX69" fmla="*/ 10442 w 4674650"/>
                <a:gd name="connsiteY69" fmla="*/ 514830 h 1413862"/>
                <a:gd name="connsiteX70" fmla="*/ 10442 w 4674650"/>
                <a:gd name="connsiteY70" fmla="*/ 245889 h 1413862"/>
                <a:gd name="connsiteX71" fmla="*/ 18126 w 4674650"/>
                <a:gd name="connsiteY71" fmla="*/ 222837 h 1413862"/>
                <a:gd name="connsiteX72" fmla="*/ 56546 w 4674650"/>
                <a:gd name="connsiteY72" fmla="*/ 176732 h 1413862"/>
                <a:gd name="connsiteX73" fmla="*/ 87282 w 4674650"/>
                <a:gd name="connsiteY73" fmla="*/ 130628 h 1413862"/>
                <a:gd name="connsiteX74" fmla="*/ 133386 w 4674650"/>
                <a:gd name="connsiteY74" fmla="*/ 84524 h 1413862"/>
                <a:gd name="connsiteX75" fmla="*/ 156438 w 4674650"/>
                <a:gd name="connsiteY75" fmla="*/ 69156 h 1413862"/>
                <a:gd name="connsiteX76" fmla="*/ 202543 w 4674650"/>
                <a:gd name="connsiteY76" fmla="*/ 30736 h 1413862"/>
                <a:gd name="connsiteX77" fmla="*/ 225595 w 4674650"/>
                <a:gd name="connsiteY77" fmla="*/ 15368 h 1413862"/>
                <a:gd name="connsiteX78" fmla="*/ 271699 w 4674650"/>
                <a:gd name="connsiteY78" fmla="*/ 0 h 1413862"/>
                <a:gd name="connsiteX79" fmla="*/ 379275 w 4674650"/>
                <a:gd name="connsiteY79" fmla="*/ 7684 h 1413862"/>
                <a:gd name="connsiteX80" fmla="*/ 410012 w 4674650"/>
                <a:gd name="connsiteY80" fmla="*/ 15368 h 1413862"/>
                <a:gd name="connsiteX81" fmla="*/ 532956 w 4674650"/>
                <a:gd name="connsiteY81" fmla="*/ 30736 h 1413862"/>
                <a:gd name="connsiteX82" fmla="*/ 563692 w 4674650"/>
                <a:gd name="connsiteY82" fmla="*/ 38420 h 1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674650" h="1413862">
                  <a:moveTo>
                    <a:pt x="4674650" y="607038"/>
                  </a:moveTo>
                  <a:cubicBezTo>
                    <a:pt x="4638791" y="609599"/>
                    <a:pt x="4602804" y="610752"/>
                    <a:pt x="4567074" y="614722"/>
                  </a:cubicBezTo>
                  <a:cubicBezTo>
                    <a:pt x="4545479" y="617121"/>
                    <a:pt x="4533320" y="624626"/>
                    <a:pt x="4513286" y="630090"/>
                  </a:cubicBezTo>
                  <a:cubicBezTo>
                    <a:pt x="4492909" y="635648"/>
                    <a:pt x="4471851" y="638780"/>
                    <a:pt x="4451813" y="645459"/>
                  </a:cubicBezTo>
                  <a:cubicBezTo>
                    <a:pt x="4436445" y="650582"/>
                    <a:pt x="4421425" y="656898"/>
                    <a:pt x="4405709" y="660827"/>
                  </a:cubicBezTo>
                  <a:lnTo>
                    <a:pt x="4344237" y="676195"/>
                  </a:lnTo>
                  <a:cubicBezTo>
                    <a:pt x="4333992" y="678756"/>
                    <a:pt x="4323520" y="680539"/>
                    <a:pt x="4313501" y="683879"/>
                  </a:cubicBezTo>
                  <a:lnTo>
                    <a:pt x="4267396" y="699247"/>
                  </a:lnTo>
                  <a:cubicBezTo>
                    <a:pt x="4259712" y="704370"/>
                    <a:pt x="4252869" y="711063"/>
                    <a:pt x="4244344" y="714615"/>
                  </a:cubicBezTo>
                  <a:cubicBezTo>
                    <a:pt x="4221914" y="723961"/>
                    <a:pt x="4195406" y="724188"/>
                    <a:pt x="4175188" y="737667"/>
                  </a:cubicBezTo>
                  <a:lnTo>
                    <a:pt x="4106032" y="783771"/>
                  </a:lnTo>
                  <a:cubicBezTo>
                    <a:pt x="4098348" y="788894"/>
                    <a:pt x="4090368" y="793598"/>
                    <a:pt x="4082980" y="799139"/>
                  </a:cubicBezTo>
                  <a:cubicBezTo>
                    <a:pt x="3982532" y="874475"/>
                    <a:pt x="4107843" y="781380"/>
                    <a:pt x="4029191" y="837559"/>
                  </a:cubicBezTo>
                  <a:cubicBezTo>
                    <a:pt x="4018770" y="845003"/>
                    <a:pt x="4008876" y="853167"/>
                    <a:pt x="3998455" y="860611"/>
                  </a:cubicBezTo>
                  <a:cubicBezTo>
                    <a:pt x="3990940" y="865979"/>
                    <a:pt x="3982415" y="869970"/>
                    <a:pt x="3975403" y="875980"/>
                  </a:cubicBezTo>
                  <a:cubicBezTo>
                    <a:pt x="3948936" y="898666"/>
                    <a:pt x="3949839" y="907972"/>
                    <a:pt x="3921615" y="922084"/>
                  </a:cubicBezTo>
                  <a:cubicBezTo>
                    <a:pt x="3914370" y="925706"/>
                    <a:pt x="3906247" y="927207"/>
                    <a:pt x="3898563" y="929768"/>
                  </a:cubicBezTo>
                  <a:cubicBezTo>
                    <a:pt x="3890879" y="937452"/>
                    <a:pt x="3883859" y="945863"/>
                    <a:pt x="3875511" y="952820"/>
                  </a:cubicBezTo>
                  <a:cubicBezTo>
                    <a:pt x="3868416" y="958732"/>
                    <a:pt x="3858989" y="961658"/>
                    <a:pt x="3852459" y="968188"/>
                  </a:cubicBezTo>
                  <a:cubicBezTo>
                    <a:pt x="3798092" y="1022554"/>
                    <a:pt x="3831000" y="999297"/>
                    <a:pt x="3790986" y="1045028"/>
                  </a:cubicBezTo>
                  <a:cubicBezTo>
                    <a:pt x="3781445" y="1055932"/>
                    <a:pt x="3769679" y="1064763"/>
                    <a:pt x="3760250" y="1075764"/>
                  </a:cubicBezTo>
                  <a:cubicBezTo>
                    <a:pt x="3746232" y="1092118"/>
                    <a:pt x="3738700" y="1115495"/>
                    <a:pt x="3721830" y="1129553"/>
                  </a:cubicBezTo>
                  <a:cubicBezTo>
                    <a:pt x="3715608" y="1134738"/>
                    <a:pt x="3706462" y="1134676"/>
                    <a:pt x="3698778" y="1137237"/>
                  </a:cubicBezTo>
                  <a:lnTo>
                    <a:pt x="3668042" y="1183341"/>
                  </a:lnTo>
                  <a:cubicBezTo>
                    <a:pt x="3662919" y="1191025"/>
                    <a:pt x="3659204" y="1199863"/>
                    <a:pt x="3652674" y="1206393"/>
                  </a:cubicBezTo>
                  <a:cubicBezTo>
                    <a:pt x="3644990" y="1214077"/>
                    <a:pt x="3636579" y="1221097"/>
                    <a:pt x="3629622" y="1229445"/>
                  </a:cubicBezTo>
                  <a:cubicBezTo>
                    <a:pt x="3623710" y="1236540"/>
                    <a:pt x="3620784" y="1245967"/>
                    <a:pt x="3614254" y="1252497"/>
                  </a:cubicBezTo>
                  <a:cubicBezTo>
                    <a:pt x="3607724" y="1259027"/>
                    <a:pt x="3598296" y="1261953"/>
                    <a:pt x="3591201" y="1267865"/>
                  </a:cubicBezTo>
                  <a:cubicBezTo>
                    <a:pt x="3567944" y="1287245"/>
                    <a:pt x="3555341" y="1313328"/>
                    <a:pt x="3522045" y="1321653"/>
                  </a:cubicBezTo>
                  <a:cubicBezTo>
                    <a:pt x="3511800" y="1324215"/>
                    <a:pt x="3501498" y="1326559"/>
                    <a:pt x="3491309" y="1329338"/>
                  </a:cubicBezTo>
                  <a:cubicBezTo>
                    <a:pt x="3473319" y="1334244"/>
                    <a:pt x="3455768" y="1340865"/>
                    <a:pt x="3437521" y="1344706"/>
                  </a:cubicBezTo>
                  <a:cubicBezTo>
                    <a:pt x="3347024" y="1363758"/>
                    <a:pt x="3327354" y="1361271"/>
                    <a:pt x="3230052" y="1367758"/>
                  </a:cubicBezTo>
                  <a:cubicBezTo>
                    <a:pt x="3158663" y="1385605"/>
                    <a:pt x="3247409" y="1364287"/>
                    <a:pt x="3153212" y="1383126"/>
                  </a:cubicBezTo>
                  <a:cubicBezTo>
                    <a:pt x="3101055" y="1393557"/>
                    <a:pt x="3142194" y="1390595"/>
                    <a:pt x="3076371" y="1398494"/>
                  </a:cubicBezTo>
                  <a:cubicBezTo>
                    <a:pt x="3027785" y="1404324"/>
                    <a:pt x="2930375" y="1413862"/>
                    <a:pt x="2930375" y="1413862"/>
                  </a:cubicBezTo>
                  <a:lnTo>
                    <a:pt x="2630697" y="1406178"/>
                  </a:lnTo>
                  <a:cubicBezTo>
                    <a:pt x="2549977" y="1403132"/>
                    <a:pt x="2515581" y="1396513"/>
                    <a:pt x="2438596" y="1390810"/>
                  </a:cubicBezTo>
                  <a:cubicBezTo>
                    <a:pt x="2397647" y="1387777"/>
                    <a:pt x="2356633" y="1385687"/>
                    <a:pt x="2315652" y="1383126"/>
                  </a:cubicBezTo>
                  <a:cubicBezTo>
                    <a:pt x="2266294" y="1366673"/>
                    <a:pt x="2306653" y="1378246"/>
                    <a:pt x="2215759" y="1367758"/>
                  </a:cubicBezTo>
                  <a:lnTo>
                    <a:pt x="2092815" y="1352390"/>
                  </a:lnTo>
                  <a:cubicBezTo>
                    <a:pt x="2085131" y="1349829"/>
                    <a:pt x="2077809" y="1345634"/>
                    <a:pt x="2069763" y="1344706"/>
                  </a:cubicBezTo>
                  <a:cubicBezTo>
                    <a:pt x="2011019" y="1337928"/>
                    <a:pt x="1893030" y="1329338"/>
                    <a:pt x="1893030" y="1329338"/>
                  </a:cubicBezTo>
                  <a:cubicBezTo>
                    <a:pt x="1877662" y="1326776"/>
                    <a:pt x="1862135" y="1325033"/>
                    <a:pt x="1846926" y="1321653"/>
                  </a:cubicBezTo>
                  <a:cubicBezTo>
                    <a:pt x="1839019" y="1319896"/>
                    <a:pt x="1831850" y="1315377"/>
                    <a:pt x="1823874" y="1313969"/>
                  </a:cubicBezTo>
                  <a:cubicBezTo>
                    <a:pt x="1788202" y="1307674"/>
                    <a:pt x="1751817" y="1305705"/>
                    <a:pt x="1716297" y="1298601"/>
                  </a:cubicBezTo>
                  <a:cubicBezTo>
                    <a:pt x="1642937" y="1283929"/>
                    <a:pt x="1714631" y="1297529"/>
                    <a:pt x="1624089" y="1283233"/>
                  </a:cubicBezTo>
                  <a:cubicBezTo>
                    <a:pt x="1593310" y="1278373"/>
                    <a:pt x="1562727" y="1272272"/>
                    <a:pt x="1531880" y="1267865"/>
                  </a:cubicBezTo>
                  <a:cubicBezTo>
                    <a:pt x="1494051" y="1262461"/>
                    <a:pt x="1413315" y="1255689"/>
                    <a:pt x="1378200" y="1252497"/>
                  </a:cubicBezTo>
                  <a:cubicBezTo>
                    <a:pt x="1370516" y="1249936"/>
                    <a:pt x="1363117" y="1246262"/>
                    <a:pt x="1355148" y="1244813"/>
                  </a:cubicBezTo>
                  <a:cubicBezTo>
                    <a:pt x="1335632" y="1241265"/>
                    <a:pt x="1241225" y="1231533"/>
                    <a:pt x="1224519" y="1229445"/>
                  </a:cubicBezTo>
                  <a:cubicBezTo>
                    <a:pt x="1147900" y="1219868"/>
                    <a:pt x="1188565" y="1221985"/>
                    <a:pt x="1101575" y="1214077"/>
                  </a:cubicBezTo>
                  <a:cubicBezTo>
                    <a:pt x="1068316" y="1211053"/>
                    <a:pt x="1034980" y="1208954"/>
                    <a:pt x="1001682" y="1206393"/>
                  </a:cubicBezTo>
                  <a:cubicBezTo>
                    <a:pt x="954201" y="1190566"/>
                    <a:pt x="978279" y="1196637"/>
                    <a:pt x="894106" y="1191025"/>
                  </a:cubicBezTo>
                  <a:cubicBezTo>
                    <a:pt x="845481" y="1187783"/>
                    <a:pt x="796775" y="1185902"/>
                    <a:pt x="748109" y="1183341"/>
                  </a:cubicBezTo>
                  <a:cubicBezTo>
                    <a:pt x="692838" y="1164917"/>
                    <a:pt x="761860" y="1187270"/>
                    <a:pt x="694321" y="1167973"/>
                  </a:cubicBezTo>
                  <a:cubicBezTo>
                    <a:pt x="686533" y="1165748"/>
                    <a:pt x="679211" y="1161877"/>
                    <a:pt x="671269" y="1160289"/>
                  </a:cubicBezTo>
                  <a:cubicBezTo>
                    <a:pt x="559062" y="1137848"/>
                    <a:pt x="678792" y="1170724"/>
                    <a:pt x="556008" y="1137237"/>
                  </a:cubicBezTo>
                  <a:cubicBezTo>
                    <a:pt x="548194" y="1135106"/>
                    <a:pt x="540568" y="1132321"/>
                    <a:pt x="532956" y="1129553"/>
                  </a:cubicBezTo>
                  <a:cubicBezTo>
                    <a:pt x="512390" y="1122074"/>
                    <a:pt x="492245" y="1113422"/>
                    <a:pt x="471484" y="1106501"/>
                  </a:cubicBezTo>
                  <a:cubicBezTo>
                    <a:pt x="453794" y="1100604"/>
                    <a:pt x="434835" y="1098477"/>
                    <a:pt x="417696" y="1091132"/>
                  </a:cubicBezTo>
                  <a:cubicBezTo>
                    <a:pt x="398715" y="1082997"/>
                    <a:pt x="382377" y="1069631"/>
                    <a:pt x="363907" y="1060396"/>
                  </a:cubicBezTo>
                  <a:cubicBezTo>
                    <a:pt x="356662" y="1056774"/>
                    <a:pt x="348209" y="1056106"/>
                    <a:pt x="340855" y="1052712"/>
                  </a:cubicBezTo>
                  <a:cubicBezTo>
                    <a:pt x="335769" y="1050365"/>
                    <a:pt x="244182" y="1006729"/>
                    <a:pt x="225595" y="991240"/>
                  </a:cubicBezTo>
                  <a:cubicBezTo>
                    <a:pt x="206116" y="975008"/>
                    <a:pt x="189736" y="955381"/>
                    <a:pt x="171807" y="937452"/>
                  </a:cubicBezTo>
                  <a:cubicBezTo>
                    <a:pt x="148285" y="913931"/>
                    <a:pt x="123260" y="892926"/>
                    <a:pt x="110334" y="860611"/>
                  </a:cubicBezTo>
                  <a:cubicBezTo>
                    <a:pt x="105211" y="847804"/>
                    <a:pt x="99809" y="835106"/>
                    <a:pt x="94966" y="822191"/>
                  </a:cubicBezTo>
                  <a:cubicBezTo>
                    <a:pt x="92122" y="814607"/>
                    <a:pt x="90190" y="806699"/>
                    <a:pt x="87282" y="799139"/>
                  </a:cubicBezTo>
                  <a:cubicBezTo>
                    <a:pt x="79383" y="778602"/>
                    <a:pt x="48326" y="706575"/>
                    <a:pt x="41178" y="676195"/>
                  </a:cubicBezTo>
                  <a:cubicBezTo>
                    <a:pt x="34619" y="648319"/>
                    <a:pt x="30518" y="619917"/>
                    <a:pt x="25810" y="591670"/>
                  </a:cubicBezTo>
                  <a:cubicBezTo>
                    <a:pt x="14038" y="521035"/>
                    <a:pt x="25169" y="559012"/>
                    <a:pt x="10442" y="514830"/>
                  </a:cubicBezTo>
                  <a:cubicBezTo>
                    <a:pt x="-4510" y="395211"/>
                    <a:pt x="-2414" y="438731"/>
                    <a:pt x="10442" y="245889"/>
                  </a:cubicBezTo>
                  <a:cubicBezTo>
                    <a:pt x="10981" y="237807"/>
                    <a:pt x="14504" y="230082"/>
                    <a:pt x="18126" y="222837"/>
                  </a:cubicBezTo>
                  <a:cubicBezTo>
                    <a:pt x="34600" y="189890"/>
                    <a:pt x="32756" y="207319"/>
                    <a:pt x="56546" y="176732"/>
                  </a:cubicBezTo>
                  <a:cubicBezTo>
                    <a:pt x="67885" y="162153"/>
                    <a:pt x="72506" y="141710"/>
                    <a:pt x="87282" y="130628"/>
                  </a:cubicBezTo>
                  <a:cubicBezTo>
                    <a:pt x="187732" y="55291"/>
                    <a:pt x="65970" y="151940"/>
                    <a:pt x="133386" y="84524"/>
                  </a:cubicBezTo>
                  <a:cubicBezTo>
                    <a:pt x="139916" y="77994"/>
                    <a:pt x="149148" y="74826"/>
                    <a:pt x="156438" y="69156"/>
                  </a:cubicBezTo>
                  <a:cubicBezTo>
                    <a:pt x="172229" y="56874"/>
                    <a:pt x="186752" y="43018"/>
                    <a:pt x="202543" y="30736"/>
                  </a:cubicBezTo>
                  <a:cubicBezTo>
                    <a:pt x="209833" y="25066"/>
                    <a:pt x="217156" y="19119"/>
                    <a:pt x="225595" y="15368"/>
                  </a:cubicBezTo>
                  <a:cubicBezTo>
                    <a:pt x="240398" y="8789"/>
                    <a:pt x="271699" y="0"/>
                    <a:pt x="271699" y="0"/>
                  </a:cubicBezTo>
                  <a:cubicBezTo>
                    <a:pt x="307558" y="2561"/>
                    <a:pt x="343545" y="3714"/>
                    <a:pt x="379275" y="7684"/>
                  </a:cubicBezTo>
                  <a:cubicBezTo>
                    <a:pt x="389771" y="8850"/>
                    <a:pt x="399568" y="13801"/>
                    <a:pt x="410012" y="15368"/>
                  </a:cubicBezTo>
                  <a:cubicBezTo>
                    <a:pt x="450855" y="21494"/>
                    <a:pt x="492218" y="23946"/>
                    <a:pt x="532956" y="30736"/>
                  </a:cubicBezTo>
                  <a:cubicBezTo>
                    <a:pt x="584113" y="39262"/>
                    <a:pt x="594640" y="38420"/>
                    <a:pt x="563692" y="3842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sp>
        <p:nvSpPr>
          <p:cNvPr id="34" name="Content Placeholder 33">
            <a:extLst>
              <a:ext uri="{FF2B5EF4-FFF2-40B4-BE49-F238E27FC236}">
                <a16:creationId xmlns:a16="http://schemas.microsoft.com/office/drawing/2014/main" id="{82410490-5E18-4E10-BA66-A4188CE48051}"/>
              </a:ext>
            </a:extLst>
          </p:cNvPr>
          <p:cNvSpPr>
            <a:spLocks noGrp="1"/>
          </p:cNvSpPr>
          <p:nvPr>
            <p:ph idx="1"/>
          </p:nvPr>
        </p:nvSpPr>
        <p:spPr>
          <a:xfrm>
            <a:off x="311234" y="4811479"/>
            <a:ext cx="5593575" cy="1924858"/>
          </a:xfrm>
        </p:spPr>
        <p:txBody>
          <a:bodyPr/>
          <a:lstStyle/>
          <a:p>
            <a:pPr marL="230188" indent="-230188"/>
            <a:r>
              <a:rPr lang="en-US" sz="2000" dirty="0">
                <a:latin typeface="Calibri" panose="020F0502020204030204" pitchFamily="34" charset="0"/>
                <a:cs typeface="Calibri" panose="020F0502020204030204" pitchFamily="34" charset="0"/>
              </a:rPr>
              <a:t>Kevin lives in Orlando</a:t>
            </a:r>
          </a:p>
          <a:p>
            <a:pPr marL="230188" indent="-230188"/>
            <a:r>
              <a:rPr lang="en-US" sz="2000" dirty="0">
                <a:latin typeface="Calibri" panose="020F0502020204030204" pitchFamily="34" charset="0"/>
                <a:cs typeface="Calibri" panose="020F0502020204030204" pitchFamily="34" charset="0"/>
              </a:rPr>
              <a:t>Kevin is the President of a company</a:t>
            </a:r>
          </a:p>
          <a:p>
            <a:pPr marL="230188" indent="-230188"/>
            <a:r>
              <a:rPr lang="en-US" sz="2000" dirty="0">
                <a:latin typeface="Calibri" panose="020F0502020204030204" pitchFamily="34" charset="0"/>
                <a:cs typeface="Calibri" panose="020F0502020204030204" pitchFamily="34" charset="0"/>
              </a:rPr>
              <a:t>Kevin is the President of a car company</a:t>
            </a:r>
          </a:p>
          <a:p>
            <a:pPr marL="230188" indent="-230188"/>
            <a:r>
              <a:rPr lang="en-US" sz="2000" dirty="0">
                <a:latin typeface="Calibri" panose="020F0502020204030204" pitchFamily="34" charset="0"/>
                <a:cs typeface="Calibri" panose="020F0502020204030204" pitchFamily="34" charset="0"/>
              </a:rPr>
              <a:t>Kevin has a red car</a:t>
            </a:r>
          </a:p>
          <a:p>
            <a:pPr marL="230188" indent="-230188"/>
            <a:r>
              <a:rPr lang="en-US" sz="2000" dirty="0">
                <a:latin typeface="Calibri" panose="020F0502020204030204" pitchFamily="34" charset="0"/>
                <a:cs typeface="Calibri" panose="020F0502020204030204" pitchFamily="34" charset="0"/>
              </a:rPr>
              <a:t>Kevin’s car is manufactured by his own company</a:t>
            </a:r>
          </a:p>
        </p:txBody>
      </p:sp>
      <p:sp>
        <p:nvSpPr>
          <p:cNvPr id="4" name="TextBox 3"/>
          <p:cNvSpPr txBox="1"/>
          <p:nvPr/>
        </p:nvSpPr>
        <p:spPr>
          <a:xfrm>
            <a:off x="7703467" y="4765683"/>
            <a:ext cx="1021433" cy="369332"/>
          </a:xfrm>
          <a:prstGeom prst="rect">
            <a:avLst/>
          </a:prstGeom>
          <a:noFill/>
        </p:spPr>
        <p:txBody>
          <a:bodyPr wrap="none" rtlCol="0">
            <a:spAutoFit/>
          </a:bodyPr>
          <a:lstStyle/>
          <a:p>
            <a:r>
              <a:rPr lang="en-US" sz="1800" dirty="0"/>
              <a:t>Schema</a:t>
            </a:r>
          </a:p>
        </p:txBody>
      </p:sp>
      <p:sp>
        <p:nvSpPr>
          <p:cNvPr id="6" name="Speech Bubble: Rectangle with Corners Rounded 5">
            <a:extLst>
              <a:ext uri="{FF2B5EF4-FFF2-40B4-BE49-F238E27FC236}">
                <a16:creationId xmlns:a16="http://schemas.microsoft.com/office/drawing/2014/main" id="{D683DA38-FA6F-41E8-ABB8-431FA3B05E8F}"/>
              </a:ext>
            </a:extLst>
          </p:cNvPr>
          <p:cNvSpPr/>
          <p:nvPr/>
        </p:nvSpPr>
        <p:spPr bwMode="auto">
          <a:xfrm>
            <a:off x="457200" y="3648507"/>
            <a:ext cx="2057400" cy="887994"/>
          </a:xfrm>
          <a:prstGeom prst="wedgeRoundRectCallout">
            <a:avLst>
              <a:gd name="adj1" fmla="val 37970"/>
              <a:gd name="adj2" fmla="val -76118"/>
              <a:gd name="adj3" fmla="val 16667"/>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bg1"/>
                </a:solidFill>
                <a:effectLst/>
                <a:latin typeface="Comic Sans MS" pitchFamily="66" charset="0"/>
              </a:rPr>
              <a:t>Kevin has a red car</a:t>
            </a:r>
          </a:p>
        </p:txBody>
      </p:sp>
    </p:spTree>
    <p:extLst>
      <p:ext uri="{BB962C8B-B14F-4D97-AF65-F5344CB8AC3E}">
        <p14:creationId xmlns:p14="http://schemas.microsoft.com/office/powerpoint/2010/main" val="304910628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08663"/>
            <a:ext cx="7772400" cy="838200"/>
          </a:xfrm>
        </p:spPr>
        <p:txBody>
          <a:bodyPr/>
          <a:lstStyle/>
          <a:p>
            <a:pPr eaLnBrk="1" hangingPunct="1"/>
            <a:r>
              <a:rPr lang="en-US" dirty="0">
                <a:solidFill>
                  <a:srgbClr val="800000"/>
                </a:solidFill>
                <a:latin typeface="Comic Sans MS" pitchFamily="66" charset="0"/>
              </a:rPr>
              <a:t>Equivalent Relational Schema</a:t>
            </a:r>
          </a:p>
        </p:txBody>
      </p:sp>
      <p:sp>
        <p:nvSpPr>
          <p:cNvPr id="130051" name="Rectangle 3"/>
          <p:cNvSpPr>
            <a:spLocks noGrp="1" noChangeArrowheads="1"/>
          </p:cNvSpPr>
          <p:nvPr>
            <p:ph type="body" idx="1"/>
          </p:nvPr>
        </p:nvSpPr>
        <p:spPr>
          <a:xfrm>
            <a:off x="392129" y="4446284"/>
            <a:ext cx="6858000" cy="1954512"/>
          </a:xfrm>
          <a:solidFill>
            <a:srgbClr val="E1FFF5"/>
          </a:solidFill>
        </p:spPr>
        <p:txBody>
          <a:bodyPr/>
          <a:lstStyle/>
          <a:p>
            <a:pPr eaLnBrk="1" hangingPunct="1">
              <a:spcAft>
                <a:spcPts val="300"/>
              </a:spcAft>
              <a:buFontTx/>
              <a:buNone/>
            </a:pPr>
            <a:r>
              <a:rPr lang="en-US" sz="2000" b="1" u="sng" dirty="0">
                <a:solidFill>
                  <a:srgbClr val="800000"/>
                </a:solidFill>
                <a:latin typeface="Arial Unicode MS" pitchFamily="34" charset="-128"/>
              </a:rPr>
              <a:t>Equivalent Relational Schema</a:t>
            </a:r>
            <a:r>
              <a:rPr lang="en-US" sz="2000" dirty="0">
                <a:latin typeface="Arial Unicode MS" pitchFamily="34" charset="-128"/>
              </a:rPr>
              <a:t>:</a:t>
            </a:r>
          </a:p>
          <a:p>
            <a:pPr eaLnBrk="1" hangingPunct="1">
              <a:spcAft>
                <a:spcPts val="300"/>
              </a:spcAft>
              <a:buFontTx/>
              <a:buNone/>
            </a:pPr>
            <a:r>
              <a:rPr lang="en-US" sz="1800" b="1" dirty="0">
                <a:solidFill>
                  <a:schemeClr val="accent2"/>
                </a:solidFill>
                <a:latin typeface="Arial Unicode MS" pitchFamily="34" charset="-128"/>
              </a:rPr>
              <a:t>Auto </a:t>
            </a:r>
            <a:r>
              <a:rPr lang="en-US" sz="1800" dirty="0">
                <a:latin typeface="Arial Unicode MS" pitchFamily="34" charset="-128"/>
              </a:rPr>
              <a:t>(</a:t>
            </a:r>
            <a:r>
              <a:rPr lang="en-US" sz="1800" b="1" u="sng" dirty="0">
                <a:latin typeface="Arial Unicode MS" pitchFamily="34" charset="-128"/>
              </a:rPr>
              <a:t>Auto-OID</a:t>
            </a:r>
            <a:r>
              <a:rPr lang="en-US" sz="1800" dirty="0">
                <a:latin typeface="Arial Unicode MS" pitchFamily="34" charset="-128"/>
              </a:rPr>
              <a:t>, Color, Company-OID)</a:t>
            </a:r>
          </a:p>
          <a:p>
            <a:pPr eaLnBrk="1" hangingPunct="1">
              <a:spcAft>
                <a:spcPts val="300"/>
              </a:spcAft>
              <a:buFontTx/>
              <a:buNone/>
            </a:pPr>
            <a:r>
              <a:rPr lang="en-US" sz="1800" b="1" dirty="0">
                <a:solidFill>
                  <a:schemeClr val="accent2"/>
                </a:solidFill>
                <a:latin typeface="Arial Unicode MS" pitchFamily="34" charset="-128"/>
              </a:rPr>
              <a:t>Company </a:t>
            </a:r>
            <a:r>
              <a:rPr lang="en-US" sz="1800" dirty="0">
                <a:latin typeface="Arial Unicode MS" pitchFamily="34" charset="-128"/>
              </a:rPr>
              <a:t>(</a:t>
            </a:r>
            <a:r>
              <a:rPr lang="en-US" sz="1800" b="1" u="sng" dirty="0">
                <a:latin typeface="Arial Unicode MS" pitchFamily="34" charset="-128"/>
              </a:rPr>
              <a:t>Company-OID</a:t>
            </a:r>
            <a:r>
              <a:rPr lang="en-US" sz="1800" dirty="0">
                <a:latin typeface="Arial Unicode MS" pitchFamily="34" charset="-128"/>
              </a:rPr>
              <a:t>, Name, Profit, City-OID, People-OID)</a:t>
            </a:r>
          </a:p>
          <a:p>
            <a:pPr eaLnBrk="1" hangingPunct="1">
              <a:spcAft>
                <a:spcPts val="300"/>
              </a:spcAft>
              <a:buFontTx/>
              <a:buNone/>
            </a:pPr>
            <a:r>
              <a:rPr lang="en-US" sz="1800" b="1" dirty="0">
                <a:solidFill>
                  <a:schemeClr val="accent2"/>
                </a:solidFill>
                <a:latin typeface="Arial Unicode MS" pitchFamily="34" charset="-128"/>
              </a:rPr>
              <a:t>People </a:t>
            </a:r>
            <a:r>
              <a:rPr lang="en-US" sz="1800" dirty="0">
                <a:latin typeface="Arial Unicode MS" pitchFamily="34" charset="-128"/>
              </a:rPr>
              <a:t>(</a:t>
            </a:r>
            <a:r>
              <a:rPr lang="en-US" sz="1800" b="1" u="sng" dirty="0">
                <a:latin typeface="Arial Unicode MS" pitchFamily="34" charset="-128"/>
              </a:rPr>
              <a:t>People-OID</a:t>
            </a:r>
            <a:r>
              <a:rPr lang="en-US" sz="1800" dirty="0">
                <a:latin typeface="Arial Unicode MS" pitchFamily="34" charset="-128"/>
              </a:rPr>
              <a:t>, Name, Age, City-OID, Auto-OID)</a:t>
            </a:r>
          </a:p>
          <a:p>
            <a:pPr eaLnBrk="1" hangingPunct="1">
              <a:buFontTx/>
              <a:buNone/>
            </a:pPr>
            <a:r>
              <a:rPr lang="en-US" sz="1800" b="1" dirty="0">
                <a:solidFill>
                  <a:schemeClr val="accent2"/>
                </a:solidFill>
                <a:latin typeface="Arial Unicode MS" pitchFamily="34" charset="-128"/>
              </a:rPr>
              <a:t>City </a:t>
            </a:r>
            <a:r>
              <a:rPr lang="en-US" sz="1800" dirty="0">
                <a:latin typeface="Arial Unicode MS" pitchFamily="34" charset="-128"/>
              </a:rPr>
              <a:t>(</a:t>
            </a:r>
            <a:r>
              <a:rPr lang="en-US" sz="1800" b="1" u="sng" dirty="0">
                <a:latin typeface="Arial Unicode MS" pitchFamily="34" charset="-128"/>
              </a:rPr>
              <a:t>City-OID</a:t>
            </a:r>
            <a:r>
              <a:rPr lang="en-US" sz="1800" dirty="0">
                <a:latin typeface="Arial Unicode MS" pitchFamily="34" charset="-128"/>
              </a:rPr>
              <a:t>, Name, State)</a:t>
            </a:r>
          </a:p>
        </p:txBody>
      </p:sp>
      <p:sp>
        <p:nvSpPr>
          <p:cNvPr id="130052" name="Text Box 4"/>
          <p:cNvSpPr txBox="1">
            <a:spLocks noChangeArrowheads="1"/>
          </p:cNvSpPr>
          <p:nvPr/>
        </p:nvSpPr>
        <p:spPr bwMode="auto">
          <a:xfrm>
            <a:off x="525479" y="1253373"/>
            <a:ext cx="2425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b="1" i="0" u="sng" dirty="0">
                <a:solidFill>
                  <a:srgbClr val="7030A0"/>
                </a:solidFill>
              </a:rPr>
              <a:t>OODB Schema</a:t>
            </a:r>
            <a:r>
              <a:rPr lang="en-US" i="0" dirty="0">
                <a:solidFill>
                  <a:srgbClr val="7030A0"/>
                </a:solidFill>
              </a:rPr>
              <a:t>:</a:t>
            </a:r>
          </a:p>
        </p:txBody>
      </p:sp>
      <p:sp>
        <p:nvSpPr>
          <p:cNvPr id="130053" name="Text Box 5"/>
          <p:cNvSpPr txBox="1">
            <a:spLocks noChangeArrowheads="1"/>
          </p:cNvSpPr>
          <p:nvPr/>
        </p:nvSpPr>
        <p:spPr bwMode="auto">
          <a:xfrm>
            <a:off x="544529" y="1839610"/>
            <a:ext cx="20558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chemeClr val="accent2"/>
                </a:solidFill>
              </a:rPr>
              <a:t>Auto</a:t>
            </a:r>
          </a:p>
          <a:p>
            <a:pPr eaLnBrk="1" hangingPunct="1"/>
            <a:r>
              <a:rPr lang="en-US" sz="2000" i="0"/>
              <a:t>   OID</a:t>
            </a:r>
          </a:p>
          <a:p>
            <a:pPr eaLnBrk="1" hangingPunct="1"/>
            <a:r>
              <a:rPr lang="en-US" sz="2000" i="0"/>
              <a:t>   Color</a:t>
            </a:r>
          </a:p>
          <a:p>
            <a:pPr eaLnBrk="1" hangingPunct="1"/>
            <a:r>
              <a:rPr lang="en-US" sz="2000" i="0"/>
              <a:t>   Manufacturer</a:t>
            </a:r>
          </a:p>
        </p:txBody>
      </p:sp>
      <p:sp>
        <p:nvSpPr>
          <p:cNvPr id="130054" name="Text Box 6"/>
          <p:cNvSpPr txBox="1">
            <a:spLocks noChangeArrowheads="1"/>
          </p:cNvSpPr>
          <p:nvPr/>
        </p:nvSpPr>
        <p:spPr bwMode="auto">
          <a:xfrm>
            <a:off x="2754329" y="1763410"/>
            <a:ext cx="192405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chemeClr val="accent2"/>
                </a:solidFill>
              </a:rPr>
              <a:t>Company</a:t>
            </a:r>
          </a:p>
          <a:p>
            <a:pPr eaLnBrk="1" hangingPunct="1"/>
            <a:r>
              <a:rPr lang="en-US" sz="2000" i="0"/>
              <a:t>   OID</a:t>
            </a:r>
          </a:p>
          <a:p>
            <a:pPr eaLnBrk="1" hangingPunct="1"/>
            <a:r>
              <a:rPr lang="en-US" sz="2000" i="0"/>
              <a:t>   Name</a:t>
            </a:r>
          </a:p>
          <a:p>
            <a:pPr eaLnBrk="1" hangingPunct="1"/>
            <a:r>
              <a:rPr lang="en-US" sz="2000" i="0"/>
              <a:t>   Profit</a:t>
            </a:r>
          </a:p>
          <a:p>
            <a:pPr eaLnBrk="1" hangingPunct="1"/>
            <a:r>
              <a:rPr lang="en-US" sz="2000" i="0"/>
              <a:t>   Headquarter</a:t>
            </a:r>
          </a:p>
          <a:p>
            <a:pPr eaLnBrk="1" hangingPunct="1"/>
            <a:r>
              <a:rPr lang="en-US" sz="2000" i="0"/>
              <a:t>   President</a:t>
            </a:r>
          </a:p>
        </p:txBody>
      </p:sp>
      <p:sp>
        <p:nvSpPr>
          <p:cNvPr id="130055" name="Text Box 7"/>
          <p:cNvSpPr txBox="1">
            <a:spLocks noChangeArrowheads="1"/>
          </p:cNvSpPr>
          <p:nvPr/>
        </p:nvSpPr>
        <p:spPr bwMode="auto">
          <a:xfrm>
            <a:off x="5268929" y="1730072"/>
            <a:ext cx="174466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chemeClr val="accent2"/>
                </a:solidFill>
              </a:rPr>
              <a:t>People</a:t>
            </a:r>
          </a:p>
          <a:p>
            <a:pPr eaLnBrk="1" hangingPunct="1"/>
            <a:r>
              <a:rPr lang="en-US" sz="2000" i="0" dirty="0"/>
              <a:t>   OID</a:t>
            </a:r>
          </a:p>
          <a:p>
            <a:pPr eaLnBrk="1" hangingPunct="1"/>
            <a:r>
              <a:rPr lang="en-US" sz="2000" i="0" dirty="0"/>
              <a:t>   Name</a:t>
            </a:r>
          </a:p>
          <a:p>
            <a:pPr eaLnBrk="1" hangingPunct="1"/>
            <a:r>
              <a:rPr lang="en-US" sz="2000" i="0" dirty="0"/>
              <a:t>   Hometown</a:t>
            </a:r>
          </a:p>
          <a:p>
            <a:pPr eaLnBrk="1" hangingPunct="1"/>
            <a:r>
              <a:rPr lang="en-US" sz="2000" i="0" dirty="0"/>
              <a:t>   Automobile</a:t>
            </a:r>
          </a:p>
          <a:p>
            <a:pPr eaLnBrk="1" hangingPunct="1"/>
            <a:r>
              <a:rPr lang="en-US" sz="2000" i="0" dirty="0"/>
              <a:t>   Age</a:t>
            </a:r>
          </a:p>
        </p:txBody>
      </p:sp>
      <p:sp>
        <p:nvSpPr>
          <p:cNvPr id="130056" name="Text Box 8"/>
          <p:cNvSpPr txBox="1">
            <a:spLocks noChangeArrowheads="1"/>
          </p:cNvSpPr>
          <p:nvPr/>
        </p:nvSpPr>
        <p:spPr bwMode="auto">
          <a:xfrm>
            <a:off x="7677167" y="1730072"/>
            <a:ext cx="1096962"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chemeClr val="accent2"/>
                </a:solidFill>
              </a:rPr>
              <a:t>City</a:t>
            </a:r>
          </a:p>
          <a:p>
            <a:pPr eaLnBrk="1" hangingPunct="1"/>
            <a:r>
              <a:rPr lang="en-US" sz="2000" i="0"/>
              <a:t>   OID</a:t>
            </a:r>
          </a:p>
          <a:p>
            <a:pPr eaLnBrk="1" hangingPunct="1"/>
            <a:r>
              <a:rPr lang="en-US" sz="2000" i="0"/>
              <a:t>   Name</a:t>
            </a:r>
          </a:p>
          <a:p>
            <a:pPr eaLnBrk="1" hangingPunct="1"/>
            <a:r>
              <a:rPr lang="en-US" sz="2000" i="0"/>
              <a:t>   State</a:t>
            </a:r>
          </a:p>
        </p:txBody>
      </p:sp>
      <p:sp>
        <p:nvSpPr>
          <p:cNvPr id="130060" name="Line 12"/>
          <p:cNvSpPr>
            <a:spLocks noChangeShapeType="1"/>
          </p:cNvSpPr>
          <p:nvPr/>
        </p:nvSpPr>
        <p:spPr bwMode="auto">
          <a:xfrm>
            <a:off x="4354529" y="3498547"/>
            <a:ext cx="838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1" name="Line 13"/>
          <p:cNvSpPr>
            <a:spLocks noChangeShapeType="1"/>
          </p:cNvSpPr>
          <p:nvPr/>
        </p:nvSpPr>
        <p:spPr bwMode="auto">
          <a:xfrm flipV="1">
            <a:off x="5192729" y="2203147"/>
            <a:ext cx="0" cy="129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2" name="Line 14"/>
          <p:cNvSpPr>
            <a:spLocks noChangeShapeType="1"/>
          </p:cNvSpPr>
          <p:nvPr/>
        </p:nvSpPr>
        <p:spPr bwMode="auto">
          <a:xfrm>
            <a:off x="5192729" y="2203147"/>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63" name="Line 15"/>
          <p:cNvSpPr>
            <a:spLocks noChangeShapeType="1"/>
          </p:cNvSpPr>
          <p:nvPr/>
        </p:nvSpPr>
        <p:spPr bwMode="auto">
          <a:xfrm>
            <a:off x="4659329" y="3193747"/>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4" name="Line 16"/>
          <p:cNvSpPr>
            <a:spLocks noChangeShapeType="1"/>
          </p:cNvSpPr>
          <p:nvPr/>
        </p:nvSpPr>
        <p:spPr bwMode="auto">
          <a:xfrm flipV="1">
            <a:off x="5040329" y="1593547"/>
            <a:ext cx="0" cy="160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5" name="Line 17"/>
          <p:cNvSpPr>
            <a:spLocks noChangeShapeType="1"/>
          </p:cNvSpPr>
          <p:nvPr/>
        </p:nvSpPr>
        <p:spPr bwMode="auto">
          <a:xfrm>
            <a:off x="5040329" y="1593547"/>
            <a:ext cx="198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6" name="Line 18"/>
          <p:cNvSpPr>
            <a:spLocks noChangeShapeType="1"/>
          </p:cNvSpPr>
          <p:nvPr/>
        </p:nvSpPr>
        <p:spPr bwMode="auto">
          <a:xfrm>
            <a:off x="7021529" y="15935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7" name="Line 19"/>
          <p:cNvSpPr>
            <a:spLocks noChangeShapeType="1"/>
          </p:cNvSpPr>
          <p:nvPr/>
        </p:nvSpPr>
        <p:spPr bwMode="auto">
          <a:xfrm>
            <a:off x="7021529" y="2203147"/>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68" name="Line 20"/>
          <p:cNvSpPr>
            <a:spLocks noChangeShapeType="1"/>
          </p:cNvSpPr>
          <p:nvPr/>
        </p:nvSpPr>
        <p:spPr bwMode="auto">
          <a:xfrm>
            <a:off x="6869129" y="2888947"/>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9" name="Line 21"/>
          <p:cNvSpPr>
            <a:spLocks noChangeShapeType="1"/>
          </p:cNvSpPr>
          <p:nvPr/>
        </p:nvSpPr>
        <p:spPr bwMode="auto">
          <a:xfrm flipV="1">
            <a:off x="7173929" y="22793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0" name="Line 23"/>
          <p:cNvSpPr>
            <a:spLocks noChangeShapeType="1"/>
          </p:cNvSpPr>
          <p:nvPr/>
        </p:nvSpPr>
        <p:spPr bwMode="auto">
          <a:xfrm>
            <a:off x="7173929" y="2279347"/>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71" name="Line 25"/>
          <p:cNvSpPr>
            <a:spLocks noChangeShapeType="1"/>
          </p:cNvSpPr>
          <p:nvPr/>
        </p:nvSpPr>
        <p:spPr bwMode="auto">
          <a:xfrm>
            <a:off x="6945329" y="3117547"/>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2" name="Line 26"/>
          <p:cNvSpPr>
            <a:spLocks noChangeShapeType="1"/>
          </p:cNvSpPr>
          <p:nvPr/>
        </p:nvSpPr>
        <p:spPr bwMode="auto">
          <a:xfrm>
            <a:off x="7250129" y="31175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3" name="Line 27"/>
          <p:cNvSpPr>
            <a:spLocks noChangeShapeType="1"/>
          </p:cNvSpPr>
          <p:nvPr/>
        </p:nvSpPr>
        <p:spPr bwMode="auto">
          <a:xfrm flipH="1">
            <a:off x="468329" y="3727147"/>
            <a:ext cx="6781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4" name="Line 28"/>
          <p:cNvSpPr>
            <a:spLocks noChangeShapeType="1"/>
          </p:cNvSpPr>
          <p:nvPr/>
        </p:nvSpPr>
        <p:spPr bwMode="auto">
          <a:xfrm flipV="1">
            <a:off x="468329" y="2355547"/>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5" name="Line 29"/>
          <p:cNvSpPr>
            <a:spLocks noChangeShapeType="1"/>
          </p:cNvSpPr>
          <p:nvPr/>
        </p:nvSpPr>
        <p:spPr bwMode="auto">
          <a:xfrm>
            <a:off x="468329" y="2355547"/>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Oval Callout 1"/>
          <p:cNvSpPr/>
          <p:nvPr/>
        </p:nvSpPr>
        <p:spPr bwMode="auto">
          <a:xfrm>
            <a:off x="4172404" y="4060436"/>
            <a:ext cx="1200150" cy="665099"/>
          </a:xfrm>
          <a:prstGeom prst="wedgeEllipseCallout">
            <a:avLst>
              <a:gd name="adj1" fmla="val -29976"/>
              <a:gd name="adj2" fmla="val 83122"/>
            </a:avLst>
          </a:prstGeom>
          <a:solidFill>
            <a:schemeClr val="accent1">
              <a:lumMod val="5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Foreign key</a:t>
            </a:r>
          </a:p>
        </p:txBody>
      </p:sp>
      <p:sp>
        <p:nvSpPr>
          <p:cNvPr id="5" name="Freeform 4"/>
          <p:cNvSpPr/>
          <p:nvPr/>
        </p:nvSpPr>
        <p:spPr bwMode="auto">
          <a:xfrm>
            <a:off x="2532656" y="2279347"/>
            <a:ext cx="519546" cy="685800"/>
          </a:xfrm>
          <a:custGeom>
            <a:avLst/>
            <a:gdLst>
              <a:gd name="connsiteX0" fmla="*/ 0 w 519546"/>
              <a:gd name="connsiteY0" fmla="*/ 685800 h 685800"/>
              <a:gd name="connsiteX1" fmla="*/ 207818 w 519546"/>
              <a:gd name="connsiteY1" fmla="*/ 581891 h 685800"/>
              <a:gd name="connsiteX2" fmla="*/ 200891 w 519546"/>
              <a:gd name="connsiteY2" fmla="*/ 96982 h 685800"/>
              <a:gd name="connsiteX3" fmla="*/ 519546 w 519546"/>
              <a:gd name="connsiteY3" fmla="*/ 0 h 685800"/>
              <a:gd name="connsiteX4" fmla="*/ 519546 w 51954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46" h="685800">
                <a:moveTo>
                  <a:pt x="0" y="685800"/>
                </a:moveTo>
                <a:cubicBezTo>
                  <a:pt x="87168" y="682913"/>
                  <a:pt x="174336" y="680027"/>
                  <a:pt x="207818" y="581891"/>
                </a:cubicBezTo>
                <a:cubicBezTo>
                  <a:pt x="241300" y="483755"/>
                  <a:pt x="148936" y="193964"/>
                  <a:pt x="200891" y="96982"/>
                </a:cubicBezTo>
                <a:cubicBezTo>
                  <a:pt x="252846" y="0"/>
                  <a:pt x="519546" y="0"/>
                  <a:pt x="519546" y="0"/>
                </a:cubicBezTo>
                <a:lnTo>
                  <a:pt x="519546" y="0"/>
                </a:lnTo>
              </a:path>
            </a:pathLst>
          </a:custGeom>
          <a:noFill/>
          <a:ln w="76200" cap="flat" cmpd="sng" algn="ctr">
            <a:solidFill>
              <a:schemeClr val="accent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7" name="Straight Arrow Connector 6"/>
          <p:cNvCxnSpPr>
            <a:cxnSpLocks/>
          </p:cNvCxnSpPr>
          <p:nvPr/>
        </p:nvCxnSpPr>
        <p:spPr bwMode="auto">
          <a:xfrm flipH="1">
            <a:off x="3200400" y="5145741"/>
            <a:ext cx="188259" cy="230286"/>
          </a:xfrm>
          <a:prstGeom prst="straightConnector1">
            <a:avLst/>
          </a:prstGeom>
          <a:solidFill>
            <a:schemeClr val="accent1"/>
          </a:solidFill>
          <a:ln w="38100" cap="flat" cmpd="sng" algn="ctr">
            <a:solidFill>
              <a:schemeClr val="accent1">
                <a:lumMod val="75000"/>
              </a:schemeClr>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08663"/>
            <a:ext cx="7772400" cy="838200"/>
          </a:xfrm>
        </p:spPr>
        <p:txBody>
          <a:bodyPr/>
          <a:lstStyle/>
          <a:p>
            <a:pPr eaLnBrk="1" hangingPunct="1"/>
            <a:r>
              <a:rPr lang="en-US" dirty="0">
                <a:solidFill>
                  <a:srgbClr val="800000"/>
                </a:solidFill>
                <a:latin typeface="Comic Sans MS" pitchFamily="66" charset="0"/>
              </a:rPr>
              <a:t>Query:  SQL</a:t>
            </a:r>
          </a:p>
        </p:txBody>
      </p:sp>
      <p:sp>
        <p:nvSpPr>
          <p:cNvPr id="130051" name="Rectangle 3"/>
          <p:cNvSpPr>
            <a:spLocks noGrp="1" noChangeArrowheads="1"/>
          </p:cNvSpPr>
          <p:nvPr>
            <p:ph type="body" idx="1"/>
          </p:nvPr>
        </p:nvSpPr>
        <p:spPr>
          <a:xfrm>
            <a:off x="392129" y="4446284"/>
            <a:ext cx="6858000" cy="1954512"/>
          </a:xfrm>
          <a:solidFill>
            <a:srgbClr val="E1FFF5"/>
          </a:solidFill>
        </p:spPr>
        <p:txBody>
          <a:bodyPr/>
          <a:lstStyle/>
          <a:p>
            <a:pPr eaLnBrk="1" hangingPunct="1">
              <a:spcAft>
                <a:spcPts val="300"/>
              </a:spcAft>
              <a:buFontTx/>
              <a:buNone/>
            </a:pPr>
            <a:r>
              <a:rPr lang="en-US" sz="2000" b="1" u="sng" dirty="0">
                <a:solidFill>
                  <a:srgbClr val="800000"/>
                </a:solidFill>
                <a:latin typeface="Arial Unicode MS" pitchFamily="34" charset="-128"/>
              </a:rPr>
              <a:t>Equivalent Relational Schema</a:t>
            </a:r>
            <a:r>
              <a:rPr lang="en-US" sz="2000" dirty="0">
                <a:latin typeface="Arial Unicode MS" pitchFamily="34" charset="-128"/>
              </a:rPr>
              <a:t>:</a:t>
            </a:r>
          </a:p>
          <a:p>
            <a:pPr eaLnBrk="1" hangingPunct="1">
              <a:spcAft>
                <a:spcPts val="300"/>
              </a:spcAft>
              <a:buFontTx/>
              <a:buNone/>
            </a:pPr>
            <a:r>
              <a:rPr lang="en-US" sz="1800" b="1" dirty="0">
                <a:solidFill>
                  <a:schemeClr val="accent2"/>
                </a:solidFill>
                <a:latin typeface="Arial Unicode MS" pitchFamily="34" charset="-128"/>
              </a:rPr>
              <a:t>Auto </a:t>
            </a:r>
            <a:r>
              <a:rPr lang="en-US" sz="1800" dirty="0">
                <a:latin typeface="Arial Unicode MS" pitchFamily="34" charset="-128"/>
              </a:rPr>
              <a:t>(</a:t>
            </a:r>
            <a:r>
              <a:rPr lang="en-US" sz="1800" b="1" u="sng" dirty="0">
                <a:latin typeface="Arial Unicode MS" pitchFamily="34" charset="-128"/>
              </a:rPr>
              <a:t>Auto-OID</a:t>
            </a:r>
            <a:r>
              <a:rPr lang="en-US" sz="1800" dirty="0">
                <a:latin typeface="Arial Unicode MS" pitchFamily="34" charset="-128"/>
              </a:rPr>
              <a:t>, Color, Company-OID)</a:t>
            </a:r>
          </a:p>
          <a:p>
            <a:pPr eaLnBrk="1" hangingPunct="1">
              <a:spcAft>
                <a:spcPts val="300"/>
              </a:spcAft>
              <a:buFontTx/>
              <a:buNone/>
            </a:pPr>
            <a:r>
              <a:rPr lang="en-US" sz="1800" b="1" dirty="0">
                <a:solidFill>
                  <a:schemeClr val="accent2"/>
                </a:solidFill>
                <a:latin typeface="Arial Unicode MS" pitchFamily="34" charset="-128"/>
              </a:rPr>
              <a:t>Company </a:t>
            </a:r>
            <a:r>
              <a:rPr lang="en-US" sz="1800" dirty="0">
                <a:latin typeface="Arial Unicode MS" pitchFamily="34" charset="-128"/>
              </a:rPr>
              <a:t>(</a:t>
            </a:r>
            <a:r>
              <a:rPr lang="en-US" sz="1800" b="1" u="sng" dirty="0">
                <a:latin typeface="Arial Unicode MS" pitchFamily="34" charset="-128"/>
              </a:rPr>
              <a:t>Company-OID</a:t>
            </a:r>
            <a:r>
              <a:rPr lang="en-US" sz="1800" dirty="0">
                <a:latin typeface="Arial Unicode MS" pitchFamily="34" charset="-128"/>
              </a:rPr>
              <a:t>, Name, Profit, City-OID, People-OID)</a:t>
            </a:r>
          </a:p>
          <a:p>
            <a:pPr eaLnBrk="1" hangingPunct="1">
              <a:spcAft>
                <a:spcPts val="300"/>
              </a:spcAft>
              <a:buFontTx/>
              <a:buNone/>
            </a:pPr>
            <a:r>
              <a:rPr lang="en-US" sz="1800" b="1" dirty="0">
                <a:solidFill>
                  <a:schemeClr val="accent2"/>
                </a:solidFill>
                <a:latin typeface="Arial Unicode MS" pitchFamily="34" charset="-128"/>
              </a:rPr>
              <a:t>People </a:t>
            </a:r>
            <a:r>
              <a:rPr lang="en-US" sz="1800" dirty="0">
                <a:latin typeface="Arial Unicode MS" pitchFamily="34" charset="-128"/>
              </a:rPr>
              <a:t>(</a:t>
            </a:r>
            <a:r>
              <a:rPr lang="en-US" sz="1800" b="1" u="sng" dirty="0">
                <a:latin typeface="Arial Unicode MS" pitchFamily="34" charset="-128"/>
              </a:rPr>
              <a:t>People-OID</a:t>
            </a:r>
            <a:r>
              <a:rPr lang="en-US" sz="1800" dirty="0">
                <a:latin typeface="Arial Unicode MS" pitchFamily="34" charset="-128"/>
              </a:rPr>
              <a:t>, Name, Age, City-OID, Auto-OID)</a:t>
            </a:r>
          </a:p>
          <a:p>
            <a:pPr eaLnBrk="1" hangingPunct="1">
              <a:buFontTx/>
              <a:buNone/>
            </a:pPr>
            <a:r>
              <a:rPr lang="en-US" sz="1800" b="1" dirty="0">
                <a:solidFill>
                  <a:schemeClr val="accent2"/>
                </a:solidFill>
                <a:latin typeface="Arial Unicode MS" pitchFamily="34" charset="-128"/>
              </a:rPr>
              <a:t>City </a:t>
            </a:r>
            <a:r>
              <a:rPr lang="en-US" sz="1800" dirty="0">
                <a:latin typeface="Arial Unicode MS" pitchFamily="34" charset="-128"/>
              </a:rPr>
              <a:t>(</a:t>
            </a:r>
            <a:r>
              <a:rPr lang="en-US" sz="1800" b="1" u="sng" dirty="0">
                <a:latin typeface="Arial Unicode MS" pitchFamily="34" charset="-128"/>
              </a:rPr>
              <a:t>City-OID</a:t>
            </a:r>
            <a:r>
              <a:rPr lang="en-US" sz="1800" dirty="0">
                <a:latin typeface="Arial Unicode MS" pitchFamily="34" charset="-128"/>
              </a:rPr>
              <a:t>, Name, State)</a:t>
            </a:r>
          </a:p>
        </p:txBody>
      </p:sp>
      <p:sp>
        <p:nvSpPr>
          <p:cNvPr id="130052" name="Text Box 4"/>
          <p:cNvSpPr txBox="1">
            <a:spLocks noChangeArrowheads="1"/>
          </p:cNvSpPr>
          <p:nvPr/>
        </p:nvSpPr>
        <p:spPr bwMode="auto">
          <a:xfrm>
            <a:off x="525479" y="1253373"/>
            <a:ext cx="2425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b="1" i="0" u="sng" dirty="0">
                <a:solidFill>
                  <a:srgbClr val="7030A0"/>
                </a:solidFill>
              </a:rPr>
              <a:t>OODB Schema</a:t>
            </a:r>
            <a:r>
              <a:rPr lang="en-US" i="0" dirty="0">
                <a:solidFill>
                  <a:srgbClr val="7030A0"/>
                </a:solidFill>
              </a:rPr>
              <a:t>:</a:t>
            </a:r>
          </a:p>
        </p:txBody>
      </p:sp>
      <p:sp>
        <p:nvSpPr>
          <p:cNvPr id="130053" name="Text Box 5"/>
          <p:cNvSpPr txBox="1">
            <a:spLocks noChangeArrowheads="1"/>
          </p:cNvSpPr>
          <p:nvPr/>
        </p:nvSpPr>
        <p:spPr bwMode="auto">
          <a:xfrm>
            <a:off x="544529" y="1839610"/>
            <a:ext cx="20558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chemeClr val="accent2"/>
                </a:solidFill>
              </a:rPr>
              <a:t>Auto</a:t>
            </a:r>
          </a:p>
          <a:p>
            <a:pPr eaLnBrk="1" hangingPunct="1"/>
            <a:r>
              <a:rPr lang="en-US" sz="2000" i="0"/>
              <a:t>   OID</a:t>
            </a:r>
          </a:p>
          <a:p>
            <a:pPr eaLnBrk="1" hangingPunct="1"/>
            <a:r>
              <a:rPr lang="en-US" sz="2000" i="0"/>
              <a:t>   Color</a:t>
            </a:r>
          </a:p>
          <a:p>
            <a:pPr eaLnBrk="1" hangingPunct="1"/>
            <a:r>
              <a:rPr lang="en-US" sz="2000" i="0"/>
              <a:t>   Manufacturer</a:t>
            </a:r>
          </a:p>
        </p:txBody>
      </p:sp>
      <p:sp>
        <p:nvSpPr>
          <p:cNvPr id="130054" name="Text Box 6"/>
          <p:cNvSpPr txBox="1">
            <a:spLocks noChangeArrowheads="1"/>
          </p:cNvSpPr>
          <p:nvPr/>
        </p:nvSpPr>
        <p:spPr bwMode="auto">
          <a:xfrm>
            <a:off x="2754329" y="1763410"/>
            <a:ext cx="192405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chemeClr val="accent2"/>
                </a:solidFill>
              </a:rPr>
              <a:t>Company</a:t>
            </a:r>
          </a:p>
          <a:p>
            <a:pPr eaLnBrk="1" hangingPunct="1"/>
            <a:r>
              <a:rPr lang="en-US" sz="2000" i="0"/>
              <a:t>   OID</a:t>
            </a:r>
          </a:p>
          <a:p>
            <a:pPr eaLnBrk="1" hangingPunct="1"/>
            <a:r>
              <a:rPr lang="en-US" sz="2000" i="0"/>
              <a:t>   Name</a:t>
            </a:r>
          </a:p>
          <a:p>
            <a:pPr eaLnBrk="1" hangingPunct="1"/>
            <a:r>
              <a:rPr lang="en-US" sz="2000" i="0"/>
              <a:t>   Profit</a:t>
            </a:r>
          </a:p>
          <a:p>
            <a:pPr eaLnBrk="1" hangingPunct="1"/>
            <a:r>
              <a:rPr lang="en-US" sz="2000" i="0"/>
              <a:t>   Headquarter</a:t>
            </a:r>
          </a:p>
          <a:p>
            <a:pPr eaLnBrk="1" hangingPunct="1"/>
            <a:r>
              <a:rPr lang="en-US" sz="2000" i="0"/>
              <a:t>   President</a:t>
            </a:r>
          </a:p>
        </p:txBody>
      </p:sp>
      <p:sp>
        <p:nvSpPr>
          <p:cNvPr id="130055" name="Text Box 7"/>
          <p:cNvSpPr txBox="1">
            <a:spLocks noChangeArrowheads="1"/>
          </p:cNvSpPr>
          <p:nvPr/>
        </p:nvSpPr>
        <p:spPr bwMode="auto">
          <a:xfrm>
            <a:off x="5268929" y="1730072"/>
            <a:ext cx="174466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chemeClr val="accent2"/>
                </a:solidFill>
              </a:rPr>
              <a:t>People</a:t>
            </a:r>
          </a:p>
          <a:p>
            <a:pPr eaLnBrk="1" hangingPunct="1"/>
            <a:r>
              <a:rPr lang="en-US" sz="2000" i="0" dirty="0"/>
              <a:t>   OID</a:t>
            </a:r>
          </a:p>
          <a:p>
            <a:pPr eaLnBrk="1" hangingPunct="1"/>
            <a:r>
              <a:rPr lang="en-US" sz="2000" i="0" dirty="0"/>
              <a:t>   Name</a:t>
            </a:r>
          </a:p>
          <a:p>
            <a:pPr eaLnBrk="1" hangingPunct="1"/>
            <a:r>
              <a:rPr lang="en-US" sz="2000" i="0" dirty="0"/>
              <a:t>   Hometown</a:t>
            </a:r>
          </a:p>
          <a:p>
            <a:pPr eaLnBrk="1" hangingPunct="1"/>
            <a:r>
              <a:rPr lang="en-US" sz="2000" i="0" dirty="0"/>
              <a:t>   Automobile</a:t>
            </a:r>
          </a:p>
          <a:p>
            <a:pPr eaLnBrk="1" hangingPunct="1"/>
            <a:r>
              <a:rPr lang="en-US" sz="2000" i="0" dirty="0"/>
              <a:t>   Age</a:t>
            </a:r>
          </a:p>
        </p:txBody>
      </p:sp>
      <p:sp>
        <p:nvSpPr>
          <p:cNvPr id="130056" name="Text Box 8"/>
          <p:cNvSpPr txBox="1">
            <a:spLocks noChangeArrowheads="1"/>
          </p:cNvSpPr>
          <p:nvPr/>
        </p:nvSpPr>
        <p:spPr bwMode="auto">
          <a:xfrm>
            <a:off x="7677167" y="1730072"/>
            <a:ext cx="1096962"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chemeClr val="accent2"/>
                </a:solidFill>
              </a:rPr>
              <a:t>City</a:t>
            </a:r>
          </a:p>
          <a:p>
            <a:pPr eaLnBrk="1" hangingPunct="1"/>
            <a:r>
              <a:rPr lang="en-US" sz="2000" i="0"/>
              <a:t>   OID</a:t>
            </a:r>
          </a:p>
          <a:p>
            <a:pPr eaLnBrk="1" hangingPunct="1"/>
            <a:r>
              <a:rPr lang="en-US" sz="2000" i="0"/>
              <a:t>   Name</a:t>
            </a:r>
          </a:p>
          <a:p>
            <a:pPr eaLnBrk="1" hangingPunct="1"/>
            <a:r>
              <a:rPr lang="en-US" sz="2000" i="0"/>
              <a:t>   State</a:t>
            </a:r>
          </a:p>
        </p:txBody>
      </p:sp>
      <p:sp>
        <p:nvSpPr>
          <p:cNvPr id="130060" name="Line 12"/>
          <p:cNvSpPr>
            <a:spLocks noChangeShapeType="1"/>
          </p:cNvSpPr>
          <p:nvPr/>
        </p:nvSpPr>
        <p:spPr bwMode="auto">
          <a:xfrm>
            <a:off x="4354529" y="3498547"/>
            <a:ext cx="838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1" name="Line 13"/>
          <p:cNvSpPr>
            <a:spLocks noChangeShapeType="1"/>
          </p:cNvSpPr>
          <p:nvPr/>
        </p:nvSpPr>
        <p:spPr bwMode="auto">
          <a:xfrm flipV="1">
            <a:off x="5192729" y="2203147"/>
            <a:ext cx="0" cy="129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2" name="Line 14"/>
          <p:cNvSpPr>
            <a:spLocks noChangeShapeType="1"/>
          </p:cNvSpPr>
          <p:nvPr/>
        </p:nvSpPr>
        <p:spPr bwMode="auto">
          <a:xfrm>
            <a:off x="5192729" y="2203147"/>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63" name="Line 15"/>
          <p:cNvSpPr>
            <a:spLocks noChangeShapeType="1"/>
          </p:cNvSpPr>
          <p:nvPr/>
        </p:nvSpPr>
        <p:spPr bwMode="auto">
          <a:xfrm>
            <a:off x="4659329" y="3193747"/>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4" name="Line 16"/>
          <p:cNvSpPr>
            <a:spLocks noChangeShapeType="1"/>
          </p:cNvSpPr>
          <p:nvPr/>
        </p:nvSpPr>
        <p:spPr bwMode="auto">
          <a:xfrm flipV="1">
            <a:off x="5040329" y="1593547"/>
            <a:ext cx="0" cy="160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5" name="Line 17"/>
          <p:cNvSpPr>
            <a:spLocks noChangeShapeType="1"/>
          </p:cNvSpPr>
          <p:nvPr/>
        </p:nvSpPr>
        <p:spPr bwMode="auto">
          <a:xfrm>
            <a:off x="5040329" y="1593547"/>
            <a:ext cx="198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6" name="Line 18"/>
          <p:cNvSpPr>
            <a:spLocks noChangeShapeType="1"/>
          </p:cNvSpPr>
          <p:nvPr/>
        </p:nvSpPr>
        <p:spPr bwMode="auto">
          <a:xfrm>
            <a:off x="7021529" y="15935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7" name="Line 19"/>
          <p:cNvSpPr>
            <a:spLocks noChangeShapeType="1"/>
          </p:cNvSpPr>
          <p:nvPr/>
        </p:nvSpPr>
        <p:spPr bwMode="auto">
          <a:xfrm>
            <a:off x="7021529" y="2203147"/>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68" name="Line 20"/>
          <p:cNvSpPr>
            <a:spLocks noChangeShapeType="1"/>
          </p:cNvSpPr>
          <p:nvPr/>
        </p:nvSpPr>
        <p:spPr bwMode="auto">
          <a:xfrm>
            <a:off x="6869129" y="2888947"/>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9" name="Line 21"/>
          <p:cNvSpPr>
            <a:spLocks noChangeShapeType="1"/>
          </p:cNvSpPr>
          <p:nvPr/>
        </p:nvSpPr>
        <p:spPr bwMode="auto">
          <a:xfrm flipV="1">
            <a:off x="7173929" y="22793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0" name="Line 23"/>
          <p:cNvSpPr>
            <a:spLocks noChangeShapeType="1"/>
          </p:cNvSpPr>
          <p:nvPr/>
        </p:nvSpPr>
        <p:spPr bwMode="auto">
          <a:xfrm>
            <a:off x="7173929" y="2279347"/>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71" name="Line 25"/>
          <p:cNvSpPr>
            <a:spLocks noChangeShapeType="1"/>
          </p:cNvSpPr>
          <p:nvPr/>
        </p:nvSpPr>
        <p:spPr bwMode="auto">
          <a:xfrm>
            <a:off x="6945329" y="3117547"/>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2" name="Line 26"/>
          <p:cNvSpPr>
            <a:spLocks noChangeShapeType="1"/>
          </p:cNvSpPr>
          <p:nvPr/>
        </p:nvSpPr>
        <p:spPr bwMode="auto">
          <a:xfrm>
            <a:off x="7250129" y="31175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3" name="Line 27"/>
          <p:cNvSpPr>
            <a:spLocks noChangeShapeType="1"/>
          </p:cNvSpPr>
          <p:nvPr/>
        </p:nvSpPr>
        <p:spPr bwMode="auto">
          <a:xfrm flipH="1">
            <a:off x="468329" y="3727147"/>
            <a:ext cx="6781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4" name="Line 28"/>
          <p:cNvSpPr>
            <a:spLocks noChangeShapeType="1"/>
          </p:cNvSpPr>
          <p:nvPr/>
        </p:nvSpPr>
        <p:spPr bwMode="auto">
          <a:xfrm flipV="1">
            <a:off x="468329" y="2355547"/>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5" name="Line 29"/>
          <p:cNvSpPr>
            <a:spLocks noChangeShapeType="1"/>
          </p:cNvSpPr>
          <p:nvPr/>
        </p:nvSpPr>
        <p:spPr bwMode="auto">
          <a:xfrm>
            <a:off x="468329" y="2355547"/>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Oval Callout 1"/>
          <p:cNvSpPr/>
          <p:nvPr/>
        </p:nvSpPr>
        <p:spPr bwMode="auto">
          <a:xfrm>
            <a:off x="4172404" y="4060436"/>
            <a:ext cx="1200150" cy="665099"/>
          </a:xfrm>
          <a:prstGeom prst="wedgeEllipseCallout">
            <a:avLst>
              <a:gd name="adj1" fmla="val -29976"/>
              <a:gd name="adj2" fmla="val 83122"/>
            </a:avLst>
          </a:prstGeom>
          <a:solidFill>
            <a:schemeClr val="accent1">
              <a:lumMod val="5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Foreign key</a:t>
            </a:r>
          </a:p>
        </p:txBody>
      </p:sp>
      <p:sp>
        <p:nvSpPr>
          <p:cNvPr id="5" name="Freeform 4"/>
          <p:cNvSpPr/>
          <p:nvPr/>
        </p:nvSpPr>
        <p:spPr bwMode="auto">
          <a:xfrm>
            <a:off x="2532656" y="2279347"/>
            <a:ext cx="519546" cy="685800"/>
          </a:xfrm>
          <a:custGeom>
            <a:avLst/>
            <a:gdLst>
              <a:gd name="connsiteX0" fmla="*/ 0 w 519546"/>
              <a:gd name="connsiteY0" fmla="*/ 685800 h 685800"/>
              <a:gd name="connsiteX1" fmla="*/ 207818 w 519546"/>
              <a:gd name="connsiteY1" fmla="*/ 581891 h 685800"/>
              <a:gd name="connsiteX2" fmla="*/ 200891 w 519546"/>
              <a:gd name="connsiteY2" fmla="*/ 96982 h 685800"/>
              <a:gd name="connsiteX3" fmla="*/ 519546 w 519546"/>
              <a:gd name="connsiteY3" fmla="*/ 0 h 685800"/>
              <a:gd name="connsiteX4" fmla="*/ 519546 w 51954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46" h="685800">
                <a:moveTo>
                  <a:pt x="0" y="685800"/>
                </a:moveTo>
                <a:cubicBezTo>
                  <a:pt x="87168" y="682913"/>
                  <a:pt x="174336" y="680027"/>
                  <a:pt x="207818" y="581891"/>
                </a:cubicBezTo>
                <a:cubicBezTo>
                  <a:pt x="241300" y="483755"/>
                  <a:pt x="148936" y="193964"/>
                  <a:pt x="200891" y="96982"/>
                </a:cubicBezTo>
                <a:cubicBezTo>
                  <a:pt x="252846" y="0"/>
                  <a:pt x="519546" y="0"/>
                  <a:pt x="519546" y="0"/>
                </a:cubicBezTo>
                <a:lnTo>
                  <a:pt x="519546" y="0"/>
                </a:lnTo>
              </a:path>
            </a:pathLst>
          </a:custGeom>
          <a:noFill/>
          <a:ln w="76200" cap="flat" cmpd="sng" algn="ctr">
            <a:solidFill>
              <a:schemeClr val="accent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7" name="Straight Arrow Connector 6"/>
          <p:cNvCxnSpPr>
            <a:cxnSpLocks/>
          </p:cNvCxnSpPr>
          <p:nvPr/>
        </p:nvCxnSpPr>
        <p:spPr bwMode="auto">
          <a:xfrm flipH="1">
            <a:off x="3200400" y="5145741"/>
            <a:ext cx="188259" cy="230286"/>
          </a:xfrm>
          <a:prstGeom prst="straightConnector1">
            <a:avLst/>
          </a:prstGeom>
          <a:solidFill>
            <a:schemeClr val="accent1"/>
          </a:solidFill>
          <a:ln w="38100" cap="flat" cmpd="sng" algn="ctr">
            <a:solidFill>
              <a:schemeClr val="accent1">
                <a:lumMod val="75000"/>
              </a:schemeClr>
            </a:solidFill>
            <a:prstDash val="solid"/>
            <a:round/>
            <a:headEnd type="none" w="med" len="med"/>
            <a:tailEnd type="triangle"/>
          </a:ln>
          <a:effectLst/>
        </p:spPr>
      </p:cxnSp>
      <p:sp>
        <p:nvSpPr>
          <p:cNvPr id="3" name="TextBox 2">
            <a:extLst>
              <a:ext uri="{FF2B5EF4-FFF2-40B4-BE49-F238E27FC236}">
                <a16:creationId xmlns:a16="http://schemas.microsoft.com/office/drawing/2014/main" id="{20A9E8E2-F7BE-492C-A815-5761D6EBF061}"/>
              </a:ext>
            </a:extLst>
          </p:cNvPr>
          <p:cNvSpPr txBox="1"/>
          <p:nvPr/>
        </p:nvSpPr>
        <p:spPr>
          <a:xfrm>
            <a:off x="2691854" y="1308859"/>
            <a:ext cx="5258491" cy="2523768"/>
          </a:xfrm>
          <a:prstGeom prst="rect">
            <a:avLst/>
          </a:prstGeom>
          <a:solidFill>
            <a:srgbClr val="FF9F9F"/>
          </a:solidFill>
          <a:effectLst>
            <a:outerShdw blurRad="50800" dist="38100" dir="8100000" algn="tr" rotWithShape="0">
              <a:prstClr val="black">
                <a:alpha val="40000"/>
              </a:prstClr>
            </a:outerShdw>
          </a:effectLst>
        </p:spPr>
        <p:txBody>
          <a:bodyPr wrap="none" rtlCol="0">
            <a:spAutoFit/>
          </a:bodyPr>
          <a:lstStyle/>
          <a:p>
            <a:pPr>
              <a:spcAft>
                <a:spcPts val="600"/>
              </a:spcAft>
            </a:pPr>
            <a:r>
              <a:rPr lang="en-US" sz="2800" dirty="0">
                <a:solidFill>
                  <a:schemeClr val="bg1"/>
                </a:solidFill>
              </a:rPr>
              <a:t>Where do all the Kevin’s live ?</a:t>
            </a:r>
          </a:p>
          <a:p>
            <a:pPr>
              <a:spcAft>
                <a:spcPts val="600"/>
              </a:spcAft>
            </a:pPr>
            <a:r>
              <a:rPr lang="en-US" dirty="0"/>
              <a:t>We say in SQL:</a:t>
            </a:r>
          </a:p>
          <a:p>
            <a:pPr marL="230188"/>
            <a:r>
              <a:rPr lang="en-US" i="0" dirty="0"/>
              <a:t>SELECT  </a:t>
            </a:r>
            <a:r>
              <a:rPr lang="en-US" i="0" dirty="0" err="1"/>
              <a:t>C.Name</a:t>
            </a:r>
            <a:endParaRPr lang="en-US" i="0" dirty="0"/>
          </a:p>
          <a:p>
            <a:pPr marL="230188"/>
            <a:r>
              <a:rPr lang="en-US" i="0" dirty="0"/>
              <a:t>FROM     People P,  City C</a:t>
            </a:r>
          </a:p>
          <a:p>
            <a:pPr marL="230188"/>
            <a:r>
              <a:rPr lang="en-US" i="0" dirty="0"/>
              <a:t>WHERE   </a:t>
            </a:r>
            <a:r>
              <a:rPr lang="en-US" i="0" dirty="0" err="1"/>
              <a:t>P.City</a:t>
            </a:r>
            <a:r>
              <a:rPr lang="en-US" i="0" dirty="0"/>
              <a:t>-OID =</a:t>
            </a:r>
            <a:r>
              <a:rPr lang="en-US" i="0" dirty="0" err="1"/>
              <a:t>C.City</a:t>
            </a:r>
            <a:r>
              <a:rPr lang="en-US" i="0" dirty="0"/>
              <a:t>-OID</a:t>
            </a:r>
          </a:p>
          <a:p>
            <a:pPr marL="230188"/>
            <a:r>
              <a:rPr lang="en-US" i="0" dirty="0"/>
              <a:t>                 AND  </a:t>
            </a:r>
            <a:r>
              <a:rPr lang="en-US" i="0" dirty="0" err="1"/>
              <a:t>P.Name</a:t>
            </a:r>
            <a:r>
              <a:rPr lang="en-US" i="0" dirty="0"/>
              <a:t> = ‘Kevin”</a:t>
            </a:r>
          </a:p>
        </p:txBody>
      </p:sp>
      <p:sp>
        <p:nvSpPr>
          <p:cNvPr id="4" name="Rectangle: Rounded Corners 3">
            <a:extLst>
              <a:ext uri="{FF2B5EF4-FFF2-40B4-BE49-F238E27FC236}">
                <a16:creationId xmlns:a16="http://schemas.microsoft.com/office/drawing/2014/main" id="{0D054205-2520-4986-883C-2FC4350738AB}"/>
              </a:ext>
            </a:extLst>
          </p:cNvPr>
          <p:cNvSpPr/>
          <p:nvPr/>
        </p:nvSpPr>
        <p:spPr bwMode="auto">
          <a:xfrm>
            <a:off x="304800" y="5562600"/>
            <a:ext cx="6019800" cy="838196"/>
          </a:xfrm>
          <a:prstGeom prst="roundRect">
            <a:avLst/>
          </a:prstGeom>
          <a:solidFill>
            <a:schemeClr val="accent1">
              <a:alpha val="3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Freeform: Shape 15">
            <a:extLst>
              <a:ext uri="{FF2B5EF4-FFF2-40B4-BE49-F238E27FC236}">
                <a16:creationId xmlns:a16="http://schemas.microsoft.com/office/drawing/2014/main" id="{B63C2720-387D-45C1-9F3A-3EDB455C0DB9}"/>
              </a:ext>
            </a:extLst>
          </p:cNvPr>
          <p:cNvSpPr/>
          <p:nvPr/>
        </p:nvSpPr>
        <p:spPr bwMode="auto">
          <a:xfrm>
            <a:off x="1729946" y="5964195"/>
            <a:ext cx="2669059" cy="718692"/>
          </a:xfrm>
          <a:custGeom>
            <a:avLst/>
            <a:gdLst>
              <a:gd name="connsiteX0" fmla="*/ 0 w 2669059"/>
              <a:gd name="connsiteY0" fmla="*/ 354227 h 718692"/>
              <a:gd name="connsiteX1" fmla="*/ 1944130 w 2669059"/>
              <a:gd name="connsiteY1" fmla="*/ 708454 h 718692"/>
              <a:gd name="connsiteX2" fmla="*/ 2669059 w 2669059"/>
              <a:gd name="connsiteY2" fmla="*/ 0 h 718692"/>
            </a:gdLst>
            <a:ahLst/>
            <a:cxnLst>
              <a:cxn ang="0">
                <a:pos x="connsiteX0" y="connsiteY0"/>
              </a:cxn>
              <a:cxn ang="0">
                <a:pos x="connsiteX1" y="connsiteY1"/>
              </a:cxn>
              <a:cxn ang="0">
                <a:pos x="connsiteX2" y="connsiteY2"/>
              </a:cxn>
            </a:cxnLst>
            <a:rect l="l" t="t" r="r" b="b"/>
            <a:pathLst>
              <a:path w="2669059" h="718692">
                <a:moveTo>
                  <a:pt x="0" y="354227"/>
                </a:moveTo>
                <a:cubicBezTo>
                  <a:pt x="749643" y="560859"/>
                  <a:pt x="1499287" y="767492"/>
                  <a:pt x="1944130" y="708454"/>
                </a:cubicBezTo>
                <a:cubicBezTo>
                  <a:pt x="2388973" y="649416"/>
                  <a:pt x="2529016" y="324708"/>
                  <a:pt x="2669059" y="0"/>
                </a:cubicBezTo>
              </a:path>
            </a:pathLst>
          </a:custGeom>
          <a:noFill/>
          <a:ln w="38100" cap="flat" cmpd="sng" algn="ctr">
            <a:solidFill>
              <a:schemeClr val="accent1">
                <a:lumMod val="50000"/>
              </a:schemeClr>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9403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6"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08663"/>
            <a:ext cx="7772400" cy="838200"/>
          </a:xfrm>
        </p:spPr>
        <p:txBody>
          <a:bodyPr/>
          <a:lstStyle/>
          <a:p>
            <a:pPr eaLnBrk="1" hangingPunct="1"/>
            <a:r>
              <a:rPr lang="en-US" dirty="0">
                <a:solidFill>
                  <a:srgbClr val="800000"/>
                </a:solidFill>
                <a:latin typeface="Comic Sans MS" pitchFamily="66" charset="0"/>
              </a:rPr>
              <a:t>Query:  OO Database</a:t>
            </a:r>
          </a:p>
        </p:txBody>
      </p:sp>
      <p:sp>
        <p:nvSpPr>
          <p:cNvPr id="130051" name="Rectangle 3"/>
          <p:cNvSpPr>
            <a:spLocks noGrp="1" noChangeArrowheads="1"/>
          </p:cNvSpPr>
          <p:nvPr>
            <p:ph type="body" idx="1"/>
          </p:nvPr>
        </p:nvSpPr>
        <p:spPr>
          <a:xfrm>
            <a:off x="392129" y="4446284"/>
            <a:ext cx="6858000" cy="1954512"/>
          </a:xfrm>
          <a:solidFill>
            <a:srgbClr val="E1FFF5"/>
          </a:solidFill>
        </p:spPr>
        <p:txBody>
          <a:bodyPr/>
          <a:lstStyle/>
          <a:p>
            <a:pPr eaLnBrk="1" hangingPunct="1">
              <a:spcAft>
                <a:spcPts val="300"/>
              </a:spcAft>
              <a:buFontTx/>
              <a:buNone/>
            </a:pPr>
            <a:r>
              <a:rPr lang="en-US" sz="2000" b="1" u="sng" dirty="0">
                <a:solidFill>
                  <a:srgbClr val="800000"/>
                </a:solidFill>
                <a:latin typeface="Arial Unicode MS" pitchFamily="34" charset="-128"/>
              </a:rPr>
              <a:t>Equivalent Relational Schema</a:t>
            </a:r>
            <a:r>
              <a:rPr lang="en-US" sz="2000" dirty="0">
                <a:latin typeface="Arial Unicode MS" pitchFamily="34" charset="-128"/>
              </a:rPr>
              <a:t>:</a:t>
            </a:r>
          </a:p>
          <a:p>
            <a:pPr eaLnBrk="1" hangingPunct="1">
              <a:spcAft>
                <a:spcPts val="300"/>
              </a:spcAft>
              <a:buFontTx/>
              <a:buNone/>
            </a:pPr>
            <a:r>
              <a:rPr lang="en-US" sz="1800" b="1" dirty="0">
                <a:solidFill>
                  <a:schemeClr val="accent2"/>
                </a:solidFill>
                <a:latin typeface="Arial Unicode MS" pitchFamily="34" charset="-128"/>
              </a:rPr>
              <a:t>Auto </a:t>
            </a:r>
            <a:r>
              <a:rPr lang="en-US" sz="1800" dirty="0">
                <a:latin typeface="Arial Unicode MS" pitchFamily="34" charset="-128"/>
              </a:rPr>
              <a:t>(</a:t>
            </a:r>
            <a:r>
              <a:rPr lang="en-US" sz="1800" b="1" u="sng" dirty="0">
                <a:latin typeface="Arial Unicode MS" pitchFamily="34" charset="-128"/>
              </a:rPr>
              <a:t>Auto-OID</a:t>
            </a:r>
            <a:r>
              <a:rPr lang="en-US" sz="1800" dirty="0">
                <a:latin typeface="Arial Unicode MS" pitchFamily="34" charset="-128"/>
              </a:rPr>
              <a:t>, Color, Company-OID)</a:t>
            </a:r>
          </a:p>
          <a:p>
            <a:pPr eaLnBrk="1" hangingPunct="1">
              <a:spcAft>
                <a:spcPts val="300"/>
              </a:spcAft>
              <a:buFontTx/>
              <a:buNone/>
            </a:pPr>
            <a:r>
              <a:rPr lang="en-US" sz="1800" b="1" dirty="0">
                <a:solidFill>
                  <a:schemeClr val="accent2"/>
                </a:solidFill>
                <a:latin typeface="Arial Unicode MS" pitchFamily="34" charset="-128"/>
              </a:rPr>
              <a:t>Company </a:t>
            </a:r>
            <a:r>
              <a:rPr lang="en-US" sz="1800" dirty="0">
                <a:latin typeface="Arial Unicode MS" pitchFamily="34" charset="-128"/>
              </a:rPr>
              <a:t>(</a:t>
            </a:r>
            <a:r>
              <a:rPr lang="en-US" sz="1800" b="1" u="sng" dirty="0">
                <a:latin typeface="Arial Unicode MS" pitchFamily="34" charset="-128"/>
              </a:rPr>
              <a:t>Company-OID</a:t>
            </a:r>
            <a:r>
              <a:rPr lang="en-US" sz="1800" dirty="0">
                <a:latin typeface="Arial Unicode MS" pitchFamily="34" charset="-128"/>
              </a:rPr>
              <a:t>, Name, Profit, City-OID, People-OID)</a:t>
            </a:r>
          </a:p>
          <a:p>
            <a:pPr eaLnBrk="1" hangingPunct="1">
              <a:spcAft>
                <a:spcPts val="300"/>
              </a:spcAft>
              <a:buFontTx/>
              <a:buNone/>
            </a:pPr>
            <a:r>
              <a:rPr lang="en-US" sz="1800" b="1" dirty="0">
                <a:solidFill>
                  <a:schemeClr val="accent2"/>
                </a:solidFill>
                <a:latin typeface="Arial Unicode MS" pitchFamily="34" charset="-128"/>
              </a:rPr>
              <a:t>People </a:t>
            </a:r>
            <a:r>
              <a:rPr lang="en-US" sz="1800" dirty="0">
                <a:latin typeface="Arial Unicode MS" pitchFamily="34" charset="-128"/>
              </a:rPr>
              <a:t>(</a:t>
            </a:r>
            <a:r>
              <a:rPr lang="en-US" sz="1800" b="1" u="sng" dirty="0">
                <a:latin typeface="Arial Unicode MS" pitchFamily="34" charset="-128"/>
              </a:rPr>
              <a:t>People-OID</a:t>
            </a:r>
            <a:r>
              <a:rPr lang="en-US" sz="1800" dirty="0">
                <a:latin typeface="Arial Unicode MS" pitchFamily="34" charset="-128"/>
              </a:rPr>
              <a:t>, Name, Age, City-OID, Auto-OID)</a:t>
            </a:r>
          </a:p>
          <a:p>
            <a:pPr eaLnBrk="1" hangingPunct="1">
              <a:buFontTx/>
              <a:buNone/>
            </a:pPr>
            <a:r>
              <a:rPr lang="en-US" sz="1800" b="1" dirty="0">
                <a:solidFill>
                  <a:schemeClr val="accent2"/>
                </a:solidFill>
                <a:latin typeface="Arial Unicode MS" pitchFamily="34" charset="-128"/>
              </a:rPr>
              <a:t>City </a:t>
            </a:r>
            <a:r>
              <a:rPr lang="en-US" sz="1800" dirty="0">
                <a:latin typeface="Arial Unicode MS" pitchFamily="34" charset="-128"/>
              </a:rPr>
              <a:t>(</a:t>
            </a:r>
            <a:r>
              <a:rPr lang="en-US" sz="1800" b="1" u="sng" dirty="0">
                <a:latin typeface="Arial Unicode MS" pitchFamily="34" charset="-128"/>
              </a:rPr>
              <a:t>City-OID</a:t>
            </a:r>
            <a:r>
              <a:rPr lang="en-US" sz="1800" dirty="0">
                <a:latin typeface="Arial Unicode MS" pitchFamily="34" charset="-128"/>
              </a:rPr>
              <a:t>, Name, State)</a:t>
            </a:r>
          </a:p>
        </p:txBody>
      </p:sp>
      <p:sp>
        <p:nvSpPr>
          <p:cNvPr id="130052" name="Text Box 4"/>
          <p:cNvSpPr txBox="1">
            <a:spLocks noChangeArrowheads="1"/>
          </p:cNvSpPr>
          <p:nvPr/>
        </p:nvSpPr>
        <p:spPr bwMode="auto">
          <a:xfrm>
            <a:off x="525479" y="1253373"/>
            <a:ext cx="2425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b="1" i="0" u="sng" dirty="0">
                <a:solidFill>
                  <a:srgbClr val="7030A0"/>
                </a:solidFill>
              </a:rPr>
              <a:t>OODB Schema</a:t>
            </a:r>
            <a:r>
              <a:rPr lang="en-US" i="0" dirty="0">
                <a:solidFill>
                  <a:srgbClr val="7030A0"/>
                </a:solidFill>
              </a:rPr>
              <a:t>:</a:t>
            </a:r>
          </a:p>
        </p:txBody>
      </p:sp>
      <p:sp>
        <p:nvSpPr>
          <p:cNvPr id="130053" name="Text Box 5"/>
          <p:cNvSpPr txBox="1">
            <a:spLocks noChangeArrowheads="1"/>
          </p:cNvSpPr>
          <p:nvPr/>
        </p:nvSpPr>
        <p:spPr bwMode="auto">
          <a:xfrm>
            <a:off x="544529" y="1839610"/>
            <a:ext cx="20558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chemeClr val="accent2"/>
                </a:solidFill>
              </a:rPr>
              <a:t>Auto</a:t>
            </a:r>
          </a:p>
          <a:p>
            <a:pPr eaLnBrk="1" hangingPunct="1"/>
            <a:r>
              <a:rPr lang="en-US" sz="2000" i="0"/>
              <a:t>   OID</a:t>
            </a:r>
          </a:p>
          <a:p>
            <a:pPr eaLnBrk="1" hangingPunct="1"/>
            <a:r>
              <a:rPr lang="en-US" sz="2000" i="0"/>
              <a:t>   Color</a:t>
            </a:r>
          </a:p>
          <a:p>
            <a:pPr eaLnBrk="1" hangingPunct="1"/>
            <a:r>
              <a:rPr lang="en-US" sz="2000" i="0"/>
              <a:t>   Manufacturer</a:t>
            </a:r>
          </a:p>
        </p:txBody>
      </p:sp>
      <p:sp>
        <p:nvSpPr>
          <p:cNvPr id="130054" name="Text Box 6"/>
          <p:cNvSpPr txBox="1">
            <a:spLocks noChangeArrowheads="1"/>
          </p:cNvSpPr>
          <p:nvPr/>
        </p:nvSpPr>
        <p:spPr bwMode="auto">
          <a:xfrm>
            <a:off x="2754329" y="1763410"/>
            <a:ext cx="1924050"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chemeClr val="accent2"/>
                </a:solidFill>
              </a:rPr>
              <a:t>Company</a:t>
            </a:r>
          </a:p>
          <a:p>
            <a:pPr eaLnBrk="1" hangingPunct="1"/>
            <a:r>
              <a:rPr lang="en-US" sz="2000" i="0" dirty="0"/>
              <a:t>   OID</a:t>
            </a:r>
          </a:p>
          <a:p>
            <a:pPr eaLnBrk="1" hangingPunct="1"/>
            <a:r>
              <a:rPr lang="en-US" sz="2000" i="0" dirty="0"/>
              <a:t>   Name</a:t>
            </a:r>
          </a:p>
          <a:p>
            <a:pPr eaLnBrk="1" hangingPunct="1"/>
            <a:r>
              <a:rPr lang="en-US" sz="2000" i="0" dirty="0"/>
              <a:t>   Profit</a:t>
            </a:r>
          </a:p>
          <a:p>
            <a:pPr eaLnBrk="1" hangingPunct="1"/>
            <a:r>
              <a:rPr lang="en-US" sz="2000" i="0" dirty="0"/>
              <a:t>   Headquarter</a:t>
            </a:r>
          </a:p>
          <a:p>
            <a:pPr eaLnBrk="1" hangingPunct="1"/>
            <a:r>
              <a:rPr lang="en-US" sz="2000" i="0" dirty="0"/>
              <a:t>   President</a:t>
            </a:r>
          </a:p>
        </p:txBody>
      </p:sp>
      <p:sp>
        <p:nvSpPr>
          <p:cNvPr id="130055" name="Text Box 7"/>
          <p:cNvSpPr txBox="1">
            <a:spLocks noChangeArrowheads="1"/>
          </p:cNvSpPr>
          <p:nvPr/>
        </p:nvSpPr>
        <p:spPr bwMode="auto">
          <a:xfrm>
            <a:off x="5268929" y="1730072"/>
            <a:ext cx="174466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chemeClr val="accent2"/>
                </a:solidFill>
              </a:rPr>
              <a:t>People</a:t>
            </a:r>
          </a:p>
          <a:p>
            <a:pPr eaLnBrk="1" hangingPunct="1"/>
            <a:r>
              <a:rPr lang="en-US" sz="2000" i="0" dirty="0"/>
              <a:t>   OID</a:t>
            </a:r>
          </a:p>
          <a:p>
            <a:pPr eaLnBrk="1" hangingPunct="1"/>
            <a:r>
              <a:rPr lang="en-US" sz="2000" i="0" dirty="0"/>
              <a:t>   Name</a:t>
            </a:r>
          </a:p>
          <a:p>
            <a:pPr eaLnBrk="1" hangingPunct="1"/>
            <a:r>
              <a:rPr lang="en-US" sz="2000" i="0" dirty="0"/>
              <a:t>   Hometown</a:t>
            </a:r>
          </a:p>
          <a:p>
            <a:pPr eaLnBrk="1" hangingPunct="1"/>
            <a:r>
              <a:rPr lang="en-US" sz="2000" i="0" dirty="0"/>
              <a:t>   Automobile</a:t>
            </a:r>
          </a:p>
          <a:p>
            <a:pPr eaLnBrk="1" hangingPunct="1"/>
            <a:r>
              <a:rPr lang="en-US" sz="2000" i="0" dirty="0"/>
              <a:t>   Age</a:t>
            </a:r>
          </a:p>
        </p:txBody>
      </p:sp>
      <p:sp>
        <p:nvSpPr>
          <p:cNvPr id="130056" name="Text Box 8"/>
          <p:cNvSpPr txBox="1">
            <a:spLocks noChangeArrowheads="1"/>
          </p:cNvSpPr>
          <p:nvPr/>
        </p:nvSpPr>
        <p:spPr bwMode="auto">
          <a:xfrm>
            <a:off x="7677167" y="1730072"/>
            <a:ext cx="1096962"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chemeClr val="accent2"/>
                </a:solidFill>
              </a:rPr>
              <a:t>City</a:t>
            </a:r>
          </a:p>
          <a:p>
            <a:pPr eaLnBrk="1" hangingPunct="1"/>
            <a:r>
              <a:rPr lang="en-US" sz="2000" i="0" dirty="0"/>
              <a:t>   OID</a:t>
            </a:r>
          </a:p>
          <a:p>
            <a:pPr eaLnBrk="1" hangingPunct="1"/>
            <a:r>
              <a:rPr lang="en-US" sz="2000" i="0" dirty="0"/>
              <a:t>   Name</a:t>
            </a:r>
          </a:p>
          <a:p>
            <a:pPr eaLnBrk="1" hangingPunct="1"/>
            <a:r>
              <a:rPr lang="en-US" sz="2000" i="0" dirty="0"/>
              <a:t>   State</a:t>
            </a:r>
          </a:p>
        </p:txBody>
      </p:sp>
      <p:sp>
        <p:nvSpPr>
          <p:cNvPr id="130060" name="Line 12"/>
          <p:cNvSpPr>
            <a:spLocks noChangeShapeType="1"/>
          </p:cNvSpPr>
          <p:nvPr/>
        </p:nvSpPr>
        <p:spPr bwMode="auto">
          <a:xfrm>
            <a:off x="4354529" y="3498547"/>
            <a:ext cx="838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1" name="Line 13"/>
          <p:cNvSpPr>
            <a:spLocks noChangeShapeType="1"/>
          </p:cNvSpPr>
          <p:nvPr/>
        </p:nvSpPr>
        <p:spPr bwMode="auto">
          <a:xfrm flipV="1">
            <a:off x="5192729" y="2203147"/>
            <a:ext cx="0" cy="129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2" name="Line 14"/>
          <p:cNvSpPr>
            <a:spLocks noChangeShapeType="1"/>
          </p:cNvSpPr>
          <p:nvPr/>
        </p:nvSpPr>
        <p:spPr bwMode="auto">
          <a:xfrm>
            <a:off x="5192729" y="2203147"/>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63" name="Line 15"/>
          <p:cNvSpPr>
            <a:spLocks noChangeShapeType="1"/>
          </p:cNvSpPr>
          <p:nvPr/>
        </p:nvSpPr>
        <p:spPr bwMode="auto">
          <a:xfrm>
            <a:off x="4659329" y="3193747"/>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4" name="Line 16"/>
          <p:cNvSpPr>
            <a:spLocks noChangeShapeType="1"/>
          </p:cNvSpPr>
          <p:nvPr/>
        </p:nvSpPr>
        <p:spPr bwMode="auto">
          <a:xfrm flipV="1">
            <a:off x="5040329" y="1593547"/>
            <a:ext cx="0" cy="1600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5" name="Line 17"/>
          <p:cNvSpPr>
            <a:spLocks noChangeShapeType="1"/>
          </p:cNvSpPr>
          <p:nvPr/>
        </p:nvSpPr>
        <p:spPr bwMode="auto">
          <a:xfrm>
            <a:off x="5040329" y="1593547"/>
            <a:ext cx="1981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6" name="Line 18"/>
          <p:cNvSpPr>
            <a:spLocks noChangeShapeType="1"/>
          </p:cNvSpPr>
          <p:nvPr/>
        </p:nvSpPr>
        <p:spPr bwMode="auto">
          <a:xfrm>
            <a:off x="7021529" y="15935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7" name="Line 19"/>
          <p:cNvSpPr>
            <a:spLocks noChangeShapeType="1"/>
          </p:cNvSpPr>
          <p:nvPr/>
        </p:nvSpPr>
        <p:spPr bwMode="auto">
          <a:xfrm>
            <a:off x="7021529" y="2203147"/>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68" name="Line 20"/>
          <p:cNvSpPr>
            <a:spLocks noChangeShapeType="1"/>
          </p:cNvSpPr>
          <p:nvPr/>
        </p:nvSpPr>
        <p:spPr bwMode="auto">
          <a:xfrm>
            <a:off x="6869129" y="2888947"/>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69" name="Line 21"/>
          <p:cNvSpPr>
            <a:spLocks noChangeShapeType="1"/>
          </p:cNvSpPr>
          <p:nvPr/>
        </p:nvSpPr>
        <p:spPr bwMode="auto">
          <a:xfrm flipV="1">
            <a:off x="7173929" y="22793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0" name="Line 23"/>
          <p:cNvSpPr>
            <a:spLocks noChangeShapeType="1"/>
          </p:cNvSpPr>
          <p:nvPr/>
        </p:nvSpPr>
        <p:spPr bwMode="auto">
          <a:xfrm>
            <a:off x="7173929" y="2279347"/>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0071" name="Line 25"/>
          <p:cNvSpPr>
            <a:spLocks noChangeShapeType="1"/>
          </p:cNvSpPr>
          <p:nvPr/>
        </p:nvSpPr>
        <p:spPr bwMode="auto">
          <a:xfrm>
            <a:off x="6945329" y="3117547"/>
            <a:ext cx="304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2" name="Line 26"/>
          <p:cNvSpPr>
            <a:spLocks noChangeShapeType="1"/>
          </p:cNvSpPr>
          <p:nvPr/>
        </p:nvSpPr>
        <p:spPr bwMode="auto">
          <a:xfrm>
            <a:off x="7250129" y="3117547"/>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3" name="Line 27"/>
          <p:cNvSpPr>
            <a:spLocks noChangeShapeType="1"/>
          </p:cNvSpPr>
          <p:nvPr/>
        </p:nvSpPr>
        <p:spPr bwMode="auto">
          <a:xfrm flipH="1">
            <a:off x="468329" y="3727147"/>
            <a:ext cx="6781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4" name="Line 28"/>
          <p:cNvSpPr>
            <a:spLocks noChangeShapeType="1"/>
          </p:cNvSpPr>
          <p:nvPr/>
        </p:nvSpPr>
        <p:spPr bwMode="auto">
          <a:xfrm flipV="1">
            <a:off x="468329" y="2355547"/>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075" name="Line 29"/>
          <p:cNvSpPr>
            <a:spLocks noChangeShapeType="1"/>
          </p:cNvSpPr>
          <p:nvPr/>
        </p:nvSpPr>
        <p:spPr bwMode="auto">
          <a:xfrm>
            <a:off x="468329" y="2355547"/>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Oval Callout 1"/>
          <p:cNvSpPr/>
          <p:nvPr/>
        </p:nvSpPr>
        <p:spPr bwMode="auto">
          <a:xfrm>
            <a:off x="4172404" y="4060436"/>
            <a:ext cx="1200150" cy="665099"/>
          </a:xfrm>
          <a:prstGeom prst="wedgeEllipseCallout">
            <a:avLst>
              <a:gd name="adj1" fmla="val -29976"/>
              <a:gd name="adj2" fmla="val 83122"/>
            </a:avLst>
          </a:prstGeom>
          <a:solidFill>
            <a:schemeClr val="accent1">
              <a:lumMod val="5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Foreign key</a:t>
            </a:r>
          </a:p>
        </p:txBody>
      </p:sp>
      <p:sp>
        <p:nvSpPr>
          <p:cNvPr id="5" name="Freeform 4"/>
          <p:cNvSpPr/>
          <p:nvPr/>
        </p:nvSpPr>
        <p:spPr bwMode="auto">
          <a:xfrm>
            <a:off x="2532656" y="2279347"/>
            <a:ext cx="519546" cy="685800"/>
          </a:xfrm>
          <a:custGeom>
            <a:avLst/>
            <a:gdLst>
              <a:gd name="connsiteX0" fmla="*/ 0 w 519546"/>
              <a:gd name="connsiteY0" fmla="*/ 685800 h 685800"/>
              <a:gd name="connsiteX1" fmla="*/ 207818 w 519546"/>
              <a:gd name="connsiteY1" fmla="*/ 581891 h 685800"/>
              <a:gd name="connsiteX2" fmla="*/ 200891 w 519546"/>
              <a:gd name="connsiteY2" fmla="*/ 96982 h 685800"/>
              <a:gd name="connsiteX3" fmla="*/ 519546 w 519546"/>
              <a:gd name="connsiteY3" fmla="*/ 0 h 685800"/>
              <a:gd name="connsiteX4" fmla="*/ 519546 w 51954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546" h="685800">
                <a:moveTo>
                  <a:pt x="0" y="685800"/>
                </a:moveTo>
                <a:cubicBezTo>
                  <a:pt x="87168" y="682913"/>
                  <a:pt x="174336" y="680027"/>
                  <a:pt x="207818" y="581891"/>
                </a:cubicBezTo>
                <a:cubicBezTo>
                  <a:pt x="241300" y="483755"/>
                  <a:pt x="148936" y="193964"/>
                  <a:pt x="200891" y="96982"/>
                </a:cubicBezTo>
                <a:cubicBezTo>
                  <a:pt x="252846" y="0"/>
                  <a:pt x="519546" y="0"/>
                  <a:pt x="519546" y="0"/>
                </a:cubicBezTo>
                <a:lnTo>
                  <a:pt x="519546" y="0"/>
                </a:lnTo>
              </a:path>
            </a:pathLst>
          </a:custGeom>
          <a:noFill/>
          <a:ln w="76200" cap="flat" cmpd="sng" algn="ctr">
            <a:solidFill>
              <a:schemeClr val="accent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7" name="Straight Arrow Connector 6"/>
          <p:cNvCxnSpPr>
            <a:cxnSpLocks/>
          </p:cNvCxnSpPr>
          <p:nvPr/>
        </p:nvCxnSpPr>
        <p:spPr bwMode="auto">
          <a:xfrm flipH="1">
            <a:off x="3200400" y="5145741"/>
            <a:ext cx="188259" cy="230286"/>
          </a:xfrm>
          <a:prstGeom prst="straightConnector1">
            <a:avLst/>
          </a:prstGeom>
          <a:solidFill>
            <a:schemeClr val="accent1"/>
          </a:solidFill>
          <a:ln w="38100" cap="flat" cmpd="sng" algn="ctr">
            <a:solidFill>
              <a:schemeClr val="accent1">
                <a:lumMod val="75000"/>
              </a:schemeClr>
            </a:solidFill>
            <a:prstDash val="solid"/>
            <a:round/>
            <a:headEnd type="none" w="med" len="med"/>
            <a:tailEnd type="triangle"/>
          </a:ln>
          <a:effectLst/>
        </p:spPr>
      </p:cxnSp>
      <p:sp>
        <p:nvSpPr>
          <p:cNvPr id="28" name="TextBox 27">
            <a:extLst>
              <a:ext uri="{FF2B5EF4-FFF2-40B4-BE49-F238E27FC236}">
                <a16:creationId xmlns:a16="http://schemas.microsoft.com/office/drawing/2014/main" id="{630533C6-8B02-4EFC-B4D9-35034B82D030}"/>
              </a:ext>
            </a:extLst>
          </p:cNvPr>
          <p:cNvSpPr txBox="1"/>
          <p:nvPr/>
        </p:nvSpPr>
        <p:spPr>
          <a:xfrm>
            <a:off x="3200400" y="4014485"/>
            <a:ext cx="5333999" cy="2169825"/>
          </a:xfrm>
          <a:prstGeom prst="rect">
            <a:avLst/>
          </a:prstGeom>
          <a:solidFill>
            <a:srgbClr val="FF9F9F"/>
          </a:solidFill>
          <a:effectLst>
            <a:outerShdw blurRad="50800" dist="38100" dir="10800000" algn="r" rotWithShape="0">
              <a:prstClr val="black">
                <a:alpha val="40000"/>
              </a:prstClr>
            </a:outerShdw>
          </a:effectLst>
        </p:spPr>
        <p:txBody>
          <a:bodyPr wrap="square" rtlCol="0">
            <a:spAutoFit/>
          </a:bodyPr>
          <a:lstStyle/>
          <a:p>
            <a:pPr>
              <a:spcAft>
                <a:spcPts val="600"/>
              </a:spcAft>
            </a:pPr>
            <a:r>
              <a:rPr lang="en-US" dirty="0"/>
              <a:t>For an OODB, we say:</a:t>
            </a:r>
          </a:p>
          <a:p>
            <a:pPr marL="230188"/>
            <a:r>
              <a:rPr lang="en-US" i="0" dirty="0"/>
              <a:t>Retrieve  </a:t>
            </a:r>
            <a:r>
              <a:rPr lang="en-US" i="0" dirty="0" err="1"/>
              <a:t>People.Hometown.Name</a:t>
            </a:r>
            <a:endParaRPr lang="en-US" i="0" dirty="0"/>
          </a:p>
          <a:p>
            <a:pPr marL="230188"/>
            <a:r>
              <a:rPr lang="en-US" i="0" dirty="0"/>
              <a:t>WHERE   </a:t>
            </a:r>
            <a:r>
              <a:rPr lang="en-US" i="0" dirty="0" err="1"/>
              <a:t>People.Name</a:t>
            </a:r>
            <a:r>
              <a:rPr lang="en-US" i="0" dirty="0"/>
              <a:t> = ‘Kevin’</a:t>
            </a:r>
          </a:p>
          <a:p>
            <a:pPr marL="230188">
              <a:spcBef>
                <a:spcPts val="1200"/>
              </a:spcBef>
            </a:pPr>
            <a:r>
              <a:rPr lang="en-US" i="0" dirty="0"/>
              <a:t>Name of the city of the person whose name is ‘Kevin”</a:t>
            </a:r>
          </a:p>
        </p:txBody>
      </p:sp>
      <p:pic>
        <p:nvPicPr>
          <p:cNvPr id="29" name="Picture 2" descr="Image result for circle clipart">
            <a:extLst>
              <a:ext uri="{FF2B5EF4-FFF2-40B4-BE49-F238E27FC236}">
                <a16:creationId xmlns:a16="http://schemas.microsoft.com/office/drawing/2014/main" id="{501BB7D6-5037-4093-B150-0CDD2F4A1D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268930" y="2279347"/>
            <a:ext cx="1904997" cy="473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0FD3C7-CB70-4CBF-80EC-8A154DBF1DA3}"/>
              </a:ext>
            </a:extLst>
          </p:cNvPr>
          <p:cNvSpPr txBox="1"/>
          <p:nvPr/>
        </p:nvSpPr>
        <p:spPr>
          <a:xfrm>
            <a:off x="6195753" y="2343090"/>
            <a:ext cx="814647" cy="400110"/>
          </a:xfrm>
          <a:prstGeom prst="rect">
            <a:avLst/>
          </a:prstGeom>
          <a:noFill/>
        </p:spPr>
        <p:txBody>
          <a:bodyPr wrap="square" rtlCol="0">
            <a:spAutoFit/>
          </a:bodyPr>
          <a:lstStyle/>
          <a:p>
            <a:r>
              <a:rPr lang="en-US" sz="2000" dirty="0">
                <a:solidFill>
                  <a:srgbClr val="FF0000"/>
                </a:solidFill>
              </a:rPr>
              <a:t>Kevin</a:t>
            </a:r>
          </a:p>
        </p:txBody>
      </p:sp>
      <p:cxnSp>
        <p:nvCxnSpPr>
          <p:cNvPr id="6" name="Connector: Elbow 5">
            <a:extLst>
              <a:ext uri="{FF2B5EF4-FFF2-40B4-BE49-F238E27FC236}">
                <a16:creationId xmlns:a16="http://schemas.microsoft.com/office/drawing/2014/main" id="{6DB20A0B-D9CC-437C-A820-97ABC2965159}"/>
              </a:ext>
            </a:extLst>
          </p:cNvPr>
          <p:cNvCxnSpPr/>
          <p:nvPr/>
        </p:nvCxnSpPr>
        <p:spPr bwMode="auto">
          <a:xfrm flipV="1">
            <a:off x="6869129" y="2279347"/>
            <a:ext cx="1066800" cy="609600"/>
          </a:xfrm>
          <a:prstGeom prst="bentConnector3">
            <a:avLst>
              <a:gd name="adj1" fmla="val 31467"/>
            </a:avLst>
          </a:prstGeom>
          <a:solidFill>
            <a:schemeClr val="accent1"/>
          </a:solidFill>
          <a:ln w="57150" cap="flat" cmpd="sng" algn="ctr">
            <a:solidFill>
              <a:srgbClr val="FF4343"/>
            </a:solidFill>
            <a:prstDash val="solid"/>
            <a:round/>
            <a:headEnd type="none" w="med" len="med"/>
            <a:tailEnd type="triangle"/>
          </a:ln>
          <a:effectLst/>
        </p:spPr>
      </p:cxnSp>
      <p:pic>
        <p:nvPicPr>
          <p:cNvPr id="34" name="Picture 2" descr="Image result for circle clipart">
            <a:extLst>
              <a:ext uri="{FF2B5EF4-FFF2-40B4-BE49-F238E27FC236}">
                <a16:creationId xmlns:a16="http://schemas.microsoft.com/office/drawing/2014/main" id="{64BC64A4-AAD0-4B5E-A60B-1C91D0104D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72396" y="2362200"/>
            <a:ext cx="1066800" cy="330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500"/>
                                        <p:tgtEl>
                                          <p:spTgt spid="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heel(1)">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a:xfrm>
            <a:off x="685800" y="381000"/>
            <a:ext cx="7772400" cy="609600"/>
          </a:xfrm>
        </p:spPr>
        <p:txBody>
          <a:bodyPr/>
          <a:lstStyle/>
          <a:p>
            <a:pPr eaLnBrk="1" hangingPunct="1"/>
            <a:r>
              <a:rPr lang="en-US" sz="3600" b="1" dirty="0">
                <a:solidFill>
                  <a:srgbClr val="800000"/>
                </a:solidFill>
                <a:latin typeface="Comic Sans MS" pitchFamily="66" charset="0"/>
              </a:rPr>
              <a:t>Homogeneous vs. Heterogeneous</a:t>
            </a:r>
          </a:p>
        </p:txBody>
      </p:sp>
      <p:sp>
        <p:nvSpPr>
          <p:cNvPr id="2058" name="Rectangle 3"/>
          <p:cNvSpPr>
            <a:spLocks noGrp="1" noChangeArrowheads="1"/>
          </p:cNvSpPr>
          <p:nvPr>
            <p:ph type="body" idx="1"/>
          </p:nvPr>
        </p:nvSpPr>
        <p:spPr>
          <a:xfrm>
            <a:off x="4267200" y="1143000"/>
            <a:ext cx="4572000" cy="5334000"/>
          </a:xfrm>
        </p:spPr>
        <p:txBody>
          <a:bodyPr/>
          <a:lstStyle/>
          <a:p>
            <a:pPr eaLnBrk="1" hangingPunct="1">
              <a:lnSpc>
                <a:spcPct val="90000"/>
              </a:lnSpc>
              <a:spcAft>
                <a:spcPct val="20000"/>
              </a:spcAft>
            </a:pPr>
            <a:r>
              <a:rPr lang="en-US" sz="2000" dirty="0">
                <a:solidFill>
                  <a:srgbClr val="800000"/>
                </a:solidFill>
                <a:latin typeface="Comic Sans MS" pitchFamily="66" charset="0"/>
              </a:rPr>
              <a:t>Homogeneous DDBMS</a:t>
            </a:r>
          </a:p>
          <a:p>
            <a:pPr lvl="1" eaLnBrk="1" hangingPunct="1">
              <a:lnSpc>
                <a:spcPct val="90000"/>
              </a:lnSpc>
              <a:spcAft>
                <a:spcPct val="20000"/>
              </a:spcAft>
            </a:pPr>
            <a:r>
              <a:rPr lang="en-US" sz="2000" dirty="0">
                <a:latin typeface="Comic Sans MS" pitchFamily="66" charset="0"/>
              </a:rPr>
              <a:t>No local users</a:t>
            </a:r>
          </a:p>
          <a:p>
            <a:pPr lvl="1" eaLnBrk="1" hangingPunct="1">
              <a:lnSpc>
                <a:spcPct val="90000"/>
              </a:lnSpc>
              <a:spcAft>
                <a:spcPct val="20000"/>
              </a:spcAft>
            </a:pPr>
            <a:r>
              <a:rPr lang="en-US" sz="2000" dirty="0">
                <a:latin typeface="Comic Sans MS" pitchFamily="66" charset="0"/>
              </a:rPr>
              <a:t>Most systems do not have local schemas (i.e., every user uses the same schema)</a:t>
            </a:r>
          </a:p>
          <a:p>
            <a:pPr eaLnBrk="1" hangingPunct="1">
              <a:lnSpc>
                <a:spcPct val="90000"/>
              </a:lnSpc>
              <a:spcAft>
                <a:spcPct val="20000"/>
              </a:spcAft>
            </a:pPr>
            <a:r>
              <a:rPr lang="en-US" sz="2000" dirty="0">
                <a:solidFill>
                  <a:srgbClr val="800000"/>
                </a:solidFill>
                <a:latin typeface="Comic Sans MS" pitchFamily="66" charset="0"/>
              </a:rPr>
              <a:t>Heterogeneous DDBMS</a:t>
            </a:r>
          </a:p>
        </p:txBody>
      </p:sp>
      <p:grpSp>
        <p:nvGrpSpPr>
          <p:cNvPr id="2" name="Group 1"/>
          <p:cNvGrpSpPr/>
          <p:nvPr/>
        </p:nvGrpSpPr>
        <p:grpSpPr>
          <a:xfrm>
            <a:off x="381000" y="1210328"/>
            <a:ext cx="3835400" cy="4966635"/>
            <a:chOff x="381000" y="1210328"/>
            <a:chExt cx="3835400" cy="4966635"/>
          </a:xfrm>
        </p:grpSpPr>
        <p:pic>
          <p:nvPicPr>
            <p:cNvPr id="2681" name="Picture 633"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455" y="1524000"/>
              <a:ext cx="973348" cy="973348"/>
            </a:xfrm>
            <a:prstGeom prst="rect">
              <a:avLst/>
            </a:prstGeom>
            <a:noFill/>
            <a:extLst>
              <a:ext uri="{909E8E84-426E-40DD-AFC4-6F175D3DCCD1}">
                <a14:hiddenFill xmlns:a14="http://schemas.microsoft.com/office/drawing/2010/main">
                  <a:solidFill>
                    <a:srgbClr val="FFFFFF"/>
                  </a:solidFill>
                </a14:hiddenFill>
              </a:ext>
            </a:extLst>
          </p:spPr>
        </p:pic>
        <p:pic>
          <p:nvPicPr>
            <p:cNvPr id="2679" name="Picture 631"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3258" y="1417671"/>
              <a:ext cx="1073150" cy="1390725"/>
            </a:xfrm>
            <a:prstGeom prst="rect">
              <a:avLst/>
            </a:prstGeom>
            <a:noFill/>
            <a:extLst>
              <a:ext uri="{909E8E84-426E-40DD-AFC4-6F175D3DCCD1}">
                <a14:hiddenFill xmlns:a14="http://schemas.microsoft.com/office/drawing/2010/main">
                  <a:solidFill>
                    <a:srgbClr val="FFFFFF"/>
                  </a:solidFill>
                </a14:hiddenFill>
              </a:ext>
            </a:extLst>
          </p:spPr>
        </p:pic>
        <p:pic>
          <p:nvPicPr>
            <p:cNvPr id="2677" name="Picture 629" descr="Image result for user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9576" y="1412875"/>
              <a:ext cx="1216025" cy="1216025"/>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5"/>
            <p:cNvSpPr txBox="1">
              <a:spLocks noChangeArrowheads="1"/>
            </p:cNvSpPr>
            <p:nvPr/>
          </p:nvSpPr>
          <p:spPr bwMode="auto">
            <a:xfrm>
              <a:off x="1239065" y="2971800"/>
              <a:ext cx="2097049" cy="738664"/>
            </a:xfrm>
            <a:prstGeom prst="rect">
              <a:avLst/>
            </a:prstGeom>
            <a:solidFill>
              <a:srgbClr val="FF9999"/>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Homogeneous</a:t>
              </a:r>
            </a:p>
            <a:p>
              <a:pPr algn="ctr" eaLnBrk="1" hangingPunct="1"/>
              <a:r>
                <a:rPr lang="en-US" sz="1400" i="0" dirty="0"/>
                <a:t>Database management </a:t>
              </a:r>
            </a:p>
            <a:p>
              <a:pPr algn="ctr" eaLnBrk="1" hangingPunct="1"/>
              <a:r>
                <a:rPr lang="en-US" sz="1400" i="0" dirty="0"/>
                <a:t>system</a:t>
              </a:r>
            </a:p>
          </p:txBody>
        </p:sp>
        <p:sp>
          <p:nvSpPr>
            <p:cNvPr id="2060" name="Text Box 6"/>
            <p:cNvSpPr txBox="1">
              <a:spLocks noChangeArrowheads="1"/>
            </p:cNvSpPr>
            <p:nvPr/>
          </p:nvSpPr>
          <p:spPr bwMode="auto">
            <a:xfrm>
              <a:off x="13716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DBMS</a:t>
              </a:r>
            </a:p>
          </p:txBody>
        </p:sp>
        <p:sp>
          <p:nvSpPr>
            <p:cNvPr id="2061" name="Text Box 7"/>
            <p:cNvSpPr txBox="1">
              <a:spLocks noChangeArrowheads="1"/>
            </p:cNvSpPr>
            <p:nvPr/>
          </p:nvSpPr>
          <p:spPr bwMode="auto">
            <a:xfrm>
              <a:off x="3810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DBMS</a:t>
              </a:r>
            </a:p>
          </p:txBody>
        </p:sp>
        <p:sp>
          <p:nvSpPr>
            <p:cNvPr id="2062" name="Text Box 8"/>
            <p:cNvSpPr txBox="1">
              <a:spLocks noChangeArrowheads="1"/>
            </p:cNvSpPr>
            <p:nvPr/>
          </p:nvSpPr>
          <p:spPr bwMode="auto">
            <a:xfrm>
              <a:off x="23622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DBMS</a:t>
              </a:r>
            </a:p>
          </p:txBody>
        </p:sp>
        <p:sp>
          <p:nvSpPr>
            <p:cNvPr id="2063" name="Text Box 9"/>
            <p:cNvSpPr txBox="1">
              <a:spLocks noChangeArrowheads="1"/>
            </p:cNvSpPr>
            <p:nvPr/>
          </p:nvSpPr>
          <p:spPr bwMode="auto">
            <a:xfrm>
              <a:off x="33528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DBMS</a:t>
              </a:r>
            </a:p>
          </p:txBody>
        </p:sp>
        <p:sp>
          <p:nvSpPr>
            <p:cNvPr id="2064" name="Line 10"/>
            <p:cNvSpPr>
              <a:spLocks noChangeShapeType="1"/>
            </p:cNvSpPr>
            <p:nvPr/>
          </p:nvSpPr>
          <p:spPr bwMode="auto">
            <a:xfrm flipV="1">
              <a:off x="838200" y="4267200"/>
              <a:ext cx="0" cy="381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5" name="Line 11"/>
            <p:cNvSpPr>
              <a:spLocks noChangeShapeType="1"/>
            </p:cNvSpPr>
            <p:nvPr/>
          </p:nvSpPr>
          <p:spPr bwMode="auto">
            <a:xfrm>
              <a:off x="838200" y="4267200"/>
              <a:ext cx="2895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6" name="Line 12"/>
            <p:cNvSpPr>
              <a:spLocks noChangeShapeType="1"/>
            </p:cNvSpPr>
            <p:nvPr/>
          </p:nvSpPr>
          <p:spPr bwMode="auto">
            <a:xfrm>
              <a:off x="3733800" y="4267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7" name="Line 13"/>
            <p:cNvSpPr>
              <a:spLocks noChangeShapeType="1"/>
            </p:cNvSpPr>
            <p:nvPr/>
          </p:nvSpPr>
          <p:spPr bwMode="auto">
            <a:xfrm>
              <a:off x="1828800" y="4267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8" name="Line 14"/>
            <p:cNvSpPr>
              <a:spLocks noChangeShapeType="1"/>
            </p:cNvSpPr>
            <p:nvPr/>
          </p:nvSpPr>
          <p:spPr bwMode="auto">
            <a:xfrm>
              <a:off x="2819400" y="4267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9" name="Line 15"/>
            <p:cNvSpPr>
              <a:spLocks noChangeShapeType="1"/>
            </p:cNvSpPr>
            <p:nvPr/>
          </p:nvSpPr>
          <p:spPr bwMode="auto">
            <a:xfrm flipV="1">
              <a:off x="2286000" y="3733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050" name="Object 16"/>
            <p:cNvGraphicFramePr>
              <a:graphicFrameLocks noChangeAspect="1"/>
            </p:cNvGraphicFramePr>
            <p:nvPr>
              <p:extLst>
                <p:ext uri="{D42A27DB-BD31-4B8C-83A1-F6EECF244321}">
                  <p14:modId xmlns:p14="http://schemas.microsoft.com/office/powerpoint/2010/main" val="3958762426"/>
                </p:ext>
              </p:extLst>
            </p:nvPr>
          </p:nvGraphicFramePr>
          <p:xfrm>
            <a:off x="457200" y="5334000"/>
            <a:ext cx="752475" cy="842963"/>
          </p:xfrm>
          <a:graphic>
            <a:graphicData uri="http://schemas.openxmlformats.org/presentationml/2006/ole">
              <mc:AlternateContent xmlns:mc="http://schemas.openxmlformats.org/markup-compatibility/2006">
                <mc:Choice xmlns:v="urn:schemas-microsoft-com:vml" Requires="v">
                  <p:oleObj name="VISIO" r:id="rId6" imgW="961200" imgH="1075680" progId="Visio.Drawing.11">
                    <p:embed/>
                  </p:oleObj>
                </mc:Choice>
                <mc:Fallback>
                  <p:oleObj name="VISIO" r:id="rId6" imgW="961200" imgH="1075680" progId="Visio.Drawing.11">
                    <p:embed/>
                    <p:pic>
                      <p:nvPicPr>
                        <p:cNvPr id="205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1" name="Object 17"/>
            <p:cNvGraphicFramePr>
              <a:graphicFrameLocks noChangeAspect="1"/>
            </p:cNvGraphicFramePr>
            <p:nvPr>
              <p:extLst>
                <p:ext uri="{D42A27DB-BD31-4B8C-83A1-F6EECF244321}">
                  <p14:modId xmlns:p14="http://schemas.microsoft.com/office/powerpoint/2010/main" val="2746789270"/>
                </p:ext>
              </p:extLst>
            </p:nvPr>
          </p:nvGraphicFramePr>
          <p:xfrm>
            <a:off x="1371600" y="5334000"/>
            <a:ext cx="752475" cy="842963"/>
          </p:xfrm>
          <a:graphic>
            <a:graphicData uri="http://schemas.openxmlformats.org/presentationml/2006/ole">
              <mc:AlternateContent xmlns:mc="http://schemas.openxmlformats.org/markup-compatibility/2006">
                <mc:Choice xmlns:v="urn:schemas-microsoft-com:vml" Requires="v">
                  <p:oleObj name="VISIO" r:id="rId8" imgW="961200" imgH="1075680" progId="Visio.Drawing.11">
                    <p:embed/>
                  </p:oleObj>
                </mc:Choice>
                <mc:Fallback>
                  <p:oleObj name="VISIO" r:id="rId8" imgW="961200" imgH="1075680" progId="Visio.Drawing.11">
                    <p:embed/>
                    <p:pic>
                      <p:nvPicPr>
                        <p:cNvPr id="205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
            <p:cNvGraphicFramePr>
              <a:graphicFrameLocks noChangeAspect="1"/>
            </p:cNvGraphicFramePr>
            <p:nvPr>
              <p:extLst>
                <p:ext uri="{D42A27DB-BD31-4B8C-83A1-F6EECF244321}">
                  <p14:modId xmlns:p14="http://schemas.microsoft.com/office/powerpoint/2010/main" val="2050234624"/>
                </p:ext>
              </p:extLst>
            </p:nvPr>
          </p:nvGraphicFramePr>
          <p:xfrm>
            <a:off x="2362200" y="5334000"/>
            <a:ext cx="752475" cy="842963"/>
          </p:xfrm>
          <a:graphic>
            <a:graphicData uri="http://schemas.openxmlformats.org/presentationml/2006/ole">
              <mc:AlternateContent xmlns:mc="http://schemas.openxmlformats.org/markup-compatibility/2006">
                <mc:Choice xmlns:v="urn:schemas-microsoft-com:vml" Requires="v">
                  <p:oleObj name="VISIO" r:id="rId10" imgW="961200" imgH="1075680" progId="Visio.Drawing.11">
                    <p:embed/>
                  </p:oleObj>
                </mc:Choice>
                <mc:Fallback>
                  <p:oleObj name="VISIO" r:id="rId10" imgW="961200" imgH="1075680" progId="Visio.Drawing.11">
                    <p:embed/>
                    <p:pic>
                      <p:nvPicPr>
                        <p:cNvPr id="205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3" name="Object 19"/>
            <p:cNvGraphicFramePr>
              <a:graphicFrameLocks noChangeAspect="1"/>
            </p:cNvGraphicFramePr>
            <p:nvPr>
              <p:extLst>
                <p:ext uri="{D42A27DB-BD31-4B8C-83A1-F6EECF244321}">
                  <p14:modId xmlns:p14="http://schemas.microsoft.com/office/powerpoint/2010/main" val="1252317789"/>
                </p:ext>
              </p:extLst>
            </p:nvPr>
          </p:nvGraphicFramePr>
          <p:xfrm>
            <a:off x="3352800" y="5334000"/>
            <a:ext cx="752475" cy="842963"/>
          </p:xfrm>
          <a:graphic>
            <a:graphicData uri="http://schemas.openxmlformats.org/presentationml/2006/ole">
              <mc:AlternateContent xmlns:mc="http://schemas.openxmlformats.org/markup-compatibility/2006">
                <mc:Choice xmlns:v="urn:schemas-microsoft-com:vml" Requires="v">
                  <p:oleObj name="VISIO" r:id="rId12" imgW="961200" imgH="1075680" progId="Visio.Drawing.11">
                    <p:embed/>
                  </p:oleObj>
                </mc:Choice>
                <mc:Fallback>
                  <p:oleObj name="VISIO" r:id="rId12" imgW="961200" imgH="1075680" progId="Visio.Drawing.11">
                    <p:embed/>
                    <p:pic>
                      <p:nvPicPr>
                        <p:cNvPr id="2053"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70" name="Line 20"/>
            <p:cNvSpPr>
              <a:spLocks noChangeShapeType="1"/>
            </p:cNvSpPr>
            <p:nvPr/>
          </p:nvSpPr>
          <p:spPr bwMode="auto">
            <a:xfrm>
              <a:off x="8382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1" name="Line 21"/>
            <p:cNvSpPr>
              <a:spLocks noChangeShapeType="1"/>
            </p:cNvSpPr>
            <p:nvPr/>
          </p:nvSpPr>
          <p:spPr bwMode="auto">
            <a:xfrm>
              <a:off x="18288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2" name="Line 22"/>
            <p:cNvSpPr>
              <a:spLocks noChangeShapeType="1"/>
            </p:cNvSpPr>
            <p:nvPr/>
          </p:nvSpPr>
          <p:spPr bwMode="auto">
            <a:xfrm>
              <a:off x="27432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3" name="Line 23"/>
            <p:cNvSpPr>
              <a:spLocks noChangeShapeType="1"/>
            </p:cNvSpPr>
            <p:nvPr/>
          </p:nvSpPr>
          <p:spPr bwMode="auto">
            <a:xfrm>
              <a:off x="37338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4" name="Line 29"/>
            <p:cNvSpPr>
              <a:spLocks noChangeShapeType="1"/>
            </p:cNvSpPr>
            <p:nvPr/>
          </p:nvSpPr>
          <p:spPr bwMode="auto">
            <a:xfrm flipH="1">
              <a:off x="2209800" y="2416174"/>
              <a:ext cx="152400" cy="5556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5" name="Line 32"/>
            <p:cNvSpPr>
              <a:spLocks noChangeShapeType="1"/>
            </p:cNvSpPr>
            <p:nvPr/>
          </p:nvSpPr>
          <p:spPr bwMode="auto">
            <a:xfrm>
              <a:off x="1304925" y="2514600"/>
              <a:ext cx="452437" cy="47307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6" name="Line 33"/>
            <p:cNvSpPr>
              <a:spLocks noChangeShapeType="1"/>
            </p:cNvSpPr>
            <p:nvPr/>
          </p:nvSpPr>
          <p:spPr bwMode="auto">
            <a:xfrm flipH="1">
              <a:off x="2748595" y="2416175"/>
              <a:ext cx="537531" cy="59610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7" name="Text Box 34"/>
            <p:cNvSpPr txBox="1">
              <a:spLocks noChangeArrowheads="1"/>
            </p:cNvSpPr>
            <p:nvPr/>
          </p:nvSpPr>
          <p:spPr bwMode="auto">
            <a:xfrm>
              <a:off x="1744441" y="1210328"/>
              <a:ext cx="13017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Global users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058">
                                            <p:txEl>
                                              <p:pRg st="2" end="2"/>
                                            </p:txEl>
                                          </p:spTgt>
                                        </p:tgtEl>
                                        <p:attrNameLst>
                                          <p:attrName>style.visibility</p:attrName>
                                        </p:attrNameLst>
                                      </p:cBhvr>
                                      <p:to>
                                        <p:strVal val="visible"/>
                                      </p:to>
                                    </p:set>
                                    <p:animEffect transition="in" filter="wipe(left)">
                                      <p:cBhvr>
                                        <p:cTn id="10" dur="500"/>
                                        <p:tgtEl>
                                          <p:spTgt spid="2058">
                                            <p:txEl>
                                              <p:pRg st="2" end="2"/>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419100" y="142271"/>
            <a:ext cx="8305800" cy="914400"/>
          </a:xfrm>
        </p:spPr>
        <p:txBody>
          <a:bodyPr/>
          <a:lstStyle/>
          <a:p>
            <a:pPr eaLnBrk="1" hangingPunct="1"/>
            <a:r>
              <a:rPr lang="en-US" sz="3600" b="1" dirty="0">
                <a:solidFill>
                  <a:srgbClr val="800000"/>
                </a:solidFill>
                <a:latin typeface="Comic Sans MS" pitchFamily="66" charset="0"/>
              </a:rPr>
              <a:t>Some Simple Queries</a:t>
            </a:r>
          </a:p>
        </p:txBody>
      </p:sp>
      <p:pic>
        <p:nvPicPr>
          <p:cNvPr id="7" name="Picture 6"/>
          <p:cNvPicPr>
            <a:picLocks noChangeAspect="1"/>
          </p:cNvPicPr>
          <p:nvPr/>
        </p:nvPicPr>
        <p:blipFill>
          <a:blip r:embed="rId3"/>
          <a:stretch>
            <a:fillRect/>
          </a:stretch>
        </p:blipFill>
        <p:spPr>
          <a:xfrm>
            <a:off x="4495800" y="3628815"/>
            <a:ext cx="4350550" cy="1162972"/>
          </a:xfrm>
          <a:prstGeom prst="rect">
            <a:avLst/>
          </a:prstGeom>
        </p:spPr>
      </p:pic>
      <p:sp>
        <p:nvSpPr>
          <p:cNvPr id="10" name="Rectangle 9">
            <a:extLst>
              <a:ext uri="{FF2B5EF4-FFF2-40B4-BE49-F238E27FC236}">
                <a16:creationId xmlns:a16="http://schemas.microsoft.com/office/drawing/2014/main" id="{C6145FB1-FA23-4B01-878F-7CA7171AF442}"/>
              </a:ext>
            </a:extLst>
          </p:cNvPr>
          <p:cNvSpPr/>
          <p:nvPr/>
        </p:nvSpPr>
        <p:spPr bwMode="auto">
          <a:xfrm>
            <a:off x="1143000" y="1411975"/>
            <a:ext cx="1066800" cy="151666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2" name="Rectangle 41">
            <a:extLst>
              <a:ext uri="{FF2B5EF4-FFF2-40B4-BE49-F238E27FC236}">
                <a16:creationId xmlns:a16="http://schemas.microsoft.com/office/drawing/2014/main" id="{48F45526-3609-4606-A59F-7E863B42CA89}"/>
              </a:ext>
            </a:extLst>
          </p:cNvPr>
          <p:cNvSpPr/>
          <p:nvPr/>
        </p:nvSpPr>
        <p:spPr bwMode="auto">
          <a:xfrm>
            <a:off x="3117324"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3" name="Rectangle 42">
            <a:extLst>
              <a:ext uri="{FF2B5EF4-FFF2-40B4-BE49-F238E27FC236}">
                <a16:creationId xmlns:a16="http://schemas.microsoft.com/office/drawing/2014/main" id="{38E54CEE-983C-4AEE-95EA-34421FE0B0CF}"/>
              </a:ext>
            </a:extLst>
          </p:cNvPr>
          <p:cNvSpPr/>
          <p:nvPr/>
        </p:nvSpPr>
        <p:spPr bwMode="auto">
          <a:xfrm>
            <a:off x="5091649"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4" name="Rectangle 43">
            <a:extLst>
              <a:ext uri="{FF2B5EF4-FFF2-40B4-BE49-F238E27FC236}">
                <a16:creationId xmlns:a16="http://schemas.microsoft.com/office/drawing/2014/main" id="{C28968F5-3E6B-4E28-84AE-630146704D64}"/>
              </a:ext>
            </a:extLst>
          </p:cNvPr>
          <p:cNvSpPr/>
          <p:nvPr/>
        </p:nvSpPr>
        <p:spPr bwMode="auto">
          <a:xfrm>
            <a:off x="7010400"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1" name="TextBox 10">
            <a:extLst>
              <a:ext uri="{FF2B5EF4-FFF2-40B4-BE49-F238E27FC236}">
                <a16:creationId xmlns:a16="http://schemas.microsoft.com/office/drawing/2014/main" id="{5016B542-9675-4728-982B-46481433CFB4}"/>
              </a:ext>
            </a:extLst>
          </p:cNvPr>
          <p:cNvSpPr txBox="1"/>
          <p:nvPr/>
        </p:nvSpPr>
        <p:spPr>
          <a:xfrm>
            <a:off x="1066800" y="1083568"/>
            <a:ext cx="704039" cy="369332"/>
          </a:xfrm>
          <a:prstGeom prst="rect">
            <a:avLst/>
          </a:prstGeom>
          <a:noFill/>
        </p:spPr>
        <p:txBody>
          <a:bodyPr wrap="none" rtlCol="0">
            <a:spAutoFit/>
          </a:bodyPr>
          <a:lstStyle/>
          <a:p>
            <a:r>
              <a:rPr lang="en-US" sz="1800" dirty="0"/>
              <a:t>Auto</a:t>
            </a:r>
          </a:p>
        </p:txBody>
      </p:sp>
      <p:sp>
        <p:nvSpPr>
          <p:cNvPr id="46" name="TextBox 45">
            <a:extLst>
              <a:ext uri="{FF2B5EF4-FFF2-40B4-BE49-F238E27FC236}">
                <a16:creationId xmlns:a16="http://schemas.microsoft.com/office/drawing/2014/main" id="{EDE3A56E-30F3-4BBA-B455-62A567B0EE6B}"/>
              </a:ext>
            </a:extLst>
          </p:cNvPr>
          <p:cNvSpPr txBox="1"/>
          <p:nvPr/>
        </p:nvSpPr>
        <p:spPr>
          <a:xfrm>
            <a:off x="3056417" y="1083568"/>
            <a:ext cx="1107996" cy="369332"/>
          </a:xfrm>
          <a:prstGeom prst="rect">
            <a:avLst/>
          </a:prstGeom>
          <a:noFill/>
        </p:spPr>
        <p:txBody>
          <a:bodyPr wrap="none" rtlCol="0">
            <a:spAutoFit/>
          </a:bodyPr>
          <a:lstStyle/>
          <a:p>
            <a:r>
              <a:rPr lang="en-US" sz="1800" dirty="0"/>
              <a:t>Company</a:t>
            </a:r>
          </a:p>
        </p:txBody>
      </p:sp>
      <p:sp>
        <p:nvSpPr>
          <p:cNvPr id="47" name="TextBox 46">
            <a:extLst>
              <a:ext uri="{FF2B5EF4-FFF2-40B4-BE49-F238E27FC236}">
                <a16:creationId xmlns:a16="http://schemas.microsoft.com/office/drawing/2014/main" id="{A61DAC15-AF23-4C3E-AD2B-BE5E3FE64416}"/>
              </a:ext>
            </a:extLst>
          </p:cNvPr>
          <p:cNvSpPr txBox="1"/>
          <p:nvPr/>
        </p:nvSpPr>
        <p:spPr>
          <a:xfrm>
            <a:off x="5028247" y="1066800"/>
            <a:ext cx="865943" cy="369332"/>
          </a:xfrm>
          <a:prstGeom prst="rect">
            <a:avLst/>
          </a:prstGeom>
          <a:noFill/>
        </p:spPr>
        <p:txBody>
          <a:bodyPr wrap="none" rtlCol="0">
            <a:spAutoFit/>
          </a:bodyPr>
          <a:lstStyle/>
          <a:p>
            <a:r>
              <a:rPr lang="en-US" sz="1800" dirty="0"/>
              <a:t>People</a:t>
            </a:r>
          </a:p>
        </p:txBody>
      </p:sp>
      <p:sp>
        <p:nvSpPr>
          <p:cNvPr id="48" name="TextBox 47">
            <a:extLst>
              <a:ext uri="{FF2B5EF4-FFF2-40B4-BE49-F238E27FC236}">
                <a16:creationId xmlns:a16="http://schemas.microsoft.com/office/drawing/2014/main" id="{6101634F-79CE-4936-9F49-8CFF1EAA67F0}"/>
              </a:ext>
            </a:extLst>
          </p:cNvPr>
          <p:cNvSpPr txBox="1"/>
          <p:nvPr/>
        </p:nvSpPr>
        <p:spPr>
          <a:xfrm>
            <a:off x="6926323" y="1066800"/>
            <a:ext cx="617477" cy="369332"/>
          </a:xfrm>
          <a:prstGeom prst="rect">
            <a:avLst/>
          </a:prstGeom>
          <a:noFill/>
        </p:spPr>
        <p:txBody>
          <a:bodyPr wrap="none" rtlCol="0">
            <a:spAutoFit/>
          </a:bodyPr>
          <a:lstStyle/>
          <a:p>
            <a:r>
              <a:rPr lang="en-US" sz="1800" dirty="0"/>
              <a:t>City</a:t>
            </a:r>
          </a:p>
        </p:txBody>
      </p:sp>
      <p:sp>
        <p:nvSpPr>
          <p:cNvPr id="15" name="Rectangle: Rounded Corners 14">
            <a:extLst>
              <a:ext uri="{FF2B5EF4-FFF2-40B4-BE49-F238E27FC236}">
                <a16:creationId xmlns:a16="http://schemas.microsoft.com/office/drawing/2014/main" id="{5CCCA197-E5D9-4B9D-A667-671A48ACC20D}"/>
              </a:ext>
            </a:extLst>
          </p:cNvPr>
          <p:cNvSpPr/>
          <p:nvPr/>
        </p:nvSpPr>
        <p:spPr bwMode="auto">
          <a:xfrm>
            <a:off x="7132094" y="1750119"/>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3" name="Rectangle: Rounded Corners 52">
            <a:extLst>
              <a:ext uri="{FF2B5EF4-FFF2-40B4-BE49-F238E27FC236}">
                <a16:creationId xmlns:a16="http://schemas.microsoft.com/office/drawing/2014/main" id="{A087221C-8A27-4E82-A306-B0B19A97D956}"/>
              </a:ext>
            </a:extLst>
          </p:cNvPr>
          <p:cNvSpPr/>
          <p:nvPr/>
        </p:nvSpPr>
        <p:spPr bwMode="auto">
          <a:xfrm>
            <a:off x="7253787" y="1870030"/>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4" name="Rectangle: Rounded Corners 53">
            <a:extLst>
              <a:ext uri="{FF2B5EF4-FFF2-40B4-BE49-F238E27FC236}">
                <a16:creationId xmlns:a16="http://schemas.microsoft.com/office/drawing/2014/main" id="{14B04D1F-54E2-4DB5-B7E7-37706DABA801}"/>
              </a:ext>
            </a:extLst>
          </p:cNvPr>
          <p:cNvSpPr/>
          <p:nvPr/>
        </p:nvSpPr>
        <p:spPr bwMode="auto">
          <a:xfrm>
            <a:off x="7379486" y="1991553"/>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2" name="Rectangle: Rounded Corners 11">
            <a:extLst>
              <a:ext uri="{FF2B5EF4-FFF2-40B4-BE49-F238E27FC236}">
                <a16:creationId xmlns:a16="http://schemas.microsoft.com/office/drawing/2014/main" id="{967124B8-4BCD-45D9-A2CD-7B836C702146}"/>
              </a:ext>
            </a:extLst>
          </p:cNvPr>
          <p:cNvSpPr/>
          <p:nvPr/>
        </p:nvSpPr>
        <p:spPr bwMode="auto">
          <a:xfrm>
            <a:off x="7093509" y="2142948"/>
            <a:ext cx="617478" cy="629636"/>
          </a:xfrm>
          <a:prstGeom prst="roundRect">
            <a:avLst>
              <a:gd name="adj" fmla="val 1281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Orlando</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Florida</a:t>
            </a:r>
          </a:p>
        </p:txBody>
      </p:sp>
      <p:sp>
        <p:nvSpPr>
          <p:cNvPr id="17" name="Rectangle: Rounded Corners 16">
            <a:extLst>
              <a:ext uri="{FF2B5EF4-FFF2-40B4-BE49-F238E27FC236}">
                <a16:creationId xmlns:a16="http://schemas.microsoft.com/office/drawing/2014/main" id="{BE89163A-4796-46C6-96FD-2EF3022F133B}"/>
              </a:ext>
            </a:extLst>
          </p:cNvPr>
          <p:cNvSpPr/>
          <p:nvPr/>
        </p:nvSpPr>
        <p:spPr bwMode="auto">
          <a:xfrm>
            <a:off x="5199020" y="155078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ectangle: Rounded Corners 56">
            <a:extLst>
              <a:ext uri="{FF2B5EF4-FFF2-40B4-BE49-F238E27FC236}">
                <a16:creationId xmlns:a16="http://schemas.microsoft.com/office/drawing/2014/main" id="{FC0AFA7B-075C-441B-BCB2-B7D0D3110D01}"/>
              </a:ext>
            </a:extLst>
          </p:cNvPr>
          <p:cNvSpPr/>
          <p:nvPr/>
        </p:nvSpPr>
        <p:spPr bwMode="auto">
          <a:xfrm>
            <a:off x="5272503" y="162136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8" name="Rectangle: Rounded Corners 57">
            <a:extLst>
              <a:ext uri="{FF2B5EF4-FFF2-40B4-BE49-F238E27FC236}">
                <a16:creationId xmlns:a16="http://schemas.microsoft.com/office/drawing/2014/main" id="{6FB26F62-8C2C-44F3-81B7-B913DAFBFA36}"/>
              </a:ext>
            </a:extLst>
          </p:cNvPr>
          <p:cNvSpPr/>
          <p:nvPr/>
        </p:nvSpPr>
        <p:spPr bwMode="auto">
          <a:xfrm>
            <a:off x="5364037" y="170217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9" name="Rectangle: Rounded Corners 58">
            <a:extLst>
              <a:ext uri="{FF2B5EF4-FFF2-40B4-BE49-F238E27FC236}">
                <a16:creationId xmlns:a16="http://schemas.microsoft.com/office/drawing/2014/main" id="{0EFF639F-B280-4472-BFBE-80D07B38F6DA}"/>
              </a:ext>
            </a:extLst>
          </p:cNvPr>
          <p:cNvSpPr/>
          <p:nvPr/>
        </p:nvSpPr>
        <p:spPr bwMode="auto">
          <a:xfrm>
            <a:off x="5485730" y="178025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Rectangle: Rounded Corners 15">
            <a:extLst>
              <a:ext uri="{FF2B5EF4-FFF2-40B4-BE49-F238E27FC236}">
                <a16:creationId xmlns:a16="http://schemas.microsoft.com/office/drawing/2014/main" id="{AA6B7D61-46E6-4D5D-895A-750B833CB08B}"/>
              </a:ext>
            </a:extLst>
          </p:cNvPr>
          <p:cNvSpPr/>
          <p:nvPr/>
        </p:nvSpPr>
        <p:spPr bwMode="auto">
          <a:xfrm>
            <a:off x="5246516" y="2132267"/>
            <a:ext cx="617477" cy="1071230"/>
          </a:xfrm>
          <a:prstGeom prst="roundRect">
            <a:avLst>
              <a:gd name="adj" fmla="val 11625"/>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Kevin</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677</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25</a:t>
            </a:r>
          </a:p>
          <a:p>
            <a:pPr marL="0" marR="0" indent="0"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a:ln>
                <a:noFill/>
              </a:ln>
              <a:solidFill>
                <a:schemeClr val="tx1"/>
              </a:solidFill>
              <a:effectLst/>
              <a:latin typeface="Comic Sans MS" pitchFamily="66" charset="0"/>
            </a:endParaRPr>
          </a:p>
        </p:txBody>
      </p:sp>
      <p:sp>
        <p:nvSpPr>
          <p:cNvPr id="18" name="Rectangle: Rounded Corners 17">
            <a:extLst>
              <a:ext uri="{FF2B5EF4-FFF2-40B4-BE49-F238E27FC236}">
                <a16:creationId xmlns:a16="http://schemas.microsoft.com/office/drawing/2014/main" id="{EEAA407C-ACFE-4F1F-933F-F8127C9C1A1B}"/>
              </a:ext>
            </a:extLst>
          </p:cNvPr>
          <p:cNvSpPr/>
          <p:nvPr/>
        </p:nvSpPr>
        <p:spPr bwMode="auto">
          <a:xfrm>
            <a:off x="3305690" y="15951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Rounded Corners 60">
            <a:extLst>
              <a:ext uri="{FF2B5EF4-FFF2-40B4-BE49-F238E27FC236}">
                <a16:creationId xmlns:a16="http://schemas.microsoft.com/office/drawing/2014/main" id="{829163CA-B9CE-4E54-B6E5-6F890C3312B8}"/>
              </a:ext>
            </a:extLst>
          </p:cNvPr>
          <p:cNvSpPr/>
          <p:nvPr/>
        </p:nvSpPr>
        <p:spPr bwMode="auto">
          <a:xfrm>
            <a:off x="3376604" y="1642560"/>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2" name="Rectangle: Rounded Corners 61">
            <a:extLst>
              <a:ext uri="{FF2B5EF4-FFF2-40B4-BE49-F238E27FC236}">
                <a16:creationId xmlns:a16="http://schemas.microsoft.com/office/drawing/2014/main" id="{BAB9A033-0B3C-4C72-A432-A23A9F96B2EA}"/>
              </a:ext>
            </a:extLst>
          </p:cNvPr>
          <p:cNvSpPr/>
          <p:nvPr/>
        </p:nvSpPr>
        <p:spPr bwMode="auto">
          <a:xfrm>
            <a:off x="3485684" y="17094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3" name="Rectangle: Rounded Corners 62">
            <a:extLst>
              <a:ext uri="{FF2B5EF4-FFF2-40B4-BE49-F238E27FC236}">
                <a16:creationId xmlns:a16="http://schemas.microsoft.com/office/drawing/2014/main" id="{95BE1A89-99C2-4742-9365-84FC6C3D9A4B}"/>
              </a:ext>
            </a:extLst>
          </p:cNvPr>
          <p:cNvSpPr/>
          <p:nvPr/>
        </p:nvSpPr>
        <p:spPr bwMode="auto">
          <a:xfrm>
            <a:off x="3232207" y="1988199"/>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17</a:t>
            </a:r>
          </a:p>
          <a:p>
            <a:pPr marL="0" marR="0" indent="0" defTabSz="914400" rtl="0" eaLnBrk="1" fontAlgn="base" latinLnBrk="0" hangingPunct="1">
              <a:lnSpc>
                <a:spcPct val="100000"/>
              </a:lnSpc>
              <a:spcBef>
                <a:spcPct val="0"/>
              </a:spcBef>
              <a:spcAft>
                <a:spcPct val="0"/>
              </a:spcAft>
              <a:buClrTx/>
              <a:buSzTx/>
              <a:buFontTx/>
              <a:buNone/>
              <a:tabLst/>
            </a:pPr>
            <a:r>
              <a:rPr lang="en-US" sz="1100" dirty="0"/>
              <a:t>Ford</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99…9</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endParaRPr kumimoji="0" lang="en-US" sz="1100" i="1" u="none" strike="noStrike" cap="none" normalizeH="0" baseline="0" dirty="0">
              <a:ln>
                <a:noFill/>
              </a:ln>
              <a:solidFill>
                <a:schemeClr val="tx1"/>
              </a:solidFill>
              <a:effectLst/>
              <a:latin typeface="Comic Sans MS" pitchFamily="66" charset="0"/>
            </a:endParaRPr>
          </a:p>
        </p:txBody>
      </p:sp>
      <p:sp>
        <p:nvSpPr>
          <p:cNvPr id="64" name="Rectangle: Rounded Corners 63">
            <a:extLst>
              <a:ext uri="{FF2B5EF4-FFF2-40B4-BE49-F238E27FC236}">
                <a16:creationId xmlns:a16="http://schemas.microsoft.com/office/drawing/2014/main" id="{0307FCCA-6F98-4302-9B71-6B4301572AD6}"/>
              </a:ext>
            </a:extLst>
          </p:cNvPr>
          <p:cNvSpPr/>
          <p:nvPr/>
        </p:nvSpPr>
        <p:spPr bwMode="auto">
          <a:xfrm>
            <a:off x="1279129" y="1674956"/>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5" name="Rectangle: Rounded Corners 64">
            <a:extLst>
              <a:ext uri="{FF2B5EF4-FFF2-40B4-BE49-F238E27FC236}">
                <a16:creationId xmlns:a16="http://schemas.microsoft.com/office/drawing/2014/main" id="{3E621328-8A95-4309-99EE-91B30EF443C2}"/>
              </a:ext>
            </a:extLst>
          </p:cNvPr>
          <p:cNvSpPr/>
          <p:nvPr/>
        </p:nvSpPr>
        <p:spPr bwMode="auto">
          <a:xfrm>
            <a:off x="1400822" y="1794867"/>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6" name="Rectangle: Rounded Corners 65">
            <a:extLst>
              <a:ext uri="{FF2B5EF4-FFF2-40B4-BE49-F238E27FC236}">
                <a16:creationId xmlns:a16="http://schemas.microsoft.com/office/drawing/2014/main" id="{D40237DA-BFD5-45DF-8997-B4B0F8C50BF3}"/>
              </a:ext>
            </a:extLst>
          </p:cNvPr>
          <p:cNvSpPr/>
          <p:nvPr/>
        </p:nvSpPr>
        <p:spPr bwMode="auto">
          <a:xfrm>
            <a:off x="1526521" y="1916390"/>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7" name="Rectangle: Rounded Corners 66">
            <a:extLst>
              <a:ext uri="{FF2B5EF4-FFF2-40B4-BE49-F238E27FC236}">
                <a16:creationId xmlns:a16="http://schemas.microsoft.com/office/drawing/2014/main" id="{5F8AFA54-0D23-4E14-8A82-8951EC82999F}"/>
              </a:ext>
            </a:extLst>
          </p:cNvPr>
          <p:cNvSpPr/>
          <p:nvPr/>
        </p:nvSpPr>
        <p:spPr bwMode="auto">
          <a:xfrm>
            <a:off x="1240544" y="2067785"/>
            <a:ext cx="617478" cy="629636"/>
          </a:xfrm>
          <a:prstGeom prst="roundRect">
            <a:avLst>
              <a:gd name="adj" fmla="val 12818"/>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t>677</a:t>
            </a:r>
            <a:endParaRPr kumimoji="0" lang="en-US" sz="1200" b="1" i="1" u="none" strike="noStrike" cap="none" normalizeH="0" baseline="0" dirty="0">
              <a:ln>
                <a:noFill/>
              </a:ln>
              <a:solidFill>
                <a:schemeClr val="tx1"/>
              </a:solidFill>
              <a:effectLst/>
              <a:latin typeface="Comic Sans MS" pitchFamily="66" charset="0"/>
            </a:endParaRPr>
          </a:p>
          <a:p>
            <a:pPr marL="0" marR="0" indent="0" defTabSz="914400" rtl="0" eaLnBrk="1" fontAlgn="base" latinLnBrk="0" hangingPunct="1">
              <a:lnSpc>
                <a:spcPct val="100000"/>
              </a:lnSpc>
              <a:spcBef>
                <a:spcPct val="0"/>
              </a:spcBef>
              <a:spcAft>
                <a:spcPct val="0"/>
              </a:spcAft>
              <a:buClrTx/>
              <a:buSzTx/>
              <a:buFontTx/>
              <a:buNone/>
              <a:tabLst/>
            </a:pPr>
            <a:r>
              <a:rPr lang="en-US" sz="1100" dirty="0"/>
              <a:t>Red</a:t>
            </a:r>
          </a:p>
          <a:p>
            <a:pPr marL="0" marR="0" indent="0" defTabSz="914400" rtl="0" eaLnBrk="1" fontAlgn="base" latinLnBrk="0" hangingPunct="1">
              <a:lnSpc>
                <a:spcPct val="100000"/>
              </a:lnSpc>
              <a:spcBef>
                <a:spcPct val="0"/>
              </a:spcBef>
              <a:spcAft>
                <a:spcPct val="0"/>
              </a:spcAft>
              <a:buClrTx/>
              <a:buSzTx/>
              <a:buFontTx/>
              <a:buNone/>
              <a:tabLst/>
            </a:pPr>
            <a:r>
              <a:rPr lang="en-US" sz="1100" dirty="0"/>
              <a:t>17</a:t>
            </a:r>
            <a:endParaRPr kumimoji="0" lang="en-US" sz="1100" b="0" i="1" u="none" strike="noStrike" cap="none" normalizeH="0" baseline="0" dirty="0">
              <a:ln>
                <a:noFill/>
              </a:ln>
              <a:solidFill>
                <a:schemeClr val="tx1"/>
              </a:solidFill>
              <a:effectLst/>
              <a:latin typeface="Comic Sans MS" pitchFamily="66" charset="0"/>
            </a:endParaRPr>
          </a:p>
        </p:txBody>
      </p:sp>
      <p:cxnSp>
        <p:nvCxnSpPr>
          <p:cNvPr id="20" name="Straight Arrow Connector 19">
            <a:extLst>
              <a:ext uri="{FF2B5EF4-FFF2-40B4-BE49-F238E27FC236}">
                <a16:creationId xmlns:a16="http://schemas.microsoft.com/office/drawing/2014/main" id="{0F6AC69C-107A-4217-901C-C17950C435A4}"/>
              </a:ext>
            </a:extLst>
          </p:cNvPr>
          <p:cNvCxnSpPr/>
          <p:nvPr/>
        </p:nvCxnSpPr>
        <p:spPr bwMode="auto">
          <a:xfrm flipV="1">
            <a:off x="1447800" y="2142948"/>
            <a:ext cx="1857890" cy="4463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Freeform: Shape 26">
            <a:extLst>
              <a:ext uri="{FF2B5EF4-FFF2-40B4-BE49-F238E27FC236}">
                <a16:creationId xmlns:a16="http://schemas.microsoft.com/office/drawing/2014/main" id="{BB16977A-30F9-4034-90F0-004C4074A2FB}"/>
              </a:ext>
            </a:extLst>
          </p:cNvPr>
          <p:cNvSpPr/>
          <p:nvPr/>
        </p:nvSpPr>
        <p:spPr bwMode="auto">
          <a:xfrm>
            <a:off x="3642232" y="1982481"/>
            <a:ext cx="3419395" cy="683879"/>
          </a:xfrm>
          <a:custGeom>
            <a:avLst/>
            <a:gdLst>
              <a:gd name="connsiteX0" fmla="*/ 0 w 3419395"/>
              <a:gd name="connsiteY0" fmla="*/ 683879 h 683879"/>
              <a:gd name="connsiteX1" fmla="*/ 38420 w 3419395"/>
              <a:gd name="connsiteY1" fmla="*/ 676195 h 683879"/>
              <a:gd name="connsiteX2" fmla="*/ 61472 w 3419395"/>
              <a:gd name="connsiteY2" fmla="*/ 660827 h 683879"/>
              <a:gd name="connsiteX3" fmla="*/ 76840 w 3419395"/>
              <a:gd name="connsiteY3" fmla="*/ 645458 h 683879"/>
              <a:gd name="connsiteX4" fmla="*/ 115260 w 3419395"/>
              <a:gd name="connsiteY4" fmla="*/ 637774 h 683879"/>
              <a:gd name="connsiteX5" fmla="*/ 384202 w 3419395"/>
              <a:gd name="connsiteY5" fmla="*/ 637774 h 683879"/>
              <a:gd name="connsiteX6" fmla="*/ 445674 w 3419395"/>
              <a:gd name="connsiteY6" fmla="*/ 622406 h 683879"/>
              <a:gd name="connsiteX7" fmla="*/ 476410 w 3419395"/>
              <a:gd name="connsiteY7" fmla="*/ 614722 h 683879"/>
              <a:gd name="connsiteX8" fmla="*/ 499462 w 3419395"/>
              <a:gd name="connsiteY8" fmla="*/ 607038 h 683879"/>
              <a:gd name="connsiteX9" fmla="*/ 630091 w 3419395"/>
              <a:gd name="connsiteY9" fmla="*/ 583986 h 683879"/>
              <a:gd name="connsiteX10" fmla="*/ 676195 w 3419395"/>
              <a:gd name="connsiteY10" fmla="*/ 568618 h 683879"/>
              <a:gd name="connsiteX11" fmla="*/ 699247 w 3419395"/>
              <a:gd name="connsiteY11" fmla="*/ 560934 h 683879"/>
              <a:gd name="connsiteX12" fmla="*/ 745351 w 3419395"/>
              <a:gd name="connsiteY12" fmla="*/ 537882 h 683879"/>
              <a:gd name="connsiteX13" fmla="*/ 783771 w 3419395"/>
              <a:gd name="connsiteY13" fmla="*/ 507146 h 683879"/>
              <a:gd name="connsiteX14" fmla="*/ 806823 w 3419395"/>
              <a:gd name="connsiteY14" fmla="*/ 484094 h 683879"/>
              <a:gd name="connsiteX15" fmla="*/ 860612 w 3419395"/>
              <a:gd name="connsiteY15" fmla="*/ 461042 h 683879"/>
              <a:gd name="connsiteX16" fmla="*/ 929768 w 3419395"/>
              <a:gd name="connsiteY16" fmla="*/ 414937 h 683879"/>
              <a:gd name="connsiteX17" fmla="*/ 952820 w 3419395"/>
              <a:gd name="connsiteY17" fmla="*/ 399569 h 683879"/>
              <a:gd name="connsiteX18" fmla="*/ 983556 w 3419395"/>
              <a:gd name="connsiteY18" fmla="*/ 391885 h 683879"/>
              <a:gd name="connsiteX19" fmla="*/ 1045029 w 3419395"/>
              <a:gd name="connsiteY19" fmla="*/ 345781 h 683879"/>
              <a:gd name="connsiteX20" fmla="*/ 1114185 w 3419395"/>
              <a:gd name="connsiteY20" fmla="*/ 307361 h 683879"/>
              <a:gd name="connsiteX21" fmla="*/ 1167973 w 3419395"/>
              <a:gd name="connsiteY21" fmla="*/ 276625 h 683879"/>
              <a:gd name="connsiteX22" fmla="*/ 1221761 w 3419395"/>
              <a:gd name="connsiteY22" fmla="*/ 238205 h 683879"/>
              <a:gd name="connsiteX23" fmla="*/ 1244813 w 3419395"/>
              <a:gd name="connsiteY23" fmla="*/ 215153 h 683879"/>
              <a:gd name="connsiteX24" fmla="*/ 1267865 w 3419395"/>
              <a:gd name="connsiteY24" fmla="*/ 199785 h 683879"/>
              <a:gd name="connsiteX25" fmla="*/ 1283234 w 3419395"/>
              <a:gd name="connsiteY25" fmla="*/ 184416 h 683879"/>
              <a:gd name="connsiteX26" fmla="*/ 1329338 w 3419395"/>
              <a:gd name="connsiteY26" fmla="*/ 153680 h 683879"/>
              <a:gd name="connsiteX27" fmla="*/ 1344706 w 3419395"/>
              <a:gd name="connsiteY27" fmla="*/ 130628 h 683879"/>
              <a:gd name="connsiteX28" fmla="*/ 1390810 w 3419395"/>
              <a:gd name="connsiteY28" fmla="*/ 115260 h 683879"/>
              <a:gd name="connsiteX29" fmla="*/ 1459966 w 3419395"/>
              <a:gd name="connsiteY29" fmla="*/ 84524 h 683879"/>
              <a:gd name="connsiteX30" fmla="*/ 1506071 w 3419395"/>
              <a:gd name="connsiteY30" fmla="*/ 69156 h 683879"/>
              <a:gd name="connsiteX31" fmla="*/ 1529123 w 3419395"/>
              <a:gd name="connsiteY31" fmla="*/ 61472 h 683879"/>
              <a:gd name="connsiteX32" fmla="*/ 1590595 w 3419395"/>
              <a:gd name="connsiteY32" fmla="*/ 46104 h 683879"/>
              <a:gd name="connsiteX33" fmla="*/ 1659751 w 3419395"/>
              <a:gd name="connsiteY33" fmla="*/ 15368 h 683879"/>
              <a:gd name="connsiteX34" fmla="*/ 1867220 w 3419395"/>
              <a:gd name="connsiteY34" fmla="*/ 0 h 683879"/>
              <a:gd name="connsiteX35" fmla="*/ 2067005 w 3419395"/>
              <a:gd name="connsiteY35" fmla="*/ 7684 h 683879"/>
              <a:gd name="connsiteX36" fmla="*/ 2105425 w 3419395"/>
              <a:gd name="connsiteY36" fmla="*/ 15368 h 683879"/>
              <a:gd name="connsiteX37" fmla="*/ 2166897 w 3419395"/>
              <a:gd name="connsiteY37" fmla="*/ 23052 h 683879"/>
              <a:gd name="connsiteX38" fmla="*/ 2197634 w 3419395"/>
              <a:gd name="connsiteY38" fmla="*/ 30736 h 683879"/>
              <a:gd name="connsiteX39" fmla="*/ 2243738 w 3419395"/>
              <a:gd name="connsiteY39" fmla="*/ 38420 h 683879"/>
              <a:gd name="connsiteX40" fmla="*/ 2266790 w 3419395"/>
              <a:gd name="connsiteY40" fmla="*/ 46104 h 683879"/>
              <a:gd name="connsiteX41" fmla="*/ 2335946 w 3419395"/>
              <a:gd name="connsiteY41" fmla="*/ 61472 h 683879"/>
              <a:gd name="connsiteX42" fmla="*/ 2412786 w 3419395"/>
              <a:gd name="connsiteY42" fmla="*/ 84524 h 683879"/>
              <a:gd name="connsiteX43" fmla="*/ 2466575 w 3419395"/>
              <a:gd name="connsiteY43" fmla="*/ 92208 h 683879"/>
              <a:gd name="connsiteX44" fmla="*/ 2512679 w 3419395"/>
              <a:gd name="connsiteY44" fmla="*/ 107576 h 683879"/>
              <a:gd name="connsiteX45" fmla="*/ 2535731 w 3419395"/>
              <a:gd name="connsiteY45" fmla="*/ 115260 h 683879"/>
              <a:gd name="connsiteX46" fmla="*/ 2566467 w 3419395"/>
              <a:gd name="connsiteY46" fmla="*/ 130628 h 683879"/>
              <a:gd name="connsiteX47" fmla="*/ 2589519 w 3419395"/>
              <a:gd name="connsiteY47" fmla="*/ 145996 h 683879"/>
              <a:gd name="connsiteX48" fmla="*/ 2635623 w 3419395"/>
              <a:gd name="connsiteY48" fmla="*/ 161364 h 683879"/>
              <a:gd name="connsiteX49" fmla="*/ 2650992 w 3419395"/>
              <a:gd name="connsiteY49" fmla="*/ 176732 h 683879"/>
              <a:gd name="connsiteX50" fmla="*/ 2697096 w 3419395"/>
              <a:gd name="connsiteY50" fmla="*/ 192101 h 683879"/>
              <a:gd name="connsiteX51" fmla="*/ 2720148 w 3419395"/>
              <a:gd name="connsiteY51" fmla="*/ 199785 h 683879"/>
              <a:gd name="connsiteX52" fmla="*/ 2781620 w 3419395"/>
              <a:gd name="connsiteY52" fmla="*/ 222837 h 683879"/>
              <a:gd name="connsiteX53" fmla="*/ 2804672 w 3419395"/>
              <a:gd name="connsiteY53" fmla="*/ 238205 h 683879"/>
              <a:gd name="connsiteX54" fmla="*/ 2873829 w 3419395"/>
              <a:gd name="connsiteY54" fmla="*/ 261257 h 683879"/>
              <a:gd name="connsiteX55" fmla="*/ 2896881 w 3419395"/>
              <a:gd name="connsiteY55" fmla="*/ 268941 h 683879"/>
              <a:gd name="connsiteX56" fmla="*/ 2919933 w 3419395"/>
              <a:gd name="connsiteY56" fmla="*/ 276625 h 683879"/>
              <a:gd name="connsiteX57" fmla="*/ 2981405 w 3419395"/>
              <a:gd name="connsiteY57" fmla="*/ 291993 h 683879"/>
              <a:gd name="connsiteX58" fmla="*/ 3012141 w 3419395"/>
              <a:gd name="connsiteY58" fmla="*/ 299677 h 683879"/>
              <a:gd name="connsiteX59" fmla="*/ 3065929 w 3419395"/>
              <a:gd name="connsiteY59" fmla="*/ 307361 h 683879"/>
              <a:gd name="connsiteX60" fmla="*/ 3165822 w 3419395"/>
              <a:gd name="connsiteY60" fmla="*/ 322729 h 683879"/>
              <a:gd name="connsiteX61" fmla="*/ 3188874 w 3419395"/>
              <a:gd name="connsiteY61" fmla="*/ 330413 h 683879"/>
              <a:gd name="connsiteX62" fmla="*/ 3311818 w 3419395"/>
              <a:gd name="connsiteY62" fmla="*/ 345781 h 683879"/>
              <a:gd name="connsiteX63" fmla="*/ 3419395 w 3419395"/>
              <a:gd name="connsiteY63" fmla="*/ 345781 h 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19395" h="683879">
                <a:moveTo>
                  <a:pt x="0" y="683879"/>
                </a:moveTo>
                <a:cubicBezTo>
                  <a:pt x="12807" y="681318"/>
                  <a:pt x="26191" y="680781"/>
                  <a:pt x="38420" y="676195"/>
                </a:cubicBezTo>
                <a:cubicBezTo>
                  <a:pt x="47067" y="672952"/>
                  <a:pt x="54261" y="666596"/>
                  <a:pt x="61472" y="660827"/>
                </a:cubicBezTo>
                <a:cubicBezTo>
                  <a:pt x="67129" y="656301"/>
                  <a:pt x="70181" y="648312"/>
                  <a:pt x="76840" y="645458"/>
                </a:cubicBezTo>
                <a:cubicBezTo>
                  <a:pt x="88844" y="640313"/>
                  <a:pt x="102453" y="640335"/>
                  <a:pt x="115260" y="637774"/>
                </a:cubicBezTo>
                <a:cubicBezTo>
                  <a:pt x="223352" y="642474"/>
                  <a:pt x="285251" y="652617"/>
                  <a:pt x="384202" y="637774"/>
                </a:cubicBezTo>
                <a:cubicBezTo>
                  <a:pt x="405090" y="634641"/>
                  <a:pt x="425183" y="627529"/>
                  <a:pt x="445674" y="622406"/>
                </a:cubicBezTo>
                <a:cubicBezTo>
                  <a:pt x="455919" y="619845"/>
                  <a:pt x="466391" y="618062"/>
                  <a:pt x="476410" y="614722"/>
                </a:cubicBezTo>
                <a:cubicBezTo>
                  <a:pt x="484094" y="612161"/>
                  <a:pt x="491570" y="608859"/>
                  <a:pt x="499462" y="607038"/>
                </a:cubicBezTo>
                <a:cubicBezTo>
                  <a:pt x="560953" y="592848"/>
                  <a:pt x="573401" y="592084"/>
                  <a:pt x="630091" y="583986"/>
                </a:cubicBezTo>
                <a:lnTo>
                  <a:pt x="676195" y="568618"/>
                </a:lnTo>
                <a:cubicBezTo>
                  <a:pt x="683879" y="566057"/>
                  <a:pt x="692508" y="565427"/>
                  <a:pt x="699247" y="560934"/>
                </a:cubicBezTo>
                <a:cubicBezTo>
                  <a:pt x="729038" y="541073"/>
                  <a:pt x="713538" y="548486"/>
                  <a:pt x="745351" y="537882"/>
                </a:cubicBezTo>
                <a:cubicBezTo>
                  <a:pt x="779721" y="486327"/>
                  <a:pt x="739233" y="536838"/>
                  <a:pt x="783771" y="507146"/>
                </a:cubicBezTo>
                <a:cubicBezTo>
                  <a:pt x="792813" y="501118"/>
                  <a:pt x="797980" y="490410"/>
                  <a:pt x="806823" y="484094"/>
                </a:cubicBezTo>
                <a:cubicBezTo>
                  <a:pt x="860688" y="445620"/>
                  <a:pt x="815462" y="486125"/>
                  <a:pt x="860612" y="461042"/>
                </a:cubicBezTo>
                <a:cubicBezTo>
                  <a:pt x="860637" y="461028"/>
                  <a:pt x="918230" y="422629"/>
                  <a:pt x="929768" y="414937"/>
                </a:cubicBezTo>
                <a:cubicBezTo>
                  <a:pt x="937452" y="409814"/>
                  <a:pt x="943861" y="401809"/>
                  <a:pt x="952820" y="399569"/>
                </a:cubicBezTo>
                <a:lnTo>
                  <a:pt x="983556" y="391885"/>
                </a:lnTo>
                <a:cubicBezTo>
                  <a:pt x="1004047" y="376517"/>
                  <a:pt x="1022119" y="357236"/>
                  <a:pt x="1045029" y="345781"/>
                </a:cubicBezTo>
                <a:cubicBezTo>
                  <a:pt x="1074323" y="331134"/>
                  <a:pt x="1085240" y="326658"/>
                  <a:pt x="1114185" y="307361"/>
                </a:cubicBezTo>
                <a:cubicBezTo>
                  <a:pt x="1160705" y="276348"/>
                  <a:pt x="1126887" y="290320"/>
                  <a:pt x="1167973" y="276625"/>
                </a:cubicBezTo>
                <a:cubicBezTo>
                  <a:pt x="1227909" y="216689"/>
                  <a:pt x="1150964" y="288774"/>
                  <a:pt x="1221761" y="238205"/>
                </a:cubicBezTo>
                <a:cubicBezTo>
                  <a:pt x="1230604" y="231889"/>
                  <a:pt x="1236465" y="222110"/>
                  <a:pt x="1244813" y="215153"/>
                </a:cubicBezTo>
                <a:cubicBezTo>
                  <a:pt x="1251908" y="209241"/>
                  <a:pt x="1260654" y="205554"/>
                  <a:pt x="1267865" y="199785"/>
                </a:cubicBezTo>
                <a:cubicBezTo>
                  <a:pt x="1273522" y="195259"/>
                  <a:pt x="1277438" y="188763"/>
                  <a:pt x="1283234" y="184416"/>
                </a:cubicBezTo>
                <a:cubicBezTo>
                  <a:pt x="1298010" y="173334"/>
                  <a:pt x="1329338" y="153680"/>
                  <a:pt x="1329338" y="153680"/>
                </a:cubicBezTo>
                <a:cubicBezTo>
                  <a:pt x="1334461" y="145996"/>
                  <a:pt x="1336875" y="135523"/>
                  <a:pt x="1344706" y="130628"/>
                </a:cubicBezTo>
                <a:cubicBezTo>
                  <a:pt x="1358443" y="122042"/>
                  <a:pt x="1377331" y="124246"/>
                  <a:pt x="1390810" y="115260"/>
                </a:cubicBezTo>
                <a:cubicBezTo>
                  <a:pt x="1427341" y="90906"/>
                  <a:pt x="1405101" y="102812"/>
                  <a:pt x="1459966" y="84524"/>
                </a:cubicBezTo>
                <a:lnTo>
                  <a:pt x="1506071" y="69156"/>
                </a:lnTo>
                <a:cubicBezTo>
                  <a:pt x="1513755" y="66595"/>
                  <a:pt x="1521181" y="63060"/>
                  <a:pt x="1529123" y="61472"/>
                </a:cubicBezTo>
                <a:cubicBezTo>
                  <a:pt x="1543736" y="58549"/>
                  <a:pt x="1574843" y="53980"/>
                  <a:pt x="1590595" y="46104"/>
                </a:cubicBezTo>
                <a:cubicBezTo>
                  <a:pt x="1621680" y="30562"/>
                  <a:pt x="1614439" y="18200"/>
                  <a:pt x="1659751" y="15368"/>
                </a:cubicBezTo>
                <a:cubicBezTo>
                  <a:pt x="1810932" y="5919"/>
                  <a:pt x="1741803" y="11402"/>
                  <a:pt x="1867220" y="0"/>
                </a:cubicBezTo>
                <a:cubicBezTo>
                  <a:pt x="1933815" y="2561"/>
                  <a:pt x="2000499" y="3393"/>
                  <a:pt x="2067005" y="7684"/>
                </a:cubicBezTo>
                <a:cubicBezTo>
                  <a:pt x="2080038" y="8525"/>
                  <a:pt x="2092517" y="13382"/>
                  <a:pt x="2105425" y="15368"/>
                </a:cubicBezTo>
                <a:cubicBezTo>
                  <a:pt x="2125835" y="18508"/>
                  <a:pt x="2146528" y="19657"/>
                  <a:pt x="2166897" y="23052"/>
                </a:cubicBezTo>
                <a:cubicBezTo>
                  <a:pt x="2177314" y="24788"/>
                  <a:pt x="2187278" y="28665"/>
                  <a:pt x="2197634" y="30736"/>
                </a:cubicBezTo>
                <a:cubicBezTo>
                  <a:pt x="2212911" y="33791"/>
                  <a:pt x="2228529" y="35040"/>
                  <a:pt x="2243738" y="38420"/>
                </a:cubicBezTo>
                <a:cubicBezTo>
                  <a:pt x="2251645" y="40177"/>
                  <a:pt x="2258932" y="44140"/>
                  <a:pt x="2266790" y="46104"/>
                </a:cubicBezTo>
                <a:cubicBezTo>
                  <a:pt x="2310661" y="57072"/>
                  <a:pt x="2296506" y="49640"/>
                  <a:pt x="2335946" y="61472"/>
                </a:cubicBezTo>
                <a:cubicBezTo>
                  <a:pt x="2366790" y="70725"/>
                  <a:pt x="2382814" y="79075"/>
                  <a:pt x="2412786" y="84524"/>
                </a:cubicBezTo>
                <a:cubicBezTo>
                  <a:pt x="2430606" y="87764"/>
                  <a:pt x="2448645" y="89647"/>
                  <a:pt x="2466575" y="92208"/>
                </a:cubicBezTo>
                <a:lnTo>
                  <a:pt x="2512679" y="107576"/>
                </a:lnTo>
                <a:cubicBezTo>
                  <a:pt x="2520363" y="110137"/>
                  <a:pt x="2528486" y="111638"/>
                  <a:pt x="2535731" y="115260"/>
                </a:cubicBezTo>
                <a:cubicBezTo>
                  <a:pt x="2545976" y="120383"/>
                  <a:pt x="2556522" y="124945"/>
                  <a:pt x="2566467" y="130628"/>
                </a:cubicBezTo>
                <a:cubicBezTo>
                  <a:pt x="2574485" y="135210"/>
                  <a:pt x="2581080" y="142245"/>
                  <a:pt x="2589519" y="145996"/>
                </a:cubicBezTo>
                <a:cubicBezTo>
                  <a:pt x="2604322" y="152575"/>
                  <a:pt x="2635623" y="161364"/>
                  <a:pt x="2635623" y="161364"/>
                </a:cubicBezTo>
                <a:cubicBezTo>
                  <a:pt x="2640746" y="166487"/>
                  <a:pt x="2644512" y="173492"/>
                  <a:pt x="2650992" y="176732"/>
                </a:cubicBezTo>
                <a:cubicBezTo>
                  <a:pt x="2665481" y="183977"/>
                  <a:pt x="2681728" y="186978"/>
                  <a:pt x="2697096" y="192101"/>
                </a:cubicBezTo>
                <a:cubicBezTo>
                  <a:pt x="2704780" y="194662"/>
                  <a:pt x="2712903" y="196163"/>
                  <a:pt x="2720148" y="199785"/>
                </a:cubicBezTo>
                <a:cubicBezTo>
                  <a:pt x="2760330" y="219876"/>
                  <a:pt x="2739771" y="212375"/>
                  <a:pt x="2781620" y="222837"/>
                </a:cubicBezTo>
                <a:cubicBezTo>
                  <a:pt x="2789304" y="227960"/>
                  <a:pt x="2796233" y="234454"/>
                  <a:pt x="2804672" y="238205"/>
                </a:cubicBezTo>
                <a:cubicBezTo>
                  <a:pt x="2804680" y="238209"/>
                  <a:pt x="2862299" y="257414"/>
                  <a:pt x="2873829" y="261257"/>
                </a:cubicBezTo>
                <a:lnTo>
                  <a:pt x="2896881" y="268941"/>
                </a:lnTo>
                <a:cubicBezTo>
                  <a:pt x="2904565" y="271502"/>
                  <a:pt x="2912075" y="274661"/>
                  <a:pt x="2919933" y="276625"/>
                </a:cubicBezTo>
                <a:lnTo>
                  <a:pt x="2981405" y="291993"/>
                </a:lnTo>
                <a:cubicBezTo>
                  <a:pt x="2991650" y="294554"/>
                  <a:pt x="3001686" y="298183"/>
                  <a:pt x="3012141" y="299677"/>
                </a:cubicBezTo>
                <a:lnTo>
                  <a:pt x="3065929" y="307361"/>
                </a:lnTo>
                <a:cubicBezTo>
                  <a:pt x="3204529" y="328684"/>
                  <a:pt x="3009857" y="300448"/>
                  <a:pt x="3165822" y="322729"/>
                </a:cubicBezTo>
                <a:cubicBezTo>
                  <a:pt x="3173506" y="325290"/>
                  <a:pt x="3180967" y="328656"/>
                  <a:pt x="3188874" y="330413"/>
                </a:cubicBezTo>
                <a:cubicBezTo>
                  <a:pt x="3220313" y="337400"/>
                  <a:pt x="3285655" y="344691"/>
                  <a:pt x="3311818" y="345781"/>
                </a:cubicBezTo>
                <a:cubicBezTo>
                  <a:pt x="3347646" y="347274"/>
                  <a:pt x="3383536" y="345781"/>
                  <a:pt x="3419395" y="345781"/>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29" name="Straight Arrow Connector 28">
            <a:extLst>
              <a:ext uri="{FF2B5EF4-FFF2-40B4-BE49-F238E27FC236}">
                <a16:creationId xmlns:a16="http://schemas.microsoft.com/office/drawing/2014/main" id="{F06AAB1B-690A-40F5-A3BD-A2C262F2E8C1}"/>
              </a:ext>
            </a:extLst>
          </p:cNvPr>
          <p:cNvCxnSpPr/>
          <p:nvPr/>
        </p:nvCxnSpPr>
        <p:spPr bwMode="auto">
          <a:xfrm flipV="1">
            <a:off x="3733800" y="2305210"/>
            <a:ext cx="1598919" cy="5091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FEA4BFEB-61F7-4CD3-8CBE-649A6E6BD5B6}"/>
              </a:ext>
            </a:extLst>
          </p:cNvPr>
          <p:cNvCxnSpPr>
            <a:endCxn id="44" idx="1"/>
          </p:cNvCxnSpPr>
          <p:nvPr/>
        </p:nvCxnSpPr>
        <p:spPr bwMode="auto">
          <a:xfrm flipV="1">
            <a:off x="5638800" y="2382732"/>
            <a:ext cx="1371600" cy="2065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Freeform: Shape 32">
            <a:extLst>
              <a:ext uri="{FF2B5EF4-FFF2-40B4-BE49-F238E27FC236}">
                <a16:creationId xmlns:a16="http://schemas.microsoft.com/office/drawing/2014/main" id="{060F23E3-FE32-4813-A029-AFD11E934F01}"/>
              </a:ext>
            </a:extLst>
          </p:cNvPr>
          <p:cNvSpPr/>
          <p:nvPr/>
        </p:nvSpPr>
        <p:spPr bwMode="auto">
          <a:xfrm>
            <a:off x="635017" y="2220686"/>
            <a:ext cx="4674650" cy="1413862"/>
          </a:xfrm>
          <a:custGeom>
            <a:avLst/>
            <a:gdLst>
              <a:gd name="connsiteX0" fmla="*/ 4674650 w 4674650"/>
              <a:gd name="connsiteY0" fmla="*/ 607038 h 1413862"/>
              <a:gd name="connsiteX1" fmla="*/ 4567074 w 4674650"/>
              <a:gd name="connsiteY1" fmla="*/ 614722 h 1413862"/>
              <a:gd name="connsiteX2" fmla="*/ 4513286 w 4674650"/>
              <a:gd name="connsiteY2" fmla="*/ 630090 h 1413862"/>
              <a:gd name="connsiteX3" fmla="*/ 4451813 w 4674650"/>
              <a:gd name="connsiteY3" fmla="*/ 645459 h 1413862"/>
              <a:gd name="connsiteX4" fmla="*/ 4405709 w 4674650"/>
              <a:gd name="connsiteY4" fmla="*/ 660827 h 1413862"/>
              <a:gd name="connsiteX5" fmla="*/ 4344237 w 4674650"/>
              <a:gd name="connsiteY5" fmla="*/ 676195 h 1413862"/>
              <a:gd name="connsiteX6" fmla="*/ 4313501 w 4674650"/>
              <a:gd name="connsiteY6" fmla="*/ 683879 h 1413862"/>
              <a:gd name="connsiteX7" fmla="*/ 4267396 w 4674650"/>
              <a:gd name="connsiteY7" fmla="*/ 699247 h 1413862"/>
              <a:gd name="connsiteX8" fmla="*/ 4244344 w 4674650"/>
              <a:gd name="connsiteY8" fmla="*/ 714615 h 1413862"/>
              <a:gd name="connsiteX9" fmla="*/ 4175188 w 4674650"/>
              <a:gd name="connsiteY9" fmla="*/ 737667 h 1413862"/>
              <a:gd name="connsiteX10" fmla="*/ 4106032 w 4674650"/>
              <a:gd name="connsiteY10" fmla="*/ 783771 h 1413862"/>
              <a:gd name="connsiteX11" fmla="*/ 4082980 w 4674650"/>
              <a:gd name="connsiteY11" fmla="*/ 799139 h 1413862"/>
              <a:gd name="connsiteX12" fmla="*/ 4029191 w 4674650"/>
              <a:gd name="connsiteY12" fmla="*/ 837559 h 1413862"/>
              <a:gd name="connsiteX13" fmla="*/ 3998455 w 4674650"/>
              <a:gd name="connsiteY13" fmla="*/ 860611 h 1413862"/>
              <a:gd name="connsiteX14" fmla="*/ 3975403 w 4674650"/>
              <a:gd name="connsiteY14" fmla="*/ 875980 h 1413862"/>
              <a:gd name="connsiteX15" fmla="*/ 3921615 w 4674650"/>
              <a:gd name="connsiteY15" fmla="*/ 922084 h 1413862"/>
              <a:gd name="connsiteX16" fmla="*/ 3898563 w 4674650"/>
              <a:gd name="connsiteY16" fmla="*/ 929768 h 1413862"/>
              <a:gd name="connsiteX17" fmla="*/ 3875511 w 4674650"/>
              <a:gd name="connsiteY17" fmla="*/ 952820 h 1413862"/>
              <a:gd name="connsiteX18" fmla="*/ 3852459 w 4674650"/>
              <a:gd name="connsiteY18" fmla="*/ 968188 h 1413862"/>
              <a:gd name="connsiteX19" fmla="*/ 3790986 w 4674650"/>
              <a:gd name="connsiteY19" fmla="*/ 1045028 h 1413862"/>
              <a:gd name="connsiteX20" fmla="*/ 3760250 w 4674650"/>
              <a:gd name="connsiteY20" fmla="*/ 1075764 h 1413862"/>
              <a:gd name="connsiteX21" fmla="*/ 3721830 w 4674650"/>
              <a:gd name="connsiteY21" fmla="*/ 1129553 h 1413862"/>
              <a:gd name="connsiteX22" fmla="*/ 3698778 w 4674650"/>
              <a:gd name="connsiteY22" fmla="*/ 1137237 h 1413862"/>
              <a:gd name="connsiteX23" fmla="*/ 3668042 w 4674650"/>
              <a:gd name="connsiteY23" fmla="*/ 1183341 h 1413862"/>
              <a:gd name="connsiteX24" fmla="*/ 3652674 w 4674650"/>
              <a:gd name="connsiteY24" fmla="*/ 1206393 h 1413862"/>
              <a:gd name="connsiteX25" fmla="*/ 3629622 w 4674650"/>
              <a:gd name="connsiteY25" fmla="*/ 1229445 h 1413862"/>
              <a:gd name="connsiteX26" fmla="*/ 3614254 w 4674650"/>
              <a:gd name="connsiteY26" fmla="*/ 1252497 h 1413862"/>
              <a:gd name="connsiteX27" fmla="*/ 3591201 w 4674650"/>
              <a:gd name="connsiteY27" fmla="*/ 1267865 h 1413862"/>
              <a:gd name="connsiteX28" fmla="*/ 3522045 w 4674650"/>
              <a:gd name="connsiteY28" fmla="*/ 1321653 h 1413862"/>
              <a:gd name="connsiteX29" fmla="*/ 3491309 w 4674650"/>
              <a:gd name="connsiteY29" fmla="*/ 1329338 h 1413862"/>
              <a:gd name="connsiteX30" fmla="*/ 3437521 w 4674650"/>
              <a:gd name="connsiteY30" fmla="*/ 1344706 h 1413862"/>
              <a:gd name="connsiteX31" fmla="*/ 3230052 w 4674650"/>
              <a:gd name="connsiteY31" fmla="*/ 1367758 h 1413862"/>
              <a:gd name="connsiteX32" fmla="*/ 3153212 w 4674650"/>
              <a:gd name="connsiteY32" fmla="*/ 1383126 h 1413862"/>
              <a:gd name="connsiteX33" fmla="*/ 3076371 w 4674650"/>
              <a:gd name="connsiteY33" fmla="*/ 1398494 h 1413862"/>
              <a:gd name="connsiteX34" fmla="*/ 2930375 w 4674650"/>
              <a:gd name="connsiteY34" fmla="*/ 1413862 h 1413862"/>
              <a:gd name="connsiteX35" fmla="*/ 2630697 w 4674650"/>
              <a:gd name="connsiteY35" fmla="*/ 1406178 h 1413862"/>
              <a:gd name="connsiteX36" fmla="*/ 2438596 w 4674650"/>
              <a:gd name="connsiteY36" fmla="*/ 1390810 h 1413862"/>
              <a:gd name="connsiteX37" fmla="*/ 2315652 w 4674650"/>
              <a:gd name="connsiteY37" fmla="*/ 1383126 h 1413862"/>
              <a:gd name="connsiteX38" fmla="*/ 2215759 w 4674650"/>
              <a:gd name="connsiteY38" fmla="*/ 1367758 h 1413862"/>
              <a:gd name="connsiteX39" fmla="*/ 2092815 w 4674650"/>
              <a:gd name="connsiteY39" fmla="*/ 1352390 h 1413862"/>
              <a:gd name="connsiteX40" fmla="*/ 2069763 w 4674650"/>
              <a:gd name="connsiteY40" fmla="*/ 1344706 h 1413862"/>
              <a:gd name="connsiteX41" fmla="*/ 1893030 w 4674650"/>
              <a:gd name="connsiteY41" fmla="*/ 1329338 h 1413862"/>
              <a:gd name="connsiteX42" fmla="*/ 1846926 w 4674650"/>
              <a:gd name="connsiteY42" fmla="*/ 1321653 h 1413862"/>
              <a:gd name="connsiteX43" fmla="*/ 1823874 w 4674650"/>
              <a:gd name="connsiteY43" fmla="*/ 1313969 h 1413862"/>
              <a:gd name="connsiteX44" fmla="*/ 1716297 w 4674650"/>
              <a:gd name="connsiteY44" fmla="*/ 1298601 h 1413862"/>
              <a:gd name="connsiteX45" fmla="*/ 1624089 w 4674650"/>
              <a:gd name="connsiteY45" fmla="*/ 1283233 h 1413862"/>
              <a:gd name="connsiteX46" fmla="*/ 1531880 w 4674650"/>
              <a:gd name="connsiteY46" fmla="*/ 1267865 h 1413862"/>
              <a:gd name="connsiteX47" fmla="*/ 1378200 w 4674650"/>
              <a:gd name="connsiteY47" fmla="*/ 1252497 h 1413862"/>
              <a:gd name="connsiteX48" fmla="*/ 1355148 w 4674650"/>
              <a:gd name="connsiteY48" fmla="*/ 1244813 h 1413862"/>
              <a:gd name="connsiteX49" fmla="*/ 1224519 w 4674650"/>
              <a:gd name="connsiteY49" fmla="*/ 1229445 h 1413862"/>
              <a:gd name="connsiteX50" fmla="*/ 1101575 w 4674650"/>
              <a:gd name="connsiteY50" fmla="*/ 1214077 h 1413862"/>
              <a:gd name="connsiteX51" fmla="*/ 1001682 w 4674650"/>
              <a:gd name="connsiteY51" fmla="*/ 1206393 h 1413862"/>
              <a:gd name="connsiteX52" fmla="*/ 894106 w 4674650"/>
              <a:gd name="connsiteY52" fmla="*/ 1191025 h 1413862"/>
              <a:gd name="connsiteX53" fmla="*/ 748109 w 4674650"/>
              <a:gd name="connsiteY53" fmla="*/ 1183341 h 1413862"/>
              <a:gd name="connsiteX54" fmla="*/ 694321 w 4674650"/>
              <a:gd name="connsiteY54" fmla="*/ 1167973 h 1413862"/>
              <a:gd name="connsiteX55" fmla="*/ 671269 w 4674650"/>
              <a:gd name="connsiteY55" fmla="*/ 1160289 h 1413862"/>
              <a:gd name="connsiteX56" fmla="*/ 556008 w 4674650"/>
              <a:gd name="connsiteY56" fmla="*/ 1137237 h 1413862"/>
              <a:gd name="connsiteX57" fmla="*/ 532956 w 4674650"/>
              <a:gd name="connsiteY57" fmla="*/ 1129553 h 1413862"/>
              <a:gd name="connsiteX58" fmla="*/ 471484 w 4674650"/>
              <a:gd name="connsiteY58" fmla="*/ 1106501 h 1413862"/>
              <a:gd name="connsiteX59" fmla="*/ 417696 w 4674650"/>
              <a:gd name="connsiteY59" fmla="*/ 1091132 h 1413862"/>
              <a:gd name="connsiteX60" fmla="*/ 363907 w 4674650"/>
              <a:gd name="connsiteY60" fmla="*/ 1060396 h 1413862"/>
              <a:gd name="connsiteX61" fmla="*/ 340855 w 4674650"/>
              <a:gd name="connsiteY61" fmla="*/ 1052712 h 1413862"/>
              <a:gd name="connsiteX62" fmla="*/ 225595 w 4674650"/>
              <a:gd name="connsiteY62" fmla="*/ 991240 h 1413862"/>
              <a:gd name="connsiteX63" fmla="*/ 171807 w 4674650"/>
              <a:gd name="connsiteY63" fmla="*/ 937452 h 1413862"/>
              <a:gd name="connsiteX64" fmla="*/ 110334 w 4674650"/>
              <a:gd name="connsiteY64" fmla="*/ 860611 h 1413862"/>
              <a:gd name="connsiteX65" fmla="*/ 94966 w 4674650"/>
              <a:gd name="connsiteY65" fmla="*/ 822191 h 1413862"/>
              <a:gd name="connsiteX66" fmla="*/ 87282 w 4674650"/>
              <a:gd name="connsiteY66" fmla="*/ 799139 h 1413862"/>
              <a:gd name="connsiteX67" fmla="*/ 41178 w 4674650"/>
              <a:gd name="connsiteY67" fmla="*/ 676195 h 1413862"/>
              <a:gd name="connsiteX68" fmla="*/ 25810 w 4674650"/>
              <a:gd name="connsiteY68" fmla="*/ 591670 h 1413862"/>
              <a:gd name="connsiteX69" fmla="*/ 10442 w 4674650"/>
              <a:gd name="connsiteY69" fmla="*/ 514830 h 1413862"/>
              <a:gd name="connsiteX70" fmla="*/ 10442 w 4674650"/>
              <a:gd name="connsiteY70" fmla="*/ 245889 h 1413862"/>
              <a:gd name="connsiteX71" fmla="*/ 18126 w 4674650"/>
              <a:gd name="connsiteY71" fmla="*/ 222837 h 1413862"/>
              <a:gd name="connsiteX72" fmla="*/ 56546 w 4674650"/>
              <a:gd name="connsiteY72" fmla="*/ 176732 h 1413862"/>
              <a:gd name="connsiteX73" fmla="*/ 87282 w 4674650"/>
              <a:gd name="connsiteY73" fmla="*/ 130628 h 1413862"/>
              <a:gd name="connsiteX74" fmla="*/ 133386 w 4674650"/>
              <a:gd name="connsiteY74" fmla="*/ 84524 h 1413862"/>
              <a:gd name="connsiteX75" fmla="*/ 156438 w 4674650"/>
              <a:gd name="connsiteY75" fmla="*/ 69156 h 1413862"/>
              <a:gd name="connsiteX76" fmla="*/ 202543 w 4674650"/>
              <a:gd name="connsiteY76" fmla="*/ 30736 h 1413862"/>
              <a:gd name="connsiteX77" fmla="*/ 225595 w 4674650"/>
              <a:gd name="connsiteY77" fmla="*/ 15368 h 1413862"/>
              <a:gd name="connsiteX78" fmla="*/ 271699 w 4674650"/>
              <a:gd name="connsiteY78" fmla="*/ 0 h 1413862"/>
              <a:gd name="connsiteX79" fmla="*/ 379275 w 4674650"/>
              <a:gd name="connsiteY79" fmla="*/ 7684 h 1413862"/>
              <a:gd name="connsiteX80" fmla="*/ 410012 w 4674650"/>
              <a:gd name="connsiteY80" fmla="*/ 15368 h 1413862"/>
              <a:gd name="connsiteX81" fmla="*/ 532956 w 4674650"/>
              <a:gd name="connsiteY81" fmla="*/ 30736 h 1413862"/>
              <a:gd name="connsiteX82" fmla="*/ 563692 w 4674650"/>
              <a:gd name="connsiteY82" fmla="*/ 38420 h 1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674650" h="1413862">
                <a:moveTo>
                  <a:pt x="4674650" y="607038"/>
                </a:moveTo>
                <a:cubicBezTo>
                  <a:pt x="4638791" y="609599"/>
                  <a:pt x="4602804" y="610752"/>
                  <a:pt x="4567074" y="614722"/>
                </a:cubicBezTo>
                <a:cubicBezTo>
                  <a:pt x="4545479" y="617121"/>
                  <a:pt x="4533320" y="624626"/>
                  <a:pt x="4513286" y="630090"/>
                </a:cubicBezTo>
                <a:cubicBezTo>
                  <a:pt x="4492909" y="635648"/>
                  <a:pt x="4471851" y="638780"/>
                  <a:pt x="4451813" y="645459"/>
                </a:cubicBezTo>
                <a:cubicBezTo>
                  <a:pt x="4436445" y="650582"/>
                  <a:pt x="4421425" y="656898"/>
                  <a:pt x="4405709" y="660827"/>
                </a:cubicBezTo>
                <a:lnTo>
                  <a:pt x="4344237" y="676195"/>
                </a:lnTo>
                <a:cubicBezTo>
                  <a:pt x="4333992" y="678756"/>
                  <a:pt x="4323520" y="680539"/>
                  <a:pt x="4313501" y="683879"/>
                </a:cubicBezTo>
                <a:lnTo>
                  <a:pt x="4267396" y="699247"/>
                </a:lnTo>
                <a:cubicBezTo>
                  <a:pt x="4259712" y="704370"/>
                  <a:pt x="4252869" y="711063"/>
                  <a:pt x="4244344" y="714615"/>
                </a:cubicBezTo>
                <a:cubicBezTo>
                  <a:pt x="4221914" y="723961"/>
                  <a:pt x="4195406" y="724188"/>
                  <a:pt x="4175188" y="737667"/>
                </a:cubicBezTo>
                <a:lnTo>
                  <a:pt x="4106032" y="783771"/>
                </a:lnTo>
                <a:cubicBezTo>
                  <a:pt x="4098348" y="788894"/>
                  <a:pt x="4090368" y="793598"/>
                  <a:pt x="4082980" y="799139"/>
                </a:cubicBezTo>
                <a:cubicBezTo>
                  <a:pt x="3982532" y="874475"/>
                  <a:pt x="4107843" y="781380"/>
                  <a:pt x="4029191" y="837559"/>
                </a:cubicBezTo>
                <a:cubicBezTo>
                  <a:pt x="4018770" y="845003"/>
                  <a:pt x="4008876" y="853167"/>
                  <a:pt x="3998455" y="860611"/>
                </a:cubicBezTo>
                <a:cubicBezTo>
                  <a:pt x="3990940" y="865979"/>
                  <a:pt x="3982415" y="869970"/>
                  <a:pt x="3975403" y="875980"/>
                </a:cubicBezTo>
                <a:cubicBezTo>
                  <a:pt x="3948936" y="898666"/>
                  <a:pt x="3949839" y="907972"/>
                  <a:pt x="3921615" y="922084"/>
                </a:cubicBezTo>
                <a:cubicBezTo>
                  <a:pt x="3914370" y="925706"/>
                  <a:pt x="3906247" y="927207"/>
                  <a:pt x="3898563" y="929768"/>
                </a:cubicBezTo>
                <a:cubicBezTo>
                  <a:pt x="3890879" y="937452"/>
                  <a:pt x="3883859" y="945863"/>
                  <a:pt x="3875511" y="952820"/>
                </a:cubicBezTo>
                <a:cubicBezTo>
                  <a:pt x="3868416" y="958732"/>
                  <a:pt x="3858989" y="961658"/>
                  <a:pt x="3852459" y="968188"/>
                </a:cubicBezTo>
                <a:cubicBezTo>
                  <a:pt x="3798092" y="1022554"/>
                  <a:pt x="3831000" y="999297"/>
                  <a:pt x="3790986" y="1045028"/>
                </a:cubicBezTo>
                <a:cubicBezTo>
                  <a:pt x="3781445" y="1055932"/>
                  <a:pt x="3769679" y="1064763"/>
                  <a:pt x="3760250" y="1075764"/>
                </a:cubicBezTo>
                <a:cubicBezTo>
                  <a:pt x="3746232" y="1092118"/>
                  <a:pt x="3738700" y="1115495"/>
                  <a:pt x="3721830" y="1129553"/>
                </a:cubicBezTo>
                <a:cubicBezTo>
                  <a:pt x="3715608" y="1134738"/>
                  <a:pt x="3706462" y="1134676"/>
                  <a:pt x="3698778" y="1137237"/>
                </a:cubicBezTo>
                <a:lnTo>
                  <a:pt x="3668042" y="1183341"/>
                </a:lnTo>
                <a:cubicBezTo>
                  <a:pt x="3662919" y="1191025"/>
                  <a:pt x="3659204" y="1199863"/>
                  <a:pt x="3652674" y="1206393"/>
                </a:cubicBezTo>
                <a:cubicBezTo>
                  <a:pt x="3644990" y="1214077"/>
                  <a:pt x="3636579" y="1221097"/>
                  <a:pt x="3629622" y="1229445"/>
                </a:cubicBezTo>
                <a:cubicBezTo>
                  <a:pt x="3623710" y="1236540"/>
                  <a:pt x="3620784" y="1245967"/>
                  <a:pt x="3614254" y="1252497"/>
                </a:cubicBezTo>
                <a:cubicBezTo>
                  <a:pt x="3607724" y="1259027"/>
                  <a:pt x="3598296" y="1261953"/>
                  <a:pt x="3591201" y="1267865"/>
                </a:cubicBezTo>
                <a:cubicBezTo>
                  <a:pt x="3567944" y="1287245"/>
                  <a:pt x="3555341" y="1313328"/>
                  <a:pt x="3522045" y="1321653"/>
                </a:cubicBezTo>
                <a:cubicBezTo>
                  <a:pt x="3511800" y="1324215"/>
                  <a:pt x="3501498" y="1326559"/>
                  <a:pt x="3491309" y="1329338"/>
                </a:cubicBezTo>
                <a:cubicBezTo>
                  <a:pt x="3473319" y="1334244"/>
                  <a:pt x="3455768" y="1340865"/>
                  <a:pt x="3437521" y="1344706"/>
                </a:cubicBezTo>
                <a:cubicBezTo>
                  <a:pt x="3347024" y="1363758"/>
                  <a:pt x="3327354" y="1361271"/>
                  <a:pt x="3230052" y="1367758"/>
                </a:cubicBezTo>
                <a:cubicBezTo>
                  <a:pt x="3158663" y="1385605"/>
                  <a:pt x="3247409" y="1364287"/>
                  <a:pt x="3153212" y="1383126"/>
                </a:cubicBezTo>
                <a:cubicBezTo>
                  <a:pt x="3101055" y="1393557"/>
                  <a:pt x="3142194" y="1390595"/>
                  <a:pt x="3076371" y="1398494"/>
                </a:cubicBezTo>
                <a:cubicBezTo>
                  <a:pt x="3027785" y="1404324"/>
                  <a:pt x="2930375" y="1413862"/>
                  <a:pt x="2930375" y="1413862"/>
                </a:cubicBezTo>
                <a:lnTo>
                  <a:pt x="2630697" y="1406178"/>
                </a:lnTo>
                <a:cubicBezTo>
                  <a:pt x="2549977" y="1403132"/>
                  <a:pt x="2515581" y="1396513"/>
                  <a:pt x="2438596" y="1390810"/>
                </a:cubicBezTo>
                <a:cubicBezTo>
                  <a:pt x="2397647" y="1387777"/>
                  <a:pt x="2356633" y="1385687"/>
                  <a:pt x="2315652" y="1383126"/>
                </a:cubicBezTo>
                <a:cubicBezTo>
                  <a:pt x="2266294" y="1366673"/>
                  <a:pt x="2306653" y="1378246"/>
                  <a:pt x="2215759" y="1367758"/>
                </a:cubicBezTo>
                <a:lnTo>
                  <a:pt x="2092815" y="1352390"/>
                </a:lnTo>
                <a:cubicBezTo>
                  <a:pt x="2085131" y="1349829"/>
                  <a:pt x="2077809" y="1345634"/>
                  <a:pt x="2069763" y="1344706"/>
                </a:cubicBezTo>
                <a:cubicBezTo>
                  <a:pt x="2011019" y="1337928"/>
                  <a:pt x="1893030" y="1329338"/>
                  <a:pt x="1893030" y="1329338"/>
                </a:cubicBezTo>
                <a:cubicBezTo>
                  <a:pt x="1877662" y="1326776"/>
                  <a:pt x="1862135" y="1325033"/>
                  <a:pt x="1846926" y="1321653"/>
                </a:cubicBezTo>
                <a:cubicBezTo>
                  <a:pt x="1839019" y="1319896"/>
                  <a:pt x="1831850" y="1315377"/>
                  <a:pt x="1823874" y="1313969"/>
                </a:cubicBezTo>
                <a:cubicBezTo>
                  <a:pt x="1788202" y="1307674"/>
                  <a:pt x="1751817" y="1305705"/>
                  <a:pt x="1716297" y="1298601"/>
                </a:cubicBezTo>
                <a:cubicBezTo>
                  <a:pt x="1642937" y="1283929"/>
                  <a:pt x="1714631" y="1297529"/>
                  <a:pt x="1624089" y="1283233"/>
                </a:cubicBezTo>
                <a:cubicBezTo>
                  <a:pt x="1593310" y="1278373"/>
                  <a:pt x="1562727" y="1272272"/>
                  <a:pt x="1531880" y="1267865"/>
                </a:cubicBezTo>
                <a:cubicBezTo>
                  <a:pt x="1494051" y="1262461"/>
                  <a:pt x="1413315" y="1255689"/>
                  <a:pt x="1378200" y="1252497"/>
                </a:cubicBezTo>
                <a:cubicBezTo>
                  <a:pt x="1370516" y="1249936"/>
                  <a:pt x="1363117" y="1246262"/>
                  <a:pt x="1355148" y="1244813"/>
                </a:cubicBezTo>
                <a:cubicBezTo>
                  <a:pt x="1335632" y="1241265"/>
                  <a:pt x="1241225" y="1231533"/>
                  <a:pt x="1224519" y="1229445"/>
                </a:cubicBezTo>
                <a:cubicBezTo>
                  <a:pt x="1147900" y="1219868"/>
                  <a:pt x="1188565" y="1221985"/>
                  <a:pt x="1101575" y="1214077"/>
                </a:cubicBezTo>
                <a:cubicBezTo>
                  <a:pt x="1068316" y="1211053"/>
                  <a:pt x="1034980" y="1208954"/>
                  <a:pt x="1001682" y="1206393"/>
                </a:cubicBezTo>
                <a:cubicBezTo>
                  <a:pt x="954201" y="1190566"/>
                  <a:pt x="978279" y="1196637"/>
                  <a:pt x="894106" y="1191025"/>
                </a:cubicBezTo>
                <a:cubicBezTo>
                  <a:pt x="845481" y="1187783"/>
                  <a:pt x="796775" y="1185902"/>
                  <a:pt x="748109" y="1183341"/>
                </a:cubicBezTo>
                <a:cubicBezTo>
                  <a:pt x="692838" y="1164917"/>
                  <a:pt x="761860" y="1187270"/>
                  <a:pt x="694321" y="1167973"/>
                </a:cubicBezTo>
                <a:cubicBezTo>
                  <a:pt x="686533" y="1165748"/>
                  <a:pt x="679211" y="1161877"/>
                  <a:pt x="671269" y="1160289"/>
                </a:cubicBezTo>
                <a:cubicBezTo>
                  <a:pt x="559062" y="1137848"/>
                  <a:pt x="678792" y="1170724"/>
                  <a:pt x="556008" y="1137237"/>
                </a:cubicBezTo>
                <a:cubicBezTo>
                  <a:pt x="548194" y="1135106"/>
                  <a:pt x="540568" y="1132321"/>
                  <a:pt x="532956" y="1129553"/>
                </a:cubicBezTo>
                <a:cubicBezTo>
                  <a:pt x="512390" y="1122074"/>
                  <a:pt x="492245" y="1113422"/>
                  <a:pt x="471484" y="1106501"/>
                </a:cubicBezTo>
                <a:cubicBezTo>
                  <a:pt x="453794" y="1100604"/>
                  <a:pt x="434835" y="1098477"/>
                  <a:pt x="417696" y="1091132"/>
                </a:cubicBezTo>
                <a:cubicBezTo>
                  <a:pt x="398715" y="1082997"/>
                  <a:pt x="382377" y="1069631"/>
                  <a:pt x="363907" y="1060396"/>
                </a:cubicBezTo>
                <a:cubicBezTo>
                  <a:pt x="356662" y="1056774"/>
                  <a:pt x="348209" y="1056106"/>
                  <a:pt x="340855" y="1052712"/>
                </a:cubicBezTo>
                <a:cubicBezTo>
                  <a:pt x="335769" y="1050365"/>
                  <a:pt x="244182" y="1006729"/>
                  <a:pt x="225595" y="991240"/>
                </a:cubicBezTo>
                <a:cubicBezTo>
                  <a:pt x="206116" y="975008"/>
                  <a:pt x="189736" y="955381"/>
                  <a:pt x="171807" y="937452"/>
                </a:cubicBezTo>
                <a:cubicBezTo>
                  <a:pt x="148285" y="913931"/>
                  <a:pt x="123260" y="892926"/>
                  <a:pt x="110334" y="860611"/>
                </a:cubicBezTo>
                <a:cubicBezTo>
                  <a:pt x="105211" y="847804"/>
                  <a:pt x="99809" y="835106"/>
                  <a:pt x="94966" y="822191"/>
                </a:cubicBezTo>
                <a:cubicBezTo>
                  <a:pt x="92122" y="814607"/>
                  <a:pt x="90190" y="806699"/>
                  <a:pt x="87282" y="799139"/>
                </a:cubicBezTo>
                <a:cubicBezTo>
                  <a:pt x="79383" y="778602"/>
                  <a:pt x="48326" y="706575"/>
                  <a:pt x="41178" y="676195"/>
                </a:cubicBezTo>
                <a:cubicBezTo>
                  <a:pt x="34619" y="648319"/>
                  <a:pt x="30518" y="619917"/>
                  <a:pt x="25810" y="591670"/>
                </a:cubicBezTo>
                <a:cubicBezTo>
                  <a:pt x="14038" y="521035"/>
                  <a:pt x="25169" y="559012"/>
                  <a:pt x="10442" y="514830"/>
                </a:cubicBezTo>
                <a:cubicBezTo>
                  <a:pt x="-4510" y="395211"/>
                  <a:pt x="-2414" y="438731"/>
                  <a:pt x="10442" y="245889"/>
                </a:cubicBezTo>
                <a:cubicBezTo>
                  <a:pt x="10981" y="237807"/>
                  <a:pt x="14504" y="230082"/>
                  <a:pt x="18126" y="222837"/>
                </a:cubicBezTo>
                <a:cubicBezTo>
                  <a:pt x="34600" y="189890"/>
                  <a:pt x="32756" y="207319"/>
                  <a:pt x="56546" y="176732"/>
                </a:cubicBezTo>
                <a:cubicBezTo>
                  <a:pt x="67885" y="162153"/>
                  <a:pt x="72506" y="141710"/>
                  <a:pt x="87282" y="130628"/>
                </a:cubicBezTo>
                <a:cubicBezTo>
                  <a:pt x="187732" y="55291"/>
                  <a:pt x="65970" y="151940"/>
                  <a:pt x="133386" y="84524"/>
                </a:cubicBezTo>
                <a:cubicBezTo>
                  <a:pt x="139916" y="77994"/>
                  <a:pt x="149148" y="74826"/>
                  <a:pt x="156438" y="69156"/>
                </a:cubicBezTo>
                <a:cubicBezTo>
                  <a:pt x="172229" y="56874"/>
                  <a:pt x="186752" y="43018"/>
                  <a:pt x="202543" y="30736"/>
                </a:cubicBezTo>
                <a:cubicBezTo>
                  <a:pt x="209833" y="25066"/>
                  <a:pt x="217156" y="19119"/>
                  <a:pt x="225595" y="15368"/>
                </a:cubicBezTo>
                <a:cubicBezTo>
                  <a:pt x="240398" y="8789"/>
                  <a:pt x="271699" y="0"/>
                  <a:pt x="271699" y="0"/>
                </a:cubicBezTo>
                <a:cubicBezTo>
                  <a:pt x="307558" y="2561"/>
                  <a:pt x="343545" y="3714"/>
                  <a:pt x="379275" y="7684"/>
                </a:cubicBezTo>
                <a:cubicBezTo>
                  <a:pt x="389771" y="8850"/>
                  <a:pt x="399568" y="13801"/>
                  <a:pt x="410012" y="15368"/>
                </a:cubicBezTo>
                <a:cubicBezTo>
                  <a:pt x="450855" y="21494"/>
                  <a:pt x="492218" y="23946"/>
                  <a:pt x="532956" y="30736"/>
                </a:cubicBezTo>
                <a:cubicBezTo>
                  <a:pt x="584113" y="39262"/>
                  <a:pt x="594640" y="38420"/>
                  <a:pt x="563692" y="3842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5" name="Content Placeholder 33">
            <a:extLst>
              <a:ext uri="{FF2B5EF4-FFF2-40B4-BE49-F238E27FC236}">
                <a16:creationId xmlns:a16="http://schemas.microsoft.com/office/drawing/2014/main" id="{82410490-5E18-4E10-BA66-A4188CE48051}"/>
              </a:ext>
            </a:extLst>
          </p:cNvPr>
          <p:cNvSpPr txBox="1">
            <a:spLocks/>
          </p:cNvSpPr>
          <p:nvPr/>
        </p:nvSpPr>
        <p:spPr bwMode="auto">
          <a:xfrm>
            <a:off x="247628" y="4086870"/>
            <a:ext cx="3863563" cy="1158123"/>
          </a:xfrm>
          <a:prstGeom prst="rect">
            <a:avLst/>
          </a:prstGeom>
          <a:solidFill>
            <a:srgbClr val="FFCC99"/>
          </a:solid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200"/>
              </a:spcBef>
              <a:spcAft>
                <a:spcPts val="0"/>
              </a:spcAft>
              <a:buNone/>
            </a:pPr>
            <a:r>
              <a:rPr lang="en-US" sz="2000" i="1" kern="0" dirty="0">
                <a:solidFill>
                  <a:srgbClr val="7030A0"/>
                </a:solidFill>
                <a:latin typeface="Calibri" panose="020F0502020204030204" pitchFamily="34" charset="0"/>
                <a:cs typeface="Calibri" panose="020F0502020204030204" pitchFamily="34" charset="0"/>
              </a:rPr>
              <a:t>Where do all the Kevin’s live? </a:t>
            </a:r>
          </a:p>
          <a:p>
            <a:pPr marL="0" indent="0">
              <a:spcBef>
                <a:spcPts val="600"/>
              </a:spcBef>
              <a:spcAft>
                <a:spcPts val="1200"/>
              </a:spcAft>
              <a:buNone/>
            </a:pPr>
            <a:r>
              <a:rPr lang="en-US" sz="2000" i="0" kern="0" dirty="0">
                <a:latin typeface="Calibri" panose="020F0502020204030204" pitchFamily="34" charset="0"/>
                <a:cs typeface="Calibri" panose="020F0502020204030204" pitchFamily="34" charset="0"/>
              </a:rPr>
              <a:t>Retrieve   People.Hometown.Name Where      People.name = ‘Kevin’ </a:t>
            </a:r>
          </a:p>
        </p:txBody>
      </p:sp>
      <p:sp>
        <p:nvSpPr>
          <p:cNvPr id="2" name="Rounded Rectangular Callout 1"/>
          <p:cNvSpPr/>
          <p:nvPr/>
        </p:nvSpPr>
        <p:spPr bwMode="auto">
          <a:xfrm>
            <a:off x="6324600" y="5408747"/>
            <a:ext cx="2400300" cy="345495"/>
          </a:xfrm>
          <a:prstGeom prst="wedgeRoundRectCallout">
            <a:avLst>
              <a:gd name="adj1" fmla="val 37747"/>
              <a:gd name="adj2" fmla="val -394419"/>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C000"/>
                </a:solidFill>
                <a:effectLst/>
                <a:latin typeface="Comic Sans MS" pitchFamily="66" charset="0"/>
              </a:rPr>
              <a:t>People.Hometown.Name</a:t>
            </a:r>
            <a:endParaRPr kumimoji="0" lang="en-US" sz="1600" b="0" i="0" u="none" strike="noStrike" cap="none" normalizeH="0" baseline="0" dirty="0">
              <a:ln>
                <a:noFill/>
              </a:ln>
              <a:solidFill>
                <a:srgbClr val="FFC000"/>
              </a:solidFill>
              <a:effectLst/>
              <a:latin typeface="Comic Sans MS" pitchFamily="66" charset="0"/>
            </a:endParaRPr>
          </a:p>
        </p:txBody>
      </p:sp>
      <p:sp>
        <p:nvSpPr>
          <p:cNvPr id="37" name="Rounded Rectangular Callout 36"/>
          <p:cNvSpPr/>
          <p:nvPr/>
        </p:nvSpPr>
        <p:spPr bwMode="auto">
          <a:xfrm>
            <a:off x="5555699" y="4948502"/>
            <a:ext cx="1419355" cy="345495"/>
          </a:xfrm>
          <a:prstGeom prst="wedgeRoundRectCallout">
            <a:avLst>
              <a:gd name="adj1" fmla="val 62058"/>
              <a:gd name="adj2" fmla="val -267081"/>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rgbClr val="FFC000"/>
                </a:solidFill>
                <a:effectLst/>
                <a:latin typeface="Comic Sans MS" pitchFamily="66" charset="0"/>
              </a:rPr>
              <a:t>People.Name</a:t>
            </a:r>
            <a:endParaRPr kumimoji="0" lang="en-US" sz="1600" b="0" i="0" u="none" strike="noStrike" cap="none" normalizeH="0" baseline="0" dirty="0">
              <a:ln>
                <a:noFill/>
              </a:ln>
              <a:solidFill>
                <a:srgbClr val="FFC000"/>
              </a:solidFill>
              <a:effectLst/>
              <a:latin typeface="Comic Sans MS" pitchFamily="66" charset="0"/>
            </a:endParaRPr>
          </a:p>
        </p:txBody>
      </p:sp>
      <p:sp>
        <p:nvSpPr>
          <p:cNvPr id="38" name="Rounded Rectangular Callout 37"/>
          <p:cNvSpPr/>
          <p:nvPr/>
        </p:nvSpPr>
        <p:spPr bwMode="auto">
          <a:xfrm>
            <a:off x="863426" y="5581494"/>
            <a:ext cx="2192991" cy="804085"/>
          </a:xfrm>
          <a:prstGeom prst="wedgeRoundRectCallout">
            <a:avLst>
              <a:gd name="adj1" fmla="val 41556"/>
              <a:gd name="adj2" fmla="val -109048"/>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rPr>
              <a:t>For all people whose name is ‘Kevin’ …</a:t>
            </a:r>
            <a:endParaRPr kumimoji="0" lang="en-US" sz="1600" b="0" i="0" u="none" strike="noStrike" cap="none" normalizeH="0" baseline="0" dirty="0">
              <a:ln>
                <a:noFill/>
              </a:ln>
              <a:solidFill>
                <a:schemeClr val="bg1"/>
              </a:solidFill>
              <a:effectLst/>
            </a:endParaRPr>
          </a:p>
        </p:txBody>
      </p:sp>
      <p:sp>
        <p:nvSpPr>
          <p:cNvPr id="39" name="Rounded Rectangular Callout 38"/>
          <p:cNvSpPr/>
          <p:nvPr/>
        </p:nvSpPr>
        <p:spPr bwMode="auto">
          <a:xfrm>
            <a:off x="3530184" y="5412489"/>
            <a:ext cx="2108616" cy="804085"/>
          </a:xfrm>
          <a:prstGeom prst="wedgeRoundRectCallout">
            <a:avLst>
              <a:gd name="adj1" fmla="val -34537"/>
              <a:gd name="adj2" fmla="val -124068"/>
              <a:gd name="adj3" fmla="val 16667"/>
            </a:avLst>
          </a:prstGeom>
          <a:solidFill>
            <a:srgbClr val="00206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rPr>
              <a:t>what is the name of their hometown ?</a:t>
            </a:r>
            <a:endParaRPr kumimoji="0" lang="en-US" sz="1600" b="0" i="0" u="none" strike="noStrike" cap="none" normalizeH="0" baseline="0" dirty="0">
              <a:ln>
                <a:noFill/>
              </a:ln>
              <a:solidFill>
                <a:schemeClr val="bg1"/>
              </a:solidFill>
              <a:effectLst/>
            </a:endParaRPr>
          </a:p>
        </p:txBody>
      </p:sp>
      <p:sp>
        <p:nvSpPr>
          <p:cNvPr id="9" name="Freeform: Shape 8">
            <a:extLst>
              <a:ext uri="{FF2B5EF4-FFF2-40B4-BE49-F238E27FC236}">
                <a16:creationId xmlns:a16="http://schemas.microsoft.com/office/drawing/2014/main" id="{156AD04B-3B2B-4C29-9AC9-192CA8DEA3C9}"/>
              </a:ext>
            </a:extLst>
          </p:cNvPr>
          <p:cNvSpPr/>
          <p:nvPr/>
        </p:nvSpPr>
        <p:spPr bwMode="auto">
          <a:xfrm>
            <a:off x="7517606" y="3836194"/>
            <a:ext cx="921544" cy="438150"/>
          </a:xfrm>
          <a:custGeom>
            <a:avLst/>
            <a:gdLst>
              <a:gd name="connsiteX0" fmla="*/ 0 w 921544"/>
              <a:gd name="connsiteY0" fmla="*/ 0 h 438150"/>
              <a:gd name="connsiteX1" fmla="*/ 26194 w 921544"/>
              <a:gd name="connsiteY1" fmla="*/ 2381 h 438150"/>
              <a:gd name="connsiteX2" fmla="*/ 40482 w 921544"/>
              <a:gd name="connsiteY2" fmla="*/ 7144 h 438150"/>
              <a:gd name="connsiteX3" fmla="*/ 47625 w 921544"/>
              <a:gd name="connsiteY3" fmla="*/ 9525 h 438150"/>
              <a:gd name="connsiteX4" fmla="*/ 52388 w 921544"/>
              <a:gd name="connsiteY4" fmla="*/ 16669 h 438150"/>
              <a:gd name="connsiteX5" fmla="*/ 59532 w 921544"/>
              <a:gd name="connsiteY5" fmla="*/ 21431 h 438150"/>
              <a:gd name="connsiteX6" fmla="*/ 61913 w 921544"/>
              <a:gd name="connsiteY6" fmla="*/ 28575 h 438150"/>
              <a:gd name="connsiteX7" fmla="*/ 66675 w 921544"/>
              <a:gd name="connsiteY7" fmla="*/ 38100 h 438150"/>
              <a:gd name="connsiteX8" fmla="*/ 71438 w 921544"/>
              <a:gd name="connsiteY8" fmla="*/ 57150 h 438150"/>
              <a:gd name="connsiteX9" fmla="*/ 73819 w 921544"/>
              <a:gd name="connsiteY9" fmla="*/ 64294 h 438150"/>
              <a:gd name="connsiteX10" fmla="*/ 76200 w 921544"/>
              <a:gd name="connsiteY10" fmla="*/ 83344 h 438150"/>
              <a:gd name="connsiteX11" fmla="*/ 80963 w 921544"/>
              <a:gd name="connsiteY11" fmla="*/ 111919 h 438150"/>
              <a:gd name="connsiteX12" fmla="*/ 88107 w 921544"/>
              <a:gd name="connsiteY12" fmla="*/ 178594 h 438150"/>
              <a:gd name="connsiteX13" fmla="*/ 92869 w 921544"/>
              <a:gd name="connsiteY13" fmla="*/ 226219 h 438150"/>
              <a:gd name="connsiteX14" fmla="*/ 100013 w 921544"/>
              <a:gd name="connsiteY14" fmla="*/ 245269 h 438150"/>
              <a:gd name="connsiteX15" fmla="*/ 102394 w 921544"/>
              <a:gd name="connsiteY15" fmla="*/ 254794 h 438150"/>
              <a:gd name="connsiteX16" fmla="*/ 107157 w 921544"/>
              <a:gd name="connsiteY16" fmla="*/ 261937 h 438150"/>
              <a:gd name="connsiteX17" fmla="*/ 126207 w 921544"/>
              <a:gd name="connsiteY17" fmla="*/ 285750 h 438150"/>
              <a:gd name="connsiteX18" fmla="*/ 130969 w 921544"/>
              <a:gd name="connsiteY18" fmla="*/ 292894 h 438150"/>
              <a:gd name="connsiteX19" fmla="*/ 138113 w 921544"/>
              <a:gd name="connsiteY19" fmla="*/ 311944 h 438150"/>
              <a:gd name="connsiteX20" fmla="*/ 152400 w 921544"/>
              <a:gd name="connsiteY20" fmla="*/ 321469 h 438150"/>
              <a:gd name="connsiteX21" fmla="*/ 157163 w 921544"/>
              <a:gd name="connsiteY21" fmla="*/ 330994 h 438150"/>
              <a:gd name="connsiteX22" fmla="*/ 164307 w 921544"/>
              <a:gd name="connsiteY22" fmla="*/ 338137 h 438150"/>
              <a:gd name="connsiteX23" fmla="*/ 166688 w 921544"/>
              <a:gd name="connsiteY23" fmla="*/ 345281 h 438150"/>
              <a:gd name="connsiteX24" fmla="*/ 176213 w 921544"/>
              <a:gd name="connsiteY24" fmla="*/ 350044 h 438150"/>
              <a:gd name="connsiteX25" fmla="*/ 180975 w 921544"/>
              <a:gd name="connsiteY25" fmla="*/ 357187 h 438150"/>
              <a:gd name="connsiteX26" fmla="*/ 190500 w 921544"/>
              <a:gd name="connsiteY26" fmla="*/ 376237 h 438150"/>
              <a:gd name="connsiteX27" fmla="*/ 200025 w 921544"/>
              <a:gd name="connsiteY27" fmla="*/ 378619 h 438150"/>
              <a:gd name="connsiteX28" fmla="*/ 226219 w 921544"/>
              <a:gd name="connsiteY28" fmla="*/ 390525 h 438150"/>
              <a:gd name="connsiteX29" fmla="*/ 235744 w 921544"/>
              <a:gd name="connsiteY29" fmla="*/ 397669 h 438150"/>
              <a:gd name="connsiteX30" fmla="*/ 250032 w 921544"/>
              <a:gd name="connsiteY30" fmla="*/ 407194 h 438150"/>
              <a:gd name="connsiteX31" fmla="*/ 257175 w 921544"/>
              <a:gd name="connsiteY31" fmla="*/ 411956 h 438150"/>
              <a:gd name="connsiteX32" fmla="*/ 269082 w 921544"/>
              <a:gd name="connsiteY32" fmla="*/ 419100 h 438150"/>
              <a:gd name="connsiteX33" fmla="*/ 300038 w 921544"/>
              <a:gd name="connsiteY33" fmla="*/ 428625 h 438150"/>
              <a:gd name="connsiteX34" fmla="*/ 311944 w 921544"/>
              <a:gd name="connsiteY34" fmla="*/ 433387 h 438150"/>
              <a:gd name="connsiteX35" fmla="*/ 328613 w 921544"/>
              <a:gd name="connsiteY35" fmla="*/ 438150 h 438150"/>
              <a:gd name="connsiteX36" fmla="*/ 473869 w 921544"/>
              <a:gd name="connsiteY36" fmla="*/ 435769 h 438150"/>
              <a:gd name="connsiteX37" fmla="*/ 478632 w 921544"/>
              <a:gd name="connsiteY37" fmla="*/ 428625 h 438150"/>
              <a:gd name="connsiteX38" fmla="*/ 488157 w 921544"/>
              <a:gd name="connsiteY38" fmla="*/ 419100 h 438150"/>
              <a:gd name="connsiteX39" fmla="*/ 495300 w 921544"/>
              <a:gd name="connsiteY39" fmla="*/ 414337 h 438150"/>
              <a:gd name="connsiteX40" fmla="*/ 504825 w 921544"/>
              <a:gd name="connsiteY40" fmla="*/ 400050 h 438150"/>
              <a:gd name="connsiteX41" fmla="*/ 511969 w 921544"/>
              <a:gd name="connsiteY41" fmla="*/ 397669 h 438150"/>
              <a:gd name="connsiteX42" fmla="*/ 514350 w 921544"/>
              <a:gd name="connsiteY42" fmla="*/ 390525 h 438150"/>
              <a:gd name="connsiteX43" fmla="*/ 521494 w 921544"/>
              <a:gd name="connsiteY43" fmla="*/ 385762 h 438150"/>
              <a:gd name="connsiteX44" fmla="*/ 523875 w 921544"/>
              <a:gd name="connsiteY44" fmla="*/ 378619 h 438150"/>
              <a:gd name="connsiteX45" fmla="*/ 533400 w 921544"/>
              <a:gd name="connsiteY45" fmla="*/ 364331 h 438150"/>
              <a:gd name="connsiteX46" fmla="*/ 535782 w 921544"/>
              <a:gd name="connsiteY46" fmla="*/ 345281 h 438150"/>
              <a:gd name="connsiteX47" fmla="*/ 542925 w 921544"/>
              <a:gd name="connsiteY47" fmla="*/ 342900 h 438150"/>
              <a:gd name="connsiteX48" fmla="*/ 545307 w 921544"/>
              <a:gd name="connsiteY48" fmla="*/ 330994 h 438150"/>
              <a:gd name="connsiteX49" fmla="*/ 547688 w 921544"/>
              <a:gd name="connsiteY49" fmla="*/ 323850 h 438150"/>
              <a:gd name="connsiteX50" fmla="*/ 552450 w 921544"/>
              <a:gd name="connsiteY50" fmla="*/ 304800 h 438150"/>
              <a:gd name="connsiteX51" fmla="*/ 554832 w 921544"/>
              <a:gd name="connsiteY51" fmla="*/ 297656 h 438150"/>
              <a:gd name="connsiteX52" fmla="*/ 564357 w 921544"/>
              <a:gd name="connsiteY52" fmla="*/ 266700 h 438150"/>
              <a:gd name="connsiteX53" fmla="*/ 569119 w 921544"/>
              <a:gd name="connsiteY53" fmla="*/ 259556 h 438150"/>
              <a:gd name="connsiteX54" fmla="*/ 578644 w 921544"/>
              <a:gd name="connsiteY54" fmla="*/ 230981 h 438150"/>
              <a:gd name="connsiteX55" fmla="*/ 592932 w 921544"/>
              <a:gd name="connsiteY55" fmla="*/ 228600 h 438150"/>
              <a:gd name="connsiteX56" fmla="*/ 604838 w 921544"/>
              <a:gd name="connsiteY56" fmla="*/ 226219 h 438150"/>
              <a:gd name="connsiteX57" fmla="*/ 642938 w 921544"/>
              <a:gd name="connsiteY57" fmla="*/ 221456 h 438150"/>
              <a:gd name="connsiteX58" fmla="*/ 695325 w 921544"/>
              <a:gd name="connsiteY58" fmla="*/ 214312 h 438150"/>
              <a:gd name="connsiteX59" fmla="*/ 709613 w 921544"/>
              <a:gd name="connsiteY59" fmla="*/ 209550 h 438150"/>
              <a:gd name="connsiteX60" fmla="*/ 762000 w 921544"/>
              <a:gd name="connsiteY60" fmla="*/ 204787 h 438150"/>
              <a:gd name="connsiteX61" fmla="*/ 781050 w 921544"/>
              <a:gd name="connsiteY61" fmla="*/ 200025 h 438150"/>
              <a:gd name="connsiteX62" fmla="*/ 831057 w 921544"/>
              <a:gd name="connsiteY62" fmla="*/ 195262 h 438150"/>
              <a:gd name="connsiteX63" fmla="*/ 866775 w 921544"/>
              <a:gd name="connsiteY63" fmla="*/ 200025 h 438150"/>
              <a:gd name="connsiteX64" fmla="*/ 876300 w 921544"/>
              <a:gd name="connsiteY64" fmla="*/ 209550 h 438150"/>
              <a:gd name="connsiteX65" fmla="*/ 885825 w 921544"/>
              <a:gd name="connsiteY65" fmla="*/ 216694 h 438150"/>
              <a:gd name="connsiteX66" fmla="*/ 888207 w 921544"/>
              <a:gd name="connsiteY66" fmla="*/ 233362 h 438150"/>
              <a:gd name="connsiteX67" fmla="*/ 892969 w 921544"/>
              <a:gd name="connsiteY67" fmla="*/ 240506 h 438150"/>
              <a:gd name="connsiteX68" fmla="*/ 895350 w 921544"/>
              <a:gd name="connsiteY68" fmla="*/ 247650 h 438150"/>
              <a:gd name="connsiteX69" fmla="*/ 900113 w 921544"/>
              <a:gd name="connsiteY69" fmla="*/ 264319 h 438150"/>
              <a:gd name="connsiteX70" fmla="*/ 904875 w 921544"/>
              <a:gd name="connsiteY70" fmla="*/ 295275 h 438150"/>
              <a:gd name="connsiteX71" fmla="*/ 909638 w 921544"/>
              <a:gd name="connsiteY71" fmla="*/ 302419 h 438150"/>
              <a:gd name="connsiteX72" fmla="*/ 919163 w 921544"/>
              <a:gd name="connsiteY72" fmla="*/ 319087 h 438150"/>
              <a:gd name="connsiteX73" fmla="*/ 921544 w 921544"/>
              <a:gd name="connsiteY73" fmla="*/ 319087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21544" h="438150">
                <a:moveTo>
                  <a:pt x="0" y="0"/>
                </a:moveTo>
                <a:cubicBezTo>
                  <a:pt x="8731" y="794"/>
                  <a:pt x="17560" y="857"/>
                  <a:pt x="26194" y="2381"/>
                </a:cubicBezTo>
                <a:cubicBezTo>
                  <a:pt x="31138" y="3253"/>
                  <a:pt x="35719" y="5556"/>
                  <a:pt x="40482" y="7144"/>
                </a:cubicBezTo>
                <a:lnTo>
                  <a:pt x="47625" y="9525"/>
                </a:lnTo>
                <a:cubicBezTo>
                  <a:pt x="49213" y="11906"/>
                  <a:pt x="50364" y="14645"/>
                  <a:pt x="52388" y="16669"/>
                </a:cubicBezTo>
                <a:cubicBezTo>
                  <a:pt x="54412" y="18693"/>
                  <a:pt x="57744" y="19196"/>
                  <a:pt x="59532" y="21431"/>
                </a:cubicBezTo>
                <a:cubicBezTo>
                  <a:pt x="61100" y="23391"/>
                  <a:pt x="60924" y="26268"/>
                  <a:pt x="61913" y="28575"/>
                </a:cubicBezTo>
                <a:cubicBezTo>
                  <a:pt x="63311" y="31838"/>
                  <a:pt x="65552" y="34732"/>
                  <a:pt x="66675" y="38100"/>
                </a:cubicBezTo>
                <a:cubicBezTo>
                  <a:pt x="68745" y="44310"/>
                  <a:pt x="69716" y="50835"/>
                  <a:pt x="71438" y="57150"/>
                </a:cubicBezTo>
                <a:cubicBezTo>
                  <a:pt x="72098" y="59572"/>
                  <a:pt x="73025" y="61913"/>
                  <a:pt x="73819" y="64294"/>
                </a:cubicBezTo>
                <a:cubicBezTo>
                  <a:pt x="74613" y="70644"/>
                  <a:pt x="75148" y="77032"/>
                  <a:pt x="76200" y="83344"/>
                </a:cubicBezTo>
                <a:cubicBezTo>
                  <a:pt x="81389" y="114476"/>
                  <a:pt x="75723" y="59511"/>
                  <a:pt x="80963" y="111919"/>
                </a:cubicBezTo>
                <a:cubicBezTo>
                  <a:pt x="87461" y="176906"/>
                  <a:pt x="82484" y="144865"/>
                  <a:pt x="88107" y="178594"/>
                </a:cubicBezTo>
                <a:cubicBezTo>
                  <a:pt x="89297" y="195257"/>
                  <a:pt x="89322" y="210256"/>
                  <a:pt x="92869" y="226219"/>
                </a:cubicBezTo>
                <a:cubicBezTo>
                  <a:pt x="93983" y="231235"/>
                  <a:pt x="98777" y="241562"/>
                  <a:pt x="100013" y="245269"/>
                </a:cubicBezTo>
                <a:cubicBezTo>
                  <a:pt x="101048" y="248374"/>
                  <a:pt x="101105" y="251786"/>
                  <a:pt x="102394" y="254794"/>
                </a:cubicBezTo>
                <a:cubicBezTo>
                  <a:pt x="103521" y="257424"/>
                  <a:pt x="105787" y="259425"/>
                  <a:pt x="107157" y="261937"/>
                </a:cubicBezTo>
                <a:cubicBezTo>
                  <a:pt x="119660" y="284857"/>
                  <a:pt x="109637" y="277464"/>
                  <a:pt x="126207" y="285750"/>
                </a:cubicBezTo>
                <a:cubicBezTo>
                  <a:pt x="127794" y="288131"/>
                  <a:pt x="129842" y="290263"/>
                  <a:pt x="130969" y="292894"/>
                </a:cubicBezTo>
                <a:cubicBezTo>
                  <a:pt x="133959" y="299872"/>
                  <a:pt x="132159" y="305990"/>
                  <a:pt x="138113" y="311944"/>
                </a:cubicBezTo>
                <a:cubicBezTo>
                  <a:pt x="142160" y="315991"/>
                  <a:pt x="152400" y="321469"/>
                  <a:pt x="152400" y="321469"/>
                </a:cubicBezTo>
                <a:cubicBezTo>
                  <a:pt x="153988" y="324644"/>
                  <a:pt x="155100" y="328105"/>
                  <a:pt x="157163" y="330994"/>
                </a:cubicBezTo>
                <a:cubicBezTo>
                  <a:pt x="159120" y="333734"/>
                  <a:pt x="162439" y="335335"/>
                  <a:pt x="164307" y="338137"/>
                </a:cubicBezTo>
                <a:cubicBezTo>
                  <a:pt x="165699" y="340226"/>
                  <a:pt x="164913" y="343506"/>
                  <a:pt x="166688" y="345281"/>
                </a:cubicBezTo>
                <a:cubicBezTo>
                  <a:pt x="169198" y="347791"/>
                  <a:pt x="173038" y="348456"/>
                  <a:pt x="176213" y="350044"/>
                </a:cubicBezTo>
                <a:cubicBezTo>
                  <a:pt x="177800" y="352425"/>
                  <a:pt x="179605" y="354675"/>
                  <a:pt x="180975" y="357187"/>
                </a:cubicBezTo>
                <a:cubicBezTo>
                  <a:pt x="184375" y="363420"/>
                  <a:pt x="183613" y="374515"/>
                  <a:pt x="190500" y="376237"/>
                </a:cubicBezTo>
                <a:cubicBezTo>
                  <a:pt x="193675" y="377031"/>
                  <a:pt x="196878" y="377720"/>
                  <a:pt x="200025" y="378619"/>
                </a:cubicBezTo>
                <a:cubicBezTo>
                  <a:pt x="208428" y="381020"/>
                  <a:pt x="220412" y="386169"/>
                  <a:pt x="226219" y="390525"/>
                </a:cubicBezTo>
                <a:cubicBezTo>
                  <a:pt x="229394" y="392906"/>
                  <a:pt x="232493" y="395393"/>
                  <a:pt x="235744" y="397669"/>
                </a:cubicBezTo>
                <a:cubicBezTo>
                  <a:pt x="240433" y="400951"/>
                  <a:pt x="245269" y="404019"/>
                  <a:pt x="250032" y="407194"/>
                </a:cubicBezTo>
                <a:cubicBezTo>
                  <a:pt x="252413" y="408781"/>
                  <a:pt x="254721" y="410484"/>
                  <a:pt x="257175" y="411956"/>
                </a:cubicBezTo>
                <a:lnTo>
                  <a:pt x="269082" y="419100"/>
                </a:lnTo>
                <a:cubicBezTo>
                  <a:pt x="279404" y="434586"/>
                  <a:pt x="268857" y="422779"/>
                  <a:pt x="300038" y="428625"/>
                </a:cubicBezTo>
                <a:cubicBezTo>
                  <a:pt x="304239" y="429413"/>
                  <a:pt x="307942" y="431886"/>
                  <a:pt x="311944" y="433387"/>
                </a:cubicBezTo>
                <a:cubicBezTo>
                  <a:pt x="318784" y="435952"/>
                  <a:pt x="321097" y="436271"/>
                  <a:pt x="328613" y="438150"/>
                </a:cubicBezTo>
                <a:lnTo>
                  <a:pt x="473869" y="435769"/>
                </a:lnTo>
                <a:cubicBezTo>
                  <a:pt x="476725" y="435588"/>
                  <a:pt x="476769" y="430798"/>
                  <a:pt x="478632" y="428625"/>
                </a:cubicBezTo>
                <a:cubicBezTo>
                  <a:pt x="481554" y="425216"/>
                  <a:pt x="484748" y="422022"/>
                  <a:pt x="488157" y="419100"/>
                </a:cubicBezTo>
                <a:cubicBezTo>
                  <a:pt x="490330" y="417237"/>
                  <a:pt x="492919" y="415925"/>
                  <a:pt x="495300" y="414337"/>
                </a:cubicBezTo>
                <a:cubicBezTo>
                  <a:pt x="498475" y="409575"/>
                  <a:pt x="500778" y="404097"/>
                  <a:pt x="504825" y="400050"/>
                </a:cubicBezTo>
                <a:cubicBezTo>
                  <a:pt x="506600" y="398275"/>
                  <a:pt x="510194" y="399444"/>
                  <a:pt x="511969" y="397669"/>
                </a:cubicBezTo>
                <a:cubicBezTo>
                  <a:pt x="513744" y="395894"/>
                  <a:pt x="512782" y="392485"/>
                  <a:pt x="514350" y="390525"/>
                </a:cubicBezTo>
                <a:cubicBezTo>
                  <a:pt x="516138" y="388290"/>
                  <a:pt x="519113" y="387350"/>
                  <a:pt x="521494" y="385762"/>
                </a:cubicBezTo>
                <a:cubicBezTo>
                  <a:pt x="522288" y="383381"/>
                  <a:pt x="522656" y="380813"/>
                  <a:pt x="523875" y="378619"/>
                </a:cubicBezTo>
                <a:cubicBezTo>
                  <a:pt x="526655" y="373615"/>
                  <a:pt x="533400" y="364331"/>
                  <a:pt x="533400" y="364331"/>
                </a:cubicBezTo>
                <a:cubicBezTo>
                  <a:pt x="534194" y="357981"/>
                  <a:pt x="533183" y="351129"/>
                  <a:pt x="535782" y="345281"/>
                </a:cubicBezTo>
                <a:cubicBezTo>
                  <a:pt x="536801" y="342988"/>
                  <a:pt x="541533" y="344988"/>
                  <a:pt x="542925" y="342900"/>
                </a:cubicBezTo>
                <a:cubicBezTo>
                  <a:pt x="545170" y="339532"/>
                  <a:pt x="544325" y="334920"/>
                  <a:pt x="545307" y="330994"/>
                </a:cubicBezTo>
                <a:cubicBezTo>
                  <a:pt x="545916" y="328559"/>
                  <a:pt x="547028" y="326272"/>
                  <a:pt x="547688" y="323850"/>
                </a:cubicBezTo>
                <a:cubicBezTo>
                  <a:pt x="549410" y="317535"/>
                  <a:pt x="550380" y="311009"/>
                  <a:pt x="552450" y="304800"/>
                </a:cubicBezTo>
                <a:cubicBezTo>
                  <a:pt x="553244" y="302419"/>
                  <a:pt x="554111" y="300060"/>
                  <a:pt x="554832" y="297656"/>
                </a:cubicBezTo>
                <a:cubicBezTo>
                  <a:pt x="555327" y="296005"/>
                  <a:pt x="562671" y="269230"/>
                  <a:pt x="564357" y="266700"/>
                </a:cubicBezTo>
                <a:lnTo>
                  <a:pt x="569119" y="259556"/>
                </a:lnTo>
                <a:cubicBezTo>
                  <a:pt x="570401" y="251862"/>
                  <a:pt x="571518" y="236523"/>
                  <a:pt x="578644" y="230981"/>
                </a:cubicBezTo>
                <a:cubicBezTo>
                  <a:pt x="582455" y="228017"/>
                  <a:pt x="588182" y="229464"/>
                  <a:pt x="592932" y="228600"/>
                </a:cubicBezTo>
                <a:cubicBezTo>
                  <a:pt x="596914" y="227876"/>
                  <a:pt x="600831" y="226791"/>
                  <a:pt x="604838" y="226219"/>
                </a:cubicBezTo>
                <a:cubicBezTo>
                  <a:pt x="617508" y="224409"/>
                  <a:pt x="630288" y="223402"/>
                  <a:pt x="642938" y="221456"/>
                </a:cubicBezTo>
                <a:cubicBezTo>
                  <a:pt x="697842" y="213009"/>
                  <a:pt x="633036" y="219504"/>
                  <a:pt x="695325" y="214312"/>
                </a:cubicBezTo>
                <a:cubicBezTo>
                  <a:pt x="700088" y="212725"/>
                  <a:pt x="704679" y="210475"/>
                  <a:pt x="709613" y="209550"/>
                </a:cubicBezTo>
                <a:cubicBezTo>
                  <a:pt x="714936" y="208552"/>
                  <a:pt x="759025" y="205035"/>
                  <a:pt x="762000" y="204787"/>
                </a:cubicBezTo>
                <a:cubicBezTo>
                  <a:pt x="768350" y="203200"/>
                  <a:pt x="774524" y="200527"/>
                  <a:pt x="781050" y="200025"/>
                </a:cubicBezTo>
                <a:cubicBezTo>
                  <a:pt x="818388" y="197153"/>
                  <a:pt x="801737" y="198928"/>
                  <a:pt x="831057" y="195262"/>
                </a:cubicBezTo>
                <a:cubicBezTo>
                  <a:pt x="842963" y="196850"/>
                  <a:pt x="855321" y="196408"/>
                  <a:pt x="866775" y="200025"/>
                </a:cubicBezTo>
                <a:cubicBezTo>
                  <a:pt x="871057" y="201377"/>
                  <a:pt x="872921" y="206593"/>
                  <a:pt x="876300" y="209550"/>
                </a:cubicBezTo>
                <a:cubicBezTo>
                  <a:pt x="879287" y="212163"/>
                  <a:pt x="882650" y="214313"/>
                  <a:pt x="885825" y="216694"/>
                </a:cubicBezTo>
                <a:cubicBezTo>
                  <a:pt x="886619" y="222250"/>
                  <a:pt x="886594" y="227986"/>
                  <a:pt x="888207" y="233362"/>
                </a:cubicBezTo>
                <a:cubicBezTo>
                  <a:pt x="889029" y="236103"/>
                  <a:pt x="891689" y="237946"/>
                  <a:pt x="892969" y="240506"/>
                </a:cubicBezTo>
                <a:cubicBezTo>
                  <a:pt x="894091" y="242751"/>
                  <a:pt x="894629" y="245246"/>
                  <a:pt x="895350" y="247650"/>
                </a:cubicBezTo>
                <a:cubicBezTo>
                  <a:pt x="897011" y="253185"/>
                  <a:pt x="898525" y="258763"/>
                  <a:pt x="900113" y="264319"/>
                </a:cubicBezTo>
                <a:cubicBezTo>
                  <a:pt x="900795" y="271143"/>
                  <a:pt x="900585" y="286695"/>
                  <a:pt x="904875" y="295275"/>
                </a:cubicBezTo>
                <a:cubicBezTo>
                  <a:pt x="906155" y="297835"/>
                  <a:pt x="908050" y="300038"/>
                  <a:pt x="909638" y="302419"/>
                </a:cubicBezTo>
                <a:cubicBezTo>
                  <a:pt x="912129" y="312383"/>
                  <a:pt x="910432" y="312539"/>
                  <a:pt x="919163" y="319087"/>
                </a:cubicBezTo>
                <a:cubicBezTo>
                  <a:pt x="919798" y="319563"/>
                  <a:pt x="920750" y="319087"/>
                  <a:pt x="921544" y="319087"/>
                </a:cubicBezTo>
              </a:path>
            </a:pathLst>
          </a:custGeom>
          <a:noFill/>
          <a:ln w="28575" cap="flat" cmpd="sng" algn="ctr">
            <a:solidFill>
              <a:srgbClr val="FF9F9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4" name="Straight Arrow Connector 3">
            <a:extLst>
              <a:ext uri="{FF2B5EF4-FFF2-40B4-BE49-F238E27FC236}">
                <a16:creationId xmlns:a16="http://schemas.microsoft.com/office/drawing/2014/main" id="{04F24DA0-261B-4E0E-AC7F-69209C4878F8}"/>
              </a:ext>
            </a:extLst>
          </p:cNvPr>
          <p:cNvCxnSpPr>
            <a:cxnSpLocks/>
            <a:endCxn id="44" idx="1"/>
          </p:cNvCxnSpPr>
          <p:nvPr/>
        </p:nvCxnSpPr>
        <p:spPr bwMode="auto">
          <a:xfrm flipV="1">
            <a:off x="5638800" y="2382732"/>
            <a:ext cx="1371600" cy="206576"/>
          </a:xfrm>
          <a:prstGeom prst="straightConnector1">
            <a:avLst/>
          </a:prstGeom>
          <a:solidFill>
            <a:schemeClr val="accent1"/>
          </a:solidFill>
          <a:ln w="38100" cap="flat" cmpd="sng" algn="ctr">
            <a:solidFill>
              <a:srgbClr val="FF4343"/>
            </a:solidFill>
            <a:prstDash val="solid"/>
            <a:round/>
            <a:headEnd type="none" w="med" len="med"/>
            <a:tailEnd type="triangle"/>
          </a:ln>
          <a:effectLst/>
        </p:spPr>
      </p:cxnSp>
    </p:spTree>
    <p:extLst>
      <p:ext uri="{BB962C8B-B14F-4D97-AF65-F5344CB8AC3E}">
        <p14:creationId xmlns:p14="http://schemas.microsoft.com/office/powerpoint/2010/main" val="12083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419100" y="142271"/>
            <a:ext cx="8305800" cy="914400"/>
          </a:xfrm>
        </p:spPr>
        <p:txBody>
          <a:bodyPr/>
          <a:lstStyle/>
          <a:p>
            <a:pPr eaLnBrk="1" hangingPunct="1"/>
            <a:r>
              <a:rPr lang="en-US" sz="3600" b="1" dirty="0">
                <a:solidFill>
                  <a:srgbClr val="800000"/>
                </a:solidFill>
                <a:latin typeface="Comic Sans MS" pitchFamily="66" charset="0"/>
              </a:rPr>
              <a:t>Some Simple Queries</a:t>
            </a:r>
          </a:p>
        </p:txBody>
      </p:sp>
      <p:pic>
        <p:nvPicPr>
          <p:cNvPr id="7" name="Picture 6"/>
          <p:cNvPicPr>
            <a:picLocks noChangeAspect="1"/>
          </p:cNvPicPr>
          <p:nvPr/>
        </p:nvPicPr>
        <p:blipFill>
          <a:blip r:embed="rId3"/>
          <a:stretch>
            <a:fillRect/>
          </a:stretch>
        </p:blipFill>
        <p:spPr>
          <a:xfrm>
            <a:off x="4495800" y="3628815"/>
            <a:ext cx="4350550" cy="1162972"/>
          </a:xfrm>
          <a:prstGeom prst="rect">
            <a:avLst/>
          </a:prstGeom>
        </p:spPr>
      </p:pic>
      <p:sp>
        <p:nvSpPr>
          <p:cNvPr id="10" name="Rectangle 9">
            <a:extLst>
              <a:ext uri="{FF2B5EF4-FFF2-40B4-BE49-F238E27FC236}">
                <a16:creationId xmlns:a16="http://schemas.microsoft.com/office/drawing/2014/main" id="{C6145FB1-FA23-4B01-878F-7CA7171AF442}"/>
              </a:ext>
            </a:extLst>
          </p:cNvPr>
          <p:cNvSpPr/>
          <p:nvPr/>
        </p:nvSpPr>
        <p:spPr bwMode="auto">
          <a:xfrm>
            <a:off x="1143000" y="1411975"/>
            <a:ext cx="1066800" cy="151666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2" name="Rectangle 41">
            <a:extLst>
              <a:ext uri="{FF2B5EF4-FFF2-40B4-BE49-F238E27FC236}">
                <a16:creationId xmlns:a16="http://schemas.microsoft.com/office/drawing/2014/main" id="{48F45526-3609-4606-A59F-7E863B42CA89}"/>
              </a:ext>
            </a:extLst>
          </p:cNvPr>
          <p:cNvSpPr/>
          <p:nvPr/>
        </p:nvSpPr>
        <p:spPr bwMode="auto">
          <a:xfrm>
            <a:off x="3117324"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3" name="Rectangle 42">
            <a:extLst>
              <a:ext uri="{FF2B5EF4-FFF2-40B4-BE49-F238E27FC236}">
                <a16:creationId xmlns:a16="http://schemas.microsoft.com/office/drawing/2014/main" id="{38E54CEE-983C-4AEE-95EA-34421FE0B0CF}"/>
              </a:ext>
            </a:extLst>
          </p:cNvPr>
          <p:cNvSpPr/>
          <p:nvPr/>
        </p:nvSpPr>
        <p:spPr bwMode="auto">
          <a:xfrm>
            <a:off x="5091649"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4" name="Rectangle 43">
            <a:extLst>
              <a:ext uri="{FF2B5EF4-FFF2-40B4-BE49-F238E27FC236}">
                <a16:creationId xmlns:a16="http://schemas.microsoft.com/office/drawing/2014/main" id="{C28968F5-3E6B-4E28-84AE-630146704D64}"/>
              </a:ext>
            </a:extLst>
          </p:cNvPr>
          <p:cNvSpPr/>
          <p:nvPr/>
        </p:nvSpPr>
        <p:spPr bwMode="auto">
          <a:xfrm>
            <a:off x="7010400"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1" name="TextBox 10">
            <a:extLst>
              <a:ext uri="{FF2B5EF4-FFF2-40B4-BE49-F238E27FC236}">
                <a16:creationId xmlns:a16="http://schemas.microsoft.com/office/drawing/2014/main" id="{5016B542-9675-4728-982B-46481433CFB4}"/>
              </a:ext>
            </a:extLst>
          </p:cNvPr>
          <p:cNvSpPr txBox="1"/>
          <p:nvPr/>
        </p:nvSpPr>
        <p:spPr>
          <a:xfrm>
            <a:off x="1066800" y="1083568"/>
            <a:ext cx="704039" cy="369332"/>
          </a:xfrm>
          <a:prstGeom prst="rect">
            <a:avLst/>
          </a:prstGeom>
          <a:noFill/>
        </p:spPr>
        <p:txBody>
          <a:bodyPr wrap="none" rtlCol="0">
            <a:spAutoFit/>
          </a:bodyPr>
          <a:lstStyle/>
          <a:p>
            <a:r>
              <a:rPr lang="en-US" sz="1800" dirty="0"/>
              <a:t>Auto</a:t>
            </a:r>
          </a:p>
        </p:txBody>
      </p:sp>
      <p:sp>
        <p:nvSpPr>
          <p:cNvPr id="46" name="TextBox 45">
            <a:extLst>
              <a:ext uri="{FF2B5EF4-FFF2-40B4-BE49-F238E27FC236}">
                <a16:creationId xmlns:a16="http://schemas.microsoft.com/office/drawing/2014/main" id="{EDE3A56E-30F3-4BBA-B455-62A567B0EE6B}"/>
              </a:ext>
            </a:extLst>
          </p:cNvPr>
          <p:cNvSpPr txBox="1"/>
          <p:nvPr/>
        </p:nvSpPr>
        <p:spPr>
          <a:xfrm>
            <a:off x="3056417" y="1083568"/>
            <a:ext cx="1107996" cy="369332"/>
          </a:xfrm>
          <a:prstGeom prst="rect">
            <a:avLst/>
          </a:prstGeom>
          <a:noFill/>
        </p:spPr>
        <p:txBody>
          <a:bodyPr wrap="none" rtlCol="0">
            <a:spAutoFit/>
          </a:bodyPr>
          <a:lstStyle/>
          <a:p>
            <a:r>
              <a:rPr lang="en-US" sz="1800" dirty="0"/>
              <a:t>Company</a:t>
            </a:r>
          </a:p>
        </p:txBody>
      </p:sp>
      <p:sp>
        <p:nvSpPr>
          <p:cNvPr id="47" name="TextBox 46">
            <a:extLst>
              <a:ext uri="{FF2B5EF4-FFF2-40B4-BE49-F238E27FC236}">
                <a16:creationId xmlns:a16="http://schemas.microsoft.com/office/drawing/2014/main" id="{A61DAC15-AF23-4C3E-AD2B-BE5E3FE64416}"/>
              </a:ext>
            </a:extLst>
          </p:cNvPr>
          <p:cNvSpPr txBox="1"/>
          <p:nvPr/>
        </p:nvSpPr>
        <p:spPr>
          <a:xfrm>
            <a:off x="5028247" y="1066800"/>
            <a:ext cx="865943" cy="369332"/>
          </a:xfrm>
          <a:prstGeom prst="rect">
            <a:avLst/>
          </a:prstGeom>
          <a:noFill/>
        </p:spPr>
        <p:txBody>
          <a:bodyPr wrap="none" rtlCol="0">
            <a:spAutoFit/>
          </a:bodyPr>
          <a:lstStyle/>
          <a:p>
            <a:r>
              <a:rPr lang="en-US" sz="1800" dirty="0"/>
              <a:t>People</a:t>
            </a:r>
          </a:p>
        </p:txBody>
      </p:sp>
      <p:sp>
        <p:nvSpPr>
          <p:cNvPr id="48" name="TextBox 47">
            <a:extLst>
              <a:ext uri="{FF2B5EF4-FFF2-40B4-BE49-F238E27FC236}">
                <a16:creationId xmlns:a16="http://schemas.microsoft.com/office/drawing/2014/main" id="{6101634F-79CE-4936-9F49-8CFF1EAA67F0}"/>
              </a:ext>
            </a:extLst>
          </p:cNvPr>
          <p:cNvSpPr txBox="1"/>
          <p:nvPr/>
        </p:nvSpPr>
        <p:spPr>
          <a:xfrm>
            <a:off x="6926323" y="1066800"/>
            <a:ext cx="617477" cy="369332"/>
          </a:xfrm>
          <a:prstGeom prst="rect">
            <a:avLst/>
          </a:prstGeom>
          <a:noFill/>
        </p:spPr>
        <p:txBody>
          <a:bodyPr wrap="none" rtlCol="0">
            <a:spAutoFit/>
          </a:bodyPr>
          <a:lstStyle/>
          <a:p>
            <a:r>
              <a:rPr lang="en-US" sz="1800" dirty="0"/>
              <a:t>City</a:t>
            </a:r>
          </a:p>
        </p:txBody>
      </p:sp>
      <p:sp>
        <p:nvSpPr>
          <p:cNvPr id="15" name="Rectangle: Rounded Corners 14">
            <a:extLst>
              <a:ext uri="{FF2B5EF4-FFF2-40B4-BE49-F238E27FC236}">
                <a16:creationId xmlns:a16="http://schemas.microsoft.com/office/drawing/2014/main" id="{5CCCA197-E5D9-4B9D-A667-671A48ACC20D}"/>
              </a:ext>
            </a:extLst>
          </p:cNvPr>
          <p:cNvSpPr/>
          <p:nvPr/>
        </p:nvSpPr>
        <p:spPr bwMode="auto">
          <a:xfrm>
            <a:off x="7132094" y="1750119"/>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3" name="Rectangle: Rounded Corners 52">
            <a:extLst>
              <a:ext uri="{FF2B5EF4-FFF2-40B4-BE49-F238E27FC236}">
                <a16:creationId xmlns:a16="http://schemas.microsoft.com/office/drawing/2014/main" id="{A087221C-8A27-4E82-A306-B0B19A97D956}"/>
              </a:ext>
            </a:extLst>
          </p:cNvPr>
          <p:cNvSpPr/>
          <p:nvPr/>
        </p:nvSpPr>
        <p:spPr bwMode="auto">
          <a:xfrm>
            <a:off x="7253787" y="1870030"/>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4" name="Rectangle: Rounded Corners 53">
            <a:extLst>
              <a:ext uri="{FF2B5EF4-FFF2-40B4-BE49-F238E27FC236}">
                <a16:creationId xmlns:a16="http://schemas.microsoft.com/office/drawing/2014/main" id="{14B04D1F-54E2-4DB5-B7E7-37706DABA801}"/>
              </a:ext>
            </a:extLst>
          </p:cNvPr>
          <p:cNvSpPr/>
          <p:nvPr/>
        </p:nvSpPr>
        <p:spPr bwMode="auto">
          <a:xfrm>
            <a:off x="7379486" y="1991553"/>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2" name="Rectangle: Rounded Corners 11">
            <a:extLst>
              <a:ext uri="{FF2B5EF4-FFF2-40B4-BE49-F238E27FC236}">
                <a16:creationId xmlns:a16="http://schemas.microsoft.com/office/drawing/2014/main" id="{967124B8-4BCD-45D9-A2CD-7B836C702146}"/>
              </a:ext>
            </a:extLst>
          </p:cNvPr>
          <p:cNvSpPr/>
          <p:nvPr/>
        </p:nvSpPr>
        <p:spPr bwMode="auto">
          <a:xfrm>
            <a:off x="7093509" y="2142948"/>
            <a:ext cx="617478" cy="629636"/>
          </a:xfrm>
          <a:prstGeom prst="roundRect">
            <a:avLst>
              <a:gd name="adj" fmla="val 1281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Orlando</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Florida</a:t>
            </a:r>
          </a:p>
        </p:txBody>
      </p:sp>
      <p:sp>
        <p:nvSpPr>
          <p:cNvPr id="17" name="Rectangle: Rounded Corners 16">
            <a:extLst>
              <a:ext uri="{FF2B5EF4-FFF2-40B4-BE49-F238E27FC236}">
                <a16:creationId xmlns:a16="http://schemas.microsoft.com/office/drawing/2014/main" id="{BE89163A-4796-46C6-96FD-2EF3022F133B}"/>
              </a:ext>
            </a:extLst>
          </p:cNvPr>
          <p:cNvSpPr/>
          <p:nvPr/>
        </p:nvSpPr>
        <p:spPr bwMode="auto">
          <a:xfrm>
            <a:off x="5199020" y="155078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ectangle: Rounded Corners 56">
            <a:extLst>
              <a:ext uri="{FF2B5EF4-FFF2-40B4-BE49-F238E27FC236}">
                <a16:creationId xmlns:a16="http://schemas.microsoft.com/office/drawing/2014/main" id="{FC0AFA7B-075C-441B-BCB2-B7D0D3110D01}"/>
              </a:ext>
            </a:extLst>
          </p:cNvPr>
          <p:cNvSpPr/>
          <p:nvPr/>
        </p:nvSpPr>
        <p:spPr bwMode="auto">
          <a:xfrm>
            <a:off x="5272503" y="162136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8" name="Rectangle: Rounded Corners 57">
            <a:extLst>
              <a:ext uri="{FF2B5EF4-FFF2-40B4-BE49-F238E27FC236}">
                <a16:creationId xmlns:a16="http://schemas.microsoft.com/office/drawing/2014/main" id="{6FB26F62-8C2C-44F3-81B7-B913DAFBFA36}"/>
              </a:ext>
            </a:extLst>
          </p:cNvPr>
          <p:cNvSpPr/>
          <p:nvPr/>
        </p:nvSpPr>
        <p:spPr bwMode="auto">
          <a:xfrm>
            <a:off x="5364037" y="170217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9" name="Rectangle: Rounded Corners 58">
            <a:extLst>
              <a:ext uri="{FF2B5EF4-FFF2-40B4-BE49-F238E27FC236}">
                <a16:creationId xmlns:a16="http://schemas.microsoft.com/office/drawing/2014/main" id="{0EFF639F-B280-4472-BFBE-80D07B38F6DA}"/>
              </a:ext>
            </a:extLst>
          </p:cNvPr>
          <p:cNvSpPr/>
          <p:nvPr/>
        </p:nvSpPr>
        <p:spPr bwMode="auto">
          <a:xfrm>
            <a:off x="5485730" y="178025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Rectangle: Rounded Corners 15">
            <a:extLst>
              <a:ext uri="{FF2B5EF4-FFF2-40B4-BE49-F238E27FC236}">
                <a16:creationId xmlns:a16="http://schemas.microsoft.com/office/drawing/2014/main" id="{AA6B7D61-46E6-4D5D-895A-750B833CB08B}"/>
              </a:ext>
            </a:extLst>
          </p:cNvPr>
          <p:cNvSpPr/>
          <p:nvPr/>
        </p:nvSpPr>
        <p:spPr bwMode="auto">
          <a:xfrm>
            <a:off x="5246516" y="2132267"/>
            <a:ext cx="617477" cy="1071230"/>
          </a:xfrm>
          <a:prstGeom prst="roundRect">
            <a:avLst>
              <a:gd name="adj" fmla="val 11625"/>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Kevin</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677</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25</a:t>
            </a:r>
          </a:p>
          <a:p>
            <a:pPr marL="0" marR="0" indent="0"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a:ln>
                <a:noFill/>
              </a:ln>
              <a:solidFill>
                <a:schemeClr val="tx1"/>
              </a:solidFill>
              <a:effectLst/>
              <a:latin typeface="Comic Sans MS" pitchFamily="66" charset="0"/>
            </a:endParaRPr>
          </a:p>
        </p:txBody>
      </p:sp>
      <p:sp>
        <p:nvSpPr>
          <p:cNvPr id="18" name="Rectangle: Rounded Corners 17">
            <a:extLst>
              <a:ext uri="{FF2B5EF4-FFF2-40B4-BE49-F238E27FC236}">
                <a16:creationId xmlns:a16="http://schemas.microsoft.com/office/drawing/2014/main" id="{EEAA407C-ACFE-4F1F-933F-F8127C9C1A1B}"/>
              </a:ext>
            </a:extLst>
          </p:cNvPr>
          <p:cNvSpPr/>
          <p:nvPr/>
        </p:nvSpPr>
        <p:spPr bwMode="auto">
          <a:xfrm>
            <a:off x="3305690" y="15951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Rounded Corners 60">
            <a:extLst>
              <a:ext uri="{FF2B5EF4-FFF2-40B4-BE49-F238E27FC236}">
                <a16:creationId xmlns:a16="http://schemas.microsoft.com/office/drawing/2014/main" id="{829163CA-B9CE-4E54-B6E5-6F890C3312B8}"/>
              </a:ext>
            </a:extLst>
          </p:cNvPr>
          <p:cNvSpPr/>
          <p:nvPr/>
        </p:nvSpPr>
        <p:spPr bwMode="auto">
          <a:xfrm>
            <a:off x="3376604" y="1642560"/>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2" name="Rectangle: Rounded Corners 61">
            <a:extLst>
              <a:ext uri="{FF2B5EF4-FFF2-40B4-BE49-F238E27FC236}">
                <a16:creationId xmlns:a16="http://schemas.microsoft.com/office/drawing/2014/main" id="{BAB9A033-0B3C-4C72-A432-A23A9F96B2EA}"/>
              </a:ext>
            </a:extLst>
          </p:cNvPr>
          <p:cNvSpPr/>
          <p:nvPr/>
        </p:nvSpPr>
        <p:spPr bwMode="auto">
          <a:xfrm>
            <a:off x="3485684" y="17094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3" name="Rectangle: Rounded Corners 62">
            <a:extLst>
              <a:ext uri="{FF2B5EF4-FFF2-40B4-BE49-F238E27FC236}">
                <a16:creationId xmlns:a16="http://schemas.microsoft.com/office/drawing/2014/main" id="{95BE1A89-99C2-4742-9365-84FC6C3D9A4B}"/>
              </a:ext>
            </a:extLst>
          </p:cNvPr>
          <p:cNvSpPr/>
          <p:nvPr/>
        </p:nvSpPr>
        <p:spPr bwMode="auto">
          <a:xfrm>
            <a:off x="3232207" y="1988199"/>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17</a:t>
            </a:r>
          </a:p>
          <a:p>
            <a:pPr marL="0" marR="0" indent="0" defTabSz="914400" rtl="0" eaLnBrk="1" fontAlgn="base" latinLnBrk="0" hangingPunct="1">
              <a:lnSpc>
                <a:spcPct val="100000"/>
              </a:lnSpc>
              <a:spcBef>
                <a:spcPct val="0"/>
              </a:spcBef>
              <a:spcAft>
                <a:spcPct val="0"/>
              </a:spcAft>
              <a:buClrTx/>
              <a:buSzTx/>
              <a:buFontTx/>
              <a:buNone/>
              <a:tabLst/>
            </a:pPr>
            <a:r>
              <a:rPr lang="en-US" sz="1100" dirty="0"/>
              <a:t>Ford</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99…9</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endParaRPr kumimoji="0" lang="en-US" sz="1100" i="1" u="none" strike="noStrike" cap="none" normalizeH="0" baseline="0" dirty="0">
              <a:ln>
                <a:noFill/>
              </a:ln>
              <a:solidFill>
                <a:schemeClr val="tx1"/>
              </a:solidFill>
              <a:effectLst/>
              <a:latin typeface="Comic Sans MS" pitchFamily="66" charset="0"/>
            </a:endParaRPr>
          </a:p>
        </p:txBody>
      </p:sp>
      <p:sp>
        <p:nvSpPr>
          <p:cNvPr id="64" name="Rectangle: Rounded Corners 63">
            <a:extLst>
              <a:ext uri="{FF2B5EF4-FFF2-40B4-BE49-F238E27FC236}">
                <a16:creationId xmlns:a16="http://schemas.microsoft.com/office/drawing/2014/main" id="{0307FCCA-6F98-4302-9B71-6B4301572AD6}"/>
              </a:ext>
            </a:extLst>
          </p:cNvPr>
          <p:cNvSpPr/>
          <p:nvPr/>
        </p:nvSpPr>
        <p:spPr bwMode="auto">
          <a:xfrm>
            <a:off x="1279129" y="1674956"/>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5" name="Rectangle: Rounded Corners 64">
            <a:extLst>
              <a:ext uri="{FF2B5EF4-FFF2-40B4-BE49-F238E27FC236}">
                <a16:creationId xmlns:a16="http://schemas.microsoft.com/office/drawing/2014/main" id="{3E621328-8A95-4309-99EE-91B30EF443C2}"/>
              </a:ext>
            </a:extLst>
          </p:cNvPr>
          <p:cNvSpPr/>
          <p:nvPr/>
        </p:nvSpPr>
        <p:spPr bwMode="auto">
          <a:xfrm>
            <a:off x="1400822" y="1794867"/>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6" name="Rectangle: Rounded Corners 65">
            <a:extLst>
              <a:ext uri="{FF2B5EF4-FFF2-40B4-BE49-F238E27FC236}">
                <a16:creationId xmlns:a16="http://schemas.microsoft.com/office/drawing/2014/main" id="{D40237DA-BFD5-45DF-8997-B4B0F8C50BF3}"/>
              </a:ext>
            </a:extLst>
          </p:cNvPr>
          <p:cNvSpPr/>
          <p:nvPr/>
        </p:nvSpPr>
        <p:spPr bwMode="auto">
          <a:xfrm>
            <a:off x="1526521" y="1916390"/>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7" name="Rectangle: Rounded Corners 66">
            <a:extLst>
              <a:ext uri="{FF2B5EF4-FFF2-40B4-BE49-F238E27FC236}">
                <a16:creationId xmlns:a16="http://schemas.microsoft.com/office/drawing/2014/main" id="{5F8AFA54-0D23-4E14-8A82-8951EC82999F}"/>
              </a:ext>
            </a:extLst>
          </p:cNvPr>
          <p:cNvSpPr/>
          <p:nvPr/>
        </p:nvSpPr>
        <p:spPr bwMode="auto">
          <a:xfrm>
            <a:off x="1240544" y="2067785"/>
            <a:ext cx="617478" cy="629636"/>
          </a:xfrm>
          <a:prstGeom prst="roundRect">
            <a:avLst>
              <a:gd name="adj" fmla="val 12818"/>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t>677</a:t>
            </a:r>
            <a:endParaRPr kumimoji="0" lang="en-US" sz="1200" b="1" i="1" u="none" strike="noStrike" cap="none" normalizeH="0" baseline="0" dirty="0">
              <a:ln>
                <a:noFill/>
              </a:ln>
              <a:solidFill>
                <a:schemeClr val="tx1"/>
              </a:solidFill>
              <a:effectLst/>
              <a:latin typeface="Comic Sans MS" pitchFamily="66" charset="0"/>
            </a:endParaRPr>
          </a:p>
          <a:p>
            <a:pPr marL="0" marR="0" indent="0" defTabSz="914400" rtl="0" eaLnBrk="1" fontAlgn="base" latinLnBrk="0" hangingPunct="1">
              <a:lnSpc>
                <a:spcPct val="100000"/>
              </a:lnSpc>
              <a:spcBef>
                <a:spcPct val="0"/>
              </a:spcBef>
              <a:spcAft>
                <a:spcPct val="0"/>
              </a:spcAft>
              <a:buClrTx/>
              <a:buSzTx/>
              <a:buFontTx/>
              <a:buNone/>
              <a:tabLst/>
            </a:pPr>
            <a:r>
              <a:rPr lang="en-US" sz="1100" dirty="0"/>
              <a:t>Red</a:t>
            </a:r>
          </a:p>
          <a:p>
            <a:pPr marL="0" marR="0" indent="0" defTabSz="914400" rtl="0" eaLnBrk="1" fontAlgn="base" latinLnBrk="0" hangingPunct="1">
              <a:lnSpc>
                <a:spcPct val="100000"/>
              </a:lnSpc>
              <a:spcBef>
                <a:spcPct val="0"/>
              </a:spcBef>
              <a:spcAft>
                <a:spcPct val="0"/>
              </a:spcAft>
              <a:buClrTx/>
              <a:buSzTx/>
              <a:buFontTx/>
              <a:buNone/>
              <a:tabLst/>
            </a:pPr>
            <a:r>
              <a:rPr lang="en-US" sz="1100" dirty="0"/>
              <a:t>17</a:t>
            </a:r>
            <a:endParaRPr kumimoji="0" lang="en-US" sz="1100" b="0" i="1" u="none" strike="noStrike" cap="none" normalizeH="0" baseline="0" dirty="0">
              <a:ln>
                <a:noFill/>
              </a:ln>
              <a:solidFill>
                <a:schemeClr val="tx1"/>
              </a:solidFill>
              <a:effectLst/>
              <a:latin typeface="Comic Sans MS" pitchFamily="66" charset="0"/>
            </a:endParaRPr>
          </a:p>
        </p:txBody>
      </p:sp>
      <p:cxnSp>
        <p:nvCxnSpPr>
          <p:cNvPr id="20" name="Straight Arrow Connector 19">
            <a:extLst>
              <a:ext uri="{FF2B5EF4-FFF2-40B4-BE49-F238E27FC236}">
                <a16:creationId xmlns:a16="http://schemas.microsoft.com/office/drawing/2014/main" id="{0F6AC69C-107A-4217-901C-C17950C435A4}"/>
              </a:ext>
            </a:extLst>
          </p:cNvPr>
          <p:cNvCxnSpPr/>
          <p:nvPr/>
        </p:nvCxnSpPr>
        <p:spPr bwMode="auto">
          <a:xfrm flipV="1">
            <a:off x="1447800" y="2142948"/>
            <a:ext cx="1857890" cy="4463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Freeform: Shape 26">
            <a:extLst>
              <a:ext uri="{FF2B5EF4-FFF2-40B4-BE49-F238E27FC236}">
                <a16:creationId xmlns:a16="http://schemas.microsoft.com/office/drawing/2014/main" id="{BB16977A-30F9-4034-90F0-004C4074A2FB}"/>
              </a:ext>
            </a:extLst>
          </p:cNvPr>
          <p:cNvSpPr/>
          <p:nvPr/>
        </p:nvSpPr>
        <p:spPr bwMode="auto">
          <a:xfrm>
            <a:off x="3642232" y="1982481"/>
            <a:ext cx="3419395" cy="683879"/>
          </a:xfrm>
          <a:custGeom>
            <a:avLst/>
            <a:gdLst>
              <a:gd name="connsiteX0" fmla="*/ 0 w 3419395"/>
              <a:gd name="connsiteY0" fmla="*/ 683879 h 683879"/>
              <a:gd name="connsiteX1" fmla="*/ 38420 w 3419395"/>
              <a:gd name="connsiteY1" fmla="*/ 676195 h 683879"/>
              <a:gd name="connsiteX2" fmla="*/ 61472 w 3419395"/>
              <a:gd name="connsiteY2" fmla="*/ 660827 h 683879"/>
              <a:gd name="connsiteX3" fmla="*/ 76840 w 3419395"/>
              <a:gd name="connsiteY3" fmla="*/ 645458 h 683879"/>
              <a:gd name="connsiteX4" fmla="*/ 115260 w 3419395"/>
              <a:gd name="connsiteY4" fmla="*/ 637774 h 683879"/>
              <a:gd name="connsiteX5" fmla="*/ 384202 w 3419395"/>
              <a:gd name="connsiteY5" fmla="*/ 637774 h 683879"/>
              <a:gd name="connsiteX6" fmla="*/ 445674 w 3419395"/>
              <a:gd name="connsiteY6" fmla="*/ 622406 h 683879"/>
              <a:gd name="connsiteX7" fmla="*/ 476410 w 3419395"/>
              <a:gd name="connsiteY7" fmla="*/ 614722 h 683879"/>
              <a:gd name="connsiteX8" fmla="*/ 499462 w 3419395"/>
              <a:gd name="connsiteY8" fmla="*/ 607038 h 683879"/>
              <a:gd name="connsiteX9" fmla="*/ 630091 w 3419395"/>
              <a:gd name="connsiteY9" fmla="*/ 583986 h 683879"/>
              <a:gd name="connsiteX10" fmla="*/ 676195 w 3419395"/>
              <a:gd name="connsiteY10" fmla="*/ 568618 h 683879"/>
              <a:gd name="connsiteX11" fmla="*/ 699247 w 3419395"/>
              <a:gd name="connsiteY11" fmla="*/ 560934 h 683879"/>
              <a:gd name="connsiteX12" fmla="*/ 745351 w 3419395"/>
              <a:gd name="connsiteY12" fmla="*/ 537882 h 683879"/>
              <a:gd name="connsiteX13" fmla="*/ 783771 w 3419395"/>
              <a:gd name="connsiteY13" fmla="*/ 507146 h 683879"/>
              <a:gd name="connsiteX14" fmla="*/ 806823 w 3419395"/>
              <a:gd name="connsiteY14" fmla="*/ 484094 h 683879"/>
              <a:gd name="connsiteX15" fmla="*/ 860612 w 3419395"/>
              <a:gd name="connsiteY15" fmla="*/ 461042 h 683879"/>
              <a:gd name="connsiteX16" fmla="*/ 929768 w 3419395"/>
              <a:gd name="connsiteY16" fmla="*/ 414937 h 683879"/>
              <a:gd name="connsiteX17" fmla="*/ 952820 w 3419395"/>
              <a:gd name="connsiteY17" fmla="*/ 399569 h 683879"/>
              <a:gd name="connsiteX18" fmla="*/ 983556 w 3419395"/>
              <a:gd name="connsiteY18" fmla="*/ 391885 h 683879"/>
              <a:gd name="connsiteX19" fmla="*/ 1045029 w 3419395"/>
              <a:gd name="connsiteY19" fmla="*/ 345781 h 683879"/>
              <a:gd name="connsiteX20" fmla="*/ 1114185 w 3419395"/>
              <a:gd name="connsiteY20" fmla="*/ 307361 h 683879"/>
              <a:gd name="connsiteX21" fmla="*/ 1167973 w 3419395"/>
              <a:gd name="connsiteY21" fmla="*/ 276625 h 683879"/>
              <a:gd name="connsiteX22" fmla="*/ 1221761 w 3419395"/>
              <a:gd name="connsiteY22" fmla="*/ 238205 h 683879"/>
              <a:gd name="connsiteX23" fmla="*/ 1244813 w 3419395"/>
              <a:gd name="connsiteY23" fmla="*/ 215153 h 683879"/>
              <a:gd name="connsiteX24" fmla="*/ 1267865 w 3419395"/>
              <a:gd name="connsiteY24" fmla="*/ 199785 h 683879"/>
              <a:gd name="connsiteX25" fmla="*/ 1283234 w 3419395"/>
              <a:gd name="connsiteY25" fmla="*/ 184416 h 683879"/>
              <a:gd name="connsiteX26" fmla="*/ 1329338 w 3419395"/>
              <a:gd name="connsiteY26" fmla="*/ 153680 h 683879"/>
              <a:gd name="connsiteX27" fmla="*/ 1344706 w 3419395"/>
              <a:gd name="connsiteY27" fmla="*/ 130628 h 683879"/>
              <a:gd name="connsiteX28" fmla="*/ 1390810 w 3419395"/>
              <a:gd name="connsiteY28" fmla="*/ 115260 h 683879"/>
              <a:gd name="connsiteX29" fmla="*/ 1459966 w 3419395"/>
              <a:gd name="connsiteY29" fmla="*/ 84524 h 683879"/>
              <a:gd name="connsiteX30" fmla="*/ 1506071 w 3419395"/>
              <a:gd name="connsiteY30" fmla="*/ 69156 h 683879"/>
              <a:gd name="connsiteX31" fmla="*/ 1529123 w 3419395"/>
              <a:gd name="connsiteY31" fmla="*/ 61472 h 683879"/>
              <a:gd name="connsiteX32" fmla="*/ 1590595 w 3419395"/>
              <a:gd name="connsiteY32" fmla="*/ 46104 h 683879"/>
              <a:gd name="connsiteX33" fmla="*/ 1659751 w 3419395"/>
              <a:gd name="connsiteY33" fmla="*/ 15368 h 683879"/>
              <a:gd name="connsiteX34" fmla="*/ 1867220 w 3419395"/>
              <a:gd name="connsiteY34" fmla="*/ 0 h 683879"/>
              <a:gd name="connsiteX35" fmla="*/ 2067005 w 3419395"/>
              <a:gd name="connsiteY35" fmla="*/ 7684 h 683879"/>
              <a:gd name="connsiteX36" fmla="*/ 2105425 w 3419395"/>
              <a:gd name="connsiteY36" fmla="*/ 15368 h 683879"/>
              <a:gd name="connsiteX37" fmla="*/ 2166897 w 3419395"/>
              <a:gd name="connsiteY37" fmla="*/ 23052 h 683879"/>
              <a:gd name="connsiteX38" fmla="*/ 2197634 w 3419395"/>
              <a:gd name="connsiteY38" fmla="*/ 30736 h 683879"/>
              <a:gd name="connsiteX39" fmla="*/ 2243738 w 3419395"/>
              <a:gd name="connsiteY39" fmla="*/ 38420 h 683879"/>
              <a:gd name="connsiteX40" fmla="*/ 2266790 w 3419395"/>
              <a:gd name="connsiteY40" fmla="*/ 46104 h 683879"/>
              <a:gd name="connsiteX41" fmla="*/ 2335946 w 3419395"/>
              <a:gd name="connsiteY41" fmla="*/ 61472 h 683879"/>
              <a:gd name="connsiteX42" fmla="*/ 2412786 w 3419395"/>
              <a:gd name="connsiteY42" fmla="*/ 84524 h 683879"/>
              <a:gd name="connsiteX43" fmla="*/ 2466575 w 3419395"/>
              <a:gd name="connsiteY43" fmla="*/ 92208 h 683879"/>
              <a:gd name="connsiteX44" fmla="*/ 2512679 w 3419395"/>
              <a:gd name="connsiteY44" fmla="*/ 107576 h 683879"/>
              <a:gd name="connsiteX45" fmla="*/ 2535731 w 3419395"/>
              <a:gd name="connsiteY45" fmla="*/ 115260 h 683879"/>
              <a:gd name="connsiteX46" fmla="*/ 2566467 w 3419395"/>
              <a:gd name="connsiteY46" fmla="*/ 130628 h 683879"/>
              <a:gd name="connsiteX47" fmla="*/ 2589519 w 3419395"/>
              <a:gd name="connsiteY47" fmla="*/ 145996 h 683879"/>
              <a:gd name="connsiteX48" fmla="*/ 2635623 w 3419395"/>
              <a:gd name="connsiteY48" fmla="*/ 161364 h 683879"/>
              <a:gd name="connsiteX49" fmla="*/ 2650992 w 3419395"/>
              <a:gd name="connsiteY49" fmla="*/ 176732 h 683879"/>
              <a:gd name="connsiteX50" fmla="*/ 2697096 w 3419395"/>
              <a:gd name="connsiteY50" fmla="*/ 192101 h 683879"/>
              <a:gd name="connsiteX51" fmla="*/ 2720148 w 3419395"/>
              <a:gd name="connsiteY51" fmla="*/ 199785 h 683879"/>
              <a:gd name="connsiteX52" fmla="*/ 2781620 w 3419395"/>
              <a:gd name="connsiteY52" fmla="*/ 222837 h 683879"/>
              <a:gd name="connsiteX53" fmla="*/ 2804672 w 3419395"/>
              <a:gd name="connsiteY53" fmla="*/ 238205 h 683879"/>
              <a:gd name="connsiteX54" fmla="*/ 2873829 w 3419395"/>
              <a:gd name="connsiteY54" fmla="*/ 261257 h 683879"/>
              <a:gd name="connsiteX55" fmla="*/ 2896881 w 3419395"/>
              <a:gd name="connsiteY55" fmla="*/ 268941 h 683879"/>
              <a:gd name="connsiteX56" fmla="*/ 2919933 w 3419395"/>
              <a:gd name="connsiteY56" fmla="*/ 276625 h 683879"/>
              <a:gd name="connsiteX57" fmla="*/ 2981405 w 3419395"/>
              <a:gd name="connsiteY57" fmla="*/ 291993 h 683879"/>
              <a:gd name="connsiteX58" fmla="*/ 3012141 w 3419395"/>
              <a:gd name="connsiteY58" fmla="*/ 299677 h 683879"/>
              <a:gd name="connsiteX59" fmla="*/ 3065929 w 3419395"/>
              <a:gd name="connsiteY59" fmla="*/ 307361 h 683879"/>
              <a:gd name="connsiteX60" fmla="*/ 3165822 w 3419395"/>
              <a:gd name="connsiteY60" fmla="*/ 322729 h 683879"/>
              <a:gd name="connsiteX61" fmla="*/ 3188874 w 3419395"/>
              <a:gd name="connsiteY61" fmla="*/ 330413 h 683879"/>
              <a:gd name="connsiteX62" fmla="*/ 3311818 w 3419395"/>
              <a:gd name="connsiteY62" fmla="*/ 345781 h 683879"/>
              <a:gd name="connsiteX63" fmla="*/ 3419395 w 3419395"/>
              <a:gd name="connsiteY63" fmla="*/ 345781 h 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19395" h="683879">
                <a:moveTo>
                  <a:pt x="0" y="683879"/>
                </a:moveTo>
                <a:cubicBezTo>
                  <a:pt x="12807" y="681318"/>
                  <a:pt x="26191" y="680781"/>
                  <a:pt x="38420" y="676195"/>
                </a:cubicBezTo>
                <a:cubicBezTo>
                  <a:pt x="47067" y="672952"/>
                  <a:pt x="54261" y="666596"/>
                  <a:pt x="61472" y="660827"/>
                </a:cubicBezTo>
                <a:cubicBezTo>
                  <a:pt x="67129" y="656301"/>
                  <a:pt x="70181" y="648312"/>
                  <a:pt x="76840" y="645458"/>
                </a:cubicBezTo>
                <a:cubicBezTo>
                  <a:pt x="88844" y="640313"/>
                  <a:pt x="102453" y="640335"/>
                  <a:pt x="115260" y="637774"/>
                </a:cubicBezTo>
                <a:cubicBezTo>
                  <a:pt x="223352" y="642474"/>
                  <a:pt x="285251" y="652617"/>
                  <a:pt x="384202" y="637774"/>
                </a:cubicBezTo>
                <a:cubicBezTo>
                  <a:pt x="405090" y="634641"/>
                  <a:pt x="425183" y="627529"/>
                  <a:pt x="445674" y="622406"/>
                </a:cubicBezTo>
                <a:cubicBezTo>
                  <a:pt x="455919" y="619845"/>
                  <a:pt x="466391" y="618062"/>
                  <a:pt x="476410" y="614722"/>
                </a:cubicBezTo>
                <a:cubicBezTo>
                  <a:pt x="484094" y="612161"/>
                  <a:pt x="491570" y="608859"/>
                  <a:pt x="499462" y="607038"/>
                </a:cubicBezTo>
                <a:cubicBezTo>
                  <a:pt x="560953" y="592848"/>
                  <a:pt x="573401" y="592084"/>
                  <a:pt x="630091" y="583986"/>
                </a:cubicBezTo>
                <a:lnTo>
                  <a:pt x="676195" y="568618"/>
                </a:lnTo>
                <a:cubicBezTo>
                  <a:pt x="683879" y="566057"/>
                  <a:pt x="692508" y="565427"/>
                  <a:pt x="699247" y="560934"/>
                </a:cubicBezTo>
                <a:cubicBezTo>
                  <a:pt x="729038" y="541073"/>
                  <a:pt x="713538" y="548486"/>
                  <a:pt x="745351" y="537882"/>
                </a:cubicBezTo>
                <a:cubicBezTo>
                  <a:pt x="779721" y="486327"/>
                  <a:pt x="739233" y="536838"/>
                  <a:pt x="783771" y="507146"/>
                </a:cubicBezTo>
                <a:cubicBezTo>
                  <a:pt x="792813" y="501118"/>
                  <a:pt x="797980" y="490410"/>
                  <a:pt x="806823" y="484094"/>
                </a:cubicBezTo>
                <a:cubicBezTo>
                  <a:pt x="860688" y="445620"/>
                  <a:pt x="815462" y="486125"/>
                  <a:pt x="860612" y="461042"/>
                </a:cubicBezTo>
                <a:cubicBezTo>
                  <a:pt x="860637" y="461028"/>
                  <a:pt x="918230" y="422629"/>
                  <a:pt x="929768" y="414937"/>
                </a:cubicBezTo>
                <a:cubicBezTo>
                  <a:pt x="937452" y="409814"/>
                  <a:pt x="943861" y="401809"/>
                  <a:pt x="952820" y="399569"/>
                </a:cubicBezTo>
                <a:lnTo>
                  <a:pt x="983556" y="391885"/>
                </a:lnTo>
                <a:cubicBezTo>
                  <a:pt x="1004047" y="376517"/>
                  <a:pt x="1022119" y="357236"/>
                  <a:pt x="1045029" y="345781"/>
                </a:cubicBezTo>
                <a:cubicBezTo>
                  <a:pt x="1074323" y="331134"/>
                  <a:pt x="1085240" y="326658"/>
                  <a:pt x="1114185" y="307361"/>
                </a:cubicBezTo>
                <a:cubicBezTo>
                  <a:pt x="1160705" y="276348"/>
                  <a:pt x="1126887" y="290320"/>
                  <a:pt x="1167973" y="276625"/>
                </a:cubicBezTo>
                <a:cubicBezTo>
                  <a:pt x="1227909" y="216689"/>
                  <a:pt x="1150964" y="288774"/>
                  <a:pt x="1221761" y="238205"/>
                </a:cubicBezTo>
                <a:cubicBezTo>
                  <a:pt x="1230604" y="231889"/>
                  <a:pt x="1236465" y="222110"/>
                  <a:pt x="1244813" y="215153"/>
                </a:cubicBezTo>
                <a:cubicBezTo>
                  <a:pt x="1251908" y="209241"/>
                  <a:pt x="1260654" y="205554"/>
                  <a:pt x="1267865" y="199785"/>
                </a:cubicBezTo>
                <a:cubicBezTo>
                  <a:pt x="1273522" y="195259"/>
                  <a:pt x="1277438" y="188763"/>
                  <a:pt x="1283234" y="184416"/>
                </a:cubicBezTo>
                <a:cubicBezTo>
                  <a:pt x="1298010" y="173334"/>
                  <a:pt x="1329338" y="153680"/>
                  <a:pt x="1329338" y="153680"/>
                </a:cubicBezTo>
                <a:cubicBezTo>
                  <a:pt x="1334461" y="145996"/>
                  <a:pt x="1336875" y="135523"/>
                  <a:pt x="1344706" y="130628"/>
                </a:cubicBezTo>
                <a:cubicBezTo>
                  <a:pt x="1358443" y="122042"/>
                  <a:pt x="1377331" y="124246"/>
                  <a:pt x="1390810" y="115260"/>
                </a:cubicBezTo>
                <a:cubicBezTo>
                  <a:pt x="1427341" y="90906"/>
                  <a:pt x="1405101" y="102812"/>
                  <a:pt x="1459966" y="84524"/>
                </a:cubicBezTo>
                <a:lnTo>
                  <a:pt x="1506071" y="69156"/>
                </a:lnTo>
                <a:cubicBezTo>
                  <a:pt x="1513755" y="66595"/>
                  <a:pt x="1521181" y="63060"/>
                  <a:pt x="1529123" y="61472"/>
                </a:cubicBezTo>
                <a:cubicBezTo>
                  <a:pt x="1543736" y="58549"/>
                  <a:pt x="1574843" y="53980"/>
                  <a:pt x="1590595" y="46104"/>
                </a:cubicBezTo>
                <a:cubicBezTo>
                  <a:pt x="1621680" y="30562"/>
                  <a:pt x="1614439" y="18200"/>
                  <a:pt x="1659751" y="15368"/>
                </a:cubicBezTo>
                <a:cubicBezTo>
                  <a:pt x="1810932" y="5919"/>
                  <a:pt x="1741803" y="11402"/>
                  <a:pt x="1867220" y="0"/>
                </a:cubicBezTo>
                <a:cubicBezTo>
                  <a:pt x="1933815" y="2561"/>
                  <a:pt x="2000499" y="3393"/>
                  <a:pt x="2067005" y="7684"/>
                </a:cubicBezTo>
                <a:cubicBezTo>
                  <a:pt x="2080038" y="8525"/>
                  <a:pt x="2092517" y="13382"/>
                  <a:pt x="2105425" y="15368"/>
                </a:cubicBezTo>
                <a:cubicBezTo>
                  <a:pt x="2125835" y="18508"/>
                  <a:pt x="2146528" y="19657"/>
                  <a:pt x="2166897" y="23052"/>
                </a:cubicBezTo>
                <a:cubicBezTo>
                  <a:pt x="2177314" y="24788"/>
                  <a:pt x="2187278" y="28665"/>
                  <a:pt x="2197634" y="30736"/>
                </a:cubicBezTo>
                <a:cubicBezTo>
                  <a:pt x="2212911" y="33791"/>
                  <a:pt x="2228529" y="35040"/>
                  <a:pt x="2243738" y="38420"/>
                </a:cubicBezTo>
                <a:cubicBezTo>
                  <a:pt x="2251645" y="40177"/>
                  <a:pt x="2258932" y="44140"/>
                  <a:pt x="2266790" y="46104"/>
                </a:cubicBezTo>
                <a:cubicBezTo>
                  <a:pt x="2310661" y="57072"/>
                  <a:pt x="2296506" y="49640"/>
                  <a:pt x="2335946" y="61472"/>
                </a:cubicBezTo>
                <a:cubicBezTo>
                  <a:pt x="2366790" y="70725"/>
                  <a:pt x="2382814" y="79075"/>
                  <a:pt x="2412786" y="84524"/>
                </a:cubicBezTo>
                <a:cubicBezTo>
                  <a:pt x="2430606" y="87764"/>
                  <a:pt x="2448645" y="89647"/>
                  <a:pt x="2466575" y="92208"/>
                </a:cubicBezTo>
                <a:lnTo>
                  <a:pt x="2512679" y="107576"/>
                </a:lnTo>
                <a:cubicBezTo>
                  <a:pt x="2520363" y="110137"/>
                  <a:pt x="2528486" y="111638"/>
                  <a:pt x="2535731" y="115260"/>
                </a:cubicBezTo>
                <a:cubicBezTo>
                  <a:pt x="2545976" y="120383"/>
                  <a:pt x="2556522" y="124945"/>
                  <a:pt x="2566467" y="130628"/>
                </a:cubicBezTo>
                <a:cubicBezTo>
                  <a:pt x="2574485" y="135210"/>
                  <a:pt x="2581080" y="142245"/>
                  <a:pt x="2589519" y="145996"/>
                </a:cubicBezTo>
                <a:cubicBezTo>
                  <a:pt x="2604322" y="152575"/>
                  <a:pt x="2635623" y="161364"/>
                  <a:pt x="2635623" y="161364"/>
                </a:cubicBezTo>
                <a:cubicBezTo>
                  <a:pt x="2640746" y="166487"/>
                  <a:pt x="2644512" y="173492"/>
                  <a:pt x="2650992" y="176732"/>
                </a:cubicBezTo>
                <a:cubicBezTo>
                  <a:pt x="2665481" y="183977"/>
                  <a:pt x="2681728" y="186978"/>
                  <a:pt x="2697096" y="192101"/>
                </a:cubicBezTo>
                <a:cubicBezTo>
                  <a:pt x="2704780" y="194662"/>
                  <a:pt x="2712903" y="196163"/>
                  <a:pt x="2720148" y="199785"/>
                </a:cubicBezTo>
                <a:cubicBezTo>
                  <a:pt x="2760330" y="219876"/>
                  <a:pt x="2739771" y="212375"/>
                  <a:pt x="2781620" y="222837"/>
                </a:cubicBezTo>
                <a:cubicBezTo>
                  <a:pt x="2789304" y="227960"/>
                  <a:pt x="2796233" y="234454"/>
                  <a:pt x="2804672" y="238205"/>
                </a:cubicBezTo>
                <a:cubicBezTo>
                  <a:pt x="2804680" y="238209"/>
                  <a:pt x="2862299" y="257414"/>
                  <a:pt x="2873829" y="261257"/>
                </a:cubicBezTo>
                <a:lnTo>
                  <a:pt x="2896881" y="268941"/>
                </a:lnTo>
                <a:cubicBezTo>
                  <a:pt x="2904565" y="271502"/>
                  <a:pt x="2912075" y="274661"/>
                  <a:pt x="2919933" y="276625"/>
                </a:cubicBezTo>
                <a:lnTo>
                  <a:pt x="2981405" y="291993"/>
                </a:lnTo>
                <a:cubicBezTo>
                  <a:pt x="2991650" y="294554"/>
                  <a:pt x="3001686" y="298183"/>
                  <a:pt x="3012141" y="299677"/>
                </a:cubicBezTo>
                <a:lnTo>
                  <a:pt x="3065929" y="307361"/>
                </a:lnTo>
                <a:cubicBezTo>
                  <a:pt x="3204529" y="328684"/>
                  <a:pt x="3009857" y="300448"/>
                  <a:pt x="3165822" y="322729"/>
                </a:cubicBezTo>
                <a:cubicBezTo>
                  <a:pt x="3173506" y="325290"/>
                  <a:pt x="3180967" y="328656"/>
                  <a:pt x="3188874" y="330413"/>
                </a:cubicBezTo>
                <a:cubicBezTo>
                  <a:pt x="3220313" y="337400"/>
                  <a:pt x="3285655" y="344691"/>
                  <a:pt x="3311818" y="345781"/>
                </a:cubicBezTo>
                <a:cubicBezTo>
                  <a:pt x="3347646" y="347274"/>
                  <a:pt x="3383536" y="345781"/>
                  <a:pt x="3419395" y="345781"/>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29" name="Straight Arrow Connector 28">
            <a:extLst>
              <a:ext uri="{FF2B5EF4-FFF2-40B4-BE49-F238E27FC236}">
                <a16:creationId xmlns:a16="http://schemas.microsoft.com/office/drawing/2014/main" id="{F06AAB1B-690A-40F5-A3BD-A2C262F2E8C1}"/>
              </a:ext>
            </a:extLst>
          </p:cNvPr>
          <p:cNvCxnSpPr/>
          <p:nvPr/>
        </p:nvCxnSpPr>
        <p:spPr bwMode="auto">
          <a:xfrm flipV="1">
            <a:off x="3733800" y="2305210"/>
            <a:ext cx="1598919" cy="5091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FEA4BFEB-61F7-4CD3-8CBE-649A6E6BD5B6}"/>
              </a:ext>
            </a:extLst>
          </p:cNvPr>
          <p:cNvCxnSpPr>
            <a:endCxn id="44" idx="1"/>
          </p:cNvCxnSpPr>
          <p:nvPr/>
        </p:nvCxnSpPr>
        <p:spPr bwMode="auto">
          <a:xfrm flipV="1">
            <a:off x="5638800" y="2382732"/>
            <a:ext cx="1371600" cy="2065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Freeform: Shape 32">
            <a:extLst>
              <a:ext uri="{FF2B5EF4-FFF2-40B4-BE49-F238E27FC236}">
                <a16:creationId xmlns:a16="http://schemas.microsoft.com/office/drawing/2014/main" id="{060F23E3-FE32-4813-A029-AFD11E934F01}"/>
              </a:ext>
            </a:extLst>
          </p:cNvPr>
          <p:cNvSpPr/>
          <p:nvPr/>
        </p:nvSpPr>
        <p:spPr bwMode="auto">
          <a:xfrm>
            <a:off x="635017" y="2220686"/>
            <a:ext cx="4674650" cy="1413862"/>
          </a:xfrm>
          <a:custGeom>
            <a:avLst/>
            <a:gdLst>
              <a:gd name="connsiteX0" fmla="*/ 4674650 w 4674650"/>
              <a:gd name="connsiteY0" fmla="*/ 607038 h 1413862"/>
              <a:gd name="connsiteX1" fmla="*/ 4567074 w 4674650"/>
              <a:gd name="connsiteY1" fmla="*/ 614722 h 1413862"/>
              <a:gd name="connsiteX2" fmla="*/ 4513286 w 4674650"/>
              <a:gd name="connsiteY2" fmla="*/ 630090 h 1413862"/>
              <a:gd name="connsiteX3" fmla="*/ 4451813 w 4674650"/>
              <a:gd name="connsiteY3" fmla="*/ 645459 h 1413862"/>
              <a:gd name="connsiteX4" fmla="*/ 4405709 w 4674650"/>
              <a:gd name="connsiteY4" fmla="*/ 660827 h 1413862"/>
              <a:gd name="connsiteX5" fmla="*/ 4344237 w 4674650"/>
              <a:gd name="connsiteY5" fmla="*/ 676195 h 1413862"/>
              <a:gd name="connsiteX6" fmla="*/ 4313501 w 4674650"/>
              <a:gd name="connsiteY6" fmla="*/ 683879 h 1413862"/>
              <a:gd name="connsiteX7" fmla="*/ 4267396 w 4674650"/>
              <a:gd name="connsiteY7" fmla="*/ 699247 h 1413862"/>
              <a:gd name="connsiteX8" fmla="*/ 4244344 w 4674650"/>
              <a:gd name="connsiteY8" fmla="*/ 714615 h 1413862"/>
              <a:gd name="connsiteX9" fmla="*/ 4175188 w 4674650"/>
              <a:gd name="connsiteY9" fmla="*/ 737667 h 1413862"/>
              <a:gd name="connsiteX10" fmla="*/ 4106032 w 4674650"/>
              <a:gd name="connsiteY10" fmla="*/ 783771 h 1413862"/>
              <a:gd name="connsiteX11" fmla="*/ 4082980 w 4674650"/>
              <a:gd name="connsiteY11" fmla="*/ 799139 h 1413862"/>
              <a:gd name="connsiteX12" fmla="*/ 4029191 w 4674650"/>
              <a:gd name="connsiteY12" fmla="*/ 837559 h 1413862"/>
              <a:gd name="connsiteX13" fmla="*/ 3998455 w 4674650"/>
              <a:gd name="connsiteY13" fmla="*/ 860611 h 1413862"/>
              <a:gd name="connsiteX14" fmla="*/ 3975403 w 4674650"/>
              <a:gd name="connsiteY14" fmla="*/ 875980 h 1413862"/>
              <a:gd name="connsiteX15" fmla="*/ 3921615 w 4674650"/>
              <a:gd name="connsiteY15" fmla="*/ 922084 h 1413862"/>
              <a:gd name="connsiteX16" fmla="*/ 3898563 w 4674650"/>
              <a:gd name="connsiteY16" fmla="*/ 929768 h 1413862"/>
              <a:gd name="connsiteX17" fmla="*/ 3875511 w 4674650"/>
              <a:gd name="connsiteY17" fmla="*/ 952820 h 1413862"/>
              <a:gd name="connsiteX18" fmla="*/ 3852459 w 4674650"/>
              <a:gd name="connsiteY18" fmla="*/ 968188 h 1413862"/>
              <a:gd name="connsiteX19" fmla="*/ 3790986 w 4674650"/>
              <a:gd name="connsiteY19" fmla="*/ 1045028 h 1413862"/>
              <a:gd name="connsiteX20" fmla="*/ 3760250 w 4674650"/>
              <a:gd name="connsiteY20" fmla="*/ 1075764 h 1413862"/>
              <a:gd name="connsiteX21" fmla="*/ 3721830 w 4674650"/>
              <a:gd name="connsiteY21" fmla="*/ 1129553 h 1413862"/>
              <a:gd name="connsiteX22" fmla="*/ 3698778 w 4674650"/>
              <a:gd name="connsiteY22" fmla="*/ 1137237 h 1413862"/>
              <a:gd name="connsiteX23" fmla="*/ 3668042 w 4674650"/>
              <a:gd name="connsiteY23" fmla="*/ 1183341 h 1413862"/>
              <a:gd name="connsiteX24" fmla="*/ 3652674 w 4674650"/>
              <a:gd name="connsiteY24" fmla="*/ 1206393 h 1413862"/>
              <a:gd name="connsiteX25" fmla="*/ 3629622 w 4674650"/>
              <a:gd name="connsiteY25" fmla="*/ 1229445 h 1413862"/>
              <a:gd name="connsiteX26" fmla="*/ 3614254 w 4674650"/>
              <a:gd name="connsiteY26" fmla="*/ 1252497 h 1413862"/>
              <a:gd name="connsiteX27" fmla="*/ 3591201 w 4674650"/>
              <a:gd name="connsiteY27" fmla="*/ 1267865 h 1413862"/>
              <a:gd name="connsiteX28" fmla="*/ 3522045 w 4674650"/>
              <a:gd name="connsiteY28" fmla="*/ 1321653 h 1413862"/>
              <a:gd name="connsiteX29" fmla="*/ 3491309 w 4674650"/>
              <a:gd name="connsiteY29" fmla="*/ 1329338 h 1413862"/>
              <a:gd name="connsiteX30" fmla="*/ 3437521 w 4674650"/>
              <a:gd name="connsiteY30" fmla="*/ 1344706 h 1413862"/>
              <a:gd name="connsiteX31" fmla="*/ 3230052 w 4674650"/>
              <a:gd name="connsiteY31" fmla="*/ 1367758 h 1413862"/>
              <a:gd name="connsiteX32" fmla="*/ 3153212 w 4674650"/>
              <a:gd name="connsiteY32" fmla="*/ 1383126 h 1413862"/>
              <a:gd name="connsiteX33" fmla="*/ 3076371 w 4674650"/>
              <a:gd name="connsiteY33" fmla="*/ 1398494 h 1413862"/>
              <a:gd name="connsiteX34" fmla="*/ 2930375 w 4674650"/>
              <a:gd name="connsiteY34" fmla="*/ 1413862 h 1413862"/>
              <a:gd name="connsiteX35" fmla="*/ 2630697 w 4674650"/>
              <a:gd name="connsiteY35" fmla="*/ 1406178 h 1413862"/>
              <a:gd name="connsiteX36" fmla="*/ 2438596 w 4674650"/>
              <a:gd name="connsiteY36" fmla="*/ 1390810 h 1413862"/>
              <a:gd name="connsiteX37" fmla="*/ 2315652 w 4674650"/>
              <a:gd name="connsiteY37" fmla="*/ 1383126 h 1413862"/>
              <a:gd name="connsiteX38" fmla="*/ 2215759 w 4674650"/>
              <a:gd name="connsiteY38" fmla="*/ 1367758 h 1413862"/>
              <a:gd name="connsiteX39" fmla="*/ 2092815 w 4674650"/>
              <a:gd name="connsiteY39" fmla="*/ 1352390 h 1413862"/>
              <a:gd name="connsiteX40" fmla="*/ 2069763 w 4674650"/>
              <a:gd name="connsiteY40" fmla="*/ 1344706 h 1413862"/>
              <a:gd name="connsiteX41" fmla="*/ 1893030 w 4674650"/>
              <a:gd name="connsiteY41" fmla="*/ 1329338 h 1413862"/>
              <a:gd name="connsiteX42" fmla="*/ 1846926 w 4674650"/>
              <a:gd name="connsiteY42" fmla="*/ 1321653 h 1413862"/>
              <a:gd name="connsiteX43" fmla="*/ 1823874 w 4674650"/>
              <a:gd name="connsiteY43" fmla="*/ 1313969 h 1413862"/>
              <a:gd name="connsiteX44" fmla="*/ 1716297 w 4674650"/>
              <a:gd name="connsiteY44" fmla="*/ 1298601 h 1413862"/>
              <a:gd name="connsiteX45" fmla="*/ 1624089 w 4674650"/>
              <a:gd name="connsiteY45" fmla="*/ 1283233 h 1413862"/>
              <a:gd name="connsiteX46" fmla="*/ 1531880 w 4674650"/>
              <a:gd name="connsiteY46" fmla="*/ 1267865 h 1413862"/>
              <a:gd name="connsiteX47" fmla="*/ 1378200 w 4674650"/>
              <a:gd name="connsiteY47" fmla="*/ 1252497 h 1413862"/>
              <a:gd name="connsiteX48" fmla="*/ 1355148 w 4674650"/>
              <a:gd name="connsiteY48" fmla="*/ 1244813 h 1413862"/>
              <a:gd name="connsiteX49" fmla="*/ 1224519 w 4674650"/>
              <a:gd name="connsiteY49" fmla="*/ 1229445 h 1413862"/>
              <a:gd name="connsiteX50" fmla="*/ 1101575 w 4674650"/>
              <a:gd name="connsiteY50" fmla="*/ 1214077 h 1413862"/>
              <a:gd name="connsiteX51" fmla="*/ 1001682 w 4674650"/>
              <a:gd name="connsiteY51" fmla="*/ 1206393 h 1413862"/>
              <a:gd name="connsiteX52" fmla="*/ 894106 w 4674650"/>
              <a:gd name="connsiteY52" fmla="*/ 1191025 h 1413862"/>
              <a:gd name="connsiteX53" fmla="*/ 748109 w 4674650"/>
              <a:gd name="connsiteY53" fmla="*/ 1183341 h 1413862"/>
              <a:gd name="connsiteX54" fmla="*/ 694321 w 4674650"/>
              <a:gd name="connsiteY54" fmla="*/ 1167973 h 1413862"/>
              <a:gd name="connsiteX55" fmla="*/ 671269 w 4674650"/>
              <a:gd name="connsiteY55" fmla="*/ 1160289 h 1413862"/>
              <a:gd name="connsiteX56" fmla="*/ 556008 w 4674650"/>
              <a:gd name="connsiteY56" fmla="*/ 1137237 h 1413862"/>
              <a:gd name="connsiteX57" fmla="*/ 532956 w 4674650"/>
              <a:gd name="connsiteY57" fmla="*/ 1129553 h 1413862"/>
              <a:gd name="connsiteX58" fmla="*/ 471484 w 4674650"/>
              <a:gd name="connsiteY58" fmla="*/ 1106501 h 1413862"/>
              <a:gd name="connsiteX59" fmla="*/ 417696 w 4674650"/>
              <a:gd name="connsiteY59" fmla="*/ 1091132 h 1413862"/>
              <a:gd name="connsiteX60" fmla="*/ 363907 w 4674650"/>
              <a:gd name="connsiteY60" fmla="*/ 1060396 h 1413862"/>
              <a:gd name="connsiteX61" fmla="*/ 340855 w 4674650"/>
              <a:gd name="connsiteY61" fmla="*/ 1052712 h 1413862"/>
              <a:gd name="connsiteX62" fmla="*/ 225595 w 4674650"/>
              <a:gd name="connsiteY62" fmla="*/ 991240 h 1413862"/>
              <a:gd name="connsiteX63" fmla="*/ 171807 w 4674650"/>
              <a:gd name="connsiteY63" fmla="*/ 937452 h 1413862"/>
              <a:gd name="connsiteX64" fmla="*/ 110334 w 4674650"/>
              <a:gd name="connsiteY64" fmla="*/ 860611 h 1413862"/>
              <a:gd name="connsiteX65" fmla="*/ 94966 w 4674650"/>
              <a:gd name="connsiteY65" fmla="*/ 822191 h 1413862"/>
              <a:gd name="connsiteX66" fmla="*/ 87282 w 4674650"/>
              <a:gd name="connsiteY66" fmla="*/ 799139 h 1413862"/>
              <a:gd name="connsiteX67" fmla="*/ 41178 w 4674650"/>
              <a:gd name="connsiteY67" fmla="*/ 676195 h 1413862"/>
              <a:gd name="connsiteX68" fmla="*/ 25810 w 4674650"/>
              <a:gd name="connsiteY68" fmla="*/ 591670 h 1413862"/>
              <a:gd name="connsiteX69" fmla="*/ 10442 w 4674650"/>
              <a:gd name="connsiteY69" fmla="*/ 514830 h 1413862"/>
              <a:gd name="connsiteX70" fmla="*/ 10442 w 4674650"/>
              <a:gd name="connsiteY70" fmla="*/ 245889 h 1413862"/>
              <a:gd name="connsiteX71" fmla="*/ 18126 w 4674650"/>
              <a:gd name="connsiteY71" fmla="*/ 222837 h 1413862"/>
              <a:gd name="connsiteX72" fmla="*/ 56546 w 4674650"/>
              <a:gd name="connsiteY72" fmla="*/ 176732 h 1413862"/>
              <a:gd name="connsiteX73" fmla="*/ 87282 w 4674650"/>
              <a:gd name="connsiteY73" fmla="*/ 130628 h 1413862"/>
              <a:gd name="connsiteX74" fmla="*/ 133386 w 4674650"/>
              <a:gd name="connsiteY74" fmla="*/ 84524 h 1413862"/>
              <a:gd name="connsiteX75" fmla="*/ 156438 w 4674650"/>
              <a:gd name="connsiteY75" fmla="*/ 69156 h 1413862"/>
              <a:gd name="connsiteX76" fmla="*/ 202543 w 4674650"/>
              <a:gd name="connsiteY76" fmla="*/ 30736 h 1413862"/>
              <a:gd name="connsiteX77" fmla="*/ 225595 w 4674650"/>
              <a:gd name="connsiteY77" fmla="*/ 15368 h 1413862"/>
              <a:gd name="connsiteX78" fmla="*/ 271699 w 4674650"/>
              <a:gd name="connsiteY78" fmla="*/ 0 h 1413862"/>
              <a:gd name="connsiteX79" fmla="*/ 379275 w 4674650"/>
              <a:gd name="connsiteY79" fmla="*/ 7684 h 1413862"/>
              <a:gd name="connsiteX80" fmla="*/ 410012 w 4674650"/>
              <a:gd name="connsiteY80" fmla="*/ 15368 h 1413862"/>
              <a:gd name="connsiteX81" fmla="*/ 532956 w 4674650"/>
              <a:gd name="connsiteY81" fmla="*/ 30736 h 1413862"/>
              <a:gd name="connsiteX82" fmla="*/ 563692 w 4674650"/>
              <a:gd name="connsiteY82" fmla="*/ 38420 h 1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674650" h="1413862">
                <a:moveTo>
                  <a:pt x="4674650" y="607038"/>
                </a:moveTo>
                <a:cubicBezTo>
                  <a:pt x="4638791" y="609599"/>
                  <a:pt x="4602804" y="610752"/>
                  <a:pt x="4567074" y="614722"/>
                </a:cubicBezTo>
                <a:cubicBezTo>
                  <a:pt x="4545479" y="617121"/>
                  <a:pt x="4533320" y="624626"/>
                  <a:pt x="4513286" y="630090"/>
                </a:cubicBezTo>
                <a:cubicBezTo>
                  <a:pt x="4492909" y="635648"/>
                  <a:pt x="4471851" y="638780"/>
                  <a:pt x="4451813" y="645459"/>
                </a:cubicBezTo>
                <a:cubicBezTo>
                  <a:pt x="4436445" y="650582"/>
                  <a:pt x="4421425" y="656898"/>
                  <a:pt x="4405709" y="660827"/>
                </a:cubicBezTo>
                <a:lnTo>
                  <a:pt x="4344237" y="676195"/>
                </a:lnTo>
                <a:cubicBezTo>
                  <a:pt x="4333992" y="678756"/>
                  <a:pt x="4323520" y="680539"/>
                  <a:pt x="4313501" y="683879"/>
                </a:cubicBezTo>
                <a:lnTo>
                  <a:pt x="4267396" y="699247"/>
                </a:lnTo>
                <a:cubicBezTo>
                  <a:pt x="4259712" y="704370"/>
                  <a:pt x="4252869" y="711063"/>
                  <a:pt x="4244344" y="714615"/>
                </a:cubicBezTo>
                <a:cubicBezTo>
                  <a:pt x="4221914" y="723961"/>
                  <a:pt x="4195406" y="724188"/>
                  <a:pt x="4175188" y="737667"/>
                </a:cubicBezTo>
                <a:lnTo>
                  <a:pt x="4106032" y="783771"/>
                </a:lnTo>
                <a:cubicBezTo>
                  <a:pt x="4098348" y="788894"/>
                  <a:pt x="4090368" y="793598"/>
                  <a:pt x="4082980" y="799139"/>
                </a:cubicBezTo>
                <a:cubicBezTo>
                  <a:pt x="3982532" y="874475"/>
                  <a:pt x="4107843" y="781380"/>
                  <a:pt x="4029191" y="837559"/>
                </a:cubicBezTo>
                <a:cubicBezTo>
                  <a:pt x="4018770" y="845003"/>
                  <a:pt x="4008876" y="853167"/>
                  <a:pt x="3998455" y="860611"/>
                </a:cubicBezTo>
                <a:cubicBezTo>
                  <a:pt x="3990940" y="865979"/>
                  <a:pt x="3982415" y="869970"/>
                  <a:pt x="3975403" y="875980"/>
                </a:cubicBezTo>
                <a:cubicBezTo>
                  <a:pt x="3948936" y="898666"/>
                  <a:pt x="3949839" y="907972"/>
                  <a:pt x="3921615" y="922084"/>
                </a:cubicBezTo>
                <a:cubicBezTo>
                  <a:pt x="3914370" y="925706"/>
                  <a:pt x="3906247" y="927207"/>
                  <a:pt x="3898563" y="929768"/>
                </a:cubicBezTo>
                <a:cubicBezTo>
                  <a:pt x="3890879" y="937452"/>
                  <a:pt x="3883859" y="945863"/>
                  <a:pt x="3875511" y="952820"/>
                </a:cubicBezTo>
                <a:cubicBezTo>
                  <a:pt x="3868416" y="958732"/>
                  <a:pt x="3858989" y="961658"/>
                  <a:pt x="3852459" y="968188"/>
                </a:cubicBezTo>
                <a:cubicBezTo>
                  <a:pt x="3798092" y="1022554"/>
                  <a:pt x="3831000" y="999297"/>
                  <a:pt x="3790986" y="1045028"/>
                </a:cubicBezTo>
                <a:cubicBezTo>
                  <a:pt x="3781445" y="1055932"/>
                  <a:pt x="3769679" y="1064763"/>
                  <a:pt x="3760250" y="1075764"/>
                </a:cubicBezTo>
                <a:cubicBezTo>
                  <a:pt x="3746232" y="1092118"/>
                  <a:pt x="3738700" y="1115495"/>
                  <a:pt x="3721830" y="1129553"/>
                </a:cubicBezTo>
                <a:cubicBezTo>
                  <a:pt x="3715608" y="1134738"/>
                  <a:pt x="3706462" y="1134676"/>
                  <a:pt x="3698778" y="1137237"/>
                </a:cubicBezTo>
                <a:lnTo>
                  <a:pt x="3668042" y="1183341"/>
                </a:lnTo>
                <a:cubicBezTo>
                  <a:pt x="3662919" y="1191025"/>
                  <a:pt x="3659204" y="1199863"/>
                  <a:pt x="3652674" y="1206393"/>
                </a:cubicBezTo>
                <a:cubicBezTo>
                  <a:pt x="3644990" y="1214077"/>
                  <a:pt x="3636579" y="1221097"/>
                  <a:pt x="3629622" y="1229445"/>
                </a:cubicBezTo>
                <a:cubicBezTo>
                  <a:pt x="3623710" y="1236540"/>
                  <a:pt x="3620784" y="1245967"/>
                  <a:pt x="3614254" y="1252497"/>
                </a:cubicBezTo>
                <a:cubicBezTo>
                  <a:pt x="3607724" y="1259027"/>
                  <a:pt x="3598296" y="1261953"/>
                  <a:pt x="3591201" y="1267865"/>
                </a:cubicBezTo>
                <a:cubicBezTo>
                  <a:pt x="3567944" y="1287245"/>
                  <a:pt x="3555341" y="1313328"/>
                  <a:pt x="3522045" y="1321653"/>
                </a:cubicBezTo>
                <a:cubicBezTo>
                  <a:pt x="3511800" y="1324215"/>
                  <a:pt x="3501498" y="1326559"/>
                  <a:pt x="3491309" y="1329338"/>
                </a:cubicBezTo>
                <a:cubicBezTo>
                  <a:pt x="3473319" y="1334244"/>
                  <a:pt x="3455768" y="1340865"/>
                  <a:pt x="3437521" y="1344706"/>
                </a:cubicBezTo>
                <a:cubicBezTo>
                  <a:pt x="3347024" y="1363758"/>
                  <a:pt x="3327354" y="1361271"/>
                  <a:pt x="3230052" y="1367758"/>
                </a:cubicBezTo>
                <a:cubicBezTo>
                  <a:pt x="3158663" y="1385605"/>
                  <a:pt x="3247409" y="1364287"/>
                  <a:pt x="3153212" y="1383126"/>
                </a:cubicBezTo>
                <a:cubicBezTo>
                  <a:pt x="3101055" y="1393557"/>
                  <a:pt x="3142194" y="1390595"/>
                  <a:pt x="3076371" y="1398494"/>
                </a:cubicBezTo>
                <a:cubicBezTo>
                  <a:pt x="3027785" y="1404324"/>
                  <a:pt x="2930375" y="1413862"/>
                  <a:pt x="2930375" y="1413862"/>
                </a:cubicBezTo>
                <a:lnTo>
                  <a:pt x="2630697" y="1406178"/>
                </a:lnTo>
                <a:cubicBezTo>
                  <a:pt x="2549977" y="1403132"/>
                  <a:pt x="2515581" y="1396513"/>
                  <a:pt x="2438596" y="1390810"/>
                </a:cubicBezTo>
                <a:cubicBezTo>
                  <a:pt x="2397647" y="1387777"/>
                  <a:pt x="2356633" y="1385687"/>
                  <a:pt x="2315652" y="1383126"/>
                </a:cubicBezTo>
                <a:cubicBezTo>
                  <a:pt x="2266294" y="1366673"/>
                  <a:pt x="2306653" y="1378246"/>
                  <a:pt x="2215759" y="1367758"/>
                </a:cubicBezTo>
                <a:lnTo>
                  <a:pt x="2092815" y="1352390"/>
                </a:lnTo>
                <a:cubicBezTo>
                  <a:pt x="2085131" y="1349829"/>
                  <a:pt x="2077809" y="1345634"/>
                  <a:pt x="2069763" y="1344706"/>
                </a:cubicBezTo>
                <a:cubicBezTo>
                  <a:pt x="2011019" y="1337928"/>
                  <a:pt x="1893030" y="1329338"/>
                  <a:pt x="1893030" y="1329338"/>
                </a:cubicBezTo>
                <a:cubicBezTo>
                  <a:pt x="1877662" y="1326776"/>
                  <a:pt x="1862135" y="1325033"/>
                  <a:pt x="1846926" y="1321653"/>
                </a:cubicBezTo>
                <a:cubicBezTo>
                  <a:pt x="1839019" y="1319896"/>
                  <a:pt x="1831850" y="1315377"/>
                  <a:pt x="1823874" y="1313969"/>
                </a:cubicBezTo>
                <a:cubicBezTo>
                  <a:pt x="1788202" y="1307674"/>
                  <a:pt x="1751817" y="1305705"/>
                  <a:pt x="1716297" y="1298601"/>
                </a:cubicBezTo>
                <a:cubicBezTo>
                  <a:pt x="1642937" y="1283929"/>
                  <a:pt x="1714631" y="1297529"/>
                  <a:pt x="1624089" y="1283233"/>
                </a:cubicBezTo>
                <a:cubicBezTo>
                  <a:pt x="1593310" y="1278373"/>
                  <a:pt x="1562727" y="1272272"/>
                  <a:pt x="1531880" y="1267865"/>
                </a:cubicBezTo>
                <a:cubicBezTo>
                  <a:pt x="1494051" y="1262461"/>
                  <a:pt x="1413315" y="1255689"/>
                  <a:pt x="1378200" y="1252497"/>
                </a:cubicBezTo>
                <a:cubicBezTo>
                  <a:pt x="1370516" y="1249936"/>
                  <a:pt x="1363117" y="1246262"/>
                  <a:pt x="1355148" y="1244813"/>
                </a:cubicBezTo>
                <a:cubicBezTo>
                  <a:pt x="1335632" y="1241265"/>
                  <a:pt x="1241225" y="1231533"/>
                  <a:pt x="1224519" y="1229445"/>
                </a:cubicBezTo>
                <a:cubicBezTo>
                  <a:pt x="1147900" y="1219868"/>
                  <a:pt x="1188565" y="1221985"/>
                  <a:pt x="1101575" y="1214077"/>
                </a:cubicBezTo>
                <a:cubicBezTo>
                  <a:pt x="1068316" y="1211053"/>
                  <a:pt x="1034980" y="1208954"/>
                  <a:pt x="1001682" y="1206393"/>
                </a:cubicBezTo>
                <a:cubicBezTo>
                  <a:pt x="954201" y="1190566"/>
                  <a:pt x="978279" y="1196637"/>
                  <a:pt x="894106" y="1191025"/>
                </a:cubicBezTo>
                <a:cubicBezTo>
                  <a:pt x="845481" y="1187783"/>
                  <a:pt x="796775" y="1185902"/>
                  <a:pt x="748109" y="1183341"/>
                </a:cubicBezTo>
                <a:cubicBezTo>
                  <a:pt x="692838" y="1164917"/>
                  <a:pt x="761860" y="1187270"/>
                  <a:pt x="694321" y="1167973"/>
                </a:cubicBezTo>
                <a:cubicBezTo>
                  <a:pt x="686533" y="1165748"/>
                  <a:pt x="679211" y="1161877"/>
                  <a:pt x="671269" y="1160289"/>
                </a:cubicBezTo>
                <a:cubicBezTo>
                  <a:pt x="559062" y="1137848"/>
                  <a:pt x="678792" y="1170724"/>
                  <a:pt x="556008" y="1137237"/>
                </a:cubicBezTo>
                <a:cubicBezTo>
                  <a:pt x="548194" y="1135106"/>
                  <a:pt x="540568" y="1132321"/>
                  <a:pt x="532956" y="1129553"/>
                </a:cubicBezTo>
                <a:cubicBezTo>
                  <a:pt x="512390" y="1122074"/>
                  <a:pt x="492245" y="1113422"/>
                  <a:pt x="471484" y="1106501"/>
                </a:cubicBezTo>
                <a:cubicBezTo>
                  <a:pt x="453794" y="1100604"/>
                  <a:pt x="434835" y="1098477"/>
                  <a:pt x="417696" y="1091132"/>
                </a:cubicBezTo>
                <a:cubicBezTo>
                  <a:pt x="398715" y="1082997"/>
                  <a:pt x="382377" y="1069631"/>
                  <a:pt x="363907" y="1060396"/>
                </a:cubicBezTo>
                <a:cubicBezTo>
                  <a:pt x="356662" y="1056774"/>
                  <a:pt x="348209" y="1056106"/>
                  <a:pt x="340855" y="1052712"/>
                </a:cubicBezTo>
                <a:cubicBezTo>
                  <a:pt x="335769" y="1050365"/>
                  <a:pt x="244182" y="1006729"/>
                  <a:pt x="225595" y="991240"/>
                </a:cubicBezTo>
                <a:cubicBezTo>
                  <a:pt x="206116" y="975008"/>
                  <a:pt x="189736" y="955381"/>
                  <a:pt x="171807" y="937452"/>
                </a:cubicBezTo>
                <a:cubicBezTo>
                  <a:pt x="148285" y="913931"/>
                  <a:pt x="123260" y="892926"/>
                  <a:pt x="110334" y="860611"/>
                </a:cubicBezTo>
                <a:cubicBezTo>
                  <a:pt x="105211" y="847804"/>
                  <a:pt x="99809" y="835106"/>
                  <a:pt x="94966" y="822191"/>
                </a:cubicBezTo>
                <a:cubicBezTo>
                  <a:pt x="92122" y="814607"/>
                  <a:pt x="90190" y="806699"/>
                  <a:pt x="87282" y="799139"/>
                </a:cubicBezTo>
                <a:cubicBezTo>
                  <a:pt x="79383" y="778602"/>
                  <a:pt x="48326" y="706575"/>
                  <a:pt x="41178" y="676195"/>
                </a:cubicBezTo>
                <a:cubicBezTo>
                  <a:pt x="34619" y="648319"/>
                  <a:pt x="30518" y="619917"/>
                  <a:pt x="25810" y="591670"/>
                </a:cubicBezTo>
                <a:cubicBezTo>
                  <a:pt x="14038" y="521035"/>
                  <a:pt x="25169" y="559012"/>
                  <a:pt x="10442" y="514830"/>
                </a:cubicBezTo>
                <a:cubicBezTo>
                  <a:pt x="-4510" y="395211"/>
                  <a:pt x="-2414" y="438731"/>
                  <a:pt x="10442" y="245889"/>
                </a:cubicBezTo>
                <a:cubicBezTo>
                  <a:pt x="10981" y="237807"/>
                  <a:pt x="14504" y="230082"/>
                  <a:pt x="18126" y="222837"/>
                </a:cubicBezTo>
                <a:cubicBezTo>
                  <a:pt x="34600" y="189890"/>
                  <a:pt x="32756" y="207319"/>
                  <a:pt x="56546" y="176732"/>
                </a:cubicBezTo>
                <a:cubicBezTo>
                  <a:pt x="67885" y="162153"/>
                  <a:pt x="72506" y="141710"/>
                  <a:pt x="87282" y="130628"/>
                </a:cubicBezTo>
                <a:cubicBezTo>
                  <a:pt x="187732" y="55291"/>
                  <a:pt x="65970" y="151940"/>
                  <a:pt x="133386" y="84524"/>
                </a:cubicBezTo>
                <a:cubicBezTo>
                  <a:pt x="139916" y="77994"/>
                  <a:pt x="149148" y="74826"/>
                  <a:pt x="156438" y="69156"/>
                </a:cubicBezTo>
                <a:cubicBezTo>
                  <a:pt x="172229" y="56874"/>
                  <a:pt x="186752" y="43018"/>
                  <a:pt x="202543" y="30736"/>
                </a:cubicBezTo>
                <a:cubicBezTo>
                  <a:pt x="209833" y="25066"/>
                  <a:pt x="217156" y="19119"/>
                  <a:pt x="225595" y="15368"/>
                </a:cubicBezTo>
                <a:cubicBezTo>
                  <a:pt x="240398" y="8789"/>
                  <a:pt x="271699" y="0"/>
                  <a:pt x="271699" y="0"/>
                </a:cubicBezTo>
                <a:cubicBezTo>
                  <a:pt x="307558" y="2561"/>
                  <a:pt x="343545" y="3714"/>
                  <a:pt x="379275" y="7684"/>
                </a:cubicBezTo>
                <a:cubicBezTo>
                  <a:pt x="389771" y="8850"/>
                  <a:pt x="399568" y="13801"/>
                  <a:pt x="410012" y="15368"/>
                </a:cubicBezTo>
                <a:cubicBezTo>
                  <a:pt x="450855" y="21494"/>
                  <a:pt x="492218" y="23946"/>
                  <a:pt x="532956" y="30736"/>
                </a:cubicBezTo>
                <a:cubicBezTo>
                  <a:pt x="584113" y="39262"/>
                  <a:pt x="594640" y="38420"/>
                  <a:pt x="563692" y="3842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6" name="Content Placeholder 33">
            <a:extLst>
              <a:ext uri="{FF2B5EF4-FFF2-40B4-BE49-F238E27FC236}">
                <a16:creationId xmlns:a16="http://schemas.microsoft.com/office/drawing/2014/main" id="{0EA059DF-5789-4609-9AD2-80D2FBD015AF}"/>
              </a:ext>
            </a:extLst>
          </p:cNvPr>
          <p:cNvSpPr txBox="1">
            <a:spLocks/>
          </p:cNvSpPr>
          <p:nvPr/>
        </p:nvSpPr>
        <p:spPr bwMode="auto">
          <a:xfrm>
            <a:off x="472586" y="5285897"/>
            <a:ext cx="5082668" cy="1104766"/>
          </a:xfrm>
          <a:prstGeom prst="rect">
            <a:avLst/>
          </a:prstGeom>
          <a:solidFill>
            <a:srgbClr val="FFCC99"/>
          </a:solid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i="1" kern="0" dirty="0">
                <a:solidFill>
                  <a:srgbClr val="7030A0"/>
                </a:solidFill>
                <a:latin typeface="Calibri" panose="020F0502020204030204" pitchFamily="34" charset="0"/>
                <a:cs typeface="Calibri" panose="020F0502020204030204" pitchFamily="34" charset="0"/>
              </a:rPr>
              <a:t>Who live in Orlando?</a:t>
            </a:r>
            <a:endParaRPr lang="en-US" sz="2000" kern="0" dirty="0">
              <a:solidFill>
                <a:srgbClr val="7030A0"/>
              </a:solidFill>
              <a:latin typeface="Calibri" panose="020F0502020204030204" pitchFamily="34" charset="0"/>
              <a:cs typeface="Calibri" panose="020F0502020204030204" pitchFamily="34" charset="0"/>
            </a:endParaRPr>
          </a:p>
          <a:p>
            <a:pPr marL="0" indent="0">
              <a:buNone/>
            </a:pPr>
            <a:r>
              <a:rPr lang="en-US" sz="2000" i="0" kern="0" dirty="0">
                <a:latin typeface="Calibri" panose="020F0502020204030204" pitchFamily="34" charset="0"/>
                <a:cs typeface="Calibri" panose="020F0502020204030204" pitchFamily="34" charset="0"/>
              </a:rPr>
              <a:t>Retrieve   </a:t>
            </a:r>
            <a:r>
              <a:rPr lang="en-US" sz="2000" i="0" kern="0" dirty="0" err="1">
                <a:latin typeface="Calibri" panose="020F0502020204030204" pitchFamily="34" charset="0"/>
                <a:cs typeface="Calibri" panose="020F0502020204030204" pitchFamily="34" charset="0"/>
              </a:rPr>
              <a:t>People.Name</a:t>
            </a:r>
            <a:r>
              <a:rPr lang="en-US" sz="2000" i="0" kern="0" dirty="0">
                <a:latin typeface="Calibri" panose="020F0502020204030204" pitchFamily="34" charset="0"/>
                <a:cs typeface="Calibri" panose="020F0502020204030204" pitchFamily="34" charset="0"/>
              </a:rPr>
              <a:t> </a:t>
            </a:r>
          </a:p>
          <a:p>
            <a:pPr marL="0" indent="0">
              <a:spcBef>
                <a:spcPts val="0"/>
              </a:spcBef>
              <a:buNone/>
            </a:pPr>
            <a:r>
              <a:rPr lang="en-US" sz="2000" i="0" kern="0" dirty="0">
                <a:latin typeface="Calibri" panose="020F0502020204030204" pitchFamily="34" charset="0"/>
                <a:cs typeface="Calibri" panose="020F0502020204030204" pitchFamily="34" charset="0"/>
              </a:rPr>
              <a:t>Where      People.Hometown.name = ‘Orlando’ </a:t>
            </a:r>
          </a:p>
        </p:txBody>
      </p:sp>
      <p:sp>
        <p:nvSpPr>
          <p:cNvPr id="37" name="Rounded Rectangular Callout 36"/>
          <p:cNvSpPr/>
          <p:nvPr/>
        </p:nvSpPr>
        <p:spPr bwMode="auto">
          <a:xfrm>
            <a:off x="5313766" y="5152609"/>
            <a:ext cx="1940021" cy="623032"/>
          </a:xfrm>
          <a:prstGeom prst="wedgeRoundRectCallout">
            <a:avLst>
              <a:gd name="adj1" fmla="val -43625"/>
              <a:gd name="adj2" fmla="val 91571"/>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i="0" dirty="0">
                <a:solidFill>
                  <a:srgbClr val="FFC000"/>
                </a:solidFill>
              </a:rPr>
              <a:t>For all people who live in Orlando …</a:t>
            </a:r>
            <a:endParaRPr kumimoji="0" lang="en-US" sz="1600" b="0" i="0" u="none" strike="noStrike" cap="none" normalizeH="0" baseline="0" dirty="0">
              <a:ln>
                <a:noFill/>
              </a:ln>
              <a:solidFill>
                <a:srgbClr val="FFC000"/>
              </a:solidFill>
              <a:effectLst/>
              <a:latin typeface="Comic Sans MS" pitchFamily="66" charset="0"/>
            </a:endParaRPr>
          </a:p>
        </p:txBody>
      </p:sp>
      <p:sp>
        <p:nvSpPr>
          <p:cNvPr id="38" name="Rounded Rectangular Callout 37"/>
          <p:cNvSpPr/>
          <p:nvPr/>
        </p:nvSpPr>
        <p:spPr bwMode="auto">
          <a:xfrm>
            <a:off x="3200942" y="4925075"/>
            <a:ext cx="1371058" cy="623032"/>
          </a:xfrm>
          <a:prstGeom prst="wedgeRoundRectCallout">
            <a:avLst>
              <a:gd name="adj1" fmla="val -60613"/>
              <a:gd name="adj2" fmla="val 94340"/>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i="0" dirty="0">
                <a:solidFill>
                  <a:srgbClr val="FFC000"/>
                </a:solidFill>
              </a:rPr>
              <a:t>what are their name ?</a:t>
            </a:r>
            <a:endParaRPr kumimoji="0" lang="en-US" sz="1600" b="0" i="0" u="none" strike="noStrike" cap="none" normalizeH="0" baseline="0" dirty="0">
              <a:ln>
                <a:noFill/>
              </a:ln>
              <a:solidFill>
                <a:srgbClr val="FFC000"/>
              </a:solidFill>
              <a:effectLst/>
              <a:latin typeface="Comic Sans MS" pitchFamily="66" charset="0"/>
            </a:endParaRPr>
          </a:p>
        </p:txBody>
      </p:sp>
      <p:sp>
        <p:nvSpPr>
          <p:cNvPr id="39" name="Freeform: Shape 38">
            <a:extLst>
              <a:ext uri="{FF2B5EF4-FFF2-40B4-BE49-F238E27FC236}">
                <a16:creationId xmlns:a16="http://schemas.microsoft.com/office/drawing/2014/main" id="{DE10DE43-F30C-480F-9185-CC28CE4C8E3C}"/>
              </a:ext>
            </a:extLst>
          </p:cNvPr>
          <p:cNvSpPr/>
          <p:nvPr/>
        </p:nvSpPr>
        <p:spPr bwMode="auto">
          <a:xfrm>
            <a:off x="7517606" y="3836194"/>
            <a:ext cx="921544" cy="438150"/>
          </a:xfrm>
          <a:custGeom>
            <a:avLst/>
            <a:gdLst>
              <a:gd name="connsiteX0" fmla="*/ 0 w 921544"/>
              <a:gd name="connsiteY0" fmla="*/ 0 h 438150"/>
              <a:gd name="connsiteX1" fmla="*/ 26194 w 921544"/>
              <a:gd name="connsiteY1" fmla="*/ 2381 h 438150"/>
              <a:gd name="connsiteX2" fmla="*/ 40482 w 921544"/>
              <a:gd name="connsiteY2" fmla="*/ 7144 h 438150"/>
              <a:gd name="connsiteX3" fmla="*/ 47625 w 921544"/>
              <a:gd name="connsiteY3" fmla="*/ 9525 h 438150"/>
              <a:gd name="connsiteX4" fmla="*/ 52388 w 921544"/>
              <a:gd name="connsiteY4" fmla="*/ 16669 h 438150"/>
              <a:gd name="connsiteX5" fmla="*/ 59532 w 921544"/>
              <a:gd name="connsiteY5" fmla="*/ 21431 h 438150"/>
              <a:gd name="connsiteX6" fmla="*/ 61913 w 921544"/>
              <a:gd name="connsiteY6" fmla="*/ 28575 h 438150"/>
              <a:gd name="connsiteX7" fmla="*/ 66675 w 921544"/>
              <a:gd name="connsiteY7" fmla="*/ 38100 h 438150"/>
              <a:gd name="connsiteX8" fmla="*/ 71438 w 921544"/>
              <a:gd name="connsiteY8" fmla="*/ 57150 h 438150"/>
              <a:gd name="connsiteX9" fmla="*/ 73819 w 921544"/>
              <a:gd name="connsiteY9" fmla="*/ 64294 h 438150"/>
              <a:gd name="connsiteX10" fmla="*/ 76200 w 921544"/>
              <a:gd name="connsiteY10" fmla="*/ 83344 h 438150"/>
              <a:gd name="connsiteX11" fmla="*/ 80963 w 921544"/>
              <a:gd name="connsiteY11" fmla="*/ 111919 h 438150"/>
              <a:gd name="connsiteX12" fmla="*/ 88107 w 921544"/>
              <a:gd name="connsiteY12" fmla="*/ 178594 h 438150"/>
              <a:gd name="connsiteX13" fmla="*/ 92869 w 921544"/>
              <a:gd name="connsiteY13" fmla="*/ 226219 h 438150"/>
              <a:gd name="connsiteX14" fmla="*/ 100013 w 921544"/>
              <a:gd name="connsiteY14" fmla="*/ 245269 h 438150"/>
              <a:gd name="connsiteX15" fmla="*/ 102394 w 921544"/>
              <a:gd name="connsiteY15" fmla="*/ 254794 h 438150"/>
              <a:gd name="connsiteX16" fmla="*/ 107157 w 921544"/>
              <a:gd name="connsiteY16" fmla="*/ 261937 h 438150"/>
              <a:gd name="connsiteX17" fmla="*/ 126207 w 921544"/>
              <a:gd name="connsiteY17" fmla="*/ 285750 h 438150"/>
              <a:gd name="connsiteX18" fmla="*/ 130969 w 921544"/>
              <a:gd name="connsiteY18" fmla="*/ 292894 h 438150"/>
              <a:gd name="connsiteX19" fmla="*/ 138113 w 921544"/>
              <a:gd name="connsiteY19" fmla="*/ 311944 h 438150"/>
              <a:gd name="connsiteX20" fmla="*/ 152400 w 921544"/>
              <a:gd name="connsiteY20" fmla="*/ 321469 h 438150"/>
              <a:gd name="connsiteX21" fmla="*/ 157163 w 921544"/>
              <a:gd name="connsiteY21" fmla="*/ 330994 h 438150"/>
              <a:gd name="connsiteX22" fmla="*/ 164307 w 921544"/>
              <a:gd name="connsiteY22" fmla="*/ 338137 h 438150"/>
              <a:gd name="connsiteX23" fmla="*/ 166688 w 921544"/>
              <a:gd name="connsiteY23" fmla="*/ 345281 h 438150"/>
              <a:gd name="connsiteX24" fmla="*/ 176213 w 921544"/>
              <a:gd name="connsiteY24" fmla="*/ 350044 h 438150"/>
              <a:gd name="connsiteX25" fmla="*/ 180975 w 921544"/>
              <a:gd name="connsiteY25" fmla="*/ 357187 h 438150"/>
              <a:gd name="connsiteX26" fmla="*/ 190500 w 921544"/>
              <a:gd name="connsiteY26" fmla="*/ 376237 h 438150"/>
              <a:gd name="connsiteX27" fmla="*/ 200025 w 921544"/>
              <a:gd name="connsiteY27" fmla="*/ 378619 h 438150"/>
              <a:gd name="connsiteX28" fmla="*/ 226219 w 921544"/>
              <a:gd name="connsiteY28" fmla="*/ 390525 h 438150"/>
              <a:gd name="connsiteX29" fmla="*/ 235744 w 921544"/>
              <a:gd name="connsiteY29" fmla="*/ 397669 h 438150"/>
              <a:gd name="connsiteX30" fmla="*/ 250032 w 921544"/>
              <a:gd name="connsiteY30" fmla="*/ 407194 h 438150"/>
              <a:gd name="connsiteX31" fmla="*/ 257175 w 921544"/>
              <a:gd name="connsiteY31" fmla="*/ 411956 h 438150"/>
              <a:gd name="connsiteX32" fmla="*/ 269082 w 921544"/>
              <a:gd name="connsiteY32" fmla="*/ 419100 h 438150"/>
              <a:gd name="connsiteX33" fmla="*/ 300038 w 921544"/>
              <a:gd name="connsiteY33" fmla="*/ 428625 h 438150"/>
              <a:gd name="connsiteX34" fmla="*/ 311944 w 921544"/>
              <a:gd name="connsiteY34" fmla="*/ 433387 h 438150"/>
              <a:gd name="connsiteX35" fmla="*/ 328613 w 921544"/>
              <a:gd name="connsiteY35" fmla="*/ 438150 h 438150"/>
              <a:gd name="connsiteX36" fmla="*/ 473869 w 921544"/>
              <a:gd name="connsiteY36" fmla="*/ 435769 h 438150"/>
              <a:gd name="connsiteX37" fmla="*/ 478632 w 921544"/>
              <a:gd name="connsiteY37" fmla="*/ 428625 h 438150"/>
              <a:gd name="connsiteX38" fmla="*/ 488157 w 921544"/>
              <a:gd name="connsiteY38" fmla="*/ 419100 h 438150"/>
              <a:gd name="connsiteX39" fmla="*/ 495300 w 921544"/>
              <a:gd name="connsiteY39" fmla="*/ 414337 h 438150"/>
              <a:gd name="connsiteX40" fmla="*/ 504825 w 921544"/>
              <a:gd name="connsiteY40" fmla="*/ 400050 h 438150"/>
              <a:gd name="connsiteX41" fmla="*/ 511969 w 921544"/>
              <a:gd name="connsiteY41" fmla="*/ 397669 h 438150"/>
              <a:gd name="connsiteX42" fmla="*/ 514350 w 921544"/>
              <a:gd name="connsiteY42" fmla="*/ 390525 h 438150"/>
              <a:gd name="connsiteX43" fmla="*/ 521494 w 921544"/>
              <a:gd name="connsiteY43" fmla="*/ 385762 h 438150"/>
              <a:gd name="connsiteX44" fmla="*/ 523875 w 921544"/>
              <a:gd name="connsiteY44" fmla="*/ 378619 h 438150"/>
              <a:gd name="connsiteX45" fmla="*/ 533400 w 921544"/>
              <a:gd name="connsiteY45" fmla="*/ 364331 h 438150"/>
              <a:gd name="connsiteX46" fmla="*/ 535782 w 921544"/>
              <a:gd name="connsiteY46" fmla="*/ 345281 h 438150"/>
              <a:gd name="connsiteX47" fmla="*/ 542925 w 921544"/>
              <a:gd name="connsiteY47" fmla="*/ 342900 h 438150"/>
              <a:gd name="connsiteX48" fmla="*/ 545307 w 921544"/>
              <a:gd name="connsiteY48" fmla="*/ 330994 h 438150"/>
              <a:gd name="connsiteX49" fmla="*/ 547688 w 921544"/>
              <a:gd name="connsiteY49" fmla="*/ 323850 h 438150"/>
              <a:gd name="connsiteX50" fmla="*/ 552450 w 921544"/>
              <a:gd name="connsiteY50" fmla="*/ 304800 h 438150"/>
              <a:gd name="connsiteX51" fmla="*/ 554832 w 921544"/>
              <a:gd name="connsiteY51" fmla="*/ 297656 h 438150"/>
              <a:gd name="connsiteX52" fmla="*/ 564357 w 921544"/>
              <a:gd name="connsiteY52" fmla="*/ 266700 h 438150"/>
              <a:gd name="connsiteX53" fmla="*/ 569119 w 921544"/>
              <a:gd name="connsiteY53" fmla="*/ 259556 h 438150"/>
              <a:gd name="connsiteX54" fmla="*/ 578644 w 921544"/>
              <a:gd name="connsiteY54" fmla="*/ 230981 h 438150"/>
              <a:gd name="connsiteX55" fmla="*/ 592932 w 921544"/>
              <a:gd name="connsiteY55" fmla="*/ 228600 h 438150"/>
              <a:gd name="connsiteX56" fmla="*/ 604838 w 921544"/>
              <a:gd name="connsiteY56" fmla="*/ 226219 h 438150"/>
              <a:gd name="connsiteX57" fmla="*/ 642938 w 921544"/>
              <a:gd name="connsiteY57" fmla="*/ 221456 h 438150"/>
              <a:gd name="connsiteX58" fmla="*/ 695325 w 921544"/>
              <a:gd name="connsiteY58" fmla="*/ 214312 h 438150"/>
              <a:gd name="connsiteX59" fmla="*/ 709613 w 921544"/>
              <a:gd name="connsiteY59" fmla="*/ 209550 h 438150"/>
              <a:gd name="connsiteX60" fmla="*/ 762000 w 921544"/>
              <a:gd name="connsiteY60" fmla="*/ 204787 h 438150"/>
              <a:gd name="connsiteX61" fmla="*/ 781050 w 921544"/>
              <a:gd name="connsiteY61" fmla="*/ 200025 h 438150"/>
              <a:gd name="connsiteX62" fmla="*/ 831057 w 921544"/>
              <a:gd name="connsiteY62" fmla="*/ 195262 h 438150"/>
              <a:gd name="connsiteX63" fmla="*/ 866775 w 921544"/>
              <a:gd name="connsiteY63" fmla="*/ 200025 h 438150"/>
              <a:gd name="connsiteX64" fmla="*/ 876300 w 921544"/>
              <a:gd name="connsiteY64" fmla="*/ 209550 h 438150"/>
              <a:gd name="connsiteX65" fmla="*/ 885825 w 921544"/>
              <a:gd name="connsiteY65" fmla="*/ 216694 h 438150"/>
              <a:gd name="connsiteX66" fmla="*/ 888207 w 921544"/>
              <a:gd name="connsiteY66" fmla="*/ 233362 h 438150"/>
              <a:gd name="connsiteX67" fmla="*/ 892969 w 921544"/>
              <a:gd name="connsiteY67" fmla="*/ 240506 h 438150"/>
              <a:gd name="connsiteX68" fmla="*/ 895350 w 921544"/>
              <a:gd name="connsiteY68" fmla="*/ 247650 h 438150"/>
              <a:gd name="connsiteX69" fmla="*/ 900113 w 921544"/>
              <a:gd name="connsiteY69" fmla="*/ 264319 h 438150"/>
              <a:gd name="connsiteX70" fmla="*/ 904875 w 921544"/>
              <a:gd name="connsiteY70" fmla="*/ 295275 h 438150"/>
              <a:gd name="connsiteX71" fmla="*/ 909638 w 921544"/>
              <a:gd name="connsiteY71" fmla="*/ 302419 h 438150"/>
              <a:gd name="connsiteX72" fmla="*/ 919163 w 921544"/>
              <a:gd name="connsiteY72" fmla="*/ 319087 h 438150"/>
              <a:gd name="connsiteX73" fmla="*/ 921544 w 921544"/>
              <a:gd name="connsiteY73" fmla="*/ 319087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21544" h="438150">
                <a:moveTo>
                  <a:pt x="0" y="0"/>
                </a:moveTo>
                <a:cubicBezTo>
                  <a:pt x="8731" y="794"/>
                  <a:pt x="17560" y="857"/>
                  <a:pt x="26194" y="2381"/>
                </a:cubicBezTo>
                <a:cubicBezTo>
                  <a:pt x="31138" y="3253"/>
                  <a:pt x="35719" y="5556"/>
                  <a:pt x="40482" y="7144"/>
                </a:cubicBezTo>
                <a:lnTo>
                  <a:pt x="47625" y="9525"/>
                </a:lnTo>
                <a:cubicBezTo>
                  <a:pt x="49213" y="11906"/>
                  <a:pt x="50364" y="14645"/>
                  <a:pt x="52388" y="16669"/>
                </a:cubicBezTo>
                <a:cubicBezTo>
                  <a:pt x="54412" y="18693"/>
                  <a:pt x="57744" y="19196"/>
                  <a:pt x="59532" y="21431"/>
                </a:cubicBezTo>
                <a:cubicBezTo>
                  <a:pt x="61100" y="23391"/>
                  <a:pt x="60924" y="26268"/>
                  <a:pt x="61913" y="28575"/>
                </a:cubicBezTo>
                <a:cubicBezTo>
                  <a:pt x="63311" y="31838"/>
                  <a:pt x="65552" y="34732"/>
                  <a:pt x="66675" y="38100"/>
                </a:cubicBezTo>
                <a:cubicBezTo>
                  <a:pt x="68745" y="44310"/>
                  <a:pt x="69716" y="50835"/>
                  <a:pt x="71438" y="57150"/>
                </a:cubicBezTo>
                <a:cubicBezTo>
                  <a:pt x="72098" y="59572"/>
                  <a:pt x="73025" y="61913"/>
                  <a:pt x="73819" y="64294"/>
                </a:cubicBezTo>
                <a:cubicBezTo>
                  <a:pt x="74613" y="70644"/>
                  <a:pt x="75148" y="77032"/>
                  <a:pt x="76200" y="83344"/>
                </a:cubicBezTo>
                <a:cubicBezTo>
                  <a:pt x="81389" y="114476"/>
                  <a:pt x="75723" y="59511"/>
                  <a:pt x="80963" y="111919"/>
                </a:cubicBezTo>
                <a:cubicBezTo>
                  <a:pt x="87461" y="176906"/>
                  <a:pt x="82484" y="144865"/>
                  <a:pt x="88107" y="178594"/>
                </a:cubicBezTo>
                <a:cubicBezTo>
                  <a:pt x="89297" y="195257"/>
                  <a:pt x="89322" y="210256"/>
                  <a:pt x="92869" y="226219"/>
                </a:cubicBezTo>
                <a:cubicBezTo>
                  <a:pt x="93983" y="231235"/>
                  <a:pt x="98777" y="241562"/>
                  <a:pt x="100013" y="245269"/>
                </a:cubicBezTo>
                <a:cubicBezTo>
                  <a:pt x="101048" y="248374"/>
                  <a:pt x="101105" y="251786"/>
                  <a:pt x="102394" y="254794"/>
                </a:cubicBezTo>
                <a:cubicBezTo>
                  <a:pt x="103521" y="257424"/>
                  <a:pt x="105787" y="259425"/>
                  <a:pt x="107157" y="261937"/>
                </a:cubicBezTo>
                <a:cubicBezTo>
                  <a:pt x="119660" y="284857"/>
                  <a:pt x="109637" y="277464"/>
                  <a:pt x="126207" y="285750"/>
                </a:cubicBezTo>
                <a:cubicBezTo>
                  <a:pt x="127794" y="288131"/>
                  <a:pt x="129842" y="290263"/>
                  <a:pt x="130969" y="292894"/>
                </a:cubicBezTo>
                <a:cubicBezTo>
                  <a:pt x="133959" y="299872"/>
                  <a:pt x="132159" y="305990"/>
                  <a:pt x="138113" y="311944"/>
                </a:cubicBezTo>
                <a:cubicBezTo>
                  <a:pt x="142160" y="315991"/>
                  <a:pt x="152400" y="321469"/>
                  <a:pt x="152400" y="321469"/>
                </a:cubicBezTo>
                <a:cubicBezTo>
                  <a:pt x="153988" y="324644"/>
                  <a:pt x="155100" y="328105"/>
                  <a:pt x="157163" y="330994"/>
                </a:cubicBezTo>
                <a:cubicBezTo>
                  <a:pt x="159120" y="333734"/>
                  <a:pt x="162439" y="335335"/>
                  <a:pt x="164307" y="338137"/>
                </a:cubicBezTo>
                <a:cubicBezTo>
                  <a:pt x="165699" y="340226"/>
                  <a:pt x="164913" y="343506"/>
                  <a:pt x="166688" y="345281"/>
                </a:cubicBezTo>
                <a:cubicBezTo>
                  <a:pt x="169198" y="347791"/>
                  <a:pt x="173038" y="348456"/>
                  <a:pt x="176213" y="350044"/>
                </a:cubicBezTo>
                <a:cubicBezTo>
                  <a:pt x="177800" y="352425"/>
                  <a:pt x="179605" y="354675"/>
                  <a:pt x="180975" y="357187"/>
                </a:cubicBezTo>
                <a:cubicBezTo>
                  <a:pt x="184375" y="363420"/>
                  <a:pt x="183613" y="374515"/>
                  <a:pt x="190500" y="376237"/>
                </a:cubicBezTo>
                <a:cubicBezTo>
                  <a:pt x="193675" y="377031"/>
                  <a:pt x="196878" y="377720"/>
                  <a:pt x="200025" y="378619"/>
                </a:cubicBezTo>
                <a:cubicBezTo>
                  <a:pt x="208428" y="381020"/>
                  <a:pt x="220412" y="386169"/>
                  <a:pt x="226219" y="390525"/>
                </a:cubicBezTo>
                <a:cubicBezTo>
                  <a:pt x="229394" y="392906"/>
                  <a:pt x="232493" y="395393"/>
                  <a:pt x="235744" y="397669"/>
                </a:cubicBezTo>
                <a:cubicBezTo>
                  <a:pt x="240433" y="400951"/>
                  <a:pt x="245269" y="404019"/>
                  <a:pt x="250032" y="407194"/>
                </a:cubicBezTo>
                <a:cubicBezTo>
                  <a:pt x="252413" y="408781"/>
                  <a:pt x="254721" y="410484"/>
                  <a:pt x="257175" y="411956"/>
                </a:cubicBezTo>
                <a:lnTo>
                  <a:pt x="269082" y="419100"/>
                </a:lnTo>
                <a:cubicBezTo>
                  <a:pt x="279404" y="434586"/>
                  <a:pt x="268857" y="422779"/>
                  <a:pt x="300038" y="428625"/>
                </a:cubicBezTo>
                <a:cubicBezTo>
                  <a:pt x="304239" y="429413"/>
                  <a:pt x="307942" y="431886"/>
                  <a:pt x="311944" y="433387"/>
                </a:cubicBezTo>
                <a:cubicBezTo>
                  <a:pt x="318784" y="435952"/>
                  <a:pt x="321097" y="436271"/>
                  <a:pt x="328613" y="438150"/>
                </a:cubicBezTo>
                <a:lnTo>
                  <a:pt x="473869" y="435769"/>
                </a:lnTo>
                <a:cubicBezTo>
                  <a:pt x="476725" y="435588"/>
                  <a:pt x="476769" y="430798"/>
                  <a:pt x="478632" y="428625"/>
                </a:cubicBezTo>
                <a:cubicBezTo>
                  <a:pt x="481554" y="425216"/>
                  <a:pt x="484748" y="422022"/>
                  <a:pt x="488157" y="419100"/>
                </a:cubicBezTo>
                <a:cubicBezTo>
                  <a:pt x="490330" y="417237"/>
                  <a:pt x="492919" y="415925"/>
                  <a:pt x="495300" y="414337"/>
                </a:cubicBezTo>
                <a:cubicBezTo>
                  <a:pt x="498475" y="409575"/>
                  <a:pt x="500778" y="404097"/>
                  <a:pt x="504825" y="400050"/>
                </a:cubicBezTo>
                <a:cubicBezTo>
                  <a:pt x="506600" y="398275"/>
                  <a:pt x="510194" y="399444"/>
                  <a:pt x="511969" y="397669"/>
                </a:cubicBezTo>
                <a:cubicBezTo>
                  <a:pt x="513744" y="395894"/>
                  <a:pt x="512782" y="392485"/>
                  <a:pt x="514350" y="390525"/>
                </a:cubicBezTo>
                <a:cubicBezTo>
                  <a:pt x="516138" y="388290"/>
                  <a:pt x="519113" y="387350"/>
                  <a:pt x="521494" y="385762"/>
                </a:cubicBezTo>
                <a:cubicBezTo>
                  <a:pt x="522288" y="383381"/>
                  <a:pt x="522656" y="380813"/>
                  <a:pt x="523875" y="378619"/>
                </a:cubicBezTo>
                <a:cubicBezTo>
                  <a:pt x="526655" y="373615"/>
                  <a:pt x="533400" y="364331"/>
                  <a:pt x="533400" y="364331"/>
                </a:cubicBezTo>
                <a:cubicBezTo>
                  <a:pt x="534194" y="357981"/>
                  <a:pt x="533183" y="351129"/>
                  <a:pt x="535782" y="345281"/>
                </a:cubicBezTo>
                <a:cubicBezTo>
                  <a:pt x="536801" y="342988"/>
                  <a:pt x="541533" y="344988"/>
                  <a:pt x="542925" y="342900"/>
                </a:cubicBezTo>
                <a:cubicBezTo>
                  <a:pt x="545170" y="339532"/>
                  <a:pt x="544325" y="334920"/>
                  <a:pt x="545307" y="330994"/>
                </a:cubicBezTo>
                <a:cubicBezTo>
                  <a:pt x="545916" y="328559"/>
                  <a:pt x="547028" y="326272"/>
                  <a:pt x="547688" y="323850"/>
                </a:cubicBezTo>
                <a:cubicBezTo>
                  <a:pt x="549410" y="317535"/>
                  <a:pt x="550380" y="311009"/>
                  <a:pt x="552450" y="304800"/>
                </a:cubicBezTo>
                <a:cubicBezTo>
                  <a:pt x="553244" y="302419"/>
                  <a:pt x="554111" y="300060"/>
                  <a:pt x="554832" y="297656"/>
                </a:cubicBezTo>
                <a:cubicBezTo>
                  <a:pt x="555327" y="296005"/>
                  <a:pt x="562671" y="269230"/>
                  <a:pt x="564357" y="266700"/>
                </a:cubicBezTo>
                <a:lnTo>
                  <a:pt x="569119" y="259556"/>
                </a:lnTo>
                <a:cubicBezTo>
                  <a:pt x="570401" y="251862"/>
                  <a:pt x="571518" y="236523"/>
                  <a:pt x="578644" y="230981"/>
                </a:cubicBezTo>
                <a:cubicBezTo>
                  <a:pt x="582455" y="228017"/>
                  <a:pt x="588182" y="229464"/>
                  <a:pt x="592932" y="228600"/>
                </a:cubicBezTo>
                <a:cubicBezTo>
                  <a:pt x="596914" y="227876"/>
                  <a:pt x="600831" y="226791"/>
                  <a:pt x="604838" y="226219"/>
                </a:cubicBezTo>
                <a:cubicBezTo>
                  <a:pt x="617508" y="224409"/>
                  <a:pt x="630288" y="223402"/>
                  <a:pt x="642938" y="221456"/>
                </a:cubicBezTo>
                <a:cubicBezTo>
                  <a:pt x="697842" y="213009"/>
                  <a:pt x="633036" y="219504"/>
                  <a:pt x="695325" y="214312"/>
                </a:cubicBezTo>
                <a:cubicBezTo>
                  <a:pt x="700088" y="212725"/>
                  <a:pt x="704679" y="210475"/>
                  <a:pt x="709613" y="209550"/>
                </a:cubicBezTo>
                <a:cubicBezTo>
                  <a:pt x="714936" y="208552"/>
                  <a:pt x="759025" y="205035"/>
                  <a:pt x="762000" y="204787"/>
                </a:cubicBezTo>
                <a:cubicBezTo>
                  <a:pt x="768350" y="203200"/>
                  <a:pt x="774524" y="200527"/>
                  <a:pt x="781050" y="200025"/>
                </a:cubicBezTo>
                <a:cubicBezTo>
                  <a:pt x="818388" y="197153"/>
                  <a:pt x="801737" y="198928"/>
                  <a:pt x="831057" y="195262"/>
                </a:cubicBezTo>
                <a:cubicBezTo>
                  <a:pt x="842963" y="196850"/>
                  <a:pt x="855321" y="196408"/>
                  <a:pt x="866775" y="200025"/>
                </a:cubicBezTo>
                <a:cubicBezTo>
                  <a:pt x="871057" y="201377"/>
                  <a:pt x="872921" y="206593"/>
                  <a:pt x="876300" y="209550"/>
                </a:cubicBezTo>
                <a:cubicBezTo>
                  <a:pt x="879287" y="212163"/>
                  <a:pt x="882650" y="214313"/>
                  <a:pt x="885825" y="216694"/>
                </a:cubicBezTo>
                <a:cubicBezTo>
                  <a:pt x="886619" y="222250"/>
                  <a:pt x="886594" y="227986"/>
                  <a:pt x="888207" y="233362"/>
                </a:cubicBezTo>
                <a:cubicBezTo>
                  <a:pt x="889029" y="236103"/>
                  <a:pt x="891689" y="237946"/>
                  <a:pt x="892969" y="240506"/>
                </a:cubicBezTo>
                <a:cubicBezTo>
                  <a:pt x="894091" y="242751"/>
                  <a:pt x="894629" y="245246"/>
                  <a:pt x="895350" y="247650"/>
                </a:cubicBezTo>
                <a:cubicBezTo>
                  <a:pt x="897011" y="253185"/>
                  <a:pt x="898525" y="258763"/>
                  <a:pt x="900113" y="264319"/>
                </a:cubicBezTo>
                <a:cubicBezTo>
                  <a:pt x="900795" y="271143"/>
                  <a:pt x="900585" y="286695"/>
                  <a:pt x="904875" y="295275"/>
                </a:cubicBezTo>
                <a:cubicBezTo>
                  <a:pt x="906155" y="297835"/>
                  <a:pt x="908050" y="300038"/>
                  <a:pt x="909638" y="302419"/>
                </a:cubicBezTo>
                <a:cubicBezTo>
                  <a:pt x="912129" y="312383"/>
                  <a:pt x="910432" y="312539"/>
                  <a:pt x="919163" y="319087"/>
                </a:cubicBezTo>
                <a:cubicBezTo>
                  <a:pt x="919798" y="319563"/>
                  <a:pt x="920750" y="319087"/>
                  <a:pt x="921544" y="319087"/>
                </a:cubicBezTo>
              </a:path>
            </a:pathLst>
          </a:custGeom>
          <a:noFill/>
          <a:ln w="28575" cap="flat" cmpd="sng" algn="ctr">
            <a:solidFill>
              <a:srgbClr val="FF9F9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110869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419100" y="142271"/>
            <a:ext cx="8305800" cy="914400"/>
          </a:xfrm>
        </p:spPr>
        <p:txBody>
          <a:bodyPr/>
          <a:lstStyle/>
          <a:p>
            <a:pPr eaLnBrk="1" hangingPunct="1"/>
            <a:r>
              <a:rPr lang="en-US" sz="3600" b="1" dirty="0">
                <a:solidFill>
                  <a:srgbClr val="800000"/>
                </a:solidFill>
                <a:latin typeface="Comic Sans MS" pitchFamily="66" charset="0"/>
              </a:rPr>
              <a:t>Some Simple Queries</a:t>
            </a:r>
          </a:p>
        </p:txBody>
      </p:sp>
      <p:pic>
        <p:nvPicPr>
          <p:cNvPr id="7" name="Picture 6"/>
          <p:cNvPicPr>
            <a:picLocks noChangeAspect="1"/>
          </p:cNvPicPr>
          <p:nvPr/>
        </p:nvPicPr>
        <p:blipFill>
          <a:blip r:embed="rId3"/>
          <a:stretch>
            <a:fillRect/>
          </a:stretch>
        </p:blipFill>
        <p:spPr>
          <a:xfrm>
            <a:off x="4495800" y="3628815"/>
            <a:ext cx="4350550" cy="1162972"/>
          </a:xfrm>
          <a:prstGeom prst="rect">
            <a:avLst/>
          </a:prstGeom>
        </p:spPr>
      </p:pic>
      <p:sp>
        <p:nvSpPr>
          <p:cNvPr id="10" name="Rectangle 9">
            <a:extLst>
              <a:ext uri="{FF2B5EF4-FFF2-40B4-BE49-F238E27FC236}">
                <a16:creationId xmlns:a16="http://schemas.microsoft.com/office/drawing/2014/main" id="{C6145FB1-FA23-4B01-878F-7CA7171AF442}"/>
              </a:ext>
            </a:extLst>
          </p:cNvPr>
          <p:cNvSpPr/>
          <p:nvPr/>
        </p:nvSpPr>
        <p:spPr bwMode="auto">
          <a:xfrm>
            <a:off x="1143000" y="1411975"/>
            <a:ext cx="1066800" cy="151666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2" name="Rectangle 41">
            <a:extLst>
              <a:ext uri="{FF2B5EF4-FFF2-40B4-BE49-F238E27FC236}">
                <a16:creationId xmlns:a16="http://schemas.microsoft.com/office/drawing/2014/main" id="{48F45526-3609-4606-A59F-7E863B42CA89}"/>
              </a:ext>
            </a:extLst>
          </p:cNvPr>
          <p:cNvSpPr/>
          <p:nvPr/>
        </p:nvSpPr>
        <p:spPr bwMode="auto">
          <a:xfrm>
            <a:off x="3117324"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3" name="Rectangle 42">
            <a:extLst>
              <a:ext uri="{FF2B5EF4-FFF2-40B4-BE49-F238E27FC236}">
                <a16:creationId xmlns:a16="http://schemas.microsoft.com/office/drawing/2014/main" id="{38E54CEE-983C-4AEE-95EA-34421FE0B0CF}"/>
              </a:ext>
            </a:extLst>
          </p:cNvPr>
          <p:cNvSpPr/>
          <p:nvPr/>
        </p:nvSpPr>
        <p:spPr bwMode="auto">
          <a:xfrm>
            <a:off x="5091649"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4" name="Rectangle 43">
            <a:extLst>
              <a:ext uri="{FF2B5EF4-FFF2-40B4-BE49-F238E27FC236}">
                <a16:creationId xmlns:a16="http://schemas.microsoft.com/office/drawing/2014/main" id="{C28968F5-3E6B-4E28-84AE-630146704D64}"/>
              </a:ext>
            </a:extLst>
          </p:cNvPr>
          <p:cNvSpPr/>
          <p:nvPr/>
        </p:nvSpPr>
        <p:spPr bwMode="auto">
          <a:xfrm>
            <a:off x="7010400"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1" name="TextBox 10">
            <a:extLst>
              <a:ext uri="{FF2B5EF4-FFF2-40B4-BE49-F238E27FC236}">
                <a16:creationId xmlns:a16="http://schemas.microsoft.com/office/drawing/2014/main" id="{5016B542-9675-4728-982B-46481433CFB4}"/>
              </a:ext>
            </a:extLst>
          </p:cNvPr>
          <p:cNvSpPr txBox="1"/>
          <p:nvPr/>
        </p:nvSpPr>
        <p:spPr>
          <a:xfrm>
            <a:off x="1066800" y="1083568"/>
            <a:ext cx="704039" cy="369332"/>
          </a:xfrm>
          <a:prstGeom prst="rect">
            <a:avLst/>
          </a:prstGeom>
          <a:noFill/>
        </p:spPr>
        <p:txBody>
          <a:bodyPr wrap="none" rtlCol="0">
            <a:spAutoFit/>
          </a:bodyPr>
          <a:lstStyle/>
          <a:p>
            <a:r>
              <a:rPr lang="en-US" sz="1800" dirty="0"/>
              <a:t>Auto</a:t>
            </a:r>
          </a:p>
        </p:txBody>
      </p:sp>
      <p:sp>
        <p:nvSpPr>
          <p:cNvPr id="46" name="TextBox 45">
            <a:extLst>
              <a:ext uri="{FF2B5EF4-FFF2-40B4-BE49-F238E27FC236}">
                <a16:creationId xmlns:a16="http://schemas.microsoft.com/office/drawing/2014/main" id="{EDE3A56E-30F3-4BBA-B455-62A567B0EE6B}"/>
              </a:ext>
            </a:extLst>
          </p:cNvPr>
          <p:cNvSpPr txBox="1"/>
          <p:nvPr/>
        </p:nvSpPr>
        <p:spPr>
          <a:xfrm>
            <a:off x="3056417" y="1083568"/>
            <a:ext cx="1107996" cy="369332"/>
          </a:xfrm>
          <a:prstGeom prst="rect">
            <a:avLst/>
          </a:prstGeom>
          <a:noFill/>
        </p:spPr>
        <p:txBody>
          <a:bodyPr wrap="none" rtlCol="0">
            <a:spAutoFit/>
          </a:bodyPr>
          <a:lstStyle/>
          <a:p>
            <a:r>
              <a:rPr lang="en-US" sz="1800" dirty="0"/>
              <a:t>Company</a:t>
            </a:r>
          </a:p>
        </p:txBody>
      </p:sp>
      <p:sp>
        <p:nvSpPr>
          <p:cNvPr id="47" name="TextBox 46">
            <a:extLst>
              <a:ext uri="{FF2B5EF4-FFF2-40B4-BE49-F238E27FC236}">
                <a16:creationId xmlns:a16="http://schemas.microsoft.com/office/drawing/2014/main" id="{A61DAC15-AF23-4C3E-AD2B-BE5E3FE64416}"/>
              </a:ext>
            </a:extLst>
          </p:cNvPr>
          <p:cNvSpPr txBox="1"/>
          <p:nvPr/>
        </p:nvSpPr>
        <p:spPr>
          <a:xfrm>
            <a:off x="5028247" y="1066800"/>
            <a:ext cx="865943" cy="369332"/>
          </a:xfrm>
          <a:prstGeom prst="rect">
            <a:avLst/>
          </a:prstGeom>
          <a:noFill/>
        </p:spPr>
        <p:txBody>
          <a:bodyPr wrap="none" rtlCol="0">
            <a:spAutoFit/>
          </a:bodyPr>
          <a:lstStyle/>
          <a:p>
            <a:r>
              <a:rPr lang="en-US" sz="1800" dirty="0"/>
              <a:t>People</a:t>
            </a:r>
          </a:p>
        </p:txBody>
      </p:sp>
      <p:sp>
        <p:nvSpPr>
          <p:cNvPr id="48" name="TextBox 47">
            <a:extLst>
              <a:ext uri="{FF2B5EF4-FFF2-40B4-BE49-F238E27FC236}">
                <a16:creationId xmlns:a16="http://schemas.microsoft.com/office/drawing/2014/main" id="{6101634F-79CE-4936-9F49-8CFF1EAA67F0}"/>
              </a:ext>
            </a:extLst>
          </p:cNvPr>
          <p:cNvSpPr txBox="1"/>
          <p:nvPr/>
        </p:nvSpPr>
        <p:spPr>
          <a:xfrm>
            <a:off x="6926323" y="1066800"/>
            <a:ext cx="617477" cy="369332"/>
          </a:xfrm>
          <a:prstGeom prst="rect">
            <a:avLst/>
          </a:prstGeom>
          <a:noFill/>
        </p:spPr>
        <p:txBody>
          <a:bodyPr wrap="none" rtlCol="0">
            <a:spAutoFit/>
          </a:bodyPr>
          <a:lstStyle/>
          <a:p>
            <a:r>
              <a:rPr lang="en-US" sz="1800" dirty="0"/>
              <a:t>City</a:t>
            </a:r>
          </a:p>
        </p:txBody>
      </p:sp>
      <p:sp>
        <p:nvSpPr>
          <p:cNvPr id="15" name="Rectangle: Rounded Corners 14">
            <a:extLst>
              <a:ext uri="{FF2B5EF4-FFF2-40B4-BE49-F238E27FC236}">
                <a16:creationId xmlns:a16="http://schemas.microsoft.com/office/drawing/2014/main" id="{5CCCA197-E5D9-4B9D-A667-671A48ACC20D}"/>
              </a:ext>
            </a:extLst>
          </p:cNvPr>
          <p:cNvSpPr/>
          <p:nvPr/>
        </p:nvSpPr>
        <p:spPr bwMode="auto">
          <a:xfrm>
            <a:off x="7132094" y="1750119"/>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3" name="Rectangle: Rounded Corners 52">
            <a:extLst>
              <a:ext uri="{FF2B5EF4-FFF2-40B4-BE49-F238E27FC236}">
                <a16:creationId xmlns:a16="http://schemas.microsoft.com/office/drawing/2014/main" id="{A087221C-8A27-4E82-A306-B0B19A97D956}"/>
              </a:ext>
            </a:extLst>
          </p:cNvPr>
          <p:cNvSpPr/>
          <p:nvPr/>
        </p:nvSpPr>
        <p:spPr bwMode="auto">
          <a:xfrm>
            <a:off x="7253787" y="1870030"/>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4" name="Rectangle: Rounded Corners 53">
            <a:extLst>
              <a:ext uri="{FF2B5EF4-FFF2-40B4-BE49-F238E27FC236}">
                <a16:creationId xmlns:a16="http://schemas.microsoft.com/office/drawing/2014/main" id="{14B04D1F-54E2-4DB5-B7E7-37706DABA801}"/>
              </a:ext>
            </a:extLst>
          </p:cNvPr>
          <p:cNvSpPr/>
          <p:nvPr/>
        </p:nvSpPr>
        <p:spPr bwMode="auto">
          <a:xfrm>
            <a:off x="7379486" y="1991553"/>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2" name="Rectangle: Rounded Corners 11">
            <a:extLst>
              <a:ext uri="{FF2B5EF4-FFF2-40B4-BE49-F238E27FC236}">
                <a16:creationId xmlns:a16="http://schemas.microsoft.com/office/drawing/2014/main" id="{967124B8-4BCD-45D9-A2CD-7B836C702146}"/>
              </a:ext>
            </a:extLst>
          </p:cNvPr>
          <p:cNvSpPr/>
          <p:nvPr/>
        </p:nvSpPr>
        <p:spPr bwMode="auto">
          <a:xfrm>
            <a:off x="7093509" y="2142948"/>
            <a:ext cx="617478" cy="629636"/>
          </a:xfrm>
          <a:prstGeom prst="roundRect">
            <a:avLst>
              <a:gd name="adj" fmla="val 1281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Orlando</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Florida</a:t>
            </a:r>
          </a:p>
        </p:txBody>
      </p:sp>
      <p:sp>
        <p:nvSpPr>
          <p:cNvPr id="17" name="Rectangle: Rounded Corners 16">
            <a:extLst>
              <a:ext uri="{FF2B5EF4-FFF2-40B4-BE49-F238E27FC236}">
                <a16:creationId xmlns:a16="http://schemas.microsoft.com/office/drawing/2014/main" id="{BE89163A-4796-46C6-96FD-2EF3022F133B}"/>
              </a:ext>
            </a:extLst>
          </p:cNvPr>
          <p:cNvSpPr/>
          <p:nvPr/>
        </p:nvSpPr>
        <p:spPr bwMode="auto">
          <a:xfrm>
            <a:off x="5199020" y="155078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ectangle: Rounded Corners 56">
            <a:extLst>
              <a:ext uri="{FF2B5EF4-FFF2-40B4-BE49-F238E27FC236}">
                <a16:creationId xmlns:a16="http://schemas.microsoft.com/office/drawing/2014/main" id="{FC0AFA7B-075C-441B-BCB2-B7D0D3110D01}"/>
              </a:ext>
            </a:extLst>
          </p:cNvPr>
          <p:cNvSpPr/>
          <p:nvPr/>
        </p:nvSpPr>
        <p:spPr bwMode="auto">
          <a:xfrm>
            <a:off x="5272503" y="162136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8" name="Rectangle: Rounded Corners 57">
            <a:extLst>
              <a:ext uri="{FF2B5EF4-FFF2-40B4-BE49-F238E27FC236}">
                <a16:creationId xmlns:a16="http://schemas.microsoft.com/office/drawing/2014/main" id="{6FB26F62-8C2C-44F3-81B7-B913DAFBFA36}"/>
              </a:ext>
            </a:extLst>
          </p:cNvPr>
          <p:cNvSpPr/>
          <p:nvPr/>
        </p:nvSpPr>
        <p:spPr bwMode="auto">
          <a:xfrm>
            <a:off x="5364037" y="170217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9" name="Rectangle: Rounded Corners 58">
            <a:extLst>
              <a:ext uri="{FF2B5EF4-FFF2-40B4-BE49-F238E27FC236}">
                <a16:creationId xmlns:a16="http://schemas.microsoft.com/office/drawing/2014/main" id="{0EFF639F-B280-4472-BFBE-80D07B38F6DA}"/>
              </a:ext>
            </a:extLst>
          </p:cNvPr>
          <p:cNvSpPr/>
          <p:nvPr/>
        </p:nvSpPr>
        <p:spPr bwMode="auto">
          <a:xfrm>
            <a:off x="5485730" y="178025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Rectangle: Rounded Corners 15">
            <a:extLst>
              <a:ext uri="{FF2B5EF4-FFF2-40B4-BE49-F238E27FC236}">
                <a16:creationId xmlns:a16="http://schemas.microsoft.com/office/drawing/2014/main" id="{AA6B7D61-46E6-4D5D-895A-750B833CB08B}"/>
              </a:ext>
            </a:extLst>
          </p:cNvPr>
          <p:cNvSpPr/>
          <p:nvPr/>
        </p:nvSpPr>
        <p:spPr bwMode="auto">
          <a:xfrm>
            <a:off x="5246516" y="2132267"/>
            <a:ext cx="617477" cy="1071230"/>
          </a:xfrm>
          <a:prstGeom prst="roundRect">
            <a:avLst>
              <a:gd name="adj" fmla="val 11625"/>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Kevin</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677</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25</a:t>
            </a:r>
          </a:p>
          <a:p>
            <a:pPr marL="0" marR="0" indent="0"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a:ln>
                <a:noFill/>
              </a:ln>
              <a:solidFill>
                <a:schemeClr val="tx1"/>
              </a:solidFill>
              <a:effectLst/>
              <a:latin typeface="Comic Sans MS" pitchFamily="66" charset="0"/>
            </a:endParaRPr>
          </a:p>
        </p:txBody>
      </p:sp>
      <p:sp>
        <p:nvSpPr>
          <p:cNvPr id="18" name="Rectangle: Rounded Corners 17">
            <a:extLst>
              <a:ext uri="{FF2B5EF4-FFF2-40B4-BE49-F238E27FC236}">
                <a16:creationId xmlns:a16="http://schemas.microsoft.com/office/drawing/2014/main" id="{EEAA407C-ACFE-4F1F-933F-F8127C9C1A1B}"/>
              </a:ext>
            </a:extLst>
          </p:cNvPr>
          <p:cNvSpPr/>
          <p:nvPr/>
        </p:nvSpPr>
        <p:spPr bwMode="auto">
          <a:xfrm>
            <a:off x="3305690" y="15951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Rounded Corners 60">
            <a:extLst>
              <a:ext uri="{FF2B5EF4-FFF2-40B4-BE49-F238E27FC236}">
                <a16:creationId xmlns:a16="http://schemas.microsoft.com/office/drawing/2014/main" id="{829163CA-B9CE-4E54-B6E5-6F890C3312B8}"/>
              </a:ext>
            </a:extLst>
          </p:cNvPr>
          <p:cNvSpPr/>
          <p:nvPr/>
        </p:nvSpPr>
        <p:spPr bwMode="auto">
          <a:xfrm>
            <a:off x="3376604" y="1642560"/>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2" name="Rectangle: Rounded Corners 61">
            <a:extLst>
              <a:ext uri="{FF2B5EF4-FFF2-40B4-BE49-F238E27FC236}">
                <a16:creationId xmlns:a16="http://schemas.microsoft.com/office/drawing/2014/main" id="{BAB9A033-0B3C-4C72-A432-A23A9F96B2EA}"/>
              </a:ext>
            </a:extLst>
          </p:cNvPr>
          <p:cNvSpPr/>
          <p:nvPr/>
        </p:nvSpPr>
        <p:spPr bwMode="auto">
          <a:xfrm>
            <a:off x="3485684" y="17094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3" name="Rectangle: Rounded Corners 62">
            <a:extLst>
              <a:ext uri="{FF2B5EF4-FFF2-40B4-BE49-F238E27FC236}">
                <a16:creationId xmlns:a16="http://schemas.microsoft.com/office/drawing/2014/main" id="{95BE1A89-99C2-4742-9365-84FC6C3D9A4B}"/>
              </a:ext>
            </a:extLst>
          </p:cNvPr>
          <p:cNvSpPr/>
          <p:nvPr/>
        </p:nvSpPr>
        <p:spPr bwMode="auto">
          <a:xfrm>
            <a:off x="3232207" y="1988199"/>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17</a:t>
            </a:r>
          </a:p>
          <a:p>
            <a:pPr marL="0" marR="0" indent="0" defTabSz="914400" rtl="0" eaLnBrk="1" fontAlgn="base" latinLnBrk="0" hangingPunct="1">
              <a:lnSpc>
                <a:spcPct val="100000"/>
              </a:lnSpc>
              <a:spcBef>
                <a:spcPct val="0"/>
              </a:spcBef>
              <a:spcAft>
                <a:spcPct val="0"/>
              </a:spcAft>
              <a:buClrTx/>
              <a:buSzTx/>
              <a:buFontTx/>
              <a:buNone/>
              <a:tabLst/>
            </a:pPr>
            <a:r>
              <a:rPr lang="en-US" sz="1100" dirty="0"/>
              <a:t>Ford</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99…9</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endParaRPr kumimoji="0" lang="en-US" sz="1100" i="1" u="none" strike="noStrike" cap="none" normalizeH="0" baseline="0" dirty="0">
              <a:ln>
                <a:noFill/>
              </a:ln>
              <a:solidFill>
                <a:schemeClr val="tx1"/>
              </a:solidFill>
              <a:effectLst/>
              <a:latin typeface="Comic Sans MS" pitchFamily="66" charset="0"/>
            </a:endParaRPr>
          </a:p>
        </p:txBody>
      </p:sp>
      <p:sp>
        <p:nvSpPr>
          <p:cNvPr id="64" name="Rectangle: Rounded Corners 63">
            <a:extLst>
              <a:ext uri="{FF2B5EF4-FFF2-40B4-BE49-F238E27FC236}">
                <a16:creationId xmlns:a16="http://schemas.microsoft.com/office/drawing/2014/main" id="{0307FCCA-6F98-4302-9B71-6B4301572AD6}"/>
              </a:ext>
            </a:extLst>
          </p:cNvPr>
          <p:cNvSpPr/>
          <p:nvPr/>
        </p:nvSpPr>
        <p:spPr bwMode="auto">
          <a:xfrm>
            <a:off x="1279129" y="1674956"/>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5" name="Rectangle: Rounded Corners 64">
            <a:extLst>
              <a:ext uri="{FF2B5EF4-FFF2-40B4-BE49-F238E27FC236}">
                <a16:creationId xmlns:a16="http://schemas.microsoft.com/office/drawing/2014/main" id="{3E621328-8A95-4309-99EE-91B30EF443C2}"/>
              </a:ext>
            </a:extLst>
          </p:cNvPr>
          <p:cNvSpPr/>
          <p:nvPr/>
        </p:nvSpPr>
        <p:spPr bwMode="auto">
          <a:xfrm>
            <a:off x="1400822" y="1794867"/>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6" name="Rectangle: Rounded Corners 65">
            <a:extLst>
              <a:ext uri="{FF2B5EF4-FFF2-40B4-BE49-F238E27FC236}">
                <a16:creationId xmlns:a16="http://schemas.microsoft.com/office/drawing/2014/main" id="{D40237DA-BFD5-45DF-8997-B4B0F8C50BF3}"/>
              </a:ext>
            </a:extLst>
          </p:cNvPr>
          <p:cNvSpPr/>
          <p:nvPr/>
        </p:nvSpPr>
        <p:spPr bwMode="auto">
          <a:xfrm>
            <a:off x="1526521" y="1916390"/>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7" name="Rectangle: Rounded Corners 66">
            <a:extLst>
              <a:ext uri="{FF2B5EF4-FFF2-40B4-BE49-F238E27FC236}">
                <a16:creationId xmlns:a16="http://schemas.microsoft.com/office/drawing/2014/main" id="{5F8AFA54-0D23-4E14-8A82-8951EC82999F}"/>
              </a:ext>
            </a:extLst>
          </p:cNvPr>
          <p:cNvSpPr/>
          <p:nvPr/>
        </p:nvSpPr>
        <p:spPr bwMode="auto">
          <a:xfrm>
            <a:off x="1240544" y="2067785"/>
            <a:ext cx="617478" cy="629636"/>
          </a:xfrm>
          <a:prstGeom prst="roundRect">
            <a:avLst>
              <a:gd name="adj" fmla="val 12818"/>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t>677</a:t>
            </a:r>
            <a:endParaRPr kumimoji="0" lang="en-US" sz="1200" b="1" i="1" u="none" strike="noStrike" cap="none" normalizeH="0" baseline="0" dirty="0">
              <a:ln>
                <a:noFill/>
              </a:ln>
              <a:solidFill>
                <a:schemeClr val="tx1"/>
              </a:solidFill>
              <a:effectLst/>
              <a:latin typeface="Comic Sans MS" pitchFamily="66" charset="0"/>
            </a:endParaRPr>
          </a:p>
          <a:p>
            <a:pPr marL="0" marR="0" indent="0" defTabSz="914400" rtl="0" eaLnBrk="1" fontAlgn="base" latinLnBrk="0" hangingPunct="1">
              <a:lnSpc>
                <a:spcPct val="100000"/>
              </a:lnSpc>
              <a:spcBef>
                <a:spcPct val="0"/>
              </a:spcBef>
              <a:spcAft>
                <a:spcPct val="0"/>
              </a:spcAft>
              <a:buClrTx/>
              <a:buSzTx/>
              <a:buFontTx/>
              <a:buNone/>
              <a:tabLst/>
            </a:pPr>
            <a:r>
              <a:rPr lang="en-US" sz="1100" dirty="0"/>
              <a:t>Red</a:t>
            </a:r>
          </a:p>
          <a:p>
            <a:pPr marL="0" marR="0" indent="0" defTabSz="914400" rtl="0" eaLnBrk="1" fontAlgn="base" latinLnBrk="0" hangingPunct="1">
              <a:lnSpc>
                <a:spcPct val="100000"/>
              </a:lnSpc>
              <a:spcBef>
                <a:spcPct val="0"/>
              </a:spcBef>
              <a:spcAft>
                <a:spcPct val="0"/>
              </a:spcAft>
              <a:buClrTx/>
              <a:buSzTx/>
              <a:buFontTx/>
              <a:buNone/>
              <a:tabLst/>
            </a:pPr>
            <a:r>
              <a:rPr lang="en-US" sz="1100" dirty="0"/>
              <a:t>17</a:t>
            </a:r>
            <a:endParaRPr kumimoji="0" lang="en-US" sz="1100" b="0" i="1" u="none" strike="noStrike" cap="none" normalizeH="0" baseline="0" dirty="0">
              <a:ln>
                <a:noFill/>
              </a:ln>
              <a:solidFill>
                <a:schemeClr val="tx1"/>
              </a:solidFill>
              <a:effectLst/>
              <a:latin typeface="Comic Sans MS" pitchFamily="66" charset="0"/>
            </a:endParaRPr>
          </a:p>
        </p:txBody>
      </p:sp>
      <p:cxnSp>
        <p:nvCxnSpPr>
          <p:cNvPr id="20" name="Straight Arrow Connector 19">
            <a:extLst>
              <a:ext uri="{FF2B5EF4-FFF2-40B4-BE49-F238E27FC236}">
                <a16:creationId xmlns:a16="http://schemas.microsoft.com/office/drawing/2014/main" id="{0F6AC69C-107A-4217-901C-C17950C435A4}"/>
              </a:ext>
            </a:extLst>
          </p:cNvPr>
          <p:cNvCxnSpPr/>
          <p:nvPr/>
        </p:nvCxnSpPr>
        <p:spPr bwMode="auto">
          <a:xfrm flipV="1">
            <a:off x="1447800" y="2142948"/>
            <a:ext cx="1857890" cy="4463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Freeform: Shape 26">
            <a:extLst>
              <a:ext uri="{FF2B5EF4-FFF2-40B4-BE49-F238E27FC236}">
                <a16:creationId xmlns:a16="http://schemas.microsoft.com/office/drawing/2014/main" id="{BB16977A-30F9-4034-90F0-004C4074A2FB}"/>
              </a:ext>
            </a:extLst>
          </p:cNvPr>
          <p:cNvSpPr/>
          <p:nvPr/>
        </p:nvSpPr>
        <p:spPr bwMode="auto">
          <a:xfrm>
            <a:off x="3642232" y="1982481"/>
            <a:ext cx="3419395" cy="683879"/>
          </a:xfrm>
          <a:custGeom>
            <a:avLst/>
            <a:gdLst>
              <a:gd name="connsiteX0" fmla="*/ 0 w 3419395"/>
              <a:gd name="connsiteY0" fmla="*/ 683879 h 683879"/>
              <a:gd name="connsiteX1" fmla="*/ 38420 w 3419395"/>
              <a:gd name="connsiteY1" fmla="*/ 676195 h 683879"/>
              <a:gd name="connsiteX2" fmla="*/ 61472 w 3419395"/>
              <a:gd name="connsiteY2" fmla="*/ 660827 h 683879"/>
              <a:gd name="connsiteX3" fmla="*/ 76840 w 3419395"/>
              <a:gd name="connsiteY3" fmla="*/ 645458 h 683879"/>
              <a:gd name="connsiteX4" fmla="*/ 115260 w 3419395"/>
              <a:gd name="connsiteY4" fmla="*/ 637774 h 683879"/>
              <a:gd name="connsiteX5" fmla="*/ 384202 w 3419395"/>
              <a:gd name="connsiteY5" fmla="*/ 637774 h 683879"/>
              <a:gd name="connsiteX6" fmla="*/ 445674 w 3419395"/>
              <a:gd name="connsiteY6" fmla="*/ 622406 h 683879"/>
              <a:gd name="connsiteX7" fmla="*/ 476410 w 3419395"/>
              <a:gd name="connsiteY7" fmla="*/ 614722 h 683879"/>
              <a:gd name="connsiteX8" fmla="*/ 499462 w 3419395"/>
              <a:gd name="connsiteY8" fmla="*/ 607038 h 683879"/>
              <a:gd name="connsiteX9" fmla="*/ 630091 w 3419395"/>
              <a:gd name="connsiteY9" fmla="*/ 583986 h 683879"/>
              <a:gd name="connsiteX10" fmla="*/ 676195 w 3419395"/>
              <a:gd name="connsiteY10" fmla="*/ 568618 h 683879"/>
              <a:gd name="connsiteX11" fmla="*/ 699247 w 3419395"/>
              <a:gd name="connsiteY11" fmla="*/ 560934 h 683879"/>
              <a:gd name="connsiteX12" fmla="*/ 745351 w 3419395"/>
              <a:gd name="connsiteY12" fmla="*/ 537882 h 683879"/>
              <a:gd name="connsiteX13" fmla="*/ 783771 w 3419395"/>
              <a:gd name="connsiteY13" fmla="*/ 507146 h 683879"/>
              <a:gd name="connsiteX14" fmla="*/ 806823 w 3419395"/>
              <a:gd name="connsiteY14" fmla="*/ 484094 h 683879"/>
              <a:gd name="connsiteX15" fmla="*/ 860612 w 3419395"/>
              <a:gd name="connsiteY15" fmla="*/ 461042 h 683879"/>
              <a:gd name="connsiteX16" fmla="*/ 929768 w 3419395"/>
              <a:gd name="connsiteY16" fmla="*/ 414937 h 683879"/>
              <a:gd name="connsiteX17" fmla="*/ 952820 w 3419395"/>
              <a:gd name="connsiteY17" fmla="*/ 399569 h 683879"/>
              <a:gd name="connsiteX18" fmla="*/ 983556 w 3419395"/>
              <a:gd name="connsiteY18" fmla="*/ 391885 h 683879"/>
              <a:gd name="connsiteX19" fmla="*/ 1045029 w 3419395"/>
              <a:gd name="connsiteY19" fmla="*/ 345781 h 683879"/>
              <a:gd name="connsiteX20" fmla="*/ 1114185 w 3419395"/>
              <a:gd name="connsiteY20" fmla="*/ 307361 h 683879"/>
              <a:gd name="connsiteX21" fmla="*/ 1167973 w 3419395"/>
              <a:gd name="connsiteY21" fmla="*/ 276625 h 683879"/>
              <a:gd name="connsiteX22" fmla="*/ 1221761 w 3419395"/>
              <a:gd name="connsiteY22" fmla="*/ 238205 h 683879"/>
              <a:gd name="connsiteX23" fmla="*/ 1244813 w 3419395"/>
              <a:gd name="connsiteY23" fmla="*/ 215153 h 683879"/>
              <a:gd name="connsiteX24" fmla="*/ 1267865 w 3419395"/>
              <a:gd name="connsiteY24" fmla="*/ 199785 h 683879"/>
              <a:gd name="connsiteX25" fmla="*/ 1283234 w 3419395"/>
              <a:gd name="connsiteY25" fmla="*/ 184416 h 683879"/>
              <a:gd name="connsiteX26" fmla="*/ 1329338 w 3419395"/>
              <a:gd name="connsiteY26" fmla="*/ 153680 h 683879"/>
              <a:gd name="connsiteX27" fmla="*/ 1344706 w 3419395"/>
              <a:gd name="connsiteY27" fmla="*/ 130628 h 683879"/>
              <a:gd name="connsiteX28" fmla="*/ 1390810 w 3419395"/>
              <a:gd name="connsiteY28" fmla="*/ 115260 h 683879"/>
              <a:gd name="connsiteX29" fmla="*/ 1459966 w 3419395"/>
              <a:gd name="connsiteY29" fmla="*/ 84524 h 683879"/>
              <a:gd name="connsiteX30" fmla="*/ 1506071 w 3419395"/>
              <a:gd name="connsiteY30" fmla="*/ 69156 h 683879"/>
              <a:gd name="connsiteX31" fmla="*/ 1529123 w 3419395"/>
              <a:gd name="connsiteY31" fmla="*/ 61472 h 683879"/>
              <a:gd name="connsiteX32" fmla="*/ 1590595 w 3419395"/>
              <a:gd name="connsiteY32" fmla="*/ 46104 h 683879"/>
              <a:gd name="connsiteX33" fmla="*/ 1659751 w 3419395"/>
              <a:gd name="connsiteY33" fmla="*/ 15368 h 683879"/>
              <a:gd name="connsiteX34" fmla="*/ 1867220 w 3419395"/>
              <a:gd name="connsiteY34" fmla="*/ 0 h 683879"/>
              <a:gd name="connsiteX35" fmla="*/ 2067005 w 3419395"/>
              <a:gd name="connsiteY35" fmla="*/ 7684 h 683879"/>
              <a:gd name="connsiteX36" fmla="*/ 2105425 w 3419395"/>
              <a:gd name="connsiteY36" fmla="*/ 15368 h 683879"/>
              <a:gd name="connsiteX37" fmla="*/ 2166897 w 3419395"/>
              <a:gd name="connsiteY37" fmla="*/ 23052 h 683879"/>
              <a:gd name="connsiteX38" fmla="*/ 2197634 w 3419395"/>
              <a:gd name="connsiteY38" fmla="*/ 30736 h 683879"/>
              <a:gd name="connsiteX39" fmla="*/ 2243738 w 3419395"/>
              <a:gd name="connsiteY39" fmla="*/ 38420 h 683879"/>
              <a:gd name="connsiteX40" fmla="*/ 2266790 w 3419395"/>
              <a:gd name="connsiteY40" fmla="*/ 46104 h 683879"/>
              <a:gd name="connsiteX41" fmla="*/ 2335946 w 3419395"/>
              <a:gd name="connsiteY41" fmla="*/ 61472 h 683879"/>
              <a:gd name="connsiteX42" fmla="*/ 2412786 w 3419395"/>
              <a:gd name="connsiteY42" fmla="*/ 84524 h 683879"/>
              <a:gd name="connsiteX43" fmla="*/ 2466575 w 3419395"/>
              <a:gd name="connsiteY43" fmla="*/ 92208 h 683879"/>
              <a:gd name="connsiteX44" fmla="*/ 2512679 w 3419395"/>
              <a:gd name="connsiteY44" fmla="*/ 107576 h 683879"/>
              <a:gd name="connsiteX45" fmla="*/ 2535731 w 3419395"/>
              <a:gd name="connsiteY45" fmla="*/ 115260 h 683879"/>
              <a:gd name="connsiteX46" fmla="*/ 2566467 w 3419395"/>
              <a:gd name="connsiteY46" fmla="*/ 130628 h 683879"/>
              <a:gd name="connsiteX47" fmla="*/ 2589519 w 3419395"/>
              <a:gd name="connsiteY47" fmla="*/ 145996 h 683879"/>
              <a:gd name="connsiteX48" fmla="*/ 2635623 w 3419395"/>
              <a:gd name="connsiteY48" fmla="*/ 161364 h 683879"/>
              <a:gd name="connsiteX49" fmla="*/ 2650992 w 3419395"/>
              <a:gd name="connsiteY49" fmla="*/ 176732 h 683879"/>
              <a:gd name="connsiteX50" fmla="*/ 2697096 w 3419395"/>
              <a:gd name="connsiteY50" fmla="*/ 192101 h 683879"/>
              <a:gd name="connsiteX51" fmla="*/ 2720148 w 3419395"/>
              <a:gd name="connsiteY51" fmla="*/ 199785 h 683879"/>
              <a:gd name="connsiteX52" fmla="*/ 2781620 w 3419395"/>
              <a:gd name="connsiteY52" fmla="*/ 222837 h 683879"/>
              <a:gd name="connsiteX53" fmla="*/ 2804672 w 3419395"/>
              <a:gd name="connsiteY53" fmla="*/ 238205 h 683879"/>
              <a:gd name="connsiteX54" fmla="*/ 2873829 w 3419395"/>
              <a:gd name="connsiteY54" fmla="*/ 261257 h 683879"/>
              <a:gd name="connsiteX55" fmla="*/ 2896881 w 3419395"/>
              <a:gd name="connsiteY55" fmla="*/ 268941 h 683879"/>
              <a:gd name="connsiteX56" fmla="*/ 2919933 w 3419395"/>
              <a:gd name="connsiteY56" fmla="*/ 276625 h 683879"/>
              <a:gd name="connsiteX57" fmla="*/ 2981405 w 3419395"/>
              <a:gd name="connsiteY57" fmla="*/ 291993 h 683879"/>
              <a:gd name="connsiteX58" fmla="*/ 3012141 w 3419395"/>
              <a:gd name="connsiteY58" fmla="*/ 299677 h 683879"/>
              <a:gd name="connsiteX59" fmla="*/ 3065929 w 3419395"/>
              <a:gd name="connsiteY59" fmla="*/ 307361 h 683879"/>
              <a:gd name="connsiteX60" fmla="*/ 3165822 w 3419395"/>
              <a:gd name="connsiteY60" fmla="*/ 322729 h 683879"/>
              <a:gd name="connsiteX61" fmla="*/ 3188874 w 3419395"/>
              <a:gd name="connsiteY61" fmla="*/ 330413 h 683879"/>
              <a:gd name="connsiteX62" fmla="*/ 3311818 w 3419395"/>
              <a:gd name="connsiteY62" fmla="*/ 345781 h 683879"/>
              <a:gd name="connsiteX63" fmla="*/ 3419395 w 3419395"/>
              <a:gd name="connsiteY63" fmla="*/ 345781 h 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19395" h="683879">
                <a:moveTo>
                  <a:pt x="0" y="683879"/>
                </a:moveTo>
                <a:cubicBezTo>
                  <a:pt x="12807" y="681318"/>
                  <a:pt x="26191" y="680781"/>
                  <a:pt x="38420" y="676195"/>
                </a:cubicBezTo>
                <a:cubicBezTo>
                  <a:pt x="47067" y="672952"/>
                  <a:pt x="54261" y="666596"/>
                  <a:pt x="61472" y="660827"/>
                </a:cubicBezTo>
                <a:cubicBezTo>
                  <a:pt x="67129" y="656301"/>
                  <a:pt x="70181" y="648312"/>
                  <a:pt x="76840" y="645458"/>
                </a:cubicBezTo>
                <a:cubicBezTo>
                  <a:pt x="88844" y="640313"/>
                  <a:pt x="102453" y="640335"/>
                  <a:pt x="115260" y="637774"/>
                </a:cubicBezTo>
                <a:cubicBezTo>
                  <a:pt x="223352" y="642474"/>
                  <a:pt x="285251" y="652617"/>
                  <a:pt x="384202" y="637774"/>
                </a:cubicBezTo>
                <a:cubicBezTo>
                  <a:pt x="405090" y="634641"/>
                  <a:pt x="425183" y="627529"/>
                  <a:pt x="445674" y="622406"/>
                </a:cubicBezTo>
                <a:cubicBezTo>
                  <a:pt x="455919" y="619845"/>
                  <a:pt x="466391" y="618062"/>
                  <a:pt x="476410" y="614722"/>
                </a:cubicBezTo>
                <a:cubicBezTo>
                  <a:pt x="484094" y="612161"/>
                  <a:pt x="491570" y="608859"/>
                  <a:pt x="499462" y="607038"/>
                </a:cubicBezTo>
                <a:cubicBezTo>
                  <a:pt x="560953" y="592848"/>
                  <a:pt x="573401" y="592084"/>
                  <a:pt x="630091" y="583986"/>
                </a:cubicBezTo>
                <a:lnTo>
                  <a:pt x="676195" y="568618"/>
                </a:lnTo>
                <a:cubicBezTo>
                  <a:pt x="683879" y="566057"/>
                  <a:pt x="692508" y="565427"/>
                  <a:pt x="699247" y="560934"/>
                </a:cubicBezTo>
                <a:cubicBezTo>
                  <a:pt x="729038" y="541073"/>
                  <a:pt x="713538" y="548486"/>
                  <a:pt x="745351" y="537882"/>
                </a:cubicBezTo>
                <a:cubicBezTo>
                  <a:pt x="779721" y="486327"/>
                  <a:pt x="739233" y="536838"/>
                  <a:pt x="783771" y="507146"/>
                </a:cubicBezTo>
                <a:cubicBezTo>
                  <a:pt x="792813" y="501118"/>
                  <a:pt x="797980" y="490410"/>
                  <a:pt x="806823" y="484094"/>
                </a:cubicBezTo>
                <a:cubicBezTo>
                  <a:pt x="860688" y="445620"/>
                  <a:pt x="815462" y="486125"/>
                  <a:pt x="860612" y="461042"/>
                </a:cubicBezTo>
                <a:cubicBezTo>
                  <a:pt x="860637" y="461028"/>
                  <a:pt x="918230" y="422629"/>
                  <a:pt x="929768" y="414937"/>
                </a:cubicBezTo>
                <a:cubicBezTo>
                  <a:pt x="937452" y="409814"/>
                  <a:pt x="943861" y="401809"/>
                  <a:pt x="952820" y="399569"/>
                </a:cubicBezTo>
                <a:lnTo>
                  <a:pt x="983556" y="391885"/>
                </a:lnTo>
                <a:cubicBezTo>
                  <a:pt x="1004047" y="376517"/>
                  <a:pt x="1022119" y="357236"/>
                  <a:pt x="1045029" y="345781"/>
                </a:cubicBezTo>
                <a:cubicBezTo>
                  <a:pt x="1074323" y="331134"/>
                  <a:pt x="1085240" y="326658"/>
                  <a:pt x="1114185" y="307361"/>
                </a:cubicBezTo>
                <a:cubicBezTo>
                  <a:pt x="1160705" y="276348"/>
                  <a:pt x="1126887" y="290320"/>
                  <a:pt x="1167973" y="276625"/>
                </a:cubicBezTo>
                <a:cubicBezTo>
                  <a:pt x="1227909" y="216689"/>
                  <a:pt x="1150964" y="288774"/>
                  <a:pt x="1221761" y="238205"/>
                </a:cubicBezTo>
                <a:cubicBezTo>
                  <a:pt x="1230604" y="231889"/>
                  <a:pt x="1236465" y="222110"/>
                  <a:pt x="1244813" y="215153"/>
                </a:cubicBezTo>
                <a:cubicBezTo>
                  <a:pt x="1251908" y="209241"/>
                  <a:pt x="1260654" y="205554"/>
                  <a:pt x="1267865" y="199785"/>
                </a:cubicBezTo>
                <a:cubicBezTo>
                  <a:pt x="1273522" y="195259"/>
                  <a:pt x="1277438" y="188763"/>
                  <a:pt x="1283234" y="184416"/>
                </a:cubicBezTo>
                <a:cubicBezTo>
                  <a:pt x="1298010" y="173334"/>
                  <a:pt x="1329338" y="153680"/>
                  <a:pt x="1329338" y="153680"/>
                </a:cubicBezTo>
                <a:cubicBezTo>
                  <a:pt x="1334461" y="145996"/>
                  <a:pt x="1336875" y="135523"/>
                  <a:pt x="1344706" y="130628"/>
                </a:cubicBezTo>
                <a:cubicBezTo>
                  <a:pt x="1358443" y="122042"/>
                  <a:pt x="1377331" y="124246"/>
                  <a:pt x="1390810" y="115260"/>
                </a:cubicBezTo>
                <a:cubicBezTo>
                  <a:pt x="1427341" y="90906"/>
                  <a:pt x="1405101" y="102812"/>
                  <a:pt x="1459966" y="84524"/>
                </a:cubicBezTo>
                <a:lnTo>
                  <a:pt x="1506071" y="69156"/>
                </a:lnTo>
                <a:cubicBezTo>
                  <a:pt x="1513755" y="66595"/>
                  <a:pt x="1521181" y="63060"/>
                  <a:pt x="1529123" y="61472"/>
                </a:cubicBezTo>
                <a:cubicBezTo>
                  <a:pt x="1543736" y="58549"/>
                  <a:pt x="1574843" y="53980"/>
                  <a:pt x="1590595" y="46104"/>
                </a:cubicBezTo>
                <a:cubicBezTo>
                  <a:pt x="1621680" y="30562"/>
                  <a:pt x="1614439" y="18200"/>
                  <a:pt x="1659751" y="15368"/>
                </a:cubicBezTo>
                <a:cubicBezTo>
                  <a:pt x="1810932" y="5919"/>
                  <a:pt x="1741803" y="11402"/>
                  <a:pt x="1867220" y="0"/>
                </a:cubicBezTo>
                <a:cubicBezTo>
                  <a:pt x="1933815" y="2561"/>
                  <a:pt x="2000499" y="3393"/>
                  <a:pt x="2067005" y="7684"/>
                </a:cubicBezTo>
                <a:cubicBezTo>
                  <a:pt x="2080038" y="8525"/>
                  <a:pt x="2092517" y="13382"/>
                  <a:pt x="2105425" y="15368"/>
                </a:cubicBezTo>
                <a:cubicBezTo>
                  <a:pt x="2125835" y="18508"/>
                  <a:pt x="2146528" y="19657"/>
                  <a:pt x="2166897" y="23052"/>
                </a:cubicBezTo>
                <a:cubicBezTo>
                  <a:pt x="2177314" y="24788"/>
                  <a:pt x="2187278" y="28665"/>
                  <a:pt x="2197634" y="30736"/>
                </a:cubicBezTo>
                <a:cubicBezTo>
                  <a:pt x="2212911" y="33791"/>
                  <a:pt x="2228529" y="35040"/>
                  <a:pt x="2243738" y="38420"/>
                </a:cubicBezTo>
                <a:cubicBezTo>
                  <a:pt x="2251645" y="40177"/>
                  <a:pt x="2258932" y="44140"/>
                  <a:pt x="2266790" y="46104"/>
                </a:cubicBezTo>
                <a:cubicBezTo>
                  <a:pt x="2310661" y="57072"/>
                  <a:pt x="2296506" y="49640"/>
                  <a:pt x="2335946" y="61472"/>
                </a:cubicBezTo>
                <a:cubicBezTo>
                  <a:pt x="2366790" y="70725"/>
                  <a:pt x="2382814" y="79075"/>
                  <a:pt x="2412786" y="84524"/>
                </a:cubicBezTo>
                <a:cubicBezTo>
                  <a:pt x="2430606" y="87764"/>
                  <a:pt x="2448645" y="89647"/>
                  <a:pt x="2466575" y="92208"/>
                </a:cubicBezTo>
                <a:lnTo>
                  <a:pt x="2512679" y="107576"/>
                </a:lnTo>
                <a:cubicBezTo>
                  <a:pt x="2520363" y="110137"/>
                  <a:pt x="2528486" y="111638"/>
                  <a:pt x="2535731" y="115260"/>
                </a:cubicBezTo>
                <a:cubicBezTo>
                  <a:pt x="2545976" y="120383"/>
                  <a:pt x="2556522" y="124945"/>
                  <a:pt x="2566467" y="130628"/>
                </a:cubicBezTo>
                <a:cubicBezTo>
                  <a:pt x="2574485" y="135210"/>
                  <a:pt x="2581080" y="142245"/>
                  <a:pt x="2589519" y="145996"/>
                </a:cubicBezTo>
                <a:cubicBezTo>
                  <a:pt x="2604322" y="152575"/>
                  <a:pt x="2635623" y="161364"/>
                  <a:pt x="2635623" y="161364"/>
                </a:cubicBezTo>
                <a:cubicBezTo>
                  <a:pt x="2640746" y="166487"/>
                  <a:pt x="2644512" y="173492"/>
                  <a:pt x="2650992" y="176732"/>
                </a:cubicBezTo>
                <a:cubicBezTo>
                  <a:pt x="2665481" y="183977"/>
                  <a:pt x="2681728" y="186978"/>
                  <a:pt x="2697096" y="192101"/>
                </a:cubicBezTo>
                <a:cubicBezTo>
                  <a:pt x="2704780" y="194662"/>
                  <a:pt x="2712903" y="196163"/>
                  <a:pt x="2720148" y="199785"/>
                </a:cubicBezTo>
                <a:cubicBezTo>
                  <a:pt x="2760330" y="219876"/>
                  <a:pt x="2739771" y="212375"/>
                  <a:pt x="2781620" y="222837"/>
                </a:cubicBezTo>
                <a:cubicBezTo>
                  <a:pt x="2789304" y="227960"/>
                  <a:pt x="2796233" y="234454"/>
                  <a:pt x="2804672" y="238205"/>
                </a:cubicBezTo>
                <a:cubicBezTo>
                  <a:pt x="2804680" y="238209"/>
                  <a:pt x="2862299" y="257414"/>
                  <a:pt x="2873829" y="261257"/>
                </a:cubicBezTo>
                <a:lnTo>
                  <a:pt x="2896881" y="268941"/>
                </a:lnTo>
                <a:cubicBezTo>
                  <a:pt x="2904565" y="271502"/>
                  <a:pt x="2912075" y="274661"/>
                  <a:pt x="2919933" y="276625"/>
                </a:cubicBezTo>
                <a:lnTo>
                  <a:pt x="2981405" y="291993"/>
                </a:lnTo>
                <a:cubicBezTo>
                  <a:pt x="2991650" y="294554"/>
                  <a:pt x="3001686" y="298183"/>
                  <a:pt x="3012141" y="299677"/>
                </a:cubicBezTo>
                <a:lnTo>
                  <a:pt x="3065929" y="307361"/>
                </a:lnTo>
                <a:cubicBezTo>
                  <a:pt x="3204529" y="328684"/>
                  <a:pt x="3009857" y="300448"/>
                  <a:pt x="3165822" y="322729"/>
                </a:cubicBezTo>
                <a:cubicBezTo>
                  <a:pt x="3173506" y="325290"/>
                  <a:pt x="3180967" y="328656"/>
                  <a:pt x="3188874" y="330413"/>
                </a:cubicBezTo>
                <a:cubicBezTo>
                  <a:pt x="3220313" y="337400"/>
                  <a:pt x="3285655" y="344691"/>
                  <a:pt x="3311818" y="345781"/>
                </a:cubicBezTo>
                <a:cubicBezTo>
                  <a:pt x="3347646" y="347274"/>
                  <a:pt x="3383536" y="345781"/>
                  <a:pt x="3419395" y="345781"/>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29" name="Straight Arrow Connector 28">
            <a:extLst>
              <a:ext uri="{FF2B5EF4-FFF2-40B4-BE49-F238E27FC236}">
                <a16:creationId xmlns:a16="http://schemas.microsoft.com/office/drawing/2014/main" id="{F06AAB1B-690A-40F5-A3BD-A2C262F2E8C1}"/>
              </a:ext>
            </a:extLst>
          </p:cNvPr>
          <p:cNvCxnSpPr/>
          <p:nvPr/>
        </p:nvCxnSpPr>
        <p:spPr bwMode="auto">
          <a:xfrm flipV="1">
            <a:off x="3733800" y="2305210"/>
            <a:ext cx="1598919" cy="5091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FEA4BFEB-61F7-4CD3-8CBE-649A6E6BD5B6}"/>
              </a:ext>
            </a:extLst>
          </p:cNvPr>
          <p:cNvCxnSpPr>
            <a:endCxn id="44" idx="1"/>
          </p:cNvCxnSpPr>
          <p:nvPr/>
        </p:nvCxnSpPr>
        <p:spPr bwMode="auto">
          <a:xfrm flipV="1">
            <a:off x="5638800" y="2382732"/>
            <a:ext cx="1371600" cy="2065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Freeform: Shape 32">
            <a:extLst>
              <a:ext uri="{FF2B5EF4-FFF2-40B4-BE49-F238E27FC236}">
                <a16:creationId xmlns:a16="http://schemas.microsoft.com/office/drawing/2014/main" id="{060F23E3-FE32-4813-A029-AFD11E934F01}"/>
              </a:ext>
            </a:extLst>
          </p:cNvPr>
          <p:cNvSpPr/>
          <p:nvPr/>
        </p:nvSpPr>
        <p:spPr bwMode="auto">
          <a:xfrm>
            <a:off x="635017" y="2220686"/>
            <a:ext cx="4674650" cy="1413862"/>
          </a:xfrm>
          <a:custGeom>
            <a:avLst/>
            <a:gdLst>
              <a:gd name="connsiteX0" fmla="*/ 4674650 w 4674650"/>
              <a:gd name="connsiteY0" fmla="*/ 607038 h 1413862"/>
              <a:gd name="connsiteX1" fmla="*/ 4567074 w 4674650"/>
              <a:gd name="connsiteY1" fmla="*/ 614722 h 1413862"/>
              <a:gd name="connsiteX2" fmla="*/ 4513286 w 4674650"/>
              <a:gd name="connsiteY2" fmla="*/ 630090 h 1413862"/>
              <a:gd name="connsiteX3" fmla="*/ 4451813 w 4674650"/>
              <a:gd name="connsiteY3" fmla="*/ 645459 h 1413862"/>
              <a:gd name="connsiteX4" fmla="*/ 4405709 w 4674650"/>
              <a:gd name="connsiteY4" fmla="*/ 660827 h 1413862"/>
              <a:gd name="connsiteX5" fmla="*/ 4344237 w 4674650"/>
              <a:gd name="connsiteY5" fmla="*/ 676195 h 1413862"/>
              <a:gd name="connsiteX6" fmla="*/ 4313501 w 4674650"/>
              <a:gd name="connsiteY6" fmla="*/ 683879 h 1413862"/>
              <a:gd name="connsiteX7" fmla="*/ 4267396 w 4674650"/>
              <a:gd name="connsiteY7" fmla="*/ 699247 h 1413862"/>
              <a:gd name="connsiteX8" fmla="*/ 4244344 w 4674650"/>
              <a:gd name="connsiteY8" fmla="*/ 714615 h 1413862"/>
              <a:gd name="connsiteX9" fmla="*/ 4175188 w 4674650"/>
              <a:gd name="connsiteY9" fmla="*/ 737667 h 1413862"/>
              <a:gd name="connsiteX10" fmla="*/ 4106032 w 4674650"/>
              <a:gd name="connsiteY10" fmla="*/ 783771 h 1413862"/>
              <a:gd name="connsiteX11" fmla="*/ 4082980 w 4674650"/>
              <a:gd name="connsiteY11" fmla="*/ 799139 h 1413862"/>
              <a:gd name="connsiteX12" fmla="*/ 4029191 w 4674650"/>
              <a:gd name="connsiteY12" fmla="*/ 837559 h 1413862"/>
              <a:gd name="connsiteX13" fmla="*/ 3998455 w 4674650"/>
              <a:gd name="connsiteY13" fmla="*/ 860611 h 1413862"/>
              <a:gd name="connsiteX14" fmla="*/ 3975403 w 4674650"/>
              <a:gd name="connsiteY14" fmla="*/ 875980 h 1413862"/>
              <a:gd name="connsiteX15" fmla="*/ 3921615 w 4674650"/>
              <a:gd name="connsiteY15" fmla="*/ 922084 h 1413862"/>
              <a:gd name="connsiteX16" fmla="*/ 3898563 w 4674650"/>
              <a:gd name="connsiteY16" fmla="*/ 929768 h 1413862"/>
              <a:gd name="connsiteX17" fmla="*/ 3875511 w 4674650"/>
              <a:gd name="connsiteY17" fmla="*/ 952820 h 1413862"/>
              <a:gd name="connsiteX18" fmla="*/ 3852459 w 4674650"/>
              <a:gd name="connsiteY18" fmla="*/ 968188 h 1413862"/>
              <a:gd name="connsiteX19" fmla="*/ 3790986 w 4674650"/>
              <a:gd name="connsiteY19" fmla="*/ 1045028 h 1413862"/>
              <a:gd name="connsiteX20" fmla="*/ 3760250 w 4674650"/>
              <a:gd name="connsiteY20" fmla="*/ 1075764 h 1413862"/>
              <a:gd name="connsiteX21" fmla="*/ 3721830 w 4674650"/>
              <a:gd name="connsiteY21" fmla="*/ 1129553 h 1413862"/>
              <a:gd name="connsiteX22" fmla="*/ 3698778 w 4674650"/>
              <a:gd name="connsiteY22" fmla="*/ 1137237 h 1413862"/>
              <a:gd name="connsiteX23" fmla="*/ 3668042 w 4674650"/>
              <a:gd name="connsiteY23" fmla="*/ 1183341 h 1413862"/>
              <a:gd name="connsiteX24" fmla="*/ 3652674 w 4674650"/>
              <a:gd name="connsiteY24" fmla="*/ 1206393 h 1413862"/>
              <a:gd name="connsiteX25" fmla="*/ 3629622 w 4674650"/>
              <a:gd name="connsiteY25" fmla="*/ 1229445 h 1413862"/>
              <a:gd name="connsiteX26" fmla="*/ 3614254 w 4674650"/>
              <a:gd name="connsiteY26" fmla="*/ 1252497 h 1413862"/>
              <a:gd name="connsiteX27" fmla="*/ 3591201 w 4674650"/>
              <a:gd name="connsiteY27" fmla="*/ 1267865 h 1413862"/>
              <a:gd name="connsiteX28" fmla="*/ 3522045 w 4674650"/>
              <a:gd name="connsiteY28" fmla="*/ 1321653 h 1413862"/>
              <a:gd name="connsiteX29" fmla="*/ 3491309 w 4674650"/>
              <a:gd name="connsiteY29" fmla="*/ 1329338 h 1413862"/>
              <a:gd name="connsiteX30" fmla="*/ 3437521 w 4674650"/>
              <a:gd name="connsiteY30" fmla="*/ 1344706 h 1413862"/>
              <a:gd name="connsiteX31" fmla="*/ 3230052 w 4674650"/>
              <a:gd name="connsiteY31" fmla="*/ 1367758 h 1413862"/>
              <a:gd name="connsiteX32" fmla="*/ 3153212 w 4674650"/>
              <a:gd name="connsiteY32" fmla="*/ 1383126 h 1413862"/>
              <a:gd name="connsiteX33" fmla="*/ 3076371 w 4674650"/>
              <a:gd name="connsiteY33" fmla="*/ 1398494 h 1413862"/>
              <a:gd name="connsiteX34" fmla="*/ 2930375 w 4674650"/>
              <a:gd name="connsiteY34" fmla="*/ 1413862 h 1413862"/>
              <a:gd name="connsiteX35" fmla="*/ 2630697 w 4674650"/>
              <a:gd name="connsiteY35" fmla="*/ 1406178 h 1413862"/>
              <a:gd name="connsiteX36" fmla="*/ 2438596 w 4674650"/>
              <a:gd name="connsiteY36" fmla="*/ 1390810 h 1413862"/>
              <a:gd name="connsiteX37" fmla="*/ 2315652 w 4674650"/>
              <a:gd name="connsiteY37" fmla="*/ 1383126 h 1413862"/>
              <a:gd name="connsiteX38" fmla="*/ 2215759 w 4674650"/>
              <a:gd name="connsiteY38" fmla="*/ 1367758 h 1413862"/>
              <a:gd name="connsiteX39" fmla="*/ 2092815 w 4674650"/>
              <a:gd name="connsiteY39" fmla="*/ 1352390 h 1413862"/>
              <a:gd name="connsiteX40" fmla="*/ 2069763 w 4674650"/>
              <a:gd name="connsiteY40" fmla="*/ 1344706 h 1413862"/>
              <a:gd name="connsiteX41" fmla="*/ 1893030 w 4674650"/>
              <a:gd name="connsiteY41" fmla="*/ 1329338 h 1413862"/>
              <a:gd name="connsiteX42" fmla="*/ 1846926 w 4674650"/>
              <a:gd name="connsiteY42" fmla="*/ 1321653 h 1413862"/>
              <a:gd name="connsiteX43" fmla="*/ 1823874 w 4674650"/>
              <a:gd name="connsiteY43" fmla="*/ 1313969 h 1413862"/>
              <a:gd name="connsiteX44" fmla="*/ 1716297 w 4674650"/>
              <a:gd name="connsiteY44" fmla="*/ 1298601 h 1413862"/>
              <a:gd name="connsiteX45" fmla="*/ 1624089 w 4674650"/>
              <a:gd name="connsiteY45" fmla="*/ 1283233 h 1413862"/>
              <a:gd name="connsiteX46" fmla="*/ 1531880 w 4674650"/>
              <a:gd name="connsiteY46" fmla="*/ 1267865 h 1413862"/>
              <a:gd name="connsiteX47" fmla="*/ 1378200 w 4674650"/>
              <a:gd name="connsiteY47" fmla="*/ 1252497 h 1413862"/>
              <a:gd name="connsiteX48" fmla="*/ 1355148 w 4674650"/>
              <a:gd name="connsiteY48" fmla="*/ 1244813 h 1413862"/>
              <a:gd name="connsiteX49" fmla="*/ 1224519 w 4674650"/>
              <a:gd name="connsiteY49" fmla="*/ 1229445 h 1413862"/>
              <a:gd name="connsiteX50" fmla="*/ 1101575 w 4674650"/>
              <a:gd name="connsiteY50" fmla="*/ 1214077 h 1413862"/>
              <a:gd name="connsiteX51" fmla="*/ 1001682 w 4674650"/>
              <a:gd name="connsiteY51" fmla="*/ 1206393 h 1413862"/>
              <a:gd name="connsiteX52" fmla="*/ 894106 w 4674650"/>
              <a:gd name="connsiteY52" fmla="*/ 1191025 h 1413862"/>
              <a:gd name="connsiteX53" fmla="*/ 748109 w 4674650"/>
              <a:gd name="connsiteY53" fmla="*/ 1183341 h 1413862"/>
              <a:gd name="connsiteX54" fmla="*/ 694321 w 4674650"/>
              <a:gd name="connsiteY54" fmla="*/ 1167973 h 1413862"/>
              <a:gd name="connsiteX55" fmla="*/ 671269 w 4674650"/>
              <a:gd name="connsiteY55" fmla="*/ 1160289 h 1413862"/>
              <a:gd name="connsiteX56" fmla="*/ 556008 w 4674650"/>
              <a:gd name="connsiteY56" fmla="*/ 1137237 h 1413862"/>
              <a:gd name="connsiteX57" fmla="*/ 532956 w 4674650"/>
              <a:gd name="connsiteY57" fmla="*/ 1129553 h 1413862"/>
              <a:gd name="connsiteX58" fmla="*/ 471484 w 4674650"/>
              <a:gd name="connsiteY58" fmla="*/ 1106501 h 1413862"/>
              <a:gd name="connsiteX59" fmla="*/ 417696 w 4674650"/>
              <a:gd name="connsiteY59" fmla="*/ 1091132 h 1413862"/>
              <a:gd name="connsiteX60" fmla="*/ 363907 w 4674650"/>
              <a:gd name="connsiteY60" fmla="*/ 1060396 h 1413862"/>
              <a:gd name="connsiteX61" fmla="*/ 340855 w 4674650"/>
              <a:gd name="connsiteY61" fmla="*/ 1052712 h 1413862"/>
              <a:gd name="connsiteX62" fmla="*/ 225595 w 4674650"/>
              <a:gd name="connsiteY62" fmla="*/ 991240 h 1413862"/>
              <a:gd name="connsiteX63" fmla="*/ 171807 w 4674650"/>
              <a:gd name="connsiteY63" fmla="*/ 937452 h 1413862"/>
              <a:gd name="connsiteX64" fmla="*/ 110334 w 4674650"/>
              <a:gd name="connsiteY64" fmla="*/ 860611 h 1413862"/>
              <a:gd name="connsiteX65" fmla="*/ 94966 w 4674650"/>
              <a:gd name="connsiteY65" fmla="*/ 822191 h 1413862"/>
              <a:gd name="connsiteX66" fmla="*/ 87282 w 4674650"/>
              <a:gd name="connsiteY66" fmla="*/ 799139 h 1413862"/>
              <a:gd name="connsiteX67" fmla="*/ 41178 w 4674650"/>
              <a:gd name="connsiteY67" fmla="*/ 676195 h 1413862"/>
              <a:gd name="connsiteX68" fmla="*/ 25810 w 4674650"/>
              <a:gd name="connsiteY68" fmla="*/ 591670 h 1413862"/>
              <a:gd name="connsiteX69" fmla="*/ 10442 w 4674650"/>
              <a:gd name="connsiteY69" fmla="*/ 514830 h 1413862"/>
              <a:gd name="connsiteX70" fmla="*/ 10442 w 4674650"/>
              <a:gd name="connsiteY70" fmla="*/ 245889 h 1413862"/>
              <a:gd name="connsiteX71" fmla="*/ 18126 w 4674650"/>
              <a:gd name="connsiteY71" fmla="*/ 222837 h 1413862"/>
              <a:gd name="connsiteX72" fmla="*/ 56546 w 4674650"/>
              <a:gd name="connsiteY72" fmla="*/ 176732 h 1413862"/>
              <a:gd name="connsiteX73" fmla="*/ 87282 w 4674650"/>
              <a:gd name="connsiteY73" fmla="*/ 130628 h 1413862"/>
              <a:gd name="connsiteX74" fmla="*/ 133386 w 4674650"/>
              <a:gd name="connsiteY74" fmla="*/ 84524 h 1413862"/>
              <a:gd name="connsiteX75" fmla="*/ 156438 w 4674650"/>
              <a:gd name="connsiteY75" fmla="*/ 69156 h 1413862"/>
              <a:gd name="connsiteX76" fmla="*/ 202543 w 4674650"/>
              <a:gd name="connsiteY76" fmla="*/ 30736 h 1413862"/>
              <a:gd name="connsiteX77" fmla="*/ 225595 w 4674650"/>
              <a:gd name="connsiteY77" fmla="*/ 15368 h 1413862"/>
              <a:gd name="connsiteX78" fmla="*/ 271699 w 4674650"/>
              <a:gd name="connsiteY78" fmla="*/ 0 h 1413862"/>
              <a:gd name="connsiteX79" fmla="*/ 379275 w 4674650"/>
              <a:gd name="connsiteY79" fmla="*/ 7684 h 1413862"/>
              <a:gd name="connsiteX80" fmla="*/ 410012 w 4674650"/>
              <a:gd name="connsiteY80" fmla="*/ 15368 h 1413862"/>
              <a:gd name="connsiteX81" fmla="*/ 532956 w 4674650"/>
              <a:gd name="connsiteY81" fmla="*/ 30736 h 1413862"/>
              <a:gd name="connsiteX82" fmla="*/ 563692 w 4674650"/>
              <a:gd name="connsiteY82" fmla="*/ 38420 h 1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674650" h="1413862">
                <a:moveTo>
                  <a:pt x="4674650" y="607038"/>
                </a:moveTo>
                <a:cubicBezTo>
                  <a:pt x="4638791" y="609599"/>
                  <a:pt x="4602804" y="610752"/>
                  <a:pt x="4567074" y="614722"/>
                </a:cubicBezTo>
                <a:cubicBezTo>
                  <a:pt x="4545479" y="617121"/>
                  <a:pt x="4533320" y="624626"/>
                  <a:pt x="4513286" y="630090"/>
                </a:cubicBezTo>
                <a:cubicBezTo>
                  <a:pt x="4492909" y="635648"/>
                  <a:pt x="4471851" y="638780"/>
                  <a:pt x="4451813" y="645459"/>
                </a:cubicBezTo>
                <a:cubicBezTo>
                  <a:pt x="4436445" y="650582"/>
                  <a:pt x="4421425" y="656898"/>
                  <a:pt x="4405709" y="660827"/>
                </a:cubicBezTo>
                <a:lnTo>
                  <a:pt x="4344237" y="676195"/>
                </a:lnTo>
                <a:cubicBezTo>
                  <a:pt x="4333992" y="678756"/>
                  <a:pt x="4323520" y="680539"/>
                  <a:pt x="4313501" y="683879"/>
                </a:cubicBezTo>
                <a:lnTo>
                  <a:pt x="4267396" y="699247"/>
                </a:lnTo>
                <a:cubicBezTo>
                  <a:pt x="4259712" y="704370"/>
                  <a:pt x="4252869" y="711063"/>
                  <a:pt x="4244344" y="714615"/>
                </a:cubicBezTo>
                <a:cubicBezTo>
                  <a:pt x="4221914" y="723961"/>
                  <a:pt x="4195406" y="724188"/>
                  <a:pt x="4175188" y="737667"/>
                </a:cubicBezTo>
                <a:lnTo>
                  <a:pt x="4106032" y="783771"/>
                </a:lnTo>
                <a:cubicBezTo>
                  <a:pt x="4098348" y="788894"/>
                  <a:pt x="4090368" y="793598"/>
                  <a:pt x="4082980" y="799139"/>
                </a:cubicBezTo>
                <a:cubicBezTo>
                  <a:pt x="3982532" y="874475"/>
                  <a:pt x="4107843" y="781380"/>
                  <a:pt x="4029191" y="837559"/>
                </a:cubicBezTo>
                <a:cubicBezTo>
                  <a:pt x="4018770" y="845003"/>
                  <a:pt x="4008876" y="853167"/>
                  <a:pt x="3998455" y="860611"/>
                </a:cubicBezTo>
                <a:cubicBezTo>
                  <a:pt x="3990940" y="865979"/>
                  <a:pt x="3982415" y="869970"/>
                  <a:pt x="3975403" y="875980"/>
                </a:cubicBezTo>
                <a:cubicBezTo>
                  <a:pt x="3948936" y="898666"/>
                  <a:pt x="3949839" y="907972"/>
                  <a:pt x="3921615" y="922084"/>
                </a:cubicBezTo>
                <a:cubicBezTo>
                  <a:pt x="3914370" y="925706"/>
                  <a:pt x="3906247" y="927207"/>
                  <a:pt x="3898563" y="929768"/>
                </a:cubicBezTo>
                <a:cubicBezTo>
                  <a:pt x="3890879" y="937452"/>
                  <a:pt x="3883859" y="945863"/>
                  <a:pt x="3875511" y="952820"/>
                </a:cubicBezTo>
                <a:cubicBezTo>
                  <a:pt x="3868416" y="958732"/>
                  <a:pt x="3858989" y="961658"/>
                  <a:pt x="3852459" y="968188"/>
                </a:cubicBezTo>
                <a:cubicBezTo>
                  <a:pt x="3798092" y="1022554"/>
                  <a:pt x="3831000" y="999297"/>
                  <a:pt x="3790986" y="1045028"/>
                </a:cubicBezTo>
                <a:cubicBezTo>
                  <a:pt x="3781445" y="1055932"/>
                  <a:pt x="3769679" y="1064763"/>
                  <a:pt x="3760250" y="1075764"/>
                </a:cubicBezTo>
                <a:cubicBezTo>
                  <a:pt x="3746232" y="1092118"/>
                  <a:pt x="3738700" y="1115495"/>
                  <a:pt x="3721830" y="1129553"/>
                </a:cubicBezTo>
                <a:cubicBezTo>
                  <a:pt x="3715608" y="1134738"/>
                  <a:pt x="3706462" y="1134676"/>
                  <a:pt x="3698778" y="1137237"/>
                </a:cubicBezTo>
                <a:lnTo>
                  <a:pt x="3668042" y="1183341"/>
                </a:lnTo>
                <a:cubicBezTo>
                  <a:pt x="3662919" y="1191025"/>
                  <a:pt x="3659204" y="1199863"/>
                  <a:pt x="3652674" y="1206393"/>
                </a:cubicBezTo>
                <a:cubicBezTo>
                  <a:pt x="3644990" y="1214077"/>
                  <a:pt x="3636579" y="1221097"/>
                  <a:pt x="3629622" y="1229445"/>
                </a:cubicBezTo>
                <a:cubicBezTo>
                  <a:pt x="3623710" y="1236540"/>
                  <a:pt x="3620784" y="1245967"/>
                  <a:pt x="3614254" y="1252497"/>
                </a:cubicBezTo>
                <a:cubicBezTo>
                  <a:pt x="3607724" y="1259027"/>
                  <a:pt x="3598296" y="1261953"/>
                  <a:pt x="3591201" y="1267865"/>
                </a:cubicBezTo>
                <a:cubicBezTo>
                  <a:pt x="3567944" y="1287245"/>
                  <a:pt x="3555341" y="1313328"/>
                  <a:pt x="3522045" y="1321653"/>
                </a:cubicBezTo>
                <a:cubicBezTo>
                  <a:pt x="3511800" y="1324215"/>
                  <a:pt x="3501498" y="1326559"/>
                  <a:pt x="3491309" y="1329338"/>
                </a:cubicBezTo>
                <a:cubicBezTo>
                  <a:pt x="3473319" y="1334244"/>
                  <a:pt x="3455768" y="1340865"/>
                  <a:pt x="3437521" y="1344706"/>
                </a:cubicBezTo>
                <a:cubicBezTo>
                  <a:pt x="3347024" y="1363758"/>
                  <a:pt x="3327354" y="1361271"/>
                  <a:pt x="3230052" y="1367758"/>
                </a:cubicBezTo>
                <a:cubicBezTo>
                  <a:pt x="3158663" y="1385605"/>
                  <a:pt x="3247409" y="1364287"/>
                  <a:pt x="3153212" y="1383126"/>
                </a:cubicBezTo>
                <a:cubicBezTo>
                  <a:pt x="3101055" y="1393557"/>
                  <a:pt x="3142194" y="1390595"/>
                  <a:pt x="3076371" y="1398494"/>
                </a:cubicBezTo>
                <a:cubicBezTo>
                  <a:pt x="3027785" y="1404324"/>
                  <a:pt x="2930375" y="1413862"/>
                  <a:pt x="2930375" y="1413862"/>
                </a:cubicBezTo>
                <a:lnTo>
                  <a:pt x="2630697" y="1406178"/>
                </a:lnTo>
                <a:cubicBezTo>
                  <a:pt x="2549977" y="1403132"/>
                  <a:pt x="2515581" y="1396513"/>
                  <a:pt x="2438596" y="1390810"/>
                </a:cubicBezTo>
                <a:cubicBezTo>
                  <a:pt x="2397647" y="1387777"/>
                  <a:pt x="2356633" y="1385687"/>
                  <a:pt x="2315652" y="1383126"/>
                </a:cubicBezTo>
                <a:cubicBezTo>
                  <a:pt x="2266294" y="1366673"/>
                  <a:pt x="2306653" y="1378246"/>
                  <a:pt x="2215759" y="1367758"/>
                </a:cubicBezTo>
                <a:lnTo>
                  <a:pt x="2092815" y="1352390"/>
                </a:lnTo>
                <a:cubicBezTo>
                  <a:pt x="2085131" y="1349829"/>
                  <a:pt x="2077809" y="1345634"/>
                  <a:pt x="2069763" y="1344706"/>
                </a:cubicBezTo>
                <a:cubicBezTo>
                  <a:pt x="2011019" y="1337928"/>
                  <a:pt x="1893030" y="1329338"/>
                  <a:pt x="1893030" y="1329338"/>
                </a:cubicBezTo>
                <a:cubicBezTo>
                  <a:pt x="1877662" y="1326776"/>
                  <a:pt x="1862135" y="1325033"/>
                  <a:pt x="1846926" y="1321653"/>
                </a:cubicBezTo>
                <a:cubicBezTo>
                  <a:pt x="1839019" y="1319896"/>
                  <a:pt x="1831850" y="1315377"/>
                  <a:pt x="1823874" y="1313969"/>
                </a:cubicBezTo>
                <a:cubicBezTo>
                  <a:pt x="1788202" y="1307674"/>
                  <a:pt x="1751817" y="1305705"/>
                  <a:pt x="1716297" y="1298601"/>
                </a:cubicBezTo>
                <a:cubicBezTo>
                  <a:pt x="1642937" y="1283929"/>
                  <a:pt x="1714631" y="1297529"/>
                  <a:pt x="1624089" y="1283233"/>
                </a:cubicBezTo>
                <a:cubicBezTo>
                  <a:pt x="1593310" y="1278373"/>
                  <a:pt x="1562727" y="1272272"/>
                  <a:pt x="1531880" y="1267865"/>
                </a:cubicBezTo>
                <a:cubicBezTo>
                  <a:pt x="1494051" y="1262461"/>
                  <a:pt x="1413315" y="1255689"/>
                  <a:pt x="1378200" y="1252497"/>
                </a:cubicBezTo>
                <a:cubicBezTo>
                  <a:pt x="1370516" y="1249936"/>
                  <a:pt x="1363117" y="1246262"/>
                  <a:pt x="1355148" y="1244813"/>
                </a:cubicBezTo>
                <a:cubicBezTo>
                  <a:pt x="1335632" y="1241265"/>
                  <a:pt x="1241225" y="1231533"/>
                  <a:pt x="1224519" y="1229445"/>
                </a:cubicBezTo>
                <a:cubicBezTo>
                  <a:pt x="1147900" y="1219868"/>
                  <a:pt x="1188565" y="1221985"/>
                  <a:pt x="1101575" y="1214077"/>
                </a:cubicBezTo>
                <a:cubicBezTo>
                  <a:pt x="1068316" y="1211053"/>
                  <a:pt x="1034980" y="1208954"/>
                  <a:pt x="1001682" y="1206393"/>
                </a:cubicBezTo>
                <a:cubicBezTo>
                  <a:pt x="954201" y="1190566"/>
                  <a:pt x="978279" y="1196637"/>
                  <a:pt x="894106" y="1191025"/>
                </a:cubicBezTo>
                <a:cubicBezTo>
                  <a:pt x="845481" y="1187783"/>
                  <a:pt x="796775" y="1185902"/>
                  <a:pt x="748109" y="1183341"/>
                </a:cubicBezTo>
                <a:cubicBezTo>
                  <a:pt x="692838" y="1164917"/>
                  <a:pt x="761860" y="1187270"/>
                  <a:pt x="694321" y="1167973"/>
                </a:cubicBezTo>
                <a:cubicBezTo>
                  <a:pt x="686533" y="1165748"/>
                  <a:pt x="679211" y="1161877"/>
                  <a:pt x="671269" y="1160289"/>
                </a:cubicBezTo>
                <a:cubicBezTo>
                  <a:pt x="559062" y="1137848"/>
                  <a:pt x="678792" y="1170724"/>
                  <a:pt x="556008" y="1137237"/>
                </a:cubicBezTo>
                <a:cubicBezTo>
                  <a:pt x="548194" y="1135106"/>
                  <a:pt x="540568" y="1132321"/>
                  <a:pt x="532956" y="1129553"/>
                </a:cubicBezTo>
                <a:cubicBezTo>
                  <a:pt x="512390" y="1122074"/>
                  <a:pt x="492245" y="1113422"/>
                  <a:pt x="471484" y="1106501"/>
                </a:cubicBezTo>
                <a:cubicBezTo>
                  <a:pt x="453794" y="1100604"/>
                  <a:pt x="434835" y="1098477"/>
                  <a:pt x="417696" y="1091132"/>
                </a:cubicBezTo>
                <a:cubicBezTo>
                  <a:pt x="398715" y="1082997"/>
                  <a:pt x="382377" y="1069631"/>
                  <a:pt x="363907" y="1060396"/>
                </a:cubicBezTo>
                <a:cubicBezTo>
                  <a:pt x="356662" y="1056774"/>
                  <a:pt x="348209" y="1056106"/>
                  <a:pt x="340855" y="1052712"/>
                </a:cubicBezTo>
                <a:cubicBezTo>
                  <a:pt x="335769" y="1050365"/>
                  <a:pt x="244182" y="1006729"/>
                  <a:pt x="225595" y="991240"/>
                </a:cubicBezTo>
                <a:cubicBezTo>
                  <a:pt x="206116" y="975008"/>
                  <a:pt x="189736" y="955381"/>
                  <a:pt x="171807" y="937452"/>
                </a:cubicBezTo>
                <a:cubicBezTo>
                  <a:pt x="148285" y="913931"/>
                  <a:pt x="123260" y="892926"/>
                  <a:pt x="110334" y="860611"/>
                </a:cubicBezTo>
                <a:cubicBezTo>
                  <a:pt x="105211" y="847804"/>
                  <a:pt x="99809" y="835106"/>
                  <a:pt x="94966" y="822191"/>
                </a:cubicBezTo>
                <a:cubicBezTo>
                  <a:pt x="92122" y="814607"/>
                  <a:pt x="90190" y="806699"/>
                  <a:pt x="87282" y="799139"/>
                </a:cubicBezTo>
                <a:cubicBezTo>
                  <a:pt x="79383" y="778602"/>
                  <a:pt x="48326" y="706575"/>
                  <a:pt x="41178" y="676195"/>
                </a:cubicBezTo>
                <a:cubicBezTo>
                  <a:pt x="34619" y="648319"/>
                  <a:pt x="30518" y="619917"/>
                  <a:pt x="25810" y="591670"/>
                </a:cubicBezTo>
                <a:cubicBezTo>
                  <a:pt x="14038" y="521035"/>
                  <a:pt x="25169" y="559012"/>
                  <a:pt x="10442" y="514830"/>
                </a:cubicBezTo>
                <a:cubicBezTo>
                  <a:pt x="-4510" y="395211"/>
                  <a:pt x="-2414" y="438731"/>
                  <a:pt x="10442" y="245889"/>
                </a:cubicBezTo>
                <a:cubicBezTo>
                  <a:pt x="10981" y="237807"/>
                  <a:pt x="14504" y="230082"/>
                  <a:pt x="18126" y="222837"/>
                </a:cubicBezTo>
                <a:cubicBezTo>
                  <a:pt x="34600" y="189890"/>
                  <a:pt x="32756" y="207319"/>
                  <a:pt x="56546" y="176732"/>
                </a:cubicBezTo>
                <a:cubicBezTo>
                  <a:pt x="67885" y="162153"/>
                  <a:pt x="72506" y="141710"/>
                  <a:pt x="87282" y="130628"/>
                </a:cubicBezTo>
                <a:cubicBezTo>
                  <a:pt x="187732" y="55291"/>
                  <a:pt x="65970" y="151940"/>
                  <a:pt x="133386" y="84524"/>
                </a:cubicBezTo>
                <a:cubicBezTo>
                  <a:pt x="139916" y="77994"/>
                  <a:pt x="149148" y="74826"/>
                  <a:pt x="156438" y="69156"/>
                </a:cubicBezTo>
                <a:cubicBezTo>
                  <a:pt x="172229" y="56874"/>
                  <a:pt x="186752" y="43018"/>
                  <a:pt x="202543" y="30736"/>
                </a:cubicBezTo>
                <a:cubicBezTo>
                  <a:pt x="209833" y="25066"/>
                  <a:pt x="217156" y="19119"/>
                  <a:pt x="225595" y="15368"/>
                </a:cubicBezTo>
                <a:cubicBezTo>
                  <a:pt x="240398" y="8789"/>
                  <a:pt x="271699" y="0"/>
                  <a:pt x="271699" y="0"/>
                </a:cubicBezTo>
                <a:cubicBezTo>
                  <a:pt x="307558" y="2561"/>
                  <a:pt x="343545" y="3714"/>
                  <a:pt x="379275" y="7684"/>
                </a:cubicBezTo>
                <a:cubicBezTo>
                  <a:pt x="389771" y="8850"/>
                  <a:pt x="399568" y="13801"/>
                  <a:pt x="410012" y="15368"/>
                </a:cubicBezTo>
                <a:cubicBezTo>
                  <a:pt x="450855" y="21494"/>
                  <a:pt x="492218" y="23946"/>
                  <a:pt x="532956" y="30736"/>
                </a:cubicBezTo>
                <a:cubicBezTo>
                  <a:pt x="584113" y="39262"/>
                  <a:pt x="594640" y="38420"/>
                  <a:pt x="563692" y="3842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4" name="Content Placeholder 33">
            <a:extLst>
              <a:ext uri="{FF2B5EF4-FFF2-40B4-BE49-F238E27FC236}">
                <a16:creationId xmlns:a16="http://schemas.microsoft.com/office/drawing/2014/main" id="{82410490-5E18-4E10-BA66-A4188CE48051}"/>
              </a:ext>
            </a:extLst>
          </p:cNvPr>
          <p:cNvSpPr>
            <a:spLocks noGrp="1"/>
          </p:cNvSpPr>
          <p:nvPr>
            <p:ph idx="1"/>
          </p:nvPr>
        </p:nvSpPr>
        <p:spPr>
          <a:xfrm>
            <a:off x="736608" y="5307219"/>
            <a:ext cx="7670783" cy="1086949"/>
          </a:xfrm>
          <a:solidFill>
            <a:srgbClr val="FFCC99"/>
          </a:solidFill>
          <a:ln>
            <a:noFill/>
          </a:ln>
          <a:effectLst>
            <a:outerShdw blurRad="50800" dist="38100" dir="18900000" algn="bl" rotWithShape="0">
              <a:prstClr val="black">
                <a:alpha val="40000"/>
              </a:prstClr>
            </a:outerShdw>
          </a:effectLst>
        </p:spPr>
        <p:txBody>
          <a:bodyPr/>
          <a:lstStyle/>
          <a:p>
            <a:pPr marL="0" indent="0">
              <a:buNone/>
            </a:pPr>
            <a:r>
              <a:rPr lang="en-US" sz="2000" i="1" dirty="0">
                <a:solidFill>
                  <a:srgbClr val="7030A0"/>
                </a:solidFill>
                <a:latin typeface="Calibri" panose="020F0502020204030204" pitchFamily="34" charset="0"/>
                <a:cs typeface="Calibri" panose="020F0502020204030204" pitchFamily="34" charset="0"/>
              </a:rPr>
              <a:t>What is the color of the car owned by the President of  Clean Energy ?</a:t>
            </a:r>
          </a:p>
          <a:p>
            <a:pPr marL="230188" indent="0">
              <a:buNone/>
            </a:pPr>
            <a:r>
              <a:rPr lang="en-US" sz="2000" dirty="0">
                <a:latin typeface="Calibri" panose="020F0502020204030204" pitchFamily="34" charset="0"/>
                <a:cs typeface="Calibri" panose="020F0502020204030204" pitchFamily="34" charset="0"/>
              </a:rPr>
              <a:t>     Retrieve   </a:t>
            </a:r>
            <a:r>
              <a:rPr lang="en-US" sz="2000" dirty="0" err="1">
                <a:latin typeface="Calibri" panose="020F0502020204030204" pitchFamily="34" charset="0"/>
                <a:cs typeface="Calibri" panose="020F0502020204030204" pitchFamily="34" charset="0"/>
              </a:rPr>
              <a:t>Company.President.Auto.Color</a:t>
            </a:r>
            <a:endParaRPr lang="en-US" sz="2000" dirty="0">
              <a:latin typeface="Calibri" panose="020F0502020204030204" pitchFamily="34" charset="0"/>
              <a:cs typeface="Calibri" panose="020F0502020204030204" pitchFamily="34" charset="0"/>
            </a:endParaRPr>
          </a:p>
          <a:p>
            <a:pPr marL="230188" indent="0">
              <a:spcBef>
                <a:spcPts val="0"/>
              </a:spcBef>
              <a:buNone/>
            </a:pPr>
            <a:r>
              <a:rPr lang="en-US" sz="2000" dirty="0">
                <a:latin typeface="Calibri" panose="020F0502020204030204" pitchFamily="34" charset="0"/>
                <a:cs typeface="Calibri" panose="020F0502020204030204" pitchFamily="34" charset="0"/>
              </a:rPr>
              <a:t>     Where      </a:t>
            </a:r>
            <a:r>
              <a:rPr lang="en-US" sz="2000" dirty="0" err="1">
                <a:latin typeface="Calibri" panose="020F0502020204030204" pitchFamily="34" charset="0"/>
                <a:cs typeface="Calibri" panose="020F0502020204030204" pitchFamily="34" charset="0"/>
              </a:rPr>
              <a:t>Company.Name</a:t>
            </a:r>
            <a:r>
              <a:rPr lang="en-US" sz="2000" dirty="0">
                <a:latin typeface="Calibri" panose="020F0502020204030204" pitchFamily="34" charset="0"/>
                <a:cs typeface="Calibri" panose="020F0502020204030204" pitchFamily="34" charset="0"/>
              </a:rPr>
              <a:t> = ‘Clean Energy’</a:t>
            </a:r>
          </a:p>
        </p:txBody>
      </p:sp>
      <p:sp>
        <p:nvSpPr>
          <p:cNvPr id="2" name="Freeform: Shape 1">
            <a:extLst>
              <a:ext uri="{FF2B5EF4-FFF2-40B4-BE49-F238E27FC236}">
                <a16:creationId xmlns:a16="http://schemas.microsoft.com/office/drawing/2014/main" id="{64AEF341-C50E-480A-8F6B-0076BD8B7779}"/>
              </a:ext>
            </a:extLst>
          </p:cNvPr>
          <p:cNvSpPr/>
          <p:nvPr/>
        </p:nvSpPr>
        <p:spPr bwMode="auto">
          <a:xfrm>
            <a:off x="4305127" y="3905250"/>
            <a:ext cx="3835529" cy="1052521"/>
          </a:xfrm>
          <a:custGeom>
            <a:avLst/>
            <a:gdLst>
              <a:gd name="connsiteX0" fmla="*/ 2043286 w 3835529"/>
              <a:gd name="connsiteY0" fmla="*/ 0 h 1052521"/>
              <a:gd name="connsiteX1" fmla="*/ 2067098 w 3835529"/>
              <a:gd name="connsiteY1" fmla="*/ 9525 h 1052521"/>
              <a:gd name="connsiteX2" fmla="*/ 2105198 w 3835529"/>
              <a:gd name="connsiteY2" fmla="*/ 19050 h 1052521"/>
              <a:gd name="connsiteX3" fmla="*/ 2148061 w 3835529"/>
              <a:gd name="connsiteY3" fmla="*/ 47625 h 1052521"/>
              <a:gd name="connsiteX4" fmla="*/ 2162348 w 3835529"/>
              <a:gd name="connsiteY4" fmla="*/ 57150 h 1052521"/>
              <a:gd name="connsiteX5" fmla="*/ 2205211 w 3835529"/>
              <a:gd name="connsiteY5" fmla="*/ 71438 h 1052521"/>
              <a:gd name="connsiteX6" fmla="*/ 2267123 w 3835529"/>
              <a:gd name="connsiteY6" fmla="*/ 114300 h 1052521"/>
              <a:gd name="connsiteX7" fmla="*/ 2281411 w 3835529"/>
              <a:gd name="connsiteY7" fmla="*/ 133350 h 1052521"/>
              <a:gd name="connsiteX8" fmla="*/ 2295698 w 3835529"/>
              <a:gd name="connsiteY8" fmla="*/ 142875 h 1052521"/>
              <a:gd name="connsiteX9" fmla="*/ 2314748 w 3835529"/>
              <a:gd name="connsiteY9" fmla="*/ 190500 h 1052521"/>
              <a:gd name="connsiteX10" fmla="*/ 2319511 w 3835529"/>
              <a:gd name="connsiteY10" fmla="*/ 204788 h 1052521"/>
              <a:gd name="connsiteX11" fmla="*/ 2333798 w 3835529"/>
              <a:gd name="connsiteY11" fmla="*/ 219075 h 1052521"/>
              <a:gd name="connsiteX12" fmla="*/ 2371898 w 3835529"/>
              <a:gd name="connsiteY12" fmla="*/ 261938 h 1052521"/>
              <a:gd name="connsiteX13" fmla="*/ 2400473 w 3835529"/>
              <a:gd name="connsiteY13" fmla="*/ 309563 h 1052521"/>
              <a:gd name="connsiteX14" fmla="*/ 2409998 w 3835529"/>
              <a:gd name="connsiteY14" fmla="*/ 323850 h 1052521"/>
              <a:gd name="connsiteX15" fmla="*/ 2419523 w 3835529"/>
              <a:gd name="connsiteY15" fmla="*/ 357188 h 1052521"/>
              <a:gd name="connsiteX16" fmla="*/ 2438573 w 3835529"/>
              <a:gd name="connsiteY16" fmla="*/ 385763 h 1052521"/>
              <a:gd name="connsiteX17" fmla="*/ 2467148 w 3835529"/>
              <a:gd name="connsiteY17" fmla="*/ 423863 h 1052521"/>
              <a:gd name="connsiteX18" fmla="*/ 2471911 w 3835529"/>
              <a:gd name="connsiteY18" fmla="*/ 438150 h 1052521"/>
              <a:gd name="connsiteX19" fmla="*/ 2462386 w 3835529"/>
              <a:gd name="connsiteY19" fmla="*/ 538163 h 1052521"/>
              <a:gd name="connsiteX20" fmla="*/ 2452861 w 3835529"/>
              <a:gd name="connsiteY20" fmla="*/ 666750 h 1052521"/>
              <a:gd name="connsiteX21" fmla="*/ 2457623 w 3835529"/>
              <a:gd name="connsiteY21" fmla="*/ 685800 h 1052521"/>
              <a:gd name="connsiteX22" fmla="*/ 2490961 w 3835529"/>
              <a:gd name="connsiteY22" fmla="*/ 700088 h 1052521"/>
              <a:gd name="connsiteX23" fmla="*/ 2505248 w 3835529"/>
              <a:gd name="connsiteY23" fmla="*/ 704850 h 1052521"/>
              <a:gd name="connsiteX24" fmla="*/ 2519536 w 3835529"/>
              <a:gd name="connsiteY24" fmla="*/ 714375 h 1052521"/>
              <a:gd name="connsiteX25" fmla="*/ 2576686 w 3835529"/>
              <a:gd name="connsiteY25" fmla="*/ 700088 h 1052521"/>
              <a:gd name="connsiteX26" fmla="*/ 2590973 w 3835529"/>
              <a:gd name="connsiteY26" fmla="*/ 652463 h 1052521"/>
              <a:gd name="connsiteX27" fmla="*/ 2595736 w 3835529"/>
              <a:gd name="connsiteY27" fmla="*/ 638175 h 1052521"/>
              <a:gd name="connsiteX28" fmla="*/ 2605261 w 3835529"/>
              <a:gd name="connsiteY28" fmla="*/ 595313 h 1052521"/>
              <a:gd name="connsiteX29" fmla="*/ 2610023 w 3835529"/>
              <a:gd name="connsiteY29" fmla="*/ 557213 h 1052521"/>
              <a:gd name="connsiteX30" fmla="*/ 2619548 w 3835529"/>
              <a:gd name="connsiteY30" fmla="*/ 452438 h 1052521"/>
              <a:gd name="connsiteX31" fmla="*/ 2624311 w 3835529"/>
              <a:gd name="connsiteY31" fmla="*/ 433388 h 1052521"/>
              <a:gd name="connsiteX32" fmla="*/ 2638598 w 3835529"/>
              <a:gd name="connsiteY32" fmla="*/ 395288 h 1052521"/>
              <a:gd name="connsiteX33" fmla="*/ 2648123 w 3835529"/>
              <a:gd name="connsiteY33" fmla="*/ 366713 h 1052521"/>
              <a:gd name="connsiteX34" fmla="*/ 2652886 w 3835529"/>
              <a:gd name="connsiteY34" fmla="*/ 352425 h 1052521"/>
              <a:gd name="connsiteX35" fmla="*/ 2667173 w 3835529"/>
              <a:gd name="connsiteY35" fmla="*/ 342900 h 1052521"/>
              <a:gd name="connsiteX36" fmla="*/ 2681461 w 3835529"/>
              <a:gd name="connsiteY36" fmla="*/ 309563 h 1052521"/>
              <a:gd name="connsiteX37" fmla="*/ 2690986 w 3835529"/>
              <a:gd name="connsiteY37" fmla="*/ 276225 h 1052521"/>
              <a:gd name="connsiteX38" fmla="*/ 2710036 w 3835529"/>
              <a:gd name="connsiteY38" fmla="*/ 247650 h 1052521"/>
              <a:gd name="connsiteX39" fmla="*/ 2724323 w 3835529"/>
              <a:gd name="connsiteY39" fmla="*/ 219075 h 1052521"/>
              <a:gd name="connsiteX40" fmla="*/ 2738611 w 3835529"/>
              <a:gd name="connsiteY40" fmla="*/ 214313 h 1052521"/>
              <a:gd name="connsiteX41" fmla="*/ 2757661 w 3835529"/>
              <a:gd name="connsiteY41" fmla="*/ 204788 h 1052521"/>
              <a:gd name="connsiteX42" fmla="*/ 2767186 w 3835529"/>
              <a:gd name="connsiteY42" fmla="*/ 190500 h 1052521"/>
              <a:gd name="connsiteX43" fmla="*/ 2810048 w 3835529"/>
              <a:gd name="connsiteY43" fmla="*/ 166688 h 1052521"/>
              <a:gd name="connsiteX44" fmla="*/ 2848148 w 3835529"/>
              <a:gd name="connsiteY44" fmla="*/ 185738 h 1052521"/>
              <a:gd name="connsiteX45" fmla="*/ 2886248 w 3835529"/>
              <a:gd name="connsiteY45" fmla="*/ 214313 h 1052521"/>
              <a:gd name="connsiteX46" fmla="*/ 2895773 w 3835529"/>
              <a:gd name="connsiteY46" fmla="*/ 228600 h 1052521"/>
              <a:gd name="connsiteX47" fmla="*/ 2900536 w 3835529"/>
              <a:gd name="connsiteY47" fmla="*/ 538163 h 1052521"/>
              <a:gd name="connsiteX48" fmla="*/ 2905298 w 3835529"/>
              <a:gd name="connsiteY48" fmla="*/ 566738 h 1052521"/>
              <a:gd name="connsiteX49" fmla="*/ 2919586 w 3835529"/>
              <a:gd name="connsiteY49" fmla="*/ 581025 h 1052521"/>
              <a:gd name="connsiteX50" fmla="*/ 2957686 w 3835529"/>
              <a:gd name="connsiteY50" fmla="*/ 595313 h 1052521"/>
              <a:gd name="connsiteX51" fmla="*/ 3133898 w 3835529"/>
              <a:gd name="connsiteY51" fmla="*/ 600075 h 1052521"/>
              <a:gd name="connsiteX52" fmla="*/ 3181523 w 3835529"/>
              <a:gd name="connsiteY52" fmla="*/ 614363 h 1052521"/>
              <a:gd name="connsiteX53" fmla="*/ 3205336 w 3835529"/>
              <a:gd name="connsiteY53" fmla="*/ 623888 h 1052521"/>
              <a:gd name="connsiteX54" fmla="*/ 3276773 w 3835529"/>
              <a:gd name="connsiteY54" fmla="*/ 628650 h 1052521"/>
              <a:gd name="connsiteX55" fmla="*/ 3300586 w 3835529"/>
              <a:gd name="connsiteY55" fmla="*/ 633413 h 1052521"/>
              <a:gd name="connsiteX56" fmla="*/ 3314873 w 3835529"/>
              <a:gd name="connsiteY56" fmla="*/ 638175 h 1052521"/>
              <a:gd name="connsiteX57" fmla="*/ 3424411 w 3835529"/>
              <a:gd name="connsiteY57" fmla="*/ 652463 h 1052521"/>
              <a:gd name="connsiteX58" fmla="*/ 3643486 w 3835529"/>
              <a:gd name="connsiteY58" fmla="*/ 647700 h 1052521"/>
              <a:gd name="connsiteX59" fmla="*/ 3719686 w 3835529"/>
              <a:gd name="connsiteY59" fmla="*/ 642938 h 1052521"/>
              <a:gd name="connsiteX60" fmla="*/ 3753023 w 3835529"/>
              <a:gd name="connsiteY60" fmla="*/ 657225 h 1052521"/>
              <a:gd name="connsiteX61" fmla="*/ 3819698 w 3835529"/>
              <a:gd name="connsiteY61" fmla="*/ 723900 h 1052521"/>
              <a:gd name="connsiteX62" fmla="*/ 3833986 w 3835529"/>
              <a:gd name="connsiteY62" fmla="*/ 733425 h 1052521"/>
              <a:gd name="connsiteX63" fmla="*/ 3829223 w 3835529"/>
              <a:gd name="connsiteY63" fmla="*/ 900113 h 1052521"/>
              <a:gd name="connsiteX64" fmla="*/ 3795886 w 3835529"/>
              <a:gd name="connsiteY64" fmla="*/ 909638 h 1052521"/>
              <a:gd name="connsiteX65" fmla="*/ 3719686 w 3835529"/>
              <a:gd name="connsiteY65" fmla="*/ 933450 h 1052521"/>
              <a:gd name="connsiteX66" fmla="*/ 3653011 w 3835529"/>
              <a:gd name="connsiteY66" fmla="*/ 952500 h 1052521"/>
              <a:gd name="connsiteX67" fmla="*/ 3619673 w 3835529"/>
              <a:gd name="connsiteY67" fmla="*/ 962025 h 1052521"/>
              <a:gd name="connsiteX68" fmla="*/ 3548236 w 3835529"/>
              <a:gd name="connsiteY68" fmla="*/ 966788 h 1052521"/>
              <a:gd name="connsiteX69" fmla="*/ 3338686 w 3835529"/>
              <a:gd name="connsiteY69" fmla="*/ 971550 h 1052521"/>
              <a:gd name="connsiteX70" fmla="*/ 3224386 w 3835529"/>
              <a:gd name="connsiteY70" fmla="*/ 985838 h 1052521"/>
              <a:gd name="connsiteX71" fmla="*/ 3105323 w 3835529"/>
              <a:gd name="connsiteY71" fmla="*/ 995363 h 1052521"/>
              <a:gd name="connsiteX72" fmla="*/ 2881486 w 3835529"/>
              <a:gd name="connsiteY72" fmla="*/ 1004888 h 1052521"/>
              <a:gd name="connsiteX73" fmla="*/ 2714798 w 3835529"/>
              <a:gd name="connsiteY73" fmla="*/ 1014413 h 1052521"/>
              <a:gd name="connsiteX74" fmla="*/ 2610023 w 3835529"/>
              <a:gd name="connsiteY74" fmla="*/ 1028700 h 1052521"/>
              <a:gd name="connsiteX75" fmla="*/ 2433811 w 3835529"/>
              <a:gd name="connsiteY75" fmla="*/ 1033463 h 1052521"/>
              <a:gd name="connsiteX76" fmla="*/ 2281411 w 3835529"/>
              <a:gd name="connsiteY76" fmla="*/ 1038225 h 1052521"/>
              <a:gd name="connsiteX77" fmla="*/ 2000423 w 3835529"/>
              <a:gd name="connsiteY77" fmla="*/ 1052513 h 1052521"/>
              <a:gd name="connsiteX78" fmla="*/ 1705148 w 3835529"/>
              <a:gd name="connsiteY78" fmla="*/ 1047750 h 1052521"/>
              <a:gd name="connsiteX79" fmla="*/ 1605136 w 3835529"/>
              <a:gd name="connsiteY79" fmla="*/ 1042988 h 1052521"/>
              <a:gd name="connsiteX80" fmla="*/ 1386061 w 3835529"/>
              <a:gd name="connsiteY80" fmla="*/ 1047750 h 1052521"/>
              <a:gd name="connsiteX81" fmla="*/ 1347961 w 3835529"/>
              <a:gd name="connsiteY81" fmla="*/ 1052513 h 1052521"/>
              <a:gd name="connsiteX82" fmla="*/ 928861 w 3835529"/>
              <a:gd name="connsiteY82" fmla="*/ 1023938 h 1052521"/>
              <a:gd name="connsiteX83" fmla="*/ 843136 w 3835529"/>
              <a:gd name="connsiteY83" fmla="*/ 1009650 h 1052521"/>
              <a:gd name="connsiteX84" fmla="*/ 624061 w 3835529"/>
              <a:gd name="connsiteY84" fmla="*/ 990600 h 1052521"/>
              <a:gd name="connsiteX85" fmla="*/ 543098 w 3835529"/>
              <a:gd name="connsiteY85" fmla="*/ 971550 h 1052521"/>
              <a:gd name="connsiteX86" fmla="*/ 490711 w 3835529"/>
              <a:gd name="connsiteY86" fmla="*/ 962025 h 1052521"/>
              <a:gd name="connsiteX87" fmla="*/ 462136 w 3835529"/>
              <a:gd name="connsiteY87" fmla="*/ 952500 h 1052521"/>
              <a:gd name="connsiteX88" fmla="*/ 381173 w 3835529"/>
              <a:gd name="connsiteY88" fmla="*/ 942975 h 1052521"/>
              <a:gd name="connsiteX89" fmla="*/ 285923 w 3835529"/>
              <a:gd name="connsiteY89" fmla="*/ 928688 h 1052521"/>
              <a:gd name="connsiteX90" fmla="*/ 166861 w 3835529"/>
              <a:gd name="connsiteY90" fmla="*/ 909638 h 1052521"/>
              <a:gd name="connsiteX91" fmla="*/ 152573 w 3835529"/>
              <a:gd name="connsiteY91" fmla="*/ 904875 h 1052521"/>
              <a:gd name="connsiteX92" fmla="*/ 128761 w 3835529"/>
              <a:gd name="connsiteY92" fmla="*/ 895350 h 1052521"/>
              <a:gd name="connsiteX93" fmla="*/ 85898 w 3835529"/>
              <a:gd name="connsiteY93" fmla="*/ 876300 h 1052521"/>
              <a:gd name="connsiteX94" fmla="*/ 71611 w 3835529"/>
              <a:gd name="connsiteY94" fmla="*/ 847725 h 1052521"/>
              <a:gd name="connsiteX95" fmla="*/ 57323 w 3835529"/>
              <a:gd name="connsiteY95" fmla="*/ 842963 h 1052521"/>
              <a:gd name="connsiteX96" fmla="*/ 43036 w 3835529"/>
              <a:gd name="connsiteY96" fmla="*/ 833438 h 1052521"/>
              <a:gd name="connsiteX97" fmla="*/ 38273 w 3835529"/>
              <a:gd name="connsiteY97" fmla="*/ 819150 h 1052521"/>
              <a:gd name="connsiteX98" fmla="*/ 23986 w 3835529"/>
              <a:gd name="connsiteY98" fmla="*/ 795338 h 1052521"/>
              <a:gd name="connsiteX99" fmla="*/ 14461 w 3835529"/>
              <a:gd name="connsiteY99" fmla="*/ 762000 h 1052521"/>
              <a:gd name="connsiteX100" fmla="*/ 9698 w 3835529"/>
              <a:gd name="connsiteY100" fmla="*/ 747713 h 1052521"/>
              <a:gd name="connsiteX101" fmla="*/ 4936 w 3835529"/>
              <a:gd name="connsiteY101" fmla="*/ 676275 h 1052521"/>
              <a:gd name="connsiteX102" fmla="*/ 14461 w 3835529"/>
              <a:gd name="connsiteY102" fmla="*/ 461963 h 1052521"/>
              <a:gd name="connsiteX103" fmla="*/ 19223 w 3835529"/>
              <a:gd name="connsiteY103" fmla="*/ 409575 h 1052521"/>
              <a:gd name="connsiteX104" fmla="*/ 28748 w 3835529"/>
              <a:gd name="connsiteY104" fmla="*/ 366713 h 1052521"/>
              <a:gd name="connsiteX105" fmla="*/ 43036 w 3835529"/>
              <a:gd name="connsiteY105" fmla="*/ 319088 h 1052521"/>
              <a:gd name="connsiteX106" fmla="*/ 52561 w 3835529"/>
              <a:gd name="connsiteY106" fmla="*/ 295275 h 1052521"/>
              <a:gd name="connsiteX107" fmla="*/ 57323 w 3835529"/>
              <a:gd name="connsiteY107" fmla="*/ 276225 h 1052521"/>
              <a:gd name="connsiteX108" fmla="*/ 71611 w 3835529"/>
              <a:gd name="connsiteY108" fmla="*/ 271463 h 1052521"/>
              <a:gd name="connsiteX109" fmla="*/ 95423 w 3835529"/>
              <a:gd name="connsiteY109" fmla="*/ 214313 h 1052521"/>
              <a:gd name="connsiteX110" fmla="*/ 114473 w 3835529"/>
              <a:gd name="connsiteY110" fmla="*/ 185738 h 1052521"/>
              <a:gd name="connsiteX111" fmla="*/ 119236 w 3835529"/>
              <a:gd name="connsiteY111" fmla="*/ 171450 h 1052521"/>
              <a:gd name="connsiteX112" fmla="*/ 133523 w 3835529"/>
              <a:gd name="connsiteY112" fmla="*/ 152400 h 1052521"/>
              <a:gd name="connsiteX113" fmla="*/ 143048 w 3835529"/>
              <a:gd name="connsiteY113" fmla="*/ 138113 h 1052521"/>
              <a:gd name="connsiteX114" fmla="*/ 162098 w 3835529"/>
              <a:gd name="connsiteY114" fmla="*/ 133350 h 1052521"/>
              <a:gd name="connsiteX115" fmla="*/ 243061 w 3835529"/>
              <a:gd name="connsiteY115" fmla="*/ 138113 h 1052521"/>
              <a:gd name="connsiteX116" fmla="*/ 257348 w 3835529"/>
              <a:gd name="connsiteY116" fmla="*/ 147638 h 1052521"/>
              <a:gd name="connsiteX117" fmla="*/ 271636 w 3835529"/>
              <a:gd name="connsiteY117" fmla="*/ 152400 h 1052521"/>
              <a:gd name="connsiteX118" fmla="*/ 300211 w 3835529"/>
              <a:gd name="connsiteY118" fmla="*/ 171450 h 1052521"/>
              <a:gd name="connsiteX119" fmla="*/ 314498 w 3835529"/>
              <a:gd name="connsiteY119" fmla="*/ 190500 h 1052521"/>
              <a:gd name="connsiteX120" fmla="*/ 324023 w 3835529"/>
              <a:gd name="connsiteY120" fmla="*/ 204788 h 1052521"/>
              <a:gd name="connsiteX121" fmla="*/ 338311 w 3835529"/>
              <a:gd name="connsiteY121" fmla="*/ 214313 h 1052521"/>
              <a:gd name="connsiteX122" fmla="*/ 371648 w 3835529"/>
              <a:gd name="connsiteY122" fmla="*/ 271463 h 1052521"/>
              <a:gd name="connsiteX123" fmla="*/ 385936 w 3835529"/>
              <a:gd name="connsiteY123" fmla="*/ 285750 h 105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835529" h="1052521">
                <a:moveTo>
                  <a:pt x="2043286" y="0"/>
                </a:moveTo>
                <a:cubicBezTo>
                  <a:pt x="2051223" y="3175"/>
                  <a:pt x="2058927" y="7011"/>
                  <a:pt x="2067098" y="9525"/>
                </a:cubicBezTo>
                <a:cubicBezTo>
                  <a:pt x="2079610" y="13375"/>
                  <a:pt x="2093353" y="13476"/>
                  <a:pt x="2105198" y="19050"/>
                </a:cubicBezTo>
                <a:cubicBezTo>
                  <a:pt x="2120735" y="26362"/>
                  <a:pt x="2133773" y="38100"/>
                  <a:pt x="2148061" y="47625"/>
                </a:cubicBezTo>
                <a:cubicBezTo>
                  <a:pt x="2152823" y="50800"/>
                  <a:pt x="2156918" y="55340"/>
                  <a:pt x="2162348" y="57150"/>
                </a:cubicBezTo>
                <a:lnTo>
                  <a:pt x="2205211" y="71438"/>
                </a:lnTo>
                <a:cubicBezTo>
                  <a:pt x="2256756" y="112674"/>
                  <a:pt x="2233549" y="103110"/>
                  <a:pt x="2267123" y="114300"/>
                </a:cubicBezTo>
                <a:cubicBezTo>
                  <a:pt x="2271886" y="120650"/>
                  <a:pt x="2275798" y="127737"/>
                  <a:pt x="2281411" y="133350"/>
                </a:cubicBezTo>
                <a:cubicBezTo>
                  <a:pt x="2285458" y="137397"/>
                  <a:pt x="2292814" y="137931"/>
                  <a:pt x="2295698" y="142875"/>
                </a:cubicBezTo>
                <a:cubicBezTo>
                  <a:pt x="2304313" y="157644"/>
                  <a:pt x="2308610" y="174542"/>
                  <a:pt x="2314748" y="190500"/>
                </a:cubicBezTo>
                <a:cubicBezTo>
                  <a:pt x="2316550" y="195186"/>
                  <a:pt x="2316726" y="200611"/>
                  <a:pt x="2319511" y="204788"/>
                </a:cubicBezTo>
                <a:cubicBezTo>
                  <a:pt x="2323247" y="210392"/>
                  <a:pt x="2329324" y="214041"/>
                  <a:pt x="2333798" y="219075"/>
                </a:cubicBezTo>
                <a:cubicBezTo>
                  <a:pt x="2378806" y="269709"/>
                  <a:pt x="2339673" y="229710"/>
                  <a:pt x="2371898" y="261938"/>
                </a:cubicBezTo>
                <a:cubicBezTo>
                  <a:pt x="2383145" y="306926"/>
                  <a:pt x="2369714" y="294184"/>
                  <a:pt x="2400473" y="309563"/>
                </a:cubicBezTo>
                <a:cubicBezTo>
                  <a:pt x="2403648" y="314325"/>
                  <a:pt x="2407743" y="318589"/>
                  <a:pt x="2409998" y="323850"/>
                </a:cubicBezTo>
                <a:cubicBezTo>
                  <a:pt x="2414617" y="334628"/>
                  <a:pt x="2413736" y="346770"/>
                  <a:pt x="2419523" y="357188"/>
                </a:cubicBezTo>
                <a:cubicBezTo>
                  <a:pt x="2425082" y="367195"/>
                  <a:pt x="2431422" y="376824"/>
                  <a:pt x="2438573" y="385763"/>
                </a:cubicBezTo>
                <a:cubicBezTo>
                  <a:pt x="2443250" y="391610"/>
                  <a:pt x="2462092" y="413751"/>
                  <a:pt x="2467148" y="423863"/>
                </a:cubicBezTo>
                <a:cubicBezTo>
                  <a:pt x="2469393" y="428353"/>
                  <a:pt x="2470323" y="433388"/>
                  <a:pt x="2471911" y="438150"/>
                </a:cubicBezTo>
                <a:cubicBezTo>
                  <a:pt x="2468736" y="471488"/>
                  <a:pt x="2465022" y="504778"/>
                  <a:pt x="2462386" y="538163"/>
                </a:cubicBezTo>
                <a:cubicBezTo>
                  <a:pt x="2447421" y="727707"/>
                  <a:pt x="2465780" y="537545"/>
                  <a:pt x="2452861" y="666750"/>
                </a:cubicBezTo>
                <a:cubicBezTo>
                  <a:pt x="2454448" y="673100"/>
                  <a:pt x="2453992" y="680354"/>
                  <a:pt x="2457623" y="685800"/>
                </a:cubicBezTo>
                <a:cubicBezTo>
                  <a:pt x="2464446" y="696035"/>
                  <a:pt x="2481122" y="697277"/>
                  <a:pt x="2490961" y="700088"/>
                </a:cubicBezTo>
                <a:cubicBezTo>
                  <a:pt x="2495788" y="701467"/>
                  <a:pt x="2500486" y="703263"/>
                  <a:pt x="2505248" y="704850"/>
                </a:cubicBezTo>
                <a:cubicBezTo>
                  <a:pt x="2510011" y="708025"/>
                  <a:pt x="2513836" y="713857"/>
                  <a:pt x="2519536" y="714375"/>
                </a:cubicBezTo>
                <a:cubicBezTo>
                  <a:pt x="2548186" y="716980"/>
                  <a:pt x="2555338" y="710762"/>
                  <a:pt x="2576686" y="700088"/>
                </a:cubicBezTo>
                <a:cubicBezTo>
                  <a:pt x="2594061" y="674024"/>
                  <a:pt x="2582217" y="696244"/>
                  <a:pt x="2590973" y="652463"/>
                </a:cubicBezTo>
                <a:cubicBezTo>
                  <a:pt x="2591958" y="647540"/>
                  <a:pt x="2594357" y="643002"/>
                  <a:pt x="2595736" y="638175"/>
                </a:cubicBezTo>
                <a:cubicBezTo>
                  <a:pt x="2598894" y="627123"/>
                  <a:pt x="2603626" y="605940"/>
                  <a:pt x="2605261" y="595313"/>
                </a:cubicBezTo>
                <a:cubicBezTo>
                  <a:pt x="2607207" y="582663"/>
                  <a:pt x="2608864" y="569959"/>
                  <a:pt x="2610023" y="557213"/>
                </a:cubicBezTo>
                <a:cubicBezTo>
                  <a:pt x="2613859" y="515021"/>
                  <a:pt x="2613079" y="491251"/>
                  <a:pt x="2619548" y="452438"/>
                </a:cubicBezTo>
                <a:cubicBezTo>
                  <a:pt x="2620624" y="445982"/>
                  <a:pt x="2622891" y="439778"/>
                  <a:pt x="2624311" y="433388"/>
                </a:cubicBezTo>
                <a:cubicBezTo>
                  <a:pt x="2638112" y="371284"/>
                  <a:pt x="2618985" y="439416"/>
                  <a:pt x="2638598" y="395288"/>
                </a:cubicBezTo>
                <a:cubicBezTo>
                  <a:pt x="2642676" y="386113"/>
                  <a:pt x="2644948" y="376238"/>
                  <a:pt x="2648123" y="366713"/>
                </a:cubicBezTo>
                <a:cubicBezTo>
                  <a:pt x="2649711" y="361950"/>
                  <a:pt x="2648709" y="355210"/>
                  <a:pt x="2652886" y="352425"/>
                </a:cubicBezTo>
                <a:lnTo>
                  <a:pt x="2667173" y="342900"/>
                </a:lnTo>
                <a:cubicBezTo>
                  <a:pt x="2680850" y="288199"/>
                  <a:pt x="2661725" y="355616"/>
                  <a:pt x="2681461" y="309563"/>
                </a:cubicBezTo>
                <a:cubicBezTo>
                  <a:pt x="2686089" y="298763"/>
                  <a:pt x="2685189" y="286659"/>
                  <a:pt x="2690986" y="276225"/>
                </a:cubicBezTo>
                <a:cubicBezTo>
                  <a:pt x="2696545" y="266218"/>
                  <a:pt x="2710036" y="247650"/>
                  <a:pt x="2710036" y="247650"/>
                </a:cubicBezTo>
                <a:cubicBezTo>
                  <a:pt x="2713173" y="238238"/>
                  <a:pt x="2715930" y="225789"/>
                  <a:pt x="2724323" y="219075"/>
                </a:cubicBezTo>
                <a:cubicBezTo>
                  <a:pt x="2728243" y="215939"/>
                  <a:pt x="2733997" y="216290"/>
                  <a:pt x="2738611" y="214313"/>
                </a:cubicBezTo>
                <a:cubicBezTo>
                  <a:pt x="2745137" y="211516"/>
                  <a:pt x="2751311" y="207963"/>
                  <a:pt x="2757661" y="204788"/>
                </a:cubicBezTo>
                <a:cubicBezTo>
                  <a:pt x="2760836" y="200025"/>
                  <a:pt x="2762840" y="194225"/>
                  <a:pt x="2767186" y="190500"/>
                </a:cubicBezTo>
                <a:cubicBezTo>
                  <a:pt x="2775557" y="183325"/>
                  <a:pt x="2799231" y="172096"/>
                  <a:pt x="2810048" y="166688"/>
                </a:cubicBezTo>
                <a:cubicBezTo>
                  <a:pt x="2822748" y="173038"/>
                  <a:pt x="2837060" y="176868"/>
                  <a:pt x="2848148" y="185738"/>
                </a:cubicBezTo>
                <a:cubicBezTo>
                  <a:pt x="2876430" y="208364"/>
                  <a:pt x="2863503" y="199149"/>
                  <a:pt x="2886248" y="214313"/>
                </a:cubicBezTo>
                <a:cubicBezTo>
                  <a:pt x="2889423" y="219075"/>
                  <a:pt x="2894385" y="223047"/>
                  <a:pt x="2895773" y="228600"/>
                </a:cubicBezTo>
                <a:cubicBezTo>
                  <a:pt x="2918838" y="320861"/>
                  <a:pt x="2901802" y="472318"/>
                  <a:pt x="2900536" y="538163"/>
                </a:cubicBezTo>
                <a:cubicBezTo>
                  <a:pt x="2902123" y="547688"/>
                  <a:pt x="2901376" y="557914"/>
                  <a:pt x="2905298" y="566738"/>
                </a:cubicBezTo>
                <a:cubicBezTo>
                  <a:pt x="2908033" y="572893"/>
                  <a:pt x="2914412" y="576713"/>
                  <a:pt x="2919586" y="581025"/>
                </a:cubicBezTo>
                <a:cubicBezTo>
                  <a:pt x="2932114" y="591465"/>
                  <a:pt x="2940273" y="594484"/>
                  <a:pt x="2957686" y="595313"/>
                </a:cubicBezTo>
                <a:cubicBezTo>
                  <a:pt x="3016378" y="598108"/>
                  <a:pt x="3075161" y="598488"/>
                  <a:pt x="3133898" y="600075"/>
                </a:cubicBezTo>
                <a:cubicBezTo>
                  <a:pt x="3162640" y="619236"/>
                  <a:pt x="3132490" y="602104"/>
                  <a:pt x="3181523" y="614363"/>
                </a:cubicBezTo>
                <a:cubicBezTo>
                  <a:pt x="3189817" y="616437"/>
                  <a:pt x="3196881" y="622620"/>
                  <a:pt x="3205336" y="623888"/>
                </a:cubicBezTo>
                <a:cubicBezTo>
                  <a:pt x="3228937" y="627428"/>
                  <a:pt x="3252961" y="627063"/>
                  <a:pt x="3276773" y="628650"/>
                </a:cubicBezTo>
                <a:cubicBezTo>
                  <a:pt x="3284711" y="630238"/>
                  <a:pt x="3292733" y="631450"/>
                  <a:pt x="3300586" y="633413"/>
                </a:cubicBezTo>
                <a:cubicBezTo>
                  <a:pt x="3305456" y="634631"/>
                  <a:pt x="3309911" y="637412"/>
                  <a:pt x="3314873" y="638175"/>
                </a:cubicBezTo>
                <a:cubicBezTo>
                  <a:pt x="3351267" y="643774"/>
                  <a:pt x="3424411" y="652463"/>
                  <a:pt x="3424411" y="652463"/>
                </a:cubicBezTo>
                <a:lnTo>
                  <a:pt x="3643486" y="647700"/>
                </a:lnTo>
                <a:cubicBezTo>
                  <a:pt x="3668922" y="646879"/>
                  <a:pt x="3694332" y="640733"/>
                  <a:pt x="3719686" y="642938"/>
                </a:cubicBezTo>
                <a:cubicBezTo>
                  <a:pt x="3731730" y="643985"/>
                  <a:pt x="3742409" y="651436"/>
                  <a:pt x="3753023" y="657225"/>
                </a:cubicBezTo>
                <a:cubicBezTo>
                  <a:pt x="3777801" y="670741"/>
                  <a:pt x="3805835" y="710037"/>
                  <a:pt x="3819698" y="723900"/>
                </a:cubicBezTo>
                <a:cubicBezTo>
                  <a:pt x="3823745" y="727947"/>
                  <a:pt x="3829223" y="730250"/>
                  <a:pt x="3833986" y="733425"/>
                </a:cubicBezTo>
                <a:cubicBezTo>
                  <a:pt x="3832398" y="788988"/>
                  <a:pt x="3840970" y="845783"/>
                  <a:pt x="3829223" y="900113"/>
                </a:cubicBezTo>
                <a:cubicBezTo>
                  <a:pt x="3826781" y="911409"/>
                  <a:pt x="3806554" y="905193"/>
                  <a:pt x="3795886" y="909638"/>
                </a:cubicBezTo>
                <a:cubicBezTo>
                  <a:pt x="3726386" y="938596"/>
                  <a:pt x="3839599" y="911647"/>
                  <a:pt x="3719686" y="933450"/>
                </a:cubicBezTo>
                <a:cubicBezTo>
                  <a:pt x="3682964" y="951811"/>
                  <a:pt x="3714876" y="937944"/>
                  <a:pt x="3653011" y="952500"/>
                </a:cubicBezTo>
                <a:cubicBezTo>
                  <a:pt x="3641761" y="955147"/>
                  <a:pt x="3631124" y="960463"/>
                  <a:pt x="3619673" y="962025"/>
                </a:cubicBezTo>
                <a:cubicBezTo>
                  <a:pt x="3596027" y="965250"/>
                  <a:pt x="3572088" y="965979"/>
                  <a:pt x="3548236" y="966788"/>
                </a:cubicBezTo>
                <a:cubicBezTo>
                  <a:pt x="3478408" y="969155"/>
                  <a:pt x="3408536" y="969963"/>
                  <a:pt x="3338686" y="971550"/>
                </a:cubicBezTo>
                <a:cubicBezTo>
                  <a:pt x="3084404" y="992742"/>
                  <a:pt x="3480109" y="958192"/>
                  <a:pt x="3224386" y="985838"/>
                </a:cubicBezTo>
                <a:cubicBezTo>
                  <a:pt x="3184802" y="990117"/>
                  <a:pt x="3145076" y="993154"/>
                  <a:pt x="3105323" y="995363"/>
                </a:cubicBezTo>
                <a:cubicBezTo>
                  <a:pt x="3030758" y="999505"/>
                  <a:pt x="2956077" y="1001249"/>
                  <a:pt x="2881486" y="1004888"/>
                </a:cubicBezTo>
                <a:lnTo>
                  <a:pt x="2714798" y="1014413"/>
                </a:lnTo>
                <a:cubicBezTo>
                  <a:pt x="2679873" y="1019175"/>
                  <a:pt x="2645190" y="1026316"/>
                  <a:pt x="2610023" y="1028700"/>
                </a:cubicBezTo>
                <a:cubicBezTo>
                  <a:pt x="2551399" y="1032675"/>
                  <a:pt x="2492545" y="1031761"/>
                  <a:pt x="2433811" y="1033463"/>
                </a:cubicBezTo>
                <a:lnTo>
                  <a:pt x="2281411" y="1038225"/>
                </a:lnTo>
                <a:lnTo>
                  <a:pt x="2000423" y="1052513"/>
                </a:lnTo>
                <a:lnTo>
                  <a:pt x="1705148" y="1047750"/>
                </a:lnTo>
                <a:cubicBezTo>
                  <a:pt x="1671783" y="1046946"/>
                  <a:pt x="1638511" y="1042988"/>
                  <a:pt x="1605136" y="1042988"/>
                </a:cubicBezTo>
                <a:cubicBezTo>
                  <a:pt x="1532094" y="1042988"/>
                  <a:pt x="1459086" y="1046163"/>
                  <a:pt x="1386061" y="1047750"/>
                </a:cubicBezTo>
                <a:cubicBezTo>
                  <a:pt x="1373361" y="1049338"/>
                  <a:pt x="1360758" y="1052707"/>
                  <a:pt x="1347961" y="1052513"/>
                </a:cubicBezTo>
                <a:cubicBezTo>
                  <a:pt x="1114646" y="1048978"/>
                  <a:pt x="1115638" y="1051177"/>
                  <a:pt x="928861" y="1023938"/>
                </a:cubicBezTo>
                <a:cubicBezTo>
                  <a:pt x="900195" y="1019757"/>
                  <a:pt x="871872" y="1013318"/>
                  <a:pt x="843136" y="1009650"/>
                </a:cubicBezTo>
                <a:cubicBezTo>
                  <a:pt x="736183" y="995996"/>
                  <a:pt x="717319" y="996086"/>
                  <a:pt x="624061" y="990600"/>
                </a:cubicBezTo>
                <a:cubicBezTo>
                  <a:pt x="597073" y="984250"/>
                  <a:pt x="570207" y="977359"/>
                  <a:pt x="543098" y="971550"/>
                </a:cubicBezTo>
                <a:cubicBezTo>
                  <a:pt x="525743" y="967831"/>
                  <a:pt x="507988" y="966090"/>
                  <a:pt x="490711" y="962025"/>
                </a:cubicBezTo>
                <a:cubicBezTo>
                  <a:pt x="480938" y="959725"/>
                  <a:pt x="471919" y="954758"/>
                  <a:pt x="462136" y="952500"/>
                </a:cubicBezTo>
                <a:cubicBezTo>
                  <a:pt x="443192" y="948129"/>
                  <a:pt x="397063" y="945094"/>
                  <a:pt x="381173" y="942975"/>
                </a:cubicBezTo>
                <a:cubicBezTo>
                  <a:pt x="349349" y="938732"/>
                  <a:pt x="317673" y="933450"/>
                  <a:pt x="285923" y="928688"/>
                </a:cubicBezTo>
                <a:cubicBezTo>
                  <a:pt x="223323" y="907821"/>
                  <a:pt x="283200" y="925503"/>
                  <a:pt x="166861" y="909638"/>
                </a:cubicBezTo>
                <a:cubicBezTo>
                  <a:pt x="161887" y="908960"/>
                  <a:pt x="157274" y="906638"/>
                  <a:pt x="152573" y="904875"/>
                </a:cubicBezTo>
                <a:cubicBezTo>
                  <a:pt x="144569" y="901873"/>
                  <a:pt x="136766" y="898352"/>
                  <a:pt x="128761" y="895350"/>
                </a:cubicBezTo>
                <a:cubicBezTo>
                  <a:pt x="96235" y="883153"/>
                  <a:pt x="136220" y="901462"/>
                  <a:pt x="85898" y="876300"/>
                </a:cubicBezTo>
                <a:cubicBezTo>
                  <a:pt x="81136" y="866775"/>
                  <a:pt x="78541" y="855810"/>
                  <a:pt x="71611" y="847725"/>
                </a:cubicBezTo>
                <a:cubicBezTo>
                  <a:pt x="68344" y="843913"/>
                  <a:pt x="61813" y="845208"/>
                  <a:pt x="57323" y="842963"/>
                </a:cubicBezTo>
                <a:cubicBezTo>
                  <a:pt x="52204" y="840403"/>
                  <a:pt x="47798" y="836613"/>
                  <a:pt x="43036" y="833438"/>
                </a:cubicBezTo>
                <a:cubicBezTo>
                  <a:pt x="41448" y="828675"/>
                  <a:pt x="40518" y="823640"/>
                  <a:pt x="38273" y="819150"/>
                </a:cubicBezTo>
                <a:cubicBezTo>
                  <a:pt x="34133" y="810871"/>
                  <a:pt x="27546" y="803882"/>
                  <a:pt x="23986" y="795338"/>
                </a:cubicBezTo>
                <a:cubicBezTo>
                  <a:pt x="19541" y="784670"/>
                  <a:pt x="17782" y="773070"/>
                  <a:pt x="14461" y="762000"/>
                </a:cubicBezTo>
                <a:cubicBezTo>
                  <a:pt x="13018" y="757192"/>
                  <a:pt x="11286" y="752475"/>
                  <a:pt x="9698" y="747713"/>
                </a:cubicBezTo>
                <a:cubicBezTo>
                  <a:pt x="8111" y="723900"/>
                  <a:pt x="4936" y="700141"/>
                  <a:pt x="4936" y="676275"/>
                </a:cubicBezTo>
                <a:cubicBezTo>
                  <a:pt x="4936" y="485874"/>
                  <a:pt x="-11028" y="538418"/>
                  <a:pt x="14461" y="461963"/>
                </a:cubicBezTo>
                <a:cubicBezTo>
                  <a:pt x="16048" y="444500"/>
                  <a:pt x="16622" y="426916"/>
                  <a:pt x="19223" y="409575"/>
                </a:cubicBezTo>
                <a:cubicBezTo>
                  <a:pt x="21394" y="395101"/>
                  <a:pt x="25198" y="380912"/>
                  <a:pt x="28748" y="366713"/>
                </a:cubicBezTo>
                <a:cubicBezTo>
                  <a:pt x="30724" y="358810"/>
                  <a:pt x="38496" y="331194"/>
                  <a:pt x="43036" y="319088"/>
                </a:cubicBezTo>
                <a:cubicBezTo>
                  <a:pt x="46038" y="311083"/>
                  <a:pt x="49858" y="303385"/>
                  <a:pt x="52561" y="295275"/>
                </a:cubicBezTo>
                <a:cubicBezTo>
                  <a:pt x="54631" y="289065"/>
                  <a:pt x="53234" y="281336"/>
                  <a:pt x="57323" y="276225"/>
                </a:cubicBezTo>
                <a:cubicBezTo>
                  <a:pt x="60459" y="272305"/>
                  <a:pt x="66848" y="273050"/>
                  <a:pt x="71611" y="271463"/>
                </a:cubicBezTo>
                <a:cubicBezTo>
                  <a:pt x="83061" y="225663"/>
                  <a:pt x="73282" y="243836"/>
                  <a:pt x="95423" y="214313"/>
                </a:cubicBezTo>
                <a:cubicBezTo>
                  <a:pt x="106362" y="170562"/>
                  <a:pt x="90553" y="215638"/>
                  <a:pt x="114473" y="185738"/>
                </a:cubicBezTo>
                <a:cubicBezTo>
                  <a:pt x="117609" y="181818"/>
                  <a:pt x="116745" y="175809"/>
                  <a:pt x="119236" y="171450"/>
                </a:cubicBezTo>
                <a:cubicBezTo>
                  <a:pt x="123174" y="164558"/>
                  <a:pt x="128909" y="158859"/>
                  <a:pt x="133523" y="152400"/>
                </a:cubicBezTo>
                <a:cubicBezTo>
                  <a:pt x="136850" y="147742"/>
                  <a:pt x="138286" y="141288"/>
                  <a:pt x="143048" y="138113"/>
                </a:cubicBezTo>
                <a:cubicBezTo>
                  <a:pt x="148494" y="134482"/>
                  <a:pt x="155748" y="134938"/>
                  <a:pt x="162098" y="133350"/>
                </a:cubicBezTo>
                <a:cubicBezTo>
                  <a:pt x="189086" y="134938"/>
                  <a:pt x="216326" y="134103"/>
                  <a:pt x="243061" y="138113"/>
                </a:cubicBezTo>
                <a:cubicBezTo>
                  <a:pt x="248721" y="138962"/>
                  <a:pt x="252229" y="145078"/>
                  <a:pt x="257348" y="147638"/>
                </a:cubicBezTo>
                <a:cubicBezTo>
                  <a:pt x="261838" y="149883"/>
                  <a:pt x="266873" y="150813"/>
                  <a:pt x="271636" y="152400"/>
                </a:cubicBezTo>
                <a:cubicBezTo>
                  <a:pt x="281161" y="158750"/>
                  <a:pt x="293343" y="162292"/>
                  <a:pt x="300211" y="171450"/>
                </a:cubicBezTo>
                <a:cubicBezTo>
                  <a:pt x="304973" y="177800"/>
                  <a:pt x="309885" y="184041"/>
                  <a:pt x="314498" y="190500"/>
                </a:cubicBezTo>
                <a:cubicBezTo>
                  <a:pt x="317825" y="195158"/>
                  <a:pt x="319976" y="200741"/>
                  <a:pt x="324023" y="204788"/>
                </a:cubicBezTo>
                <a:cubicBezTo>
                  <a:pt x="328070" y="208835"/>
                  <a:pt x="333548" y="211138"/>
                  <a:pt x="338311" y="214313"/>
                </a:cubicBezTo>
                <a:cubicBezTo>
                  <a:pt x="348503" y="244890"/>
                  <a:pt x="340289" y="224424"/>
                  <a:pt x="371648" y="271463"/>
                </a:cubicBezTo>
                <a:cubicBezTo>
                  <a:pt x="382053" y="287071"/>
                  <a:pt x="375449" y="285750"/>
                  <a:pt x="385936" y="285750"/>
                </a:cubicBezTo>
              </a:path>
            </a:pathLst>
          </a:custGeom>
          <a:noFill/>
          <a:ln w="19050" cap="flat" cmpd="sng" algn="ctr">
            <a:solidFill>
              <a:srgbClr val="FF9F9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6" name="Rounded Rectangular Callout 36">
            <a:extLst>
              <a:ext uri="{FF2B5EF4-FFF2-40B4-BE49-F238E27FC236}">
                <a16:creationId xmlns:a16="http://schemas.microsoft.com/office/drawing/2014/main" id="{D411F3CB-5D46-475C-A40C-A7940EDEA2CD}"/>
              </a:ext>
            </a:extLst>
          </p:cNvPr>
          <p:cNvSpPr/>
          <p:nvPr/>
        </p:nvSpPr>
        <p:spPr bwMode="auto">
          <a:xfrm>
            <a:off x="6019801" y="5841425"/>
            <a:ext cx="2514599" cy="874303"/>
          </a:xfrm>
          <a:prstGeom prst="wedgeRoundRectCallout">
            <a:avLst>
              <a:gd name="adj1" fmla="val -62752"/>
              <a:gd name="adj2" fmla="val -43166"/>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C000"/>
                </a:solidFill>
                <a:effectLst/>
                <a:latin typeface="Comic Sans MS" pitchFamily="66" charset="0"/>
              </a:rPr>
              <a:t>What is the color of the car own by the President of that company?</a:t>
            </a:r>
          </a:p>
        </p:txBody>
      </p:sp>
    </p:spTree>
    <p:extLst>
      <p:ext uri="{BB962C8B-B14F-4D97-AF65-F5344CB8AC3E}">
        <p14:creationId xmlns:p14="http://schemas.microsoft.com/office/powerpoint/2010/main" val="41121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419100" y="142271"/>
            <a:ext cx="8305800" cy="914400"/>
          </a:xfrm>
        </p:spPr>
        <p:txBody>
          <a:bodyPr/>
          <a:lstStyle/>
          <a:p>
            <a:pPr eaLnBrk="1" hangingPunct="1"/>
            <a:r>
              <a:rPr lang="en-US" sz="3600" b="1" dirty="0">
                <a:solidFill>
                  <a:srgbClr val="800000"/>
                </a:solidFill>
                <a:latin typeface="Comic Sans MS" pitchFamily="66" charset="0"/>
              </a:rPr>
              <a:t>Some Simple Queries</a:t>
            </a:r>
          </a:p>
        </p:txBody>
      </p:sp>
      <p:pic>
        <p:nvPicPr>
          <p:cNvPr id="7" name="Picture 6"/>
          <p:cNvPicPr>
            <a:picLocks noChangeAspect="1"/>
          </p:cNvPicPr>
          <p:nvPr/>
        </p:nvPicPr>
        <p:blipFill>
          <a:blip r:embed="rId3"/>
          <a:stretch>
            <a:fillRect/>
          </a:stretch>
        </p:blipFill>
        <p:spPr>
          <a:xfrm>
            <a:off x="4495800" y="3628815"/>
            <a:ext cx="4350550" cy="1162972"/>
          </a:xfrm>
          <a:prstGeom prst="rect">
            <a:avLst/>
          </a:prstGeom>
        </p:spPr>
      </p:pic>
      <p:sp>
        <p:nvSpPr>
          <p:cNvPr id="10" name="Rectangle 9">
            <a:extLst>
              <a:ext uri="{FF2B5EF4-FFF2-40B4-BE49-F238E27FC236}">
                <a16:creationId xmlns:a16="http://schemas.microsoft.com/office/drawing/2014/main" id="{C6145FB1-FA23-4B01-878F-7CA7171AF442}"/>
              </a:ext>
            </a:extLst>
          </p:cNvPr>
          <p:cNvSpPr/>
          <p:nvPr/>
        </p:nvSpPr>
        <p:spPr bwMode="auto">
          <a:xfrm>
            <a:off x="1143000" y="1411975"/>
            <a:ext cx="1066800" cy="151666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2" name="Rectangle 41">
            <a:extLst>
              <a:ext uri="{FF2B5EF4-FFF2-40B4-BE49-F238E27FC236}">
                <a16:creationId xmlns:a16="http://schemas.microsoft.com/office/drawing/2014/main" id="{48F45526-3609-4606-A59F-7E863B42CA89}"/>
              </a:ext>
            </a:extLst>
          </p:cNvPr>
          <p:cNvSpPr/>
          <p:nvPr/>
        </p:nvSpPr>
        <p:spPr bwMode="auto">
          <a:xfrm>
            <a:off x="3117324"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3" name="Rectangle 42">
            <a:extLst>
              <a:ext uri="{FF2B5EF4-FFF2-40B4-BE49-F238E27FC236}">
                <a16:creationId xmlns:a16="http://schemas.microsoft.com/office/drawing/2014/main" id="{38E54CEE-983C-4AEE-95EA-34421FE0B0CF}"/>
              </a:ext>
            </a:extLst>
          </p:cNvPr>
          <p:cNvSpPr/>
          <p:nvPr/>
        </p:nvSpPr>
        <p:spPr bwMode="auto">
          <a:xfrm>
            <a:off x="5091649"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4" name="Rectangle 43">
            <a:extLst>
              <a:ext uri="{FF2B5EF4-FFF2-40B4-BE49-F238E27FC236}">
                <a16:creationId xmlns:a16="http://schemas.microsoft.com/office/drawing/2014/main" id="{C28968F5-3E6B-4E28-84AE-630146704D64}"/>
              </a:ext>
            </a:extLst>
          </p:cNvPr>
          <p:cNvSpPr/>
          <p:nvPr/>
        </p:nvSpPr>
        <p:spPr bwMode="auto">
          <a:xfrm>
            <a:off x="7010400" y="1409566"/>
            <a:ext cx="1066800" cy="194633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1" name="TextBox 10">
            <a:extLst>
              <a:ext uri="{FF2B5EF4-FFF2-40B4-BE49-F238E27FC236}">
                <a16:creationId xmlns:a16="http://schemas.microsoft.com/office/drawing/2014/main" id="{5016B542-9675-4728-982B-46481433CFB4}"/>
              </a:ext>
            </a:extLst>
          </p:cNvPr>
          <p:cNvSpPr txBox="1"/>
          <p:nvPr/>
        </p:nvSpPr>
        <p:spPr>
          <a:xfrm>
            <a:off x="1066800" y="1083568"/>
            <a:ext cx="704039" cy="369332"/>
          </a:xfrm>
          <a:prstGeom prst="rect">
            <a:avLst/>
          </a:prstGeom>
          <a:noFill/>
        </p:spPr>
        <p:txBody>
          <a:bodyPr wrap="none" rtlCol="0">
            <a:spAutoFit/>
          </a:bodyPr>
          <a:lstStyle/>
          <a:p>
            <a:r>
              <a:rPr lang="en-US" sz="1800" dirty="0"/>
              <a:t>Auto</a:t>
            </a:r>
          </a:p>
        </p:txBody>
      </p:sp>
      <p:sp>
        <p:nvSpPr>
          <p:cNvPr id="46" name="TextBox 45">
            <a:extLst>
              <a:ext uri="{FF2B5EF4-FFF2-40B4-BE49-F238E27FC236}">
                <a16:creationId xmlns:a16="http://schemas.microsoft.com/office/drawing/2014/main" id="{EDE3A56E-30F3-4BBA-B455-62A567B0EE6B}"/>
              </a:ext>
            </a:extLst>
          </p:cNvPr>
          <p:cNvSpPr txBox="1"/>
          <p:nvPr/>
        </p:nvSpPr>
        <p:spPr>
          <a:xfrm>
            <a:off x="3056417" y="1083568"/>
            <a:ext cx="1107996" cy="369332"/>
          </a:xfrm>
          <a:prstGeom prst="rect">
            <a:avLst/>
          </a:prstGeom>
          <a:noFill/>
        </p:spPr>
        <p:txBody>
          <a:bodyPr wrap="none" rtlCol="0">
            <a:spAutoFit/>
          </a:bodyPr>
          <a:lstStyle/>
          <a:p>
            <a:r>
              <a:rPr lang="en-US" sz="1800" dirty="0"/>
              <a:t>Company</a:t>
            </a:r>
          </a:p>
        </p:txBody>
      </p:sp>
      <p:sp>
        <p:nvSpPr>
          <p:cNvPr id="47" name="TextBox 46">
            <a:extLst>
              <a:ext uri="{FF2B5EF4-FFF2-40B4-BE49-F238E27FC236}">
                <a16:creationId xmlns:a16="http://schemas.microsoft.com/office/drawing/2014/main" id="{A61DAC15-AF23-4C3E-AD2B-BE5E3FE64416}"/>
              </a:ext>
            </a:extLst>
          </p:cNvPr>
          <p:cNvSpPr txBox="1"/>
          <p:nvPr/>
        </p:nvSpPr>
        <p:spPr>
          <a:xfrm>
            <a:off x="5028247" y="1066800"/>
            <a:ext cx="865943" cy="369332"/>
          </a:xfrm>
          <a:prstGeom prst="rect">
            <a:avLst/>
          </a:prstGeom>
          <a:noFill/>
        </p:spPr>
        <p:txBody>
          <a:bodyPr wrap="none" rtlCol="0">
            <a:spAutoFit/>
          </a:bodyPr>
          <a:lstStyle/>
          <a:p>
            <a:r>
              <a:rPr lang="en-US" sz="1800" dirty="0"/>
              <a:t>People</a:t>
            </a:r>
          </a:p>
        </p:txBody>
      </p:sp>
      <p:sp>
        <p:nvSpPr>
          <p:cNvPr id="48" name="TextBox 47">
            <a:extLst>
              <a:ext uri="{FF2B5EF4-FFF2-40B4-BE49-F238E27FC236}">
                <a16:creationId xmlns:a16="http://schemas.microsoft.com/office/drawing/2014/main" id="{6101634F-79CE-4936-9F49-8CFF1EAA67F0}"/>
              </a:ext>
            </a:extLst>
          </p:cNvPr>
          <p:cNvSpPr txBox="1"/>
          <p:nvPr/>
        </p:nvSpPr>
        <p:spPr>
          <a:xfrm>
            <a:off x="6926323" y="1066800"/>
            <a:ext cx="617477" cy="369332"/>
          </a:xfrm>
          <a:prstGeom prst="rect">
            <a:avLst/>
          </a:prstGeom>
          <a:noFill/>
        </p:spPr>
        <p:txBody>
          <a:bodyPr wrap="none" rtlCol="0">
            <a:spAutoFit/>
          </a:bodyPr>
          <a:lstStyle/>
          <a:p>
            <a:r>
              <a:rPr lang="en-US" sz="1800" dirty="0"/>
              <a:t>City</a:t>
            </a:r>
          </a:p>
        </p:txBody>
      </p:sp>
      <p:sp>
        <p:nvSpPr>
          <p:cNvPr id="15" name="Rectangle: Rounded Corners 14">
            <a:extLst>
              <a:ext uri="{FF2B5EF4-FFF2-40B4-BE49-F238E27FC236}">
                <a16:creationId xmlns:a16="http://schemas.microsoft.com/office/drawing/2014/main" id="{5CCCA197-E5D9-4B9D-A667-671A48ACC20D}"/>
              </a:ext>
            </a:extLst>
          </p:cNvPr>
          <p:cNvSpPr/>
          <p:nvPr/>
        </p:nvSpPr>
        <p:spPr bwMode="auto">
          <a:xfrm>
            <a:off x="7132094" y="1750119"/>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3" name="Rectangle: Rounded Corners 52">
            <a:extLst>
              <a:ext uri="{FF2B5EF4-FFF2-40B4-BE49-F238E27FC236}">
                <a16:creationId xmlns:a16="http://schemas.microsoft.com/office/drawing/2014/main" id="{A087221C-8A27-4E82-A306-B0B19A97D956}"/>
              </a:ext>
            </a:extLst>
          </p:cNvPr>
          <p:cNvSpPr/>
          <p:nvPr/>
        </p:nvSpPr>
        <p:spPr bwMode="auto">
          <a:xfrm>
            <a:off x="7253787" y="1870030"/>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4" name="Rectangle: Rounded Corners 53">
            <a:extLst>
              <a:ext uri="{FF2B5EF4-FFF2-40B4-BE49-F238E27FC236}">
                <a16:creationId xmlns:a16="http://schemas.microsoft.com/office/drawing/2014/main" id="{14B04D1F-54E2-4DB5-B7E7-37706DABA801}"/>
              </a:ext>
            </a:extLst>
          </p:cNvPr>
          <p:cNvSpPr/>
          <p:nvPr/>
        </p:nvSpPr>
        <p:spPr bwMode="auto">
          <a:xfrm>
            <a:off x="7379486" y="1991553"/>
            <a:ext cx="609600" cy="597754"/>
          </a:xfrm>
          <a:prstGeom prst="round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2" name="Rectangle: Rounded Corners 11">
            <a:extLst>
              <a:ext uri="{FF2B5EF4-FFF2-40B4-BE49-F238E27FC236}">
                <a16:creationId xmlns:a16="http://schemas.microsoft.com/office/drawing/2014/main" id="{967124B8-4BCD-45D9-A2CD-7B836C702146}"/>
              </a:ext>
            </a:extLst>
          </p:cNvPr>
          <p:cNvSpPr/>
          <p:nvPr/>
        </p:nvSpPr>
        <p:spPr bwMode="auto">
          <a:xfrm>
            <a:off x="7093509" y="2142948"/>
            <a:ext cx="617478" cy="629636"/>
          </a:xfrm>
          <a:prstGeom prst="roundRect">
            <a:avLst>
              <a:gd name="adj" fmla="val 1281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Orlando</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Florida</a:t>
            </a:r>
          </a:p>
        </p:txBody>
      </p:sp>
      <p:sp>
        <p:nvSpPr>
          <p:cNvPr id="17" name="Rectangle: Rounded Corners 16">
            <a:extLst>
              <a:ext uri="{FF2B5EF4-FFF2-40B4-BE49-F238E27FC236}">
                <a16:creationId xmlns:a16="http://schemas.microsoft.com/office/drawing/2014/main" id="{BE89163A-4796-46C6-96FD-2EF3022F133B}"/>
              </a:ext>
            </a:extLst>
          </p:cNvPr>
          <p:cNvSpPr/>
          <p:nvPr/>
        </p:nvSpPr>
        <p:spPr bwMode="auto">
          <a:xfrm>
            <a:off x="5199020" y="155078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ectangle: Rounded Corners 56">
            <a:extLst>
              <a:ext uri="{FF2B5EF4-FFF2-40B4-BE49-F238E27FC236}">
                <a16:creationId xmlns:a16="http://schemas.microsoft.com/office/drawing/2014/main" id="{FC0AFA7B-075C-441B-BCB2-B7D0D3110D01}"/>
              </a:ext>
            </a:extLst>
          </p:cNvPr>
          <p:cNvSpPr/>
          <p:nvPr/>
        </p:nvSpPr>
        <p:spPr bwMode="auto">
          <a:xfrm>
            <a:off x="5272503" y="1621361"/>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8" name="Rectangle: Rounded Corners 57">
            <a:extLst>
              <a:ext uri="{FF2B5EF4-FFF2-40B4-BE49-F238E27FC236}">
                <a16:creationId xmlns:a16="http://schemas.microsoft.com/office/drawing/2014/main" id="{6FB26F62-8C2C-44F3-81B7-B913DAFBFA36}"/>
              </a:ext>
            </a:extLst>
          </p:cNvPr>
          <p:cNvSpPr/>
          <p:nvPr/>
        </p:nvSpPr>
        <p:spPr bwMode="auto">
          <a:xfrm>
            <a:off x="5364037" y="170217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9" name="Rectangle: Rounded Corners 58">
            <a:extLst>
              <a:ext uri="{FF2B5EF4-FFF2-40B4-BE49-F238E27FC236}">
                <a16:creationId xmlns:a16="http://schemas.microsoft.com/office/drawing/2014/main" id="{0EFF639F-B280-4472-BFBE-80D07B38F6DA}"/>
              </a:ext>
            </a:extLst>
          </p:cNvPr>
          <p:cNvSpPr/>
          <p:nvPr/>
        </p:nvSpPr>
        <p:spPr bwMode="auto">
          <a:xfrm>
            <a:off x="5485730" y="1780256"/>
            <a:ext cx="573421" cy="1162972"/>
          </a:xfrm>
          <a:prstGeom prst="roundRect">
            <a:avLst>
              <a:gd name="adj" fmla="val 9944"/>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Rectangle: Rounded Corners 15">
            <a:extLst>
              <a:ext uri="{FF2B5EF4-FFF2-40B4-BE49-F238E27FC236}">
                <a16:creationId xmlns:a16="http://schemas.microsoft.com/office/drawing/2014/main" id="{AA6B7D61-46E6-4D5D-895A-750B833CB08B}"/>
              </a:ext>
            </a:extLst>
          </p:cNvPr>
          <p:cNvSpPr/>
          <p:nvPr/>
        </p:nvSpPr>
        <p:spPr bwMode="auto">
          <a:xfrm>
            <a:off x="5246516" y="2132267"/>
            <a:ext cx="617477" cy="1071230"/>
          </a:xfrm>
          <a:prstGeom prst="roundRect">
            <a:avLst>
              <a:gd name="adj" fmla="val 11625"/>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Kevin</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lang="en-US" sz="1100" dirty="0"/>
              <a:t>677</a:t>
            </a:r>
          </a:p>
          <a:p>
            <a:pPr marL="0" marR="0" indent="0"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a:ln>
                  <a:noFill/>
                </a:ln>
                <a:solidFill>
                  <a:schemeClr val="tx1"/>
                </a:solidFill>
                <a:effectLst/>
                <a:latin typeface="Comic Sans MS" pitchFamily="66" charset="0"/>
              </a:rPr>
              <a:t>25</a:t>
            </a:r>
          </a:p>
          <a:p>
            <a:pPr marL="0" marR="0" indent="0" defTabSz="914400" rtl="0" eaLnBrk="1" fontAlgn="base" latinLnBrk="0" hangingPunct="1">
              <a:lnSpc>
                <a:spcPct val="100000"/>
              </a:lnSpc>
              <a:spcBef>
                <a:spcPct val="0"/>
              </a:spcBef>
              <a:spcAft>
                <a:spcPct val="0"/>
              </a:spcAft>
              <a:buClrTx/>
              <a:buSzTx/>
              <a:buFontTx/>
              <a:buNone/>
              <a:tabLst/>
            </a:pPr>
            <a:endParaRPr kumimoji="0" lang="en-US" sz="1200" b="0" i="1" u="none" strike="noStrike" cap="none" normalizeH="0" baseline="0" dirty="0">
              <a:ln>
                <a:noFill/>
              </a:ln>
              <a:solidFill>
                <a:schemeClr val="tx1"/>
              </a:solidFill>
              <a:effectLst/>
              <a:latin typeface="Comic Sans MS" pitchFamily="66" charset="0"/>
            </a:endParaRPr>
          </a:p>
        </p:txBody>
      </p:sp>
      <p:sp>
        <p:nvSpPr>
          <p:cNvPr id="18" name="Rectangle: Rounded Corners 17">
            <a:extLst>
              <a:ext uri="{FF2B5EF4-FFF2-40B4-BE49-F238E27FC236}">
                <a16:creationId xmlns:a16="http://schemas.microsoft.com/office/drawing/2014/main" id="{EEAA407C-ACFE-4F1F-933F-F8127C9C1A1B}"/>
              </a:ext>
            </a:extLst>
          </p:cNvPr>
          <p:cNvSpPr/>
          <p:nvPr/>
        </p:nvSpPr>
        <p:spPr bwMode="auto">
          <a:xfrm>
            <a:off x="3305690" y="15951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Rectangle: Rounded Corners 60">
            <a:extLst>
              <a:ext uri="{FF2B5EF4-FFF2-40B4-BE49-F238E27FC236}">
                <a16:creationId xmlns:a16="http://schemas.microsoft.com/office/drawing/2014/main" id="{829163CA-B9CE-4E54-B6E5-6F890C3312B8}"/>
              </a:ext>
            </a:extLst>
          </p:cNvPr>
          <p:cNvSpPr/>
          <p:nvPr/>
        </p:nvSpPr>
        <p:spPr bwMode="auto">
          <a:xfrm>
            <a:off x="3376604" y="1642560"/>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2" name="Rectangle: Rounded Corners 61">
            <a:extLst>
              <a:ext uri="{FF2B5EF4-FFF2-40B4-BE49-F238E27FC236}">
                <a16:creationId xmlns:a16="http://schemas.microsoft.com/office/drawing/2014/main" id="{BAB9A033-0B3C-4C72-A432-A23A9F96B2EA}"/>
              </a:ext>
            </a:extLst>
          </p:cNvPr>
          <p:cNvSpPr/>
          <p:nvPr/>
        </p:nvSpPr>
        <p:spPr bwMode="auto">
          <a:xfrm>
            <a:off x="3485684" y="1709442"/>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3" name="Rectangle: Rounded Corners 62">
            <a:extLst>
              <a:ext uri="{FF2B5EF4-FFF2-40B4-BE49-F238E27FC236}">
                <a16:creationId xmlns:a16="http://schemas.microsoft.com/office/drawing/2014/main" id="{95BE1A89-99C2-4742-9365-84FC6C3D9A4B}"/>
              </a:ext>
            </a:extLst>
          </p:cNvPr>
          <p:cNvSpPr/>
          <p:nvPr/>
        </p:nvSpPr>
        <p:spPr bwMode="auto">
          <a:xfrm>
            <a:off x="3232207" y="1988199"/>
            <a:ext cx="617477" cy="1219200"/>
          </a:xfrm>
          <a:prstGeom prst="roundRect">
            <a:avLst>
              <a:gd name="adj" fmla="val 8824"/>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Comic Sans MS" pitchFamily="66" charset="0"/>
              </a:rPr>
              <a:t>17</a:t>
            </a:r>
          </a:p>
          <a:p>
            <a:pPr marL="0" marR="0" indent="0" defTabSz="914400" rtl="0" eaLnBrk="1" fontAlgn="base" latinLnBrk="0" hangingPunct="1">
              <a:lnSpc>
                <a:spcPct val="100000"/>
              </a:lnSpc>
              <a:spcBef>
                <a:spcPct val="0"/>
              </a:spcBef>
              <a:spcAft>
                <a:spcPct val="0"/>
              </a:spcAft>
              <a:buClrTx/>
              <a:buSzTx/>
              <a:buFontTx/>
              <a:buNone/>
              <a:tabLst/>
            </a:pPr>
            <a:r>
              <a:rPr lang="en-US" sz="1100" dirty="0"/>
              <a:t>Ford</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99…9</a:t>
            </a:r>
          </a:p>
          <a:p>
            <a:pPr marL="0" marR="0" indent="0" defTabSz="914400" rtl="0" eaLnBrk="1" fontAlgn="base" latinLnBrk="0" hangingPunct="1">
              <a:lnSpc>
                <a:spcPct val="100000"/>
              </a:lnSpc>
              <a:spcBef>
                <a:spcPct val="0"/>
              </a:spcBef>
              <a:spcAft>
                <a:spcPct val="0"/>
              </a:spcAft>
              <a:buClrTx/>
              <a:buSzTx/>
              <a:buFontTx/>
              <a:buNone/>
              <a:tabLst/>
            </a:pPr>
            <a:r>
              <a:rPr lang="en-US" sz="1100" dirty="0"/>
              <a:t>135</a:t>
            </a:r>
          </a:p>
          <a:p>
            <a:pPr marL="0" marR="0" indent="0" defTabSz="914400" rtl="0" eaLnBrk="1" fontAlgn="base" latinLnBrk="0" hangingPunct="1">
              <a:lnSpc>
                <a:spcPct val="100000"/>
              </a:lnSpc>
              <a:spcBef>
                <a:spcPct val="0"/>
              </a:spcBef>
              <a:spcAft>
                <a:spcPct val="0"/>
              </a:spcAft>
              <a:buClrTx/>
              <a:buSzTx/>
              <a:buFontTx/>
              <a:buNone/>
              <a:tabLst/>
            </a:pPr>
            <a:r>
              <a:rPr kumimoji="0" lang="en-US" sz="1100" i="1" u="none" strike="noStrike" cap="none" normalizeH="0" baseline="0" dirty="0">
                <a:ln>
                  <a:noFill/>
                </a:ln>
                <a:solidFill>
                  <a:schemeClr val="tx1"/>
                </a:solidFill>
                <a:effectLst/>
                <a:latin typeface="Comic Sans MS" pitchFamily="66" charset="0"/>
              </a:rPr>
              <a:t>6546</a:t>
            </a:r>
          </a:p>
          <a:p>
            <a:pPr marL="0" marR="0" indent="0" defTabSz="914400" rtl="0" eaLnBrk="1" fontAlgn="base" latinLnBrk="0" hangingPunct="1">
              <a:lnSpc>
                <a:spcPct val="100000"/>
              </a:lnSpc>
              <a:spcBef>
                <a:spcPct val="0"/>
              </a:spcBef>
              <a:spcAft>
                <a:spcPct val="0"/>
              </a:spcAft>
              <a:buClrTx/>
              <a:buSzTx/>
              <a:buFontTx/>
              <a:buNone/>
              <a:tabLst/>
            </a:pPr>
            <a:endParaRPr kumimoji="0" lang="en-US" sz="1100" i="1" u="none" strike="noStrike" cap="none" normalizeH="0" baseline="0" dirty="0">
              <a:ln>
                <a:noFill/>
              </a:ln>
              <a:solidFill>
                <a:schemeClr val="tx1"/>
              </a:solidFill>
              <a:effectLst/>
              <a:latin typeface="Comic Sans MS" pitchFamily="66" charset="0"/>
            </a:endParaRPr>
          </a:p>
        </p:txBody>
      </p:sp>
      <p:sp>
        <p:nvSpPr>
          <p:cNvPr id="64" name="Rectangle: Rounded Corners 63">
            <a:extLst>
              <a:ext uri="{FF2B5EF4-FFF2-40B4-BE49-F238E27FC236}">
                <a16:creationId xmlns:a16="http://schemas.microsoft.com/office/drawing/2014/main" id="{0307FCCA-6F98-4302-9B71-6B4301572AD6}"/>
              </a:ext>
            </a:extLst>
          </p:cNvPr>
          <p:cNvSpPr/>
          <p:nvPr/>
        </p:nvSpPr>
        <p:spPr bwMode="auto">
          <a:xfrm>
            <a:off x="1279129" y="1674956"/>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5" name="Rectangle: Rounded Corners 64">
            <a:extLst>
              <a:ext uri="{FF2B5EF4-FFF2-40B4-BE49-F238E27FC236}">
                <a16:creationId xmlns:a16="http://schemas.microsoft.com/office/drawing/2014/main" id="{3E621328-8A95-4309-99EE-91B30EF443C2}"/>
              </a:ext>
            </a:extLst>
          </p:cNvPr>
          <p:cNvSpPr/>
          <p:nvPr/>
        </p:nvSpPr>
        <p:spPr bwMode="auto">
          <a:xfrm>
            <a:off x="1400822" y="1794867"/>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6" name="Rectangle: Rounded Corners 65">
            <a:extLst>
              <a:ext uri="{FF2B5EF4-FFF2-40B4-BE49-F238E27FC236}">
                <a16:creationId xmlns:a16="http://schemas.microsoft.com/office/drawing/2014/main" id="{D40237DA-BFD5-45DF-8997-B4B0F8C50BF3}"/>
              </a:ext>
            </a:extLst>
          </p:cNvPr>
          <p:cNvSpPr/>
          <p:nvPr/>
        </p:nvSpPr>
        <p:spPr bwMode="auto">
          <a:xfrm>
            <a:off x="1526521" y="1916390"/>
            <a:ext cx="609600" cy="597754"/>
          </a:xfrm>
          <a:prstGeom prst="roundRect">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7" name="Rectangle: Rounded Corners 66">
            <a:extLst>
              <a:ext uri="{FF2B5EF4-FFF2-40B4-BE49-F238E27FC236}">
                <a16:creationId xmlns:a16="http://schemas.microsoft.com/office/drawing/2014/main" id="{5F8AFA54-0D23-4E14-8A82-8951EC82999F}"/>
              </a:ext>
            </a:extLst>
          </p:cNvPr>
          <p:cNvSpPr/>
          <p:nvPr/>
        </p:nvSpPr>
        <p:spPr bwMode="auto">
          <a:xfrm>
            <a:off x="1240544" y="2067785"/>
            <a:ext cx="617478" cy="629636"/>
          </a:xfrm>
          <a:prstGeom prst="roundRect">
            <a:avLst>
              <a:gd name="adj" fmla="val 12818"/>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t>677</a:t>
            </a:r>
            <a:endParaRPr kumimoji="0" lang="en-US" sz="1200" b="1" i="1" u="none" strike="noStrike" cap="none" normalizeH="0" baseline="0" dirty="0">
              <a:ln>
                <a:noFill/>
              </a:ln>
              <a:solidFill>
                <a:schemeClr val="tx1"/>
              </a:solidFill>
              <a:effectLst/>
              <a:latin typeface="Comic Sans MS" pitchFamily="66" charset="0"/>
            </a:endParaRPr>
          </a:p>
          <a:p>
            <a:pPr marL="0" marR="0" indent="0" defTabSz="914400" rtl="0" eaLnBrk="1" fontAlgn="base" latinLnBrk="0" hangingPunct="1">
              <a:lnSpc>
                <a:spcPct val="100000"/>
              </a:lnSpc>
              <a:spcBef>
                <a:spcPct val="0"/>
              </a:spcBef>
              <a:spcAft>
                <a:spcPct val="0"/>
              </a:spcAft>
              <a:buClrTx/>
              <a:buSzTx/>
              <a:buFontTx/>
              <a:buNone/>
              <a:tabLst/>
            </a:pPr>
            <a:r>
              <a:rPr lang="en-US" sz="1100" dirty="0"/>
              <a:t>Red</a:t>
            </a:r>
          </a:p>
          <a:p>
            <a:pPr marL="0" marR="0" indent="0" defTabSz="914400" rtl="0" eaLnBrk="1" fontAlgn="base" latinLnBrk="0" hangingPunct="1">
              <a:lnSpc>
                <a:spcPct val="100000"/>
              </a:lnSpc>
              <a:spcBef>
                <a:spcPct val="0"/>
              </a:spcBef>
              <a:spcAft>
                <a:spcPct val="0"/>
              </a:spcAft>
              <a:buClrTx/>
              <a:buSzTx/>
              <a:buFontTx/>
              <a:buNone/>
              <a:tabLst/>
            </a:pPr>
            <a:r>
              <a:rPr lang="en-US" sz="1100" dirty="0"/>
              <a:t>17</a:t>
            </a:r>
            <a:endParaRPr kumimoji="0" lang="en-US" sz="1100" b="0" i="1" u="none" strike="noStrike" cap="none" normalizeH="0" baseline="0" dirty="0">
              <a:ln>
                <a:noFill/>
              </a:ln>
              <a:solidFill>
                <a:schemeClr val="tx1"/>
              </a:solidFill>
              <a:effectLst/>
              <a:latin typeface="Comic Sans MS" pitchFamily="66" charset="0"/>
            </a:endParaRPr>
          </a:p>
        </p:txBody>
      </p:sp>
      <p:cxnSp>
        <p:nvCxnSpPr>
          <p:cNvPr id="20" name="Straight Arrow Connector 19">
            <a:extLst>
              <a:ext uri="{FF2B5EF4-FFF2-40B4-BE49-F238E27FC236}">
                <a16:creationId xmlns:a16="http://schemas.microsoft.com/office/drawing/2014/main" id="{0F6AC69C-107A-4217-901C-C17950C435A4}"/>
              </a:ext>
            </a:extLst>
          </p:cNvPr>
          <p:cNvCxnSpPr/>
          <p:nvPr/>
        </p:nvCxnSpPr>
        <p:spPr bwMode="auto">
          <a:xfrm flipV="1">
            <a:off x="1447800" y="2142948"/>
            <a:ext cx="1857890" cy="4463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Freeform: Shape 26">
            <a:extLst>
              <a:ext uri="{FF2B5EF4-FFF2-40B4-BE49-F238E27FC236}">
                <a16:creationId xmlns:a16="http://schemas.microsoft.com/office/drawing/2014/main" id="{BB16977A-30F9-4034-90F0-004C4074A2FB}"/>
              </a:ext>
            </a:extLst>
          </p:cNvPr>
          <p:cNvSpPr/>
          <p:nvPr/>
        </p:nvSpPr>
        <p:spPr bwMode="auto">
          <a:xfrm>
            <a:off x="3642232" y="1982481"/>
            <a:ext cx="3419395" cy="683879"/>
          </a:xfrm>
          <a:custGeom>
            <a:avLst/>
            <a:gdLst>
              <a:gd name="connsiteX0" fmla="*/ 0 w 3419395"/>
              <a:gd name="connsiteY0" fmla="*/ 683879 h 683879"/>
              <a:gd name="connsiteX1" fmla="*/ 38420 w 3419395"/>
              <a:gd name="connsiteY1" fmla="*/ 676195 h 683879"/>
              <a:gd name="connsiteX2" fmla="*/ 61472 w 3419395"/>
              <a:gd name="connsiteY2" fmla="*/ 660827 h 683879"/>
              <a:gd name="connsiteX3" fmla="*/ 76840 w 3419395"/>
              <a:gd name="connsiteY3" fmla="*/ 645458 h 683879"/>
              <a:gd name="connsiteX4" fmla="*/ 115260 w 3419395"/>
              <a:gd name="connsiteY4" fmla="*/ 637774 h 683879"/>
              <a:gd name="connsiteX5" fmla="*/ 384202 w 3419395"/>
              <a:gd name="connsiteY5" fmla="*/ 637774 h 683879"/>
              <a:gd name="connsiteX6" fmla="*/ 445674 w 3419395"/>
              <a:gd name="connsiteY6" fmla="*/ 622406 h 683879"/>
              <a:gd name="connsiteX7" fmla="*/ 476410 w 3419395"/>
              <a:gd name="connsiteY7" fmla="*/ 614722 h 683879"/>
              <a:gd name="connsiteX8" fmla="*/ 499462 w 3419395"/>
              <a:gd name="connsiteY8" fmla="*/ 607038 h 683879"/>
              <a:gd name="connsiteX9" fmla="*/ 630091 w 3419395"/>
              <a:gd name="connsiteY9" fmla="*/ 583986 h 683879"/>
              <a:gd name="connsiteX10" fmla="*/ 676195 w 3419395"/>
              <a:gd name="connsiteY10" fmla="*/ 568618 h 683879"/>
              <a:gd name="connsiteX11" fmla="*/ 699247 w 3419395"/>
              <a:gd name="connsiteY11" fmla="*/ 560934 h 683879"/>
              <a:gd name="connsiteX12" fmla="*/ 745351 w 3419395"/>
              <a:gd name="connsiteY12" fmla="*/ 537882 h 683879"/>
              <a:gd name="connsiteX13" fmla="*/ 783771 w 3419395"/>
              <a:gd name="connsiteY13" fmla="*/ 507146 h 683879"/>
              <a:gd name="connsiteX14" fmla="*/ 806823 w 3419395"/>
              <a:gd name="connsiteY14" fmla="*/ 484094 h 683879"/>
              <a:gd name="connsiteX15" fmla="*/ 860612 w 3419395"/>
              <a:gd name="connsiteY15" fmla="*/ 461042 h 683879"/>
              <a:gd name="connsiteX16" fmla="*/ 929768 w 3419395"/>
              <a:gd name="connsiteY16" fmla="*/ 414937 h 683879"/>
              <a:gd name="connsiteX17" fmla="*/ 952820 w 3419395"/>
              <a:gd name="connsiteY17" fmla="*/ 399569 h 683879"/>
              <a:gd name="connsiteX18" fmla="*/ 983556 w 3419395"/>
              <a:gd name="connsiteY18" fmla="*/ 391885 h 683879"/>
              <a:gd name="connsiteX19" fmla="*/ 1045029 w 3419395"/>
              <a:gd name="connsiteY19" fmla="*/ 345781 h 683879"/>
              <a:gd name="connsiteX20" fmla="*/ 1114185 w 3419395"/>
              <a:gd name="connsiteY20" fmla="*/ 307361 h 683879"/>
              <a:gd name="connsiteX21" fmla="*/ 1167973 w 3419395"/>
              <a:gd name="connsiteY21" fmla="*/ 276625 h 683879"/>
              <a:gd name="connsiteX22" fmla="*/ 1221761 w 3419395"/>
              <a:gd name="connsiteY22" fmla="*/ 238205 h 683879"/>
              <a:gd name="connsiteX23" fmla="*/ 1244813 w 3419395"/>
              <a:gd name="connsiteY23" fmla="*/ 215153 h 683879"/>
              <a:gd name="connsiteX24" fmla="*/ 1267865 w 3419395"/>
              <a:gd name="connsiteY24" fmla="*/ 199785 h 683879"/>
              <a:gd name="connsiteX25" fmla="*/ 1283234 w 3419395"/>
              <a:gd name="connsiteY25" fmla="*/ 184416 h 683879"/>
              <a:gd name="connsiteX26" fmla="*/ 1329338 w 3419395"/>
              <a:gd name="connsiteY26" fmla="*/ 153680 h 683879"/>
              <a:gd name="connsiteX27" fmla="*/ 1344706 w 3419395"/>
              <a:gd name="connsiteY27" fmla="*/ 130628 h 683879"/>
              <a:gd name="connsiteX28" fmla="*/ 1390810 w 3419395"/>
              <a:gd name="connsiteY28" fmla="*/ 115260 h 683879"/>
              <a:gd name="connsiteX29" fmla="*/ 1459966 w 3419395"/>
              <a:gd name="connsiteY29" fmla="*/ 84524 h 683879"/>
              <a:gd name="connsiteX30" fmla="*/ 1506071 w 3419395"/>
              <a:gd name="connsiteY30" fmla="*/ 69156 h 683879"/>
              <a:gd name="connsiteX31" fmla="*/ 1529123 w 3419395"/>
              <a:gd name="connsiteY31" fmla="*/ 61472 h 683879"/>
              <a:gd name="connsiteX32" fmla="*/ 1590595 w 3419395"/>
              <a:gd name="connsiteY32" fmla="*/ 46104 h 683879"/>
              <a:gd name="connsiteX33" fmla="*/ 1659751 w 3419395"/>
              <a:gd name="connsiteY33" fmla="*/ 15368 h 683879"/>
              <a:gd name="connsiteX34" fmla="*/ 1867220 w 3419395"/>
              <a:gd name="connsiteY34" fmla="*/ 0 h 683879"/>
              <a:gd name="connsiteX35" fmla="*/ 2067005 w 3419395"/>
              <a:gd name="connsiteY35" fmla="*/ 7684 h 683879"/>
              <a:gd name="connsiteX36" fmla="*/ 2105425 w 3419395"/>
              <a:gd name="connsiteY36" fmla="*/ 15368 h 683879"/>
              <a:gd name="connsiteX37" fmla="*/ 2166897 w 3419395"/>
              <a:gd name="connsiteY37" fmla="*/ 23052 h 683879"/>
              <a:gd name="connsiteX38" fmla="*/ 2197634 w 3419395"/>
              <a:gd name="connsiteY38" fmla="*/ 30736 h 683879"/>
              <a:gd name="connsiteX39" fmla="*/ 2243738 w 3419395"/>
              <a:gd name="connsiteY39" fmla="*/ 38420 h 683879"/>
              <a:gd name="connsiteX40" fmla="*/ 2266790 w 3419395"/>
              <a:gd name="connsiteY40" fmla="*/ 46104 h 683879"/>
              <a:gd name="connsiteX41" fmla="*/ 2335946 w 3419395"/>
              <a:gd name="connsiteY41" fmla="*/ 61472 h 683879"/>
              <a:gd name="connsiteX42" fmla="*/ 2412786 w 3419395"/>
              <a:gd name="connsiteY42" fmla="*/ 84524 h 683879"/>
              <a:gd name="connsiteX43" fmla="*/ 2466575 w 3419395"/>
              <a:gd name="connsiteY43" fmla="*/ 92208 h 683879"/>
              <a:gd name="connsiteX44" fmla="*/ 2512679 w 3419395"/>
              <a:gd name="connsiteY44" fmla="*/ 107576 h 683879"/>
              <a:gd name="connsiteX45" fmla="*/ 2535731 w 3419395"/>
              <a:gd name="connsiteY45" fmla="*/ 115260 h 683879"/>
              <a:gd name="connsiteX46" fmla="*/ 2566467 w 3419395"/>
              <a:gd name="connsiteY46" fmla="*/ 130628 h 683879"/>
              <a:gd name="connsiteX47" fmla="*/ 2589519 w 3419395"/>
              <a:gd name="connsiteY47" fmla="*/ 145996 h 683879"/>
              <a:gd name="connsiteX48" fmla="*/ 2635623 w 3419395"/>
              <a:gd name="connsiteY48" fmla="*/ 161364 h 683879"/>
              <a:gd name="connsiteX49" fmla="*/ 2650992 w 3419395"/>
              <a:gd name="connsiteY49" fmla="*/ 176732 h 683879"/>
              <a:gd name="connsiteX50" fmla="*/ 2697096 w 3419395"/>
              <a:gd name="connsiteY50" fmla="*/ 192101 h 683879"/>
              <a:gd name="connsiteX51" fmla="*/ 2720148 w 3419395"/>
              <a:gd name="connsiteY51" fmla="*/ 199785 h 683879"/>
              <a:gd name="connsiteX52" fmla="*/ 2781620 w 3419395"/>
              <a:gd name="connsiteY52" fmla="*/ 222837 h 683879"/>
              <a:gd name="connsiteX53" fmla="*/ 2804672 w 3419395"/>
              <a:gd name="connsiteY53" fmla="*/ 238205 h 683879"/>
              <a:gd name="connsiteX54" fmla="*/ 2873829 w 3419395"/>
              <a:gd name="connsiteY54" fmla="*/ 261257 h 683879"/>
              <a:gd name="connsiteX55" fmla="*/ 2896881 w 3419395"/>
              <a:gd name="connsiteY55" fmla="*/ 268941 h 683879"/>
              <a:gd name="connsiteX56" fmla="*/ 2919933 w 3419395"/>
              <a:gd name="connsiteY56" fmla="*/ 276625 h 683879"/>
              <a:gd name="connsiteX57" fmla="*/ 2981405 w 3419395"/>
              <a:gd name="connsiteY57" fmla="*/ 291993 h 683879"/>
              <a:gd name="connsiteX58" fmla="*/ 3012141 w 3419395"/>
              <a:gd name="connsiteY58" fmla="*/ 299677 h 683879"/>
              <a:gd name="connsiteX59" fmla="*/ 3065929 w 3419395"/>
              <a:gd name="connsiteY59" fmla="*/ 307361 h 683879"/>
              <a:gd name="connsiteX60" fmla="*/ 3165822 w 3419395"/>
              <a:gd name="connsiteY60" fmla="*/ 322729 h 683879"/>
              <a:gd name="connsiteX61" fmla="*/ 3188874 w 3419395"/>
              <a:gd name="connsiteY61" fmla="*/ 330413 h 683879"/>
              <a:gd name="connsiteX62" fmla="*/ 3311818 w 3419395"/>
              <a:gd name="connsiteY62" fmla="*/ 345781 h 683879"/>
              <a:gd name="connsiteX63" fmla="*/ 3419395 w 3419395"/>
              <a:gd name="connsiteY63" fmla="*/ 345781 h 68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19395" h="683879">
                <a:moveTo>
                  <a:pt x="0" y="683879"/>
                </a:moveTo>
                <a:cubicBezTo>
                  <a:pt x="12807" y="681318"/>
                  <a:pt x="26191" y="680781"/>
                  <a:pt x="38420" y="676195"/>
                </a:cubicBezTo>
                <a:cubicBezTo>
                  <a:pt x="47067" y="672952"/>
                  <a:pt x="54261" y="666596"/>
                  <a:pt x="61472" y="660827"/>
                </a:cubicBezTo>
                <a:cubicBezTo>
                  <a:pt x="67129" y="656301"/>
                  <a:pt x="70181" y="648312"/>
                  <a:pt x="76840" y="645458"/>
                </a:cubicBezTo>
                <a:cubicBezTo>
                  <a:pt x="88844" y="640313"/>
                  <a:pt x="102453" y="640335"/>
                  <a:pt x="115260" y="637774"/>
                </a:cubicBezTo>
                <a:cubicBezTo>
                  <a:pt x="223352" y="642474"/>
                  <a:pt x="285251" y="652617"/>
                  <a:pt x="384202" y="637774"/>
                </a:cubicBezTo>
                <a:cubicBezTo>
                  <a:pt x="405090" y="634641"/>
                  <a:pt x="425183" y="627529"/>
                  <a:pt x="445674" y="622406"/>
                </a:cubicBezTo>
                <a:cubicBezTo>
                  <a:pt x="455919" y="619845"/>
                  <a:pt x="466391" y="618062"/>
                  <a:pt x="476410" y="614722"/>
                </a:cubicBezTo>
                <a:cubicBezTo>
                  <a:pt x="484094" y="612161"/>
                  <a:pt x="491570" y="608859"/>
                  <a:pt x="499462" y="607038"/>
                </a:cubicBezTo>
                <a:cubicBezTo>
                  <a:pt x="560953" y="592848"/>
                  <a:pt x="573401" y="592084"/>
                  <a:pt x="630091" y="583986"/>
                </a:cubicBezTo>
                <a:lnTo>
                  <a:pt x="676195" y="568618"/>
                </a:lnTo>
                <a:cubicBezTo>
                  <a:pt x="683879" y="566057"/>
                  <a:pt x="692508" y="565427"/>
                  <a:pt x="699247" y="560934"/>
                </a:cubicBezTo>
                <a:cubicBezTo>
                  <a:pt x="729038" y="541073"/>
                  <a:pt x="713538" y="548486"/>
                  <a:pt x="745351" y="537882"/>
                </a:cubicBezTo>
                <a:cubicBezTo>
                  <a:pt x="779721" y="486327"/>
                  <a:pt x="739233" y="536838"/>
                  <a:pt x="783771" y="507146"/>
                </a:cubicBezTo>
                <a:cubicBezTo>
                  <a:pt x="792813" y="501118"/>
                  <a:pt x="797980" y="490410"/>
                  <a:pt x="806823" y="484094"/>
                </a:cubicBezTo>
                <a:cubicBezTo>
                  <a:pt x="860688" y="445620"/>
                  <a:pt x="815462" y="486125"/>
                  <a:pt x="860612" y="461042"/>
                </a:cubicBezTo>
                <a:cubicBezTo>
                  <a:pt x="860637" y="461028"/>
                  <a:pt x="918230" y="422629"/>
                  <a:pt x="929768" y="414937"/>
                </a:cubicBezTo>
                <a:cubicBezTo>
                  <a:pt x="937452" y="409814"/>
                  <a:pt x="943861" y="401809"/>
                  <a:pt x="952820" y="399569"/>
                </a:cubicBezTo>
                <a:lnTo>
                  <a:pt x="983556" y="391885"/>
                </a:lnTo>
                <a:cubicBezTo>
                  <a:pt x="1004047" y="376517"/>
                  <a:pt x="1022119" y="357236"/>
                  <a:pt x="1045029" y="345781"/>
                </a:cubicBezTo>
                <a:cubicBezTo>
                  <a:pt x="1074323" y="331134"/>
                  <a:pt x="1085240" y="326658"/>
                  <a:pt x="1114185" y="307361"/>
                </a:cubicBezTo>
                <a:cubicBezTo>
                  <a:pt x="1160705" y="276348"/>
                  <a:pt x="1126887" y="290320"/>
                  <a:pt x="1167973" y="276625"/>
                </a:cubicBezTo>
                <a:cubicBezTo>
                  <a:pt x="1227909" y="216689"/>
                  <a:pt x="1150964" y="288774"/>
                  <a:pt x="1221761" y="238205"/>
                </a:cubicBezTo>
                <a:cubicBezTo>
                  <a:pt x="1230604" y="231889"/>
                  <a:pt x="1236465" y="222110"/>
                  <a:pt x="1244813" y="215153"/>
                </a:cubicBezTo>
                <a:cubicBezTo>
                  <a:pt x="1251908" y="209241"/>
                  <a:pt x="1260654" y="205554"/>
                  <a:pt x="1267865" y="199785"/>
                </a:cubicBezTo>
                <a:cubicBezTo>
                  <a:pt x="1273522" y="195259"/>
                  <a:pt x="1277438" y="188763"/>
                  <a:pt x="1283234" y="184416"/>
                </a:cubicBezTo>
                <a:cubicBezTo>
                  <a:pt x="1298010" y="173334"/>
                  <a:pt x="1329338" y="153680"/>
                  <a:pt x="1329338" y="153680"/>
                </a:cubicBezTo>
                <a:cubicBezTo>
                  <a:pt x="1334461" y="145996"/>
                  <a:pt x="1336875" y="135523"/>
                  <a:pt x="1344706" y="130628"/>
                </a:cubicBezTo>
                <a:cubicBezTo>
                  <a:pt x="1358443" y="122042"/>
                  <a:pt x="1377331" y="124246"/>
                  <a:pt x="1390810" y="115260"/>
                </a:cubicBezTo>
                <a:cubicBezTo>
                  <a:pt x="1427341" y="90906"/>
                  <a:pt x="1405101" y="102812"/>
                  <a:pt x="1459966" y="84524"/>
                </a:cubicBezTo>
                <a:lnTo>
                  <a:pt x="1506071" y="69156"/>
                </a:lnTo>
                <a:cubicBezTo>
                  <a:pt x="1513755" y="66595"/>
                  <a:pt x="1521181" y="63060"/>
                  <a:pt x="1529123" y="61472"/>
                </a:cubicBezTo>
                <a:cubicBezTo>
                  <a:pt x="1543736" y="58549"/>
                  <a:pt x="1574843" y="53980"/>
                  <a:pt x="1590595" y="46104"/>
                </a:cubicBezTo>
                <a:cubicBezTo>
                  <a:pt x="1621680" y="30562"/>
                  <a:pt x="1614439" y="18200"/>
                  <a:pt x="1659751" y="15368"/>
                </a:cubicBezTo>
                <a:cubicBezTo>
                  <a:pt x="1810932" y="5919"/>
                  <a:pt x="1741803" y="11402"/>
                  <a:pt x="1867220" y="0"/>
                </a:cubicBezTo>
                <a:cubicBezTo>
                  <a:pt x="1933815" y="2561"/>
                  <a:pt x="2000499" y="3393"/>
                  <a:pt x="2067005" y="7684"/>
                </a:cubicBezTo>
                <a:cubicBezTo>
                  <a:pt x="2080038" y="8525"/>
                  <a:pt x="2092517" y="13382"/>
                  <a:pt x="2105425" y="15368"/>
                </a:cubicBezTo>
                <a:cubicBezTo>
                  <a:pt x="2125835" y="18508"/>
                  <a:pt x="2146528" y="19657"/>
                  <a:pt x="2166897" y="23052"/>
                </a:cubicBezTo>
                <a:cubicBezTo>
                  <a:pt x="2177314" y="24788"/>
                  <a:pt x="2187278" y="28665"/>
                  <a:pt x="2197634" y="30736"/>
                </a:cubicBezTo>
                <a:cubicBezTo>
                  <a:pt x="2212911" y="33791"/>
                  <a:pt x="2228529" y="35040"/>
                  <a:pt x="2243738" y="38420"/>
                </a:cubicBezTo>
                <a:cubicBezTo>
                  <a:pt x="2251645" y="40177"/>
                  <a:pt x="2258932" y="44140"/>
                  <a:pt x="2266790" y="46104"/>
                </a:cubicBezTo>
                <a:cubicBezTo>
                  <a:pt x="2310661" y="57072"/>
                  <a:pt x="2296506" y="49640"/>
                  <a:pt x="2335946" y="61472"/>
                </a:cubicBezTo>
                <a:cubicBezTo>
                  <a:pt x="2366790" y="70725"/>
                  <a:pt x="2382814" y="79075"/>
                  <a:pt x="2412786" y="84524"/>
                </a:cubicBezTo>
                <a:cubicBezTo>
                  <a:pt x="2430606" y="87764"/>
                  <a:pt x="2448645" y="89647"/>
                  <a:pt x="2466575" y="92208"/>
                </a:cubicBezTo>
                <a:lnTo>
                  <a:pt x="2512679" y="107576"/>
                </a:lnTo>
                <a:cubicBezTo>
                  <a:pt x="2520363" y="110137"/>
                  <a:pt x="2528486" y="111638"/>
                  <a:pt x="2535731" y="115260"/>
                </a:cubicBezTo>
                <a:cubicBezTo>
                  <a:pt x="2545976" y="120383"/>
                  <a:pt x="2556522" y="124945"/>
                  <a:pt x="2566467" y="130628"/>
                </a:cubicBezTo>
                <a:cubicBezTo>
                  <a:pt x="2574485" y="135210"/>
                  <a:pt x="2581080" y="142245"/>
                  <a:pt x="2589519" y="145996"/>
                </a:cubicBezTo>
                <a:cubicBezTo>
                  <a:pt x="2604322" y="152575"/>
                  <a:pt x="2635623" y="161364"/>
                  <a:pt x="2635623" y="161364"/>
                </a:cubicBezTo>
                <a:cubicBezTo>
                  <a:pt x="2640746" y="166487"/>
                  <a:pt x="2644512" y="173492"/>
                  <a:pt x="2650992" y="176732"/>
                </a:cubicBezTo>
                <a:cubicBezTo>
                  <a:pt x="2665481" y="183977"/>
                  <a:pt x="2681728" y="186978"/>
                  <a:pt x="2697096" y="192101"/>
                </a:cubicBezTo>
                <a:cubicBezTo>
                  <a:pt x="2704780" y="194662"/>
                  <a:pt x="2712903" y="196163"/>
                  <a:pt x="2720148" y="199785"/>
                </a:cubicBezTo>
                <a:cubicBezTo>
                  <a:pt x="2760330" y="219876"/>
                  <a:pt x="2739771" y="212375"/>
                  <a:pt x="2781620" y="222837"/>
                </a:cubicBezTo>
                <a:cubicBezTo>
                  <a:pt x="2789304" y="227960"/>
                  <a:pt x="2796233" y="234454"/>
                  <a:pt x="2804672" y="238205"/>
                </a:cubicBezTo>
                <a:cubicBezTo>
                  <a:pt x="2804680" y="238209"/>
                  <a:pt x="2862299" y="257414"/>
                  <a:pt x="2873829" y="261257"/>
                </a:cubicBezTo>
                <a:lnTo>
                  <a:pt x="2896881" y="268941"/>
                </a:lnTo>
                <a:cubicBezTo>
                  <a:pt x="2904565" y="271502"/>
                  <a:pt x="2912075" y="274661"/>
                  <a:pt x="2919933" y="276625"/>
                </a:cubicBezTo>
                <a:lnTo>
                  <a:pt x="2981405" y="291993"/>
                </a:lnTo>
                <a:cubicBezTo>
                  <a:pt x="2991650" y="294554"/>
                  <a:pt x="3001686" y="298183"/>
                  <a:pt x="3012141" y="299677"/>
                </a:cubicBezTo>
                <a:lnTo>
                  <a:pt x="3065929" y="307361"/>
                </a:lnTo>
                <a:cubicBezTo>
                  <a:pt x="3204529" y="328684"/>
                  <a:pt x="3009857" y="300448"/>
                  <a:pt x="3165822" y="322729"/>
                </a:cubicBezTo>
                <a:cubicBezTo>
                  <a:pt x="3173506" y="325290"/>
                  <a:pt x="3180967" y="328656"/>
                  <a:pt x="3188874" y="330413"/>
                </a:cubicBezTo>
                <a:cubicBezTo>
                  <a:pt x="3220313" y="337400"/>
                  <a:pt x="3285655" y="344691"/>
                  <a:pt x="3311818" y="345781"/>
                </a:cubicBezTo>
                <a:cubicBezTo>
                  <a:pt x="3347646" y="347274"/>
                  <a:pt x="3383536" y="345781"/>
                  <a:pt x="3419395" y="345781"/>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29" name="Straight Arrow Connector 28">
            <a:extLst>
              <a:ext uri="{FF2B5EF4-FFF2-40B4-BE49-F238E27FC236}">
                <a16:creationId xmlns:a16="http://schemas.microsoft.com/office/drawing/2014/main" id="{F06AAB1B-690A-40F5-A3BD-A2C262F2E8C1}"/>
              </a:ext>
            </a:extLst>
          </p:cNvPr>
          <p:cNvCxnSpPr/>
          <p:nvPr/>
        </p:nvCxnSpPr>
        <p:spPr bwMode="auto">
          <a:xfrm flipV="1">
            <a:off x="3733800" y="2305210"/>
            <a:ext cx="1598919" cy="5091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FEA4BFEB-61F7-4CD3-8CBE-649A6E6BD5B6}"/>
              </a:ext>
            </a:extLst>
          </p:cNvPr>
          <p:cNvCxnSpPr>
            <a:endCxn id="44" idx="1"/>
          </p:cNvCxnSpPr>
          <p:nvPr/>
        </p:nvCxnSpPr>
        <p:spPr bwMode="auto">
          <a:xfrm flipV="1">
            <a:off x="5638800" y="2382732"/>
            <a:ext cx="1371600" cy="2065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3" name="Freeform: Shape 32">
            <a:extLst>
              <a:ext uri="{FF2B5EF4-FFF2-40B4-BE49-F238E27FC236}">
                <a16:creationId xmlns:a16="http://schemas.microsoft.com/office/drawing/2014/main" id="{060F23E3-FE32-4813-A029-AFD11E934F01}"/>
              </a:ext>
            </a:extLst>
          </p:cNvPr>
          <p:cNvSpPr/>
          <p:nvPr/>
        </p:nvSpPr>
        <p:spPr bwMode="auto">
          <a:xfrm>
            <a:off x="635017" y="2220686"/>
            <a:ext cx="4674650" cy="1413862"/>
          </a:xfrm>
          <a:custGeom>
            <a:avLst/>
            <a:gdLst>
              <a:gd name="connsiteX0" fmla="*/ 4674650 w 4674650"/>
              <a:gd name="connsiteY0" fmla="*/ 607038 h 1413862"/>
              <a:gd name="connsiteX1" fmla="*/ 4567074 w 4674650"/>
              <a:gd name="connsiteY1" fmla="*/ 614722 h 1413862"/>
              <a:gd name="connsiteX2" fmla="*/ 4513286 w 4674650"/>
              <a:gd name="connsiteY2" fmla="*/ 630090 h 1413862"/>
              <a:gd name="connsiteX3" fmla="*/ 4451813 w 4674650"/>
              <a:gd name="connsiteY3" fmla="*/ 645459 h 1413862"/>
              <a:gd name="connsiteX4" fmla="*/ 4405709 w 4674650"/>
              <a:gd name="connsiteY4" fmla="*/ 660827 h 1413862"/>
              <a:gd name="connsiteX5" fmla="*/ 4344237 w 4674650"/>
              <a:gd name="connsiteY5" fmla="*/ 676195 h 1413862"/>
              <a:gd name="connsiteX6" fmla="*/ 4313501 w 4674650"/>
              <a:gd name="connsiteY6" fmla="*/ 683879 h 1413862"/>
              <a:gd name="connsiteX7" fmla="*/ 4267396 w 4674650"/>
              <a:gd name="connsiteY7" fmla="*/ 699247 h 1413862"/>
              <a:gd name="connsiteX8" fmla="*/ 4244344 w 4674650"/>
              <a:gd name="connsiteY8" fmla="*/ 714615 h 1413862"/>
              <a:gd name="connsiteX9" fmla="*/ 4175188 w 4674650"/>
              <a:gd name="connsiteY9" fmla="*/ 737667 h 1413862"/>
              <a:gd name="connsiteX10" fmla="*/ 4106032 w 4674650"/>
              <a:gd name="connsiteY10" fmla="*/ 783771 h 1413862"/>
              <a:gd name="connsiteX11" fmla="*/ 4082980 w 4674650"/>
              <a:gd name="connsiteY11" fmla="*/ 799139 h 1413862"/>
              <a:gd name="connsiteX12" fmla="*/ 4029191 w 4674650"/>
              <a:gd name="connsiteY12" fmla="*/ 837559 h 1413862"/>
              <a:gd name="connsiteX13" fmla="*/ 3998455 w 4674650"/>
              <a:gd name="connsiteY13" fmla="*/ 860611 h 1413862"/>
              <a:gd name="connsiteX14" fmla="*/ 3975403 w 4674650"/>
              <a:gd name="connsiteY14" fmla="*/ 875980 h 1413862"/>
              <a:gd name="connsiteX15" fmla="*/ 3921615 w 4674650"/>
              <a:gd name="connsiteY15" fmla="*/ 922084 h 1413862"/>
              <a:gd name="connsiteX16" fmla="*/ 3898563 w 4674650"/>
              <a:gd name="connsiteY16" fmla="*/ 929768 h 1413862"/>
              <a:gd name="connsiteX17" fmla="*/ 3875511 w 4674650"/>
              <a:gd name="connsiteY17" fmla="*/ 952820 h 1413862"/>
              <a:gd name="connsiteX18" fmla="*/ 3852459 w 4674650"/>
              <a:gd name="connsiteY18" fmla="*/ 968188 h 1413862"/>
              <a:gd name="connsiteX19" fmla="*/ 3790986 w 4674650"/>
              <a:gd name="connsiteY19" fmla="*/ 1045028 h 1413862"/>
              <a:gd name="connsiteX20" fmla="*/ 3760250 w 4674650"/>
              <a:gd name="connsiteY20" fmla="*/ 1075764 h 1413862"/>
              <a:gd name="connsiteX21" fmla="*/ 3721830 w 4674650"/>
              <a:gd name="connsiteY21" fmla="*/ 1129553 h 1413862"/>
              <a:gd name="connsiteX22" fmla="*/ 3698778 w 4674650"/>
              <a:gd name="connsiteY22" fmla="*/ 1137237 h 1413862"/>
              <a:gd name="connsiteX23" fmla="*/ 3668042 w 4674650"/>
              <a:gd name="connsiteY23" fmla="*/ 1183341 h 1413862"/>
              <a:gd name="connsiteX24" fmla="*/ 3652674 w 4674650"/>
              <a:gd name="connsiteY24" fmla="*/ 1206393 h 1413862"/>
              <a:gd name="connsiteX25" fmla="*/ 3629622 w 4674650"/>
              <a:gd name="connsiteY25" fmla="*/ 1229445 h 1413862"/>
              <a:gd name="connsiteX26" fmla="*/ 3614254 w 4674650"/>
              <a:gd name="connsiteY26" fmla="*/ 1252497 h 1413862"/>
              <a:gd name="connsiteX27" fmla="*/ 3591201 w 4674650"/>
              <a:gd name="connsiteY27" fmla="*/ 1267865 h 1413862"/>
              <a:gd name="connsiteX28" fmla="*/ 3522045 w 4674650"/>
              <a:gd name="connsiteY28" fmla="*/ 1321653 h 1413862"/>
              <a:gd name="connsiteX29" fmla="*/ 3491309 w 4674650"/>
              <a:gd name="connsiteY29" fmla="*/ 1329338 h 1413862"/>
              <a:gd name="connsiteX30" fmla="*/ 3437521 w 4674650"/>
              <a:gd name="connsiteY30" fmla="*/ 1344706 h 1413862"/>
              <a:gd name="connsiteX31" fmla="*/ 3230052 w 4674650"/>
              <a:gd name="connsiteY31" fmla="*/ 1367758 h 1413862"/>
              <a:gd name="connsiteX32" fmla="*/ 3153212 w 4674650"/>
              <a:gd name="connsiteY32" fmla="*/ 1383126 h 1413862"/>
              <a:gd name="connsiteX33" fmla="*/ 3076371 w 4674650"/>
              <a:gd name="connsiteY33" fmla="*/ 1398494 h 1413862"/>
              <a:gd name="connsiteX34" fmla="*/ 2930375 w 4674650"/>
              <a:gd name="connsiteY34" fmla="*/ 1413862 h 1413862"/>
              <a:gd name="connsiteX35" fmla="*/ 2630697 w 4674650"/>
              <a:gd name="connsiteY35" fmla="*/ 1406178 h 1413862"/>
              <a:gd name="connsiteX36" fmla="*/ 2438596 w 4674650"/>
              <a:gd name="connsiteY36" fmla="*/ 1390810 h 1413862"/>
              <a:gd name="connsiteX37" fmla="*/ 2315652 w 4674650"/>
              <a:gd name="connsiteY37" fmla="*/ 1383126 h 1413862"/>
              <a:gd name="connsiteX38" fmla="*/ 2215759 w 4674650"/>
              <a:gd name="connsiteY38" fmla="*/ 1367758 h 1413862"/>
              <a:gd name="connsiteX39" fmla="*/ 2092815 w 4674650"/>
              <a:gd name="connsiteY39" fmla="*/ 1352390 h 1413862"/>
              <a:gd name="connsiteX40" fmla="*/ 2069763 w 4674650"/>
              <a:gd name="connsiteY40" fmla="*/ 1344706 h 1413862"/>
              <a:gd name="connsiteX41" fmla="*/ 1893030 w 4674650"/>
              <a:gd name="connsiteY41" fmla="*/ 1329338 h 1413862"/>
              <a:gd name="connsiteX42" fmla="*/ 1846926 w 4674650"/>
              <a:gd name="connsiteY42" fmla="*/ 1321653 h 1413862"/>
              <a:gd name="connsiteX43" fmla="*/ 1823874 w 4674650"/>
              <a:gd name="connsiteY43" fmla="*/ 1313969 h 1413862"/>
              <a:gd name="connsiteX44" fmla="*/ 1716297 w 4674650"/>
              <a:gd name="connsiteY44" fmla="*/ 1298601 h 1413862"/>
              <a:gd name="connsiteX45" fmla="*/ 1624089 w 4674650"/>
              <a:gd name="connsiteY45" fmla="*/ 1283233 h 1413862"/>
              <a:gd name="connsiteX46" fmla="*/ 1531880 w 4674650"/>
              <a:gd name="connsiteY46" fmla="*/ 1267865 h 1413862"/>
              <a:gd name="connsiteX47" fmla="*/ 1378200 w 4674650"/>
              <a:gd name="connsiteY47" fmla="*/ 1252497 h 1413862"/>
              <a:gd name="connsiteX48" fmla="*/ 1355148 w 4674650"/>
              <a:gd name="connsiteY48" fmla="*/ 1244813 h 1413862"/>
              <a:gd name="connsiteX49" fmla="*/ 1224519 w 4674650"/>
              <a:gd name="connsiteY49" fmla="*/ 1229445 h 1413862"/>
              <a:gd name="connsiteX50" fmla="*/ 1101575 w 4674650"/>
              <a:gd name="connsiteY50" fmla="*/ 1214077 h 1413862"/>
              <a:gd name="connsiteX51" fmla="*/ 1001682 w 4674650"/>
              <a:gd name="connsiteY51" fmla="*/ 1206393 h 1413862"/>
              <a:gd name="connsiteX52" fmla="*/ 894106 w 4674650"/>
              <a:gd name="connsiteY52" fmla="*/ 1191025 h 1413862"/>
              <a:gd name="connsiteX53" fmla="*/ 748109 w 4674650"/>
              <a:gd name="connsiteY53" fmla="*/ 1183341 h 1413862"/>
              <a:gd name="connsiteX54" fmla="*/ 694321 w 4674650"/>
              <a:gd name="connsiteY54" fmla="*/ 1167973 h 1413862"/>
              <a:gd name="connsiteX55" fmla="*/ 671269 w 4674650"/>
              <a:gd name="connsiteY55" fmla="*/ 1160289 h 1413862"/>
              <a:gd name="connsiteX56" fmla="*/ 556008 w 4674650"/>
              <a:gd name="connsiteY56" fmla="*/ 1137237 h 1413862"/>
              <a:gd name="connsiteX57" fmla="*/ 532956 w 4674650"/>
              <a:gd name="connsiteY57" fmla="*/ 1129553 h 1413862"/>
              <a:gd name="connsiteX58" fmla="*/ 471484 w 4674650"/>
              <a:gd name="connsiteY58" fmla="*/ 1106501 h 1413862"/>
              <a:gd name="connsiteX59" fmla="*/ 417696 w 4674650"/>
              <a:gd name="connsiteY59" fmla="*/ 1091132 h 1413862"/>
              <a:gd name="connsiteX60" fmla="*/ 363907 w 4674650"/>
              <a:gd name="connsiteY60" fmla="*/ 1060396 h 1413862"/>
              <a:gd name="connsiteX61" fmla="*/ 340855 w 4674650"/>
              <a:gd name="connsiteY61" fmla="*/ 1052712 h 1413862"/>
              <a:gd name="connsiteX62" fmla="*/ 225595 w 4674650"/>
              <a:gd name="connsiteY62" fmla="*/ 991240 h 1413862"/>
              <a:gd name="connsiteX63" fmla="*/ 171807 w 4674650"/>
              <a:gd name="connsiteY63" fmla="*/ 937452 h 1413862"/>
              <a:gd name="connsiteX64" fmla="*/ 110334 w 4674650"/>
              <a:gd name="connsiteY64" fmla="*/ 860611 h 1413862"/>
              <a:gd name="connsiteX65" fmla="*/ 94966 w 4674650"/>
              <a:gd name="connsiteY65" fmla="*/ 822191 h 1413862"/>
              <a:gd name="connsiteX66" fmla="*/ 87282 w 4674650"/>
              <a:gd name="connsiteY66" fmla="*/ 799139 h 1413862"/>
              <a:gd name="connsiteX67" fmla="*/ 41178 w 4674650"/>
              <a:gd name="connsiteY67" fmla="*/ 676195 h 1413862"/>
              <a:gd name="connsiteX68" fmla="*/ 25810 w 4674650"/>
              <a:gd name="connsiteY68" fmla="*/ 591670 h 1413862"/>
              <a:gd name="connsiteX69" fmla="*/ 10442 w 4674650"/>
              <a:gd name="connsiteY69" fmla="*/ 514830 h 1413862"/>
              <a:gd name="connsiteX70" fmla="*/ 10442 w 4674650"/>
              <a:gd name="connsiteY70" fmla="*/ 245889 h 1413862"/>
              <a:gd name="connsiteX71" fmla="*/ 18126 w 4674650"/>
              <a:gd name="connsiteY71" fmla="*/ 222837 h 1413862"/>
              <a:gd name="connsiteX72" fmla="*/ 56546 w 4674650"/>
              <a:gd name="connsiteY72" fmla="*/ 176732 h 1413862"/>
              <a:gd name="connsiteX73" fmla="*/ 87282 w 4674650"/>
              <a:gd name="connsiteY73" fmla="*/ 130628 h 1413862"/>
              <a:gd name="connsiteX74" fmla="*/ 133386 w 4674650"/>
              <a:gd name="connsiteY74" fmla="*/ 84524 h 1413862"/>
              <a:gd name="connsiteX75" fmla="*/ 156438 w 4674650"/>
              <a:gd name="connsiteY75" fmla="*/ 69156 h 1413862"/>
              <a:gd name="connsiteX76" fmla="*/ 202543 w 4674650"/>
              <a:gd name="connsiteY76" fmla="*/ 30736 h 1413862"/>
              <a:gd name="connsiteX77" fmla="*/ 225595 w 4674650"/>
              <a:gd name="connsiteY77" fmla="*/ 15368 h 1413862"/>
              <a:gd name="connsiteX78" fmla="*/ 271699 w 4674650"/>
              <a:gd name="connsiteY78" fmla="*/ 0 h 1413862"/>
              <a:gd name="connsiteX79" fmla="*/ 379275 w 4674650"/>
              <a:gd name="connsiteY79" fmla="*/ 7684 h 1413862"/>
              <a:gd name="connsiteX80" fmla="*/ 410012 w 4674650"/>
              <a:gd name="connsiteY80" fmla="*/ 15368 h 1413862"/>
              <a:gd name="connsiteX81" fmla="*/ 532956 w 4674650"/>
              <a:gd name="connsiteY81" fmla="*/ 30736 h 1413862"/>
              <a:gd name="connsiteX82" fmla="*/ 563692 w 4674650"/>
              <a:gd name="connsiteY82" fmla="*/ 38420 h 141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674650" h="1413862">
                <a:moveTo>
                  <a:pt x="4674650" y="607038"/>
                </a:moveTo>
                <a:cubicBezTo>
                  <a:pt x="4638791" y="609599"/>
                  <a:pt x="4602804" y="610752"/>
                  <a:pt x="4567074" y="614722"/>
                </a:cubicBezTo>
                <a:cubicBezTo>
                  <a:pt x="4545479" y="617121"/>
                  <a:pt x="4533320" y="624626"/>
                  <a:pt x="4513286" y="630090"/>
                </a:cubicBezTo>
                <a:cubicBezTo>
                  <a:pt x="4492909" y="635648"/>
                  <a:pt x="4471851" y="638780"/>
                  <a:pt x="4451813" y="645459"/>
                </a:cubicBezTo>
                <a:cubicBezTo>
                  <a:pt x="4436445" y="650582"/>
                  <a:pt x="4421425" y="656898"/>
                  <a:pt x="4405709" y="660827"/>
                </a:cubicBezTo>
                <a:lnTo>
                  <a:pt x="4344237" y="676195"/>
                </a:lnTo>
                <a:cubicBezTo>
                  <a:pt x="4333992" y="678756"/>
                  <a:pt x="4323520" y="680539"/>
                  <a:pt x="4313501" y="683879"/>
                </a:cubicBezTo>
                <a:lnTo>
                  <a:pt x="4267396" y="699247"/>
                </a:lnTo>
                <a:cubicBezTo>
                  <a:pt x="4259712" y="704370"/>
                  <a:pt x="4252869" y="711063"/>
                  <a:pt x="4244344" y="714615"/>
                </a:cubicBezTo>
                <a:cubicBezTo>
                  <a:pt x="4221914" y="723961"/>
                  <a:pt x="4195406" y="724188"/>
                  <a:pt x="4175188" y="737667"/>
                </a:cubicBezTo>
                <a:lnTo>
                  <a:pt x="4106032" y="783771"/>
                </a:lnTo>
                <a:cubicBezTo>
                  <a:pt x="4098348" y="788894"/>
                  <a:pt x="4090368" y="793598"/>
                  <a:pt x="4082980" y="799139"/>
                </a:cubicBezTo>
                <a:cubicBezTo>
                  <a:pt x="3982532" y="874475"/>
                  <a:pt x="4107843" y="781380"/>
                  <a:pt x="4029191" y="837559"/>
                </a:cubicBezTo>
                <a:cubicBezTo>
                  <a:pt x="4018770" y="845003"/>
                  <a:pt x="4008876" y="853167"/>
                  <a:pt x="3998455" y="860611"/>
                </a:cubicBezTo>
                <a:cubicBezTo>
                  <a:pt x="3990940" y="865979"/>
                  <a:pt x="3982415" y="869970"/>
                  <a:pt x="3975403" y="875980"/>
                </a:cubicBezTo>
                <a:cubicBezTo>
                  <a:pt x="3948936" y="898666"/>
                  <a:pt x="3949839" y="907972"/>
                  <a:pt x="3921615" y="922084"/>
                </a:cubicBezTo>
                <a:cubicBezTo>
                  <a:pt x="3914370" y="925706"/>
                  <a:pt x="3906247" y="927207"/>
                  <a:pt x="3898563" y="929768"/>
                </a:cubicBezTo>
                <a:cubicBezTo>
                  <a:pt x="3890879" y="937452"/>
                  <a:pt x="3883859" y="945863"/>
                  <a:pt x="3875511" y="952820"/>
                </a:cubicBezTo>
                <a:cubicBezTo>
                  <a:pt x="3868416" y="958732"/>
                  <a:pt x="3858989" y="961658"/>
                  <a:pt x="3852459" y="968188"/>
                </a:cubicBezTo>
                <a:cubicBezTo>
                  <a:pt x="3798092" y="1022554"/>
                  <a:pt x="3831000" y="999297"/>
                  <a:pt x="3790986" y="1045028"/>
                </a:cubicBezTo>
                <a:cubicBezTo>
                  <a:pt x="3781445" y="1055932"/>
                  <a:pt x="3769679" y="1064763"/>
                  <a:pt x="3760250" y="1075764"/>
                </a:cubicBezTo>
                <a:cubicBezTo>
                  <a:pt x="3746232" y="1092118"/>
                  <a:pt x="3738700" y="1115495"/>
                  <a:pt x="3721830" y="1129553"/>
                </a:cubicBezTo>
                <a:cubicBezTo>
                  <a:pt x="3715608" y="1134738"/>
                  <a:pt x="3706462" y="1134676"/>
                  <a:pt x="3698778" y="1137237"/>
                </a:cubicBezTo>
                <a:lnTo>
                  <a:pt x="3668042" y="1183341"/>
                </a:lnTo>
                <a:cubicBezTo>
                  <a:pt x="3662919" y="1191025"/>
                  <a:pt x="3659204" y="1199863"/>
                  <a:pt x="3652674" y="1206393"/>
                </a:cubicBezTo>
                <a:cubicBezTo>
                  <a:pt x="3644990" y="1214077"/>
                  <a:pt x="3636579" y="1221097"/>
                  <a:pt x="3629622" y="1229445"/>
                </a:cubicBezTo>
                <a:cubicBezTo>
                  <a:pt x="3623710" y="1236540"/>
                  <a:pt x="3620784" y="1245967"/>
                  <a:pt x="3614254" y="1252497"/>
                </a:cubicBezTo>
                <a:cubicBezTo>
                  <a:pt x="3607724" y="1259027"/>
                  <a:pt x="3598296" y="1261953"/>
                  <a:pt x="3591201" y="1267865"/>
                </a:cubicBezTo>
                <a:cubicBezTo>
                  <a:pt x="3567944" y="1287245"/>
                  <a:pt x="3555341" y="1313328"/>
                  <a:pt x="3522045" y="1321653"/>
                </a:cubicBezTo>
                <a:cubicBezTo>
                  <a:pt x="3511800" y="1324215"/>
                  <a:pt x="3501498" y="1326559"/>
                  <a:pt x="3491309" y="1329338"/>
                </a:cubicBezTo>
                <a:cubicBezTo>
                  <a:pt x="3473319" y="1334244"/>
                  <a:pt x="3455768" y="1340865"/>
                  <a:pt x="3437521" y="1344706"/>
                </a:cubicBezTo>
                <a:cubicBezTo>
                  <a:pt x="3347024" y="1363758"/>
                  <a:pt x="3327354" y="1361271"/>
                  <a:pt x="3230052" y="1367758"/>
                </a:cubicBezTo>
                <a:cubicBezTo>
                  <a:pt x="3158663" y="1385605"/>
                  <a:pt x="3247409" y="1364287"/>
                  <a:pt x="3153212" y="1383126"/>
                </a:cubicBezTo>
                <a:cubicBezTo>
                  <a:pt x="3101055" y="1393557"/>
                  <a:pt x="3142194" y="1390595"/>
                  <a:pt x="3076371" y="1398494"/>
                </a:cubicBezTo>
                <a:cubicBezTo>
                  <a:pt x="3027785" y="1404324"/>
                  <a:pt x="2930375" y="1413862"/>
                  <a:pt x="2930375" y="1413862"/>
                </a:cubicBezTo>
                <a:lnTo>
                  <a:pt x="2630697" y="1406178"/>
                </a:lnTo>
                <a:cubicBezTo>
                  <a:pt x="2549977" y="1403132"/>
                  <a:pt x="2515581" y="1396513"/>
                  <a:pt x="2438596" y="1390810"/>
                </a:cubicBezTo>
                <a:cubicBezTo>
                  <a:pt x="2397647" y="1387777"/>
                  <a:pt x="2356633" y="1385687"/>
                  <a:pt x="2315652" y="1383126"/>
                </a:cubicBezTo>
                <a:cubicBezTo>
                  <a:pt x="2266294" y="1366673"/>
                  <a:pt x="2306653" y="1378246"/>
                  <a:pt x="2215759" y="1367758"/>
                </a:cubicBezTo>
                <a:lnTo>
                  <a:pt x="2092815" y="1352390"/>
                </a:lnTo>
                <a:cubicBezTo>
                  <a:pt x="2085131" y="1349829"/>
                  <a:pt x="2077809" y="1345634"/>
                  <a:pt x="2069763" y="1344706"/>
                </a:cubicBezTo>
                <a:cubicBezTo>
                  <a:pt x="2011019" y="1337928"/>
                  <a:pt x="1893030" y="1329338"/>
                  <a:pt x="1893030" y="1329338"/>
                </a:cubicBezTo>
                <a:cubicBezTo>
                  <a:pt x="1877662" y="1326776"/>
                  <a:pt x="1862135" y="1325033"/>
                  <a:pt x="1846926" y="1321653"/>
                </a:cubicBezTo>
                <a:cubicBezTo>
                  <a:pt x="1839019" y="1319896"/>
                  <a:pt x="1831850" y="1315377"/>
                  <a:pt x="1823874" y="1313969"/>
                </a:cubicBezTo>
                <a:cubicBezTo>
                  <a:pt x="1788202" y="1307674"/>
                  <a:pt x="1751817" y="1305705"/>
                  <a:pt x="1716297" y="1298601"/>
                </a:cubicBezTo>
                <a:cubicBezTo>
                  <a:pt x="1642937" y="1283929"/>
                  <a:pt x="1714631" y="1297529"/>
                  <a:pt x="1624089" y="1283233"/>
                </a:cubicBezTo>
                <a:cubicBezTo>
                  <a:pt x="1593310" y="1278373"/>
                  <a:pt x="1562727" y="1272272"/>
                  <a:pt x="1531880" y="1267865"/>
                </a:cubicBezTo>
                <a:cubicBezTo>
                  <a:pt x="1494051" y="1262461"/>
                  <a:pt x="1413315" y="1255689"/>
                  <a:pt x="1378200" y="1252497"/>
                </a:cubicBezTo>
                <a:cubicBezTo>
                  <a:pt x="1370516" y="1249936"/>
                  <a:pt x="1363117" y="1246262"/>
                  <a:pt x="1355148" y="1244813"/>
                </a:cubicBezTo>
                <a:cubicBezTo>
                  <a:pt x="1335632" y="1241265"/>
                  <a:pt x="1241225" y="1231533"/>
                  <a:pt x="1224519" y="1229445"/>
                </a:cubicBezTo>
                <a:cubicBezTo>
                  <a:pt x="1147900" y="1219868"/>
                  <a:pt x="1188565" y="1221985"/>
                  <a:pt x="1101575" y="1214077"/>
                </a:cubicBezTo>
                <a:cubicBezTo>
                  <a:pt x="1068316" y="1211053"/>
                  <a:pt x="1034980" y="1208954"/>
                  <a:pt x="1001682" y="1206393"/>
                </a:cubicBezTo>
                <a:cubicBezTo>
                  <a:pt x="954201" y="1190566"/>
                  <a:pt x="978279" y="1196637"/>
                  <a:pt x="894106" y="1191025"/>
                </a:cubicBezTo>
                <a:cubicBezTo>
                  <a:pt x="845481" y="1187783"/>
                  <a:pt x="796775" y="1185902"/>
                  <a:pt x="748109" y="1183341"/>
                </a:cubicBezTo>
                <a:cubicBezTo>
                  <a:pt x="692838" y="1164917"/>
                  <a:pt x="761860" y="1187270"/>
                  <a:pt x="694321" y="1167973"/>
                </a:cubicBezTo>
                <a:cubicBezTo>
                  <a:pt x="686533" y="1165748"/>
                  <a:pt x="679211" y="1161877"/>
                  <a:pt x="671269" y="1160289"/>
                </a:cubicBezTo>
                <a:cubicBezTo>
                  <a:pt x="559062" y="1137848"/>
                  <a:pt x="678792" y="1170724"/>
                  <a:pt x="556008" y="1137237"/>
                </a:cubicBezTo>
                <a:cubicBezTo>
                  <a:pt x="548194" y="1135106"/>
                  <a:pt x="540568" y="1132321"/>
                  <a:pt x="532956" y="1129553"/>
                </a:cubicBezTo>
                <a:cubicBezTo>
                  <a:pt x="512390" y="1122074"/>
                  <a:pt x="492245" y="1113422"/>
                  <a:pt x="471484" y="1106501"/>
                </a:cubicBezTo>
                <a:cubicBezTo>
                  <a:pt x="453794" y="1100604"/>
                  <a:pt x="434835" y="1098477"/>
                  <a:pt x="417696" y="1091132"/>
                </a:cubicBezTo>
                <a:cubicBezTo>
                  <a:pt x="398715" y="1082997"/>
                  <a:pt x="382377" y="1069631"/>
                  <a:pt x="363907" y="1060396"/>
                </a:cubicBezTo>
                <a:cubicBezTo>
                  <a:pt x="356662" y="1056774"/>
                  <a:pt x="348209" y="1056106"/>
                  <a:pt x="340855" y="1052712"/>
                </a:cubicBezTo>
                <a:cubicBezTo>
                  <a:pt x="335769" y="1050365"/>
                  <a:pt x="244182" y="1006729"/>
                  <a:pt x="225595" y="991240"/>
                </a:cubicBezTo>
                <a:cubicBezTo>
                  <a:pt x="206116" y="975008"/>
                  <a:pt x="189736" y="955381"/>
                  <a:pt x="171807" y="937452"/>
                </a:cubicBezTo>
                <a:cubicBezTo>
                  <a:pt x="148285" y="913931"/>
                  <a:pt x="123260" y="892926"/>
                  <a:pt x="110334" y="860611"/>
                </a:cubicBezTo>
                <a:cubicBezTo>
                  <a:pt x="105211" y="847804"/>
                  <a:pt x="99809" y="835106"/>
                  <a:pt x="94966" y="822191"/>
                </a:cubicBezTo>
                <a:cubicBezTo>
                  <a:pt x="92122" y="814607"/>
                  <a:pt x="90190" y="806699"/>
                  <a:pt x="87282" y="799139"/>
                </a:cubicBezTo>
                <a:cubicBezTo>
                  <a:pt x="79383" y="778602"/>
                  <a:pt x="48326" y="706575"/>
                  <a:pt x="41178" y="676195"/>
                </a:cubicBezTo>
                <a:cubicBezTo>
                  <a:pt x="34619" y="648319"/>
                  <a:pt x="30518" y="619917"/>
                  <a:pt x="25810" y="591670"/>
                </a:cubicBezTo>
                <a:cubicBezTo>
                  <a:pt x="14038" y="521035"/>
                  <a:pt x="25169" y="559012"/>
                  <a:pt x="10442" y="514830"/>
                </a:cubicBezTo>
                <a:cubicBezTo>
                  <a:pt x="-4510" y="395211"/>
                  <a:pt x="-2414" y="438731"/>
                  <a:pt x="10442" y="245889"/>
                </a:cubicBezTo>
                <a:cubicBezTo>
                  <a:pt x="10981" y="237807"/>
                  <a:pt x="14504" y="230082"/>
                  <a:pt x="18126" y="222837"/>
                </a:cubicBezTo>
                <a:cubicBezTo>
                  <a:pt x="34600" y="189890"/>
                  <a:pt x="32756" y="207319"/>
                  <a:pt x="56546" y="176732"/>
                </a:cubicBezTo>
                <a:cubicBezTo>
                  <a:pt x="67885" y="162153"/>
                  <a:pt x="72506" y="141710"/>
                  <a:pt x="87282" y="130628"/>
                </a:cubicBezTo>
                <a:cubicBezTo>
                  <a:pt x="187732" y="55291"/>
                  <a:pt x="65970" y="151940"/>
                  <a:pt x="133386" y="84524"/>
                </a:cubicBezTo>
                <a:cubicBezTo>
                  <a:pt x="139916" y="77994"/>
                  <a:pt x="149148" y="74826"/>
                  <a:pt x="156438" y="69156"/>
                </a:cubicBezTo>
                <a:cubicBezTo>
                  <a:pt x="172229" y="56874"/>
                  <a:pt x="186752" y="43018"/>
                  <a:pt x="202543" y="30736"/>
                </a:cubicBezTo>
                <a:cubicBezTo>
                  <a:pt x="209833" y="25066"/>
                  <a:pt x="217156" y="19119"/>
                  <a:pt x="225595" y="15368"/>
                </a:cubicBezTo>
                <a:cubicBezTo>
                  <a:pt x="240398" y="8789"/>
                  <a:pt x="271699" y="0"/>
                  <a:pt x="271699" y="0"/>
                </a:cubicBezTo>
                <a:cubicBezTo>
                  <a:pt x="307558" y="2561"/>
                  <a:pt x="343545" y="3714"/>
                  <a:pt x="379275" y="7684"/>
                </a:cubicBezTo>
                <a:cubicBezTo>
                  <a:pt x="389771" y="8850"/>
                  <a:pt x="399568" y="13801"/>
                  <a:pt x="410012" y="15368"/>
                </a:cubicBezTo>
                <a:cubicBezTo>
                  <a:pt x="450855" y="21494"/>
                  <a:pt x="492218" y="23946"/>
                  <a:pt x="532956" y="30736"/>
                </a:cubicBezTo>
                <a:cubicBezTo>
                  <a:pt x="584113" y="39262"/>
                  <a:pt x="594640" y="38420"/>
                  <a:pt x="563692" y="38420"/>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4" name="Content Placeholder 33">
            <a:extLst>
              <a:ext uri="{FF2B5EF4-FFF2-40B4-BE49-F238E27FC236}">
                <a16:creationId xmlns:a16="http://schemas.microsoft.com/office/drawing/2014/main" id="{82410490-5E18-4E10-BA66-A4188CE48051}"/>
              </a:ext>
            </a:extLst>
          </p:cNvPr>
          <p:cNvSpPr>
            <a:spLocks noGrp="1"/>
          </p:cNvSpPr>
          <p:nvPr>
            <p:ph idx="1"/>
          </p:nvPr>
        </p:nvSpPr>
        <p:spPr>
          <a:xfrm>
            <a:off x="429840" y="5105980"/>
            <a:ext cx="8305800" cy="1523420"/>
          </a:xfrm>
          <a:solidFill>
            <a:srgbClr val="FFCC99"/>
          </a:solidFill>
          <a:effectLst>
            <a:outerShdw blurRad="50800" dist="38100" dir="18900000" algn="bl" rotWithShape="0">
              <a:prstClr val="black">
                <a:alpha val="40000"/>
              </a:prstClr>
            </a:outerShdw>
          </a:effectLst>
        </p:spPr>
        <p:txBody>
          <a:bodyPr/>
          <a:lstStyle/>
          <a:p>
            <a:pPr marL="0" indent="0">
              <a:buNone/>
            </a:pPr>
            <a:r>
              <a:rPr lang="en-US" sz="2000" i="1" dirty="0">
                <a:solidFill>
                  <a:srgbClr val="7030A0"/>
                </a:solidFill>
                <a:latin typeface="Calibri" panose="020F0502020204030204" pitchFamily="34" charset="0"/>
                <a:cs typeface="Calibri" panose="020F0502020204030204" pitchFamily="34" charset="0"/>
              </a:rPr>
              <a:t>Find 53-year-old Presidents of car companies ?</a:t>
            </a:r>
          </a:p>
          <a:p>
            <a:pPr marL="230188" indent="0">
              <a:buNone/>
            </a:pPr>
            <a:r>
              <a:rPr lang="en-US" sz="2000" dirty="0">
                <a:latin typeface="Calibri" panose="020F0502020204030204" pitchFamily="34" charset="0"/>
                <a:cs typeface="Calibri" panose="020F0502020204030204" pitchFamily="34" charset="0"/>
              </a:rPr>
              <a:t>     Retrieve   </a:t>
            </a:r>
            <a:r>
              <a:rPr lang="en-US" sz="2000" dirty="0" err="1">
                <a:latin typeface="Calibri" panose="020F0502020204030204" pitchFamily="34" charset="0"/>
                <a:cs typeface="Calibri" panose="020F0502020204030204" pitchFamily="34" charset="0"/>
              </a:rPr>
              <a:t>Auto.Manufacturer.President.Name</a:t>
            </a:r>
            <a:endParaRPr lang="en-US" sz="2000" dirty="0">
              <a:latin typeface="Calibri" panose="020F0502020204030204" pitchFamily="34" charset="0"/>
              <a:cs typeface="Calibri" panose="020F0502020204030204" pitchFamily="34" charset="0"/>
            </a:endParaRPr>
          </a:p>
          <a:p>
            <a:pPr marL="230188" indent="0">
              <a:spcBef>
                <a:spcPts val="0"/>
              </a:spcBef>
              <a:spcAft>
                <a:spcPts val="1200"/>
              </a:spcAft>
              <a:buNone/>
            </a:pPr>
            <a:r>
              <a:rPr lang="en-US" sz="2000" dirty="0">
                <a:latin typeface="Calibri" panose="020F0502020204030204" pitchFamily="34" charset="0"/>
                <a:cs typeface="Calibri" panose="020F0502020204030204" pitchFamily="34" charset="0"/>
              </a:rPr>
              <a:t>     Where      </a:t>
            </a:r>
            <a:r>
              <a:rPr lang="en-US" sz="2000" dirty="0" err="1">
                <a:latin typeface="Calibri" panose="020F0502020204030204" pitchFamily="34" charset="0"/>
                <a:cs typeface="Calibri" panose="020F0502020204030204" pitchFamily="34" charset="0"/>
              </a:rPr>
              <a:t>Auto.Manufacturer.President.Age</a:t>
            </a:r>
            <a:r>
              <a:rPr lang="en-US" sz="2000" dirty="0">
                <a:latin typeface="Calibri" panose="020F0502020204030204" pitchFamily="34" charset="0"/>
                <a:cs typeface="Calibri" panose="020F0502020204030204" pitchFamily="34" charset="0"/>
              </a:rPr>
              <a:t> = 53</a:t>
            </a:r>
          </a:p>
          <a:p>
            <a:pPr marL="230188" indent="0">
              <a:spcBef>
                <a:spcPts val="0"/>
              </a:spcBef>
              <a:buNone/>
            </a:pPr>
            <a:r>
              <a:rPr lang="en-US" sz="2000" dirty="0">
                <a:latin typeface="Calibri" panose="020F0502020204030204" pitchFamily="34" charset="0"/>
                <a:cs typeface="Calibri" panose="020F0502020204030204" pitchFamily="34" charset="0"/>
              </a:rPr>
              <a:t>                                         </a:t>
            </a:r>
            <a:r>
              <a:rPr lang="en-US" sz="2000" u="sng" dirty="0">
                <a:latin typeface="Calibri" panose="020F0502020204030204" pitchFamily="34" charset="0"/>
                <a:cs typeface="Calibri" panose="020F0502020204030204" pitchFamily="34" charset="0"/>
              </a:rPr>
              <a:t>Note</a:t>
            </a:r>
            <a:r>
              <a:rPr lang="en-US" sz="2000" dirty="0">
                <a:latin typeface="Calibri" panose="020F0502020204030204" pitchFamily="34" charset="0"/>
                <a:cs typeface="Calibri" panose="020F0502020204030204" pitchFamily="34" charset="0"/>
              </a:rPr>
              <a:t>:  Not every object of </a:t>
            </a:r>
            <a:r>
              <a:rPr lang="en-US" sz="2000" i="1" dirty="0">
                <a:latin typeface="Calibri" panose="020F0502020204030204" pitchFamily="34" charset="0"/>
                <a:cs typeface="Calibri" panose="020F0502020204030204" pitchFamily="34" charset="0"/>
              </a:rPr>
              <a:t>Company</a:t>
            </a:r>
            <a:r>
              <a:rPr lang="en-US" sz="2000" dirty="0">
                <a:latin typeface="Calibri" panose="020F0502020204030204" pitchFamily="34" charset="0"/>
                <a:cs typeface="Calibri" panose="020F0502020204030204" pitchFamily="34" charset="0"/>
              </a:rPr>
              <a:t> is a </a:t>
            </a:r>
            <a:r>
              <a:rPr lang="en-US" sz="2400" b="1" dirty="0">
                <a:solidFill>
                  <a:srgbClr val="FF0000"/>
                </a:solidFill>
                <a:latin typeface="Calibri" panose="020F0502020204030204" pitchFamily="34" charset="0"/>
                <a:cs typeface="Calibri" panose="020F0502020204030204" pitchFamily="34" charset="0"/>
              </a:rPr>
              <a:t>car</a:t>
            </a:r>
            <a:r>
              <a:rPr lang="en-US" sz="2000" dirty="0">
                <a:latin typeface="Calibri" panose="020F0502020204030204" pitchFamily="34" charset="0"/>
                <a:cs typeface="Calibri" panose="020F0502020204030204" pitchFamily="34" charset="0"/>
              </a:rPr>
              <a:t> company </a:t>
            </a:r>
          </a:p>
        </p:txBody>
      </p:sp>
      <p:sp>
        <p:nvSpPr>
          <p:cNvPr id="2" name="Freeform: Shape 1">
            <a:extLst>
              <a:ext uri="{FF2B5EF4-FFF2-40B4-BE49-F238E27FC236}">
                <a16:creationId xmlns:a16="http://schemas.microsoft.com/office/drawing/2014/main" id="{503DE4EE-6BB9-482D-9643-B00F887A710F}"/>
              </a:ext>
            </a:extLst>
          </p:cNvPr>
          <p:cNvSpPr/>
          <p:nvPr/>
        </p:nvSpPr>
        <p:spPr bwMode="auto">
          <a:xfrm>
            <a:off x="4938366" y="3886200"/>
            <a:ext cx="2241569" cy="800100"/>
          </a:xfrm>
          <a:custGeom>
            <a:avLst/>
            <a:gdLst>
              <a:gd name="connsiteX0" fmla="*/ 0 w 2241569"/>
              <a:gd name="connsiteY0" fmla="*/ 44450 h 800100"/>
              <a:gd name="connsiteX1" fmla="*/ 120650 w 2241569"/>
              <a:gd name="connsiteY1" fmla="*/ 50800 h 800100"/>
              <a:gd name="connsiteX2" fmla="*/ 177800 w 2241569"/>
              <a:gd name="connsiteY2" fmla="*/ 76200 h 800100"/>
              <a:gd name="connsiteX3" fmla="*/ 196850 w 2241569"/>
              <a:gd name="connsiteY3" fmla="*/ 82550 h 800100"/>
              <a:gd name="connsiteX4" fmla="*/ 215900 w 2241569"/>
              <a:gd name="connsiteY4" fmla="*/ 101600 h 800100"/>
              <a:gd name="connsiteX5" fmla="*/ 234950 w 2241569"/>
              <a:gd name="connsiteY5" fmla="*/ 107950 h 800100"/>
              <a:gd name="connsiteX6" fmla="*/ 247650 w 2241569"/>
              <a:gd name="connsiteY6" fmla="*/ 127000 h 800100"/>
              <a:gd name="connsiteX7" fmla="*/ 266700 w 2241569"/>
              <a:gd name="connsiteY7" fmla="*/ 146050 h 800100"/>
              <a:gd name="connsiteX8" fmla="*/ 292100 w 2241569"/>
              <a:gd name="connsiteY8" fmla="*/ 203200 h 800100"/>
              <a:gd name="connsiteX9" fmla="*/ 304800 w 2241569"/>
              <a:gd name="connsiteY9" fmla="*/ 222250 h 800100"/>
              <a:gd name="connsiteX10" fmla="*/ 330200 w 2241569"/>
              <a:gd name="connsiteY10" fmla="*/ 266700 h 800100"/>
              <a:gd name="connsiteX11" fmla="*/ 342900 w 2241569"/>
              <a:gd name="connsiteY11" fmla="*/ 323850 h 800100"/>
              <a:gd name="connsiteX12" fmla="*/ 349250 w 2241569"/>
              <a:gd name="connsiteY12" fmla="*/ 349250 h 800100"/>
              <a:gd name="connsiteX13" fmla="*/ 374650 w 2241569"/>
              <a:gd name="connsiteY13" fmla="*/ 381000 h 800100"/>
              <a:gd name="connsiteX14" fmla="*/ 387350 w 2241569"/>
              <a:gd name="connsiteY14" fmla="*/ 419100 h 800100"/>
              <a:gd name="connsiteX15" fmla="*/ 457200 w 2241569"/>
              <a:gd name="connsiteY15" fmla="*/ 444500 h 800100"/>
              <a:gd name="connsiteX16" fmla="*/ 508000 w 2241569"/>
              <a:gd name="connsiteY16" fmla="*/ 438150 h 800100"/>
              <a:gd name="connsiteX17" fmla="*/ 533400 w 2241569"/>
              <a:gd name="connsiteY17" fmla="*/ 400050 h 800100"/>
              <a:gd name="connsiteX18" fmla="*/ 558800 w 2241569"/>
              <a:gd name="connsiteY18" fmla="*/ 368300 h 800100"/>
              <a:gd name="connsiteX19" fmla="*/ 571500 w 2241569"/>
              <a:gd name="connsiteY19" fmla="*/ 342900 h 800100"/>
              <a:gd name="connsiteX20" fmla="*/ 584200 w 2241569"/>
              <a:gd name="connsiteY20" fmla="*/ 323850 h 800100"/>
              <a:gd name="connsiteX21" fmla="*/ 603250 w 2241569"/>
              <a:gd name="connsiteY21" fmla="*/ 285750 h 800100"/>
              <a:gd name="connsiteX22" fmla="*/ 628650 w 2241569"/>
              <a:gd name="connsiteY22" fmla="*/ 273050 h 800100"/>
              <a:gd name="connsiteX23" fmla="*/ 635000 w 2241569"/>
              <a:gd name="connsiteY23" fmla="*/ 247650 h 800100"/>
              <a:gd name="connsiteX24" fmla="*/ 666750 w 2241569"/>
              <a:gd name="connsiteY24" fmla="*/ 184150 h 800100"/>
              <a:gd name="connsiteX25" fmla="*/ 685800 w 2241569"/>
              <a:gd name="connsiteY25" fmla="*/ 177800 h 800100"/>
              <a:gd name="connsiteX26" fmla="*/ 723900 w 2241569"/>
              <a:gd name="connsiteY26" fmla="*/ 101600 h 800100"/>
              <a:gd name="connsiteX27" fmla="*/ 762000 w 2241569"/>
              <a:gd name="connsiteY27" fmla="*/ 38100 h 800100"/>
              <a:gd name="connsiteX28" fmla="*/ 806450 w 2241569"/>
              <a:gd name="connsiteY28" fmla="*/ 0 h 800100"/>
              <a:gd name="connsiteX29" fmla="*/ 1117600 w 2241569"/>
              <a:gd name="connsiteY29" fmla="*/ 12700 h 800100"/>
              <a:gd name="connsiteX30" fmla="*/ 1155700 w 2241569"/>
              <a:gd name="connsiteY30" fmla="*/ 25400 h 800100"/>
              <a:gd name="connsiteX31" fmla="*/ 1206500 w 2241569"/>
              <a:gd name="connsiteY31" fmla="*/ 38100 h 800100"/>
              <a:gd name="connsiteX32" fmla="*/ 1238250 w 2241569"/>
              <a:gd name="connsiteY32" fmla="*/ 50800 h 800100"/>
              <a:gd name="connsiteX33" fmla="*/ 1339850 w 2241569"/>
              <a:gd name="connsiteY33" fmla="*/ 57150 h 800100"/>
              <a:gd name="connsiteX34" fmla="*/ 1365250 w 2241569"/>
              <a:gd name="connsiteY34" fmla="*/ 63500 h 800100"/>
              <a:gd name="connsiteX35" fmla="*/ 1377950 w 2241569"/>
              <a:gd name="connsiteY35" fmla="*/ 88900 h 800100"/>
              <a:gd name="connsiteX36" fmla="*/ 1409700 w 2241569"/>
              <a:gd name="connsiteY36" fmla="*/ 139700 h 800100"/>
              <a:gd name="connsiteX37" fmla="*/ 1435100 w 2241569"/>
              <a:gd name="connsiteY37" fmla="*/ 203200 h 800100"/>
              <a:gd name="connsiteX38" fmla="*/ 1441450 w 2241569"/>
              <a:gd name="connsiteY38" fmla="*/ 311150 h 800100"/>
              <a:gd name="connsiteX39" fmla="*/ 1454150 w 2241569"/>
              <a:gd name="connsiteY39" fmla="*/ 361950 h 800100"/>
              <a:gd name="connsiteX40" fmla="*/ 1479550 w 2241569"/>
              <a:gd name="connsiteY40" fmla="*/ 552450 h 800100"/>
              <a:gd name="connsiteX41" fmla="*/ 1498600 w 2241569"/>
              <a:gd name="connsiteY41" fmla="*/ 673100 h 800100"/>
              <a:gd name="connsiteX42" fmla="*/ 1524000 w 2241569"/>
              <a:gd name="connsiteY42" fmla="*/ 723900 h 800100"/>
              <a:gd name="connsiteX43" fmla="*/ 1543050 w 2241569"/>
              <a:gd name="connsiteY43" fmla="*/ 730250 h 800100"/>
              <a:gd name="connsiteX44" fmla="*/ 1555750 w 2241569"/>
              <a:gd name="connsiteY44" fmla="*/ 749300 h 800100"/>
              <a:gd name="connsiteX45" fmla="*/ 1619250 w 2241569"/>
              <a:gd name="connsiteY45" fmla="*/ 768350 h 800100"/>
              <a:gd name="connsiteX46" fmla="*/ 1695450 w 2241569"/>
              <a:gd name="connsiteY46" fmla="*/ 800100 h 800100"/>
              <a:gd name="connsiteX47" fmla="*/ 1822450 w 2241569"/>
              <a:gd name="connsiteY47" fmla="*/ 793750 h 800100"/>
              <a:gd name="connsiteX48" fmla="*/ 1866900 w 2241569"/>
              <a:gd name="connsiteY48" fmla="*/ 787400 h 800100"/>
              <a:gd name="connsiteX49" fmla="*/ 1905000 w 2241569"/>
              <a:gd name="connsiteY49" fmla="*/ 774700 h 800100"/>
              <a:gd name="connsiteX50" fmla="*/ 1981200 w 2241569"/>
              <a:gd name="connsiteY50" fmla="*/ 711200 h 800100"/>
              <a:gd name="connsiteX51" fmla="*/ 2000250 w 2241569"/>
              <a:gd name="connsiteY51" fmla="*/ 698500 h 800100"/>
              <a:gd name="connsiteX52" fmla="*/ 2012950 w 2241569"/>
              <a:gd name="connsiteY52" fmla="*/ 673100 h 800100"/>
              <a:gd name="connsiteX53" fmla="*/ 2032000 w 2241569"/>
              <a:gd name="connsiteY53" fmla="*/ 552450 h 800100"/>
              <a:gd name="connsiteX54" fmla="*/ 2051050 w 2241569"/>
              <a:gd name="connsiteY54" fmla="*/ 488950 h 800100"/>
              <a:gd name="connsiteX55" fmla="*/ 2063750 w 2241569"/>
              <a:gd name="connsiteY55" fmla="*/ 406400 h 800100"/>
              <a:gd name="connsiteX56" fmla="*/ 2070100 w 2241569"/>
              <a:gd name="connsiteY56" fmla="*/ 355600 h 800100"/>
              <a:gd name="connsiteX57" fmla="*/ 2076450 w 2241569"/>
              <a:gd name="connsiteY57" fmla="*/ 336550 h 800100"/>
              <a:gd name="connsiteX58" fmla="*/ 2101850 w 2241569"/>
              <a:gd name="connsiteY58" fmla="*/ 222250 h 800100"/>
              <a:gd name="connsiteX59" fmla="*/ 2139950 w 2241569"/>
              <a:gd name="connsiteY59" fmla="*/ 190500 h 800100"/>
              <a:gd name="connsiteX60" fmla="*/ 2159000 w 2241569"/>
              <a:gd name="connsiteY60" fmla="*/ 171450 h 800100"/>
              <a:gd name="connsiteX61" fmla="*/ 2184400 w 2241569"/>
              <a:gd name="connsiteY61" fmla="*/ 177800 h 800100"/>
              <a:gd name="connsiteX62" fmla="*/ 2190750 w 2241569"/>
              <a:gd name="connsiteY62" fmla="*/ 196850 h 800100"/>
              <a:gd name="connsiteX63" fmla="*/ 2216150 w 2241569"/>
              <a:gd name="connsiteY63" fmla="*/ 215900 h 800100"/>
              <a:gd name="connsiteX64" fmla="*/ 2222500 w 2241569"/>
              <a:gd name="connsiteY64" fmla="*/ 234950 h 800100"/>
              <a:gd name="connsiteX65" fmla="*/ 2235200 w 2241569"/>
              <a:gd name="connsiteY65" fmla="*/ 266700 h 800100"/>
              <a:gd name="connsiteX66" fmla="*/ 2228850 w 2241569"/>
              <a:gd name="connsiteY66" fmla="*/ 406400 h 800100"/>
              <a:gd name="connsiteX67" fmla="*/ 2209800 w 2241569"/>
              <a:gd name="connsiteY67" fmla="*/ 469900 h 800100"/>
              <a:gd name="connsiteX68" fmla="*/ 2197100 w 2241569"/>
              <a:gd name="connsiteY68" fmla="*/ 533400 h 800100"/>
              <a:gd name="connsiteX69" fmla="*/ 2203450 w 2241569"/>
              <a:gd name="connsiteY69" fmla="*/ 635000 h 800100"/>
              <a:gd name="connsiteX70" fmla="*/ 2222500 w 2241569"/>
              <a:gd name="connsiteY70" fmla="*/ 673100 h 800100"/>
              <a:gd name="connsiteX71" fmla="*/ 2235200 w 2241569"/>
              <a:gd name="connsiteY71" fmla="*/ 698500 h 800100"/>
              <a:gd name="connsiteX72" fmla="*/ 2241550 w 2241569"/>
              <a:gd name="connsiteY72" fmla="*/ 7747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241569" h="800100">
                <a:moveTo>
                  <a:pt x="0" y="44450"/>
                </a:moveTo>
                <a:cubicBezTo>
                  <a:pt x="40217" y="46567"/>
                  <a:pt x="80665" y="46002"/>
                  <a:pt x="120650" y="50800"/>
                </a:cubicBezTo>
                <a:cubicBezTo>
                  <a:pt x="163762" y="55973"/>
                  <a:pt x="148882" y="61741"/>
                  <a:pt x="177800" y="76200"/>
                </a:cubicBezTo>
                <a:cubicBezTo>
                  <a:pt x="183787" y="79193"/>
                  <a:pt x="190500" y="80433"/>
                  <a:pt x="196850" y="82550"/>
                </a:cubicBezTo>
                <a:cubicBezTo>
                  <a:pt x="203200" y="88900"/>
                  <a:pt x="208428" y="96619"/>
                  <a:pt x="215900" y="101600"/>
                </a:cubicBezTo>
                <a:cubicBezTo>
                  <a:pt x="221469" y="105313"/>
                  <a:pt x="229723" y="103769"/>
                  <a:pt x="234950" y="107950"/>
                </a:cubicBezTo>
                <a:cubicBezTo>
                  <a:pt x="240909" y="112718"/>
                  <a:pt x="242764" y="121137"/>
                  <a:pt x="247650" y="127000"/>
                </a:cubicBezTo>
                <a:cubicBezTo>
                  <a:pt x="253399" y="133899"/>
                  <a:pt x="260951" y="139151"/>
                  <a:pt x="266700" y="146050"/>
                </a:cubicBezTo>
                <a:cubicBezTo>
                  <a:pt x="309780" y="197746"/>
                  <a:pt x="236723" y="120134"/>
                  <a:pt x="292100" y="203200"/>
                </a:cubicBezTo>
                <a:cubicBezTo>
                  <a:pt x="296333" y="209550"/>
                  <a:pt x="301014" y="215624"/>
                  <a:pt x="304800" y="222250"/>
                </a:cubicBezTo>
                <a:cubicBezTo>
                  <a:pt x="337026" y="278646"/>
                  <a:pt x="299258" y="220288"/>
                  <a:pt x="330200" y="266700"/>
                </a:cubicBezTo>
                <a:cubicBezTo>
                  <a:pt x="345686" y="328645"/>
                  <a:pt x="326777" y="251296"/>
                  <a:pt x="342900" y="323850"/>
                </a:cubicBezTo>
                <a:cubicBezTo>
                  <a:pt x="344793" y="332369"/>
                  <a:pt x="345012" y="341621"/>
                  <a:pt x="349250" y="349250"/>
                </a:cubicBezTo>
                <a:cubicBezTo>
                  <a:pt x="355832" y="361098"/>
                  <a:pt x="366183" y="370417"/>
                  <a:pt x="374650" y="381000"/>
                </a:cubicBezTo>
                <a:cubicBezTo>
                  <a:pt x="378883" y="393700"/>
                  <a:pt x="374650" y="414867"/>
                  <a:pt x="387350" y="419100"/>
                </a:cubicBezTo>
                <a:cubicBezTo>
                  <a:pt x="436264" y="435405"/>
                  <a:pt x="413021" y="426828"/>
                  <a:pt x="457200" y="444500"/>
                </a:cubicBezTo>
                <a:cubicBezTo>
                  <a:pt x="474133" y="442383"/>
                  <a:pt x="493260" y="446749"/>
                  <a:pt x="508000" y="438150"/>
                </a:cubicBezTo>
                <a:cubicBezTo>
                  <a:pt x="521184" y="430459"/>
                  <a:pt x="523865" y="411969"/>
                  <a:pt x="533400" y="400050"/>
                </a:cubicBezTo>
                <a:cubicBezTo>
                  <a:pt x="541867" y="389467"/>
                  <a:pt x="551282" y="379577"/>
                  <a:pt x="558800" y="368300"/>
                </a:cubicBezTo>
                <a:cubicBezTo>
                  <a:pt x="564051" y="360424"/>
                  <a:pt x="566804" y="351119"/>
                  <a:pt x="571500" y="342900"/>
                </a:cubicBezTo>
                <a:cubicBezTo>
                  <a:pt x="575286" y="336274"/>
                  <a:pt x="580494" y="330521"/>
                  <a:pt x="584200" y="323850"/>
                </a:cubicBezTo>
                <a:cubicBezTo>
                  <a:pt x="591096" y="311438"/>
                  <a:pt x="593900" y="296436"/>
                  <a:pt x="603250" y="285750"/>
                </a:cubicBezTo>
                <a:cubicBezTo>
                  <a:pt x="609483" y="278626"/>
                  <a:pt x="620183" y="277283"/>
                  <a:pt x="628650" y="273050"/>
                </a:cubicBezTo>
                <a:cubicBezTo>
                  <a:pt x="630767" y="264583"/>
                  <a:pt x="632602" y="256041"/>
                  <a:pt x="635000" y="247650"/>
                </a:cubicBezTo>
                <a:cubicBezTo>
                  <a:pt x="641353" y="225414"/>
                  <a:pt x="651779" y="201259"/>
                  <a:pt x="666750" y="184150"/>
                </a:cubicBezTo>
                <a:cubicBezTo>
                  <a:pt x="671158" y="179113"/>
                  <a:pt x="679450" y="179917"/>
                  <a:pt x="685800" y="177800"/>
                </a:cubicBezTo>
                <a:cubicBezTo>
                  <a:pt x="706926" y="114423"/>
                  <a:pt x="686971" y="163148"/>
                  <a:pt x="723900" y="101600"/>
                </a:cubicBezTo>
                <a:cubicBezTo>
                  <a:pt x="736600" y="80433"/>
                  <a:pt x="746580" y="57375"/>
                  <a:pt x="762000" y="38100"/>
                </a:cubicBezTo>
                <a:cubicBezTo>
                  <a:pt x="791581" y="1123"/>
                  <a:pt x="774542" y="10636"/>
                  <a:pt x="806450" y="0"/>
                </a:cubicBezTo>
                <a:cubicBezTo>
                  <a:pt x="910167" y="4233"/>
                  <a:pt x="1014070" y="5171"/>
                  <a:pt x="1117600" y="12700"/>
                </a:cubicBezTo>
                <a:cubicBezTo>
                  <a:pt x="1130952" y="13671"/>
                  <a:pt x="1142828" y="21722"/>
                  <a:pt x="1155700" y="25400"/>
                </a:cubicBezTo>
                <a:cubicBezTo>
                  <a:pt x="1172483" y="30195"/>
                  <a:pt x="1190294" y="31618"/>
                  <a:pt x="1206500" y="38100"/>
                </a:cubicBezTo>
                <a:cubicBezTo>
                  <a:pt x="1217083" y="42333"/>
                  <a:pt x="1226966" y="49188"/>
                  <a:pt x="1238250" y="50800"/>
                </a:cubicBezTo>
                <a:cubicBezTo>
                  <a:pt x="1271842" y="55599"/>
                  <a:pt x="1305983" y="55033"/>
                  <a:pt x="1339850" y="57150"/>
                </a:cubicBezTo>
                <a:cubicBezTo>
                  <a:pt x="1348317" y="59267"/>
                  <a:pt x="1358546" y="57913"/>
                  <a:pt x="1365250" y="63500"/>
                </a:cubicBezTo>
                <a:cubicBezTo>
                  <a:pt x="1372522" y="69560"/>
                  <a:pt x="1373254" y="80681"/>
                  <a:pt x="1377950" y="88900"/>
                </a:cubicBezTo>
                <a:cubicBezTo>
                  <a:pt x="1392714" y="114736"/>
                  <a:pt x="1394458" y="107039"/>
                  <a:pt x="1409700" y="139700"/>
                </a:cubicBezTo>
                <a:cubicBezTo>
                  <a:pt x="1419341" y="160358"/>
                  <a:pt x="1435100" y="203200"/>
                  <a:pt x="1435100" y="203200"/>
                </a:cubicBezTo>
                <a:cubicBezTo>
                  <a:pt x="1437217" y="239183"/>
                  <a:pt x="1438187" y="275252"/>
                  <a:pt x="1441450" y="311150"/>
                </a:cubicBezTo>
                <a:cubicBezTo>
                  <a:pt x="1447909" y="382199"/>
                  <a:pt x="1445133" y="312359"/>
                  <a:pt x="1454150" y="361950"/>
                </a:cubicBezTo>
                <a:cubicBezTo>
                  <a:pt x="1471248" y="455987"/>
                  <a:pt x="1472729" y="470595"/>
                  <a:pt x="1479550" y="552450"/>
                </a:cubicBezTo>
                <a:cubicBezTo>
                  <a:pt x="1487746" y="650806"/>
                  <a:pt x="1476775" y="607626"/>
                  <a:pt x="1498600" y="673100"/>
                </a:cubicBezTo>
                <a:cubicBezTo>
                  <a:pt x="1504787" y="691660"/>
                  <a:pt x="1509004" y="708904"/>
                  <a:pt x="1524000" y="723900"/>
                </a:cubicBezTo>
                <a:cubicBezTo>
                  <a:pt x="1528733" y="728633"/>
                  <a:pt x="1536700" y="728133"/>
                  <a:pt x="1543050" y="730250"/>
                </a:cubicBezTo>
                <a:cubicBezTo>
                  <a:pt x="1547283" y="736600"/>
                  <a:pt x="1549887" y="744414"/>
                  <a:pt x="1555750" y="749300"/>
                </a:cubicBezTo>
                <a:cubicBezTo>
                  <a:pt x="1577105" y="767096"/>
                  <a:pt x="1592977" y="761344"/>
                  <a:pt x="1619250" y="768350"/>
                </a:cubicBezTo>
                <a:cubicBezTo>
                  <a:pt x="1672908" y="782659"/>
                  <a:pt x="1663771" y="778980"/>
                  <a:pt x="1695450" y="800100"/>
                </a:cubicBezTo>
                <a:cubicBezTo>
                  <a:pt x="1737783" y="797983"/>
                  <a:pt x="1780180" y="796881"/>
                  <a:pt x="1822450" y="793750"/>
                </a:cubicBezTo>
                <a:cubicBezTo>
                  <a:pt x="1837376" y="792644"/>
                  <a:pt x="1852316" y="790765"/>
                  <a:pt x="1866900" y="787400"/>
                </a:cubicBezTo>
                <a:cubicBezTo>
                  <a:pt x="1879944" y="784390"/>
                  <a:pt x="1905000" y="774700"/>
                  <a:pt x="1905000" y="774700"/>
                </a:cubicBezTo>
                <a:cubicBezTo>
                  <a:pt x="1931836" y="734446"/>
                  <a:pt x="1912112" y="759030"/>
                  <a:pt x="1981200" y="711200"/>
                </a:cubicBezTo>
                <a:cubicBezTo>
                  <a:pt x="1987475" y="706856"/>
                  <a:pt x="2000250" y="698500"/>
                  <a:pt x="2000250" y="698500"/>
                </a:cubicBezTo>
                <a:cubicBezTo>
                  <a:pt x="2004483" y="690033"/>
                  <a:pt x="2010349" y="682202"/>
                  <a:pt x="2012950" y="673100"/>
                </a:cubicBezTo>
                <a:cubicBezTo>
                  <a:pt x="2029376" y="615609"/>
                  <a:pt x="2023296" y="609029"/>
                  <a:pt x="2032000" y="552450"/>
                </a:cubicBezTo>
                <a:cubicBezTo>
                  <a:pt x="2034742" y="534627"/>
                  <a:pt x="2046105" y="503785"/>
                  <a:pt x="2051050" y="488950"/>
                </a:cubicBezTo>
                <a:cubicBezTo>
                  <a:pt x="2055283" y="461433"/>
                  <a:pt x="2059813" y="433961"/>
                  <a:pt x="2063750" y="406400"/>
                </a:cubicBezTo>
                <a:cubicBezTo>
                  <a:pt x="2066163" y="389506"/>
                  <a:pt x="2067047" y="372390"/>
                  <a:pt x="2070100" y="355600"/>
                </a:cubicBezTo>
                <a:cubicBezTo>
                  <a:pt x="2071297" y="349014"/>
                  <a:pt x="2074945" y="343072"/>
                  <a:pt x="2076450" y="336550"/>
                </a:cubicBezTo>
                <a:cubicBezTo>
                  <a:pt x="2078897" y="325947"/>
                  <a:pt x="2094973" y="237378"/>
                  <a:pt x="2101850" y="222250"/>
                </a:cubicBezTo>
                <a:cubicBezTo>
                  <a:pt x="2108637" y="207318"/>
                  <a:pt x="2128435" y="200095"/>
                  <a:pt x="2139950" y="190500"/>
                </a:cubicBezTo>
                <a:cubicBezTo>
                  <a:pt x="2146849" y="184751"/>
                  <a:pt x="2152650" y="177800"/>
                  <a:pt x="2159000" y="171450"/>
                </a:cubicBezTo>
                <a:cubicBezTo>
                  <a:pt x="2167467" y="173567"/>
                  <a:pt x="2177585" y="172348"/>
                  <a:pt x="2184400" y="177800"/>
                </a:cubicBezTo>
                <a:cubicBezTo>
                  <a:pt x="2189627" y="181981"/>
                  <a:pt x="2186465" y="191708"/>
                  <a:pt x="2190750" y="196850"/>
                </a:cubicBezTo>
                <a:cubicBezTo>
                  <a:pt x="2197525" y="204980"/>
                  <a:pt x="2207683" y="209550"/>
                  <a:pt x="2216150" y="215900"/>
                </a:cubicBezTo>
                <a:cubicBezTo>
                  <a:pt x="2218267" y="222250"/>
                  <a:pt x="2220150" y="228683"/>
                  <a:pt x="2222500" y="234950"/>
                </a:cubicBezTo>
                <a:cubicBezTo>
                  <a:pt x="2226502" y="245623"/>
                  <a:pt x="2234778" y="255309"/>
                  <a:pt x="2235200" y="266700"/>
                </a:cubicBezTo>
                <a:cubicBezTo>
                  <a:pt x="2236925" y="313283"/>
                  <a:pt x="2232425" y="359923"/>
                  <a:pt x="2228850" y="406400"/>
                </a:cubicBezTo>
                <a:cubicBezTo>
                  <a:pt x="2227273" y="426907"/>
                  <a:pt x="2212959" y="450948"/>
                  <a:pt x="2209800" y="469900"/>
                </a:cubicBezTo>
                <a:cubicBezTo>
                  <a:pt x="2202015" y="516608"/>
                  <a:pt x="2206573" y="495509"/>
                  <a:pt x="2197100" y="533400"/>
                </a:cubicBezTo>
                <a:cubicBezTo>
                  <a:pt x="2199217" y="567267"/>
                  <a:pt x="2199898" y="601254"/>
                  <a:pt x="2203450" y="635000"/>
                </a:cubicBezTo>
                <a:cubicBezTo>
                  <a:pt x="2205328" y="652839"/>
                  <a:pt x="2213938" y="658116"/>
                  <a:pt x="2222500" y="673100"/>
                </a:cubicBezTo>
                <a:cubicBezTo>
                  <a:pt x="2227196" y="681319"/>
                  <a:pt x="2230967" y="690033"/>
                  <a:pt x="2235200" y="698500"/>
                </a:cubicBezTo>
                <a:cubicBezTo>
                  <a:pt x="2242251" y="761961"/>
                  <a:pt x="2241550" y="736483"/>
                  <a:pt x="2241550" y="774700"/>
                </a:cubicBezTo>
              </a:path>
            </a:pathLst>
          </a:custGeom>
          <a:noFill/>
          <a:ln w="28575" cap="flat" cmpd="sng" algn="ctr">
            <a:solidFill>
              <a:srgbClr val="FF9F9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36" name="Picture 2" descr="Image result for circle clipart">
            <a:extLst>
              <a:ext uri="{FF2B5EF4-FFF2-40B4-BE49-F238E27FC236}">
                <a16:creationId xmlns:a16="http://schemas.microsoft.com/office/drawing/2014/main" id="{A5694A6E-B636-443B-9C5C-73A775D554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16410" y="5064649"/>
            <a:ext cx="395416" cy="47307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1E570A1-ABF2-4FEB-89C7-0DF0B308736A}"/>
              </a:ext>
            </a:extLst>
          </p:cNvPr>
          <p:cNvGrpSpPr/>
          <p:nvPr/>
        </p:nvGrpSpPr>
        <p:grpSpPr>
          <a:xfrm>
            <a:off x="383521" y="3215120"/>
            <a:ext cx="1143000" cy="1742270"/>
            <a:chOff x="383521" y="3215120"/>
            <a:chExt cx="1143000" cy="1742270"/>
          </a:xfrm>
        </p:grpSpPr>
        <p:sp>
          <p:nvSpPr>
            <p:cNvPr id="37" name="Rectangle 36">
              <a:extLst>
                <a:ext uri="{FF2B5EF4-FFF2-40B4-BE49-F238E27FC236}">
                  <a16:creationId xmlns:a16="http://schemas.microsoft.com/office/drawing/2014/main" id="{C2ECD336-4F74-4B6F-A787-A333E3E8B8BC}"/>
                </a:ext>
              </a:extLst>
            </p:cNvPr>
            <p:cNvSpPr/>
            <p:nvPr/>
          </p:nvSpPr>
          <p:spPr bwMode="auto">
            <a:xfrm>
              <a:off x="459721" y="3543528"/>
              <a:ext cx="1066800" cy="141386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8" name="TextBox 37">
              <a:extLst>
                <a:ext uri="{FF2B5EF4-FFF2-40B4-BE49-F238E27FC236}">
                  <a16:creationId xmlns:a16="http://schemas.microsoft.com/office/drawing/2014/main" id="{28D2844B-5BF1-4CB5-9F73-7FA079647B0E}"/>
                </a:ext>
              </a:extLst>
            </p:cNvPr>
            <p:cNvSpPr txBox="1"/>
            <p:nvPr/>
          </p:nvSpPr>
          <p:spPr>
            <a:xfrm>
              <a:off x="383521" y="3215120"/>
              <a:ext cx="492443" cy="369332"/>
            </a:xfrm>
            <a:prstGeom prst="rect">
              <a:avLst/>
            </a:prstGeom>
            <a:noFill/>
          </p:spPr>
          <p:txBody>
            <a:bodyPr wrap="none" rtlCol="0">
              <a:spAutoFit/>
            </a:bodyPr>
            <a:lstStyle/>
            <a:p>
              <a:r>
                <a:rPr lang="en-US" sz="1800" dirty="0"/>
                <a:t>TV</a:t>
              </a:r>
            </a:p>
          </p:txBody>
        </p:sp>
        <p:sp>
          <p:nvSpPr>
            <p:cNvPr id="39" name="Rectangle: Rounded Corners 38">
              <a:extLst>
                <a:ext uri="{FF2B5EF4-FFF2-40B4-BE49-F238E27FC236}">
                  <a16:creationId xmlns:a16="http://schemas.microsoft.com/office/drawing/2014/main" id="{393D30CC-79C4-4378-9433-7FECCB8957C4}"/>
                </a:ext>
              </a:extLst>
            </p:cNvPr>
            <p:cNvSpPr/>
            <p:nvPr/>
          </p:nvSpPr>
          <p:spPr bwMode="auto">
            <a:xfrm>
              <a:off x="595850" y="3806508"/>
              <a:ext cx="609600" cy="55723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0" name="Rectangle: Rounded Corners 39">
              <a:extLst>
                <a:ext uri="{FF2B5EF4-FFF2-40B4-BE49-F238E27FC236}">
                  <a16:creationId xmlns:a16="http://schemas.microsoft.com/office/drawing/2014/main" id="{A4E8C4A2-82B9-49B0-BC4F-886E9ECCB745}"/>
                </a:ext>
              </a:extLst>
            </p:cNvPr>
            <p:cNvSpPr/>
            <p:nvPr/>
          </p:nvSpPr>
          <p:spPr bwMode="auto">
            <a:xfrm>
              <a:off x="717543" y="3926419"/>
              <a:ext cx="609600" cy="55723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1" name="Rectangle: Rounded Corners 40">
              <a:extLst>
                <a:ext uri="{FF2B5EF4-FFF2-40B4-BE49-F238E27FC236}">
                  <a16:creationId xmlns:a16="http://schemas.microsoft.com/office/drawing/2014/main" id="{3B5F8F3B-8D89-4D1F-95CD-07DFA9946333}"/>
                </a:ext>
              </a:extLst>
            </p:cNvPr>
            <p:cNvSpPr/>
            <p:nvPr/>
          </p:nvSpPr>
          <p:spPr bwMode="auto">
            <a:xfrm>
              <a:off x="843242" y="4047942"/>
              <a:ext cx="609600" cy="55723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5" name="Rectangle: Rounded Corners 44">
              <a:extLst>
                <a:ext uri="{FF2B5EF4-FFF2-40B4-BE49-F238E27FC236}">
                  <a16:creationId xmlns:a16="http://schemas.microsoft.com/office/drawing/2014/main" id="{E688C769-8444-4C6B-A12E-1B1E71963FD6}"/>
                </a:ext>
              </a:extLst>
            </p:cNvPr>
            <p:cNvSpPr/>
            <p:nvPr/>
          </p:nvSpPr>
          <p:spPr bwMode="auto">
            <a:xfrm>
              <a:off x="557265" y="4199337"/>
              <a:ext cx="617478" cy="586957"/>
            </a:xfrm>
            <a:prstGeom prst="roundRect">
              <a:avLst>
                <a:gd name="adj" fmla="val 12818"/>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200" b="1" dirty="0"/>
                <a:t>168</a:t>
              </a:r>
              <a:endParaRPr kumimoji="0" lang="en-US" sz="1200" b="1" i="1" u="none" strike="noStrike" cap="none" normalizeH="0" baseline="0" dirty="0">
                <a:ln>
                  <a:noFill/>
                </a:ln>
                <a:solidFill>
                  <a:schemeClr val="tx1"/>
                </a:solidFill>
                <a:effectLst/>
                <a:latin typeface="Comic Sans MS" pitchFamily="66" charset="0"/>
              </a:endParaRPr>
            </a:p>
            <a:p>
              <a:pPr marL="0" marR="0" indent="0" defTabSz="914400" rtl="0" eaLnBrk="1" fontAlgn="base" latinLnBrk="0" hangingPunct="1">
                <a:lnSpc>
                  <a:spcPct val="100000"/>
                </a:lnSpc>
                <a:spcBef>
                  <a:spcPct val="0"/>
                </a:spcBef>
                <a:spcAft>
                  <a:spcPct val="0"/>
                </a:spcAft>
                <a:buClrTx/>
                <a:buSzTx/>
                <a:buFontTx/>
                <a:buNone/>
                <a:tabLst/>
              </a:pPr>
              <a:r>
                <a:rPr lang="en-US" sz="1100" dirty="0"/>
                <a:t>65</a:t>
              </a:r>
            </a:p>
            <a:p>
              <a:pPr marL="0" marR="0" indent="0" defTabSz="914400" rtl="0" eaLnBrk="1" fontAlgn="base" latinLnBrk="0" hangingPunct="1">
                <a:lnSpc>
                  <a:spcPct val="100000"/>
                </a:lnSpc>
                <a:spcBef>
                  <a:spcPct val="0"/>
                </a:spcBef>
                <a:spcAft>
                  <a:spcPct val="0"/>
                </a:spcAft>
                <a:buClrTx/>
                <a:buSzTx/>
                <a:buFontTx/>
                <a:buNone/>
                <a:tabLst/>
              </a:pPr>
              <a:r>
                <a:rPr lang="en-US" sz="1100" dirty="0"/>
                <a:t>134</a:t>
              </a:r>
              <a:endParaRPr kumimoji="0" lang="en-US" sz="1100" b="0" i="1" u="none" strike="noStrike" cap="none" normalizeH="0" baseline="0" dirty="0">
                <a:ln>
                  <a:noFill/>
                </a:ln>
                <a:solidFill>
                  <a:schemeClr val="tx1"/>
                </a:solidFill>
                <a:effectLst/>
                <a:latin typeface="Comic Sans MS" pitchFamily="66" charset="0"/>
              </a:endParaRPr>
            </a:p>
          </p:txBody>
        </p:sp>
      </p:grpSp>
      <p:cxnSp>
        <p:nvCxnSpPr>
          <p:cNvPr id="49" name="Straight Arrow Connector 48">
            <a:extLst>
              <a:ext uri="{FF2B5EF4-FFF2-40B4-BE49-F238E27FC236}">
                <a16:creationId xmlns:a16="http://schemas.microsoft.com/office/drawing/2014/main" id="{79915E07-FDEB-4798-BB00-4D5A808D14E4}"/>
              </a:ext>
            </a:extLst>
          </p:cNvPr>
          <p:cNvCxnSpPr>
            <a:cxnSpLocks/>
          </p:cNvCxnSpPr>
          <p:nvPr/>
        </p:nvCxnSpPr>
        <p:spPr bwMode="auto">
          <a:xfrm flipV="1">
            <a:off x="883553" y="3275886"/>
            <a:ext cx="2348654" cy="14309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50" name="Picture 2" descr="Image result for circle clipart">
            <a:extLst>
              <a:ext uri="{FF2B5EF4-FFF2-40B4-BE49-F238E27FC236}">
                <a16:creationId xmlns:a16="http://schemas.microsoft.com/office/drawing/2014/main" id="{542C2685-8416-4072-9979-1B6483DC46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0140" y="5369825"/>
            <a:ext cx="803060" cy="87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500"/>
                                        <p:tgtEl>
                                          <p:spTgt spid="3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462174" y="228600"/>
            <a:ext cx="4469101" cy="1368592"/>
          </a:xfrm>
          <a:prstGeom prst="roundRect">
            <a:avLst>
              <a:gd name="adj" fmla="val 10472"/>
            </a:avLst>
          </a:prstGeom>
          <a:solidFill>
            <a:schemeClr val="bg2">
              <a:lumMod val="20000"/>
              <a:lumOff val="8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1074" name="Rectangle 2"/>
          <p:cNvSpPr>
            <a:spLocks noGrp="1" noChangeArrowheads="1"/>
          </p:cNvSpPr>
          <p:nvPr>
            <p:ph type="title"/>
          </p:nvPr>
        </p:nvSpPr>
        <p:spPr>
          <a:xfrm>
            <a:off x="169889" y="-29980"/>
            <a:ext cx="4292285" cy="1676400"/>
          </a:xfrm>
        </p:spPr>
        <p:txBody>
          <a:bodyPr/>
          <a:lstStyle/>
          <a:p>
            <a:pPr algn="l" eaLnBrk="1" hangingPunct="1"/>
            <a:r>
              <a:rPr lang="en-US" sz="3600" b="1" dirty="0">
                <a:solidFill>
                  <a:srgbClr val="800000"/>
                </a:solidFill>
                <a:latin typeface="Comic Sans MS" pitchFamily="66" charset="0"/>
              </a:rPr>
              <a:t>Relational-to-OO Translation</a:t>
            </a:r>
          </a:p>
        </p:txBody>
      </p:sp>
      <p:sp>
        <p:nvSpPr>
          <p:cNvPr id="131075" name="Rectangle 4"/>
          <p:cNvSpPr>
            <a:spLocks noGrp="1" noChangeArrowheads="1"/>
          </p:cNvSpPr>
          <p:nvPr>
            <p:ph type="body" sz="half" idx="1"/>
          </p:nvPr>
        </p:nvSpPr>
        <p:spPr>
          <a:xfrm>
            <a:off x="381000" y="1600200"/>
            <a:ext cx="4267200" cy="5105400"/>
          </a:xfrm>
        </p:spPr>
        <p:txBody>
          <a:bodyPr/>
          <a:lstStyle/>
          <a:p>
            <a:pPr eaLnBrk="1" hangingPunct="1">
              <a:lnSpc>
                <a:spcPct val="80000"/>
              </a:lnSpc>
              <a:spcAft>
                <a:spcPct val="35000"/>
              </a:spcAft>
              <a:buFontTx/>
              <a:buNone/>
            </a:pPr>
            <a:r>
              <a:rPr lang="en-US" sz="1800" b="1" u="sng" dirty="0">
                <a:solidFill>
                  <a:schemeClr val="accent2"/>
                </a:solidFill>
                <a:latin typeface="Arial Unicode MS" pitchFamily="34" charset="-128"/>
              </a:rPr>
              <a:t>Global Query</a:t>
            </a:r>
            <a:r>
              <a:rPr lang="en-US" sz="1800" dirty="0">
                <a:latin typeface="Arial Unicode MS" pitchFamily="34" charset="-128"/>
              </a:rPr>
              <a:t>:</a:t>
            </a:r>
          </a:p>
          <a:p>
            <a:pPr eaLnBrk="1" hangingPunct="1">
              <a:lnSpc>
                <a:spcPct val="80000"/>
              </a:lnSpc>
              <a:spcBef>
                <a:spcPct val="25000"/>
              </a:spcBef>
              <a:spcAft>
                <a:spcPct val="45000"/>
              </a:spcAft>
              <a:buFontTx/>
              <a:buNone/>
            </a:pPr>
            <a:r>
              <a:rPr lang="en-US" sz="1600" dirty="0">
                <a:latin typeface="Arial Unicode MS" pitchFamily="34" charset="-128"/>
              </a:rPr>
              <a:t>Select   Auto1.*</a:t>
            </a:r>
          </a:p>
          <a:p>
            <a:pPr eaLnBrk="1" hangingPunct="1">
              <a:lnSpc>
                <a:spcPct val="80000"/>
              </a:lnSpc>
              <a:spcBef>
                <a:spcPct val="25000"/>
              </a:spcBef>
              <a:buFontTx/>
              <a:buNone/>
            </a:pPr>
            <a:r>
              <a:rPr lang="en-US" sz="1600" dirty="0">
                <a:latin typeface="Arial Unicode MS" pitchFamily="34" charset="-128"/>
              </a:rPr>
              <a:t>From     Auto  Auto1, Auto Auto2,</a:t>
            </a:r>
          </a:p>
          <a:p>
            <a:pPr eaLnBrk="1" hangingPunct="1">
              <a:lnSpc>
                <a:spcPct val="80000"/>
              </a:lnSpc>
              <a:spcBef>
                <a:spcPct val="25000"/>
              </a:spcBef>
              <a:buFontTx/>
              <a:buNone/>
            </a:pPr>
            <a:r>
              <a:rPr lang="en-US" sz="1600" dirty="0">
                <a:latin typeface="Arial Unicode MS" pitchFamily="34" charset="-128"/>
              </a:rPr>
              <a:t>             Company, People,</a:t>
            </a:r>
          </a:p>
          <a:p>
            <a:pPr eaLnBrk="1" hangingPunct="1">
              <a:lnSpc>
                <a:spcPct val="80000"/>
              </a:lnSpc>
              <a:spcBef>
                <a:spcPct val="25000"/>
              </a:spcBef>
              <a:spcAft>
                <a:spcPct val="50000"/>
              </a:spcAft>
              <a:buFontTx/>
              <a:buNone/>
            </a:pPr>
            <a:r>
              <a:rPr lang="en-US" sz="1600" dirty="0">
                <a:latin typeface="Arial Unicode MS" pitchFamily="34" charset="-128"/>
              </a:rPr>
              <a:t>             City  City1, City  City2</a:t>
            </a:r>
          </a:p>
          <a:p>
            <a:pPr eaLnBrk="1" hangingPunct="1">
              <a:lnSpc>
                <a:spcPct val="80000"/>
              </a:lnSpc>
              <a:spcBef>
                <a:spcPct val="25000"/>
              </a:spcBef>
              <a:buFontTx/>
              <a:buNone/>
            </a:pPr>
            <a:r>
              <a:rPr lang="en-US" sz="1600" dirty="0">
                <a:latin typeface="Arial Unicode MS" pitchFamily="34" charset="-128"/>
              </a:rPr>
              <a:t>Where   </a:t>
            </a:r>
            <a:r>
              <a:rPr lang="en-US" sz="1600" dirty="0">
                <a:solidFill>
                  <a:srgbClr val="FF0000"/>
                </a:solidFill>
                <a:latin typeface="Arial Unicode MS" pitchFamily="34" charset="-128"/>
              </a:rPr>
              <a:t>Auto1.Company-OID =</a:t>
            </a:r>
          </a:p>
          <a:p>
            <a:pPr eaLnBrk="1" hangingPunct="1">
              <a:lnSpc>
                <a:spcPct val="80000"/>
              </a:lnSpc>
              <a:spcBef>
                <a:spcPct val="25000"/>
              </a:spcBef>
              <a:buFontTx/>
              <a:buNone/>
            </a:pPr>
            <a:r>
              <a:rPr lang="en-US" sz="1600" dirty="0">
                <a:solidFill>
                  <a:srgbClr val="FF0000"/>
                </a:solidFill>
                <a:latin typeface="Arial Unicode MS" pitchFamily="34" charset="-128"/>
              </a:rPr>
              <a:t>                </a:t>
            </a:r>
            <a:r>
              <a:rPr lang="en-US" sz="1600" dirty="0" err="1">
                <a:solidFill>
                  <a:srgbClr val="FF0000"/>
                </a:solidFill>
                <a:latin typeface="Arial Unicode MS" pitchFamily="34" charset="-128"/>
              </a:rPr>
              <a:t>Company.Company</a:t>
            </a:r>
            <a:r>
              <a:rPr lang="en-US" sz="1600" dirty="0">
                <a:solidFill>
                  <a:srgbClr val="FF0000"/>
                </a:solidFill>
                <a:latin typeface="Arial Unicode MS" pitchFamily="34" charset="-128"/>
              </a:rPr>
              <a:t>-OID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FF0000"/>
                </a:solidFill>
                <a:latin typeface="Arial Unicode MS" pitchFamily="34" charset="-128"/>
              </a:rPr>
              <a:t>Company.People</a:t>
            </a:r>
            <a:r>
              <a:rPr lang="en-US" sz="1600" dirty="0">
                <a:solidFill>
                  <a:srgbClr val="FF0000"/>
                </a:solidFill>
                <a:latin typeface="Arial Unicode MS" pitchFamily="34" charset="-128"/>
              </a:rPr>
              <a:t>-OID =</a:t>
            </a:r>
          </a:p>
          <a:p>
            <a:pPr eaLnBrk="1" hangingPunct="1">
              <a:lnSpc>
                <a:spcPct val="80000"/>
              </a:lnSpc>
              <a:spcBef>
                <a:spcPct val="25000"/>
              </a:spcBef>
              <a:buFontTx/>
              <a:buNone/>
            </a:pPr>
            <a:r>
              <a:rPr lang="en-US" sz="1600" dirty="0">
                <a:solidFill>
                  <a:srgbClr val="FF0000"/>
                </a:solidFill>
                <a:latin typeface="Arial Unicode MS" pitchFamily="34" charset="-128"/>
              </a:rPr>
              <a:t>                </a:t>
            </a:r>
            <a:r>
              <a:rPr lang="en-US" sz="1600" dirty="0" err="1">
                <a:solidFill>
                  <a:srgbClr val="FF0000"/>
                </a:solidFill>
                <a:latin typeface="Arial Unicode MS" pitchFamily="34" charset="-128"/>
              </a:rPr>
              <a:t>People.People</a:t>
            </a:r>
            <a:r>
              <a:rPr lang="en-US" sz="1600" dirty="0">
                <a:solidFill>
                  <a:srgbClr val="FF0000"/>
                </a:solidFill>
                <a:latin typeface="Arial Unicode MS" pitchFamily="34" charset="-128"/>
              </a:rPr>
              <a:t>-OID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0070C0"/>
                </a:solidFill>
                <a:latin typeface="Arial Unicode MS" pitchFamily="34" charset="-128"/>
              </a:rPr>
              <a:t>People.Age</a:t>
            </a:r>
            <a:r>
              <a:rPr lang="en-US" sz="1600" dirty="0">
                <a:solidFill>
                  <a:srgbClr val="0070C0"/>
                </a:solidFill>
                <a:latin typeface="Arial Unicode MS" pitchFamily="34" charset="-128"/>
              </a:rPr>
              <a:t> = 52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FF0000"/>
                </a:solidFill>
                <a:latin typeface="Arial Unicode MS" pitchFamily="34" charset="-128"/>
              </a:rPr>
              <a:t>People.Auto</a:t>
            </a:r>
            <a:r>
              <a:rPr lang="en-US" sz="1600" dirty="0">
                <a:solidFill>
                  <a:srgbClr val="FF0000"/>
                </a:solidFill>
                <a:latin typeface="Arial Unicode MS" pitchFamily="34" charset="-128"/>
              </a:rPr>
              <a:t>-OID = </a:t>
            </a:r>
          </a:p>
          <a:p>
            <a:pPr eaLnBrk="1" hangingPunct="1">
              <a:lnSpc>
                <a:spcPct val="80000"/>
              </a:lnSpc>
              <a:spcBef>
                <a:spcPct val="25000"/>
              </a:spcBef>
              <a:buFontTx/>
              <a:buNone/>
            </a:pPr>
            <a:r>
              <a:rPr lang="en-US" sz="1600" dirty="0">
                <a:solidFill>
                  <a:srgbClr val="FF0000"/>
                </a:solidFill>
                <a:latin typeface="Arial Unicode MS" pitchFamily="34" charset="-128"/>
              </a:rPr>
              <a:t>                Auto2.Auto-OID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a:solidFill>
                  <a:srgbClr val="0070C0"/>
                </a:solidFill>
                <a:latin typeface="Arial Unicode MS" pitchFamily="34" charset="-128"/>
              </a:rPr>
              <a:t>Auto2.Color = “red”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FF0000"/>
                </a:solidFill>
                <a:latin typeface="Arial Unicode MS" pitchFamily="34" charset="-128"/>
              </a:rPr>
              <a:t>People.City</a:t>
            </a:r>
            <a:r>
              <a:rPr lang="en-US" sz="1600" dirty="0">
                <a:solidFill>
                  <a:srgbClr val="FF0000"/>
                </a:solidFill>
                <a:latin typeface="Arial Unicode MS" pitchFamily="34" charset="-128"/>
              </a:rPr>
              <a:t>-OID = </a:t>
            </a:r>
          </a:p>
          <a:p>
            <a:pPr eaLnBrk="1" hangingPunct="1">
              <a:lnSpc>
                <a:spcPct val="80000"/>
              </a:lnSpc>
              <a:spcBef>
                <a:spcPct val="25000"/>
              </a:spcBef>
              <a:buFontTx/>
              <a:buNone/>
            </a:pPr>
            <a:r>
              <a:rPr lang="en-US" sz="1600" dirty="0">
                <a:solidFill>
                  <a:srgbClr val="FF0000"/>
                </a:solidFill>
                <a:latin typeface="Arial Unicode MS" pitchFamily="34" charset="-128"/>
              </a:rPr>
              <a:t>                City1.City-OID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a:solidFill>
                  <a:srgbClr val="FF0000"/>
                </a:solidFill>
                <a:latin typeface="Arial Unicode MS" pitchFamily="34" charset="-128"/>
              </a:rPr>
              <a:t>City1.Name = City2.Name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FF0000"/>
                </a:solidFill>
                <a:latin typeface="Arial Unicode MS" pitchFamily="34" charset="-128"/>
              </a:rPr>
              <a:t>Company.City</a:t>
            </a:r>
            <a:r>
              <a:rPr lang="en-US" sz="1600" dirty="0">
                <a:solidFill>
                  <a:srgbClr val="FF0000"/>
                </a:solidFill>
                <a:latin typeface="Arial Unicode MS" pitchFamily="34" charset="-128"/>
              </a:rPr>
              <a:t>-OID =</a:t>
            </a:r>
          </a:p>
          <a:p>
            <a:pPr eaLnBrk="1" hangingPunct="1">
              <a:lnSpc>
                <a:spcPct val="80000"/>
              </a:lnSpc>
              <a:spcBef>
                <a:spcPct val="25000"/>
              </a:spcBef>
              <a:buFontTx/>
              <a:buNone/>
            </a:pPr>
            <a:r>
              <a:rPr lang="en-US" sz="1600" dirty="0">
                <a:solidFill>
                  <a:srgbClr val="FF0000"/>
                </a:solidFill>
                <a:latin typeface="Arial Unicode MS" pitchFamily="34" charset="-128"/>
              </a:rPr>
              <a:t>                City2.City-OID</a:t>
            </a:r>
          </a:p>
        </p:txBody>
      </p:sp>
      <p:sp>
        <p:nvSpPr>
          <p:cNvPr id="12" name="Rectangle 11"/>
          <p:cNvSpPr/>
          <p:nvPr/>
        </p:nvSpPr>
        <p:spPr>
          <a:xfrm>
            <a:off x="4510240" y="271250"/>
            <a:ext cx="4572000" cy="1298817"/>
          </a:xfrm>
          <a:prstGeom prst="rect">
            <a:avLst/>
          </a:prstGeom>
        </p:spPr>
        <p:txBody>
          <a:bodyPr>
            <a:spAutoFit/>
          </a:bodyPr>
          <a:lstStyle/>
          <a:p>
            <a:pPr marL="342900" lvl="0" indent="-342900">
              <a:spcBef>
                <a:spcPct val="20000"/>
              </a:spcBef>
            </a:pPr>
            <a:r>
              <a:rPr lang="en-US" sz="1400" b="1" i="0" kern="0" dirty="0">
                <a:solidFill>
                  <a:srgbClr val="3333CC"/>
                </a:solidFill>
                <a:latin typeface="Arial Unicode MS" pitchFamily="34" charset="-128"/>
                <a:cs typeface="+mn-cs"/>
              </a:rPr>
              <a:t>Auto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Auto-OID</a:t>
            </a:r>
            <a:r>
              <a:rPr lang="en-US" sz="1400" i="0" kern="0" dirty="0">
                <a:solidFill>
                  <a:srgbClr val="000000"/>
                </a:solidFill>
                <a:latin typeface="Arial Unicode MS" pitchFamily="34" charset="-128"/>
                <a:cs typeface="+mn-cs"/>
              </a:rPr>
              <a:t>, Color, Company-OID)</a:t>
            </a:r>
          </a:p>
          <a:p>
            <a:pPr marL="342900" lvl="0" indent="-342900">
              <a:spcBef>
                <a:spcPct val="20000"/>
              </a:spcBef>
            </a:pPr>
            <a:r>
              <a:rPr lang="en-US" sz="1400" b="1" i="0" kern="0" dirty="0">
                <a:solidFill>
                  <a:srgbClr val="3333CC"/>
                </a:solidFill>
                <a:latin typeface="Arial Unicode MS" pitchFamily="34" charset="-128"/>
                <a:cs typeface="+mn-cs"/>
              </a:rPr>
              <a:t>Company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Company-OID</a:t>
            </a:r>
            <a:r>
              <a:rPr lang="en-US" sz="1400" i="0" kern="0" dirty="0">
                <a:solidFill>
                  <a:srgbClr val="000000"/>
                </a:solidFill>
                <a:latin typeface="Arial Unicode MS" pitchFamily="34" charset="-128"/>
                <a:cs typeface="+mn-cs"/>
              </a:rPr>
              <a:t>, Name, Profit, City-OID, People-OID)</a:t>
            </a:r>
          </a:p>
          <a:p>
            <a:pPr marL="342900" lvl="0" indent="-342900">
              <a:spcBef>
                <a:spcPct val="20000"/>
              </a:spcBef>
            </a:pPr>
            <a:r>
              <a:rPr lang="en-US" sz="1400" b="1" i="0" kern="0" dirty="0">
                <a:solidFill>
                  <a:srgbClr val="3333CC"/>
                </a:solidFill>
                <a:latin typeface="Arial Unicode MS" pitchFamily="34" charset="-128"/>
                <a:cs typeface="+mn-cs"/>
              </a:rPr>
              <a:t>People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People-OID</a:t>
            </a:r>
            <a:r>
              <a:rPr lang="en-US" sz="1400" i="0" kern="0" dirty="0">
                <a:solidFill>
                  <a:srgbClr val="000000"/>
                </a:solidFill>
                <a:latin typeface="Arial Unicode MS" pitchFamily="34" charset="-128"/>
                <a:cs typeface="+mn-cs"/>
              </a:rPr>
              <a:t>, Name, Age, City-OID, Auto-OID)</a:t>
            </a:r>
          </a:p>
          <a:p>
            <a:pPr marL="342900" lvl="0" indent="-342900">
              <a:spcBef>
                <a:spcPct val="20000"/>
              </a:spcBef>
            </a:pPr>
            <a:r>
              <a:rPr lang="en-US" sz="1400" b="1" i="0" kern="0" dirty="0">
                <a:solidFill>
                  <a:srgbClr val="3333CC"/>
                </a:solidFill>
                <a:latin typeface="Arial Unicode MS" pitchFamily="34" charset="-128"/>
                <a:cs typeface="+mn-cs"/>
              </a:rPr>
              <a:t>City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City-OID</a:t>
            </a:r>
            <a:r>
              <a:rPr lang="en-US" sz="1400" i="0" kern="0" dirty="0">
                <a:solidFill>
                  <a:srgbClr val="000000"/>
                </a:solidFill>
                <a:latin typeface="Arial Unicode MS" pitchFamily="34" charset="-128"/>
                <a:cs typeface="+mn-cs"/>
              </a:rPr>
              <a:t>, Name, State)</a:t>
            </a:r>
          </a:p>
        </p:txBody>
      </p:sp>
      <p:sp>
        <p:nvSpPr>
          <p:cNvPr id="2" name="Arrow: Right 1">
            <a:extLst>
              <a:ext uri="{FF2B5EF4-FFF2-40B4-BE49-F238E27FC236}">
                <a16:creationId xmlns:a16="http://schemas.microsoft.com/office/drawing/2014/main" id="{76A1140A-CE21-498D-A19F-DD1F683B90A0}"/>
              </a:ext>
            </a:extLst>
          </p:cNvPr>
          <p:cNvSpPr/>
          <p:nvPr/>
        </p:nvSpPr>
        <p:spPr bwMode="auto">
          <a:xfrm rot="20023150">
            <a:off x="3260244" y="1709870"/>
            <a:ext cx="1376696"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 name="TextBox 2">
            <a:extLst>
              <a:ext uri="{FF2B5EF4-FFF2-40B4-BE49-F238E27FC236}">
                <a16:creationId xmlns:a16="http://schemas.microsoft.com/office/drawing/2014/main" id="{251D93B9-D2D7-4C6D-9765-B7F8EF58AA40}"/>
              </a:ext>
            </a:extLst>
          </p:cNvPr>
          <p:cNvSpPr txBox="1"/>
          <p:nvPr/>
        </p:nvSpPr>
        <p:spPr>
          <a:xfrm rot="19949841">
            <a:off x="3537108" y="1888781"/>
            <a:ext cx="1172498" cy="738664"/>
          </a:xfrm>
          <a:prstGeom prst="rect">
            <a:avLst/>
          </a:prstGeom>
          <a:noFill/>
        </p:spPr>
        <p:txBody>
          <a:bodyPr wrap="square" rtlCol="0">
            <a:spAutoFit/>
          </a:bodyPr>
          <a:lstStyle/>
          <a:p>
            <a:r>
              <a:rPr lang="en-US" sz="1400" dirty="0"/>
              <a:t>A query on relational database</a:t>
            </a:r>
          </a:p>
        </p:txBody>
      </p:sp>
      <p:grpSp>
        <p:nvGrpSpPr>
          <p:cNvPr id="4" name="Group 3">
            <a:extLst>
              <a:ext uri="{FF2B5EF4-FFF2-40B4-BE49-F238E27FC236}">
                <a16:creationId xmlns:a16="http://schemas.microsoft.com/office/drawing/2014/main" id="{51FA68A5-B013-4F43-8C48-7B9041474F5E}"/>
              </a:ext>
            </a:extLst>
          </p:cNvPr>
          <p:cNvGrpSpPr/>
          <p:nvPr/>
        </p:nvGrpSpPr>
        <p:grpSpPr>
          <a:xfrm>
            <a:off x="4333192" y="3043001"/>
            <a:ext cx="4476484" cy="2306535"/>
            <a:chOff x="4333192" y="3043001"/>
            <a:chExt cx="4476484" cy="2306535"/>
          </a:xfrm>
        </p:grpSpPr>
        <p:sp>
          <p:nvSpPr>
            <p:cNvPr id="8" name="TextBox 7">
              <a:extLst>
                <a:ext uri="{FF2B5EF4-FFF2-40B4-BE49-F238E27FC236}">
                  <a16:creationId xmlns:a16="http://schemas.microsoft.com/office/drawing/2014/main" id="{E3F357B0-D9A7-4C39-A4F4-30E6B5D5CD5B}"/>
                </a:ext>
              </a:extLst>
            </p:cNvPr>
            <p:cNvSpPr txBox="1"/>
            <p:nvPr/>
          </p:nvSpPr>
          <p:spPr>
            <a:xfrm>
              <a:off x="4949952" y="3043001"/>
              <a:ext cx="3859724" cy="923330"/>
            </a:xfrm>
            <a:prstGeom prst="rect">
              <a:avLst/>
            </a:prstGeom>
            <a:solidFill>
              <a:srgbClr val="FF8181"/>
            </a:solidFill>
            <a:effectLst>
              <a:outerShdw blurRad="50800" dist="38100" dir="8100000" algn="tr" rotWithShape="0">
                <a:prstClr val="black">
                  <a:alpha val="40000"/>
                </a:prstClr>
              </a:outerShdw>
            </a:effectLst>
          </p:spPr>
          <p:txBody>
            <a:bodyPr wrap="square" rtlCol="0">
              <a:spAutoFit/>
            </a:bodyPr>
            <a:lstStyle/>
            <a:p>
              <a:r>
                <a:rPr lang="en-US" sz="1800" dirty="0">
                  <a:solidFill>
                    <a:schemeClr val="bg1"/>
                  </a:solidFill>
                </a:rPr>
                <a:t>We translate this relational query to an equivalent query on the following OODB in three steps</a:t>
              </a:r>
            </a:p>
          </p:txBody>
        </p:sp>
        <p:pic>
          <p:nvPicPr>
            <p:cNvPr id="9" name="Picture 8">
              <a:extLst>
                <a:ext uri="{FF2B5EF4-FFF2-40B4-BE49-F238E27FC236}">
                  <a16:creationId xmlns:a16="http://schemas.microsoft.com/office/drawing/2014/main" id="{F75C99E4-FC64-48F3-A145-D3B87C20C93C}"/>
                </a:ext>
              </a:extLst>
            </p:cNvPr>
            <p:cNvPicPr>
              <a:picLocks noChangeAspect="1"/>
            </p:cNvPicPr>
            <p:nvPr/>
          </p:nvPicPr>
          <p:blipFill>
            <a:blip r:embed="rId3"/>
            <a:stretch>
              <a:fillRect/>
            </a:stretch>
          </p:blipFill>
          <p:spPr>
            <a:xfrm>
              <a:off x="4333192" y="4152900"/>
              <a:ext cx="4476484" cy="119663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491526" y="234612"/>
            <a:ext cx="4497025" cy="1368592"/>
          </a:xfrm>
          <a:prstGeom prst="roundRect">
            <a:avLst>
              <a:gd name="adj" fmla="val 10472"/>
            </a:avLst>
          </a:prstGeom>
          <a:solidFill>
            <a:schemeClr val="bg2">
              <a:lumMod val="20000"/>
              <a:lumOff val="8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1074" name="Rectangle 2"/>
          <p:cNvSpPr>
            <a:spLocks noGrp="1" noChangeArrowheads="1"/>
          </p:cNvSpPr>
          <p:nvPr>
            <p:ph type="title"/>
          </p:nvPr>
        </p:nvSpPr>
        <p:spPr>
          <a:xfrm>
            <a:off x="169889" y="-29980"/>
            <a:ext cx="4783111" cy="1676400"/>
          </a:xfrm>
        </p:spPr>
        <p:txBody>
          <a:bodyPr/>
          <a:lstStyle/>
          <a:p>
            <a:pPr algn="l" eaLnBrk="1" hangingPunct="1">
              <a:lnSpc>
                <a:spcPts val="3500"/>
              </a:lnSpc>
            </a:pPr>
            <a:r>
              <a:rPr lang="en-US" sz="3200" b="1" dirty="0">
                <a:solidFill>
                  <a:srgbClr val="800000"/>
                </a:solidFill>
                <a:latin typeface="Comic Sans MS" pitchFamily="66" charset="0"/>
              </a:rPr>
              <a:t>Step 1: Construct Relational Predicate Graph</a:t>
            </a:r>
          </a:p>
        </p:txBody>
      </p:sp>
      <p:sp>
        <p:nvSpPr>
          <p:cNvPr id="131075" name="Rectangle 4"/>
          <p:cNvSpPr>
            <a:spLocks noGrp="1" noChangeArrowheads="1"/>
          </p:cNvSpPr>
          <p:nvPr>
            <p:ph type="body" sz="half" idx="1"/>
          </p:nvPr>
        </p:nvSpPr>
        <p:spPr>
          <a:xfrm>
            <a:off x="381000" y="1600200"/>
            <a:ext cx="4267200" cy="5105400"/>
          </a:xfrm>
        </p:spPr>
        <p:txBody>
          <a:bodyPr/>
          <a:lstStyle/>
          <a:p>
            <a:pPr eaLnBrk="1" hangingPunct="1">
              <a:lnSpc>
                <a:spcPct val="80000"/>
              </a:lnSpc>
              <a:spcAft>
                <a:spcPct val="35000"/>
              </a:spcAft>
              <a:buFontTx/>
              <a:buNone/>
            </a:pPr>
            <a:r>
              <a:rPr lang="en-US" sz="1800" b="1" u="sng" dirty="0">
                <a:solidFill>
                  <a:schemeClr val="accent2"/>
                </a:solidFill>
                <a:latin typeface="Arial Unicode MS" pitchFamily="34" charset="-128"/>
              </a:rPr>
              <a:t>Global Query</a:t>
            </a:r>
            <a:r>
              <a:rPr lang="en-US" sz="1800" dirty="0">
                <a:latin typeface="Arial Unicode MS" pitchFamily="34" charset="-128"/>
              </a:rPr>
              <a:t>:</a:t>
            </a:r>
          </a:p>
          <a:p>
            <a:pPr eaLnBrk="1" hangingPunct="1">
              <a:lnSpc>
                <a:spcPct val="80000"/>
              </a:lnSpc>
              <a:spcBef>
                <a:spcPct val="25000"/>
              </a:spcBef>
              <a:spcAft>
                <a:spcPct val="45000"/>
              </a:spcAft>
              <a:buFontTx/>
              <a:buNone/>
            </a:pPr>
            <a:r>
              <a:rPr lang="en-US" sz="1600" dirty="0">
                <a:latin typeface="Arial Unicode MS" pitchFamily="34" charset="-128"/>
              </a:rPr>
              <a:t>Select   Auto1.*</a:t>
            </a:r>
          </a:p>
          <a:p>
            <a:pPr eaLnBrk="1" hangingPunct="1">
              <a:lnSpc>
                <a:spcPct val="80000"/>
              </a:lnSpc>
              <a:spcBef>
                <a:spcPct val="25000"/>
              </a:spcBef>
              <a:buFontTx/>
              <a:buNone/>
            </a:pPr>
            <a:r>
              <a:rPr lang="en-US" sz="1600" dirty="0">
                <a:latin typeface="Arial Unicode MS" pitchFamily="34" charset="-128"/>
              </a:rPr>
              <a:t>From     Auto  Auto1, Auto Auto2,</a:t>
            </a:r>
          </a:p>
          <a:p>
            <a:pPr eaLnBrk="1" hangingPunct="1">
              <a:lnSpc>
                <a:spcPct val="80000"/>
              </a:lnSpc>
              <a:spcBef>
                <a:spcPct val="25000"/>
              </a:spcBef>
              <a:buFontTx/>
              <a:buNone/>
            </a:pPr>
            <a:r>
              <a:rPr lang="en-US" sz="1600" dirty="0">
                <a:latin typeface="Arial Unicode MS" pitchFamily="34" charset="-128"/>
              </a:rPr>
              <a:t>             Company, People,</a:t>
            </a:r>
          </a:p>
          <a:p>
            <a:pPr eaLnBrk="1" hangingPunct="1">
              <a:lnSpc>
                <a:spcPct val="80000"/>
              </a:lnSpc>
              <a:spcBef>
                <a:spcPct val="25000"/>
              </a:spcBef>
              <a:spcAft>
                <a:spcPct val="50000"/>
              </a:spcAft>
              <a:buFontTx/>
              <a:buNone/>
            </a:pPr>
            <a:r>
              <a:rPr lang="en-US" sz="1600" dirty="0">
                <a:latin typeface="Arial Unicode MS" pitchFamily="34" charset="-128"/>
              </a:rPr>
              <a:t>             City  City1, City  City2</a:t>
            </a:r>
          </a:p>
          <a:p>
            <a:pPr eaLnBrk="1" hangingPunct="1">
              <a:lnSpc>
                <a:spcPct val="80000"/>
              </a:lnSpc>
              <a:spcBef>
                <a:spcPct val="25000"/>
              </a:spcBef>
              <a:buFontTx/>
              <a:buNone/>
            </a:pPr>
            <a:r>
              <a:rPr lang="en-US" sz="1600" dirty="0">
                <a:latin typeface="Arial Unicode MS" pitchFamily="34" charset="-128"/>
              </a:rPr>
              <a:t>Where   </a:t>
            </a:r>
            <a:r>
              <a:rPr lang="en-US" sz="1600" dirty="0">
                <a:solidFill>
                  <a:srgbClr val="FF0000"/>
                </a:solidFill>
                <a:latin typeface="Arial Unicode MS" pitchFamily="34" charset="-128"/>
              </a:rPr>
              <a:t>Auto1.Company-OID =</a:t>
            </a:r>
          </a:p>
          <a:p>
            <a:pPr eaLnBrk="1" hangingPunct="1">
              <a:lnSpc>
                <a:spcPct val="80000"/>
              </a:lnSpc>
              <a:spcBef>
                <a:spcPct val="25000"/>
              </a:spcBef>
              <a:buFontTx/>
              <a:buNone/>
            </a:pPr>
            <a:r>
              <a:rPr lang="en-US" sz="1600" dirty="0">
                <a:solidFill>
                  <a:srgbClr val="FF0000"/>
                </a:solidFill>
                <a:latin typeface="Arial Unicode MS" pitchFamily="34" charset="-128"/>
              </a:rPr>
              <a:t>                </a:t>
            </a:r>
            <a:r>
              <a:rPr lang="en-US" sz="1600" dirty="0" err="1">
                <a:solidFill>
                  <a:srgbClr val="FF0000"/>
                </a:solidFill>
                <a:latin typeface="Arial Unicode MS" pitchFamily="34" charset="-128"/>
              </a:rPr>
              <a:t>Company.Company</a:t>
            </a:r>
            <a:r>
              <a:rPr lang="en-US" sz="1600" dirty="0">
                <a:solidFill>
                  <a:srgbClr val="FF0000"/>
                </a:solidFill>
                <a:latin typeface="Arial Unicode MS" pitchFamily="34" charset="-128"/>
              </a:rPr>
              <a:t>-OID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FF0000"/>
                </a:solidFill>
                <a:latin typeface="Arial Unicode MS" pitchFamily="34" charset="-128"/>
              </a:rPr>
              <a:t>Company.People</a:t>
            </a:r>
            <a:r>
              <a:rPr lang="en-US" sz="1600" dirty="0">
                <a:solidFill>
                  <a:srgbClr val="FF0000"/>
                </a:solidFill>
                <a:latin typeface="Arial Unicode MS" pitchFamily="34" charset="-128"/>
              </a:rPr>
              <a:t>-OID =</a:t>
            </a:r>
          </a:p>
          <a:p>
            <a:pPr eaLnBrk="1" hangingPunct="1">
              <a:lnSpc>
                <a:spcPct val="80000"/>
              </a:lnSpc>
              <a:spcBef>
                <a:spcPct val="25000"/>
              </a:spcBef>
              <a:buFontTx/>
              <a:buNone/>
            </a:pPr>
            <a:r>
              <a:rPr lang="en-US" sz="1600" dirty="0">
                <a:solidFill>
                  <a:srgbClr val="FF0000"/>
                </a:solidFill>
                <a:latin typeface="Arial Unicode MS" pitchFamily="34" charset="-128"/>
              </a:rPr>
              <a:t>                </a:t>
            </a:r>
            <a:r>
              <a:rPr lang="en-US" sz="1600" dirty="0" err="1">
                <a:solidFill>
                  <a:srgbClr val="FF0000"/>
                </a:solidFill>
                <a:latin typeface="Arial Unicode MS" pitchFamily="34" charset="-128"/>
              </a:rPr>
              <a:t>People.People</a:t>
            </a:r>
            <a:r>
              <a:rPr lang="en-US" sz="1600" dirty="0">
                <a:solidFill>
                  <a:srgbClr val="FF0000"/>
                </a:solidFill>
                <a:latin typeface="Arial Unicode MS" pitchFamily="34" charset="-128"/>
              </a:rPr>
              <a:t>-OID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0070C0"/>
                </a:solidFill>
                <a:latin typeface="Arial Unicode MS" pitchFamily="34" charset="-128"/>
              </a:rPr>
              <a:t>People.Age</a:t>
            </a:r>
            <a:r>
              <a:rPr lang="en-US" sz="1600" dirty="0">
                <a:solidFill>
                  <a:srgbClr val="0070C0"/>
                </a:solidFill>
                <a:latin typeface="Arial Unicode MS" pitchFamily="34" charset="-128"/>
              </a:rPr>
              <a:t> = 52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FF0000"/>
                </a:solidFill>
                <a:latin typeface="Arial Unicode MS" pitchFamily="34" charset="-128"/>
              </a:rPr>
              <a:t>People.Auto</a:t>
            </a:r>
            <a:r>
              <a:rPr lang="en-US" sz="1600" dirty="0">
                <a:solidFill>
                  <a:srgbClr val="FF0000"/>
                </a:solidFill>
                <a:latin typeface="Arial Unicode MS" pitchFamily="34" charset="-128"/>
              </a:rPr>
              <a:t>-OID = </a:t>
            </a:r>
          </a:p>
          <a:p>
            <a:pPr eaLnBrk="1" hangingPunct="1">
              <a:lnSpc>
                <a:spcPct val="80000"/>
              </a:lnSpc>
              <a:spcBef>
                <a:spcPct val="25000"/>
              </a:spcBef>
              <a:buFontTx/>
              <a:buNone/>
            </a:pPr>
            <a:r>
              <a:rPr lang="en-US" sz="1600" dirty="0">
                <a:solidFill>
                  <a:srgbClr val="FF0000"/>
                </a:solidFill>
                <a:latin typeface="Arial Unicode MS" pitchFamily="34" charset="-128"/>
              </a:rPr>
              <a:t>                Auto2.Auto-OID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a:solidFill>
                  <a:srgbClr val="0070C0"/>
                </a:solidFill>
                <a:latin typeface="Arial Unicode MS" pitchFamily="34" charset="-128"/>
              </a:rPr>
              <a:t>Auto2.Color = “red”  </a:t>
            </a:r>
            <a:r>
              <a:rPr lang="en-US" sz="1600" dirty="0">
                <a:latin typeface="Arial Unicode MS" pitchFamily="34" charset="-128"/>
              </a:rPr>
              <a:t>AND</a:t>
            </a:r>
          </a:p>
          <a:p>
            <a:pPr eaLnBrk="1" hangingPunct="1">
              <a:lnSpc>
                <a:spcPct val="80000"/>
              </a:lnSpc>
              <a:spcBef>
                <a:spcPct val="25000"/>
              </a:spcBef>
              <a:buFontTx/>
              <a:buNone/>
            </a:pPr>
            <a:r>
              <a:rPr lang="en-US" sz="1600" dirty="0">
                <a:latin typeface="Arial Unicode MS" pitchFamily="34" charset="-128"/>
              </a:rPr>
              <a:t>             </a:t>
            </a:r>
            <a:r>
              <a:rPr lang="en-US" sz="1600" dirty="0" err="1">
                <a:solidFill>
                  <a:srgbClr val="7030A0"/>
                </a:solidFill>
                <a:latin typeface="Arial Unicode MS" pitchFamily="34" charset="-128"/>
              </a:rPr>
              <a:t>People.City</a:t>
            </a:r>
            <a:r>
              <a:rPr lang="en-US" sz="1600" dirty="0">
                <a:solidFill>
                  <a:srgbClr val="7030A0"/>
                </a:solidFill>
                <a:latin typeface="Arial Unicode MS" pitchFamily="34" charset="-128"/>
              </a:rPr>
              <a:t>-OID = </a:t>
            </a:r>
          </a:p>
          <a:p>
            <a:pPr eaLnBrk="1" hangingPunct="1">
              <a:lnSpc>
                <a:spcPct val="80000"/>
              </a:lnSpc>
              <a:spcBef>
                <a:spcPct val="25000"/>
              </a:spcBef>
              <a:buFontTx/>
              <a:buNone/>
            </a:pPr>
            <a:r>
              <a:rPr lang="en-US" sz="1600" dirty="0">
                <a:solidFill>
                  <a:srgbClr val="7030A0"/>
                </a:solidFill>
                <a:latin typeface="Arial Unicode MS" pitchFamily="34" charset="-128"/>
              </a:rPr>
              <a:t>                City1.City-OID  </a:t>
            </a:r>
            <a:r>
              <a:rPr lang="en-US" sz="1600" dirty="0">
                <a:latin typeface="Arial Unicode MS" pitchFamily="34" charset="-128"/>
              </a:rPr>
              <a:t>AND</a:t>
            </a:r>
          </a:p>
          <a:p>
            <a:pPr eaLnBrk="1" hangingPunct="1">
              <a:lnSpc>
                <a:spcPct val="80000"/>
              </a:lnSpc>
              <a:spcBef>
                <a:spcPct val="25000"/>
              </a:spcBef>
              <a:buFontTx/>
              <a:buNone/>
            </a:pPr>
            <a:r>
              <a:rPr lang="en-US" sz="1600" dirty="0">
                <a:solidFill>
                  <a:srgbClr val="7030A0"/>
                </a:solidFill>
                <a:latin typeface="Arial Unicode MS" pitchFamily="34" charset="-128"/>
              </a:rPr>
              <a:t>             City1.Name = City2.Name </a:t>
            </a:r>
            <a:r>
              <a:rPr lang="en-US" sz="1600" dirty="0">
                <a:latin typeface="Arial Unicode MS" pitchFamily="34" charset="-128"/>
              </a:rPr>
              <a:t>AND</a:t>
            </a:r>
          </a:p>
          <a:p>
            <a:pPr eaLnBrk="1" hangingPunct="1">
              <a:lnSpc>
                <a:spcPct val="80000"/>
              </a:lnSpc>
              <a:spcBef>
                <a:spcPct val="25000"/>
              </a:spcBef>
              <a:buFontTx/>
              <a:buNone/>
            </a:pPr>
            <a:r>
              <a:rPr lang="en-US" sz="1600" dirty="0">
                <a:solidFill>
                  <a:srgbClr val="7030A0"/>
                </a:solidFill>
                <a:latin typeface="Arial Unicode MS" pitchFamily="34" charset="-128"/>
              </a:rPr>
              <a:t>             </a:t>
            </a:r>
            <a:r>
              <a:rPr lang="en-US" sz="1600" dirty="0" err="1">
                <a:solidFill>
                  <a:srgbClr val="7030A0"/>
                </a:solidFill>
                <a:latin typeface="Arial Unicode MS" pitchFamily="34" charset="-128"/>
              </a:rPr>
              <a:t>Company.City</a:t>
            </a:r>
            <a:r>
              <a:rPr lang="en-US" sz="1600" dirty="0">
                <a:solidFill>
                  <a:srgbClr val="7030A0"/>
                </a:solidFill>
                <a:latin typeface="Arial Unicode MS" pitchFamily="34" charset="-128"/>
              </a:rPr>
              <a:t>-OID =</a:t>
            </a:r>
          </a:p>
          <a:p>
            <a:pPr eaLnBrk="1" hangingPunct="1">
              <a:lnSpc>
                <a:spcPct val="80000"/>
              </a:lnSpc>
              <a:spcBef>
                <a:spcPct val="25000"/>
              </a:spcBef>
              <a:buFontTx/>
              <a:buNone/>
            </a:pPr>
            <a:r>
              <a:rPr lang="en-US" sz="1600" dirty="0">
                <a:solidFill>
                  <a:srgbClr val="7030A0"/>
                </a:solidFill>
                <a:latin typeface="Arial Unicode MS" pitchFamily="34" charset="-128"/>
              </a:rPr>
              <a:t>                City2.City-OID</a:t>
            </a:r>
          </a:p>
        </p:txBody>
      </p:sp>
      <p:sp>
        <p:nvSpPr>
          <p:cNvPr id="131076" name="Text Box 6"/>
          <p:cNvSpPr txBox="1">
            <a:spLocks noChangeArrowheads="1"/>
          </p:cNvSpPr>
          <p:nvPr/>
        </p:nvSpPr>
        <p:spPr bwMode="auto">
          <a:xfrm>
            <a:off x="4848225" y="1828800"/>
            <a:ext cx="3228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u="sng" dirty="0">
                <a:solidFill>
                  <a:schemeClr val="accent2"/>
                </a:solidFill>
              </a:rPr>
              <a:t>Relational Predicate Graph</a:t>
            </a:r>
            <a:r>
              <a:rPr lang="en-US" sz="1800" b="1" i="0" dirty="0">
                <a:solidFill>
                  <a:schemeClr val="accent2"/>
                </a:solidFill>
              </a:rPr>
              <a:t>:</a:t>
            </a:r>
            <a:endParaRPr lang="en-US" sz="1800" b="1" u="sng" dirty="0">
              <a:solidFill>
                <a:schemeClr val="accent2"/>
              </a:solidFill>
            </a:endParaRPr>
          </a:p>
        </p:txBody>
      </p:sp>
      <p:sp>
        <p:nvSpPr>
          <p:cNvPr id="131077" name="Oval 7"/>
          <p:cNvSpPr>
            <a:spLocks noChangeArrowheads="1"/>
          </p:cNvSpPr>
          <p:nvPr/>
        </p:nvSpPr>
        <p:spPr bwMode="auto">
          <a:xfrm>
            <a:off x="4532313" y="2438400"/>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dirty="0"/>
              <a:t>Auto1</a:t>
            </a:r>
          </a:p>
        </p:txBody>
      </p:sp>
      <p:sp>
        <p:nvSpPr>
          <p:cNvPr id="131078" name="Oval 8"/>
          <p:cNvSpPr>
            <a:spLocks noChangeArrowheads="1"/>
          </p:cNvSpPr>
          <p:nvPr/>
        </p:nvSpPr>
        <p:spPr bwMode="auto">
          <a:xfrm>
            <a:off x="7046913" y="2438400"/>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1079" name="Oval 9"/>
          <p:cNvSpPr>
            <a:spLocks noChangeArrowheads="1"/>
          </p:cNvSpPr>
          <p:nvPr/>
        </p:nvSpPr>
        <p:spPr bwMode="auto">
          <a:xfrm>
            <a:off x="4608513" y="3429000"/>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1080" name="Oval 10"/>
          <p:cNvSpPr>
            <a:spLocks noChangeArrowheads="1"/>
          </p:cNvSpPr>
          <p:nvPr/>
        </p:nvSpPr>
        <p:spPr bwMode="auto">
          <a:xfrm>
            <a:off x="4760913" y="4572000"/>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sp>
        <p:nvSpPr>
          <p:cNvPr id="131081" name="Oval 11"/>
          <p:cNvSpPr>
            <a:spLocks noChangeArrowheads="1"/>
          </p:cNvSpPr>
          <p:nvPr/>
        </p:nvSpPr>
        <p:spPr bwMode="auto">
          <a:xfrm>
            <a:off x="7123113" y="3429000"/>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dirty="0"/>
              <a:t>People</a:t>
            </a:r>
          </a:p>
          <a:p>
            <a:pPr algn="ctr"/>
            <a:r>
              <a:rPr lang="en-US" sz="1200" b="1" i="0" dirty="0">
                <a:solidFill>
                  <a:schemeClr val="accent2"/>
                </a:solidFill>
              </a:rPr>
              <a:t>Age=52</a:t>
            </a:r>
          </a:p>
        </p:txBody>
      </p:sp>
      <p:sp>
        <p:nvSpPr>
          <p:cNvPr id="131082" name="Oval 12"/>
          <p:cNvSpPr>
            <a:spLocks noChangeArrowheads="1"/>
          </p:cNvSpPr>
          <p:nvPr/>
        </p:nvSpPr>
        <p:spPr bwMode="auto">
          <a:xfrm>
            <a:off x="7199313" y="4495800"/>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dirty="0"/>
              <a:t>Auto2</a:t>
            </a:r>
          </a:p>
          <a:p>
            <a:pPr algn="ctr"/>
            <a:r>
              <a:rPr lang="en-US" sz="1200" b="1" i="0" dirty="0">
                <a:solidFill>
                  <a:schemeClr val="accent2"/>
                </a:solidFill>
              </a:rPr>
              <a:t>Color=red</a:t>
            </a:r>
          </a:p>
        </p:txBody>
      </p:sp>
      <p:grpSp>
        <p:nvGrpSpPr>
          <p:cNvPr id="5" name="Group 4"/>
          <p:cNvGrpSpPr/>
          <p:nvPr/>
        </p:nvGrpSpPr>
        <p:grpSpPr>
          <a:xfrm>
            <a:off x="5721350" y="2468563"/>
            <a:ext cx="1441450" cy="276225"/>
            <a:chOff x="5721350" y="2316163"/>
            <a:chExt cx="1441450" cy="276225"/>
          </a:xfrm>
        </p:grpSpPr>
        <p:sp>
          <p:nvSpPr>
            <p:cNvPr id="131083" name="Line 13"/>
            <p:cNvSpPr>
              <a:spLocks noChangeShapeType="1"/>
            </p:cNvSpPr>
            <p:nvPr/>
          </p:nvSpPr>
          <p:spPr bwMode="auto">
            <a:xfrm>
              <a:off x="5751513" y="2590800"/>
              <a:ext cx="1295400" cy="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89" name="Text Box 19"/>
            <p:cNvSpPr txBox="1">
              <a:spLocks noChangeArrowheads="1"/>
            </p:cNvSpPr>
            <p:nvPr/>
          </p:nvSpPr>
          <p:spPr bwMode="auto">
            <a:xfrm>
              <a:off x="5721350" y="2316163"/>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1) Company-OID</a:t>
              </a:r>
            </a:p>
          </p:txBody>
        </p:sp>
      </p:grpSp>
      <p:grpSp>
        <p:nvGrpSpPr>
          <p:cNvPr id="9" name="Group 8"/>
          <p:cNvGrpSpPr/>
          <p:nvPr/>
        </p:nvGrpSpPr>
        <p:grpSpPr>
          <a:xfrm>
            <a:off x="5937250" y="3886200"/>
            <a:ext cx="1377950" cy="838200"/>
            <a:chOff x="5937250" y="3733800"/>
            <a:chExt cx="1377950" cy="838200"/>
          </a:xfrm>
        </p:grpSpPr>
        <p:sp>
          <p:nvSpPr>
            <p:cNvPr id="131087" name="Line 17"/>
            <p:cNvSpPr>
              <a:spLocks noChangeShapeType="1"/>
            </p:cNvSpPr>
            <p:nvPr/>
          </p:nvSpPr>
          <p:spPr bwMode="auto">
            <a:xfrm flipH="1">
              <a:off x="5943600" y="3733800"/>
              <a:ext cx="1371600" cy="8382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1" name="Text Box 21"/>
            <p:cNvSpPr txBox="1">
              <a:spLocks noChangeArrowheads="1"/>
            </p:cNvSpPr>
            <p:nvPr/>
          </p:nvSpPr>
          <p:spPr bwMode="auto">
            <a:xfrm rot="-1828377">
              <a:off x="5937250" y="3956050"/>
              <a:ext cx="11096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4) City-OID</a:t>
              </a:r>
            </a:p>
          </p:txBody>
        </p:sp>
      </p:grpSp>
      <p:grpSp>
        <p:nvGrpSpPr>
          <p:cNvPr id="6" name="Group 5"/>
          <p:cNvGrpSpPr/>
          <p:nvPr/>
        </p:nvGrpSpPr>
        <p:grpSpPr>
          <a:xfrm>
            <a:off x="7686675" y="2971800"/>
            <a:ext cx="1282700" cy="457200"/>
            <a:chOff x="7686675" y="2819400"/>
            <a:chExt cx="1282700" cy="457200"/>
          </a:xfrm>
        </p:grpSpPr>
        <p:sp>
          <p:nvSpPr>
            <p:cNvPr id="131085" name="Line 15"/>
            <p:cNvSpPr>
              <a:spLocks noChangeShapeType="1"/>
            </p:cNvSpPr>
            <p:nvPr/>
          </p:nvSpPr>
          <p:spPr bwMode="auto">
            <a:xfrm flipH="1">
              <a:off x="7686675" y="2819400"/>
              <a:ext cx="46038" cy="4572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2" name="Text Box 22"/>
            <p:cNvSpPr txBox="1">
              <a:spLocks noChangeArrowheads="1"/>
            </p:cNvSpPr>
            <p:nvPr/>
          </p:nvSpPr>
          <p:spPr bwMode="auto">
            <a:xfrm>
              <a:off x="7696200" y="2895600"/>
              <a:ext cx="1273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2) People-OID</a:t>
              </a:r>
            </a:p>
          </p:txBody>
        </p:sp>
      </p:grpSp>
      <p:grpSp>
        <p:nvGrpSpPr>
          <p:cNvPr id="8" name="Group 7"/>
          <p:cNvGrpSpPr/>
          <p:nvPr/>
        </p:nvGrpSpPr>
        <p:grpSpPr>
          <a:xfrm>
            <a:off x="7772400" y="3962400"/>
            <a:ext cx="1158875" cy="533400"/>
            <a:chOff x="7772400" y="3810000"/>
            <a:chExt cx="1158875" cy="533400"/>
          </a:xfrm>
        </p:grpSpPr>
        <p:sp>
          <p:nvSpPr>
            <p:cNvPr id="131088" name="Line 18"/>
            <p:cNvSpPr>
              <a:spLocks noChangeShapeType="1"/>
            </p:cNvSpPr>
            <p:nvPr/>
          </p:nvSpPr>
          <p:spPr bwMode="auto">
            <a:xfrm>
              <a:off x="7772400" y="3810000"/>
              <a:ext cx="46038" cy="5334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3" name="Text Box 23"/>
            <p:cNvSpPr txBox="1">
              <a:spLocks noChangeArrowheads="1"/>
            </p:cNvSpPr>
            <p:nvPr/>
          </p:nvSpPr>
          <p:spPr bwMode="auto">
            <a:xfrm>
              <a:off x="7772400" y="3962400"/>
              <a:ext cx="1158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3) Auto-OID</a:t>
              </a:r>
            </a:p>
          </p:txBody>
        </p:sp>
      </p:grpSp>
      <p:sp>
        <p:nvSpPr>
          <p:cNvPr id="131095" name="TextBox 22"/>
          <p:cNvSpPr txBox="1">
            <a:spLocks noChangeArrowheads="1"/>
          </p:cNvSpPr>
          <p:nvPr/>
        </p:nvSpPr>
        <p:spPr bwMode="auto">
          <a:xfrm>
            <a:off x="76200" y="3810000"/>
            <a:ext cx="309563" cy="2266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lnSpc>
                <a:spcPct val="150000"/>
              </a:lnSpc>
            </a:pPr>
            <a:r>
              <a:rPr lang="en-US" sz="1600" i="0" dirty="0"/>
              <a:t>1</a:t>
            </a:r>
          </a:p>
          <a:p>
            <a:pPr eaLnBrk="1" hangingPunct="1">
              <a:lnSpc>
                <a:spcPct val="150000"/>
              </a:lnSpc>
            </a:pPr>
            <a:r>
              <a:rPr lang="en-US" sz="1600" i="0" dirty="0"/>
              <a:t>2</a:t>
            </a:r>
          </a:p>
          <a:p>
            <a:pPr eaLnBrk="1" hangingPunct="1">
              <a:lnSpc>
                <a:spcPct val="150000"/>
              </a:lnSpc>
            </a:pPr>
            <a:r>
              <a:rPr lang="en-US" sz="1600" i="0" dirty="0"/>
              <a:t>3</a:t>
            </a:r>
          </a:p>
          <a:p>
            <a:pPr eaLnBrk="1" hangingPunct="1">
              <a:lnSpc>
                <a:spcPct val="150000"/>
              </a:lnSpc>
            </a:pPr>
            <a:r>
              <a:rPr lang="en-US" sz="1600" i="0" dirty="0"/>
              <a:t>4</a:t>
            </a:r>
          </a:p>
          <a:p>
            <a:pPr eaLnBrk="1" hangingPunct="1">
              <a:lnSpc>
                <a:spcPct val="150000"/>
              </a:lnSpc>
            </a:pPr>
            <a:r>
              <a:rPr lang="en-US" sz="1600" i="0" dirty="0"/>
              <a:t>5</a:t>
            </a:r>
          </a:p>
          <a:p>
            <a:pPr eaLnBrk="1" hangingPunct="1">
              <a:lnSpc>
                <a:spcPct val="150000"/>
              </a:lnSpc>
            </a:pPr>
            <a:r>
              <a:rPr lang="en-US" sz="1600" i="0" dirty="0"/>
              <a:t>6</a:t>
            </a:r>
          </a:p>
        </p:txBody>
      </p:sp>
      <p:cxnSp>
        <p:nvCxnSpPr>
          <p:cNvPr id="131096" name="Straight Arrow Connector 24"/>
          <p:cNvCxnSpPr>
            <a:cxnSpLocks noChangeShapeType="1"/>
          </p:cNvCxnSpPr>
          <p:nvPr/>
        </p:nvCxnSpPr>
        <p:spPr bwMode="auto">
          <a:xfrm flipV="1">
            <a:off x="304800" y="3505200"/>
            <a:ext cx="9144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1097" name="Straight Arrow Connector 26"/>
          <p:cNvCxnSpPr>
            <a:cxnSpLocks noChangeShapeType="1"/>
          </p:cNvCxnSpPr>
          <p:nvPr/>
        </p:nvCxnSpPr>
        <p:spPr bwMode="auto">
          <a:xfrm flipV="1">
            <a:off x="304800" y="4038600"/>
            <a:ext cx="838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1098" name="Straight Arrow Connector 28"/>
          <p:cNvCxnSpPr>
            <a:cxnSpLocks noChangeShapeType="1"/>
          </p:cNvCxnSpPr>
          <p:nvPr/>
        </p:nvCxnSpPr>
        <p:spPr bwMode="auto">
          <a:xfrm>
            <a:off x="304800" y="4800600"/>
            <a:ext cx="914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1099" name="Straight Arrow Connector 30"/>
          <p:cNvCxnSpPr>
            <a:cxnSpLocks noChangeShapeType="1"/>
          </p:cNvCxnSpPr>
          <p:nvPr/>
        </p:nvCxnSpPr>
        <p:spPr bwMode="auto">
          <a:xfrm>
            <a:off x="304800" y="5181600"/>
            <a:ext cx="8382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1100" name="Straight Arrow Connector 32"/>
          <p:cNvCxnSpPr>
            <a:cxnSpLocks noChangeShapeType="1"/>
          </p:cNvCxnSpPr>
          <p:nvPr/>
        </p:nvCxnSpPr>
        <p:spPr bwMode="auto">
          <a:xfrm>
            <a:off x="304800" y="5562600"/>
            <a:ext cx="8382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31101" name="Straight Arrow Connector 34"/>
          <p:cNvCxnSpPr>
            <a:cxnSpLocks noChangeShapeType="1"/>
          </p:cNvCxnSpPr>
          <p:nvPr/>
        </p:nvCxnSpPr>
        <p:spPr bwMode="auto">
          <a:xfrm>
            <a:off x="304800" y="5867400"/>
            <a:ext cx="8382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xmlns="">
                <a:noFill/>
              </a14:hiddenFill>
            </a:ext>
          </a:extLst>
        </p:spPr>
      </p:cxnSp>
      <p:grpSp>
        <p:nvGrpSpPr>
          <p:cNvPr id="2" name="Group 1"/>
          <p:cNvGrpSpPr/>
          <p:nvPr/>
        </p:nvGrpSpPr>
        <p:grpSpPr>
          <a:xfrm>
            <a:off x="5748338" y="2895600"/>
            <a:ext cx="1450975" cy="685800"/>
            <a:chOff x="5748338" y="2895600"/>
            <a:chExt cx="1450975" cy="685800"/>
          </a:xfrm>
        </p:grpSpPr>
        <p:sp>
          <p:nvSpPr>
            <p:cNvPr id="131084" name="Line 14"/>
            <p:cNvSpPr>
              <a:spLocks noChangeShapeType="1"/>
            </p:cNvSpPr>
            <p:nvPr/>
          </p:nvSpPr>
          <p:spPr bwMode="auto">
            <a:xfrm flipH="1">
              <a:off x="5791200" y="2895600"/>
              <a:ext cx="1408113" cy="6858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0" name="Text Box 20"/>
            <p:cNvSpPr txBox="1">
              <a:spLocks noChangeArrowheads="1"/>
            </p:cNvSpPr>
            <p:nvPr/>
          </p:nvSpPr>
          <p:spPr bwMode="auto">
            <a:xfrm rot="20005582">
              <a:off x="5748338" y="3057525"/>
              <a:ext cx="11096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6) City-OID</a:t>
              </a:r>
            </a:p>
          </p:txBody>
        </p:sp>
      </p:grpSp>
      <p:grpSp>
        <p:nvGrpSpPr>
          <p:cNvPr id="4" name="Group 3"/>
          <p:cNvGrpSpPr/>
          <p:nvPr/>
        </p:nvGrpSpPr>
        <p:grpSpPr>
          <a:xfrm>
            <a:off x="4462814" y="3962400"/>
            <a:ext cx="871186" cy="626477"/>
            <a:chOff x="4462814" y="3962400"/>
            <a:chExt cx="871186" cy="626477"/>
          </a:xfrm>
        </p:grpSpPr>
        <p:grpSp>
          <p:nvGrpSpPr>
            <p:cNvPr id="10" name="Group 9"/>
            <p:cNvGrpSpPr/>
            <p:nvPr/>
          </p:nvGrpSpPr>
          <p:grpSpPr>
            <a:xfrm>
              <a:off x="4462814" y="3962400"/>
              <a:ext cx="871186" cy="609600"/>
              <a:chOff x="4462814" y="3810000"/>
              <a:chExt cx="871186" cy="609600"/>
            </a:xfrm>
          </p:grpSpPr>
          <p:sp>
            <p:nvSpPr>
              <p:cNvPr id="131086" name="Line 16"/>
              <p:cNvSpPr>
                <a:spLocks noChangeShapeType="1"/>
              </p:cNvSpPr>
              <p:nvPr/>
            </p:nvSpPr>
            <p:spPr bwMode="auto">
              <a:xfrm>
                <a:off x="5181600" y="3810000"/>
                <a:ext cx="152400" cy="6096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02" name="TextBox 35"/>
              <p:cNvSpPr txBox="1">
                <a:spLocks noChangeArrowheads="1"/>
              </p:cNvSpPr>
              <p:nvPr/>
            </p:nvSpPr>
            <p:spPr bwMode="auto">
              <a:xfrm rot="20696676">
                <a:off x="4462814" y="3922687"/>
                <a:ext cx="788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5) Name</a:t>
                </a:r>
              </a:p>
            </p:txBody>
          </p:sp>
        </p:grpSp>
        <p:sp>
          <p:nvSpPr>
            <p:cNvPr id="3" name="TextBox 2"/>
            <p:cNvSpPr txBox="1"/>
            <p:nvPr/>
          </p:nvSpPr>
          <p:spPr>
            <a:xfrm rot="20574262">
              <a:off x="4524849" y="4250323"/>
              <a:ext cx="744114" cy="338554"/>
            </a:xfrm>
            <a:prstGeom prst="rect">
              <a:avLst/>
            </a:prstGeom>
            <a:noFill/>
          </p:spPr>
          <p:txBody>
            <a:bodyPr wrap="none" rtlCol="0">
              <a:spAutoFit/>
            </a:bodyPr>
            <a:lstStyle/>
            <a:p>
              <a:r>
                <a:rPr lang="en-US" sz="1600" i="0" dirty="0">
                  <a:solidFill>
                    <a:srgbClr val="C00000"/>
                  </a:solidFill>
                </a:rPr>
                <a:t>(Join)</a:t>
              </a:r>
            </a:p>
          </p:txBody>
        </p:sp>
      </p:grpSp>
      <p:sp>
        <p:nvSpPr>
          <p:cNvPr id="11" name="Right Arrow 10"/>
          <p:cNvSpPr/>
          <p:nvPr/>
        </p:nvSpPr>
        <p:spPr bwMode="auto">
          <a:xfrm rot="1070926">
            <a:off x="3333958" y="2814797"/>
            <a:ext cx="1160253" cy="273135"/>
          </a:xfrm>
          <a:prstGeom prst="rightArrow">
            <a:avLst/>
          </a:prstGeom>
          <a:solidFill>
            <a:srgbClr val="9999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2" name="Rectangle 11"/>
          <p:cNvSpPr/>
          <p:nvPr/>
        </p:nvSpPr>
        <p:spPr>
          <a:xfrm>
            <a:off x="4510240" y="271250"/>
            <a:ext cx="4523934" cy="1298817"/>
          </a:xfrm>
          <a:prstGeom prst="rect">
            <a:avLst/>
          </a:prstGeom>
        </p:spPr>
        <p:txBody>
          <a:bodyPr wrap="square">
            <a:spAutoFit/>
          </a:bodyPr>
          <a:lstStyle/>
          <a:p>
            <a:pPr marL="342900" lvl="0" indent="-342900">
              <a:spcBef>
                <a:spcPct val="20000"/>
              </a:spcBef>
            </a:pPr>
            <a:r>
              <a:rPr lang="en-US" sz="1400" b="1" i="0" kern="0" dirty="0">
                <a:solidFill>
                  <a:srgbClr val="3333CC"/>
                </a:solidFill>
                <a:latin typeface="Arial Unicode MS" pitchFamily="34" charset="-128"/>
                <a:cs typeface="+mn-cs"/>
              </a:rPr>
              <a:t>Auto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Auto-OID</a:t>
            </a:r>
            <a:r>
              <a:rPr lang="en-US" sz="1400" i="0" kern="0" dirty="0">
                <a:solidFill>
                  <a:srgbClr val="000000"/>
                </a:solidFill>
                <a:latin typeface="Arial Unicode MS" pitchFamily="34" charset="-128"/>
                <a:cs typeface="+mn-cs"/>
              </a:rPr>
              <a:t>, Color, Company-OID)</a:t>
            </a:r>
          </a:p>
          <a:p>
            <a:pPr marL="342900" lvl="0" indent="-342900">
              <a:spcBef>
                <a:spcPct val="20000"/>
              </a:spcBef>
            </a:pPr>
            <a:r>
              <a:rPr lang="en-US" sz="1400" b="1" i="0" kern="0" dirty="0">
                <a:solidFill>
                  <a:srgbClr val="3333CC"/>
                </a:solidFill>
                <a:latin typeface="Arial Unicode MS" pitchFamily="34" charset="-128"/>
                <a:cs typeface="+mn-cs"/>
              </a:rPr>
              <a:t>Company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Company-OID</a:t>
            </a:r>
            <a:r>
              <a:rPr lang="en-US" sz="1400" i="0" kern="0" dirty="0">
                <a:solidFill>
                  <a:srgbClr val="000000"/>
                </a:solidFill>
                <a:latin typeface="Arial Unicode MS" pitchFamily="34" charset="-128"/>
                <a:cs typeface="+mn-cs"/>
              </a:rPr>
              <a:t>, Name, Profit, City-OID, People-OID)</a:t>
            </a:r>
          </a:p>
          <a:p>
            <a:pPr marL="342900" lvl="0" indent="-342900">
              <a:spcBef>
                <a:spcPct val="20000"/>
              </a:spcBef>
            </a:pPr>
            <a:r>
              <a:rPr lang="en-US" sz="1400" b="1" i="0" kern="0" dirty="0">
                <a:solidFill>
                  <a:srgbClr val="3333CC"/>
                </a:solidFill>
                <a:latin typeface="Arial Unicode MS" pitchFamily="34" charset="-128"/>
                <a:cs typeface="+mn-cs"/>
              </a:rPr>
              <a:t>People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People-OID</a:t>
            </a:r>
            <a:r>
              <a:rPr lang="en-US" sz="1400" i="0" kern="0" dirty="0">
                <a:solidFill>
                  <a:srgbClr val="000000"/>
                </a:solidFill>
                <a:latin typeface="Arial Unicode MS" pitchFamily="34" charset="-128"/>
                <a:cs typeface="+mn-cs"/>
              </a:rPr>
              <a:t>, Name, Age, City-OID, Auto-OID)</a:t>
            </a:r>
          </a:p>
          <a:p>
            <a:pPr marL="342900" lvl="0" indent="-342900">
              <a:spcBef>
                <a:spcPct val="20000"/>
              </a:spcBef>
            </a:pPr>
            <a:r>
              <a:rPr lang="en-US" sz="1400" b="1" i="0" kern="0" dirty="0">
                <a:solidFill>
                  <a:srgbClr val="3333CC"/>
                </a:solidFill>
                <a:latin typeface="Arial Unicode MS" pitchFamily="34" charset="-128"/>
                <a:cs typeface="+mn-cs"/>
              </a:rPr>
              <a:t>City </a:t>
            </a:r>
            <a:r>
              <a:rPr lang="en-US" sz="1400" i="0" kern="0" dirty="0">
                <a:solidFill>
                  <a:srgbClr val="000000"/>
                </a:solidFill>
                <a:latin typeface="Arial Unicode MS" pitchFamily="34" charset="-128"/>
                <a:cs typeface="+mn-cs"/>
              </a:rPr>
              <a:t>(</a:t>
            </a:r>
            <a:r>
              <a:rPr lang="en-US" sz="1400" b="1" i="0" u="sng" kern="0" dirty="0">
                <a:solidFill>
                  <a:srgbClr val="000000"/>
                </a:solidFill>
                <a:latin typeface="Arial Unicode MS" pitchFamily="34" charset="-128"/>
                <a:cs typeface="+mn-cs"/>
              </a:rPr>
              <a:t>City-OID</a:t>
            </a:r>
            <a:r>
              <a:rPr lang="en-US" sz="1400" i="0" kern="0" dirty="0">
                <a:solidFill>
                  <a:srgbClr val="000000"/>
                </a:solidFill>
                <a:latin typeface="Arial Unicode MS" pitchFamily="34" charset="-128"/>
                <a:cs typeface="+mn-cs"/>
              </a:rPr>
              <a:t>, Name, State)</a:t>
            </a:r>
          </a:p>
        </p:txBody>
      </p:sp>
      <p:grpSp>
        <p:nvGrpSpPr>
          <p:cNvPr id="23" name="Group 22"/>
          <p:cNvGrpSpPr/>
          <p:nvPr/>
        </p:nvGrpSpPr>
        <p:grpSpPr>
          <a:xfrm>
            <a:off x="3311211" y="4394994"/>
            <a:ext cx="984468" cy="710406"/>
            <a:chOff x="3387411" y="4166394"/>
            <a:chExt cx="984468" cy="710406"/>
          </a:xfrm>
        </p:grpSpPr>
        <p:sp>
          <p:nvSpPr>
            <p:cNvPr id="13" name="TextBox 12"/>
            <p:cNvSpPr txBox="1"/>
            <p:nvPr/>
          </p:nvSpPr>
          <p:spPr>
            <a:xfrm>
              <a:off x="4062179" y="4333459"/>
              <a:ext cx="309700" cy="338554"/>
            </a:xfrm>
            <a:prstGeom prst="rect">
              <a:avLst/>
            </a:prstGeom>
            <a:noFill/>
          </p:spPr>
          <p:txBody>
            <a:bodyPr wrap="none" rtlCol="0">
              <a:spAutoFit/>
            </a:bodyPr>
            <a:lstStyle/>
            <a:p>
              <a:r>
                <a:rPr lang="en-US" sz="1600" i="0" dirty="0"/>
                <a:t>0</a:t>
              </a:r>
            </a:p>
          </p:txBody>
        </p:sp>
        <p:cxnSp>
          <p:nvCxnSpPr>
            <p:cNvPr id="15" name="Straight Arrow Connector 14"/>
            <p:cNvCxnSpPr/>
            <p:nvPr/>
          </p:nvCxnSpPr>
          <p:spPr bwMode="auto">
            <a:xfrm flipH="1" flipV="1">
              <a:off x="3387411" y="4166394"/>
              <a:ext cx="748584" cy="27843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H="1">
              <a:off x="3568467" y="4559889"/>
              <a:ext cx="567528" cy="3169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11533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1081">
                                            <p:txEl>
                                              <p:pRg st="1" end="1"/>
                                            </p:txEl>
                                          </p:spTgt>
                                        </p:tgtEl>
                                        <p:attrNameLst>
                                          <p:attrName>style.visibility</p:attrName>
                                        </p:attrNameLst>
                                      </p:cBhvr>
                                      <p:to>
                                        <p:strVal val="visible"/>
                                      </p:to>
                                    </p:set>
                                    <p:animEffect transition="in" filter="wipe(left)">
                                      <p:cBhvr>
                                        <p:cTn id="16" dur="500"/>
                                        <p:tgtEl>
                                          <p:spTgt spid="131081">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1082">
                                            <p:txEl>
                                              <p:pRg st="1" end="1"/>
                                            </p:txEl>
                                          </p:spTgt>
                                        </p:tgtEl>
                                        <p:attrNameLst>
                                          <p:attrName>style.visibility</p:attrName>
                                        </p:attrNameLst>
                                      </p:cBhvr>
                                      <p:to>
                                        <p:strVal val="visible"/>
                                      </p:to>
                                    </p:set>
                                    <p:animEffect transition="in" filter="wipe(left)">
                                      <p:cBhvr>
                                        <p:cTn id="20" dur="500"/>
                                        <p:tgtEl>
                                          <p:spTgt spid="13108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1095">
                                            <p:txEl>
                                              <p:pRg st="0" end="0"/>
                                            </p:txEl>
                                          </p:spTgt>
                                        </p:tgtEl>
                                        <p:attrNameLst>
                                          <p:attrName>style.visibility</p:attrName>
                                        </p:attrNameLst>
                                      </p:cBhvr>
                                      <p:to>
                                        <p:strVal val="visible"/>
                                      </p:to>
                                    </p:set>
                                    <p:animEffect transition="in" filter="dissolve">
                                      <p:cBhvr>
                                        <p:cTn id="25" dur="500"/>
                                        <p:tgtEl>
                                          <p:spTgt spid="131095">
                                            <p:txEl>
                                              <p:pRg st="0" end="0"/>
                                            </p:txEl>
                                          </p:spTgt>
                                        </p:tgtEl>
                                      </p:cBhvr>
                                    </p:animEffec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131096"/>
                                        </p:tgtEl>
                                        <p:attrNameLst>
                                          <p:attrName>style.visibility</p:attrName>
                                        </p:attrNameLst>
                                      </p:cBhvr>
                                      <p:to>
                                        <p:strVal val="visible"/>
                                      </p:to>
                                    </p:set>
                                    <p:animEffect transition="in" filter="wipe(down)">
                                      <p:cBhvr>
                                        <p:cTn id="29" dur="500"/>
                                        <p:tgtEl>
                                          <p:spTgt spid="131096"/>
                                        </p:tgtEl>
                                      </p:cBhvr>
                                    </p:animEffect>
                                  </p:childTnLst>
                                </p:cTn>
                              </p:par>
                            </p:childTnLst>
                          </p:cTn>
                        </p:par>
                        <p:par>
                          <p:cTn id="30" fill="hold">
                            <p:stCondLst>
                              <p:cond delay="1000"/>
                            </p:stCondLst>
                            <p:childTnLst>
                              <p:par>
                                <p:cTn id="31" presetID="16" presetClass="entr" presetSubtype="37"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out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31095">
                                            <p:txEl>
                                              <p:pRg st="1" end="1"/>
                                            </p:txEl>
                                          </p:spTgt>
                                        </p:tgtEl>
                                        <p:attrNameLst>
                                          <p:attrName>style.visibility</p:attrName>
                                        </p:attrNameLst>
                                      </p:cBhvr>
                                      <p:to>
                                        <p:strVal val="visible"/>
                                      </p:to>
                                    </p:set>
                                    <p:animEffect transition="in" filter="dissolve">
                                      <p:cBhvr>
                                        <p:cTn id="38" dur="500"/>
                                        <p:tgtEl>
                                          <p:spTgt spid="131095">
                                            <p:txEl>
                                              <p:pRg st="1" end="1"/>
                                            </p:txEl>
                                          </p:spTgt>
                                        </p:tgtEl>
                                      </p:cBhvr>
                                    </p:animEffect>
                                  </p:childTnLst>
                                </p:cTn>
                              </p:par>
                            </p:childTnLst>
                          </p:cTn>
                        </p:par>
                        <p:par>
                          <p:cTn id="39" fill="hold">
                            <p:stCondLst>
                              <p:cond delay="500"/>
                            </p:stCondLst>
                            <p:childTnLst>
                              <p:par>
                                <p:cTn id="40" presetID="22" presetClass="entr" presetSubtype="4" fill="hold" nodeType="afterEffect">
                                  <p:stCondLst>
                                    <p:cond delay="0"/>
                                  </p:stCondLst>
                                  <p:childTnLst>
                                    <p:set>
                                      <p:cBhvr>
                                        <p:cTn id="41" dur="1" fill="hold">
                                          <p:stCondLst>
                                            <p:cond delay="0"/>
                                          </p:stCondLst>
                                        </p:cTn>
                                        <p:tgtEl>
                                          <p:spTgt spid="131097"/>
                                        </p:tgtEl>
                                        <p:attrNameLst>
                                          <p:attrName>style.visibility</p:attrName>
                                        </p:attrNameLst>
                                      </p:cBhvr>
                                      <p:to>
                                        <p:strVal val="visible"/>
                                      </p:to>
                                    </p:set>
                                    <p:animEffect transition="in" filter="wipe(down)">
                                      <p:cBhvr>
                                        <p:cTn id="42" dur="500"/>
                                        <p:tgtEl>
                                          <p:spTgt spid="131097"/>
                                        </p:tgtEl>
                                      </p:cBhvr>
                                    </p:animEffect>
                                  </p:childTnLst>
                                </p:cTn>
                              </p:par>
                            </p:childTnLst>
                          </p:cTn>
                        </p:par>
                        <p:par>
                          <p:cTn id="43" fill="hold">
                            <p:stCondLst>
                              <p:cond delay="1000"/>
                            </p:stCondLst>
                            <p:childTnLst>
                              <p:par>
                                <p:cTn id="44" presetID="16" presetClass="entr" presetSubtype="42"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outHorizontal)">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31095">
                                            <p:txEl>
                                              <p:pRg st="2" end="2"/>
                                            </p:txEl>
                                          </p:spTgt>
                                        </p:tgtEl>
                                        <p:attrNameLst>
                                          <p:attrName>style.visibility</p:attrName>
                                        </p:attrNameLst>
                                      </p:cBhvr>
                                      <p:to>
                                        <p:strVal val="visible"/>
                                      </p:to>
                                    </p:set>
                                    <p:animEffect transition="in" filter="dissolve">
                                      <p:cBhvr>
                                        <p:cTn id="51" dur="500"/>
                                        <p:tgtEl>
                                          <p:spTgt spid="131095">
                                            <p:txEl>
                                              <p:pRg st="2" end="2"/>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31098"/>
                                        </p:tgtEl>
                                        <p:attrNameLst>
                                          <p:attrName>style.visibility</p:attrName>
                                        </p:attrNameLst>
                                      </p:cBhvr>
                                      <p:to>
                                        <p:strVal val="visible"/>
                                      </p:to>
                                    </p:set>
                                    <p:animEffect transition="in" filter="wipe(left)">
                                      <p:cBhvr>
                                        <p:cTn id="55" dur="500"/>
                                        <p:tgtEl>
                                          <p:spTgt spid="131098"/>
                                        </p:tgtEl>
                                      </p:cBhvr>
                                    </p:animEffect>
                                  </p:childTnLst>
                                </p:cTn>
                              </p:par>
                            </p:childTnLst>
                          </p:cTn>
                        </p:par>
                        <p:par>
                          <p:cTn id="56" fill="hold">
                            <p:stCondLst>
                              <p:cond delay="1000"/>
                            </p:stCondLst>
                            <p:childTnLst>
                              <p:par>
                                <p:cTn id="57" presetID="16" presetClass="entr" presetSubtype="4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outHorizontal)">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31095">
                                            <p:txEl>
                                              <p:pRg st="3" end="3"/>
                                            </p:txEl>
                                          </p:spTgt>
                                        </p:tgtEl>
                                        <p:attrNameLst>
                                          <p:attrName>style.visibility</p:attrName>
                                        </p:attrNameLst>
                                      </p:cBhvr>
                                      <p:to>
                                        <p:strVal val="visible"/>
                                      </p:to>
                                    </p:set>
                                    <p:animEffect transition="in" filter="dissolve">
                                      <p:cBhvr>
                                        <p:cTn id="64" dur="500"/>
                                        <p:tgtEl>
                                          <p:spTgt spid="131095">
                                            <p:txEl>
                                              <p:pRg st="3" end="3"/>
                                            </p:txEl>
                                          </p:spTgt>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131099"/>
                                        </p:tgtEl>
                                        <p:attrNameLst>
                                          <p:attrName>style.visibility</p:attrName>
                                        </p:attrNameLst>
                                      </p:cBhvr>
                                      <p:to>
                                        <p:strVal val="visible"/>
                                      </p:to>
                                    </p:set>
                                    <p:animEffect transition="in" filter="wipe(left)">
                                      <p:cBhvr>
                                        <p:cTn id="68" dur="500"/>
                                        <p:tgtEl>
                                          <p:spTgt spid="131099"/>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barn(outVertic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31095">
                                            <p:txEl>
                                              <p:pRg st="4" end="4"/>
                                            </p:txEl>
                                          </p:spTgt>
                                        </p:tgtEl>
                                        <p:attrNameLst>
                                          <p:attrName>style.visibility</p:attrName>
                                        </p:attrNameLst>
                                      </p:cBhvr>
                                      <p:to>
                                        <p:strVal val="visible"/>
                                      </p:to>
                                    </p:set>
                                    <p:animEffect transition="in" filter="dissolve">
                                      <p:cBhvr>
                                        <p:cTn id="77" dur="500"/>
                                        <p:tgtEl>
                                          <p:spTgt spid="131095">
                                            <p:txEl>
                                              <p:pRg st="4" end="4"/>
                                            </p:txEl>
                                          </p:spTgt>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131100"/>
                                        </p:tgtEl>
                                        <p:attrNameLst>
                                          <p:attrName>style.visibility</p:attrName>
                                        </p:attrNameLst>
                                      </p:cBhvr>
                                      <p:to>
                                        <p:strVal val="visible"/>
                                      </p:to>
                                    </p:set>
                                    <p:animEffect transition="in" filter="wipe(left)">
                                      <p:cBhvr>
                                        <p:cTn id="81" dur="500"/>
                                        <p:tgtEl>
                                          <p:spTgt spid="131100"/>
                                        </p:tgtEl>
                                      </p:cBhvr>
                                    </p:animEffect>
                                  </p:childTnLst>
                                </p:cTn>
                              </p:par>
                            </p:childTnLst>
                          </p:cTn>
                        </p:par>
                        <p:par>
                          <p:cTn id="82" fill="hold">
                            <p:stCondLst>
                              <p:cond delay="1000"/>
                            </p:stCondLst>
                            <p:childTnLst>
                              <p:par>
                                <p:cTn id="83" presetID="22" presetClass="entr" presetSubtype="1" fill="hold" nodeType="after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up)">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131095">
                                            <p:txEl>
                                              <p:pRg st="5" end="5"/>
                                            </p:txEl>
                                          </p:spTgt>
                                        </p:tgtEl>
                                        <p:attrNameLst>
                                          <p:attrName>style.visibility</p:attrName>
                                        </p:attrNameLst>
                                      </p:cBhvr>
                                      <p:to>
                                        <p:strVal val="visible"/>
                                      </p:to>
                                    </p:set>
                                    <p:animEffect transition="in" filter="dissolve">
                                      <p:cBhvr>
                                        <p:cTn id="90" dur="500"/>
                                        <p:tgtEl>
                                          <p:spTgt spid="131095">
                                            <p:txEl>
                                              <p:pRg st="5" end="5"/>
                                            </p:txEl>
                                          </p:spTgt>
                                        </p:tgtEl>
                                      </p:cBhvr>
                                    </p:animEffect>
                                  </p:childTnLst>
                                </p:cTn>
                              </p:par>
                            </p:childTnLst>
                          </p:cTn>
                        </p:par>
                        <p:par>
                          <p:cTn id="91" fill="hold">
                            <p:stCondLst>
                              <p:cond delay="500"/>
                            </p:stCondLst>
                            <p:childTnLst>
                              <p:par>
                                <p:cTn id="92" presetID="22" presetClass="entr" presetSubtype="8" fill="hold" nodeType="afterEffect">
                                  <p:stCondLst>
                                    <p:cond delay="0"/>
                                  </p:stCondLst>
                                  <p:childTnLst>
                                    <p:set>
                                      <p:cBhvr>
                                        <p:cTn id="93" dur="1" fill="hold">
                                          <p:stCondLst>
                                            <p:cond delay="0"/>
                                          </p:stCondLst>
                                        </p:cTn>
                                        <p:tgtEl>
                                          <p:spTgt spid="131101"/>
                                        </p:tgtEl>
                                        <p:attrNameLst>
                                          <p:attrName>style.visibility</p:attrName>
                                        </p:attrNameLst>
                                      </p:cBhvr>
                                      <p:to>
                                        <p:strVal val="visible"/>
                                      </p:to>
                                    </p:set>
                                    <p:animEffect transition="in" filter="wipe(left)">
                                      <p:cBhvr>
                                        <p:cTn id="94" dur="500"/>
                                        <p:tgtEl>
                                          <p:spTgt spid="131101"/>
                                        </p:tgtEl>
                                      </p:cBhvr>
                                    </p:animEffect>
                                  </p:childTnLst>
                                </p:cTn>
                              </p:par>
                            </p:childTnLst>
                          </p:cTn>
                        </p:par>
                        <p:par>
                          <p:cTn id="95" fill="hold">
                            <p:stCondLst>
                              <p:cond delay="1000"/>
                            </p:stCondLst>
                            <p:childTnLst>
                              <p:par>
                                <p:cTn id="96" presetID="22" presetClass="entr" presetSubtype="4"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wipe(down)">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2286000" y="1371600"/>
            <a:ext cx="4027488" cy="1393255"/>
          </a:xfrm>
          <a:prstGeom prst="roundRect">
            <a:avLst>
              <a:gd name="adj" fmla="val 10007"/>
            </a:avLst>
          </a:prstGeom>
          <a:solidFill>
            <a:srgbClr val="FFC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Rounded Rectangle 15"/>
          <p:cNvSpPr/>
          <p:nvPr/>
        </p:nvSpPr>
        <p:spPr bwMode="auto">
          <a:xfrm>
            <a:off x="4835583" y="2982351"/>
            <a:ext cx="3464738" cy="2085975"/>
          </a:xfrm>
          <a:prstGeom prst="roundRect">
            <a:avLst>
              <a:gd name="adj" fmla="val 11944"/>
            </a:avLst>
          </a:prstGeom>
          <a:solidFill>
            <a:srgbClr val="FFCD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1074" name="Rectangle 2"/>
          <p:cNvSpPr>
            <a:spLocks noGrp="1" noChangeArrowheads="1"/>
          </p:cNvSpPr>
          <p:nvPr>
            <p:ph type="title"/>
          </p:nvPr>
        </p:nvSpPr>
        <p:spPr>
          <a:xfrm>
            <a:off x="609600" y="-99809"/>
            <a:ext cx="8153400" cy="1676400"/>
          </a:xfrm>
        </p:spPr>
        <p:txBody>
          <a:bodyPr/>
          <a:lstStyle/>
          <a:p>
            <a:pPr algn="l" eaLnBrk="1" hangingPunct="1">
              <a:lnSpc>
                <a:spcPts val="3500"/>
              </a:lnSpc>
            </a:pPr>
            <a:r>
              <a:rPr lang="en-US" sz="3600" b="1" dirty="0">
                <a:solidFill>
                  <a:srgbClr val="800000"/>
                </a:solidFill>
                <a:latin typeface="Comic Sans MS" pitchFamily="66" charset="0"/>
              </a:rPr>
              <a:t>What is This Query?</a:t>
            </a:r>
          </a:p>
        </p:txBody>
      </p:sp>
      <p:sp>
        <p:nvSpPr>
          <p:cNvPr id="131077" name="Oval 7"/>
          <p:cNvSpPr>
            <a:spLocks noChangeArrowheads="1"/>
          </p:cNvSpPr>
          <p:nvPr/>
        </p:nvSpPr>
        <p:spPr bwMode="auto">
          <a:xfrm>
            <a:off x="2427288" y="21171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dirty="0"/>
              <a:t>Auto1</a:t>
            </a:r>
          </a:p>
        </p:txBody>
      </p:sp>
      <p:sp>
        <p:nvSpPr>
          <p:cNvPr id="131078" name="Oval 8"/>
          <p:cNvSpPr>
            <a:spLocks noChangeArrowheads="1"/>
          </p:cNvSpPr>
          <p:nvPr/>
        </p:nvSpPr>
        <p:spPr bwMode="auto">
          <a:xfrm>
            <a:off x="4988278" y="2102868"/>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1079" name="Oval 9"/>
          <p:cNvSpPr>
            <a:spLocks noChangeArrowheads="1"/>
          </p:cNvSpPr>
          <p:nvPr/>
        </p:nvSpPr>
        <p:spPr bwMode="auto">
          <a:xfrm>
            <a:off x="2503488" y="3107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1080" name="Oval 10"/>
          <p:cNvSpPr>
            <a:spLocks noChangeArrowheads="1"/>
          </p:cNvSpPr>
          <p:nvPr/>
        </p:nvSpPr>
        <p:spPr bwMode="auto">
          <a:xfrm>
            <a:off x="2655888" y="4250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sp>
        <p:nvSpPr>
          <p:cNvPr id="131081" name="Oval 11"/>
          <p:cNvSpPr>
            <a:spLocks noChangeArrowheads="1"/>
          </p:cNvSpPr>
          <p:nvPr/>
        </p:nvSpPr>
        <p:spPr bwMode="auto">
          <a:xfrm>
            <a:off x="5018088" y="31077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People</a:t>
            </a:r>
          </a:p>
          <a:p>
            <a:pPr algn="ctr"/>
            <a:r>
              <a:rPr lang="en-US" sz="1200" b="1" i="0" dirty="0">
                <a:solidFill>
                  <a:schemeClr val="accent2"/>
                </a:solidFill>
              </a:rPr>
              <a:t>Age=52</a:t>
            </a:r>
          </a:p>
        </p:txBody>
      </p:sp>
      <p:sp>
        <p:nvSpPr>
          <p:cNvPr id="131082" name="Oval 12"/>
          <p:cNvSpPr>
            <a:spLocks noChangeArrowheads="1"/>
          </p:cNvSpPr>
          <p:nvPr/>
        </p:nvSpPr>
        <p:spPr bwMode="auto">
          <a:xfrm>
            <a:off x="5094288" y="41745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Auto2</a:t>
            </a:r>
          </a:p>
          <a:p>
            <a:pPr algn="ctr"/>
            <a:r>
              <a:rPr lang="en-US" sz="1200" b="1" i="0" dirty="0">
                <a:solidFill>
                  <a:schemeClr val="accent2"/>
                </a:solidFill>
              </a:rPr>
              <a:t>Color=red</a:t>
            </a:r>
          </a:p>
        </p:txBody>
      </p:sp>
      <p:grpSp>
        <p:nvGrpSpPr>
          <p:cNvPr id="5" name="Group 4"/>
          <p:cNvGrpSpPr/>
          <p:nvPr/>
        </p:nvGrpSpPr>
        <p:grpSpPr>
          <a:xfrm>
            <a:off x="3616325" y="2147318"/>
            <a:ext cx="1441450" cy="276225"/>
            <a:chOff x="5721350" y="2316163"/>
            <a:chExt cx="1441450" cy="276225"/>
          </a:xfrm>
        </p:grpSpPr>
        <p:sp>
          <p:nvSpPr>
            <p:cNvPr id="131083" name="Line 13"/>
            <p:cNvSpPr>
              <a:spLocks noChangeShapeType="1"/>
            </p:cNvSpPr>
            <p:nvPr/>
          </p:nvSpPr>
          <p:spPr bwMode="auto">
            <a:xfrm>
              <a:off x="5751513" y="2590800"/>
              <a:ext cx="1295400" cy="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89" name="Text Box 19"/>
            <p:cNvSpPr txBox="1">
              <a:spLocks noChangeArrowheads="1"/>
            </p:cNvSpPr>
            <p:nvPr/>
          </p:nvSpPr>
          <p:spPr bwMode="auto">
            <a:xfrm>
              <a:off x="5721350" y="2316163"/>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1) Company-OID</a:t>
              </a:r>
            </a:p>
          </p:txBody>
        </p:sp>
      </p:grpSp>
      <p:grpSp>
        <p:nvGrpSpPr>
          <p:cNvPr id="9" name="Group 8"/>
          <p:cNvGrpSpPr/>
          <p:nvPr/>
        </p:nvGrpSpPr>
        <p:grpSpPr>
          <a:xfrm>
            <a:off x="3832225" y="3564955"/>
            <a:ext cx="1377950" cy="838200"/>
            <a:chOff x="5937250" y="3733800"/>
            <a:chExt cx="1377950" cy="838200"/>
          </a:xfrm>
        </p:grpSpPr>
        <p:sp>
          <p:nvSpPr>
            <p:cNvPr id="131087" name="Line 17"/>
            <p:cNvSpPr>
              <a:spLocks noChangeShapeType="1"/>
            </p:cNvSpPr>
            <p:nvPr/>
          </p:nvSpPr>
          <p:spPr bwMode="auto">
            <a:xfrm flipH="1">
              <a:off x="5943600" y="3733800"/>
              <a:ext cx="1371600" cy="8382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1" name="Text Box 21"/>
            <p:cNvSpPr txBox="1">
              <a:spLocks noChangeArrowheads="1"/>
            </p:cNvSpPr>
            <p:nvPr/>
          </p:nvSpPr>
          <p:spPr bwMode="auto">
            <a:xfrm rot="-1828377">
              <a:off x="5937250" y="3956050"/>
              <a:ext cx="11096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4) City-OID</a:t>
              </a:r>
            </a:p>
          </p:txBody>
        </p:sp>
      </p:grpSp>
      <p:grpSp>
        <p:nvGrpSpPr>
          <p:cNvPr id="6" name="Group 5"/>
          <p:cNvGrpSpPr/>
          <p:nvPr/>
        </p:nvGrpSpPr>
        <p:grpSpPr>
          <a:xfrm>
            <a:off x="5581650" y="2650555"/>
            <a:ext cx="1282700" cy="457200"/>
            <a:chOff x="7686675" y="2819400"/>
            <a:chExt cx="1282700" cy="457200"/>
          </a:xfrm>
        </p:grpSpPr>
        <p:sp>
          <p:nvSpPr>
            <p:cNvPr id="131085" name="Line 15"/>
            <p:cNvSpPr>
              <a:spLocks noChangeShapeType="1"/>
            </p:cNvSpPr>
            <p:nvPr/>
          </p:nvSpPr>
          <p:spPr bwMode="auto">
            <a:xfrm flipH="1">
              <a:off x="7686675" y="2819400"/>
              <a:ext cx="46038" cy="4572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2" name="Text Box 22"/>
            <p:cNvSpPr txBox="1">
              <a:spLocks noChangeArrowheads="1"/>
            </p:cNvSpPr>
            <p:nvPr/>
          </p:nvSpPr>
          <p:spPr bwMode="auto">
            <a:xfrm>
              <a:off x="7696200" y="2895600"/>
              <a:ext cx="1273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2) People-OID</a:t>
              </a:r>
            </a:p>
          </p:txBody>
        </p:sp>
      </p:grpSp>
      <p:grpSp>
        <p:nvGrpSpPr>
          <p:cNvPr id="8" name="Group 7"/>
          <p:cNvGrpSpPr/>
          <p:nvPr/>
        </p:nvGrpSpPr>
        <p:grpSpPr>
          <a:xfrm>
            <a:off x="5667375" y="3641155"/>
            <a:ext cx="1158875" cy="533400"/>
            <a:chOff x="7772400" y="3810000"/>
            <a:chExt cx="1158875" cy="533400"/>
          </a:xfrm>
        </p:grpSpPr>
        <p:sp>
          <p:nvSpPr>
            <p:cNvPr id="131088" name="Line 18"/>
            <p:cNvSpPr>
              <a:spLocks noChangeShapeType="1"/>
            </p:cNvSpPr>
            <p:nvPr/>
          </p:nvSpPr>
          <p:spPr bwMode="auto">
            <a:xfrm>
              <a:off x="7772400" y="3810000"/>
              <a:ext cx="46038" cy="5334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3" name="Text Box 23"/>
            <p:cNvSpPr txBox="1">
              <a:spLocks noChangeArrowheads="1"/>
            </p:cNvSpPr>
            <p:nvPr/>
          </p:nvSpPr>
          <p:spPr bwMode="auto">
            <a:xfrm>
              <a:off x="7772400" y="3962400"/>
              <a:ext cx="1158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3) Auto-OID</a:t>
              </a:r>
            </a:p>
          </p:txBody>
        </p:sp>
      </p:grpSp>
      <p:grpSp>
        <p:nvGrpSpPr>
          <p:cNvPr id="2" name="Group 1"/>
          <p:cNvGrpSpPr/>
          <p:nvPr/>
        </p:nvGrpSpPr>
        <p:grpSpPr>
          <a:xfrm>
            <a:off x="3643313" y="2574355"/>
            <a:ext cx="1450975" cy="685800"/>
            <a:chOff x="5748338" y="2895600"/>
            <a:chExt cx="1450975" cy="685800"/>
          </a:xfrm>
        </p:grpSpPr>
        <p:sp>
          <p:nvSpPr>
            <p:cNvPr id="131084" name="Line 14"/>
            <p:cNvSpPr>
              <a:spLocks noChangeShapeType="1"/>
            </p:cNvSpPr>
            <p:nvPr/>
          </p:nvSpPr>
          <p:spPr bwMode="auto">
            <a:xfrm flipH="1">
              <a:off x="5791200" y="2895600"/>
              <a:ext cx="1408113" cy="6858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0" name="Text Box 20"/>
            <p:cNvSpPr txBox="1">
              <a:spLocks noChangeArrowheads="1"/>
            </p:cNvSpPr>
            <p:nvPr/>
          </p:nvSpPr>
          <p:spPr bwMode="auto">
            <a:xfrm rot="20005582">
              <a:off x="5748338" y="3057525"/>
              <a:ext cx="11096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6) City-OID</a:t>
              </a:r>
            </a:p>
          </p:txBody>
        </p:sp>
      </p:grpSp>
      <p:grpSp>
        <p:nvGrpSpPr>
          <p:cNvPr id="4" name="Group 3"/>
          <p:cNvGrpSpPr/>
          <p:nvPr/>
        </p:nvGrpSpPr>
        <p:grpSpPr>
          <a:xfrm>
            <a:off x="2357789" y="3641155"/>
            <a:ext cx="871186" cy="626477"/>
            <a:chOff x="4462814" y="3962400"/>
            <a:chExt cx="871186" cy="626477"/>
          </a:xfrm>
        </p:grpSpPr>
        <p:grpSp>
          <p:nvGrpSpPr>
            <p:cNvPr id="10" name="Group 9"/>
            <p:cNvGrpSpPr/>
            <p:nvPr/>
          </p:nvGrpSpPr>
          <p:grpSpPr>
            <a:xfrm>
              <a:off x="4462814" y="3962400"/>
              <a:ext cx="871186" cy="609600"/>
              <a:chOff x="4462814" y="3810000"/>
              <a:chExt cx="871186" cy="609600"/>
            </a:xfrm>
          </p:grpSpPr>
          <p:sp>
            <p:nvSpPr>
              <p:cNvPr id="131086" name="Line 16"/>
              <p:cNvSpPr>
                <a:spLocks noChangeShapeType="1"/>
              </p:cNvSpPr>
              <p:nvPr/>
            </p:nvSpPr>
            <p:spPr bwMode="auto">
              <a:xfrm>
                <a:off x="5181600" y="3810000"/>
                <a:ext cx="152400" cy="6096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02" name="TextBox 35"/>
              <p:cNvSpPr txBox="1">
                <a:spLocks noChangeArrowheads="1"/>
              </p:cNvSpPr>
              <p:nvPr/>
            </p:nvSpPr>
            <p:spPr bwMode="auto">
              <a:xfrm rot="20696676">
                <a:off x="4462814" y="3922687"/>
                <a:ext cx="788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5) Name</a:t>
                </a:r>
              </a:p>
            </p:txBody>
          </p:sp>
        </p:grpSp>
        <p:sp>
          <p:nvSpPr>
            <p:cNvPr id="3" name="TextBox 2"/>
            <p:cNvSpPr txBox="1"/>
            <p:nvPr/>
          </p:nvSpPr>
          <p:spPr>
            <a:xfrm rot="20574262">
              <a:off x="4524849" y="4250323"/>
              <a:ext cx="744114" cy="338554"/>
            </a:xfrm>
            <a:prstGeom prst="rect">
              <a:avLst/>
            </a:prstGeom>
            <a:noFill/>
          </p:spPr>
          <p:txBody>
            <a:bodyPr wrap="none" rtlCol="0">
              <a:spAutoFit/>
            </a:bodyPr>
            <a:lstStyle/>
            <a:p>
              <a:r>
                <a:rPr lang="en-US" sz="1600" i="0" dirty="0">
                  <a:solidFill>
                    <a:srgbClr val="C00000"/>
                  </a:solidFill>
                </a:rPr>
                <a:t>(Join)</a:t>
              </a:r>
            </a:p>
          </p:txBody>
        </p:sp>
      </p:grpSp>
      <p:sp>
        <p:nvSpPr>
          <p:cNvPr id="17" name="TextBox 16"/>
          <p:cNvSpPr txBox="1"/>
          <p:nvPr/>
        </p:nvSpPr>
        <p:spPr>
          <a:xfrm>
            <a:off x="6078312" y="4201195"/>
            <a:ext cx="2209800" cy="1200329"/>
          </a:xfrm>
          <a:prstGeom prst="rect">
            <a:avLst/>
          </a:prstGeom>
          <a:noFill/>
        </p:spPr>
        <p:txBody>
          <a:bodyPr wrap="square" rtlCol="0">
            <a:spAutoFit/>
          </a:bodyPr>
          <a:lstStyle/>
          <a:p>
            <a:r>
              <a:rPr lang="en-US" dirty="0">
                <a:solidFill>
                  <a:srgbClr val="FF4343"/>
                </a:solidFill>
              </a:rPr>
              <a:t>All red cars owned by a 52 year old</a:t>
            </a:r>
          </a:p>
        </p:txBody>
      </p:sp>
      <p:sp>
        <p:nvSpPr>
          <p:cNvPr id="51" name="TextBox 50"/>
          <p:cNvSpPr txBox="1"/>
          <p:nvPr/>
        </p:nvSpPr>
        <p:spPr>
          <a:xfrm>
            <a:off x="2895546" y="1529136"/>
            <a:ext cx="2667054" cy="461665"/>
          </a:xfrm>
          <a:prstGeom prst="rect">
            <a:avLst/>
          </a:prstGeom>
          <a:noFill/>
        </p:spPr>
        <p:txBody>
          <a:bodyPr wrap="square" rtlCol="0">
            <a:spAutoFit/>
          </a:bodyPr>
          <a:lstStyle/>
          <a:p>
            <a:r>
              <a:rPr lang="en-US" dirty="0">
                <a:solidFill>
                  <a:srgbClr val="FF4343"/>
                </a:solidFill>
              </a:rPr>
              <a:t>All car companies</a:t>
            </a:r>
          </a:p>
        </p:txBody>
      </p:sp>
    </p:spTree>
    <p:extLst>
      <p:ext uri="{BB962C8B-B14F-4D97-AF65-F5344CB8AC3E}">
        <p14:creationId xmlns:p14="http://schemas.microsoft.com/office/powerpoint/2010/main" val="414402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6" grpId="0" animBg="1"/>
      <p:bldP spid="17" grpId="0"/>
      <p:bldP spid="5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bwMode="auto">
          <a:xfrm>
            <a:off x="1978874" y="1205281"/>
            <a:ext cx="6462601" cy="4109748"/>
          </a:xfrm>
          <a:custGeom>
            <a:avLst/>
            <a:gdLst>
              <a:gd name="connsiteX0" fmla="*/ 5173180 w 6462601"/>
              <a:gd name="connsiteY0" fmla="*/ 98512 h 4109748"/>
              <a:gd name="connsiteX1" fmla="*/ 5231277 w 6462601"/>
              <a:gd name="connsiteY1" fmla="*/ 80831 h 4109748"/>
              <a:gd name="connsiteX2" fmla="*/ 5254011 w 6462601"/>
              <a:gd name="connsiteY2" fmla="*/ 75779 h 4109748"/>
              <a:gd name="connsiteX3" fmla="*/ 5271692 w 6462601"/>
              <a:gd name="connsiteY3" fmla="*/ 68201 h 4109748"/>
              <a:gd name="connsiteX4" fmla="*/ 5289374 w 6462601"/>
              <a:gd name="connsiteY4" fmla="*/ 63149 h 4109748"/>
              <a:gd name="connsiteX5" fmla="*/ 5312108 w 6462601"/>
              <a:gd name="connsiteY5" fmla="*/ 53045 h 4109748"/>
              <a:gd name="connsiteX6" fmla="*/ 5339893 w 6462601"/>
              <a:gd name="connsiteY6" fmla="*/ 45467 h 4109748"/>
              <a:gd name="connsiteX7" fmla="*/ 5357575 w 6462601"/>
              <a:gd name="connsiteY7" fmla="*/ 35363 h 4109748"/>
              <a:gd name="connsiteX8" fmla="*/ 5387887 w 6462601"/>
              <a:gd name="connsiteY8" fmla="*/ 22733 h 4109748"/>
              <a:gd name="connsiteX9" fmla="*/ 5410621 w 6462601"/>
              <a:gd name="connsiteY9" fmla="*/ 12629 h 4109748"/>
              <a:gd name="connsiteX10" fmla="*/ 5415672 w 6462601"/>
              <a:gd name="connsiteY10" fmla="*/ 5052 h 4109748"/>
              <a:gd name="connsiteX11" fmla="*/ 5420724 w 6462601"/>
              <a:gd name="connsiteY11" fmla="*/ 12629 h 4109748"/>
              <a:gd name="connsiteX12" fmla="*/ 5433354 w 6462601"/>
              <a:gd name="connsiteY12" fmla="*/ 17681 h 4109748"/>
              <a:gd name="connsiteX13" fmla="*/ 5443458 w 6462601"/>
              <a:gd name="connsiteY13" fmla="*/ 22733 h 4109748"/>
              <a:gd name="connsiteX14" fmla="*/ 5478822 w 6462601"/>
              <a:gd name="connsiteY14" fmla="*/ 35363 h 4109748"/>
              <a:gd name="connsiteX15" fmla="*/ 5736470 w 6462601"/>
              <a:gd name="connsiteY15" fmla="*/ 27785 h 4109748"/>
              <a:gd name="connsiteX16" fmla="*/ 5776886 w 6462601"/>
              <a:gd name="connsiteY16" fmla="*/ 12629 h 4109748"/>
              <a:gd name="connsiteX17" fmla="*/ 5829931 w 6462601"/>
              <a:gd name="connsiteY17" fmla="*/ 0 h 4109748"/>
              <a:gd name="connsiteX18" fmla="*/ 5898132 w 6462601"/>
              <a:gd name="connsiteY18" fmla="*/ 5052 h 4109748"/>
              <a:gd name="connsiteX19" fmla="*/ 5915814 w 6462601"/>
              <a:gd name="connsiteY19" fmla="*/ 12629 h 4109748"/>
              <a:gd name="connsiteX20" fmla="*/ 5943600 w 6462601"/>
              <a:gd name="connsiteY20" fmla="*/ 22733 h 4109748"/>
              <a:gd name="connsiteX21" fmla="*/ 5956229 w 6462601"/>
              <a:gd name="connsiteY21" fmla="*/ 27785 h 4109748"/>
              <a:gd name="connsiteX22" fmla="*/ 5973911 w 6462601"/>
              <a:gd name="connsiteY22" fmla="*/ 40415 h 4109748"/>
              <a:gd name="connsiteX23" fmla="*/ 5984015 w 6462601"/>
              <a:gd name="connsiteY23" fmla="*/ 45467 h 4109748"/>
              <a:gd name="connsiteX24" fmla="*/ 6024430 w 6462601"/>
              <a:gd name="connsiteY24" fmla="*/ 68201 h 4109748"/>
              <a:gd name="connsiteX25" fmla="*/ 6029482 w 6462601"/>
              <a:gd name="connsiteY25" fmla="*/ 75779 h 4109748"/>
              <a:gd name="connsiteX26" fmla="*/ 6077476 w 6462601"/>
              <a:gd name="connsiteY26" fmla="*/ 98512 h 4109748"/>
              <a:gd name="connsiteX27" fmla="*/ 6087580 w 6462601"/>
              <a:gd name="connsiteY27" fmla="*/ 108616 h 4109748"/>
              <a:gd name="connsiteX28" fmla="*/ 6110313 w 6462601"/>
              <a:gd name="connsiteY28" fmla="*/ 121246 h 4109748"/>
              <a:gd name="connsiteX29" fmla="*/ 6117891 w 6462601"/>
              <a:gd name="connsiteY29" fmla="*/ 126298 h 4109748"/>
              <a:gd name="connsiteX30" fmla="*/ 6122943 w 6462601"/>
              <a:gd name="connsiteY30" fmla="*/ 138928 h 4109748"/>
              <a:gd name="connsiteX31" fmla="*/ 6133047 w 6462601"/>
              <a:gd name="connsiteY31" fmla="*/ 143980 h 4109748"/>
              <a:gd name="connsiteX32" fmla="*/ 6158307 w 6462601"/>
              <a:gd name="connsiteY32" fmla="*/ 161661 h 4109748"/>
              <a:gd name="connsiteX33" fmla="*/ 6173463 w 6462601"/>
              <a:gd name="connsiteY33" fmla="*/ 179343 h 4109748"/>
              <a:gd name="connsiteX34" fmla="*/ 6181040 w 6462601"/>
              <a:gd name="connsiteY34" fmla="*/ 184395 h 4109748"/>
              <a:gd name="connsiteX35" fmla="*/ 6203774 w 6462601"/>
              <a:gd name="connsiteY35" fmla="*/ 194499 h 4109748"/>
              <a:gd name="connsiteX36" fmla="*/ 6208826 w 6462601"/>
              <a:gd name="connsiteY36" fmla="*/ 202077 h 4109748"/>
              <a:gd name="connsiteX37" fmla="*/ 6213878 w 6462601"/>
              <a:gd name="connsiteY37" fmla="*/ 212181 h 4109748"/>
              <a:gd name="connsiteX38" fmla="*/ 6221456 w 6462601"/>
              <a:gd name="connsiteY38" fmla="*/ 219759 h 4109748"/>
              <a:gd name="connsiteX39" fmla="*/ 6244190 w 6462601"/>
              <a:gd name="connsiteY39" fmla="*/ 247544 h 4109748"/>
              <a:gd name="connsiteX40" fmla="*/ 6254293 w 6462601"/>
              <a:gd name="connsiteY40" fmla="*/ 252596 h 4109748"/>
              <a:gd name="connsiteX41" fmla="*/ 6271975 w 6462601"/>
              <a:gd name="connsiteY41" fmla="*/ 275330 h 4109748"/>
              <a:gd name="connsiteX42" fmla="*/ 6284605 w 6462601"/>
              <a:gd name="connsiteY42" fmla="*/ 287960 h 4109748"/>
              <a:gd name="connsiteX43" fmla="*/ 6289657 w 6462601"/>
              <a:gd name="connsiteY43" fmla="*/ 298064 h 4109748"/>
              <a:gd name="connsiteX44" fmla="*/ 6294709 w 6462601"/>
              <a:gd name="connsiteY44" fmla="*/ 305642 h 4109748"/>
              <a:gd name="connsiteX45" fmla="*/ 6299761 w 6462601"/>
              <a:gd name="connsiteY45" fmla="*/ 323323 h 4109748"/>
              <a:gd name="connsiteX46" fmla="*/ 6325021 w 6462601"/>
              <a:gd name="connsiteY46" fmla="*/ 351109 h 4109748"/>
              <a:gd name="connsiteX47" fmla="*/ 6330072 w 6462601"/>
              <a:gd name="connsiteY47" fmla="*/ 368791 h 4109748"/>
              <a:gd name="connsiteX48" fmla="*/ 6335124 w 6462601"/>
              <a:gd name="connsiteY48" fmla="*/ 378895 h 4109748"/>
              <a:gd name="connsiteX49" fmla="*/ 6340176 w 6462601"/>
              <a:gd name="connsiteY49" fmla="*/ 401628 h 4109748"/>
              <a:gd name="connsiteX50" fmla="*/ 6347754 w 6462601"/>
              <a:gd name="connsiteY50" fmla="*/ 419310 h 4109748"/>
              <a:gd name="connsiteX51" fmla="*/ 6352806 w 6462601"/>
              <a:gd name="connsiteY51" fmla="*/ 436992 h 4109748"/>
              <a:gd name="connsiteX52" fmla="*/ 6357858 w 6462601"/>
              <a:gd name="connsiteY52" fmla="*/ 449622 h 4109748"/>
              <a:gd name="connsiteX53" fmla="*/ 6370488 w 6462601"/>
              <a:gd name="connsiteY53" fmla="*/ 477407 h 4109748"/>
              <a:gd name="connsiteX54" fmla="*/ 6375540 w 6462601"/>
              <a:gd name="connsiteY54" fmla="*/ 500141 h 4109748"/>
              <a:gd name="connsiteX55" fmla="*/ 6388170 w 6462601"/>
              <a:gd name="connsiteY55" fmla="*/ 730004 h 4109748"/>
              <a:gd name="connsiteX56" fmla="*/ 6393222 w 6462601"/>
              <a:gd name="connsiteY56" fmla="*/ 815887 h 4109748"/>
              <a:gd name="connsiteX57" fmla="*/ 6398274 w 6462601"/>
              <a:gd name="connsiteY57" fmla="*/ 1063432 h 4109748"/>
              <a:gd name="connsiteX58" fmla="*/ 6410903 w 6462601"/>
              <a:gd name="connsiteY58" fmla="*/ 1207412 h 4109748"/>
              <a:gd name="connsiteX59" fmla="*/ 6410903 w 6462601"/>
              <a:gd name="connsiteY59" fmla="*/ 1351392 h 4109748"/>
              <a:gd name="connsiteX60" fmla="*/ 6403326 w 6462601"/>
              <a:gd name="connsiteY60" fmla="*/ 1374126 h 4109748"/>
              <a:gd name="connsiteX61" fmla="*/ 6398274 w 6462601"/>
              <a:gd name="connsiteY61" fmla="*/ 1391807 h 4109748"/>
              <a:gd name="connsiteX62" fmla="*/ 6388170 w 6462601"/>
              <a:gd name="connsiteY62" fmla="*/ 1437275 h 4109748"/>
              <a:gd name="connsiteX63" fmla="*/ 6380592 w 6462601"/>
              <a:gd name="connsiteY63" fmla="*/ 1454956 h 4109748"/>
              <a:gd name="connsiteX64" fmla="*/ 6375540 w 6462601"/>
              <a:gd name="connsiteY64" fmla="*/ 1477690 h 4109748"/>
              <a:gd name="connsiteX65" fmla="*/ 6370488 w 6462601"/>
              <a:gd name="connsiteY65" fmla="*/ 1505476 h 4109748"/>
              <a:gd name="connsiteX66" fmla="*/ 6357858 w 6462601"/>
              <a:gd name="connsiteY66" fmla="*/ 1535787 h 4109748"/>
              <a:gd name="connsiteX67" fmla="*/ 6347754 w 6462601"/>
              <a:gd name="connsiteY67" fmla="*/ 1591359 h 4109748"/>
              <a:gd name="connsiteX68" fmla="*/ 6340176 w 6462601"/>
              <a:gd name="connsiteY68" fmla="*/ 1621670 h 4109748"/>
              <a:gd name="connsiteX69" fmla="*/ 6335124 w 6462601"/>
              <a:gd name="connsiteY69" fmla="*/ 1679768 h 4109748"/>
              <a:gd name="connsiteX70" fmla="*/ 6330072 w 6462601"/>
              <a:gd name="connsiteY70" fmla="*/ 1694923 h 4109748"/>
              <a:gd name="connsiteX71" fmla="*/ 6325021 w 6462601"/>
              <a:gd name="connsiteY71" fmla="*/ 1730287 h 4109748"/>
              <a:gd name="connsiteX72" fmla="*/ 6317443 w 6462601"/>
              <a:gd name="connsiteY72" fmla="*/ 1747969 h 4109748"/>
              <a:gd name="connsiteX73" fmla="*/ 6307339 w 6462601"/>
              <a:gd name="connsiteY73" fmla="*/ 1783332 h 4109748"/>
              <a:gd name="connsiteX74" fmla="*/ 6299761 w 6462601"/>
              <a:gd name="connsiteY74" fmla="*/ 1806066 h 4109748"/>
              <a:gd name="connsiteX75" fmla="*/ 6294709 w 6462601"/>
              <a:gd name="connsiteY75" fmla="*/ 1828800 h 4109748"/>
              <a:gd name="connsiteX76" fmla="*/ 6289657 w 6462601"/>
              <a:gd name="connsiteY76" fmla="*/ 1846481 h 4109748"/>
              <a:gd name="connsiteX77" fmla="*/ 6277027 w 6462601"/>
              <a:gd name="connsiteY77" fmla="*/ 1919734 h 4109748"/>
              <a:gd name="connsiteX78" fmla="*/ 6261871 w 6462601"/>
              <a:gd name="connsiteY78" fmla="*/ 1987936 h 4109748"/>
              <a:gd name="connsiteX79" fmla="*/ 6266923 w 6462601"/>
              <a:gd name="connsiteY79" fmla="*/ 2076344 h 4109748"/>
              <a:gd name="connsiteX80" fmla="*/ 6271975 w 6462601"/>
              <a:gd name="connsiteY80" fmla="*/ 2086448 h 4109748"/>
              <a:gd name="connsiteX81" fmla="*/ 6277027 w 6462601"/>
              <a:gd name="connsiteY81" fmla="*/ 2126864 h 4109748"/>
              <a:gd name="connsiteX82" fmla="*/ 6284605 w 6462601"/>
              <a:gd name="connsiteY82" fmla="*/ 2154649 h 4109748"/>
              <a:gd name="connsiteX83" fmla="*/ 6289657 w 6462601"/>
              <a:gd name="connsiteY83" fmla="*/ 2179909 h 4109748"/>
              <a:gd name="connsiteX84" fmla="*/ 6294709 w 6462601"/>
              <a:gd name="connsiteY84" fmla="*/ 2217798 h 4109748"/>
              <a:gd name="connsiteX85" fmla="*/ 6299761 w 6462601"/>
              <a:gd name="connsiteY85" fmla="*/ 2225376 h 4109748"/>
              <a:gd name="connsiteX86" fmla="*/ 6307339 w 6462601"/>
              <a:gd name="connsiteY86" fmla="*/ 2248110 h 4109748"/>
              <a:gd name="connsiteX87" fmla="*/ 6312391 w 6462601"/>
              <a:gd name="connsiteY87" fmla="*/ 2328941 h 4109748"/>
              <a:gd name="connsiteX88" fmla="*/ 6317443 w 6462601"/>
              <a:gd name="connsiteY88" fmla="*/ 2392090 h 4109748"/>
              <a:gd name="connsiteX89" fmla="*/ 6325021 w 6462601"/>
              <a:gd name="connsiteY89" fmla="*/ 2599219 h 4109748"/>
              <a:gd name="connsiteX90" fmla="*/ 6335124 w 6462601"/>
              <a:gd name="connsiteY90" fmla="*/ 2639635 h 4109748"/>
              <a:gd name="connsiteX91" fmla="*/ 6347754 w 6462601"/>
              <a:gd name="connsiteY91" fmla="*/ 2695206 h 4109748"/>
              <a:gd name="connsiteX92" fmla="*/ 6352806 w 6462601"/>
              <a:gd name="connsiteY92" fmla="*/ 2717940 h 4109748"/>
              <a:gd name="connsiteX93" fmla="*/ 6357858 w 6462601"/>
              <a:gd name="connsiteY93" fmla="*/ 2735622 h 4109748"/>
              <a:gd name="connsiteX94" fmla="*/ 6362910 w 6462601"/>
              <a:gd name="connsiteY94" fmla="*/ 2770985 h 4109748"/>
              <a:gd name="connsiteX95" fmla="*/ 6370488 w 6462601"/>
              <a:gd name="connsiteY95" fmla="*/ 2788667 h 4109748"/>
              <a:gd name="connsiteX96" fmla="*/ 6388170 w 6462601"/>
              <a:gd name="connsiteY96" fmla="*/ 2879602 h 4109748"/>
              <a:gd name="connsiteX97" fmla="*/ 6398274 w 6462601"/>
              <a:gd name="connsiteY97" fmla="*/ 3000848 h 4109748"/>
              <a:gd name="connsiteX98" fmla="*/ 6410903 w 6462601"/>
              <a:gd name="connsiteY98" fmla="*/ 3144828 h 4109748"/>
              <a:gd name="connsiteX99" fmla="*/ 6415955 w 6462601"/>
              <a:gd name="connsiteY99" fmla="*/ 3167562 h 4109748"/>
              <a:gd name="connsiteX100" fmla="*/ 6421007 w 6462601"/>
              <a:gd name="connsiteY100" fmla="*/ 3195348 h 4109748"/>
              <a:gd name="connsiteX101" fmla="*/ 6426059 w 6462601"/>
              <a:gd name="connsiteY101" fmla="*/ 3253445 h 4109748"/>
              <a:gd name="connsiteX102" fmla="*/ 6433637 w 6462601"/>
              <a:gd name="connsiteY102" fmla="*/ 3266075 h 4109748"/>
              <a:gd name="connsiteX103" fmla="*/ 6443741 w 6462601"/>
              <a:gd name="connsiteY103" fmla="*/ 3442892 h 4109748"/>
              <a:gd name="connsiteX104" fmla="*/ 6451319 w 6462601"/>
              <a:gd name="connsiteY104" fmla="*/ 3690437 h 4109748"/>
              <a:gd name="connsiteX105" fmla="*/ 6451319 w 6462601"/>
              <a:gd name="connsiteY105" fmla="*/ 3799054 h 4109748"/>
              <a:gd name="connsiteX106" fmla="*/ 6443741 w 6462601"/>
              <a:gd name="connsiteY106" fmla="*/ 3806632 h 4109748"/>
              <a:gd name="connsiteX107" fmla="*/ 6438689 w 6462601"/>
              <a:gd name="connsiteY107" fmla="*/ 3816736 h 4109748"/>
              <a:gd name="connsiteX108" fmla="*/ 6433637 w 6462601"/>
              <a:gd name="connsiteY108" fmla="*/ 3829365 h 4109748"/>
              <a:gd name="connsiteX109" fmla="*/ 6398274 w 6462601"/>
              <a:gd name="connsiteY109" fmla="*/ 3869781 h 4109748"/>
              <a:gd name="connsiteX110" fmla="*/ 6388170 w 6462601"/>
              <a:gd name="connsiteY110" fmla="*/ 3874833 h 4109748"/>
              <a:gd name="connsiteX111" fmla="*/ 6380592 w 6462601"/>
              <a:gd name="connsiteY111" fmla="*/ 3879885 h 4109748"/>
              <a:gd name="connsiteX112" fmla="*/ 6370488 w 6462601"/>
              <a:gd name="connsiteY112" fmla="*/ 3884937 h 4109748"/>
              <a:gd name="connsiteX113" fmla="*/ 6340176 w 6462601"/>
              <a:gd name="connsiteY113" fmla="*/ 3907670 h 4109748"/>
              <a:gd name="connsiteX114" fmla="*/ 6317443 w 6462601"/>
              <a:gd name="connsiteY114" fmla="*/ 3932930 h 4109748"/>
              <a:gd name="connsiteX115" fmla="*/ 6299761 w 6462601"/>
              <a:gd name="connsiteY115" fmla="*/ 3937982 h 4109748"/>
              <a:gd name="connsiteX116" fmla="*/ 6294709 w 6462601"/>
              <a:gd name="connsiteY116" fmla="*/ 3948086 h 4109748"/>
              <a:gd name="connsiteX117" fmla="*/ 6254293 w 6462601"/>
              <a:gd name="connsiteY117" fmla="*/ 3960716 h 4109748"/>
              <a:gd name="connsiteX118" fmla="*/ 6244190 w 6462601"/>
              <a:gd name="connsiteY118" fmla="*/ 3965768 h 4109748"/>
              <a:gd name="connsiteX119" fmla="*/ 6208826 w 6462601"/>
              <a:gd name="connsiteY119" fmla="*/ 3978397 h 4109748"/>
              <a:gd name="connsiteX120" fmla="*/ 6181040 w 6462601"/>
              <a:gd name="connsiteY120" fmla="*/ 3983449 h 4109748"/>
              <a:gd name="connsiteX121" fmla="*/ 6029482 w 6462601"/>
              <a:gd name="connsiteY121" fmla="*/ 3978397 h 4109748"/>
              <a:gd name="connsiteX122" fmla="*/ 5973911 w 6462601"/>
              <a:gd name="connsiteY122" fmla="*/ 3960716 h 4109748"/>
              <a:gd name="connsiteX123" fmla="*/ 5943600 w 6462601"/>
              <a:gd name="connsiteY123" fmla="*/ 3955664 h 4109748"/>
              <a:gd name="connsiteX124" fmla="*/ 5928444 w 6462601"/>
              <a:gd name="connsiteY124" fmla="*/ 3948086 h 4109748"/>
              <a:gd name="connsiteX125" fmla="*/ 5776886 w 6462601"/>
              <a:gd name="connsiteY125" fmla="*/ 3948086 h 4109748"/>
              <a:gd name="connsiteX126" fmla="*/ 5761730 w 6462601"/>
              <a:gd name="connsiteY126" fmla="*/ 3955664 h 4109748"/>
              <a:gd name="connsiteX127" fmla="*/ 5721314 w 6462601"/>
              <a:gd name="connsiteY127" fmla="*/ 3965768 h 4109748"/>
              <a:gd name="connsiteX128" fmla="*/ 5703633 w 6462601"/>
              <a:gd name="connsiteY128" fmla="*/ 3973345 h 4109748"/>
              <a:gd name="connsiteX129" fmla="*/ 5632906 w 6462601"/>
              <a:gd name="connsiteY129" fmla="*/ 3988501 h 4109748"/>
              <a:gd name="connsiteX130" fmla="*/ 5559653 w 6462601"/>
              <a:gd name="connsiteY130" fmla="*/ 4006183 h 4109748"/>
              <a:gd name="connsiteX131" fmla="*/ 5514185 w 6462601"/>
              <a:gd name="connsiteY131" fmla="*/ 4011235 h 4109748"/>
              <a:gd name="connsiteX132" fmla="*/ 5456088 w 6462601"/>
              <a:gd name="connsiteY132" fmla="*/ 4023865 h 4109748"/>
              <a:gd name="connsiteX133" fmla="*/ 5443458 w 6462601"/>
              <a:gd name="connsiteY133" fmla="*/ 4028917 h 4109748"/>
              <a:gd name="connsiteX134" fmla="*/ 5410621 w 6462601"/>
              <a:gd name="connsiteY134" fmla="*/ 4036495 h 4109748"/>
              <a:gd name="connsiteX135" fmla="*/ 5339893 w 6462601"/>
              <a:gd name="connsiteY135" fmla="*/ 4059228 h 4109748"/>
              <a:gd name="connsiteX136" fmla="*/ 5307056 w 6462601"/>
              <a:gd name="connsiteY136" fmla="*/ 4064280 h 4109748"/>
              <a:gd name="connsiteX137" fmla="*/ 5289374 w 6462601"/>
              <a:gd name="connsiteY137" fmla="*/ 4069332 h 4109748"/>
              <a:gd name="connsiteX138" fmla="*/ 5122660 w 6462601"/>
              <a:gd name="connsiteY138" fmla="*/ 4081962 h 4109748"/>
              <a:gd name="connsiteX139" fmla="*/ 5064563 w 6462601"/>
              <a:gd name="connsiteY139" fmla="*/ 4092066 h 4109748"/>
              <a:gd name="connsiteX140" fmla="*/ 5019096 w 6462601"/>
              <a:gd name="connsiteY140" fmla="*/ 4104696 h 4109748"/>
              <a:gd name="connsiteX141" fmla="*/ 4978680 w 6462601"/>
              <a:gd name="connsiteY141" fmla="*/ 4109748 h 4109748"/>
              <a:gd name="connsiteX142" fmla="*/ 4690720 w 6462601"/>
              <a:gd name="connsiteY142" fmla="*/ 4099644 h 4109748"/>
              <a:gd name="connsiteX143" fmla="*/ 4609889 w 6462601"/>
              <a:gd name="connsiteY143" fmla="*/ 4092066 h 4109748"/>
              <a:gd name="connsiteX144" fmla="*/ 4531584 w 6462601"/>
              <a:gd name="connsiteY144" fmla="*/ 4081962 h 4109748"/>
              <a:gd name="connsiteX145" fmla="*/ 4324455 w 6462601"/>
              <a:gd name="connsiteY145" fmla="*/ 4064280 h 4109748"/>
              <a:gd name="connsiteX146" fmla="*/ 4289091 w 6462601"/>
              <a:gd name="connsiteY146" fmla="*/ 4059228 h 4109748"/>
              <a:gd name="connsiteX147" fmla="*/ 4172897 w 6462601"/>
              <a:gd name="connsiteY147" fmla="*/ 4023865 h 4109748"/>
              <a:gd name="connsiteX148" fmla="*/ 4150163 w 6462601"/>
              <a:gd name="connsiteY148" fmla="*/ 4011235 h 4109748"/>
              <a:gd name="connsiteX149" fmla="*/ 4099644 w 6462601"/>
              <a:gd name="connsiteY149" fmla="*/ 4001131 h 4109748"/>
              <a:gd name="connsiteX150" fmla="*/ 4041547 w 6462601"/>
              <a:gd name="connsiteY150" fmla="*/ 3978397 h 4109748"/>
              <a:gd name="connsiteX151" fmla="*/ 4006183 w 6462601"/>
              <a:gd name="connsiteY151" fmla="*/ 3965768 h 4109748"/>
              <a:gd name="connsiteX152" fmla="*/ 3955664 w 6462601"/>
              <a:gd name="connsiteY152" fmla="*/ 3937982 h 4109748"/>
              <a:gd name="connsiteX153" fmla="*/ 3897566 w 6462601"/>
              <a:gd name="connsiteY153" fmla="*/ 3915248 h 4109748"/>
              <a:gd name="connsiteX154" fmla="*/ 3839469 w 6462601"/>
              <a:gd name="connsiteY154" fmla="*/ 3884937 h 4109748"/>
              <a:gd name="connsiteX155" fmla="*/ 3824313 w 6462601"/>
              <a:gd name="connsiteY155" fmla="*/ 3879885 h 4109748"/>
              <a:gd name="connsiteX156" fmla="*/ 3811684 w 6462601"/>
              <a:gd name="connsiteY156" fmla="*/ 3874833 h 4109748"/>
              <a:gd name="connsiteX157" fmla="*/ 3794002 w 6462601"/>
              <a:gd name="connsiteY157" fmla="*/ 3869781 h 4109748"/>
              <a:gd name="connsiteX158" fmla="*/ 3738430 w 6462601"/>
              <a:gd name="connsiteY158" fmla="*/ 3839469 h 4109748"/>
              <a:gd name="connsiteX159" fmla="*/ 3680333 w 6462601"/>
              <a:gd name="connsiteY159" fmla="*/ 3821787 h 4109748"/>
              <a:gd name="connsiteX160" fmla="*/ 3639918 w 6462601"/>
              <a:gd name="connsiteY160" fmla="*/ 3811684 h 4109748"/>
              <a:gd name="connsiteX161" fmla="*/ 3609606 w 6462601"/>
              <a:gd name="connsiteY161" fmla="*/ 3799054 h 4109748"/>
              <a:gd name="connsiteX162" fmla="*/ 3559087 w 6462601"/>
              <a:gd name="connsiteY162" fmla="*/ 3776320 h 4109748"/>
              <a:gd name="connsiteX163" fmla="*/ 3508567 w 6462601"/>
              <a:gd name="connsiteY163" fmla="*/ 3753586 h 4109748"/>
              <a:gd name="connsiteX164" fmla="*/ 3478256 w 6462601"/>
              <a:gd name="connsiteY164" fmla="*/ 3740956 h 4109748"/>
              <a:gd name="connsiteX165" fmla="*/ 3468152 w 6462601"/>
              <a:gd name="connsiteY165" fmla="*/ 3735905 h 4109748"/>
              <a:gd name="connsiteX166" fmla="*/ 3420159 w 6462601"/>
              <a:gd name="connsiteY166" fmla="*/ 3725801 h 4109748"/>
              <a:gd name="connsiteX167" fmla="*/ 3410055 w 6462601"/>
              <a:gd name="connsiteY167" fmla="*/ 3718223 h 4109748"/>
              <a:gd name="connsiteX168" fmla="*/ 3392373 w 6462601"/>
              <a:gd name="connsiteY168" fmla="*/ 3713171 h 4109748"/>
              <a:gd name="connsiteX169" fmla="*/ 3357009 w 6462601"/>
              <a:gd name="connsiteY169" fmla="*/ 3703067 h 4109748"/>
              <a:gd name="connsiteX170" fmla="*/ 3341854 w 6462601"/>
              <a:gd name="connsiteY170" fmla="*/ 3695489 h 4109748"/>
              <a:gd name="connsiteX171" fmla="*/ 3324172 w 6462601"/>
              <a:gd name="connsiteY171" fmla="*/ 3690437 h 4109748"/>
              <a:gd name="connsiteX172" fmla="*/ 3253445 w 6462601"/>
              <a:gd name="connsiteY172" fmla="*/ 3655074 h 4109748"/>
              <a:gd name="connsiteX173" fmla="*/ 3225659 w 6462601"/>
              <a:gd name="connsiteY173" fmla="*/ 3639918 h 4109748"/>
              <a:gd name="connsiteX174" fmla="*/ 3220607 w 6462601"/>
              <a:gd name="connsiteY174" fmla="*/ 3632340 h 4109748"/>
              <a:gd name="connsiteX175" fmla="*/ 3207977 w 6462601"/>
              <a:gd name="connsiteY175" fmla="*/ 3627288 h 4109748"/>
              <a:gd name="connsiteX176" fmla="*/ 3197874 w 6462601"/>
              <a:gd name="connsiteY176" fmla="*/ 3622236 h 4109748"/>
              <a:gd name="connsiteX177" fmla="*/ 3180192 w 6462601"/>
              <a:gd name="connsiteY177" fmla="*/ 3609606 h 4109748"/>
              <a:gd name="connsiteX178" fmla="*/ 3104413 w 6462601"/>
              <a:gd name="connsiteY178" fmla="*/ 3569191 h 4109748"/>
              <a:gd name="connsiteX179" fmla="*/ 3081679 w 6462601"/>
              <a:gd name="connsiteY179" fmla="*/ 3551509 h 4109748"/>
              <a:gd name="connsiteX180" fmla="*/ 3046316 w 6462601"/>
              <a:gd name="connsiteY180" fmla="*/ 3536353 h 4109748"/>
              <a:gd name="connsiteX181" fmla="*/ 2995796 w 6462601"/>
              <a:gd name="connsiteY181" fmla="*/ 3506042 h 4109748"/>
              <a:gd name="connsiteX182" fmla="*/ 2978114 w 6462601"/>
              <a:gd name="connsiteY182" fmla="*/ 3488360 h 4109748"/>
              <a:gd name="connsiteX183" fmla="*/ 2960433 w 6462601"/>
              <a:gd name="connsiteY183" fmla="*/ 3478256 h 4109748"/>
              <a:gd name="connsiteX184" fmla="*/ 2932647 w 6462601"/>
              <a:gd name="connsiteY184" fmla="*/ 3447944 h 4109748"/>
              <a:gd name="connsiteX185" fmla="*/ 2914965 w 6462601"/>
              <a:gd name="connsiteY185" fmla="*/ 3425211 h 4109748"/>
              <a:gd name="connsiteX186" fmla="*/ 2897284 w 6462601"/>
              <a:gd name="connsiteY186" fmla="*/ 3410055 h 4109748"/>
              <a:gd name="connsiteX187" fmla="*/ 2874550 w 6462601"/>
              <a:gd name="connsiteY187" fmla="*/ 3379743 h 4109748"/>
              <a:gd name="connsiteX188" fmla="*/ 2856868 w 6462601"/>
              <a:gd name="connsiteY188" fmla="*/ 3321646 h 4109748"/>
              <a:gd name="connsiteX189" fmla="*/ 2834134 w 6462601"/>
              <a:gd name="connsiteY189" fmla="*/ 3271127 h 4109748"/>
              <a:gd name="connsiteX190" fmla="*/ 2824030 w 6462601"/>
              <a:gd name="connsiteY190" fmla="*/ 3235763 h 4109748"/>
              <a:gd name="connsiteX191" fmla="*/ 2816453 w 6462601"/>
              <a:gd name="connsiteY191" fmla="*/ 3218081 h 4109748"/>
              <a:gd name="connsiteX192" fmla="*/ 2811401 w 6462601"/>
              <a:gd name="connsiteY192" fmla="*/ 3202926 h 4109748"/>
              <a:gd name="connsiteX193" fmla="*/ 2806349 w 6462601"/>
              <a:gd name="connsiteY193" fmla="*/ 3190296 h 4109748"/>
              <a:gd name="connsiteX194" fmla="*/ 2801297 w 6462601"/>
              <a:gd name="connsiteY194" fmla="*/ 3149880 h 4109748"/>
              <a:gd name="connsiteX195" fmla="*/ 2788667 w 6462601"/>
              <a:gd name="connsiteY195" fmla="*/ 3104413 h 4109748"/>
              <a:gd name="connsiteX196" fmla="*/ 2778563 w 6462601"/>
              <a:gd name="connsiteY196" fmla="*/ 2983166 h 4109748"/>
              <a:gd name="connsiteX197" fmla="*/ 2783615 w 6462601"/>
              <a:gd name="connsiteY197" fmla="*/ 2702784 h 4109748"/>
              <a:gd name="connsiteX198" fmla="*/ 2788667 w 6462601"/>
              <a:gd name="connsiteY198" fmla="*/ 2667421 h 4109748"/>
              <a:gd name="connsiteX199" fmla="*/ 2793719 w 6462601"/>
              <a:gd name="connsiteY199" fmla="*/ 2609323 h 4109748"/>
              <a:gd name="connsiteX200" fmla="*/ 2783615 w 6462601"/>
              <a:gd name="connsiteY200" fmla="*/ 2235480 h 4109748"/>
              <a:gd name="connsiteX201" fmla="*/ 2778563 w 6462601"/>
              <a:gd name="connsiteY201" fmla="*/ 2167279 h 4109748"/>
              <a:gd name="connsiteX202" fmla="*/ 2770985 w 6462601"/>
              <a:gd name="connsiteY202" fmla="*/ 2121812 h 4109748"/>
              <a:gd name="connsiteX203" fmla="*/ 2760881 w 6462601"/>
              <a:gd name="connsiteY203" fmla="*/ 2051085 h 4109748"/>
              <a:gd name="connsiteX204" fmla="*/ 2743200 w 6462601"/>
              <a:gd name="connsiteY204" fmla="*/ 2013195 h 4109748"/>
              <a:gd name="connsiteX205" fmla="*/ 2730570 w 6462601"/>
              <a:gd name="connsiteY205" fmla="*/ 1982884 h 4109748"/>
              <a:gd name="connsiteX206" fmla="*/ 2720466 w 6462601"/>
              <a:gd name="connsiteY206" fmla="*/ 1942468 h 4109748"/>
              <a:gd name="connsiteX207" fmla="*/ 2712888 w 6462601"/>
              <a:gd name="connsiteY207" fmla="*/ 1937416 h 4109748"/>
              <a:gd name="connsiteX208" fmla="*/ 2697732 w 6462601"/>
              <a:gd name="connsiteY208" fmla="*/ 1897001 h 4109748"/>
              <a:gd name="connsiteX209" fmla="*/ 2680050 w 6462601"/>
              <a:gd name="connsiteY209" fmla="*/ 1874267 h 4109748"/>
              <a:gd name="connsiteX210" fmla="*/ 2674998 w 6462601"/>
              <a:gd name="connsiteY210" fmla="*/ 1861637 h 4109748"/>
              <a:gd name="connsiteX211" fmla="*/ 2649739 w 6462601"/>
              <a:gd name="connsiteY211" fmla="*/ 1833852 h 4109748"/>
              <a:gd name="connsiteX212" fmla="*/ 2627005 w 6462601"/>
              <a:gd name="connsiteY212" fmla="*/ 1806066 h 4109748"/>
              <a:gd name="connsiteX213" fmla="*/ 2616901 w 6462601"/>
              <a:gd name="connsiteY213" fmla="*/ 1788384 h 4109748"/>
              <a:gd name="connsiteX214" fmla="*/ 2604271 w 6462601"/>
              <a:gd name="connsiteY214" fmla="*/ 1783332 h 4109748"/>
              <a:gd name="connsiteX215" fmla="*/ 2571434 w 6462601"/>
              <a:gd name="connsiteY215" fmla="*/ 1742917 h 4109748"/>
              <a:gd name="connsiteX216" fmla="*/ 2553752 w 6462601"/>
              <a:gd name="connsiteY216" fmla="*/ 1725235 h 4109748"/>
              <a:gd name="connsiteX217" fmla="*/ 2546174 w 6462601"/>
              <a:gd name="connsiteY217" fmla="*/ 1717657 h 4109748"/>
              <a:gd name="connsiteX218" fmla="*/ 2536070 w 6462601"/>
              <a:gd name="connsiteY218" fmla="*/ 1712605 h 4109748"/>
              <a:gd name="connsiteX219" fmla="*/ 2500707 w 6462601"/>
              <a:gd name="connsiteY219" fmla="*/ 1689871 h 4109748"/>
              <a:gd name="connsiteX220" fmla="*/ 2477973 w 6462601"/>
              <a:gd name="connsiteY220" fmla="*/ 1672190 h 4109748"/>
              <a:gd name="connsiteX221" fmla="*/ 2460291 w 6462601"/>
              <a:gd name="connsiteY221" fmla="*/ 1662086 h 4109748"/>
              <a:gd name="connsiteX222" fmla="*/ 2450187 w 6462601"/>
              <a:gd name="connsiteY222" fmla="*/ 1654508 h 4109748"/>
              <a:gd name="connsiteX223" fmla="*/ 2404720 w 6462601"/>
              <a:gd name="connsiteY223" fmla="*/ 1639352 h 4109748"/>
              <a:gd name="connsiteX224" fmla="*/ 2387038 w 6462601"/>
              <a:gd name="connsiteY224" fmla="*/ 1631774 h 4109748"/>
              <a:gd name="connsiteX225" fmla="*/ 2288526 w 6462601"/>
              <a:gd name="connsiteY225" fmla="*/ 1603989 h 4109748"/>
              <a:gd name="connsiteX226" fmla="*/ 2270844 w 6462601"/>
              <a:gd name="connsiteY226" fmla="*/ 1598937 h 4109748"/>
              <a:gd name="connsiteX227" fmla="*/ 2207695 w 6462601"/>
              <a:gd name="connsiteY227" fmla="*/ 1586307 h 4109748"/>
              <a:gd name="connsiteX228" fmla="*/ 2190013 w 6462601"/>
              <a:gd name="connsiteY228" fmla="*/ 1581255 h 4109748"/>
              <a:gd name="connsiteX229" fmla="*/ 2126864 w 6462601"/>
              <a:gd name="connsiteY229" fmla="*/ 1568625 h 4109748"/>
              <a:gd name="connsiteX230" fmla="*/ 2053611 w 6462601"/>
              <a:gd name="connsiteY230" fmla="*/ 1553469 h 4109748"/>
              <a:gd name="connsiteX231" fmla="*/ 1891949 w 6462601"/>
              <a:gd name="connsiteY231" fmla="*/ 1545891 h 4109748"/>
              <a:gd name="connsiteX232" fmla="*/ 1707553 w 6462601"/>
              <a:gd name="connsiteY232" fmla="*/ 1563573 h 4109748"/>
              <a:gd name="connsiteX233" fmla="*/ 1649456 w 6462601"/>
              <a:gd name="connsiteY233" fmla="*/ 1576203 h 4109748"/>
              <a:gd name="connsiteX234" fmla="*/ 1616618 w 6462601"/>
              <a:gd name="connsiteY234" fmla="*/ 1581255 h 4109748"/>
              <a:gd name="connsiteX235" fmla="*/ 1553469 w 6462601"/>
              <a:gd name="connsiteY235" fmla="*/ 1603989 h 4109748"/>
              <a:gd name="connsiteX236" fmla="*/ 1523158 w 6462601"/>
              <a:gd name="connsiteY236" fmla="*/ 1616618 h 4109748"/>
              <a:gd name="connsiteX237" fmla="*/ 1485268 w 6462601"/>
              <a:gd name="connsiteY237" fmla="*/ 1621670 h 4109748"/>
              <a:gd name="connsiteX238" fmla="*/ 1414541 w 6462601"/>
              <a:gd name="connsiteY238" fmla="*/ 1639352 h 4109748"/>
              <a:gd name="connsiteX239" fmla="*/ 1318554 w 6462601"/>
              <a:gd name="connsiteY239" fmla="*/ 1649456 h 4109748"/>
              <a:gd name="connsiteX240" fmla="*/ 1283191 w 6462601"/>
              <a:gd name="connsiteY240" fmla="*/ 1654508 h 4109748"/>
              <a:gd name="connsiteX241" fmla="*/ 1242775 w 6462601"/>
              <a:gd name="connsiteY241" fmla="*/ 1662086 h 4109748"/>
              <a:gd name="connsiteX242" fmla="*/ 863880 w 6462601"/>
              <a:gd name="connsiteY242" fmla="*/ 1672190 h 4109748"/>
              <a:gd name="connsiteX243" fmla="*/ 805783 w 6462601"/>
              <a:gd name="connsiteY243" fmla="*/ 1667138 h 4109748"/>
              <a:gd name="connsiteX244" fmla="*/ 626439 w 6462601"/>
              <a:gd name="connsiteY244" fmla="*/ 1603989 h 4109748"/>
              <a:gd name="connsiteX245" fmla="*/ 603706 w 6462601"/>
              <a:gd name="connsiteY245" fmla="*/ 1598937 h 4109748"/>
              <a:gd name="connsiteX246" fmla="*/ 507719 w 6462601"/>
              <a:gd name="connsiteY246" fmla="*/ 1528210 h 4109748"/>
              <a:gd name="connsiteX247" fmla="*/ 495089 w 6462601"/>
              <a:gd name="connsiteY247" fmla="*/ 1523158 h 4109748"/>
              <a:gd name="connsiteX248" fmla="*/ 477407 w 6462601"/>
              <a:gd name="connsiteY248" fmla="*/ 1513054 h 4109748"/>
              <a:gd name="connsiteX249" fmla="*/ 467303 w 6462601"/>
              <a:gd name="connsiteY249" fmla="*/ 1505476 h 4109748"/>
              <a:gd name="connsiteX250" fmla="*/ 381421 w 6462601"/>
              <a:gd name="connsiteY250" fmla="*/ 1465060 h 4109748"/>
              <a:gd name="connsiteX251" fmla="*/ 310693 w 6462601"/>
              <a:gd name="connsiteY251" fmla="*/ 1419593 h 4109748"/>
              <a:gd name="connsiteX252" fmla="*/ 242492 w 6462601"/>
              <a:gd name="connsiteY252" fmla="*/ 1374126 h 4109748"/>
              <a:gd name="connsiteX253" fmla="*/ 184395 w 6462601"/>
              <a:gd name="connsiteY253" fmla="*/ 1298347 h 4109748"/>
              <a:gd name="connsiteX254" fmla="*/ 138928 w 6462601"/>
              <a:gd name="connsiteY254" fmla="*/ 1230145 h 4109748"/>
              <a:gd name="connsiteX255" fmla="*/ 103564 w 6462601"/>
              <a:gd name="connsiteY255" fmla="*/ 1154366 h 4109748"/>
              <a:gd name="connsiteX256" fmla="*/ 93460 w 6462601"/>
              <a:gd name="connsiteY256" fmla="*/ 1116477 h 4109748"/>
              <a:gd name="connsiteX257" fmla="*/ 88408 w 6462601"/>
              <a:gd name="connsiteY257" fmla="*/ 1108899 h 4109748"/>
              <a:gd name="connsiteX258" fmla="*/ 70727 w 6462601"/>
              <a:gd name="connsiteY258" fmla="*/ 1058380 h 4109748"/>
              <a:gd name="connsiteX259" fmla="*/ 30311 w 6462601"/>
              <a:gd name="connsiteY259" fmla="*/ 909348 h 4109748"/>
              <a:gd name="connsiteX260" fmla="*/ 17681 w 6462601"/>
              <a:gd name="connsiteY260" fmla="*/ 833569 h 4109748"/>
              <a:gd name="connsiteX261" fmla="*/ 0 w 6462601"/>
              <a:gd name="connsiteY261" fmla="*/ 684537 h 4109748"/>
              <a:gd name="connsiteX262" fmla="*/ 25259 w 6462601"/>
              <a:gd name="connsiteY262" fmla="*/ 482459 h 4109748"/>
              <a:gd name="connsiteX263" fmla="*/ 30311 w 6462601"/>
              <a:gd name="connsiteY263" fmla="*/ 454674 h 4109748"/>
              <a:gd name="connsiteX264" fmla="*/ 47993 w 6462601"/>
              <a:gd name="connsiteY264" fmla="*/ 414258 h 4109748"/>
              <a:gd name="connsiteX265" fmla="*/ 58097 w 6462601"/>
              <a:gd name="connsiteY265" fmla="*/ 386473 h 4109748"/>
              <a:gd name="connsiteX266" fmla="*/ 143980 w 6462601"/>
              <a:gd name="connsiteY266" fmla="*/ 282908 h 4109748"/>
              <a:gd name="connsiteX267" fmla="*/ 184395 w 6462601"/>
              <a:gd name="connsiteY267" fmla="*/ 247544 h 4109748"/>
              <a:gd name="connsiteX268" fmla="*/ 282908 w 6462601"/>
              <a:gd name="connsiteY268" fmla="*/ 194499 h 4109748"/>
              <a:gd name="connsiteX269" fmla="*/ 300590 w 6462601"/>
              <a:gd name="connsiteY269" fmla="*/ 189447 h 4109748"/>
              <a:gd name="connsiteX270" fmla="*/ 310693 w 6462601"/>
              <a:gd name="connsiteY270" fmla="*/ 179343 h 4109748"/>
              <a:gd name="connsiteX271" fmla="*/ 404154 w 6462601"/>
              <a:gd name="connsiteY271" fmla="*/ 161661 h 4109748"/>
              <a:gd name="connsiteX272" fmla="*/ 500141 w 6462601"/>
              <a:gd name="connsiteY272" fmla="*/ 149032 h 4109748"/>
              <a:gd name="connsiteX273" fmla="*/ 818413 w 6462601"/>
              <a:gd name="connsiteY273" fmla="*/ 138928 h 4109748"/>
              <a:gd name="connsiteX274" fmla="*/ 873984 w 6462601"/>
              <a:gd name="connsiteY274" fmla="*/ 131350 h 4109748"/>
              <a:gd name="connsiteX275" fmla="*/ 1086165 w 6462601"/>
              <a:gd name="connsiteY275" fmla="*/ 143980 h 4109748"/>
              <a:gd name="connsiteX276" fmla="*/ 1179626 w 6462601"/>
              <a:gd name="connsiteY276" fmla="*/ 149032 h 4109748"/>
              <a:gd name="connsiteX277" fmla="*/ 1356444 w 6462601"/>
              <a:gd name="connsiteY277" fmla="*/ 171765 h 4109748"/>
              <a:gd name="connsiteX278" fmla="*/ 1437275 w 6462601"/>
              <a:gd name="connsiteY278" fmla="*/ 184395 h 4109748"/>
              <a:gd name="connsiteX279" fmla="*/ 1621670 w 6462601"/>
              <a:gd name="connsiteY279" fmla="*/ 189447 h 4109748"/>
              <a:gd name="connsiteX280" fmla="*/ 2712888 w 6462601"/>
              <a:gd name="connsiteY280" fmla="*/ 184395 h 4109748"/>
              <a:gd name="connsiteX281" fmla="*/ 2856868 w 6462601"/>
              <a:gd name="connsiteY281" fmla="*/ 166713 h 4109748"/>
              <a:gd name="connsiteX282" fmla="*/ 3041264 w 6462601"/>
              <a:gd name="connsiteY282" fmla="*/ 156610 h 4109748"/>
              <a:gd name="connsiteX283" fmla="*/ 3455522 w 6462601"/>
              <a:gd name="connsiteY283" fmla="*/ 171765 h 4109748"/>
              <a:gd name="connsiteX284" fmla="*/ 3531301 w 6462601"/>
              <a:gd name="connsiteY284" fmla="*/ 184395 h 4109748"/>
              <a:gd name="connsiteX285" fmla="*/ 4243624 w 6462601"/>
              <a:gd name="connsiteY285" fmla="*/ 189447 h 4109748"/>
              <a:gd name="connsiteX286" fmla="*/ 4316877 w 6462601"/>
              <a:gd name="connsiteY286" fmla="*/ 194499 h 4109748"/>
              <a:gd name="connsiteX287" fmla="*/ 4438123 w 6462601"/>
              <a:gd name="connsiteY287" fmla="*/ 212181 h 4109748"/>
              <a:gd name="connsiteX288" fmla="*/ 4559370 w 6462601"/>
              <a:gd name="connsiteY288" fmla="*/ 202077 h 4109748"/>
              <a:gd name="connsiteX289" fmla="*/ 4587155 w 6462601"/>
              <a:gd name="connsiteY289" fmla="*/ 194499 h 4109748"/>
              <a:gd name="connsiteX290" fmla="*/ 4594733 w 6462601"/>
              <a:gd name="connsiteY290" fmla="*/ 189447 h 4109748"/>
              <a:gd name="connsiteX291" fmla="*/ 4645253 w 6462601"/>
              <a:gd name="connsiteY291" fmla="*/ 179343 h 4109748"/>
              <a:gd name="connsiteX292" fmla="*/ 4753869 w 6462601"/>
              <a:gd name="connsiteY292" fmla="*/ 156610 h 4109748"/>
              <a:gd name="connsiteX293" fmla="*/ 4794285 w 6462601"/>
              <a:gd name="connsiteY293" fmla="*/ 149032 h 4109748"/>
              <a:gd name="connsiteX294" fmla="*/ 4892797 w 6462601"/>
              <a:gd name="connsiteY294" fmla="*/ 126298 h 4109748"/>
              <a:gd name="connsiteX295" fmla="*/ 5001414 w 6462601"/>
              <a:gd name="connsiteY295" fmla="*/ 121246 h 4109748"/>
              <a:gd name="connsiteX296" fmla="*/ 5099927 w 6462601"/>
              <a:gd name="connsiteY296" fmla="*/ 116194 h 4109748"/>
              <a:gd name="connsiteX297" fmla="*/ 5122660 w 6462601"/>
              <a:gd name="connsiteY297" fmla="*/ 108616 h 4109748"/>
              <a:gd name="connsiteX298" fmla="*/ 5173180 w 6462601"/>
              <a:gd name="connsiteY298" fmla="*/ 98512 h 410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6462601" h="4109748">
                <a:moveTo>
                  <a:pt x="5173180" y="98512"/>
                </a:moveTo>
                <a:cubicBezTo>
                  <a:pt x="5191283" y="93881"/>
                  <a:pt x="5197005" y="88447"/>
                  <a:pt x="5231277" y="80831"/>
                </a:cubicBezTo>
                <a:cubicBezTo>
                  <a:pt x="5238855" y="79147"/>
                  <a:pt x="5246602" y="78095"/>
                  <a:pt x="5254011" y="75779"/>
                </a:cubicBezTo>
                <a:cubicBezTo>
                  <a:pt x="5260131" y="73866"/>
                  <a:pt x="5265653" y="70358"/>
                  <a:pt x="5271692" y="68201"/>
                </a:cubicBezTo>
                <a:cubicBezTo>
                  <a:pt x="5277465" y="66139"/>
                  <a:pt x="5283613" y="65244"/>
                  <a:pt x="5289374" y="63149"/>
                </a:cubicBezTo>
                <a:cubicBezTo>
                  <a:pt x="5318381" y="52601"/>
                  <a:pt x="5278103" y="63672"/>
                  <a:pt x="5312108" y="53045"/>
                </a:cubicBezTo>
                <a:cubicBezTo>
                  <a:pt x="5321271" y="50182"/>
                  <a:pt x="5330631" y="47993"/>
                  <a:pt x="5339893" y="45467"/>
                </a:cubicBezTo>
                <a:cubicBezTo>
                  <a:pt x="5345787" y="42099"/>
                  <a:pt x="5351440" y="38269"/>
                  <a:pt x="5357575" y="35363"/>
                </a:cubicBezTo>
                <a:cubicBezTo>
                  <a:pt x="5367467" y="30677"/>
                  <a:pt x="5378097" y="27628"/>
                  <a:pt x="5387887" y="22733"/>
                </a:cubicBezTo>
                <a:cubicBezTo>
                  <a:pt x="5402047" y="15653"/>
                  <a:pt x="5394495" y="19079"/>
                  <a:pt x="5410621" y="12629"/>
                </a:cubicBezTo>
                <a:cubicBezTo>
                  <a:pt x="5412305" y="10103"/>
                  <a:pt x="5412637" y="5052"/>
                  <a:pt x="5415672" y="5052"/>
                </a:cubicBezTo>
                <a:cubicBezTo>
                  <a:pt x="5418708" y="5052"/>
                  <a:pt x="5418254" y="10865"/>
                  <a:pt x="5420724" y="12629"/>
                </a:cubicBezTo>
                <a:cubicBezTo>
                  <a:pt x="5424414" y="15264"/>
                  <a:pt x="5429210" y="15839"/>
                  <a:pt x="5433354" y="17681"/>
                </a:cubicBezTo>
                <a:cubicBezTo>
                  <a:pt x="5436795" y="19210"/>
                  <a:pt x="5439919" y="21446"/>
                  <a:pt x="5443458" y="22733"/>
                </a:cubicBezTo>
                <a:cubicBezTo>
                  <a:pt x="5495923" y="41811"/>
                  <a:pt x="5425569" y="12540"/>
                  <a:pt x="5478822" y="35363"/>
                </a:cubicBezTo>
                <a:cubicBezTo>
                  <a:pt x="5564705" y="32837"/>
                  <a:pt x="5650799" y="34319"/>
                  <a:pt x="5736470" y="27785"/>
                </a:cubicBezTo>
                <a:cubicBezTo>
                  <a:pt x="5750816" y="26691"/>
                  <a:pt x="5763348" y="17502"/>
                  <a:pt x="5776886" y="12629"/>
                </a:cubicBezTo>
                <a:cubicBezTo>
                  <a:pt x="5804857" y="2560"/>
                  <a:pt x="5797485" y="5408"/>
                  <a:pt x="5829931" y="0"/>
                </a:cubicBezTo>
                <a:cubicBezTo>
                  <a:pt x="5852665" y="1684"/>
                  <a:pt x="5875579" y="1736"/>
                  <a:pt x="5898132" y="5052"/>
                </a:cubicBezTo>
                <a:cubicBezTo>
                  <a:pt x="5904476" y="5985"/>
                  <a:pt x="5909775" y="10472"/>
                  <a:pt x="5915814" y="12629"/>
                </a:cubicBezTo>
                <a:cubicBezTo>
                  <a:pt x="5970662" y="32216"/>
                  <a:pt x="5907407" y="6646"/>
                  <a:pt x="5943600" y="22733"/>
                </a:cubicBezTo>
                <a:cubicBezTo>
                  <a:pt x="5947743" y="24574"/>
                  <a:pt x="5952313" y="25500"/>
                  <a:pt x="5956229" y="27785"/>
                </a:cubicBezTo>
                <a:cubicBezTo>
                  <a:pt x="5962485" y="31435"/>
                  <a:pt x="5967800" y="36526"/>
                  <a:pt x="5973911" y="40415"/>
                </a:cubicBezTo>
                <a:cubicBezTo>
                  <a:pt x="5977088" y="42437"/>
                  <a:pt x="5980733" y="43621"/>
                  <a:pt x="5984015" y="45467"/>
                </a:cubicBezTo>
                <a:cubicBezTo>
                  <a:pt x="6028776" y="70645"/>
                  <a:pt x="6000261" y="56115"/>
                  <a:pt x="6024430" y="68201"/>
                </a:cubicBezTo>
                <a:cubicBezTo>
                  <a:pt x="6026114" y="70727"/>
                  <a:pt x="6027086" y="73915"/>
                  <a:pt x="6029482" y="75779"/>
                </a:cubicBezTo>
                <a:cubicBezTo>
                  <a:pt x="6041130" y="84838"/>
                  <a:pt x="6065952" y="93710"/>
                  <a:pt x="6077476" y="98512"/>
                </a:cubicBezTo>
                <a:cubicBezTo>
                  <a:pt x="6080844" y="101880"/>
                  <a:pt x="6083820" y="105692"/>
                  <a:pt x="6087580" y="108616"/>
                </a:cubicBezTo>
                <a:cubicBezTo>
                  <a:pt x="6096320" y="115414"/>
                  <a:pt x="6101278" y="116083"/>
                  <a:pt x="6110313" y="121246"/>
                </a:cubicBezTo>
                <a:cubicBezTo>
                  <a:pt x="6112949" y="122752"/>
                  <a:pt x="6115365" y="124614"/>
                  <a:pt x="6117891" y="126298"/>
                </a:cubicBezTo>
                <a:cubicBezTo>
                  <a:pt x="6119575" y="130508"/>
                  <a:pt x="6119992" y="135485"/>
                  <a:pt x="6122943" y="138928"/>
                </a:cubicBezTo>
                <a:cubicBezTo>
                  <a:pt x="6125394" y="141787"/>
                  <a:pt x="6129879" y="141944"/>
                  <a:pt x="6133047" y="143980"/>
                </a:cubicBezTo>
                <a:cubicBezTo>
                  <a:pt x="6141693" y="149538"/>
                  <a:pt x="6150225" y="155311"/>
                  <a:pt x="6158307" y="161661"/>
                </a:cubicBezTo>
                <a:cubicBezTo>
                  <a:pt x="6186460" y="183780"/>
                  <a:pt x="6155633" y="161512"/>
                  <a:pt x="6173463" y="179343"/>
                </a:cubicBezTo>
                <a:cubicBezTo>
                  <a:pt x="6175609" y="181490"/>
                  <a:pt x="6178404" y="182889"/>
                  <a:pt x="6181040" y="184395"/>
                </a:cubicBezTo>
                <a:cubicBezTo>
                  <a:pt x="6189298" y="189114"/>
                  <a:pt x="6194754" y="190891"/>
                  <a:pt x="6203774" y="194499"/>
                </a:cubicBezTo>
                <a:cubicBezTo>
                  <a:pt x="6205458" y="197025"/>
                  <a:pt x="6207320" y="199441"/>
                  <a:pt x="6208826" y="202077"/>
                </a:cubicBezTo>
                <a:cubicBezTo>
                  <a:pt x="6210694" y="205346"/>
                  <a:pt x="6211689" y="209117"/>
                  <a:pt x="6213878" y="212181"/>
                </a:cubicBezTo>
                <a:cubicBezTo>
                  <a:pt x="6215954" y="215088"/>
                  <a:pt x="6219263" y="216939"/>
                  <a:pt x="6221456" y="219759"/>
                </a:cubicBezTo>
                <a:cubicBezTo>
                  <a:pt x="6232970" y="234562"/>
                  <a:pt x="6229122" y="235825"/>
                  <a:pt x="6244190" y="247544"/>
                </a:cubicBezTo>
                <a:cubicBezTo>
                  <a:pt x="6247162" y="249856"/>
                  <a:pt x="6250925" y="250912"/>
                  <a:pt x="6254293" y="252596"/>
                </a:cubicBezTo>
                <a:cubicBezTo>
                  <a:pt x="6268986" y="277084"/>
                  <a:pt x="6253874" y="254212"/>
                  <a:pt x="6271975" y="275330"/>
                </a:cubicBezTo>
                <a:cubicBezTo>
                  <a:pt x="6283202" y="288428"/>
                  <a:pt x="6270010" y="278230"/>
                  <a:pt x="6284605" y="287960"/>
                </a:cubicBezTo>
                <a:cubicBezTo>
                  <a:pt x="6286289" y="291328"/>
                  <a:pt x="6287789" y="294795"/>
                  <a:pt x="6289657" y="298064"/>
                </a:cubicBezTo>
                <a:cubicBezTo>
                  <a:pt x="6291163" y="300700"/>
                  <a:pt x="6293581" y="302823"/>
                  <a:pt x="6294709" y="305642"/>
                </a:cubicBezTo>
                <a:cubicBezTo>
                  <a:pt x="6296986" y="311333"/>
                  <a:pt x="6296756" y="317981"/>
                  <a:pt x="6299761" y="323323"/>
                </a:cubicBezTo>
                <a:cubicBezTo>
                  <a:pt x="6310651" y="342683"/>
                  <a:pt x="6312192" y="342556"/>
                  <a:pt x="6325021" y="351109"/>
                </a:cubicBezTo>
                <a:cubicBezTo>
                  <a:pt x="6326705" y="357003"/>
                  <a:pt x="6327977" y="363030"/>
                  <a:pt x="6330072" y="368791"/>
                </a:cubicBezTo>
                <a:cubicBezTo>
                  <a:pt x="6331359" y="372330"/>
                  <a:pt x="6334017" y="375296"/>
                  <a:pt x="6335124" y="378895"/>
                </a:cubicBezTo>
                <a:cubicBezTo>
                  <a:pt x="6337407" y="386314"/>
                  <a:pt x="6337861" y="394219"/>
                  <a:pt x="6340176" y="401628"/>
                </a:cubicBezTo>
                <a:cubicBezTo>
                  <a:pt x="6342089" y="407749"/>
                  <a:pt x="6345597" y="413271"/>
                  <a:pt x="6347754" y="419310"/>
                </a:cubicBezTo>
                <a:cubicBezTo>
                  <a:pt x="6349816" y="425083"/>
                  <a:pt x="6350868" y="431177"/>
                  <a:pt x="6352806" y="436992"/>
                </a:cubicBezTo>
                <a:cubicBezTo>
                  <a:pt x="6354240" y="441294"/>
                  <a:pt x="6356612" y="445262"/>
                  <a:pt x="6357858" y="449622"/>
                </a:cubicBezTo>
                <a:cubicBezTo>
                  <a:pt x="6365584" y="476662"/>
                  <a:pt x="6355663" y="467524"/>
                  <a:pt x="6370488" y="477407"/>
                </a:cubicBezTo>
                <a:cubicBezTo>
                  <a:pt x="6372172" y="484985"/>
                  <a:pt x="6374402" y="492462"/>
                  <a:pt x="6375540" y="500141"/>
                </a:cubicBezTo>
                <a:cubicBezTo>
                  <a:pt x="6385974" y="570566"/>
                  <a:pt x="6385662" y="676339"/>
                  <a:pt x="6388170" y="730004"/>
                </a:cubicBezTo>
                <a:cubicBezTo>
                  <a:pt x="6389509" y="758650"/>
                  <a:pt x="6391538" y="787259"/>
                  <a:pt x="6393222" y="815887"/>
                </a:cubicBezTo>
                <a:cubicBezTo>
                  <a:pt x="6394906" y="898402"/>
                  <a:pt x="6396014" y="980931"/>
                  <a:pt x="6398274" y="1063432"/>
                </a:cubicBezTo>
                <a:cubicBezTo>
                  <a:pt x="6401649" y="1186631"/>
                  <a:pt x="6390933" y="1147493"/>
                  <a:pt x="6410903" y="1207412"/>
                </a:cubicBezTo>
                <a:cubicBezTo>
                  <a:pt x="6418146" y="1272602"/>
                  <a:pt x="6419840" y="1265588"/>
                  <a:pt x="6410903" y="1351392"/>
                </a:cubicBezTo>
                <a:cubicBezTo>
                  <a:pt x="6410075" y="1359337"/>
                  <a:pt x="6405708" y="1366502"/>
                  <a:pt x="6403326" y="1374126"/>
                </a:cubicBezTo>
                <a:cubicBezTo>
                  <a:pt x="6401498" y="1379977"/>
                  <a:pt x="6399704" y="1385847"/>
                  <a:pt x="6398274" y="1391807"/>
                </a:cubicBezTo>
                <a:cubicBezTo>
                  <a:pt x="6394651" y="1406904"/>
                  <a:pt x="6394286" y="1423005"/>
                  <a:pt x="6388170" y="1437275"/>
                </a:cubicBezTo>
                <a:cubicBezTo>
                  <a:pt x="6385644" y="1443169"/>
                  <a:pt x="6382505" y="1448836"/>
                  <a:pt x="6380592" y="1454956"/>
                </a:cubicBezTo>
                <a:cubicBezTo>
                  <a:pt x="6378276" y="1462365"/>
                  <a:pt x="6377062" y="1470078"/>
                  <a:pt x="6375540" y="1477690"/>
                </a:cubicBezTo>
                <a:cubicBezTo>
                  <a:pt x="6373694" y="1486921"/>
                  <a:pt x="6373229" y="1496470"/>
                  <a:pt x="6370488" y="1505476"/>
                </a:cubicBezTo>
                <a:cubicBezTo>
                  <a:pt x="6367301" y="1515947"/>
                  <a:pt x="6361319" y="1525403"/>
                  <a:pt x="6357858" y="1535787"/>
                </a:cubicBezTo>
                <a:cubicBezTo>
                  <a:pt x="6352718" y="1551207"/>
                  <a:pt x="6350684" y="1576707"/>
                  <a:pt x="6347754" y="1591359"/>
                </a:cubicBezTo>
                <a:cubicBezTo>
                  <a:pt x="6345711" y="1601571"/>
                  <a:pt x="6342702" y="1611566"/>
                  <a:pt x="6340176" y="1621670"/>
                </a:cubicBezTo>
                <a:cubicBezTo>
                  <a:pt x="6338492" y="1641036"/>
                  <a:pt x="6337780" y="1660511"/>
                  <a:pt x="6335124" y="1679768"/>
                </a:cubicBezTo>
                <a:cubicBezTo>
                  <a:pt x="6334396" y="1685043"/>
                  <a:pt x="6331116" y="1689701"/>
                  <a:pt x="6330072" y="1694923"/>
                </a:cubicBezTo>
                <a:cubicBezTo>
                  <a:pt x="6327737" y="1706599"/>
                  <a:pt x="6327779" y="1718703"/>
                  <a:pt x="6325021" y="1730287"/>
                </a:cubicBezTo>
                <a:cubicBezTo>
                  <a:pt x="6323536" y="1736525"/>
                  <a:pt x="6319471" y="1741886"/>
                  <a:pt x="6317443" y="1747969"/>
                </a:cubicBezTo>
                <a:cubicBezTo>
                  <a:pt x="6313566" y="1759599"/>
                  <a:pt x="6311216" y="1771702"/>
                  <a:pt x="6307339" y="1783332"/>
                </a:cubicBezTo>
                <a:cubicBezTo>
                  <a:pt x="6304813" y="1790910"/>
                  <a:pt x="6301899" y="1798370"/>
                  <a:pt x="6299761" y="1806066"/>
                </a:cubicBezTo>
                <a:cubicBezTo>
                  <a:pt x="6297683" y="1813546"/>
                  <a:pt x="6296592" y="1821269"/>
                  <a:pt x="6294709" y="1828800"/>
                </a:cubicBezTo>
                <a:cubicBezTo>
                  <a:pt x="6293222" y="1834747"/>
                  <a:pt x="6290827" y="1840464"/>
                  <a:pt x="6289657" y="1846481"/>
                </a:cubicBezTo>
                <a:cubicBezTo>
                  <a:pt x="6284928" y="1870803"/>
                  <a:pt x="6283037" y="1895696"/>
                  <a:pt x="6277027" y="1919734"/>
                </a:cubicBezTo>
                <a:cubicBezTo>
                  <a:pt x="6264640" y="1969283"/>
                  <a:pt x="6269407" y="1946487"/>
                  <a:pt x="6261871" y="1987936"/>
                </a:cubicBezTo>
                <a:cubicBezTo>
                  <a:pt x="6263555" y="2017405"/>
                  <a:pt x="6263911" y="2046981"/>
                  <a:pt x="6266923" y="2076344"/>
                </a:cubicBezTo>
                <a:cubicBezTo>
                  <a:pt x="6267307" y="2080090"/>
                  <a:pt x="6271237" y="2082756"/>
                  <a:pt x="6271975" y="2086448"/>
                </a:cubicBezTo>
                <a:cubicBezTo>
                  <a:pt x="6274638" y="2099761"/>
                  <a:pt x="6274555" y="2113514"/>
                  <a:pt x="6277027" y="2126864"/>
                </a:cubicBezTo>
                <a:cubicBezTo>
                  <a:pt x="6278775" y="2136303"/>
                  <a:pt x="6282381" y="2145310"/>
                  <a:pt x="6284605" y="2154649"/>
                </a:cubicBezTo>
                <a:cubicBezTo>
                  <a:pt x="6286594" y="2163002"/>
                  <a:pt x="6288300" y="2171430"/>
                  <a:pt x="6289657" y="2179909"/>
                </a:cubicBezTo>
                <a:cubicBezTo>
                  <a:pt x="6291670" y="2192490"/>
                  <a:pt x="6291945" y="2205360"/>
                  <a:pt x="6294709" y="2217798"/>
                </a:cubicBezTo>
                <a:cubicBezTo>
                  <a:pt x="6295368" y="2220762"/>
                  <a:pt x="6298593" y="2222574"/>
                  <a:pt x="6299761" y="2225376"/>
                </a:cubicBezTo>
                <a:cubicBezTo>
                  <a:pt x="6302833" y="2232749"/>
                  <a:pt x="6304813" y="2240532"/>
                  <a:pt x="6307339" y="2248110"/>
                </a:cubicBezTo>
                <a:cubicBezTo>
                  <a:pt x="6309023" y="2275054"/>
                  <a:pt x="6310501" y="2302011"/>
                  <a:pt x="6312391" y="2328941"/>
                </a:cubicBezTo>
                <a:cubicBezTo>
                  <a:pt x="6313869" y="2350006"/>
                  <a:pt x="6316457" y="2370996"/>
                  <a:pt x="6317443" y="2392090"/>
                </a:cubicBezTo>
                <a:cubicBezTo>
                  <a:pt x="6320668" y="2461104"/>
                  <a:pt x="6321312" y="2530229"/>
                  <a:pt x="6325021" y="2599219"/>
                </a:cubicBezTo>
                <a:cubicBezTo>
                  <a:pt x="6327308" y="2641762"/>
                  <a:pt x="6328298" y="2613305"/>
                  <a:pt x="6335124" y="2639635"/>
                </a:cubicBezTo>
                <a:cubicBezTo>
                  <a:pt x="6339891" y="2658023"/>
                  <a:pt x="6343570" y="2676676"/>
                  <a:pt x="6347754" y="2695206"/>
                </a:cubicBezTo>
                <a:cubicBezTo>
                  <a:pt x="6349464" y="2702778"/>
                  <a:pt x="6350673" y="2710476"/>
                  <a:pt x="6352806" y="2717940"/>
                </a:cubicBezTo>
                <a:cubicBezTo>
                  <a:pt x="6354490" y="2723834"/>
                  <a:pt x="6356711" y="2729600"/>
                  <a:pt x="6357858" y="2735622"/>
                </a:cubicBezTo>
                <a:cubicBezTo>
                  <a:pt x="6360086" y="2747319"/>
                  <a:pt x="6360152" y="2759401"/>
                  <a:pt x="6362910" y="2770985"/>
                </a:cubicBezTo>
                <a:cubicBezTo>
                  <a:pt x="6364395" y="2777223"/>
                  <a:pt x="6368759" y="2782492"/>
                  <a:pt x="6370488" y="2788667"/>
                </a:cubicBezTo>
                <a:cubicBezTo>
                  <a:pt x="6378788" y="2818309"/>
                  <a:pt x="6383124" y="2849326"/>
                  <a:pt x="6388170" y="2879602"/>
                </a:cubicBezTo>
                <a:cubicBezTo>
                  <a:pt x="6391538" y="2920017"/>
                  <a:pt x="6395278" y="2960403"/>
                  <a:pt x="6398274" y="3000848"/>
                </a:cubicBezTo>
                <a:cubicBezTo>
                  <a:pt x="6401788" y="3048282"/>
                  <a:pt x="6404859" y="3097685"/>
                  <a:pt x="6410903" y="3144828"/>
                </a:cubicBezTo>
                <a:cubicBezTo>
                  <a:pt x="6411890" y="3152528"/>
                  <a:pt x="6414433" y="3159950"/>
                  <a:pt x="6415955" y="3167562"/>
                </a:cubicBezTo>
                <a:cubicBezTo>
                  <a:pt x="6417801" y="3176793"/>
                  <a:pt x="6419323" y="3186086"/>
                  <a:pt x="6421007" y="3195348"/>
                </a:cubicBezTo>
                <a:cubicBezTo>
                  <a:pt x="6422691" y="3214714"/>
                  <a:pt x="6422642" y="3234309"/>
                  <a:pt x="6426059" y="3253445"/>
                </a:cubicBezTo>
                <a:cubicBezTo>
                  <a:pt x="6426922" y="3258278"/>
                  <a:pt x="6433255" y="3261180"/>
                  <a:pt x="6433637" y="3266075"/>
                </a:cubicBezTo>
                <a:cubicBezTo>
                  <a:pt x="6451295" y="3492089"/>
                  <a:pt x="6427470" y="3353405"/>
                  <a:pt x="6443741" y="3442892"/>
                </a:cubicBezTo>
                <a:cubicBezTo>
                  <a:pt x="6446267" y="3525407"/>
                  <a:pt x="6447536" y="3607970"/>
                  <a:pt x="6451319" y="3690437"/>
                </a:cubicBezTo>
                <a:cubicBezTo>
                  <a:pt x="6454993" y="3770534"/>
                  <a:pt x="6474758" y="3634982"/>
                  <a:pt x="6451319" y="3799054"/>
                </a:cubicBezTo>
                <a:cubicBezTo>
                  <a:pt x="6450814" y="3802590"/>
                  <a:pt x="6445817" y="3803725"/>
                  <a:pt x="6443741" y="3806632"/>
                </a:cubicBezTo>
                <a:cubicBezTo>
                  <a:pt x="6441552" y="3809696"/>
                  <a:pt x="6440218" y="3813295"/>
                  <a:pt x="6438689" y="3816736"/>
                </a:cubicBezTo>
                <a:cubicBezTo>
                  <a:pt x="6436848" y="3820879"/>
                  <a:pt x="6436206" y="3825629"/>
                  <a:pt x="6433637" y="3829365"/>
                </a:cubicBezTo>
                <a:cubicBezTo>
                  <a:pt x="6430155" y="3834429"/>
                  <a:pt x="6407911" y="3862285"/>
                  <a:pt x="6398274" y="3869781"/>
                </a:cubicBezTo>
                <a:cubicBezTo>
                  <a:pt x="6395302" y="3872093"/>
                  <a:pt x="6391439" y="3872965"/>
                  <a:pt x="6388170" y="3874833"/>
                </a:cubicBezTo>
                <a:cubicBezTo>
                  <a:pt x="6385534" y="3876339"/>
                  <a:pt x="6383228" y="3878379"/>
                  <a:pt x="6380592" y="3879885"/>
                </a:cubicBezTo>
                <a:cubicBezTo>
                  <a:pt x="6377323" y="3881753"/>
                  <a:pt x="6373402" y="3882553"/>
                  <a:pt x="6370488" y="3884937"/>
                </a:cubicBezTo>
                <a:cubicBezTo>
                  <a:pt x="6340518" y="3909457"/>
                  <a:pt x="6365485" y="3897546"/>
                  <a:pt x="6340176" y="3907670"/>
                </a:cubicBezTo>
                <a:cubicBezTo>
                  <a:pt x="6335660" y="3913315"/>
                  <a:pt x="6323607" y="3929334"/>
                  <a:pt x="6317443" y="3932930"/>
                </a:cubicBezTo>
                <a:cubicBezTo>
                  <a:pt x="6312148" y="3936019"/>
                  <a:pt x="6305655" y="3936298"/>
                  <a:pt x="6299761" y="3937982"/>
                </a:cubicBezTo>
                <a:cubicBezTo>
                  <a:pt x="6298077" y="3941350"/>
                  <a:pt x="6297886" y="3946064"/>
                  <a:pt x="6294709" y="3948086"/>
                </a:cubicBezTo>
                <a:cubicBezTo>
                  <a:pt x="6288438" y="3952077"/>
                  <a:pt x="6262560" y="3957710"/>
                  <a:pt x="6254293" y="3960716"/>
                </a:cubicBezTo>
                <a:cubicBezTo>
                  <a:pt x="6250754" y="3962003"/>
                  <a:pt x="6247699" y="3964403"/>
                  <a:pt x="6244190" y="3965768"/>
                </a:cubicBezTo>
                <a:cubicBezTo>
                  <a:pt x="6232524" y="3970305"/>
                  <a:pt x="6220880" y="3975022"/>
                  <a:pt x="6208826" y="3978397"/>
                </a:cubicBezTo>
                <a:cubicBezTo>
                  <a:pt x="6199761" y="3980935"/>
                  <a:pt x="6190302" y="3981765"/>
                  <a:pt x="6181040" y="3983449"/>
                </a:cubicBezTo>
                <a:cubicBezTo>
                  <a:pt x="6130521" y="3981765"/>
                  <a:pt x="6079728" y="3983912"/>
                  <a:pt x="6029482" y="3978397"/>
                </a:cubicBezTo>
                <a:cubicBezTo>
                  <a:pt x="6010159" y="3976276"/>
                  <a:pt x="5993085" y="3963912"/>
                  <a:pt x="5973911" y="3960716"/>
                </a:cubicBezTo>
                <a:lnTo>
                  <a:pt x="5943600" y="3955664"/>
                </a:lnTo>
                <a:cubicBezTo>
                  <a:pt x="5938548" y="3953138"/>
                  <a:pt x="5934010" y="3949046"/>
                  <a:pt x="5928444" y="3948086"/>
                </a:cubicBezTo>
                <a:cubicBezTo>
                  <a:pt x="5872917" y="3938512"/>
                  <a:pt x="5835747" y="3944904"/>
                  <a:pt x="5776886" y="3948086"/>
                </a:cubicBezTo>
                <a:cubicBezTo>
                  <a:pt x="5771834" y="3950612"/>
                  <a:pt x="5767002" y="3953636"/>
                  <a:pt x="5761730" y="3955664"/>
                </a:cubicBezTo>
                <a:cubicBezTo>
                  <a:pt x="5742686" y="3962989"/>
                  <a:pt x="5742304" y="3959209"/>
                  <a:pt x="5721314" y="3965768"/>
                </a:cubicBezTo>
                <a:cubicBezTo>
                  <a:pt x="5715194" y="3967680"/>
                  <a:pt x="5709716" y="3971317"/>
                  <a:pt x="5703633" y="3973345"/>
                </a:cubicBezTo>
                <a:cubicBezTo>
                  <a:pt x="5668521" y="3985049"/>
                  <a:pt x="5669041" y="3983339"/>
                  <a:pt x="5632906" y="3988501"/>
                </a:cubicBezTo>
                <a:cubicBezTo>
                  <a:pt x="5606194" y="4008535"/>
                  <a:pt x="5624703" y="3997106"/>
                  <a:pt x="5559653" y="4006183"/>
                </a:cubicBezTo>
                <a:cubicBezTo>
                  <a:pt x="5544550" y="4008290"/>
                  <a:pt x="5529341" y="4009551"/>
                  <a:pt x="5514185" y="4011235"/>
                </a:cubicBezTo>
                <a:cubicBezTo>
                  <a:pt x="5493825" y="4031595"/>
                  <a:pt x="5514024" y="4014595"/>
                  <a:pt x="5456088" y="4023865"/>
                </a:cubicBezTo>
                <a:cubicBezTo>
                  <a:pt x="5451611" y="4024581"/>
                  <a:pt x="5447827" y="4027703"/>
                  <a:pt x="5443458" y="4028917"/>
                </a:cubicBezTo>
                <a:cubicBezTo>
                  <a:pt x="5432634" y="4031924"/>
                  <a:pt x="5421567" y="4033969"/>
                  <a:pt x="5410621" y="4036495"/>
                </a:cubicBezTo>
                <a:cubicBezTo>
                  <a:pt x="5379120" y="4054494"/>
                  <a:pt x="5394286" y="4048029"/>
                  <a:pt x="5339893" y="4059228"/>
                </a:cubicBezTo>
                <a:cubicBezTo>
                  <a:pt x="5329046" y="4061461"/>
                  <a:pt x="5317915" y="4062108"/>
                  <a:pt x="5307056" y="4064280"/>
                </a:cubicBezTo>
                <a:cubicBezTo>
                  <a:pt x="5301045" y="4065482"/>
                  <a:pt x="5295476" y="4068747"/>
                  <a:pt x="5289374" y="4069332"/>
                </a:cubicBezTo>
                <a:cubicBezTo>
                  <a:pt x="5233898" y="4074652"/>
                  <a:pt x="5178178" y="4077104"/>
                  <a:pt x="5122660" y="4081962"/>
                </a:cubicBezTo>
                <a:cubicBezTo>
                  <a:pt x="5104852" y="4083520"/>
                  <a:pt x="5082466" y="4087424"/>
                  <a:pt x="5064563" y="4092066"/>
                </a:cubicBezTo>
                <a:cubicBezTo>
                  <a:pt x="5049337" y="4096014"/>
                  <a:pt x="5034502" y="4101524"/>
                  <a:pt x="5019096" y="4104696"/>
                </a:cubicBezTo>
                <a:cubicBezTo>
                  <a:pt x="5005798" y="4107434"/>
                  <a:pt x="4992152" y="4108064"/>
                  <a:pt x="4978680" y="4109748"/>
                </a:cubicBezTo>
                <a:cubicBezTo>
                  <a:pt x="4855968" y="4106755"/>
                  <a:pt x="4796933" y="4107942"/>
                  <a:pt x="4690720" y="4099644"/>
                </a:cubicBezTo>
                <a:cubicBezTo>
                  <a:pt x="4663740" y="4097536"/>
                  <a:pt x="4636785" y="4095055"/>
                  <a:pt x="4609889" y="4092066"/>
                </a:cubicBezTo>
                <a:cubicBezTo>
                  <a:pt x="4583732" y="4089160"/>
                  <a:pt x="4531584" y="4081962"/>
                  <a:pt x="4531584" y="4081962"/>
                </a:cubicBezTo>
                <a:cubicBezTo>
                  <a:pt x="4446464" y="4056426"/>
                  <a:pt x="4526870" y="4078402"/>
                  <a:pt x="4324455" y="4064280"/>
                </a:cubicBezTo>
                <a:cubicBezTo>
                  <a:pt x="4312576" y="4063451"/>
                  <a:pt x="4300879" y="4060912"/>
                  <a:pt x="4289091" y="4059228"/>
                </a:cubicBezTo>
                <a:cubicBezTo>
                  <a:pt x="4217173" y="4034058"/>
                  <a:pt x="4255800" y="4046185"/>
                  <a:pt x="4172897" y="4023865"/>
                </a:cubicBezTo>
                <a:cubicBezTo>
                  <a:pt x="4165319" y="4019655"/>
                  <a:pt x="4158242" y="4014377"/>
                  <a:pt x="4150163" y="4011235"/>
                </a:cubicBezTo>
                <a:cubicBezTo>
                  <a:pt x="4143935" y="4008813"/>
                  <a:pt x="4103908" y="4001906"/>
                  <a:pt x="4099644" y="4001131"/>
                </a:cubicBezTo>
                <a:cubicBezTo>
                  <a:pt x="4080278" y="3993553"/>
                  <a:pt x="4061542" y="3984110"/>
                  <a:pt x="4041547" y="3978397"/>
                </a:cubicBezTo>
                <a:cubicBezTo>
                  <a:pt x="4028192" y="3974581"/>
                  <a:pt x="4018523" y="3972623"/>
                  <a:pt x="4006183" y="3965768"/>
                </a:cubicBezTo>
                <a:cubicBezTo>
                  <a:pt x="3972516" y="3947065"/>
                  <a:pt x="3987587" y="3949953"/>
                  <a:pt x="3955664" y="3937982"/>
                </a:cubicBezTo>
                <a:cubicBezTo>
                  <a:pt x="3907008" y="3919736"/>
                  <a:pt x="3983983" y="3957348"/>
                  <a:pt x="3897566" y="3915248"/>
                </a:cubicBezTo>
                <a:cubicBezTo>
                  <a:pt x="3877929" y="3905682"/>
                  <a:pt x="3860191" y="3891844"/>
                  <a:pt x="3839469" y="3884937"/>
                </a:cubicBezTo>
                <a:cubicBezTo>
                  <a:pt x="3834417" y="3883253"/>
                  <a:pt x="3829318" y="3881705"/>
                  <a:pt x="3824313" y="3879885"/>
                </a:cubicBezTo>
                <a:cubicBezTo>
                  <a:pt x="3820052" y="3878335"/>
                  <a:pt x="3815985" y="3876267"/>
                  <a:pt x="3811684" y="3874833"/>
                </a:cubicBezTo>
                <a:cubicBezTo>
                  <a:pt x="3805869" y="3872895"/>
                  <a:pt x="3799522" y="3872446"/>
                  <a:pt x="3794002" y="3869781"/>
                </a:cubicBezTo>
                <a:cubicBezTo>
                  <a:pt x="3775000" y="3860608"/>
                  <a:pt x="3758448" y="3846142"/>
                  <a:pt x="3738430" y="3839469"/>
                </a:cubicBezTo>
                <a:cubicBezTo>
                  <a:pt x="3710531" y="3830169"/>
                  <a:pt x="3708010" y="3828706"/>
                  <a:pt x="3680333" y="3821787"/>
                </a:cubicBezTo>
                <a:cubicBezTo>
                  <a:pt x="3667113" y="3818482"/>
                  <a:pt x="3652826" y="3816440"/>
                  <a:pt x="3639918" y="3811684"/>
                </a:cubicBezTo>
                <a:cubicBezTo>
                  <a:pt x="3629647" y="3807900"/>
                  <a:pt x="3619667" y="3803366"/>
                  <a:pt x="3609606" y="3799054"/>
                </a:cubicBezTo>
                <a:cubicBezTo>
                  <a:pt x="3595957" y="3793205"/>
                  <a:pt x="3571870" y="3782093"/>
                  <a:pt x="3559087" y="3776320"/>
                </a:cubicBezTo>
                <a:cubicBezTo>
                  <a:pt x="3542257" y="3768719"/>
                  <a:pt x="3525613" y="3760689"/>
                  <a:pt x="3508567" y="3753586"/>
                </a:cubicBezTo>
                <a:cubicBezTo>
                  <a:pt x="3498463" y="3749376"/>
                  <a:pt x="3488047" y="3745850"/>
                  <a:pt x="3478256" y="3740956"/>
                </a:cubicBezTo>
                <a:cubicBezTo>
                  <a:pt x="3474888" y="3739272"/>
                  <a:pt x="3471691" y="3737192"/>
                  <a:pt x="3468152" y="3735905"/>
                </a:cubicBezTo>
                <a:cubicBezTo>
                  <a:pt x="3451510" y="3729854"/>
                  <a:pt x="3438321" y="3728828"/>
                  <a:pt x="3420159" y="3725801"/>
                </a:cubicBezTo>
                <a:cubicBezTo>
                  <a:pt x="3416791" y="3723275"/>
                  <a:pt x="3413888" y="3719965"/>
                  <a:pt x="3410055" y="3718223"/>
                </a:cubicBezTo>
                <a:cubicBezTo>
                  <a:pt x="3404475" y="3715686"/>
                  <a:pt x="3398320" y="3714658"/>
                  <a:pt x="3392373" y="3713171"/>
                </a:cubicBezTo>
                <a:cubicBezTo>
                  <a:pt x="3370583" y="3707724"/>
                  <a:pt x="3373710" y="3710658"/>
                  <a:pt x="3357009" y="3703067"/>
                </a:cubicBezTo>
                <a:cubicBezTo>
                  <a:pt x="3351867" y="3700730"/>
                  <a:pt x="3347126" y="3697517"/>
                  <a:pt x="3341854" y="3695489"/>
                </a:cubicBezTo>
                <a:cubicBezTo>
                  <a:pt x="3336133" y="3693288"/>
                  <a:pt x="3329747" y="3692986"/>
                  <a:pt x="3324172" y="3690437"/>
                </a:cubicBezTo>
                <a:cubicBezTo>
                  <a:pt x="3300200" y="3679478"/>
                  <a:pt x="3277021" y="3666862"/>
                  <a:pt x="3253445" y="3655074"/>
                </a:cubicBezTo>
                <a:cubicBezTo>
                  <a:pt x="3237271" y="3646987"/>
                  <a:pt x="3246608" y="3651889"/>
                  <a:pt x="3225659" y="3639918"/>
                </a:cubicBezTo>
                <a:cubicBezTo>
                  <a:pt x="3223975" y="3637392"/>
                  <a:pt x="3223077" y="3634105"/>
                  <a:pt x="3220607" y="3632340"/>
                </a:cubicBezTo>
                <a:cubicBezTo>
                  <a:pt x="3216917" y="3629704"/>
                  <a:pt x="3212120" y="3629130"/>
                  <a:pt x="3207977" y="3627288"/>
                </a:cubicBezTo>
                <a:cubicBezTo>
                  <a:pt x="3204536" y="3625759"/>
                  <a:pt x="3201051" y="3624258"/>
                  <a:pt x="3197874" y="3622236"/>
                </a:cubicBezTo>
                <a:cubicBezTo>
                  <a:pt x="3191763" y="3618347"/>
                  <a:pt x="3186505" y="3613157"/>
                  <a:pt x="3180192" y="3609606"/>
                </a:cubicBezTo>
                <a:cubicBezTo>
                  <a:pt x="3139692" y="3586825"/>
                  <a:pt x="3162587" y="3614437"/>
                  <a:pt x="3104413" y="3569191"/>
                </a:cubicBezTo>
                <a:cubicBezTo>
                  <a:pt x="3096835" y="3563297"/>
                  <a:pt x="3090037" y="3556233"/>
                  <a:pt x="3081679" y="3551509"/>
                </a:cubicBezTo>
                <a:cubicBezTo>
                  <a:pt x="3070514" y="3545198"/>
                  <a:pt x="3046316" y="3536353"/>
                  <a:pt x="3046316" y="3536353"/>
                </a:cubicBezTo>
                <a:cubicBezTo>
                  <a:pt x="3000455" y="3498136"/>
                  <a:pt x="3078286" y="3561034"/>
                  <a:pt x="2995796" y="3506042"/>
                </a:cubicBezTo>
                <a:cubicBezTo>
                  <a:pt x="2988860" y="3501418"/>
                  <a:pt x="2984668" y="3493510"/>
                  <a:pt x="2978114" y="3488360"/>
                </a:cubicBezTo>
                <a:cubicBezTo>
                  <a:pt x="2972776" y="3484166"/>
                  <a:pt x="2966327" y="3481624"/>
                  <a:pt x="2960433" y="3478256"/>
                </a:cubicBezTo>
                <a:cubicBezTo>
                  <a:pt x="2926593" y="3435957"/>
                  <a:pt x="2982787" y="3505246"/>
                  <a:pt x="2932647" y="3447944"/>
                </a:cubicBezTo>
                <a:cubicBezTo>
                  <a:pt x="2926325" y="3440719"/>
                  <a:pt x="2921166" y="3432539"/>
                  <a:pt x="2914965" y="3425211"/>
                </a:cubicBezTo>
                <a:cubicBezTo>
                  <a:pt x="2881759" y="3385969"/>
                  <a:pt x="2922179" y="3434952"/>
                  <a:pt x="2897284" y="3410055"/>
                </a:cubicBezTo>
                <a:cubicBezTo>
                  <a:pt x="2891797" y="3404568"/>
                  <a:pt x="2878032" y="3384617"/>
                  <a:pt x="2874550" y="3379743"/>
                </a:cubicBezTo>
                <a:cubicBezTo>
                  <a:pt x="2868478" y="3352418"/>
                  <a:pt x="2869376" y="3352021"/>
                  <a:pt x="2856868" y="3321646"/>
                </a:cubicBezTo>
                <a:cubicBezTo>
                  <a:pt x="2849837" y="3304571"/>
                  <a:pt x="2840992" y="3288272"/>
                  <a:pt x="2834134" y="3271127"/>
                </a:cubicBezTo>
                <a:cubicBezTo>
                  <a:pt x="2819655" y="3234930"/>
                  <a:pt x="2841268" y="3290930"/>
                  <a:pt x="2824030" y="3235763"/>
                </a:cubicBezTo>
                <a:cubicBezTo>
                  <a:pt x="2822117" y="3229642"/>
                  <a:pt x="2818755" y="3224066"/>
                  <a:pt x="2816453" y="3218081"/>
                </a:cubicBezTo>
                <a:cubicBezTo>
                  <a:pt x="2814542" y="3213111"/>
                  <a:pt x="2813221" y="3207930"/>
                  <a:pt x="2811401" y="3202926"/>
                </a:cubicBezTo>
                <a:cubicBezTo>
                  <a:pt x="2809851" y="3198665"/>
                  <a:pt x="2808033" y="3194506"/>
                  <a:pt x="2806349" y="3190296"/>
                </a:cubicBezTo>
                <a:cubicBezTo>
                  <a:pt x="2804665" y="3176824"/>
                  <a:pt x="2803960" y="3163193"/>
                  <a:pt x="2801297" y="3149880"/>
                </a:cubicBezTo>
                <a:cubicBezTo>
                  <a:pt x="2788773" y="3087263"/>
                  <a:pt x="2797872" y="3166549"/>
                  <a:pt x="2788667" y="3104413"/>
                </a:cubicBezTo>
                <a:cubicBezTo>
                  <a:pt x="2782960" y="3065888"/>
                  <a:pt x="2781076" y="3020863"/>
                  <a:pt x="2778563" y="2983166"/>
                </a:cubicBezTo>
                <a:cubicBezTo>
                  <a:pt x="2780247" y="2889705"/>
                  <a:pt x="2780625" y="2796212"/>
                  <a:pt x="2783615" y="2702784"/>
                </a:cubicBezTo>
                <a:cubicBezTo>
                  <a:pt x="2783996" y="2690883"/>
                  <a:pt x="2787387" y="2679259"/>
                  <a:pt x="2788667" y="2667421"/>
                </a:cubicBezTo>
                <a:cubicBezTo>
                  <a:pt x="2790756" y="2648095"/>
                  <a:pt x="2792035" y="2628689"/>
                  <a:pt x="2793719" y="2609323"/>
                </a:cubicBezTo>
                <a:cubicBezTo>
                  <a:pt x="2789005" y="2331211"/>
                  <a:pt x="2795082" y="2398876"/>
                  <a:pt x="2783615" y="2235480"/>
                </a:cubicBezTo>
                <a:cubicBezTo>
                  <a:pt x="2782019" y="2212740"/>
                  <a:pt x="2781080" y="2189936"/>
                  <a:pt x="2778563" y="2167279"/>
                </a:cubicBezTo>
                <a:cubicBezTo>
                  <a:pt x="2776866" y="2152008"/>
                  <a:pt x="2773297" y="2137002"/>
                  <a:pt x="2770985" y="2121812"/>
                </a:cubicBezTo>
                <a:cubicBezTo>
                  <a:pt x="2767402" y="2098268"/>
                  <a:pt x="2772447" y="2071903"/>
                  <a:pt x="2760881" y="2051085"/>
                </a:cubicBezTo>
                <a:cubicBezTo>
                  <a:pt x="2738610" y="2010998"/>
                  <a:pt x="2755325" y="2044375"/>
                  <a:pt x="2743200" y="2013195"/>
                </a:cubicBezTo>
                <a:cubicBezTo>
                  <a:pt x="2739233" y="2002994"/>
                  <a:pt x="2730570" y="1982884"/>
                  <a:pt x="2730570" y="1982884"/>
                </a:cubicBezTo>
                <a:cubicBezTo>
                  <a:pt x="2729468" y="1976825"/>
                  <a:pt x="2726721" y="1951225"/>
                  <a:pt x="2720466" y="1942468"/>
                </a:cubicBezTo>
                <a:cubicBezTo>
                  <a:pt x="2718701" y="1939998"/>
                  <a:pt x="2715414" y="1939100"/>
                  <a:pt x="2712888" y="1937416"/>
                </a:cubicBezTo>
                <a:cubicBezTo>
                  <a:pt x="2708623" y="1922488"/>
                  <a:pt x="2706179" y="1910824"/>
                  <a:pt x="2697732" y="1897001"/>
                </a:cubicBezTo>
                <a:cubicBezTo>
                  <a:pt x="2692726" y="1888809"/>
                  <a:pt x="2685241" y="1882343"/>
                  <a:pt x="2680050" y="1874267"/>
                </a:cubicBezTo>
                <a:cubicBezTo>
                  <a:pt x="2677598" y="1870453"/>
                  <a:pt x="2677432" y="1865462"/>
                  <a:pt x="2674998" y="1861637"/>
                </a:cubicBezTo>
                <a:cubicBezTo>
                  <a:pt x="2666439" y="1848187"/>
                  <a:pt x="2659884" y="1845446"/>
                  <a:pt x="2649739" y="1833852"/>
                </a:cubicBezTo>
                <a:cubicBezTo>
                  <a:pt x="2641859" y="1824846"/>
                  <a:pt x="2634012" y="1815767"/>
                  <a:pt x="2627005" y="1806066"/>
                </a:cubicBezTo>
                <a:cubicBezTo>
                  <a:pt x="2623030" y="1800563"/>
                  <a:pt x="2621701" y="1793184"/>
                  <a:pt x="2616901" y="1788384"/>
                </a:cubicBezTo>
                <a:cubicBezTo>
                  <a:pt x="2613695" y="1785178"/>
                  <a:pt x="2608481" y="1785016"/>
                  <a:pt x="2604271" y="1783332"/>
                </a:cubicBezTo>
                <a:cubicBezTo>
                  <a:pt x="2588850" y="1756346"/>
                  <a:pt x="2598967" y="1770450"/>
                  <a:pt x="2571434" y="1742917"/>
                </a:cubicBezTo>
                <a:lnTo>
                  <a:pt x="2553752" y="1725235"/>
                </a:lnTo>
                <a:cubicBezTo>
                  <a:pt x="2551226" y="1722709"/>
                  <a:pt x="2549369" y="1719255"/>
                  <a:pt x="2546174" y="1717657"/>
                </a:cubicBezTo>
                <a:lnTo>
                  <a:pt x="2536070" y="1712605"/>
                </a:lnTo>
                <a:cubicBezTo>
                  <a:pt x="2524864" y="1690193"/>
                  <a:pt x="2538154" y="1711269"/>
                  <a:pt x="2500707" y="1689871"/>
                </a:cubicBezTo>
                <a:cubicBezTo>
                  <a:pt x="2492372" y="1685108"/>
                  <a:pt x="2485884" y="1677629"/>
                  <a:pt x="2477973" y="1672190"/>
                </a:cubicBezTo>
                <a:cubicBezTo>
                  <a:pt x="2472379" y="1668344"/>
                  <a:pt x="2466018" y="1665731"/>
                  <a:pt x="2460291" y="1662086"/>
                </a:cubicBezTo>
                <a:cubicBezTo>
                  <a:pt x="2456739" y="1659826"/>
                  <a:pt x="2454084" y="1656102"/>
                  <a:pt x="2450187" y="1654508"/>
                </a:cubicBezTo>
                <a:cubicBezTo>
                  <a:pt x="2435401" y="1648459"/>
                  <a:pt x="2419404" y="1645645"/>
                  <a:pt x="2404720" y="1639352"/>
                </a:cubicBezTo>
                <a:cubicBezTo>
                  <a:pt x="2398826" y="1636826"/>
                  <a:pt x="2393173" y="1633641"/>
                  <a:pt x="2387038" y="1631774"/>
                </a:cubicBezTo>
                <a:cubicBezTo>
                  <a:pt x="2354398" y="1621840"/>
                  <a:pt x="2321359" y="1613268"/>
                  <a:pt x="2288526" y="1603989"/>
                </a:cubicBezTo>
                <a:lnTo>
                  <a:pt x="2270844" y="1598937"/>
                </a:lnTo>
                <a:cubicBezTo>
                  <a:pt x="2245467" y="1579904"/>
                  <a:pt x="2269420" y="1595125"/>
                  <a:pt x="2207695" y="1586307"/>
                </a:cubicBezTo>
                <a:cubicBezTo>
                  <a:pt x="2201627" y="1585440"/>
                  <a:pt x="2196001" y="1582565"/>
                  <a:pt x="2190013" y="1581255"/>
                </a:cubicBezTo>
                <a:cubicBezTo>
                  <a:pt x="2169042" y="1576668"/>
                  <a:pt x="2147803" y="1573353"/>
                  <a:pt x="2126864" y="1568625"/>
                </a:cubicBezTo>
                <a:cubicBezTo>
                  <a:pt x="2079088" y="1557837"/>
                  <a:pt x="2168530" y="1562715"/>
                  <a:pt x="2053611" y="1553469"/>
                </a:cubicBezTo>
                <a:cubicBezTo>
                  <a:pt x="1999838" y="1549142"/>
                  <a:pt x="1945836" y="1548417"/>
                  <a:pt x="1891949" y="1545891"/>
                </a:cubicBezTo>
                <a:cubicBezTo>
                  <a:pt x="1854367" y="1549188"/>
                  <a:pt x="1761979" y="1555510"/>
                  <a:pt x="1707553" y="1563573"/>
                </a:cubicBezTo>
                <a:cubicBezTo>
                  <a:pt x="1659834" y="1570642"/>
                  <a:pt x="1699616" y="1566171"/>
                  <a:pt x="1649456" y="1576203"/>
                </a:cubicBezTo>
                <a:cubicBezTo>
                  <a:pt x="1638596" y="1578375"/>
                  <a:pt x="1627564" y="1579571"/>
                  <a:pt x="1616618" y="1581255"/>
                </a:cubicBezTo>
                <a:lnTo>
                  <a:pt x="1553469" y="1603989"/>
                </a:lnTo>
                <a:cubicBezTo>
                  <a:pt x="1543232" y="1607863"/>
                  <a:pt x="1533753" y="1613871"/>
                  <a:pt x="1523158" y="1616618"/>
                </a:cubicBezTo>
                <a:cubicBezTo>
                  <a:pt x="1510824" y="1619816"/>
                  <a:pt x="1497816" y="1619456"/>
                  <a:pt x="1485268" y="1621670"/>
                </a:cubicBezTo>
                <a:cubicBezTo>
                  <a:pt x="1303462" y="1653754"/>
                  <a:pt x="1514347" y="1616669"/>
                  <a:pt x="1414541" y="1639352"/>
                </a:cubicBezTo>
                <a:cubicBezTo>
                  <a:pt x="1385415" y="1645971"/>
                  <a:pt x="1345868" y="1646655"/>
                  <a:pt x="1318554" y="1649456"/>
                </a:cubicBezTo>
                <a:cubicBezTo>
                  <a:pt x="1306709" y="1650671"/>
                  <a:pt x="1294936" y="1652550"/>
                  <a:pt x="1283191" y="1654508"/>
                </a:cubicBezTo>
                <a:cubicBezTo>
                  <a:pt x="1269671" y="1656761"/>
                  <a:pt x="1256445" y="1661081"/>
                  <a:pt x="1242775" y="1662086"/>
                </a:cubicBezTo>
                <a:cubicBezTo>
                  <a:pt x="1170107" y="1667429"/>
                  <a:pt x="889353" y="1671670"/>
                  <a:pt x="863880" y="1672190"/>
                </a:cubicBezTo>
                <a:cubicBezTo>
                  <a:pt x="844514" y="1670506"/>
                  <a:pt x="824466" y="1672504"/>
                  <a:pt x="805783" y="1667138"/>
                </a:cubicBezTo>
                <a:cubicBezTo>
                  <a:pt x="744867" y="1649641"/>
                  <a:pt x="686490" y="1624256"/>
                  <a:pt x="626439" y="1603989"/>
                </a:cubicBezTo>
                <a:cubicBezTo>
                  <a:pt x="619084" y="1601507"/>
                  <a:pt x="611284" y="1600621"/>
                  <a:pt x="603706" y="1598937"/>
                </a:cubicBezTo>
                <a:cubicBezTo>
                  <a:pt x="578511" y="1561145"/>
                  <a:pt x="597161" y="1587110"/>
                  <a:pt x="507719" y="1528210"/>
                </a:cubicBezTo>
                <a:cubicBezTo>
                  <a:pt x="503932" y="1525716"/>
                  <a:pt x="499233" y="1525000"/>
                  <a:pt x="495089" y="1523158"/>
                </a:cubicBezTo>
                <a:cubicBezTo>
                  <a:pt x="487253" y="1519676"/>
                  <a:pt x="484100" y="1517835"/>
                  <a:pt x="477407" y="1513054"/>
                </a:cubicBezTo>
                <a:cubicBezTo>
                  <a:pt x="473981" y="1510607"/>
                  <a:pt x="471094" y="1507306"/>
                  <a:pt x="467303" y="1505476"/>
                </a:cubicBezTo>
                <a:cubicBezTo>
                  <a:pt x="428377" y="1486684"/>
                  <a:pt x="412135" y="1484153"/>
                  <a:pt x="381421" y="1465060"/>
                </a:cubicBezTo>
                <a:cubicBezTo>
                  <a:pt x="357618" y="1450264"/>
                  <a:pt x="333359" y="1436078"/>
                  <a:pt x="310693" y="1419593"/>
                </a:cubicBezTo>
                <a:cubicBezTo>
                  <a:pt x="251455" y="1376510"/>
                  <a:pt x="276389" y="1387682"/>
                  <a:pt x="242492" y="1374126"/>
                </a:cubicBezTo>
                <a:cubicBezTo>
                  <a:pt x="226100" y="1333146"/>
                  <a:pt x="247210" y="1382101"/>
                  <a:pt x="184395" y="1298347"/>
                </a:cubicBezTo>
                <a:cubicBezTo>
                  <a:pt x="168002" y="1276489"/>
                  <a:pt x="151855" y="1254216"/>
                  <a:pt x="138928" y="1230145"/>
                </a:cubicBezTo>
                <a:cubicBezTo>
                  <a:pt x="89773" y="1138615"/>
                  <a:pt x="131414" y="1182216"/>
                  <a:pt x="103564" y="1154366"/>
                </a:cubicBezTo>
                <a:cubicBezTo>
                  <a:pt x="100196" y="1141736"/>
                  <a:pt x="97594" y="1128877"/>
                  <a:pt x="93460" y="1116477"/>
                </a:cubicBezTo>
                <a:cubicBezTo>
                  <a:pt x="92500" y="1113597"/>
                  <a:pt x="89514" y="1111726"/>
                  <a:pt x="88408" y="1108899"/>
                </a:cubicBezTo>
                <a:cubicBezTo>
                  <a:pt x="81907" y="1092284"/>
                  <a:pt x="76250" y="1075345"/>
                  <a:pt x="70727" y="1058380"/>
                </a:cubicBezTo>
                <a:cubicBezTo>
                  <a:pt x="55228" y="1010775"/>
                  <a:pt x="40544" y="957591"/>
                  <a:pt x="30311" y="909348"/>
                </a:cubicBezTo>
                <a:cubicBezTo>
                  <a:pt x="24997" y="884297"/>
                  <a:pt x="21360" y="858911"/>
                  <a:pt x="17681" y="833569"/>
                </a:cubicBezTo>
                <a:cubicBezTo>
                  <a:pt x="11547" y="791315"/>
                  <a:pt x="4841" y="728109"/>
                  <a:pt x="0" y="684537"/>
                </a:cubicBezTo>
                <a:cubicBezTo>
                  <a:pt x="21818" y="405252"/>
                  <a:pt x="-5606" y="601506"/>
                  <a:pt x="25259" y="482459"/>
                </a:cubicBezTo>
                <a:cubicBezTo>
                  <a:pt x="27621" y="473347"/>
                  <a:pt x="27334" y="463604"/>
                  <a:pt x="30311" y="454674"/>
                </a:cubicBezTo>
                <a:cubicBezTo>
                  <a:pt x="34961" y="440724"/>
                  <a:pt x="42445" y="427876"/>
                  <a:pt x="47993" y="414258"/>
                </a:cubicBezTo>
                <a:cubicBezTo>
                  <a:pt x="51711" y="405131"/>
                  <a:pt x="52677" y="394704"/>
                  <a:pt x="58097" y="386473"/>
                </a:cubicBezTo>
                <a:cubicBezTo>
                  <a:pt x="85013" y="345601"/>
                  <a:pt x="109799" y="314557"/>
                  <a:pt x="143980" y="282908"/>
                </a:cubicBezTo>
                <a:cubicBezTo>
                  <a:pt x="157115" y="270746"/>
                  <a:pt x="169293" y="257155"/>
                  <a:pt x="184395" y="247544"/>
                </a:cubicBezTo>
                <a:cubicBezTo>
                  <a:pt x="215860" y="227521"/>
                  <a:pt x="247047" y="204745"/>
                  <a:pt x="282908" y="194499"/>
                </a:cubicBezTo>
                <a:lnTo>
                  <a:pt x="300590" y="189447"/>
                </a:lnTo>
                <a:cubicBezTo>
                  <a:pt x="303958" y="186079"/>
                  <a:pt x="306330" y="181252"/>
                  <a:pt x="310693" y="179343"/>
                </a:cubicBezTo>
                <a:cubicBezTo>
                  <a:pt x="327148" y="172144"/>
                  <a:pt x="401414" y="162052"/>
                  <a:pt x="404154" y="161661"/>
                </a:cubicBezTo>
                <a:cubicBezTo>
                  <a:pt x="436101" y="157097"/>
                  <a:pt x="467918" y="150800"/>
                  <a:pt x="500141" y="149032"/>
                </a:cubicBezTo>
                <a:cubicBezTo>
                  <a:pt x="606126" y="143216"/>
                  <a:pt x="818413" y="138928"/>
                  <a:pt x="818413" y="138928"/>
                </a:cubicBezTo>
                <a:cubicBezTo>
                  <a:pt x="836937" y="136402"/>
                  <a:pt x="855289" y="131350"/>
                  <a:pt x="873984" y="131350"/>
                </a:cubicBezTo>
                <a:cubicBezTo>
                  <a:pt x="1136209" y="131350"/>
                  <a:pt x="963404" y="135052"/>
                  <a:pt x="1086165" y="143980"/>
                </a:cubicBezTo>
                <a:cubicBezTo>
                  <a:pt x="1117282" y="146243"/>
                  <a:pt x="1148472" y="147348"/>
                  <a:pt x="1179626" y="149032"/>
                </a:cubicBezTo>
                <a:cubicBezTo>
                  <a:pt x="1250614" y="157688"/>
                  <a:pt x="1289171" y="161839"/>
                  <a:pt x="1356444" y="171765"/>
                </a:cubicBezTo>
                <a:cubicBezTo>
                  <a:pt x="1383423" y="175745"/>
                  <a:pt x="1410065" y="182581"/>
                  <a:pt x="1437275" y="184395"/>
                </a:cubicBezTo>
                <a:cubicBezTo>
                  <a:pt x="1498627" y="188485"/>
                  <a:pt x="1560205" y="187763"/>
                  <a:pt x="1621670" y="189447"/>
                </a:cubicBezTo>
                <a:lnTo>
                  <a:pt x="2712888" y="184395"/>
                </a:lnTo>
                <a:cubicBezTo>
                  <a:pt x="2843087" y="183273"/>
                  <a:pt x="2745027" y="180448"/>
                  <a:pt x="2856868" y="166713"/>
                </a:cubicBezTo>
                <a:cubicBezTo>
                  <a:pt x="2878254" y="164087"/>
                  <a:pt x="3031005" y="157110"/>
                  <a:pt x="3041264" y="156610"/>
                </a:cubicBezTo>
                <a:cubicBezTo>
                  <a:pt x="3179350" y="161662"/>
                  <a:pt x="3317565" y="163943"/>
                  <a:pt x="3455522" y="171765"/>
                </a:cubicBezTo>
                <a:cubicBezTo>
                  <a:pt x="3481089" y="173215"/>
                  <a:pt x="3505699" y="183821"/>
                  <a:pt x="3531301" y="184395"/>
                </a:cubicBezTo>
                <a:cubicBezTo>
                  <a:pt x="3768688" y="189721"/>
                  <a:pt x="4006183" y="187763"/>
                  <a:pt x="4243624" y="189447"/>
                </a:cubicBezTo>
                <a:cubicBezTo>
                  <a:pt x="4268042" y="191131"/>
                  <a:pt x="4292567" y="191658"/>
                  <a:pt x="4316877" y="194499"/>
                </a:cubicBezTo>
                <a:cubicBezTo>
                  <a:pt x="4357444" y="199241"/>
                  <a:pt x="4438123" y="212181"/>
                  <a:pt x="4438123" y="212181"/>
                </a:cubicBezTo>
                <a:cubicBezTo>
                  <a:pt x="4478539" y="208813"/>
                  <a:pt x="4519097" y="206855"/>
                  <a:pt x="4559370" y="202077"/>
                </a:cubicBezTo>
                <a:cubicBezTo>
                  <a:pt x="4568903" y="200946"/>
                  <a:pt x="4578114" y="197728"/>
                  <a:pt x="4587155" y="194499"/>
                </a:cubicBezTo>
                <a:cubicBezTo>
                  <a:pt x="4590014" y="193478"/>
                  <a:pt x="4591795" y="190213"/>
                  <a:pt x="4594733" y="189447"/>
                </a:cubicBezTo>
                <a:cubicBezTo>
                  <a:pt x="4611350" y="185112"/>
                  <a:pt x="4628413" y="182711"/>
                  <a:pt x="4645253" y="179343"/>
                </a:cubicBezTo>
                <a:cubicBezTo>
                  <a:pt x="4686754" y="154440"/>
                  <a:pt x="4645794" y="176874"/>
                  <a:pt x="4753869" y="156610"/>
                </a:cubicBezTo>
                <a:cubicBezTo>
                  <a:pt x="4767341" y="154084"/>
                  <a:pt x="4780893" y="151954"/>
                  <a:pt x="4794285" y="149032"/>
                </a:cubicBezTo>
                <a:cubicBezTo>
                  <a:pt x="4827211" y="141848"/>
                  <a:pt x="4859396" y="130779"/>
                  <a:pt x="4892797" y="126298"/>
                </a:cubicBezTo>
                <a:cubicBezTo>
                  <a:pt x="4928720" y="121479"/>
                  <a:pt x="4965212" y="123012"/>
                  <a:pt x="5001414" y="121246"/>
                </a:cubicBezTo>
                <a:lnTo>
                  <a:pt x="5099927" y="116194"/>
                </a:lnTo>
                <a:cubicBezTo>
                  <a:pt x="5107505" y="113668"/>
                  <a:pt x="5114855" y="110313"/>
                  <a:pt x="5122660" y="108616"/>
                </a:cubicBezTo>
                <a:cubicBezTo>
                  <a:pt x="5150828" y="102492"/>
                  <a:pt x="5155077" y="103143"/>
                  <a:pt x="5173180" y="98512"/>
                </a:cubicBezTo>
                <a:close/>
              </a:path>
            </a:pathLst>
          </a:custGeom>
          <a:solidFill>
            <a:srgbClr val="D1B2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1074" name="Rectangle 2"/>
          <p:cNvSpPr>
            <a:spLocks noGrp="1" noChangeArrowheads="1"/>
          </p:cNvSpPr>
          <p:nvPr>
            <p:ph type="title"/>
          </p:nvPr>
        </p:nvSpPr>
        <p:spPr>
          <a:xfrm>
            <a:off x="609600" y="-99809"/>
            <a:ext cx="8153400" cy="1676400"/>
          </a:xfrm>
        </p:spPr>
        <p:txBody>
          <a:bodyPr/>
          <a:lstStyle/>
          <a:p>
            <a:pPr algn="l" eaLnBrk="1" hangingPunct="1">
              <a:lnSpc>
                <a:spcPts val="3500"/>
              </a:lnSpc>
            </a:pPr>
            <a:r>
              <a:rPr lang="en-US" sz="3600" b="1" dirty="0">
                <a:solidFill>
                  <a:srgbClr val="800000"/>
                </a:solidFill>
                <a:latin typeface="Comic Sans MS" pitchFamily="66" charset="0"/>
              </a:rPr>
              <a:t>What is This Query?</a:t>
            </a:r>
          </a:p>
        </p:txBody>
      </p:sp>
      <p:sp>
        <p:nvSpPr>
          <p:cNvPr id="131077" name="Oval 7"/>
          <p:cNvSpPr>
            <a:spLocks noChangeArrowheads="1"/>
          </p:cNvSpPr>
          <p:nvPr/>
        </p:nvSpPr>
        <p:spPr bwMode="auto">
          <a:xfrm>
            <a:off x="2427288" y="21171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dirty="0"/>
              <a:t>Auto1</a:t>
            </a:r>
          </a:p>
        </p:txBody>
      </p:sp>
      <p:sp>
        <p:nvSpPr>
          <p:cNvPr id="131078" name="Oval 8"/>
          <p:cNvSpPr>
            <a:spLocks noChangeArrowheads="1"/>
          </p:cNvSpPr>
          <p:nvPr/>
        </p:nvSpPr>
        <p:spPr bwMode="auto">
          <a:xfrm>
            <a:off x="4988278" y="2102868"/>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1079" name="Oval 9"/>
          <p:cNvSpPr>
            <a:spLocks noChangeArrowheads="1"/>
          </p:cNvSpPr>
          <p:nvPr/>
        </p:nvSpPr>
        <p:spPr bwMode="auto">
          <a:xfrm>
            <a:off x="2503488" y="3107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1080" name="Oval 10"/>
          <p:cNvSpPr>
            <a:spLocks noChangeArrowheads="1"/>
          </p:cNvSpPr>
          <p:nvPr/>
        </p:nvSpPr>
        <p:spPr bwMode="auto">
          <a:xfrm>
            <a:off x="2655888" y="4250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sp>
        <p:nvSpPr>
          <p:cNvPr id="131081" name="Oval 11"/>
          <p:cNvSpPr>
            <a:spLocks noChangeArrowheads="1"/>
          </p:cNvSpPr>
          <p:nvPr/>
        </p:nvSpPr>
        <p:spPr bwMode="auto">
          <a:xfrm>
            <a:off x="5018088" y="31077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People</a:t>
            </a:r>
          </a:p>
          <a:p>
            <a:pPr algn="ctr"/>
            <a:r>
              <a:rPr lang="en-US" sz="1200" b="1" i="0" dirty="0">
                <a:solidFill>
                  <a:schemeClr val="accent2"/>
                </a:solidFill>
              </a:rPr>
              <a:t>Age=52</a:t>
            </a:r>
          </a:p>
        </p:txBody>
      </p:sp>
      <p:sp>
        <p:nvSpPr>
          <p:cNvPr id="131082" name="Oval 12"/>
          <p:cNvSpPr>
            <a:spLocks noChangeArrowheads="1"/>
          </p:cNvSpPr>
          <p:nvPr/>
        </p:nvSpPr>
        <p:spPr bwMode="auto">
          <a:xfrm>
            <a:off x="5094288" y="41745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Auto2</a:t>
            </a:r>
          </a:p>
          <a:p>
            <a:pPr algn="ctr"/>
            <a:r>
              <a:rPr lang="en-US" sz="1200" b="1" i="0" dirty="0">
                <a:solidFill>
                  <a:schemeClr val="accent2"/>
                </a:solidFill>
              </a:rPr>
              <a:t>Color=red</a:t>
            </a:r>
          </a:p>
        </p:txBody>
      </p:sp>
      <p:grpSp>
        <p:nvGrpSpPr>
          <p:cNvPr id="5" name="Group 4"/>
          <p:cNvGrpSpPr/>
          <p:nvPr/>
        </p:nvGrpSpPr>
        <p:grpSpPr>
          <a:xfrm>
            <a:off x="3616325" y="2147318"/>
            <a:ext cx="1441450" cy="276225"/>
            <a:chOff x="5721350" y="2316163"/>
            <a:chExt cx="1441450" cy="276225"/>
          </a:xfrm>
        </p:grpSpPr>
        <p:sp>
          <p:nvSpPr>
            <p:cNvPr id="131083" name="Line 13"/>
            <p:cNvSpPr>
              <a:spLocks noChangeShapeType="1"/>
            </p:cNvSpPr>
            <p:nvPr/>
          </p:nvSpPr>
          <p:spPr bwMode="auto">
            <a:xfrm>
              <a:off x="5751513" y="2590800"/>
              <a:ext cx="1295400" cy="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89" name="Text Box 19"/>
            <p:cNvSpPr txBox="1">
              <a:spLocks noChangeArrowheads="1"/>
            </p:cNvSpPr>
            <p:nvPr/>
          </p:nvSpPr>
          <p:spPr bwMode="auto">
            <a:xfrm>
              <a:off x="5721350" y="2316163"/>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1) Company-OID</a:t>
              </a:r>
            </a:p>
          </p:txBody>
        </p:sp>
      </p:grpSp>
      <p:grpSp>
        <p:nvGrpSpPr>
          <p:cNvPr id="9" name="Group 8"/>
          <p:cNvGrpSpPr/>
          <p:nvPr/>
        </p:nvGrpSpPr>
        <p:grpSpPr>
          <a:xfrm>
            <a:off x="3832225" y="3564955"/>
            <a:ext cx="1377950" cy="838200"/>
            <a:chOff x="5937250" y="3733800"/>
            <a:chExt cx="1377950" cy="838200"/>
          </a:xfrm>
        </p:grpSpPr>
        <p:sp>
          <p:nvSpPr>
            <p:cNvPr id="131087" name="Line 17"/>
            <p:cNvSpPr>
              <a:spLocks noChangeShapeType="1"/>
            </p:cNvSpPr>
            <p:nvPr/>
          </p:nvSpPr>
          <p:spPr bwMode="auto">
            <a:xfrm flipH="1">
              <a:off x="5943600" y="3733800"/>
              <a:ext cx="1371600" cy="8382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1" name="Text Box 21"/>
            <p:cNvSpPr txBox="1">
              <a:spLocks noChangeArrowheads="1"/>
            </p:cNvSpPr>
            <p:nvPr/>
          </p:nvSpPr>
          <p:spPr bwMode="auto">
            <a:xfrm rot="-1828377">
              <a:off x="5937250" y="3956050"/>
              <a:ext cx="11096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4) City-OID</a:t>
              </a:r>
            </a:p>
          </p:txBody>
        </p:sp>
      </p:grpSp>
      <p:grpSp>
        <p:nvGrpSpPr>
          <p:cNvPr id="6" name="Group 5"/>
          <p:cNvGrpSpPr/>
          <p:nvPr/>
        </p:nvGrpSpPr>
        <p:grpSpPr>
          <a:xfrm>
            <a:off x="5581650" y="2650555"/>
            <a:ext cx="1282700" cy="457200"/>
            <a:chOff x="7686675" y="2819400"/>
            <a:chExt cx="1282700" cy="457200"/>
          </a:xfrm>
        </p:grpSpPr>
        <p:sp>
          <p:nvSpPr>
            <p:cNvPr id="131085" name="Line 15"/>
            <p:cNvSpPr>
              <a:spLocks noChangeShapeType="1"/>
            </p:cNvSpPr>
            <p:nvPr/>
          </p:nvSpPr>
          <p:spPr bwMode="auto">
            <a:xfrm flipH="1">
              <a:off x="7686675" y="2819400"/>
              <a:ext cx="46038" cy="4572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2" name="Text Box 22"/>
            <p:cNvSpPr txBox="1">
              <a:spLocks noChangeArrowheads="1"/>
            </p:cNvSpPr>
            <p:nvPr/>
          </p:nvSpPr>
          <p:spPr bwMode="auto">
            <a:xfrm>
              <a:off x="7696200" y="2895600"/>
              <a:ext cx="1273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2) People-OID</a:t>
              </a:r>
            </a:p>
          </p:txBody>
        </p:sp>
      </p:grpSp>
      <p:grpSp>
        <p:nvGrpSpPr>
          <p:cNvPr id="8" name="Group 7"/>
          <p:cNvGrpSpPr/>
          <p:nvPr/>
        </p:nvGrpSpPr>
        <p:grpSpPr>
          <a:xfrm>
            <a:off x="5667375" y="3641155"/>
            <a:ext cx="1158875" cy="533400"/>
            <a:chOff x="7772400" y="3810000"/>
            <a:chExt cx="1158875" cy="533400"/>
          </a:xfrm>
        </p:grpSpPr>
        <p:sp>
          <p:nvSpPr>
            <p:cNvPr id="131088" name="Line 18"/>
            <p:cNvSpPr>
              <a:spLocks noChangeShapeType="1"/>
            </p:cNvSpPr>
            <p:nvPr/>
          </p:nvSpPr>
          <p:spPr bwMode="auto">
            <a:xfrm>
              <a:off x="7772400" y="3810000"/>
              <a:ext cx="46038" cy="5334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3" name="Text Box 23"/>
            <p:cNvSpPr txBox="1">
              <a:spLocks noChangeArrowheads="1"/>
            </p:cNvSpPr>
            <p:nvPr/>
          </p:nvSpPr>
          <p:spPr bwMode="auto">
            <a:xfrm>
              <a:off x="7772400" y="3962400"/>
              <a:ext cx="1158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3) Auto-OID</a:t>
              </a:r>
            </a:p>
          </p:txBody>
        </p:sp>
      </p:grpSp>
      <p:grpSp>
        <p:nvGrpSpPr>
          <p:cNvPr id="2" name="Group 1"/>
          <p:cNvGrpSpPr/>
          <p:nvPr/>
        </p:nvGrpSpPr>
        <p:grpSpPr>
          <a:xfrm>
            <a:off x="3643313" y="2574355"/>
            <a:ext cx="1450975" cy="685800"/>
            <a:chOff x="5748338" y="2895600"/>
            <a:chExt cx="1450975" cy="685800"/>
          </a:xfrm>
        </p:grpSpPr>
        <p:sp>
          <p:nvSpPr>
            <p:cNvPr id="131084" name="Line 14"/>
            <p:cNvSpPr>
              <a:spLocks noChangeShapeType="1"/>
            </p:cNvSpPr>
            <p:nvPr/>
          </p:nvSpPr>
          <p:spPr bwMode="auto">
            <a:xfrm flipH="1">
              <a:off x="5791200" y="2895600"/>
              <a:ext cx="1408113" cy="6858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0" name="Text Box 20"/>
            <p:cNvSpPr txBox="1">
              <a:spLocks noChangeArrowheads="1"/>
            </p:cNvSpPr>
            <p:nvPr/>
          </p:nvSpPr>
          <p:spPr bwMode="auto">
            <a:xfrm rot="20005582">
              <a:off x="5748338" y="3057525"/>
              <a:ext cx="11096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6) City-OID</a:t>
              </a:r>
            </a:p>
          </p:txBody>
        </p:sp>
      </p:grpSp>
      <p:grpSp>
        <p:nvGrpSpPr>
          <p:cNvPr id="4" name="Group 3"/>
          <p:cNvGrpSpPr/>
          <p:nvPr/>
        </p:nvGrpSpPr>
        <p:grpSpPr>
          <a:xfrm>
            <a:off x="2357789" y="3641155"/>
            <a:ext cx="871186" cy="626477"/>
            <a:chOff x="4462814" y="3962400"/>
            <a:chExt cx="871186" cy="626477"/>
          </a:xfrm>
        </p:grpSpPr>
        <p:grpSp>
          <p:nvGrpSpPr>
            <p:cNvPr id="10" name="Group 9"/>
            <p:cNvGrpSpPr/>
            <p:nvPr/>
          </p:nvGrpSpPr>
          <p:grpSpPr>
            <a:xfrm>
              <a:off x="4462814" y="3962400"/>
              <a:ext cx="871186" cy="609600"/>
              <a:chOff x="4462814" y="3810000"/>
              <a:chExt cx="871186" cy="609600"/>
            </a:xfrm>
          </p:grpSpPr>
          <p:sp>
            <p:nvSpPr>
              <p:cNvPr id="131086" name="Line 16"/>
              <p:cNvSpPr>
                <a:spLocks noChangeShapeType="1"/>
              </p:cNvSpPr>
              <p:nvPr/>
            </p:nvSpPr>
            <p:spPr bwMode="auto">
              <a:xfrm>
                <a:off x="5181600" y="3810000"/>
                <a:ext cx="152400" cy="6096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02" name="TextBox 35"/>
              <p:cNvSpPr txBox="1">
                <a:spLocks noChangeArrowheads="1"/>
              </p:cNvSpPr>
              <p:nvPr/>
            </p:nvSpPr>
            <p:spPr bwMode="auto">
              <a:xfrm rot="20696676">
                <a:off x="4462814" y="3922687"/>
                <a:ext cx="788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5) Name</a:t>
                </a:r>
              </a:p>
            </p:txBody>
          </p:sp>
        </p:grpSp>
        <p:sp>
          <p:nvSpPr>
            <p:cNvPr id="3" name="TextBox 2"/>
            <p:cNvSpPr txBox="1"/>
            <p:nvPr/>
          </p:nvSpPr>
          <p:spPr>
            <a:xfrm rot="20574262">
              <a:off x="4524849" y="4250323"/>
              <a:ext cx="744114" cy="338554"/>
            </a:xfrm>
            <a:prstGeom prst="rect">
              <a:avLst/>
            </a:prstGeom>
            <a:noFill/>
          </p:spPr>
          <p:txBody>
            <a:bodyPr wrap="none" rtlCol="0">
              <a:spAutoFit/>
            </a:bodyPr>
            <a:lstStyle/>
            <a:p>
              <a:r>
                <a:rPr lang="en-US" sz="1600" i="0" dirty="0">
                  <a:solidFill>
                    <a:srgbClr val="C00000"/>
                  </a:solidFill>
                </a:rPr>
                <a:t>(Join)</a:t>
              </a:r>
            </a:p>
          </p:txBody>
        </p:sp>
      </p:grpSp>
      <p:sp>
        <p:nvSpPr>
          <p:cNvPr id="17" name="TextBox 16"/>
          <p:cNvSpPr txBox="1"/>
          <p:nvPr/>
        </p:nvSpPr>
        <p:spPr>
          <a:xfrm>
            <a:off x="6078312" y="4201195"/>
            <a:ext cx="2209800" cy="1200329"/>
          </a:xfrm>
          <a:prstGeom prst="rect">
            <a:avLst/>
          </a:prstGeom>
          <a:noFill/>
        </p:spPr>
        <p:txBody>
          <a:bodyPr wrap="square" rtlCol="0">
            <a:spAutoFit/>
          </a:bodyPr>
          <a:lstStyle/>
          <a:p>
            <a:r>
              <a:rPr lang="en-US" dirty="0">
                <a:solidFill>
                  <a:schemeClr val="tx1">
                    <a:lumMod val="50000"/>
                    <a:lumOff val="50000"/>
                  </a:schemeClr>
                </a:solidFill>
              </a:rPr>
              <a:t>All red cars owned by a 52 year old</a:t>
            </a:r>
          </a:p>
        </p:txBody>
      </p:sp>
      <p:sp>
        <p:nvSpPr>
          <p:cNvPr id="51" name="TextBox 50"/>
          <p:cNvSpPr txBox="1"/>
          <p:nvPr/>
        </p:nvSpPr>
        <p:spPr>
          <a:xfrm>
            <a:off x="2895546" y="1529136"/>
            <a:ext cx="2557229" cy="461665"/>
          </a:xfrm>
          <a:prstGeom prst="rect">
            <a:avLst/>
          </a:prstGeom>
          <a:noFill/>
        </p:spPr>
        <p:txBody>
          <a:bodyPr wrap="square" rtlCol="0">
            <a:spAutoFit/>
          </a:bodyPr>
          <a:lstStyle/>
          <a:p>
            <a:r>
              <a:rPr lang="en-US" dirty="0">
                <a:solidFill>
                  <a:schemeClr val="tx1">
                    <a:lumMod val="50000"/>
                    <a:lumOff val="50000"/>
                  </a:schemeClr>
                </a:solidFill>
              </a:rPr>
              <a:t>A car companies</a:t>
            </a:r>
          </a:p>
        </p:txBody>
      </p:sp>
      <p:sp>
        <p:nvSpPr>
          <p:cNvPr id="38" name="TextBox 37"/>
          <p:cNvSpPr txBox="1"/>
          <p:nvPr/>
        </p:nvSpPr>
        <p:spPr>
          <a:xfrm>
            <a:off x="5903159" y="687558"/>
            <a:ext cx="3252675" cy="1569660"/>
          </a:xfrm>
          <a:prstGeom prst="rect">
            <a:avLst/>
          </a:prstGeom>
          <a:noFill/>
        </p:spPr>
        <p:txBody>
          <a:bodyPr wrap="square" rtlCol="0">
            <a:spAutoFit/>
          </a:bodyPr>
          <a:lstStyle/>
          <a:p>
            <a:r>
              <a:rPr lang="en-US" dirty="0">
                <a:solidFill>
                  <a:srgbClr val="9900CC"/>
                </a:solidFill>
              </a:rPr>
              <a:t>Find all red cars own by a 52 year old who is the President of a car manufacturer</a:t>
            </a:r>
          </a:p>
        </p:txBody>
      </p:sp>
    </p:spTree>
    <p:extLst>
      <p:ext uri="{BB962C8B-B14F-4D97-AF65-F5344CB8AC3E}">
        <p14:creationId xmlns:p14="http://schemas.microsoft.com/office/powerpoint/2010/main" val="28379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bwMode="auto">
          <a:xfrm>
            <a:off x="1153571" y="1752600"/>
            <a:ext cx="5780629" cy="3457575"/>
          </a:xfrm>
          <a:custGeom>
            <a:avLst/>
            <a:gdLst>
              <a:gd name="connsiteX0" fmla="*/ 2410691 w 5780629"/>
              <a:gd name="connsiteY0" fmla="*/ 3257550 h 3457575"/>
              <a:gd name="connsiteX1" fmla="*/ 2353541 w 5780629"/>
              <a:gd name="connsiteY1" fmla="*/ 3273137 h 3457575"/>
              <a:gd name="connsiteX2" fmla="*/ 2330162 w 5780629"/>
              <a:gd name="connsiteY2" fmla="*/ 3286125 h 3457575"/>
              <a:gd name="connsiteX3" fmla="*/ 2304185 w 5780629"/>
              <a:gd name="connsiteY3" fmla="*/ 3291321 h 3457575"/>
              <a:gd name="connsiteX4" fmla="*/ 2187287 w 5780629"/>
              <a:gd name="connsiteY4" fmla="*/ 3332884 h 3457575"/>
              <a:gd name="connsiteX5" fmla="*/ 2109355 w 5780629"/>
              <a:gd name="connsiteY5" fmla="*/ 3338080 h 3457575"/>
              <a:gd name="connsiteX6" fmla="*/ 2062596 w 5780629"/>
              <a:gd name="connsiteY6" fmla="*/ 3351069 h 3457575"/>
              <a:gd name="connsiteX7" fmla="*/ 1979469 w 5780629"/>
              <a:gd name="connsiteY7" fmla="*/ 3369253 h 3457575"/>
              <a:gd name="connsiteX8" fmla="*/ 1867766 w 5780629"/>
              <a:gd name="connsiteY8" fmla="*/ 3403023 h 3457575"/>
              <a:gd name="connsiteX9" fmla="*/ 1839191 w 5780629"/>
              <a:gd name="connsiteY9" fmla="*/ 3416012 h 3457575"/>
              <a:gd name="connsiteX10" fmla="*/ 1784639 w 5780629"/>
              <a:gd name="connsiteY10" fmla="*/ 3429000 h 3457575"/>
              <a:gd name="connsiteX11" fmla="*/ 1743075 w 5780629"/>
              <a:gd name="connsiteY11" fmla="*/ 3444587 h 3457575"/>
              <a:gd name="connsiteX12" fmla="*/ 1696316 w 5780629"/>
              <a:gd name="connsiteY12" fmla="*/ 3457575 h 3457575"/>
              <a:gd name="connsiteX13" fmla="*/ 1145598 w 5780629"/>
              <a:gd name="connsiteY13" fmla="*/ 3421207 h 3457575"/>
              <a:gd name="connsiteX14" fmla="*/ 940378 w 5780629"/>
              <a:gd name="connsiteY14" fmla="*/ 3387437 h 3457575"/>
              <a:gd name="connsiteX15" fmla="*/ 857250 w 5780629"/>
              <a:gd name="connsiteY15" fmla="*/ 3361459 h 3457575"/>
              <a:gd name="connsiteX16" fmla="*/ 690996 w 5780629"/>
              <a:gd name="connsiteY16" fmla="*/ 3291321 h 3457575"/>
              <a:gd name="connsiteX17" fmla="*/ 532535 w 5780629"/>
              <a:gd name="connsiteY17" fmla="*/ 3215987 h 3457575"/>
              <a:gd name="connsiteX18" fmla="*/ 496166 w 5780629"/>
              <a:gd name="connsiteY18" fmla="*/ 3190009 h 3457575"/>
              <a:gd name="connsiteX19" fmla="*/ 348096 w 5780629"/>
              <a:gd name="connsiteY19" fmla="*/ 3101687 h 3457575"/>
              <a:gd name="connsiteX20" fmla="*/ 329912 w 5780629"/>
              <a:gd name="connsiteY20" fmla="*/ 3091296 h 3457575"/>
              <a:gd name="connsiteX21" fmla="*/ 213014 w 5780629"/>
              <a:gd name="connsiteY21" fmla="*/ 2966605 h 3457575"/>
              <a:gd name="connsiteX22" fmla="*/ 166255 w 5780629"/>
              <a:gd name="connsiteY22" fmla="*/ 2888673 h 3457575"/>
              <a:gd name="connsiteX23" fmla="*/ 153266 w 5780629"/>
              <a:gd name="connsiteY23" fmla="*/ 2865294 h 3457575"/>
              <a:gd name="connsiteX24" fmla="*/ 135082 w 5780629"/>
              <a:gd name="connsiteY24" fmla="*/ 2823730 h 3457575"/>
              <a:gd name="connsiteX25" fmla="*/ 70139 w 5780629"/>
              <a:gd name="connsiteY25" fmla="*/ 2636694 h 3457575"/>
              <a:gd name="connsiteX26" fmla="*/ 64944 w 5780629"/>
              <a:gd name="connsiteY26" fmla="*/ 2587337 h 3457575"/>
              <a:gd name="connsiteX27" fmla="*/ 23380 w 5780629"/>
              <a:gd name="connsiteY27" fmla="*/ 2369128 h 3457575"/>
              <a:gd name="connsiteX28" fmla="*/ 12989 w 5780629"/>
              <a:gd name="connsiteY28" fmla="*/ 2257425 h 3457575"/>
              <a:gd name="connsiteX29" fmla="*/ 0 w 5780629"/>
              <a:gd name="connsiteY29" fmla="*/ 2096366 h 3457575"/>
              <a:gd name="connsiteX30" fmla="*/ 5196 w 5780629"/>
              <a:gd name="connsiteY30" fmla="*/ 1706707 h 3457575"/>
              <a:gd name="connsiteX31" fmla="*/ 18185 w 5780629"/>
              <a:gd name="connsiteY31" fmla="*/ 1607994 h 3457575"/>
              <a:gd name="connsiteX32" fmla="*/ 36369 w 5780629"/>
              <a:gd name="connsiteY32" fmla="*/ 1535257 h 3457575"/>
              <a:gd name="connsiteX33" fmla="*/ 46760 w 5780629"/>
              <a:gd name="connsiteY33" fmla="*/ 1493694 h 3457575"/>
              <a:gd name="connsiteX34" fmla="*/ 64944 w 5780629"/>
              <a:gd name="connsiteY34" fmla="*/ 1465119 h 3457575"/>
              <a:gd name="connsiteX35" fmla="*/ 83128 w 5780629"/>
              <a:gd name="connsiteY35" fmla="*/ 1423555 h 3457575"/>
              <a:gd name="connsiteX36" fmla="*/ 129887 w 5780629"/>
              <a:gd name="connsiteY36" fmla="*/ 1371600 h 3457575"/>
              <a:gd name="connsiteX37" fmla="*/ 135082 w 5780629"/>
              <a:gd name="connsiteY37" fmla="*/ 1363807 h 3457575"/>
              <a:gd name="connsiteX38" fmla="*/ 142875 w 5780629"/>
              <a:gd name="connsiteY38" fmla="*/ 1358612 h 3457575"/>
              <a:gd name="connsiteX39" fmla="*/ 148071 w 5780629"/>
              <a:gd name="connsiteY39" fmla="*/ 1353416 h 3457575"/>
              <a:gd name="connsiteX40" fmla="*/ 171450 w 5780629"/>
              <a:gd name="connsiteY40" fmla="*/ 1330037 h 3457575"/>
              <a:gd name="connsiteX41" fmla="*/ 200025 w 5780629"/>
              <a:gd name="connsiteY41" fmla="*/ 1298864 h 3457575"/>
              <a:gd name="connsiteX42" fmla="*/ 241589 w 5780629"/>
              <a:gd name="connsiteY42" fmla="*/ 1265094 h 3457575"/>
              <a:gd name="connsiteX43" fmla="*/ 249382 w 5780629"/>
              <a:gd name="connsiteY43" fmla="*/ 1257300 h 3457575"/>
              <a:gd name="connsiteX44" fmla="*/ 288348 w 5780629"/>
              <a:gd name="connsiteY44" fmla="*/ 1233921 h 3457575"/>
              <a:gd name="connsiteX45" fmla="*/ 361085 w 5780629"/>
              <a:gd name="connsiteY45" fmla="*/ 1187162 h 3457575"/>
              <a:gd name="connsiteX46" fmla="*/ 379269 w 5780629"/>
              <a:gd name="connsiteY46" fmla="*/ 1176771 h 3457575"/>
              <a:gd name="connsiteX47" fmla="*/ 394855 w 5780629"/>
              <a:gd name="connsiteY47" fmla="*/ 1163782 h 3457575"/>
              <a:gd name="connsiteX48" fmla="*/ 449407 w 5780629"/>
              <a:gd name="connsiteY48" fmla="*/ 1140403 h 3457575"/>
              <a:gd name="connsiteX49" fmla="*/ 472787 w 5780629"/>
              <a:gd name="connsiteY49" fmla="*/ 1122219 h 3457575"/>
              <a:gd name="connsiteX50" fmla="*/ 496166 w 5780629"/>
              <a:gd name="connsiteY50" fmla="*/ 1117023 h 3457575"/>
              <a:gd name="connsiteX51" fmla="*/ 509155 w 5780629"/>
              <a:gd name="connsiteY51" fmla="*/ 1109230 h 3457575"/>
              <a:gd name="connsiteX52" fmla="*/ 550719 w 5780629"/>
              <a:gd name="connsiteY52" fmla="*/ 1093644 h 3457575"/>
              <a:gd name="connsiteX53" fmla="*/ 615662 w 5780629"/>
              <a:gd name="connsiteY53" fmla="*/ 1075459 h 3457575"/>
              <a:gd name="connsiteX54" fmla="*/ 662421 w 5780629"/>
              <a:gd name="connsiteY54" fmla="*/ 1057275 h 3457575"/>
              <a:gd name="connsiteX55" fmla="*/ 768928 w 5780629"/>
              <a:gd name="connsiteY55" fmla="*/ 1033896 h 3457575"/>
              <a:gd name="connsiteX56" fmla="*/ 787112 w 5780629"/>
              <a:gd name="connsiteY56" fmla="*/ 1028700 h 3457575"/>
              <a:gd name="connsiteX57" fmla="*/ 833871 w 5780629"/>
              <a:gd name="connsiteY57" fmla="*/ 1015712 h 3457575"/>
              <a:gd name="connsiteX58" fmla="*/ 880630 w 5780629"/>
              <a:gd name="connsiteY58" fmla="*/ 1010516 h 3457575"/>
              <a:gd name="connsiteX59" fmla="*/ 1039091 w 5780629"/>
              <a:gd name="connsiteY59" fmla="*/ 1015712 h 3457575"/>
              <a:gd name="connsiteX60" fmla="*/ 1070264 w 5780629"/>
              <a:gd name="connsiteY60" fmla="*/ 1020907 h 3457575"/>
              <a:gd name="connsiteX61" fmla="*/ 1130012 w 5780629"/>
              <a:gd name="connsiteY61" fmla="*/ 1028700 h 3457575"/>
              <a:gd name="connsiteX62" fmla="*/ 1275485 w 5780629"/>
              <a:gd name="connsiteY62" fmla="*/ 1020907 h 3457575"/>
              <a:gd name="connsiteX63" fmla="*/ 1324841 w 5780629"/>
              <a:gd name="connsiteY63" fmla="*/ 1010516 h 3457575"/>
              <a:gd name="connsiteX64" fmla="*/ 1423555 w 5780629"/>
              <a:gd name="connsiteY64" fmla="*/ 987137 h 3457575"/>
              <a:gd name="connsiteX65" fmla="*/ 1743075 w 5780629"/>
              <a:gd name="connsiteY65" fmla="*/ 1010516 h 3457575"/>
              <a:gd name="connsiteX66" fmla="*/ 1821007 w 5780629"/>
              <a:gd name="connsiteY66" fmla="*/ 1028700 h 3457575"/>
              <a:gd name="connsiteX67" fmla="*/ 1974273 w 5780629"/>
              <a:gd name="connsiteY67" fmla="*/ 1033896 h 3457575"/>
              <a:gd name="connsiteX68" fmla="*/ 1987262 w 5780629"/>
              <a:gd name="connsiteY68" fmla="*/ 1039091 h 3457575"/>
              <a:gd name="connsiteX69" fmla="*/ 2075585 w 5780629"/>
              <a:gd name="connsiteY69" fmla="*/ 1028700 h 3457575"/>
              <a:gd name="connsiteX70" fmla="*/ 2192482 w 5780629"/>
              <a:gd name="connsiteY70" fmla="*/ 1005321 h 3457575"/>
              <a:gd name="connsiteX71" fmla="*/ 2322369 w 5780629"/>
              <a:gd name="connsiteY71" fmla="*/ 955964 h 3457575"/>
              <a:gd name="connsiteX72" fmla="*/ 2506807 w 5780629"/>
              <a:gd name="connsiteY72" fmla="*/ 909205 h 3457575"/>
              <a:gd name="connsiteX73" fmla="*/ 2576946 w 5780629"/>
              <a:gd name="connsiteY73" fmla="*/ 885825 h 3457575"/>
              <a:gd name="connsiteX74" fmla="*/ 2605521 w 5780629"/>
              <a:gd name="connsiteY74" fmla="*/ 872837 h 3457575"/>
              <a:gd name="connsiteX75" fmla="*/ 2678257 w 5780629"/>
              <a:gd name="connsiteY75" fmla="*/ 857250 h 3457575"/>
              <a:gd name="connsiteX76" fmla="*/ 2683453 w 5780629"/>
              <a:gd name="connsiteY76" fmla="*/ 849457 h 3457575"/>
              <a:gd name="connsiteX77" fmla="*/ 2748396 w 5780629"/>
              <a:gd name="connsiteY77" fmla="*/ 839066 h 3457575"/>
              <a:gd name="connsiteX78" fmla="*/ 2795155 w 5780629"/>
              <a:gd name="connsiteY78" fmla="*/ 833871 h 3457575"/>
              <a:gd name="connsiteX79" fmla="*/ 2831523 w 5780629"/>
              <a:gd name="connsiteY79" fmla="*/ 826078 h 3457575"/>
              <a:gd name="connsiteX80" fmla="*/ 2932835 w 5780629"/>
              <a:gd name="connsiteY80" fmla="*/ 820882 h 3457575"/>
              <a:gd name="connsiteX81" fmla="*/ 2984789 w 5780629"/>
              <a:gd name="connsiteY81" fmla="*/ 815687 h 3457575"/>
              <a:gd name="connsiteX82" fmla="*/ 3015962 w 5780629"/>
              <a:gd name="connsiteY82" fmla="*/ 807894 h 3457575"/>
              <a:gd name="connsiteX83" fmla="*/ 3026353 w 5780629"/>
              <a:gd name="connsiteY83" fmla="*/ 802698 h 3457575"/>
              <a:gd name="connsiteX84" fmla="*/ 3109480 w 5780629"/>
              <a:gd name="connsiteY84" fmla="*/ 784514 h 3457575"/>
              <a:gd name="connsiteX85" fmla="*/ 3202998 w 5780629"/>
              <a:gd name="connsiteY85" fmla="*/ 755939 h 3457575"/>
              <a:gd name="connsiteX86" fmla="*/ 3327689 w 5780629"/>
              <a:gd name="connsiteY86" fmla="*/ 727364 h 3457575"/>
              <a:gd name="connsiteX87" fmla="*/ 3364057 w 5780629"/>
              <a:gd name="connsiteY87" fmla="*/ 714375 h 3457575"/>
              <a:gd name="connsiteX88" fmla="*/ 3374448 w 5780629"/>
              <a:gd name="connsiteY88" fmla="*/ 709180 h 3457575"/>
              <a:gd name="connsiteX89" fmla="*/ 3439391 w 5780629"/>
              <a:gd name="connsiteY89" fmla="*/ 678007 h 3457575"/>
              <a:gd name="connsiteX90" fmla="*/ 3452380 w 5780629"/>
              <a:gd name="connsiteY90" fmla="*/ 672812 h 3457575"/>
              <a:gd name="connsiteX91" fmla="*/ 3475760 w 5780629"/>
              <a:gd name="connsiteY91" fmla="*/ 662421 h 3457575"/>
              <a:gd name="connsiteX92" fmla="*/ 3480955 w 5780629"/>
              <a:gd name="connsiteY92" fmla="*/ 654628 h 3457575"/>
              <a:gd name="connsiteX93" fmla="*/ 3545898 w 5780629"/>
              <a:gd name="connsiteY93" fmla="*/ 620857 h 3457575"/>
              <a:gd name="connsiteX94" fmla="*/ 3577071 w 5780629"/>
              <a:gd name="connsiteY94" fmla="*/ 597478 h 3457575"/>
              <a:gd name="connsiteX95" fmla="*/ 3610841 w 5780629"/>
              <a:gd name="connsiteY95" fmla="*/ 571500 h 3457575"/>
              <a:gd name="connsiteX96" fmla="*/ 3634221 w 5780629"/>
              <a:gd name="connsiteY96" fmla="*/ 561109 h 3457575"/>
              <a:gd name="connsiteX97" fmla="*/ 3725141 w 5780629"/>
              <a:gd name="connsiteY97" fmla="*/ 501362 h 3457575"/>
              <a:gd name="connsiteX98" fmla="*/ 3766705 w 5780629"/>
              <a:gd name="connsiteY98" fmla="*/ 472787 h 3457575"/>
              <a:gd name="connsiteX99" fmla="*/ 3771900 w 5780629"/>
              <a:gd name="connsiteY99" fmla="*/ 464994 h 3457575"/>
              <a:gd name="connsiteX100" fmla="*/ 3790085 w 5780629"/>
              <a:gd name="connsiteY100" fmla="*/ 454603 h 3457575"/>
              <a:gd name="connsiteX101" fmla="*/ 3813464 w 5780629"/>
              <a:gd name="connsiteY101" fmla="*/ 441614 h 3457575"/>
              <a:gd name="connsiteX102" fmla="*/ 3836844 w 5780629"/>
              <a:gd name="connsiteY102" fmla="*/ 426028 h 3457575"/>
              <a:gd name="connsiteX103" fmla="*/ 3847235 w 5780629"/>
              <a:gd name="connsiteY103" fmla="*/ 418234 h 3457575"/>
              <a:gd name="connsiteX104" fmla="*/ 3860223 w 5780629"/>
              <a:gd name="connsiteY104" fmla="*/ 413039 h 3457575"/>
              <a:gd name="connsiteX105" fmla="*/ 3901787 w 5780629"/>
              <a:gd name="connsiteY105" fmla="*/ 389659 h 3457575"/>
              <a:gd name="connsiteX106" fmla="*/ 3912178 w 5780629"/>
              <a:gd name="connsiteY106" fmla="*/ 384464 h 3457575"/>
              <a:gd name="connsiteX107" fmla="*/ 3971925 w 5780629"/>
              <a:gd name="connsiteY107" fmla="*/ 348096 h 3457575"/>
              <a:gd name="connsiteX108" fmla="*/ 3995305 w 5780629"/>
              <a:gd name="connsiteY108" fmla="*/ 335107 h 3457575"/>
              <a:gd name="connsiteX109" fmla="*/ 4013489 w 5780629"/>
              <a:gd name="connsiteY109" fmla="*/ 319521 h 3457575"/>
              <a:gd name="connsiteX110" fmla="*/ 4031673 w 5780629"/>
              <a:gd name="connsiteY110" fmla="*/ 311728 h 3457575"/>
              <a:gd name="connsiteX111" fmla="*/ 4107007 w 5780629"/>
              <a:gd name="connsiteY111" fmla="*/ 270164 h 3457575"/>
              <a:gd name="connsiteX112" fmla="*/ 4156364 w 5780629"/>
              <a:gd name="connsiteY112" fmla="*/ 241589 h 3457575"/>
              <a:gd name="connsiteX113" fmla="*/ 4166755 w 5780629"/>
              <a:gd name="connsiteY113" fmla="*/ 228600 h 3457575"/>
              <a:gd name="connsiteX114" fmla="*/ 4179744 w 5780629"/>
              <a:gd name="connsiteY114" fmla="*/ 223405 h 3457575"/>
              <a:gd name="connsiteX115" fmla="*/ 4197928 w 5780629"/>
              <a:gd name="connsiteY115" fmla="*/ 213014 h 3457575"/>
              <a:gd name="connsiteX116" fmla="*/ 4208319 w 5780629"/>
              <a:gd name="connsiteY116" fmla="*/ 205221 h 3457575"/>
              <a:gd name="connsiteX117" fmla="*/ 4221307 w 5780629"/>
              <a:gd name="connsiteY117" fmla="*/ 200025 h 3457575"/>
              <a:gd name="connsiteX118" fmla="*/ 4231698 w 5780629"/>
              <a:gd name="connsiteY118" fmla="*/ 187037 h 3457575"/>
              <a:gd name="connsiteX119" fmla="*/ 4249882 w 5780629"/>
              <a:gd name="connsiteY119" fmla="*/ 181841 h 3457575"/>
              <a:gd name="connsiteX120" fmla="*/ 4273262 w 5780629"/>
              <a:gd name="connsiteY120" fmla="*/ 171450 h 3457575"/>
              <a:gd name="connsiteX121" fmla="*/ 4296641 w 5780629"/>
              <a:gd name="connsiteY121" fmla="*/ 153266 h 3457575"/>
              <a:gd name="connsiteX122" fmla="*/ 4309630 w 5780629"/>
              <a:gd name="connsiteY122" fmla="*/ 148071 h 3457575"/>
              <a:gd name="connsiteX123" fmla="*/ 4320021 w 5780629"/>
              <a:gd name="connsiteY123" fmla="*/ 140278 h 3457575"/>
              <a:gd name="connsiteX124" fmla="*/ 4333010 w 5780629"/>
              <a:gd name="connsiteY124" fmla="*/ 135082 h 3457575"/>
              <a:gd name="connsiteX125" fmla="*/ 4356389 w 5780629"/>
              <a:gd name="connsiteY125" fmla="*/ 116898 h 3457575"/>
              <a:gd name="connsiteX126" fmla="*/ 4369378 w 5780629"/>
              <a:gd name="connsiteY126" fmla="*/ 111703 h 3457575"/>
              <a:gd name="connsiteX127" fmla="*/ 4397953 w 5780629"/>
              <a:gd name="connsiteY127" fmla="*/ 93519 h 3457575"/>
              <a:gd name="connsiteX128" fmla="*/ 4403148 w 5780629"/>
              <a:gd name="connsiteY128" fmla="*/ 88323 h 3457575"/>
              <a:gd name="connsiteX129" fmla="*/ 4449907 w 5780629"/>
              <a:gd name="connsiteY129" fmla="*/ 64944 h 3457575"/>
              <a:gd name="connsiteX130" fmla="*/ 4457700 w 5780629"/>
              <a:gd name="connsiteY130" fmla="*/ 57150 h 3457575"/>
              <a:gd name="connsiteX131" fmla="*/ 4486275 w 5780629"/>
              <a:gd name="connsiteY131" fmla="*/ 46759 h 3457575"/>
              <a:gd name="connsiteX132" fmla="*/ 4491471 w 5780629"/>
              <a:gd name="connsiteY132" fmla="*/ 41564 h 3457575"/>
              <a:gd name="connsiteX133" fmla="*/ 4582391 w 5780629"/>
              <a:gd name="connsiteY133" fmla="*/ 10391 h 3457575"/>
              <a:gd name="connsiteX134" fmla="*/ 4657725 w 5780629"/>
              <a:gd name="connsiteY134" fmla="*/ 0 h 3457575"/>
              <a:gd name="connsiteX135" fmla="*/ 4870739 w 5780629"/>
              <a:gd name="connsiteY135" fmla="*/ 10391 h 3457575"/>
              <a:gd name="connsiteX136" fmla="*/ 4899314 w 5780629"/>
              <a:gd name="connsiteY136" fmla="*/ 15587 h 3457575"/>
              <a:gd name="connsiteX137" fmla="*/ 5018810 w 5780629"/>
              <a:gd name="connsiteY137" fmla="*/ 33771 h 3457575"/>
              <a:gd name="connsiteX138" fmla="*/ 5153891 w 5780629"/>
              <a:gd name="connsiteY138" fmla="*/ 57150 h 3457575"/>
              <a:gd name="connsiteX139" fmla="*/ 5278582 w 5780629"/>
              <a:gd name="connsiteY139" fmla="*/ 75334 h 3457575"/>
              <a:gd name="connsiteX140" fmla="*/ 5390285 w 5780629"/>
              <a:gd name="connsiteY140" fmla="*/ 106507 h 3457575"/>
              <a:gd name="connsiteX141" fmla="*/ 5585114 w 5780629"/>
              <a:gd name="connsiteY141" fmla="*/ 246784 h 3457575"/>
              <a:gd name="connsiteX142" fmla="*/ 5639666 w 5780629"/>
              <a:gd name="connsiteY142" fmla="*/ 319521 h 3457575"/>
              <a:gd name="connsiteX143" fmla="*/ 5644862 w 5780629"/>
              <a:gd name="connsiteY143" fmla="*/ 329912 h 3457575"/>
              <a:gd name="connsiteX144" fmla="*/ 5704610 w 5780629"/>
              <a:gd name="connsiteY144" fmla="*/ 514350 h 3457575"/>
              <a:gd name="connsiteX145" fmla="*/ 5722794 w 5780629"/>
              <a:gd name="connsiteY145" fmla="*/ 602673 h 3457575"/>
              <a:gd name="connsiteX146" fmla="*/ 5746173 w 5780629"/>
              <a:gd name="connsiteY146" fmla="*/ 690996 h 3457575"/>
              <a:gd name="connsiteX147" fmla="*/ 5774748 w 5780629"/>
              <a:gd name="connsiteY147" fmla="*/ 815687 h 3457575"/>
              <a:gd name="connsiteX148" fmla="*/ 5769553 w 5780629"/>
              <a:gd name="connsiteY148" fmla="*/ 1145598 h 3457575"/>
              <a:gd name="connsiteX149" fmla="*/ 5756564 w 5780629"/>
              <a:gd name="connsiteY149" fmla="*/ 1181966 h 3457575"/>
              <a:gd name="connsiteX150" fmla="*/ 5746173 w 5780629"/>
              <a:gd name="connsiteY150" fmla="*/ 1241714 h 3457575"/>
              <a:gd name="connsiteX151" fmla="*/ 5740978 w 5780629"/>
              <a:gd name="connsiteY151" fmla="*/ 1252105 h 3457575"/>
              <a:gd name="connsiteX152" fmla="*/ 5733185 w 5780629"/>
              <a:gd name="connsiteY152" fmla="*/ 1275484 h 3457575"/>
              <a:gd name="connsiteX153" fmla="*/ 5709805 w 5780629"/>
              <a:gd name="connsiteY153" fmla="*/ 1322244 h 3457575"/>
              <a:gd name="connsiteX154" fmla="*/ 5691621 w 5780629"/>
              <a:gd name="connsiteY154" fmla="*/ 1363807 h 3457575"/>
              <a:gd name="connsiteX155" fmla="*/ 5681230 w 5780629"/>
              <a:gd name="connsiteY155" fmla="*/ 1400175 h 3457575"/>
              <a:gd name="connsiteX156" fmla="*/ 5650057 w 5780629"/>
              <a:gd name="connsiteY156" fmla="*/ 1441739 h 3457575"/>
              <a:gd name="connsiteX157" fmla="*/ 5644862 w 5780629"/>
              <a:gd name="connsiteY157" fmla="*/ 1459923 h 3457575"/>
              <a:gd name="connsiteX158" fmla="*/ 5639666 w 5780629"/>
              <a:gd name="connsiteY158" fmla="*/ 1465119 h 3457575"/>
              <a:gd name="connsiteX159" fmla="*/ 5634471 w 5780629"/>
              <a:gd name="connsiteY159" fmla="*/ 1483303 h 3457575"/>
              <a:gd name="connsiteX160" fmla="*/ 5603298 w 5780629"/>
              <a:gd name="connsiteY160" fmla="*/ 1517073 h 3457575"/>
              <a:gd name="connsiteX161" fmla="*/ 5592907 w 5780629"/>
              <a:gd name="connsiteY161" fmla="*/ 1535257 h 3457575"/>
              <a:gd name="connsiteX162" fmla="*/ 5574723 w 5780629"/>
              <a:gd name="connsiteY162" fmla="*/ 1558637 h 3457575"/>
              <a:gd name="connsiteX163" fmla="*/ 5556539 w 5780629"/>
              <a:gd name="connsiteY163" fmla="*/ 1589809 h 3457575"/>
              <a:gd name="connsiteX164" fmla="*/ 5504585 w 5780629"/>
              <a:gd name="connsiteY164" fmla="*/ 1649557 h 3457575"/>
              <a:gd name="connsiteX165" fmla="*/ 5491596 w 5780629"/>
              <a:gd name="connsiteY165" fmla="*/ 1659948 h 3457575"/>
              <a:gd name="connsiteX166" fmla="*/ 5431848 w 5780629"/>
              <a:gd name="connsiteY166" fmla="*/ 1719696 h 3457575"/>
              <a:gd name="connsiteX167" fmla="*/ 5413664 w 5780629"/>
              <a:gd name="connsiteY167" fmla="*/ 1737880 h 3457575"/>
              <a:gd name="connsiteX168" fmla="*/ 5372100 w 5780629"/>
              <a:gd name="connsiteY168" fmla="*/ 1761259 h 3457575"/>
              <a:gd name="connsiteX169" fmla="*/ 5333135 w 5780629"/>
              <a:gd name="connsiteY169" fmla="*/ 1795030 h 3457575"/>
              <a:gd name="connsiteX170" fmla="*/ 5307157 w 5780629"/>
              <a:gd name="connsiteY170" fmla="*/ 1802823 h 3457575"/>
              <a:gd name="connsiteX171" fmla="*/ 5166880 w 5780629"/>
              <a:gd name="connsiteY171" fmla="*/ 1859973 h 3457575"/>
              <a:gd name="connsiteX172" fmla="*/ 5143500 w 5780629"/>
              <a:gd name="connsiteY172" fmla="*/ 1867766 h 3457575"/>
              <a:gd name="connsiteX173" fmla="*/ 5055178 w 5780629"/>
              <a:gd name="connsiteY173" fmla="*/ 1872962 h 3457575"/>
              <a:gd name="connsiteX174" fmla="*/ 5005821 w 5780629"/>
              <a:gd name="connsiteY174" fmla="*/ 1885950 h 3457575"/>
              <a:gd name="connsiteX175" fmla="*/ 4948671 w 5780629"/>
              <a:gd name="connsiteY175" fmla="*/ 1896341 h 3457575"/>
              <a:gd name="connsiteX176" fmla="*/ 4888923 w 5780629"/>
              <a:gd name="connsiteY176" fmla="*/ 1901537 h 3457575"/>
              <a:gd name="connsiteX177" fmla="*/ 4829175 w 5780629"/>
              <a:gd name="connsiteY177" fmla="*/ 1914525 h 3457575"/>
              <a:gd name="connsiteX178" fmla="*/ 4818785 w 5780629"/>
              <a:gd name="connsiteY178" fmla="*/ 1919721 h 3457575"/>
              <a:gd name="connsiteX179" fmla="*/ 4792807 w 5780629"/>
              <a:gd name="connsiteY179" fmla="*/ 1927514 h 3457575"/>
              <a:gd name="connsiteX180" fmla="*/ 4769428 w 5780629"/>
              <a:gd name="connsiteY180" fmla="*/ 1932709 h 3457575"/>
              <a:gd name="connsiteX181" fmla="*/ 4652530 w 5780629"/>
              <a:gd name="connsiteY181" fmla="*/ 1961284 h 3457575"/>
              <a:gd name="connsiteX182" fmla="*/ 4610966 w 5780629"/>
              <a:gd name="connsiteY182" fmla="*/ 1979469 h 3457575"/>
              <a:gd name="connsiteX183" fmla="*/ 4564207 w 5780629"/>
              <a:gd name="connsiteY183" fmla="*/ 2002848 h 3457575"/>
              <a:gd name="connsiteX184" fmla="*/ 4522644 w 5780629"/>
              <a:gd name="connsiteY184" fmla="*/ 2026228 h 3457575"/>
              <a:gd name="connsiteX185" fmla="*/ 4509655 w 5780629"/>
              <a:gd name="connsiteY185" fmla="*/ 2039216 h 3457575"/>
              <a:gd name="connsiteX186" fmla="*/ 4481080 w 5780629"/>
              <a:gd name="connsiteY186" fmla="*/ 2049607 h 3457575"/>
              <a:gd name="connsiteX187" fmla="*/ 4439516 w 5780629"/>
              <a:gd name="connsiteY187" fmla="*/ 2080780 h 3457575"/>
              <a:gd name="connsiteX188" fmla="*/ 4426528 w 5780629"/>
              <a:gd name="connsiteY188" fmla="*/ 2085975 h 3457575"/>
              <a:gd name="connsiteX189" fmla="*/ 4416137 w 5780629"/>
              <a:gd name="connsiteY189" fmla="*/ 2091171 h 3457575"/>
              <a:gd name="connsiteX190" fmla="*/ 4338205 w 5780629"/>
              <a:gd name="connsiteY190" fmla="*/ 2137930 h 3457575"/>
              <a:gd name="connsiteX191" fmla="*/ 4320021 w 5780629"/>
              <a:gd name="connsiteY191" fmla="*/ 2150919 h 3457575"/>
              <a:gd name="connsiteX192" fmla="*/ 4278457 w 5780629"/>
              <a:gd name="connsiteY192" fmla="*/ 2174298 h 3457575"/>
              <a:gd name="connsiteX193" fmla="*/ 4208319 w 5780629"/>
              <a:gd name="connsiteY193" fmla="*/ 2202873 h 3457575"/>
              <a:gd name="connsiteX194" fmla="*/ 4203123 w 5780629"/>
              <a:gd name="connsiteY194" fmla="*/ 2210666 h 3457575"/>
              <a:gd name="connsiteX195" fmla="*/ 4179744 w 5780629"/>
              <a:gd name="connsiteY195" fmla="*/ 2215862 h 3457575"/>
              <a:gd name="connsiteX196" fmla="*/ 4166755 w 5780629"/>
              <a:gd name="connsiteY196" fmla="*/ 2221057 h 3457575"/>
              <a:gd name="connsiteX197" fmla="*/ 4125191 w 5780629"/>
              <a:gd name="connsiteY197" fmla="*/ 2239241 h 3457575"/>
              <a:gd name="connsiteX198" fmla="*/ 4107007 w 5780629"/>
              <a:gd name="connsiteY198" fmla="*/ 2252230 h 3457575"/>
              <a:gd name="connsiteX199" fmla="*/ 4083628 w 5780629"/>
              <a:gd name="connsiteY199" fmla="*/ 2262621 h 3457575"/>
              <a:gd name="connsiteX200" fmla="*/ 4078432 w 5780629"/>
              <a:gd name="connsiteY200" fmla="*/ 2267816 h 3457575"/>
              <a:gd name="connsiteX201" fmla="*/ 3977121 w 5780629"/>
              <a:gd name="connsiteY201" fmla="*/ 2322369 h 3457575"/>
              <a:gd name="connsiteX202" fmla="*/ 3896591 w 5780629"/>
              <a:gd name="connsiteY202" fmla="*/ 2363932 h 3457575"/>
              <a:gd name="connsiteX203" fmla="*/ 3888798 w 5780629"/>
              <a:gd name="connsiteY203" fmla="*/ 2369128 h 3457575"/>
              <a:gd name="connsiteX204" fmla="*/ 3847235 w 5780629"/>
              <a:gd name="connsiteY204" fmla="*/ 2400300 h 3457575"/>
              <a:gd name="connsiteX205" fmla="*/ 3800475 w 5780629"/>
              <a:gd name="connsiteY205" fmla="*/ 2428875 h 3457575"/>
              <a:gd name="connsiteX206" fmla="*/ 3758912 w 5780629"/>
              <a:gd name="connsiteY206" fmla="*/ 2452255 h 3457575"/>
              <a:gd name="connsiteX207" fmla="*/ 3735532 w 5780629"/>
              <a:gd name="connsiteY207" fmla="*/ 2475634 h 3457575"/>
              <a:gd name="connsiteX208" fmla="*/ 3725141 w 5780629"/>
              <a:gd name="connsiteY208" fmla="*/ 2488623 h 3457575"/>
              <a:gd name="connsiteX209" fmla="*/ 3706957 w 5780629"/>
              <a:gd name="connsiteY209" fmla="*/ 2499014 h 3457575"/>
              <a:gd name="connsiteX210" fmla="*/ 3670589 w 5780629"/>
              <a:gd name="connsiteY210" fmla="*/ 2535382 h 3457575"/>
              <a:gd name="connsiteX211" fmla="*/ 3605646 w 5780629"/>
              <a:gd name="connsiteY211" fmla="*/ 2595130 h 3457575"/>
              <a:gd name="connsiteX212" fmla="*/ 3564082 w 5780629"/>
              <a:gd name="connsiteY212" fmla="*/ 2623705 h 3457575"/>
              <a:gd name="connsiteX213" fmla="*/ 3493944 w 5780629"/>
              <a:gd name="connsiteY213" fmla="*/ 2683453 h 3457575"/>
              <a:gd name="connsiteX214" fmla="*/ 3488748 w 5780629"/>
              <a:gd name="connsiteY214" fmla="*/ 2688648 h 3457575"/>
              <a:gd name="connsiteX215" fmla="*/ 3470564 w 5780629"/>
              <a:gd name="connsiteY215" fmla="*/ 2693844 h 3457575"/>
              <a:gd name="connsiteX216" fmla="*/ 3382241 w 5780629"/>
              <a:gd name="connsiteY216" fmla="*/ 2748396 h 3457575"/>
              <a:gd name="connsiteX217" fmla="*/ 3351069 w 5780629"/>
              <a:gd name="connsiteY217" fmla="*/ 2758787 h 3457575"/>
              <a:gd name="connsiteX218" fmla="*/ 3280930 w 5780629"/>
              <a:gd name="connsiteY218" fmla="*/ 2800350 h 3457575"/>
              <a:gd name="connsiteX219" fmla="*/ 3215987 w 5780629"/>
              <a:gd name="connsiteY219" fmla="*/ 2823730 h 3457575"/>
              <a:gd name="connsiteX220" fmla="*/ 3169228 w 5780629"/>
              <a:gd name="connsiteY220" fmla="*/ 2847109 h 3457575"/>
              <a:gd name="connsiteX221" fmla="*/ 3114675 w 5780629"/>
              <a:gd name="connsiteY221" fmla="*/ 2873087 h 3457575"/>
              <a:gd name="connsiteX222" fmla="*/ 3054928 w 5780629"/>
              <a:gd name="connsiteY222" fmla="*/ 2901662 h 3457575"/>
              <a:gd name="connsiteX223" fmla="*/ 2989985 w 5780629"/>
              <a:gd name="connsiteY223" fmla="*/ 2938030 h 3457575"/>
              <a:gd name="connsiteX224" fmla="*/ 2961410 w 5780629"/>
              <a:gd name="connsiteY224" fmla="*/ 2961409 h 3457575"/>
              <a:gd name="connsiteX225" fmla="*/ 2943225 w 5780629"/>
              <a:gd name="connsiteY225" fmla="*/ 2966605 h 3457575"/>
              <a:gd name="connsiteX226" fmla="*/ 2891271 w 5780629"/>
              <a:gd name="connsiteY226" fmla="*/ 2995180 h 3457575"/>
              <a:gd name="connsiteX227" fmla="*/ 2873087 w 5780629"/>
              <a:gd name="connsiteY227" fmla="*/ 3008169 h 3457575"/>
              <a:gd name="connsiteX228" fmla="*/ 2826328 w 5780629"/>
              <a:gd name="connsiteY228" fmla="*/ 3031548 h 3457575"/>
              <a:gd name="connsiteX229" fmla="*/ 2818535 w 5780629"/>
              <a:gd name="connsiteY229" fmla="*/ 3036744 h 3457575"/>
              <a:gd name="connsiteX230" fmla="*/ 2743200 w 5780629"/>
              <a:gd name="connsiteY230" fmla="*/ 3096491 h 3457575"/>
              <a:gd name="connsiteX231" fmla="*/ 2738005 w 5780629"/>
              <a:gd name="connsiteY231" fmla="*/ 3101687 h 3457575"/>
              <a:gd name="connsiteX232" fmla="*/ 2665269 w 5780629"/>
              <a:gd name="connsiteY232" fmla="*/ 3143250 h 3457575"/>
              <a:gd name="connsiteX233" fmla="*/ 2660073 w 5780629"/>
              <a:gd name="connsiteY233" fmla="*/ 3151044 h 3457575"/>
              <a:gd name="connsiteX234" fmla="*/ 2460048 w 5780629"/>
              <a:gd name="connsiteY234" fmla="*/ 3239366 h 3457575"/>
              <a:gd name="connsiteX235" fmla="*/ 2410691 w 5780629"/>
              <a:gd name="connsiteY235" fmla="*/ 3257550 h 34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780629" h="3457575">
                <a:moveTo>
                  <a:pt x="2410691" y="3257550"/>
                </a:moveTo>
                <a:cubicBezTo>
                  <a:pt x="2391641" y="3262746"/>
                  <a:pt x="2372150" y="3266534"/>
                  <a:pt x="2353541" y="3273137"/>
                </a:cubicBezTo>
                <a:cubicBezTo>
                  <a:pt x="2345139" y="3276118"/>
                  <a:pt x="2338527" y="3283043"/>
                  <a:pt x="2330162" y="3286125"/>
                </a:cubicBezTo>
                <a:cubicBezTo>
                  <a:pt x="2321876" y="3289178"/>
                  <a:pt x="2312592" y="3288619"/>
                  <a:pt x="2304185" y="3291321"/>
                </a:cubicBezTo>
                <a:cubicBezTo>
                  <a:pt x="2261612" y="3305005"/>
                  <a:pt x="2233275" y="3324009"/>
                  <a:pt x="2187287" y="3332884"/>
                </a:cubicBezTo>
                <a:cubicBezTo>
                  <a:pt x="2161724" y="3337817"/>
                  <a:pt x="2135332" y="3336348"/>
                  <a:pt x="2109355" y="3338080"/>
                </a:cubicBezTo>
                <a:cubicBezTo>
                  <a:pt x="2093769" y="3342410"/>
                  <a:pt x="2078326" y="3347294"/>
                  <a:pt x="2062596" y="3351069"/>
                </a:cubicBezTo>
                <a:cubicBezTo>
                  <a:pt x="2035015" y="3357689"/>
                  <a:pt x="2006876" y="3361945"/>
                  <a:pt x="1979469" y="3369253"/>
                </a:cubicBezTo>
                <a:cubicBezTo>
                  <a:pt x="1941884" y="3379276"/>
                  <a:pt x="1904669" y="3390722"/>
                  <a:pt x="1867766" y="3403023"/>
                </a:cubicBezTo>
                <a:cubicBezTo>
                  <a:pt x="1857840" y="3406332"/>
                  <a:pt x="1849178" y="3412891"/>
                  <a:pt x="1839191" y="3416012"/>
                </a:cubicBezTo>
                <a:cubicBezTo>
                  <a:pt x="1821350" y="3421587"/>
                  <a:pt x="1802556" y="3423673"/>
                  <a:pt x="1784639" y="3429000"/>
                </a:cubicBezTo>
                <a:cubicBezTo>
                  <a:pt x="1770456" y="3433217"/>
                  <a:pt x="1757153" y="3440032"/>
                  <a:pt x="1743075" y="3444587"/>
                </a:cubicBezTo>
                <a:cubicBezTo>
                  <a:pt x="1727684" y="3449566"/>
                  <a:pt x="1711902" y="3453246"/>
                  <a:pt x="1696316" y="3457575"/>
                </a:cubicBezTo>
                <a:cubicBezTo>
                  <a:pt x="1562750" y="3450492"/>
                  <a:pt x="1298080" y="3440387"/>
                  <a:pt x="1145598" y="3421207"/>
                </a:cubicBezTo>
                <a:cubicBezTo>
                  <a:pt x="1076813" y="3412555"/>
                  <a:pt x="1008263" y="3401503"/>
                  <a:pt x="940378" y="3387437"/>
                </a:cubicBezTo>
                <a:cubicBezTo>
                  <a:pt x="911951" y="3381547"/>
                  <a:pt x="884267" y="3372084"/>
                  <a:pt x="857250" y="3361459"/>
                </a:cubicBezTo>
                <a:cubicBezTo>
                  <a:pt x="638568" y="3275460"/>
                  <a:pt x="768586" y="3313488"/>
                  <a:pt x="690996" y="3291321"/>
                </a:cubicBezTo>
                <a:cubicBezTo>
                  <a:pt x="607788" y="3238371"/>
                  <a:pt x="734456" y="3316948"/>
                  <a:pt x="532535" y="3215987"/>
                </a:cubicBezTo>
                <a:cubicBezTo>
                  <a:pt x="519210" y="3209324"/>
                  <a:pt x="508829" y="3197857"/>
                  <a:pt x="496166" y="3190009"/>
                </a:cubicBezTo>
                <a:cubicBezTo>
                  <a:pt x="447316" y="3159736"/>
                  <a:pt x="397512" y="3131028"/>
                  <a:pt x="348096" y="3101687"/>
                </a:cubicBezTo>
                <a:cubicBezTo>
                  <a:pt x="342093" y="3098123"/>
                  <a:pt x="334687" y="3096389"/>
                  <a:pt x="329912" y="3091296"/>
                </a:cubicBezTo>
                <a:cubicBezTo>
                  <a:pt x="290946" y="3049732"/>
                  <a:pt x="248812" y="3010926"/>
                  <a:pt x="213014" y="2966605"/>
                </a:cubicBezTo>
                <a:cubicBezTo>
                  <a:pt x="193979" y="2943038"/>
                  <a:pt x="181519" y="2914841"/>
                  <a:pt x="166255" y="2888673"/>
                </a:cubicBezTo>
                <a:cubicBezTo>
                  <a:pt x="144825" y="2851936"/>
                  <a:pt x="168264" y="2887788"/>
                  <a:pt x="153266" y="2865294"/>
                </a:cubicBezTo>
                <a:cubicBezTo>
                  <a:pt x="127215" y="2774104"/>
                  <a:pt x="177163" y="2943737"/>
                  <a:pt x="135082" y="2823730"/>
                </a:cubicBezTo>
                <a:cubicBezTo>
                  <a:pt x="67392" y="2630689"/>
                  <a:pt x="115710" y="2697451"/>
                  <a:pt x="70139" y="2636694"/>
                </a:cubicBezTo>
                <a:cubicBezTo>
                  <a:pt x="68407" y="2620242"/>
                  <a:pt x="67834" y="2603626"/>
                  <a:pt x="64944" y="2587337"/>
                </a:cubicBezTo>
                <a:cubicBezTo>
                  <a:pt x="44082" y="2469753"/>
                  <a:pt x="38596" y="2485326"/>
                  <a:pt x="23380" y="2369128"/>
                </a:cubicBezTo>
                <a:cubicBezTo>
                  <a:pt x="18524" y="2332049"/>
                  <a:pt x="16710" y="2294635"/>
                  <a:pt x="12989" y="2257425"/>
                </a:cubicBezTo>
                <a:cubicBezTo>
                  <a:pt x="357" y="2131109"/>
                  <a:pt x="8456" y="2244334"/>
                  <a:pt x="0" y="2096366"/>
                </a:cubicBezTo>
                <a:cubicBezTo>
                  <a:pt x="1732" y="1966480"/>
                  <a:pt x="1629" y="1836556"/>
                  <a:pt x="5196" y="1706707"/>
                </a:cubicBezTo>
                <a:cubicBezTo>
                  <a:pt x="7102" y="1637319"/>
                  <a:pt x="5446" y="1646206"/>
                  <a:pt x="18185" y="1607994"/>
                </a:cubicBezTo>
                <a:cubicBezTo>
                  <a:pt x="27468" y="1552288"/>
                  <a:pt x="17892" y="1600951"/>
                  <a:pt x="36369" y="1535257"/>
                </a:cubicBezTo>
                <a:cubicBezTo>
                  <a:pt x="40236" y="1521510"/>
                  <a:pt x="41372" y="1506919"/>
                  <a:pt x="46760" y="1493694"/>
                </a:cubicBezTo>
                <a:cubicBezTo>
                  <a:pt x="51020" y="1483238"/>
                  <a:pt x="59747" y="1475142"/>
                  <a:pt x="64944" y="1465119"/>
                </a:cubicBezTo>
                <a:cubicBezTo>
                  <a:pt x="71905" y="1451694"/>
                  <a:pt x="75113" y="1436379"/>
                  <a:pt x="83128" y="1423555"/>
                </a:cubicBezTo>
                <a:cubicBezTo>
                  <a:pt x="126362" y="1354379"/>
                  <a:pt x="101105" y="1400382"/>
                  <a:pt x="129887" y="1371600"/>
                </a:cubicBezTo>
                <a:cubicBezTo>
                  <a:pt x="132095" y="1369392"/>
                  <a:pt x="132874" y="1366015"/>
                  <a:pt x="135082" y="1363807"/>
                </a:cubicBezTo>
                <a:cubicBezTo>
                  <a:pt x="137290" y="1361599"/>
                  <a:pt x="140437" y="1360562"/>
                  <a:pt x="142875" y="1358612"/>
                </a:cubicBezTo>
                <a:cubicBezTo>
                  <a:pt x="144788" y="1357082"/>
                  <a:pt x="146339" y="1355148"/>
                  <a:pt x="148071" y="1353416"/>
                </a:cubicBezTo>
                <a:cubicBezTo>
                  <a:pt x="158784" y="1326631"/>
                  <a:pt x="144837" y="1353693"/>
                  <a:pt x="171450" y="1330037"/>
                </a:cubicBezTo>
                <a:cubicBezTo>
                  <a:pt x="181985" y="1320672"/>
                  <a:pt x="189682" y="1308441"/>
                  <a:pt x="200025" y="1298864"/>
                </a:cubicBezTo>
                <a:cubicBezTo>
                  <a:pt x="213124" y="1286736"/>
                  <a:pt x="227934" y="1276593"/>
                  <a:pt x="241589" y="1265094"/>
                </a:cubicBezTo>
                <a:cubicBezTo>
                  <a:pt x="244399" y="1262728"/>
                  <a:pt x="246325" y="1259338"/>
                  <a:pt x="249382" y="1257300"/>
                </a:cubicBezTo>
                <a:cubicBezTo>
                  <a:pt x="261985" y="1248898"/>
                  <a:pt x="275694" y="1242246"/>
                  <a:pt x="288348" y="1233921"/>
                </a:cubicBezTo>
                <a:cubicBezTo>
                  <a:pt x="361232" y="1185971"/>
                  <a:pt x="323781" y="1202082"/>
                  <a:pt x="361085" y="1187162"/>
                </a:cubicBezTo>
                <a:cubicBezTo>
                  <a:pt x="374786" y="1173458"/>
                  <a:pt x="354089" y="1192795"/>
                  <a:pt x="379269" y="1176771"/>
                </a:cubicBezTo>
                <a:cubicBezTo>
                  <a:pt x="384975" y="1173140"/>
                  <a:pt x="388851" y="1166895"/>
                  <a:pt x="394855" y="1163782"/>
                </a:cubicBezTo>
                <a:cubicBezTo>
                  <a:pt x="412418" y="1154675"/>
                  <a:pt x="431223" y="1148196"/>
                  <a:pt x="449407" y="1140403"/>
                </a:cubicBezTo>
                <a:cubicBezTo>
                  <a:pt x="456606" y="1133204"/>
                  <a:pt x="462537" y="1126703"/>
                  <a:pt x="472787" y="1122219"/>
                </a:cubicBezTo>
                <a:cubicBezTo>
                  <a:pt x="480101" y="1119019"/>
                  <a:pt x="488373" y="1118755"/>
                  <a:pt x="496166" y="1117023"/>
                </a:cubicBezTo>
                <a:cubicBezTo>
                  <a:pt x="500496" y="1114425"/>
                  <a:pt x="504514" y="1111219"/>
                  <a:pt x="509155" y="1109230"/>
                </a:cubicBezTo>
                <a:cubicBezTo>
                  <a:pt x="522755" y="1103401"/>
                  <a:pt x="550719" y="1093644"/>
                  <a:pt x="550719" y="1093644"/>
                </a:cubicBezTo>
                <a:cubicBezTo>
                  <a:pt x="567869" y="1067914"/>
                  <a:pt x="548025" y="1093605"/>
                  <a:pt x="615662" y="1075459"/>
                </a:cubicBezTo>
                <a:cubicBezTo>
                  <a:pt x="631814" y="1071125"/>
                  <a:pt x="646595" y="1062679"/>
                  <a:pt x="662421" y="1057275"/>
                </a:cubicBezTo>
                <a:cubicBezTo>
                  <a:pt x="725128" y="1035863"/>
                  <a:pt x="710551" y="1040382"/>
                  <a:pt x="768928" y="1033896"/>
                </a:cubicBezTo>
                <a:cubicBezTo>
                  <a:pt x="774989" y="1032164"/>
                  <a:pt x="781095" y="1030580"/>
                  <a:pt x="787112" y="1028700"/>
                </a:cubicBezTo>
                <a:cubicBezTo>
                  <a:pt x="807430" y="1022350"/>
                  <a:pt x="812808" y="1018833"/>
                  <a:pt x="833871" y="1015712"/>
                </a:cubicBezTo>
                <a:cubicBezTo>
                  <a:pt x="849384" y="1013414"/>
                  <a:pt x="865044" y="1012248"/>
                  <a:pt x="880630" y="1010516"/>
                </a:cubicBezTo>
                <a:cubicBezTo>
                  <a:pt x="933450" y="1012248"/>
                  <a:pt x="986321" y="1012820"/>
                  <a:pt x="1039091" y="1015712"/>
                </a:cubicBezTo>
                <a:cubicBezTo>
                  <a:pt x="1049610" y="1016288"/>
                  <a:pt x="1059836" y="1019417"/>
                  <a:pt x="1070264" y="1020907"/>
                </a:cubicBezTo>
                <a:cubicBezTo>
                  <a:pt x="1090147" y="1023747"/>
                  <a:pt x="1110096" y="1026102"/>
                  <a:pt x="1130012" y="1028700"/>
                </a:cubicBezTo>
                <a:lnTo>
                  <a:pt x="1275485" y="1020907"/>
                </a:lnTo>
                <a:cubicBezTo>
                  <a:pt x="1350636" y="1015539"/>
                  <a:pt x="1287473" y="1020075"/>
                  <a:pt x="1324841" y="1010516"/>
                </a:cubicBezTo>
                <a:cubicBezTo>
                  <a:pt x="1357601" y="1002136"/>
                  <a:pt x="1390650" y="994930"/>
                  <a:pt x="1423555" y="987137"/>
                </a:cubicBezTo>
                <a:cubicBezTo>
                  <a:pt x="1524052" y="926842"/>
                  <a:pt x="1442935" y="971985"/>
                  <a:pt x="1743075" y="1010516"/>
                </a:cubicBezTo>
                <a:cubicBezTo>
                  <a:pt x="1769533" y="1013913"/>
                  <a:pt x="1794347" y="1027796"/>
                  <a:pt x="1821007" y="1028700"/>
                </a:cubicBezTo>
                <a:lnTo>
                  <a:pt x="1974273" y="1033896"/>
                </a:lnTo>
                <a:cubicBezTo>
                  <a:pt x="1978603" y="1035628"/>
                  <a:pt x="1982599" y="1039091"/>
                  <a:pt x="1987262" y="1039091"/>
                </a:cubicBezTo>
                <a:cubicBezTo>
                  <a:pt x="2044489" y="1039091"/>
                  <a:pt x="2036768" y="1036464"/>
                  <a:pt x="2075585" y="1028700"/>
                </a:cubicBezTo>
                <a:cubicBezTo>
                  <a:pt x="2202316" y="1003353"/>
                  <a:pt x="2131723" y="1018822"/>
                  <a:pt x="2192482" y="1005321"/>
                </a:cubicBezTo>
                <a:cubicBezTo>
                  <a:pt x="2241448" y="978117"/>
                  <a:pt x="2237756" y="978362"/>
                  <a:pt x="2322369" y="955964"/>
                </a:cubicBezTo>
                <a:cubicBezTo>
                  <a:pt x="2383687" y="939732"/>
                  <a:pt x="2444875" y="922967"/>
                  <a:pt x="2506807" y="909205"/>
                </a:cubicBezTo>
                <a:cubicBezTo>
                  <a:pt x="2564475" y="883575"/>
                  <a:pt x="2484972" y="917540"/>
                  <a:pt x="2576946" y="885825"/>
                </a:cubicBezTo>
                <a:cubicBezTo>
                  <a:pt x="2586837" y="882414"/>
                  <a:pt x="2595451" y="875677"/>
                  <a:pt x="2605521" y="872837"/>
                </a:cubicBezTo>
                <a:cubicBezTo>
                  <a:pt x="2629386" y="866106"/>
                  <a:pt x="2654012" y="862446"/>
                  <a:pt x="2678257" y="857250"/>
                </a:cubicBezTo>
                <a:cubicBezTo>
                  <a:pt x="2679989" y="854652"/>
                  <a:pt x="2680539" y="850578"/>
                  <a:pt x="2683453" y="849457"/>
                </a:cubicBezTo>
                <a:cubicBezTo>
                  <a:pt x="2689841" y="847000"/>
                  <a:pt x="2745749" y="839397"/>
                  <a:pt x="2748396" y="839066"/>
                </a:cubicBezTo>
                <a:cubicBezTo>
                  <a:pt x="2763957" y="837121"/>
                  <a:pt x="2779661" y="836292"/>
                  <a:pt x="2795155" y="833871"/>
                </a:cubicBezTo>
                <a:cubicBezTo>
                  <a:pt x="2807404" y="831957"/>
                  <a:pt x="2819180" y="827242"/>
                  <a:pt x="2831523" y="826078"/>
                </a:cubicBezTo>
                <a:cubicBezTo>
                  <a:pt x="2865189" y="822902"/>
                  <a:pt x="2899097" y="823169"/>
                  <a:pt x="2932835" y="820882"/>
                </a:cubicBezTo>
                <a:cubicBezTo>
                  <a:pt x="2950199" y="819705"/>
                  <a:pt x="2967471" y="817419"/>
                  <a:pt x="2984789" y="815687"/>
                </a:cubicBezTo>
                <a:cubicBezTo>
                  <a:pt x="2995180" y="813089"/>
                  <a:pt x="3005739" y="811089"/>
                  <a:pt x="3015962" y="807894"/>
                </a:cubicBezTo>
                <a:cubicBezTo>
                  <a:pt x="3019658" y="806739"/>
                  <a:pt x="3022596" y="803637"/>
                  <a:pt x="3026353" y="802698"/>
                </a:cubicBezTo>
                <a:cubicBezTo>
                  <a:pt x="3053870" y="795819"/>
                  <a:pt x="3081771" y="790575"/>
                  <a:pt x="3109480" y="784514"/>
                </a:cubicBezTo>
                <a:cubicBezTo>
                  <a:pt x="3144156" y="767178"/>
                  <a:pt x="3127004" y="774938"/>
                  <a:pt x="3202998" y="755939"/>
                </a:cubicBezTo>
                <a:cubicBezTo>
                  <a:pt x="3244366" y="745597"/>
                  <a:pt x="3286125" y="736889"/>
                  <a:pt x="3327689" y="727364"/>
                </a:cubicBezTo>
                <a:cubicBezTo>
                  <a:pt x="3339406" y="709791"/>
                  <a:pt x="3327522" y="723509"/>
                  <a:pt x="3364057" y="714375"/>
                </a:cubicBezTo>
                <a:cubicBezTo>
                  <a:pt x="3367814" y="713436"/>
                  <a:pt x="3370839" y="710584"/>
                  <a:pt x="3374448" y="709180"/>
                </a:cubicBezTo>
                <a:cubicBezTo>
                  <a:pt x="3449175" y="680119"/>
                  <a:pt x="3375638" y="713867"/>
                  <a:pt x="3439391" y="678007"/>
                </a:cubicBezTo>
                <a:cubicBezTo>
                  <a:pt x="3443455" y="675721"/>
                  <a:pt x="3448094" y="674649"/>
                  <a:pt x="3452380" y="672812"/>
                </a:cubicBezTo>
                <a:cubicBezTo>
                  <a:pt x="3460219" y="669453"/>
                  <a:pt x="3467967" y="665885"/>
                  <a:pt x="3475760" y="662421"/>
                </a:cubicBezTo>
                <a:cubicBezTo>
                  <a:pt x="3477492" y="659823"/>
                  <a:pt x="3478415" y="656443"/>
                  <a:pt x="3480955" y="654628"/>
                </a:cubicBezTo>
                <a:cubicBezTo>
                  <a:pt x="3500859" y="640411"/>
                  <a:pt x="3523704" y="630721"/>
                  <a:pt x="3545898" y="620857"/>
                </a:cubicBezTo>
                <a:cubicBezTo>
                  <a:pt x="3572661" y="594096"/>
                  <a:pt x="3543495" y="620982"/>
                  <a:pt x="3577071" y="597478"/>
                </a:cubicBezTo>
                <a:cubicBezTo>
                  <a:pt x="3588706" y="589334"/>
                  <a:pt x="3598859" y="579125"/>
                  <a:pt x="3610841" y="571500"/>
                </a:cubicBezTo>
                <a:cubicBezTo>
                  <a:pt x="3618036" y="566921"/>
                  <a:pt x="3626952" y="565569"/>
                  <a:pt x="3634221" y="561109"/>
                </a:cubicBezTo>
                <a:cubicBezTo>
                  <a:pt x="3665130" y="542142"/>
                  <a:pt x="3694967" y="521478"/>
                  <a:pt x="3725141" y="501362"/>
                </a:cubicBezTo>
                <a:cubicBezTo>
                  <a:pt x="3739130" y="492036"/>
                  <a:pt x="3766705" y="472787"/>
                  <a:pt x="3766705" y="472787"/>
                </a:cubicBezTo>
                <a:cubicBezTo>
                  <a:pt x="3768437" y="470189"/>
                  <a:pt x="3769436" y="466911"/>
                  <a:pt x="3771900" y="464994"/>
                </a:cubicBezTo>
                <a:cubicBezTo>
                  <a:pt x="3777411" y="460708"/>
                  <a:pt x="3783956" y="457946"/>
                  <a:pt x="3790085" y="454603"/>
                </a:cubicBezTo>
                <a:cubicBezTo>
                  <a:pt x="3806433" y="445686"/>
                  <a:pt x="3795274" y="453307"/>
                  <a:pt x="3813464" y="441614"/>
                </a:cubicBezTo>
                <a:cubicBezTo>
                  <a:pt x="3821343" y="436549"/>
                  <a:pt x="3829143" y="431359"/>
                  <a:pt x="3836844" y="426028"/>
                </a:cubicBezTo>
                <a:cubicBezTo>
                  <a:pt x="3840404" y="423563"/>
                  <a:pt x="3843450" y="420337"/>
                  <a:pt x="3847235" y="418234"/>
                </a:cubicBezTo>
                <a:cubicBezTo>
                  <a:pt x="3851311" y="415969"/>
                  <a:pt x="3856093" y="415203"/>
                  <a:pt x="3860223" y="413039"/>
                </a:cubicBezTo>
                <a:cubicBezTo>
                  <a:pt x="3874304" y="405663"/>
                  <a:pt x="3887859" y="397320"/>
                  <a:pt x="3901787" y="389659"/>
                </a:cubicBezTo>
                <a:cubicBezTo>
                  <a:pt x="3905180" y="387793"/>
                  <a:pt x="3908956" y="386612"/>
                  <a:pt x="3912178" y="384464"/>
                </a:cubicBezTo>
                <a:cubicBezTo>
                  <a:pt x="3964769" y="349404"/>
                  <a:pt x="3929618" y="366900"/>
                  <a:pt x="3971925" y="348096"/>
                </a:cubicBezTo>
                <a:cubicBezTo>
                  <a:pt x="3982868" y="337153"/>
                  <a:pt x="3971951" y="346784"/>
                  <a:pt x="3995305" y="335107"/>
                </a:cubicBezTo>
                <a:cubicBezTo>
                  <a:pt x="4014081" y="325719"/>
                  <a:pt x="3990053" y="334435"/>
                  <a:pt x="4013489" y="319521"/>
                </a:cubicBezTo>
                <a:cubicBezTo>
                  <a:pt x="4019053" y="315981"/>
                  <a:pt x="4025841" y="314806"/>
                  <a:pt x="4031673" y="311728"/>
                </a:cubicBezTo>
                <a:cubicBezTo>
                  <a:pt x="4057037" y="298341"/>
                  <a:pt x="4081896" y="284019"/>
                  <a:pt x="4107007" y="270164"/>
                </a:cubicBezTo>
                <a:cubicBezTo>
                  <a:pt x="4124851" y="246372"/>
                  <a:pt x="4107420" y="266060"/>
                  <a:pt x="4156364" y="241589"/>
                </a:cubicBezTo>
                <a:cubicBezTo>
                  <a:pt x="4165353" y="237095"/>
                  <a:pt x="4158181" y="234725"/>
                  <a:pt x="4166755" y="228600"/>
                </a:cubicBezTo>
                <a:cubicBezTo>
                  <a:pt x="4170549" y="225890"/>
                  <a:pt x="4175573" y="225490"/>
                  <a:pt x="4179744" y="223405"/>
                </a:cubicBezTo>
                <a:cubicBezTo>
                  <a:pt x="4185988" y="220283"/>
                  <a:pt x="4192038" y="216762"/>
                  <a:pt x="4197928" y="213014"/>
                </a:cubicBezTo>
                <a:cubicBezTo>
                  <a:pt x="4201581" y="210690"/>
                  <a:pt x="4204534" y="207324"/>
                  <a:pt x="4208319" y="205221"/>
                </a:cubicBezTo>
                <a:cubicBezTo>
                  <a:pt x="4212395" y="202956"/>
                  <a:pt x="4216978" y="201757"/>
                  <a:pt x="4221307" y="200025"/>
                </a:cubicBezTo>
                <a:cubicBezTo>
                  <a:pt x="4224771" y="195696"/>
                  <a:pt x="4227020" y="190014"/>
                  <a:pt x="4231698" y="187037"/>
                </a:cubicBezTo>
                <a:cubicBezTo>
                  <a:pt x="4237016" y="183653"/>
                  <a:pt x="4243979" y="184055"/>
                  <a:pt x="4249882" y="181841"/>
                </a:cubicBezTo>
                <a:cubicBezTo>
                  <a:pt x="4257867" y="178846"/>
                  <a:pt x="4265985" y="175897"/>
                  <a:pt x="4273262" y="171450"/>
                </a:cubicBezTo>
                <a:cubicBezTo>
                  <a:pt x="4281686" y="166302"/>
                  <a:pt x="4288336" y="158605"/>
                  <a:pt x="4296641" y="153266"/>
                </a:cubicBezTo>
                <a:cubicBezTo>
                  <a:pt x="4300564" y="150744"/>
                  <a:pt x="4305554" y="150335"/>
                  <a:pt x="4309630" y="148071"/>
                </a:cubicBezTo>
                <a:cubicBezTo>
                  <a:pt x="4313415" y="145969"/>
                  <a:pt x="4316236" y="142381"/>
                  <a:pt x="4320021" y="140278"/>
                </a:cubicBezTo>
                <a:cubicBezTo>
                  <a:pt x="4324097" y="138013"/>
                  <a:pt x="4329087" y="137604"/>
                  <a:pt x="4333010" y="135082"/>
                </a:cubicBezTo>
                <a:cubicBezTo>
                  <a:pt x="4341315" y="129743"/>
                  <a:pt x="4348084" y="122237"/>
                  <a:pt x="4356389" y="116898"/>
                </a:cubicBezTo>
                <a:cubicBezTo>
                  <a:pt x="4360312" y="114376"/>
                  <a:pt x="4365314" y="113989"/>
                  <a:pt x="4369378" y="111703"/>
                </a:cubicBezTo>
                <a:cubicBezTo>
                  <a:pt x="4379218" y="106168"/>
                  <a:pt x="4388671" y="99946"/>
                  <a:pt x="4397953" y="93519"/>
                </a:cubicBezTo>
                <a:cubicBezTo>
                  <a:pt x="4399967" y="92125"/>
                  <a:pt x="4401002" y="89503"/>
                  <a:pt x="4403148" y="88323"/>
                </a:cubicBezTo>
                <a:cubicBezTo>
                  <a:pt x="4418417" y="79925"/>
                  <a:pt x="4434321" y="72737"/>
                  <a:pt x="4449907" y="64944"/>
                </a:cubicBezTo>
                <a:cubicBezTo>
                  <a:pt x="4452505" y="62346"/>
                  <a:pt x="4454710" y="59285"/>
                  <a:pt x="4457700" y="57150"/>
                </a:cubicBezTo>
                <a:cubicBezTo>
                  <a:pt x="4465712" y="51427"/>
                  <a:pt x="4477419" y="49289"/>
                  <a:pt x="4486275" y="46759"/>
                </a:cubicBezTo>
                <a:cubicBezTo>
                  <a:pt x="4488007" y="45027"/>
                  <a:pt x="4489405" y="42879"/>
                  <a:pt x="4491471" y="41564"/>
                </a:cubicBezTo>
                <a:cubicBezTo>
                  <a:pt x="4524981" y="20239"/>
                  <a:pt x="4533047" y="23079"/>
                  <a:pt x="4582391" y="10391"/>
                </a:cubicBezTo>
                <a:cubicBezTo>
                  <a:pt x="4613785" y="2319"/>
                  <a:pt x="4617396" y="4033"/>
                  <a:pt x="4657725" y="0"/>
                </a:cubicBezTo>
                <a:lnTo>
                  <a:pt x="4870739" y="10391"/>
                </a:lnTo>
                <a:cubicBezTo>
                  <a:pt x="4880400" y="11014"/>
                  <a:pt x="4889751" y="14077"/>
                  <a:pt x="4899314" y="15587"/>
                </a:cubicBezTo>
                <a:lnTo>
                  <a:pt x="5018810" y="33771"/>
                </a:lnTo>
                <a:cubicBezTo>
                  <a:pt x="5110075" y="48773"/>
                  <a:pt x="5065866" y="44826"/>
                  <a:pt x="5153891" y="57150"/>
                </a:cubicBezTo>
                <a:cubicBezTo>
                  <a:pt x="5196886" y="63170"/>
                  <a:pt x="5236311" y="65087"/>
                  <a:pt x="5278582" y="75334"/>
                </a:cubicBezTo>
                <a:cubicBezTo>
                  <a:pt x="5316151" y="84441"/>
                  <a:pt x="5390285" y="106507"/>
                  <a:pt x="5390285" y="106507"/>
                </a:cubicBezTo>
                <a:cubicBezTo>
                  <a:pt x="5463869" y="148556"/>
                  <a:pt x="5487183" y="160956"/>
                  <a:pt x="5585114" y="246784"/>
                </a:cubicBezTo>
                <a:cubicBezTo>
                  <a:pt x="5607906" y="266759"/>
                  <a:pt x="5621978" y="294911"/>
                  <a:pt x="5639666" y="319521"/>
                </a:cubicBezTo>
                <a:cubicBezTo>
                  <a:pt x="5641926" y="322666"/>
                  <a:pt x="5643477" y="326296"/>
                  <a:pt x="5644862" y="329912"/>
                </a:cubicBezTo>
                <a:cubicBezTo>
                  <a:pt x="5682594" y="428434"/>
                  <a:pt x="5684682" y="426098"/>
                  <a:pt x="5704610" y="514350"/>
                </a:cubicBezTo>
                <a:cubicBezTo>
                  <a:pt x="5711231" y="543670"/>
                  <a:pt x="5715910" y="573414"/>
                  <a:pt x="5722794" y="602673"/>
                </a:cubicBezTo>
                <a:cubicBezTo>
                  <a:pt x="5729769" y="632318"/>
                  <a:pt x="5738957" y="661408"/>
                  <a:pt x="5746173" y="690996"/>
                </a:cubicBezTo>
                <a:cubicBezTo>
                  <a:pt x="5756277" y="732423"/>
                  <a:pt x="5774748" y="815687"/>
                  <a:pt x="5774748" y="815687"/>
                </a:cubicBezTo>
                <a:cubicBezTo>
                  <a:pt x="5781384" y="958339"/>
                  <a:pt x="5785515" y="971797"/>
                  <a:pt x="5769553" y="1145598"/>
                </a:cubicBezTo>
                <a:cubicBezTo>
                  <a:pt x="5768376" y="1158417"/>
                  <a:pt x="5760894" y="1169843"/>
                  <a:pt x="5756564" y="1181966"/>
                </a:cubicBezTo>
                <a:cubicBezTo>
                  <a:pt x="5754815" y="1193336"/>
                  <a:pt x="5749890" y="1228704"/>
                  <a:pt x="5746173" y="1241714"/>
                </a:cubicBezTo>
                <a:cubicBezTo>
                  <a:pt x="5745109" y="1245437"/>
                  <a:pt x="5742368" y="1248491"/>
                  <a:pt x="5740978" y="1252105"/>
                </a:cubicBezTo>
                <a:cubicBezTo>
                  <a:pt x="5738029" y="1259772"/>
                  <a:pt x="5736236" y="1267857"/>
                  <a:pt x="5733185" y="1275484"/>
                </a:cubicBezTo>
                <a:cubicBezTo>
                  <a:pt x="5716757" y="1316552"/>
                  <a:pt x="5725249" y="1306797"/>
                  <a:pt x="5709805" y="1322244"/>
                </a:cubicBezTo>
                <a:cubicBezTo>
                  <a:pt x="5693085" y="1380769"/>
                  <a:pt x="5720507" y="1289989"/>
                  <a:pt x="5691621" y="1363807"/>
                </a:cubicBezTo>
                <a:cubicBezTo>
                  <a:pt x="5687027" y="1375548"/>
                  <a:pt x="5687163" y="1389051"/>
                  <a:pt x="5681230" y="1400175"/>
                </a:cubicBezTo>
                <a:cubicBezTo>
                  <a:pt x="5673080" y="1415456"/>
                  <a:pt x="5650057" y="1441739"/>
                  <a:pt x="5650057" y="1441739"/>
                </a:cubicBezTo>
                <a:cubicBezTo>
                  <a:pt x="5648325" y="1447800"/>
                  <a:pt x="5647422" y="1454162"/>
                  <a:pt x="5644862" y="1459923"/>
                </a:cubicBezTo>
                <a:cubicBezTo>
                  <a:pt x="5643867" y="1462161"/>
                  <a:pt x="5640661" y="1462881"/>
                  <a:pt x="5639666" y="1465119"/>
                </a:cubicBezTo>
                <a:cubicBezTo>
                  <a:pt x="5637106" y="1470880"/>
                  <a:pt x="5638086" y="1478139"/>
                  <a:pt x="5634471" y="1483303"/>
                </a:cubicBezTo>
                <a:cubicBezTo>
                  <a:pt x="5625686" y="1495853"/>
                  <a:pt x="5612868" y="1505111"/>
                  <a:pt x="5603298" y="1517073"/>
                </a:cubicBezTo>
                <a:cubicBezTo>
                  <a:pt x="5598937" y="1522524"/>
                  <a:pt x="5596862" y="1529504"/>
                  <a:pt x="5592907" y="1535257"/>
                </a:cubicBezTo>
                <a:cubicBezTo>
                  <a:pt x="5587314" y="1543393"/>
                  <a:pt x="5580200" y="1550422"/>
                  <a:pt x="5574723" y="1558637"/>
                </a:cubicBezTo>
                <a:cubicBezTo>
                  <a:pt x="5568050" y="1568646"/>
                  <a:pt x="5563887" y="1580284"/>
                  <a:pt x="5556539" y="1589809"/>
                </a:cubicBezTo>
                <a:cubicBezTo>
                  <a:pt x="5540418" y="1610706"/>
                  <a:pt x="5525194" y="1633070"/>
                  <a:pt x="5504585" y="1649557"/>
                </a:cubicBezTo>
                <a:cubicBezTo>
                  <a:pt x="5500255" y="1653021"/>
                  <a:pt x="5495587" y="1656099"/>
                  <a:pt x="5491596" y="1659948"/>
                </a:cubicBezTo>
                <a:cubicBezTo>
                  <a:pt x="5471321" y="1679499"/>
                  <a:pt x="5451764" y="1699780"/>
                  <a:pt x="5431848" y="1719696"/>
                </a:cubicBezTo>
                <a:cubicBezTo>
                  <a:pt x="5425787" y="1725757"/>
                  <a:pt x="5421135" y="1733678"/>
                  <a:pt x="5413664" y="1737880"/>
                </a:cubicBezTo>
                <a:cubicBezTo>
                  <a:pt x="5399809" y="1745673"/>
                  <a:pt x="5385000" y="1751971"/>
                  <a:pt x="5372100" y="1761259"/>
                </a:cubicBezTo>
                <a:cubicBezTo>
                  <a:pt x="5352204" y="1775584"/>
                  <a:pt x="5353416" y="1786157"/>
                  <a:pt x="5333135" y="1795030"/>
                </a:cubicBezTo>
                <a:cubicBezTo>
                  <a:pt x="5324852" y="1798654"/>
                  <a:pt x="5315578" y="1799534"/>
                  <a:pt x="5307157" y="1802823"/>
                </a:cubicBezTo>
                <a:cubicBezTo>
                  <a:pt x="5260127" y="1821194"/>
                  <a:pt x="5214780" y="1844007"/>
                  <a:pt x="5166880" y="1859973"/>
                </a:cubicBezTo>
                <a:cubicBezTo>
                  <a:pt x="5159087" y="1862571"/>
                  <a:pt x="5151660" y="1866817"/>
                  <a:pt x="5143500" y="1867766"/>
                </a:cubicBezTo>
                <a:cubicBezTo>
                  <a:pt x="5114206" y="1871172"/>
                  <a:pt x="5084619" y="1871230"/>
                  <a:pt x="5055178" y="1872962"/>
                </a:cubicBezTo>
                <a:cubicBezTo>
                  <a:pt x="5038825" y="1877634"/>
                  <a:pt x="5022500" y="1882516"/>
                  <a:pt x="5005821" y="1885950"/>
                </a:cubicBezTo>
                <a:cubicBezTo>
                  <a:pt x="4986856" y="1889854"/>
                  <a:pt x="4967961" y="1894663"/>
                  <a:pt x="4948671" y="1896341"/>
                </a:cubicBezTo>
                <a:lnTo>
                  <a:pt x="4888923" y="1901537"/>
                </a:lnTo>
                <a:cubicBezTo>
                  <a:pt x="4850448" y="1918026"/>
                  <a:pt x="4893072" y="1901745"/>
                  <a:pt x="4829175" y="1914525"/>
                </a:cubicBezTo>
                <a:cubicBezTo>
                  <a:pt x="4825378" y="1915284"/>
                  <a:pt x="4822432" y="1918419"/>
                  <a:pt x="4818785" y="1919721"/>
                </a:cubicBezTo>
                <a:cubicBezTo>
                  <a:pt x="4810271" y="1922762"/>
                  <a:pt x="4801550" y="1925213"/>
                  <a:pt x="4792807" y="1927514"/>
                </a:cubicBezTo>
                <a:cubicBezTo>
                  <a:pt x="4785087" y="1929546"/>
                  <a:pt x="4777173" y="1930773"/>
                  <a:pt x="4769428" y="1932709"/>
                </a:cubicBezTo>
                <a:cubicBezTo>
                  <a:pt x="4655308" y="1961240"/>
                  <a:pt x="4741724" y="1941465"/>
                  <a:pt x="4652530" y="1961284"/>
                </a:cubicBezTo>
                <a:cubicBezTo>
                  <a:pt x="4573129" y="2005396"/>
                  <a:pt x="4673438" y="1951981"/>
                  <a:pt x="4610966" y="1979469"/>
                </a:cubicBezTo>
                <a:cubicBezTo>
                  <a:pt x="4595016" y="1986487"/>
                  <a:pt x="4579395" y="1994304"/>
                  <a:pt x="4564207" y="2002848"/>
                </a:cubicBezTo>
                <a:cubicBezTo>
                  <a:pt x="4550353" y="2010641"/>
                  <a:pt x="4535870" y="2017411"/>
                  <a:pt x="4522644" y="2026228"/>
                </a:cubicBezTo>
                <a:cubicBezTo>
                  <a:pt x="4517549" y="2029624"/>
                  <a:pt x="4514992" y="2036214"/>
                  <a:pt x="4509655" y="2039216"/>
                </a:cubicBezTo>
                <a:cubicBezTo>
                  <a:pt x="4500821" y="2044185"/>
                  <a:pt x="4490605" y="2046143"/>
                  <a:pt x="4481080" y="2049607"/>
                </a:cubicBezTo>
                <a:cubicBezTo>
                  <a:pt x="4467225" y="2059998"/>
                  <a:pt x="4453926" y="2071174"/>
                  <a:pt x="4439516" y="2080780"/>
                </a:cubicBezTo>
                <a:cubicBezTo>
                  <a:pt x="4435636" y="2083366"/>
                  <a:pt x="4430789" y="2084081"/>
                  <a:pt x="4426528" y="2085975"/>
                </a:cubicBezTo>
                <a:cubicBezTo>
                  <a:pt x="4422989" y="2087548"/>
                  <a:pt x="4419475" y="2089208"/>
                  <a:pt x="4416137" y="2091171"/>
                </a:cubicBezTo>
                <a:cubicBezTo>
                  <a:pt x="4390025" y="2106531"/>
                  <a:pt x="4362856" y="2120321"/>
                  <a:pt x="4338205" y="2137930"/>
                </a:cubicBezTo>
                <a:cubicBezTo>
                  <a:pt x="4332144" y="2142260"/>
                  <a:pt x="4326384" y="2147046"/>
                  <a:pt x="4320021" y="2150919"/>
                </a:cubicBezTo>
                <a:cubicBezTo>
                  <a:pt x="4306443" y="2159184"/>
                  <a:pt x="4292870" y="2167594"/>
                  <a:pt x="4278457" y="2174298"/>
                </a:cubicBezTo>
                <a:cubicBezTo>
                  <a:pt x="4255567" y="2184945"/>
                  <a:pt x="4208319" y="2202873"/>
                  <a:pt x="4208319" y="2202873"/>
                </a:cubicBezTo>
                <a:cubicBezTo>
                  <a:pt x="4206587" y="2205471"/>
                  <a:pt x="4205965" y="2209374"/>
                  <a:pt x="4203123" y="2210666"/>
                </a:cubicBezTo>
                <a:cubicBezTo>
                  <a:pt x="4195855" y="2213970"/>
                  <a:pt x="4187420" y="2213669"/>
                  <a:pt x="4179744" y="2215862"/>
                </a:cubicBezTo>
                <a:cubicBezTo>
                  <a:pt x="4175260" y="2217143"/>
                  <a:pt x="4171085" y="2219325"/>
                  <a:pt x="4166755" y="2221057"/>
                </a:cubicBezTo>
                <a:cubicBezTo>
                  <a:pt x="4153267" y="2241291"/>
                  <a:pt x="4169811" y="2220118"/>
                  <a:pt x="4125191" y="2239241"/>
                </a:cubicBezTo>
                <a:cubicBezTo>
                  <a:pt x="4118344" y="2242175"/>
                  <a:pt x="4113499" y="2248578"/>
                  <a:pt x="4107007" y="2252230"/>
                </a:cubicBezTo>
                <a:cubicBezTo>
                  <a:pt x="4099574" y="2256411"/>
                  <a:pt x="4091421" y="2259157"/>
                  <a:pt x="4083628" y="2262621"/>
                </a:cubicBezTo>
                <a:cubicBezTo>
                  <a:pt x="4081896" y="2264353"/>
                  <a:pt x="4080314" y="2266248"/>
                  <a:pt x="4078432" y="2267816"/>
                </a:cubicBezTo>
                <a:cubicBezTo>
                  <a:pt x="4050469" y="2291117"/>
                  <a:pt x="3995602" y="2312512"/>
                  <a:pt x="3977121" y="2322369"/>
                </a:cubicBezTo>
                <a:cubicBezTo>
                  <a:pt x="3898109" y="2364510"/>
                  <a:pt x="3937767" y="2350208"/>
                  <a:pt x="3896591" y="2363932"/>
                </a:cubicBezTo>
                <a:cubicBezTo>
                  <a:pt x="3893993" y="2365664"/>
                  <a:pt x="3891311" y="2367276"/>
                  <a:pt x="3888798" y="2369128"/>
                </a:cubicBezTo>
                <a:cubicBezTo>
                  <a:pt x="3874856" y="2379401"/>
                  <a:pt x="3862012" y="2391270"/>
                  <a:pt x="3847235" y="2400300"/>
                </a:cubicBezTo>
                <a:cubicBezTo>
                  <a:pt x="3831648" y="2409825"/>
                  <a:pt x="3815674" y="2418743"/>
                  <a:pt x="3800475" y="2428875"/>
                </a:cubicBezTo>
                <a:cubicBezTo>
                  <a:pt x="3763848" y="2453293"/>
                  <a:pt x="3791871" y="2442837"/>
                  <a:pt x="3758912" y="2452255"/>
                </a:cubicBezTo>
                <a:cubicBezTo>
                  <a:pt x="3751119" y="2460048"/>
                  <a:pt x="3743031" y="2467558"/>
                  <a:pt x="3735532" y="2475634"/>
                </a:cubicBezTo>
                <a:cubicBezTo>
                  <a:pt x="3731759" y="2479697"/>
                  <a:pt x="3729432" y="2485112"/>
                  <a:pt x="3725141" y="2488623"/>
                </a:cubicBezTo>
                <a:cubicBezTo>
                  <a:pt x="3719738" y="2493044"/>
                  <a:pt x="3712257" y="2494471"/>
                  <a:pt x="3706957" y="2499014"/>
                </a:cubicBezTo>
                <a:cubicBezTo>
                  <a:pt x="3693940" y="2510171"/>
                  <a:pt x="3683026" y="2523582"/>
                  <a:pt x="3670589" y="2535382"/>
                </a:cubicBezTo>
                <a:cubicBezTo>
                  <a:pt x="3649249" y="2555628"/>
                  <a:pt x="3627066" y="2574970"/>
                  <a:pt x="3605646" y="2595130"/>
                </a:cubicBezTo>
                <a:cubicBezTo>
                  <a:pt x="3575312" y="2623680"/>
                  <a:pt x="3594291" y="2615073"/>
                  <a:pt x="3564082" y="2623705"/>
                </a:cubicBezTo>
                <a:cubicBezTo>
                  <a:pt x="3461916" y="2714520"/>
                  <a:pt x="3556522" y="2632254"/>
                  <a:pt x="3493944" y="2683453"/>
                </a:cubicBezTo>
                <a:cubicBezTo>
                  <a:pt x="3492048" y="2685004"/>
                  <a:pt x="3490986" y="2687653"/>
                  <a:pt x="3488748" y="2688648"/>
                </a:cubicBezTo>
                <a:cubicBezTo>
                  <a:pt x="3482987" y="2691208"/>
                  <a:pt x="3476625" y="2692112"/>
                  <a:pt x="3470564" y="2693844"/>
                </a:cubicBezTo>
                <a:cubicBezTo>
                  <a:pt x="3433026" y="2721996"/>
                  <a:pt x="3432424" y="2724780"/>
                  <a:pt x="3382241" y="2748396"/>
                </a:cubicBezTo>
                <a:cubicBezTo>
                  <a:pt x="3372331" y="2753060"/>
                  <a:pt x="3360815" y="2753789"/>
                  <a:pt x="3351069" y="2758787"/>
                </a:cubicBezTo>
                <a:cubicBezTo>
                  <a:pt x="3326887" y="2771188"/>
                  <a:pt x="3306500" y="2791145"/>
                  <a:pt x="3280930" y="2800350"/>
                </a:cubicBezTo>
                <a:cubicBezTo>
                  <a:pt x="3259282" y="2808143"/>
                  <a:pt x="3237210" y="2814846"/>
                  <a:pt x="3215987" y="2823730"/>
                </a:cubicBezTo>
                <a:cubicBezTo>
                  <a:pt x="3199913" y="2830459"/>
                  <a:pt x="3184894" y="2839477"/>
                  <a:pt x="3169228" y="2847109"/>
                </a:cubicBezTo>
                <a:cubicBezTo>
                  <a:pt x="3151122" y="2855930"/>
                  <a:pt x="3132926" y="2864570"/>
                  <a:pt x="3114675" y="2873087"/>
                </a:cubicBezTo>
                <a:cubicBezTo>
                  <a:pt x="3088194" y="2885445"/>
                  <a:pt x="3084170" y="2885287"/>
                  <a:pt x="3054928" y="2901662"/>
                </a:cubicBezTo>
                <a:cubicBezTo>
                  <a:pt x="3033280" y="2913785"/>
                  <a:pt x="3010893" y="2924672"/>
                  <a:pt x="2989985" y="2938030"/>
                </a:cubicBezTo>
                <a:cubicBezTo>
                  <a:pt x="2979614" y="2944656"/>
                  <a:pt x="2971911" y="2954992"/>
                  <a:pt x="2961410" y="2961409"/>
                </a:cubicBezTo>
                <a:cubicBezTo>
                  <a:pt x="2956031" y="2964696"/>
                  <a:pt x="2948905" y="2963870"/>
                  <a:pt x="2943225" y="2966605"/>
                </a:cubicBezTo>
                <a:cubicBezTo>
                  <a:pt x="2925417" y="2975179"/>
                  <a:pt x="2908274" y="2985104"/>
                  <a:pt x="2891271" y="2995180"/>
                </a:cubicBezTo>
                <a:cubicBezTo>
                  <a:pt x="2884863" y="2998978"/>
                  <a:pt x="2879586" y="3004529"/>
                  <a:pt x="2873087" y="3008169"/>
                </a:cubicBezTo>
                <a:cubicBezTo>
                  <a:pt x="2857883" y="3016683"/>
                  <a:pt x="2841764" y="3023462"/>
                  <a:pt x="2826328" y="3031548"/>
                </a:cubicBezTo>
                <a:cubicBezTo>
                  <a:pt x="2823562" y="3032997"/>
                  <a:pt x="2820995" y="3034822"/>
                  <a:pt x="2818535" y="3036744"/>
                </a:cubicBezTo>
                <a:cubicBezTo>
                  <a:pt x="2793278" y="3056476"/>
                  <a:pt x="2768149" y="3076371"/>
                  <a:pt x="2743200" y="3096491"/>
                </a:cubicBezTo>
                <a:cubicBezTo>
                  <a:pt x="2741294" y="3098028"/>
                  <a:pt x="2740105" y="3100427"/>
                  <a:pt x="2738005" y="3101687"/>
                </a:cubicBezTo>
                <a:cubicBezTo>
                  <a:pt x="2714060" y="3116054"/>
                  <a:pt x="2665269" y="3143250"/>
                  <a:pt x="2665269" y="3143250"/>
                </a:cubicBezTo>
                <a:cubicBezTo>
                  <a:pt x="2663537" y="3145848"/>
                  <a:pt x="2662822" y="3149564"/>
                  <a:pt x="2660073" y="3151044"/>
                </a:cubicBezTo>
                <a:cubicBezTo>
                  <a:pt x="2536632" y="3217513"/>
                  <a:pt x="2561605" y="3205515"/>
                  <a:pt x="2460048" y="3239366"/>
                </a:cubicBezTo>
                <a:lnTo>
                  <a:pt x="2410691" y="3257550"/>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1" name="Freeform 10"/>
          <p:cNvSpPr/>
          <p:nvPr/>
        </p:nvSpPr>
        <p:spPr bwMode="auto">
          <a:xfrm>
            <a:off x="919595" y="1958686"/>
            <a:ext cx="5780629" cy="3457575"/>
          </a:xfrm>
          <a:custGeom>
            <a:avLst/>
            <a:gdLst>
              <a:gd name="connsiteX0" fmla="*/ 2410691 w 5780629"/>
              <a:gd name="connsiteY0" fmla="*/ 3257550 h 3457575"/>
              <a:gd name="connsiteX1" fmla="*/ 2353541 w 5780629"/>
              <a:gd name="connsiteY1" fmla="*/ 3273137 h 3457575"/>
              <a:gd name="connsiteX2" fmla="*/ 2330162 w 5780629"/>
              <a:gd name="connsiteY2" fmla="*/ 3286125 h 3457575"/>
              <a:gd name="connsiteX3" fmla="*/ 2304185 w 5780629"/>
              <a:gd name="connsiteY3" fmla="*/ 3291321 h 3457575"/>
              <a:gd name="connsiteX4" fmla="*/ 2187287 w 5780629"/>
              <a:gd name="connsiteY4" fmla="*/ 3332884 h 3457575"/>
              <a:gd name="connsiteX5" fmla="*/ 2109355 w 5780629"/>
              <a:gd name="connsiteY5" fmla="*/ 3338080 h 3457575"/>
              <a:gd name="connsiteX6" fmla="*/ 2062596 w 5780629"/>
              <a:gd name="connsiteY6" fmla="*/ 3351069 h 3457575"/>
              <a:gd name="connsiteX7" fmla="*/ 1979469 w 5780629"/>
              <a:gd name="connsiteY7" fmla="*/ 3369253 h 3457575"/>
              <a:gd name="connsiteX8" fmla="*/ 1867766 w 5780629"/>
              <a:gd name="connsiteY8" fmla="*/ 3403023 h 3457575"/>
              <a:gd name="connsiteX9" fmla="*/ 1839191 w 5780629"/>
              <a:gd name="connsiteY9" fmla="*/ 3416012 h 3457575"/>
              <a:gd name="connsiteX10" fmla="*/ 1784639 w 5780629"/>
              <a:gd name="connsiteY10" fmla="*/ 3429000 h 3457575"/>
              <a:gd name="connsiteX11" fmla="*/ 1743075 w 5780629"/>
              <a:gd name="connsiteY11" fmla="*/ 3444587 h 3457575"/>
              <a:gd name="connsiteX12" fmla="*/ 1696316 w 5780629"/>
              <a:gd name="connsiteY12" fmla="*/ 3457575 h 3457575"/>
              <a:gd name="connsiteX13" fmla="*/ 1145598 w 5780629"/>
              <a:gd name="connsiteY13" fmla="*/ 3421207 h 3457575"/>
              <a:gd name="connsiteX14" fmla="*/ 940378 w 5780629"/>
              <a:gd name="connsiteY14" fmla="*/ 3387437 h 3457575"/>
              <a:gd name="connsiteX15" fmla="*/ 857250 w 5780629"/>
              <a:gd name="connsiteY15" fmla="*/ 3361459 h 3457575"/>
              <a:gd name="connsiteX16" fmla="*/ 690996 w 5780629"/>
              <a:gd name="connsiteY16" fmla="*/ 3291321 h 3457575"/>
              <a:gd name="connsiteX17" fmla="*/ 532535 w 5780629"/>
              <a:gd name="connsiteY17" fmla="*/ 3215987 h 3457575"/>
              <a:gd name="connsiteX18" fmla="*/ 496166 w 5780629"/>
              <a:gd name="connsiteY18" fmla="*/ 3190009 h 3457575"/>
              <a:gd name="connsiteX19" fmla="*/ 348096 w 5780629"/>
              <a:gd name="connsiteY19" fmla="*/ 3101687 h 3457575"/>
              <a:gd name="connsiteX20" fmla="*/ 329912 w 5780629"/>
              <a:gd name="connsiteY20" fmla="*/ 3091296 h 3457575"/>
              <a:gd name="connsiteX21" fmla="*/ 213014 w 5780629"/>
              <a:gd name="connsiteY21" fmla="*/ 2966605 h 3457575"/>
              <a:gd name="connsiteX22" fmla="*/ 166255 w 5780629"/>
              <a:gd name="connsiteY22" fmla="*/ 2888673 h 3457575"/>
              <a:gd name="connsiteX23" fmla="*/ 153266 w 5780629"/>
              <a:gd name="connsiteY23" fmla="*/ 2865294 h 3457575"/>
              <a:gd name="connsiteX24" fmla="*/ 135082 w 5780629"/>
              <a:gd name="connsiteY24" fmla="*/ 2823730 h 3457575"/>
              <a:gd name="connsiteX25" fmla="*/ 70139 w 5780629"/>
              <a:gd name="connsiteY25" fmla="*/ 2636694 h 3457575"/>
              <a:gd name="connsiteX26" fmla="*/ 64944 w 5780629"/>
              <a:gd name="connsiteY26" fmla="*/ 2587337 h 3457575"/>
              <a:gd name="connsiteX27" fmla="*/ 23380 w 5780629"/>
              <a:gd name="connsiteY27" fmla="*/ 2369128 h 3457575"/>
              <a:gd name="connsiteX28" fmla="*/ 12989 w 5780629"/>
              <a:gd name="connsiteY28" fmla="*/ 2257425 h 3457575"/>
              <a:gd name="connsiteX29" fmla="*/ 0 w 5780629"/>
              <a:gd name="connsiteY29" fmla="*/ 2096366 h 3457575"/>
              <a:gd name="connsiteX30" fmla="*/ 5196 w 5780629"/>
              <a:gd name="connsiteY30" fmla="*/ 1706707 h 3457575"/>
              <a:gd name="connsiteX31" fmla="*/ 18185 w 5780629"/>
              <a:gd name="connsiteY31" fmla="*/ 1607994 h 3457575"/>
              <a:gd name="connsiteX32" fmla="*/ 36369 w 5780629"/>
              <a:gd name="connsiteY32" fmla="*/ 1535257 h 3457575"/>
              <a:gd name="connsiteX33" fmla="*/ 46760 w 5780629"/>
              <a:gd name="connsiteY33" fmla="*/ 1493694 h 3457575"/>
              <a:gd name="connsiteX34" fmla="*/ 64944 w 5780629"/>
              <a:gd name="connsiteY34" fmla="*/ 1465119 h 3457575"/>
              <a:gd name="connsiteX35" fmla="*/ 83128 w 5780629"/>
              <a:gd name="connsiteY35" fmla="*/ 1423555 h 3457575"/>
              <a:gd name="connsiteX36" fmla="*/ 129887 w 5780629"/>
              <a:gd name="connsiteY36" fmla="*/ 1371600 h 3457575"/>
              <a:gd name="connsiteX37" fmla="*/ 135082 w 5780629"/>
              <a:gd name="connsiteY37" fmla="*/ 1363807 h 3457575"/>
              <a:gd name="connsiteX38" fmla="*/ 142875 w 5780629"/>
              <a:gd name="connsiteY38" fmla="*/ 1358612 h 3457575"/>
              <a:gd name="connsiteX39" fmla="*/ 148071 w 5780629"/>
              <a:gd name="connsiteY39" fmla="*/ 1353416 h 3457575"/>
              <a:gd name="connsiteX40" fmla="*/ 171450 w 5780629"/>
              <a:gd name="connsiteY40" fmla="*/ 1330037 h 3457575"/>
              <a:gd name="connsiteX41" fmla="*/ 200025 w 5780629"/>
              <a:gd name="connsiteY41" fmla="*/ 1298864 h 3457575"/>
              <a:gd name="connsiteX42" fmla="*/ 241589 w 5780629"/>
              <a:gd name="connsiteY42" fmla="*/ 1265094 h 3457575"/>
              <a:gd name="connsiteX43" fmla="*/ 249382 w 5780629"/>
              <a:gd name="connsiteY43" fmla="*/ 1257300 h 3457575"/>
              <a:gd name="connsiteX44" fmla="*/ 288348 w 5780629"/>
              <a:gd name="connsiteY44" fmla="*/ 1233921 h 3457575"/>
              <a:gd name="connsiteX45" fmla="*/ 361085 w 5780629"/>
              <a:gd name="connsiteY45" fmla="*/ 1187162 h 3457575"/>
              <a:gd name="connsiteX46" fmla="*/ 379269 w 5780629"/>
              <a:gd name="connsiteY46" fmla="*/ 1176771 h 3457575"/>
              <a:gd name="connsiteX47" fmla="*/ 394855 w 5780629"/>
              <a:gd name="connsiteY47" fmla="*/ 1163782 h 3457575"/>
              <a:gd name="connsiteX48" fmla="*/ 449407 w 5780629"/>
              <a:gd name="connsiteY48" fmla="*/ 1140403 h 3457575"/>
              <a:gd name="connsiteX49" fmla="*/ 472787 w 5780629"/>
              <a:gd name="connsiteY49" fmla="*/ 1122219 h 3457575"/>
              <a:gd name="connsiteX50" fmla="*/ 496166 w 5780629"/>
              <a:gd name="connsiteY50" fmla="*/ 1117023 h 3457575"/>
              <a:gd name="connsiteX51" fmla="*/ 509155 w 5780629"/>
              <a:gd name="connsiteY51" fmla="*/ 1109230 h 3457575"/>
              <a:gd name="connsiteX52" fmla="*/ 550719 w 5780629"/>
              <a:gd name="connsiteY52" fmla="*/ 1093644 h 3457575"/>
              <a:gd name="connsiteX53" fmla="*/ 615662 w 5780629"/>
              <a:gd name="connsiteY53" fmla="*/ 1075459 h 3457575"/>
              <a:gd name="connsiteX54" fmla="*/ 662421 w 5780629"/>
              <a:gd name="connsiteY54" fmla="*/ 1057275 h 3457575"/>
              <a:gd name="connsiteX55" fmla="*/ 768928 w 5780629"/>
              <a:gd name="connsiteY55" fmla="*/ 1033896 h 3457575"/>
              <a:gd name="connsiteX56" fmla="*/ 787112 w 5780629"/>
              <a:gd name="connsiteY56" fmla="*/ 1028700 h 3457575"/>
              <a:gd name="connsiteX57" fmla="*/ 833871 w 5780629"/>
              <a:gd name="connsiteY57" fmla="*/ 1015712 h 3457575"/>
              <a:gd name="connsiteX58" fmla="*/ 880630 w 5780629"/>
              <a:gd name="connsiteY58" fmla="*/ 1010516 h 3457575"/>
              <a:gd name="connsiteX59" fmla="*/ 1039091 w 5780629"/>
              <a:gd name="connsiteY59" fmla="*/ 1015712 h 3457575"/>
              <a:gd name="connsiteX60" fmla="*/ 1070264 w 5780629"/>
              <a:gd name="connsiteY60" fmla="*/ 1020907 h 3457575"/>
              <a:gd name="connsiteX61" fmla="*/ 1130012 w 5780629"/>
              <a:gd name="connsiteY61" fmla="*/ 1028700 h 3457575"/>
              <a:gd name="connsiteX62" fmla="*/ 1275485 w 5780629"/>
              <a:gd name="connsiteY62" fmla="*/ 1020907 h 3457575"/>
              <a:gd name="connsiteX63" fmla="*/ 1324841 w 5780629"/>
              <a:gd name="connsiteY63" fmla="*/ 1010516 h 3457575"/>
              <a:gd name="connsiteX64" fmla="*/ 1423555 w 5780629"/>
              <a:gd name="connsiteY64" fmla="*/ 987137 h 3457575"/>
              <a:gd name="connsiteX65" fmla="*/ 1743075 w 5780629"/>
              <a:gd name="connsiteY65" fmla="*/ 1010516 h 3457575"/>
              <a:gd name="connsiteX66" fmla="*/ 1821007 w 5780629"/>
              <a:gd name="connsiteY66" fmla="*/ 1028700 h 3457575"/>
              <a:gd name="connsiteX67" fmla="*/ 1974273 w 5780629"/>
              <a:gd name="connsiteY67" fmla="*/ 1033896 h 3457575"/>
              <a:gd name="connsiteX68" fmla="*/ 1987262 w 5780629"/>
              <a:gd name="connsiteY68" fmla="*/ 1039091 h 3457575"/>
              <a:gd name="connsiteX69" fmla="*/ 2075585 w 5780629"/>
              <a:gd name="connsiteY69" fmla="*/ 1028700 h 3457575"/>
              <a:gd name="connsiteX70" fmla="*/ 2192482 w 5780629"/>
              <a:gd name="connsiteY70" fmla="*/ 1005321 h 3457575"/>
              <a:gd name="connsiteX71" fmla="*/ 2322369 w 5780629"/>
              <a:gd name="connsiteY71" fmla="*/ 955964 h 3457575"/>
              <a:gd name="connsiteX72" fmla="*/ 2506807 w 5780629"/>
              <a:gd name="connsiteY72" fmla="*/ 909205 h 3457575"/>
              <a:gd name="connsiteX73" fmla="*/ 2576946 w 5780629"/>
              <a:gd name="connsiteY73" fmla="*/ 885825 h 3457575"/>
              <a:gd name="connsiteX74" fmla="*/ 2605521 w 5780629"/>
              <a:gd name="connsiteY74" fmla="*/ 872837 h 3457575"/>
              <a:gd name="connsiteX75" fmla="*/ 2678257 w 5780629"/>
              <a:gd name="connsiteY75" fmla="*/ 857250 h 3457575"/>
              <a:gd name="connsiteX76" fmla="*/ 2683453 w 5780629"/>
              <a:gd name="connsiteY76" fmla="*/ 849457 h 3457575"/>
              <a:gd name="connsiteX77" fmla="*/ 2748396 w 5780629"/>
              <a:gd name="connsiteY77" fmla="*/ 839066 h 3457575"/>
              <a:gd name="connsiteX78" fmla="*/ 2795155 w 5780629"/>
              <a:gd name="connsiteY78" fmla="*/ 833871 h 3457575"/>
              <a:gd name="connsiteX79" fmla="*/ 2831523 w 5780629"/>
              <a:gd name="connsiteY79" fmla="*/ 826078 h 3457575"/>
              <a:gd name="connsiteX80" fmla="*/ 2932835 w 5780629"/>
              <a:gd name="connsiteY80" fmla="*/ 820882 h 3457575"/>
              <a:gd name="connsiteX81" fmla="*/ 2984789 w 5780629"/>
              <a:gd name="connsiteY81" fmla="*/ 815687 h 3457575"/>
              <a:gd name="connsiteX82" fmla="*/ 3015962 w 5780629"/>
              <a:gd name="connsiteY82" fmla="*/ 807894 h 3457575"/>
              <a:gd name="connsiteX83" fmla="*/ 3026353 w 5780629"/>
              <a:gd name="connsiteY83" fmla="*/ 802698 h 3457575"/>
              <a:gd name="connsiteX84" fmla="*/ 3109480 w 5780629"/>
              <a:gd name="connsiteY84" fmla="*/ 784514 h 3457575"/>
              <a:gd name="connsiteX85" fmla="*/ 3202998 w 5780629"/>
              <a:gd name="connsiteY85" fmla="*/ 755939 h 3457575"/>
              <a:gd name="connsiteX86" fmla="*/ 3327689 w 5780629"/>
              <a:gd name="connsiteY86" fmla="*/ 727364 h 3457575"/>
              <a:gd name="connsiteX87" fmla="*/ 3364057 w 5780629"/>
              <a:gd name="connsiteY87" fmla="*/ 714375 h 3457575"/>
              <a:gd name="connsiteX88" fmla="*/ 3374448 w 5780629"/>
              <a:gd name="connsiteY88" fmla="*/ 709180 h 3457575"/>
              <a:gd name="connsiteX89" fmla="*/ 3439391 w 5780629"/>
              <a:gd name="connsiteY89" fmla="*/ 678007 h 3457575"/>
              <a:gd name="connsiteX90" fmla="*/ 3452380 w 5780629"/>
              <a:gd name="connsiteY90" fmla="*/ 672812 h 3457575"/>
              <a:gd name="connsiteX91" fmla="*/ 3475760 w 5780629"/>
              <a:gd name="connsiteY91" fmla="*/ 662421 h 3457575"/>
              <a:gd name="connsiteX92" fmla="*/ 3480955 w 5780629"/>
              <a:gd name="connsiteY92" fmla="*/ 654628 h 3457575"/>
              <a:gd name="connsiteX93" fmla="*/ 3545898 w 5780629"/>
              <a:gd name="connsiteY93" fmla="*/ 620857 h 3457575"/>
              <a:gd name="connsiteX94" fmla="*/ 3577071 w 5780629"/>
              <a:gd name="connsiteY94" fmla="*/ 597478 h 3457575"/>
              <a:gd name="connsiteX95" fmla="*/ 3610841 w 5780629"/>
              <a:gd name="connsiteY95" fmla="*/ 571500 h 3457575"/>
              <a:gd name="connsiteX96" fmla="*/ 3634221 w 5780629"/>
              <a:gd name="connsiteY96" fmla="*/ 561109 h 3457575"/>
              <a:gd name="connsiteX97" fmla="*/ 3725141 w 5780629"/>
              <a:gd name="connsiteY97" fmla="*/ 501362 h 3457575"/>
              <a:gd name="connsiteX98" fmla="*/ 3766705 w 5780629"/>
              <a:gd name="connsiteY98" fmla="*/ 472787 h 3457575"/>
              <a:gd name="connsiteX99" fmla="*/ 3771900 w 5780629"/>
              <a:gd name="connsiteY99" fmla="*/ 464994 h 3457575"/>
              <a:gd name="connsiteX100" fmla="*/ 3790085 w 5780629"/>
              <a:gd name="connsiteY100" fmla="*/ 454603 h 3457575"/>
              <a:gd name="connsiteX101" fmla="*/ 3813464 w 5780629"/>
              <a:gd name="connsiteY101" fmla="*/ 441614 h 3457575"/>
              <a:gd name="connsiteX102" fmla="*/ 3836844 w 5780629"/>
              <a:gd name="connsiteY102" fmla="*/ 426028 h 3457575"/>
              <a:gd name="connsiteX103" fmla="*/ 3847235 w 5780629"/>
              <a:gd name="connsiteY103" fmla="*/ 418234 h 3457575"/>
              <a:gd name="connsiteX104" fmla="*/ 3860223 w 5780629"/>
              <a:gd name="connsiteY104" fmla="*/ 413039 h 3457575"/>
              <a:gd name="connsiteX105" fmla="*/ 3901787 w 5780629"/>
              <a:gd name="connsiteY105" fmla="*/ 389659 h 3457575"/>
              <a:gd name="connsiteX106" fmla="*/ 3912178 w 5780629"/>
              <a:gd name="connsiteY106" fmla="*/ 384464 h 3457575"/>
              <a:gd name="connsiteX107" fmla="*/ 3971925 w 5780629"/>
              <a:gd name="connsiteY107" fmla="*/ 348096 h 3457575"/>
              <a:gd name="connsiteX108" fmla="*/ 3995305 w 5780629"/>
              <a:gd name="connsiteY108" fmla="*/ 335107 h 3457575"/>
              <a:gd name="connsiteX109" fmla="*/ 4013489 w 5780629"/>
              <a:gd name="connsiteY109" fmla="*/ 319521 h 3457575"/>
              <a:gd name="connsiteX110" fmla="*/ 4031673 w 5780629"/>
              <a:gd name="connsiteY110" fmla="*/ 311728 h 3457575"/>
              <a:gd name="connsiteX111" fmla="*/ 4107007 w 5780629"/>
              <a:gd name="connsiteY111" fmla="*/ 270164 h 3457575"/>
              <a:gd name="connsiteX112" fmla="*/ 4156364 w 5780629"/>
              <a:gd name="connsiteY112" fmla="*/ 241589 h 3457575"/>
              <a:gd name="connsiteX113" fmla="*/ 4166755 w 5780629"/>
              <a:gd name="connsiteY113" fmla="*/ 228600 h 3457575"/>
              <a:gd name="connsiteX114" fmla="*/ 4179744 w 5780629"/>
              <a:gd name="connsiteY114" fmla="*/ 223405 h 3457575"/>
              <a:gd name="connsiteX115" fmla="*/ 4197928 w 5780629"/>
              <a:gd name="connsiteY115" fmla="*/ 213014 h 3457575"/>
              <a:gd name="connsiteX116" fmla="*/ 4208319 w 5780629"/>
              <a:gd name="connsiteY116" fmla="*/ 205221 h 3457575"/>
              <a:gd name="connsiteX117" fmla="*/ 4221307 w 5780629"/>
              <a:gd name="connsiteY117" fmla="*/ 200025 h 3457575"/>
              <a:gd name="connsiteX118" fmla="*/ 4231698 w 5780629"/>
              <a:gd name="connsiteY118" fmla="*/ 187037 h 3457575"/>
              <a:gd name="connsiteX119" fmla="*/ 4249882 w 5780629"/>
              <a:gd name="connsiteY119" fmla="*/ 181841 h 3457575"/>
              <a:gd name="connsiteX120" fmla="*/ 4273262 w 5780629"/>
              <a:gd name="connsiteY120" fmla="*/ 171450 h 3457575"/>
              <a:gd name="connsiteX121" fmla="*/ 4296641 w 5780629"/>
              <a:gd name="connsiteY121" fmla="*/ 153266 h 3457575"/>
              <a:gd name="connsiteX122" fmla="*/ 4309630 w 5780629"/>
              <a:gd name="connsiteY122" fmla="*/ 148071 h 3457575"/>
              <a:gd name="connsiteX123" fmla="*/ 4320021 w 5780629"/>
              <a:gd name="connsiteY123" fmla="*/ 140278 h 3457575"/>
              <a:gd name="connsiteX124" fmla="*/ 4333010 w 5780629"/>
              <a:gd name="connsiteY124" fmla="*/ 135082 h 3457575"/>
              <a:gd name="connsiteX125" fmla="*/ 4356389 w 5780629"/>
              <a:gd name="connsiteY125" fmla="*/ 116898 h 3457575"/>
              <a:gd name="connsiteX126" fmla="*/ 4369378 w 5780629"/>
              <a:gd name="connsiteY126" fmla="*/ 111703 h 3457575"/>
              <a:gd name="connsiteX127" fmla="*/ 4397953 w 5780629"/>
              <a:gd name="connsiteY127" fmla="*/ 93519 h 3457575"/>
              <a:gd name="connsiteX128" fmla="*/ 4403148 w 5780629"/>
              <a:gd name="connsiteY128" fmla="*/ 88323 h 3457575"/>
              <a:gd name="connsiteX129" fmla="*/ 4449907 w 5780629"/>
              <a:gd name="connsiteY129" fmla="*/ 64944 h 3457575"/>
              <a:gd name="connsiteX130" fmla="*/ 4457700 w 5780629"/>
              <a:gd name="connsiteY130" fmla="*/ 57150 h 3457575"/>
              <a:gd name="connsiteX131" fmla="*/ 4486275 w 5780629"/>
              <a:gd name="connsiteY131" fmla="*/ 46759 h 3457575"/>
              <a:gd name="connsiteX132" fmla="*/ 4491471 w 5780629"/>
              <a:gd name="connsiteY132" fmla="*/ 41564 h 3457575"/>
              <a:gd name="connsiteX133" fmla="*/ 4582391 w 5780629"/>
              <a:gd name="connsiteY133" fmla="*/ 10391 h 3457575"/>
              <a:gd name="connsiteX134" fmla="*/ 4657725 w 5780629"/>
              <a:gd name="connsiteY134" fmla="*/ 0 h 3457575"/>
              <a:gd name="connsiteX135" fmla="*/ 4870739 w 5780629"/>
              <a:gd name="connsiteY135" fmla="*/ 10391 h 3457575"/>
              <a:gd name="connsiteX136" fmla="*/ 4899314 w 5780629"/>
              <a:gd name="connsiteY136" fmla="*/ 15587 h 3457575"/>
              <a:gd name="connsiteX137" fmla="*/ 5018810 w 5780629"/>
              <a:gd name="connsiteY137" fmla="*/ 33771 h 3457575"/>
              <a:gd name="connsiteX138" fmla="*/ 5153891 w 5780629"/>
              <a:gd name="connsiteY138" fmla="*/ 57150 h 3457575"/>
              <a:gd name="connsiteX139" fmla="*/ 5278582 w 5780629"/>
              <a:gd name="connsiteY139" fmla="*/ 75334 h 3457575"/>
              <a:gd name="connsiteX140" fmla="*/ 5390285 w 5780629"/>
              <a:gd name="connsiteY140" fmla="*/ 106507 h 3457575"/>
              <a:gd name="connsiteX141" fmla="*/ 5585114 w 5780629"/>
              <a:gd name="connsiteY141" fmla="*/ 246784 h 3457575"/>
              <a:gd name="connsiteX142" fmla="*/ 5639666 w 5780629"/>
              <a:gd name="connsiteY142" fmla="*/ 319521 h 3457575"/>
              <a:gd name="connsiteX143" fmla="*/ 5644862 w 5780629"/>
              <a:gd name="connsiteY143" fmla="*/ 329912 h 3457575"/>
              <a:gd name="connsiteX144" fmla="*/ 5704610 w 5780629"/>
              <a:gd name="connsiteY144" fmla="*/ 514350 h 3457575"/>
              <a:gd name="connsiteX145" fmla="*/ 5722794 w 5780629"/>
              <a:gd name="connsiteY145" fmla="*/ 602673 h 3457575"/>
              <a:gd name="connsiteX146" fmla="*/ 5746173 w 5780629"/>
              <a:gd name="connsiteY146" fmla="*/ 690996 h 3457575"/>
              <a:gd name="connsiteX147" fmla="*/ 5774748 w 5780629"/>
              <a:gd name="connsiteY147" fmla="*/ 815687 h 3457575"/>
              <a:gd name="connsiteX148" fmla="*/ 5769553 w 5780629"/>
              <a:gd name="connsiteY148" fmla="*/ 1145598 h 3457575"/>
              <a:gd name="connsiteX149" fmla="*/ 5756564 w 5780629"/>
              <a:gd name="connsiteY149" fmla="*/ 1181966 h 3457575"/>
              <a:gd name="connsiteX150" fmla="*/ 5746173 w 5780629"/>
              <a:gd name="connsiteY150" fmla="*/ 1241714 h 3457575"/>
              <a:gd name="connsiteX151" fmla="*/ 5740978 w 5780629"/>
              <a:gd name="connsiteY151" fmla="*/ 1252105 h 3457575"/>
              <a:gd name="connsiteX152" fmla="*/ 5733185 w 5780629"/>
              <a:gd name="connsiteY152" fmla="*/ 1275484 h 3457575"/>
              <a:gd name="connsiteX153" fmla="*/ 5709805 w 5780629"/>
              <a:gd name="connsiteY153" fmla="*/ 1322244 h 3457575"/>
              <a:gd name="connsiteX154" fmla="*/ 5691621 w 5780629"/>
              <a:gd name="connsiteY154" fmla="*/ 1363807 h 3457575"/>
              <a:gd name="connsiteX155" fmla="*/ 5681230 w 5780629"/>
              <a:gd name="connsiteY155" fmla="*/ 1400175 h 3457575"/>
              <a:gd name="connsiteX156" fmla="*/ 5650057 w 5780629"/>
              <a:gd name="connsiteY156" fmla="*/ 1441739 h 3457575"/>
              <a:gd name="connsiteX157" fmla="*/ 5644862 w 5780629"/>
              <a:gd name="connsiteY157" fmla="*/ 1459923 h 3457575"/>
              <a:gd name="connsiteX158" fmla="*/ 5639666 w 5780629"/>
              <a:gd name="connsiteY158" fmla="*/ 1465119 h 3457575"/>
              <a:gd name="connsiteX159" fmla="*/ 5634471 w 5780629"/>
              <a:gd name="connsiteY159" fmla="*/ 1483303 h 3457575"/>
              <a:gd name="connsiteX160" fmla="*/ 5603298 w 5780629"/>
              <a:gd name="connsiteY160" fmla="*/ 1517073 h 3457575"/>
              <a:gd name="connsiteX161" fmla="*/ 5592907 w 5780629"/>
              <a:gd name="connsiteY161" fmla="*/ 1535257 h 3457575"/>
              <a:gd name="connsiteX162" fmla="*/ 5574723 w 5780629"/>
              <a:gd name="connsiteY162" fmla="*/ 1558637 h 3457575"/>
              <a:gd name="connsiteX163" fmla="*/ 5556539 w 5780629"/>
              <a:gd name="connsiteY163" fmla="*/ 1589809 h 3457575"/>
              <a:gd name="connsiteX164" fmla="*/ 5504585 w 5780629"/>
              <a:gd name="connsiteY164" fmla="*/ 1649557 h 3457575"/>
              <a:gd name="connsiteX165" fmla="*/ 5491596 w 5780629"/>
              <a:gd name="connsiteY165" fmla="*/ 1659948 h 3457575"/>
              <a:gd name="connsiteX166" fmla="*/ 5431848 w 5780629"/>
              <a:gd name="connsiteY166" fmla="*/ 1719696 h 3457575"/>
              <a:gd name="connsiteX167" fmla="*/ 5413664 w 5780629"/>
              <a:gd name="connsiteY167" fmla="*/ 1737880 h 3457575"/>
              <a:gd name="connsiteX168" fmla="*/ 5372100 w 5780629"/>
              <a:gd name="connsiteY168" fmla="*/ 1761259 h 3457575"/>
              <a:gd name="connsiteX169" fmla="*/ 5333135 w 5780629"/>
              <a:gd name="connsiteY169" fmla="*/ 1795030 h 3457575"/>
              <a:gd name="connsiteX170" fmla="*/ 5307157 w 5780629"/>
              <a:gd name="connsiteY170" fmla="*/ 1802823 h 3457575"/>
              <a:gd name="connsiteX171" fmla="*/ 5166880 w 5780629"/>
              <a:gd name="connsiteY171" fmla="*/ 1859973 h 3457575"/>
              <a:gd name="connsiteX172" fmla="*/ 5143500 w 5780629"/>
              <a:gd name="connsiteY172" fmla="*/ 1867766 h 3457575"/>
              <a:gd name="connsiteX173" fmla="*/ 5055178 w 5780629"/>
              <a:gd name="connsiteY173" fmla="*/ 1872962 h 3457575"/>
              <a:gd name="connsiteX174" fmla="*/ 5005821 w 5780629"/>
              <a:gd name="connsiteY174" fmla="*/ 1885950 h 3457575"/>
              <a:gd name="connsiteX175" fmla="*/ 4948671 w 5780629"/>
              <a:gd name="connsiteY175" fmla="*/ 1896341 h 3457575"/>
              <a:gd name="connsiteX176" fmla="*/ 4888923 w 5780629"/>
              <a:gd name="connsiteY176" fmla="*/ 1901537 h 3457575"/>
              <a:gd name="connsiteX177" fmla="*/ 4829175 w 5780629"/>
              <a:gd name="connsiteY177" fmla="*/ 1914525 h 3457575"/>
              <a:gd name="connsiteX178" fmla="*/ 4818785 w 5780629"/>
              <a:gd name="connsiteY178" fmla="*/ 1919721 h 3457575"/>
              <a:gd name="connsiteX179" fmla="*/ 4792807 w 5780629"/>
              <a:gd name="connsiteY179" fmla="*/ 1927514 h 3457575"/>
              <a:gd name="connsiteX180" fmla="*/ 4769428 w 5780629"/>
              <a:gd name="connsiteY180" fmla="*/ 1932709 h 3457575"/>
              <a:gd name="connsiteX181" fmla="*/ 4652530 w 5780629"/>
              <a:gd name="connsiteY181" fmla="*/ 1961284 h 3457575"/>
              <a:gd name="connsiteX182" fmla="*/ 4610966 w 5780629"/>
              <a:gd name="connsiteY182" fmla="*/ 1979469 h 3457575"/>
              <a:gd name="connsiteX183" fmla="*/ 4564207 w 5780629"/>
              <a:gd name="connsiteY183" fmla="*/ 2002848 h 3457575"/>
              <a:gd name="connsiteX184" fmla="*/ 4522644 w 5780629"/>
              <a:gd name="connsiteY184" fmla="*/ 2026228 h 3457575"/>
              <a:gd name="connsiteX185" fmla="*/ 4509655 w 5780629"/>
              <a:gd name="connsiteY185" fmla="*/ 2039216 h 3457575"/>
              <a:gd name="connsiteX186" fmla="*/ 4481080 w 5780629"/>
              <a:gd name="connsiteY186" fmla="*/ 2049607 h 3457575"/>
              <a:gd name="connsiteX187" fmla="*/ 4439516 w 5780629"/>
              <a:gd name="connsiteY187" fmla="*/ 2080780 h 3457575"/>
              <a:gd name="connsiteX188" fmla="*/ 4426528 w 5780629"/>
              <a:gd name="connsiteY188" fmla="*/ 2085975 h 3457575"/>
              <a:gd name="connsiteX189" fmla="*/ 4416137 w 5780629"/>
              <a:gd name="connsiteY189" fmla="*/ 2091171 h 3457575"/>
              <a:gd name="connsiteX190" fmla="*/ 4338205 w 5780629"/>
              <a:gd name="connsiteY190" fmla="*/ 2137930 h 3457575"/>
              <a:gd name="connsiteX191" fmla="*/ 4320021 w 5780629"/>
              <a:gd name="connsiteY191" fmla="*/ 2150919 h 3457575"/>
              <a:gd name="connsiteX192" fmla="*/ 4278457 w 5780629"/>
              <a:gd name="connsiteY192" fmla="*/ 2174298 h 3457575"/>
              <a:gd name="connsiteX193" fmla="*/ 4208319 w 5780629"/>
              <a:gd name="connsiteY193" fmla="*/ 2202873 h 3457575"/>
              <a:gd name="connsiteX194" fmla="*/ 4203123 w 5780629"/>
              <a:gd name="connsiteY194" fmla="*/ 2210666 h 3457575"/>
              <a:gd name="connsiteX195" fmla="*/ 4179744 w 5780629"/>
              <a:gd name="connsiteY195" fmla="*/ 2215862 h 3457575"/>
              <a:gd name="connsiteX196" fmla="*/ 4166755 w 5780629"/>
              <a:gd name="connsiteY196" fmla="*/ 2221057 h 3457575"/>
              <a:gd name="connsiteX197" fmla="*/ 4125191 w 5780629"/>
              <a:gd name="connsiteY197" fmla="*/ 2239241 h 3457575"/>
              <a:gd name="connsiteX198" fmla="*/ 4107007 w 5780629"/>
              <a:gd name="connsiteY198" fmla="*/ 2252230 h 3457575"/>
              <a:gd name="connsiteX199" fmla="*/ 4083628 w 5780629"/>
              <a:gd name="connsiteY199" fmla="*/ 2262621 h 3457575"/>
              <a:gd name="connsiteX200" fmla="*/ 4078432 w 5780629"/>
              <a:gd name="connsiteY200" fmla="*/ 2267816 h 3457575"/>
              <a:gd name="connsiteX201" fmla="*/ 3977121 w 5780629"/>
              <a:gd name="connsiteY201" fmla="*/ 2322369 h 3457575"/>
              <a:gd name="connsiteX202" fmla="*/ 3896591 w 5780629"/>
              <a:gd name="connsiteY202" fmla="*/ 2363932 h 3457575"/>
              <a:gd name="connsiteX203" fmla="*/ 3888798 w 5780629"/>
              <a:gd name="connsiteY203" fmla="*/ 2369128 h 3457575"/>
              <a:gd name="connsiteX204" fmla="*/ 3847235 w 5780629"/>
              <a:gd name="connsiteY204" fmla="*/ 2400300 h 3457575"/>
              <a:gd name="connsiteX205" fmla="*/ 3800475 w 5780629"/>
              <a:gd name="connsiteY205" fmla="*/ 2428875 h 3457575"/>
              <a:gd name="connsiteX206" fmla="*/ 3758912 w 5780629"/>
              <a:gd name="connsiteY206" fmla="*/ 2452255 h 3457575"/>
              <a:gd name="connsiteX207" fmla="*/ 3735532 w 5780629"/>
              <a:gd name="connsiteY207" fmla="*/ 2475634 h 3457575"/>
              <a:gd name="connsiteX208" fmla="*/ 3725141 w 5780629"/>
              <a:gd name="connsiteY208" fmla="*/ 2488623 h 3457575"/>
              <a:gd name="connsiteX209" fmla="*/ 3706957 w 5780629"/>
              <a:gd name="connsiteY209" fmla="*/ 2499014 h 3457575"/>
              <a:gd name="connsiteX210" fmla="*/ 3670589 w 5780629"/>
              <a:gd name="connsiteY210" fmla="*/ 2535382 h 3457575"/>
              <a:gd name="connsiteX211" fmla="*/ 3605646 w 5780629"/>
              <a:gd name="connsiteY211" fmla="*/ 2595130 h 3457575"/>
              <a:gd name="connsiteX212" fmla="*/ 3564082 w 5780629"/>
              <a:gd name="connsiteY212" fmla="*/ 2623705 h 3457575"/>
              <a:gd name="connsiteX213" fmla="*/ 3493944 w 5780629"/>
              <a:gd name="connsiteY213" fmla="*/ 2683453 h 3457575"/>
              <a:gd name="connsiteX214" fmla="*/ 3488748 w 5780629"/>
              <a:gd name="connsiteY214" fmla="*/ 2688648 h 3457575"/>
              <a:gd name="connsiteX215" fmla="*/ 3470564 w 5780629"/>
              <a:gd name="connsiteY215" fmla="*/ 2693844 h 3457575"/>
              <a:gd name="connsiteX216" fmla="*/ 3382241 w 5780629"/>
              <a:gd name="connsiteY216" fmla="*/ 2748396 h 3457575"/>
              <a:gd name="connsiteX217" fmla="*/ 3351069 w 5780629"/>
              <a:gd name="connsiteY217" fmla="*/ 2758787 h 3457575"/>
              <a:gd name="connsiteX218" fmla="*/ 3280930 w 5780629"/>
              <a:gd name="connsiteY218" fmla="*/ 2800350 h 3457575"/>
              <a:gd name="connsiteX219" fmla="*/ 3215987 w 5780629"/>
              <a:gd name="connsiteY219" fmla="*/ 2823730 h 3457575"/>
              <a:gd name="connsiteX220" fmla="*/ 3169228 w 5780629"/>
              <a:gd name="connsiteY220" fmla="*/ 2847109 h 3457575"/>
              <a:gd name="connsiteX221" fmla="*/ 3114675 w 5780629"/>
              <a:gd name="connsiteY221" fmla="*/ 2873087 h 3457575"/>
              <a:gd name="connsiteX222" fmla="*/ 3054928 w 5780629"/>
              <a:gd name="connsiteY222" fmla="*/ 2901662 h 3457575"/>
              <a:gd name="connsiteX223" fmla="*/ 2989985 w 5780629"/>
              <a:gd name="connsiteY223" fmla="*/ 2938030 h 3457575"/>
              <a:gd name="connsiteX224" fmla="*/ 2961410 w 5780629"/>
              <a:gd name="connsiteY224" fmla="*/ 2961409 h 3457575"/>
              <a:gd name="connsiteX225" fmla="*/ 2943225 w 5780629"/>
              <a:gd name="connsiteY225" fmla="*/ 2966605 h 3457575"/>
              <a:gd name="connsiteX226" fmla="*/ 2891271 w 5780629"/>
              <a:gd name="connsiteY226" fmla="*/ 2995180 h 3457575"/>
              <a:gd name="connsiteX227" fmla="*/ 2873087 w 5780629"/>
              <a:gd name="connsiteY227" fmla="*/ 3008169 h 3457575"/>
              <a:gd name="connsiteX228" fmla="*/ 2826328 w 5780629"/>
              <a:gd name="connsiteY228" fmla="*/ 3031548 h 3457575"/>
              <a:gd name="connsiteX229" fmla="*/ 2818535 w 5780629"/>
              <a:gd name="connsiteY229" fmla="*/ 3036744 h 3457575"/>
              <a:gd name="connsiteX230" fmla="*/ 2743200 w 5780629"/>
              <a:gd name="connsiteY230" fmla="*/ 3096491 h 3457575"/>
              <a:gd name="connsiteX231" fmla="*/ 2738005 w 5780629"/>
              <a:gd name="connsiteY231" fmla="*/ 3101687 h 3457575"/>
              <a:gd name="connsiteX232" fmla="*/ 2665269 w 5780629"/>
              <a:gd name="connsiteY232" fmla="*/ 3143250 h 3457575"/>
              <a:gd name="connsiteX233" fmla="*/ 2660073 w 5780629"/>
              <a:gd name="connsiteY233" fmla="*/ 3151044 h 3457575"/>
              <a:gd name="connsiteX234" fmla="*/ 2460048 w 5780629"/>
              <a:gd name="connsiteY234" fmla="*/ 3239366 h 3457575"/>
              <a:gd name="connsiteX235" fmla="*/ 2410691 w 5780629"/>
              <a:gd name="connsiteY235" fmla="*/ 3257550 h 3457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780629" h="3457575">
                <a:moveTo>
                  <a:pt x="2410691" y="3257550"/>
                </a:moveTo>
                <a:cubicBezTo>
                  <a:pt x="2391641" y="3262746"/>
                  <a:pt x="2372150" y="3266534"/>
                  <a:pt x="2353541" y="3273137"/>
                </a:cubicBezTo>
                <a:cubicBezTo>
                  <a:pt x="2345139" y="3276118"/>
                  <a:pt x="2338527" y="3283043"/>
                  <a:pt x="2330162" y="3286125"/>
                </a:cubicBezTo>
                <a:cubicBezTo>
                  <a:pt x="2321876" y="3289178"/>
                  <a:pt x="2312592" y="3288619"/>
                  <a:pt x="2304185" y="3291321"/>
                </a:cubicBezTo>
                <a:cubicBezTo>
                  <a:pt x="2261612" y="3305005"/>
                  <a:pt x="2233275" y="3324009"/>
                  <a:pt x="2187287" y="3332884"/>
                </a:cubicBezTo>
                <a:cubicBezTo>
                  <a:pt x="2161724" y="3337817"/>
                  <a:pt x="2135332" y="3336348"/>
                  <a:pt x="2109355" y="3338080"/>
                </a:cubicBezTo>
                <a:cubicBezTo>
                  <a:pt x="2093769" y="3342410"/>
                  <a:pt x="2078326" y="3347294"/>
                  <a:pt x="2062596" y="3351069"/>
                </a:cubicBezTo>
                <a:cubicBezTo>
                  <a:pt x="2035015" y="3357689"/>
                  <a:pt x="2006876" y="3361945"/>
                  <a:pt x="1979469" y="3369253"/>
                </a:cubicBezTo>
                <a:cubicBezTo>
                  <a:pt x="1941884" y="3379276"/>
                  <a:pt x="1904669" y="3390722"/>
                  <a:pt x="1867766" y="3403023"/>
                </a:cubicBezTo>
                <a:cubicBezTo>
                  <a:pt x="1857840" y="3406332"/>
                  <a:pt x="1849178" y="3412891"/>
                  <a:pt x="1839191" y="3416012"/>
                </a:cubicBezTo>
                <a:cubicBezTo>
                  <a:pt x="1821350" y="3421587"/>
                  <a:pt x="1802556" y="3423673"/>
                  <a:pt x="1784639" y="3429000"/>
                </a:cubicBezTo>
                <a:cubicBezTo>
                  <a:pt x="1770456" y="3433217"/>
                  <a:pt x="1757153" y="3440032"/>
                  <a:pt x="1743075" y="3444587"/>
                </a:cubicBezTo>
                <a:cubicBezTo>
                  <a:pt x="1727684" y="3449566"/>
                  <a:pt x="1711902" y="3453246"/>
                  <a:pt x="1696316" y="3457575"/>
                </a:cubicBezTo>
                <a:cubicBezTo>
                  <a:pt x="1562750" y="3450492"/>
                  <a:pt x="1298080" y="3440387"/>
                  <a:pt x="1145598" y="3421207"/>
                </a:cubicBezTo>
                <a:cubicBezTo>
                  <a:pt x="1076813" y="3412555"/>
                  <a:pt x="1008263" y="3401503"/>
                  <a:pt x="940378" y="3387437"/>
                </a:cubicBezTo>
                <a:cubicBezTo>
                  <a:pt x="911951" y="3381547"/>
                  <a:pt x="884267" y="3372084"/>
                  <a:pt x="857250" y="3361459"/>
                </a:cubicBezTo>
                <a:cubicBezTo>
                  <a:pt x="638568" y="3275460"/>
                  <a:pt x="768586" y="3313488"/>
                  <a:pt x="690996" y="3291321"/>
                </a:cubicBezTo>
                <a:cubicBezTo>
                  <a:pt x="607788" y="3238371"/>
                  <a:pt x="734456" y="3316948"/>
                  <a:pt x="532535" y="3215987"/>
                </a:cubicBezTo>
                <a:cubicBezTo>
                  <a:pt x="519210" y="3209324"/>
                  <a:pt x="508829" y="3197857"/>
                  <a:pt x="496166" y="3190009"/>
                </a:cubicBezTo>
                <a:cubicBezTo>
                  <a:pt x="447316" y="3159736"/>
                  <a:pt x="397512" y="3131028"/>
                  <a:pt x="348096" y="3101687"/>
                </a:cubicBezTo>
                <a:cubicBezTo>
                  <a:pt x="342093" y="3098123"/>
                  <a:pt x="334687" y="3096389"/>
                  <a:pt x="329912" y="3091296"/>
                </a:cubicBezTo>
                <a:cubicBezTo>
                  <a:pt x="290946" y="3049732"/>
                  <a:pt x="248812" y="3010926"/>
                  <a:pt x="213014" y="2966605"/>
                </a:cubicBezTo>
                <a:cubicBezTo>
                  <a:pt x="193979" y="2943038"/>
                  <a:pt x="181519" y="2914841"/>
                  <a:pt x="166255" y="2888673"/>
                </a:cubicBezTo>
                <a:cubicBezTo>
                  <a:pt x="144825" y="2851936"/>
                  <a:pt x="168264" y="2887788"/>
                  <a:pt x="153266" y="2865294"/>
                </a:cubicBezTo>
                <a:cubicBezTo>
                  <a:pt x="127215" y="2774104"/>
                  <a:pt x="177163" y="2943737"/>
                  <a:pt x="135082" y="2823730"/>
                </a:cubicBezTo>
                <a:cubicBezTo>
                  <a:pt x="67392" y="2630689"/>
                  <a:pt x="115710" y="2697451"/>
                  <a:pt x="70139" y="2636694"/>
                </a:cubicBezTo>
                <a:cubicBezTo>
                  <a:pt x="68407" y="2620242"/>
                  <a:pt x="67834" y="2603626"/>
                  <a:pt x="64944" y="2587337"/>
                </a:cubicBezTo>
                <a:cubicBezTo>
                  <a:pt x="44082" y="2469753"/>
                  <a:pt x="38596" y="2485326"/>
                  <a:pt x="23380" y="2369128"/>
                </a:cubicBezTo>
                <a:cubicBezTo>
                  <a:pt x="18524" y="2332049"/>
                  <a:pt x="16710" y="2294635"/>
                  <a:pt x="12989" y="2257425"/>
                </a:cubicBezTo>
                <a:cubicBezTo>
                  <a:pt x="357" y="2131109"/>
                  <a:pt x="8456" y="2244334"/>
                  <a:pt x="0" y="2096366"/>
                </a:cubicBezTo>
                <a:cubicBezTo>
                  <a:pt x="1732" y="1966480"/>
                  <a:pt x="1629" y="1836556"/>
                  <a:pt x="5196" y="1706707"/>
                </a:cubicBezTo>
                <a:cubicBezTo>
                  <a:pt x="7102" y="1637319"/>
                  <a:pt x="5446" y="1646206"/>
                  <a:pt x="18185" y="1607994"/>
                </a:cubicBezTo>
                <a:cubicBezTo>
                  <a:pt x="27468" y="1552288"/>
                  <a:pt x="17892" y="1600951"/>
                  <a:pt x="36369" y="1535257"/>
                </a:cubicBezTo>
                <a:cubicBezTo>
                  <a:pt x="40236" y="1521510"/>
                  <a:pt x="41372" y="1506919"/>
                  <a:pt x="46760" y="1493694"/>
                </a:cubicBezTo>
                <a:cubicBezTo>
                  <a:pt x="51020" y="1483238"/>
                  <a:pt x="59747" y="1475142"/>
                  <a:pt x="64944" y="1465119"/>
                </a:cubicBezTo>
                <a:cubicBezTo>
                  <a:pt x="71905" y="1451694"/>
                  <a:pt x="75113" y="1436379"/>
                  <a:pt x="83128" y="1423555"/>
                </a:cubicBezTo>
                <a:cubicBezTo>
                  <a:pt x="126362" y="1354379"/>
                  <a:pt x="101105" y="1400382"/>
                  <a:pt x="129887" y="1371600"/>
                </a:cubicBezTo>
                <a:cubicBezTo>
                  <a:pt x="132095" y="1369392"/>
                  <a:pt x="132874" y="1366015"/>
                  <a:pt x="135082" y="1363807"/>
                </a:cubicBezTo>
                <a:cubicBezTo>
                  <a:pt x="137290" y="1361599"/>
                  <a:pt x="140437" y="1360562"/>
                  <a:pt x="142875" y="1358612"/>
                </a:cubicBezTo>
                <a:cubicBezTo>
                  <a:pt x="144788" y="1357082"/>
                  <a:pt x="146339" y="1355148"/>
                  <a:pt x="148071" y="1353416"/>
                </a:cubicBezTo>
                <a:cubicBezTo>
                  <a:pt x="158784" y="1326631"/>
                  <a:pt x="144837" y="1353693"/>
                  <a:pt x="171450" y="1330037"/>
                </a:cubicBezTo>
                <a:cubicBezTo>
                  <a:pt x="181985" y="1320672"/>
                  <a:pt x="189682" y="1308441"/>
                  <a:pt x="200025" y="1298864"/>
                </a:cubicBezTo>
                <a:cubicBezTo>
                  <a:pt x="213124" y="1286736"/>
                  <a:pt x="227934" y="1276593"/>
                  <a:pt x="241589" y="1265094"/>
                </a:cubicBezTo>
                <a:cubicBezTo>
                  <a:pt x="244399" y="1262728"/>
                  <a:pt x="246325" y="1259338"/>
                  <a:pt x="249382" y="1257300"/>
                </a:cubicBezTo>
                <a:cubicBezTo>
                  <a:pt x="261985" y="1248898"/>
                  <a:pt x="275694" y="1242246"/>
                  <a:pt x="288348" y="1233921"/>
                </a:cubicBezTo>
                <a:cubicBezTo>
                  <a:pt x="361232" y="1185971"/>
                  <a:pt x="323781" y="1202082"/>
                  <a:pt x="361085" y="1187162"/>
                </a:cubicBezTo>
                <a:cubicBezTo>
                  <a:pt x="374786" y="1173458"/>
                  <a:pt x="354089" y="1192795"/>
                  <a:pt x="379269" y="1176771"/>
                </a:cubicBezTo>
                <a:cubicBezTo>
                  <a:pt x="384975" y="1173140"/>
                  <a:pt x="388851" y="1166895"/>
                  <a:pt x="394855" y="1163782"/>
                </a:cubicBezTo>
                <a:cubicBezTo>
                  <a:pt x="412418" y="1154675"/>
                  <a:pt x="431223" y="1148196"/>
                  <a:pt x="449407" y="1140403"/>
                </a:cubicBezTo>
                <a:cubicBezTo>
                  <a:pt x="456606" y="1133204"/>
                  <a:pt x="462537" y="1126703"/>
                  <a:pt x="472787" y="1122219"/>
                </a:cubicBezTo>
                <a:cubicBezTo>
                  <a:pt x="480101" y="1119019"/>
                  <a:pt x="488373" y="1118755"/>
                  <a:pt x="496166" y="1117023"/>
                </a:cubicBezTo>
                <a:cubicBezTo>
                  <a:pt x="500496" y="1114425"/>
                  <a:pt x="504514" y="1111219"/>
                  <a:pt x="509155" y="1109230"/>
                </a:cubicBezTo>
                <a:cubicBezTo>
                  <a:pt x="522755" y="1103401"/>
                  <a:pt x="550719" y="1093644"/>
                  <a:pt x="550719" y="1093644"/>
                </a:cubicBezTo>
                <a:cubicBezTo>
                  <a:pt x="567869" y="1067914"/>
                  <a:pt x="548025" y="1093605"/>
                  <a:pt x="615662" y="1075459"/>
                </a:cubicBezTo>
                <a:cubicBezTo>
                  <a:pt x="631814" y="1071125"/>
                  <a:pt x="646595" y="1062679"/>
                  <a:pt x="662421" y="1057275"/>
                </a:cubicBezTo>
                <a:cubicBezTo>
                  <a:pt x="725128" y="1035863"/>
                  <a:pt x="710551" y="1040382"/>
                  <a:pt x="768928" y="1033896"/>
                </a:cubicBezTo>
                <a:cubicBezTo>
                  <a:pt x="774989" y="1032164"/>
                  <a:pt x="781095" y="1030580"/>
                  <a:pt x="787112" y="1028700"/>
                </a:cubicBezTo>
                <a:cubicBezTo>
                  <a:pt x="807430" y="1022350"/>
                  <a:pt x="812808" y="1018833"/>
                  <a:pt x="833871" y="1015712"/>
                </a:cubicBezTo>
                <a:cubicBezTo>
                  <a:pt x="849384" y="1013414"/>
                  <a:pt x="865044" y="1012248"/>
                  <a:pt x="880630" y="1010516"/>
                </a:cubicBezTo>
                <a:cubicBezTo>
                  <a:pt x="933450" y="1012248"/>
                  <a:pt x="986321" y="1012820"/>
                  <a:pt x="1039091" y="1015712"/>
                </a:cubicBezTo>
                <a:cubicBezTo>
                  <a:pt x="1049610" y="1016288"/>
                  <a:pt x="1059836" y="1019417"/>
                  <a:pt x="1070264" y="1020907"/>
                </a:cubicBezTo>
                <a:cubicBezTo>
                  <a:pt x="1090147" y="1023747"/>
                  <a:pt x="1110096" y="1026102"/>
                  <a:pt x="1130012" y="1028700"/>
                </a:cubicBezTo>
                <a:lnTo>
                  <a:pt x="1275485" y="1020907"/>
                </a:lnTo>
                <a:cubicBezTo>
                  <a:pt x="1350636" y="1015539"/>
                  <a:pt x="1287473" y="1020075"/>
                  <a:pt x="1324841" y="1010516"/>
                </a:cubicBezTo>
                <a:cubicBezTo>
                  <a:pt x="1357601" y="1002136"/>
                  <a:pt x="1390650" y="994930"/>
                  <a:pt x="1423555" y="987137"/>
                </a:cubicBezTo>
                <a:cubicBezTo>
                  <a:pt x="1524052" y="926842"/>
                  <a:pt x="1442935" y="971985"/>
                  <a:pt x="1743075" y="1010516"/>
                </a:cubicBezTo>
                <a:cubicBezTo>
                  <a:pt x="1769533" y="1013913"/>
                  <a:pt x="1794347" y="1027796"/>
                  <a:pt x="1821007" y="1028700"/>
                </a:cubicBezTo>
                <a:lnTo>
                  <a:pt x="1974273" y="1033896"/>
                </a:lnTo>
                <a:cubicBezTo>
                  <a:pt x="1978603" y="1035628"/>
                  <a:pt x="1982599" y="1039091"/>
                  <a:pt x="1987262" y="1039091"/>
                </a:cubicBezTo>
                <a:cubicBezTo>
                  <a:pt x="2044489" y="1039091"/>
                  <a:pt x="2036768" y="1036464"/>
                  <a:pt x="2075585" y="1028700"/>
                </a:cubicBezTo>
                <a:cubicBezTo>
                  <a:pt x="2202316" y="1003353"/>
                  <a:pt x="2131723" y="1018822"/>
                  <a:pt x="2192482" y="1005321"/>
                </a:cubicBezTo>
                <a:cubicBezTo>
                  <a:pt x="2241448" y="978117"/>
                  <a:pt x="2237756" y="978362"/>
                  <a:pt x="2322369" y="955964"/>
                </a:cubicBezTo>
                <a:cubicBezTo>
                  <a:pt x="2383687" y="939732"/>
                  <a:pt x="2444875" y="922967"/>
                  <a:pt x="2506807" y="909205"/>
                </a:cubicBezTo>
                <a:cubicBezTo>
                  <a:pt x="2564475" y="883575"/>
                  <a:pt x="2484972" y="917540"/>
                  <a:pt x="2576946" y="885825"/>
                </a:cubicBezTo>
                <a:cubicBezTo>
                  <a:pt x="2586837" y="882414"/>
                  <a:pt x="2595451" y="875677"/>
                  <a:pt x="2605521" y="872837"/>
                </a:cubicBezTo>
                <a:cubicBezTo>
                  <a:pt x="2629386" y="866106"/>
                  <a:pt x="2654012" y="862446"/>
                  <a:pt x="2678257" y="857250"/>
                </a:cubicBezTo>
                <a:cubicBezTo>
                  <a:pt x="2679989" y="854652"/>
                  <a:pt x="2680539" y="850578"/>
                  <a:pt x="2683453" y="849457"/>
                </a:cubicBezTo>
                <a:cubicBezTo>
                  <a:pt x="2689841" y="847000"/>
                  <a:pt x="2745749" y="839397"/>
                  <a:pt x="2748396" y="839066"/>
                </a:cubicBezTo>
                <a:cubicBezTo>
                  <a:pt x="2763957" y="837121"/>
                  <a:pt x="2779661" y="836292"/>
                  <a:pt x="2795155" y="833871"/>
                </a:cubicBezTo>
                <a:cubicBezTo>
                  <a:pt x="2807404" y="831957"/>
                  <a:pt x="2819180" y="827242"/>
                  <a:pt x="2831523" y="826078"/>
                </a:cubicBezTo>
                <a:cubicBezTo>
                  <a:pt x="2865189" y="822902"/>
                  <a:pt x="2899097" y="823169"/>
                  <a:pt x="2932835" y="820882"/>
                </a:cubicBezTo>
                <a:cubicBezTo>
                  <a:pt x="2950199" y="819705"/>
                  <a:pt x="2967471" y="817419"/>
                  <a:pt x="2984789" y="815687"/>
                </a:cubicBezTo>
                <a:cubicBezTo>
                  <a:pt x="2995180" y="813089"/>
                  <a:pt x="3005739" y="811089"/>
                  <a:pt x="3015962" y="807894"/>
                </a:cubicBezTo>
                <a:cubicBezTo>
                  <a:pt x="3019658" y="806739"/>
                  <a:pt x="3022596" y="803637"/>
                  <a:pt x="3026353" y="802698"/>
                </a:cubicBezTo>
                <a:cubicBezTo>
                  <a:pt x="3053870" y="795819"/>
                  <a:pt x="3081771" y="790575"/>
                  <a:pt x="3109480" y="784514"/>
                </a:cubicBezTo>
                <a:cubicBezTo>
                  <a:pt x="3144156" y="767178"/>
                  <a:pt x="3127004" y="774938"/>
                  <a:pt x="3202998" y="755939"/>
                </a:cubicBezTo>
                <a:cubicBezTo>
                  <a:pt x="3244366" y="745597"/>
                  <a:pt x="3286125" y="736889"/>
                  <a:pt x="3327689" y="727364"/>
                </a:cubicBezTo>
                <a:cubicBezTo>
                  <a:pt x="3339406" y="709791"/>
                  <a:pt x="3327522" y="723509"/>
                  <a:pt x="3364057" y="714375"/>
                </a:cubicBezTo>
                <a:cubicBezTo>
                  <a:pt x="3367814" y="713436"/>
                  <a:pt x="3370839" y="710584"/>
                  <a:pt x="3374448" y="709180"/>
                </a:cubicBezTo>
                <a:cubicBezTo>
                  <a:pt x="3449175" y="680119"/>
                  <a:pt x="3375638" y="713867"/>
                  <a:pt x="3439391" y="678007"/>
                </a:cubicBezTo>
                <a:cubicBezTo>
                  <a:pt x="3443455" y="675721"/>
                  <a:pt x="3448094" y="674649"/>
                  <a:pt x="3452380" y="672812"/>
                </a:cubicBezTo>
                <a:cubicBezTo>
                  <a:pt x="3460219" y="669453"/>
                  <a:pt x="3467967" y="665885"/>
                  <a:pt x="3475760" y="662421"/>
                </a:cubicBezTo>
                <a:cubicBezTo>
                  <a:pt x="3477492" y="659823"/>
                  <a:pt x="3478415" y="656443"/>
                  <a:pt x="3480955" y="654628"/>
                </a:cubicBezTo>
                <a:cubicBezTo>
                  <a:pt x="3500859" y="640411"/>
                  <a:pt x="3523704" y="630721"/>
                  <a:pt x="3545898" y="620857"/>
                </a:cubicBezTo>
                <a:cubicBezTo>
                  <a:pt x="3572661" y="594096"/>
                  <a:pt x="3543495" y="620982"/>
                  <a:pt x="3577071" y="597478"/>
                </a:cubicBezTo>
                <a:cubicBezTo>
                  <a:pt x="3588706" y="589334"/>
                  <a:pt x="3598859" y="579125"/>
                  <a:pt x="3610841" y="571500"/>
                </a:cubicBezTo>
                <a:cubicBezTo>
                  <a:pt x="3618036" y="566921"/>
                  <a:pt x="3626952" y="565569"/>
                  <a:pt x="3634221" y="561109"/>
                </a:cubicBezTo>
                <a:cubicBezTo>
                  <a:pt x="3665130" y="542142"/>
                  <a:pt x="3694967" y="521478"/>
                  <a:pt x="3725141" y="501362"/>
                </a:cubicBezTo>
                <a:cubicBezTo>
                  <a:pt x="3739130" y="492036"/>
                  <a:pt x="3766705" y="472787"/>
                  <a:pt x="3766705" y="472787"/>
                </a:cubicBezTo>
                <a:cubicBezTo>
                  <a:pt x="3768437" y="470189"/>
                  <a:pt x="3769436" y="466911"/>
                  <a:pt x="3771900" y="464994"/>
                </a:cubicBezTo>
                <a:cubicBezTo>
                  <a:pt x="3777411" y="460708"/>
                  <a:pt x="3783956" y="457946"/>
                  <a:pt x="3790085" y="454603"/>
                </a:cubicBezTo>
                <a:cubicBezTo>
                  <a:pt x="3806433" y="445686"/>
                  <a:pt x="3795274" y="453307"/>
                  <a:pt x="3813464" y="441614"/>
                </a:cubicBezTo>
                <a:cubicBezTo>
                  <a:pt x="3821343" y="436549"/>
                  <a:pt x="3829143" y="431359"/>
                  <a:pt x="3836844" y="426028"/>
                </a:cubicBezTo>
                <a:cubicBezTo>
                  <a:pt x="3840404" y="423563"/>
                  <a:pt x="3843450" y="420337"/>
                  <a:pt x="3847235" y="418234"/>
                </a:cubicBezTo>
                <a:cubicBezTo>
                  <a:pt x="3851311" y="415969"/>
                  <a:pt x="3856093" y="415203"/>
                  <a:pt x="3860223" y="413039"/>
                </a:cubicBezTo>
                <a:cubicBezTo>
                  <a:pt x="3874304" y="405663"/>
                  <a:pt x="3887859" y="397320"/>
                  <a:pt x="3901787" y="389659"/>
                </a:cubicBezTo>
                <a:cubicBezTo>
                  <a:pt x="3905180" y="387793"/>
                  <a:pt x="3908956" y="386612"/>
                  <a:pt x="3912178" y="384464"/>
                </a:cubicBezTo>
                <a:cubicBezTo>
                  <a:pt x="3964769" y="349404"/>
                  <a:pt x="3929618" y="366900"/>
                  <a:pt x="3971925" y="348096"/>
                </a:cubicBezTo>
                <a:cubicBezTo>
                  <a:pt x="3982868" y="337153"/>
                  <a:pt x="3971951" y="346784"/>
                  <a:pt x="3995305" y="335107"/>
                </a:cubicBezTo>
                <a:cubicBezTo>
                  <a:pt x="4014081" y="325719"/>
                  <a:pt x="3990053" y="334435"/>
                  <a:pt x="4013489" y="319521"/>
                </a:cubicBezTo>
                <a:cubicBezTo>
                  <a:pt x="4019053" y="315981"/>
                  <a:pt x="4025841" y="314806"/>
                  <a:pt x="4031673" y="311728"/>
                </a:cubicBezTo>
                <a:cubicBezTo>
                  <a:pt x="4057037" y="298341"/>
                  <a:pt x="4081896" y="284019"/>
                  <a:pt x="4107007" y="270164"/>
                </a:cubicBezTo>
                <a:cubicBezTo>
                  <a:pt x="4124851" y="246372"/>
                  <a:pt x="4107420" y="266060"/>
                  <a:pt x="4156364" y="241589"/>
                </a:cubicBezTo>
                <a:cubicBezTo>
                  <a:pt x="4165353" y="237095"/>
                  <a:pt x="4158181" y="234725"/>
                  <a:pt x="4166755" y="228600"/>
                </a:cubicBezTo>
                <a:cubicBezTo>
                  <a:pt x="4170549" y="225890"/>
                  <a:pt x="4175573" y="225490"/>
                  <a:pt x="4179744" y="223405"/>
                </a:cubicBezTo>
                <a:cubicBezTo>
                  <a:pt x="4185988" y="220283"/>
                  <a:pt x="4192038" y="216762"/>
                  <a:pt x="4197928" y="213014"/>
                </a:cubicBezTo>
                <a:cubicBezTo>
                  <a:pt x="4201581" y="210690"/>
                  <a:pt x="4204534" y="207324"/>
                  <a:pt x="4208319" y="205221"/>
                </a:cubicBezTo>
                <a:cubicBezTo>
                  <a:pt x="4212395" y="202956"/>
                  <a:pt x="4216978" y="201757"/>
                  <a:pt x="4221307" y="200025"/>
                </a:cubicBezTo>
                <a:cubicBezTo>
                  <a:pt x="4224771" y="195696"/>
                  <a:pt x="4227020" y="190014"/>
                  <a:pt x="4231698" y="187037"/>
                </a:cubicBezTo>
                <a:cubicBezTo>
                  <a:pt x="4237016" y="183653"/>
                  <a:pt x="4243979" y="184055"/>
                  <a:pt x="4249882" y="181841"/>
                </a:cubicBezTo>
                <a:cubicBezTo>
                  <a:pt x="4257867" y="178846"/>
                  <a:pt x="4265985" y="175897"/>
                  <a:pt x="4273262" y="171450"/>
                </a:cubicBezTo>
                <a:cubicBezTo>
                  <a:pt x="4281686" y="166302"/>
                  <a:pt x="4288336" y="158605"/>
                  <a:pt x="4296641" y="153266"/>
                </a:cubicBezTo>
                <a:cubicBezTo>
                  <a:pt x="4300564" y="150744"/>
                  <a:pt x="4305554" y="150335"/>
                  <a:pt x="4309630" y="148071"/>
                </a:cubicBezTo>
                <a:cubicBezTo>
                  <a:pt x="4313415" y="145969"/>
                  <a:pt x="4316236" y="142381"/>
                  <a:pt x="4320021" y="140278"/>
                </a:cubicBezTo>
                <a:cubicBezTo>
                  <a:pt x="4324097" y="138013"/>
                  <a:pt x="4329087" y="137604"/>
                  <a:pt x="4333010" y="135082"/>
                </a:cubicBezTo>
                <a:cubicBezTo>
                  <a:pt x="4341315" y="129743"/>
                  <a:pt x="4348084" y="122237"/>
                  <a:pt x="4356389" y="116898"/>
                </a:cubicBezTo>
                <a:cubicBezTo>
                  <a:pt x="4360312" y="114376"/>
                  <a:pt x="4365314" y="113989"/>
                  <a:pt x="4369378" y="111703"/>
                </a:cubicBezTo>
                <a:cubicBezTo>
                  <a:pt x="4379218" y="106168"/>
                  <a:pt x="4388671" y="99946"/>
                  <a:pt x="4397953" y="93519"/>
                </a:cubicBezTo>
                <a:cubicBezTo>
                  <a:pt x="4399967" y="92125"/>
                  <a:pt x="4401002" y="89503"/>
                  <a:pt x="4403148" y="88323"/>
                </a:cubicBezTo>
                <a:cubicBezTo>
                  <a:pt x="4418417" y="79925"/>
                  <a:pt x="4434321" y="72737"/>
                  <a:pt x="4449907" y="64944"/>
                </a:cubicBezTo>
                <a:cubicBezTo>
                  <a:pt x="4452505" y="62346"/>
                  <a:pt x="4454710" y="59285"/>
                  <a:pt x="4457700" y="57150"/>
                </a:cubicBezTo>
                <a:cubicBezTo>
                  <a:pt x="4465712" y="51427"/>
                  <a:pt x="4477419" y="49289"/>
                  <a:pt x="4486275" y="46759"/>
                </a:cubicBezTo>
                <a:cubicBezTo>
                  <a:pt x="4488007" y="45027"/>
                  <a:pt x="4489405" y="42879"/>
                  <a:pt x="4491471" y="41564"/>
                </a:cubicBezTo>
                <a:cubicBezTo>
                  <a:pt x="4524981" y="20239"/>
                  <a:pt x="4533047" y="23079"/>
                  <a:pt x="4582391" y="10391"/>
                </a:cubicBezTo>
                <a:cubicBezTo>
                  <a:pt x="4613785" y="2319"/>
                  <a:pt x="4617396" y="4033"/>
                  <a:pt x="4657725" y="0"/>
                </a:cubicBezTo>
                <a:lnTo>
                  <a:pt x="4870739" y="10391"/>
                </a:lnTo>
                <a:cubicBezTo>
                  <a:pt x="4880400" y="11014"/>
                  <a:pt x="4889751" y="14077"/>
                  <a:pt x="4899314" y="15587"/>
                </a:cubicBezTo>
                <a:lnTo>
                  <a:pt x="5018810" y="33771"/>
                </a:lnTo>
                <a:cubicBezTo>
                  <a:pt x="5110075" y="48773"/>
                  <a:pt x="5065866" y="44826"/>
                  <a:pt x="5153891" y="57150"/>
                </a:cubicBezTo>
                <a:cubicBezTo>
                  <a:pt x="5196886" y="63170"/>
                  <a:pt x="5236311" y="65087"/>
                  <a:pt x="5278582" y="75334"/>
                </a:cubicBezTo>
                <a:cubicBezTo>
                  <a:pt x="5316151" y="84441"/>
                  <a:pt x="5390285" y="106507"/>
                  <a:pt x="5390285" y="106507"/>
                </a:cubicBezTo>
                <a:cubicBezTo>
                  <a:pt x="5463869" y="148556"/>
                  <a:pt x="5487183" y="160956"/>
                  <a:pt x="5585114" y="246784"/>
                </a:cubicBezTo>
                <a:cubicBezTo>
                  <a:pt x="5607906" y="266759"/>
                  <a:pt x="5621978" y="294911"/>
                  <a:pt x="5639666" y="319521"/>
                </a:cubicBezTo>
                <a:cubicBezTo>
                  <a:pt x="5641926" y="322666"/>
                  <a:pt x="5643477" y="326296"/>
                  <a:pt x="5644862" y="329912"/>
                </a:cubicBezTo>
                <a:cubicBezTo>
                  <a:pt x="5682594" y="428434"/>
                  <a:pt x="5684682" y="426098"/>
                  <a:pt x="5704610" y="514350"/>
                </a:cubicBezTo>
                <a:cubicBezTo>
                  <a:pt x="5711231" y="543670"/>
                  <a:pt x="5715910" y="573414"/>
                  <a:pt x="5722794" y="602673"/>
                </a:cubicBezTo>
                <a:cubicBezTo>
                  <a:pt x="5729769" y="632318"/>
                  <a:pt x="5738957" y="661408"/>
                  <a:pt x="5746173" y="690996"/>
                </a:cubicBezTo>
                <a:cubicBezTo>
                  <a:pt x="5756277" y="732423"/>
                  <a:pt x="5774748" y="815687"/>
                  <a:pt x="5774748" y="815687"/>
                </a:cubicBezTo>
                <a:cubicBezTo>
                  <a:pt x="5781384" y="958339"/>
                  <a:pt x="5785515" y="971797"/>
                  <a:pt x="5769553" y="1145598"/>
                </a:cubicBezTo>
                <a:cubicBezTo>
                  <a:pt x="5768376" y="1158417"/>
                  <a:pt x="5760894" y="1169843"/>
                  <a:pt x="5756564" y="1181966"/>
                </a:cubicBezTo>
                <a:cubicBezTo>
                  <a:pt x="5754815" y="1193336"/>
                  <a:pt x="5749890" y="1228704"/>
                  <a:pt x="5746173" y="1241714"/>
                </a:cubicBezTo>
                <a:cubicBezTo>
                  <a:pt x="5745109" y="1245437"/>
                  <a:pt x="5742368" y="1248491"/>
                  <a:pt x="5740978" y="1252105"/>
                </a:cubicBezTo>
                <a:cubicBezTo>
                  <a:pt x="5738029" y="1259772"/>
                  <a:pt x="5736236" y="1267857"/>
                  <a:pt x="5733185" y="1275484"/>
                </a:cubicBezTo>
                <a:cubicBezTo>
                  <a:pt x="5716757" y="1316552"/>
                  <a:pt x="5725249" y="1306797"/>
                  <a:pt x="5709805" y="1322244"/>
                </a:cubicBezTo>
                <a:cubicBezTo>
                  <a:pt x="5693085" y="1380769"/>
                  <a:pt x="5720507" y="1289989"/>
                  <a:pt x="5691621" y="1363807"/>
                </a:cubicBezTo>
                <a:cubicBezTo>
                  <a:pt x="5687027" y="1375548"/>
                  <a:pt x="5687163" y="1389051"/>
                  <a:pt x="5681230" y="1400175"/>
                </a:cubicBezTo>
                <a:cubicBezTo>
                  <a:pt x="5673080" y="1415456"/>
                  <a:pt x="5650057" y="1441739"/>
                  <a:pt x="5650057" y="1441739"/>
                </a:cubicBezTo>
                <a:cubicBezTo>
                  <a:pt x="5648325" y="1447800"/>
                  <a:pt x="5647422" y="1454162"/>
                  <a:pt x="5644862" y="1459923"/>
                </a:cubicBezTo>
                <a:cubicBezTo>
                  <a:pt x="5643867" y="1462161"/>
                  <a:pt x="5640661" y="1462881"/>
                  <a:pt x="5639666" y="1465119"/>
                </a:cubicBezTo>
                <a:cubicBezTo>
                  <a:pt x="5637106" y="1470880"/>
                  <a:pt x="5638086" y="1478139"/>
                  <a:pt x="5634471" y="1483303"/>
                </a:cubicBezTo>
                <a:cubicBezTo>
                  <a:pt x="5625686" y="1495853"/>
                  <a:pt x="5612868" y="1505111"/>
                  <a:pt x="5603298" y="1517073"/>
                </a:cubicBezTo>
                <a:cubicBezTo>
                  <a:pt x="5598937" y="1522524"/>
                  <a:pt x="5596862" y="1529504"/>
                  <a:pt x="5592907" y="1535257"/>
                </a:cubicBezTo>
                <a:cubicBezTo>
                  <a:pt x="5587314" y="1543393"/>
                  <a:pt x="5580200" y="1550422"/>
                  <a:pt x="5574723" y="1558637"/>
                </a:cubicBezTo>
                <a:cubicBezTo>
                  <a:pt x="5568050" y="1568646"/>
                  <a:pt x="5563887" y="1580284"/>
                  <a:pt x="5556539" y="1589809"/>
                </a:cubicBezTo>
                <a:cubicBezTo>
                  <a:pt x="5540418" y="1610706"/>
                  <a:pt x="5525194" y="1633070"/>
                  <a:pt x="5504585" y="1649557"/>
                </a:cubicBezTo>
                <a:cubicBezTo>
                  <a:pt x="5500255" y="1653021"/>
                  <a:pt x="5495587" y="1656099"/>
                  <a:pt x="5491596" y="1659948"/>
                </a:cubicBezTo>
                <a:cubicBezTo>
                  <a:pt x="5471321" y="1679499"/>
                  <a:pt x="5451764" y="1699780"/>
                  <a:pt x="5431848" y="1719696"/>
                </a:cubicBezTo>
                <a:cubicBezTo>
                  <a:pt x="5425787" y="1725757"/>
                  <a:pt x="5421135" y="1733678"/>
                  <a:pt x="5413664" y="1737880"/>
                </a:cubicBezTo>
                <a:cubicBezTo>
                  <a:pt x="5399809" y="1745673"/>
                  <a:pt x="5385000" y="1751971"/>
                  <a:pt x="5372100" y="1761259"/>
                </a:cubicBezTo>
                <a:cubicBezTo>
                  <a:pt x="5352204" y="1775584"/>
                  <a:pt x="5353416" y="1786157"/>
                  <a:pt x="5333135" y="1795030"/>
                </a:cubicBezTo>
                <a:cubicBezTo>
                  <a:pt x="5324852" y="1798654"/>
                  <a:pt x="5315578" y="1799534"/>
                  <a:pt x="5307157" y="1802823"/>
                </a:cubicBezTo>
                <a:cubicBezTo>
                  <a:pt x="5260127" y="1821194"/>
                  <a:pt x="5214780" y="1844007"/>
                  <a:pt x="5166880" y="1859973"/>
                </a:cubicBezTo>
                <a:cubicBezTo>
                  <a:pt x="5159087" y="1862571"/>
                  <a:pt x="5151660" y="1866817"/>
                  <a:pt x="5143500" y="1867766"/>
                </a:cubicBezTo>
                <a:cubicBezTo>
                  <a:pt x="5114206" y="1871172"/>
                  <a:pt x="5084619" y="1871230"/>
                  <a:pt x="5055178" y="1872962"/>
                </a:cubicBezTo>
                <a:cubicBezTo>
                  <a:pt x="5038825" y="1877634"/>
                  <a:pt x="5022500" y="1882516"/>
                  <a:pt x="5005821" y="1885950"/>
                </a:cubicBezTo>
                <a:cubicBezTo>
                  <a:pt x="4986856" y="1889854"/>
                  <a:pt x="4967961" y="1894663"/>
                  <a:pt x="4948671" y="1896341"/>
                </a:cubicBezTo>
                <a:lnTo>
                  <a:pt x="4888923" y="1901537"/>
                </a:lnTo>
                <a:cubicBezTo>
                  <a:pt x="4850448" y="1918026"/>
                  <a:pt x="4893072" y="1901745"/>
                  <a:pt x="4829175" y="1914525"/>
                </a:cubicBezTo>
                <a:cubicBezTo>
                  <a:pt x="4825378" y="1915284"/>
                  <a:pt x="4822432" y="1918419"/>
                  <a:pt x="4818785" y="1919721"/>
                </a:cubicBezTo>
                <a:cubicBezTo>
                  <a:pt x="4810271" y="1922762"/>
                  <a:pt x="4801550" y="1925213"/>
                  <a:pt x="4792807" y="1927514"/>
                </a:cubicBezTo>
                <a:cubicBezTo>
                  <a:pt x="4785087" y="1929546"/>
                  <a:pt x="4777173" y="1930773"/>
                  <a:pt x="4769428" y="1932709"/>
                </a:cubicBezTo>
                <a:cubicBezTo>
                  <a:pt x="4655308" y="1961240"/>
                  <a:pt x="4741724" y="1941465"/>
                  <a:pt x="4652530" y="1961284"/>
                </a:cubicBezTo>
                <a:cubicBezTo>
                  <a:pt x="4573129" y="2005396"/>
                  <a:pt x="4673438" y="1951981"/>
                  <a:pt x="4610966" y="1979469"/>
                </a:cubicBezTo>
                <a:cubicBezTo>
                  <a:pt x="4595016" y="1986487"/>
                  <a:pt x="4579395" y="1994304"/>
                  <a:pt x="4564207" y="2002848"/>
                </a:cubicBezTo>
                <a:cubicBezTo>
                  <a:pt x="4550353" y="2010641"/>
                  <a:pt x="4535870" y="2017411"/>
                  <a:pt x="4522644" y="2026228"/>
                </a:cubicBezTo>
                <a:cubicBezTo>
                  <a:pt x="4517549" y="2029624"/>
                  <a:pt x="4514992" y="2036214"/>
                  <a:pt x="4509655" y="2039216"/>
                </a:cubicBezTo>
                <a:cubicBezTo>
                  <a:pt x="4500821" y="2044185"/>
                  <a:pt x="4490605" y="2046143"/>
                  <a:pt x="4481080" y="2049607"/>
                </a:cubicBezTo>
                <a:cubicBezTo>
                  <a:pt x="4467225" y="2059998"/>
                  <a:pt x="4453926" y="2071174"/>
                  <a:pt x="4439516" y="2080780"/>
                </a:cubicBezTo>
                <a:cubicBezTo>
                  <a:pt x="4435636" y="2083366"/>
                  <a:pt x="4430789" y="2084081"/>
                  <a:pt x="4426528" y="2085975"/>
                </a:cubicBezTo>
                <a:cubicBezTo>
                  <a:pt x="4422989" y="2087548"/>
                  <a:pt x="4419475" y="2089208"/>
                  <a:pt x="4416137" y="2091171"/>
                </a:cubicBezTo>
                <a:cubicBezTo>
                  <a:pt x="4390025" y="2106531"/>
                  <a:pt x="4362856" y="2120321"/>
                  <a:pt x="4338205" y="2137930"/>
                </a:cubicBezTo>
                <a:cubicBezTo>
                  <a:pt x="4332144" y="2142260"/>
                  <a:pt x="4326384" y="2147046"/>
                  <a:pt x="4320021" y="2150919"/>
                </a:cubicBezTo>
                <a:cubicBezTo>
                  <a:pt x="4306443" y="2159184"/>
                  <a:pt x="4292870" y="2167594"/>
                  <a:pt x="4278457" y="2174298"/>
                </a:cubicBezTo>
                <a:cubicBezTo>
                  <a:pt x="4255567" y="2184945"/>
                  <a:pt x="4208319" y="2202873"/>
                  <a:pt x="4208319" y="2202873"/>
                </a:cubicBezTo>
                <a:cubicBezTo>
                  <a:pt x="4206587" y="2205471"/>
                  <a:pt x="4205965" y="2209374"/>
                  <a:pt x="4203123" y="2210666"/>
                </a:cubicBezTo>
                <a:cubicBezTo>
                  <a:pt x="4195855" y="2213970"/>
                  <a:pt x="4187420" y="2213669"/>
                  <a:pt x="4179744" y="2215862"/>
                </a:cubicBezTo>
                <a:cubicBezTo>
                  <a:pt x="4175260" y="2217143"/>
                  <a:pt x="4171085" y="2219325"/>
                  <a:pt x="4166755" y="2221057"/>
                </a:cubicBezTo>
                <a:cubicBezTo>
                  <a:pt x="4153267" y="2241291"/>
                  <a:pt x="4169811" y="2220118"/>
                  <a:pt x="4125191" y="2239241"/>
                </a:cubicBezTo>
                <a:cubicBezTo>
                  <a:pt x="4118344" y="2242175"/>
                  <a:pt x="4113499" y="2248578"/>
                  <a:pt x="4107007" y="2252230"/>
                </a:cubicBezTo>
                <a:cubicBezTo>
                  <a:pt x="4099574" y="2256411"/>
                  <a:pt x="4091421" y="2259157"/>
                  <a:pt x="4083628" y="2262621"/>
                </a:cubicBezTo>
                <a:cubicBezTo>
                  <a:pt x="4081896" y="2264353"/>
                  <a:pt x="4080314" y="2266248"/>
                  <a:pt x="4078432" y="2267816"/>
                </a:cubicBezTo>
                <a:cubicBezTo>
                  <a:pt x="4050469" y="2291117"/>
                  <a:pt x="3995602" y="2312512"/>
                  <a:pt x="3977121" y="2322369"/>
                </a:cubicBezTo>
                <a:cubicBezTo>
                  <a:pt x="3898109" y="2364510"/>
                  <a:pt x="3937767" y="2350208"/>
                  <a:pt x="3896591" y="2363932"/>
                </a:cubicBezTo>
                <a:cubicBezTo>
                  <a:pt x="3893993" y="2365664"/>
                  <a:pt x="3891311" y="2367276"/>
                  <a:pt x="3888798" y="2369128"/>
                </a:cubicBezTo>
                <a:cubicBezTo>
                  <a:pt x="3874856" y="2379401"/>
                  <a:pt x="3862012" y="2391270"/>
                  <a:pt x="3847235" y="2400300"/>
                </a:cubicBezTo>
                <a:cubicBezTo>
                  <a:pt x="3831648" y="2409825"/>
                  <a:pt x="3815674" y="2418743"/>
                  <a:pt x="3800475" y="2428875"/>
                </a:cubicBezTo>
                <a:cubicBezTo>
                  <a:pt x="3763848" y="2453293"/>
                  <a:pt x="3791871" y="2442837"/>
                  <a:pt x="3758912" y="2452255"/>
                </a:cubicBezTo>
                <a:cubicBezTo>
                  <a:pt x="3751119" y="2460048"/>
                  <a:pt x="3743031" y="2467558"/>
                  <a:pt x="3735532" y="2475634"/>
                </a:cubicBezTo>
                <a:cubicBezTo>
                  <a:pt x="3731759" y="2479697"/>
                  <a:pt x="3729432" y="2485112"/>
                  <a:pt x="3725141" y="2488623"/>
                </a:cubicBezTo>
                <a:cubicBezTo>
                  <a:pt x="3719738" y="2493044"/>
                  <a:pt x="3712257" y="2494471"/>
                  <a:pt x="3706957" y="2499014"/>
                </a:cubicBezTo>
                <a:cubicBezTo>
                  <a:pt x="3693940" y="2510171"/>
                  <a:pt x="3683026" y="2523582"/>
                  <a:pt x="3670589" y="2535382"/>
                </a:cubicBezTo>
                <a:cubicBezTo>
                  <a:pt x="3649249" y="2555628"/>
                  <a:pt x="3627066" y="2574970"/>
                  <a:pt x="3605646" y="2595130"/>
                </a:cubicBezTo>
                <a:cubicBezTo>
                  <a:pt x="3575312" y="2623680"/>
                  <a:pt x="3594291" y="2615073"/>
                  <a:pt x="3564082" y="2623705"/>
                </a:cubicBezTo>
                <a:cubicBezTo>
                  <a:pt x="3461916" y="2714520"/>
                  <a:pt x="3556522" y="2632254"/>
                  <a:pt x="3493944" y="2683453"/>
                </a:cubicBezTo>
                <a:cubicBezTo>
                  <a:pt x="3492048" y="2685004"/>
                  <a:pt x="3490986" y="2687653"/>
                  <a:pt x="3488748" y="2688648"/>
                </a:cubicBezTo>
                <a:cubicBezTo>
                  <a:pt x="3482987" y="2691208"/>
                  <a:pt x="3476625" y="2692112"/>
                  <a:pt x="3470564" y="2693844"/>
                </a:cubicBezTo>
                <a:cubicBezTo>
                  <a:pt x="3433026" y="2721996"/>
                  <a:pt x="3432424" y="2724780"/>
                  <a:pt x="3382241" y="2748396"/>
                </a:cubicBezTo>
                <a:cubicBezTo>
                  <a:pt x="3372331" y="2753060"/>
                  <a:pt x="3360815" y="2753789"/>
                  <a:pt x="3351069" y="2758787"/>
                </a:cubicBezTo>
                <a:cubicBezTo>
                  <a:pt x="3326887" y="2771188"/>
                  <a:pt x="3306500" y="2791145"/>
                  <a:pt x="3280930" y="2800350"/>
                </a:cubicBezTo>
                <a:cubicBezTo>
                  <a:pt x="3259282" y="2808143"/>
                  <a:pt x="3237210" y="2814846"/>
                  <a:pt x="3215987" y="2823730"/>
                </a:cubicBezTo>
                <a:cubicBezTo>
                  <a:pt x="3199913" y="2830459"/>
                  <a:pt x="3184894" y="2839477"/>
                  <a:pt x="3169228" y="2847109"/>
                </a:cubicBezTo>
                <a:cubicBezTo>
                  <a:pt x="3151122" y="2855930"/>
                  <a:pt x="3132926" y="2864570"/>
                  <a:pt x="3114675" y="2873087"/>
                </a:cubicBezTo>
                <a:cubicBezTo>
                  <a:pt x="3088194" y="2885445"/>
                  <a:pt x="3084170" y="2885287"/>
                  <a:pt x="3054928" y="2901662"/>
                </a:cubicBezTo>
                <a:cubicBezTo>
                  <a:pt x="3033280" y="2913785"/>
                  <a:pt x="3010893" y="2924672"/>
                  <a:pt x="2989985" y="2938030"/>
                </a:cubicBezTo>
                <a:cubicBezTo>
                  <a:pt x="2979614" y="2944656"/>
                  <a:pt x="2971911" y="2954992"/>
                  <a:pt x="2961410" y="2961409"/>
                </a:cubicBezTo>
                <a:cubicBezTo>
                  <a:pt x="2956031" y="2964696"/>
                  <a:pt x="2948905" y="2963870"/>
                  <a:pt x="2943225" y="2966605"/>
                </a:cubicBezTo>
                <a:cubicBezTo>
                  <a:pt x="2925417" y="2975179"/>
                  <a:pt x="2908274" y="2985104"/>
                  <a:pt x="2891271" y="2995180"/>
                </a:cubicBezTo>
                <a:cubicBezTo>
                  <a:pt x="2884863" y="2998978"/>
                  <a:pt x="2879586" y="3004529"/>
                  <a:pt x="2873087" y="3008169"/>
                </a:cubicBezTo>
                <a:cubicBezTo>
                  <a:pt x="2857883" y="3016683"/>
                  <a:pt x="2841764" y="3023462"/>
                  <a:pt x="2826328" y="3031548"/>
                </a:cubicBezTo>
                <a:cubicBezTo>
                  <a:pt x="2823562" y="3032997"/>
                  <a:pt x="2820995" y="3034822"/>
                  <a:pt x="2818535" y="3036744"/>
                </a:cubicBezTo>
                <a:cubicBezTo>
                  <a:pt x="2793278" y="3056476"/>
                  <a:pt x="2768149" y="3076371"/>
                  <a:pt x="2743200" y="3096491"/>
                </a:cubicBezTo>
                <a:cubicBezTo>
                  <a:pt x="2741294" y="3098028"/>
                  <a:pt x="2740105" y="3100427"/>
                  <a:pt x="2738005" y="3101687"/>
                </a:cubicBezTo>
                <a:cubicBezTo>
                  <a:pt x="2714060" y="3116054"/>
                  <a:pt x="2665269" y="3143250"/>
                  <a:pt x="2665269" y="3143250"/>
                </a:cubicBezTo>
                <a:cubicBezTo>
                  <a:pt x="2663537" y="3145848"/>
                  <a:pt x="2662822" y="3149564"/>
                  <a:pt x="2660073" y="3151044"/>
                </a:cubicBezTo>
                <a:cubicBezTo>
                  <a:pt x="2536632" y="3217513"/>
                  <a:pt x="2561605" y="3205515"/>
                  <a:pt x="2460048" y="3239366"/>
                </a:cubicBezTo>
                <a:lnTo>
                  <a:pt x="2410691" y="3257550"/>
                </a:lnTo>
                <a:close/>
              </a:path>
            </a:pathLst>
          </a:cu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1074" name="Rectangle 2"/>
          <p:cNvSpPr>
            <a:spLocks noGrp="1" noChangeArrowheads="1"/>
          </p:cNvSpPr>
          <p:nvPr>
            <p:ph type="title"/>
          </p:nvPr>
        </p:nvSpPr>
        <p:spPr>
          <a:xfrm>
            <a:off x="609600" y="-99809"/>
            <a:ext cx="8153400" cy="1676400"/>
          </a:xfrm>
        </p:spPr>
        <p:txBody>
          <a:bodyPr/>
          <a:lstStyle/>
          <a:p>
            <a:pPr algn="l" eaLnBrk="1" hangingPunct="1">
              <a:lnSpc>
                <a:spcPts val="3500"/>
              </a:lnSpc>
            </a:pPr>
            <a:r>
              <a:rPr lang="en-US" sz="3600" b="1" dirty="0">
                <a:solidFill>
                  <a:srgbClr val="800000"/>
                </a:solidFill>
                <a:latin typeface="Comic Sans MS" pitchFamily="66" charset="0"/>
              </a:rPr>
              <a:t>What is This Query?</a:t>
            </a:r>
          </a:p>
        </p:txBody>
      </p:sp>
      <p:sp>
        <p:nvSpPr>
          <p:cNvPr id="131077" name="Oval 7"/>
          <p:cNvSpPr>
            <a:spLocks noChangeArrowheads="1"/>
          </p:cNvSpPr>
          <p:nvPr/>
        </p:nvSpPr>
        <p:spPr bwMode="auto">
          <a:xfrm>
            <a:off x="2427288" y="21171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dirty="0"/>
              <a:t>Auto1</a:t>
            </a:r>
          </a:p>
        </p:txBody>
      </p:sp>
      <p:sp>
        <p:nvSpPr>
          <p:cNvPr id="131078" name="Oval 8"/>
          <p:cNvSpPr>
            <a:spLocks noChangeArrowheads="1"/>
          </p:cNvSpPr>
          <p:nvPr/>
        </p:nvSpPr>
        <p:spPr bwMode="auto">
          <a:xfrm>
            <a:off x="4988278" y="2102868"/>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1079" name="Oval 9"/>
          <p:cNvSpPr>
            <a:spLocks noChangeArrowheads="1"/>
          </p:cNvSpPr>
          <p:nvPr/>
        </p:nvSpPr>
        <p:spPr bwMode="auto">
          <a:xfrm>
            <a:off x="2503488" y="3107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1080" name="Oval 10"/>
          <p:cNvSpPr>
            <a:spLocks noChangeArrowheads="1"/>
          </p:cNvSpPr>
          <p:nvPr/>
        </p:nvSpPr>
        <p:spPr bwMode="auto">
          <a:xfrm>
            <a:off x="2655888" y="4250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sp>
        <p:nvSpPr>
          <p:cNvPr id="131081" name="Oval 11"/>
          <p:cNvSpPr>
            <a:spLocks noChangeArrowheads="1"/>
          </p:cNvSpPr>
          <p:nvPr/>
        </p:nvSpPr>
        <p:spPr bwMode="auto">
          <a:xfrm>
            <a:off x="5018088" y="31077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People</a:t>
            </a:r>
          </a:p>
          <a:p>
            <a:pPr algn="ctr"/>
            <a:r>
              <a:rPr lang="en-US" sz="1200" b="1" i="0" dirty="0">
                <a:solidFill>
                  <a:schemeClr val="accent2"/>
                </a:solidFill>
              </a:rPr>
              <a:t>Age=52</a:t>
            </a:r>
          </a:p>
        </p:txBody>
      </p:sp>
      <p:sp>
        <p:nvSpPr>
          <p:cNvPr id="131082" name="Oval 12"/>
          <p:cNvSpPr>
            <a:spLocks noChangeArrowheads="1"/>
          </p:cNvSpPr>
          <p:nvPr/>
        </p:nvSpPr>
        <p:spPr bwMode="auto">
          <a:xfrm>
            <a:off x="5094288" y="41745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Auto2</a:t>
            </a:r>
          </a:p>
          <a:p>
            <a:pPr algn="ctr"/>
            <a:r>
              <a:rPr lang="en-US" sz="1200" b="1" i="0" dirty="0">
                <a:solidFill>
                  <a:schemeClr val="accent2"/>
                </a:solidFill>
              </a:rPr>
              <a:t>Color=red</a:t>
            </a:r>
          </a:p>
        </p:txBody>
      </p:sp>
      <p:grpSp>
        <p:nvGrpSpPr>
          <p:cNvPr id="5" name="Group 4"/>
          <p:cNvGrpSpPr/>
          <p:nvPr/>
        </p:nvGrpSpPr>
        <p:grpSpPr>
          <a:xfrm>
            <a:off x="3616325" y="2147318"/>
            <a:ext cx="1441450" cy="276225"/>
            <a:chOff x="5721350" y="2316163"/>
            <a:chExt cx="1441450" cy="276225"/>
          </a:xfrm>
        </p:grpSpPr>
        <p:sp>
          <p:nvSpPr>
            <p:cNvPr id="131083" name="Line 13"/>
            <p:cNvSpPr>
              <a:spLocks noChangeShapeType="1"/>
            </p:cNvSpPr>
            <p:nvPr/>
          </p:nvSpPr>
          <p:spPr bwMode="auto">
            <a:xfrm>
              <a:off x="5751513" y="2590800"/>
              <a:ext cx="1295400" cy="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89" name="Text Box 19"/>
            <p:cNvSpPr txBox="1">
              <a:spLocks noChangeArrowheads="1"/>
            </p:cNvSpPr>
            <p:nvPr/>
          </p:nvSpPr>
          <p:spPr bwMode="auto">
            <a:xfrm>
              <a:off x="5721350" y="2316163"/>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1) Company-OID</a:t>
              </a:r>
            </a:p>
          </p:txBody>
        </p:sp>
      </p:grpSp>
      <p:grpSp>
        <p:nvGrpSpPr>
          <p:cNvPr id="9" name="Group 8"/>
          <p:cNvGrpSpPr/>
          <p:nvPr/>
        </p:nvGrpSpPr>
        <p:grpSpPr>
          <a:xfrm>
            <a:off x="3832225" y="3564955"/>
            <a:ext cx="1377950" cy="838200"/>
            <a:chOff x="5937250" y="3733800"/>
            <a:chExt cx="1377950" cy="838200"/>
          </a:xfrm>
        </p:grpSpPr>
        <p:sp>
          <p:nvSpPr>
            <p:cNvPr id="131087" name="Line 17"/>
            <p:cNvSpPr>
              <a:spLocks noChangeShapeType="1"/>
            </p:cNvSpPr>
            <p:nvPr/>
          </p:nvSpPr>
          <p:spPr bwMode="auto">
            <a:xfrm flipH="1">
              <a:off x="5943600" y="3733800"/>
              <a:ext cx="1371600" cy="8382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1" name="Text Box 21"/>
            <p:cNvSpPr txBox="1">
              <a:spLocks noChangeArrowheads="1"/>
            </p:cNvSpPr>
            <p:nvPr/>
          </p:nvSpPr>
          <p:spPr bwMode="auto">
            <a:xfrm rot="-1828377">
              <a:off x="5937250" y="3956050"/>
              <a:ext cx="11096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4) City-OID</a:t>
              </a:r>
            </a:p>
          </p:txBody>
        </p:sp>
      </p:grpSp>
      <p:grpSp>
        <p:nvGrpSpPr>
          <p:cNvPr id="6" name="Group 5"/>
          <p:cNvGrpSpPr/>
          <p:nvPr/>
        </p:nvGrpSpPr>
        <p:grpSpPr>
          <a:xfrm>
            <a:off x="5581650" y="2650555"/>
            <a:ext cx="1282700" cy="457200"/>
            <a:chOff x="7686675" y="2819400"/>
            <a:chExt cx="1282700" cy="457200"/>
          </a:xfrm>
        </p:grpSpPr>
        <p:sp>
          <p:nvSpPr>
            <p:cNvPr id="131085" name="Line 15"/>
            <p:cNvSpPr>
              <a:spLocks noChangeShapeType="1"/>
            </p:cNvSpPr>
            <p:nvPr/>
          </p:nvSpPr>
          <p:spPr bwMode="auto">
            <a:xfrm flipH="1">
              <a:off x="7686675" y="2819400"/>
              <a:ext cx="46038" cy="4572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2" name="Text Box 22"/>
            <p:cNvSpPr txBox="1">
              <a:spLocks noChangeArrowheads="1"/>
            </p:cNvSpPr>
            <p:nvPr/>
          </p:nvSpPr>
          <p:spPr bwMode="auto">
            <a:xfrm>
              <a:off x="7696200" y="2895600"/>
              <a:ext cx="1273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2) People-OID</a:t>
              </a:r>
            </a:p>
          </p:txBody>
        </p:sp>
      </p:grpSp>
      <p:grpSp>
        <p:nvGrpSpPr>
          <p:cNvPr id="8" name="Group 7"/>
          <p:cNvGrpSpPr/>
          <p:nvPr/>
        </p:nvGrpSpPr>
        <p:grpSpPr>
          <a:xfrm>
            <a:off x="5667375" y="3641155"/>
            <a:ext cx="1158875" cy="533400"/>
            <a:chOff x="7772400" y="3810000"/>
            <a:chExt cx="1158875" cy="533400"/>
          </a:xfrm>
        </p:grpSpPr>
        <p:sp>
          <p:nvSpPr>
            <p:cNvPr id="131088" name="Line 18"/>
            <p:cNvSpPr>
              <a:spLocks noChangeShapeType="1"/>
            </p:cNvSpPr>
            <p:nvPr/>
          </p:nvSpPr>
          <p:spPr bwMode="auto">
            <a:xfrm>
              <a:off x="7772400" y="3810000"/>
              <a:ext cx="46038" cy="5334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3" name="Text Box 23"/>
            <p:cNvSpPr txBox="1">
              <a:spLocks noChangeArrowheads="1"/>
            </p:cNvSpPr>
            <p:nvPr/>
          </p:nvSpPr>
          <p:spPr bwMode="auto">
            <a:xfrm>
              <a:off x="7772400" y="3962400"/>
              <a:ext cx="1158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3) Auto-OID</a:t>
              </a:r>
            </a:p>
          </p:txBody>
        </p:sp>
      </p:grpSp>
      <p:grpSp>
        <p:nvGrpSpPr>
          <p:cNvPr id="2" name="Group 1"/>
          <p:cNvGrpSpPr/>
          <p:nvPr/>
        </p:nvGrpSpPr>
        <p:grpSpPr>
          <a:xfrm>
            <a:off x="3643313" y="2574355"/>
            <a:ext cx="1450975" cy="685800"/>
            <a:chOff x="5748338" y="2895600"/>
            <a:chExt cx="1450975" cy="685800"/>
          </a:xfrm>
        </p:grpSpPr>
        <p:sp>
          <p:nvSpPr>
            <p:cNvPr id="131084" name="Line 14"/>
            <p:cNvSpPr>
              <a:spLocks noChangeShapeType="1"/>
            </p:cNvSpPr>
            <p:nvPr/>
          </p:nvSpPr>
          <p:spPr bwMode="auto">
            <a:xfrm flipH="1">
              <a:off x="5791200" y="2895600"/>
              <a:ext cx="1408113" cy="6858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0" name="Text Box 20"/>
            <p:cNvSpPr txBox="1">
              <a:spLocks noChangeArrowheads="1"/>
            </p:cNvSpPr>
            <p:nvPr/>
          </p:nvSpPr>
          <p:spPr bwMode="auto">
            <a:xfrm rot="20005582">
              <a:off x="5748338" y="3057525"/>
              <a:ext cx="11096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6) City-OID</a:t>
              </a:r>
            </a:p>
          </p:txBody>
        </p:sp>
      </p:grpSp>
      <p:grpSp>
        <p:nvGrpSpPr>
          <p:cNvPr id="4" name="Group 3"/>
          <p:cNvGrpSpPr/>
          <p:nvPr/>
        </p:nvGrpSpPr>
        <p:grpSpPr>
          <a:xfrm>
            <a:off x="2357789" y="3641155"/>
            <a:ext cx="871186" cy="626477"/>
            <a:chOff x="4462814" y="3962400"/>
            <a:chExt cx="871186" cy="626477"/>
          </a:xfrm>
        </p:grpSpPr>
        <p:grpSp>
          <p:nvGrpSpPr>
            <p:cNvPr id="10" name="Group 9"/>
            <p:cNvGrpSpPr/>
            <p:nvPr/>
          </p:nvGrpSpPr>
          <p:grpSpPr>
            <a:xfrm>
              <a:off x="4462814" y="3962400"/>
              <a:ext cx="871186" cy="609600"/>
              <a:chOff x="4462814" y="3810000"/>
              <a:chExt cx="871186" cy="609600"/>
            </a:xfrm>
          </p:grpSpPr>
          <p:sp>
            <p:nvSpPr>
              <p:cNvPr id="131086" name="Line 16"/>
              <p:cNvSpPr>
                <a:spLocks noChangeShapeType="1"/>
              </p:cNvSpPr>
              <p:nvPr/>
            </p:nvSpPr>
            <p:spPr bwMode="auto">
              <a:xfrm>
                <a:off x="5181600" y="3810000"/>
                <a:ext cx="152400" cy="6096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02" name="TextBox 35"/>
              <p:cNvSpPr txBox="1">
                <a:spLocks noChangeArrowheads="1"/>
              </p:cNvSpPr>
              <p:nvPr/>
            </p:nvSpPr>
            <p:spPr bwMode="auto">
              <a:xfrm rot="20696676">
                <a:off x="4462814" y="3922687"/>
                <a:ext cx="788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5) Name</a:t>
                </a:r>
              </a:p>
            </p:txBody>
          </p:sp>
        </p:grpSp>
        <p:sp>
          <p:nvSpPr>
            <p:cNvPr id="3" name="TextBox 2"/>
            <p:cNvSpPr txBox="1"/>
            <p:nvPr/>
          </p:nvSpPr>
          <p:spPr>
            <a:xfrm rot="20574262">
              <a:off x="4524849" y="4250323"/>
              <a:ext cx="744114" cy="338554"/>
            </a:xfrm>
            <a:prstGeom prst="rect">
              <a:avLst/>
            </a:prstGeom>
            <a:noFill/>
          </p:spPr>
          <p:txBody>
            <a:bodyPr wrap="none" rtlCol="0">
              <a:spAutoFit/>
            </a:bodyPr>
            <a:lstStyle/>
            <a:p>
              <a:r>
                <a:rPr lang="en-US" sz="1600" i="0" dirty="0">
                  <a:solidFill>
                    <a:srgbClr val="C00000"/>
                  </a:solidFill>
                </a:rPr>
                <a:t>(Join)</a:t>
              </a:r>
            </a:p>
          </p:txBody>
        </p:sp>
      </p:grpSp>
      <p:sp>
        <p:nvSpPr>
          <p:cNvPr id="17" name="TextBox 16"/>
          <p:cNvSpPr txBox="1"/>
          <p:nvPr/>
        </p:nvSpPr>
        <p:spPr>
          <a:xfrm>
            <a:off x="6078312" y="4201195"/>
            <a:ext cx="2209800" cy="1200329"/>
          </a:xfrm>
          <a:prstGeom prst="rect">
            <a:avLst/>
          </a:prstGeom>
          <a:noFill/>
        </p:spPr>
        <p:txBody>
          <a:bodyPr wrap="square" rtlCol="0">
            <a:spAutoFit/>
          </a:bodyPr>
          <a:lstStyle/>
          <a:p>
            <a:r>
              <a:rPr lang="en-US" dirty="0">
                <a:solidFill>
                  <a:schemeClr val="tx1">
                    <a:lumMod val="50000"/>
                    <a:lumOff val="50000"/>
                  </a:schemeClr>
                </a:solidFill>
              </a:rPr>
              <a:t>All red cars owned by a 52 year old</a:t>
            </a:r>
          </a:p>
        </p:txBody>
      </p:sp>
      <p:sp>
        <p:nvSpPr>
          <p:cNvPr id="51" name="TextBox 50"/>
          <p:cNvSpPr txBox="1"/>
          <p:nvPr/>
        </p:nvSpPr>
        <p:spPr>
          <a:xfrm>
            <a:off x="2895546" y="1529136"/>
            <a:ext cx="2557229" cy="461665"/>
          </a:xfrm>
          <a:prstGeom prst="rect">
            <a:avLst/>
          </a:prstGeom>
          <a:noFill/>
        </p:spPr>
        <p:txBody>
          <a:bodyPr wrap="square" rtlCol="0">
            <a:spAutoFit/>
          </a:bodyPr>
          <a:lstStyle/>
          <a:p>
            <a:r>
              <a:rPr lang="en-US" dirty="0">
                <a:solidFill>
                  <a:schemeClr val="tx1">
                    <a:lumMod val="50000"/>
                    <a:lumOff val="50000"/>
                  </a:schemeClr>
                </a:solidFill>
              </a:rPr>
              <a:t>A car companies</a:t>
            </a:r>
          </a:p>
        </p:txBody>
      </p:sp>
      <p:sp>
        <p:nvSpPr>
          <p:cNvPr id="38" name="TextBox 37"/>
          <p:cNvSpPr txBox="1"/>
          <p:nvPr/>
        </p:nvSpPr>
        <p:spPr>
          <a:xfrm>
            <a:off x="5903159" y="687558"/>
            <a:ext cx="3252675" cy="1569660"/>
          </a:xfrm>
          <a:prstGeom prst="rect">
            <a:avLst/>
          </a:prstGeom>
          <a:noFill/>
        </p:spPr>
        <p:txBody>
          <a:bodyPr wrap="square" rtlCol="0">
            <a:spAutoFit/>
          </a:bodyPr>
          <a:lstStyle/>
          <a:p>
            <a:r>
              <a:rPr lang="en-US" dirty="0">
                <a:solidFill>
                  <a:srgbClr val="D1B2E8"/>
                </a:solidFill>
              </a:rPr>
              <a:t>Find all red cars own by a 52 year old who is the President of a car manufacturer</a:t>
            </a:r>
          </a:p>
        </p:txBody>
      </p:sp>
      <p:sp>
        <p:nvSpPr>
          <p:cNvPr id="36" name="TextBox 35"/>
          <p:cNvSpPr txBox="1"/>
          <p:nvPr/>
        </p:nvSpPr>
        <p:spPr>
          <a:xfrm>
            <a:off x="347226" y="3276663"/>
            <a:ext cx="2326189" cy="1938992"/>
          </a:xfrm>
          <a:prstGeom prst="rect">
            <a:avLst/>
          </a:prstGeom>
          <a:noFill/>
        </p:spPr>
        <p:txBody>
          <a:bodyPr wrap="square" rtlCol="0">
            <a:spAutoFit/>
          </a:bodyPr>
          <a:lstStyle/>
          <a:p>
            <a:r>
              <a:rPr lang="en-US" dirty="0">
                <a:solidFill>
                  <a:schemeClr val="accent2">
                    <a:lumMod val="75000"/>
                  </a:schemeClr>
                </a:solidFill>
              </a:rPr>
              <a:t>The President lives in the same city of the car </a:t>
            </a:r>
            <a:r>
              <a:rPr lang="en-US" dirty="0" err="1">
                <a:solidFill>
                  <a:schemeClr val="accent2">
                    <a:lumMod val="75000"/>
                  </a:schemeClr>
                </a:solidFill>
              </a:rPr>
              <a:t>manufcturer</a:t>
            </a:r>
            <a:endParaRPr lang="en-US" dirty="0">
              <a:solidFill>
                <a:schemeClr val="accent2">
                  <a:lumMod val="75000"/>
                </a:schemeClr>
              </a:solidFill>
            </a:endParaRPr>
          </a:p>
        </p:txBody>
      </p:sp>
      <p:sp>
        <p:nvSpPr>
          <p:cNvPr id="39" name="TextBox 38"/>
          <p:cNvSpPr txBox="1"/>
          <p:nvPr/>
        </p:nvSpPr>
        <p:spPr>
          <a:xfrm>
            <a:off x="356751" y="3268773"/>
            <a:ext cx="2326189" cy="1938992"/>
          </a:xfrm>
          <a:prstGeom prst="rect">
            <a:avLst/>
          </a:prstGeom>
          <a:noFill/>
        </p:spPr>
        <p:txBody>
          <a:bodyPr wrap="square" rtlCol="0">
            <a:spAutoFit/>
          </a:bodyPr>
          <a:lstStyle/>
          <a:p>
            <a:r>
              <a:rPr lang="en-US" dirty="0">
                <a:solidFill>
                  <a:schemeClr val="accent2">
                    <a:lumMod val="75000"/>
                  </a:schemeClr>
                </a:solidFill>
              </a:rPr>
              <a:t>The President lives in the same city of the car </a:t>
            </a:r>
            <a:r>
              <a:rPr lang="en-US" dirty="0" err="1">
                <a:solidFill>
                  <a:schemeClr val="accent2">
                    <a:lumMod val="75000"/>
                  </a:schemeClr>
                </a:solidFill>
              </a:rPr>
              <a:t>manufcturer</a:t>
            </a:r>
            <a:endParaRPr lang="en-US" dirty="0">
              <a:solidFill>
                <a:schemeClr val="accent2">
                  <a:lumMod val="75000"/>
                </a:schemeClr>
              </a:solidFill>
            </a:endParaRPr>
          </a:p>
        </p:txBody>
      </p:sp>
    </p:spTree>
    <p:extLst>
      <p:ext uri="{BB962C8B-B14F-4D97-AF65-F5344CB8AC3E}">
        <p14:creationId xmlns:p14="http://schemas.microsoft.com/office/powerpoint/2010/main" val="39323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09600" y="-99809"/>
            <a:ext cx="8153400" cy="1676400"/>
          </a:xfrm>
        </p:spPr>
        <p:txBody>
          <a:bodyPr/>
          <a:lstStyle/>
          <a:p>
            <a:pPr algn="l" eaLnBrk="1" hangingPunct="1">
              <a:lnSpc>
                <a:spcPts val="3500"/>
              </a:lnSpc>
            </a:pPr>
            <a:r>
              <a:rPr lang="en-US" sz="3600" b="1" dirty="0">
                <a:solidFill>
                  <a:srgbClr val="800000"/>
                </a:solidFill>
                <a:latin typeface="Comic Sans MS" pitchFamily="66" charset="0"/>
              </a:rPr>
              <a:t>What is This Query?</a:t>
            </a:r>
          </a:p>
        </p:txBody>
      </p:sp>
      <p:sp>
        <p:nvSpPr>
          <p:cNvPr id="131077" name="Oval 7"/>
          <p:cNvSpPr>
            <a:spLocks noChangeArrowheads="1"/>
          </p:cNvSpPr>
          <p:nvPr/>
        </p:nvSpPr>
        <p:spPr bwMode="auto">
          <a:xfrm>
            <a:off x="2427288" y="21171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dirty="0"/>
              <a:t>Auto1</a:t>
            </a:r>
          </a:p>
        </p:txBody>
      </p:sp>
      <p:sp>
        <p:nvSpPr>
          <p:cNvPr id="131078" name="Oval 8"/>
          <p:cNvSpPr>
            <a:spLocks noChangeArrowheads="1"/>
          </p:cNvSpPr>
          <p:nvPr/>
        </p:nvSpPr>
        <p:spPr bwMode="auto">
          <a:xfrm>
            <a:off x="4988278" y="2102868"/>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1079" name="Oval 9"/>
          <p:cNvSpPr>
            <a:spLocks noChangeArrowheads="1"/>
          </p:cNvSpPr>
          <p:nvPr/>
        </p:nvSpPr>
        <p:spPr bwMode="auto">
          <a:xfrm>
            <a:off x="2503488" y="3107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1080" name="Oval 10"/>
          <p:cNvSpPr>
            <a:spLocks noChangeArrowheads="1"/>
          </p:cNvSpPr>
          <p:nvPr/>
        </p:nvSpPr>
        <p:spPr bwMode="auto">
          <a:xfrm>
            <a:off x="2655888" y="4250755"/>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sp>
        <p:nvSpPr>
          <p:cNvPr id="131081" name="Oval 11"/>
          <p:cNvSpPr>
            <a:spLocks noChangeArrowheads="1"/>
          </p:cNvSpPr>
          <p:nvPr/>
        </p:nvSpPr>
        <p:spPr bwMode="auto">
          <a:xfrm>
            <a:off x="5018088" y="31077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People</a:t>
            </a:r>
          </a:p>
          <a:p>
            <a:pPr algn="ctr"/>
            <a:r>
              <a:rPr lang="en-US" sz="1200" b="1" i="0" dirty="0">
                <a:solidFill>
                  <a:schemeClr val="accent2"/>
                </a:solidFill>
              </a:rPr>
              <a:t>Age=52</a:t>
            </a:r>
          </a:p>
        </p:txBody>
      </p:sp>
      <p:sp>
        <p:nvSpPr>
          <p:cNvPr id="131082" name="Oval 12"/>
          <p:cNvSpPr>
            <a:spLocks noChangeArrowheads="1"/>
          </p:cNvSpPr>
          <p:nvPr/>
        </p:nvSpPr>
        <p:spPr bwMode="auto">
          <a:xfrm>
            <a:off x="5094288" y="4174555"/>
            <a:ext cx="1219200" cy="533400"/>
          </a:xfrm>
          <a:prstGeom prst="ellipse">
            <a:avLst/>
          </a:prstGeom>
          <a:solidFill>
            <a:schemeClr val="bg1"/>
          </a:solidFill>
          <a:ln w="9525">
            <a:solidFill>
              <a:schemeClr val="tx1"/>
            </a:solidFill>
            <a:round/>
            <a:headEnd/>
            <a:tailEnd/>
          </a:ln>
        </p:spPr>
        <p:txBody>
          <a:bodyPr wrap="none" anchor="ctr"/>
          <a:lstStyle/>
          <a:p>
            <a:pPr algn="ctr"/>
            <a:r>
              <a:rPr lang="en-US" sz="1800" i="0" dirty="0"/>
              <a:t>Auto2</a:t>
            </a:r>
          </a:p>
          <a:p>
            <a:pPr algn="ctr"/>
            <a:r>
              <a:rPr lang="en-US" sz="1200" b="1" i="0" dirty="0">
                <a:solidFill>
                  <a:schemeClr val="accent2"/>
                </a:solidFill>
              </a:rPr>
              <a:t>Color=red</a:t>
            </a:r>
          </a:p>
        </p:txBody>
      </p:sp>
      <p:grpSp>
        <p:nvGrpSpPr>
          <p:cNvPr id="5" name="Group 4"/>
          <p:cNvGrpSpPr/>
          <p:nvPr/>
        </p:nvGrpSpPr>
        <p:grpSpPr>
          <a:xfrm>
            <a:off x="3616325" y="2147318"/>
            <a:ext cx="1441450" cy="276225"/>
            <a:chOff x="5721350" y="2316163"/>
            <a:chExt cx="1441450" cy="276225"/>
          </a:xfrm>
        </p:grpSpPr>
        <p:sp>
          <p:nvSpPr>
            <p:cNvPr id="131083" name="Line 13"/>
            <p:cNvSpPr>
              <a:spLocks noChangeShapeType="1"/>
            </p:cNvSpPr>
            <p:nvPr/>
          </p:nvSpPr>
          <p:spPr bwMode="auto">
            <a:xfrm>
              <a:off x="5751513" y="2590800"/>
              <a:ext cx="1295400" cy="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89" name="Text Box 19"/>
            <p:cNvSpPr txBox="1">
              <a:spLocks noChangeArrowheads="1"/>
            </p:cNvSpPr>
            <p:nvPr/>
          </p:nvSpPr>
          <p:spPr bwMode="auto">
            <a:xfrm>
              <a:off x="5721350" y="2316163"/>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1) Company-OID</a:t>
              </a:r>
            </a:p>
          </p:txBody>
        </p:sp>
      </p:grpSp>
      <p:grpSp>
        <p:nvGrpSpPr>
          <p:cNvPr id="9" name="Group 8"/>
          <p:cNvGrpSpPr/>
          <p:nvPr/>
        </p:nvGrpSpPr>
        <p:grpSpPr>
          <a:xfrm>
            <a:off x="3832225" y="3564955"/>
            <a:ext cx="1377950" cy="838200"/>
            <a:chOff x="5937250" y="3733800"/>
            <a:chExt cx="1377950" cy="838200"/>
          </a:xfrm>
        </p:grpSpPr>
        <p:sp>
          <p:nvSpPr>
            <p:cNvPr id="131087" name="Line 17"/>
            <p:cNvSpPr>
              <a:spLocks noChangeShapeType="1"/>
            </p:cNvSpPr>
            <p:nvPr/>
          </p:nvSpPr>
          <p:spPr bwMode="auto">
            <a:xfrm flipH="1">
              <a:off x="5943600" y="3733800"/>
              <a:ext cx="1371600" cy="8382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1" name="Text Box 21"/>
            <p:cNvSpPr txBox="1">
              <a:spLocks noChangeArrowheads="1"/>
            </p:cNvSpPr>
            <p:nvPr/>
          </p:nvSpPr>
          <p:spPr bwMode="auto">
            <a:xfrm rot="-1828377">
              <a:off x="5937250" y="3956050"/>
              <a:ext cx="11096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4) City-OID</a:t>
              </a:r>
            </a:p>
          </p:txBody>
        </p:sp>
      </p:grpSp>
      <p:grpSp>
        <p:nvGrpSpPr>
          <p:cNvPr id="6" name="Group 5"/>
          <p:cNvGrpSpPr/>
          <p:nvPr/>
        </p:nvGrpSpPr>
        <p:grpSpPr>
          <a:xfrm>
            <a:off x="5581650" y="2650555"/>
            <a:ext cx="1282700" cy="457200"/>
            <a:chOff x="7686675" y="2819400"/>
            <a:chExt cx="1282700" cy="457200"/>
          </a:xfrm>
        </p:grpSpPr>
        <p:sp>
          <p:nvSpPr>
            <p:cNvPr id="131085" name="Line 15"/>
            <p:cNvSpPr>
              <a:spLocks noChangeShapeType="1"/>
            </p:cNvSpPr>
            <p:nvPr/>
          </p:nvSpPr>
          <p:spPr bwMode="auto">
            <a:xfrm flipH="1">
              <a:off x="7686675" y="2819400"/>
              <a:ext cx="46038" cy="4572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2" name="Text Box 22"/>
            <p:cNvSpPr txBox="1">
              <a:spLocks noChangeArrowheads="1"/>
            </p:cNvSpPr>
            <p:nvPr/>
          </p:nvSpPr>
          <p:spPr bwMode="auto">
            <a:xfrm>
              <a:off x="7696200" y="2895600"/>
              <a:ext cx="1273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2) People-OID</a:t>
              </a:r>
            </a:p>
          </p:txBody>
        </p:sp>
      </p:grpSp>
      <p:grpSp>
        <p:nvGrpSpPr>
          <p:cNvPr id="8" name="Group 7"/>
          <p:cNvGrpSpPr/>
          <p:nvPr/>
        </p:nvGrpSpPr>
        <p:grpSpPr>
          <a:xfrm>
            <a:off x="5667375" y="3641155"/>
            <a:ext cx="1158875" cy="533400"/>
            <a:chOff x="7772400" y="3810000"/>
            <a:chExt cx="1158875" cy="533400"/>
          </a:xfrm>
        </p:grpSpPr>
        <p:sp>
          <p:nvSpPr>
            <p:cNvPr id="131088" name="Line 18"/>
            <p:cNvSpPr>
              <a:spLocks noChangeShapeType="1"/>
            </p:cNvSpPr>
            <p:nvPr/>
          </p:nvSpPr>
          <p:spPr bwMode="auto">
            <a:xfrm>
              <a:off x="7772400" y="3810000"/>
              <a:ext cx="46038" cy="5334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3" name="Text Box 23"/>
            <p:cNvSpPr txBox="1">
              <a:spLocks noChangeArrowheads="1"/>
            </p:cNvSpPr>
            <p:nvPr/>
          </p:nvSpPr>
          <p:spPr bwMode="auto">
            <a:xfrm>
              <a:off x="7772400" y="3962400"/>
              <a:ext cx="1158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3) Auto-OID</a:t>
              </a:r>
            </a:p>
          </p:txBody>
        </p:sp>
      </p:grpSp>
      <p:sp>
        <p:nvSpPr>
          <p:cNvPr id="22" name="TextBox 21"/>
          <p:cNvSpPr txBox="1">
            <a:spLocks noChangeArrowheads="1"/>
          </p:cNvSpPr>
          <p:nvPr/>
        </p:nvSpPr>
        <p:spPr bwMode="auto">
          <a:xfrm>
            <a:off x="228600" y="5806994"/>
            <a:ext cx="8763000" cy="733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lnSpc>
                <a:spcPts val="2500"/>
              </a:lnSpc>
            </a:pPr>
            <a:r>
              <a:rPr lang="en-US" sz="1800" b="1" dirty="0"/>
              <a:t>Find all </a:t>
            </a:r>
            <a:r>
              <a:rPr lang="en-US" sz="1800" b="1" u="sng" dirty="0"/>
              <a:t>red</a:t>
            </a:r>
            <a:r>
              <a:rPr lang="en-US" sz="1800" b="1" dirty="0"/>
              <a:t> cars own by a </a:t>
            </a:r>
            <a:r>
              <a:rPr lang="en-US" sz="1800" b="1" u="sng" dirty="0"/>
              <a:t>52</a:t>
            </a:r>
            <a:r>
              <a:rPr lang="en-US" sz="1800" b="1" dirty="0"/>
              <a:t> year old</a:t>
            </a:r>
            <a:r>
              <a:rPr lang="en-US" sz="1800" b="1" i="0" baseline="30000" dirty="0"/>
              <a:t> </a:t>
            </a:r>
            <a:r>
              <a:rPr lang="en-US" sz="1800" b="1" dirty="0"/>
              <a:t>who is the </a:t>
            </a:r>
            <a:r>
              <a:rPr lang="en-US" sz="1800" b="1" u="sng" dirty="0"/>
              <a:t>President</a:t>
            </a:r>
            <a:r>
              <a:rPr lang="en-US" sz="1800" b="1" dirty="0"/>
              <a:t> of a car manufacturer</a:t>
            </a:r>
            <a:r>
              <a:rPr lang="en-US" sz="1800" b="1" i="0" baseline="30000" dirty="0"/>
              <a:t> </a:t>
            </a:r>
            <a:r>
              <a:rPr lang="en-US" sz="1800" b="1" i="0" baseline="30000" dirty="0">
                <a:solidFill>
                  <a:srgbClr val="FF0000"/>
                </a:solidFill>
              </a:rPr>
              <a:t>0+1+2+3</a:t>
            </a:r>
            <a:r>
              <a:rPr lang="en-US" sz="1800" b="1" dirty="0">
                <a:solidFill>
                  <a:srgbClr val="9900CC"/>
                </a:solidFill>
              </a:rPr>
              <a:t> </a:t>
            </a:r>
            <a:r>
              <a:rPr lang="en-US" sz="1800" b="1" dirty="0"/>
              <a:t>and lives in the </a:t>
            </a:r>
            <a:r>
              <a:rPr lang="en-US" sz="1800" b="1" u="sng" dirty="0"/>
              <a:t>same city</a:t>
            </a:r>
            <a:r>
              <a:rPr lang="en-US" sz="1800" b="1" dirty="0"/>
              <a:t> of the car manufacturer</a:t>
            </a:r>
            <a:r>
              <a:rPr lang="en-US" sz="1800" b="1" i="0" baseline="30000" dirty="0"/>
              <a:t> </a:t>
            </a:r>
            <a:r>
              <a:rPr lang="en-US" sz="1800" b="1" i="0" baseline="30000" dirty="0">
                <a:solidFill>
                  <a:srgbClr val="7030A0"/>
                </a:solidFill>
              </a:rPr>
              <a:t>4+5+6</a:t>
            </a:r>
            <a:r>
              <a:rPr lang="en-US" sz="1800" b="1" dirty="0">
                <a:solidFill>
                  <a:srgbClr val="9900CC"/>
                </a:solidFill>
              </a:rPr>
              <a:t> </a:t>
            </a:r>
          </a:p>
        </p:txBody>
      </p:sp>
      <p:grpSp>
        <p:nvGrpSpPr>
          <p:cNvPr id="2" name="Group 1"/>
          <p:cNvGrpSpPr/>
          <p:nvPr/>
        </p:nvGrpSpPr>
        <p:grpSpPr>
          <a:xfrm>
            <a:off x="3643313" y="2574355"/>
            <a:ext cx="1450975" cy="685800"/>
            <a:chOff x="5748338" y="2895600"/>
            <a:chExt cx="1450975" cy="685800"/>
          </a:xfrm>
        </p:grpSpPr>
        <p:sp>
          <p:nvSpPr>
            <p:cNvPr id="131084" name="Line 14"/>
            <p:cNvSpPr>
              <a:spLocks noChangeShapeType="1"/>
            </p:cNvSpPr>
            <p:nvPr/>
          </p:nvSpPr>
          <p:spPr bwMode="auto">
            <a:xfrm flipH="1">
              <a:off x="5791200" y="2895600"/>
              <a:ext cx="1408113" cy="6858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90" name="Text Box 20"/>
            <p:cNvSpPr txBox="1">
              <a:spLocks noChangeArrowheads="1"/>
            </p:cNvSpPr>
            <p:nvPr/>
          </p:nvSpPr>
          <p:spPr bwMode="auto">
            <a:xfrm rot="20005582">
              <a:off x="5748338" y="3057525"/>
              <a:ext cx="11096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6) City-OID</a:t>
              </a:r>
            </a:p>
          </p:txBody>
        </p:sp>
      </p:grpSp>
      <p:grpSp>
        <p:nvGrpSpPr>
          <p:cNvPr id="4" name="Group 3"/>
          <p:cNvGrpSpPr/>
          <p:nvPr/>
        </p:nvGrpSpPr>
        <p:grpSpPr>
          <a:xfrm>
            <a:off x="2357789" y="3641155"/>
            <a:ext cx="871186" cy="626477"/>
            <a:chOff x="4462814" y="3962400"/>
            <a:chExt cx="871186" cy="626477"/>
          </a:xfrm>
        </p:grpSpPr>
        <p:grpSp>
          <p:nvGrpSpPr>
            <p:cNvPr id="10" name="Group 9"/>
            <p:cNvGrpSpPr/>
            <p:nvPr/>
          </p:nvGrpSpPr>
          <p:grpSpPr>
            <a:xfrm>
              <a:off x="4462814" y="3962400"/>
              <a:ext cx="871186" cy="609600"/>
              <a:chOff x="4462814" y="3810000"/>
              <a:chExt cx="871186" cy="609600"/>
            </a:xfrm>
          </p:grpSpPr>
          <p:sp>
            <p:nvSpPr>
              <p:cNvPr id="131086" name="Line 16"/>
              <p:cNvSpPr>
                <a:spLocks noChangeShapeType="1"/>
              </p:cNvSpPr>
              <p:nvPr/>
            </p:nvSpPr>
            <p:spPr bwMode="auto">
              <a:xfrm>
                <a:off x="5181600" y="3810000"/>
                <a:ext cx="152400" cy="609600"/>
              </a:xfrm>
              <a:prstGeom prst="line">
                <a:avLst/>
              </a:prstGeom>
              <a:noFill/>
              <a:ln w="57150">
                <a:solidFill>
                  <a:srgbClr val="7030A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102" name="TextBox 35"/>
              <p:cNvSpPr txBox="1">
                <a:spLocks noChangeArrowheads="1"/>
              </p:cNvSpPr>
              <p:nvPr/>
            </p:nvSpPr>
            <p:spPr bwMode="auto">
              <a:xfrm rot="20696676">
                <a:off x="4462814" y="3922687"/>
                <a:ext cx="788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5) Name</a:t>
                </a:r>
              </a:p>
            </p:txBody>
          </p:sp>
        </p:grpSp>
        <p:sp>
          <p:nvSpPr>
            <p:cNvPr id="3" name="TextBox 2"/>
            <p:cNvSpPr txBox="1"/>
            <p:nvPr/>
          </p:nvSpPr>
          <p:spPr>
            <a:xfrm rot="20574262">
              <a:off x="4524849" y="4250323"/>
              <a:ext cx="744114" cy="338554"/>
            </a:xfrm>
            <a:prstGeom prst="rect">
              <a:avLst/>
            </a:prstGeom>
            <a:noFill/>
          </p:spPr>
          <p:txBody>
            <a:bodyPr wrap="none" rtlCol="0">
              <a:spAutoFit/>
            </a:bodyPr>
            <a:lstStyle/>
            <a:p>
              <a:r>
                <a:rPr lang="en-US" sz="1600" i="0" dirty="0">
                  <a:solidFill>
                    <a:srgbClr val="C00000"/>
                  </a:solidFill>
                </a:rPr>
                <a:t>(Join)</a:t>
              </a:r>
            </a:p>
          </p:txBody>
        </p:sp>
      </p:grpSp>
      <p:sp>
        <p:nvSpPr>
          <p:cNvPr id="38" name="TextBox 37"/>
          <p:cNvSpPr txBox="1"/>
          <p:nvPr/>
        </p:nvSpPr>
        <p:spPr>
          <a:xfrm>
            <a:off x="5903159" y="687558"/>
            <a:ext cx="3252675" cy="1569660"/>
          </a:xfrm>
          <a:prstGeom prst="rect">
            <a:avLst/>
          </a:prstGeom>
          <a:noFill/>
        </p:spPr>
        <p:txBody>
          <a:bodyPr wrap="square" rtlCol="0">
            <a:spAutoFit/>
          </a:bodyPr>
          <a:lstStyle/>
          <a:p>
            <a:r>
              <a:rPr lang="en-US" dirty="0">
                <a:solidFill>
                  <a:srgbClr val="7030A0"/>
                </a:solidFill>
              </a:rPr>
              <a:t>Find all red cars own by a 52 year old who is the President of a car manufacturer</a:t>
            </a:r>
          </a:p>
        </p:txBody>
      </p:sp>
      <p:sp>
        <p:nvSpPr>
          <p:cNvPr id="39" name="TextBox 38"/>
          <p:cNvSpPr txBox="1"/>
          <p:nvPr/>
        </p:nvSpPr>
        <p:spPr>
          <a:xfrm>
            <a:off x="422774" y="3352800"/>
            <a:ext cx="2326189" cy="1938992"/>
          </a:xfrm>
          <a:prstGeom prst="rect">
            <a:avLst/>
          </a:prstGeom>
          <a:noFill/>
        </p:spPr>
        <p:txBody>
          <a:bodyPr wrap="square" rtlCol="0">
            <a:spAutoFit/>
          </a:bodyPr>
          <a:lstStyle/>
          <a:p>
            <a:r>
              <a:rPr lang="en-US" dirty="0">
                <a:solidFill>
                  <a:schemeClr val="accent2">
                    <a:lumMod val="75000"/>
                  </a:schemeClr>
                </a:solidFill>
              </a:rPr>
              <a:t>The President lives in the same city of the car </a:t>
            </a:r>
            <a:r>
              <a:rPr lang="en-US" dirty="0" err="1">
                <a:solidFill>
                  <a:schemeClr val="accent2">
                    <a:lumMod val="75000"/>
                  </a:schemeClr>
                </a:solidFill>
              </a:rPr>
              <a:t>manufcturer</a:t>
            </a:r>
            <a:endParaRPr lang="en-US" dirty="0">
              <a:solidFill>
                <a:schemeClr val="accent2">
                  <a:lumMod val="75000"/>
                </a:schemeClr>
              </a:solidFill>
            </a:endParaRPr>
          </a:p>
        </p:txBody>
      </p:sp>
    </p:spTree>
    <p:extLst>
      <p:ext uri="{BB962C8B-B14F-4D97-AF65-F5344CB8AC3E}">
        <p14:creationId xmlns:p14="http://schemas.microsoft.com/office/powerpoint/2010/main" val="28810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38">
                                            <p:txEl>
                                              <p:pRg st="0" end="0"/>
                                            </p:txEl>
                                          </p:spTgt>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3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2"/>
          <p:cNvSpPr>
            <a:spLocks noGrp="1" noChangeArrowheads="1"/>
          </p:cNvSpPr>
          <p:nvPr>
            <p:ph type="title"/>
          </p:nvPr>
        </p:nvSpPr>
        <p:spPr>
          <a:xfrm>
            <a:off x="685800" y="381000"/>
            <a:ext cx="7772400" cy="609600"/>
          </a:xfrm>
        </p:spPr>
        <p:txBody>
          <a:bodyPr/>
          <a:lstStyle/>
          <a:p>
            <a:pPr eaLnBrk="1" hangingPunct="1"/>
            <a:r>
              <a:rPr lang="en-US" sz="3600" b="1" dirty="0">
                <a:solidFill>
                  <a:srgbClr val="800000"/>
                </a:solidFill>
                <a:latin typeface="Comic Sans MS" pitchFamily="66" charset="0"/>
              </a:rPr>
              <a:t>Homogeneous vs. Heterogeneous</a:t>
            </a:r>
          </a:p>
        </p:txBody>
      </p:sp>
      <p:sp>
        <p:nvSpPr>
          <p:cNvPr id="2058" name="Rectangle 3"/>
          <p:cNvSpPr>
            <a:spLocks noGrp="1" noChangeArrowheads="1"/>
          </p:cNvSpPr>
          <p:nvPr>
            <p:ph type="body" idx="1"/>
          </p:nvPr>
        </p:nvSpPr>
        <p:spPr>
          <a:xfrm>
            <a:off x="4227512" y="1143000"/>
            <a:ext cx="4572000" cy="5334000"/>
          </a:xfrm>
        </p:spPr>
        <p:txBody>
          <a:bodyPr/>
          <a:lstStyle/>
          <a:p>
            <a:pPr eaLnBrk="1" hangingPunct="1">
              <a:lnSpc>
                <a:spcPct val="90000"/>
              </a:lnSpc>
              <a:spcAft>
                <a:spcPct val="20000"/>
              </a:spcAft>
            </a:pPr>
            <a:r>
              <a:rPr lang="en-US" sz="2000" dirty="0">
                <a:solidFill>
                  <a:srgbClr val="800000"/>
                </a:solidFill>
                <a:latin typeface="Comic Sans MS" pitchFamily="66" charset="0"/>
              </a:rPr>
              <a:t>Homogeneous DDBMS</a:t>
            </a:r>
          </a:p>
          <a:p>
            <a:pPr lvl="1" eaLnBrk="1" hangingPunct="1">
              <a:lnSpc>
                <a:spcPct val="90000"/>
              </a:lnSpc>
              <a:spcAft>
                <a:spcPct val="20000"/>
              </a:spcAft>
            </a:pPr>
            <a:r>
              <a:rPr lang="en-US" sz="2000" dirty="0">
                <a:latin typeface="Comic Sans MS" pitchFamily="66" charset="0"/>
              </a:rPr>
              <a:t>No local users</a:t>
            </a:r>
          </a:p>
          <a:p>
            <a:pPr lvl="1" eaLnBrk="1" hangingPunct="1">
              <a:lnSpc>
                <a:spcPct val="90000"/>
              </a:lnSpc>
              <a:spcAft>
                <a:spcPts val="1200"/>
              </a:spcAft>
            </a:pPr>
            <a:r>
              <a:rPr lang="en-US" sz="2000" dirty="0">
                <a:latin typeface="Comic Sans MS" pitchFamily="66" charset="0"/>
              </a:rPr>
              <a:t>Most systems do not have local schemas (i.e., every user uses the same schema)</a:t>
            </a:r>
          </a:p>
          <a:p>
            <a:pPr eaLnBrk="1" hangingPunct="1">
              <a:lnSpc>
                <a:spcPct val="90000"/>
              </a:lnSpc>
              <a:spcAft>
                <a:spcPct val="20000"/>
              </a:spcAft>
            </a:pPr>
            <a:r>
              <a:rPr lang="en-US" sz="2000" dirty="0">
                <a:solidFill>
                  <a:srgbClr val="800000"/>
                </a:solidFill>
                <a:latin typeface="Comic Sans MS" pitchFamily="66" charset="0"/>
              </a:rPr>
              <a:t>Heterogeneous DDBMS</a:t>
            </a:r>
          </a:p>
          <a:p>
            <a:pPr lvl="1" eaLnBrk="1" hangingPunct="1">
              <a:lnSpc>
                <a:spcPct val="90000"/>
              </a:lnSpc>
              <a:spcAft>
                <a:spcPct val="20000"/>
              </a:spcAft>
            </a:pPr>
            <a:r>
              <a:rPr lang="en-US" sz="2000" dirty="0">
                <a:latin typeface="Comic Sans MS" pitchFamily="66" charset="0"/>
              </a:rPr>
              <a:t>There are both local and global users</a:t>
            </a:r>
          </a:p>
          <a:p>
            <a:pPr lvl="1" eaLnBrk="1" hangingPunct="1">
              <a:lnSpc>
                <a:spcPct val="90000"/>
              </a:lnSpc>
              <a:spcAft>
                <a:spcPct val="20000"/>
              </a:spcAft>
            </a:pPr>
            <a:r>
              <a:rPr lang="en-US" sz="2000" dirty="0" err="1">
                <a:latin typeface="Comic Sans MS" pitchFamily="66" charset="0"/>
              </a:rPr>
              <a:t>Multidatabase</a:t>
            </a:r>
            <a:r>
              <a:rPr lang="en-US" sz="2000" dirty="0">
                <a:latin typeface="Comic Sans MS" pitchFamily="66" charset="0"/>
              </a:rPr>
              <a:t> systems are split into:</a:t>
            </a:r>
          </a:p>
          <a:p>
            <a:pPr lvl="2" eaLnBrk="1" hangingPunct="1">
              <a:lnSpc>
                <a:spcPct val="90000"/>
              </a:lnSpc>
              <a:spcAft>
                <a:spcPct val="20000"/>
              </a:spcAft>
            </a:pPr>
            <a:r>
              <a:rPr lang="en-US" sz="2000" dirty="0">
                <a:solidFill>
                  <a:srgbClr val="0000CC"/>
                </a:solidFill>
                <a:latin typeface="Comic Sans MS" pitchFamily="66" charset="0"/>
              </a:rPr>
              <a:t>Tightly Coupled Systems</a:t>
            </a:r>
            <a:r>
              <a:rPr lang="en-US" sz="2000" dirty="0">
                <a:latin typeface="Comic Sans MS" pitchFamily="66" charset="0"/>
              </a:rPr>
              <a:t>:  have a global schema</a:t>
            </a:r>
          </a:p>
          <a:p>
            <a:pPr lvl="2" eaLnBrk="1" hangingPunct="1">
              <a:lnSpc>
                <a:spcPct val="90000"/>
              </a:lnSpc>
              <a:spcAft>
                <a:spcPct val="20000"/>
              </a:spcAft>
            </a:pPr>
            <a:r>
              <a:rPr lang="en-US" sz="2000" dirty="0">
                <a:solidFill>
                  <a:srgbClr val="0000CC"/>
                </a:solidFill>
                <a:latin typeface="Comic Sans MS" pitchFamily="66" charset="0"/>
              </a:rPr>
              <a:t>Loosely Coupled Systems</a:t>
            </a:r>
            <a:r>
              <a:rPr lang="en-US" sz="2000" dirty="0">
                <a:latin typeface="Comic Sans MS" pitchFamily="66" charset="0"/>
              </a:rPr>
              <a:t>:  do not have a global schema.</a:t>
            </a:r>
          </a:p>
        </p:txBody>
      </p:sp>
      <p:grpSp>
        <p:nvGrpSpPr>
          <p:cNvPr id="2" name="Group 1"/>
          <p:cNvGrpSpPr/>
          <p:nvPr/>
        </p:nvGrpSpPr>
        <p:grpSpPr>
          <a:xfrm>
            <a:off x="137017" y="1557127"/>
            <a:ext cx="4374657" cy="4619836"/>
            <a:chOff x="137017" y="1557127"/>
            <a:chExt cx="4374657" cy="4619836"/>
          </a:xfrm>
        </p:grpSpPr>
        <p:pic>
          <p:nvPicPr>
            <p:cNvPr id="34" name="Picture 633"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836" y="1557127"/>
              <a:ext cx="973348" cy="9733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29" descr="Image result for user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9037" y="3408363"/>
              <a:ext cx="782637" cy="7826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31"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37017" y="3411409"/>
              <a:ext cx="762144" cy="987684"/>
            </a:xfrm>
            <a:prstGeom prst="rect">
              <a:avLst/>
            </a:prstGeom>
            <a:noFill/>
            <a:extLst>
              <a:ext uri="{909E8E84-426E-40DD-AFC4-6F175D3DCCD1}">
                <a14:hiddenFill xmlns:a14="http://schemas.microsoft.com/office/drawing/2010/main">
                  <a:solidFill>
                    <a:srgbClr val="FFFFFF"/>
                  </a:solidFill>
                </a14:hiddenFill>
              </a:ext>
            </a:extLst>
          </p:spPr>
        </p:pic>
        <p:sp>
          <p:nvSpPr>
            <p:cNvPr id="2059" name="Text Box 5"/>
            <p:cNvSpPr txBox="1">
              <a:spLocks noChangeArrowheads="1"/>
            </p:cNvSpPr>
            <p:nvPr/>
          </p:nvSpPr>
          <p:spPr bwMode="auto">
            <a:xfrm>
              <a:off x="1600200" y="2971800"/>
              <a:ext cx="1374775" cy="739775"/>
            </a:xfrm>
            <a:prstGeom prst="rect">
              <a:avLst/>
            </a:prstGeom>
            <a:solidFill>
              <a:srgbClr val="FF9999"/>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err="1"/>
                <a:t>Multidatabase</a:t>
              </a:r>
              <a:endParaRPr lang="en-US" sz="1400" i="0" dirty="0"/>
            </a:p>
            <a:p>
              <a:pPr algn="ctr" eaLnBrk="1" hangingPunct="1"/>
              <a:r>
                <a:rPr lang="en-US" sz="1400" i="0" dirty="0"/>
                <a:t>Management </a:t>
              </a:r>
            </a:p>
            <a:p>
              <a:pPr algn="ctr" eaLnBrk="1" hangingPunct="1"/>
              <a:r>
                <a:rPr lang="en-US" sz="1400" i="0" dirty="0"/>
                <a:t>system</a:t>
              </a:r>
            </a:p>
          </p:txBody>
        </p:sp>
        <p:sp>
          <p:nvSpPr>
            <p:cNvPr id="2060" name="Text Box 6"/>
            <p:cNvSpPr txBox="1">
              <a:spLocks noChangeArrowheads="1"/>
            </p:cNvSpPr>
            <p:nvPr/>
          </p:nvSpPr>
          <p:spPr bwMode="auto">
            <a:xfrm>
              <a:off x="13716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DBMS</a:t>
              </a:r>
            </a:p>
          </p:txBody>
        </p:sp>
        <p:sp>
          <p:nvSpPr>
            <p:cNvPr id="2061" name="Text Box 7"/>
            <p:cNvSpPr txBox="1">
              <a:spLocks noChangeArrowheads="1"/>
            </p:cNvSpPr>
            <p:nvPr/>
          </p:nvSpPr>
          <p:spPr bwMode="auto">
            <a:xfrm>
              <a:off x="3810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DBMS</a:t>
              </a:r>
            </a:p>
          </p:txBody>
        </p:sp>
        <p:sp>
          <p:nvSpPr>
            <p:cNvPr id="2062" name="Text Box 8"/>
            <p:cNvSpPr txBox="1">
              <a:spLocks noChangeArrowheads="1"/>
            </p:cNvSpPr>
            <p:nvPr/>
          </p:nvSpPr>
          <p:spPr bwMode="auto">
            <a:xfrm>
              <a:off x="23622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DBMS</a:t>
              </a:r>
            </a:p>
          </p:txBody>
        </p:sp>
        <p:sp>
          <p:nvSpPr>
            <p:cNvPr id="2063" name="Text Box 9"/>
            <p:cNvSpPr txBox="1">
              <a:spLocks noChangeArrowheads="1"/>
            </p:cNvSpPr>
            <p:nvPr/>
          </p:nvSpPr>
          <p:spPr bwMode="auto">
            <a:xfrm>
              <a:off x="3352800" y="4648200"/>
              <a:ext cx="863600" cy="376238"/>
            </a:xfrm>
            <a:prstGeom prst="rect">
              <a:avLst/>
            </a:prstGeom>
            <a:solidFill>
              <a:srgbClr val="9999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DBMS</a:t>
              </a:r>
            </a:p>
          </p:txBody>
        </p:sp>
        <p:sp>
          <p:nvSpPr>
            <p:cNvPr id="2064" name="Line 10"/>
            <p:cNvSpPr>
              <a:spLocks noChangeShapeType="1"/>
            </p:cNvSpPr>
            <p:nvPr/>
          </p:nvSpPr>
          <p:spPr bwMode="auto">
            <a:xfrm flipV="1">
              <a:off x="838200" y="4267200"/>
              <a:ext cx="0" cy="3810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5" name="Line 11"/>
            <p:cNvSpPr>
              <a:spLocks noChangeShapeType="1"/>
            </p:cNvSpPr>
            <p:nvPr/>
          </p:nvSpPr>
          <p:spPr bwMode="auto">
            <a:xfrm>
              <a:off x="838200" y="4267200"/>
              <a:ext cx="2895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6" name="Line 12"/>
            <p:cNvSpPr>
              <a:spLocks noChangeShapeType="1"/>
            </p:cNvSpPr>
            <p:nvPr/>
          </p:nvSpPr>
          <p:spPr bwMode="auto">
            <a:xfrm>
              <a:off x="3733800" y="4267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7" name="Line 13"/>
            <p:cNvSpPr>
              <a:spLocks noChangeShapeType="1"/>
            </p:cNvSpPr>
            <p:nvPr/>
          </p:nvSpPr>
          <p:spPr bwMode="auto">
            <a:xfrm>
              <a:off x="1828800" y="4267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8" name="Line 14"/>
            <p:cNvSpPr>
              <a:spLocks noChangeShapeType="1"/>
            </p:cNvSpPr>
            <p:nvPr/>
          </p:nvSpPr>
          <p:spPr bwMode="auto">
            <a:xfrm>
              <a:off x="2819400" y="4267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9" name="Line 15"/>
            <p:cNvSpPr>
              <a:spLocks noChangeShapeType="1"/>
            </p:cNvSpPr>
            <p:nvPr/>
          </p:nvSpPr>
          <p:spPr bwMode="auto">
            <a:xfrm flipV="1">
              <a:off x="2286000" y="3733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050" name="Object 16"/>
            <p:cNvGraphicFramePr>
              <a:graphicFrameLocks noChangeAspect="1"/>
            </p:cNvGraphicFramePr>
            <p:nvPr>
              <p:extLst>
                <p:ext uri="{D42A27DB-BD31-4B8C-83A1-F6EECF244321}">
                  <p14:modId xmlns:p14="http://schemas.microsoft.com/office/powerpoint/2010/main" val="1192241336"/>
                </p:ext>
              </p:extLst>
            </p:nvPr>
          </p:nvGraphicFramePr>
          <p:xfrm>
            <a:off x="457200" y="5334000"/>
            <a:ext cx="752475" cy="842963"/>
          </p:xfrm>
          <a:graphic>
            <a:graphicData uri="http://schemas.openxmlformats.org/presentationml/2006/ole">
              <mc:AlternateContent xmlns:mc="http://schemas.openxmlformats.org/markup-compatibility/2006">
                <mc:Choice xmlns:v="urn:schemas-microsoft-com:vml" Requires="v">
                  <p:oleObj name="VISIO" r:id="rId6" imgW="961200" imgH="1075680" progId="Visio.Drawing.11">
                    <p:embed/>
                  </p:oleObj>
                </mc:Choice>
                <mc:Fallback>
                  <p:oleObj name="VISIO" r:id="rId6" imgW="961200" imgH="1075680" progId="Visio.Drawing.11">
                    <p:embed/>
                    <p:pic>
                      <p:nvPicPr>
                        <p:cNvPr id="205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1" name="Object 17"/>
            <p:cNvGraphicFramePr>
              <a:graphicFrameLocks noChangeAspect="1"/>
            </p:cNvGraphicFramePr>
            <p:nvPr>
              <p:extLst>
                <p:ext uri="{D42A27DB-BD31-4B8C-83A1-F6EECF244321}">
                  <p14:modId xmlns:p14="http://schemas.microsoft.com/office/powerpoint/2010/main" val="1530866087"/>
                </p:ext>
              </p:extLst>
            </p:nvPr>
          </p:nvGraphicFramePr>
          <p:xfrm>
            <a:off x="1371600" y="5334000"/>
            <a:ext cx="752475" cy="842963"/>
          </p:xfrm>
          <a:graphic>
            <a:graphicData uri="http://schemas.openxmlformats.org/presentationml/2006/ole">
              <mc:AlternateContent xmlns:mc="http://schemas.openxmlformats.org/markup-compatibility/2006">
                <mc:Choice xmlns:v="urn:schemas-microsoft-com:vml" Requires="v">
                  <p:oleObj name="VISIO" r:id="rId8" imgW="961200" imgH="1075680" progId="Visio.Drawing.11">
                    <p:embed/>
                  </p:oleObj>
                </mc:Choice>
                <mc:Fallback>
                  <p:oleObj name="VISIO" r:id="rId8" imgW="961200" imgH="1075680" progId="Visio.Drawing.11">
                    <p:embed/>
                    <p:pic>
                      <p:nvPicPr>
                        <p:cNvPr id="205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2" name="Object 18"/>
            <p:cNvGraphicFramePr>
              <a:graphicFrameLocks noChangeAspect="1"/>
            </p:cNvGraphicFramePr>
            <p:nvPr>
              <p:extLst>
                <p:ext uri="{D42A27DB-BD31-4B8C-83A1-F6EECF244321}">
                  <p14:modId xmlns:p14="http://schemas.microsoft.com/office/powerpoint/2010/main" val="2039391734"/>
                </p:ext>
              </p:extLst>
            </p:nvPr>
          </p:nvGraphicFramePr>
          <p:xfrm>
            <a:off x="2362200" y="5334000"/>
            <a:ext cx="752475" cy="842963"/>
          </p:xfrm>
          <a:graphic>
            <a:graphicData uri="http://schemas.openxmlformats.org/presentationml/2006/ole">
              <mc:AlternateContent xmlns:mc="http://schemas.openxmlformats.org/markup-compatibility/2006">
                <mc:Choice xmlns:v="urn:schemas-microsoft-com:vml" Requires="v">
                  <p:oleObj name="VISIO" r:id="rId10" imgW="961200" imgH="1075680" progId="Visio.Drawing.11">
                    <p:embed/>
                  </p:oleObj>
                </mc:Choice>
                <mc:Fallback>
                  <p:oleObj name="VISIO" r:id="rId10" imgW="961200" imgH="1075680" progId="Visio.Drawing.11">
                    <p:embed/>
                    <p:pic>
                      <p:nvPicPr>
                        <p:cNvPr id="205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053" name="Object 19"/>
            <p:cNvGraphicFramePr>
              <a:graphicFrameLocks noChangeAspect="1"/>
            </p:cNvGraphicFramePr>
            <p:nvPr>
              <p:extLst>
                <p:ext uri="{D42A27DB-BD31-4B8C-83A1-F6EECF244321}">
                  <p14:modId xmlns:p14="http://schemas.microsoft.com/office/powerpoint/2010/main" val="2046075395"/>
                </p:ext>
              </p:extLst>
            </p:nvPr>
          </p:nvGraphicFramePr>
          <p:xfrm>
            <a:off x="3352800" y="5334000"/>
            <a:ext cx="752475" cy="842963"/>
          </p:xfrm>
          <a:graphic>
            <a:graphicData uri="http://schemas.openxmlformats.org/presentationml/2006/ole">
              <mc:AlternateContent xmlns:mc="http://schemas.openxmlformats.org/markup-compatibility/2006">
                <mc:Choice xmlns:v="urn:schemas-microsoft-com:vml" Requires="v">
                  <p:oleObj name="VISIO" r:id="rId12" imgW="961200" imgH="1075680" progId="Visio.Drawing.11">
                    <p:embed/>
                  </p:oleObj>
                </mc:Choice>
                <mc:Fallback>
                  <p:oleObj name="VISIO" r:id="rId12" imgW="961200" imgH="1075680" progId="Visio.Drawing.11">
                    <p:embed/>
                    <p:pic>
                      <p:nvPicPr>
                        <p:cNvPr id="2053"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5334000"/>
                          <a:ext cx="752475" cy="84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70" name="Line 20"/>
            <p:cNvSpPr>
              <a:spLocks noChangeShapeType="1"/>
            </p:cNvSpPr>
            <p:nvPr/>
          </p:nvSpPr>
          <p:spPr bwMode="auto">
            <a:xfrm>
              <a:off x="8382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1" name="Line 21"/>
            <p:cNvSpPr>
              <a:spLocks noChangeShapeType="1"/>
            </p:cNvSpPr>
            <p:nvPr/>
          </p:nvSpPr>
          <p:spPr bwMode="auto">
            <a:xfrm>
              <a:off x="18288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2" name="Line 22"/>
            <p:cNvSpPr>
              <a:spLocks noChangeShapeType="1"/>
            </p:cNvSpPr>
            <p:nvPr/>
          </p:nvSpPr>
          <p:spPr bwMode="auto">
            <a:xfrm>
              <a:off x="27432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3" name="Line 23"/>
            <p:cNvSpPr>
              <a:spLocks noChangeShapeType="1"/>
            </p:cNvSpPr>
            <p:nvPr/>
          </p:nvSpPr>
          <p:spPr bwMode="auto">
            <a:xfrm>
              <a:off x="3733800" y="50292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4" name="Line 29"/>
            <p:cNvSpPr>
              <a:spLocks noChangeShapeType="1"/>
            </p:cNvSpPr>
            <p:nvPr/>
          </p:nvSpPr>
          <p:spPr bwMode="auto">
            <a:xfrm>
              <a:off x="2209800" y="2362200"/>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5" name="Line 32"/>
            <p:cNvSpPr>
              <a:spLocks noChangeShapeType="1"/>
            </p:cNvSpPr>
            <p:nvPr/>
          </p:nvSpPr>
          <p:spPr bwMode="auto">
            <a:xfrm>
              <a:off x="533400" y="4175124"/>
              <a:ext cx="76200" cy="4730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6" name="Line 33"/>
            <p:cNvSpPr>
              <a:spLocks noChangeShapeType="1"/>
            </p:cNvSpPr>
            <p:nvPr/>
          </p:nvSpPr>
          <p:spPr bwMode="auto">
            <a:xfrm flipH="1">
              <a:off x="4038599" y="4038600"/>
              <a:ext cx="113913"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7" name="Text Box 34"/>
            <p:cNvSpPr txBox="1">
              <a:spLocks noChangeArrowheads="1"/>
            </p:cNvSpPr>
            <p:nvPr/>
          </p:nvSpPr>
          <p:spPr bwMode="auto">
            <a:xfrm>
              <a:off x="2544763" y="1637710"/>
              <a:ext cx="69215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Global</a:t>
              </a:r>
            </a:p>
            <a:p>
              <a:pPr eaLnBrk="1" hangingPunct="1"/>
              <a:r>
                <a:rPr lang="en-US" sz="1400" i="0" dirty="0"/>
                <a:t>user</a:t>
              </a:r>
            </a:p>
          </p:txBody>
        </p:sp>
        <p:sp>
          <p:nvSpPr>
            <p:cNvPr id="2078" name="Text Box 35"/>
            <p:cNvSpPr txBox="1">
              <a:spLocks noChangeArrowheads="1"/>
            </p:cNvSpPr>
            <p:nvPr/>
          </p:nvSpPr>
          <p:spPr bwMode="auto">
            <a:xfrm>
              <a:off x="3352800" y="3292475"/>
              <a:ext cx="60801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Local</a:t>
              </a:r>
            </a:p>
            <a:p>
              <a:pPr eaLnBrk="1" hangingPunct="1"/>
              <a:r>
                <a:rPr lang="en-US" sz="1400" i="0" dirty="0"/>
                <a:t>user</a:t>
              </a:r>
            </a:p>
          </p:txBody>
        </p:sp>
        <p:sp>
          <p:nvSpPr>
            <p:cNvPr id="2079" name="Text Box 36"/>
            <p:cNvSpPr txBox="1">
              <a:spLocks noChangeArrowheads="1"/>
            </p:cNvSpPr>
            <p:nvPr/>
          </p:nvSpPr>
          <p:spPr bwMode="auto">
            <a:xfrm>
              <a:off x="708659" y="3456584"/>
              <a:ext cx="608013"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Local</a:t>
              </a:r>
            </a:p>
            <a:p>
              <a:pPr eaLnBrk="1" hangingPunct="1"/>
              <a:r>
                <a:rPr lang="en-US" sz="1400" i="0" dirty="0"/>
                <a:t>user</a:t>
              </a:r>
            </a:p>
          </p:txBody>
        </p:sp>
      </p:grpSp>
    </p:spTree>
    <p:extLst>
      <p:ext uri="{BB962C8B-B14F-4D97-AF65-F5344CB8AC3E}">
        <p14:creationId xmlns:p14="http://schemas.microsoft.com/office/powerpoint/2010/main" val="174681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8">
                                            <p:txEl>
                                              <p:pRg st="4" end="4"/>
                                            </p:txEl>
                                          </p:spTgt>
                                        </p:tgtEl>
                                        <p:attrNameLst>
                                          <p:attrName>style.visibility</p:attrName>
                                        </p:attrNameLst>
                                      </p:cBhvr>
                                      <p:to>
                                        <p:strVal val="visible"/>
                                      </p:to>
                                    </p:set>
                                    <p:animEffect transition="in" filter="wipe(left)">
                                      <p:cBhvr>
                                        <p:cTn id="7" dur="500"/>
                                        <p:tgtEl>
                                          <p:spTgt spid="2058">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058">
                                            <p:txEl>
                                              <p:pRg st="5" end="5"/>
                                            </p:txEl>
                                          </p:spTgt>
                                        </p:tgtEl>
                                        <p:attrNameLst>
                                          <p:attrName>style.visibility</p:attrName>
                                        </p:attrNameLst>
                                      </p:cBhvr>
                                      <p:to>
                                        <p:strVal val="visible"/>
                                      </p:to>
                                    </p:set>
                                    <p:animEffect transition="in" filter="wipe(left)">
                                      <p:cBhvr>
                                        <p:cTn id="10" dur="500"/>
                                        <p:tgtEl>
                                          <p:spTgt spid="2058">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058">
                                            <p:txEl>
                                              <p:pRg st="6" end="6"/>
                                            </p:txEl>
                                          </p:spTgt>
                                        </p:tgtEl>
                                        <p:attrNameLst>
                                          <p:attrName>style.visibility</p:attrName>
                                        </p:attrNameLst>
                                      </p:cBhvr>
                                      <p:to>
                                        <p:strVal val="visible"/>
                                      </p:to>
                                    </p:set>
                                    <p:animEffect transition="in" filter="wipe(left)">
                                      <p:cBhvr>
                                        <p:cTn id="13" dur="500"/>
                                        <p:tgtEl>
                                          <p:spTgt spid="2058">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058">
                                            <p:txEl>
                                              <p:pRg st="7" end="7"/>
                                            </p:txEl>
                                          </p:spTgt>
                                        </p:tgtEl>
                                        <p:attrNameLst>
                                          <p:attrName>style.visibility</p:attrName>
                                        </p:attrNameLst>
                                      </p:cBhvr>
                                      <p:to>
                                        <p:strVal val="visible"/>
                                      </p:to>
                                    </p:set>
                                    <p:animEffect transition="in" filter="wipe(left)">
                                      <p:cBhvr>
                                        <p:cTn id="16" dur="500"/>
                                        <p:tgtEl>
                                          <p:spTgt spid="2058">
                                            <p:txEl>
                                              <p:pRg st="7" end="7"/>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566088" y="350164"/>
            <a:ext cx="3573497" cy="2357438"/>
          </a:xfrm>
        </p:spPr>
        <p:txBody>
          <a:bodyPr/>
          <a:lstStyle/>
          <a:p>
            <a:pPr algn="l" eaLnBrk="1" hangingPunct="1"/>
            <a:r>
              <a:rPr lang="en-US" sz="4000" b="1" dirty="0">
                <a:solidFill>
                  <a:srgbClr val="800000"/>
                </a:solidFill>
                <a:latin typeface="Comic Sans MS" pitchFamily="66" charset="0"/>
              </a:rPr>
              <a:t>Step 2:  Construct</a:t>
            </a:r>
            <a:br>
              <a:rPr lang="en-US" sz="4000" b="1" dirty="0">
                <a:solidFill>
                  <a:srgbClr val="800000"/>
                </a:solidFill>
                <a:latin typeface="Comic Sans MS" pitchFamily="66" charset="0"/>
              </a:rPr>
            </a:br>
            <a:r>
              <a:rPr lang="en-US" sz="4000" b="1" dirty="0">
                <a:solidFill>
                  <a:srgbClr val="800000"/>
                </a:solidFill>
                <a:latin typeface="Comic Sans MS" pitchFamily="66" charset="0"/>
              </a:rPr>
              <a:t>OO Predicate Graph</a:t>
            </a:r>
          </a:p>
        </p:txBody>
      </p:sp>
      <p:grpSp>
        <p:nvGrpSpPr>
          <p:cNvPr id="11" name="Group 10"/>
          <p:cNvGrpSpPr/>
          <p:nvPr/>
        </p:nvGrpSpPr>
        <p:grpSpPr>
          <a:xfrm>
            <a:off x="4569034" y="697529"/>
            <a:ext cx="4262040" cy="3363048"/>
            <a:chOff x="4105673" y="1025828"/>
            <a:chExt cx="4262040" cy="3363048"/>
          </a:xfrm>
        </p:grpSpPr>
        <p:grpSp>
          <p:nvGrpSpPr>
            <p:cNvPr id="9" name="Group 8"/>
            <p:cNvGrpSpPr/>
            <p:nvPr/>
          </p:nvGrpSpPr>
          <p:grpSpPr>
            <a:xfrm>
              <a:off x="4105673" y="1025828"/>
              <a:ext cx="4262040" cy="3363048"/>
              <a:chOff x="4105673" y="1025828"/>
              <a:chExt cx="4262040" cy="3363048"/>
            </a:xfrm>
          </p:grpSpPr>
          <p:sp>
            <p:nvSpPr>
              <p:cNvPr id="132098" name="Freeform 23"/>
              <p:cNvSpPr>
                <a:spLocks/>
              </p:cNvSpPr>
              <p:nvPr/>
            </p:nvSpPr>
            <p:spPr bwMode="auto">
              <a:xfrm>
                <a:off x="4105673" y="2394976"/>
                <a:ext cx="1761727" cy="1993900"/>
              </a:xfrm>
              <a:custGeom>
                <a:avLst/>
                <a:gdLst>
                  <a:gd name="T0" fmla="*/ 2147483647 w 1312"/>
                  <a:gd name="T1" fmla="*/ 2147483647 h 1264"/>
                  <a:gd name="T2" fmla="*/ 2147483647 w 1312"/>
                  <a:gd name="T3" fmla="*/ 2147483647 h 1264"/>
                  <a:gd name="T4" fmla="*/ 2147483647 w 1312"/>
                  <a:gd name="T5" fmla="*/ 2147483647 h 1264"/>
                  <a:gd name="T6" fmla="*/ 2147483647 w 1312"/>
                  <a:gd name="T7" fmla="*/ 2147483647 h 1264"/>
                  <a:gd name="T8" fmla="*/ 2147483647 w 1312"/>
                  <a:gd name="T9" fmla="*/ 2147483647 h 1264"/>
                  <a:gd name="T10" fmla="*/ 2147483647 w 1312"/>
                  <a:gd name="T11" fmla="*/ 2147483647 h 1264"/>
                  <a:gd name="T12" fmla="*/ 2147483647 w 1312"/>
                  <a:gd name="T13" fmla="*/ 2147483647 h 1264"/>
                  <a:gd name="T14" fmla="*/ 2147483647 w 1312"/>
                  <a:gd name="T15" fmla="*/ 2147483647 h 1264"/>
                  <a:gd name="T16" fmla="*/ 2147483647 w 1312"/>
                  <a:gd name="T17" fmla="*/ 2147483647 h 1264"/>
                  <a:gd name="T18" fmla="*/ 2147483647 w 1312"/>
                  <a:gd name="T19" fmla="*/ 2147483647 h 1264"/>
                  <a:gd name="T20" fmla="*/ 2147483647 w 1312"/>
                  <a:gd name="T21" fmla="*/ 2147483647 h 1264"/>
                  <a:gd name="T22" fmla="*/ 2147483647 w 1312"/>
                  <a:gd name="T23" fmla="*/ 2147483647 h 1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
                  <a:gd name="T37" fmla="*/ 0 h 1264"/>
                  <a:gd name="T38" fmla="*/ 1312 w 1312"/>
                  <a:gd name="T39" fmla="*/ 1264 h 1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 h="1264">
                    <a:moveTo>
                      <a:pt x="1272" y="1016"/>
                    </a:moveTo>
                    <a:cubicBezTo>
                      <a:pt x="1288" y="904"/>
                      <a:pt x="1312" y="640"/>
                      <a:pt x="1272" y="488"/>
                    </a:cubicBezTo>
                    <a:cubicBezTo>
                      <a:pt x="1232" y="336"/>
                      <a:pt x="1144" y="184"/>
                      <a:pt x="1032" y="104"/>
                    </a:cubicBezTo>
                    <a:cubicBezTo>
                      <a:pt x="920" y="24"/>
                      <a:pt x="744" y="16"/>
                      <a:pt x="600" y="8"/>
                    </a:cubicBezTo>
                    <a:cubicBezTo>
                      <a:pt x="456" y="0"/>
                      <a:pt x="264" y="8"/>
                      <a:pt x="168" y="56"/>
                    </a:cubicBezTo>
                    <a:cubicBezTo>
                      <a:pt x="72" y="104"/>
                      <a:pt x="48" y="208"/>
                      <a:pt x="24" y="296"/>
                    </a:cubicBezTo>
                    <a:cubicBezTo>
                      <a:pt x="0" y="384"/>
                      <a:pt x="8" y="472"/>
                      <a:pt x="24" y="584"/>
                    </a:cubicBezTo>
                    <a:cubicBezTo>
                      <a:pt x="40" y="696"/>
                      <a:pt x="56" y="864"/>
                      <a:pt x="120" y="968"/>
                    </a:cubicBezTo>
                    <a:cubicBezTo>
                      <a:pt x="184" y="1072"/>
                      <a:pt x="312" y="1160"/>
                      <a:pt x="408" y="1208"/>
                    </a:cubicBezTo>
                    <a:cubicBezTo>
                      <a:pt x="504" y="1256"/>
                      <a:pt x="568" y="1264"/>
                      <a:pt x="696" y="1256"/>
                    </a:cubicBezTo>
                    <a:cubicBezTo>
                      <a:pt x="824" y="1248"/>
                      <a:pt x="1080" y="1200"/>
                      <a:pt x="1176" y="1160"/>
                    </a:cubicBezTo>
                    <a:cubicBezTo>
                      <a:pt x="1272" y="1120"/>
                      <a:pt x="1256" y="1128"/>
                      <a:pt x="1272" y="1016"/>
                    </a:cubicBezTo>
                    <a:close/>
                  </a:path>
                </a:pathLst>
              </a:custGeom>
              <a:solidFill>
                <a:srgbClr val="FFD5AB"/>
              </a:solidFill>
              <a:ln w="9525">
                <a:solidFill>
                  <a:schemeClr val="tx1"/>
                </a:solidFill>
                <a:round/>
                <a:headEnd/>
                <a:tailEnd/>
              </a:ln>
            </p:spPr>
            <p:txBody>
              <a:bodyPr/>
              <a:lstStyle/>
              <a:p>
                <a:endParaRPr lang="en-US" dirty="0"/>
              </a:p>
            </p:txBody>
          </p:sp>
          <p:sp>
            <p:nvSpPr>
              <p:cNvPr id="132101" name="Text Box 4"/>
              <p:cNvSpPr txBox="1">
                <a:spLocks noChangeArrowheads="1"/>
              </p:cNvSpPr>
              <p:nvPr/>
            </p:nvSpPr>
            <p:spPr bwMode="auto">
              <a:xfrm>
                <a:off x="4959350" y="1025828"/>
                <a:ext cx="27781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2000" b="1" i="0" u="sng" dirty="0"/>
                  <a:t>OO Predicate Graph</a:t>
                </a:r>
                <a:r>
                  <a:rPr lang="en-US" sz="1800" b="1" i="0" dirty="0"/>
                  <a:t>:</a:t>
                </a:r>
                <a:endParaRPr lang="en-US" sz="1800" b="1" u="sng" dirty="0"/>
              </a:p>
            </p:txBody>
          </p:sp>
          <p:sp>
            <p:nvSpPr>
              <p:cNvPr id="132102" name="Oval 5"/>
              <p:cNvSpPr>
                <a:spLocks noChangeArrowheads="1"/>
              </p:cNvSpPr>
              <p:nvPr/>
            </p:nvSpPr>
            <p:spPr bwMode="auto">
              <a:xfrm>
                <a:off x="4121150" y="1569476"/>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Auto1</a:t>
                </a:r>
              </a:p>
            </p:txBody>
          </p:sp>
          <p:sp>
            <p:nvSpPr>
              <p:cNvPr id="132103" name="Oval 6"/>
              <p:cNvSpPr>
                <a:spLocks noChangeArrowheads="1"/>
              </p:cNvSpPr>
              <p:nvPr/>
            </p:nvSpPr>
            <p:spPr bwMode="auto">
              <a:xfrm>
                <a:off x="6635750" y="1569476"/>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2104" name="Oval 8"/>
              <p:cNvSpPr>
                <a:spLocks noChangeArrowheads="1"/>
              </p:cNvSpPr>
              <p:nvPr/>
            </p:nvSpPr>
            <p:spPr bwMode="auto">
              <a:xfrm>
                <a:off x="4419601" y="3626876"/>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2105" name="Oval 9"/>
              <p:cNvSpPr>
                <a:spLocks noChangeArrowheads="1"/>
              </p:cNvSpPr>
              <p:nvPr/>
            </p:nvSpPr>
            <p:spPr bwMode="auto">
              <a:xfrm>
                <a:off x="6711950" y="2598176"/>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People</a:t>
                </a:r>
              </a:p>
              <a:p>
                <a:pPr algn="ctr"/>
                <a:r>
                  <a:rPr lang="en-US" sz="1200" b="1" i="0">
                    <a:solidFill>
                      <a:srgbClr val="9900CC"/>
                    </a:solidFill>
                  </a:rPr>
                  <a:t>Age=52</a:t>
                </a:r>
              </a:p>
            </p:txBody>
          </p:sp>
          <p:sp>
            <p:nvSpPr>
              <p:cNvPr id="132106" name="Oval 10"/>
              <p:cNvSpPr>
                <a:spLocks noChangeArrowheads="1"/>
              </p:cNvSpPr>
              <p:nvPr/>
            </p:nvSpPr>
            <p:spPr bwMode="auto">
              <a:xfrm>
                <a:off x="6788150" y="3550676"/>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Auto2</a:t>
                </a:r>
              </a:p>
              <a:p>
                <a:pPr algn="ctr"/>
                <a:r>
                  <a:rPr lang="en-US" sz="1200" b="1" i="0">
                    <a:solidFill>
                      <a:schemeClr val="accent2"/>
                    </a:solidFill>
                  </a:rPr>
                  <a:t>Color=red</a:t>
                </a:r>
              </a:p>
            </p:txBody>
          </p:sp>
          <p:sp>
            <p:nvSpPr>
              <p:cNvPr id="132107" name="Line 11"/>
              <p:cNvSpPr>
                <a:spLocks noChangeShapeType="1"/>
              </p:cNvSpPr>
              <p:nvPr/>
            </p:nvSpPr>
            <p:spPr bwMode="auto">
              <a:xfrm>
                <a:off x="5340350" y="1874276"/>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08" name="Line 12"/>
              <p:cNvSpPr>
                <a:spLocks noChangeShapeType="1"/>
              </p:cNvSpPr>
              <p:nvPr/>
            </p:nvSpPr>
            <p:spPr bwMode="auto">
              <a:xfrm flipH="1">
                <a:off x="5368924" y="2026676"/>
                <a:ext cx="1419225" cy="705831"/>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09" name="Line 13"/>
              <p:cNvSpPr>
                <a:spLocks noChangeShapeType="1"/>
              </p:cNvSpPr>
              <p:nvPr/>
            </p:nvSpPr>
            <p:spPr bwMode="auto">
              <a:xfrm>
                <a:off x="7321550" y="2102876"/>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1" name="Line 15"/>
              <p:cNvSpPr>
                <a:spLocks noChangeShapeType="1"/>
              </p:cNvSpPr>
              <p:nvPr/>
            </p:nvSpPr>
            <p:spPr bwMode="auto">
              <a:xfrm flipH="1">
                <a:off x="5509026" y="3017276"/>
                <a:ext cx="1279123" cy="728056"/>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2" name="Line 16"/>
              <p:cNvSpPr>
                <a:spLocks noChangeShapeType="1"/>
              </p:cNvSpPr>
              <p:nvPr/>
            </p:nvSpPr>
            <p:spPr bwMode="auto">
              <a:xfrm>
                <a:off x="7321550" y="3169676"/>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3" name="Text Box 17"/>
              <p:cNvSpPr txBox="1">
                <a:spLocks noChangeArrowheads="1"/>
              </p:cNvSpPr>
              <p:nvPr/>
            </p:nvSpPr>
            <p:spPr bwMode="auto">
              <a:xfrm>
                <a:off x="5368925" y="1607576"/>
                <a:ext cx="1212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Company-OID</a:t>
                </a:r>
              </a:p>
            </p:txBody>
          </p:sp>
          <p:sp>
            <p:nvSpPr>
              <p:cNvPr id="132114" name="Text Box 19"/>
              <p:cNvSpPr txBox="1">
                <a:spLocks noChangeArrowheads="1"/>
              </p:cNvSpPr>
              <p:nvPr/>
            </p:nvSpPr>
            <p:spPr bwMode="auto">
              <a:xfrm rot="-1794926">
                <a:off x="5887985" y="3021598"/>
                <a:ext cx="8842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City-OID</a:t>
                </a:r>
              </a:p>
            </p:txBody>
          </p:sp>
          <p:sp>
            <p:nvSpPr>
              <p:cNvPr id="132115" name="Text Box 20"/>
              <p:cNvSpPr txBox="1">
                <a:spLocks noChangeArrowheads="1"/>
              </p:cNvSpPr>
              <p:nvPr/>
            </p:nvSpPr>
            <p:spPr bwMode="auto">
              <a:xfrm>
                <a:off x="7321550" y="2179076"/>
                <a:ext cx="10461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People-OID</a:t>
                </a:r>
              </a:p>
            </p:txBody>
          </p:sp>
          <p:sp>
            <p:nvSpPr>
              <p:cNvPr id="132116" name="Text Box 21"/>
              <p:cNvSpPr txBox="1">
                <a:spLocks noChangeArrowheads="1"/>
              </p:cNvSpPr>
              <p:nvPr/>
            </p:nvSpPr>
            <p:spPr bwMode="auto">
              <a:xfrm>
                <a:off x="7245350" y="3169676"/>
                <a:ext cx="933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Auto-OID</a:t>
                </a:r>
              </a:p>
            </p:txBody>
          </p:sp>
          <p:sp>
            <p:nvSpPr>
              <p:cNvPr id="132117" name="Oval 7"/>
              <p:cNvSpPr>
                <a:spLocks noChangeArrowheads="1"/>
              </p:cNvSpPr>
              <p:nvPr/>
            </p:nvSpPr>
            <p:spPr bwMode="auto">
              <a:xfrm>
                <a:off x="4267201" y="2598176"/>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sp>
            <p:nvSpPr>
              <p:cNvPr id="132124" name="Text Box 31"/>
              <p:cNvSpPr txBox="1">
                <a:spLocks noChangeArrowheads="1"/>
              </p:cNvSpPr>
              <p:nvPr/>
            </p:nvSpPr>
            <p:spPr bwMode="auto">
              <a:xfrm rot="-1307759">
                <a:off x="5562600" y="2133039"/>
                <a:ext cx="8842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City-OID</a:t>
                </a:r>
              </a:p>
            </p:txBody>
          </p:sp>
          <p:sp>
            <p:nvSpPr>
              <p:cNvPr id="132125" name="Text Box 32"/>
              <p:cNvSpPr txBox="1">
                <a:spLocks noChangeArrowheads="1"/>
              </p:cNvSpPr>
              <p:nvPr/>
            </p:nvSpPr>
            <p:spPr bwMode="auto">
              <a:xfrm rot="-1622616">
                <a:off x="5638800" y="2285439"/>
                <a:ext cx="12176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(Headquarter)</a:t>
                </a:r>
              </a:p>
            </p:txBody>
          </p:sp>
          <p:sp>
            <p:nvSpPr>
              <p:cNvPr id="132126" name="Text Box 33"/>
              <p:cNvSpPr txBox="1">
                <a:spLocks noChangeArrowheads="1"/>
              </p:cNvSpPr>
              <p:nvPr/>
            </p:nvSpPr>
            <p:spPr bwMode="auto">
              <a:xfrm rot="19808506">
                <a:off x="5902445" y="3220528"/>
                <a:ext cx="10318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(Hometown)</a:t>
                </a:r>
              </a:p>
            </p:txBody>
          </p:sp>
          <p:sp>
            <p:nvSpPr>
              <p:cNvPr id="2" name="TextBox 1"/>
              <p:cNvSpPr txBox="1"/>
              <p:nvPr/>
            </p:nvSpPr>
            <p:spPr>
              <a:xfrm rot="20901669">
                <a:off x="4880874" y="3162120"/>
                <a:ext cx="724878" cy="338554"/>
              </a:xfrm>
              <a:prstGeom prst="rect">
                <a:avLst/>
              </a:prstGeom>
              <a:noFill/>
            </p:spPr>
            <p:txBody>
              <a:bodyPr wrap="none" rtlCol="0">
                <a:spAutoFit/>
              </a:bodyPr>
              <a:lstStyle/>
              <a:p>
                <a:r>
                  <a:rPr lang="en-US" sz="1600" dirty="0"/>
                  <a:t>Name</a:t>
                </a:r>
              </a:p>
            </p:txBody>
          </p:sp>
        </p:grpSp>
        <p:sp>
          <p:nvSpPr>
            <p:cNvPr id="132110" name="Line 14"/>
            <p:cNvSpPr>
              <a:spLocks noChangeShapeType="1"/>
            </p:cNvSpPr>
            <p:nvPr/>
          </p:nvSpPr>
          <p:spPr bwMode="auto">
            <a:xfrm>
              <a:off x="4876801" y="3093476"/>
              <a:ext cx="76200" cy="533400"/>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9"/>
          <p:cNvGrpSpPr/>
          <p:nvPr/>
        </p:nvGrpSpPr>
        <p:grpSpPr>
          <a:xfrm>
            <a:off x="123712" y="3259747"/>
            <a:ext cx="4538183" cy="3276600"/>
            <a:chOff x="123712" y="3259747"/>
            <a:chExt cx="4538183" cy="3276600"/>
          </a:xfrm>
        </p:grpSpPr>
        <p:sp>
          <p:nvSpPr>
            <p:cNvPr id="36" name="Text Box 6"/>
            <p:cNvSpPr txBox="1">
              <a:spLocks noChangeArrowheads="1"/>
            </p:cNvSpPr>
            <p:nvPr/>
          </p:nvSpPr>
          <p:spPr bwMode="auto">
            <a:xfrm>
              <a:off x="540745" y="3259747"/>
              <a:ext cx="3228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i="0" u="sng" dirty="0">
                  <a:solidFill>
                    <a:schemeClr val="accent2"/>
                  </a:solidFill>
                </a:rPr>
                <a:t>Relational Predicate Graph</a:t>
              </a:r>
              <a:r>
                <a:rPr lang="en-US" sz="1800" b="1" i="0" dirty="0">
                  <a:solidFill>
                    <a:schemeClr val="accent2"/>
                  </a:solidFill>
                </a:rPr>
                <a:t>:</a:t>
              </a:r>
              <a:endParaRPr lang="en-US" sz="1800" b="1" u="sng" dirty="0">
                <a:solidFill>
                  <a:schemeClr val="accent2"/>
                </a:solidFill>
              </a:endParaRPr>
            </a:p>
          </p:txBody>
        </p:sp>
        <p:sp>
          <p:nvSpPr>
            <p:cNvPr id="37" name="Oval 7"/>
            <p:cNvSpPr>
              <a:spLocks noChangeArrowheads="1"/>
            </p:cNvSpPr>
            <p:nvPr/>
          </p:nvSpPr>
          <p:spPr bwMode="auto">
            <a:xfrm>
              <a:off x="224833" y="386934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Auto1</a:t>
              </a:r>
            </a:p>
          </p:txBody>
        </p:sp>
        <p:sp>
          <p:nvSpPr>
            <p:cNvPr id="38" name="Oval 8"/>
            <p:cNvSpPr>
              <a:spLocks noChangeArrowheads="1"/>
            </p:cNvSpPr>
            <p:nvPr/>
          </p:nvSpPr>
          <p:spPr bwMode="auto">
            <a:xfrm>
              <a:off x="2739433" y="386934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39" name="Oval 9"/>
            <p:cNvSpPr>
              <a:spLocks noChangeArrowheads="1"/>
            </p:cNvSpPr>
            <p:nvPr/>
          </p:nvSpPr>
          <p:spPr bwMode="auto">
            <a:xfrm>
              <a:off x="301033" y="485994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40" name="Oval 10"/>
            <p:cNvSpPr>
              <a:spLocks noChangeArrowheads="1"/>
            </p:cNvSpPr>
            <p:nvPr/>
          </p:nvSpPr>
          <p:spPr bwMode="auto">
            <a:xfrm>
              <a:off x="453433" y="600294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sp>
          <p:nvSpPr>
            <p:cNvPr id="41" name="Oval 11"/>
            <p:cNvSpPr>
              <a:spLocks noChangeArrowheads="1"/>
            </p:cNvSpPr>
            <p:nvPr/>
          </p:nvSpPr>
          <p:spPr bwMode="auto">
            <a:xfrm>
              <a:off x="2815633" y="485994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People</a:t>
              </a:r>
            </a:p>
            <a:p>
              <a:pPr algn="ctr"/>
              <a:r>
                <a:rPr lang="en-US" sz="1200" b="1" i="0">
                  <a:solidFill>
                    <a:schemeClr val="accent2"/>
                  </a:solidFill>
                </a:rPr>
                <a:t>Age=52</a:t>
              </a:r>
            </a:p>
          </p:txBody>
        </p:sp>
        <p:sp>
          <p:nvSpPr>
            <p:cNvPr id="42" name="Oval 12"/>
            <p:cNvSpPr>
              <a:spLocks noChangeArrowheads="1"/>
            </p:cNvSpPr>
            <p:nvPr/>
          </p:nvSpPr>
          <p:spPr bwMode="auto">
            <a:xfrm>
              <a:off x="2891833" y="592674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Auto2</a:t>
              </a:r>
            </a:p>
            <a:p>
              <a:pPr algn="ctr"/>
              <a:r>
                <a:rPr lang="en-US" sz="1200" b="1" i="0">
                  <a:solidFill>
                    <a:schemeClr val="accent2"/>
                  </a:solidFill>
                </a:rPr>
                <a:t>Color=red</a:t>
              </a:r>
            </a:p>
          </p:txBody>
        </p:sp>
        <p:grpSp>
          <p:nvGrpSpPr>
            <p:cNvPr id="43" name="Group 42"/>
            <p:cNvGrpSpPr/>
            <p:nvPr/>
          </p:nvGrpSpPr>
          <p:grpSpPr>
            <a:xfrm>
              <a:off x="1413870" y="3899510"/>
              <a:ext cx="1441450" cy="276225"/>
              <a:chOff x="5721350" y="2316163"/>
              <a:chExt cx="1441450" cy="276225"/>
            </a:xfrm>
          </p:grpSpPr>
          <p:sp>
            <p:nvSpPr>
              <p:cNvPr id="44" name="Line 13"/>
              <p:cNvSpPr>
                <a:spLocks noChangeShapeType="1"/>
              </p:cNvSpPr>
              <p:nvPr/>
            </p:nvSpPr>
            <p:spPr bwMode="auto">
              <a:xfrm>
                <a:off x="5751513" y="2590800"/>
                <a:ext cx="1295400" cy="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 name="Text Box 19"/>
              <p:cNvSpPr txBox="1">
                <a:spLocks noChangeArrowheads="1"/>
              </p:cNvSpPr>
              <p:nvPr/>
            </p:nvSpPr>
            <p:spPr bwMode="auto">
              <a:xfrm>
                <a:off x="5721350" y="2316163"/>
                <a:ext cx="14414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1) Company-OID</a:t>
                </a:r>
              </a:p>
            </p:txBody>
          </p:sp>
        </p:grpSp>
        <p:grpSp>
          <p:nvGrpSpPr>
            <p:cNvPr id="46" name="Group 45"/>
            <p:cNvGrpSpPr/>
            <p:nvPr/>
          </p:nvGrpSpPr>
          <p:grpSpPr>
            <a:xfrm>
              <a:off x="1629770" y="5317147"/>
              <a:ext cx="1377950" cy="838200"/>
              <a:chOff x="5937250" y="3733800"/>
              <a:chExt cx="1377950" cy="838200"/>
            </a:xfrm>
          </p:grpSpPr>
          <p:sp>
            <p:nvSpPr>
              <p:cNvPr id="47" name="Line 17"/>
              <p:cNvSpPr>
                <a:spLocks noChangeShapeType="1"/>
              </p:cNvSpPr>
              <p:nvPr/>
            </p:nvSpPr>
            <p:spPr bwMode="auto">
              <a:xfrm flipH="1">
                <a:off x="5943600" y="3733800"/>
                <a:ext cx="1371600" cy="8382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Text Box 21"/>
              <p:cNvSpPr txBox="1">
                <a:spLocks noChangeArrowheads="1"/>
              </p:cNvSpPr>
              <p:nvPr/>
            </p:nvSpPr>
            <p:spPr bwMode="auto">
              <a:xfrm rot="-1828377">
                <a:off x="5937250" y="3956050"/>
                <a:ext cx="110966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4) City-OID</a:t>
                </a:r>
              </a:p>
            </p:txBody>
          </p:sp>
        </p:grpSp>
        <p:grpSp>
          <p:nvGrpSpPr>
            <p:cNvPr id="49" name="Group 48"/>
            <p:cNvGrpSpPr/>
            <p:nvPr/>
          </p:nvGrpSpPr>
          <p:grpSpPr>
            <a:xfrm>
              <a:off x="3379195" y="4402747"/>
              <a:ext cx="1282700" cy="457200"/>
              <a:chOff x="7686675" y="2819400"/>
              <a:chExt cx="1282700" cy="457200"/>
            </a:xfrm>
          </p:grpSpPr>
          <p:sp>
            <p:nvSpPr>
              <p:cNvPr id="50" name="Line 15"/>
              <p:cNvSpPr>
                <a:spLocks noChangeShapeType="1"/>
              </p:cNvSpPr>
              <p:nvPr/>
            </p:nvSpPr>
            <p:spPr bwMode="auto">
              <a:xfrm flipH="1">
                <a:off x="7686675" y="2819400"/>
                <a:ext cx="46038" cy="4572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Text Box 22"/>
              <p:cNvSpPr txBox="1">
                <a:spLocks noChangeArrowheads="1"/>
              </p:cNvSpPr>
              <p:nvPr/>
            </p:nvSpPr>
            <p:spPr bwMode="auto">
              <a:xfrm>
                <a:off x="7696200" y="2895600"/>
                <a:ext cx="12731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2) People-OID</a:t>
                </a:r>
              </a:p>
            </p:txBody>
          </p:sp>
        </p:grpSp>
        <p:grpSp>
          <p:nvGrpSpPr>
            <p:cNvPr id="52" name="Group 51"/>
            <p:cNvGrpSpPr/>
            <p:nvPr/>
          </p:nvGrpSpPr>
          <p:grpSpPr>
            <a:xfrm>
              <a:off x="3464920" y="5393347"/>
              <a:ext cx="1158875" cy="533400"/>
              <a:chOff x="7772400" y="3810000"/>
              <a:chExt cx="1158875" cy="533400"/>
            </a:xfrm>
          </p:grpSpPr>
          <p:sp>
            <p:nvSpPr>
              <p:cNvPr id="53" name="Line 18"/>
              <p:cNvSpPr>
                <a:spLocks noChangeShapeType="1"/>
              </p:cNvSpPr>
              <p:nvPr/>
            </p:nvSpPr>
            <p:spPr bwMode="auto">
              <a:xfrm>
                <a:off x="7772400" y="3810000"/>
                <a:ext cx="46038" cy="5334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4" name="Text Box 23"/>
              <p:cNvSpPr txBox="1">
                <a:spLocks noChangeArrowheads="1"/>
              </p:cNvSpPr>
              <p:nvPr/>
            </p:nvSpPr>
            <p:spPr bwMode="auto">
              <a:xfrm>
                <a:off x="7772400" y="3962400"/>
                <a:ext cx="11588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3) Auto-OID</a:t>
                </a:r>
              </a:p>
            </p:txBody>
          </p:sp>
        </p:grpSp>
        <p:grpSp>
          <p:nvGrpSpPr>
            <p:cNvPr id="55" name="Group 54"/>
            <p:cNvGrpSpPr/>
            <p:nvPr/>
          </p:nvGrpSpPr>
          <p:grpSpPr>
            <a:xfrm>
              <a:off x="123712" y="5393347"/>
              <a:ext cx="902808" cy="609600"/>
              <a:chOff x="4431192" y="3810000"/>
              <a:chExt cx="902808" cy="609600"/>
            </a:xfrm>
          </p:grpSpPr>
          <p:sp>
            <p:nvSpPr>
              <p:cNvPr id="56" name="Line 16"/>
              <p:cNvSpPr>
                <a:spLocks noChangeShapeType="1"/>
              </p:cNvSpPr>
              <p:nvPr/>
            </p:nvSpPr>
            <p:spPr bwMode="auto">
              <a:xfrm>
                <a:off x="5181600" y="3810000"/>
                <a:ext cx="152400" cy="6096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TextBox 35"/>
              <p:cNvSpPr txBox="1">
                <a:spLocks noChangeArrowheads="1"/>
              </p:cNvSpPr>
              <p:nvPr/>
            </p:nvSpPr>
            <p:spPr bwMode="auto">
              <a:xfrm rot="20696676">
                <a:off x="4431192" y="3949956"/>
                <a:ext cx="788987"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5) Name</a:t>
                </a:r>
              </a:p>
            </p:txBody>
          </p:sp>
        </p:grpSp>
        <p:grpSp>
          <p:nvGrpSpPr>
            <p:cNvPr id="58" name="Group 57"/>
            <p:cNvGrpSpPr/>
            <p:nvPr/>
          </p:nvGrpSpPr>
          <p:grpSpPr>
            <a:xfrm>
              <a:off x="174165" y="4326547"/>
              <a:ext cx="2717668" cy="1747155"/>
              <a:chOff x="4481645" y="2743200"/>
              <a:chExt cx="2717668" cy="1747155"/>
            </a:xfrm>
          </p:grpSpPr>
          <p:sp>
            <p:nvSpPr>
              <p:cNvPr id="59" name="Line 14"/>
              <p:cNvSpPr>
                <a:spLocks noChangeShapeType="1"/>
              </p:cNvSpPr>
              <p:nvPr/>
            </p:nvSpPr>
            <p:spPr bwMode="auto">
              <a:xfrm flipH="1">
                <a:off x="5791200" y="2743200"/>
                <a:ext cx="1408113" cy="685800"/>
              </a:xfrm>
              <a:prstGeom prst="line">
                <a:avLst/>
              </a:prstGeom>
              <a:noFill/>
              <a:ln w="1905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 name="Text Box 20"/>
              <p:cNvSpPr txBox="1">
                <a:spLocks noChangeArrowheads="1"/>
              </p:cNvSpPr>
              <p:nvPr/>
            </p:nvSpPr>
            <p:spPr bwMode="auto">
              <a:xfrm rot="-1594418">
                <a:off x="5748338" y="2905125"/>
                <a:ext cx="11096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6) City-OID</a:t>
                </a:r>
              </a:p>
            </p:txBody>
          </p:sp>
          <p:sp>
            <p:nvSpPr>
              <p:cNvPr id="61" name="TextBox 60"/>
              <p:cNvSpPr txBox="1"/>
              <p:nvPr/>
            </p:nvSpPr>
            <p:spPr>
              <a:xfrm rot="20489559">
                <a:off x="4481645" y="4121023"/>
                <a:ext cx="814647" cy="369332"/>
              </a:xfrm>
              <a:prstGeom prst="rect">
                <a:avLst/>
              </a:prstGeom>
              <a:noFill/>
            </p:spPr>
            <p:txBody>
              <a:bodyPr wrap="none" rtlCol="0">
                <a:spAutoFit/>
              </a:bodyPr>
              <a:lstStyle/>
              <a:p>
                <a:r>
                  <a:rPr lang="en-US" sz="1800" b="1" i="0" dirty="0">
                    <a:solidFill>
                      <a:srgbClr val="9900CC"/>
                    </a:solidFill>
                  </a:rPr>
                  <a:t>(Join)</a:t>
                </a:r>
              </a:p>
            </p:txBody>
          </p:sp>
        </p:grpSp>
      </p:grpSp>
      <p:sp>
        <p:nvSpPr>
          <p:cNvPr id="7" name="Curved Up Arrow 6"/>
          <p:cNvSpPr/>
          <p:nvPr/>
        </p:nvSpPr>
        <p:spPr bwMode="auto">
          <a:xfrm rot="18813832">
            <a:off x="4419658" y="4784285"/>
            <a:ext cx="2822244" cy="731520"/>
          </a:xfrm>
          <a:prstGeom prst="curvedUpArrow">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 name="TextBox 2">
            <a:extLst>
              <a:ext uri="{FF2B5EF4-FFF2-40B4-BE49-F238E27FC236}">
                <a16:creationId xmlns:a16="http://schemas.microsoft.com/office/drawing/2014/main" id="{1421AE0B-06E7-414A-A524-58A8C363E349}"/>
              </a:ext>
            </a:extLst>
          </p:cNvPr>
          <p:cNvSpPr txBox="1"/>
          <p:nvPr/>
        </p:nvSpPr>
        <p:spPr>
          <a:xfrm>
            <a:off x="6620681" y="4559374"/>
            <a:ext cx="2021480" cy="1938992"/>
          </a:xfrm>
          <a:prstGeom prst="rect">
            <a:avLst/>
          </a:prstGeom>
          <a:noFill/>
        </p:spPr>
        <p:txBody>
          <a:bodyPr wrap="square" rtlCol="0">
            <a:spAutoFit/>
          </a:bodyPr>
          <a:lstStyle/>
          <a:p>
            <a:r>
              <a:rPr lang="en-US" sz="2000" dirty="0"/>
              <a:t>Replace </a:t>
            </a:r>
            <a:r>
              <a:rPr lang="en-US" sz="2000" b="1" dirty="0">
                <a:solidFill>
                  <a:srgbClr val="7030A0"/>
                </a:solidFill>
              </a:rPr>
              <a:t>joins </a:t>
            </a:r>
            <a:r>
              <a:rPr lang="en-US" sz="2000" dirty="0"/>
              <a:t>on foreign key and primary key with </a:t>
            </a:r>
            <a:r>
              <a:rPr lang="en-US" sz="2000" b="1" dirty="0">
                <a:solidFill>
                  <a:srgbClr val="7030A0"/>
                </a:solidFill>
              </a:rPr>
              <a:t>object references</a:t>
            </a:r>
          </a:p>
        </p:txBody>
      </p:sp>
    </p:spTree>
    <p:extLst>
      <p:ext uri="{BB962C8B-B14F-4D97-AF65-F5344CB8AC3E}">
        <p14:creationId xmlns:p14="http://schemas.microsoft.com/office/powerpoint/2010/main" val="193816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reeform 23"/>
          <p:cNvSpPr>
            <a:spLocks/>
          </p:cNvSpPr>
          <p:nvPr/>
        </p:nvSpPr>
        <p:spPr bwMode="auto">
          <a:xfrm>
            <a:off x="4507583" y="2373631"/>
            <a:ext cx="1704184" cy="1993900"/>
          </a:xfrm>
          <a:custGeom>
            <a:avLst/>
            <a:gdLst>
              <a:gd name="T0" fmla="*/ 2147483647 w 1312"/>
              <a:gd name="T1" fmla="*/ 2147483647 h 1264"/>
              <a:gd name="T2" fmla="*/ 2147483647 w 1312"/>
              <a:gd name="T3" fmla="*/ 2147483647 h 1264"/>
              <a:gd name="T4" fmla="*/ 2147483647 w 1312"/>
              <a:gd name="T5" fmla="*/ 2147483647 h 1264"/>
              <a:gd name="T6" fmla="*/ 2147483647 w 1312"/>
              <a:gd name="T7" fmla="*/ 2147483647 h 1264"/>
              <a:gd name="T8" fmla="*/ 2147483647 w 1312"/>
              <a:gd name="T9" fmla="*/ 2147483647 h 1264"/>
              <a:gd name="T10" fmla="*/ 2147483647 w 1312"/>
              <a:gd name="T11" fmla="*/ 2147483647 h 1264"/>
              <a:gd name="T12" fmla="*/ 2147483647 w 1312"/>
              <a:gd name="T13" fmla="*/ 2147483647 h 1264"/>
              <a:gd name="T14" fmla="*/ 2147483647 w 1312"/>
              <a:gd name="T15" fmla="*/ 2147483647 h 1264"/>
              <a:gd name="T16" fmla="*/ 2147483647 w 1312"/>
              <a:gd name="T17" fmla="*/ 2147483647 h 1264"/>
              <a:gd name="T18" fmla="*/ 2147483647 w 1312"/>
              <a:gd name="T19" fmla="*/ 2147483647 h 1264"/>
              <a:gd name="T20" fmla="*/ 2147483647 w 1312"/>
              <a:gd name="T21" fmla="*/ 2147483647 h 1264"/>
              <a:gd name="T22" fmla="*/ 2147483647 w 1312"/>
              <a:gd name="T23" fmla="*/ 2147483647 h 1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
              <a:gd name="T37" fmla="*/ 0 h 1264"/>
              <a:gd name="T38" fmla="*/ 1312 w 1312"/>
              <a:gd name="T39" fmla="*/ 1264 h 1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 h="1264">
                <a:moveTo>
                  <a:pt x="1272" y="1016"/>
                </a:moveTo>
                <a:cubicBezTo>
                  <a:pt x="1288" y="904"/>
                  <a:pt x="1312" y="640"/>
                  <a:pt x="1272" y="488"/>
                </a:cubicBezTo>
                <a:cubicBezTo>
                  <a:pt x="1232" y="336"/>
                  <a:pt x="1144" y="184"/>
                  <a:pt x="1032" y="104"/>
                </a:cubicBezTo>
                <a:cubicBezTo>
                  <a:pt x="920" y="24"/>
                  <a:pt x="744" y="16"/>
                  <a:pt x="600" y="8"/>
                </a:cubicBezTo>
                <a:cubicBezTo>
                  <a:pt x="456" y="0"/>
                  <a:pt x="264" y="8"/>
                  <a:pt x="168" y="56"/>
                </a:cubicBezTo>
                <a:cubicBezTo>
                  <a:pt x="72" y="104"/>
                  <a:pt x="48" y="208"/>
                  <a:pt x="24" y="296"/>
                </a:cubicBezTo>
                <a:cubicBezTo>
                  <a:pt x="0" y="384"/>
                  <a:pt x="8" y="472"/>
                  <a:pt x="24" y="584"/>
                </a:cubicBezTo>
                <a:cubicBezTo>
                  <a:pt x="40" y="696"/>
                  <a:pt x="56" y="864"/>
                  <a:pt x="120" y="968"/>
                </a:cubicBezTo>
                <a:cubicBezTo>
                  <a:pt x="184" y="1072"/>
                  <a:pt x="312" y="1160"/>
                  <a:pt x="408" y="1208"/>
                </a:cubicBezTo>
                <a:cubicBezTo>
                  <a:pt x="504" y="1256"/>
                  <a:pt x="568" y="1264"/>
                  <a:pt x="696" y="1256"/>
                </a:cubicBezTo>
                <a:cubicBezTo>
                  <a:pt x="824" y="1248"/>
                  <a:pt x="1080" y="1200"/>
                  <a:pt x="1176" y="1160"/>
                </a:cubicBezTo>
                <a:cubicBezTo>
                  <a:pt x="1272" y="1120"/>
                  <a:pt x="1256" y="1128"/>
                  <a:pt x="1272" y="1016"/>
                </a:cubicBezTo>
                <a:close/>
              </a:path>
            </a:pathLst>
          </a:custGeom>
          <a:solidFill>
            <a:srgbClr val="FFD5AB"/>
          </a:solidFill>
          <a:ln w="9525">
            <a:solidFill>
              <a:schemeClr val="tx1"/>
            </a:solidFill>
            <a:round/>
            <a:headEnd/>
            <a:tailEnd/>
          </a:ln>
        </p:spPr>
        <p:txBody>
          <a:bodyPr/>
          <a:lstStyle/>
          <a:p>
            <a:endParaRPr lang="en-US" dirty="0"/>
          </a:p>
        </p:txBody>
      </p:sp>
      <p:sp>
        <p:nvSpPr>
          <p:cNvPr id="132099" name="Rectangle 2"/>
          <p:cNvSpPr>
            <a:spLocks noGrp="1" noChangeArrowheads="1"/>
          </p:cNvSpPr>
          <p:nvPr>
            <p:ph type="title"/>
          </p:nvPr>
        </p:nvSpPr>
        <p:spPr>
          <a:xfrm>
            <a:off x="381000" y="41840"/>
            <a:ext cx="3804487" cy="2091759"/>
          </a:xfrm>
        </p:spPr>
        <p:txBody>
          <a:bodyPr/>
          <a:lstStyle/>
          <a:p>
            <a:pPr algn="l" eaLnBrk="1" hangingPunct="1"/>
            <a:r>
              <a:rPr lang="en-US" sz="4000" b="1" dirty="0">
                <a:solidFill>
                  <a:srgbClr val="800000"/>
                </a:solidFill>
                <a:latin typeface="Comic Sans MS" pitchFamily="66" charset="0"/>
              </a:rPr>
              <a:t>Step 3:  Construct the OO Query</a:t>
            </a:r>
          </a:p>
        </p:txBody>
      </p:sp>
      <p:sp>
        <p:nvSpPr>
          <p:cNvPr id="132100" name="Rectangle 3"/>
          <p:cNvSpPr>
            <a:spLocks noGrp="1" noChangeArrowheads="1"/>
          </p:cNvSpPr>
          <p:nvPr>
            <p:ph type="body" idx="1"/>
          </p:nvPr>
        </p:nvSpPr>
        <p:spPr>
          <a:xfrm>
            <a:off x="838200" y="4648200"/>
            <a:ext cx="7848600" cy="1676400"/>
          </a:xfrm>
          <a:solidFill>
            <a:srgbClr val="E1FFF5"/>
          </a:solidFill>
        </p:spPr>
        <p:txBody>
          <a:bodyPr/>
          <a:lstStyle/>
          <a:p>
            <a:pPr eaLnBrk="1" hangingPunct="1">
              <a:lnSpc>
                <a:spcPct val="80000"/>
              </a:lnSpc>
              <a:spcAft>
                <a:spcPct val="20000"/>
              </a:spcAft>
              <a:buFontTx/>
              <a:buNone/>
            </a:pPr>
            <a:r>
              <a:rPr lang="en-US" sz="2000" b="1" u="sng" dirty="0">
                <a:latin typeface="Arial Unicode MS" pitchFamily="34" charset="-128"/>
              </a:rPr>
              <a:t>OO Query</a:t>
            </a:r>
            <a:r>
              <a:rPr lang="en-US" sz="2000" dirty="0">
                <a:latin typeface="Arial Unicode MS" pitchFamily="34" charset="-128"/>
              </a:rPr>
              <a:t>:</a:t>
            </a:r>
          </a:p>
          <a:p>
            <a:pPr eaLnBrk="1" hangingPunct="1">
              <a:lnSpc>
                <a:spcPct val="80000"/>
              </a:lnSpc>
              <a:buFontTx/>
              <a:buNone/>
            </a:pPr>
            <a:r>
              <a:rPr lang="en-US" sz="2000" dirty="0">
                <a:latin typeface="Arial Unicode MS" pitchFamily="34" charset="-128"/>
              </a:rPr>
              <a:t>Where  </a:t>
            </a:r>
            <a:r>
              <a:rPr lang="en-US" sz="2000" dirty="0" err="1">
                <a:solidFill>
                  <a:srgbClr val="9900CC"/>
                </a:solidFill>
                <a:latin typeface="Arial Unicode MS" pitchFamily="34" charset="-128"/>
              </a:rPr>
              <a:t>Auto.Manufacturer.President.Age</a:t>
            </a:r>
            <a:r>
              <a:rPr lang="en-US" sz="2000" dirty="0">
                <a:solidFill>
                  <a:srgbClr val="9900CC"/>
                </a:solidFill>
                <a:latin typeface="Arial Unicode MS" pitchFamily="34" charset="-128"/>
              </a:rPr>
              <a:t> = 52</a:t>
            </a:r>
            <a:r>
              <a:rPr lang="en-US" sz="2000" dirty="0">
                <a:latin typeface="Arial Unicode MS" pitchFamily="34" charset="-128"/>
              </a:rPr>
              <a:t>   AND</a:t>
            </a:r>
          </a:p>
          <a:p>
            <a:pPr eaLnBrk="1" hangingPunct="1">
              <a:lnSpc>
                <a:spcPct val="80000"/>
              </a:lnSpc>
              <a:buFontTx/>
              <a:buNone/>
            </a:pPr>
            <a:r>
              <a:rPr lang="en-US" sz="2000" dirty="0">
                <a:latin typeface="Arial Unicode MS" pitchFamily="34" charset="-128"/>
              </a:rPr>
              <a:t>		</a:t>
            </a:r>
            <a:r>
              <a:rPr lang="en-US" sz="2000" dirty="0" err="1">
                <a:solidFill>
                  <a:schemeClr val="accent2"/>
                </a:solidFill>
                <a:latin typeface="Arial Unicode MS" pitchFamily="34" charset="-128"/>
              </a:rPr>
              <a:t>Auto.Manufacturer.President.Automobile.Color</a:t>
            </a:r>
            <a:r>
              <a:rPr lang="en-US" sz="2000" dirty="0">
                <a:solidFill>
                  <a:schemeClr val="accent2"/>
                </a:solidFill>
                <a:latin typeface="Arial Unicode MS" pitchFamily="34" charset="-128"/>
              </a:rPr>
              <a:t> = red</a:t>
            </a:r>
            <a:r>
              <a:rPr lang="en-US" sz="2000" dirty="0">
                <a:latin typeface="Arial Unicode MS" pitchFamily="34" charset="-128"/>
              </a:rPr>
              <a:t>   AND</a:t>
            </a:r>
          </a:p>
          <a:p>
            <a:pPr eaLnBrk="1" hangingPunct="1">
              <a:lnSpc>
                <a:spcPct val="80000"/>
              </a:lnSpc>
              <a:buFontTx/>
              <a:buNone/>
            </a:pPr>
            <a:r>
              <a:rPr lang="en-US" sz="2000" dirty="0">
                <a:latin typeface="Arial Unicode MS" pitchFamily="34" charset="-128"/>
              </a:rPr>
              <a:t>		</a:t>
            </a:r>
          </a:p>
        </p:txBody>
      </p:sp>
      <p:sp>
        <p:nvSpPr>
          <p:cNvPr id="132101" name="Text Box 4"/>
          <p:cNvSpPr txBox="1">
            <a:spLocks noChangeArrowheads="1"/>
          </p:cNvSpPr>
          <p:nvPr/>
        </p:nvSpPr>
        <p:spPr bwMode="auto">
          <a:xfrm>
            <a:off x="5196959" y="1015105"/>
            <a:ext cx="27781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2000" b="1" i="0" u="sng" dirty="0"/>
              <a:t>OO Predicate Graph</a:t>
            </a:r>
            <a:r>
              <a:rPr lang="en-US" sz="1800" b="1" i="0" dirty="0"/>
              <a:t>:</a:t>
            </a:r>
            <a:endParaRPr lang="en-US" sz="1800" b="1" u="sng" dirty="0"/>
          </a:p>
        </p:txBody>
      </p:sp>
      <p:sp>
        <p:nvSpPr>
          <p:cNvPr id="132102" name="Oval 5"/>
          <p:cNvSpPr>
            <a:spLocks noChangeArrowheads="1"/>
          </p:cNvSpPr>
          <p:nvPr/>
        </p:nvSpPr>
        <p:spPr bwMode="auto">
          <a:xfrm>
            <a:off x="4358759" y="15587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Auto1</a:t>
            </a:r>
          </a:p>
        </p:txBody>
      </p:sp>
      <p:sp>
        <p:nvSpPr>
          <p:cNvPr id="132103" name="Oval 6"/>
          <p:cNvSpPr>
            <a:spLocks noChangeArrowheads="1"/>
          </p:cNvSpPr>
          <p:nvPr/>
        </p:nvSpPr>
        <p:spPr bwMode="auto">
          <a:xfrm>
            <a:off x="6873359" y="15587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2104" name="Oval 8"/>
          <p:cNvSpPr>
            <a:spLocks noChangeArrowheads="1"/>
          </p:cNvSpPr>
          <p:nvPr/>
        </p:nvSpPr>
        <p:spPr bwMode="auto">
          <a:xfrm>
            <a:off x="4812437" y="358043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2105" name="Oval 9"/>
          <p:cNvSpPr>
            <a:spLocks noChangeArrowheads="1"/>
          </p:cNvSpPr>
          <p:nvPr/>
        </p:nvSpPr>
        <p:spPr bwMode="auto">
          <a:xfrm>
            <a:off x="6949559" y="25874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People</a:t>
            </a:r>
          </a:p>
          <a:p>
            <a:pPr algn="ctr"/>
            <a:r>
              <a:rPr lang="en-US" sz="1200" b="1" i="0">
                <a:solidFill>
                  <a:srgbClr val="9900CC"/>
                </a:solidFill>
              </a:rPr>
              <a:t>Age=52</a:t>
            </a:r>
          </a:p>
        </p:txBody>
      </p:sp>
      <p:sp>
        <p:nvSpPr>
          <p:cNvPr id="132106" name="Oval 10"/>
          <p:cNvSpPr>
            <a:spLocks noChangeArrowheads="1"/>
          </p:cNvSpPr>
          <p:nvPr/>
        </p:nvSpPr>
        <p:spPr bwMode="auto">
          <a:xfrm>
            <a:off x="7025759" y="35399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Auto2</a:t>
            </a:r>
          </a:p>
          <a:p>
            <a:pPr algn="ctr"/>
            <a:r>
              <a:rPr lang="en-US" sz="1200" b="1" i="0">
                <a:solidFill>
                  <a:schemeClr val="accent2"/>
                </a:solidFill>
              </a:rPr>
              <a:t>Color=red</a:t>
            </a:r>
          </a:p>
        </p:txBody>
      </p:sp>
      <p:sp>
        <p:nvSpPr>
          <p:cNvPr id="132107" name="Line 11"/>
          <p:cNvSpPr>
            <a:spLocks noChangeShapeType="1"/>
          </p:cNvSpPr>
          <p:nvPr/>
        </p:nvSpPr>
        <p:spPr bwMode="auto">
          <a:xfrm>
            <a:off x="5577959" y="1863553"/>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08" name="Line 12"/>
          <p:cNvSpPr>
            <a:spLocks noChangeShapeType="1"/>
          </p:cNvSpPr>
          <p:nvPr/>
        </p:nvSpPr>
        <p:spPr bwMode="auto">
          <a:xfrm flipH="1">
            <a:off x="5751231" y="2015953"/>
            <a:ext cx="1274526" cy="646705"/>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09" name="Line 13"/>
          <p:cNvSpPr>
            <a:spLocks noChangeShapeType="1"/>
          </p:cNvSpPr>
          <p:nvPr/>
        </p:nvSpPr>
        <p:spPr bwMode="auto">
          <a:xfrm>
            <a:off x="7559159" y="2092153"/>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0" name="Line 14"/>
          <p:cNvSpPr>
            <a:spLocks noChangeShapeType="1"/>
          </p:cNvSpPr>
          <p:nvPr/>
        </p:nvSpPr>
        <p:spPr bwMode="auto">
          <a:xfrm>
            <a:off x="5114410" y="3082753"/>
            <a:ext cx="76200" cy="533400"/>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1" name="Line 15"/>
          <p:cNvSpPr>
            <a:spLocks noChangeShapeType="1"/>
          </p:cNvSpPr>
          <p:nvPr/>
        </p:nvSpPr>
        <p:spPr bwMode="auto">
          <a:xfrm flipH="1">
            <a:off x="5870059" y="3006553"/>
            <a:ext cx="1155698" cy="662652"/>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2" name="Line 16"/>
          <p:cNvSpPr>
            <a:spLocks noChangeShapeType="1"/>
          </p:cNvSpPr>
          <p:nvPr/>
        </p:nvSpPr>
        <p:spPr bwMode="auto">
          <a:xfrm>
            <a:off x="7559159" y="3158953"/>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3" name="Text Box 17"/>
          <p:cNvSpPr txBox="1">
            <a:spLocks noChangeArrowheads="1"/>
          </p:cNvSpPr>
          <p:nvPr/>
        </p:nvSpPr>
        <p:spPr bwMode="auto">
          <a:xfrm>
            <a:off x="5606534" y="1596853"/>
            <a:ext cx="1212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Company-OID</a:t>
            </a:r>
          </a:p>
        </p:txBody>
      </p:sp>
      <p:sp>
        <p:nvSpPr>
          <p:cNvPr id="132114" name="Text Box 19"/>
          <p:cNvSpPr txBox="1">
            <a:spLocks noChangeArrowheads="1"/>
          </p:cNvSpPr>
          <p:nvPr/>
        </p:nvSpPr>
        <p:spPr bwMode="auto">
          <a:xfrm rot="-1794926">
            <a:off x="6125594" y="3010875"/>
            <a:ext cx="8842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City-OID</a:t>
            </a:r>
          </a:p>
        </p:txBody>
      </p:sp>
      <p:sp>
        <p:nvSpPr>
          <p:cNvPr id="132115" name="Text Box 20"/>
          <p:cNvSpPr txBox="1">
            <a:spLocks noChangeArrowheads="1"/>
          </p:cNvSpPr>
          <p:nvPr/>
        </p:nvSpPr>
        <p:spPr bwMode="auto">
          <a:xfrm>
            <a:off x="7546458" y="2095075"/>
            <a:ext cx="10461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People-OID</a:t>
            </a:r>
          </a:p>
        </p:txBody>
      </p:sp>
      <p:sp>
        <p:nvSpPr>
          <p:cNvPr id="132116" name="Text Box 21"/>
          <p:cNvSpPr txBox="1">
            <a:spLocks noChangeArrowheads="1"/>
          </p:cNvSpPr>
          <p:nvPr/>
        </p:nvSpPr>
        <p:spPr bwMode="auto">
          <a:xfrm>
            <a:off x="7482959" y="3158953"/>
            <a:ext cx="933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Auto-OID</a:t>
            </a:r>
          </a:p>
        </p:txBody>
      </p:sp>
      <p:sp>
        <p:nvSpPr>
          <p:cNvPr id="132117" name="Oval 7"/>
          <p:cNvSpPr>
            <a:spLocks noChangeArrowheads="1"/>
          </p:cNvSpPr>
          <p:nvPr/>
        </p:nvSpPr>
        <p:spPr bwMode="auto">
          <a:xfrm>
            <a:off x="4657210" y="2571681"/>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grpSp>
        <p:nvGrpSpPr>
          <p:cNvPr id="3" name="Group 2"/>
          <p:cNvGrpSpPr/>
          <p:nvPr/>
        </p:nvGrpSpPr>
        <p:grpSpPr>
          <a:xfrm>
            <a:off x="7772400" y="2321745"/>
            <a:ext cx="1046159" cy="684808"/>
            <a:chOff x="7077591" y="2286992"/>
            <a:chExt cx="1046159" cy="684808"/>
          </a:xfrm>
        </p:grpSpPr>
        <p:sp>
          <p:nvSpPr>
            <p:cNvPr id="132120" name="Line 26"/>
            <p:cNvSpPr>
              <a:spLocks noChangeShapeType="1"/>
            </p:cNvSpPr>
            <p:nvPr/>
          </p:nvSpPr>
          <p:spPr bwMode="auto">
            <a:xfrm flipH="1">
              <a:off x="7162800" y="2536928"/>
              <a:ext cx="311150" cy="434872"/>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22" name="Text Box 29"/>
            <p:cNvSpPr txBox="1">
              <a:spLocks noChangeArrowheads="1"/>
            </p:cNvSpPr>
            <p:nvPr/>
          </p:nvSpPr>
          <p:spPr bwMode="auto">
            <a:xfrm>
              <a:off x="7077591" y="2286992"/>
              <a:ext cx="10461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dirty="0">
                  <a:solidFill>
                    <a:srgbClr val="9900CC"/>
                  </a:solidFill>
                </a:rPr>
                <a:t>Predicate</a:t>
              </a:r>
            </a:p>
          </p:txBody>
        </p:sp>
      </p:grpSp>
      <p:grpSp>
        <p:nvGrpSpPr>
          <p:cNvPr id="4" name="Group 3"/>
          <p:cNvGrpSpPr/>
          <p:nvPr/>
        </p:nvGrpSpPr>
        <p:grpSpPr>
          <a:xfrm>
            <a:off x="7523634" y="3997713"/>
            <a:ext cx="1295400" cy="468622"/>
            <a:chOff x="7262813" y="3905502"/>
            <a:chExt cx="1295400" cy="468622"/>
          </a:xfrm>
        </p:grpSpPr>
        <p:sp>
          <p:nvSpPr>
            <p:cNvPr id="132121" name="Line 27"/>
            <p:cNvSpPr>
              <a:spLocks noChangeShapeType="1"/>
            </p:cNvSpPr>
            <p:nvPr/>
          </p:nvSpPr>
          <p:spPr bwMode="auto">
            <a:xfrm flipH="1" flipV="1">
              <a:off x="7444387" y="3905502"/>
              <a:ext cx="122474" cy="24678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23" name="Text Box 30"/>
            <p:cNvSpPr txBox="1">
              <a:spLocks noChangeArrowheads="1"/>
            </p:cNvSpPr>
            <p:nvPr/>
          </p:nvSpPr>
          <p:spPr bwMode="auto">
            <a:xfrm>
              <a:off x="7262813" y="4066347"/>
              <a:ext cx="1295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dirty="0">
                  <a:solidFill>
                    <a:srgbClr val="0070C0"/>
                  </a:solidFill>
                </a:rPr>
                <a:t>Predicate</a:t>
              </a:r>
            </a:p>
          </p:txBody>
        </p:sp>
      </p:grpSp>
      <p:sp>
        <p:nvSpPr>
          <p:cNvPr id="132124" name="Text Box 31"/>
          <p:cNvSpPr txBox="1">
            <a:spLocks noChangeArrowheads="1"/>
          </p:cNvSpPr>
          <p:nvPr/>
        </p:nvSpPr>
        <p:spPr bwMode="auto">
          <a:xfrm rot="-1307759">
            <a:off x="5800209" y="2122316"/>
            <a:ext cx="8842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City-OID</a:t>
            </a:r>
          </a:p>
        </p:txBody>
      </p:sp>
      <p:sp>
        <p:nvSpPr>
          <p:cNvPr id="132125" name="Text Box 32"/>
          <p:cNvSpPr txBox="1">
            <a:spLocks noChangeArrowheads="1"/>
          </p:cNvSpPr>
          <p:nvPr/>
        </p:nvSpPr>
        <p:spPr bwMode="auto">
          <a:xfrm rot="-1622616">
            <a:off x="5876409" y="2274716"/>
            <a:ext cx="12176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(Headquarter)</a:t>
            </a:r>
          </a:p>
        </p:txBody>
      </p:sp>
      <p:sp>
        <p:nvSpPr>
          <p:cNvPr id="132126" name="Text Box 33"/>
          <p:cNvSpPr txBox="1">
            <a:spLocks noChangeArrowheads="1"/>
          </p:cNvSpPr>
          <p:nvPr/>
        </p:nvSpPr>
        <p:spPr bwMode="auto">
          <a:xfrm rot="19808506">
            <a:off x="6140054" y="3209805"/>
            <a:ext cx="10318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(Hometown)</a:t>
            </a:r>
          </a:p>
        </p:txBody>
      </p:sp>
      <p:sp>
        <p:nvSpPr>
          <p:cNvPr id="2" name="TextBox 1"/>
          <p:cNvSpPr txBox="1"/>
          <p:nvPr/>
        </p:nvSpPr>
        <p:spPr>
          <a:xfrm rot="20901669">
            <a:off x="5118483" y="3151397"/>
            <a:ext cx="724878" cy="338554"/>
          </a:xfrm>
          <a:prstGeom prst="rect">
            <a:avLst/>
          </a:prstGeom>
          <a:noFill/>
        </p:spPr>
        <p:txBody>
          <a:bodyPr wrap="none" rtlCol="0">
            <a:spAutoFit/>
          </a:bodyPr>
          <a:lstStyle/>
          <a:p>
            <a:r>
              <a:rPr lang="en-US" sz="1600" dirty="0"/>
              <a:t>Name</a:t>
            </a:r>
          </a:p>
        </p:txBody>
      </p:sp>
      <p:sp>
        <p:nvSpPr>
          <p:cNvPr id="6" name="Oval 5"/>
          <p:cNvSpPr/>
          <p:nvPr/>
        </p:nvSpPr>
        <p:spPr bwMode="auto">
          <a:xfrm>
            <a:off x="6006049" y="4700172"/>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Comic Sans MS" pitchFamily="66" charset="0"/>
              </a:rPr>
              <a:t>1</a:t>
            </a:r>
          </a:p>
        </p:txBody>
      </p:sp>
      <p:sp>
        <p:nvSpPr>
          <p:cNvPr id="36" name="Oval 35"/>
          <p:cNvSpPr/>
          <p:nvPr/>
        </p:nvSpPr>
        <p:spPr bwMode="auto">
          <a:xfrm>
            <a:off x="1447800" y="5340350"/>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i="0" dirty="0">
                <a:solidFill>
                  <a:srgbClr val="FFC000"/>
                </a:solidFill>
              </a:rPr>
              <a:t>2</a:t>
            </a:r>
            <a:endParaRPr kumimoji="0" lang="en-US" sz="1800" b="0" i="0" u="none" strike="noStrike" cap="none" normalizeH="0" baseline="0" dirty="0">
              <a:ln>
                <a:noFill/>
              </a:ln>
              <a:solidFill>
                <a:srgbClr val="FFC000"/>
              </a:solidFill>
              <a:effectLst/>
              <a:latin typeface="Comic Sans MS" pitchFamily="66" charset="0"/>
            </a:endParaRPr>
          </a:p>
        </p:txBody>
      </p:sp>
      <p:pic>
        <p:nvPicPr>
          <p:cNvPr id="7" name="Picture 6"/>
          <p:cNvPicPr>
            <a:picLocks noChangeAspect="1"/>
          </p:cNvPicPr>
          <p:nvPr/>
        </p:nvPicPr>
        <p:blipFill>
          <a:blip r:embed="rId3"/>
          <a:stretch>
            <a:fillRect/>
          </a:stretch>
        </p:blipFill>
        <p:spPr>
          <a:xfrm>
            <a:off x="79841" y="3120854"/>
            <a:ext cx="4350550" cy="1162972"/>
          </a:xfrm>
          <a:prstGeom prst="rect">
            <a:avLst/>
          </a:prstGeom>
        </p:spPr>
      </p:pic>
      <p:sp>
        <p:nvSpPr>
          <p:cNvPr id="39" name="Rounded Rectangular Callout 36">
            <a:extLst>
              <a:ext uri="{FF2B5EF4-FFF2-40B4-BE49-F238E27FC236}">
                <a16:creationId xmlns:a16="http://schemas.microsoft.com/office/drawing/2014/main" id="{ED28497E-5ADE-431C-86A0-51FB7DC91F0E}"/>
              </a:ext>
            </a:extLst>
          </p:cNvPr>
          <p:cNvSpPr/>
          <p:nvPr/>
        </p:nvSpPr>
        <p:spPr bwMode="auto">
          <a:xfrm>
            <a:off x="4210402" y="5940229"/>
            <a:ext cx="2438399" cy="665040"/>
          </a:xfrm>
          <a:prstGeom prst="wedgeRoundRectCallout">
            <a:avLst>
              <a:gd name="adj1" fmla="val 43667"/>
              <a:gd name="adj2" fmla="val -97669"/>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i="0" dirty="0">
                <a:solidFill>
                  <a:srgbClr val="FFC000"/>
                </a:solidFill>
              </a:rPr>
              <a:t>The color of the car of that President is red</a:t>
            </a:r>
            <a:endParaRPr kumimoji="0" lang="en-US" sz="1600" b="0" i="0" u="none" strike="noStrike" cap="none" normalizeH="0" baseline="0" dirty="0">
              <a:ln>
                <a:noFill/>
              </a:ln>
              <a:solidFill>
                <a:srgbClr val="FFC000"/>
              </a:solidFill>
              <a:effectLst/>
              <a:latin typeface="Comic Sans MS" pitchFamily="66" charset="0"/>
            </a:endParaRPr>
          </a:p>
        </p:txBody>
      </p:sp>
      <p:sp>
        <p:nvSpPr>
          <p:cNvPr id="40" name="Oval 39">
            <a:extLst>
              <a:ext uri="{FF2B5EF4-FFF2-40B4-BE49-F238E27FC236}">
                <a16:creationId xmlns:a16="http://schemas.microsoft.com/office/drawing/2014/main" id="{7BFD9B83-7D05-4B77-9683-6D4F25CC4A6C}"/>
              </a:ext>
            </a:extLst>
          </p:cNvPr>
          <p:cNvSpPr/>
          <p:nvPr/>
        </p:nvSpPr>
        <p:spPr bwMode="auto">
          <a:xfrm>
            <a:off x="8722880" y="2312274"/>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Comic Sans MS" pitchFamily="66" charset="0"/>
              </a:rPr>
              <a:t>1</a:t>
            </a:r>
          </a:p>
        </p:txBody>
      </p:sp>
      <p:sp>
        <p:nvSpPr>
          <p:cNvPr id="42" name="Oval 41">
            <a:extLst>
              <a:ext uri="{FF2B5EF4-FFF2-40B4-BE49-F238E27FC236}">
                <a16:creationId xmlns:a16="http://schemas.microsoft.com/office/drawing/2014/main" id="{1A27DD4C-D7C2-4750-BE60-15A68A42833C}"/>
              </a:ext>
            </a:extLst>
          </p:cNvPr>
          <p:cNvSpPr/>
          <p:nvPr/>
        </p:nvSpPr>
        <p:spPr bwMode="auto">
          <a:xfrm>
            <a:off x="8507131" y="4133410"/>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i="0" dirty="0">
                <a:solidFill>
                  <a:srgbClr val="FFC000"/>
                </a:solidFill>
              </a:rPr>
              <a:t>2</a:t>
            </a:r>
            <a:endParaRPr kumimoji="0" lang="en-US" sz="1800" b="0" i="0" u="none" strike="noStrike" cap="none" normalizeH="0" baseline="0" dirty="0">
              <a:ln>
                <a:noFill/>
              </a:ln>
              <a:solidFill>
                <a:srgbClr val="FFC000"/>
              </a:solidFill>
              <a:effectLst/>
              <a:latin typeface="Comic Sans MS" pitchFamily="66" charset="0"/>
            </a:endParaRPr>
          </a:p>
        </p:txBody>
      </p:sp>
    </p:spTree>
    <p:extLst>
      <p:ext uri="{BB962C8B-B14F-4D97-AF65-F5344CB8AC3E}">
        <p14:creationId xmlns:p14="http://schemas.microsoft.com/office/powerpoint/2010/main" val="343145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dissolve">
                                      <p:cBhvr>
                                        <p:cTn id="10" dur="500"/>
                                        <p:tgtEl>
                                          <p:spTgt spid="4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2100">
                                            <p:txEl>
                                              <p:pRg st="1" end="1"/>
                                            </p:txEl>
                                          </p:spTgt>
                                        </p:tgtEl>
                                        <p:attrNameLst>
                                          <p:attrName>style.visibility</p:attrName>
                                        </p:attrNameLst>
                                      </p:cBhvr>
                                      <p:to>
                                        <p:strVal val="visible"/>
                                      </p:to>
                                    </p:set>
                                    <p:animEffect transition="in" filter="wipe(left)">
                                      <p:cBhvr>
                                        <p:cTn id="14" dur="500"/>
                                        <p:tgtEl>
                                          <p:spTgt spid="132100">
                                            <p:txEl>
                                              <p:pRg st="1" end="1"/>
                                            </p:txEl>
                                          </p:spTgt>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dissolve">
                                      <p:cBhvr>
                                        <p:cTn id="26" dur="500"/>
                                        <p:tgtEl>
                                          <p:spTgt spid="42"/>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32100">
                                            <p:txEl>
                                              <p:pRg st="2" end="2"/>
                                            </p:txEl>
                                          </p:spTgt>
                                        </p:tgtEl>
                                        <p:attrNameLst>
                                          <p:attrName>style.visibility</p:attrName>
                                        </p:attrNameLst>
                                      </p:cBhvr>
                                      <p:to>
                                        <p:strVal val="visible"/>
                                      </p:to>
                                    </p:set>
                                    <p:animEffect transition="in" filter="wipe(left)">
                                      <p:cBhvr>
                                        <p:cTn id="30" dur="500"/>
                                        <p:tgtEl>
                                          <p:spTgt spid="132100">
                                            <p:txEl>
                                              <p:pRg st="2" end="2"/>
                                            </p:txEl>
                                          </p:spTgt>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dissolve">
                                      <p:cBhvr>
                                        <p:cTn id="34" dur="1000"/>
                                        <p:tgtEl>
                                          <p:spTgt spid="36"/>
                                        </p:tgtEl>
                                      </p:cBhvr>
                                    </p:animEffec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down)">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P spid="39" grpId="0" animBg="1"/>
      <p:bldP spid="40" grpId="0" animBg="1"/>
      <p:bldP spid="42"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reeform 23"/>
          <p:cNvSpPr>
            <a:spLocks/>
          </p:cNvSpPr>
          <p:nvPr/>
        </p:nvSpPr>
        <p:spPr bwMode="auto">
          <a:xfrm>
            <a:off x="4507583" y="2373631"/>
            <a:ext cx="1704184" cy="1993900"/>
          </a:xfrm>
          <a:custGeom>
            <a:avLst/>
            <a:gdLst>
              <a:gd name="T0" fmla="*/ 2147483647 w 1312"/>
              <a:gd name="T1" fmla="*/ 2147483647 h 1264"/>
              <a:gd name="T2" fmla="*/ 2147483647 w 1312"/>
              <a:gd name="T3" fmla="*/ 2147483647 h 1264"/>
              <a:gd name="T4" fmla="*/ 2147483647 w 1312"/>
              <a:gd name="T5" fmla="*/ 2147483647 h 1264"/>
              <a:gd name="T6" fmla="*/ 2147483647 w 1312"/>
              <a:gd name="T7" fmla="*/ 2147483647 h 1264"/>
              <a:gd name="T8" fmla="*/ 2147483647 w 1312"/>
              <a:gd name="T9" fmla="*/ 2147483647 h 1264"/>
              <a:gd name="T10" fmla="*/ 2147483647 w 1312"/>
              <a:gd name="T11" fmla="*/ 2147483647 h 1264"/>
              <a:gd name="T12" fmla="*/ 2147483647 w 1312"/>
              <a:gd name="T13" fmla="*/ 2147483647 h 1264"/>
              <a:gd name="T14" fmla="*/ 2147483647 w 1312"/>
              <a:gd name="T15" fmla="*/ 2147483647 h 1264"/>
              <a:gd name="T16" fmla="*/ 2147483647 w 1312"/>
              <a:gd name="T17" fmla="*/ 2147483647 h 1264"/>
              <a:gd name="T18" fmla="*/ 2147483647 w 1312"/>
              <a:gd name="T19" fmla="*/ 2147483647 h 1264"/>
              <a:gd name="T20" fmla="*/ 2147483647 w 1312"/>
              <a:gd name="T21" fmla="*/ 2147483647 h 1264"/>
              <a:gd name="T22" fmla="*/ 2147483647 w 1312"/>
              <a:gd name="T23" fmla="*/ 2147483647 h 1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2"/>
              <a:gd name="T37" fmla="*/ 0 h 1264"/>
              <a:gd name="T38" fmla="*/ 1312 w 1312"/>
              <a:gd name="T39" fmla="*/ 1264 h 1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2" h="1264">
                <a:moveTo>
                  <a:pt x="1272" y="1016"/>
                </a:moveTo>
                <a:cubicBezTo>
                  <a:pt x="1288" y="904"/>
                  <a:pt x="1312" y="640"/>
                  <a:pt x="1272" y="488"/>
                </a:cubicBezTo>
                <a:cubicBezTo>
                  <a:pt x="1232" y="336"/>
                  <a:pt x="1144" y="184"/>
                  <a:pt x="1032" y="104"/>
                </a:cubicBezTo>
                <a:cubicBezTo>
                  <a:pt x="920" y="24"/>
                  <a:pt x="744" y="16"/>
                  <a:pt x="600" y="8"/>
                </a:cubicBezTo>
                <a:cubicBezTo>
                  <a:pt x="456" y="0"/>
                  <a:pt x="264" y="8"/>
                  <a:pt x="168" y="56"/>
                </a:cubicBezTo>
                <a:cubicBezTo>
                  <a:pt x="72" y="104"/>
                  <a:pt x="48" y="208"/>
                  <a:pt x="24" y="296"/>
                </a:cubicBezTo>
                <a:cubicBezTo>
                  <a:pt x="0" y="384"/>
                  <a:pt x="8" y="472"/>
                  <a:pt x="24" y="584"/>
                </a:cubicBezTo>
                <a:cubicBezTo>
                  <a:pt x="40" y="696"/>
                  <a:pt x="56" y="864"/>
                  <a:pt x="120" y="968"/>
                </a:cubicBezTo>
                <a:cubicBezTo>
                  <a:pt x="184" y="1072"/>
                  <a:pt x="312" y="1160"/>
                  <a:pt x="408" y="1208"/>
                </a:cubicBezTo>
                <a:cubicBezTo>
                  <a:pt x="504" y="1256"/>
                  <a:pt x="568" y="1264"/>
                  <a:pt x="696" y="1256"/>
                </a:cubicBezTo>
                <a:cubicBezTo>
                  <a:pt x="824" y="1248"/>
                  <a:pt x="1080" y="1200"/>
                  <a:pt x="1176" y="1160"/>
                </a:cubicBezTo>
                <a:cubicBezTo>
                  <a:pt x="1272" y="1120"/>
                  <a:pt x="1256" y="1128"/>
                  <a:pt x="1272" y="1016"/>
                </a:cubicBezTo>
                <a:close/>
              </a:path>
            </a:pathLst>
          </a:custGeom>
          <a:solidFill>
            <a:srgbClr val="FFD5AB"/>
          </a:solidFill>
          <a:ln w="9525">
            <a:solidFill>
              <a:schemeClr val="tx1"/>
            </a:solidFill>
            <a:round/>
            <a:headEnd/>
            <a:tailEnd/>
          </a:ln>
        </p:spPr>
        <p:txBody>
          <a:bodyPr/>
          <a:lstStyle/>
          <a:p>
            <a:endParaRPr lang="en-US" dirty="0"/>
          </a:p>
        </p:txBody>
      </p:sp>
      <p:sp>
        <p:nvSpPr>
          <p:cNvPr id="132099" name="Rectangle 2"/>
          <p:cNvSpPr>
            <a:spLocks noGrp="1" noChangeArrowheads="1"/>
          </p:cNvSpPr>
          <p:nvPr>
            <p:ph type="title"/>
          </p:nvPr>
        </p:nvSpPr>
        <p:spPr>
          <a:xfrm>
            <a:off x="381000" y="41840"/>
            <a:ext cx="3804487" cy="2091759"/>
          </a:xfrm>
        </p:spPr>
        <p:txBody>
          <a:bodyPr/>
          <a:lstStyle/>
          <a:p>
            <a:pPr algn="l" eaLnBrk="1" hangingPunct="1"/>
            <a:r>
              <a:rPr lang="en-US" sz="4000" b="1" dirty="0">
                <a:solidFill>
                  <a:srgbClr val="800000"/>
                </a:solidFill>
                <a:latin typeface="Comic Sans MS" pitchFamily="66" charset="0"/>
              </a:rPr>
              <a:t>Step 3:  Construct the OO Query</a:t>
            </a:r>
          </a:p>
        </p:txBody>
      </p:sp>
      <p:sp>
        <p:nvSpPr>
          <p:cNvPr id="132100" name="Rectangle 3"/>
          <p:cNvSpPr>
            <a:spLocks noGrp="1" noChangeArrowheads="1"/>
          </p:cNvSpPr>
          <p:nvPr>
            <p:ph type="body" idx="1"/>
          </p:nvPr>
        </p:nvSpPr>
        <p:spPr>
          <a:xfrm>
            <a:off x="838200" y="4648200"/>
            <a:ext cx="7848600" cy="1676400"/>
          </a:xfrm>
          <a:solidFill>
            <a:srgbClr val="E1FFF5"/>
          </a:solidFill>
        </p:spPr>
        <p:txBody>
          <a:bodyPr/>
          <a:lstStyle/>
          <a:p>
            <a:pPr eaLnBrk="1" hangingPunct="1">
              <a:lnSpc>
                <a:spcPct val="80000"/>
              </a:lnSpc>
              <a:spcAft>
                <a:spcPct val="20000"/>
              </a:spcAft>
              <a:buFontTx/>
              <a:buNone/>
            </a:pPr>
            <a:r>
              <a:rPr lang="en-US" sz="2000" b="1" u="sng" dirty="0">
                <a:latin typeface="Arial Unicode MS" pitchFamily="34" charset="-128"/>
              </a:rPr>
              <a:t>OO Query</a:t>
            </a:r>
            <a:r>
              <a:rPr lang="en-US" sz="2000" dirty="0">
                <a:latin typeface="Arial Unicode MS" pitchFamily="34" charset="-128"/>
              </a:rPr>
              <a:t>:</a:t>
            </a:r>
          </a:p>
          <a:p>
            <a:pPr eaLnBrk="1" hangingPunct="1">
              <a:lnSpc>
                <a:spcPct val="80000"/>
              </a:lnSpc>
              <a:buFontTx/>
              <a:buNone/>
            </a:pPr>
            <a:r>
              <a:rPr lang="en-US" sz="2000" dirty="0">
                <a:latin typeface="Arial Unicode MS" pitchFamily="34" charset="-128"/>
              </a:rPr>
              <a:t>Where  </a:t>
            </a:r>
            <a:r>
              <a:rPr lang="en-US" sz="2000" dirty="0" err="1">
                <a:solidFill>
                  <a:srgbClr val="9900CC"/>
                </a:solidFill>
                <a:latin typeface="Arial Unicode MS" pitchFamily="34" charset="-128"/>
              </a:rPr>
              <a:t>Auto.Manufacturer.President.Age</a:t>
            </a:r>
            <a:r>
              <a:rPr lang="en-US" sz="2000" dirty="0">
                <a:solidFill>
                  <a:srgbClr val="9900CC"/>
                </a:solidFill>
                <a:latin typeface="Arial Unicode MS" pitchFamily="34" charset="-128"/>
              </a:rPr>
              <a:t> = 52</a:t>
            </a:r>
            <a:r>
              <a:rPr lang="en-US" sz="2000" dirty="0">
                <a:latin typeface="Arial Unicode MS" pitchFamily="34" charset="-128"/>
              </a:rPr>
              <a:t>   AND</a:t>
            </a:r>
          </a:p>
          <a:p>
            <a:pPr eaLnBrk="1" hangingPunct="1">
              <a:lnSpc>
                <a:spcPct val="80000"/>
              </a:lnSpc>
              <a:buFontTx/>
              <a:buNone/>
            </a:pPr>
            <a:r>
              <a:rPr lang="en-US" sz="2000" dirty="0">
                <a:latin typeface="Arial Unicode MS" pitchFamily="34" charset="-128"/>
              </a:rPr>
              <a:t>		</a:t>
            </a:r>
            <a:r>
              <a:rPr lang="en-US" sz="2000" dirty="0" err="1">
                <a:solidFill>
                  <a:schemeClr val="accent2"/>
                </a:solidFill>
                <a:latin typeface="Arial Unicode MS" pitchFamily="34" charset="-128"/>
              </a:rPr>
              <a:t>Auto.Manufacturer.President.Automobile.Color</a:t>
            </a:r>
            <a:r>
              <a:rPr lang="en-US" sz="2000" dirty="0">
                <a:solidFill>
                  <a:schemeClr val="accent2"/>
                </a:solidFill>
                <a:latin typeface="Arial Unicode MS" pitchFamily="34" charset="-128"/>
              </a:rPr>
              <a:t> = red</a:t>
            </a:r>
            <a:r>
              <a:rPr lang="en-US" sz="2000" dirty="0">
                <a:latin typeface="Arial Unicode MS" pitchFamily="34" charset="-128"/>
              </a:rPr>
              <a:t>   AND</a:t>
            </a:r>
          </a:p>
          <a:p>
            <a:pPr eaLnBrk="1" hangingPunct="1">
              <a:lnSpc>
                <a:spcPct val="80000"/>
              </a:lnSpc>
              <a:buFontTx/>
              <a:buNone/>
            </a:pPr>
            <a:r>
              <a:rPr lang="en-US" sz="2000" dirty="0">
                <a:latin typeface="Arial Unicode MS" pitchFamily="34" charset="-128"/>
              </a:rPr>
              <a:t>		</a:t>
            </a:r>
            <a:r>
              <a:rPr lang="en-US" sz="2000" dirty="0" err="1">
                <a:solidFill>
                  <a:srgbClr val="F67B00"/>
                </a:solidFill>
                <a:latin typeface="Arial Unicode MS" pitchFamily="34" charset="-128"/>
              </a:rPr>
              <a:t>Auto.Manufacturer.Headquarter.Name</a:t>
            </a:r>
            <a:r>
              <a:rPr lang="en-US" sz="2000" dirty="0">
                <a:solidFill>
                  <a:srgbClr val="F67B00"/>
                </a:solidFill>
                <a:latin typeface="Arial Unicode MS" pitchFamily="34" charset="-128"/>
              </a:rPr>
              <a:t> = </a:t>
            </a:r>
          </a:p>
          <a:p>
            <a:pPr eaLnBrk="1" hangingPunct="1">
              <a:lnSpc>
                <a:spcPct val="80000"/>
              </a:lnSpc>
              <a:buFontTx/>
              <a:buNone/>
            </a:pPr>
            <a:r>
              <a:rPr lang="en-US" sz="2000" dirty="0">
                <a:solidFill>
                  <a:srgbClr val="F67B00"/>
                </a:solidFill>
                <a:latin typeface="Arial Unicode MS" pitchFamily="34" charset="-128"/>
              </a:rPr>
              <a:t>                              </a:t>
            </a:r>
            <a:r>
              <a:rPr lang="en-US" sz="2000" dirty="0" err="1">
                <a:solidFill>
                  <a:srgbClr val="F67B00"/>
                </a:solidFill>
                <a:latin typeface="Arial Unicode MS" pitchFamily="34" charset="-128"/>
              </a:rPr>
              <a:t>Auto.Manufacturer.President.Hometown.Name</a:t>
            </a:r>
            <a:r>
              <a:rPr lang="en-US" sz="2000" dirty="0">
                <a:latin typeface="Arial Unicode MS" pitchFamily="34" charset="-128"/>
              </a:rPr>
              <a:t> </a:t>
            </a:r>
          </a:p>
        </p:txBody>
      </p:sp>
      <p:sp>
        <p:nvSpPr>
          <p:cNvPr id="132101" name="Text Box 4"/>
          <p:cNvSpPr txBox="1">
            <a:spLocks noChangeArrowheads="1"/>
          </p:cNvSpPr>
          <p:nvPr/>
        </p:nvSpPr>
        <p:spPr bwMode="auto">
          <a:xfrm>
            <a:off x="5196959" y="1015105"/>
            <a:ext cx="27781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2000" b="1" i="0" u="sng" dirty="0"/>
              <a:t>OO Predicate Graph</a:t>
            </a:r>
            <a:r>
              <a:rPr lang="en-US" sz="1800" b="1" i="0" dirty="0"/>
              <a:t>:</a:t>
            </a:r>
            <a:endParaRPr lang="en-US" sz="1800" b="1" u="sng" dirty="0"/>
          </a:p>
        </p:txBody>
      </p:sp>
      <p:sp>
        <p:nvSpPr>
          <p:cNvPr id="132102" name="Oval 5"/>
          <p:cNvSpPr>
            <a:spLocks noChangeArrowheads="1"/>
          </p:cNvSpPr>
          <p:nvPr/>
        </p:nvSpPr>
        <p:spPr bwMode="auto">
          <a:xfrm>
            <a:off x="4358759" y="15587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Auto1</a:t>
            </a:r>
          </a:p>
        </p:txBody>
      </p:sp>
      <p:sp>
        <p:nvSpPr>
          <p:cNvPr id="132103" name="Oval 6"/>
          <p:cNvSpPr>
            <a:spLocks noChangeArrowheads="1"/>
          </p:cNvSpPr>
          <p:nvPr/>
        </p:nvSpPr>
        <p:spPr bwMode="auto">
          <a:xfrm>
            <a:off x="6873359" y="15587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Company</a:t>
            </a:r>
          </a:p>
        </p:txBody>
      </p:sp>
      <p:sp>
        <p:nvSpPr>
          <p:cNvPr id="132104" name="Oval 8"/>
          <p:cNvSpPr>
            <a:spLocks noChangeArrowheads="1"/>
          </p:cNvSpPr>
          <p:nvPr/>
        </p:nvSpPr>
        <p:spPr bwMode="auto">
          <a:xfrm>
            <a:off x="4812437" y="3580437"/>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City2</a:t>
            </a:r>
          </a:p>
        </p:txBody>
      </p:sp>
      <p:sp>
        <p:nvSpPr>
          <p:cNvPr id="132105" name="Oval 9"/>
          <p:cNvSpPr>
            <a:spLocks noChangeArrowheads="1"/>
          </p:cNvSpPr>
          <p:nvPr/>
        </p:nvSpPr>
        <p:spPr bwMode="auto">
          <a:xfrm>
            <a:off x="6949559" y="25874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People</a:t>
            </a:r>
          </a:p>
          <a:p>
            <a:pPr algn="ctr"/>
            <a:r>
              <a:rPr lang="en-US" sz="1200" b="1" i="0">
                <a:solidFill>
                  <a:srgbClr val="9900CC"/>
                </a:solidFill>
              </a:rPr>
              <a:t>Age=52</a:t>
            </a:r>
          </a:p>
        </p:txBody>
      </p:sp>
      <p:sp>
        <p:nvSpPr>
          <p:cNvPr id="132106" name="Oval 10"/>
          <p:cNvSpPr>
            <a:spLocks noChangeArrowheads="1"/>
          </p:cNvSpPr>
          <p:nvPr/>
        </p:nvSpPr>
        <p:spPr bwMode="auto">
          <a:xfrm>
            <a:off x="7025759" y="3539953"/>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Auto2</a:t>
            </a:r>
          </a:p>
          <a:p>
            <a:pPr algn="ctr"/>
            <a:r>
              <a:rPr lang="en-US" sz="1200" b="1" i="0">
                <a:solidFill>
                  <a:schemeClr val="accent2"/>
                </a:solidFill>
              </a:rPr>
              <a:t>Color=red</a:t>
            </a:r>
          </a:p>
        </p:txBody>
      </p:sp>
      <p:sp>
        <p:nvSpPr>
          <p:cNvPr id="132107" name="Line 11"/>
          <p:cNvSpPr>
            <a:spLocks noChangeShapeType="1"/>
          </p:cNvSpPr>
          <p:nvPr/>
        </p:nvSpPr>
        <p:spPr bwMode="auto">
          <a:xfrm>
            <a:off x="5577959" y="1863553"/>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08" name="Line 12"/>
          <p:cNvSpPr>
            <a:spLocks noChangeShapeType="1"/>
          </p:cNvSpPr>
          <p:nvPr/>
        </p:nvSpPr>
        <p:spPr bwMode="auto">
          <a:xfrm flipH="1">
            <a:off x="5751231" y="2015953"/>
            <a:ext cx="1274526" cy="646705"/>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09" name="Line 13"/>
          <p:cNvSpPr>
            <a:spLocks noChangeShapeType="1"/>
          </p:cNvSpPr>
          <p:nvPr/>
        </p:nvSpPr>
        <p:spPr bwMode="auto">
          <a:xfrm>
            <a:off x="7559159" y="2092153"/>
            <a:ext cx="0" cy="4572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0" name="Line 14"/>
          <p:cNvSpPr>
            <a:spLocks noChangeShapeType="1"/>
          </p:cNvSpPr>
          <p:nvPr/>
        </p:nvSpPr>
        <p:spPr bwMode="auto">
          <a:xfrm>
            <a:off x="5114410" y="3082753"/>
            <a:ext cx="76200" cy="533400"/>
          </a:xfrm>
          <a:prstGeom prst="line">
            <a:avLst/>
          </a:prstGeom>
          <a:noFill/>
          <a:ln w="38100">
            <a:solidFill>
              <a:srgbClr val="CC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1" name="Line 15"/>
          <p:cNvSpPr>
            <a:spLocks noChangeShapeType="1"/>
          </p:cNvSpPr>
          <p:nvPr/>
        </p:nvSpPr>
        <p:spPr bwMode="auto">
          <a:xfrm flipH="1">
            <a:off x="5870059" y="3006553"/>
            <a:ext cx="1155698" cy="662652"/>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2" name="Line 16"/>
          <p:cNvSpPr>
            <a:spLocks noChangeShapeType="1"/>
          </p:cNvSpPr>
          <p:nvPr/>
        </p:nvSpPr>
        <p:spPr bwMode="auto">
          <a:xfrm>
            <a:off x="7559159" y="3158953"/>
            <a:ext cx="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3" name="Text Box 17"/>
          <p:cNvSpPr txBox="1">
            <a:spLocks noChangeArrowheads="1"/>
          </p:cNvSpPr>
          <p:nvPr/>
        </p:nvSpPr>
        <p:spPr bwMode="auto">
          <a:xfrm>
            <a:off x="5606534" y="1596853"/>
            <a:ext cx="1212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Company-OID</a:t>
            </a:r>
          </a:p>
        </p:txBody>
      </p:sp>
      <p:sp>
        <p:nvSpPr>
          <p:cNvPr id="132114" name="Text Box 19"/>
          <p:cNvSpPr txBox="1">
            <a:spLocks noChangeArrowheads="1"/>
          </p:cNvSpPr>
          <p:nvPr/>
        </p:nvSpPr>
        <p:spPr bwMode="auto">
          <a:xfrm rot="-1794926">
            <a:off x="6125594" y="3010875"/>
            <a:ext cx="8842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City-OID</a:t>
            </a:r>
          </a:p>
        </p:txBody>
      </p:sp>
      <p:sp>
        <p:nvSpPr>
          <p:cNvPr id="132115" name="Text Box 20"/>
          <p:cNvSpPr txBox="1">
            <a:spLocks noChangeArrowheads="1"/>
          </p:cNvSpPr>
          <p:nvPr/>
        </p:nvSpPr>
        <p:spPr bwMode="auto">
          <a:xfrm>
            <a:off x="7546458" y="2095075"/>
            <a:ext cx="10461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dirty="0"/>
              <a:t>People-OID</a:t>
            </a:r>
          </a:p>
        </p:txBody>
      </p:sp>
      <p:sp>
        <p:nvSpPr>
          <p:cNvPr id="132116" name="Text Box 21"/>
          <p:cNvSpPr txBox="1">
            <a:spLocks noChangeArrowheads="1"/>
          </p:cNvSpPr>
          <p:nvPr/>
        </p:nvSpPr>
        <p:spPr bwMode="auto">
          <a:xfrm>
            <a:off x="7482959" y="3158953"/>
            <a:ext cx="933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b="1" i="0"/>
              <a:t>Auto-OID</a:t>
            </a:r>
          </a:p>
        </p:txBody>
      </p:sp>
      <p:sp>
        <p:nvSpPr>
          <p:cNvPr id="132117" name="Oval 7"/>
          <p:cNvSpPr>
            <a:spLocks noChangeArrowheads="1"/>
          </p:cNvSpPr>
          <p:nvPr/>
        </p:nvSpPr>
        <p:spPr bwMode="auto">
          <a:xfrm>
            <a:off x="4657210" y="2571681"/>
            <a:ext cx="1219200" cy="533400"/>
          </a:xfrm>
          <a:prstGeom prst="ellipse">
            <a:avLst/>
          </a:prstGeom>
          <a:solidFill>
            <a:schemeClr val="accent1"/>
          </a:solidFill>
          <a:ln w="9525">
            <a:solidFill>
              <a:schemeClr val="tx1"/>
            </a:solidFill>
            <a:round/>
            <a:headEnd/>
            <a:tailEnd/>
          </a:ln>
        </p:spPr>
        <p:txBody>
          <a:bodyPr wrap="none" anchor="ctr"/>
          <a:lstStyle/>
          <a:p>
            <a:pPr algn="ctr"/>
            <a:r>
              <a:rPr lang="en-US" sz="1800" i="0"/>
              <a:t>City1</a:t>
            </a:r>
          </a:p>
        </p:txBody>
      </p:sp>
      <p:grpSp>
        <p:nvGrpSpPr>
          <p:cNvPr id="5" name="Group 4"/>
          <p:cNvGrpSpPr/>
          <p:nvPr/>
        </p:nvGrpSpPr>
        <p:grpSpPr>
          <a:xfrm>
            <a:off x="2743200" y="2286000"/>
            <a:ext cx="1957304" cy="915095"/>
            <a:chOff x="1968149" y="2070065"/>
            <a:chExt cx="1957304" cy="915095"/>
          </a:xfrm>
        </p:grpSpPr>
        <p:sp>
          <p:nvSpPr>
            <p:cNvPr id="132118" name="Line 24"/>
            <p:cNvSpPr>
              <a:spLocks noChangeShapeType="1"/>
            </p:cNvSpPr>
            <p:nvPr/>
          </p:nvSpPr>
          <p:spPr bwMode="auto">
            <a:xfrm>
              <a:off x="3114440" y="2413588"/>
              <a:ext cx="811013" cy="571572"/>
            </a:xfrm>
            <a:prstGeom prst="line">
              <a:avLst/>
            </a:prstGeom>
            <a:noFill/>
            <a:ln w="12700">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19" name="Text Box 25"/>
            <p:cNvSpPr txBox="1">
              <a:spLocks noChangeArrowheads="1"/>
            </p:cNvSpPr>
            <p:nvPr/>
          </p:nvSpPr>
          <p:spPr bwMode="auto">
            <a:xfrm>
              <a:off x="1968149" y="2070065"/>
              <a:ext cx="1473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b="1" dirty="0">
                  <a:solidFill>
                    <a:srgbClr val="FF9933"/>
                  </a:solidFill>
                </a:rPr>
                <a:t>Predicate </a:t>
              </a:r>
            </a:p>
          </p:txBody>
        </p:sp>
      </p:grpSp>
      <p:grpSp>
        <p:nvGrpSpPr>
          <p:cNvPr id="3" name="Group 2"/>
          <p:cNvGrpSpPr/>
          <p:nvPr/>
        </p:nvGrpSpPr>
        <p:grpSpPr>
          <a:xfrm>
            <a:off x="7827682" y="2321745"/>
            <a:ext cx="1320800" cy="684808"/>
            <a:chOff x="7132873" y="2286992"/>
            <a:chExt cx="1320800" cy="684808"/>
          </a:xfrm>
        </p:grpSpPr>
        <p:sp>
          <p:nvSpPr>
            <p:cNvPr id="132120" name="Line 26"/>
            <p:cNvSpPr>
              <a:spLocks noChangeShapeType="1"/>
            </p:cNvSpPr>
            <p:nvPr/>
          </p:nvSpPr>
          <p:spPr bwMode="auto">
            <a:xfrm flipH="1">
              <a:off x="7162800" y="2536928"/>
              <a:ext cx="311150" cy="434872"/>
            </a:xfrm>
            <a:prstGeom prst="line">
              <a:avLst/>
            </a:prstGeom>
            <a:noFill/>
            <a:ln w="9525">
              <a:solidFill>
                <a:srgbClr val="660066"/>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22" name="Text Box 29"/>
            <p:cNvSpPr txBox="1">
              <a:spLocks noChangeArrowheads="1"/>
            </p:cNvSpPr>
            <p:nvPr/>
          </p:nvSpPr>
          <p:spPr bwMode="auto">
            <a:xfrm>
              <a:off x="7132873" y="2286992"/>
              <a:ext cx="1320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dirty="0">
                  <a:solidFill>
                    <a:srgbClr val="9900CC"/>
                  </a:solidFill>
                </a:rPr>
                <a:t>Predicate 1</a:t>
              </a:r>
            </a:p>
          </p:txBody>
        </p:sp>
      </p:grpSp>
      <p:grpSp>
        <p:nvGrpSpPr>
          <p:cNvPr id="4" name="Group 3"/>
          <p:cNvGrpSpPr/>
          <p:nvPr/>
        </p:nvGrpSpPr>
        <p:grpSpPr>
          <a:xfrm>
            <a:off x="7523634" y="3997713"/>
            <a:ext cx="1295400" cy="468622"/>
            <a:chOff x="7262813" y="3905502"/>
            <a:chExt cx="1295400" cy="468622"/>
          </a:xfrm>
        </p:grpSpPr>
        <p:sp>
          <p:nvSpPr>
            <p:cNvPr id="132121" name="Line 27"/>
            <p:cNvSpPr>
              <a:spLocks noChangeShapeType="1"/>
            </p:cNvSpPr>
            <p:nvPr/>
          </p:nvSpPr>
          <p:spPr bwMode="auto">
            <a:xfrm flipH="1" flipV="1">
              <a:off x="7444387" y="3905502"/>
              <a:ext cx="122474" cy="24678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2123" name="Text Box 30"/>
            <p:cNvSpPr txBox="1">
              <a:spLocks noChangeArrowheads="1"/>
            </p:cNvSpPr>
            <p:nvPr/>
          </p:nvSpPr>
          <p:spPr bwMode="auto">
            <a:xfrm>
              <a:off x="7262813" y="4066347"/>
              <a:ext cx="12954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dirty="0">
                  <a:solidFill>
                    <a:srgbClr val="0070C0"/>
                  </a:solidFill>
                </a:rPr>
                <a:t>Predicate 2</a:t>
              </a:r>
            </a:p>
          </p:txBody>
        </p:sp>
      </p:grpSp>
      <p:sp>
        <p:nvSpPr>
          <p:cNvPr id="132124" name="Text Box 31"/>
          <p:cNvSpPr txBox="1">
            <a:spLocks noChangeArrowheads="1"/>
          </p:cNvSpPr>
          <p:nvPr/>
        </p:nvSpPr>
        <p:spPr bwMode="auto">
          <a:xfrm rot="-1307759">
            <a:off x="5800209" y="2122316"/>
            <a:ext cx="8842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City-OID</a:t>
            </a:r>
          </a:p>
        </p:txBody>
      </p:sp>
      <p:sp>
        <p:nvSpPr>
          <p:cNvPr id="132125" name="Text Box 32"/>
          <p:cNvSpPr txBox="1">
            <a:spLocks noChangeArrowheads="1"/>
          </p:cNvSpPr>
          <p:nvPr/>
        </p:nvSpPr>
        <p:spPr bwMode="auto">
          <a:xfrm rot="-1622616">
            <a:off x="5876409" y="2274716"/>
            <a:ext cx="12176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(Headquarter)</a:t>
            </a:r>
          </a:p>
        </p:txBody>
      </p:sp>
      <p:sp>
        <p:nvSpPr>
          <p:cNvPr id="132126" name="Text Box 33"/>
          <p:cNvSpPr txBox="1">
            <a:spLocks noChangeArrowheads="1"/>
          </p:cNvSpPr>
          <p:nvPr/>
        </p:nvSpPr>
        <p:spPr bwMode="auto">
          <a:xfrm rot="19808506">
            <a:off x="6140054" y="3209805"/>
            <a:ext cx="10318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dirty="0"/>
              <a:t>(Hometown)</a:t>
            </a:r>
          </a:p>
        </p:txBody>
      </p:sp>
      <p:sp>
        <p:nvSpPr>
          <p:cNvPr id="2" name="TextBox 1"/>
          <p:cNvSpPr txBox="1"/>
          <p:nvPr/>
        </p:nvSpPr>
        <p:spPr>
          <a:xfrm rot="20901669">
            <a:off x="5118483" y="3151397"/>
            <a:ext cx="724878" cy="338554"/>
          </a:xfrm>
          <a:prstGeom prst="rect">
            <a:avLst/>
          </a:prstGeom>
          <a:noFill/>
        </p:spPr>
        <p:txBody>
          <a:bodyPr wrap="none" rtlCol="0">
            <a:spAutoFit/>
          </a:bodyPr>
          <a:lstStyle/>
          <a:p>
            <a:r>
              <a:rPr lang="en-US" sz="1600" dirty="0"/>
              <a:t>Name</a:t>
            </a:r>
          </a:p>
        </p:txBody>
      </p:sp>
      <p:sp>
        <p:nvSpPr>
          <p:cNvPr id="6" name="Oval 5"/>
          <p:cNvSpPr/>
          <p:nvPr/>
        </p:nvSpPr>
        <p:spPr bwMode="auto">
          <a:xfrm>
            <a:off x="6006049" y="4700172"/>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Comic Sans MS" pitchFamily="66" charset="0"/>
              </a:rPr>
              <a:t>1</a:t>
            </a:r>
          </a:p>
        </p:txBody>
      </p:sp>
      <p:sp>
        <p:nvSpPr>
          <p:cNvPr id="36" name="Oval 35"/>
          <p:cNvSpPr/>
          <p:nvPr/>
        </p:nvSpPr>
        <p:spPr bwMode="auto">
          <a:xfrm>
            <a:off x="1447800" y="5340350"/>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i="0" dirty="0">
                <a:solidFill>
                  <a:srgbClr val="FFC000"/>
                </a:solidFill>
              </a:rPr>
              <a:t>2</a:t>
            </a:r>
            <a:endParaRPr kumimoji="0" lang="en-US" sz="1800" b="0" i="0" u="none" strike="noStrike" cap="none" normalizeH="0" baseline="0" dirty="0">
              <a:ln>
                <a:noFill/>
              </a:ln>
              <a:solidFill>
                <a:srgbClr val="FFC000"/>
              </a:solidFill>
              <a:effectLst/>
              <a:latin typeface="Comic Sans MS" pitchFamily="66" charset="0"/>
            </a:endParaRPr>
          </a:p>
        </p:txBody>
      </p:sp>
      <p:sp>
        <p:nvSpPr>
          <p:cNvPr id="38" name="Oval 37"/>
          <p:cNvSpPr/>
          <p:nvPr/>
        </p:nvSpPr>
        <p:spPr bwMode="auto">
          <a:xfrm>
            <a:off x="2438400" y="5943600"/>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i="0" dirty="0">
                <a:solidFill>
                  <a:srgbClr val="FFC000"/>
                </a:solidFill>
              </a:rPr>
              <a:t>3</a:t>
            </a:r>
            <a:endParaRPr kumimoji="0" lang="en-US" sz="1800" b="0" i="0" u="none" strike="noStrike" cap="none" normalizeH="0" baseline="0" dirty="0">
              <a:ln>
                <a:noFill/>
              </a:ln>
              <a:solidFill>
                <a:srgbClr val="FFC000"/>
              </a:solidFill>
              <a:effectLst/>
              <a:latin typeface="Comic Sans MS" pitchFamily="66" charset="0"/>
            </a:endParaRPr>
          </a:p>
        </p:txBody>
      </p:sp>
      <p:pic>
        <p:nvPicPr>
          <p:cNvPr id="7" name="Picture 6"/>
          <p:cNvPicPr>
            <a:picLocks noChangeAspect="1"/>
          </p:cNvPicPr>
          <p:nvPr/>
        </p:nvPicPr>
        <p:blipFill>
          <a:blip r:embed="rId3"/>
          <a:stretch>
            <a:fillRect/>
          </a:stretch>
        </p:blipFill>
        <p:spPr>
          <a:xfrm>
            <a:off x="79841" y="3120854"/>
            <a:ext cx="4350550" cy="1162972"/>
          </a:xfrm>
          <a:prstGeom prst="rect">
            <a:avLst/>
          </a:prstGeom>
        </p:spPr>
      </p:pic>
      <p:sp>
        <p:nvSpPr>
          <p:cNvPr id="39" name="Oval 38">
            <a:extLst>
              <a:ext uri="{FF2B5EF4-FFF2-40B4-BE49-F238E27FC236}">
                <a16:creationId xmlns:a16="http://schemas.microsoft.com/office/drawing/2014/main" id="{606807DE-5F5C-45C3-BC97-32A7DD8EC85E}"/>
              </a:ext>
            </a:extLst>
          </p:cNvPr>
          <p:cNvSpPr/>
          <p:nvPr/>
        </p:nvSpPr>
        <p:spPr bwMode="auto">
          <a:xfrm>
            <a:off x="4180122" y="2280372"/>
            <a:ext cx="304800" cy="292100"/>
          </a:xfrm>
          <a:prstGeom prst="ellipse">
            <a:avLst/>
          </a:prstGeom>
          <a:solidFill>
            <a:schemeClr val="tx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i="0" dirty="0">
                <a:solidFill>
                  <a:srgbClr val="FFC000"/>
                </a:solidFill>
              </a:rPr>
              <a:t>3</a:t>
            </a:r>
            <a:endParaRPr kumimoji="0" lang="en-US" sz="1800" b="0" i="0" u="none" strike="noStrike" cap="none" normalizeH="0" baseline="0" dirty="0">
              <a:ln>
                <a:noFill/>
              </a:ln>
              <a:solidFill>
                <a:srgbClr val="FFC000"/>
              </a:solidFill>
              <a:effectLst/>
              <a:latin typeface="Comic Sans MS" pitchFamily="66" charset="0"/>
            </a:endParaRPr>
          </a:p>
        </p:txBody>
      </p:sp>
    </p:spTree>
    <p:extLst>
      <p:ext uri="{BB962C8B-B14F-4D97-AF65-F5344CB8AC3E}">
        <p14:creationId xmlns:p14="http://schemas.microsoft.com/office/powerpoint/2010/main" val="920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dissolve">
                                      <p:cBhvr>
                                        <p:cTn id="10" dur="500"/>
                                        <p:tgtEl>
                                          <p:spTgt spid="3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2100">
                                            <p:txEl>
                                              <p:pRg st="3" end="3"/>
                                            </p:txEl>
                                          </p:spTgt>
                                        </p:tgtEl>
                                        <p:attrNameLst>
                                          <p:attrName>style.visibility</p:attrName>
                                        </p:attrNameLst>
                                      </p:cBhvr>
                                      <p:to>
                                        <p:strVal val="visible"/>
                                      </p:to>
                                    </p:set>
                                    <p:animEffect transition="in" filter="wipe(left)">
                                      <p:cBhvr>
                                        <p:cTn id="14" dur="500"/>
                                        <p:tgtEl>
                                          <p:spTgt spid="132100">
                                            <p:txEl>
                                              <p:pRg st="3" end="3"/>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32100">
                                            <p:txEl>
                                              <p:pRg st="4" end="4"/>
                                            </p:txEl>
                                          </p:spTgt>
                                        </p:tgtEl>
                                        <p:attrNameLst>
                                          <p:attrName>style.visibility</p:attrName>
                                        </p:attrNameLst>
                                      </p:cBhvr>
                                      <p:to>
                                        <p:strVal val="visible"/>
                                      </p:to>
                                    </p:set>
                                    <p:animEffect transition="in" filter="wipe(left)">
                                      <p:cBhvr>
                                        <p:cTn id="17" dur="500"/>
                                        <p:tgtEl>
                                          <p:spTgt spid="132100">
                                            <p:txEl>
                                              <p:pRg st="4" end="4"/>
                                            </p:txEl>
                                          </p:spTgt>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a:xfrm>
            <a:off x="381000" y="41840"/>
            <a:ext cx="3804487" cy="2091759"/>
          </a:xfrm>
        </p:spPr>
        <p:txBody>
          <a:bodyPr/>
          <a:lstStyle/>
          <a:p>
            <a:pPr algn="l" eaLnBrk="1" hangingPunct="1"/>
            <a:r>
              <a:rPr lang="en-US" sz="4000" b="1" dirty="0">
                <a:solidFill>
                  <a:srgbClr val="800000"/>
                </a:solidFill>
                <a:latin typeface="Comic Sans MS" pitchFamily="66" charset="0"/>
              </a:rPr>
              <a:t>Step 3:  Construct the OO Query</a:t>
            </a:r>
          </a:p>
        </p:txBody>
      </p:sp>
      <p:sp>
        <p:nvSpPr>
          <p:cNvPr id="132100" name="Rectangle 3"/>
          <p:cNvSpPr>
            <a:spLocks noGrp="1" noChangeArrowheads="1"/>
          </p:cNvSpPr>
          <p:nvPr>
            <p:ph type="body" idx="1"/>
          </p:nvPr>
        </p:nvSpPr>
        <p:spPr>
          <a:xfrm>
            <a:off x="914400" y="3553691"/>
            <a:ext cx="7391400" cy="1905000"/>
          </a:xfrm>
          <a:solidFill>
            <a:srgbClr val="E1FFF5"/>
          </a:solidFill>
        </p:spPr>
        <p:txBody>
          <a:bodyPr/>
          <a:lstStyle/>
          <a:p>
            <a:pPr eaLnBrk="1" hangingPunct="1">
              <a:lnSpc>
                <a:spcPct val="80000"/>
              </a:lnSpc>
              <a:spcAft>
                <a:spcPct val="20000"/>
              </a:spcAft>
              <a:buFontTx/>
              <a:buNone/>
            </a:pPr>
            <a:r>
              <a:rPr lang="en-US" sz="2000" b="1" u="sng" dirty="0">
                <a:latin typeface="Arial Unicode MS" pitchFamily="34" charset="-128"/>
              </a:rPr>
              <a:t>OO Query</a:t>
            </a:r>
            <a:r>
              <a:rPr lang="en-US" sz="2000" dirty="0">
                <a:latin typeface="Arial Unicode MS" pitchFamily="34" charset="-128"/>
              </a:rPr>
              <a:t>:</a:t>
            </a:r>
          </a:p>
          <a:p>
            <a:pPr eaLnBrk="1" hangingPunct="1">
              <a:lnSpc>
                <a:spcPct val="80000"/>
              </a:lnSpc>
              <a:buFontTx/>
              <a:buNone/>
            </a:pPr>
            <a:r>
              <a:rPr lang="en-US" sz="2000" dirty="0">
                <a:latin typeface="Arial Unicode MS" pitchFamily="34" charset="-128"/>
              </a:rPr>
              <a:t>Retrieve  </a:t>
            </a:r>
            <a:r>
              <a:rPr lang="en-US" sz="2000" dirty="0" err="1">
                <a:latin typeface="Arial Unicode MS" pitchFamily="34" charset="-128"/>
              </a:rPr>
              <a:t>Auto.Manufacturer.President.Automobile</a:t>
            </a:r>
            <a:endParaRPr lang="en-US" sz="2000" dirty="0">
              <a:latin typeface="Arial Unicode MS" pitchFamily="34" charset="-128"/>
            </a:endParaRPr>
          </a:p>
          <a:p>
            <a:pPr eaLnBrk="1" hangingPunct="1">
              <a:lnSpc>
                <a:spcPct val="80000"/>
              </a:lnSpc>
              <a:buFontTx/>
              <a:buNone/>
            </a:pPr>
            <a:r>
              <a:rPr lang="en-US" sz="2000" dirty="0">
                <a:latin typeface="Arial Unicode MS" pitchFamily="34" charset="-128"/>
              </a:rPr>
              <a:t>Where  </a:t>
            </a:r>
            <a:r>
              <a:rPr lang="en-US" sz="2000" dirty="0" err="1">
                <a:solidFill>
                  <a:srgbClr val="9900CC"/>
                </a:solidFill>
                <a:latin typeface="Arial Unicode MS" pitchFamily="34" charset="-128"/>
              </a:rPr>
              <a:t>Auto.Manufacturer.President.Age</a:t>
            </a:r>
            <a:r>
              <a:rPr lang="en-US" sz="2000" dirty="0">
                <a:solidFill>
                  <a:srgbClr val="9900CC"/>
                </a:solidFill>
                <a:latin typeface="Arial Unicode MS" pitchFamily="34" charset="-128"/>
              </a:rPr>
              <a:t> = 52</a:t>
            </a:r>
            <a:r>
              <a:rPr lang="en-US" sz="2000" dirty="0">
                <a:latin typeface="Arial Unicode MS" pitchFamily="34" charset="-128"/>
              </a:rPr>
              <a:t>   AND</a:t>
            </a:r>
          </a:p>
          <a:p>
            <a:pPr eaLnBrk="1" hangingPunct="1">
              <a:lnSpc>
                <a:spcPct val="80000"/>
              </a:lnSpc>
              <a:buFontTx/>
              <a:buNone/>
            </a:pPr>
            <a:r>
              <a:rPr lang="en-US" sz="2000" dirty="0">
                <a:latin typeface="Arial Unicode MS" pitchFamily="34" charset="-128"/>
              </a:rPr>
              <a:t>		</a:t>
            </a:r>
            <a:r>
              <a:rPr lang="en-US" sz="2000" dirty="0" err="1">
                <a:solidFill>
                  <a:schemeClr val="accent2"/>
                </a:solidFill>
                <a:latin typeface="Arial Unicode MS" pitchFamily="34" charset="-128"/>
              </a:rPr>
              <a:t>Auto.Manufacturer.President.Automobile.Color</a:t>
            </a:r>
            <a:r>
              <a:rPr lang="en-US" sz="2000" dirty="0">
                <a:solidFill>
                  <a:schemeClr val="accent2"/>
                </a:solidFill>
                <a:latin typeface="Arial Unicode MS" pitchFamily="34" charset="-128"/>
              </a:rPr>
              <a:t> = red</a:t>
            </a:r>
            <a:r>
              <a:rPr lang="en-US" sz="2000" dirty="0">
                <a:latin typeface="Arial Unicode MS" pitchFamily="34" charset="-128"/>
              </a:rPr>
              <a:t>   AND</a:t>
            </a:r>
          </a:p>
          <a:p>
            <a:pPr eaLnBrk="1" hangingPunct="1">
              <a:lnSpc>
                <a:spcPct val="80000"/>
              </a:lnSpc>
              <a:buFontTx/>
              <a:buNone/>
            </a:pPr>
            <a:r>
              <a:rPr lang="en-US" sz="2000" dirty="0">
                <a:latin typeface="Arial Unicode MS" pitchFamily="34" charset="-128"/>
              </a:rPr>
              <a:t>		</a:t>
            </a:r>
            <a:r>
              <a:rPr lang="en-US" sz="2000" dirty="0" err="1">
                <a:solidFill>
                  <a:srgbClr val="F67B00"/>
                </a:solidFill>
                <a:latin typeface="Arial Unicode MS" pitchFamily="34" charset="-128"/>
              </a:rPr>
              <a:t>Auto.Manufacturer.Headquarter.Name</a:t>
            </a:r>
            <a:r>
              <a:rPr lang="en-US" sz="2000" dirty="0">
                <a:solidFill>
                  <a:srgbClr val="F67B00"/>
                </a:solidFill>
                <a:latin typeface="Arial Unicode MS" pitchFamily="34" charset="-128"/>
              </a:rPr>
              <a:t> = </a:t>
            </a:r>
          </a:p>
          <a:p>
            <a:pPr eaLnBrk="1" hangingPunct="1">
              <a:lnSpc>
                <a:spcPct val="80000"/>
              </a:lnSpc>
              <a:buFontTx/>
              <a:buNone/>
            </a:pPr>
            <a:r>
              <a:rPr lang="en-US" sz="2000" dirty="0">
                <a:solidFill>
                  <a:srgbClr val="F67B00"/>
                </a:solidFill>
                <a:latin typeface="Arial Unicode MS" pitchFamily="34" charset="-128"/>
              </a:rPr>
              <a:t>                              </a:t>
            </a:r>
            <a:r>
              <a:rPr lang="en-US" sz="2000" dirty="0" err="1">
                <a:solidFill>
                  <a:srgbClr val="F67B00"/>
                </a:solidFill>
                <a:latin typeface="Arial Unicode MS" pitchFamily="34" charset="-128"/>
              </a:rPr>
              <a:t>Auto.Manufacturer.President.Hometown.Name</a:t>
            </a:r>
            <a:r>
              <a:rPr lang="en-US" sz="2000" dirty="0">
                <a:latin typeface="Arial Unicode MS" pitchFamily="34" charset="-128"/>
              </a:rPr>
              <a:t> </a:t>
            </a:r>
          </a:p>
        </p:txBody>
      </p:sp>
      <p:pic>
        <p:nvPicPr>
          <p:cNvPr id="7" name="Picture 6"/>
          <p:cNvPicPr>
            <a:picLocks noChangeAspect="1"/>
          </p:cNvPicPr>
          <p:nvPr/>
        </p:nvPicPr>
        <p:blipFill>
          <a:blip r:embed="rId3"/>
          <a:stretch>
            <a:fillRect/>
          </a:stretch>
        </p:blipFill>
        <p:spPr>
          <a:xfrm>
            <a:off x="3733800" y="1828800"/>
            <a:ext cx="4350550" cy="1162972"/>
          </a:xfrm>
          <a:prstGeom prst="rect">
            <a:avLst/>
          </a:prstGeom>
        </p:spPr>
      </p:pic>
    </p:spTree>
    <p:extLst>
      <p:ext uri="{BB962C8B-B14F-4D97-AF65-F5344CB8AC3E}">
        <p14:creationId xmlns:p14="http://schemas.microsoft.com/office/powerpoint/2010/main" val="389384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2100">
                                            <p:txEl>
                                              <p:pRg st="4" end="4"/>
                                            </p:txEl>
                                          </p:spTgt>
                                        </p:tgtEl>
                                        <p:attrNameLst>
                                          <p:attrName>style.visibility</p:attrName>
                                        </p:attrNameLst>
                                      </p:cBhvr>
                                      <p:to>
                                        <p:strVal val="visible"/>
                                      </p:to>
                                    </p:set>
                                    <p:animEffect transition="in" filter="wipe(left)">
                                      <p:cBhvr>
                                        <p:cTn id="7" dur="500"/>
                                        <p:tgtEl>
                                          <p:spTgt spid="132100">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2100">
                                            <p:txEl>
                                              <p:pRg st="5" end="5"/>
                                            </p:txEl>
                                          </p:spTgt>
                                        </p:tgtEl>
                                        <p:attrNameLst>
                                          <p:attrName>style.visibility</p:attrName>
                                        </p:attrNameLst>
                                      </p:cBhvr>
                                      <p:to>
                                        <p:strVal val="visible"/>
                                      </p:to>
                                    </p:set>
                                    <p:animEffect transition="in" filter="wipe(left)">
                                      <p:cBhvr>
                                        <p:cTn id="10" dur="500"/>
                                        <p:tgtEl>
                                          <p:spTgt spid="132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ctrTitle"/>
          </p:nvPr>
        </p:nvSpPr>
        <p:spPr>
          <a:xfrm>
            <a:off x="685800" y="2644775"/>
            <a:ext cx="7772400" cy="1470025"/>
          </a:xfrm>
        </p:spPr>
        <p:txBody>
          <a:bodyPr/>
          <a:lstStyle/>
          <a:p>
            <a:pPr eaLnBrk="1" hangingPunct="1"/>
            <a:r>
              <a:rPr lang="en-US" b="1">
                <a:solidFill>
                  <a:srgbClr val="663300"/>
                </a:solidFill>
                <a:latin typeface="Comic Sans MS" pitchFamily="66" charset="0"/>
              </a:rPr>
              <a:t>Global Query Optimization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dirty="0">
                <a:solidFill>
                  <a:srgbClr val="800000"/>
                </a:solidFill>
                <a:latin typeface="Comic Sans MS" pitchFamily="66" charset="0"/>
              </a:rPr>
              <a:t>Query Optimization (1)</a:t>
            </a:r>
          </a:p>
        </p:txBody>
      </p:sp>
      <p:sp>
        <p:nvSpPr>
          <p:cNvPr id="128003" name="Rectangle 3"/>
          <p:cNvSpPr>
            <a:spLocks noGrp="1" noChangeArrowheads="1"/>
          </p:cNvSpPr>
          <p:nvPr>
            <p:ph type="body" idx="1"/>
          </p:nvPr>
        </p:nvSpPr>
        <p:spPr/>
        <p:txBody>
          <a:bodyPr/>
          <a:lstStyle/>
          <a:p>
            <a:pPr eaLnBrk="1" hangingPunct="1">
              <a:spcAft>
                <a:spcPct val="50000"/>
              </a:spcAft>
              <a:buFontTx/>
              <a:buNone/>
            </a:pPr>
            <a:r>
              <a:rPr lang="en-US" sz="2800" b="1" u="sng">
                <a:solidFill>
                  <a:schemeClr val="accent2"/>
                </a:solidFill>
                <a:latin typeface="Comic Sans MS" pitchFamily="66" charset="0"/>
              </a:rPr>
              <a:t>CASE 1</a:t>
            </a:r>
            <a:r>
              <a:rPr lang="en-US" sz="2800">
                <a:solidFill>
                  <a:schemeClr val="accent2"/>
                </a:solidFill>
                <a:latin typeface="Comic Sans MS" pitchFamily="66" charset="0"/>
              </a:rPr>
              <a:t>:  A single target query is generated</a:t>
            </a:r>
          </a:p>
          <a:p>
            <a:pPr eaLnBrk="1" hangingPunct="1">
              <a:spcBef>
                <a:spcPct val="0"/>
              </a:spcBef>
              <a:buFontTx/>
              <a:buNone/>
            </a:pPr>
            <a:r>
              <a:rPr lang="en-US" sz="2800">
                <a:latin typeface="Comic Sans MS" pitchFamily="66" charset="0"/>
              </a:rPr>
              <a:t>    </a:t>
            </a:r>
            <a:r>
              <a:rPr lang="en-US" sz="2400">
                <a:latin typeface="Comic Sans MS" pitchFamily="66" charset="0"/>
              </a:rPr>
              <a:t>IF the target database system has a query  </a:t>
            </a:r>
          </a:p>
          <a:p>
            <a:pPr eaLnBrk="1" hangingPunct="1">
              <a:spcBef>
                <a:spcPct val="0"/>
              </a:spcBef>
              <a:spcAft>
                <a:spcPct val="30000"/>
              </a:spcAft>
              <a:buFontTx/>
              <a:buNone/>
            </a:pPr>
            <a:r>
              <a:rPr lang="en-US" sz="2400">
                <a:latin typeface="Comic Sans MS" pitchFamily="66" charset="0"/>
              </a:rPr>
              <a:t>     optimizer</a:t>
            </a:r>
          </a:p>
          <a:p>
            <a:pPr eaLnBrk="1" hangingPunct="1">
              <a:buFontTx/>
              <a:buNone/>
            </a:pPr>
            <a:r>
              <a:rPr lang="en-US" sz="2400">
                <a:latin typeface="Comic Sans MS" pitchFamily="66" charset="0"/>
              </a:rPr>
              <a:t>          THEN the query optimizer can be used </a:t>
            </a:r>
          </a:p>
          <a:p>
            <a:pPr eaLnBrk="1" hangingPunct="1">
              <a:spcBef>
                <a:spcPct val="0"/>
              </a:spcBef>
              <a:spcAft>
                <a:spcPct val="20000"/>
              </a:spcAft>
              <a:buFontTx/>
              <a:buNone/>
            </a:pPr>
            <a:r>
              <a:rPr lang="en-US" sz="2400">
                <a:latin typeface="Comic Sans MS" pitchFamily="66" charset="0"/>
              </a:rPr>
              <a:t>                     to optimize the translated query</a:t>
            </a:r>
          </a:p>
          <a:p>
            <a:pPr eaLnBrk="1" hangingPunct="1">
              <a:buFontTx/>
              <a:buNone/>
            </a:pPr>
            <a:r>
              <a:rPr lang="en-US" sz="2400">
                <a:latin typeface="Comic Sans MS" pitchFamily="66" charset="0"/>
              </a:rPr>
              <a:t>           ELSE  the translator has to consider the</a:t>
            </a:r>
          </a:p>
          <a:p>
            <a:pPr eaLnBrk="1" hangingPunct="1">
              <a:spcBef>
                <a:spcPct val="0"/>
              </a:spcBef>
              <a:buFontTx/>
              <a:buNone/>
            </a:pPr>
            <a:r>
              <a:rPr lang="en-US" sz="2400">
                <a:latin typeface="Comic Sans MS" pitchFamily="66" charset="0"/>
              </a:rPr>
              <a:t>                     performance issues</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09600"/>
            <a:ext cx="7772400" cy="838200"/>
          </a:xfrm>
        </p:spPr>
        <p:txBody>
          <a:bodyPr/>
          <a:lstStyle/>
          <a:p>
            <a:pPr eaLnBrk="1" hangingPunct="1"/>
            <a:r>
              <a:rPr lang="en-US" dirty="0">
                <a:solidFill>
                  <a:srgbClr val="800000"/>
                </a:solidFill>
                <a:latin typeface="Comic Sans MS" pitchFamily="66" charset="0"/>
              </a:rPr>
              <a:t>Query Optimization (2)</a:t>
            </a:r>
          </a:p>
        </p:txBody>
      </p:sp>
      <p:sp>
        <p:nvSpPr>
          <p:cNvPr id="129027" name="Rectangle 3"/>
          <p:cNvSpPr>
            <a:spLocks noGrp="1" noChangeArrowheads="1"/>
          </p:cNvSpPr>
          <p:nvPr>
            <p:ph type="body" idx="1"/>
          </p:nvPr>
        </p:nvSpPr>
        <p:spPr>
          <a:xfrm>
            <a:off x="838200" y="1752600"/>
            <a:ext cx="7772400" cy="4800600"/>
          </a:xfrm>
        </p:spPr>
        <p:txBody>
          <a:bodyPr/>
          <a:lstStyle/>
          <a:p>
            <a:pPr eaLnBrk="1" hangingPunct="1">
              <a:lnSpc>
                <a:spcPct val="90000"/>
              </a:lnSpc>
              <a:spcAft>
                <a:spcPct val="35000"/>
              </a:spcAft>
              <a:buFontTx/>
              <a:buNone/>
            </a:pPr>
            <a:r>
              <a:rPr lang="en-US" sz="2800" b="1" u="sng" dirty="0">
                <a:solidFill>
                  <a:schemeClr val="accent2"/>
                </a:solidFill>
                <a:latin typeface="Comic Sans MS" pitchFamily="66" charset="0"/>
              </a:rPr>
              <a:t>CASE 2</a:t>
            </a:r>
            <a:r>
              <a:rPr lang="en-US" sz="2800" dirty="0">
                <a:solidFill>
                  <a:schemeClr val="accent2"/>
                </a:solidFill>
                <a:latin typeface="Comic Sans MS" pitchFamily="66" charset="0"/>
              </a:rPr>
              <a:t>:  A set of target </a:t>
            </a:r>
            <a:r>
              <a:rPr lang="en-US" sz="2800" dirty="0">
                <a:solidFill>
                  <a:srgbClr val="006600"/>
                </a:solidFill>
                <a:latin typeface="Comic Sans MS" pitchFamily="66" charset="0"/>
              </a:rPr>
              <a:t>queries</a:t>
            </a:r>
            <a:r>
              <a:rPr lang="en-US" sz="2800" dirty="0">
                <a:solidFill>
                  <a:schemeClr val="accent2"/>
                </a:solidFill>
                <a:latin typeface="Comic Sans MS" pitchFamily="66" charset="0"/>
              </a:rPr>
              <a:t> is needed.</a:t>
            </a:r>
          </a:p>
          <a:p>
            <a:pPr eaLnBrk="1" hangingPunct="1">
              <a:lnSpc>
                <a:spcPct val="90000"/>
              </a:lnSpc>
              <a:spcAft>
                <a:spcPct val="20000"/>
              </a:spcAft>
            </a:pPr>
            <a:r>
              <a:rPr lang="en-US" sz="2400" dirty="0">
                <a:latin typeface="Comic Sans MS" pitchFamily="66" charset="0"/>
              </a:rPr>
              <a:t>It might pay to have the minimum number of queries</a:t>
            </a:r>
          </a:p>
          <a:p>
            <a:pPr lvl="1" eaLnBrk="1" hangingPunct="1">
              <a:lnSpc>
                <a:spcPct val="90000"/>
              </a:lnSpc>
              <a:spcAft>
                <a:spcPct val="20000"/>
              </a:spcAft>
            </a:pPr>
            <a:r>
              <a:rPr lang="en-US" sz="2000" dirty="0">
                <a:solidFill>
                  <a:srgbClr val="006600"/>
                </a:solidFill>
                <a:latin typeface="Comic Sans MS" pitchFamily="66" charset="0"/>
              </a:rPr>
              <a:t>It minimizes the number of invocations of the target system</a:t>
            </a:r>
          </a:p>
          <a:p>
            <a:pPr lvl="1" eaLnBrk="1" hangingPunct="1">
              <a:lnSpc>
                <a:spcPct val="90000"/>
              </a:lnSpc>
              <a:spcAft>
                <a:spcPct val="30000"/>
              </a:spcAft>
            </a:pPr>
            <a:r>
              <a:rPr lang="en-US" sz="2000" dirty="0">
                <a:solidFill>
                  <a:srgbClr val="006600"/>
                </a:solidFill>
                <a:latin typeface="Comic Sans MS" pitchFamily="66" charset="0"/>
              </a:rPr>
              <a:t>It may also reduce the cost of combining the partial results</a:t>
            </a:r>
          </a:p>
          <a:p>
            <a:pPr eaLnBrk="1" hangingPunct="1">
              <a:lnSpc>
                <a:spcPct val="90000"/>
              </a:lnSpc>
              <a:spcAft>
                <a:spcPct val="20000"/>
              </a:spcAft>
            </a:pPr>
            <a:r>
              <a:rPr lang="en-US" sz="2400" dirty="0">
                <a:latin typeface="Comic Sans MS" pitchFamily="66" charset="0"/>
              </a:rPr>
              <a:t>It might pay for a set to contain target queries that can be well coordinated</a:t>
            </a:r>
          </a:p>
          <a:p>
            <a:pPr lvl="1" eaLnBrk="1" hangingPunct="1">
              <a:lnSpc>
                <a:spcPct val="90000"/>
              </a:lnSpc>
            </a:pPr>
            <a:r>
              <a:rPr lang="en-US" sz="2000" dirty="0">
                <a:solidFill>
                  <a:srgbClr val="006600"/>
                </a:solidFill>
                <a:latin typeface="Comic Sans MS" pitchFamily="66" charset="0"/>
              </a:rPr>
              <a:t>The results or intermediate results of the queries processed earlier can be used to reduce the cost of processing the remaining queries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9027">
                                            <p:txEl>
                                              <p:pRg st="1" end="1"/>
                                            </p:txEl>
                                          </p:spTgt>
                                        </p:tgtEl>
                                        <p:attrNameLst>
                                          <p:attrName>style.visibility</p:attrName>
                                        </p:attrNameLst>
                                      </p:cBhvr>
                                      <p:to>
                                        <p:strVal val="visible"/>
                                      </p:to>
                                    </p:set>
                                    <p:animEffect transition="in" filter="wipe(left)">
                                      <p:cBhvr>
                                        <p:cTn id="7" dur="500"/>
                                        <p:tgtEl>
                                          <p:spTgt spid="129027">
                                            <p:txEl>
                                              <p:pRg st="1" end="1"/>
                                            </p:txEl>
                                          </p:spTgt>
                                        </p:tgtEl>
                                      </p:cBhvr>
                                    </p:animEffect>
                                  </p:childTnLst>
                                </p:cTn>
                              </p:par>
                              <p:par>
                                <p:cTn id="8" presetID="22" presetClass="entr" presetSubtype="8" fill="hold" nodeType="withEffect">
                                  <p:stCondLst>
                                    <p:cond delay="500"/>
                                  </p:stCondLst>
                                  <p:childTnLst>
                                    <p:set>
                                      <p:cBhvr>
                                        <p:cTn id="9" dur="1" fill="hold">
                                          <p:stCondLst>
                                            <p:cond delay="0"/>
                                          </p:stCondLst>
                                        </p:cTn>
                                        <p:tgtEl>
                                          <p:spTgt spid="129027">
                                            <p:txEl>
                                              <p:pRg st="2" end="2"/>
                                            </p:txEl>
                                          </p:spTgt>
                                        </p:tgtEl>
                                        <p:attrNameLst>
                                          <p:attrName>style.visibility</p:attrName>
                                        </p:attrNameLst>
                                      </p:cBhvr>
                                      <p:to>
                                        <p:strVal val="visible"/>
                                      </p:to>
                                    </p:set>
                                    <p:animEffect transition="in" filter="wipe(left)">
                                      <p:cBhvr>
                                        <p:cTn id="10" dur="500"/>
                                        <p:tgtEl>
                                          <p:spTgt spid="129027">
                                            <p:txEl>
                                              <p:pRg st="2" end="2"/>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129027">
                                            <p:txEl>
                                              <p:pRg st="3" end="3"/>
                                            </p:txEl>
                                          </p:spTgt>
                                        </p:tgtEl>
                                        <p:attrNameLst>
                                          <p:attrName>style.visibility</p:attrName>
                                        </p:attrNameLst>
                                      </p:cBhvr>
                                      <p:to>
                                        <p:strVal val="visible"/>
                                      </p:to>
                                    </p:set>
                                    <p:animEffect transition="in" filter="wipe(left)">
                                      <p:cBhvr>
                                        <p:cTn id="13" dur="500"/>
                                        <p:tgtEl>
                                          <p:spTgt spid="12902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9027">
                                            <p:txEl>
                                              <p:pRg st="4" end="4"/>
                                            </p:txEl>
                                          </p:spTgt>
                                        </p:tgtEl>
                                        <p:attrNameLst>
                                          <p:attrName>style.visibility</p:attrName>
                                        </p:attrNameLst>
                                      </p:cBhvr>
                                      <p:to>
                                        <p:strVal val="visible"/>
                                      </p:to>
                                    </p:set>
                                    <p:animEffect transition="in" filter="wipe(left)">
                                      <p:cBhvr>
                                        <p:cTn id="18" dur="500"/>
                                        <p:tgtEl>
                                          <p:spTgt spid="129027">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29027">
                                            <p:txEl>
                                              <p:pRg st="5" end="5"/>
                                            </p:txEl>
                                          </p:spTgt>
                                        </p:tgtEl>
                                        <p:attrNameLst>
                                          <p:attrName>style.visibility</p:attrName>
                                        </p:attrNameLst>
                                      </p:cBhvr>
                                      <p:to>
                                        <p:strVal val="visible"/>
                                      </p:to>
                                    </p:set>
                                    <p:animEffect transition="in" filter="wipe(left)">
                                      <p:cBhvr>
                                        <p:cTn id="21" dur="500"/>
                                        <p:tgtEl>
                                          <p:spTgt spid="1290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title"/>
          </p:nvPr>
        </p:nvSpPr>
        <p:spPr>
          <a:xfrm>
            <a:off x="685800" y="304800"/>
            <a:ext cx="7772400" cy="685800"/>
          </a:xfrm>
        </p:spPr>
        <p:txBody>
          <a:bodyPr/>
          <a:lstStyle/>
          <a:p>
            <a:pPr eaLnBrk="1" hangingPunct="1"/>
            <a:r>
              <a:rPr lang="en-US" sz="4200" dirty="0">
                <a:solidFill>
                  <a:srgbClr val="800000"/>
                </a:solidFill>
                <a:latin typeface="Comic Sans MS" pitchFamily="66" charset="0"/>
              </a:rPr>
              <a:t>Global Query Optimization (1)</a:t>
            </a:r>
            <a:endParaRPr lang="en-US" sz="3200" dirty="0">
              <a:solidFill>
                <a:srgbClr val="009999"/>
              </a:solidFill>
              <a:latin typeface="Comic Sans MS" pitchFamily="66" charset="0"/>
            </a:endParaRPr>
          </a:p>
        </p:txBody>
      </p:sp>
      <p:sp>
        <p:nvSpPr>
          <p:cNvPr id="121859" name="Rectangle 5"/>
          <p:cNvSpPr>
            <a:spLocks noGrp="1" noChangeArrowheads="1"/>
          </p:cNvSpPr>
          <p:nvPr>
            <p:ph type="body" sz="half" idx="1"/>
          </p:nvPr>
        </p:nvSpPr>
        <p:spPr>
          <a:xfrm>
            <a:off x="381000" y="1371600"/>
            <a:ext cx="3505200" cy="1371600"/>
          </a:xfrm>
        </p:spPr>
        <p:txBody>
          <a:bodyPr/>
          <a:lstStyle/>
          <a:p>
            <a:pPr eaLnBrk="1" hangingPunct="1">
              <a:lnSpc>
                <a:spcPct val="90000"/>
              </a:lnSpc>
              <a:spcAft>
                <a:spcPct val="20000"/>
              </a:spcAft>
              <a:buFontTx/>
              <a:buNone/>
            </a:pPr>
            <a:r>
              <a:rPr lang="en-US" sz="1600" b="1" u="sng" dirty="0">
                <a:solidFill>
                  <a:schemeClr val="accent2"/>
                </a:solidFill>
                <a:latin typeface="Arial Unicode MS" pitchFamily="34" charset="-128"/>
              </a:rPr>
              <a:t>Global Query</a:t>
            </a:r>
            <a:r>
              <a:rPr lang="en-US" sz="1600" dirty="0">
                <a:solidFill>
                  <a:schemeClr val="accent2"/>
                </a:solidFill>
                <a:latin typeface="Arial Unicode MS" pitchFamily="34" charset="-128"/>
              </a:rPr>
              <a:t>:</a:t>
            </a:r>
          </a:p>
          <a:p>
            <a:pPr eaLnBrk="1" hangingPunct="1">
              <a:lnSpc>
                <a:spcPct val="90000"/>
              </a:lnSpc>
              <a:spcBef>
                <a:spcPct val="5000"/>
              </a:spcBef>
              <a:buFontTx/>
              <a:buNone/>
            </a:pPr>
            <a:r>
              <a:rPr lang="en-US" sz="1600" dirty="0">
                <a:latin typeface="Arial Unicode MS" pitchFamily="34" charset="-128"/>
              </a:rPr>
              <a:t>Select  </a:t>
            </a:r>
            <a:r>
              <a:rPr lang="en-US" sz="1600" dirty="0" err="1">
                <a:latin typeface="Arial Unicode MS" pitchFamily="34" charset="-128"/>
              </a:rPr>
              <a:t>EmpO.Name</a:t>
            </a:r>
            <a:r>
              <a:rPr lang="en-US" sz="1600" dirty="0">
                <a:latin typeface="Arial Unicode MS" pitchFamily="34" charset="-128"/>
              </a:rPr>
              <a:t>, </a:t>
            </a:r>
            <a:r>
              <a:rPr lang="en-US" sz="1600" dirty="0" err="1">
                <a:latin typeface="Arial Unicode MS" pitchFamily="34" charset="-128"/>
              </a:rPr>
              <a:t>EmpO.Rank</a:t>
            </a:r>
            <a:endParaRPr lang="en-US" sz="1600" dirty="0">
              <a:latin typeface="Arial Unicode MS" pitchFamily="34" charset="-128"/>
            </a:endParaRPr>
          </a:p>
          <a:p>
            <a:pPr eaLnBrk="1" hangingPunct="1">
              <a:lnSpc>
                <a:spcPct val="90000"/>
              </a:lnSpc>
              <a:spcBef>
                <a:spcPct val="5000"/>
              </a:spcBef>
              <a:buFontTx/>
              <a:buNone/>
            </a:pPr>
            <a:r>
              <a:rPr lang="en-US" sz="1600" dirty="0">
                <a:latin typeface="Arial Unicode MS" pitchFamily="34" charset="-128"/>
              </a:rPr>
              <a:t>From    EmpO</a:t>
            </a:r>
          </a:p>
          <a:p>
            <a:pPr eaLnBrk="1" hangingPunct="1">
              <a:lnSpc>
                <a:spcPct val="90000"/>
              </a:lnSpc>
              <a:spcBef>
                <a:spcPct val="5000"/>
              </a:spcBef>
              <a:buFontTx/>
              <a:buNone/>
            </a:pPr>
            <a:r>
              <a:rPr lang="en-US" sz="1600" dirty="0">
                <a:latin typeface="Arial Unicode MS" pitchFamily="34" charset="-128"/>
              </a:rPr>
              <a:t>Where  </a:t>
            </a:r>
            <a:r>
              <a:rPr lang="en-US" sz="1600" dirty="0" err="1">
                <a:latin typeface="Arial Unicode MS" pitchFamily="34" charset="-128"/>
              </a:rPr>
              <a:t>EmpO.</a:t>
            </a:r>
            <a:r>
              <a:rPr lang="en-US" sz="1600" b="1" dirty="0" err="1">
                <a:solidFill>
                  <a:srgbClr val="9900CC"/>
                </a:solidFill>
                <a:latin typeface="Arial Unicode MS" pitchFamily="34" charset="-128"/>
              </a:rPr>
              <a:t>Salary</a:t>
            </a:r>
            <a:r>
              <a:rPr lang="en-US" sz="1600" dirty="0">
                <a:latin typeface="Arial Unicode MS" pitchFamily="34" charset="-128"/>
              </a:rPr>
              <a:t> &gt; 80,000  AND</a:t>
            </a:r>
          </a:p>
          <a:p>
            <a:pPr eaLnBrk="1" hangingPunct="1">
              <a:lnSpc>
                <a:spcPct val="90000"/>
              </a:lnSpc>
              <a:spcBef>
                <a:spcPct val="5000"/>
              </a:spcBef>
              <a:buFontTx/>
              <a:buNone/>
            </a:pPr>
            <a:r>
              <a:rPr lang="en-US" sz="1600" dirty="0">
                <a:latin typeface="Arial Unicode MS" pitchFamily="34" charset="-128"/>
              </a:rPr>
              <a:t>            </a:t>
            </a:r>
            <a:r>
              <a:rPr lang="en-US" sz="1600" dirty="0" err="1">
                <a:latin typeface="Arial Unicode MS" pitchFamily="34" charset="-128"/>
              </a:rPr>
              <a:t>EmpO.</a:t>
            </a:r>
            <a:r>
              <a:rPr lang="en-US" sz="1600" b="1" dirty="0" err="1">
                <a:solidFill>
                  <a:srgbClr val="9900CC"/>
                </a:solidFill>
                <a:latin typeface="Arial Unicode MS" pitchFamily="34" charset="-128"/>
              </a:rPr>
              <a:t>Age</a:t>
            </a:r>
            <a:r>
              <a:rPr lang="en-US" sz="1600" dirty="0">
                <a:latin typeface="Arial Unicode MS" pitchFamily="34" charset="-128"/>
              </a:rPr>
              <a:t> &gt; 35</a:t>
            </a:r>
          </a:p>
        </p:txBody>
      </p:sp>
      <p:sp>
        <p:nvSpPr>
          <p:cNvPr id="207878" name="Rectangle 6"/>
          <p:cNvSpPr>
            <a:spLocks noGrp="1" noChangeArrowheads="1"/>
          </p:cNvSpPr>
          <p:nvPr>
            <p:ph type="body" sz="half" idx="2"/>
          </p:nvPr>
        </p:nvSpPr>
        <p:spPr>
          <a:xfrm>
            <a:off x="4114800" y="1828800"/>
            <a:ext cx="4953000" cy="4114800"/>
          </a:xfrm>
        </p:spPr>
        <p:txBody>
          <a:bodyPr/>
          <a:lstStyle/>
          <a:p>
            <a:pPr marL="855663" indent="-855663" eaLnBrk="1" hangingPunct="1">
              <a:lnSpc>
                <a:spcPct val="80000"/>
              </a:lnSpc>
              <a:spcBef>
                <a:spcPct val="5000"/>
              </a:spcBef>
              <a:spcAft>
                <a:spcPct val="20000"/>
              </a:spcAft>
              <a:buFontTx/>
              <a:buNone/>
            </a:pPr>
            <a:r>
              <a:rPr lang="en-US" sz="1800" b="1" u="sng" dirty="0">
                <a:solidFill>
                  <a:srgbClr val="0070C0"/>
                </a:solidFill>
                <a:latin typeface="Arial Unicode MS" pitchFamily="34" charset="-128"/>
              </a:rPr>
              <a:t>part. 3</a:t>
            </a:r>
            <a:r>
              <a:rPr lang="en-US" sz="1800" dirty="0">
                <a:latin typeface="Arial Unicode MS" pitchFamily="34" charset="-128"/>
              </a:rPr>
              <a:t>:  Select  Emp1.Name, Emp2.Rank</a:t>
            </a:r>
          </a:p>
          <a:p>
            <a:pPr marL="855663" indent="-855663" eaLnBrk="1" hangingPunct="1">
              <a:lnSpc>
                <a:spcPct val="80000"/>
              </a:lnSpc>
              <a:spcBef>
                <a:spcPct val="5000"/>
              </a:spcBef>
              <a:spcAft>
                <a:spcPct val="20000"/>
              </a:spcAft>
              <a:buFontTx/>
              <a:buNone/>
            </a:pPr>
            <a:r>
              <a:rPr lang="en-US" sz="1800" dirty="0">
                <a:latin typeface="Arial Unicode MS" pitchFamily="34" charset="-128"/>
              </a:rPr>
              <a:t>             From    Emp1, Emp2</a:t>
            </a:r>
          </a:p>
          <a:p>
            <a:pPr marL="855663" indent="-855663" eaLnBrk="1" hangingPunct="1">
              <a:lnSpc>
                <a:spcPct val="80000"/>
              </a:lnSpc>
              <a:spcBef>
                <a:spcPct val="5000"/>
              </a:spcBef>
              <a:spcAft>
                <a:spcPct val="20000"/>
              </a:spcAft>
              <a:buFontTx/>
              <a:buNone/>
            </a:pPr>
            <a:r>
              <a:rPr lang="en-US" sz="1800" dirty="0">
                <a:latin typeface="Arial Unicode MS" pitchFamily="34" charset="-128"/>
              </a:rPr>
              <a:t>             Where  </a:t>
            </a:r>
            <a:r>
              <a:rPr lang="en-US" sz="1800" b="1" dirty="0">
                <a:latin typeface="Arial Unicode MS" pitchFamily="34" charset="-128"/>
              </a:rPr>
              <a:t>Sum(Emp1.Salary,                           </a:t>
            </a:r>
          </a:p>
          <a:p>
            <a:pPr marL="855663" indent="-855663" eaLnBrk="1" hangingPunct="1">
              <a:lnSpc>
                <a:spcPct val="80000"/>
              </a:lnSpc>
              <a:spcBef>
                <a:spcPct val="0"/>
              </a:spcBef>
              <a:spcAft>
                <a:spcPct val="20000"/>
              </a:spcAft>
              <a:buFontTx/>
              <a:buNone/>
            </a:pPr>
            <a:r>
              <a:rPr lang="en-US" sz="1800" b="1" dirty="0">
                <a:latin typeface="Arial Unicode MS" pitchFamily="34" charset="-128"/>
              </a:rPr>
              <a:t>                            Emp2.Salary) </a:t>
            </a:r>
            <a:r>
              <a:rPr lang="en-US" sz="1800" dirty="0">
                <a:latin typeface="Arial Unicode MS" pitchFamily="34" charset="-128"/>
              </a:rPr>
              <a:t>&gt; 80,000  AND   </a:t>
            </a:r>
          </a:p>
          <a:p>
            <a:pPr marL="855663" indent="-855663" eaLnBrk="1" hangingPunct="1">
              <a:lnSpc>
                <a:spcPct val="80000"/>
              </a:lnSpc>
              <a:spcBef>
                <a:spcPct val="5000"/>
              </a:spcBef>
              <a:spcAft>
                <a:spcPct val="20000"/>
              </a:spcAft>
              <a:buFontTx/>
              <a:buNone/>
            </a:pPr>
            <a:r>
              <a:rPr lang="en-US" sz="1800" dirty="0">
                <a:latin typeface="Arial Unicode MS" pitchFamily="34" charset="-128"/>
              </a:rPr>
              <a:t>                          Emp1.Age &gt; 35  AND</a:t>
            </a:r>
          </a:p>
          <a:p>
            <a:pPr marL="855663" indent="-855663" eaLnBrk="1" hangingPunct="1">
              <a:lnSpc>
                <a:spcPct val="80000"/>
              </a:lnSpc>
              <a:spcBef>
                <a:spcPct val="5000"/>
              </a:spcBef>
              <a:buFontTx/>
              <a:buNone/>
            </a:pPr>
            <a:r>
              <a:rPr lang="en-US" sz="1800" dirty="0">
                <a:latin typeface="Arial Unicode MS" pitchFamily="34" charset="-128"/>
              </a:rPr>
              <a:t>                          </a:t>
            </a:r>
            <a:r>
              <a:rPr lang="en-US" sz="1800" b="1" dirty="0">
                <a:solidFill>
                  <a:srgbClr val="0070C0"/>
                </a:solidFill>
                <a:latin typeface="Arial Unicode MS" pitchFamily="34" charset="-128"/>
              </a:rPr>
              <a:t>Emp1.SSN = Emp2.SSN</a:t>
            </a:r>
          </a:p>
          <a:p>
            <a:pPr marL="855663" indent="-855663" eaLnBrk="1" hangingPunct="1">
              <a:lnSpc>
                <a:spcPct val="80000"/>
              </a:lnSpc>
              <a:spcBef>
                <a:spcPct val="5000"/>
              </a:spcBef>
              <a:buFontTx/>
              <a:buNone/>
            </a:pPr>
            <a:endParaRPr lang="en-US" sz="1800" b="1" dirty="0">
              <a:solidFill>
                <a:srgbClr val="0070C0"/>
              </a:solidFill>
              <a:latin typeface="Arial Unicode MS" pitchFamily="34" charset="-128"/>
            </a:endParaRPr>
          </a:p>
          <a:p>
            <a:pPr marL="169863" indent="0" eaLnBrk="1" hangingPunct="1">
              <a:lnSpc>
                <a:spcPct val="90000"/>
              </a:lnSpc>
              <a:spcBef>
                <a:spcPct val="5000"/>
              </a:spcBef>
              <a:buNone/>
            </a:pPr>
            <a:r>
              <a:rPr lang="en-US" sz="2400" dirty="0">
                <a:latin typeface="Comic Sans MS" pitchFamily="66" charset="0"/>
              </a:rPr>
              <a:t>A query obtained by the query modification process may still reference data from more than one database.</a:t>
            </a:r>
          </a:p>
          <a:p>
            <a:pPr marL="0" indent="0" eaLnBrk="1" hangingPunct="1">
              <a:lnSpc>
                <a:spcPct val="90000"/>
              </a:lnSpc>
              <a:spcBef>
                <a:spcPct val="5000"/>
              </a:spcBef>
              <a:buNone/>
            </a:pPr>
            <a:endParaRPr lang="en-US" sz="1800" dirty="0">
              <a:latin typeface="Comic Sans MS" pitchFamily="66" charset="0"/>
            </a:endParaRPr>
          </a:p>
          <a:p>
            <a:pPr marL="914400" indent="0" eaLnBrk="1" hangingPunct="1">
              <a:lnSpc>
                <a:spcPct val="90000"/>
              </a:lnSpc>
              <a:spcBef>
                <a:spcPct val="5000"/>
              </a:spcBef>
              <a:buNone/>
            </a:pPr>
            <a:r>
              <a:rPr lang="en-US" sz="2400" dirty="0">
                <a:latin typeface="Comic Sans MS" pitchFamily="66" charset="0"/>
              </a:rPr>
              <a:t>Some global strategy is needed to process such query</a:t>
            </a:r>
          </a:p>
          <a:p>
            <a:pPr marL="855663" indent="-855663" eaLnBrk="1" hangingPunct="1">
              <a:lnSpc>
                <a:spcPct val="80000"/>
              </a:lnSpc>
              <a:spcBef>
                <a:spcPct val="5000"/>
              </a:spcBef>
              <a:buFontTx/>
              <a:buNone/>
            </a:pPr>
            <a:endParaRPr lang="en-US" sz="1800" b="1" dirty="0">
              <a:solidFill>
                <a:srgbClr val="0070C0"/>
              </a:solidFill>
              <a:latin typeface="Arial Unicode MS" pitchFamily="34" charset="-128"/>
            </a:endParaRPr>
          </a:p>
        </p:txBody>
      </p:sp>
      <p:sp>
        <p:nvSpPr>
          <p:cNvPr id="121861" name="Oval 7"/>
          <p:cNvSpPr>
            <a:spLocks noChangeArrowheads="1"/>
          </p:cNvSpPr>
          <p:nvPr/>
        </p:nvSpPr>
        <p:spPr bwMode="auto">
          <a:xfrm>
            <a:off x="228600" y="3964906"/>
            <a:ext cx="2530475" cy="149693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2" name="Oval 8"/>
          <p:cNvSpPr>
            <a:spLocks noChangeArrowheads="1"/>
          </p:cNvSpPr>
          <p:nvPr/>
        </p:nvSpPr>
        <p:spPr bwMode="auto">
          <a:xfrm>
            <a:off x="1268412" y="4395035"/>
            <a:ext cx="2776847" cy="111843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21866" name="Text Box 12"/>
          <p:cNvSpPr txBox="1">
            <a:spLocks noChangeArrowheads="1"/>
          </p:cNvSpPr>
          <p:nvPr/>
        </p:nvSpPr>
        <p:spPr bwMode="auto">
          <a:xfrm>
            <a:off x="594534" y="5442070"/>
            <a:ext cx="1274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8C19"/>
                </a:solidFill>
              </a:rPr>
              <a:t>world(Emp1)</a:t>
            </a:r>
            <a:r>
              <a:rPr lang="en-US" sz="1400" i="0" dirty="0">
                <a:solidFill>
                  <a:srgbClr val="FF0000"/>
                </a:solidFill>
              </a:rPr>
              <a:t> </a:t>
            </a:r>
          </a:p>
        </p:txBody>
      </p:sp>
      <p:sp>
        <p:nvSpPr>
          <p:cNvPr id="121867" name="Text Box 13"/>
          <p:cNvSpPr txBox="1">
            <a:spLocks noChangeArrowheads="1"/>
          </p:cNvSpPr>
          <p:nvPr/>
        </p:nvSpPr>
        <p:spPr bwMode="auto">
          <a:xfrm>
            <a:off x="2464477" y="5490688"/>
            <a:ext cx="1222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rgbClr val="FF8C19"/>
                </a:solidFill>
              </a:rPr>
              <a:t>world(Emp2)</a:t>
            </a:r>
            <a:endParaRPr lang="en-US" sz="1400" i="0" dirty="0">
              <a:solidFill>
                <a:srgbClr val="FF8C19"/>
              </a:solidFill>
            </a:endParaRPr>
          </a:p>
        </p:txBody>
      </p:sp>
      <p:sp>
        <p:nvSpPr>
          <p:cNvPr id="2" name="Rectangle 1"/>
          <p:cNvSpPr/>
          <p:nvPr/>
        </p:nvSpPr>
        <p:spPr>
          <a:xfrm>
            <a:off x="283248" y="4549457"/>
            <a:ext cx="1096775" cy="338554"/>
          </a:xfrm>
          <a:prstGeom prst="rect">
            <a:avLst/>
          </a:prstGeom>
        </p:spPr>
        <p:txBody>
          <a:bodyPr wrap="none">
            <a:spAutoFit/>
          </a:bodyPr>
          <a:lstStyle/>
          <a:p>
            <a:r>
              <a:rPr lang="en-US" sz="1600" i="0" dirty="0"/>
              <a:t>Emp1.Age</a:t>
            </a:r>
            <a:endParaRPr lang="en-US" sz="1600" dirty="0"/>
          </a:p>
        </p:txBody>
      </p:sp>
      <p:sp>
        <p:nvSpPr>
          <p:cNvPr id="15" name="Rectangle 14"/>
          <p:cNvSpPr/>
          <p:nvPr/>
        </p:nvSpPr>
        <p:spPr>
          <a:xfrm>
            <a:off x="511848" y="4244658"/>
            <a:ext cx="1342034" cy="338554"/>
          </a:xfrm>
          <a:prstGeom prst="rect">
            <a:avLst/>
          </a:prstGeom>
        </p:spPr>
        <p:txBody>
          <a:bodyPr wrap="none">
            <a:spAutoFit/>
          </a:bodyPr>
          <a:lstStyle/>
          <a:p>
            <a:r>
              <a:rPr lang="en-US" sz="1600" i="0" dirty="0">
                <a:solidFill>
                  <a:srgbClr val="009999"/>
                </a:solidFill>
              </a:rPr>
              <a:t>Emp1.Salary</a:t>
            </a:r>
            <a:endParaRPr lang="en-US" sz="1600" dirty="0">
              <a:solidFill>
                <a:srgbClr val="009999"/>
              </a:solidFill>
            </a:endParaRPr>
          </a:p>
        </p:txBody>
      </p:sp>
      <p:sp>
        <p:nvSpPr>
          <p:cNvPr id="16" name="Rectangle 15"/>
          <p:cNvSpPr/>
          <p:nvPr/>
        </p:nvSpPr>
        <p:spPr>
          <a:xfrm>
            <a:off x="1395411" y="4995446"/>
            <a:ext cx="1096775" cy="338554"/>
          </a:xfrm>
          <a:prstGeom prst="rect">
            <a:avLst/>
          </a:prstGeom>
        </p:spPr>
        <p:txBody>
          <a:bodyPr wrap="none">
            <a:spAutoFit/>
          </a:bodyPr>
          <a:lstStyle/>
          <a:p>
            <a:r>
              <a:rPr lang="en-US" sz="1600" i="0" dirty="0"/>
              <a:t>Emp1.Age</a:t>
            </a:r>
            <a:endParaRPr lang="en-US" sz="1600" dirty="0"/>
          </a:p>
        </p:txBody>
      </p:sp>
      <p:sp>
        <p:nvSpPr>
          <p:cNvPr id="17" name="Rectangle 16"/>
          <p:cNvSpPr/>
          <p:nvPr/>
        </p:nvSpPr>
        <p:spPr>
          <a:xfrm>
            <a:off x="1485376" y="4576287"/>
            <a:ext cx="1372989" cy="523220"/>
          </a:xfrm>
          <a:prstGeom prst="rect">
            <a:avLst/>
          </a:prstGeom>
        </p:spPr>
        <p:txBody>
          <a:bodyPr wrap="square">
            <a:spAutoFit/>
          </a:bodyPr>
          <a:lstStyle/>
          <a:p>
            <a:r>
              <a:rPr lang="en-US" sz="1400" i="0" dirty="0">
                <a:solidFill>
                  <a:srgbClr val="009999"/>
                </a:solidFill>
              </a:rPr>
              <a:t>Emp1.Salary +    Emp2.Salary</a:t>
            </a:r>
            <a:endParaRPr lang="en-US" sz="1400" dirty="0">
              <a:solidFill>
                <a:srgbClr val="009999"/>
              </a:solidFill>
            </a:endParaRPr>
          </a:p>
        </p:txBody>
      </p:sp>
      <p:sp>
        <p:nvSpPr>
          <p:cNvPr id="18" name="Rectangle 17"/>
          <p:cNvSpPr/>
          <p:nvPr/>
        </p:nvSpPr>
        <p:spPr>
          <a:xfrm>
            <a:off x="2484625" y="5119620"/>
            <a:ext cx="1109599" cy="338554"/>
          </a:xfrm>
          <a:prstGeom prst="rect">
            <a:avLst/>
          </a:prstGeom>
        </p:spPr>
        <p:txBody>
          <a:bodyPr wrap="none">
            <a:spAutoFit/>
          </a:bodyPr>
          <a:lstStyle/>
          <a:p>
            <a:r>
              <a:rPr lang="en-US" sz="1600" i="0" dirty="0"/>
              <a:t>Age = null</a:t>
            </a:r>
            <a:endParaRPr lang="en-US" sz="1600" dirty="0"/>
          </a:p>
        </p:txBody>
      </p:sp>
      <p:sp>
        <p:nvSpPr>
          <p:cNvPr id="19" name="Rectangle 18"/>
          <p:cNvSpPr/>
          <p:nvPr/>
        </p:nvSpPr>
        <p:spPr>
          <a:xfrm>
            <a:off x="2671165" y="4867501"/>
            <a:ext cx="1374094" cy="338554"/>
          </a:xfrm>
          <a:prstGeom prst="rect">
            <a:avLst/>
          </a:prstGeom>
        </p:spPr>
        <p:txBody>
          <a:bodyPr wrap="none">
            <a:spAutoFit/>
          </a:bodyPr>
          <a:lstStyle/>
          <a:p>
            <a:r>
              <a:rPr lang="en-US" sz="1600" i="0" dirty="0">
                <a:solidFill>
                  <a:srgbClr val="009999"/>
                </a:solidFill>
              </a:rPr>
              <a:t>Emp2.Salary</a:t>
            </a:r>
            <a:endParaRPr lang="en-US" sz="1600" dirty="0">
              <a:solidFill>
                <a:srgbClr val="009999"/>
              </a:solidFill>
            </a:endParaRPr>
          </a:p>
        </p:txBody>
      </p:sp>
      <p:cxnSp>
        <p:nvCxnSpPr>
          <p:cNvPr id="5" name="Straight Arrow Connector 4"/>
          <p:cNvCxnSpPr>
            <a:stCxn id="25" idx="7"/>
          </p:cNvCxnSpPr>
          <p:nvPr/>
        </p:nvCxnSpPr>
        <p:spPr bwMode="auto">
          <a:xfrm flipV="1">
            <a:off x="2535695" y="2667000"/>
            <a:ext cx="2417305" cy="1685981"/>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3" name="Oval 2"/>
          <p:cNvSpPr/>
          <p:nvPr/>
        </p:nvSpPr>
        <p:spPr bwMode="auto">
          <a:xfrm>
            <a:off x="667579" y="4908209"/>
            <a:ext cx="343424" cy="336090"/>
          </a:xfrm>
          <a:prstGeom prst="ellipse">
            <a:avLst/>
          </a:prstGeom>
          <a:solidFill>
            <a:srgbClr val="9900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Comic Sans MS" pitchFamily="66" charset="0"/>
              </a:rPr>
              <a:t>1</a:t>
            </a:r>
          </a:p>
        </p:txBody>
      </p:sp>
      <p:sp>
        <p:nvSpPr>
          <p:cNvPr id="23" name="Oval 22"/>
          <p:cNvSpPr/>
          <p:nvPr/>
        </p:nvSpPr>
        <p:spPr bwMode="auto">
          <a:xfrm>
            <a:off x="3259688" y="4521061"/>
            <a:ext cx="343424" cy="336090"/>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i="0" dirty="0">
                <a:solidFill>
                  <a:schemeClr val="bg1"/>
                </a:solidFill>
              </a:rPr>
              <a:t>2</a:t>
            </a:r>
            <a:endParaRPr kumimoji="0" lang="en-US" sz="2400" b="0" i="0" u="none" strike="noStrike" cap="none" normalizeH="0" baseline="0" dirty="0">
              <a:ln>
                <a:noFill/>
              </a:ln>
              <a:solidFill>
                <a:schemeClr val="bg1"/>
              </a:solidFill>
              <a:effectLst/>
              <a:latin typeface="Comic Sans MS" pitchFamily="66" charset="0"/>
            </a:endParaRPr>
          </a:p>
        </p:txBody>
      </p:sp>
      <p:sp>
        <p:nvSpPr>
          <p:cNvPr id="25" name="Oval 24"/>
          <p:cNvSpPr/>
          <p:nvPr/>
        </p:nvSpPr>
        <p:spPr bwMode="auto">
          <a:xfrm>
            <a:off x="2242564" y="4303762"/>
            <a:ext cx="343424" cy="336090"/>
          </a:xfrm>
          <a:prstGeom prst="ellips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i="0" dirty="0">
                <a:solidFill>
                  <a:schemeClr val="bg1"/>
                </a:solidFill>
              </a:rPr>
              <a:t>3</a:t>
            </a:r>
            <a:endParaRPr kumimoji="0" lang="en-US" sz="2400" b="0" i="0" u="none" strike="noStrike" cap="none" normalizeH="0" baseline="0" dirty="0">
              <a:ln>
                <a:noFill/>
              </a:ln>
              <a:solidFill>
                <a:schemeClr val="bg1"/>
              </a:solidFill>
              <a:effectLst/>
              <a:latin typeface="Comic Sans MS" pitchFamily="66" charset="0"/>
            </a:endParaRPr>
          </a:p>
        </p:txBody>
      </p:sp>
      <p:sp>
        <p:nvSpPr>
          <p:cNvPr id="12" name="Right Arrow 11"/>
          <p:cNvSpPr/>
          <p:nvPr/>
        </p:nvSpPr>
        <p:spPr bwMode="auto">
          <a:xfrm>
            <a:off x="4396681" y="5374868"/>
            <a:ext cx="597408" cy="323976"/>
          </a:xfrm>
          <a:prstGeom prst="rightArrow">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 name="TextBox 12"/>
          <p:cNvSpPr txBox="1"/>
          <p:nvPr/>
        </p:nvSpPr>
        <p:spPr>
          <a:xfrm rot="19547831">
            <a:off x="2299659" y="3177660"/>
            <a:ext cx="2499402" cy="400110"/>
          </a:xfrm>
          <a:prstGeom prst="rect">
            <a:avLst/>
          </a:prstGeom>
          <a:noFill/>
        </p:spPr>
        <p:txBody>
          <a:bodyPr wrap="none" rtlCol="0">
            <a:spAutoFit/>
          </a:bodyPr>
          <a:lstStyle/>
          <a:p>
            <a:r>
              <a:rPr lang="en-US" sz="2000" dirty="0">
                <a:solidFill>
                  <a:srgbClr val="FF8C19"/>
                </a:solidFill>
              </a:rPr>
              <a:t>Query modification</a:t>
            </a:r>
          </a:p>
        </p:txBody>
      </p:sp>
      <p:sp>
        <p:nvSpPr>
          <p:cNvPr id="14" name="Oval 13"/>
          <p:cNvSpPr/>
          <p:nvPr/>
        </p:nvSpPr>
        <p:spPr bwMode="auto">
          <a:xfrm>
            <a:off x="5680936" y="2052571"/>
            <a:ext cx="1558063" cy="38582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139702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8"/>
          <p:cNvSpPr>
            <a:spLocks noChangeArrowheads="1"/>
          </p:cNvSpPr>
          <p:nvPr/>
        </p:nvSpPr>
        <p:spPr bwMode="auto">
          <a:xfrm>
            <a:off x="1197654" y="4770438"/>
            <a:ext cx="1371600" cy="1524000"/>
          </a:xfrm>
          <a:prstGeom prst="rect">
            <a:avLst/>
          </a:prstGeom>
          <a:solidFill>
            <a:schemeClr val="hlink"/>
          </a:solidFill>
          <a:ln w="9525">
            <a:solidFill>
              <a:schemeClr val="tx1"/>
            </a:solidFill>
            <a:miter lim="800000"/>
            <a:headEnd/>
            <a:tailEnd/>
          </a:ln>
        </p:spPr>
        <p:txBody>
          <a:bodyPr wrap="none" anchor="ctr"/>
          <a:lstStyle/>
          <a:p>
            <a:pPr algn="r"/>
            <a:endParaRPr lang="en-US"/>
          </a:p>
        </p:txBody>
      </p:sp>
      <p:sp>
        <p:nvSpPr>
          <p:cNvPr id="135171" name="Rectangle 5"/>
          <p:cNvSpPr>
            <a:spLocks noChangeArrowheads="1"/>
          </p:cNvSpPr>
          <p:nvPr/>
        </p:nvSpPr>
        <p:spPr bwMode="auto">
          <a:xfrm>
            <a:off x="1350054" y="3703638"/>
            <a:ext cx="1295400" cy="762000"/>
          </a:xfrm>
          <a:prstGeom prst="rect">
            <a:avLst/>
          </a:prstGeom>
          <a:solidFill>
            <a:schemeClr val="hlink"/>
          </a:solidFill>
          <a:ln w="9525">
            <a:solidFill>
              <a:schemeClr val="tx1"/>
            </a:solidFill>
            <a:miter lim="800000"/>
            <a:headEnd/>
            <a:tailEnd/>
          </a:ln>
        </p:spPr>
        <p:txBody>
          <a:bodyPr wrap="none" anchor="ctr"/>
          <a:lstStyle/>
          <a:p>
            <a:pPr algn="r"/>
            <a:endParaRPr lang="en-US"/>
          </a:p>
        </p:txBody>
      </p:sp>
      <p:sp>
        <p:nvSpPr>
          <p:cNvPr id="135172" name="Rectangle 2"/>
          <p:cNvSpPr>
            <a:spLocks noGrp="1" noChangeArrowheads="1"/>
          </p:cNvSpPr>
          <p:nvPr>
            <p:ph type="title"/>
          </p:nvPr>
        </p:nvSpPr>
        <p:spPr>
          <a:xfrm>
            <a:off x="726868" y="198438"/>
            <a:ext cx="7772400" cy="838200"/>
          </a:xfrm>
        </p:spPr>
        <p:txBody>
          <a:bodyPr/>
          <a:lstStyle/>
          <a:p>
            <a:pPr eaLnBrk="1" hangingPunct="1"/>
            <a:r>
              <a:rPr lang="en-US" sz="4000" dirty="0">
                <a:solidFill>
                  <a:srgbClr val="800000"/>
                </a:solidFill>
                <a:latin typeface="Comic Sans MS" pitchFamily="66" charset="0"/>
              </a:rPr>
              <a:t>Global Query Optimization (2)</a:t>
            </a:r>
          </a:p>
        </p:txBody>
      </p:sp>
      <p:sp>
        <p:nvSpPr>
          <p:cNvPr id="135173" name="Rectangle 3"/>
          <p:cNvSpPr>
            <a:spLocks noGrp="1" noChangeArrowheads="1"/>
          </p:cNvSpPr>
          <p:nvPr>
            <p:ph type="body" idx="1"/>
          </p:nvPr>
        </p:nvSpPr>
        <p:spPr>
          <a:xfrm>
            <a:off x="681789" y="1088094"/>
            <a:ext cx="7772400" cy="2286000"/>
          </a:xfrm>
        </p:spPr>
        <p:txBody>
          <a:bodyPr/>
          <a:lstStyle/>
          <a:p>
            <a:pPr marL="0" indent="0" eaLnBrk="1" hangingPunct="1">
              <a:buNone/>
            </a:pPr>
            <a:r>
              <a:rPr lang="en-US" sz="2000" dirty="0">
                <a:solidFill>
                  <a:schemeClr val="accent2"/>
                </a:solidFill>
                <a:latin typeface="Arial Unicode MS" pitchFamily="34" charset="-128"/>
                <a:ea typeface="Arial Unicode MS" pitchFamily="34" charset="-128"/>
                <a:cs typeface="Arial Unicode MS" pitchFamily="34" charset="-128"/>
              </a:rPr>
              <a:t>     Select   Emp1.Name, Emp2.Rank</a:t>
            </a:r>
          </a:p>
          <a:p>
            <a:pPr eaLnBrk="1" hangingPunct="1">
              <a:spcBef>
                <a:spcPct val="0"/>
              </a:spcBef>
              <a:buFontTx/>
              <a:buNone/>
            </a:pPr>
            <a:r>
              <a:rPr lang="en-US" sz="2000" dirty="0">
                <a:solidFill>
                  <a:schemeClr val="accent2"/>
                </a:solidFill>
                <a:latin typeface="Arial Unicode MS" pitchFamily="34" charset="-128"/>
                <a:ea typeface="Arial Unicode MS" pitchFamily="34" charset="-128"/>
                <a:cs typeface="Arial Unicode MS" pitchFamily="34" charset="-128"/>
              </a:rPr>
              <a:t>     From     </a:t>
            </a:r>
            <a:r>
              <a:rPr lang="en-US" sz="2000" b="1" dirty="0">
                <a:solidFill>
                  <a:srgbClr val="9900CC"/>
                </a:solidFill>
                <a:latin typeface="Arial Unicode MS" pitchFamily="34" charset="-128"/>
                <a:ea typeface="Arial Unicode MS" pitchFamily="34" charset="-128"/>
                <a:cs typeface="Arial Unicode MS" pitchFamily="34" charset="-128"/>
              </a:rPr>
              <a:t>Emp1, Emp2      </a:t>
            </a:r>
            <a:r>
              <a:rPr lang="en-US" sz="2000" dirty="0">
                <a:solidFill>
                  <a:srgbClr val="FF0000"/>
                </a:solidFill>
                <a:latin typeface="Arial Unicode MS" pitchFamily="34" charset="-128"/>
                <a:ea typeface="Arial Unicode MS" pitchFamily="34" charset="-128"/>
                <a:cs typeface="Arial Unicode MS" pitchFamily="34" charset="-128"/>
              </a:rPr>
              <a:t>/* access two databases</a:t>
            </a:r>
          </a:p>
          <a:p>
            <a:pPr eaLnBrk="1" hangingPunct="1">
              <a:spcBef>
                <a:spcPct val="0"/>
              </a:spcBef>
              <a:buFontTx/>
              <a:buNone/>
            </a:pPr>
            <a:r>
              <a:rPr lang="en-US" sz="2000" dirty="0">
                <a:solidFill>
                  <a:schemeClr val="accent2"/>
                </a:solidFill>
                <a:latin typeface="Arial Unicode MS" pitchFamily="34" charset="-128"/>
                <a:ea typeface="Arial Unicode MS" pitchFamily="34" charset="-128"/>
                <a:cs typeface="Arial Unicode MS" pitchFamily="34" charset="-128"/>
              </a:rPr>
              <a:t>     Where   sum(Emp1.Salary, Emp2.Salary) &gt; 80,000   AND</a:t>
            </a:r>
          </a:p>
          <a:p>
            <a:pPr eaLnBrk="1" hangingPunct="1">
              <a:spcBef>
                <a:spcPct val="0"/>
              </a:spcBef>
              <a:buFontTx/>
              <a:buNone/>
            </a:pPr>
            <a:r>
              <a:rPr lang="en-US" sz="2000" dirty="0">
                <a:solidFill>
                  <a:schemeClr val="accent2"/>
                </a:solidFill>
                <a:latin typeface="Arial Unicode MS" pitchFamily="34" charset="-128"/>
                <a:ea typeface="Arial Unicode MS" pitchFamily="34" charset="-128"/>
                <a:cs typeface="Arial Unicode MS" pitchFamily="34" charset="-128"/>
              </a:rPr>
              <a:t>                           Emp1.Age &gt; 35   AND</a:t>
            </a:r>
          </a:p>
          <a:p>
            <a:pPr eaLnBrk="1" hangingPunct="1">
              <a:spcBef>
                <a:spcPct val="0"/>
              </a:spcBef>
              <a:spcAft>
                <a:spcPct val="50000"/>
              </a:spcAft>
              <a:buFontTx/>
              <a:buNone/>
            </a:pPr>
            <a:r>
              <a:rPr lang="en-US" sz="2000" dirty="0">
                <a:solidFill>
                  <a:schemeClr val="accent2"/>
                </a:solidFill>
                <a:latin typeface="Arial Unicode MS" pitchFamily="34" charset="-128"/>
                <a:ea typeface="Arial Unicode MS" pitchFamily="34" charset="-128"/>
                <a:cs typeface="Arial Unicode MS" pitchFamily="34" charset="-128"/>
              </a:rPr>
              <a:t>                           Emp1.SSN =  Emp2.SSN</a:t>
            </a:r>
          </a:p>
          <a:p>
            <a:pPr eaLnBrk="1" hangingPunct="1">
              <a:spcBef>
                <a:spcPct val="0"/>
              </a:spcBef>
              <a:buFontTx/>
              <a:buNone/>
            </a:pPr>
            <a:r>
              <a:rPr lang="en-US" sz="2000" dirty="0">
                <a:latin typeface="Arial Unicode MS" pitchFamily="34" charset="-128"/>
                <a:ea typeface="Arial Unicode MS" pitchFamily="34" charset="-128"/>
                <a:cs typeface="Arial Unicode MS" pitchFamily="34" charset="-128"/>
              </a:rPr>
              <a:t>       →  Some global strategy is needed to process such queries</a:t>
            </a:r>
            <a:endParaRPr lang="en-US" dirty="0">
              <a:latin typeface="Arial Unicode MS" pitchFamily="34" charset="-128"/>
              <a:ea typeface="Arial Unicode MS" pitchFamily="34" charset="-128"/>
              <a:cs typeface="Arial Unicode MS" pitchFamily="34" charset="-128"/>
            </a:endParaRPr>
          </a:p>
        </p:txBody>
      </p:sp>
      <p:sp>
        <p:nvSpPr>
          <p:cNvPr id="135174" name="Oval 4"/>
          <p:cNvSpPr>
            <a:spLocks noChangeArrowheads="1"/>
          </p:cNvSpPr>
          <p:nvPr/>
        </p:nvSpPr>
        <p:spPr bwMode="auto">
          <a:xfrm>
            <a:off x="1654854" y="3856038"/>
            <a:ext cx="762000" cy="381000"/>
          </a:xfrm>
          <a:prstGeom prst="ellipse">
            <a:avLst/>
          </a:prstGeom>
          <a:solidFill>
            <a:schemeClr val="accent1"/>
          </a:solidFill>
          <a:ln w="9525">
            <a:solidFill>
              <a:schemeClr val="tx1"/>
            </a:solidFill>
            <a:round/>
            <a:headEnd/>
            <a:tailEnd/>
          </a:ln>
        </p:spPr>
        <p:txBody>
          <a:bodyPr wrap="none" anchor="ctr"/>
          <a:lstStyle/>
          <a:p>
            <a:pPr algn="ctr"/>
            <a:r>
              <a:rPr lang="en-US" sz="1400" dirty="0"/>
              <a:t>Emp1</a:t>
            </a:r>
          </a:p>
        </p:txBody>
      </p:sp>
      <p:sp>
        <p:nvSpPr>
          <p:cNvPr id="135175" name="Text Box 6"/>
          <p:cNvSpPr txBox="1">
            <a:spLocks noChangeArrowheads="1"/>
          </p:cNvSpPr>
          <p:nvPr/>
        </p:nvSpPr>
        <p:spPr bwMode="auto">
          <a:xfrm>
            <a:off x="1372279" y="4937125"/>
            <a:ext cx="679450" cy="517525"/>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form</a:t>
            </a:r>
          </a:p>
          <a:p>
            <a:pPr algn="ctr" eaLnBrk="1" hangingPunct="1"/>
            <a:r>
              <a:rPr lang="en-US" sz="1400" i="0"/>
              <a:t>result</a:t>
            </a:r>
          </a:p>
        </p:txBody>
      </p:sp>
      <p:sp>
        <p:nvSpPr>
          <p:cNvPr id="135176" name="Oval 7"/>
          <p:cNvSpPr>
            <a:spLocks noChangeArrowheads="1"/>
          </p:cNvSpPr>
          <p:nvPr/>
        </p:nvSpPr>
        <p:spPr bwMode="auto">
          <a:xfrm>
            <a:off x="1350054" y="5761038"/>
            <a:ext cx="762000" cy="381000"/>
          </a:xfrm>
          <a:prstGeom prst="ellipse">
            <a:avLst/>
          </a:prstGeom>
          <a:solidFill>
            <a:schemeClr val="accent1"/>
          </a:solidFill>
          <a:ln w="9525">
            <a:solidFill>
              <a:schemeClr val="tx1"/>
            </a:solidFill>
            <a:round/>
            <a:headEnd/>
            <a:tailEnd/>
          </a:ln>
        </p:spPr>
        <p:txBody>
          <a:bodyPr wrap="none" anchor="ctr"/>
          <a:lstStyle/>
          <a:p>
            <a:pPr algn="ctr"/>
            <a:r>
              <a:rPr lang="en-US" sz="1400" dirty="0"/>
              <a:t>Emp2</a:t>
            </a:r>
          </a:p>
        </p:txBody>
      </p:sp>
      <p:sp>
        <p:nvSpPr>
          <p:cNvPr id="135177" name="Line 9"/>
          <p:cNvSpPr>
            <a:spLocks noChangeShapeType="1"/>
          </p:cNvSpPr>
          <p:nvPr/>
        </p:nvSpPr>
        <p:spPr bwMode="auto">
          <a:xfrm flipH="1">
            <a:off x="1807254" y="4237038"/>
            <a:ext cx="15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5178" name="Line 10"/>
          <p:cNvSpPr>
            <a:spLocks noChangeShapeType="1"/>
          </p:cNvSpPr>
          <p:nvPr/>
        </p:nvSpPr>
        <p:spPr bwMode="auto">
          <a:xfrm flipH="1" flipV="1">
            <a:off x="1654854" y="5456238"/>
            <a:ext cx="76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5179" name="Text Box 11"/>
          <p:cNvSpPr txBox="1">
            <a:spLocks noChangeArrowheads="1"/>
          </p:cNvSpPr>
          <p:nvPr/>
        </p:nvSpPr>
        <p:spPr bwMode="auto">
          <a:xfrm>
            <a:off x="1257979" y="3436938"/>
            <a:ext cx="6032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a:t>Site 1</a:t>
            </a:r>
          </a:p>
        </p:txBody>
      </p:sp>
      <p:sp>
        <p:nvSpPr>
          <p:cNvPr id="135180" name="Text Box 12"/>
          <p:cNvSpPr txBox="1">
            <a:spLocks noChangeArrowheads="1"/>
          </p:cNvSpPr>
          <p:nvPr/>
        </p:nvSpPr>
        <p:spPr bwMode="auto">
          <a:xfrm>
            <a:off x="2032679" y="6332538"/>
            <a:ext cx="6286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a:t>Site 2</a:t>
            </a:r>
          </a:p>
        </p:txBody>
      </p:sp>
      <p:sp>
        <p:nvSpPr>
          <p:cNvPr id="135181" name="Rectangle 13"/>
          <p:cNvSpPr>
            <a:spLocks noChangeArrowheads="1"/>
          </p:cNvSpPr>
          <p:nvPr/>
        </p:nvSpPr>
        <p:spPr bwMode="auto">
          <a:xfrm>
            <a:off x="3613325" y="5676086"/>
            <a:ext cx="1371600" cy="713601"/>
          </a:xfrm>
          <a:prstGeom prst="rect">
            <a:avLst/>
          </a:prstGeom>
          <a:solidFill>
            <a:schemeClr val="hlink"/>
          </a:solidFill>
          <a:ln w="9525">
            <a:solidFill>
              <a:schemeClr val="tx1"/>
            </a:solidFill>
            <a:miter lim="800000"/>
            <a:headEnd/>
            <a:tailEnd/>
          </a:ln>
        </p:spPr>
        <p:txBody>
          <a:bodyPr wrap="none" anchor="ctr"/>
          <a:lstStyle/>
          <a:p>
            <a:pPr algn="r"/>
            <a:endParaRPr lang="en-US"/>
          </a:p>
        </p:txBody>
      </p:sp>
      <p:sp>
        <p:nvSpPr>
          <p:cNvPr id="135182" name="Rectangle 14"/>
          <p:cNvSpPr>
            <a:spLocks noChangeArrowheads="1"/>
          </p:cNvSpPr>
          <p:nvPr/>
        </p:nvSpPr>
        <p:spPr bwMode="auto">
          <a:xfrm>
            <a:off x="3765725" y="3798888"/>
            <a:ext cx="1295400" cy="1333500"/>
          </a:xfrm>
          <a:prstGeom prst="rect">
            <a:avLst/>
          </a:prstGeom>
          <a:solidFill>
            <a:schemeClr val="hlink"/>
          </a:solidFill>
          <a:ln w="9525">
            <a:solidFill>
              <a:schemeClr val="tx1"/>
            </a:solidFill>
            <a:miter lim="800000"/>
            <a:headEnd/>
            <a:tailEnd/>
          </a:ln>
        </p:spPr>
        <p:txBody>
          <a:bodyPr wrap="none" anchor="ctr"/>
          <a:lstStyle/>
          <a:p>
            <a:pPr algn="r"/>
            <a:endParaRPr lang="en-US"/>
          </a:p>
        </p:txBody>
      </p:sp>
      <p:sp>
        <p:nvSpPr>
          <p:cNvPr id="135183" name="Oval 15"/>
          <p:cNvSpPr>
            <a:spLocks noChangeArrowheads="1"/>
          </p:cNvSpPr>
          <p:nvPr/>
        </p:nvSpPr>
        <p:spPr bwMode="auto">
          <a:xfrm>
            <a:off x="4070525" y="3951288"/>
            <a:ext cx="762000" cy="381000"/>
          </a:xfrm>
          <a:prstGeom prst="ellipse">
            <a:avLst/>
          </a:prstGeom>
          <a:solidFill>
            <a:schemeClr val="accent1"/>
          </a:solidFill>
          <a:ln w="9525">
            <a:solidFill>
              <a:schemeClr val="tx1"/>
            </a:solidFill>
            <a:round/>
            <a:headEnd/>
            <a:tailEnd/>
          </a:ln>
        </p:spPr>
        <p:txBody>
          <a:bodyPr wrap="none" anchor="ctr"/>
          <a:lstStyle/>
          <a:p>
            <a:pPr algn="ctr"/>
            <a:r>
              <a:rPr lang="en-US" sz="1400" dirty="0"/>
              <a:t>Emp1</a:t>
            </a:r>
          </a:p>
        </p:txBody>
      </p:sp>
      <p:sp>
        <p:nvSpPr>
          <p:cNvPr id="135184" name="Text Box 16"/>
          <p:cNvSpPr txBox="1">
            <a:spLocks noChangeArrowheads="1"/>
          </p:cNvSpPr>
          <p:nvPr/>
        </p:nvSpPr>
        <p:spPr bwMode="auto">
          <a:xfrm>
            <a:off x="3888539" y="4503352"/>
            <a:ext cx="679450" cy="517525"/>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form</a:t>
            </a:r>
          </a:p>
          <a:p>
            <a:pPr algn="ctr" eaLnBrk="1" hangingPunct="1"/>
            <a:r>
              <a:rPr lang="en-US" sz="1400" i="0" dirty="0"/>
              <a:t>result</a:t>
            </a:r>
          </a:p>
        </p:txBody>
      </p:sp>
      <p:sp>
        <p:nvSpPr>
          <p:cNvPr id="135185" name="Oval 17"/>
          <p:cNvSpPr>
            <a:spLocks noChangeArrowheads="1"/>
          </p:cNvSpPr>
          <p:nvPr/>
        </p:nvSpPr>
        <p:spPr bwMode="auto">
          <a:xfrm>
            <a:off x="3765725" y="5856288"/>
            <a:ext cx="762000" cy="381000"/>
          </a:xfrm>
          <a:prstGeom prst="ellipse">
            <a:avLst/>
          </a:prstGeom>
          <a:solidFill>
            <a:schemeClr val="accent1"/>
          </a:solidFill>
          <a:ln w="9525">
            <a:solidFill>
              <a:schemeClr val="tx1"/>
            </a:solidFill>
            <a:round/>
            <a:headEnd/>
            <a:tailEnd/>
          </a:ln>
        </p:spPr>
        <p:txBody>
          <a:bodyPr wrap="none" anchor="ctr"/>
          <a:lstStyle/>
          <a:p>
            <a:pPr algn="ctr"/>
            <a:r>
              <a:rPr lang="en-US" sz="1400" dirty="0"/>
              <a:t>Emp2</a:t>
            </a:r>
          </a:p>
        </p:txBody>
      </p:sp>
      <p:sp>
        <p:nvSpPr>
          <p:cNvPr id="135186" name="Line 18"/>
          <p:cNvSpPr>
            <a:spLocks noChangeShapeType="1"/>
          </p:cNvSpPr>
          <p:nvPr/>
        </p:nvSpPr>
        <p:spPr bwMode="auto">
          <a:xfrm flipH="1">
            <a:off x="4314999" y="4332288"/>
            <a:ext cx="60325" cy="18020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5187" name="Line 19"/>
          <p:cNvSpPr>
            <a:spLocks noChangeShapeType="1"/>
          </p:cNvSpPr>
          <p:nvPr/>
        </p:nvSpPr>
        <p:spPr bwMode="auto">
          <a:xfrm flipV="1">
            <a:off x="4146724" y="5020877"/>
            <a:ext cx="15875" cy="835411"/>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5188" name="Text Box 20"/>
          <p:cNvSpPr txBox="1">
            <a:spLocks noChangeArrowheads="1"/>
          </p:cNvSpPr>
          <p:nvPr/>
        </p:nvSpPr>
        <p:spPr bwMode="auto">
          <a:xfrm>
            <a:off x="3673650" y="3532188"/>
            <a:ext cx="6078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dirty="0"/>
              <a:t>Site 1</a:t>
            </a:r>
          </a:p>
        </p:txBody>
      </p:sp>
      <p:sp>
        <p:nvSpPr>
          <p:cNvPr id="135189" name="Text Box 21"/>
          <p:cNvSpPr txBox="1">
            <a:spLocks noChangeArrowheads="1"/>
          </p:cNvSpPr>
          <p:nvPr/>
        </p:nvSpPr>
        <p:spPr bwMode="auto">
          <a:xfrm>
            <a:off x="4443493" y="6427788"/>
            <a:ext cx="63350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dirty="0"/>
              <a:t>Site 2</a:t>
            </a:r>
          </a:p>
        </p:txBody>
      </p:sp>
      <p:sp>
        <p:nvSpPr>
          <p:cNvPr id="135190" name="Rectangle 22"/>
          <p:cNvSpPr>
            <a:spLocks noChangeArrowheads="1"/>
          </p:cNvSpPr>
          <p:nvPr/>
        </p:nvSpPr>
        <p:spPr bwMode="auto">
          <a:xfrm>
            <a:off x="5622925" y="4149995"/>
            <a:ext cx="1295400" cy="762000"/>
          </a:xfrm>
          <a:prstGeom prst="rect">
            <a:avLst/>
          </a:prstGeom>
          <a:solidFill>
            <a:schemeClr val="hlink"/>
          </a:solidFill>
          <a:ln w="9525">
            <a:solidFill>
              <a:schemeClr val="tx1"/>
            </a:solidFill>
            <a:miter lim="800000"/>
            <a:headEnd/>
            <a:tailEnd/>
          </a:ln>
        </p:spPr>
        <p:txBody>
          <a:bodyPr wrap="none" anchor="ctr"/>
          <a:lstStyle/>
          <a:p>
            <a:pPr algn="r"/>
            <a:endParaRPr lang="en-US"/>
          </a:p>
        </p:txBody>
      </p:sp>
      <p:sp>
        <p:nvSpPr>
          <p:cNvPr id="135191" name="Oval 23"/>
          <p:cNvSpPr>
            <a:spLocks noChangeArrowheads="1"/>
          </p:cNvSpPr>
          <p:nvPr/>
        </p:nvSpPr>
        <p:spPr bwMode="auto">
          <a:xfrm>
            <a:off x="5927725" y="4302395"/>
            <a:ext cx="762000" cy="381000"/>
          </a:xfrm>
          <a:prstGeom prst="ellipse">
            <a:avLst/>
          </a:prstGeom>
          <a:solidFill>
            <a:schemeClr val="accent1"/>
          </a:solidFill>
          <a:ln w="9525">
            <a:solidFill>
              <a:schemeClr val="tx1"/>
            </a:solidFill>
            <a:round/>
            <a:headEnd/>
            <a:tailEnd/>
          </a:ln>
        </p:spPr>
        <p:txBody>
          <a:bodyPr wrap="none" anchor="ctr"/>
          <a:lstStyle/>
          <a:p>
            <a:pPr algn="ctr"/>
            <a:r>
              <a:rPr lang="en-US" sz="1400"/>
              <a:t>Emp1</a:t>
            </a:r>
          </a:p>
        </p:txBody>
      </p:sp>
      <p:sp>
        <p:nvSpPr>
          <p:cNvPr id="135192" name="Text Box 24"/>
          <p:cNvSpPr txBox="1">
            <a:spLocks noChangeArrowheads="1"/>
          </p:cNvSpPr>
          <p:nvPr/>
        </p:nvSpPr>
        <p:spPr bwMode="auto">
          <a:xfrm>
            <a:off x="5530850" y="3883295"/>
            <a:ext cx="6032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a:t>Site 1</a:t>
            </a:r>
          </a:p>
        </p:txBody>
      </p:sp>
      <p:sp>
        <p:nvSpPr>
          <p:cNvPr id="135193" name="Rectangle 25"/>
          <p:cNvSpPr>
            <a:spLocks noChangeArrowheads="1"/>
          </p:cNvSpPr>
          <p:nvPr/>
        </p:nvSpPr>
        <p:spPr bwMode="auto">
          <a:xfrm>
            <a:off x="7315200" y="4142058"/>
            <a:ext cx="1295400" cy="762000"/>
          </a:xfrm>
          <a:prstGeom prst="rect">
            <a:avLst/>
          </a:prstGeom>
          <a:solidFill>
            <a:schemeClr val="hlink"/>
          </a:solidFill>
          <a:ln w="9525">
            <a:solidFill>
              <a:schemeClr val="tx1"/>
            </a:solidFill>
            <a:miter lim="800000"/>
            <a:headEnd/>
            <a:tailEnd/>
          </a:ln>
        </p:spPr>
        <p:txBody>
          <a:bodyPr wrap="none" anchor="ctr"/>
          <a:lstStyle/>
          <a:p>
            <a:pPr algn="r"/>
            <a:endParaRPr lang="en-US"/>
          </a:p>
        </p:txBody>
      </p:sp>
      <p:sp>
        <p:nvSpPr>
          <p:cNvPr id="135194" name="Oval 26"/>
          <p:cNvSpPr>
            <a:spLocks noChangeArrowheads="1"/>
          </p:cNvSpPr>
          <p:nvPr/>
        </p:nvSpPr>
        <p:spPr bwMode="auto">
          <a:xfrm>
            <a:off x="7620000" y="4294458"/>
            <a:ext cx="762000" cy="381000"/>
          </a:xfrm>
          <a:prstGeom prst="ellipse">
            <a:avLst/>
          </a:prstGeom>
          <a:solidFill>
            <a:schemeClr val="accent1"/>
          </a:solidFill>
          <a:ln w="9525">
            <a:solidFill>
              <a:schemeClr val="tx1"/>
            </a:solidFill>
            <a:round/>
            <a:headEnd/>
            <a:tailEnd/>
          </a:ln>
        </p:spPr>
        <p:txBody>
          <a:bodyPr wrap="none" anchor="ctr"/>
          <a:lstStyle/>
          <a:p>
            <a:pPr algn="ctr"/>
            <a:r>
              <a:rPr lang="en-US" sz="1400"/>
              <a:t>Emp2</a:t>
            </a:r>
          </a:p>
        </p:txBody>
      </p:sp>
      <p:sp>
        <p:nvSpPr>
          <p:cNvPr id="135195" name="Text Box 27"/>
          <p:cNvSpPr txBox="1">
            <a:spLocks noChangeArrowheads="1"/>
          </p:cNvSpPr>
          <p:nvPr/>
        </p:nvSpPr>
        <p:spPr bwMode="auto">
          <a:xfrm>
            <a:off x="7223125" y="3875358"/>
            <a:ext cx="6286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a:t>Site 2</a:t>
            </a:r>
          </a:p>
        </p:txBody>
      </p:sp>
      <p:sp>
        <p:nvSpPr>
          <p:cNvPr id="135196" name="Rectangle 28"/>
          <p:cNvSpPr>
            <a:spLocks noChangeArrowheads="1"/>
          </p:cNvSpPr>
          <p:nvPr/>
        </p:nvSpPr>
        <p:spPr bwMode="auto">
          <a:xfrm>
            <a:off x="6461125" y="5132658"/>
            <a:ext cx="1371600" cy="998537"/>
          </a:xfrm>
          <a:prstGeom prst="rect">
            <a:avLst/>
          </a:prstGeom>
          <a:solidFill>
            <a:schemeClr val="hlink"/>
          </a:solidFill>
          <a:ln w="9525">
            <a:solidFill>
              <a:schemeClr val="tx1"/>
            </a:solidFill>
            <a:miter lim="800000"/>
            <a:headEnd/>
            <a:tailEnd/>
          </a:ln>
        </p:spPr>
        <p:txBody>
          <a:bodyPr wrap="none" anchor="ctr"/>
          <a:lstStyle/>
          <a:p>
            <a:pPr algn="r"/>
            <a:endParaRPr lang="en-US"/>
          </a:p>
        </p:txBody>
      </p:sp>
      <p:sp>
        <p:nvSpPr>
          <p:cNvPr id="135197" name="Text Box 29"/>
          <p:cNvSpPr txBox="1">
            <a:spLocks noChangeArrowheads="1"/>
          </p:cNvSpPr>
          <p:nvPr/>
        </p:nvSpPr>
        <p:spPr bwMode="auto">
          <a:xfrm>
            <a:off x="6842125" y="5445395"/>
            <a:ext cx="679450" cy="517525"/>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form</a:t>
            </a:r>
          </a:p>
          <a:p>
            <a:pPr algn="ctr" eaLnBrk="1" hangingPunct="1"/>
            <a:r>
              <a:rPr lang="en-US" sz="1400" i="0"/>
              <a:t>result</a:t>
            </a:r>
          </a:p>
        </p:txBody>
      </p:sp>
      <p:sp>
        <p:nvSpPr>
          <p:cNvPr id="135198" name="Text Box 32"/>
          <p:cNvSpPr txBox="1">
            <a:spLocks noChangeArrowheads="1"/>
          </p:cNvSpPr>
          <p:nvPr/>
        </p:nvSpPr>
        <p:spPr bwMode="auto">
          <a:xfrm>
            <a:off x="7296150" y="6131195"/>
            <a:ext cx="6286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a:t>Site 3</a:t>
            </a:r>
          </a:p>
        </p:txBody>
      </p:sp>
      <p:sp>
        <p:nvSpPr>
          <p:cNvPr id="135199" name="Line 33"/>
          <p:cNvSpPr>
            <a:spLocks noChangeShapeType="1"/>
          </p:cNvSpPr>
          <p:nvPr/>
        </p:nvSpPr>
        <p:spPr bwMode="auto">
          <a:xfrm>
            <a:off x="6613525" y="4607195"/>
            <a:ext cx="304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5200" name="Line 34"/>
          <p:cNvSpPr>
            <a:spLocks noChangeShapeType="1"/>
          </p:cNvSpPr>
          <p:nvPr/>
        </p:nvSpPr>
        <p:spPr bwMode="auto">
          <a:xfrm flipH="1">
            <a:off x="7299325" y="4607195"/>
            <a:ext cx="4572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Oval Callout 1"/>
          <p:cNvSpPr/>
          <p:nvPr/>
        </p:nvSpPr>
        <p:spPr bwMode="auto">
          <a:xfrm>
            <a:off x="726868" y="4131172"/>
            <a:ext cx="869700" cy="445961"/>
          </a:xfrm>
          <a:prstGeom prst="wedgeEllipseCallout">
            <a:avLst>
              <a:gd name="adj1" fmla="val 74372"/>
              <a:gd name="adj2" fmla="val 44099"/>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Comic Sans MS" pitchFamily="66" charset="0"/>
              </a:rPr>
              <a:t>Age &gt; 35</a:t>
            </a:r>
          </a:p>
        </p:txBody>
      </p:sp>
      <p:sp>
        <p:nvSpPr>
          <p:cNvPr id="3" name="Oval 2"/>
          <p:cNvSpPr/>
          <p:nvPr/>
        </p:nvSpPr>
        <p:spPr bwMode="auto">
          <a:xfrm>
            <a:off x="527729" y="3352800"/>
            <a:ext cx="2727325" cy="3429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114" y="4343400"/>
            <a:ext cx="645632" cy="675762"/>
          </a:xfrm>
          <a:prstGeom prst="rect">
            <a:avLst/>
          </a:prstGeom>
        </p:spPr>
      </p:pic>
      <p:sp>
        <p:nvSpPr>
          <p:cNvPr id="5" name="TextBox 4"/>
          <p:cNvSpPr txBox="1"/>
          <p:nvPr/>
        </p:nvSpPr>
        <p:spPr>
          <a:xfrm>
            <a:off x="2055726" y="5038685"/>
            <a:ext cx="1390998" cy="528350"/>
          </a:xfrm>
          <a:prstGeom prst="rect">
            <a:avLst/>
          </a:prstGeom>
          <a:noFill/>
        </p:spPr>
        <p:txBody>
          <a:bodyPr wrap="square" rtlCol="0">
            <a:spAutoFit/>
          </a:bodyPr>
          <a:lstStyle/>
          <a:p>
            <a:pPr>
              <a:lnSpc>
                <a:spcPts val="1700"/>
              </a:lnSpc>
            </a:pPr>
            <a:r>
              <a:rPr lang="en-US" sz="1600" dirty="0"/>
              <a:t>Less data transmission</a:t>
            </a:r>
          </a:p>
        </p:txBody>
      </p:sp>
      <p:sp>
        <p:nvSpPr>
          <p:cNvPr id="37" name="Oval Callout 1">
            <a:extLst>
              <a:ext uri="{FF2B5EF4-FFF2-40B4-BE49-F238E27FC236}">
                <a16:creationId xmlns:a16="http://schemas.microsoft.com/office/drawing/2014/main" id="{36191F9A-14FC-4D01-8996-C9F1E3AAD5A5}"/>
              </a:ext>
            </a:extLst>
          </p:cNvPr>
          <p:cNvSpPr/>
          <p:nvPr/>
        </p:nvSpPr>
        <p:spPr bwMode="auto">
          <a:xfrm>
            <a:off x="4380375" y="5211074"/>
            <a:ext cx="869700" cy="445961"/>
          </a:xfrm>
          <a:prstGeom prst="wedgeEllipseCallout">
            <a:avLst>
              <a:gd name="adj1" fmla="val -68735"/>
              <a:gd name="adj2" fmla="val -8585"/>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200" dirty="0"/>
              <a:t>All a</a:t>
            </a:r>
            <a:r>
              <a:rPr kumimoji="0" lang="en-US" sz="1200" b="0" i="1" u="none" strike="noStrike" cap="none" normalizeH="0" baseline="0" dirty="0">
                <a:ln>
                  <a:noFill/>
                </a:ln>
                <a:solidFill>
                  <a:schemeClr val="tx1"/>
                </a:solidFill>
                <a:effectLst/>
                <a:latin typeface="Comic Sans MS" pitchFamily="66" charset="0"/>
              </a:rPr>
              <a:t>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45" name="Rectangle 2"/>
          <p:cNvSpPr>
            <a:spLocks noGrp="1" noChangeArrowheads="1"/>
          </p:cNvSpPr>
          <p:nvPr>
            <p:ph type="title"/>
          </p:nvPr>
        </p:nvSpPr>
        <p:spPr>
          <a:xfrm>
            <a:off x="685800" y="152400"/>
            <a:ext cx="7772400" cy="762000"/>
          </a:xfrm>
        </p:spPr>
        <p:txBody>
          <a:bodyPr/>
          <a:lstStyle/>
          <a:p>
            <a:pPr eaLnBrk="1" hangingPunct="1"/>
            <a:r>
              <a:rPr lang="en-US" dirty="0">
                <a:solidFill>
                  <a:srgbClr val="800000"/>
                </a:solidFill>
                <a:latin typeface="Comic Sans MS" pitchFamily="66" charset="0"/>
              </a:rPr>
              <a:t>Without Data Inconsistency</a:t>
            </a:r>
          </a:p>
        </p:txBody>
      </p:sp>
      <mc:AlternateContent xmlns:mc="http://schemas.openxmlformats.org/markup-compatibility/2006" xmlns:a14="http://schemas.microsoft.com/office/drawing/2010/main">
        <mc:Choice Requires="a14">
          <p:sp>
            <p:nvSpPr>
              <p:cNvPr id="136246" name="Rectangle 3"/>
              <p:cNvSpPr>
                <a:spLocks noGrp="1" noChangeArrowheads="1"/>
              </p:cNvSpPr>
              <p:nvPr>
                <p:ph type="body" idx="1"/>
              </p:nvPr>
            </p:nvSpPr>
            <p:spPr>
              <a:xfrm>
                <a:off x="861323" y="1066800"/>
                <a:ext cx="8077200" cy="3276600"/>
              </a:xfrm>
            </p:spPr>
            <p:txBody>
              <a:bodyPr/>
              <a:lstStyle/>
              <a:p>
                <a:pPr marL="0" indent="0" eaLnBrk="1" hangingPunct="1">
                  <a:spcAft>
                    <a:spcPts val="600"/>
                  </a:spcAft>
                  <a:buNone/>
                </a:pPr>
                <a:r>
                  <a:rPr lang="en-US" sz="2800" dirty="0">
                    <a:latin typeface="Comic Sans MS" pitchFamily="66" charset="0"/>
                  </a:rPr>
                  <a:t>If </a:t>
                </a:r>
                <a:r>
                  <a:rPr lang="en-US" sz="2800" i="1" dirty="0">
                    <a:latin typeface="Comic Sans MS" pitchFamily="66" charset="0"/>
                  </a:rPr>
                  <a:t>C</a:t>
                </a:r>
                <a:r>
                  <a:rPr lang="en-US" sz="2800" dirty="0">
                    <a:latin typeface="Comic Sans MS" pitchFamily="66" charset="0"/>
                  </a:rPr>
                  <a:t>  is integrated from </a:t>
                </a:r>
                <a:r>
                  <a:rPr lang="en-US" sz="2800" i="1" dirty="0">
                    <a:latin typeface="Comic Sans MS" pitchFamily="66" charset="0"/>
                  </a:rPr>
                  <a:t>C1</a:t>
                </a:r>
                <a:r>
                  <a:rPr lang="en-US" sz="2800" dirty="0">
                    <a:latin typeface="Comic Sans MS" pitchFamily="66" charset="0"/>
                  </a:rPr>
                  <a:t>  and </a:t>
                </a:r>
                <a:r>
                  <a:rPr lang="en-US" sz="2800" i="1" dirty="0">
                    <a:latin typeface="Comic Sans MS" pitchFamily="66" charset="0"/>
                  </a:rPr>
                  <a:t>C2</a:t>
                </a:r>
                <a:r>
                  <a:rPr lang="en-US" sz="2800" dirty="0">
                    <a:latin typeface="Comic Sans MS" pitchFamily="66" charset="0"/>
                  </a:rPr>
                  <a:t> with no data inconsistency on attribute </a:t>
                </a:r>
                <a:r>
                  <a:rPr lang="en-US" sz="2800" i="1" dirty="0">
                    <a:latin typeface="Comic Sans MS" pitchFamily="66" charset="0"/>
                  </a:rPr>
                  <a:t>A</a:t>
                </a:r>
                <a:r>
                  <a:rPr lang="en-US" sz="2800" dirty="0">
                    <a:latin typeface="Comic Sans MS" pitchFamily="66" charset="0"/>
                  </a:rPr>
                  <a:t>, then</a:t>
                </a:r>
              </a:p>
              <a:p>
                <a:pPr marL="630238" indent="0" eaLnBrk="1" hangingPunct="1">
                  <a:spcAft>
                    <a:spcPts val="1200"/>
                  </a:spcAft>
                  <a:buNone/>
                </a:pPr>
                <a14:m>
                  <m:oMath xmlns:m="http://schemas.openxmlformats.org/officeDocument/2006/math">
                    <m:r>
                      <a:rPr lang="ru-RU" sz="3600" i="1" smtClean="0">
                        <a:solidFill>
                          <a:schemeClr val="accent2"/>
                        </a:solidFill>
                        <a:latin typeface="Cambria Math" panose="02040503050406030204" pitchFamily="18" charset="0"/>
                        <a:ea typeface="Cambria Math" panose="02040503050406030204" pitchFamily="18" charset="0"/>
                        <a:cs typeface="Times New Roman" pitchFamily="18" charset="0"/>
                      </a:rPr>
                      <m:t>𝜎</m:t>
                    </m:r>
                  </m:oMath>
                </a14:m>
                <a:r>
                  <a:rPr lang="en-US" sz="2800" baseline="-25000" dirty="0">
                    <a:solidFill>
                      <a:schemeClr val="accent2"/>
                    </a:solidFill>
                    <a:latin typeface="Comic Sans MS" pitchFamily="66" charset="0"/>
                    <a:cs typeface="Times New Roman" pitchFamily="18" charset="0"/>
                  </a:rPr>
                  <a:t>A op a</a:t>
                </a:r>
                <a:r>
                  <a:rPr lang="en-US" sz="2800" dirty="0">
                    <a:solidFill>
                      <a:schemeClr val="accent2"/>
                    </a:solidFill>
                    <a:latin typeface="Comic Sans MS" pitchFamily="66" charset="0"/>
                    <a:cs typeface="Times New Roman" pitchFamily="18" charset="0"/>
                  </a:rPr>
                  <a:t> (</a:t>
                </a:r>
                <a:r>
                  <a:rPr lang="en-US" sz="2800" i="1" dirty="0">
                    <a:solidFill>
                      <a:schemeClr val="accent2"/>
                    </a:solidFill>
                    <a:latin typeface="Comic Sans MS" pitchFamily="66" charset="0"/>
                    <a:cs typeface="Times New Roman" pitchFamily="18" charset="0"/>
                  </a:rPr>
                  <a:t>C</a:t>
                </a:r>
                <a:r>
                  <a:rPr lang="en-US" sz="2800" dirty="0">
                    <a:solidFill>
                      <a:schemeClr val="accent2"/>
                    </a:solidFill>
                    <a:latin typeface="Comic Sans MS" pitchFamily="66" charset="0"/>
                    <a:cs typeface="Times New Roman" pitchFamily="18" charset="0"/>
                  </a:rPr>
                  <a:t>) = </a:t>
                </a:r>
                <a:r>
                  <a:rPr lang="en-US" sz="3600" dirty="0">
                    <a:solidFill>
                      <a:schemeClr val="accent2"/>
                    </a:solidFill>
                    <a:latin typeface="Comic Sans MS" pitchFamily="66" charset="0"/>
                    <a:cs typeface="Times New Roman" pitchFamily="18" charset="0"/>
                  </a:rPr>
                  <a:t>𝜎</a:t>
                </a:r>
                <a:r>
                  <a:rPr lang="en-US" sz="2800" baseline="-25000" dirty="0">
                    <a:solidFill>
                      <a:schemeClr val="accent2"/>
                    </a:solidFill>
                    <a:latin typeface="Comic Sans MS" pitchFamily="66" charset="0"/>
                    <a:cs typeface="Times New Roman" pitchFamily="18" charset="0"/>
                  </a:rPr>
                  <a:t>A op a</a:t>
                </a:r>
                <a:r>
                  <a:rPr lang="en-US" sz="2800" dirty="0">
                    <a:solidFill>
                      <a:schemeClr val="accent2"/>
                    </a:solidFill>
                    <a:latin typeface="Comic Sans MS" pitchFamily="66" charset="0"/>
                    <a:cs typeface="Times New Roman" pitchFamily="18" charset="0"/>
                  </a:rPr>
                  <a:t> (</a:t>
                </a:r>
                <a:r>
                  <a:rPr lang="en-US" sz="2800" i="1" dirty="0">
                    <a:solidFill>
                      <a:schemeClr val="accent2"/>
                    </a:solidFill>
                    <a:latin typeface="Comic Sans MS" pitchFamily="66" charset="0"/>
                    <a:cs typeface="Times New Roman" pitchFamily="18" charset="0"/>
                  </a:rPr>
                  <a:t>C1</a:t>
                </a:r>
                <a:r>
                  <a:rPr lang="en-US" sz="2800" dirty="0">
                    <a:solidFill>
                      <a:schemeClr val="accent2"/>
                    </a:solidFill>
                    <a:latin typeface="Comic Sans MS" pitchFamily="66" charset="0"/>
                    <a:cs typeface="Times New Roman" pitchFamily="18" charset="0"/>
                  </a:rPr>
                  <a:t>) </a:t>
                </a:r>
                <a:r>
                  <a:rPr lang="en-US" sz="2800" dirty="0">
                    <a:solidFill>
                      <a:schemeClr val="accent2"/>
                    </a:solidFill>
                    <a:latin typeface="Comic Sans MS" pitchFamily="66" charset="0"/>
                    <a:ea typeface="Arial Unicode MS" pitchFamily="34" charset="-128"/>
                    <a:cs typeface="Arial Unicode MS" pitchFamily="34" charset="-128"/>
                  </a:rPr>
                  <a:t>⋃ </a:t>
                </a:r>
                <a:r>
                  <a:rPr lang="en-US" sz="3600" dirty="0">
                    <a:solidFill>
                      <a:srgbClr val="3333CC"/>
                    </a:solidFill>
                    <a:latin typeface="Comic Sans MS" pitchFamily="66" charset="0"/>
                    <a:ea typeface="+mn-ea"/>
                    <a:cs typeface="Times New Roman" pitchFamily="18" charset="0"/>
                  </a:rPr>
                  <a:t>𝜎</a:t>
                </a:r>
                <a:r>
                  <a:rPr lang="en-US" sz="2800" baseline="-25000" dirty="0">
                    <a:solidFill>
                      <a:schemeClr val="accent2"/>
                    </a:solidFill>
                    <a:latin typeface="Comic Sans MS" pitchFamily="66" charset="0"/>
                    <a:cs typeface="Times New Roman" pitchFamily="18" charset="0"/>
                  </a:rPr>
                  <a:t>A op a</a:t>
                </a:r>
                <a:r>
                  <a:rPr lang="en-US" sz="2800" dirty="0">
                    <a:solidFill>
                      <a:schemeClr val="accent2"/>
                    </a:solidFill>
                    <a:latin typeface="Comic Sans MS" pitchFamily="66" charset="0"/>
                    <a:cs typeface="Times New Roman" pitchFamily="18" charset="0"/>
                  </a:rPr>
                  <a:t> (</a:t>
                </a:r>
                <a:r>
                  <a:rPr lang="en-US" sz="2800" i="1" dirty="0">
                    <a:solidFill>
                      <a:schemeClr val="accent2"/>
                    </a:solidFill>
                    <a:latin typeface="Comic Sans MS" pitchFamily="66" charset="0"/>
                    <a:cs typeface="Times New Roman" pitchFamily="18" charset="0"/>
                  </a:rPr>
                  <a:t>C2</a:t>
                </a:r>
                <a:r>
                  <a:rPr lang="en-US" sz="2800" dirty="0">
                    <a:solidFill>
                      <a:schemeClr val="accent2"/>
                    </a:solidFill>
                    <a:latin typeface="Comic Sans MS" pitchFamily="66" charset="0"/>
                    <a:cs typeface="Times New Roman" pitchFamily="18" charset="0"/>
                  </a:rPr>
                  <a:t>)</a:t>
                </a:r>
                <a:r>
                  <a:rPr lang="en-US" dirty="0">
                    <a:latin typeface="Comic Sans MS" pitchFamily="66" charset="0"/>
                    <a:cs typeface="Times New Roman" pitchFamily="18" charset="0"/>
                  </a:rPr>
                  <a:t> </a:t>
                </a:r>
                <a:endParaRPr lang="en-US" dirty="0">
                  <a:latin typeface="Comic Sans MS" pitchFamily="66" charset="0"/>
                  <a:ea typeface="Arial Unicode MS" pitchFamily="34" charset="-128"/>
                  <a:cs typeface="Arial Unicode MS" pitchFamily="34" charset="-128"/>
                </a:endParaRPr>
              </a:p>
            </p:txBody>
          </p:sp>
        </mc:Choice>
        <mc:Fallback xmlns="">
          <p:sp>
            <p:nvSpPr>
              <p:cNvPr id="136246" name="Rectangle 3"/>
              <p:cNvSpPr>
                <a:spLocks noGrp="1" noRot="1" noChangeAspect="1" noMove="1" noResize="1" noEditPoints="1" noAdjustHandles="1" noChangeArrowheads="1" noChangeShapeType="1" noTextEdit="1"/>
              </p:cNvSpPr>
              <p:nvPr>
                <p:ph type="body" idx="1"/>
              </p:nvPr>
            </p:nvSpPr>
            <p:spPr>
              <a:xfrm>
                <a:off x="861323" y="1066800"/>
                <a:ext cx="8077200" cy="3276600"/>
              </a:xfrm>
              <a:blipFill>
                <a:blip r:embed="rId3"/>
                <a:stretch>
                  <a:fillRect l="-1509" t="-1859"/>
                </a:stretch>
              </a:blipFill>
            </p:spPr>
            <p:txBody>
              <a:bodyPr/>
              <a:lstStyle/>
              <a:p>
                <a:r>
                  <a:rPr lang="en-US">
                    <a:noFill/>
                  </a:rPr>
                  <a:t> </a:t>
                </a:r>
              </a:p>
            </p:txBody>
          </p:sp>
        </mc:Fallback>
      </mc:AlternateContent>
      <p:sp>
        <p:nvSpPr>
          <p:cNvPr id="4" name="Rounded Rectangular Callout 3"/>
          <p:cNvSpPr/>
          <p:nvPr/>
        </p:nvSpPr>
        <p:spPr bwMode="auto">
          <a:xfrm>
            <a:off x="2286000" y="2946822"/>
            <a:ext cx="1447800" cy="358540"/>
          </a:xfrm>
          <a:prstGeom prst="wedgeRoundRectCallout">
            <a:avLst>
              <a:gd name="adj1" fmla="val 52443"/>
              <a:gd name="adj2" fmla="val -111451"/>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Attribute</a:t>
            </a:r>
          </a:p>
        </p:txBody>
      </p:sp>
      <p:sp>
        <p:nvSpPr>
          <p:cNvPr id="13" name="Rounded Rectangular Callout 12"/>
          <p:cNvSpPr/>
          <p:nvPr/>
        </p:nvSpPr>
        <p:spPr bwMode="auto">
          <a:xfrm>
            <a:off x="3745361" y="3417688"/>
            <a:ext cx="1371600" cy="392312"/>
          </a:xfrm>
          <a:prstGeom prst="wedgeRoundRectCallout">
            <a:avLst>
              <a:gd name="adj1" fmla="val -20298"/>
              <a:gd name="adj2" fmla="val -198972"/>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2000" dirty="0"/>
              <a:t>Operator</a:t>
            </a:r>
            <a:endParaRPr kumimoji="0" lang="en-US" sz="2000" b="0" i="1" u="none" strike="noStrike" cap="none" normalizeH="0" baseline="0" dirty="0">
              <a:ln>
                <a:noFill/>
              </a:ln>
              <a:solidFill>
                <a:schemeClr val="tx1"/>
              </a:solidFill>
              <a:effectLst/>
              <a:latin typeface="Comic Sans MS" pitchFamily="66" charset="0"/>
            </a:endParaRPr>
          </a:p>
        </p:txBody>
      </p:sp>
      <p:sp>
        <p:nvSpPr>
          <p:cNvPr id="14" name="Rounded Rectangular Callout 13"/>
          <p:cNvSpPr/>
          <p:nvPr/>
        </p:nvSpPr>
        <p:spPr bwMode="auto">
          <a:xfrm>
            <a:off x="5257800" y="3124335"/>
            <a:ext cx="1078361" cy="358540"/>
          </a:xfrm>
          <a:prstGeom prst="wedgeRoundRectCallout">
            <a:avLst>
              <a:gd name="adj1" fmla="val -118673"/>
              <a:gd name="adj2" fmla="val -157376"/>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A</a:t>
            </a:r>
            <a:r>
              <a:rPr kumimoji="0" lang="en-US" sz="2000" b="0" i="1" u="none" strike="noStrike" cap="none" normalizeH="0" dirty="0">
                <a:ln>
                  <a:noFill/>
                </a:ln>
                <a:solidFill>
                  <a:schemeClr val="tx1"/>
                </a:solidFill>
                <a:effectLst/>
                <a:latin typeface="Comic Sans MS" pitchFamily="66" charset="0"/>
              </a:rPr>
              <a:t> value</a:t>
            </a:r>
            <a:endParaRPr kumimoji="0" lang="en-US" sz="2000" b="0" i="1" u="none" strike="noStrike" cap="none" normalizeH="0" baseline="0" dirty="0">
              <a:ln>
                <a:noFill/>
              </a:ln>
              <a:solidFill>
                <a:schemeClr val="tx1"/>
              </a:solidFill>
              <a:effectLst/>
              <a:latin typeface="Comic Sans MS" pitchFamily="66" charset="0"/>
            </a:endParaRPr>
          </a:p>
        </p:txBody>
      </p:sp>
      <p:sp>
        <p:nvSpPr>
          <p:cNvPr id="5" name="TextBox 4"/>
          <p:cNvSpPr txBox="1"/>
          <p:nvPr/>
        </p:nvSpPr>
        <p:spPr>
          <a:xfrm>
            <a:off x="748108" y="3780195"/>
            <a:ext cx="1555234" cy="461665"/>
          </a:xfrm>
          <a:prstGeom prst="rect">
            <a:avLst/>
          </a:prstGeom>
          <a:noFill/>
        </p:spPr>
        <p:txBody>
          <a:bodyPr wrap="none" rtlCol="0">
            <a:spAutoFit/>
          </a:bodyPr>
          <a:lstStyle/>
          <a:p>
            <a:r>
              <a:rPr lang="en-US" i="0" u="sng" dirty="0"/>
              <a:t>Example</a:t>
            </a:r>
            <a:r>
              <a:rPr lang="en-US" i="0" dirty="0"/>
              <a:t>: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70891A4-A3A3-48A4-8756-BACC9BBC2359}"/>
                  </a:ext>
                </a:extLst>
              </p:cNvPr>
              <p:cNvSpPr txBox="1"/>
              <p:nvPr/>
            </p:nvSpPr>
            <p:spPr>
              <a:xfrm>
                <a:off x="122927" y="4114800"/>
                <a:ext cx="8868673" cy="584775"/>
              </a:xfrm>
              <a:prstGeom prst="rect">
                <a:avLst/>
              </a:prstGeom>
              <a:noFill/>
            </p:spPr>
            <p:txBody>
              <a:bodyPr wrap="square">
                <a:spAutoFit/>
              </a:bodyPr>
              <a:lstStyle/>
              <a:p>
                <a:pPr marL="630238" indent="0" eaLnBrk="1" hangingPunct="1">
                  <a:spcAft>
                    <a:spcPts val="1200"/>
                  </a:spcAft>
                  <a:buNone/>
                </a:pPr>
                <a14:m>
                  <m:oMath xmlns:m="http://schemas.openxmlformats.org/officeDocument/2006/math">
                    <m:r>
                      <a:rPr lang="ru-RU" sz="3200" i="1" smtClean="0">
                        <a:solidFill>
                          <a:schemeClr val="accent2"/>
                        </a:solidFill>
                        <a:latin typeface="Cambria Math" panose="02040503050406030204" pitchFamily="18" charset="0"/>
                        <a:ea typeface="Cambria Math" panose="02040503050406030204" pitchFamily="18" charset="0"/>
                        <a:cs typeface="Times New Roman" pitchFamily="18" charset="0"/>
                      </a:rPr>
                      <m:t>𝜎</m:t>
                    </m:r>
                  </m:oMath>
                </a14:m>
                <a:r>
                  <a:rPr lang="en-US" sz="2400" baseline="-25000" dirty="0">
                    <a:solidFill>
                      <a:schemeClr val="accent2"/>
                    </a:solidFill>
                    <a:latin typeface="Comic Sans MS" pitchFamily="66" charset="0"/>
                    <a:cs typeface="Times New Roman" pitchFamily="18" charset="0"/>
                  </a:rPr>
                  <a:t>Salary &gt; </a:t>
                </a:r>
                <a:r>
                  <a:rPr lang="en-US" baseline="-25000" dirty="0">
                    <a:solidFill>
                      <a:schemeClr val="accent2"/>
                    </a:solidFill>
                    <a:cs typeface="Times New Roman" pitchFamily="18" charset="0"/>
                  </a:rPr>
                  <a:t>100000</a:t>
                </a:r>
                <a:r>
                  <a:rPr lang="en-US" sz="2400" dirty="0">
                    <a:solidFill>
                      <a:schemeClr val="accent2"/>
                    </a:solidFill>
                    <a:latin typeface="Comic Sans MS" pitchFamily="66" charset="0"/>
                    <a:cs typeface="Times New Roman" pitchFamily="18" charset="0"/>
                  </a:rPr>
                  <a:t> (</a:t>
                </a:r>
                <a:r>
                  <a:rPr lang="en-US" sz="2400" i="1" dirty="0">
                    <a:solidFill>
                      <a:schemeClr val="accent2"/>
                    </a:solidFill>
                    <a:latin typeface="Comic Sans MS" pitchFamily="66" charset="0"/>
                    <a:cs typeface="Times New Roman" pitchFamily="18" charset="0"/>
                  </a:rPr>
                  <a:t>C</a:t>
                </a:r>
                <a:r>
                  <a:rPr lang="en-US" sz="2400" dirty="0">
                    <a:solidFill>
                      <a:schemeClr val="accent2"/>
                    </a:solidFill>
                    <a:latin typeface="Comic Sans MS" pitchFamily="66" charset="0"/>
                    <a:cs typeface="Times New Roman" pitchFamily="18" charset="0"/>
                  </a:rPr>
                  <a:t>) = </a:t>
                </a:r>
                <a:r>
                  <a:rPr lang="en-US" sz="3200" dirty="0">
                    <a:solidFill>
                      <a:schemeClr val="accent2"/>
                    </a:solidFill>
                    <a:latin typeface="Comic Sans MS" pitchFamily="66" charset="0"/>
                    <a:cs typeface="Times New Roman" pitchFamily="18" charset="0"/>
                  </a:rPr>
                  <a:t>𝜎</a:t>
                </a:r>
                <a:r>
                  <a:rPr lang="en-US" sz="2400" baseline="-25000" dirty="0">
                    <a:solidFill>
                      <a:schemeClr val="accent2"/>
                    </a:solidFill>
                    <a:latin typeface="Comic Sans MS" pitchFamily="66" charset="0"/>
                    <a:cs typeface="Times New Roman" pitchFamily="18" charset="0"/>
                  </a:rPr>
                  <a:t>salary</a:t>
                </a:r>
                <a:r>
                  <a:rPr lang="en-US" sz="2400" dirty="0">
                    <a:solidFill>
                      <a:schemeClr val="accent2"/>
                    </a:solidFill>
                    <a:latin typeface="Comic Sans MS" pitchFamily="66" charset="0"/>
                    <a:cs typeface="Times New Roman" pitchFamily="18" charset="0"/>
                  </a:rPr>
                  <a:t> </a:t>
                </a:r>
                <a:r>
                  <a:rPr lang="en-US" sz="2400" baseline="-25000" dirty="0">
                    <a:solidFill>
                      <a:schemeClr val="accent2"/>
                    </a:solidFill>
                    <a:latin typeface="Comic Sans MS" pitchFamily="66" charset="0"/>
                    <a:cs typeface="Times New Roman" pitchFamily="18" charset="0"/>
                  </a:rPr>
                  <a:t>&gt; 100000</a:t>
                </a:r>
                <a:r>
                  <a:rPr lang="en-US" sz="2400" dirty="0">
                    <a:solidFill>
                      <a:schemeClr val="accent2"/>
                    </a:solidFill>
                    <a:latin typeface="Comic Sans MS" pitchFamily="66" charset="0"/>
                    <a:cs typeface="Times New Roman" pitchFamily="18" charset="0"/>
                  </a:rPr>
                  <a:t> (</a:t>
                </a:r>
                <a:r>
                  <a:rPr lang="en-US" sz="2400" i="1" dirty="0">
                    <a:solidFill>
                      <a:schemeClr val="accent2"/>
                    </a:solidFill>
                    <a:latin typeface="Comic Sans MS" pitchFamily="66" charset="0"/>
                    <a:cs typeface="Times New Roman" pitchFamily="18" charset="0"/>
                  </a:rPr>
                  <a:t>C1</a:t>
                </a:r>
                <a:r>
                  <a:rPr lang="en-US" sz="2400" dirty="0">
                    <a:solidFill>
                      <a:schemeClr val="accent2"/>
                    </a:solidFill>
                    <a:latin typeface="Comic Sans MS" pitchFamily="66" charset="0"/>
                    <a:cs typeface="Times New Roman" pitchFamily="18" charset="0"/>
                  </a:rPr>
                  <a:t>) </a:t>
                </a:r>
                <a:r>
                  <a:rPr lang="en-US" sz="2400" dirty="0">
                    <a:solidFill>
                      <a:schemeClr val="accent2"/>
                    </a:solidFill>
                    <a:latin typeface="Comic Sans MS" pitchFamily="66" charset="0"/>
                    <a:ea typeface="Arial Unicode MS" pitchFamily="34" charset="-128"/>
                    <a:cs typeface="Arial Unicode MS" pitchFamily="34" charset="-128"/>
                  </a:rPr>
                  <a:t>⋃ </a:t>
                </a:r>
                <a:r>
                  <a:rPr lang="en-US" sz="3200" dirty="0">
                    <a:solidFill>
                      <a:srgbClr val="3333CC"/>
                    </a:solidFill>
                    <a:latin typeface="Comic Sans MS" pitchFamily="66" charset="0"/>
                    <a:ea typeface="+mn-ea"/>
                    <a:cs typeface="Times New Roman" pitchFamily="18" charset="0"/>
                  </a:rPr>
                  <a:t>𝜎</a:t>
                </a:r>
                <a:r>
                  <a:rPr lang="en-US" sz="2400" baseline="-25000" dirty="0">
                    <a:solidFill>
                      <a:schemeClr val="accent2"/>
                    </a:solidFill>
                    <a:latin typeface="Comic Sans MS" pitchFamily="66" charset="0"/>
                    <a:cs typeface="Times New Roman" pitchFamily="18" charset="0"/>
                  </a:rPr>
                  <a:t>salary &gt; 100000</a:t>
                </a:r>
                <a:r>
                  <a:rPr lang="en-US" sz="2400" dirty="0">
                    <a:solidFill>
                      <a:schemeClr val="accent2"/>
                    </a:solidFill>
                    <a:latin typeface="Comic Sans MS" pitchFamily="66" charset="0"/>
                    <a:cs typeface="Times New Roman" pitchFamily="18" charset="0"/>
                  </a:rPr>
                  <a:t> (</a:t>
                </a:r>
                <a:r>
                  <a:rPr lang="en-US" sz="2400" i="1" dirty="0">
                    <a:solidFill>
                      <a:schemeClr val="accent2"/>
                    </a:solidFill>
                    <a:latin typeface="Comic Sans MS" pitchFamily="66" charset="0"/>
                    <a:cs typeface="Times New Roman" pitchFamily="18" charset="0"/>
                  </a:rPr>
                  <a:t>C2</a:t>
                </a:r>
                <a:r>
                  <a:rPr lang="en-US" sz="2400" dirty="0">
                    <a:solidFill>
                      <a:schemeClr val="accent2"/>
                    </a:solidFill>
                    <a:latin typeface="Comic Sans MS" pitchFamily="66" charset="0"/>
                    <a:cs typeface="Times New Roman" pitchFamily="18" charset="0"/>
                  </a:rPr>
                  <a:t>)</a:t>
                </a:r>
                <a:r>
                  <a:rPr lang="en-US" dirty="0">
                    <a:latin typeface="Comic Sans MS" pitchFamily="66" charset="0"/>
                    <a:cs typeface="Times New Roman" pitchFamily="18" charset="0"/>
                  </a:rPr>
                  <a:t> </a:t>
                </a:r>
                <a:endParaRPr lang="en-US" dirty="0">
                  <a:latin typeface="Comic Sans MS" pitchFamily="66" charset="0"/>
                  <a:ea typeface="Arial Unicode MS" pitchFamily="34" charset="-128"/>
                  <a:cs typeface="Arial Unicode MS" pitchFamily="34" charset="-128"/>
                </a:endParaRPr>
              </a:p>
            </p:txBody>
          </p:sp>
        </mc:Choice>
        <mc:Fallback xmlns="">
          <p:sp>
            <p:nvSpPr>
              <p:cNvPr id="9" name="TextBox 8">
                <a:extLst>
                  <a:ext uri="{FF2B5EF4-FFF2-40B4-BE49-F238E27FC236}">
                    <a16:creationId xmlns:a16="http://schemas.microsoft.com/office/drawing/2014/main" id="{470891A4-A3A3-48A4-8756-BACC9BBC2359}"/>
                  </a:ext>
                </a:extLst>
              </p:cNvPr>
              <p:cNvSpPr txBox="1">
                <a:spLocks noRot="1" noChangeAspect="1" noMove="1" noResize="1" noEditPoints="1" noAdjustHandles="1" noChangeArrowheads="1" noChangeShapeType="1" noTextEdit="1"/>
              </p:cNvSpPr>
              <p:nvPr/>
            </p:nvSpPr>
            <p:spPr>
              <a:xfrm>
                <a:off x="122927" y="4114800"/>
                <a:ext cx="8868673" cy="584775"/>
              </a:xfrm>
              <a:prstGeom prst="rect">
                <a:avLst/>
              </a:prstGeom>
              <a:blipFill>
                <a:blip r:embed="rId4"/>
                <a:stretch>
                  <a:fillRect t="-13542" b="-33333"/>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2D282639-F86B-425D-B027-5CF71FA67B7E}"/>
              </a:ext>
            </a:extLst>
          </p:cNvPr>
          <p:cNvGrpSpPr/>
          <p:nvPr/>
        </p:nvGrpSpPr>
        <p:grpSpPr>
          <a:xfrm>
            <a:off x="715549" y="4764732"/>
            <a:ext cx="7768051" cy="1633438"/>
            <a:chOff x="550143" y="4765438"/>
            <a:chExt cx="7768051" cy="1633438"/>
          </a:xfrm>
        </p:grpSpPr>
        <p:graphicFrame>
          <p:nvGraphicFramePr>
            <p:cNvPr id="11" name="Group 518">
              <a:extLst>
                <a:ext uri="{FF2B5EF4-FFF2-40B4-BE49-F238E27FC236}">
                  <a16:creationId xmlns:a16="http://schemas.microsoft.com/office/drawing/2014/main" id="{CA364251-4EF1-4315-BF4C-4E705E578E82}"/>
                </a:ext>
              </a:extLst>
            </p:cNvPr>
            <p:cNvGraphicFramePr>
              <a:graphicFrameLocks/>
            </p:cNvGraphicFramePr>
            <p:nvPr>
              <p:extLst>
                <p:ext uri="{D42A27DB-BD31-4B8C-83A1-F6EECF244321}">
                  <p14:modId xmlns:p14="http://schemas.microsoft.com/office/powerpoint/2010/main" val="2238469686"/>
                </p:ext>
              </p:extLst>
            </p:nvPr>
          </p:nvGraphicFramePr>
          <p:xfrm>
            <a:off x="1905000" y="5139154"/>
            <a:ext cx="2971800" cy="125487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49606">
                    <a:extLst>
                      <a:ext uri="{9D8B030D-6E8A-4147-A177-3AD203B41FA5}">
                        <a16:colId xmlns:a16="http://schemas.microsoft.com/office/drawing/2014/main" val="20003"/>
                      </a:ext>
                    </a:extLst>
                  </a:gridCol>
                  <a:gridCol w="545794">
                    <a:extLst>
                      <a:ext uri="{9D8B030D-6E8A-4147-A177-3AD203B41FA5}">
                        <a16:colId xmlns:a16="http://schemas.microsoft.com/office/drawing/2014/main" val="20004"/>
                      </a:ext>
                    </a:extLst>
                  </a:gridCol>
                </a:tblGrid>
                <a:tr h="313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3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105,000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313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3137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bl>
            </a:graphicData>
          </a:graphic>
        </p:graphicFrame>
        <p:graphicFrame>
          <p:nvGraphicFramePr>
            <p:cNvPr id="12" name="Group 513">
              <a:extLst>
                <a:ext uri="{FF2B5EF4-FFF2-40B4-BE49-F238E27FC236}">
                  <a16:creationId xmlns:a16="http://schemas.microsoft.com/office/drawing/2014/main" id="{558B99B8-C94B-4082-8CA4-55C17E2F7252}"/>
                </a:ext>
              </a:extLst>
            </p:cNvPr>
            <p:cNvGraphicFramePr>
              <a:graphicFrameLocks/>
            </p:cNvGraphicFramePr>
            <p:nvPr>
              <p:extLst>
                <p:ext uri="{D42A27DB-BD31-4B8C-83A1-F6EECF244321}">
                  <p14:modId xmlns:p14="http://schemas.microsoft.com/office/powerpoint/2010/main" val="4143186191"/>
                </p:ext>
              </p:extLst>
            </p:nvPr>
          </p:nvGraphicFramePr>
          <p:xfrm>
            <a:off x="5346394" y="5101988"/>
            <a:ext cx="2971800" cy="1296888"/>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Times New Roman" pitchFamily="18" charset="0"/>
                            <a:cs typeface="Arial" charset="0"/>
                          </a:rPr>
                          <a:t>Ahad</a:t>
                        </a:r>
                        <a:endParaRPr kumimoji="0" lang="en-US" sz="1200" b="0" i="0" u="none" strike="noStrike" cap="none" normalizeH="0" baseline="0" dirty="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Jones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85,000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15" name="Text Box 503">
              <a:extLst>
                <a:ext uri="{FF2B5EF4-FFF2-40B4-BE49-F238E27FC236}">
                  <a16:creationId xmlns:a16="http://schemas.microsoft.com/office/drawing/2014/main" id="{24BBEFB0-1EB4-425E-BDBC-FCFDD672D6FD}"/>
                </a:ext>
              </a:extLst>
            </p:cNvPr>
            <p:cNvSpPr txBox="1">
              <a:spLocks noChangeArrowheads="1"/>
            </p:cNvSpPr>
            <p:nvPr/>
          </p:nvSpPr>
          <p:spPr bwMode="auto">
            <a:xfrm>
              <a:off x="1874739" y="4802604"/>
              <a:ext cx="668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Emp1</a:t>
              </a:r>
            </a:p>
          </p:txBody>
        </p:sp>
        <p:sp>
          <p:nvSpPr>
            <p:cNvPr id="16" name="Text Box 504">
              <a:extLst>
                <a:ext uri="{FF2B5EF4-FFF2-40B4-BE49-F238E27FC236}">
                  <a16:creationId xmlns:a16="http://schemas.microsoft.com/office/drawing/2014/main" id="{59203DF2-0F6E-4572-BAD1-28596DAF1C7E}"/>
                </a:ext>
              </a:extLst>
            </p:cNvPr>
            <p:cNvSpPr txBox="1">
              <a:spLocks noChangeArrowheads="1"/>
            </p:cNvSpPr>
            <p:nvPr/>
          </p:nvSpPr>
          <p:spPr bwMode="auto">
            <a:xfrm>
              <a:off x="5270194" y="4765438"/>
              <a:ext cx="7000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Emp2</a:t>
              </a:r>
            </a:p>
          </p:txBody>
        </p:sp>
        <p:sp>
          <p:nvSpPr>
            <p:cNvPr id="18" name="Right Arrow 2">
              <a:extLst>
                <a:ext uri="{FF2B5EF4-FFF2-40B4-BE49-F238E27FC236}">
                  <a16:creationId xmlns:a16="http://schemas.microsoft.com/office/drawing/2014/main" id="{F2385925-203A-4AE2-A2A5-5E94EE711B69}"/>
                </a:ext>
              </a:extLst>
            </p:cNvPr>
            <p:cNvSpPr/>
            <p:nvPr/>
          </p:nvSpPr>
          <p:spPr bwMode="auto">
            <a:xfrm>
              <a:off x="1523999" y="5476779"/>
              <a:ext cx="444483" cy="3048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9" name="TextBox 18">
              <a:extLst>
                <a:ext uri="{FF2B5EF4-FFF2-40B4-BE49-F238E27FC236}">
                  <a16:creationId xmlns:a16="http://schemas.microsoft.com/office/drawing/2014/main" id="{D1EE76AE-9F81-4FB0-AC7A-DD81B6C00ED1}"/>
                </a:ext>
              </a:extLst>
            </p:cNvPr>
            <p:cNvSpPr txBox="1"/>
            <p:nvPr/>
          </p:nvSpPr>
          <p:spPr>
            <a:xfrm>
              <a:off x="550143" y="5476779"/>
              <a:ext cx="936475" cy="400110"/>
            </a:xfrm>
            <a:prstGeom prst="rect">
              <a:avLst/>
            </a:prstGeom>
            <a:noFill/>
          </p:spPr>
          <p:txBody>
            <a:bodyPr wrap="none" rtlCol="0">
              <a:spAutoFit/>
            </a:bodyPr>
            <a:lstStyle/>
            <a:p>
              <a:r>
                <a:rPr lang="en-US" sz="2000" dirty="0"/>
                <a:t>Result</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pPr eaLnBrk="1" hangingPunct="1"/>
            <a:r>
              <a:rPr lang="en-US" sz="3200">
                <a:solidFill>
                  <a:srgbClr val="800000"/>
                </a:solidFill>
                <a:latin typeface="Comic Sans MS" pitchFamily="66" charset="0"/>
              </a:rPr>
              <a:t>Schema Architecture of a Tightly-Coupled System</a:t>
            </a:r>
          </a:p>
        </p:txBody>
      </p:sp>
      <p:sp>
        <p:nvSpPr>
          <p:cNvPr id="39952" name="Text Box 17"/>
          <p:cNvSpPr txBox="1">
            <a:spLocks noChangeArrowheads="1"/>
          </p:cNvSpPr>
          <p:nvPr/>
        </p:nvSpPr>
        <p:spPr bwMode="auto">
          <a:xfrm>
            <a:off x="2133600" y="4191000"/>
            <a:ext cx="12954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Local Conceptual Schema 1</a:t>
            </a:r>
          </a:p>
        </p:txBody>
      </p:sp>
      <p:sp>
        <p:nvSpPr>
          <p:cNvPr id="39953" name="Rectangle 18"/>
          <p:cNvSpPr>
            <a:spLocks noChangeArrowheads="1"/>
          </p:cNvSpPr>
          <p:nvPr/>
        </p:nvSpPr>
        <p:spPr bwMode="auto">
          <a:xfrm>
            <a:off x="2133600" y="41910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54" name="Rectangle 19"/>
          <p:cNvSpPr>
            <a:spLocks noChangeArrowheads="1"/>
          </p:cNvSpPr>
          <p:nvPr/>
        </p:nvSpPr>
        <p:spPr bwMode="auto">
          <a:xfrm>
            <a:off x="533400" y="39624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55" name="Rectangle 20"/>
          <p:cNvSpPr>
            <a:spLocks noChangeArrowheads="1"/>
          </p:cNvSpPr>
          <p:nvPr/>
        </p:nvSpPr>
        <p:spPr bwMode="auto">
          <a:xfrm>
            <a:off x="533400" y="49530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56" name="Text Box 21"/>
          <p:cNvSpPr txBox="1">
            <a:spLocks noChangeArrowheads="1"/>
          </p:cNvSpPr>
          <p:nvPr/>
        </p:nvSpPr>
        <p:spPr bwMode="auto">
          <a:xfrm>
            <a:off x="533400" y="4038600"/>
            <a:ext cx="1219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Local user view 1</a:t>
            </a:r>
          </a:p>
        </p:txBody>
      </p:sp>
      <p:sp>
        <p:nvSpPr>
          <p:cNvPr id="39957" name="Text Box 22"/>
          <p:cNvSpPr txBox="1">
            <a:spLocks noChangeArrowheads="1"/>
          </p:cNvSpPr>
          <p:nvPr/>
        </p:nvSpPr>
        <p:spPr bwMode="auto">
          <a:xfrm>
            <a:off x="533400" y="5105400"/>
            <a:ext cx="1219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Local user view 2</a:t>
            </a:r>
          </a:p>
        </p:txBody>
      </p:sp>
      <p:sp>
        <p:nvSpPr>
          <p:cNvPr id="39958" name="Text Box 23"/>
          <p:cNvSpPr txBox="1">
            <a:spLocks noChangeArrowheads="1"/>
          </p:cNvSpPr>
          <p:nvPr/>
        </p:nvSpPr>
        <p:spPr bwMode="auto">
          <a:xfrm>
            <a:off x="2133600" y="5181600"/>
            <a:ext cx="12954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Local Internal Schema 1</a:t>
            </a:r>
          </a:p>
        </p:txBody>
      </p:sp>
      <p:sp>
        <p:nvSpPr>
          <p:cNvPr id="39959" name="Rectangle 24"/>
          <p:cNvSpPr>
            <a:spLocks noChangeArrowheads="1"/>
          </p:cNvSpPr>
          <p:nvPr/>
        </p:nvSpPr>
        <p:spPr bwMode="auto">
          <a:xfrm>
            <a:off x="2133600" y="51816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60" name="AutoShape 25"/>
          <p:cNvSpPr>
            <a:spLocks noChangeArrowheads="1"/>
          </p:cNvSpPr>
          <p:nvPr/>
        </p:nvSpPr>
        <p:spPr bwMode="auto">
          <a:xfrm>
            <a:off x="1981200" y="6096000"/>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61" name="Text Box 26"/>
          <p:cNvSpPr txBox="1">
            <a:spLocks noChangeArrowheads="1"/>
          </p:cNvSpPr>
          <p:nvPr/>
        </p:nvSpPr>
        <p:spPr bwMode="auto">
          <a:xfrm>
            <a:off x="2117725" y="6289675"/>
            <a:ext cx="127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39967" name="Text Box 32"/>
          <p:cNvSpPr txBox="1">
            <a:spLocks noChangeArrowheads="1"/>
          </p:cNvSpPr>
          <p:nvPr/>
        </p:nvSpPr>
        <p:spPr bwMode="auto">
          <a:xfrm>
            <a:off x="5867400" y="4191000"/>
            <a:ext cx="12954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Local Conceptual Schema n</a:t>
            </a:r>
          </a:p>
        </p:txBody>
      </p:sp>
      <p:sp>
        <p:nvSpPr>
          <p:cNvPr id="39968" name="Rectangle 33"/>
          <p:cNvSpPr>
            <a:spLocks noChangeArrowheads="1"/>
          </p:cNvSpPr>
          <p:nvPr/>
        </p:nvSpPr>
        <p:spPr bwMode="auto">
          <a:xfrm>
            <a:off x="5867400" y="41910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69" name="Rectangle 34"/>
          <p:cNvSpPr>
            <a:spLocks noChangeArrowheads="1"/>
          </p:cNvSpPr>
          <p:nvPr/>
        </p:nvSpPr>
        <p:spPr bwMode="auto">
          <a:xfrm>
            <a:off x="7391400" y="41910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70" name="Rectangle 35"/>
          <p:cNvSpPr>
            <a:spLocks noChangeArrowheads="1"/>
          </p:cNvSpPr>
          <p:nvPr/>
        </p:nvSpPr>
        <p:spPr bwMode="auto">
          <a:xfrm>
            <a:off x="7391400" y="51816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71" name="Text Box 36"/>
          <p:cNvSpPr txBox="1">
            <a:spLocks noChangeArrowheads="1"/>
          </p:cNvSpPr>
          <p:nvPr/>
        </p:nvSpPr>
        <p:spPr bwMode="auto">
          <a:xfrm>
            <a:off x="7391400" y="4267200"/>
            <a:ext cx="1219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Local user view 1</a:t>
            </a:r>
          </a:p>
        </p:txBody>
      </p:sp>
      <p:sp>
        <p:nvSpPr>
          <p:cNvPr id="39972" name="Text Box 37"/>
          <p:cNvSpPr txBox="1">
            <a:spLocks noChangeArrowheads="1"/>
          </p:cNvSpPr>
          <p:nvPr/>
        </p:nvSpPr>
        <p:spPr bwMode="auto">
          <a:xfrm>
            <a:off x="7391400" y="5334000"/>
            <a:ext cx="1219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Local user view 2</a:t>
            </a:r>
          </a:p>
        </p:txBody>
      </p:sp>
      <p:sp>
        <p:nvSpPr>
          <p:cNvPr id="39973" name="Text Box 38"/>
          <p:cNvSpPr txBox="1">
            <a:spLocks noChangeArrowheads="1"/>
          </p:cNvSpPr>
          <p:nvPr/>
        </p:nvSpPr>
        <p:spPr bwMode="auto">
          <a:xfrm>
            <a:off x="5867400" y="5181600"/>
            <a:ext cx="12954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Local Internal Schema n</a:t>
            </a:r>
          </a:p>
        </p:txBody>
      </p:sp>
      <p:sp>
        <p:nvSpPr>
          <p:cNvPr id="39974" name="Rectangle 39"/>
          <p:cNvSpPr>
            <a:spLocks noChangeArrowheads="1"/>
          </p:cNvSpPr>
          <p:nvPr/>
        </p:nvSpPr>
        <p:spPr bwMode="auto">
          <a:xfrm>
            <a:off x="5867400" y="5181600"/>
            <a:ext cx="1219200" cy="838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75" name="Line 40"/>
          <p:cNvSpPr>
            <a:spLocks noChangeShapeType="1"/>
          </p:cNvSpPr>
          <p:nvPr/>
        </p:nvSpPr>
        <p:spPr bwMode="auto">
          <a:xfrm flipH="1" flipV="1">
            <a:off x="1752600" y="4419600"/>
            <a:ext cx="3810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6" name="Line 41"/>
          <p:cNvSpPr>
            <a:spLocks noChangeShapeType="1"/>
          </p:cNvSpPr>
          <p:nvPr/>
        </p:nvSpPr>
        <p:spPr bwMode="auto">
          <a:xfrm flipH="1">
            <a:off x="1752600" y="4800600"/>
            <a:ext cx="3810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7" name="Line 42"/>
          <p:cNvSpPr>
            <a:spLocks noChangeShapeType="1"/>
          </p:cNvSpPr>
          <p:nvPr/>
        </p:nvSpPr>
        <p:spPr bwMode="auto">
          <a:xfrm flipV="1">
            <a:off x="7086600" y="4343400"/>
            <a:ext cx="3048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8" name="Line 43"/>
          <p:cNvSpPr>
            <a:spLocks noChangeShapeType="1"/>
          </p:cNvSpPr>
          <p:nvPr/>
        </p:nvSpPr>
        <p:spPr bwMode="auto">
          <a:xfrm>
            <a:off x="7086600" y="48006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79" name="AutoShape 44"/>
          <p:cNvSpPr>
            <a:spLocks noChangeArrowheads="1"/>
          </p:cNvSpPr>
          <p:nvPr/>
        </p:nvSpPr>
        <p:spPr bwMode="auto">
          <a:xfrm>
            <a:off x="5730875" y="6096000"/>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80" name="Text Box 45"/>
          <p:cNvSpPr txBox="1">
            <a:spLocks noChangeArrowheads="1"/>
          </p:cNvSpPr>
          <p:nvPr/>
        </p:nvSpPr>
        <p:spPr bwMode="auto">
          <a:xfrm>
            <a:off x="5867400" y="6289675"/>
            <a:ext cx="13035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Local DB n</a:t>
            </a:r>
          </a:p>
        </p:txBody>
      </p:sp>
      <p:sp>
        <p:nvSpPr>
          <p:cNvPr id="39982" name="Line 47"/>
          <p:cNvSpPr>
            <a:spLocks noChangeShapeType="1"/>
          </p:cNvSpPr>
          <p:nvPr/>
        </p:nvSpPr>
        <p:spPr bwMode="auto">
          <a:xfrm>
            <a:off x="2667000" y="50292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3" name="Line 48"/>
          <p:cNvSpPr>
            <a:spLocks noChangeShapeType="1"/>
          </p:cNvSpPr>
          <p:nvPr/>
        </p:nvSpPr>
        <p:spPr bwMode="auto">
          <a:xfrm>
            <a:off x="2743200" y="60198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0" name="Line 55"/>
          <p:cNvSpPr>
            <a:spLocks noChangeShapeType="1"/>
          </p:cNvSpPr>
          <p:nvPr/>
        </p:nvSpPr>
        <p:spPr bwMode="auto">
          <a:xfrm>
            <a:off x="6477000" y="50292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1" name="Line 56"/>
          <p:cNvSpPr>
            <a:spLocks noChangeShapeType="1"/>
          </p:cNvSpPr>
          <p:nvPr/>
        </p:nvSpPr>
        <p:spPr bwMode="auto">
          <a:xfrm>
            <a:off x="6477000" y="60198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 name="Group 2"/>
          <p:cNvGrpSpPr/>
          <p:nvPr/>
        </p:nvGrpSpPr>
        <p:grpSpPr>
          <a:xfrm>
            <a:off x="533400" y="3124200"/>
            <a:ext cx="8229600" cy="1066800"/>
            <a:chOff x="533400" y="3124200"/>
            <a:chExt cx="8229600" cy="1066800"/>
          </a:xfrm>
        </p:grpSpPr>
        <p:sp>
          <p:nvSpPr>
            <p:cNvPr id="107532" name="Rectangle 12"/>
            <p:cNvSpPr>
              <a:spLocks noChangeArrowheads="1"/>
            </p:cNvSpPr>
            <p:nvPr/>
          </p:nvSpPr>
          <p:spPr bwMode="auto">
            <a:xfrm>
              <a:off x="2133600" y="3124200"/>
              <a:ext cx="1219200" cy="8382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9948" name="Text Box 13"/>
            <p:cNvSpPr txBox="1">
              <a:spLocks noChangeArrowheads="1"/>
            </p:cNvSpPr>
            <p:nvPr/>
          </p:nvSpPr>
          <p:spPr bwMode="auto">
            <a:xfrm>
              <a:off x="2133600" y="3200400"/>
              <a:ext cx="1295400"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Local Participation Schema 1</a:t>
              </a:r>
            </a:p>
          </p:txBody>
        </p:sp>
        <p:sp>
          <p:nvSpPr>
            <p:cNvPr id="39949" name="Rectangle 14"/>
            <p:cNvSpPr>
              <a:spLocks noChangeArrowheads="1"/>
            </p:cNvSpPr>
            <p:nvPr/>
          </p:nvSpPr>
          <p:spPr bwMode="auto">
            <a:xfrm>
              <a:off x="533400" y="3124200"/>
              <a:ext cx="12192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50" name="Text Box 15"/>
            <p:cNvSpPr txBox="1">
              <a:spLocks noChangeArrowheads="1"/>
            </p:cNvSpPr>
            <p:nvPr/>
          </p:nvSpPr>
          <p:spPr bwMode="auto">
            <a:xfrm>
              <a:off x="533400" y="3200400"/>
              <a:ext cx="12954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Auxiliary Schema 1</a:t>
              </a:r>
            </a:p>
          </p:txBody>
        </p:sp>
        <p:sp>
          <p:nvSpPr>
            <p:cNvPr id="39951" name="Line 16"/>
            <p:cNvSpPr>
              <a:spLocks noChangeShapeType="1"/>
            </p:cNvSpPr>
            <p:nvPr/>
          </p:nvSpPr>
          <p:spPr bwMode="auto">
            <a:xfrm>
              <a:off x="1752600" y="35052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547" name="Rectangle 27"/>
            <p:cNvSpPr>
              <a:spLocks noChangeArrowheads="1"/>
            </p:cNvSpPr>
            <p:nvPr/>
          </p:nvSpPr>
          <p:spPr bwMode="auto">
            <a:xfrm>
              <a:off x="5867400" y="3124200"/>
              <a:ext cx="1219200" cy="8382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9963" name="Text Box 28"/>
            <p:cNvSpPr txBox="1">
              <a:spLocks noChangeArrowheads="1"/>
            </p:cNvSpPr>
            <p:nvPr/>
          </p:nvSpPr>
          <p:spPr bwMode="auto">
            <a:xfrm>
              <a:off x="5867400" y="3200400"/>
              <a:ext cx="12954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Local Participation Schema n</a:t>
              </a:r>
            </a:p>
          </p:txBody>
        </p:sp>
        <p:sp>
          <p:nvSpPr>
            <p:cNvPr id="39964" name="Rectangle 29"/>
            <p:cNvSpPr>
              <a:spLocks noChangeArrowheads="1"/>
            </p:cNvSpPr>
            <p:nvPr/>
          </p:nvSpPr>
          <p:spPr bwMode="auto">
            <a:xfrm>
              <a:off x="7467600" y="3124200"/>
              <a:ext cx="1219200" cy="685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65" name="Text Box 30"/>
            <p:cNvSpPr txBox="1">
              <a:spLocks noChangeArrowheads="1"/>
            </p:cNvSpPr>
            <p:nvPr/>
          </p:nvSpPr>
          <p:spPr bwMode="auto">
            <a:xfrm>
              <a:off x="7467600" y="3200400"/>
              <a:ext cx="12954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Auxiliary Schema 1</a:t>
              </a:r>
            </a:p>
          </p:txBody>
        </p:sp>
        <p:sp>
          <p:nvSpPr>
            <p:cNvPr id="39966" name="Line 31"/>
            <p:cNvSpPr>
              <a:spLocks noChangeShapeType="1"/>
            </p:cNvSpPr>
            <p:nvPr/>
          </p:nvSpPr>
          <p:spPr bwMode="auto">
            <a:xfrm>
              <a:off x="7086600" y="3505200"/>
              <a:ext cx="381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1" name="Line 46"/>
            <p:cNvSpPr>
              <a:spLocks noChangeShapeType="1"/>
            </p:cNvSpPr>
            <p:nvPr/>
          </p:nvSpPr>
          <p:spPr bwMode="auto">
            <a:xfrm>
              <a:off x="2667000" y="3962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9" name="Line 54"/>
            <p:cNvSpPr>
              <a:spLocks noChangeShapeType="1"/>
            </p:cNvSpPr>
            <p:nvPr/>
          </p:nvSpPr>
          <p:spPr bwMode="auto">
            <a:xfrm>
              <a:off x="6477000" y="3962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3"/>
          <p:cNvGrpSpPr/>
          <p:nvPr/>
        </p:nvGrpSpPr>
        <p:grpSpPr>
          <a:xfrm>
            <a:off x="1752600" y="1524000"/>
            <a:ext cx="7026275" cy="1600200"/>
            <a:chOff x="1752600" y="1524000"/>
            <a:chExt cx="7026275" cy="1600200"/>
          </a:xfrm>
        </p:grpSpPr>
        <p:sp>
          <p:nvSpPr>
            <p:cNvPr id="39939" name="Line 4"/>
            <p:cNvSpPr>
              <a:spLocks noChangeShapeType="1"/>
            </p:cNvSpPr>
            <p:nvPr/>
          </p:nvSpPr>
          <p:spPr bwMode="auto">
            <a:xfrm>
              <a:off x="2514600" y="29718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40" name="Rectangle 5"/>
            <p:cNvSpPr>
              <a:spLocks noChangeArrowheads="1"/>
            </p:cNvSpPr>
            <p:nvPr/>
          </p:nvSpPr>
          <p:spPr bwMode="auto">
            <a:xfrm>
              <a:off x="1752600" y="1524000"/>
              <a:ext cx="11430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41" name="Text Box 6"/>
            <p:cNvSpPr txBox="1">
              <a:spLocks noChangeArrowheads="1"/>
            </p:cNvSpPr>
            <p:nvPr/>
          </p:nvSpPr>
          <p:spPr bwMode="auto">
            <a:xfrm>
              <a:off x="1752600" y="1600200"/>
              <a:ext cx="12192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Global user view 1</a:t>
              </a:r>
            </a:p>
          </p:txBody>
        </p:sp>
        <p:sp>
          <p:nvSpPr>
            <p:cNvPr id="39942" name="Rectangle 7"/>
            <p:cNvSpPr>
              <a:spLocks noChangeArrowheads="1"/>
            </p:cNvSpPr>
            <p:nvPr/>
          </p:nvSpPr>
          <p:spPr bwMode="auto">
            <a:xfrm>
              <a:off x="4648200" y="1524000"/>
              <a:ext cx="11430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9943" name="Text Box 8"/>
            <p:cNvSpPr txBox="1">
              <a:spLocks noChangeArrowheads="1"/>
            </p:cNvSpPr>
            <p:nvPr/>
          </p:nvSpPr>
          <p:spPr bwMode="auto">
            <a:xfrm>
              <a:off x="4648200" y="1600200"/>
              <a:ext cx="12192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Global user view n</a:t>
              </a:r>
            </a:p>
          </p:txBody>
        </p:sp>
        <p:sp>
          <p:nvSpPr>
            <p:cNvPr id="107530" name="Rectangle 10"/>
            <p:cNvSpPr>
              <a:spLocks noChangeArrowheads="1"/>
            </p:cNvSpPr>
            <p:nvPr/>
          </p:nvSpPr>
          <p:spPr bwMode="auto">
            <a:xfrm>
              <a:off x="2667000" y="2438400"/>
              <a:ext cx="25146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r">
                <a:defRPr/>
              </a:pPr>
              <a:endParaRPr lang="en-US"/>
            </a:p>
          </p:txBody>
        </p:sp>
        <p:sp>
          <p:nvSpPr>
            <p:cNvPr id="39946" name="Text Box 11"/>
            <p:cNvSpPr txBox="1">
              <a:spLocks noChangeArrowheads="1"/>
            </p:cNvSpPr>
            <p:nvPr/>
          </p:nvSpPr>
          <p:spPr bwMode="auto">
            <a:xfrm>
              <a:off x="2743200" y="2514600"/>
              <a:ext cx="23352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Global Conceptual Schema</a:t>
              </a:r>
            </a:p>
          </p:txBody>
        </p:sp>
        <p:sp>
          <p:nvSpPr>
            <p:cNvPr id="39984" name="Line 49"/>
            <p:cNvSpPr>
              <a:spLocks noChangeShapeType="1"/>
            </p:cNvSpPr>
            <p:nvPr/>
          </p:nvSpPr>
          <p:spPr bwMode="auto">
            <a:xfrm>
              <a:off x="2514600" y="2971800"/>
              <a:ext cx="396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5" name="Line 50"/>
            <p:cNvSpPr>
              <a:spLocks noChangeShapeType="1"/>
            </p:cNvSpPr>
            <p:nvPr/>
          </p:nvSpPr>
          <p:spPr bwMode="auto">
            <a:xfrm flipH="1" flipV="1">
              <a:off x="2667000" y="2152650"/>
              <a:ext cx="1066800" cy="2857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6" name="Line 51"/>
            <p:cNvSpPr>
              <a:spLocks noChangeShapeType="1"/>
            </p:cNvSpPr>
            <p:nvPr/>
          </p:nvSpPr>
          <p:spPr bwMode="auto">
            <a:xfrm flipV="1">
              <a:off x="4114800" y="2133600"/>
              <a:ext cx="990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7" name="Line 52"/>
            <p:cNvSpPr>
              <a:spLocks noChangeShapeType="1"/>
            </p:cNvSpPr>
            <p:nvPr/>
          </p:nvSpPr>
          <p:spPr bwMode="auto">
            <a:xfrm>
              <a:off x="6477000" y="29718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88" name="Line 53"/>
            <p:cNvSpPr>
              <a:spLocks noChangeShapeType="1"/>
            </p:cNvSpPr>
            <p:nvPr/>
          </p:nvSpPr>
          <p:spPr bwMode="auto">
            <a:xfrm>
              <a:off x="6477000" y="29718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992" name="Text Box 57"/>
            <p:cNvSpPr txBox="1">
              <a:spLocks noChangeArrowheads="1"/>
            </p:cNvSpPr>
            <p:nvPr/>
          </p:nvSpPr>
          <p:spPr bwMode="auto">
            <a:xfrm>
              <a:off x="6248400" y="1524000"/>
              <a:ext cx="2530475" cy="1069975"/>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An individual node’s participation in the MDB is defined by means of a participation schema.</a:t>
              </a:r>
            </a:p>
          </p:txBody>
        </p:sp>
        <p:sp>
          <p:nvSpPr>
            <p:cNvPr id="39993" name="Line 58"/>
            <p:cNvSpPr>
              <a:spLocks noChangeShapeType="1"/>
            </p:cNvSpPr>
            <p:nvPr/>
          </p:nvSpPr>
          <p:spPr bwMode="auto">
            <a:xfrm flipH="1">
              <a:off x="6858000" y="2590800"/>
              <a:ext cx="381000" cy="533400"/>
            </a:xfrm>
            <a:prstGeom prst="line">
              <a:avLst/>
            </a:prstGeom>
            <a:noFill/>
            <a:ln w="9525">
              <a:solidFill>
                <a:srgbClr val="9999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994" name="Line 59"/>
            <p:cNvSpPr>
              <a:spLocks noChangeShapeType="1"/>
            </p:cNvSpPr>
            <p:nvPr/>
          </p:nvSpPr>
          <p:spPr bwMode="auto">
            <a:xfrm>
              <a:off x="3886200" y="28194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1" name="TextBox 60">
            <a:extLst>
              <a:ext uri="{FF2B5EF4-FFF2-40B4-BE49-F238E27FC236}">
                <a16:creationId xmlns:a16="http://schemas.microsoft.com/office/drawing/2014/main" id="{98CDE07C-3E4F-46DE-AC09-2573DB1AE6FF}"/>
              </a:ext>
            </a:extLst>
          </p:cNvPr>
          <p:cNvSpPr txBox="1"/>
          <p:nvPr/>
        </p:nvSpPr>
        <p:spPr>
          <a:xfrm>
            <a:off x="4089393" y="3917997"/>
            <a:ext cx="1117614" cy="923330"/>
          </a:xfrm>
          <a:prstGeom prst="rect">
            <a:avLst/>
          </a:prstGeom>
          <a:noFill/>
        </p:spPr>
        <p:txBody>
          <a:bodyPr wrap="none" rtlCol="0">
            <a:spAutoFit/>
          </a:bodyPr>
          <a:lstStyle/>
          <a:p>
            <a:r>
              <a:rPr lang="en-US" sz="5400" dirty="0"/>
              <a:t>. . .</a:t>
            </a:r>
          </a:p>
        </p:txBody>
      </p:sp>
      <p:sp>
        <p:nvSpPr>
          <p:cNvPr id="62" name="TextBox 61">
            <a:extLst>
              <a:ext uri="{FF2B5EF4-FFF2-40B4-BE49-F238E27FC236}">
                <a16:creationId xmlns:a16="http://schemas.microsoft.com/office/drawing/2014/main" id="{6D311745-B78C-4DA3-3728-1C5E0D07A09B}"/>
              </a:ext>
            </a:extLst>
          </p:cNvPr>
          <p:cNvSpPr txBox="1"/>
          <p:nvPr/>
        </p:nvSpPr>
        <p:spPr>
          <a:xfrm>
            <a:off x="3251193" y="1151533"/>
            <a:ext cx="1117614" cy="923330"/>
          </a:xfrm>
          <a:prstGeom prst="rect">
            <a:avLst/>
          </a:prstGeom>
          <a:noFill/>
        </p:spPr>
        <p:txBody>
          <a:bodyPr wrap="none" rtlCol="0">
            <a:spAutoFit/>
          </a:bodyPr>
          <a:lstStyle/>
          <a:p>
            <a:r>
              <a:rPr lang="en-US" sz="5400" dirty="0"/>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45" name="Rectangle 2"/>
          <p:cNvSpPr>
            <a:spLocks noGrp="1" noChangeArrowheads="1"/>
          </p:cNvSpPr>
          <p:nvPr>
            <p:ph type="title"/>
          </p:nvPr>
        </p:nvSpPr>
        <p:spPr>
          <a:xfrm>
            <a:off x="685800" y="228600"/>
            <a:ext cx="7772400" cy="762000"/>
          </a:xfrm>
        </p:spPr>
        <p:txBody>
          <a:bodyPr/>
          <a:lstStyle/>
          <a:p>
            <a:pPr eaLnBrk="1" hangingPunct="1"/>
            <a:r>
              <a:rPr lang="en-US" dirty="0">
                <a:solidFill>
                  <a:srgbClr val="800000"/>
                </a:solidFill>
                <a:latin typeface="Comic Sans MS" pitchFamily="66" charset="0"/>
              </a:rPr>
              <a:t>With Data Inconsistency</a:t>
            </a:r>
          </a:p>
        </p:txBody>
      </p:sp>
      <mc:AlternateContent xmlns:mc="http://schemas.openxmlformats.org/markup-compatibility/2006" xmlns:a14="http://schemas.microsoft.com/office/drawing/2010/main">
        <mc:Choice Requires="a14">
          <p:sp>
            <p:nvSpPr>
              <p:cNvPr id="136246" name="Rectangle 3"/>
              <p:cNvSpPr>
                <a:spLocks noGrp="1" noChangeArrowheads="1"/>
              </p:cNvSpPr>
              <p:nvPr>
                <p:ph type="body" idx="1"/>
              </p:nvPr>
            </p:nvSpPr>
            <p:spPr>
              <a:xfrm>
                <a:off x="381000" y="1120030"/>
                <a:ext cx="8610600" cy="2613770"/>
              </a:xfrm>
            </p:spPr>
            <p:txBody>
              <a:bodyPr/>
              <a:lstStyle/>
              <a:p>
                <a:pPr marL="0" indent="0" eaLnBrk="1" hangingPunct="1">
                  <a:lnSpc>
                    <a:spcPct val="90000"/>
                  </a:lnSpc>
                  <a:spcAft>
                    <a:spcPct val="20000"/>
                  </a:spcAft>
                  <a:buNone/>
                </a:pPr>
                <a:r>
                  <a:rPr lang="en-US" sz="2800" dirty="0">
                    <a:latin typeface="Comic Sans MS" pitchFamily="66" charset="0"/>
                  </a:rPr>
                  <a:t>If “A” has data inconsistency, the following equation </a:t>
                </a:r>
                <a:r>
                  <a:rPr lang="en-US" sz="2800" b="1" dirty="0">
                    <a:latin typeface="Comic Sans MS" pitchFamily="66" charset="0"/>
                  </a:rPr>
                  <a:t>does not hold</a:t>
                </a:r>
              </a:p>
              <a:p>
                <a:pPr marL="1084263" indent="0" eaLnBrk="1" hangingPunct="1">
                  <a:lnSpc>
                    <a:spcPct val="80000"/>
                  </a:lnSpc>
                  <a:spcAft>
                    <a:spcPct val="20000"/>
                  </a:spcAft>
                  <a:buNone/>
                </a:pPr>
                <a:r>
                  <a:rPr lang="en-US" sz="2800" dirty="0">
                    <a:latin typeface="Comic Sans MS" pitchFamily="66" charset="0"/>
                  </a:rPr>
                  <a:t> </a:t>
                </a:r>
                <a14:m>
                  <m:oMath xmlns:m="http://schemas.openxmlformats.org/officeDocument/2006/math">
                    <m:r>
                      <a:rPr lang="ru-RU" sz="3600" i="1" smtClean="0">
                        <a:solidFill>
                          <a:schemeClr val="accent2"/>
                        </a:solidFill>
                        <a:latin typeface="Cambria Math" panose="02040503050406030204" pitchFamily="18" charset="0"/>
                        <a:ea typeface="Cambria Math" panose="02040503050406030204" pitchFamily="18" charset="0"/>
                        <a:cs typeface="Times New Roman" pitchFamily="18" charset="0"/>
                      </a:rPr>
                      <m:t>𝜎</m:t>
                    </m:r>
                  </m:oMath>
                </a14:m>
                <a:r>
                  <a:rPr lang="en-US" sz="2800" baseline="-25000" dirty="0">
                    <a:solidFill>
                      <a:schemeClr val="accent2"/>
                    </a:solidFill>
                    <a:latin typeface="Comic Sans MS" pitchFamily="66" charset="0"/>
                    <a:cs typeface="Times New Roman" pitchFamily="18" charset="0"/>
                  </a:rPr>
                  <a:t>A op a</a:t>
                </a:r>
                <a:r>
                  <a:rPr lang="en-US" sz="2800" dirty="0">
                    <a:solidFill>
                      <a:schemeClr val="accent2"/>
                    </a:solidFill>
                    <a:latin typeface="Comic Sans MS" pitchFamily="66" charset="0"/>
                    <a:cs typeface="Times New Roman" pitchFamily="18" charset="0"/>
                  </a:rPr>
                  <a:t> (</a:t>
                </a:r>
                <a:r>
                  <a:rPr lang="en-US" sz="2800" i="1" dirty="0">
                    <a:solidFill>
                      <a:schemeClr val="accent2"/>
                    </a:solidFill>
                    <a:latin typeface="Comic Sans MS" pitchFamily="66" charset="0"/>
                    <a:cs typeface="Times New Roman" pitchFamily="18" charset="0"/>
                  </a:rPr>
                  <a:t>C</a:t>
                </a:r>
                <a:r>
                  <a:rPr lang="en-US" sz="2800" dirty="0">
                    <a:solidFill>
                      <a:schemeClr val="accent2"/>
                    </a:solidFill>
                    <a:latin typeface="Comic Sans MS" pitchFamily="66" charset="0"/>
                    <a:cs typeface="Times New Roman" pitchFamily="18" charset="0"/>
                  </a:rPr>
                  <a:t>) </a:t>
                </a:r>
                <a:r>
                  <a:rPr lang="en-US" sz="2800" dirty="0">
                    <a:solidFill>
                      <a:schemeClr val="accent2"/>
                    </a:solidFill>
                    <a:latin typeface="Segoe Script" panose="030B0504020000000003" pitchFamily="66" charset="0"/>
                    <a:cs typeface="Times New Roman" pitchFamily="18" charset="0"/>
                  </a:rPr>
                  <a:t>=</a:t>
                </a:r>
                <a:r>
                  <a:rPr lang="en-US" sz="2800" dirty="0">
                    <a:solidFill>
                      <a:schemeClr val="accent2"/>
                    </a:solidFill>
                    <a:latin typeface="Comic Sans MS" pitchFamily="66" charset="0"/>
                    <a:cs typeface="Times New Roman" pitchFamily="18" charset="0"/>
                  </a:rPr>
                  <a:t> </a:t>
                </a:r>
                <a:r>
                  <a:rPr lang="en-US" sz="3600" dirty="0">
                    <a:solidFill>
                      <a:schemeClr val="accent2"/>
                    </a:solidFill>
                    <a:latin typeface="Comic Sans MS" pitchFamily="66" charset="0"/>
                    <a:cs typeface="Times New Roman" pitchFamily="18" charset="0"/>
                  </a:rPr>
                  <a:t>𝜎</a:t>
                </a:r>
                <a:r>
                  <a:rPr lang="en-US" sz="2800" baseline="-25000" dirty="0">
                    <a:solidFill>
                      <a:schemeClr val="accent2"/>
                    </a:solidFill>
                    <a:latin typeface="Comic Sans MS" pitchFamily="66" charset="0"/>
                    <a:cs typeface="Times New Roman" pitchFamily="18" charset="0"/>
                  </a:rPr>
                  <a:t>A op a</a:t>
                </a:r>
                <a:r>
                  <a:rPr lang="en-US" sz="2800" dirty="0">
                    <a:solidFill>
                      <a:schemeClr val="accent2"/>
                    </a:solidFill>
                    <a:latin typeface="Comic Sans MS" pitchFamily="66" charset="0"/>
                    <a:cs typeface="Times New Roman" pitchFamily="18" charset="0"/>
                  </a:rPr>
                  <a:t> (</a:t>
                </a:r>
                <a:r>
                  <a:rPr lang="en-US" sz="2800" i="1" dirty="0">
                    <a:solidFill>
                      <a:schemeClr val="accent2"/>
                    </a:solidFill>
                    <a:latin typeface="Comic Sans MS" pitchFamily="66" charset="0"/>
                    <a:cs typeface="Times New Roman" pitchFamily="18" charset="0"/>
                  </a:rPr>
                  <a:t>C1</a:t>
                </a:r>
                <a:r>
                  <a:rPr lang="en-US" sz="2800" dirty="0">
                    <a:solidFill>
                      <a:schemeClr val="accent2"/>
                    </a:solidFill>
                    <a:latin typeface="Comic Sans MS" pitchFamily="66" charset="0"/>
                    <a:cs typeface="Times New Roman" pitchFamily="18" charset="0"/>
                  </a:rPr>
                  <a:t>) </a:t>
                </a:r>
                <a:r>
                  <a:rPr lang="en-US" sz="2800" dirty="0">
                    <a:solidFill>
                      <a:schemeClr val="accent2"/>
                    </a:solidFill>
                    <a:latin typeface="Comic Sans MS" pitchFamily="66" charset="0"/>
                    <a:ea typeface="Arial Unicode MS" pitchFamily="34" charset="-128"/>
                    <a:cs typeface="Arial Unicode MS" pitchFamily="34" charset="-128"/>
                  </a:rPr>
                  <a:t>⋃ </a:t>
                </a:r>
                <a:r>
                  <a:rPr lang="en-US" sz="3600" dirty="0">
                    <a:solidFill>
                      <a:srgbClr val="3333CC"/>
                    </a:solidFill>
                    <a:latin typeface="Comic Sans MS" pitchFamily="66" charset="0"/>
                    <a:ea typeface="+mn-ea"/>
                    <a:cs typeface="Times New Roman" pitchFamily="18" charset="0"/>
                  </a:rPr>
                  <a:t>𝜎</a:t>
                </a:r>
                <a:r>
                  <a:rPr lang="en-US" sz="2800" baseline="-25000" dirty="0">
                    <a:solidFill>
                      <a:schemeClr val="accent2"/>
                    </a:solidFill>
                    <a:latin typeface="Comic Sans MS" pitchFamily="66" charset="0"/>
                    <a:cs typeface="Times New Roman" pitchFamily="18" charset="0"/>
                  </a:rPr>
                  <a:t>A op a</a:t>
                </a:r>
                <a:r>
                  <a:rPr lang="en-US" sz="2800" dirty="0">
                    <a:solidFill>
                      <a:schemeClr val="accent2"/>
                    </a:solidFill>
                    <a:latin typeface="Comic Sans MS" pitchFamily="66" charset="0"/>
                    <a:cs typeface="Times New Roman" pitchFamily="18" charset="0"/>
                  </a:rPr>
                  <a:t> (</a:t>
                </a:r>
                <a:r>
                  <a:rPr lang="en-US" sz="2800" i="1" dirty="0">
                    <a:solidFill>
                      <a:schemeClr val="accent2"/>
                    </a:solidFill>
                    <a:latin typeface="Comic Sans MS" pitchFamily="66" charset="0"/>
                    <a:cs typeface="Times New Roman" pitchFamily="18" charset="0"/>
                  </a:rPr>
                  <a:t>C2</a:t>
                </a:r>
                <a:r>
                  <a:rPr lang="en-US" sz="2800" dirty="0">
                    <a:solidFill>
                      <a:schemeClr val="accent2"/>
                    </a:solidFill>
                    <a:latin typeface="Comic Sans MS" pitchFamily="66" charset="0"/>
                    <a:cs typeface="Times New Roman" pitchFamily="18" charset="0"/>
                  </a:rPr>
                  <a:t>)</a:t>
                </a:r>
                <a:r>
                  <a:rPr lang="en-US" dirty="0">
                    <a:latin typeface="Comic Sans MS" pitchFamily="66" charset="0"/>
                    <a:cs typeface="Times New Roman" pitchFamily="18" charset="0"/>
                  </a:rPr>
                  <a:t> </a:t>
                </a:r>
                <a:endParaRPr lang="en-US" dirty="0">
                  <a:latin typeface="Comic Sans MS" pitchFamily="66" charset="0"/>
                  <a:ea typeface="Arial Unicode MS" pitchFamily="34" charset="-128"/>
                  <a:cs typeface="Arial Unicode MS" pitchFamily="34" charset="-128"/>
                </a:endParaRPr>
              </a:p>
              <a:p>
                <a:pPr lvl="1" eaLnBrk="1" hangingPunct="1">
                  <a:lnSpc>
                    <a:spcPct val="80000"/>
                  </a:lnSpc>
                  <a:spcBef>
                    <a:spcPts val="0"/>
                  </a:spcBef>
                  <a:buFontTx/>
                  <a:buNone/>
                </a:pPr>
                <a:endParaRPr lang="en-US" sz="2400" b="1" u="sng" dirty="0">
                  <a:solidFill>
                    <a:srgbClr val="006600"/>
                  </a:solidFill>
                  <a:latin typeface="Comic Sans MS" pitchFamily="66" charset="0"/>
                </a:endParaRPr>
              </a:p>
              <a:p>
                <a:pPr lvl="1" eaLnBrk="1" hangingPunct="1">
                  <a:lnSpc>
                    <a:spcPct val="80000"/>
                  </a:lnSpc>
                  <a:spcBef>
                    <a:spcPts val="0"/>
                  </a:spcBef>
                  <a:spcAft>
                    <a:spcPts val="600"/>
                  </a:spcAft>
                  <a:buFontTx/>
                  <a:buNone/>
                </a:pPr>
                <a:r>
                  <a:rPr lang="en-US" sz="2400" b="1" u="sng" dirty="0">
                    <a:solidFill>
                      <a:srgbClr val="006600"/>
                    </a:solidFill>
                    <a:latin typeface="Comic Sans MS" pitchFamily="66" charset="0"/>
                  </a:rPr>
                  <a:t>Example</a:t>
                </a:r>
                <a:r>
                  <a:rPr lang="en-US" sz="2400" dirty="0">
                    <a:solidFill>
                      <a:srgbClr val="006600"/>
                    </a:solidFill>
                    <a:latin typeface="Comic Sans MS" pitchFamily="66" charset="0"/>
                  </a:rPr>
                  <a:t>:  Employees can have salaries at both locations</a:t>
                </a:r>
              </a:p>
              <a:p>
                <a:pPr lvl="1" eaLnBrk="1" hangingPunct="1">
                  <a:lnSpc>
                    <a:spcPct val="80000"/>
                  </a:lnSpc>
                  <a:spcBef>
                    <a:spcPts val="0"/>
                  </a:spcBef>
                  <a:spcAft>
                    <a:spcPct val="30000"/>
                  </a:spcAft>
                  <a:buFontTx/>
                  <a:buNone/>
                </a:pPr>
                <a:r>
                  <a:rPr lang="en-US" sz="2400" dirty="0">
                    <a:latin typeface="Comic Sans MS" pitchFamily="66" charset="0"/>
                  </a:rPr>
                  <a:t>			                     </a:t>
                </a:r>
                <a:r>
                  <a:rPr lang="en-US" sz="3600" dirty="0">
                    <a:solidFill>
                      <a:srgbClr val="3333CC"/>
                    </a:solidFill>
                    <a:latin typeface="Comic Sans MS" pitchFamily="66" charset="0"/>
                    <a:ea typeface="+mn-ea"/>
                    <a:cs typeface="Times New Roman" pitchFamily="18" charset="0"/>
                  </a:rPr>
                  <a:t>𝜎</a:t>
                </a:r>
                <a:r>
                  <a:rPr lang="en-US" baseline="-25000" dirty="0" err="1">
                    <a:solidFill>
                      <a:schemeClr val="accent2"/>
                    </a:solidFill>
                    <a:latin typeface="Comic Sans MS" pitchFamily="66" charset="0"/>
                    <a:cs typeface="Times New Roman" pitchFamily="18" charset="0"/>
                  </a:rPr>
                  <a:t>EmpO.Salary</a:t>
                </a:r>
                <a:r>
                  <a:rPr lang="en-US" baseline="-25000" dirty="0">
                    <a:solidFill>
                      <a:schemeClr val="accent2"/>
                    </a:solidFill>
                    <a:latin typeface="Comic Sans MS" pitchFamily="66" charset="0"/>
                    <a:cs typeface="Times New Roman" pitchFamily="18" charset="0"/>
                  </a:rPr>
                  <a:t> &gt; 100,000</a:t>
                </a:r>
                <a:r>
                  <a:rPr lang="en-US" dirty="0">
                    <a:solidFill>
                      <a:schemeClr val="accent2"/>
                    </a:solidFill>
                    <a:latin typeface="Comic Sans MS" pitchFamily="66" charset="0"/>
                    <a:cs typeface="Times New Roman" pitchFamily="18" charset="0"/>
                  </a:rPr>
                  <a:t> (EmpO)</a:t>
                </a:r>
                <a:r>
                  <a:rPr lang="en-US" sz="2400" dirty="0">
                    <a:latin typeface="Comic Sans MS" pitchFamily="66" charset="0"/>
                  </a:rPr>
                  <a:t> 	                       </a:t>
                </a:r>
                <a:endParaRPr lang="en-US" sz="2400" dirty="0">
                  <a:solidFill>
                    <a:srgbClr val="006600"/>
                  </a:solidFill>
                  <a:latin typeface="Comic Sans MS" pitchFamily="66" charset="0"/>
                </a:endParaRPr>
              </a:p>
            </p:txBody>
          </p:sp>
        </mc:Choice>
        <mc:Fallback xmlns="">
          <p:sp>
            <p:nvSpPr>
              <p:cNvPr id="136246" name="Rectangle 3"/>
              <p:cNvSpPr>
                <a:spLocks noGrp="1" noRot="1" noChangeAspect="1" noMove="1" noResize="1" noEditPoints="1" noAdjustHandles="1" noChangeArrowheads="1" noChangeShapeType="1" noTextEdit="1"/>
              </p:cNvSpPr>
              <p:nvPr>
                <p:ph type="body" idx="1"/>
              </p:nvPr>
            </p:nvSpPr>
            <p:spPr>
              <a:xfrm>
                <a:off x="381000" y="1120030"/>
                <a:ext cx="8610600" cy="2613770"/>
              </a:xfrm>
              <a:blipFill>
                <a:blip r:embed="rId3"/>
                <a:stretch>
                  <a:fillRect l="-1487" t="-4196" r="-354" b="-12121"/>
                </a:stretch>
              </a:blipFill>
            </p:spPr>
            <p:txBody>
              <a:bodyPr/>
              <a:lstStyle/>
              <a:p>
                <a:r>
                  <a:rPr lang="en-US">
                    <a:noFill/>
                  </a:rPr>
                  <a:t> </a:t>
                </a:r>
              </a:p>
            </p:txBody>
          </p:sp>
        </mc:Fallback>
      </mc:AlternateContent>
      <p:grpSp>
        <p:nvGrpSpPr>
          <p:cNvPr id="2" name="Group 1"/>
          <p:cNvGrpSpPr/>
          <p:nvPr/>
        </p:nvGrpSpPr>
        <p:grpSpPr>
          <a:xfrm>
            <a:off x="230187" y="3603625"/>
            <a:ext cx="8456613" cy="2951063"/>
            <a:chOff x="230187" y="3603625"/>
            <a:chExt cx="8456613" cy="2951063"/>
          </a:xfrm>
        </p:grpSpPr>
        <p:sp>
          <p:nvSpPr>
            <p:cNvPr id="7" name="TextBox 6"/>
            <p:cNvSpPr txBox="1"/>
            <p:nvPr/>
          </p:nvSpPr>
          <p:spPr>
            <a:xfrm>
              <a:off x="4457700" y="3953990"/>
              <a:ext cx="4191000" cy="1570038"/>
            </a:xfrm>
            <a:prstGeom prst="rect">
              <a:avLst/>
            </a:prstGeom>
            <a:noFill/>
          </p:spPr>
          <p:txBody>
            <a:bodyPr wrap="square">
              <a:spAutoFit/>
            </a:bodyPr>
            <a:lstStyle/>
            <a:p>
              <a:pPr>
                <a:defRPr/>
              </a:pPr>
              <a:r>
                <a:rPr lang="en-US" i="0" dirty="0">
                  <a:solidFill>
                    <a:schemeClr val="accent1">
                      <a:lumMod val="50000"/>
                    </a:schemeClr>
                  </a:solidFill>
                </a:rPr>
                <a:t>The correct answer should have the record for Smith.  However, the above query returns an empty set</a:t>
              </a:r>
            </a:p>
          </p:txBody>
        </p:sp>
        <p:sp>
          <p:nvSpPr>
            <p:cNvPr id="8" name="TextBox 7"/>
            <p:cNvSpPr txBox="1"/>
            <p:nvPr/>
          </p:nvSpPr>
          <p:spPr>
            <a:xfrm>
              <a:off x="4419600" y="5694295"/>
              <a:ext cx="4267200" cy="830997"/>
            </a:xfrm>
            <a:prstGeom prst="rect">
              <a:avLst/>
            </a:prstGeom>
            <a:solidFill>
              <a:schemeClr val="bg1">
                <a:lumMod val="85000"/>
              </a:schemeClr>
            </a:solidFill>
          </p:spPr>
          <p:txBody>
            <a:bodyPr wrap="square">
              <a:spAutoFit/>
            </a:bodyPr>
            <a:lstStyle/>
            <a:p>
              <a:pPr algn="ctr">
                <a:defRPr/>
              </a:pPr>
              <a:r>
                <a:rPr lang="en-US" i="0" dirty="0"/>
                <a:t>Smith does have a combined salary greater than 100,000</a:t>
              </a:r>
            </a:p>
          </p:txBody>
        </p:sp>
        <p:graphicFrame>
          <p:nvGraphicFramePr>
            <p:cNvPr id="9" name="Group 518"/>
            <p:cNvGraphicFramePr>
              <a:graphicFrameLocks/>
            </p:cNvGraphicFramePr>
            <p:nvPr>
              <p:extLst>
                <p:ext uri="{D42A27DB-BD31-4B8C-83A1-F6EECF244321}">
                  <p14:modId xmlns:p14="http://schemas.microsoft.com/office/powerpoint/2010/main" val="613548174"/>
                </p:ext>
              </p:extLst>
            </p:nvPr>
          </p:nvGraphicFramePr>
          <p:xfrm>
            <a:off x="914400" y="3657600"/>
            <a:ext cx="2971800" cy="121285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FF0000"/>
                            </a:solidFill>
                            <a:effectLst/>
                            <a:latin typeface="Times New Roman" pitchFamily="18" charset="0"/>
                            <a:cs typeface="Arial" charset="0"/>
                          </a:rPr>
                          <a:t>90,000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bl>
            </a:graphicData>
          </a:graphic>
        </p:graphicFrame>
        <p:graphicFrame>
          <p:nvGraphicFramePr>
            <p:cNvPr id="10" name="Group 513"/>
            <p:cNvGraphicFramePr>
              <a:graphicFrameLocks/>
            </p:cNvGraphicFramePr>
            <p:nvPr>
              <p:extLst>
                <p:ext uri="{D42A27DB-BD31-4B8C-83A1-F6EECF244321}">
                  <p14:modId xmlns:p14="http://schemas.microsoft.com/office/powerpoint/2010/main" val="3463628314"/>
                </p:ext>
              </p:extLst>
            </p:nvPr>
          </p:nvGraphicFramePr>
          <p:xfrm>
            <a:off x="914400" y="5257800"/>
            <a:ext cx="2971800" cy="1296888"/>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Times New Roman" pitchFamily="18" charset="0"/>
                            <a:cs typeface="Arial" charset="0"/>
                          </a:rPr>
                          <a:t>Ahad</a:t>
                        </a:r>
                        <a:endParaRPr kumimoji="0" lang="en-US" sz="1200" b="0" i="0" u="none" strike="noStrike" cap="none" normalizeH="0" baseline="0" dirty="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24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FF0000"/>
                            </a:solidFill>
                            <a:effectLst/>
                            <a:latin typeface="Times New Roman" pitchFamily="18" charset="0"/>
                            <a:cs typeface="Arial" charset="0"/>
                          </a:rPr>
                          <a:t>25,000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11" name="Text Box 503"/>
            <p:cNvSpPr txBox="1">
              <a:spLocks noChangeArrowheads="1"/>
            </p:cNvSpPr>
            <p:nvPr/>
          </p:nvSpPr>
          <p:spPr bwMode="auto">
            <a:xfrm>
              <a:off x="246062" y="3603625"/>
              <a:ext cx="668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Emp1</a:t>
              </a:r>
            </a:p>
          </p:txBody>
        </p:sp>
        <p:sp>
          <p:nvSpPr>
            <p:cNvPr id="12" name="Text Box 504"/>
            <p:cNvSpPr txBox="1">
              <a:spLocks noChangeArrowheads="1"/>
            </p:cNvSpPr>
            <p:nvPr/>
          </p:nvSpPr>
          <p:spPr bwMode="auto">
            <a:xfrm>
              <a:off x="230187" y="5168157"/>
              <a:ext cx="7000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Emp2</a:t>
              </a:r>
            </a:p>
          </p:txBody>
        </p:sp>
      </p:grpSp>
      <p:sp>
        <p:nvSpPr>
          <p:cNvPr id="13" name="Right Arrow 12"/>
          <p:cNvSpPr/>
          <p:nvPr/>
        </p:nvSpPr>
        <p:spPr bwMode="auto">
          <a:xfrm>
            <a:off x="485792" y="3953990"/>
            <a:ext cx="444483" cy="3048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4" name="Right Arrow 13"/>
          <p:cNvSpPr/>
          <p:nvPr/>
        </p:nvSpPr>
        <p:spPr bwMode="auto">
          <a:xfrm>
            <a:off x="485791" y="6225408"/>
            <a:ext cx="444483" cy="3048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377490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6246">
                                            <p:txEl>
                                              <p:pRg st="3" end="3"/>
                                            </p:txEl>
                                          </p:spTgt>
                                        </p:tgtEl>
                                        <p:attrNameLst>
                                          <p:attrName>style.visibility</p:attrName>
                                        </p:attrNameLst>
                                      </p:cBhvr>
                                      <p:to>
                                        <p:strVal val="visible"/>
                                      </p:to>
                                    </p:set>
                                    <p:animEffect transition="in" filter="wipe(left)">
                                      <p:cBhvr>
                                        <p:cTn id="7" dur="500"/>
                                        <p:tgtEl>
                                          <p:spTgt spid="136246">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246">
                                            <p:txEl>
                                              <p:pRg st="4" end="4"/>
                                            </p:txEl>
                                          </p:spTgt>
                                        </p:tgtEl>
                                        <p:attrNameLst>
                                          <p:attrName>style.visibility</p:attrName>
                                        </p:attrNameLst>
                                      </p:cBhvr>
                                      <p:to>
                                        <p:strVal val="visible"/>
                                      </p:to>
                                    </p:set>
                                    <p:animEffect transition="in" filter="wipe(left)">
                                      <p:cBhvr>
                                        <p:cTn id="11" dur="500"/>
                                        <p:tgtEl>
                                          <p:spTgt spid="136246">
                                            <p:txEl>
                                              <p:pRg st="4" end="4"/>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62642"/>
            <a:ext cx="7772400" cy="577562"/>
          </a:xfrm>
        </p:spPr>
        <p:txBody>
          <a:bodyPr/>
          <a:lstStyle/>
          <a:p>
            <a:pPr eaLnBrk="1" hangingPunct="1"/>
            <a:r>
              <a:rPr lang="en-US" sz="4000" dirty="0">
                <a:latin typeface="Comic Sans MS" pitchFamily="66" charset="0"/>
              </a:rPr>
              <a:t>Notations</a:t>
            </a:r>
          </a:p>
        </p:txBody>
      </p:sp>
      <p:graphicFrame>
        <p:nvGraphicFramePr>
          <p:cNvPr id="192006" name="Group 518"/>
          <p:cNvGraphicFramePr>
            <a:graphicFrameLocks noGrp="1"/>
          </p:cNvGraphicFramePr>
          <p:nvPr>
            <p:ph sz="quarter" idx="1"/>
            <p:extLst>
              <p:ext uri="{D42A27DB-BD31-4B8C-83A1-F6EECF244321}">
                <p14:modId xmlns:p14="http://schemas.microsoft.com/office/powerpoint/2010/main" val="929621675"/>
              </p:ext>
            </p:extLst>
          </p:nvPr>
        </p:nvGraphicFramePr>
        <p:xfrm>
          <a:off x="457200" y="1189044"/>
          <a:ext cx="3429000" cy="12954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69925">
                  <a:extLst>
                    <a:ext uri="{9D8B030D-6E8A-4147-A177-3AD203B41FA5}">
                      <a16:colId xmlns:a16="http://schemas.microsoft.com/office/drawing/2014/main" val="20002"/>
                    </a:ext>
                  </a:extLst>
                </a:gridCol>
                <a:gridCol w="777875">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90,000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1"/>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2"/>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3"/>
                  </a:ext>
                </a:extLst>
              </a:tr>
            </a:tbl>
          </a:graphicData>
        </a:graphic>
      </p:graphicFrame>
      <p:graphicFrame>
        <p:nvGraphicFramePr>
          <p:cNvPr id="192001" name="Group 513"/>
          <p:cNvGraphicFramePr>
            <a:graphicFrameLocks noGrp="1"/>
          </p:cNvGraphicFramePr>
          <p:nvPr>
            <p:ph sz="quarter" idx="2"/>
            <p:extLst>
              <p:ext uri="{D42A27DB-BD31-4B8C-83A1-F6EECF244321}">
                <p14:modId xmlns:p14="http://schemas.microsoft.com/office/powerpoint/2010/main" val="2402404206"/>
              </p:ext>
            </p:extLst>
          </p:nvPr>
        </p:nvGraphicFramePr>
        <p:xfrm>
          <a:off x="471697" y="3037687"/>
          <a:ext cx="3429000" cy="1371600"/>
        </p:xfrm>
        <a:graphic>
          <a:graphicData uri="http://schemas.openxmlformats.org/drawingml/2006/table">
            <a:tbl>
              <a:tblPr/>
              <a:tblGrid>
                <a:gridCol w="685800">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gridCol w="611187">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25,000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bl>
          </a:graphicData>
        </a:graphic>
      </p:graphicFrame>
      <p:graphicFrame>
        <p:nvGraphicFramePr>
          <p:cNvPr id="192005" name="Group 517"/>
          <p:cNvGraphicFramePr>
            <a:graphicFrameLocks noGrp="1"/>
          </p:cNvGraphicFramePr>
          <p:nvPr>
            <p:ph sz="half" idx="3"/>
            <p:extLst>
              <p:ext uri="{D42A27DB-BD31-4B8C-83A1-F6EECF244321}">
                <p14:modId xmlns:p14="http://schemas.microsoft.com/office/powerpoint/2010/main" val="311506057"/>
              </p:ext>
            </p:extLst>
          </p:nvPr>
        </p:nvGraphicFramePr>
        <p:xfrm>
          <a:off x="4893966" y="1475038"/>
          <a:ext cx="3810000" cy="239395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OID</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mull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omic Sans MS" pitchFamily="66" charset="0"/>
                          <a:cs typeface="Arial" charset="0"/>
                        </a:rPr>
                        <a:t>Incon-sistent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4"/>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5"/>
                  </a:ext>
                </a:extLst>
              </a:tr>
            </a:tbl>
          </a:graphicData>
        </a:graphic>
      </p:graphicFrame>
      <p:sp>
        <p:nvSpPr>
          <p:cNvPr id="113782" name="Text Box 503"/>
          <p:cNvSpPr txBox="1">
            <a:spLocks noChangeArrowheads="1"/>
          </p:cNvSpPr>
          <p:nvPr/>
        </p:nvSpPr>
        <p:spPr bwMode="auto">
          <a:xfrm>
            <a:off x="365125" y="852494"/>
            <a:ext cx="4010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C1</a:t>
            </a:r>
          </a:p>
        </p:txBody>
      </p:sp>
      <p:sp>
        <p:nvSpPr>
          <p:cNvPr id="113783" name="Text Box 504"/>
          <p:cNvSpPr txBox="1">
            <a:spLocks noChangeArrowheads="1"/>
          </p:cNvSpPr>
          <p:nvPr/>
        </p:nvSpPr>
        <p:spPr bwMode="auto">
          <a:xfrm>
            <a:off x="379622" y="2701137"/>
            <a:ext cx="43313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C2</a:t>
            </a:r>
          </a:p>
        </p:txBody>
      </p:sp>
      <p:sp>
        <p:nvSpPr>
          <p:cNvPr id="11" name="Text Box 505"/>
          <p:cNvSpPr txBox="1">
            <a:spLocks noChangeArrowheads="1"/>
          </p:cNvSpPr>
          <p:nvPr/>
        </p:nvSpPr>
        <p:spPr bwMode="auto">
          <a:xfrm>
            <a:off x="4800600" y="1079090"/>
            <a:ext cx="135485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 = C1 </a:t>
            </a:r>
            <a:r>
              <a:rPr kumimoji="0" lang="en-US" sz="16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r>
              <a:rPr kumimoji="0" lang="en-US" sz="1600" b="1" i="0" u="none" strike="noStrike" kern="1200" cap="none" spc="0" normalizeH="0" baseline="-25000" noProof="0" dirty="0">
                <a:ln>
                  <a:noFill/>
                </a:ln>
                <a:solidFill>
                  <a:srgbClr val="000000"/>
                </a:solidFill>
                <a:effectLst/>
                <a:uLnTx/>
                <a:uFillTx/>
                <a:latin typeface="Arial Unicode MS" pitchFamily="34" charset="-128"/>
                <a:ea typeface="Arial Unicode MS" pitchFamily="34" charset="-128"/>
                <a:cs typeface="Arial Unicode MS" pitchFamily="34" charset="-128"/>
              </a:rPr>
              <a:t>o</a:t>
            </a:r>
            <a:r>
              <a:rPr kumimoji="0" lang="en-US" sz="1600" b="1" i="0" u="none" strike="noStrike" kern="1200" cap="none" spc="0" normalizeH="0" baseline="0" noProof="0" dirty="0">
                <a:ln>
                  <a:noFill/>
                </a:ln>
                <a:solidFill>
                  <a:srgbClr val="000000"/>
                </a:solidFill>
                <a:effectLst/>
                <a:uLnTx/>
                <a:uFillTx/>
                <a:latin typeface="Comic Sans MS" pitchFamily="66" charset="0"/>
                <a:ea typeface="+mn-ea"/>
                <a:cs typeface="Arial" charset="0"/>
              </a:rPr>
              <a:t> </a:t>
            </a: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C2</a:t>
            </a:r>
          </a:p>
        </p:txBody>
      </p:sp>
      <p:cxnSp>
        <p:nvCxnSpPr>
          <p:cNvPr id="5" name="Straight Connector 4"/>
          <p:cNvCxnSpPr/>
          <p:nvPr/>
        </p:nvCxnSpPr>
        <p:spPr bwMode="auto">
          <a:xfrm>
            <a:off x="3886200" y="1646244"/>
            <a:ext cx="304800" cy="0"/>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7" name="Straight Connector 6"/>
          <p:cNvCxnSpPr/>
          <p:nvPr/>
        </p:nvCxnSpPr>
        <p:spPr bwMode="auto">
          <a:xfrm>
            <a:off x="4191000" y="1646244"/>
            <a:ext cx="0" cy="2590800"/>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9" name="Straight Connector 8"/>
          <p:cNvCxnSpPr/>
          <p:nvPr/>
        </p:nvCxnSpPr>
        <p:spPr bwMode="auto">
          <a:xfrm flipH="1">
            <a:off x="3886200" y="4237044"/>
            <a:ext cx="304800" cy="0"/>
          </a:xfrm>
          <a:prstGeom prst="line">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2" name="Straight Arrow Connector 11"/>
          <p:cNvCxnSpPr/>
          <p:nvPr/>
        </p:nvCxnSpPr>
        <p:spPr bwMode="auto">
          <a:xfrm>
            <a:off x="4191000" y="2865444"/>
            <a:ext cx="702966" cy="0"/>
          </a:xfrm>
          <a:prstGeom prst="straightConnector1">
            <a:avLst/>
          </a:prstGeom>
          <a:solidFill>
            <a:schemeClr val="accent1"/>
          </a:solidFill>
          <a:ln w="19050" cap="flat" cmpd="sng" algn="ctr">
            <a:solidFill>
              <a:srgbClr val="009999"/>
            </a:solidFill>
            <a:prstDash val="solid"/>
            <a:round/>
            <a:headEnd type="none" w="med" len="med"/>
            <a:tailEnd type="triangle"/>
          </a:ln>
          <a:effectLst/>
        </p:spPr>
      </p:cxnSp>
      <p:sp>
        <p:nvSpPr>
          <p:cNvPr id="14" name="Oval 13"/>
          <p:cNvSpPr/>
          <p:nvPr/>
        </p:nvSpPr>
        <p:spPr bwMode="auto">
          <a:xfrm>
            <a:off x="4000499" y="2672563"/>
            <a:ext cx="381000" cy="381000"/>
          </a:xfrm>
          <a:prstGeom prst="ellipse">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mc:AlternateContent xmlns:mc="http://schemas.openxmlformats.org/markup-compatibility/2006" xmlns:a14="http://schemas.microsoft.com/office/drawing/2010/main">
        <mc:Choice Requires="a14">
          <p:sp>
            <p:nvSpPr>
              <p:cNvPr id="13" name="TextBox 12"/>
              <p:cNvSpPr txBox="1"/>
              <p:nvPr/>
            </p:nvSpPr>
            <p:spPr>
              <a:xfrm>
                <a:off x="4028156" y="2672013"/>
                <a:ext cx="346249" cy="369332"/>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US" sz="2400" b="0" i="1" u="none" strike="noStrike" kern="1200" cap="none" spc="0" normalizeH="0" baseline="0" noProof="0" dirty="0">
                  <a:ln>
                    <a:noFill/>
                  </a:ln>
                  <a:solidFill>
                    <a:srgbClr val="000000"/>
                  </a:solidFill>
                  <a:effectLst/>
                  <a:uLnTx/>
                  <a:uFillTx/>
                  <a:latin typeface="Comic Sans MS" pitchFamily="66" charset="0"/>
                  <a:ea typeface="+mn-ea"/>
                  <a:cs typeface="Arial"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028156" y="2672013"/>
                <a:ext cx="346249" cy="369332"/>
              </a:xfrm>
              <a:prstGeom prst="rect">
                <a:avLst/>
              </a:prstGeom>
              <a:blipFill>
                <a:blip r:embed="rId3"/>
                <a:stretch>
                  <a:fillRect l="-12281" r="-10526" b="-1639"/>
                </a:stretch>
              </a:blipFill>
            </p:spPr>
            <p:txBody>
              <a:bodyPr/>
              <a:lstStyle/>
              <a:p>
                <a:r>
                  <a:rPr lang="en-US">
                    <a:noFill/>
                  </a:rPr>
                  <a:t> </a:t>
                </a:r>
              </a:p>
            </p:txBody>
          </p:sp>
        </mc:Fallback>
      </mc:AlternateContent>
      <p:sp>
        <p:nvSpPr>
          <p:cNvPr id="16" name="Freeform 15"/>
          <p:cNvSpPr/>
          <p:nvPr/>
        </p:nvSpPr>
        <p:spPr bwMode="auto">
          <a:xfrm>
            <a:off x="3899825" y="2103732"/>
            <a:ext cx="1129375" cy="1447512"/>
          </a:xfrm>
          <a:custGeom>
            <a:avLst/>
            <a:gdLst>
              <a:gd name="connsiteX0" fmla="*/ 0 w 1102125"/>
              <a:gd name="connsiteY0" fmla="*/ 1671570 h 1671570"/>
              <a:gd name="connsiteX1" fmla="*/ 181669 w 1102125"/>
              <a:gd name="connsiteY1" fmla="*/ 1647348 h 1671570"/>
              <a:gd name="connsiteX2" fmla="*/ 230114 w 1102125"/>
              <a:gd name="connsiteY2" fmla="*/ 1635237 h 1671570"/>
              <a:gd name="connsiteX3" fmla="*/ 266448 w 1102125"/>
              <a:gd name="connsiteY3" fmla="*/ 1623125 h 1671570"/>
              <a:gd name="connsiteX4" fmla="*/ 290670 w 1102125"/>
              <a:gd name="connsiteY4" fmla="*/ 1617070 h 1671570"/>
              <a:gd name="connsiteX5" fmla="*/ 327004 w 1102125"/>
              <a:gd name="connsiteY5" fmla="*/ 1604958 h 1671570"/>
              <a:gd name="connsiteX6" fmla="*/ 363338 w 1102125"/>
              <a:gd name="connsiteY6" fmla="*/ 1592847 h 1671570"/>
              <a:gd name="connsiteX7" fmla="*/ 399672 w 1102125"/>
              <a:gd name="connsiteY7" fmla="*/ 1574680 h 1671570"/>
              <a:gd name="connsiteX8" fmla="*/ 423894 w 1102125"/>
              <a:gd name="connsiteY8" fmla="*/ 1550458 h 1671570"/>
              <a:gd name="connsiteX9" fmla="*/ 436005 w 1102125"/>
              <a:gd name="connsiteY9" fmla="*/ 1532291 h 1671570"/>
              <a:gd name="connsiteX10" fmla="*/ 448117 w 1102125"/>
              <a:gd name="connsiteY10" fmla="*/ 1520180 h 1671570"/>
              <a:gd name="connsiteX11" fmla="*/ 466284 w 1102125"/>
              <a:gd name="connsiteY11" fmla="*/ 1483846 h 1671570"/>
              <a:gd name="connsiteX12" fmla="*/ 490506 w 1102125"/>
              <a:gd name="connsiteY12" fmla="*/ 1447512 h 1671570"/>
              <a:gd name="connsiteX13" fmla="*/ 502617 w 1102125"/>
              <a:gd name="connsiteY13" fmla="*/ 1429345 h 1671570"/>
              <a:gd name="connsiteX14" fmla="*/ 514729 w 1102125"/>
              <a:gd name="connsiteY14" fmla="*/ 1405123 h 1671570"/>
              <a:gd name="connsiteX15" fmla="*/ 520784 w 1102125"/>
              <a:gd name="connsiteY15" fmla="*/ 1386956 h 1671570"/>
              <a:gd name="connsiteX16" fmla="*/ 532896 w 1102125"/>
              <a:gd name="connsiteY16" fmla="*/ 1374844 h 1671570"/>
              <a:gd name="connsiteX17" fmla="*/ 551062 w 1102125"/>
              <a:gd name="connsiteY17" fmla="*/ 1320344 h 1671570"/>
              <a:gd name="connsiteX18" fmla="*/ 557118 w 1102125"/>
              <a:gd name="connsiteY18" fmla="*/ 1302177 h 1671570"/>
              <a:gd name="connsiteX19" fmla="*/ 563174 w 1102125"/>
              <a:gd name="connsiteY19" fmla="*/ 1284010 h 1671570"/>
              <a:gd name="connsiteX20" fmla="*/ 569229 w 1102125"/>
              <a:gd name="connsiteY20" fmla="*/ 1241621 h 1671570"/>
              <a:gd name="connsiteX21" fmla="*/ 575285 w 1102125"/>
              <a:gd name="connsiteY21" fmla="*/ 1223454 h 1671570"/>
              <a:gd name="connsiteX22" fmla="*/ 581341 w 1102125"/>
              <a:gd name="connsiteY22" fmla="*/ 1162897 h 1671570"/>
              <a:gd name="connsiteX23" fmla="*/ 587396 w 1102125"/>
              <a:gd name="connsiteY23" fmla="*/ 1132619 h 1671570"/>
              <a:gd name="connsiteX24" fmla="*/ 593452 w 1102125"/>
              <a:gd name="connsiteY24" fmla="*/ 1053896 h 1671570"/>
              <a:gd name="connsiteX25" fmla="*/ 599507 w 1102125"/>
              <a:gd name="connsiteY25" fmla="*/ 1023618 h 1671570"/>
              <a:gd name="connsiteX26" fmla="*/ 605563 w 1102125"/>
              <a:gd name="connsiteY26" fmla="*/ 944895 h 1671570"/>
              <a:gd name="connsiteX27" fmla="*/ 617674 w 1102125"/>
              <a:gd name="connsiteY27" fmla="*/ 884338 h 1671570"/>
              <a:gd name="connsiteX28" fmla="*/ 623730 w 1102125"/>
              <a:gd name="connsiteY28" fmla="*/ 854060 h 1671570"/>
              <a:gd name="connsiteX29" fmla="*/ 635841 w 1102125"/>
              <a:gd name="connsiteY29" fmla="*/ 817727 h 1671570"/>
              <a:gd name="connsiteX30" fmla="*/ 647952 w 1102125"/>
              <a:gd name="connsiteY30" fmla="*/ 769282 h 1671570"/>
              <a:gd name="connsiteX31" fmla="*/ 654008 w 1102125"/>
              <a:gd name="connsiteY31" fmla="*/ 751115 h 1671570"/>
              <a:gd name="connsiteX32" fmla="*/ 678231 w 1102125"/>
              <a:gd name="connsiteY32" fmla="*/ 666336 h 1671570"/>
              <a:gd name="connsiteX33" fmla="*/ 684286 w 1102125"/>
              <a:gd name="connsiteY33" fmla="*/ 648169 h 1671570"/>
              <a:gd name="connsiteX34" fmla="*/ 690342 w 1102125"/>
              <a:gd name="connsiteY34" fmla="*/ 630002 h 1671570"/>
              <a:gd name="connsiteX35" fmla="*/ 696398 w 1102125"/>
              <a:gd name="connsiteY35" fmla="*/ 605780 h 1671570"/>
              <a:gd name="connsiteX36" fmla="*/ 708509 w 1102125"/>
              <a:gd name="connsiteY36" fmla="*/ 569446 h 1671570"/>
              <a:gd name="connsiteX37" fmla="*/ 714564 w 1102125"/>
              <a:gd name="connsiteY37" fmla="*/ 551279 h 1671570"/>
              <a:gd name="connsiteX38" fmla="*/ 726676 w 1102125"/>
              <a:gd name="connsiteY38" fmla="*/ 533112 h 1671570"/>
              <a:gd name="connsiteX39" fmla="*/ 750898 w 1102125"/>
              <a:gd name="connsiteY39" fmla="*/ 460444 h 1671570"/>
              <a:gd name="connsiteX40" fmla="*/ 756954 w 1102125"/>
              <a:gd name="connsiteY40" fmla="*/ 442278 h 1671570"/>
              <a:gd name="connsiteX41" fmla="*/ 763009 w 1102125"/>
              <a:gd name="connsiteY41" fmla="*/ 424111 h 1671570"/>
              <a:gd name="connsiteX42" fmla="*/ 775121 w 1102125"/>
              <a:gd name="connsiteY42" fmla="*/ 405944 h 1671570"/>
              <a:gd name="connsiteX43" fmla="*/ 781176 w 1102125"/>
              <a:gd name="connsiteY43" fmla="*/ 381721 h 1671570"/>
              <a:gd name="connsiteX44" fmla="*/ 787232 w 1102125"/>
              <a:gd name="connsiteY44" fmla="*/ 351443 h 1671570"/>
              <a:gd name="connsiteX45" fmla="*/ 793288 w 1102125"/>
              <a:gd name="connsiteY45" fmla="*/ 333276 h 1671570"/>
              <a:gd name="connsiteX46" fmla="*/ 817510 w 1102125"/>
              <a:gd name="connsiteY46" fmla="*/ 236386 h 1671570"/>
              <a:gd name="connsiteX47" fmla="*/ 829621 w 1102125"/>
              <a:gd name="connsiteY47" fmla="*/ 200052 h 1671570"/>
              <a:gd name="connsiteX48" fmla="*/ 835677 w 1102125"/>
              <a:gd name="connsiteY48" fmla="*/ 181886 h 1671570"/>
              <a:gd name="connsiteX49" fmla="*/ 847788 w 1102125"/>
              <a:gd name="connsiteY49" fmla="*/ 169774 h 1671570"/>
              <a:gd name="connsiteX50" fmla="*/ 872011 w 1102125"/>
              <a:gd name="connsiteY50" fmla="*/ 133440 h 1671570"/>
              <a:gd name="connsiteX51" fmla="*/ 884122 w 1102125"/>
              <a:gd name="connsiteY51" fmla="*/ 115274 h 1671570"/>
              <a:gd name="connsiteX52" fmla="*/ 902289 w 1102125"/>
              <a:gd name="connsiteY52" fmla="*/ 109218 h 1671570"/>
              <a:gd name="connsiteX53" fmla="*/ 914400 w 1102125"/>
              <a:gd name="connsiteY53" fmla="*/ 91051 h 1671570"/>
              <a:gd name="connsiteX54" fmla="*/ 968901 w 1102125"/>
              <a:gd name="connsiteY54" fmla="*/ 60773 h 1671570"/>
              <a:gd name="connsiteX55" fmla="*/ 987068 w 1102125"/>
              <a:gd name="connsiteY55" fmla="*/ 48662 h 1671570"/>
              <a:gd name="connsiteX56" fmla="*/ 1005235 w 1102125"/>
              <a:gd name="connsiteY56" fmla="*/ 42606 h 1671570"/>
              <a:gd name="connsiteX57" fmla="*/ 1023401 w 1102125"/>
              <a:gd name="connsiteY57" fmla="*/ 30495 h 1671570"/>
              <a:gd name="connsiteX58" fmla="*/ 1059735 w 1102125"/>
              <a:gd name="connsiteY58" fmla="*/ 18384 h 1671570"/>
              <a:gd name="connsiteX59" fmla="*/ 1096069 w 1102125"/>
              <a:gd name="connsiteY59" fmla="*/ 217 h 1671570"/>
              <a:gd name="connsiteX60" fmla="*/ 1102125 w 1102125"/>
              <a:gd name="connsiteY60" fmla="*/ 217 h 167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02125" h="1671570">
                <a:moveTo>
                  <a:pt x="0" y="1671570"/>
                </a:moveTo>
                <a:cubicBezTo>
                  <a:pt x="75675" y="1664003"/>
                  <a:pt x="114775" y="1664071"/>
                  <a:pt x="181669" y="1647348"/>
                </a:cubicBezTo>
                <a:cubicBezTo>
                  <a:pt x="197817" y="1643311"/>
                  <a:pt x="214323" y="1640501"/>
                  <a:pt x="230114" y="1635237"/>
                </a:cubicBezTo>
                <a:cubicBezTo>
                  <a:pt x="242225" y="1631200"/>
                  <a:pt x="254063" y="1626221"/>
                  <a:pt x="266448" y="1623125"/>
                </a:cubicBezTo>
                <a:cubicBezTo>
                  <a:pt x="274522" y="1621107"/>
                  <a:pt x="282699" y="1619461"/>
                  <a:pt x="290670" y="1617070"/>
                </a:cubicBezTo>
                <a:cubicBezTo>
                  <a:pt x="302898" y="1613402"/>
                  <a:pt x="314893" y="1608995"/>
                  <a:pt x="327004" y="1604958"/>
                </a:cubicBezTo>
                <a:cubicBezTo>
                  <a:pt x="327009" y="1604956"/>
                  <a:pt x="363334" y="1592850"/>
                  <a:pt x="363338" y="1592847"/>
                </a:cubicBezTo>
                <a:cubicBezTo>
                  <a:pt x="386816" y="1577195"/>
                  <a:pt x="374601" y="1583038"/>
                  <a:pt x="399672" y="1574680"/>
                </a:cubicBezTo>
                <a:cubicBezTo>
                  <a:pt x="412883" y="1535043"/>
                  <a:pt x="394534" y="1573946"/>
                  <a:pt x="423894" y="1550458"/>
                </a:cubicBezTo>
                <a:cubicBezTo>
                  <a:pt x="429577" y="1545912"/>
                  <a:pt x="431458" y="1537974"/>
                  <a:pt x="436005" y="1532291"/>
                </a:cubicBezTo>
                <a:cubicBezTo>
                  <a:pt x="439572" y="1527833"/>
                  <a:pt x="444550" y="1524638"/>
                  <a:pt x="448117" y="1520180"/>
                </a:cubicBezTo>
                <a:cubicBezTo>
                  <a:pt x="477438" y="1483529"/>
                  <a:pt x="445937" y="1520471"/>
                  <a:pt x="466284" y="1483846"/>
                </a:cubicBezTo>
                <a:cubicBezTo>
                  <a:pt x="473353" y="1471122"/>
                  <a:pt x="482432" y="1459623"/>
                  <a:pt x="490506" y="1447512"/>
                </a:cubicBezTo>
                <a:cubicBezTo>
                  <a:pt x="494543" y="1441456"/>
                  <a:pt x="499362" y="1435854"/>
                  <a:pt x="502617" y="1429345"/>
                </a:cubicBezTo>
                <a:cubicBezTo>
                  <a:pt x="506654" y="1421271"/>
                  <a:pt x="511173" y="1413420"/>
                  <a:pt x="514729" y="1405123"/>
                </a:cubicBezTo>
                <a:cubicBezTo>
                  <a:pt x="517243" y="1399256"/>
                  <a:pt x="517500" y="1392430"/>
                  <a:pt x="520784" y="1386956"/>
                </a:cubicBezTo>
                <a:cubicBezTo>
                  <a:pt x="523722" y="1382060"/>
                  <a:pt x="528859" y="1378881"/>
                  <a:pt x="532896" y="1374844"/>
                </a:cubicBezTo>
                <a:lnTo>
                  <a:pt x="551062" y="1320344"/>
                </a:lnTo>
                <a:lnTo>
                  <a:pt x="557118" y="1302177"/>
                </a:lnTo>
                <a:lnTo>
                  <a:pt x="563174" y="1284010"/>
                </a:lnTo>
                <a:cubicBezTo>
                  <a:pt x="565192" y="1269880"/>
                  <a:pt x="566430" y="1255617"/>
                  <a:pt x="569229" y="1241621"/>
                </a:cubicBezTo>
                <a:cubicBezTo>
                  <a:pt x="570481" y="1235362"/>
                  <a:pt x="574314" y="1229763"/>
                  <a:pt x="575285" y="1223454"/>
                </a:cubicBezTo>
                <a:cubicBezTo>
                  <a:pt x="578370" y="1203404"/>
                  <a:pt x="578660" y="1183005"/>
                  <a:pt x="581341" y="1162897"/>
                </a:cubicBezTo>
                <a:cubicBezTo>
                  <a:pt x="582701" y="1152695"/>
                  <a:pt x="585378" y="1142712"/>
                  <a:pt x="587396" y="1132619"/>
                </a:cubicBezTo>
                <a:cubicBezTo>
                  <a:pt x="589415" y="1106378"/>
                  <a:pt x="590546" y="1080054"/>
                  <a:pt x="593452" y="1053896"/>
                </a:cubicBezTo>
                <a:cubicBezTo>
                  <a:pt x="594589" y="1043666"/>
                  <a:pt x="598370" y="1033848"/>
                  <a:pt x="599507" y="1023618"/>
                </a:cubicBezTo>
                <a:cubicBezTo>
                  <a:pt x="602413" y="997460"/>
                  <a:pt x="602159" y="970992"/>
                  <a:pt x="605563" y="944895"/>
                </a:cubicBezTo>
                <a:cubicBezTo>
                  <a:pt x="608226" y="924483"/>
                  <a:pt x="613637" y="904524"/>
                  <a:pt x="617674" y="884338"/>
                </a:cubicBezTo>
                <a:cubicBezTo>
                  <a:pt x="619693" y="874245"/>
                  <a:pt x="620475" y="863824"/>
                  <a:pt x="623730" y="854060"/>
                </a:cubicBezTo>
                <a:cubicBezTo>
                  <a:pt x="627767" y="841949"/>
                  <a:pt x="632745" y="830112"/>
                  <a:pt x="635841" y="817727"/>
                </a:cubicBezTo>
                <a:cubicBezTo>
                  <a:pt x="639878" y="801579"/>
                  <a:pt x="642688" y="785073"/>
                  <a:pt x="647952" y="769282"/>
                </a:cubicBezTo>
                <a:cubicBezTo>
                  <a:pt x="649971" y="763226"/>
                  <a:pt x="652328" y="757273"/>
                  <a:pt x="654008" y="751115"/>
                </a:cubicBezTo>
                <a:cubicBezTo>
                  <a:pt x="676827" y="667446"/>
                  <a:pt x="655017" y="735978"/>
                  <a:pt x="678231" y="666336"/>
                </a:cubicBezTo>
                <a:lnTo>
                  <a:pt x="684286" y="648169"/>
                </a:lnTo>
                <a:cubicBezTo>
                  <a:pt x="686305" y="642113"/>
                  <a:pt x="688794" y="636195"/>
                  <a:pt x="690342" y="630002"/>
                </a:cubicBezTo>
                <a:cubicBezTo>
                  <a:pt x="692361" y="621928"/>
                  <a:pt x="694007" y="613752"/>
                  <a:pt x="696398" y="605780"/>
                </a:cubicBezTo>
                <a:cubicBezTo>
                  <a:pt x="700066" y="593552"/>
                  <a:pt x="704472" y="581557"/>
                  <a:pt x="708509" y="569446"/>
                </a:cubicBezTo>
                <a:cubicBezTo>
                  <a:pt x="710527" y="563390"/>
                  <a:pt x="711023" y="556590"/>
                  <a:pt x="714564" y="551279"/>
                </a:cubicBezTo>
                <a:lnTo>
                  <a:pt x="726676" y="533112"/>
                </a:lnTo>
                <a:lnTo>
                  <a:pt x="750898" y="460444"/>
                </a:lnTo>
                <a:lnTo>
                  <a:pt x="756954" y="442278"/>
                </a:lnTo>
                <a:cubicBezTo>
                  <a:pt x="758973" y="436222"/>
                  <a:pt x="759468" y="429422"/>
                  <a:pt x="763009" y="424111"/>
                </a:cubicBezTo>
                <a:lnTo>
                  <a:pt x="775121" y="405944"/>
                </a:lnTo>
                <a:cubicBezTo>
                  <a:pt x="777139" y="397870"/>
                  <a:pt x="779371" y="389846"/>
                  <a:pt x="781176" y="381721"/>
                </a:cubicBezTo>
                <a:cubicBezTo>
                  <a:pt x="783409" y="371674"/>
                  <a:pt x="784736" y="361428"/>
                  <a:pt x="787232" y="351443"/>
                </a:cubicBezTo>
                <a:cubicBezTo>
                  <a:pt x="788780" y="345250"/>
                  <a:pt x="791853" y="339496"/>
                  <a:pt x="793288" y="333276"/>
                </a:cubicBezTo>
                <a:cubicBezTo>
                  <a:pt x="815210" y="238283"/>
                  <a:pt x="794358" y="305842"/>
                  <a:pt x="817510" y="236386"/>
                </a:cubicBezTo>
                <a:lnTo>
                  <a:pt x="829621" y="200052"/>
                </a:lnTo>
                <a:cubicBezTo>
                  <a:pt x="831639" y="193997"/>
                  <a:pt x="831164" y="186400"/>
                  <a:pt x="835677" y="181886"/>
                </a:cubicBezTo>
                <a:lnTo>
                  <a:pt x="847788" y="169774"/>
                </a:lnTo>
                <a:cubicBezTo>
                  <a:pt x="858431" y="137848"/>
                  <a:pt x="846810" y="163680"/>
                  <a:pt x="872011" y="133440"/>
                </a:cubicBezTo>
                <a:cubicBezTo>
                  <a:pt x="876670" y="127849"/>
                  <a:pt x="878439" y="119820"/>
                  <a:pt x="884122" y="115274"/>
                </a:cubicBezTo>
                <a:cubicBezTo>
                  <a:pt x="889107" y="111286"/>
                  <a:pt x="896233" y="111237"/>
                  <a:pt x="902289" y="109218"/>
                </a:cubicBezTo>
                <a:cubicBezTo>
                  <a:pt x="906326" y="103162"/>
                  <a:pt x="908923" y="95844"/>
                  <a:pt x="914400" y="91051"/>
                </a:cubicBezTo>
                <a:cubicBezTo>
                  <a:pt x="965311" y="46504"/>
                  <a:pt x="932862" y="78793"/>
                  <a:pt x="968901" y="60773"/>
                </a:cubicBezTo>
                <a:cubicBezTo>
                  <a:pt x="975411" y="57518"/>
                  <a:pt x="980558" y="51917"/>
                  <a:pt x="987068" y="48662"/>
                </a:cubicBezTo>
                <a:cubicBezTo>
                  <a:pt x="992777" y="45807"/>
                  <a:pt x="999526" y="45461"/>
                  <a:pt x="1005235" y="42606"/>
                </a:cubicBezTo>
                <a:cubicBezTo>
                  <a:pt x="1011744" y="39351"/>
                  <a:pt x="1016751" y="33451"/>
                  <a:pt x="1023401" y="30495"/>
                </a:cubicBezTo>
                <a:cubicBezTo>
                  <a:pt x="1035067" y="25310"/>
                  <a:pt x="1059735" y="18384"/>
                  <a:pt x="1059735" y="18384"/>
                </a:cubicBezTo>
                <a:cubicBezTo>
                  <a:pt x="1077497" y="6542"/>
                  <a:pt x="1076010" y="5231"/>
                  <a:pt x="1096069" y="217"/>
                </a:cubicBezTo>
                <a:cubicBezTo>
                  <a:pt x="1098027" y="-273"/>
                  <a:pt x="1100106" y="217"/>
                  <a:pt x="1102125" y="217"/>
                </a:cubicBezTo>
              </a:path>
            </a:pathLst>
          </a:custGeom>
          <a:noFill/>
          <a:ln w="28575" cap="flat" cmpd="sng" algn="ctr">
            <a:solidFill>
              <a:srgbClr val="9900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3" name="Rectangle 2"/>
          <p:cNvSpPr/>
          <p:nvPr/>
        </p:nvSpPr>
        <p:spPr>
          <a:xfrm>
            <a:off x="450105" y="4660197"/>
            <a:ext cx="7848600" cy="1415772"/>
          </a:xfrm>
          <a:prstGeom prst="rect">
            <a:avLst/>
          </a:prstGeom>
        </p:spPr>
        <p:txBody>
          <a:bodyPr wrap="square">
            <a:spAutoFit/>
          </a:bodyPr>
          <a:lstStyle/>
          <a:p>
            <a:pPr marL="1260475" lvl="1" indent="-803275">
              <a:lnSpc>
                <a:spcPct val="90000"/>
              </a:lnSpc>
              <a:spcBef>
                <a:spcPct val="20000"/>
              </a:spcBef>
              <a:spcAft>
                <a:spcPct val="50000"/>
              </a:spcAft>
            </a:pPr>
            <a:r>
              <a:rPr lang="en-US" sz="2000" i="0" kern="0" dirty="0">
                <a:solidFill>
                  <a:srgbClr val="000000"/>
                </a:solidFill>
                <a:ea typeface="Arial Unicode MS" pitchFamily="34" charset="-128"/>
                <a:cs typeface="Arial Unicode MS" pitchFamily="34" charset="-128"/>
              </a:rPr>
              <a:t>C1-O:  Those tuples of C1 that have no matching tuples in C2 (private part)</a:t>
            </a:r>
          </a:p>
          <a:p>
            <a:pPr marL="1260475" lvl="1" indent="-803275">
              <a:lnSpc>
                <a:spcPct val="90000"/>
              </a:lnSpc>
              <a:spcBef>
                <a:spcPct val="20000"/>
              </a:spcBef>
              <a:spcAft>
                <a:spcPct val="50000"/>
              </a:spcAft>
            </a:pPr>
            <a:r>
              <a:rPr lang="en-US" sz="2000" i="0" kern="0" dirty="0">
                <a:solidFill>
                  <a:srgbClr val="000000"/>
                </a:solidFill>
                <a:ea typeface="Arial Unicode MS" pitchFamily="34" charset="-128"/>
                <a:cs typeface="Arial Unicode MS" pitchFamily="34" charset="-128"/>
              </a:rPr>
              <a:t>C1-C:  Those tuples of C1 that have matching tuples in C2 (overlap part)</a:t>
            </a:r>
          </a:p>
        </p:txBody>
      </p:sp>
      <p:sp>
        <p:nvSpPr>
          <p:cNvPr id="4" name="Rectangle 3"/>
          <p:cNvSpPr/>
          <p:nvPr/>
        </p:nvSpPr>
        <p:spPr>
          <a:xfrm>
            <a:off x="1002890" y="6172200"/>
            <a:ext cx="7391400" cy="424732"/>
          </a:xfrm>
          <a:prstGeom prst="rect">
            <a:avLst/>
          </a:prstGeom>
        </p:spPr>
        <p:txBody>
          <a:bodyPr wrap="square">
            <a:spAutoFit/>
          </a:bodyPr>
          <a:lstStyle/>
          <a:p>
            <a:pPr lvl="1" indent="-742950" eaLnBrk="1" hangingPunct="1">
              <a:lnSpc>
                <a:spcPct val="90000"/>
              </a:lnSpc>
              <a:spcAft>
                <a:spcPct val="50000"/>
              </a:spcAft>
              <a:buFontTx/>
              <a:buNone/>
            </a:pPr>
            <a:r>
              <a:rPr lang="en-US" dirty="0">
                <a:solidFill>
                  <a:schemeClr val="accent2"/>
                </a:solidFill>
                <a:cs typeface="Times New Roman" pitchFamily="18" charset="0"/>
              </a:rPr>
              <a:t>C = C1 </a:t>
            </a:r>
            <a:r>
              <a:rPr lang="en-US" dirty="0">
                <a:solidFill>
                  <a:schemeClr val="accent2"/>
                </a:solidFill>
                <a:ea typeface="Arial Unicode MS" pitchFamily="34" charset="-128"/>
                <a:cs typeface="Arial Unicode MS" pitchFamily="34" charset="-128"/>
              </a:rPr>
              <a:t>⋈</a:t>
            </a:r>
            <a:r>
              <a:rPr lang="en-US"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C2 =  C1-O ⋃</a:t>
            </a:r>
            <a:r>
              <a:rPr lang="en-US"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C2-O ⋃</a:t>
            </a:r>
            <a:r>
              <a:rPr lang="en-US"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(C1-C ⋈</a:t>
            </a:r>
            <a:r>
              <a:rPr lang="en-US" sz="2000" baseline="-25000" dirty="0">
                <a:solidFill>
                  <a:schemeClr val="accent2"/>
                </a:solidFill>
                <a:ea typeface="Arial Unicode MS" pitchFamily="34" charset="-128"/>
                <a:cs typeface="Arial Unicode MS" pitchFamily="34" charset="-128"/>
              </a:rPr>
              <a:t>OID</a:t>
            </a:r>
            <a:r>
              <a:rPr lang="en-US" dirty="0">
                <a:solidFill>
                  <a:schemeClr val="accent2"/>
                </a:solidFill>
                <a:ea typeface="Arial Unicode MS" pitchFamily="34" charset="-128"/>
                <a:cs typeface="Arial Unicode MS" pitchFamily="34" charset="-128"/>
              </a:rPr>
              <a:t> C2-C)</a:t>
            </a:r>
          </a:p>
        </p:txBody>
      </p:sp>
    </p:spTree>
    <p:extLst>
      <p:ext uri="{BB962C8B-B14F-4D97-AF65-F5344CB8AC3E}">
        <p14:creationId xmlns:p14="http://schemas.microsoft.com/office/powerpoint/2010/main" val="88006374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262642"/>
            <a:ext cx="7772400" cy="577562"/>
          </a:xfrm>
        </p:spPr>
        <p:txBody>
          <a:bodyPr/>
          <a:lstStyle/>
          <a:p>
            <a:pPr eaLnBrk="1" hangingPunct="1"/>
            <a:r>
              <a:rPr lang="en-US" sz="4000" dirty="0">
                <a:latin typeface="Comic Sans MS" pitchFamily="66" charset="0"/>
              </a:rPr>
              <a:t>Notations</a:t>
            </a:r>
          </a:p>
        </p:txBody>
      </p:sp>
      <p:graphicFrame>
        <p:nvGraphicFramePr>
          <p:cNvPr id="192006" name="Group 518"/>
          <p:cNvGraphicFramePr>
            <a:graphicFrameLocks noGrp="1"/>
          </p:cNvGraphicFramePr>
          <p:nvPr>
            <p:ph sz="quarter" idx="1"/>
          </p:nvPr>
        </p:nvGraphicFramePr>
        <p:xfrm>
          <a:off x="457200" y="1189044"/>
          <a:ext cx="3429000" cy="1295400"/>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69925">
                  <a:extLst>
                    <a:ext uri="{9D8B030D-6E8A-4147-A177-3AD203B41FA5}">
                      <a16:colId xmlns:a16="http://schemas.microsoft.com/office/drawing/2014/main" val="20002"/>
                    </a:ext>
                  </a:extLst>
                </a:gridCol>
                <a:gridCol w="777875">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90,000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1"/>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2"/>
                  </a:ext>
                </a:extLst>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3"/>
                  </a:ext>
                </a:extLst>
              </a:tr>
            </a:tbl>
          </a:graphicData>
        </a:graphic>
      </p:graphicFrame>
      <p:graphicFrame>
        <p:nvGraphicFramePr>
          <p:cNvPr id="192001" name="Group 513"/>
          <p:cNvGraphicFramePr>
            <a:graphicFrameLocks noGrp="1"/>
          </p:cNvGraphicFramePr>
          <p:nvPr>
            <p:ph sz="quarter" idx="2"/>
          </p:nvPr>
        </p:nvGraphicFramePr>
        <p:xfrm>
          <a:off x="471697" y="3037687"/>
          <a:ext cx="3429000" cy="1371600"/>
        </p:xfrm>
        <a:graphic>
          <a:graphicData uri="http://schemas.openxmlformats.org/drawingml/2006/table">
            <a:tbl>
              <a:tblPr/>
              <a:tblGrid>
                <a:gridCol w="685800">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gridCol w="611187">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2"/>
                          </a:solidFill>
                          <a:effectLst/>
                          <a:latin typeface="Times New Roman" pitchFamily="18" charset="0"/>
                          <a:cs typeface="Arial" charset="0"/>
                        </a:rPr>
                        <a:t>OID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bg1"/>
                          </a:solidFill>
                          <a:effectLst/>
                          <a:latin typeface="Times New Roman" pitchFamily="18" charset="0"/>
                          <a:cs typeface="Arial" charset="0"/>
                        </a:rPr>
                        <a:t>25,000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bl>
          </a:graphicData>
        </a:graphic>
      </p:graphicFrame>
      <p:graphicFrame>
        <p:nvGraphicFramePr>
          <p:cNvPr id="192005" name="Group 517"/>
          <p:cNvGraphicFramePr>
            <a:graphicFrameLocks noGrp="1"/>
          </p:cNvGraphicFramePr>
          <p:nvPr>
            <p:ph sz="half" idx="3"/>
          </p:nvPr>
        </p:nvGraphicFramePr>
        <p:xfrm>
          <a:off x="4893966" y="1475038"/>
          <a:ext cx="3810000" cy="2393950"/>
        </p:xfrm>
        <a:graphic>
          <a:graphicData uri="http://schemas.openxmlformats.org/drawingml/2006/table">
            <a:tbl>
              <a:tblPr/>
              <a:tblGrid>
                <a:gridCol w="5334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OID</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SSN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Name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Salary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Age</a:t>
                      </a:r>
                      <a:endParaRPr kumimoji="0" lang="en-US" sz="2800" b="0" i="0" u="none" strike="noStrike" cap="none" normalizeH="0" baseline="0">
                        <a:ln>
                          <a:noFill/>
                        </a:ln>
                        <a:solidFill>
                          <a:schemeClr val="tx1"/>
                        </a:solidFill>
                        <a:effectLst/>
                        <a:latin typeface="Times New Roman" pitchFamily="18" charset="0"/>
                        <a:cs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Rank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2222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Ahad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98,000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1"/>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Wang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95,000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mull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S. 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2"/>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6789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Smith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latin typeface="Comic Sans MS" pitchFamily="66" charset="0"/>
                          <a:cs typeface="Arial" charset="0"/>
                        </a:rPr>
                        <a:t>Incon-sistent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rgbClr val="FF9933"/>
                          </a:solidFill>
                          <a:effectLst/>
                          <a:latin typeface="Times New Roman" pitchFamily="18" charset="0"/>
                          <a:cs typeface="Arial" charset="0"/>
                        </a:rPr>
                        <a:t>Mgr.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3"/>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4321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Chang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62,000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4"/>
                  </a:ext>
                </a:extLst>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accent2"/>
                          </a:solidFill>
                          <a:effectLst/>
                          <a:latin typeface="Times New Roman" pitchFamily="18" charset="0"/>
                          <a:cs typeface="Arial" charset="0"/>
                        </a:rPr>
                        <a:t>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8642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Patel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75,000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Arial" charset="0"/>
                        </a:rPr>
                        <a:t>null</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5AB"/>
                    </a:solidFill>
                  </a:tcPr>
                </a:tc>
                <a:extLst>
                  <a:ext uri="{0D108BD9-81ED-4DB2-BD59-A6C34878D82A}">
                    <a16:rowId xmlns:a16="http://schemas.microsoft.com/office/drawing/2014/main" val="10005"/>
                  </a:ext>
                </a:extLst>
              </a:tr>
            </a:tbl>
          </a:graphicData>
        </a:graphic>
      </p:graphicFrame>
      <p:sp>
        <p:nvSpPr>
          <p:cNvPr id="113782" name="Text Box 503"/>
          <p:cNvSpPr txBox="1">
            <a:spLocks noChangeArrowheads="1"/>
          </p:cNvSpPr>
          <p:nvPr/>
        </p:nvSpPr>
        <p:spPr bwMode="auto">
          <a:xfrm>
            <a:off x="365125" y="852494"/>
            <a:ext cx="40107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C1</a:t>
            </a:r>
          </a:p>
        </p:txBody>
      </p:sp>
      <p:sp>
        <p:nvSpPr>
          <p:cNvPr id="113783" name="Text Box 504"/>
          <p:cNvSpPr txBox="1">
            <a:spLocks noChangeArrowheads="1"/>
          </p:cNvSpPr>
          <p:nvPr/>
        </p:nvSpPr>
        <p:spPr bwMode="auto">
          <a:xfrm>
            <a:off x="379622" y="2701137"/>
            <a:ext cx="43313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C2</a:t>
            </a:r>
          </a:p>
        </p:txBody>
      </p:sp>
      <p:sp>
        <p:nvSpPr>
          <p:cNvPr id="11" name="Text Box 505"/>
          <p:cNvSpPr txBox="1">
            <a:spLocks noChangeArrowheads="1"/>
          </p:cNvSpPr>
          <p:nvPr/>
        </p:nvSpPr>
        <p:spPr bwMode="auto">
          <a:xfrm>
            <a:off x="4800600" y="1079090"/>
            <a:ext cx="409439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 = C1 </a:t>
            </a:r>
            <a:r>
              <a:rPr kumimoji="0" lang="en-US" sz="1600" b="1"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r>
              <a:rPr kumimoji="0" lang="en-US" sz="1600" b="1" i="0" u="none" strike="noStrike" kern="1200" cap="none" spc="0" normalizeH="0" baseline="-25000" noProof="0" dirty="0">
                <a:ln>
                  <a:noFill/>
                </a:ln>
                <a:solidFill>
                  <a:srgbClr val="000000"/>
                </a:solidFill>
                <a:effectLst/>
                <a:uLnTx/>
                <a:uFillTx/>
                <a:latin typeface="Arial Unicode MS" pitchFamily="34" charset="-128"/>
                <a:ea typeface="Arial Unicode MS" pitchFamily="34" charset="-128"/>
                <a:cs typeface="Arial Unicode MS" pitchFamily="34" charset="-128"/>
              </a:rPr>
              <a:t>o</a:t>
            </a:r>
            <a:r>
              <a:rPr kumimoji="0" lang="en-US" sz="1600" b="1" i="0" u="none" strike="noStrike" kern="1200" cap="none" spc="0" normalizeH="0" baseline="0" noProof="0" dirty="0">
                <a:ln>
                  <a:noFill/>
                </a:ln>
                <a:solidFill>
                  <a:srgbClr val="000000"/>
                </a:solidFill>
                <a:effectLst/>
                <a:uLnTx/>
                <a:uFillTx/>
                <a:latin typeface="Comic Sans MS" pitchFamily="66" charset="0"/>
                <a:ea typeface="+mn-ea"/>
                <a:cs typeface="Arial" charset="0"/>
              </a:rPr>
              <a:t> </a:t>
            </a:r>
            <a:r>
              <a:rPr kumimoji="0" lang="en-US" sz="1600" b="0" i="0" u="none" strike="noStrike" kern="1200" cap="none" spc="0" normalizeH="0" baseline="0" noProof="0" dirty="0">
                <a:ln>
                  <a:noFill/>
                </a:ln>
                <a:solidFill>
                  <a:srgbClr val="000000"/>
                </a:solidFill>
                <a:effectLst/>
                <a:uLnTx/>
                <a:uFillTx/>
                <a:latin typeface="Comic Sans MS" pitchFamily="66" charset="0"/>
                <a:ea typeface="+mn-ea"/>
                <a:cs typeface="Arial" charset="0"/>
              </a:rPr>
              <a:t>C2  (Global conceptual schema)</a:t>
            </a:r>
          </a:p>
        </p:txBody>
      </p:sp>
      <p:sp>
        <p:nvSpPr>
          <p:cNvPr id="4" name="Rectangle 3"/>
          <p:cNvSpPr/>
          <p:nvPr/>
        </p:nvSpPr>
        <p:spPr>
          <a:xfrm>
            <a:off x="732918" y="5275096"/>
            <a:ext cx="7391400" cy="4247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1" indent="-742950" eaLnBrk="1" hangingPunct="1">
              <a:lnSpc>
                <a:spcPct val="90000"/>
              </a:lnSpc>
              <a:spcAft>
                <a:spcPct val="50000"/>
              </a:spcAft>
              <a:buFontTx/>
              <a:buNone/>
            </a:pPr>
            <a:r>
              <a:rPr lang="en-US" dirty="0">
                <a:solidFill>
                  <a:schemeClr val="accent2"/>
                </a:solidFill>
                <a:cs typeface="Times New Roman" pitchFamily="18" charset="0"/>
              </a:rPr>
              <a:t>C = C1 </a:t>
            </a:r>
            <a:r>
              <a:rPr lang="en-US" dirty="0">
                <a:solidFill>
                  <a:schemeClr val="accent2"/>
                </a:solidFill>
                <a:ea typeface="Arial Unicode MS" pitchFamily="34" charset="-128"/>
                <a:cs typeface="Arial Unicode MS" pitchFamily="34" charset="-128"/>
              </a:rPr>
              <a:t>⋈</a:t>
            </a:r>
            <a:r>
              <a:rPr lang="en-US"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C2 =  C1-O ⋃</a:t>
            </a:r>
            <a:r>
              <a:rPr lang="en-US"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C2-O ⋃</a:t>
            </a:r>
            <a:r>
              <a:rPr lang="en-US"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(C1-C ⋈</a:t>
            </a:r>
            <a:r>
              <a:rPr lang="en-US" sz="2000" baseline="-25000" dirty="0">
                <a:solidFill>
                  <a:schemeClr val="accent2"/>
                </a:solidFill>
                <a:ea typeface="Arial Unicode MS" pitchFamily="34" charset="-128"/>
                <a:cs typeface="Arial Unicode MS" pitchFamily="34" charset="-128"/>
              </a:rPr>
              <a:t>OID</a:t>
            </a:r>
            <a:r>
              <a:rPr lang="en-US" dirty="0">
                <a:solidFill>
                  <a:schemeClr val="accent2"/>
                </a:solidFill>
                <a:ea typeface="Arial Unicode MS" pitchFamily="34" charset="-128"/>
                <a:cs typeface="Arial Unicode MS" pitchFamily="34" charset="-128"/>
              </a:rPr>
              <a:t> C2-C)</a:t>
            </a:r>
          </a:p>
        </p:txBody>
      </p:sp>
      <p:sp>
        <p:nvSpPr>
          <p:cNvPr id="2" name="Speech Bubble: Rectangle with Corners Rounded 1">
            <a:extLst>
              <a:ext uri="{FF2B5EF4-FFF2-40B4-BE49-F238E27FC236}">
                <a16:creationId xmlns:a16="http://schemas.microsoft.com/office/drawing/2014/main" id="{3AD7EBB7-DA17-4779-AEAD-EC733B2F27F3}"/>
              </a:ext>
            </a:extLst>
          </p:cNvPr>
          <p:cNvSpPr/>
          <p:nvPr/>
        </p:nvSpPr>
        <p:spPr bwMode="auto">
          <a:xfrm>
            <a:off x="2239751" y="4348147"/>
            <a:ext cx="1371601" cy="752414"/>
          </a:xfrm>
          <a:prstGeom prst="wedgeRoundRectCallout">
            <a:avLst>
              <a:gd name="adj1" fmla="val 34723"/>
              <a:gd name="adj2" fmla="val 76003"/>
              <a:gd name="adj3" fmla="val 16667"/>
            </a:avLst>
          </a:prstGeom>
          <a:solidFill>
            <a:srgbClr val="D4AB7E"/>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Real database</a:t>
            </a:r>
          </a:p>
        </p:txBody>
      </p:sp>
      <p:sp>
        <p:nvSpPr>
          <p:cNvPr id="19" name="Speech Bubble: Rectangle with Corners Rounded 18">
            <a:extLst>
              <a:ext uri="{FF2B5EF4-FFF2-40B4-BE49-F238E27FC236}">
                <a16:creationId xmlns:a16="http://schemas.microsoft.com/office/drawing/2014/main" id="{AFA490D1-A7CD-43FE-8A44-45CF5EEB8140}"/>
              </a:ext>
            </a:extLst>
          </p:cNvPr>
          <p:cNvSpPr/>
          <p:nvPr/>
        </p:nvSpPr>
        <p:spPr bwMode="auto">
          <a:xfrm>
            <a:off x="3964532" y="4110246"/>
            <a:ext cx="1371601" cy="752414"/>
          </a:xfrm>
          <a:prstGeom prst="wedgeRoundRectCallout">
            <a:avLst>
              <a:gd name="adj1" fmla="val -13425"/>
              <a:gd name="adj2" fmla="val 108073"/>
              <a:gd name="adj3" fmla="val 16667"/>
            </a:avLst>
          </a:prstGeom>
          <a:solidFill>
            <a:srgbClr val="C7A1E3"/>
          </a:solidFill>
          <a:ln w="9525" cap="flat" cmpd="sng" algn="ctr">
            <a:solidFill>
              <a:srgbClr val="7030A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Real database</a:t>
            </a:r>
          </a:p>
        </p:txBody>
      </p:sp>
      <p:sp>
        <p:nvSpPr>
          <p:cNvPr id="20" name="Speech Bubble: Rectangle with Corners Rounded 19">
            <a:extLst>
              <a:ext uri="{FF2B5EF4-FFF2-40B4-BE49-F238E27FC236}">
                <a16:creationId xmlns:a16="http://schemas.microsoft.com/office/drawing/2014/main" id="{5E82D4EE-FDD5-44A4-A15E-C244BEE49588}"/>
              </a:ext>
            </a:extLst>
          </p:cNvPr>
          <p:cNvSpPr/>
          <p:nvPr/>
        </p:nvSpPr>
        <p:spPr bwMode="auto">
          <a:xfrm>
            <a:off x="5685196" y="3982383"/>
            <a:ext cx="1371601" cy="752414"/>
          </a:xfrm>
          <a:prstGeom prst="wedgeRoundRectCallout">
            <a:avLst>
              <a:gd name="adj1" fmla="val -33332"/>
              <a:gd name="adj2" fmla="val 117356"/>
              <a:gd name="adj3" fmla="val 16667"/>
            </a:avLst>
          </a:prstGeom>
          <a:solidFill>
            <a:schemeClr val="accent1">
              <a:lumMod val="75000"/>
            </a:schemeClr>
          </a:solidFill>
          <a:ln w="9525" cap="flat" cmpd="sng" algn="ctr">
            <a:solidFill>
              <a:srgbClr val="7030A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Real database</a:t>
            </a:r>
          </a:p>
        </p:txBody>
      </p:sp>
      <p:sp>
        <p:nvSpPr>
          <p:cNvPr id="21" name="Speech Bubble: Rectangle with Corners Rounded 20">
            <a:extLst>
              <a:ext uri="{FF2B5EF4-FFF2-40B4-BE49-F238E27FC236}">
                <a16:creationId xmlns:a16="http://schemas.microsoft.com/office/drawing/2014/main" id="{1EC645F1-700C-4B59-A9EB-220D36EED5C1}"/>
              </a:ext>
            </a:extLst>
          </p:cNvPr>
          <p:cNvSpPr/>
          <p:nvPr/>
        </p:nvSpPr>
        <p:spPr bwMode="auto">
          <a:xfrm>
            <a:off x="7268952" y="4059208"/>
            <a:ext cx="1371601" cy="752414"/>
          </a:xfrm>
          <a:prstGeom prst="wedgeRoundRectCallout">
            <a:avLst>
              <a:gd name="adj1" fmla="val -33332"/>
              <a:gd name="adj2" fmla="val 117356"/>
              <a:gd name="adj3" fmla="val 16667"/>
            </a:avLst>
          </a:prstGeom>
          <a:solidFill>
            <a:schemeClr val="accent1">
              <a:lumMod val="75000"/>
            </a:schemeClr>
          </a:solidFill>
          <a:ln w="9525" cap="flat" cmpd="sng" algn="ctr">
            <a:solidFill>
              <a:srgbClr val="7030A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Real database</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C8CC802-F13E-4E00-8ACB-4739E54BC2D6}"/>
                  </a:ext>
                </a:extLst>
              </p:cNvPr>
              <p:cNvSpPr txBox="1"/>
              <p:nvPr/>
            </p:nvSpPr>
            <p:spPr>
              <a:xfrm>
                <a:off x="2858550" y="5851731"/>
                <a:ext cx="6218449" cy="834074"/>
              </a:xfrm>
              <a:prstGeom prst="rect">
                <a:avLst/>
              </a:prstGeom>
              <a:noFill/>
            </p:spPr>
            <p:txBody>
              <a:bodyPr wrap="square">
                <a:spAutoFit/>
              </a:bodyPr>
              <a:lstStyle/>
              <a:p>
                <a:pPr marL="0" lvl="1" indent="0" eaLnBrk="1" hangingPunct="1">
                  <a:lnSpc>
                    <a:spcPct val="90000"/>
                  </a:lnSpc>
                  <a:spcAft>
                    <a:spcPts val="600"/>
                  </a:spcAft>
                  <a:buNone/>
                </a:pPr>
                <a14:m>
                  <m:oMath xmlns:m="http://schemas.openxmlformats.org/officeDocument/2006/math">
                    <m:r>
                      <a:rPr lang="ru-RU" i="1" smtClean="0">
                        <a:solidFill>
                          <a:srgbClr val="3333CC"/>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a:solidFill>
                      <a:srgbClr val="3333CC"/>
                    </a:solidFill>
                    <a:cs typeface="Times New Roman" pitchFamily="18" charset="0"/>
                  </a:rPr>
                  <a:t>A op a</a:t>
                </a:r>
                <a:r>
                  <a:rPr lang="en-US" dirty="0">
                    <a:solidFill>
                      <a:srgbClr val="3333CC"/>
                    </a:solidFill>
                    <a:cs typeface="Times New Roman" pitchFamily="18" charset="0"/>
                  </a:rPr>
                  <a:t> (</a:t>
                </a:r>
                <a:r>
                  <a:rPr lang="en-US" i="1" dirty="0">
                    <a:solidFill>
                      <a:srgbClr val="3333CC"/>
                    </a:solidFill>
                    <a:cs typeface="Times New Roman" pitchFamily="18" charset="0"/>
                  </a:rPr>
                  <a:t>C</a:t>
                </a:r>
                <a:r>
                  <a:rPr lang="en-US" dirty="0">
                    <a:solidFill>
                      <a:srgbClr val="3333CC"/>
                    </a:solidFill>
                    <a:cs typeface="Times New Roman" pitchFamily="18" charset="0"/>
                  </a:rPr>
                  <a:t>) </a:t>
                </a:r>
                <a:r>
                  <a:rPr lang="en-US" dirty="0">
                    <a:solidFill>
                      <a:schemeClr val="accent2"/>
                    </a:solidFill>
                    <a:cs typeface="Times New Roman" pitchFamily="18" charset="0"/>
                  </a:rPr>
                  <a:t>= </a:t>
                </a:r>
                <a14:m>
                  <m:oMath xmlns:m="http://schemas.openxmlformats.org/officeDocument/2006/math">
                    <m:r>
                      <a:rPr lang="ru-RU" i="1">
                        <a:solidFill>
                          <a:srgbClr val="3333CC"/>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a:solidFill>
                      <a:schemeClr val="accent2"/>
                    </a:solidFill>
                    <a:cs typeface="Times New Roman" pitchFamily="18" charset="0"/>
                  </a:rPr>
                  <a:t>A op a</a:t>
                </a:r>
                <a:r>
                  <a:rPr lang="en-US" dirty="0">
                    <a:solidFill>
                      <a:schemeClr val="accent2"/>
                    </a:solidFill>
                    <a:cs typeface="Times New Roman" pitchFamily="18" charset="0"/>
                  </a:rPr>
                  <a:t> (</a:t>
                </a:r>
                <a:r>
                  <a:rPr lang="en-US" i="1" dirty="0">
                    <a:solidFill>
                      <a:schemeClr val="accent2"/>
                    </a:solidFill>
                    <a:cs typeface="Times New Roman" pitchFamily="18" charset="0"/>
                  </a:rPr>
                  <a:t>C1-O</a:t>
                </a:r>
                <a:r>
                  <a:rPr lang="en-US" dirty="0">
                    <a:solidFill>
                      <a:schemeClr val="accent2"/>
                    </a:solidFill>
                    <a:cs typeface="Times New Roman" pitchFamily="18" charset="0"/>
                  </a:rPr>
                  <a:t>) </a:t>
                </a:r>
                <a:r>
                  <a:rPr lang="en-US" i="0" dirty="0">
                    <a:solidFill>
                      <a:schemeClr val="accent2"/>
                    </a:solidFill>
                    <a:ea typeface="Arial Unicode MS" pitchFamily="34" charset="-128"/>
                    <a:cs typeface="Arial Unicode MS" pitchFamily="34" charset="-128"/>
                  </a:rPr>
                  <a:t>⋃</a:t>
                </a:r>
                <a:r>
                  <a:rPr lang="en-US" i="0"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a:t>
                </a:r>
                <a14:m>
                  <m:oMath xmlns:m="http://schemas.openxmlformats.org/officeDocument/2006/math">
                    <m:r>
                      <a:rPr lang="ru-RU" i="1">
                        <a:solidFill>
                          <a:srgbClr val="3333CC"/>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a:solidFill>
                      <a:schemeClr val="accent2"/>
                    </a:solidFill>
                    <a:cs typeface="Times New Roman" pitchFamily="18" charset="0"/>
                  </a:rPr>
                  <a:t>A op a</a:t>
                </a:r>
                <a:r>
                  <a:rPr lang="en-US" dirty="0">
                    <a:solidFill>
                      <a:schemeClr val="accent2"/>
                    </a:solidFill>
                    <a:cs typeface="Times New Roman" pitchFamily="18" charset="0"/>
                  </a:rPr>
                  <a:t> (</a:t>
                </a:r>
                <a:r>
                  <a:rPr lang="en-US" i="1" dirty="0">
                    <a:solidFill>
                      <a:schemeClr val="accent2"/>
                    </a:solidFill>
                    <a:cs typeface="Times New Roman" pitchFamily="18" charset="0"/>
                  </a:rPr>
                  <a:t>C2-O</a:t>
                </a:r>
                <a:r>
                  <a:rPr lang="en-US" dirty="0">
                    <a:solidFill>
                      <a:schemeClr val="accent2"/>
                    </a:solidFill>
                    <a:cs typeface="Times New Roman" pitchFamily="18" charset="0"/>
                  </a:rPr>
                  <a:t>)</a:t>
                </a:r>
              </a:p>
              <a:p>
                <a:pPr eaLnBrk="1" hangingPunct="1">
                  <a:lnSpc>
                    <a:spcPct val="90000"/>
                  </a:lnSpc>
                  <a:spcAft>
                    <a:spcPct val="50000"/>
                  </a:spcAft>
                  <a:buFontTx/>
                  <a:buNone/>
                </a:pPr>
                <a:r>
                  <a:rPr lang="en-US" dirty="0">
                    <a:solidFill>
                      <a:schemeClr val="accent2"/>
                    </a:solidFill>
                    <a:cs typeface="Times New Roman" pitchFamily="18" charset="0"/>
                  </a:rPr>
                  <a:t>                              </a:t>
                </a:r>
                <a:r>
                  <a:rPr lang="en-US" i="0" dirty="0">
                    <a:solidFill>
                      <a:schemeClr val="accent2"/>
                    </a:solidFill>
                    <a:ea typeface="Arial Unicode MS" pitchFamily="34" charset="-128"/>
                    <a:cs typeface="Arial Unicode MS" pitchFamily="34" charset="-128"/>
                  </a:rPr>
                  <a:t>⋃</a:t>
                </a:r>
                <a:r>
                  <a:rPr lang="en-US" i="0" baseline="-25000" dirty="0">
                    <a:solidFill>
                      <a:schemeClr val="accent2"/>
                    </a:solidFill>
                    <a:ea typeface="Arial Unicode MS" pitchFamily="34" charset="-128"/>
                    <a:cs typeface="Arial Unicode MS" pitchFamily="34" charset="-128"/>
                  </a:rPr>
                  <a:t>o</a:t>
                </a:r>
                <a:r>
                  <a:rPr lang="en-US" dirty="0">
                    <a:solidFill>
                      <a:schemeClr val="accent2"/>
                    </a:solidFill>
                    <a:ea typeface="Arial Unicode MS" pitchFamily="34" charset="-128"/>
                    <a:cs typeface="Arial Unicode MS" pitchFamily="34" charset="-128"/>
                  </a:rPr>
                  <a:t> </a:t>
                </a:r>
                <a14:m>
                  <m:oMath xmlns:m="http://schemas.openxmlformats.org/officeDocument/2006/math">
                    <m:r>
                      <a:rPr lang="ru-RU" i="1">
                        <a:solidFill>
                          <a:srgbClr val="3333CC"/>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a:solidFill>
                      <a:schemeClr val="accent2"/>
                    </a:solidFill>
                    <a:cs typeface="Times New Roman" pitchFamily="18" charset="0"/>
                  </a:rPr>
                  <a:t>A op a</a:t>
                </a:r>
                <a:r>
                  <a:rPr lang="en-US" dirty="0">
                    <a:solidFill>
                      <a:schemeClr val="accent2"/>
                    </a:solidFill>
                    <a:cs typeface="Times New Roman" pitchFamily="18" charset="0"/>
                  </a:rPr>
                  <a:t> (</a:t>
                </a:r>
                <a:r>
                  <a:rPr lang="en-US" i="1" dirty="0">
                    <a:solidFill>
                      <a:schemeClr val="accent2"/>
                    </a:solidFill>
                    <a:cs typeface="Times New Roman" pitchFamily="18" charset="0"/>
                  </a:rPr>
                  <a:t>C1-C </a:t>
                </a:r>
                <a:r>
                  <a:rPr lang="en-US" dirty="0">
                    <a:solidFill>
                      <a:schemeClr val="accent2"/>
                    </a:solidFill>
                    <a:ea typeface="Arial Unicode MS" pitchFamily="34" charset="-128"/>
                    <a:cs typeface="Arial Unicode MS" pitchFamily="34" charset="-128"/>
                  </a:rPr>
                  <a:t>⋈ C2-C</a:t>
                </a:r>
                <a:r>
                  <a:rPr lang="en-US" dirty="0">
                    <a:solidFill>
                      <a:schemeClr val="accent2"/>
                    </a:solidFill>
                    <a:cs typeface="Times New Roman" pitchFamily="18" charset="0"/>
                  </a:rPr>
                  <a:t>)</a:t>
                </a:r>
                <a:endParaRPr lang="en-US" dirty="0"/>
              </a:p>
            </p:txBody>
          </p:sp>
        </mc:Choice>
        <mc:Fallback xmlns="">
          <p:sp>
            <p:nvSpPr>
              <p:cNvPr id="24" name="TextBox 23">
                <a:extLst>
                  <a:ext uri="{FF2B5EF4-FFF2-40B4-BE49-F238E27FC236}">
                    <a16:creationId xmlns:a16="http://schemas.microsoft.com/office/drawing/2014/main" id="{3C8CC802-F13E-4E00-8ACB-4739E54BC2D6}"/>
                  </a:ext>
                </a:extLst>
              </p:cNvPr>
              <p:cNvSpPr txBox="1">
                <a:spLocks noRot="1" noChangeAspect="1" noMove="1" noResize="1" noEditPoints="1" noAdjustHandles="1" noChangeArrowheads="1" noChangeShapeType="1" noTextEdit="1"/>
              </p:cNvSpPr>
              <p:nvPr/>
            </p:nvSpPr>
            <p:spPr>
              <a:xfrm>
                <a:off x="2858550" y="5851731"/>
                <a:ext cx="6218449" cy="834074"/>
              </a:xfrm>
              <a:prstGeom prst="rect">
                <a:avLst/>
              </a:prstGeom>
              <a:blipFill>
                <a:blip r:embed="rId4"/>
                <a:stretch>
                  <a:fillRect t="-10949" r="-588" b="-16058"/>
                </a:stretch>
              </a:blipFill>
            </p:spPr>
            <p:txBody>
              <a:bodyPr/>
              <a:lstStyle/>
              <a:p>
                <a:r>
                  <a:rPr lang="en-US">
                    <a:noFill/>
                  </a:rPr>
                  <a:t> </a:t>
                </a:r>
              </a:p>
            </p:txBody>
          </p:sp>
        </mc:Fallback>
      </mc:AlternateContent>
      <p:pic>
        <p:nvPicPr>
          <p:cNvPr id="3" name="Picture 2" descr="Image result for circle clipart">
            <a:extLst>
              <a:ext uri="{FF2B5EF4-FFF2-40B4-BE49-F238E27FC236}">
                <a16:creationId xmlns:a16="http://schemas.microsoft.com/office/drawing/2014/main" id="{AE07F0BD-9D4A-59AB-AFB0-6C68B8902586}"/>
              </a:ext>
            </a:extLst>
          </p:cNvPr>
          <p:cNvPicPr>
            <a:picLocks noChangeAspect="1" noChangeArrowheads="1"/>
          </p:cNvPicPr>
          <p:nvPr/>
        </p:nvPicPr>
        <p:blipFill>
          <a:blip r:embed="rId5" cstate="print">
            <a:alphaModFix amt="25000"/>
            <a:extLst>
              <a:ext uri="{28A0092B-C50C-407E-A947-70E740481C1C}">
                <a14:useLocalDpi xmlns:a14="http://schemas.microsoft.com/office/drawing/2010/main" val="0"/>
              </a:ext>
            </a:extLst>
          </a:blip>
          <a:srcRect/>
          <a:stretch>
            <a:fillRect/>
          </a:stretch>
        </p:blipFill>
        <p:spPr bwMode="auto">
          <a:xfrm flipH="1">
            <a:off x="471697" y="5029598"/>
            <a:ext cx="2423903" cy="840545"/>
          </a:xfrm>
          <a:prstGeom prst="rect">
            <a:avLst/>
          </a:prstGeom>
          <a:noFill/>
          <a:extLst>
            <a:ext uri="{909E8E84-426E-40DD-AFC4-6F175D3DCCD1}">
              <a14:hiddenFill xmlns:a14="http://schemas.microsoft.com/office/drawing/2010/main">
                <a:solidFill>
                  <a:srgbClr val="FFFFFF"/>
                </a:solidFill>
              </a14:hiddenFill>
            </a:ext>
          </a:extLst>
        </p:spPr>
      </p:pic>
      <p:sp>
        <p:nvSpPr>
          <p:cNvPr id="22" name="Speech Bubble: Rectangle with Corners Rounded 21">
            <a:extLst>
              <a:ext uri="{FF2B5EF4-FFF2-40B4-BE49-F238E27FC236}">
                <a16:creationId xmlns:a16="http://schemas.microsoft.com/office/drawing/2014/main" id="{73578A52-7D6A-47D8-8966-B090678AE6C6}"/>
              </a:ext>
            </a:extLst>
          </p:cNvPr>
          <p:cNvSpPr/>
          <p:nvPr/>
        </p:nvSpPr>
        <p:spPr bwMode="auto">
          <a:xfrm>
            <a:off x="639552" y="4348147"/>
            <a:ext cx="1371601" cy="681451"/>
          </a:xfrm>
          <a:prstGeom prst="wedgeRoundRectCallout">
            <a:avLst>
              <a:gd name="adj1" fmla="val -22685"/>
              <a:gd name="adj2" fmla="val 90912"/>
              <a:gd name="adj3" fmla="val 16667"/>
            </a:avLst>
          </a:prstGeom>
          <a:solidFill>
            <a:srgbClr val="D4AB7E"/>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Not real</a:t>
            </a:r>
          </a:p>
        </p:txBody>
      </p:sp>
      <p:sp>
        <p:nvSpPr>
          <p:cNvPr id="6" name="TextBox 5">
            <a:extLst>
              <a:ext uri="{FF2B5EF4-FFF2-40B4-BE49-F238E27FC236}">
                <a16:creationId xmlns:a16="http://schemas.microsoft.com/office/drawing/2014/main" id="{75FAB42F-3229-A11D-DAF5-F0474833F04D}"/>
              </a:ext>
            </a:extLst>
          </p:cNvPr>
          <p:cNvSpPr txBox="1"/>
          <p:nvPr/>
        </p:nvSpPr>
        <p:spPr>
          <a:xfrm>
            <a:off x="182352" y="5851731"/>
            <a:ext cx="2286000" cy="579646"/>
          </a:xfrm>
          <a:prstGeom prst="rect">
            <a:avLst/>
          </a:prstGeom>
          <a:noFill/>
        </p:spPr>
        <p:txBody>
          <a:bodyPr wrap="square" rtlCol="0">
            <a:spAutoFit/>
          </a:bodyPr>
          <a:lstStyle/>
          <a:p>
            <a:pPr>
              <a:lnSpc>
                <a:spcPts val="1900"/>
              </a:lnSpc>
            </a:pPr>
            <a:r>
              <a:rPr lang="en-US" sz="1800" dirty="0">
                <a:solidFill>
                  <a:srgbClr val="FF0000"/>
                </a:solidFill>
              </a:rPr>
              <a:t>Schema integration through outer-join</a:t>
            </a:r>
          </a:p>
        </p:txBody>
      </p:sp>
    </p:spTree>
    <p:extLst>
      <p:ext uri="{BB962C8B-B14F-4D97-AF65-F5344CB8AC3E}">
        <p14:creationId xmlns:p14="http://schemas.microsoft.com/office/powerpoint/2010/main" val="172778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4">
                                            <p:txEl>
                                              <p:pRg st="1" end="1"/>
                                            </p:txEl>
                                          </p:spTgt>
                                        </p:tgtEl>
                                        <p:attrNameLst>
                                          <p:attrName>style.visibility</p:attrName>
                                        </p:attrNameLst>
                                      </p:cBhvr>
                                      <p:to>
                                        <p:strVal val="visible"/>
                                      </p:to>
                                    </p:set>
                                    <p:animEffect transition="in" filter="wipe(left)">
                                      <p:cBhvr>
                                        <p:cTn id="10" dur="500"/>
                                        <p:tgtEl>
                                          <p:spTgt spid="24">
                                            <p:txEl>
                                              <p:pRg st="1" end="1"/>
                                            </p:txEl>
                                          </p:spTgt>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762000" y="320929"/>
            <a:ext cx="7772400" cy="838200"/>
          </a:xfrm>
        </p:spPr>
        <p:txBody>
          <a:bodyPr/>
          <a:lstStyle/>
          <a:p>
            <a:pPr eaLnBrk="1" hangingPunct="1"/>
            <a:r>
              <a:rPr lang="en-US" sz="4000" dirty="0">
                <a:latin typeface="Comic Sans MS" pitchFamily="66" charset="0"/>
              </a:rPr>
              <a:t>Query Decomposition</a:t>
            </a:r>
          </a:p>
        </p:txBody>
      </p:sp>
      <mc:AlternateContent xmlns:mc="http://schemas.openxmlformats.org/markup-compatibility/2006" xmlns:a14="http://schemas.microsoft.com/office/drawing/2010/main">
        <mc:Choice Requires="a14">
          <p:sp>
            <p:nvSpPr>
              <p:cNvPr id="2" name="Rectangle 1"/>
              <p:cNvSpPr/>
              <p:nvPr/>
            </p:nvSpPr>
            <p:spPr>
              <a:xfrm>
                <a:off x="732046" y="2218640"/>
                <a:ext cx="8229600" cy="1143518"/>
              </a:xfrm>
              <a:prstGeom prst="rect">
                <a:avLst/>
              </a:prstGeom>
            </p:spPr>
            <p:txBody>
              <a:bodyPr wrap="square">
                <a:spAutoFit/>
              </a:bodyPr>
              <a:lstStyle/>
              <a:p>
                <a:pPr marL="0" lvl="1" indent="0" eaLnBrk="1" hangingPunct="1">
                  <a:lnSpc>
                    <a:spcPct val="90000"/>
                  </a:lnSpc>
                  <a:spcAft>
                    <a:spcPts val="600"/>
                  </a:spcAft>
                  <a:buNone/>
                </a:pPr>
                <a14:m>
                  <m:oMath xmlns:m="http://schemas.openxmlformats.org/officeDocument/2006/math">
                    <m:r>
                      <a:rPr lang="ru-RU" sz="36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a:solidFill>
                      <a:schemeClr val="tx1"/>
                    </a:solidFill>
                    <a:cs typeface="Times New Roman" pitchFamily="18" charset="0"/>
                  </a:rPr>
                  <a:t>A op a</a:t>
                </a:r>
                <a:r>
                  <a:rPr lang="en-US" dirty="0">
                    <a:solidFill>
                      <a:schemeClr val="tx1"/>
                    </a:solidFill>
                    <a:cs typeface="Times New Roman" pitchFamily="18" charset="0"/>
                  </a:rPr>
                  <a:t> (C) =</a:t>
                </a:r>
                <a:r>
                  <a:rPr lang="en-US" dirty="0">
                    <a:solidFill>
                      <a:srgbClr val="3333CC"/>
                    </a:solidFill>
                    <a:cs typeface="Times New Roman" pitchFamily="18" charset="0"/>
                  </a:rPr>
                  <a:t> </a:t>
                </a:r>
                <a14:m>
                  <m:oMath xmlns:m="http://schemas.openxmlformats.org/officeDocument/2006/math">
                    <m:r>
                      <a:rPr lang="ru-RU" sz="3600" smtClean="0">
                        <a:solidFill>
                          <a:srgbClr val="9900CC"/>
                        </a:solidFill>
                        <a:latin typeface="Cambria Math" panose="02040503050406030204" pitchFamily="18" charset="0"/>
                        <a:ea typeface="Cambria Math" panose="02040503050406030204" pitchFamily="18" charset="0"/>
                        <a:cs typeface="Times New Roman" pitchFamily="18" charset="0"/>
                      </a:rPr>
                      <m:t>𝜎</m:t>
                    </m:r>
                  </m:oMath>
                </a14:m>
                <a:r>
                  <a:rPr lang="en-US" sz="2800" baseline="-25000" dirty="0">
                    <a:solidFill>
                      <a:srgbClr val="9900CC"/>
                    </a:solidFill>
                    <a:cs typeface="Times New Roman" pitchFamily="18" charset="0"/>
                  </a:rPr>
                  <a:t>A op a</a:t>
                </a:r>
                <a:r>
                  <a:rPr lang="en-US" sz="2800" dirty="0">
                    <a:solidFill>
                      <a:srgbClr val="9900CC"/>
                    </a:solidFill>
                    <a:cs typeface="Times New Roman" pitchFamily="18" charset="0"/>
                  </a:rPr>
                  <a:t> (C1-O) </a:t>
                </a:r>
                <a:r>
                  <a:rPr lang="en-US" sz="2800" i="0" dirty="0">
                    <a:ea typeface="Arial Unicode MS" pitchFamily="34" charset="-128"/>
                    <a:cs typeface="Arial Unicode MS" pitchFamily="34" charset="-128"/>
                  </a:rPr>
                  <a:t>⋃</a:t>
                </a:r>
                <a:r>
                  <a:rPr lang="en-US" sz="2800" i="0" baseline="-25000" dirty="0">
                    <a:ea typeface="Arial Unicode MS" pitchFamily="34" charset="-128"/>
                    <a:cs typeface="Arial Unicode MS" pitchFamily="34" charset="-128"/>
                  </a:rPr>
                  <a:t>o</a:t>
                </a:r>
                <a:r>
                  <a:rPr lang="en-US" sz="2800" dirty="0">
                    <a:ea typeface="Arial Unicode MS" pitchFamily="34" charset="-128"/>
                    <a:cs typeface="Arial Unicode MS" pitchFamily="34" charset="-128"/>
                  </a:rPr>
                  <a:t> </a:t>
                </a:r>
                <a14:m>
                  <m:oMath xmlns:m="http://schemas.openxmlformats.org/officeDocument/2006/math">
                    <m:r>
                      <a:rPr lang="ru-RU" sz="3600" smtClean="0">
                        <a:solidFill>
                          <a:srgbClr val="FF0000"/>
                        </a:solidFill>
                        <a:latin typeface="Cambria Math" panose="02040503050406030204" pitchFamily="18" charset="0"/>
                        <a:ea typeface="Cambria Math" panose="02040503050406030204" pitchFamily="18" charset="0"/>
                        <a:cs typeface="Times New Roman" pitchFamily="18" charset="0"/>
                      </a:rPr>
                      <m:t>𝜎</m:t>
                    </m:r>
                  </m:oMath>
                </a14:m>
                <a:r>
                  <a:rPr lang="en-US" sz="2800" baseline="-25000" dirty="0">
                    <a:solidFill>
                      <a:srgbClr val="FF0000"/>
                    </a:solidFill>
                    <a:cs typeface="Times New Roman" pitchFamily="18" charset="0"/>
                  </a:rPr>
                  <a:t>A op a</a:t>
                </a:r>
                <a:r>
                  <a:rPr lang="en-US" sz="2800" dirty="0">
                    <a:solidFill>
                      <a:srgbClr val="FF0000"/>
                    </a:solidFill>
                    <a:cs typeface="Times New Roman" pitchFamily="18" charset="0"/>
                  </a:rPr>
                  <a:t> (C2-O)</a:t>
                </a:r>
              </a:p>
              <a:p>
                <a:pPr eaLnBrk="1" hangingPunct="1">
                  <a:lnSpc>
                    <a:spcPct val="90000"/>
                  </a:lnSpc>
                  <a:spcAft>
                    <a:spcPct val="50000"/>
                  </a:spcAft>
                  <a:buFontTx/>
                  <a:buNone/>
                </a:pPr>
                <a:r>
                  <a:rPr lang="en-US" sz="2800" dirty="0">
                    <a:solidFill>
                      <a:schemeClr val="accent2"/>
                    </a:solidFill>
                    <a:cs typeface="Times New Roman" pitchFamily="18" charset="0"/>
                  </a:rPr>
                  <a:t>                                   </a:t>
                </a:r>
                <a:r>
                  <a:rPr lang="en-US" sz="2800" i="0" dirty="0">
                    <a:ea typeface="Arial Unicode MS" pitchFamily="34" charset="-128"/>
                    <a:cs typeface="Arial Unicode MS" pitchFamily="34" charset="-128"/>
                  </a:rPr>
                  <a:t>⋃</a:t>
                </a:r>
                <a:r>
                  <a:rPr lang="en-US" sz="2800" i="0" baseline="-25000" dirty="0">
                    <a:ea typeface="Arial Unicode MS" pitchFamily="34" charset="-128"/>
                    <a:cs typeface="Arial Unicode MS" pitchFamily="34" charset="-128"/>
                  </a:rPr>
                  <a:t>o</a:t>
                </a:r>
                <a:r>
                  <a:rPr lang="en-US" sz="2800" dirty="0">
                    <a:solidFill>
                      <a:schemeClr val="accent2"/>
                    </a:solidFill>
                    <a:ea typeface="Arial Unicode MS" pitchFamily="34" charset="-128"/>
                    <a:cs typeface="Arial Unicode MS" pitchFamily="34" charset="-128"/>
                  </a:rPr>
                  <a:t> </a:t>
                </a:r>
                <a14:m>
                  <m:oMath xmlns:m="http://schemas.openxmlformats.org/officeDocument/2006/math">
                    <m:r>
                      <a:rPr lang="ru-RU" sz="3600" smtClean="0">
                        <a:solidFill>
                          <a:srgbClr val="0070C0"/>
                        </a:solidFill>
                        <a:latin typeface="Cambria Math" panose="02040503050406030204" pitchFamily="18" charset="0"/>
                        <a:ea typeface="Cambria Math" panose="02040503050406030204" pitchFamily="18" charset="0"/>
                        <a:cs typeface="Times New Roman" pitchFamily="18" charset="0"/>
                      </a:rPr>
                      <m:t>𝜎</m:t>
                    </m:r>
                  </m:oMath>
                </a14:m>
                <a:r>
                  <a:rPr lang="en-US" sz="2800" b="1" baseline="-25000" dirty="0">
                    <a:solidFill>
                      <a:srgbClr val="0070C0"/>
                    </a:solidFill>
                    <a:cs typeface="Times New Roman" pitchFamily="18" charset="0"/>
                  </a:rPr>
                  <a:t>A op a</a:t>
                </a:r>
                <a:r>
                  <a:rPr lang="en-US" sz="2800" b="1" dirty="0">
                    <a:solidFill>
                      <a:srgbClr val="0070C0"/>
                    </a:solidFill>
                    <a:cs typeface="Times New Roman" pitchFamily="18" charset="0"/>
                  </a:rPr>
                  <a:t> </a:t>
                </a:r>
                <a:r>
                  <a:rPr lang="en-US" sz="2800" dirty="0">
                    <a:solidFill>
                      <a:srgbClr val="0070C0"/>
                    </a:solidFill>
                    <a:cs typeface="Times New Roman" pitchFamily="18" charset="0"/>
                  </a:rPr>
                  <a:t>(C1-C </a:t>
                </a:r>
                <a:r>
                  <a:rPr lang="en-US" sz="2800" dirty="0">
                    <a:solidFill>
                      <a:srgbClr val="0070C0"/>
                    </a:solidFill>
                    <a:ea typeface="Arial Unicode MS" pitchFamily="34" charset="-128"/>
                    <a:cs typeface="Arial Unicode MS" pitchFamily="34" charset="-128"/>
                  </a:rPr>
                  <a:t>⋈ C2-C</a:t>
                </a:r>
                <a:r>
                  <a:rPr lang="en-US" sz="2800" dirty="0">
                    <a:solidFill>
                      <a:srgbClr val="0070C0"/>
                    </a:solidFill>
                    <a:cs typeface="Times New Roman" pitchFamily="18" charset="0"/>
                  </a:rPr>
                  <a:t>)</a:t>
                </a:r>
                <a:endParaRPr lang="en-US" sz="2800" dirty="0">
                  <a:solidFill>
                    <a:schemeClr val="accent2"/>
                  </a:solidFill>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32046" y="2218640"/>
                <a:ext cx="8229600" cy="1143518"/>
              </a:xfrm>
              <a:prstGeom prst="rect">
                <a:avLst/>
              </a:prstGeom>
              <a:blipFill>
                <a:blip r:embed="rId3"/>
                <a:stretch>
                  <a:fillRect t="-3191" b="-12766"/>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10" y="3745957"/>
            <a:ext cx="3476672" cy="1721781"/>
          </a:xfrm>
          <a:prstGeom prst="rect">
            <a:avLst/>
          </a:prstGeom>
        </p:spPr>
      </p:pic>
      <p:sp>
        <p:nvSpPr>
          <p:cNvPr id="16" name="Speech Bubble: Rectangle with Corners Rounded 15">
            <a:extLst>
              <a:ext uri="{FF2B5EF4-FFF2-40B4-BE49-F238E27FC236}">
                <a16:creationId xmlns:a16="http://schemas.microsoft.com/office/drawing/2014/main" id="{46493E8B-C8AB-E385-F838-543F8AF6C1DB}"/>
              </a:ext>
            </a:extLst>
          </p:cNvPr>
          <p:cNvSpPr/>
          <p:nvPr/>
        </p:nvSpPr>
        <p:spPr bwMode="auto">
          <a:xfrm>
            <a:off x="2057400" y="1390262"/>
            <a:ext cx="1828800" cy="533400"/>
          </a:xfrm>
          <a:prstGeom prst="wedgeRoundRectCallout">
            <a:avLst>
              <a:gd name="adj1" fmla="val 38822"/>
              <a:gd name="adj2" fmla="val 118067"/>
              <a:gd name="adj3" fmla="val 166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Subquery 1</a:t>
            </a:r>
          </a:p>
        </p:txBody>
      </p:sp>
      <p:sp>
        <p:nvSpPr>
          <p:cNvPr id="17" name="Speech Bubble: Rectangle with Corners Rounded 16">
            <a:extLst>
              <a:ext uri="{FF2B5EF4-FFF2-40B4-BE49-F238E27FC236}">
                <a16:creationId xmlns:a16="http://schemas.microsoft.com/office/drawing/2014/main" id="{33AA622B-146A-EF07-FF1F-BDFE4127D470}"/>
              </a:ext>
            </a:extLst>
          </p:cNvPr>
          <p:cNvSpPr/>
          <p:nvPr/>
        </p:nvSpPr>
        <p:spPr bwMode="auto">
          <a:xfrm>
            <a:off x="5486400" y="1347955"/>
            <a:ext cx="1905000" cy="533400"/>
          </a:xfrm>
          <a:prstGeom prst="wedgeRoundRectCallout">
            <a:avLst>
              <a:gd name="adj1" fmla="val -22212"/>
              <a:gd name="adj2" fmla="val 159446"/>
              <a:gd name="adj3" fmla="val 166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Subquery 2</a:t>
            </a:r>
          </a:p>
        </p:txBody>
      </p:sp>
      <p:sp>
        <p:nvSpPr>
          <p:cNvPr id="18" name="Speech Bubble: Rectangle with Corners Rounded 17">
            <a:extLst>
              <a:ext uri="{FF2B5EF4-FFF2-40B4-BE49-F238E27FC236}">
                <a16:creationId xmlns:a16="http://schemas.microsoft.com/office/drawing/2014/main" id="{4012B930-8E51-FC41-599B-05DEA86E849E}"/>
              </a:ext>
            </a:extLst>
          </p:cNvPr>
          <p:cNvSpPr/>
          <p:nvPr/>
        </p:nvSpPr>
        <p:spPr bwMode="auto">
          <a:xfrm>
            <a:off x="4191000" y="3699443"/>
            <a:ext cx="4648200" cy="2803271"/>
          </a:xfrm>
          <a:prstGeom prst="wedgeRoundRectCallout">
            <a:avLst>
              <a:gd name="adj1" fmla="val -7170"/>
              <a:gd name="adj2" fmla="val -63475"/>
              <a:gd name="adj3" fmla="val 166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ts val="180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Subquery 3</a:t>
            </a:r>
          </a:p>
          <a:p>
            <a:pPr marL="0" marR="0" indent="0" defTabSz="914400" rtl="0" eaLnBrk="1" fontAlgn="base" latinLnBrk="0" hangingPunct="1">
              <a:lnSpc>
                <a:spcPct val="100000"/>
              </a:lnSpc>
              <a:spcBef>
                <a:spcPts val="1200"/>
              </a:spcBef>
              <a:spcAft>
                <a:spcPts val="600"/>
              </a:spcAft>
              <a:buClrTx/>
              <a:buSzTx/>
              <a:buFontTx/>
              <a:buNone/>
              <a:tabLst/>
            </a:pPr>
            <a:r>
              <a:rPr lang="en-US" sz="2000" i="0" u="sng" dirty="0">
                <a:solidFill>
                  <a:schemeClr val="tx1"/>
                </a:solidFill>
                <a:latin typeface="Comic Sans MS" pitchFamily="66" charset="0"/>
              </a:rPr>
              <a:t>Example:</a:t>
            </a:r>
            <a:endParaRPr kumimoji="0" lang="en-US" sz="2000" b="0" i="0" u="sng" strike="noStrike" cap="none" normalizeH="0" baseline="0" dirty="0">
              <a:ln>
                <a:noFill/>
              </a:ln>
              <a:solidFill>
                <a:schemeClr val="tx1"/>
              </a:solidFill>
              <a:effectLst/>
              <a:latin typeface="Comic Sans MS" pitchFamily="66" charset="0"/>
            </a:endParaRPr>
          </a:p>
          <a:p>
            <a:pPr marL="855663" marR="0" lvl="0" indent="-855663" algn="l" defTabSz="914400" rtl="0" eaLnBrk="1" fontAlgn="base" latinLnBrk="0" hangingPunct="1">
              <a:lnSpc>
                <a:spcPts val="1900"/>
              </a:lnSpc>
              <a:spcBef>
                <a:spcPct val="5000"/>
              </a:spcBef>
              <a:spcAft>
                <a:spcPct val="200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Unicode MS" pitchFamily="34" charset="-128"/>
                <a:ea typeface="+mn-ea"/>
                <a:cs typeface="+mn-cs"/>
              </a:rPr>
              <a:t>Select  Emp1.Name</a:t>
            </a:r>
          </a:p>
          <a:p>
            <a:pPr marL="855663" marR="0" lvl="0" indent="-855663" algn="l" defTabSz="914400" rtl="0" eaLnBrk="1" fontAlgn="base" latinLnBrk="0" hangingPunct="1">
              <a:lnSpc>
                <a:spcPts val="1900"/>
              </a:lnSpc>
              <a:spcBef>
                <a:spcPct val="5000"/>
              </a:spcBef>
              <a:spcAft>
                <a:spcPct val="200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Unicode MS" pitchFamily="34" charset="-128"/>
                <a:ea typeface="+mn-ea"/>
                <a:cs typeface="+mn-cs"/>
              </a:rPr>
              <a:t>From    Emp1, Emp2</a:t>
            </a:r>
          </a:p>
          <a:p>
            <a:pPr marL="855663" marR="0" lvl="0" indent="-855663" algn="l" defTabSz="914400" rtl="0" eaLnBrk="1" fontAlgn="base" latinLnBrk="0" hangingPunct="1">
              <a:lnSpc>
                <a:spcPts val="1900"/>
              </a:lnSpc>
              <a:spcBef>
                <a:spcPct val="5000"/>
              </a:spcBef>
              <a:spcAft>
                <a:spcPct val="2000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Unicode MS" pitchFamily="34" charset="-128"/>
                <a:ea typeface="+mn-ea"/>
                <a:cs typeface="+mn-cs"/>
              </a:rPr>
              <a:t>Where  </a:t>
            </a:r>
            <a:r>
              <a:rPr kumimoji="0" lang="en-US" sz="1800" b="1" i="0" u="none" strike="noStrike" kern="0" cap="none" spc="0" normalizeH="0" baseline="0" noProof="0" dirty="0">
                <a:ln>
                  <a:noFill/>
                </a:ln>
                <a:solidFill>
                  <a:srgbClr val="000000"/>
                </a:solidFill>
                <a:effectLst/>
                <a:uLnTx/>
                <a:uFillTx/>
                <a:latin typeface="Arial Unicode MS" pitchFamily="34" charset="-128"/>
                <a:ea typeface="+mn-ea"/>
                <a:cs typeface="+mn-cs"/>
              </a:rPr>
              <a:t>Sum(Emp1.Salary,                           </a:t>
            </a:r>
          </a:p>
          <a:p>
            <a:pPr marL="855663" marR="0" lvl="0" indent="-855663" algn="l" defTabSz="914400" rtl="0" eaLnBrk="1" fontAlgn="base" latinLnBrk="0" hangingPunct="1">
              <a:lnSpc>
                <a:spcPts val="1900"/>
              </a:lnSpc>
              <a:spcBef>
                <a:spcPct val="0"/>
              </a:spcBef>
              <a:spcAft>
                <a:spcPts val="6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Unicode MS" pitchFamily="34" charset="-128"/>
                <a:ea typeface="+mn-ea"/>
                <a:cs typeface="+mn-cs"/>
              </a:rPr>
              <a:t>                            Emp2.Salary) </a:t>
            </a:r>
            <a:r>
              <a:rPr kumimoji="0" lang="en-US" sz="1800" b="0" i="0" u="none" strike="noStrike" kern="0" cap="none" spc="0" normalizeH="0" baseline="0" noProof="0" dirty="0">
                <a:ln>
                  <a:noFill/>
                </a:ln>
                <a:solidFill>
                  <a:srgbClr val="000000"/>
                </a:solidFill>
                <a:effectLst/>
                <a:uLnTx/>
                <a:uFillTx/>
                <a:latin typeface="Arial Unicode MS" pitchFamily="34" charset="-128"/>
                <a:ea typeface="+mn-ea"/>
                <a:cs typeface="+mn-cs"/>
              </a:rPr>
              <a:t>&gt; 80,000</a:t>
            </a:r>
          </a:p>
          <a:p>
            <a:pPr marL="855663" marR="0" lvl="0" indent="-855663" algn="l" defTabSz="914400" rtl="0" eaLnBrk="1" fontAlgn="base" latinLnBrk="0" hangingPunct="1">
              <a:lnSpc>
                <a:spcPts val="1900"/>
              </a:lnSpc>
              <a:spcBef>
                <a:spcPct val="0"/>
              </a:spcBef>
              <a:spcAft>
                <a:spcPts val="600"/>
              </a:spcAft>
              <a:buClrTx/>
              <a:buSzTx/>
              <a:buFontTx/>
              <a:buNone/>
              <a:tabLst/>
              <a:defRPr/>
            </a:pPr>
            <a:r>
              <a:rPr lang="en-US" sz="1800" i="0" kern="0" dirty="0">
                <a:solidFill>
                  <a:srgbClr val="000000"/>
                </a:solidFill>
                <a:latin typeface="Arial Unicode MS" pitchFamily="34" charset="-128"/>
              </a:rPr>
              <a:t>           </a:t>
            </a:r>
            <a:r>
              <a:rPr kumimoji="0" lang="en-US" sz="1800" b="0" i="0" u="none" strike="noStrike" kern="0" cap="none" spc="0" normalizeH="0" baseline="0" noProof="0" dirty="0">
                <a:ln>
                  <a:noFill/>
                </a:ln>
                <a:solidFill>
                  <a:srgbClr val="000000"/>
                </a:solidFill>
                <a:effectLst/>
                <a:uLnTx/>
                <a:uFillTx/>
                <a:latin typeface="Arial Unicode MS" pitchFamily="34" charset="-128"/>
                <a:ea typeface="+mn-ea"/>
                <a:cs typeface="+mn-cs"/>
              </a:rPr>
              <a:t>  AND   </a:t>
            </a:r>
            <a:r>
              <a:rPr kumimoji="0" lang="en-US" sz="1800" b="1" i="0" u="none" strike="noStrike" kern="0" cap="none" spc="0" normalizeH="0" baseline="0" noProof="0" dirty="0">
                <a:ln>
                  <a:noFill/>
                </a:ln>
                <a:solidFill>
                  <a:srgbClr val="0070C0"/>
                </a:solidFill>
                <a:effectLst/>
                <a:uLnTx/>
                <a:uFillTx/>
                <a:latin typeface="Arial Unicode MS" pitchFamily="34" charset="-128"/>
                <a:ea typeface="+mn-ea"/>
                <a:cs typeface="+mn-cs"/>
              </a:rPr>
              <a:t>Emp1.SSN = Emp2.SSN</a:t>
            </a:r>
          </a:p>
          <a:p>
            <a:pPr marL="0" marR="0" indent="0"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Comic Sans MS" pitchFamily="66" charset="0"/>
            </a:endParaRPr>
          </a:p>
        </p:txBody>
      </p:sp>
      <p:sp>
        <p:nvSpPr>
          <p:cNvPr id="22" name="Flowchart: Connector 21">
            <a:extLst>
              <a:ext uri="{FF2B5EF4-FFF2-40B4-BE49-F238E27FC236}">
                <a16:creationId xmlns:a16="http://schemas.microsoft.com/office/drawing/2014/main" id="{010ABE0A-DB02-EE72-36EC-2B835952152D}"/>
              </a:ext>
            </a:extLst>
          </p:cNvPr>
          <p:cNvSpPr/>
          <p:nvPr/>
        </p:nvSpPr>
        <p:spPr bwMode="auto">
          <a:xfrm>
            <a:off x="7620000" y="4267200"/>
            <a:ext cx="457200" cy="457200"/>
          </a:xfrm>
          <a:prstGeom prst="flowChartConnector">
            <a:avLst/>
          </a:prstGeom>
          <a:solidFill>
            <a:srgbClr val="0070C0"/>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bg1"/>
                </a:solidFill>
                <a:effectLst/>
                <a:latin typeface="Comic Sans MS" pitchFamily="66" charset="0"/>
              </a:rPr>
              <a:t>3</a:t>
            </a:r>
          </a:p>
        </p:txBody>
      </p:sp>
      <p:pic>
        <p:nvPicPr>
          <p:cNvPr id="23" name="Picture 22" descr="Image result for circle clipart">
            <a:extLst>
              <a:ext uri="{FF2B5EF4-FFF2-40B4-BE49-F238E27FC236}">
                <a16:creationId xmlns:a16="http://schemas.microsoft.com/office/drawing/2014/main" id="{88466CE0-A246-02DA-1831-DA7BC8264713}"/>
              </a:ext>
            </a:extLst>
          </p:cNvPr>
          <p:cNvPicPr>
            <a:picLocks noChangeAspect="1" noChangeArrowheads="1"/>
          </p:cNvPicPr>
          <p:nvPr/>
        </p:nvPicPr>
        <p:blipFill>
          <a:blip r:embed="rId5" cstate="print">
            <a:alphaModFix amt="25000"/>
            <a:extLst>
              <a:ext uri="{28A0092B-C50C-407E-A947-70E740481C1C}">
                <a14:useLocalDpi xmlns:a14="http://schemas.microsoft.com/office/drawing/2010/main" val="0"/>
              </a:ext>
            </a:extLst>
          </a:blip>
          <a:srcRect/>
          <a:stretch>
            <a:fillRect/>
          </a:stretch>
        </p:blipFill>
        <p:spPr bwMode="auto">
          <a:xfrm flipH="1">
            <a:off x="547896" y="2122457"/>
            <a:ext cx="1890503" cy="84054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614F776-C7AD-51D8-556A-2B2CEB632E04}"/>
              </a:ext>
            </a:extLst>
          </p:cNvPr>
          <p:cNvSpPr txBox="1"/>
          <p:nvPr/>
        </p:nvSpPr>
        <p:spPr>
          <a:xfrm>
            <a:off x="182352" y="1786468"/>
            <a:ext cx="1570248" cy="335989"/>
          </a:xfrm>
          <a:prstGeom prst="rect">
            <a:avLst/>
          </a:prstGeom>
          <a:noFill/>
        </p:spPr>
        <p:txBody>
          <a:bodyPr wrap="square" rtlCol="0">
            <a:spAutoFit/>
          </a:bodyPr>
          <a:lstStyle/>
          <a:p>
            <a:pPr>
              <a:lnSpc>
                <a:spcPts val="1900"/>
              </a:lnSpc>
            </a:pPr>
            <a:r>
              <a:rPr lang="en-US" sz="1800" dirty="0">
                <a:solidFill>
                  <a:srgbClr val="FF0000"/>
                </a:solidFill>
              </a:rPr>
              <a:t>Global query</a:t>
            </a:r>
          </a:p>
        </p:txBody>
      </p:sp>
    </p:spTree>
    <p:extLst>
      <p:ext uri="{BB962C8B-B14F-4D97-AF65-F5344CB8AC3E}">
        <p14:creationId xmlns:p14="http://schemas.microsoft.com/office/powerpoint/2010/main" val="44449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066800" y="3180980"/>
            <a:ext cx="7696200" cy="568084"/>
          </a:xfrm>
          <a:prstGeom prst="roundRect">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38242" name="Rectangle 2"/>
          <p:cNvSpPr>
            <a:spLocks noGrp="1" noChangeArrowheads="1"/>
          </p:cNvSpPr>
          <p:nvPr>
            <p:ph type="title"/>
          </p:nvPr>
        </p:nvSpPr>
        <p:spPr>
          <a:xfrm>
            <a:off x="762000" y="320929"/>
            <a:ext cx="7772400" cy="838200"/>
          </a:xfrm>
        </p:spPr>
        <p:txBody>
          <a:bodyPr/>
          <a:lstStyle/>
          <a:p>
            <a:pPr eaLnBrk="1" hangingPunct="1"/>
            <a:r>
              <a:rPr lang="en-US" sz="4000" dirty="0">
                <a:latin typeface="Comic Sans MS" pitchFamily="66" charset="0"/>
              </a:rPr>
              <a:t>Optimization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024" y="4267200"/>
            <a:ext cx="3476672" cy="1721781"/>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609600" y="2057400"/>
                <a:ext cx="8153400" cy="1630639"/>
              </a:xfrm>
              <a:prstGeom prst="rect">
                <a:avLst/>
              </a:prstGeom>
            </p:spPr>
            <p:txBody>
              <a:bodyPr wrap="square">
                <a:spAutoFit/>
              </a:bodyPr>
              <a:lstStyle/>
              <a:p>
                <a:pPr marL="0" lvl="1" indent="0" eaLnBrk="1" hangingPunct="1">
                  <a:lnSpc>
                    <a:spcPct val="90000"/>
                  </a:lnSpc>
                  <a:spcAft>
                    <a:spcPts val="300"/>
                  </a:spcAft>
                  <a:buNone/>
                </a:pPr>
                <a14:m>
                  <m:oMath xmlns:m="http://schemas.openxmlformats.org/officeDocument/2006/math">
                    <m:r>
                      <a:rPr lang="ru-RU" sz="36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err="1">
                    <a:solidFill>
                      <a:schemeClr val="tx1"/>
                    </a:solidFill>
                    <a:cs typeface="Times New Roman" pitchFamily="18" charset="0"/>
                  </a:rPr>
                  <a:t>EmpO.Salary</a:t>
                </a:r>
                <a:r>
                  <a:rPr lang="en-US" baseline="-25000" dirty="0">
                    <a:solidFill>
                      <a:schemeClr val="tx1"/>
                    </a:solidFill>
                    <a:cs typeface="Times New Roman" pitchFamily="18" charset="0"/>
                  </a:rPr>
                  <a:t> &gt; 100,000</a:t>
                </a:r>
                <a:r>
                  <a:rPr lang="en-US" dirty="0">
                    <a:solidFill>
                      <a:schemeClr val="tx1"/>
                    </a:solidFill>
                    <a:cs typeface="Times New Roman" pitchFamily="18" charset="0"/>
                  </a:rPr>
                  <a:t> (C) = </a:t>
                </a:r>
                <a14:m>
                  <m:oMath xmlns:m="http://schemas.openxmlformats.org/officeDocument/2006/math">
                    <m:r>
                      <a:rPr lang="ru-RU" sz="3600" smtClean="0">
                        <a:solidFill>
                          <a:srgbClr val="9900CC"/>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a:solidFill>
                      <a:srgbClr val="9900CC"/>
                    </a:solidFill>
                    <a:cs typeface="Times New Roman" pitchFamily="18" charset="0"/>
                  </a:rPr>
                  <a:t>Emp1.Salary &gt; 100,000</a:t>
                </a:r>
                <a:r>
                  <a:rPr lang="en-US" sz="2800" dirty="0">
                    <a:solidFill>
                      <a:srgbClr val="9900CC"/>
                    </a:solidFill>
                    <a:cs typeface="Times New Roman" pitchFamily="18" charset="0"/>
                  </a:rPr>
                  <a:t> (C1-O) </a:t>
                </a:r>
                <a:r>
                  <a:rPr lang="en-US" sz="2800" i="0" dirty="0">
                    <a:ea typeface="Arial Unicode MS" pitchFamily="34" charset="-128"/>
                    <a:cs typeface="Arial Unicode MS" pitchFamily="34" charset="-128"/>
                  </a:rPr>
                  <a:t>⋃</a:t>
                </a:r>
                <a:r>
                  <a:rPr lang="en-US" sz="2800" i="0" baseline="-25000" dirty="0">
                    <a:ea typeface="Arial Unicode MS" pitchFamily="34" charset="-128"/>
                    <a:cs typeface="Arial Unicode MS" pitchFamily="34" charset="-128"/>
                  </a:rPr>
                  <a:t>o</a:t>
                </a:r>
                <a:r>
                  <a:rPr lang="en-US" sz="2800" dirty="0">
                    <a:ea typeface="Arial Unicode MS" pitchFamily="34" charset="-128"/>
                    <a:cs typeface="Arial Unicode MS" pitchFamily="34" charset="-128"/>
                  </a:rPr>
                  <a:t> </a:t>
                </a:r>
                <a:endParaRPr lang="en-US" sz="3600" dirty="0">
                  <a:latin typeface="Cambria Math" panose="02040503050406030204" pitchFamily="18" charset="0"/>
                  <a:ea typeface="Cambria Math" panose="02040503050406030204" pitchFamily="18" charset="0"/>
                  <a:cs typeface="Times New Roman" pitchFamily="18" charset="0"/>
                </a:endParaRPr>
              </a:p>
              <a:p>
                <a:pPr marL="0" lvl="1" indent="0" eaLnBrk="1" hangingPunct="1">
                  <a:lnSpc>
                    <a:spcPct val="90000"/>
                  </a:lnSpc>
                  <a:spcAft>
                    <a:spcPts val="300"/>
                  </a:spcAft>
                  <a:buNone/>
                </a:pPr>
                <a14:m>
                  <m:oMath xmlns:m="http://schemas.openxmlformats.org/officeDocument/2006/math">
                    <m:r>
                      <a:rPr lang="en-US" sz="3600" b="0" i="1" smtClean="0">
                        <a:solidFill>
                          <a:srgbClr val="3333CC"/>
                        </a:solidFill>
                        <a:latin typeface="Cambria Math" panose="02040503050406030204" pitchFamily="18" charset="0"/>
                        <a:ea typeface="Cambria Math" panose="02040503050406030204" pitchFamily="18" charset="0"/>
                        <a:cs typeface="Times New Roman" pitchFamily="18" charset="0"/>
                      </a:rPr>
                      <m:t>     </m:t>
                    </m:r>
                    <m:r>
                      <a:rPr lang="ru-RU" sz="3600" smtClean="0">
                        <a:solidFill>
                          <a:srgbClr val="0070C0"/>
                        </a:solidFill>
                        <a:latin typeface="Cambria Math" panose="02040503050406030204" pitchFamily="18" charset="0"/>
                        <a:ea typeface="Cambria Math" panose="02040503050406030204" pitchFamily="18" charset="0"/>
                        <a:cs typeface="Times New Roman" pitchFamily="18" charset="0"/>
                      </a:rPr>
                      <m:t>𝜎</m:t>
                    </m:r>
                  </m:oMath>
                </a14:m>
                <a:r>
                  <a:rPr lang="en-US" sz="2800" baseline="-25000" dirty="0">
                    <a:solidFill>
                      <a:srgbClr val="0070C0"/>
                    </a:solidFill>
                    <a:cs typeface="Times New Roman" pitchFamily="18" charset="0"/>
                  </a:rPr>
                  <a:t> Emp2.Salary &gt; 100,000</a:t>
                </a:r>
                <a:r>
                  <a:rPr lang="en-US" sz="2800" dirty="0">
                    <a:solidFill>
                      <a:srgbClr val="0070C0"/>
                    </a:solidFill>
                    <a:cs typeface="Times New Roman" pitchFamily="18" charset="0"/>
                  </a:rPr>
                  <a:t> (C2-O) </a:t>
                </a:r>
                <a:r>
                  <a:rPr lang="en-US" sz="2800" i="0" dirty="0">
                    <a:ea typeface="Arial Unicode MS" pitchFamily="34" charset="-128"/>
                    <a:cs typeface="Arial Unicode MS" pitchFamily="34" charset="-128"/>
                  </a:rPr>
                  <a:t>⋃</a:t>
                </a:r>
                <a:r>
                  <a:rPr lang="en-US" sz="2800" i="0" baseline="-25000" dirty="0">
                    <a:ea typeface="Arial Unicode MS" pitchFamily="34" charset="-128"/>
                    <a:cs typeface="Arial Unicode MS" pitchFamily="34" charset="-128"/>
                  </a:rPr>
                  <a:t>o</a:t>
                </a:r>
                <a:r>
                  <a:rPr lang="en-US" sz="2800" u="sng" dirty="0">
                    <a:ea typeface="Arial Unicode MS" pitchFamily="34" charset="-128"/>
                    <a:cs typeface="Arial Unicode MS" pitchFamily="34" charset="-128"/>
                  </a:rPr>
                  <a:t> </a:t>
                </a:r>
              </a:p>
              <a:p>
                <a:pPr marL="0" lvl="1" indent="0" eaLnBrk="1" hangingPunct="1">
                  <a:lnSpc>
                    <a:spcPct val="90000"/>
                  </a:lnSpc>
                  <a:spcAft>
                    <a:spcPts val="300"/>
                  </a:spcAft>
                  <a:buNone/>
                </a:pPr>
                <a:r>
                  <a:rPr lang="en-US" sz="2800" dirty="0">
                    <a:solidFill>
                      <a:schemeClr val="accent2"/>
                    </a:solidFill>
                    <a:ea typeface="Arial Unicode MS" pitchFamily="34" charset="-128"/>
                    <a:cs typeface="Arial Unicode MS" pitchFamily="34" charset="-128"/>
                  </a:rPr>
                  <a:t>     </a:t>
                </a:r>
                <a14:m>
                  <m:oMath xmlns:m="http://schemas.openxmlformats.org/officeDocument/2006/math">
                    <m:r>
                      <a:rPr lang="ru-RU" sz="3600" smtClean="0">
                        <a:solidFill>
                          <a:srgbClr val="FF0000"/>
                        </a:solidFill>
                        <a:latin typeface="Cambria Math" panose="02040503050406030204" pitchFamily="18" charset="0"/>
                        <a:ea typeface="Cambria Math" panose="02040503050406030204" pitchFamily="18" charset="0"/>
                        <a:cs typeface="Times New Roman" pitchFamily="18" charset="0"/>
                      </a:rPr>
                      <m:t>𝜎</m:t>
                    </m:r>
                  </m:oMath>
                </a14:m>
                <a:r>
                  <a:rPr lang="en-US" sz="2800" b="1" baseline="-25000" dirty="0">
                    <a:solidFill>
                      <a:srgbClr val="FF0000"/>
                    </a:solidFill>
                    <a:cs typeface="Times New Roman" pitchFamily="18" charset="0"/>
                  </a:rPr>
                  <a:t>sum(Emp1.Salary,Emp2.Salary)&gt;100,000 </a:t>
                </a:r>
                <a:r>
                  <a:rPr lang="en-US" sz="2800" dirty="0">
                    <a:solidFill>
                      <a:srgbClr val="FF0000"/>
                    </a:solidFill>
                    <a:cs typeface="Times New Roman" pitchFamily="18" charset="0"/>
                  </a:rPr>
                  <a:t>(C1-C </a:t>
                </a:r>
                <a:r>
                  <a:rPr lang="en-US" sz="2800" dirty="0">
                    <a:solidFill>
                      <a:srgbClr val="FF0000"/>
                    </a:solidFill>
                    <a:ea typeface="Arial Unicode MS" pitchFamily="34" charset="-128"/>
                    <a:cs typeface="Arial Unicode MS" pitchFamily="34" charset="-128"/>
                  </a:rPr>
                  <a:t>⋈ C2-C</a:t>
                </a:r>
                <a:r>
                  <a:rPr lang="en-US" sz="2800" dirty="0">
                    <a:solidFill>
                      <a:srgbClr val="FF0000"/>
                    </a:solidFill>
                    <a:cs typeface="Times New Roman" pitchFamily="18" charset="0"/>
                  </a:rPr>
                  <a:t>)</a:t>
                </a:r>
              </a:p>
            </p:txBody>
          </p:sp>
        </mc:Choice>
        <mc:Fallback xmlns="">
          <p:sp>
            <p:nvSpPr>
              <p:cNvPr id="12" name="Rectangle 11"/>
              <p:cNvSpPr>
                <a:spLocks noRot="1" noChangeAspect="1" noMove="1" noResize="1" noEditPoints="1" noAdjustHandles="1" noChangeArrowheads="1" noChangeShapeType="1" noTextEdit="1"/>
              </p:cNvSpPr>
              <p:nvPr/>
            </p:nvSpPr>
            <p:spPr>
              <a:xfrm>
                <a:off x="609600" y="2057400"/>
                <a:ext cx="8153400" cy="1630639"/>
              </a:xfrm>
              <a:prstGeom prst="rect">
                <a:avLst/>
              </a:prstGeom>
              <a:blipFill>
                <a:blip r:embed="rId4"/>
                <a:stretch>
                  <a:fillRect t="-2247" r="-747" b="-8614"/>
                </a:stretch>
              </a:blipFill>
            </p:spPr>
            <p:txBody>
              <a:bodyPr/>
              <a:lstStyle/>
              <a:p>
                <a:r>
                  <a:rPr lang="en-US">
                    <a:noFill/>
                  </a:rPr>
                  <a:t> </a:t>
                </a:r>
              </a:p>
            </p:txBody>
          </p:sp>
        </mc:Fallback>
      </mc:AlternateContent>
      <p:sp>
        <p:nvSpPr>
          <p:cNvPr id="13" name="Oval 12"/>
          <p:cNvSpPr/>
          <p:nvPr/>
        </p:nvSpPr>
        <p:spPr bwMode="auto">
          <a:xfrm>
            <a:off x="5943600" y="1946619"/>
            <a:ext cx="343424" cy="336090"/>
          </a:xfrm>
          <a:prstGeom prst="ellipse">
            <a:avLst/>
          </a:prstGeom>
          <a:solidFill>
            <a:srgbClr val="9900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Comic Sans MS" pitchFamily="66" charset="0"/>
              </a:rPr>
              <a:t>1</a:t>
            </a:r>
          </a:p>
        </p:txBody>
      </p:sp>
      <p:sp>
        <p:nvSpPr>
          <p:cNvPr id="14" name="Oval 13"/>
          <p:cNvSpPr/>
          <p:nvPr/>
        </p:nvSpPr>
        <p:spPr bwMode="auto">
          <a:xfrm>
            <a:off x="762000" y="2789500"/>
            <a:ext cx="343424" cy="336090"/>
          </a:xfrm>
          <a:prstGeom prst="ellips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i="0" dirty="0">
                <a:solidFill>
                  <a:schemeClr val="bg1"/>
                </a:solidFill>
              </a:rPr>
              <a:t>2</a:t>
            </a:r>
            <a:endParaRPr kumimoji="0" lang="en-US" sz="2400" b="0" i="0" u="none" strike="noStrike" cap="none" normalizeH="0" baseline="0" dirty="0">
              <a:ln>
                <a:noFill/>
              </a:ln>
              <a:solidFill>
                <a:schemeClr val="bg1"/>
              </a:solidFill>
              <a:effectLst/>
              <a:latin typeface="Comic Sans MS" pitchFamily="66" charset="0"/>
            </a:endParaRPr>
          </a:p>
        </p:txBody>
      </p:sp>
      <p:sp>
        <p:nvSpPr>
          <p:cNvPr id="15" name="Oval 14"/>
          <p:cNvSpPr/>
          <p:nvPr/>
        </p:nvSpPr>
        <p:spPr bwMode="auto">
          <a:xfrm>
            <a:off x="8099612" y="2844890"/>
            <a:ext cx="343424" cy="336090"/>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i="0" dirty="0">
                <a:solidFill>
                  <a:schemeClr val="bg1"/>
                </a:solidFill>
              </a:rPr>
              <a:t>3</a:t>
            </a:r>
            <a:endParaRPr kumimoji="0" lang="en-US" sz="2400" b="0" i="0" u="none" strike="noStrike" cap="none" normalizeH="0" baseline="0" dirty="0">
              <a:ln>
                <a:noFill/>
              </a:ln>
              <a:solidFill>
                <a:schemeClr val="bg1"/>
              </a:solidFill>
              <a:effectLst/>
              <a:latin typeface="Comic Sans MS" pitchFamily="66" charset="0"/>
            </a:endParaRPr>
          </a:p>
        </p:txBody>
      </p:sp>
      <mc:AlternateContent xmlns:mc="http://schemas.openxmlformats.org/markup-compatibility/2006" xmlns:a14="http://schemas.microsoft.com/office/drawing/2010/main">
        <mc:Choice Requires="a14">
          <p:sp>
            <p:nvSpPr>
              <p:cNvPr id="6" name="Rounded Rectangular Callout 5"/>
              <p:cNvSpPr/>
              <p:nvPr/>
            </p:nvSpPr>
            <p:spPr bwMode="auto">
              <a:xfrm>
                <a:off x="5029200" y="4586310"/>
                <a:ext cx="3276600" cy="1748675"/>
              </a:xfrm>
              <a:prstGeom prst="wedgeRoundRectCallout">
                <a:avLst>
                  <a:gd name="adj1" fmla="val 26060"/>
                  <a:gd name="adj2" fmla="val -104059"/>
                  <a:gd name="adj3" fmla="val 16667"/>
                </a:avLst>
              </a:prstGeom>
              <a:solidFill>
                <a:srgbClr val="FF434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eaLnBrk="1" hangingPunct="1"/>
                <a:r>
                  <a:rPr lang="en-US" dirty="0">
                    <a:solidFill>
                      <a:schemeClr val="bg1"/>
                    </a:solidFill>
                  </a:rPr>
                  <a:t>When can we distribute </a:t>
                </a:r>
                <a14:m>
                  <m:oMath xmlns:m="http://schemas.openxmlformats.org/officeDocument/2006/math">
                    <m:r>
                      <a:rPr lang="ru-RU">
                        <a:solidFill>
                          <a:schemeClr val="bg1"/>
                        </a:solidFill>
                        <a:latin typeface="Cambria Math" panose="02040503050406030204" pitchFamily="18" charset="0"/>
                        <a:ea typeface="Cambria Math" panose="02040503050406030204" pitchFamily="18" charset="0"/>
                        <a:cs typeface="Times New Roman" pitchFamily="18" charset="0"/>
                      </a:rPr>
                      <m:t>𝜎</m:t>
                    </m:r>
                  </m:oMath>
                </a14:m>
                <a:r>
                  <a:rPr lang="en-US" dirty="0">
                    <a:solidFill>
                      <a:schemeClr val="bg1"/>
                    </a:solidFill>
                  </a:rPr>
                  <a:t> over </a:t>
                </a:r>
                <a14:m>
                  <m:oMath xmlns:m="http://schemas.openxmlformats.org/officeDocument/2006/math">
                    <m:r>
                      <a:rPr lang="en-US" sz="2800" i="1" smtClean="0">
                        <a:solidFill>
                          <a:schemeClr val="bg1"/>
                        </a:solidFill>
                        <a:latin typeface="Cambria Math" panose="02040503050406030204" pitchFamily="18" charset="0"/>
                        <a:ea typeface="Cambria Math" panose="02040503050406030204" pitchFamily="18" charset="0"/>
                      </a:rPr>
                      <m:t>⋈</m:t>
                    </m:r>
                  </m:oMath>
                </a14:m>
                <a:r>
                  <a:rPr lang="en-US" dirty="0">
                    <a:solidFill>
                      <a:schemeClr val="bg1"/>
                    </a:solidFill>
                  </a:rPr>
                  <a:t> </a:t>
                </a:r>
                <a:r>
                  <a:rPr lang="en-US" dirty="0">
                    <a:solidFill>
                      <a:schemeClr val="bg1"/>
                    </a:solidFill>
                    <a:latin typeface="Arial Unicode MS" pitchFamily="34" charset="-128"/>
                    <a:ea typeface="Arial Unicode MS" pitchFamily="34" charset="-128"/>
                    <a:cs typeface="Arial Unicode MS" pitchFamily="34" charset="-128"/>
                  </a:rPr>
                  <a:t>to reduce the join cost?</a:t>
                </a:r>
              </a:p>
            </p:txBody>
          </p:sp>
        </mc:Choice>
        <mc:Fallback xmlns="">
          <p:sp>
            <p:nvSpPr>
              <p:cNvPr id="6" name="Rounded Rectangular Callout 5"/>
              <p:cNvSpPr>
                <a:spLocks noRot="1" noChangeAspect="1" noMove="1" noResize="1" noEditPoints="1" noAdjustHandles="1" noChangeArrowheads="1" noChangeShapeType="1" noTextEdit="1"/>
              </p:cNvSpPr>
              <p:nvPr/>
            </p:nvSpPr>
            <p:spPr bwMode="auto">
              <a:xfrm>
                <a:off x="5029200" y="4586310"/>
                <a:ext cx="3276600" cy="1748675"/>
              </a:xfrm>
              <a:prstGeom prst="wedgeRoundRectCallout">
                <a:avLst>
                  <a:gd name="adj1" fmla="val 26060"/>
                  <a:gd name="adj2" fmla="val -104059"/>
                  <a:gd name="adj3" fmla="val 16667"/>
                </a:avLst>
              </a:prstGeom>
              <a:blipFill>
                <a:blip r:embed="rId5"/>
                <a:stretch>
                  <a:fillRect/>
                </a:stretch>
              </a:blipFill>
              <a:ln w="9525" cap="flat" cmpd="sng" algn="ctr">
                <a:noFill/>
                <a:prstDash val="solid"/>
                <a:round/>
                <a:headEnd type="none" w="med" len="med"/>
                <a:tailEnd type="none" w="med" len="med"/>
              </a:ln>
              <a:effectLst>
                <a:outerShdw blurRad="107950" dist="12700" dir="5400000" algn="ctr">
                  <a:srgbClr val="000000"/>
                </a:outerShdw>
              </a:effectLst>
            </p:spPr>
            <p:txBody>
              <a:bodyPr/>
              <a:lstStyle/>
              <a:p>
                <a:r>
                  <a:rPr lang="en-US">
                    <a:noFill/>
                  </a:rPr>
                  <a:t> </a:t>
                </a:r>
              </a:p>
            </p:txBody>
          </p:sp>
        </mc:Fallback>
      </mc:AlternateContent>
      <p:sp>
        <p:nvSpPr>
          <p:cNvPr id="2" name="TextBox 1"/>
          <p:cNvSpPr txBox="1"/>
          <p:nvPr/>
        </p:nvSpPr>
        <p:spPr>
          <a:xfrm>
            <a:off x="838200" y="1210405"/>
            <a:ext cx="5365571" cy="461665"/>
          </a:xfrm>
          <a:prstGeom prst="rect">
            <a:avLst/>
          </a:prstGeom>
          <a:noFill/>
        </p:spPr>
        <p:txBody>
          <a:bodyPr wrap="none" rtlCol="0">
            <a:spAutoFit/>
          </a:bodyPr>
          <a:lstStyle/>
          <a:p>
            <a:r>
              <a:rPr lang="en-US" dirty="0"/>
              <a:t>Optimization for      and      is trivial</a:t>
            </a:r>
          </a:p>
        </p:txBody>
      </p:sp>
      <p:sp>
        <p:nvSpPr>
          <p:cNvPr id="11" name="Oval 10"/>
          <p:cNvSpPr/>
          <p:nvPr/>
        </p:nvSpPr>
        <p:spPr bwMode="auto">
          <a:xfrm>
            <a:off x="3429000" y="1294197"/>
            <a:ext cx="343424" cy="336090"/>
          </a:xfrm>
          <a:prstGeom prst="ellipse">
            <a:avLst/>
          </a:prstGeom>
          <a:solidFill>
            <a:srgbClr val="9900CC"/>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Comic Sans MS" pitchFamily="66" charset="0"/>
              </a:rPr>
              <a:t>1</a:t>
            </a:r>
          </a:p>
        </p:txBody>
      </p:sp>
      <p:sp>
        <p:nvSpPr>
          <p:cNvPr id="16" name="Oval 15"/>
          <p:cNvSpPr/>
          <p:nvPr/>
        </p:nvSpPr>
        <p:spPr bwMode="auto">
          <a:xfrm>
            <a:off x="4476488" y="1294197"/>
            <a:ext cx="343424" cy="336090"/>
          </a:xfrm>
          <a:prstGeom prst="ellipse">
            <a:avLst/>
          </a:prstGeom>
          <a:solidFill>
            <a:srgbClr val="0070C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i="0" dirty="0">
                <a:solidFill>
                  <a:schemeClr val="bg1"/>
                </a:solidFill>
              </a:rPr>
              <a:t>2</a:t>
            </a:r>
            <a:endParaRPr kumimoji="0" lang="en-US" sz="2400" b="0" i="0" u="none" strike="noStrike" cap="none" normalizeH="0" baseline="0" dirty="0">
              <a:ln>
                <a:noFill/>
              </a:ln>
              <a:solidFill>
                <a:schemeClr val="bg1"/>
              </a:solidFill>
              <a:effectLst/>
              <a:latin typeface="Comic Sans MS" pitchFamily="66" charset="0"/>
            </a:endParaRPr>
          </a:p>
        </p:txBody>
      </p:sp>
    </p:spTree>
    <p:extLst>
      <p:ext uri="{BB962C8B-B14F-4D97-AF65-F5344CB8AC3E}">
        <p14:creationId xmlns:p14="http://schemas.microsoft.com/office/powerpoint/2010/main" val="31294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304283"/>
            <a:ext cx="7772400" cy="838200"/>
          </a:xfrm>
        </p:spPr>
        <p:txBody>
          <a:bodyPr/>
          <a:lstStyle/>
          <a:p>
            <a:pPr eaLnBrk="1" hangingPunct="1"/>
            <a:r>
              <a:rPr lang="en-US" sz="4000" dirty="0">
                <a:latin typeface="Comic Sans MS" pitchFamily="66" charset="0"/>
              </a:rPr>
              <a:t>Query Optimization</a:t>
            </a:r>
          </a:p>
        </p:txBody>
      </p:sp>
      <p:sp>
        <p:nvSpPr>
          <p:cNvPr id="138245" name="Text Box 5"/>
          <p:cNvSpPr txBox="1">
            <a:spLocks noChangeArrowheads="1"/>
          </p:cNvSpPr>
          <p:nvPr/>
        </p:nvSpPr>
        <p:spPr bwMode="auto">
          <a:xfrm>
            <a:off x="5715000" y="3166912"/>
            <a:ext cx="30241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t>Expensive operation</a:t>
            </a:r>
          </a:p>
        </p:txBody>
      </p:sp>
      <p:sp>
        <p:nvSpPr>
          <p:cNvPr id="138247" name="Line 7"/>
          <p:cNvSpPr>
            <a:spLocks noChangeShapeType="1"/>
          </p:cNvSpPr>
          <p:nvPr/>
        </p:nvSpPr>
        <p:spPr bwMode="auto">
          <a:xfrm flipH="1" flipV="1">
            <a:off x="7053290" y="2620602"/>
            <a:ext cx="109510" cy="57979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8248" name="Text Box 4"/>
          <p:cNvSpPr txBox="1">
            <a:spLocks noChangeArrowheads="1"/>
          </p:cNvSpPr>
          <p:nvPr/>
        </p:nvSpPr>
        <p:spPr bwMode="auto">
          <a:xfrm>
            <a:off x="4059497" y="4220802"/>
            <a:ext cx="4912212"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1200"/>
              </a:spcAft>
            </a:pPr>
            <a:r>
              <a:rPr lang="en-US" sz="2000" dirty="0">
                <a:solidFill>
                  <a:srgbClr val="7030A0"/>
                </a:solidFill>
              </a:rPr>
              <a:t>Attribute A is defined by an aggregate function to resolve inconsistency, e.g., </a:t>
            </a:r>
          </a:p>
          <a:p>
            <a:pPr eaLnBrk="1" hangingPunct="1"/>
            <a:r>
              <a:rPr lang="en-US" sz="2000" dirty="0" err="1">
                <a:solidFill>
                  <a:srgbClr val="7030A0"/>
                </a:solidFill>
              </a:rPr>
              <a:t>Emp</a:t>
            </a:r>
            <a:r>
              <a:rPr lang="en-US" sz="2000" i="0" dirty="0" err="1">
                <a:solidFill>
                  <a:srgbClr val="7030A0"/>
                </a:solidFill>
              </a:rPr>
              <a:t>O.Salary</a:t>
            </a:r>
            <a:r>
              <a:rPr lang="en-US" sz="2000" dirty="0">
                <a:solidFill>
                  <a:srgbClr val="7030A0"/>
                </a:solidFill>
              </a:rPr>
              <a:t> = </a:t>
            </a:r>
          </a:p>
          <a:p>
            <a:pPr eaLnBrk="1" hangingPunct="1"/>
            <a:r>
              <a:rPr lang="en-US" sz="2000" dirty="0">
                <a:solidFill>
                  <a:srgbClr val="7030A0"/>
                </a:solidFill>
              </a:rPr>
              <a:t>        sum(Emp1.Salary, Emp2.Salary)</a:t>
            </a:r>
            <a:r>
              <a:rPr lang="en-US" sz="2000" dirty="0">
                <a:solidFill>
                  <a:srgbClr val="FF0000"/>
                </a:solidFill>
              </a:rPr>
              <a:t> </a:t>
            </a:r>
          </a:p>
        </p:txBody>
      </p:sp>
      <p:sp>
        <p:nvSpPr>
          <p:cNvPr id="138249" name="Line 7"/>
          <p:cNvSpPr>
            <a:spLocks noChangeShapeType="1"/>
          </p:cNvSpPr>
          <p:nvPr/>
        </p:nvSpPr>
        <p:spPr bwMode="auto">
          <a:xfrm flipH="1" flipV="1">
            <a:off x="5093400" y="2743714"/>
            <a:ext cx="512090" cy="1477088"/>
          </a:xfrm>
          <a:prstGeom prst="line">
            <a:avLst/>
          </a:prstGeom>
          <a:noFill/>
          <a:ln w="25400">
            <a:solidFill>
              <a:srgbClr val="7030A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381000" y="1600200"/>
                <a:ext cx="8229600" cy="1143518"/>
              </a:xfrm>
              <a:prstGeom prst="rect">
                <a:avLst/>
              </a:prstGeom>
            </p:spPr>
            <p:txBody>
              <a:bodyPr wrap="square">
                <a:spAutoFit/>
              </a:bodyPr>
              <a:lstStyle/>
              <a:p>
                <a:pPr marL="0" lvl="1" indent="0" eaLnBrk="1" hangingPunct="1">
                  <a:lnSpc>
                    <a:spcPct val="90000"/>
                  </a:lnSpc>
                  <a:spcAft>
                    <a:spcPts val="600"/>
                  </a:spcAft>
                  <a:buNone/>
                </a:pPr>
                <a14:m>
                  <m:oMath xmlns:m="http://schemas.openxmlformats.org/officeDocument/2006/math">
                    <m:r>
                      <a:rPr lang="ru-RU" sz="3600" smtClean="0">
                        <a:solidFill>
                          <a:schemeClr val="accent2">
                            <a:lumMod val="40000"/>
                            <a:lumOff val="60000"/>
                          </a:schemeClr>
                        </a:solidFill>
                        <a:latin typeface="Cambria Math" panose="02040503050406030204" pitchFamily="18" charset="0"/>
                        <a:ea typeface="Cambria Math" panose="02040503050406030204" pitchFamily="18" charset="0"/>
                        <a:cs typeface="Times New Roman" pitchFamily="18" charset="0"/>
                      </a:rPr>
                      <m:t>𝜎</m:t>
                    </m:r>
                  </m:oMath>
                </a14:m>
                <a:r>
                  <a:rPr lang="en-US" baseline="-25000" dirty="0">
                    <a:solidFill>
                      <a:schemeClr val="accent2">
                        <a:lumMod val="40000"/>
                        <a:lumOff val="60000"/>
                      </a:schemeClr>
                    </a:solidFill>
                    <a:cs typeface="Times New Roman" pitchFamily="18" charset="0"/>
                  </a:rPr>
                  <a:t>A op a</a:t>
                </a:r>
                <a:r>
                  <a:rPr lang="en-US" dirty="0">
                    <a:solidFill>
                      <a:schemeClr val="accent2">
                        <a:lumMod val="40000"/>
                        <a:lumOff val="60000"/>
                      </a:schemeClr>
                    </a:solidFill>
                    <a:cs typeface="Times New Roman" pitchFamily="18" charset="0"/>
                  </a:rPr>
                  <a:t> (C) = </a:t>
                </a:r>
                <a14:m>
                  <m:oMath xmlns:m="http://schemas.openxmlformats.org/officeDocument/2006/math">
                    <m:r>
                      <a:rPr lang="ru-RU" sz="3600">
                        <a:solidFill>
                          <a:schemeClr val="accent2">
                            <a:lumMod val="40000"/>
                            <a:lumOff val="60000"/>
                          </a:schemeClr>
                        </a:solidFill>
                        <a:latin typeface="Cambria Math" panose="02040503050406030204" pitchFamily="18" charset="0"/>
                        <a:ea typeface="Cambria Math" panose="02040503050406030204" pitchFamily="18" charset="0"/>
                        <a:cs typeface="Times New Roman" pitchFamily="18" charset="0"/>
                      </a:rPr>
                      <m:t>𝜎</m:t>
                    </m:r>
                  </m:oMath>
                </a14:m>
                <a:r>
                  <a:rPr lang="en-US" sz="2800" baseline="-25000" dirty="0">
                    <a:solidFill>
                      <a:schemeClr val="accent2">
                        <a:lumMod val="40000"/>
                        <a:lumOff val="60000"/>
                      </a:schemeClr>
                    </a:solidFill>
                    <a:cs typeface="Times New Roman" pitchFamily="18" charset="0"/>
                  </a:rPr>
                  <a:t>A op a</a:t>
                </a:r>
                <a:r>
                  <a:rPr lang="en-US" sz="2800" dirty="0">
                    <a:solidFill>
                      <a:schemeClr val="accent2">
                        <a:lumMod val="40000"/>
                        <a:lumOff val="60000"/>
                      </a:schemeClr>
                    </a:solidFill>
                    <a:cs typeface="Times New Roman" pitchFamily="18" charset="0"/>
                  </a:rPr>
                  <a:t> (C1-O) </a:t>
                </a:r>
                <a:r>
                  <a:rPr lang="en-US" sz="2800" i="0" dirty="0">
                    <a:solidFill>
                      <a:schemeClr val="accent2">
                        <a:lumMod val="40000"/>
                        <a:lumOff val="60000"/>
                      </a:schemeClr>
                    </a:solidFill>
                    <a:ea typeface="Arial Unicode MS" pitchFamily="34" charset="-128"/>
                    <a:cs typeface="Arial Unicode MS" pitchFamily="34" charset="-128"/>
                  </a:rPr>
                  <a:t>⋃</a:t>
                </a:r>
                <a:r>
                  <a:rPr lang="en-US" sz="2800" i="0" baseline="-25000" dirty="0">
                    <a:solidFill>
                      <a:schemeClr val="accent2">
                        <a:lumMod val="40000"/>
                        <a:lumOff val="60000"/>
                      </a:schemeClr>
                    </a:solidFill>
                    <a:ea typeface="Arial Unicode MS" pitchFamily="34" charset="-128"/>
                    <a:cs typeface="Arial Unicode MS" pitchFamily="34" charset="-128"/>
                  </a:rPr>
                  <a:t>o</a:t>
                </a:r>
                <a:r>
                  <a:rPr lang="en-US" sz="2800" dirty="0">
                    <a:solidFill>
                      <a:schemeClr val="accent2">
                        <a:lumMod val="40000"/>
                        <a:lumOff val="60000"/>
                      </a:schemeClr>
                    </a:solidFill>
                    <a:ea typeface="Arial Unicode MS" pitchFamily="34" charset="-128"/>
                    <a:cs typeface="Arial Unicode MS" pitchFamily="34" charset="-128"/>
                  </a:rPr>
                  <a:t> </a:t>
                </a:r>
                <a14:m>
                  <m:oMath xmlns:m="http://schemas.openxmlformats.org/officeDocument/2006/math">
                    <m:r>
                      <a:rPr lang="ru-RU" sz="3600">
                        <a:solidFill>
                          <a:schemeClr val="accent2">
                            <a:lumMod val="40000"/>
                            <a:lumOff val="60000"/>
                          </a:schemeClr>
                        </a:solidFill>
                        <a:latin typeface="Cambria Math" panose="02040503050406030204" pitchFamily="18" charset="0"/>
                        <a:ea typeface="Cambria Math" panose="02040503050406030204" pitchFamily="18" charset="0"/>
                        <a:cs typeface="Times New Roman" pitchFamily="18" charset="0"/>
                      </a:rPr>
                      <m:t>𝜎</m:t>
                    </m:r>
                  </m:oMath>
                </a14:m>
                <a:r>
                  <a:rPr lang="en-US" sz="2800" baseline="-25000" dirty="0">
                    <a:solidFill>
                      <a:schemeClr val="accent2">
                        <a:lumMod val="40000"/>
                        <a:lumOff val="60000"/>
                      </a:schemeClr>
                    </a:solidFill>
                    <a:cs typeface="Times New Roman" pitchFamily="18" charset="0"/>
                  </a:rPr>
                  <a:t>A op a</a:t>
                </a:r>
                <a:r>
                  <a:rPr lang="en-US" sz="2800" dirty="0">
                    <a:solidFill>
                      <a:schemeClr val="accent2">
                        <a:lumMod val="40000"/>
                        <a:lumOff val="60000"/>
                      </a:schemeClr>
                    </a:solidFill>
                    <a:cs typeface="Times New Roman" pitchFamily="18" charset="0"/>
                  </a:rPr>
                  <a:t> (C2-O)</a:t>
                </a:r>
              </a:p>
              <a:p>
                <a:pPr eaLnBrk="1" hangingPunct="1">
                  <a:lnSpc>
                    <a:spcPct val="90000"/>
                  </a:lnSpc>
                  <a:spcAft>
                    <a:spcPct val="50000"/>
                  </a:spcAft>
                  <a:buFontTx/>
                  <a:buNone/>
                </a:pPr>
                <a:r>
                  <a:rPr lang="en-US" sz="2800" dirty="0">
                    <a:solidFill>
                      <a:schemeClr val="accent2">
                        <a:lumMod val="40000"/>
                        <a:lumOff val="60000"/>
                      </a:schemeClr>
                    </a:solidFill>
                    <a:cs typeface="Times New Roman" pitchFamily="18" charset="0"/>
                  </a:rPr>
                  <a:t>                                   </a:t>
                </a:r>
                <a:r>
                  <a:rPr lang="en-US" sz="2800" i="0" dirty="0">
                    <a:solidFill>
                      <a:schemeClr val="accent2">
                        <a:lumMod val="40000"/>
                        <a:lumOff val="60000"/>
                      </a:schemeClr>
                    </a:solidFill>
                    <a:ea typeface="Arial Unicode MS" pitchFamily="34" charset="-128"/>
                    <a:cs typeface="Arial Unicode MS" pitchFamily="34" charset="-128"/>
                  </a:rPr>
                  <a:t>⋃</a:t>
                </a:r>
                <a:r>
                  <a:rPr lang="en-US" sz="2800" i="0" baseline="-25000" dirty="0">
                    <a:solidFill>
                      <a:schemeClr val="accent2">
                        <a:lumMod val="40000"/>
                        <a:lumOff val="60000"/>
                      </a:schemeClr>
                    </a:solidFill>
                    <a:ea typeface="Arial Unicode MS" pitchFamily="34" charset="-128"/>
                    <a:cs typeface="Arial Unicode MS" pitchFamily="34" charset="-128"/>
                  </a:rPr>
                  <a:t>o</a:t>
                </a:r>
                <a:r>
                  <a:rPr lang="en-US" sz="2800" dirty="0">
                    <a:solidFill>
                      <a:schemeClr val="accent2"/>
                    </a:solidFill>
                    <a:ea typeface="Arial Unicode MS" pitchFamily="34" charset="-128"/>
                    <a:cs typeface="Arial Unicode MS" pitchFamily="34" charset="-128"/>
                  </a:rPr>
                  <a:t> </a:t>
                </a:r>
                <a14:m>
                  <m:oMath xmlns:m="http://schemas.openxmlformats.org/officeDocument/2006/math">
                    <m:r>
                      <a:rPr lang="ru-RU" sz="3600">
                        <a:solidFill>
                          <a:srgbClr val="3333CC"/>
                        </a:solidFill>
                        <a:latin typeface="Cambria Math" panose="02040503050406030204" pitchFamily="18" charset="0"/>
                        <a:ea typeface="Cambria Math" panose="02040503050406030204" pitchFamily="18" charset="0"/>
                        <a:cs typeface="Times New Roman" pitchFamily="18" charset="0"/>
                      </a:rPr>
                      <m:t>𝜎</m:t>
                    </m:r>
                  </m:oMath>
                </a14:m>
                <a:r>
                  <a:rPr lang="en-US" sz="2800" b="1" baseline="-25000" dirty="0">
                    <a:solidFill>
                      <a:srgbClr val="0070C0"/>
                    </a:solidFill>
                    <a:cs typeface="Times New Roman" pitchFamily="18" charset="0"/>
                  </a:rPr>
                  <a:t>A op a</a:t>
                </a:r>
                <a:r>
                  <a:rPr lang="en-US" sz="2800" b="1" dirty="0">
                    <a:solidFill>
                      <a:srgbClr val="0070C0"/>
                    </a:solidFill>
                    <a:cs typeface="Times New Roman" pitchFamily="18" charset="0"/>
                  </a:rPr>
                  <a:t> </a:t>
                </a:r>
                <a:r>
                  <a:rPr lang="en-US" sz="2800" dirty="0">
                    <a:solidFill>
                      <a:schemeClr val="accent2"/>
                    </a:solidFill>
                    <a:cs typeface="Times New Roman" pitchFamily="18" charset="0"/>
                  </a:rPr>
                  <a:t>(C1-C </a:t>
                </a:r>
                <a:r>
                  <a:rPr lang="en-US" sz="2800" dirty="0">
                    <a:solidFill>
                      <a:schemeClr val="accent2"/>
                    </a:solidFill>
                    <a:ea typeface="Arial Unicode MS" pitchFamily="34" charset="-128"/>
                    <a:cs typeface="Arial Unicode MS" pitchFamily="34" charset="-128"/>
                  </a:rPr>
                  <a:t>⋈ C2-C</a:t>
                </a:r>
                <a:r>
                  <a:rPr lang="en-US" sz="2800" dirty="0">
                    <a:solidFill>
                      <a:schemeClr val="accent2"/>
                    </a:solidFill>
                    <a:cs typeface="Times New Roman"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381000" y="1600200"/>
                <a:ext cx="8229600" cy="1143518"/>
              </a:xfrm>
              <a:prstGeom prst="rect">
                <a:avLst/>
              </a:prstGeom>
              <a:blipFill>
                <a:blip r:embed="rId3"/>
                <a:stretch>
                  <a:fillRect t="-3209" b="-1283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1762929-BBE0-2DDD-C5B2-9231562ADA88}"/>
              </a:ext>
            </a:extLst>
          </p:cNvPr>
          <p:cNvGrpSpPr/>
          <p:nvPr/>
        </p:nvGrpSpPr>
        <p:grpSpPr>
          <a:xfrm>
            <a:off x="539137" y="2620602"/>
            <a:ext cx="4173263" cy="2761825"/>
            <a:chOff x="539137" y="2620602"/>
            <a:chExt cx="4173263" cy="2761825"/>
          </a:xfrm>
        </p:grpSpPr>
        <mc:AlternateContent xmlns:mc="http://schemas.openxmlformats.org/markup-compatibility/2006" xmlns:a14="http://schemas.microsoft.com/office/drawing/2010/main">
          <mc:Choice Requires="a14">
            <p:sp>
              <p:nvSpPr>
                <p:cNvPr id="138244" name="Text Box 4"/>
                <p:cNvSpPr txBox="1">
                  <a:spLocks noChangeArrowheads="1"/>
                </p:cNvSpPr>
                <p:nvPr/>
              </p:nvSpPr>
              <p:spPr bwMode="auto">
                <a:xfrm>
                  <a:off x="539137" y="3074103"/>
                  <a:ext cx="3599475" cy="230832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solidFill>
                        <a:srgbClr val="006260"/>
                      </a:solidFill>
                    </a:rPr>
                    <a:t>When can we distribute</a:t>
                  </a:r>
                </a:p>
                <a:p>
                  <a:pPr eaLnBrk="1" hangingPunct="1"/>
                  <a14:m>
                    <m:oMath xmlns:m="http://schemas.openxmlformats.org/officeDocument/2006/math">
                      <m:r>
                        <a:rPr lang="ru-RU" smtClean="0">
                          <a:solidFill>
                            <a:srgbClr val="006260"/>
                          </a:solidFill>
                          <a:latin typeface="Cambria Math" panose="02040503050406030204" pitchFamily="18" charset="0"/>
                          <a:ea typeface="Cambria Math" panose="02040503050406030204" pitchFamily="18" charset="0"/>
                          <a:cs typeface="Times New Roman" pitchFamily="18" charset="0"/>
                        </a:rPr>
                        <m:t>𝜎</m:t>
                      </m:r>
                    </m:oMath>
                  </a14:m>
                  <a:r>
                    <a:rPr lang="en-US" dirty="0">
                      <a:solidFill>
                        <a:srgbClr val="006260"/>
                      </a:solidFill>
                    </a:rPr>
                    <a:t> over </a:t>
                  </a:r>
                  <a14:m>
                    <m:oMath xmlns:m="http://schemas.openxmlformats.org/officeDocument/2006/math">
                      <m:r>
                        <a:rPr lang="en-US" i="1" smtClean="0">
                          <a:solidFill>
                            <a:srgbClr val="006260"/>
                          </a:solidFill>
                          <a:latin typeface="Cambria Math" panose="02040503050406030204" pitchFamily="18" charset="0"/>
                          <a:ea typeface="Cambria Math" panose="02040503050406030204" pitchFamily="18" charset="0"/>
                        </a:rPr>
                        <m:t>⋈</m:t>
                      </m:r>
                    </m:oMath>
                  </a14:m>
                  <a:r>
                    <a:rPr lang="en-US" dirty="0">
                      <a:solidFill>
                        <a:srgbClr val="006260"/>
                      </a:solidFill>
                      <a:latin typeface="Arial Unicode MS" pitchFamily="34" charset="-128"/>
                      <a:ea typeface="Arial Unicode MS" pitchFamily="34" charset="-128"/>
                      <a:cs typeface="Arial Unicode MS" pitchFamily="34" charset="-128"/>
                    </a:rPr>
                    <a:t>?</a:t>
                  </a:r>
                </a:p>
                <a:p>
                  <a:pPr eaLnBrk="1" hangingPunct="1"/>
                  <a:r>
                    <a:rPr lang="en-US" dirty="0">
                      <a:solidFill>
                        <a:srgbClr val="006260"/>
                      </a:solidFill>
                      <a:latin typeface="Arial Unicode MS" pitchFamily="34" charset="-128"/>
                      <a:ea typeface="Arial Unicode MS" pitchFamily="34" charset="-128"/>
                      <a:cs typeface="Arial Unicode MS" pitchFamily="34" charset="-128"/>
                    </a:rPr>
                    <a:t>This depends on the aggregate function</a:t>
                  </a:r>
                </a:p>
                <a:p>
                  <a:pPr eaLnBrk="1" hangingPunct="1"/>
                  <a:endParaRPr lang="en-US" dirty="0">
                    <a:solidFill>
                      <a:srgbClr val="0070C0"/>
                    </a:solidFill>
                    <a:latin typeface="Arial Unicode MS" pitchFamily="34" charset="-128"/>
                    <a:ea typeface="Arial Unicode MS" pitchFamily="34" charset="-128"/>
                    <a:cs typeface="Arial Unicode MS" pitchFamily="34" charset="-128"/>
                  </a:endParaRPr>
                </a:p>
                <a:p>
                  <a:pPr eaLnBrk="1" hangingPunct="1"/>
                  <a:r>
                    <a:rPr lang="en-US" dirty="0">
                      <a:solidFill>
                        <a:srgbClr val="0070C0"/>
                      </a:solidFill>
                      <a:latin typeface="Arial Unicode MS" pitchFamily="34" charset="-128"/>
                      <a:ea typeface="Arial Unicode MS" pitchFamily="34" charset="-128"/>
                      <a:cs typeface="Arial Unicode MS" pitchFamily="34" charset="-128"/>
                    </a:rPr>
                    <a:t>There are 4 scenarios</a:t>
                  </a:r>
                </a:p>
              </p:txBody>
            </p:sp>
          </mc:Choice>
          <mc:Fallback xmlns="">
            <p:sp>
              <p:nvSpPr>
                <p:cNvPr id="138244" name="Text Box 4"/>
                <p:cNvSpPr txBox="1">
                  <a:spLocks noRot="1" noChangeAspect="1" noMove="1" noResize="1" noEditPoints="1" noAdjustHandles="1" noChangeArrowheads="1" noChangeShapeType="1" noTextEdit="1"/>
                </p:cNvSpPr>
                <p:nvPr/>
              </p:nvSpPr>
              <p:spPr bwMode="auto">
                <a:xfrm>
                  <a:off x="539137" y="3074103"/>
                  <a:ext cx="3599475" cy="2308324"/>
                </a:xfrm>
                <a:prstGeom prst="rect">
                  <a:avLst/>
                </a:prstGeom>
                <a:blipFill>
                  <a:blip r:embed="rId4"/>
                  <a:stretch>
                    <a:fillRect l="-2538" t="-2111" r="-1523" b="-501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38246" name="Line 6"/>
            <p:cNvSpPr>
              <a:spLocks noChangeShapeType="1"/>
            </p:cNvSpPr>
            <p:nvPr/>
          </p:nvSpPr>
          <p:spPr bwMode="auto">
            <a:xfrm flipV="1">
              <a:off x="4059497" y="2620602"/>
              <a:ext cx="652903" cy="584306"/>
            </a:xfrm>
            <a:prstGeom prst="line">
              <a:avLst/>
            </a:prstGeom>
            <a:noFill/>
            <a:ln w="25400">
              <a:solidFill>
                <a:srgbClr val="00626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186211"/>
            <a:ext cx="7772400" cy="914400"/>
          </a:xfrm>
        </p:spPr>
        <p:txBody>
          <a:bodyPr/>
          <a:lstStyle/>
          <a:p>
            <a:pPr eaLnBrk="1" hangingPunct="1"/>
            <a:r>
              <a:rPr lang="en-US" dirty="0">
                <a:solidFill>
                  <a:srgbClr val="800000"/>
                </a:solidFill>
                <a:latin typeface="Comic Sans MS" pitchFamily="66" charset="0"/>
              </a:rPr>
              <a:t>Distribution of Selection</a:t>
            </a:r>
          </a:p>
        </p:txBody>
      </p:sp>
      <p:sp>
        <p:nvSpPr>
          <p:cNvPr id="135171" name="Rectangle 3"/>
          <p:cNvSpPr>
            <a:spLocks noGrp="1" noChangeArrowheads="1"/>
          </p:cNvSpPr>
          <p:nvPr>
            <p:ph type="body" idx="1"/>
          </p:nvPr>
        </p:nvSpPr>
        <p:spPr>
          <a:xfrm>
            <a:off x="663728" y="1295400"/>
            <a:ext cx="7924800" cy="5257800"/>
          </a:xfrm>
        </p:spPr>
        <p:txBody>
          <a:bodyPr/>
          <a:lstStyle/>
          <a:p>
            <a:pPr marL="0" indent="0" eaLnBrk="1" hangingPunct="1">
              <a:spcAft>
                <a:spcPts val="1200"/>
              </a:spcAft>
              <a:buFontTx/>
              <a:buNone/>
            </a:pPr>
            <a:r>
              <a:rPr lang="en-US" sz="2800" b="1" dirty="0">
                <a:latin typeface="Comic Sans MS" pitchFamily="66" charset="0"/>
              </a:rPr>
              <a:t>Four cases </a:t>
            </a:r>
            <a:r>
              <a:rPr lang="en-US" sz="2400" dirty="0">
                <a:latin typeface="Comic Sans MS" pitchFamily="66" charset="0"/>
              </a:rPr>
              <a:t>are identified when all arguments of the </a:t>
            </a:r>
            <a:r>
              <a:rPr lang="en-US" sz="2400" dirty="0">
                <a:solidFill>
                  <a:srgbClr val="660066"/>
                </a:solidFill>
                <a:latin typeface="Comic Sans MS" pitchFamily="66" charset="0"/>
              </a:rPr>
              <a:t>aggregate function</a:t>
            </a:r>
            <a:r>
              <a:rPr lang="en-US" sz="2400" dirty="0">
                <a:latin typeface="Comic Sans MS" pitchFamily="66" charset="0"/>
              </a:rPr>
              <a:t> (for resolving conflicts) are non-negative</a:t>
            </a:r>
          </a:p>
          <a:p>
            <a:pPr marL="0" indent="0" eaLnBrk="1" hangingPunct="1">
              <a:lnSpc>
                <a:spcPct val="80000"/>
              </a:lnSpc>
              <a:spcAft>
                <a:spcPts val="1800"/>
              </a:spcAft>
              <a:buFontTx/>
              <a:buNone/>
            </a:pPr>
            <a:r>
              <a:rPr lang="en-US" sz="2000" dirty="0">
                <a:latin typeface="Comic Sans MS" pitchFamily="66" charset="0"/>
              </a:rPr>
              <a:t>              </a:t>
            </a:r>
            <a:r>
              <a:rPr lang="en-US" sz="2400" dirty="0">
                <a:latin typeface="Comic Sans MS" pitchFamily="66" charset="0"/>
              </a:rPr>
              <a:t>     A = f(A1, A2),  A1 </a:t>
            </a:r>
            <a:r>
              <a:rPr lang="en-US" sz="2400" dirty="0">
                <a:latin typeface="Segoe Script" panose="030B0504020000000003" pitchFamily="66" charset="0"/>
              </a:rPr>
              <a:t>≥ 0 and </a:t>
            </a:r>
            <a:r>
              <a:rPr lang="en-US" sz="2400" dirty="0">
                <a:latin typeface="Comic Sans MS" pitchFamily="66" charset="0"/>
              </a:rPr>
              <a:t>A2 </a:t>
            </a:r>
            <a:r>
              <a:rPr lang="en-US" sz="2400" dirty="0">
                <a:latin typeface="Segoe Script" panose="030B0504020000000003" pitchFamily="66" charset="0"/>
              </a:rPr>
              <a:t>≥ 0 </a:t>
            </a:r>
            <a:endParaRPr lang="en-US" sz="2000" dirty="0">
              <a:latin typeface="Comic Sans MS" pitchFamily="66"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819" y="4648200"/>
            <a:ext cx="3692768" cy="1828800"/>
          </a:xfrm>
          <a:prstGeom prst="rect">
            <a:avLst/>
          </a:prstGeom>
        </p:spPr>
      </p:pic>
      <p:sp>
        <p:nvSpPr>
          <p:cNvPr id="4" name="Rectangle 3"/>
          <p:cNvSpPr/>
          <p:nvPr/>
        </p:nvSpPr>
        <p:spPr>
          <a:xfrm>
            <a:off x="1784656" y="3048000"/>
            <a:ext cx="6803872" cy="1392689"/>
          </a:xfrm>
          <a:prstGeom prst="rect">
            <a:avLst/>
          </a:prstGeom>
        </p:spPr>
        <p:txBody>
          <a:bodyPr wrap="square">
            <a:spAutoFit/>
          </a:bodyPr>
          <a:lstStyle/>
          <a:p>
            <a:pPr>
              <a:spcAft>
                <a:spcPts val="1200"/>
              </a:spcAft>
            </a:pPr>
            <a:r>
              <a:rPr lang="en-US" i="0" u="sng" dirty="0"/>
              <a:t>Example</a:t>
            </a:r>
            <a:r>
              <a:rPr lang="en-US" i="0" dirty="0"/>
              <a:t>:</a:t>
            </a:r>
          </a:p>
          <a:p>
            <a:pPr>
              <a:spcAft>
                <a:spcPts val="300"/>
              </a:spcAft>
            </a:pPr>
            <a:r>
              <a:rPr lang="en-US" dirty="0" err="1">
                <a:solidFill>
                  <a:srgbClr val="FF0000"/>
                </a:solidFill>
              </a:rPr>
              <a:t>EmpO.Salary</a:t>
            </a:r>
            <a:r>
              <a:rPr lang="en-US" dirty="0">
                <a:solidFill>
                  <a:srgbClr val="FF0000"/>
                </a:solidFill>
              </a:rPr>
              <a:t>= sum(Emp1.Salary, Emp2.Salary) </a:t>
            </a:r>
          </a:p>
          <a:p>
            <a:r>
              <a:rPr lang="en-US" dirty="0">
                <a:solidFill>
                  <a:srgbClr val="FF0000"/>
                </a:solidFill>
              </a:rPr>
              <a:t>      Emp1.Salary</a:t>
            </a:r>
            <a:r>
              <a:rPr lang="en-US" sz="2400" i="0" dirty="0">
                <a:latin typeface="Segoe Script" panose="030B0504020000000003" pitchFamily="66" charset="0"/>
              </a:rPr>
              <a:t> </a:t>
            </a:r>
            <a:r>
              <a:rPr lang="en-US" sz="2400" i="0" dirty="0">
                <a:solidFill>
                  <a:srgbClr val="FF0000"/>
                </a:solidFill>
                <a:latin typeface="Segoe Script" panose="030B0504020000000003" pitchFamily="66" charset="0"/>
              </a:rPr>
              <a:t>≥ 0</a:t>
            </a:r>
            <a:r>
              <a:rPr kumimoji="0" lang="en-US" sz="2000" b="0" i="0" u="none" strike="noStrike" kern="0" cap="none" spc="0" normalizeH="0" baseline="0" noProof="0" dirty="0">
                <a:ln>
                  <a:noFill/>
                </a:ln>
                <a:solidFill>
                  <a:srgbClr val="FF0000"/>
                </a:solidFill>
                <a:effectLst/>
                <a:uLnTx/>
                <a:uFillTx/>
                <a:latin typeface="Segoe Script" panose="030B0504020000000003" pitchFamily="66" charset="0"/>
                <a:ea typeface="+mn-ea"/>
                <a:cs typeface="+mn-cs"/>
              </a:rPr>
              <a:t>  and  </a:t>
            </a:r>
            <a:r>
              <a:rPr lang="en-US" dirty="0">
                <a:solidFill>
                  <a:srgbClr val="FF0000"/>
                </a:solidFill>
              </a:rPr>
              <a:t>Emp2.Salary</a:t>
            </a:r>
            <a:r>
              <a:rPr lang="en-US" sz="2400" dirty="0">
                <a:latin typeface="Segoe Script" panose="030B0504020000000003" pitchFamily="66" charset="0"/>
              </a:rPr>
              <a:t> </a:t>
            </a:r>
            <a:r>
              <a:rPr lang="en-US" sz="2400" i="0" dirty="0">
                <a:solidFill>
                  <a:srgbClr val="FF0000"/>
                </a:solidFill>
                <a:latin typeface="Segoe Script" panose="030B0504020000000003" pitchFamily="66" charset="0"/>
              </a:rPr>
              <a:t>≥ 0</a:t>
            </a:r>
            <a:endParaRPr lang="en-US" i="0" dirty="0">
              <a:solidFill>
                <a:srgbClr val="FF0000"/>
              </a:solidFill>
            </a:endParaRPr>
          </a:p>
        </p:txBody>
      </p:sp>
      <p:sp>
        <p:nvSpPr>
          <p:cNvPr id="2" name="TextBox 1">
            <a:extLst>
              <a:ext uri="{FF2B5EF4-FFF2-40B4-BE49-F238E27FC236}">
                <a16:creationId xmlns:a16="http://schemas.microsoft.com/office/drawing/2014/main" id="{C291465E-6E83-74BD-E77A-AD7F8D8FB5F1}"/>
              </a:ext>
            </a:extLst>
          </p:cNvPr>
          <p:cNvSpPr txBox="1"/>
          <p:nvPr/>
        </p:nvSpPr>
        <p:spPr>
          <a:xfrm>
            <a:off x="4786587" y="4724400"/>
            <a:ext cx="3643946" cy="461665"/>
          </a:xfrm>
          <a:prstGeom prst="rect">
            <a:avLst/>
          </a:prstGeom>
          <a:noFill/>
        </p:spPr>
        <p:txBody>
          <a:bodyPr wrap="none" rtlCol="0">
            <a:spAutoFit/>
          </a:bodyPr>
          <a:lstStyle/>
          <a:p>
            <a:r>
              <a:rPr lang="en-US" dirty="0"/>
              <a:t>Salary is always positive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186211"/>
            <a:ext cx="7772400" cy="914400"/>
          </a:xfrm>
        </p:spPr>
        <p:txBody>
          <a:bodyPr/>
          <a:lstStyle/>
          <a:p>
            <a:pPr eaLnBrk="1" hangingPunct="1"/>
            <a:r>
              <a:rPr lang="en-US" dirty="0">
                <a:solidFill>
                  <a:srgbClr val="800000"/>
                </a:solidFill>
                <a:latin typeface="Comic Sans MS" pitchFamily="66" charset="0"/>
              </a:rPr>
              <a:t>Optimization:  Case 1</a:t>
            </a:r>
          </a:p>
        </p:txBody>
      </p:sp>
      <p:sp>
        <p:nvSpPr>
          <p:cNvPr id="135171" name="Rectangle 3"/>
          <p:cNvSpPr>
            <a:spLocks noGrp="1" noChangeArrowheads="1"/>
          </p:cNvSpPr>
          <p:nvPr>
            <p:ph type="body" idx="1"/>
          </p:nvPr>
        </p:nvSpPr>
        <p:spPr>
          <a:xfrm>
            <a:off x="663728" y="1295400"/>
            <a:ext cx="7924800" cy="5257800"/>
          </a:xfrm>
        </p:spPr>
        <p:txBody>
          <a:bodyPr/>
          <a:lstStyle/>
          <a:p>
            <a:pPr marL="0" indent="0" eaLnBrk="1" hangingPunct="1">
              <a:lnSpc>
                <a:spcPct val="80000"/>
              </a:lnSpc>
              <a:spcAft>
                <a:spcPts val="1200"/>
              </a:spcAft>
              <a:buNone/>
            </a:pPr>
            <a:r>
              <a:rPr lang="en-US" sz="2400" b="1" dirty="0">
                <a:solidFill>
                  <a:srgbClr val="7030A0"/>
                </a:solidFill>
              </a:rPr>
              <a:t>f(A1,A2) </a:t>
            </a:r>
            <a:r>
              <a:rPr lang="en-US" sz="2400" b="1" dirty="0"/>
              <a:t>op a</a:t>
            </a:r>
            <a:r>
              <a:rPr lang="en-US" sz="2400" b="1" dirty="0">
                <a:solidFill>
                  <a:srgbClr val="7030A0"/>
                </a:solidFill>
              </a:rPr>
              <a:t> </a:t>
            </a:r>
            <a:r>
              <a:rPr lang="en-US" sz="2400" b="1" dirty="0">
                <a:solidFill>
                  <a:srgbClr val="FF0000"/>
                </a:solidFill>
                <a:cs typeface="Times New Roman" pitchFamily="18" charset="0"/>
              </a:rPr>
              <a:t>≡ A1 op a  AND  A2 op a</a:t>
            </a:r>
            <a:endParaRPr lang="en-US" sz="1600" b="1" dirty="0">
              <a:latin typeface="Comic Sans MS" pitchFamily="66" charset="0"/>
              <a:cs typeface="Times New Roman" pitchFamily="18" charset="0"/>
            </a:endParaRPr>
          </a:p>
          <a:p>
            <a:pPr marL="0" indent="0" eaLnBrk="1" hangingPunct="1">
              <a:lnSpc>
                <a:spcPts val="2100"/>
              </a:lnSpc>
              <a:buFontTx/>
              <a:buNone/>
            </a:pPr>
            <a:r>
              <a:rPr lang="en-US" sz="1600" dirty="0">
                <a:cs typeface="Times New Roman" pitchFamily="18" charset="0"/>
              </a:rPr>
              <a:t>        </a:t>
            </a:r>
            <a:r>
              <a:rPr lang="en-US" sz="1600" u="sng" dirty="0">
                <a:latin typeface="Comic Sans MS" pitchFamily="66" charset="0"/>
                <a:cs typeface="Times New Roman" pitchFamily="18" charset="0"/>
              </a:rPr>
              <a:t>Example</a:t>
            </a:r>
            <a:r>
              <a:rPr lang="en-US" sz="1600" dirty="0">
                <a:latin typeface="Comic Sans MS" pitchFamily="66" charset="0"/>
                <a:cs typeface="Times New Roman" pitchFamily="18" charset="0"/>
              </a:rPr>
              <a:t>: </a:t>
            </a:r>
            <a:r>
              <a:rPr lang="en-US" sz="2000" b="1" dirty="0">
                <a:solidFill>
                  <a:srgbClr val="7030A0"/>
                </a:solidFill>
                <a:latin typeface="Comic Sans MS" pitchFamily="66" charset="0"/>
                <a:cs typeface="Times New Roman" pitchFamily="18" charset="0"/>
              </a:rPr>
              <a:t>max</a:t>
            </a:r>
            <a:r>
              <a:rPr lang="en-US" sz="1600" b="1" dirty="0">
                <a:solidFill>
                  <a:srgbClr val="7030A0"/>
                </a:solidFill>
                <a:latin typeface="Comic Sans MS" pitchFamily="66" charset="0"/>
                <a:cs typeface="Times New Roman" pitchFamily="18" charset="0"/>
              </a:rPr>
              <a:t>(Emp1-C.Salary, Emp2-C.Salary) </a:t>
            </a:r>
            <a:r>
              <a:rPr lang="en-US" sz="1600" dirty="0">
                <a:latin typeface="Comic Sans MS" pitchFamily="66" charset="0"/>
                <a:cs typeface="Times New Roman" pitchFamily="18" charset="0"/>
              </a:rPr>
              <a:t>&lt; 30K</a:t>
            </a:r>
          </a:p>
          <a:p>
            <a:pPr marL="0" indent="0" eaLnBrk="1" hangingPunct="1">
              <a:lnSpc>
                <a:spcPts val="2100"/>
              </a:lnSpc>
              <a:buFontTx/>
              <a:buNone/>
            </a:pPr>
            <a:r>
              <a:rPr lang="en-US" sz="1600" dirty="0">
                <a:latin typeface="Comic Sans MS" pitchFamily="66" charset="0"/>
                <a:cs typeface="Times New Roman" pitchFamily="18" charset="0"/>
              </a:rPr>
              <a:t>                              ≡ </a:t>
            </a:r>
            <a:r>
              <a:rPr lang="en-US" sz="1600" dirty="0">
                <a:solidFill>
                  <a:srgbClr val="FF0000"/>
                </a:solidFill>
                <a:latin typeface="Comic Sans MS" pitchFamily="66" charset="0"/>
                <a:cs typeface="Times New Roman" pitchFamily="18" charset="0"/>
              </a:rPr>
              <a:t>Emp1-C.Salary &lt; 30K  AND</a:t>
            </a:r>
          </a:p>
          <a:p>
            <a:pPr marL="0" indent="0" eaLnBrk="1" hangingPunct="1">
              <a:lnSpc>
                <a:spcPts val="2100"/>
              </a:lnSpc>
              <a:spcAft>
                <a:spcPts val="4800"/>
              </a:spcAft>
              <a:buFontTx/>
              <a:buNone/>
            </a:pPr>
            <a:r>
              <a:rPr lang="en-US" sz="1600" dirty="0">
                <a:solidFill>
                  <a:srgbClr val="FF0000"/>
                </a:solidFill>
                <a:latin typeface="Comic Sans MS" pitchFamily="66" charset="0"/>
                <a:cs typeface="Times New Roman" pitchFamily="18" charset="0"/>
              </a:rPr>
              <a:t>                                 Emp2-C.Salary &lt; 30K</a:t>
            </a:r>
          </a:p>
          <a:p>
            <a:pPr marL="0" indent="0" eaLnBrk="1" hangingPunct="1">
              <a:lnSpc>
                <a:spcPts val="2100"/>
              </a:lnSpc>
              <a:spcAft>
                <a:spcPts val="4800"/>
              </a:spcAft>
              <a:buFontTx/>
              <a:buNone/>
            </a:pPr>
            <a:endParaRPr lang="en-US" sz="1600" dirty="0">
              <a:solidFill>
                <a:srgbClr val="FF0000"/>
              </a:solidFill>
              <a:latin typeface="Comic Sans MS" pitchFamily="66" charset="0"/>
              <a:cs typeface="Times New Roman" pitchFamily="18" charset="0"/>
            </a:endParaRPr>
          </a:p>
          <a:p>
            <a:pPr marL="0" indent="0" eaLnBrk="1" hangingPunct="1">
              <a:lnSpc>
                <a:spcPts val="2100"/>
              </a:lnSpc>
              <a:spcAft>
                <a:spcPts val="1800"/>
              </a:spcAft>
              <a:buFontTx/>
              <a:buNone/>
            </a:pPr>
            <a:r>
              <a:rPr lang="ru-RU" sz="2400" b="1" dirty="0">
                <a:latin typeface="Comic Sans MS" pitchFamily="66" charset="0"/>
                <a:cs typeface="Times New Roman" pitchFamily="18" charset="0"/>
              </a:rPr>
              <a:t>б</a:t>
            </a:r>
            <a:r>
              <a:rPr lang="en-US" sz="2400" b="1" baseline="-25000" dirty="0">
                <a:latin typeface="Comic Sans MS" pitchFamily="66" charset="0"/>
                <a:cs typeface="Times New Roman" pitchFamily="18" charset="0"/>
              </a:rPr>
              <a:t>A op a</a:t>
            </a:r>
            <a:r>
              <a:rPr lang="en-US" sz="2400" b="1" dirty="0">
                <a:latin typeface="Comic Sans MS" pitchFamily="66" charset="0"/>
                <a:cs typeface="Times New Roman" pitchFamily="18" charset="0"/>
              </a:rPr>
              <a:t> (</a:t>
            </a:r>
            <a:r>
              <a:rPr lang="en-US" sz="2400" b="1" i="1" dirty="0">
                <a:latin typeface="Comic Sans MS" pitchFamily="66" charset="0"/>
                <a:cs typeface="Times New Roman" pitchFamily="18" charset="0"/>
              </a:rPr>
              <a:t>C1-C </a:t>
            </a:r>
            <a:r>
              <a:rPr lang="en-US" sz="2400" b="1" dirty="0">
                <a:latin typeface="Comic Sans MS" pitchFamily="66" charset="0"/>
                <a:ea typeface="Arial Unicode MS" pitchFamily="34" charset="-128"/>
                <a:cs typeface="Arial Unicode MS" pitchFamily="34" charset="-128"/>
              </a:rPr>
              <a:t>⋈ C2-C</a:t>
            </a:r>
            <a:r>
              <a:rPr lang="en-US" sz="2400" b="1" dirty="0">
                <a:latin typeface="Comic Sans MS" pitchFamily="66" charset="0"/>
                <a:cs typeface="Times New Roman" pitchFamily="18" charset="0"/>
              </a:rPr>
              <a:t>) = </a:t>
            </a:r>
            <a:r>
              <a:rPr lang="ru-RU" sz="2400" b="1" dirty="0">
                <a:latin typeface="Comic Sans MS" pitchFamily="66" charset="0"/>
                <a:cs typeface="Times New Roman" pitchFamily="18" charset="0"/>
              </a:rPr>
              <a:t>б</a:t>
            </a:r>
            <a:r>
              <a:rPr lang="en-US" sz="2400" b="1" baseline="-25000" dirty="0">
                <a:latin typeface="Comic Sans MS" pitchFamily="66" charset="0"/>
                <a:cs typeface="Times New Roman" pitchFamily="18" charset="0"/>
              </a:rPr>
              <a:t>A op a</a:t>
            </a:r>
            <a:r>
              <a:rPr lang="en-US" sz="2400" b="1" dirty="0">
                <a:latin typeface="Comic Sans MS" pitchFamily="66" charset="0"/>
                <a:cs typeface="Times New Roman" pitchFamily="18" charset="0"/>
              </a:rPr>
              <a:t> (</a:t>
            </a:r>
            <a:r>
              <a:rPr lang="en-US" sz="2400" b="1" i="1" dirty="0">
                <a:latin typeface="Comic Sans MS" pitchFamily="66" charset="0"/>
                <a:cs typeface="Times New Roman" pitchFamily="18" charset="0"/>
              </a:rPr>
              <a:t>C1) </a:t>
            </a:r>
            <a:r>
              <a:rPr lang="en-US" sz="2400" b="1" dirty="0">
                <a:latin typeface="Comic Sans MS" pitchFamily="66" charset="0"/>
                <a:ea typeface="Arial Unicode MS" pitchFamily="34" charset="-128"/>
                <a:cs typeface="Arial Unicode MS" pitchFamily="34" charset="-128"/>
              </a:rPr>
              <a:t>⋈ </a:t>
            </a:r>
            <a:r>
              <a:rPr lang="ru-RU" sz="2400" b="1" dirty="0">
                <a:latin typeface="Comic Sans MS" pitchFamily="66" charset="0"/>
                <a:cs typeface="Times New Roman" pitchFamily="18" charset="0"/>
              </a:rPr>
              <a:t>б</a:t>
            </a:r>
            <a:r>
              <a:rPr lang="en-US" sz="2400" b="1" baseline="-25000" dirty="0">
                <a:latin typeface="Comic Sans MS" pitchFamily="66" charset="0"/>
                <a:cs typeface="Times New Roman" pitchFamily="18" charset="0"/>
              </a:rPr>
              <a:t>A op a</a:t>
            </a:r>
            <a:r>
              <a:rPr lang="en-US" sz="2400" b="1" dirty="0">
                <a:latin typeface="Comic Sans MS" pitchFamily="66" charset="0"/>
                <a:cs typeface="Times New Roman" pitchFamily="18" charset="0"/>
              </a:rPr>
              <a:t> (</a:t>
            </a:r>
            <a:r>
              <a:rPr lang="en-US" sz="2400" b="1" dirty="0">
                <a:latin typeface="Comic Sans MS" pitchFamily="66" charset="0"/>
                <a:ea typeface="Arial Unicode MS" pitchFamily="34" charset="-128"/>
                <a:cs typeface="Arial Unicode MS" pitchFamily="34" charset="-128"/>
              </a:rPr>
              <a:t> C2</a:t>
            </a:r>
            <a:r>
              <a:rPr lang="en-US" sz="2400" b="1" dirty="0">
                <a:latin typeface="Comic Sans MS" pitchFamily="66" charset="0"/>
                <a:cs typeface="Times New Roman" pitchFamily="18" charset="0"/>
              </a:rPr>
              <a:t>)</a:t>
            </a:r>
            <a:endParaRPr lang="en-US" sz="2400" dirty="0">
              <a:solidFill>
                <a:srgbClr val="FF0000"/>
              </a:solidFill>
              <a:latin typeface="Comic Sans MS" pitchFamily="66" charset="0"/>
              <a:cs typeface="Times New Roman" pitchFamily="18" charset="0"/>
            </a:endParaRPr>
          </a:p>
        </p:txBody>
      </p:sp>
      <p:sp>
        <p:nvSpPr>
          <p:cNvPr id="2" name="Oval 1"/>
          <p:cNvSpPr/>
          <p:nvPr/>
        </p:nvSpPr>
        <p:spPr bwMode="auto">
          <a:xfrm>
            <a:off x="1981200" y="1702067"/>
            <a:ext cx="3934097" cy="589004"/>
          </a:xfrm>
          <a:prstGeom prst="ellipse">
            <a:avLst/>
          </a:prstGeom>
          <a:noFill/>
          <a:ln w="12700" cap="flat" cmpd="sng" algn="ctr">
            <a:solidFill>
              <a:schemeClr val="accent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Comic Sans MS" pitchFamily="66" charset="0"/>
            </a:endParaRPr>
          </a:p>
        </p:txBody>
      </p:sp>
      <p:sp>
        <p:nvSpPr>
          <p:cNvPr id="3" name="Oval Callout 2"/>
          <p:cNvSpPr/>
          <p:nvPr/>
        </p:nvSpPr>
        <p:spPr bwMode="auto">
          <a:xfrm>
            <a:off x="381000" y="2590800"/>
            <a:ext cx="2286000" cy="761999"/>
          </a:xfrm>
          <a:prstGeom prst="wedgeEllipseCallout">
            <a:avLst>
              <a:gd name="adj1" fmla="val 38881"/>
              <a:gd name="adj2" fmla="val -118606"/>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An aggregate function</a:t>
            </a:r>
          </a:p>
        </p:txBody>
      </p:sp>
      <p:sp>
        <p:nvSpPr>
          <p:cNvPr id="9" name="Rounded Rectangular Callout 3">
            <a:extLst>
              <a:ext uri="{FF2B5EF4-FFF2-40B4-BE49-F238E27FC236}">
                <a16:creationId xmlns:a16="http://schemas.microsoft.com/office/drawing/2014/main" id="{B6CC9591-F331-498D-867E-C1F90B905FCD}"/>
              </a:ext>
            </a:extLst>
          </p:cNvPr>
          <p:cNvSpPr/>
          <p:nvPr/>
        </p:nvSpPr>
        <p:spPr bwMode="auto">
          <a:xfrm>
            <a:off x="5410200" y="2728773"/>
            <a:ext cx="2362200" cy="990600"/>
          </a:xfrm>
          <a:prstGeom prst="wedgeRoundRectCallout">
            <a:avLst>
              <a:gd name="adj1" fmla="val -48927"/>
              <a:gd name="adj2" fmla="val 101145"/>
              <a:gd name="adj3" fmla="val 16667"/>
            </a:avLst>
          </a:prstGeom>
          <a:solidFill>
            <a:srgbClr val="FF616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rPr>
              <a:t>Good to push “select” over “join” using this form</a:t>
            </a:r>
            <a:endParaRPr kumimoji="0" lang="en-US" sz="1600" b="0" i="1" u="none" strike="noStrike" cap="none" normalizeH="0" baseline="0" dirty="0">
              <a:ln>
                <a:noFill/>
              </a:ln>
              <a:solidFill>
                <a:schemeClr val="bg1"/>
              </a:solidFill>
              <a:effectLst/>
              <a:latin typeface="Comic Sans MS" pitchFamily="66"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5BB26D-BBF2-7D17-3CB2-B39E83C448A0}"/>
                  </a:ext>
                </a:extLst>
              </p:cNvPr>
              <p:cNvSpPr txBox="1"/>
              <p:nvPr/>
            </p:nvSpPr>
            <p:spPr>
              <a:xfrm>
                <a:off x="892328" y="4953000"/>
                <a:ext cx="7696200" cy="1423851"/>
              </a:xfrm>
              <a:prstGeom prst="rect">
                <a:avLst/>
              </a:prstGeom>
              <a:noFill/>
            </p:spPr>
            <p:txBody>
              <a:bodyPr wrap="square">
                <a:spAutoFit/>
              </a:bodyPr>
              <a:lstStyle/>
              <a:p>
                <a:pPr>
                  <a:spcBef>
                    <a:spcPts val="600"/>
                  </a:spcBef>
                </a:pPr>
                <a:r>
                  <a:rPr lang="en-US" i="0" u="sng" dirty="0">
                    <a:solidFill>
                      <a:schemeClr val="tx1"/>
                    </a:solidFill>
                    <a:ea typeface="Cambria Math" panose="02040503050406030204" pitchFamily="18" charset="0"/>
                    <a:cs typeface="Times New Roman" pitchFamily="18" charset="0"/>
                  </a:rPr>
                  <a:t>Example:</a:t>
                </a:r>
              </a:p>
              <a:p>
                <a14:m>
                  <m:oMath xmlns:m="http://schemas.openxmlformats.org/officeDocument/2006/math">
                    <m:r>
                      <a:rPr lang="ru-RU" sz="32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sz="2400" b="1" baseline="-25000" dirty="0">
                    <a:solidFill>
                      <a:schemeClr val="tx1"/>
                    </a:solidFill>
                    <a:cs typeface="Times New Roman" pitchFamily="18" charset="0"/>
                  </a:rPr>
                  <a:t>max(Emp1.Salary,Emp2.Salary)&lt;100,000 </a:t>
                </a:r>
                <a:r>
                  <a:rPr lang="en-US" sz="2400" dirty="0">
                    <a:solidFill>
                      <a:schemeClr val="tx1"/>
                    </a:solidFill>
                    <a:cs typeface="Times New Roman" pitchFamily="18" charset="0"/>
                  </a:rPr>
                  <a:t>(C1-C </a:t>
                </a:r>
                <a:r>
                  <a:rPr lang="en-US" sz="2400" dirty="0">
                    <a:solidFill>
                      <a:schemeClr val="tx1"/>
                    </a:solidFill>
                    <a:ea typeface="Arial Unicode MS" pitchFamily="34" charset="-128"/>
                    <a:cs typeface="Arial Unicode MS" pitchFamily="34" charset="-128"/>
                  </a:rPr>
                  <a:t>⋈ C2-C</a:t>
                </a:r>
                <a:r>
                  <a:rPr lang="en-US" sz="2400" dirty="0">
                    <a:solidFill>
                      <a:schemeClr val="tx1"/>
                    </a:solidFill>
                    <a:cs typeface="Times New Roman" pitchFamily="18" charset="0"/>
                  </a:rPr>
                  <a:t>)</a:t>
                </a:r>
              </a:p>
              <a:p>
                <a:r>
                  <a:rPr lang="en-US" dirty="0">
                    <a:solidFill>
                      <a:schemeClr val="tx1"/>
                    </a:solidFill>
                    <a:cs typeface="Times New Roman" pitchFamily="18" charset="0"/>
                  </a:rPr>
                  <a:t>  = </a:t>
                </a:r>
                <a14:m>
                  <m:oMath xmlns:m="http://schemas.openxmlformats.org/officeDocument/2006/math">
                    <m:r>
                      <a:rPr lang="ru-RU" sz="32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sz="2400" b="1" baseline="-25000" dirty="0">
                    <a:solidFill>
                      <a:schemeClr val="tx1"/>
                    </a:solidFill>
                    <a:cs typeface="Times New Roman" pitchFamily="18" charset="0"/>
                  </a:rPr>
                  <a:t>Emp1.Salary&lt;100,000 </a:t>
                </a:r>
                <a:r>
                  <a:rPr lang="en-US" sz="2400" dirty="0">
                    <a:solidFill>
                      <a:schemeClr val="tx1"/>
                    </a:solidFill>
                    <a:cs typeface="Times New Roman" pitchFamily="18" charset="0"/>
                  </a:rPr>
                  <a:t>(C1) </a:t>
                </a:r>
                <a:r>
                  <a:rPr lang="en-US" sz="2400" dirty="0">
                    <a:solidFill>
                      <a:schemeClr val="tx1"/>
                    </a:solidFill>
                    <a:ea typeface="Arial Unicode MS" pitchFamily="34" charset="-128"/>
                    <a:cs typeface="Arial Unicode MS" pitchFamily="34" charset="-128"/>
                  </a:rPr>
                  <a:t>⋈ </a:t>
                </a:r>
                <a14:m>
                  <m:oMath xmlns:m="http://schemas.openxmlformats.org/officeDocument/2006/math">
                    <m:r>
                      <a:rPr lang="ru-RU" sz="320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b="1" baseline="-25000" dirty="0">
                    <a:solidFill>
                      <a:schemeClr val="tx1"/>
                    </a:solidFill>
                    <a:cs typeface="Times New Roman" pitchFamily="18" charset="0"/>
                  </a:rPr>
                  <a:t>Emp2.Salary&lt;100,000 </a:t>
                </a:r>
                <a:r>
                  <a:rPr lang="en-US" dirty="0">
                    <a:solidFill>
                      <a:schemeClr val="tx1"/>
                    </a:solidFill>
                    <a:cs typeface="Times New Roman" pitchFamily="18" charset="0"/>
                  </a:rPr>
                  <a:t>(C2) </a:t>
                </a:r>
              </a:p>
            </p:txBody>
          </p:sp>
        </mc:Choice>
        <mc:Fallback xmlns="">
          <p:sp>
            <p:nvSpPr>
              <p:cNvPr id="6" name="TextBox 5">
                <a:extLst>
                  <a:ext uri="{FF2B5EF4-FFF2-40B4-BE49-F238E27FC236}">
                    <a16:creationId xmlns:a16="http://schemas.microsoft.com/office/drawing/2014/main" id="{AF5BB26D-BBF2-7D17-3CB2-B39E83C448A0}"/>
                  </a:ext>
                </a:extLst>
              </p:cNvPr>
              <p:cNvSpPr txBox="1">
                <a:spLocks noRot="1" noChangeAspect="1" noMove="1" noResize="1" noEditPoints="1" noAdjustHandles="1" noChangeArrowheads="1" noChangeShapeType="1" noTextEdit="1"/>
              </p:cNvSpPr>
              <p:nvPr/>
            </p:nvSpPr>
            <p:spPr>
              <a:xfrm>
                <a:off x="892328" y="4953000"/>
                <a:ext cx="7696200" cy="1423851"/>
              </a:xfrm>
              <a:prstGeom prst="rect">
                <a:avLst/>
              </a:prstGeom>
              <a:blipFill>
                <a:blip r:embed="rId3"/>
                <a:stretch>
                  <a:fillRect l="-1188" t="-3433" b="-8155"/>
                </a:stretch>
              </a:blipFill>
            </p:spPr>
            <p:txBody>
              <a:bodyPr/>
              <a:lstStyle/>
              <a:p>
                <a:r>
                  <a:rPr lang="en-US">
                    <a:noFill/>
                  </a:rPr>
                  <a:t> </a:t>
                </a:r>
              </a:p>
            </p:txBody>
          </p:sp>
        </mc:Fallback>
      </mc:AlternateContent>
    </p:spTree>
    <p:extLst>
      <p:ext uri="{BB962C8B-B14F-4D97-AF65-F5344CB8AC3E}">
        <p14:creationId xmlns:p14="http://schemas.microsoft.com/office/powerpoint/2010/main" val="2919058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5171">
                                            <p:txEl>
                                              <p:pRg st="1" end="1"/>
                                            </p:txEl>
                                          </p:spTgt>
                                        </p:tgtEl>
                                        <p:attrNameLst>
                                          <p:attrName>style.visibility</p:attrName>
                                        </p:attrNameLst>
                                      </p:cBhvr>
                                      <p:to>
                                        <p:strVal val="visible"/>
                                      </p:to>
                                    </p:set>
                                    <p:animEffect transition="in" filter="wipe(left)">
                                      <p:cBhvr>
                                        <p:cTn id="10" dur="500"/>
                                        <p:tgtEl>
                                          <p:spTgt spid="13517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5171">
                                            <p:txEl>
                                              <p:pRg st="2" end="2"/>
                                            </p:txEl>
                                          </p:spTgt>
                                        </p:tgtEl>
                                        <p:attrNameLst>
                                          <p:attrName>style.visibility</p:attrName>
                                        </p:attrNameLst>
                                      </p:cBhvr>
                                      <p:to>
                                        <p:strVal val="visible"/>
                                      </p:to>
                                    </p:set>
                                    <p:animEffect transition="in" filter="wipe(left)">
                                      <p:cBhvr>
                                        <p:cTn id="14" dur="500"/>
                                        <p:tgtEl>
                                          <p:spTgt spid="13517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35171">
                                            <p:txEl>
                                              <p:pRg st="3" end="3"/>
                                            </p:txEl>
                                          </p:spTgt>
                                        </p:tgtEl>
                                        <p:attrNameLst>
                                          <p:attrName>style.visibility</p:attrName>
                                        </p:attrNameLst>
                                      </p:cBhvr>
                                      <p:to>
                                        <p:strVal val="visible"/>
                                      </p:to>
                                    </p:set>
                                    <p:animEffect transition="in" filter="wipe(left)">
                                      <p:cBhvr>
                                        <p:cTn id="18" dur="500"/>
                                        <p:tgtEl>
                                          <p:spTgt spid="135171">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35171">
                                            <p:txEl>
                                              <p:pRg st="5" end="5"/>
                                            </p:txEl>
                                          </p:spTgt>
                                        </p:tgtEl>
                                        <p:attrNameLst>
                                          <p:attrName>style.visibility</p:attrName>
                                        </p:attrNameLst>
                                      </p:cBhvr>
                                      <p:to>
                                        <p:strVal val="visible"/>
                                      </p:to>
                                    </p:set>
                                    <p:animEffect transition="in" filter="wipe(left)">
                                      <p:cBhvr>
                                        <p:cTn id="22" dur="500"/>
                                        <p:tgtEl>
                                          <p:spTgt spid="135171">
                                            <p:txEl>
                                              <p:pRg st="5" end="5"/>
                                            </p:txEl>
                                          </p:spTgt>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1)">
                                      <p:cBhvr>
                                        <p:cTn id="26" dur="1000"/>
                                        <p:tgtEl>
                                          <p:spTgt spid="2"/>
                                        </p:tgtEl>
                                      </p:cBhvr>
                                    </p:animEffect>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186211"/>
            <a:ext cx="7772400" cy="914400"/>
          </a:xfrm>
        </p:spPr>
        <p:txBody>
          <a:bodyPr/>
          <a:lstStyle/>
          <a:p>
            <a:pPr eaLnBrk="1" hangingPunct="1"/>
            <a:r>
              <a:rPr lang="en-US" dirty="0">
                <a:solidFill>
                  <a:srgbClr val="800000"/>
                </a:solidFill>
                <a:latin typeface="Comic Sans MS" pitchFamily="66" charset="0"/>
              </a:rPr>
              <a:t>Optimization:  Case 2</a:t>
            </a:r>
          </a:p>
        </p:txBody>
      </p:sp>
      <p:sp>
        <p:nvSpPr>
          <p:cNvPr id="135171" name="Rectangle 3"/>
          <p:cNvSpPr>
            <a:spLocks noGrp="1" noChangeArrowheads="1"/>
          </p:cNvSpPr>
          <p:nvPr>
            <p:ph type="body" idx="1"/>
          </p:nvPr>
        </p:nvSpPr>
        <p:spPr>
          <a:xfrm>
            <a:off x="663728" y="1295400"/>
            <a:ext cx="8023072" cy="5257800"/>
          </a:xfrm>
        </p:spPr>
        <p:txBody>
          <a:bodyPr/>
          <a:lstStyle/>
          <a:p>
            <a:pPr marL="0" lvl="0" indent="0" eaLnBrk="1" hangingPunct="1">
              <a:lnSpc>
                <a:spcPct val="80000"/>
              </a:lnSpc>
              <a:spcAft>
                <a:spcPct val="50000"/>
              </a:spcAft>
              <a:buNone/>
            </a:pPr>
            <a:r>
              <a:rPr lang="en-US" sz="2400" b="1" dirty="0">
                <a:solidFill>
                  <a:srgbClr val="7030A0"/>
                </a:solidFill>
              </a:rPr>
              <a:t>f(A1,A2) op a </a:t>
            </a:r>
            <a:r>
              <a:rPr lang="en-US" sz="2400" b="1" dirty="0">
                <a:solidFill>
                  <a:srgbClr val="FF0000"/>
                </a:solidFill>
                <a:cs typeface="Times New Roman" pitchFamily="18" charset="0"/>
              </a:rPr>
              <a:t>≡ f(A1 op a, A2 op a) op a</a:t>
            </a:r>
          </a:p>
          <a:p>
            <a:pPr marL="0" indent="0" eaLnBrk="1" hangingPunct="1">
              <a:lnSpc>
                <a:spcPts val="2100"/>
              </a:lnSpc>
              <a:spcAft>
                <a:spcPts val="600"/>
              </a:spcAft>
              <a:buFontTx/>
              <a:buNone/>
            </a:pPr>
            <a:r>
              <a:rPr lang="en-US" sz="2000" u="sng" dirty="0">
                <a:latin typeface="Comic Sans MS" pitchFamily="66" charset="0"/>
                <a:cs typeface="Times New Roman" pitchFamily="18" charset="0"/>
              </a:rPr>
              <a:t>Example</a:t>
            </a:r>
            <a:r>
              <a:rPr lang="en-US" sz="2000" dirty="0">
                <a:latin typeface="Comic Sans MS" pitchFamily="66" charset="0"/>
                <a:cs typeface="Times New Roman" pitchFamily="18" charset="0"/>
              </a:rPr>
              <a:t>:</a:t>
            </a:r>
            <a:r>
              <a:rPr lang="en-US" sz="1600" dirty="0">
                <a:latin typeface="Comic Sans MS" pitchFamily="66" charset="0"/>
                <a:cs typeface="Times New Roman" pitchFamily="18" charset="0"/>
              </a:rPr>
              <a:t>  </a:t>
            </a:r>
            <a:r>
              <a:rPr lang="en-US" sz="2000" b="1" dirty="0">
                <a:solidFill>
                  <a:srgbClr val="7030A0"/>
                </a:solidFill>
                <a:latin typeface="Comic Sans MS" pitchFamily="66" charset="0"/>
                <a:cs typeface="Times New Roman" pitchFamily="18" charset="0"/>
              </a:rPr>
              <a:t>sum</a:t>
            </a:r>
            <a:r>
              <a:rPr lang="en-US" sz="1600" b="1" dirty="0">
                <a:solidFill>
                  <a:srgbClr val="7030A0"/>
                </a:solidFill>
                <a:latin typeface="Comic Sans MS" pitchFamily="66" charset="0"/>
                <a:cs typeface="Times New Roman" pitchFamily="18" charset="0"/>
              </a:rPr>
              <a:t>(Emp1-C.Salary, Emp2-C.Salary) </a:t>
            </a:r>
            <a:r>
              <a:rPr lang="en-US" sz="1600" dirty="0">
                <a:latin typeface="Comic Sans MS" pitchFamily="66" charset="0"/>
                <a:cs typeface="Times New Roman" pitchFamily="18" charset="0"/>
              </a:rPr>
              <a:t>&lt; 30K</a:t>
            </a:r>
          </a:p>
          <a:p>
            <a:pPr marL="0" indent="0" eaLnBrk="1" hangingPunct="1">
              <a:lnSpc>
                <a:spcPts val="2100"/>
              </a:lnSpc>
              <a:buFontTx/>
              <a:buNone/>
            </a:pPr>
            <a:r>
              <a:rPr lang="en-US" sz="1600" dirty="0">
                <a:latin typeface="Comic Sans MS" pitchFamily="66" charset="0"/>
                <a:cs typeface="Times New Roman" pitchFamily="18" charset="0"/>
              </a:rPr>
              <a:t>                              ≡ </a:t>
            </a:r>
            <a:r>
              <a:rPr lang="en-US" sz="2000" dirty="0">
                <a:solidFill>
                  <a:srgbClr val="FF0000"/>
                </a:solidFill>
                <a:latin typeface="Comic Sans MS" pitchFamily="66" charset="0"/>
                <a:cs typeface="Times New Roman" pitchFamily="18" charset="0"/>
              </a:rPr>
              <a:t>sum</a:t>
            </a:r>
            <a:r>
              <a:rPr lang="en-US" sz="1600" dirty="0">
                <a:solidFill>
                  <a:srgbClr val="FF0000"/>
                </a:solidFill>
                <a:latin typeface="Comic Sans MS" pitchFamily="66" charset="0"/>
                <a:cs typeface="Times New Roman" pitchFamily="18" charset="0"/>
              </a:rPr>
              <a:t>(Emp1-C.Salary &lt; 30K, Emp2-C.Salary &lt; 30K) &lt; 30K</a:t>
            </a:r>
          </a:p>
          <a:p>
            <a:pPr marL="0" indent="0" eaLnBrk="1" hangingPunct="1">
              <a:lnSpc>
                <a:spcPts val="2100"/>
              </a:lnSpc>
              <a:buFontTx/>
              <a:buNone/>
            </a:pPr>
            <a:endParaRPr lang="en-US" sz="1600" dirty="0">
              <a:solidFill>
                <a:srgbClr val="FF0000"/>
              </a:solidFill>
              <a:cs typeface="Times New Roman" pitchFamily="18" charset="0"/>
            </a:endParaRPr>
          </a:p>
          <a:p>
            <a:pPr marL="0" lvl="0" indent="0" eaLnBrk="1" hangingPunct="1">
              <a:lnSpc>
                <a:spcPct val="80000"/>
              </a:lnSpc>
              <a:spcAft>
                <a:spcPts val="1200"/>
              </a:spcAft>
              <a:buNone/>
            </a:pPr>
            <a:endParaRPr lang="en-US" sz="1600" b="1" dirty="0">
              <a:latin typeface="Comic Sans MS" pitchFamily="66" charset="0"/>
              <a:cs typeface="Times New Roman" pitchFamily="18" charset="0"/>
            </a:endParaRPr>
          </a:p>
          <a:p>
            <a:pPr marL="0" lvl="0" indent="0" eaLnBrk="1" hangingPunct="1">
              <a:lnSpc>
                <a:spcPct val="80000"/>
              </a:lnSpc>
              <a:spcAft>
                <a:spcPts val="1200"/>
              </a:spcAft>
              <a:buNone/>
            </a:pPr>
            <a:endParaRPr lang="en-US" sz="1600" b="1" dirty="0">
              <a:latin typeface="Comic Sans MS" pitchFamily="66" charset="0"/>
              <a:cs typeface="Times New Roman" pitchFamily="18" charset="0"/>
            </a:endParaRPr>
          </a:p>
          <a:p>
            <a:pPr marL="0" lvl="0" indent="0" eaLnBrk="1" hangingPunct="1">
              <a:lnSpc>
                <a:spcPct val="80000"/>
              </a:lnSpc>
              <a:spcAft>
                <a:spcPts val="1200"/>
              </a:spcAft>
              <a:buNone/>
            </a:pPr>
            <a:r>
              <a:rPr lang="ru-RU" sz="2400" b="1" dirty="0">
                <a:latin typeface="Comic Sans MS" pitchFamily="66" charset="0"/>
                <a:cs typeface="Times New Roman" pitchFamily="18" charset="0"/>
              </a:rPr>
              <a:t>б</a:t>
            </a:r>
            <a:r>
              <a:rPr lang="en-US" sz="2400" b="1" baseline="-25000" dirty="0">
                <a:latin typeface="Comic Sans MS" pitchFamily="66" charset="0"/>
                <a:cs typeface="Times New Roman" pitchFamily="18" charset="0"/>
              </a:rPr>
              <a:t>A op a</a:t>
            </a:r>
            <a:r>
              <a:rPr lang="en-US" sz="2400" b="1" dirty="0">
                <a:latin typeface="Comic Sans MS" pitchFamily="66" charset="0"/>
                <a:cs typeface="Times New Roman" pitchFamily="18" charset="0"/>
              </a:rPr>
              <a:t>(</a:t>
            </a:r>
            <a:r>
              <a:rPr lang="en-US" sz="2400" b="1" i="1" dirty="0">
                <a:latin typeface="Comic Sans MS" pitchFamily="66" charset="0"/>
                <a:cs typeface="Times New Roman" pitchFamily="18" charset="0"/>
              </a:rPr>
              <a:t>C1-C </a:t>
            </a:r>
            <a:r>
              <a:rPr lang="en-US" sz="2400" b="1" dirty="0">
                <a:latin typeface="Comic Sans MS" pitchFamily="66" charset="0"/>
                <a:ea typeface="Arial Unicode MS" pitchFamily="34" charset="-128"/>
                <a:cs typeface="Arial Unicode MS" pitchFamily="34" charset="-128"/>
              </a:rPr>
              <a:t>⋈ C2-C</a:t>
            </a:r>
            <a:r>
              <a:rPr lang="en-US" sz="2400" b="1" dirty="0">
                <a:latin typeface="Comic Sans MS" pitchFamily="66" charset="0"/>
                <a:cs typeface="Times New Roman" pitchFamily="18" charset="0"/>
              </a:rPr>
              <a:t>) = </a:t>
            </a:r>
          </a:p>
          <a:p>
            <a:pPr marL="0" lvl="0" indent="0" eaLnBrk="1" hangingPunct="1">
              <a:lnSpc>
                <a:spcPct val="80000"/>
              </a:lnSpc>
              <a:spcAft>
                <a:spcPts val="1200"/>
              </a:spcAft>
              <a:buNone/>
            </a:pPr>
            <a:r>
              <a:rPr lang="en-US" sz="2400" b="1" dirty="0">
                <a:latin typeface="Comic Sans MS" pitchFamily="66" charset="0"/>
                <a:cs typeface="Times New Roman" pitchFamily="18" charset="0"/>
              </a:rPr>
              <a:t>                  </a:t>
            </a:r>
            <a:r>
              <a:rPr lang="ru-RU" sz="2400" b="1" dirty="0">
                <a:latin typeface="Comic Sans MS" pitchFamily="66" charset="0"/>
                <a:cs typeface="Times New Roman" pitchFamily="18" charset="0"/>
              </a:rPr>
              <a:t>б</a:t>
            </a:r>
            <a:r>
              <a:rPr lang="en-US" sz="2400" b="1" baseline="-25000" dirty="0">
                <a:latin typeface="Comic Sans MS" pitchFamily="66" charset="0"/>
                <a:cs typeface="Times New Roman" pitchFamily="18" charset="0"/>
              </a:rPr>
              <a:t>A op a</a:t>
            </a:r>
            <a:r>
              <a:rPr lang="en-US" sz="2400" b="1" dirty="0">
                <a:latin typeface="Comic Sans MS" pitchFamily="66" charset="0"/>
                <a:cs typeface="Times New Roman" pitchFamily="18" charset="0"/>
              </a:rPr>
              <a:t>(</a:t>
            </a:r>
            <a:r>
              <a:rPr lang="ru-RU" sz="2400" b="1" dirty="0">
                <a:latin typeface="Comic Sans MS" pitchFamily="66" charset="0"/>
                <a:cs typeface="Times New Roman" pitchFamily="18" charset="0"/>
              </a:rPr>
              <a:t>б</a:t>
            </a:r>
            <a:r>
              <a:rPr lang="en-US" sz="2400" b="1" baseline="-25000" dirty="0">
                <a:latin typeface="Comic Sans MS" pitchFamily="66" charset="0"/>
                <a:cs typeface="Times New Roman" pitchFamily="18" charset="0"/>
              </a:rPr>
              <a:t>A1 op a</a:t>
            </a:r>
            <a:r>
              <a:rPr lang="en-US" sz="2400" b="1" dirty="0">
                <a:latin typeface="Comic Sans MS" pitchFamily="66" charset="0"/>
                <a:cs typeface="Times New Roman" pitchFamily="18" charset="0"/>
              </a:rPr>
              <a:t>(</a:t>
            </a:r>
            <a:r>
              <a:rPr lang="en-US" sz="2400" b="1" i="1" dirty="0">
                <a:latin typeface="Comic Sans MS" pitchFamily="66" charset="0"/>
                <a:cs typeface="Times New Roman" pitchFamily="18" charset="0"/>
              </a:rPr>
              <a:t>C1) </a:t>
            </a:r>
            <a:r>
              <a:rPr lang="en-US" sz="2400" b="1" dirty="0">
                <a:latin typeface="Comic Sans MS" pitchFamily="66" charset="0"/>
                <a:ea typeface="Arial Unicode MS" pitchFamily="34" charset="-128"/>
                <a:cs typeface="Arial Unicode MS" pitchFamily="34" charset="-128"/>
              </a:rPr>
              <a:t>⋈ </a:t>
            </a:r>
            <a:r>
              <a:rPr lang="ru-RU" sz="2400" b="1" dirty="0">
                <a:latin typeface="Comic Sans MS" pitchFamily="66" charset="0"/>
                <a:cs typeface="Times New Roman" pitchFamily="18" charset="0"/>
              </a:rPr>
              <a:t>б</a:t>
            </a:r>
            <a:r>
              <a:rPr lang="en-US" sz="2400" b="1" baseline="-25000" dirty="0">
                <a:latin typeface="Comic Sans MS" pitchFamily="66" charset="0"/>
                <a:cs typeface="Times New Roman" pitchFamily="18" charset="0"/>
              </a:rPr>
              <a:t>A2 op a</a:t>
            </a:r>
            <a:r>
              <a:rPr lang="en-US" sz="2400" b="1" dirty="0">
                <a:latin typeface="Comic Sans MS" pitchFamily="66" charset="0"/>
                <a:cs typeface="Times New Roman" pitchFamily="18" charset="0"/>
              </a:rPr>
              <a:t>(</a:t>
            </a:r>
            <a:r>
              <a:rPr lang="en-US" sz="2400" b="1" dirty="0">
                <a:latin typeface="Comic Sans MS" pitchFamily="66" charset="0"/>
                <a:ea typeface="Arial Unicode MS" pitchFamily="34" charset="-128"/>
                <a:cs typeface="Arial Unicode MS" pitchFamily="34" charset="-128"/>
              </a:rPr>
              <a:t>C2</a:t>
            </a:r>
            <a:r>
              <a:rPr lang="en-US" sz="2400" b="1" dirty="0">
                <a:latin typeface="Comic Sans MS" pitchFamily="66" charset="0"/>
                <a:cs typeface="Times New Roman" pitchFamily="18" charset="0"/>
              </a:rPr>
              <a:t>))</a:t>
            </a:r>
            <a:endParaRPr lang="en-US" sz="2400" dirty="0">
              <a:solidFill>
                <a:srgbClr val="FF0000"/>
              </a:solidFill>
              <a:latin typeface="Comic Sans MS" pitchFamily="66" charset="0"/>
              <a:cs typeface="Times New Roman" pitchFamily="18" charset="0"/>
            </a:endParaRPr>
          </a:p>
        </p:txBody>
      </p:sp>
      <p:sp>
        <p:nvSpPr>
          <p:cNvPr id="2" name="Oval 1"/>
          <p:cNvSpPr/>
          <p:nvPr/>
        </p:nvSpPr>
        <p:spPr bwMode="auto">
          <a:xfrm>
            <a:off x="1828800" y="1767668"/>
            <a:ext cx="3934097" cy="507239"/>
          </a:xfrm>
          <a:prstGeom prst="ellipse">
            <a:avLst/>
          </a:prstGeom>
          <a:noFill/>
          <a:ln w="12700" cap="flat" cmpd="sng" algn="ctr">
            <a:solidFill>
              <a:schemeClr val="accent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Comic Sans MS" pitchFamily="66" charset="0"/>
            </a:endParaRPr>
          </a:p>
        </p:txBody>
      </p:sp>
      <p:sp>
        <p:nvSpPr>
          <p:cNvPr id="3" name="Oval Callout 2"/>
          <p:cNvSpPr/>
          <p:nvPr/>
        </p:nvSpPr>
        <p:spPr bwMode="auto">
          <a:xfrm>
            <a:off x="457200" y="2500821"/>
            <a:ext cx="2286000" cy="761999"/>
          </a:xfrm>
          <a:prstGeom prst="wedgeEllipseCallout">
            <a:avLst>
              <a:gd name="adj1" fmla="val 27613"/>
              <a:gd name="adj2" fmla="val -9663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An aggregate function</a:t>
            </a:r>
          </a:p>
        </p:txBody>
      </p:sp>
      <p:sp>
        <p:nvSpPr>
          <p:cNvPr id="9" name="Rounded Rectangular Callout 3">
            <a:extLst>
              <a:ext uri="{FF2B5EF4-FFF2-40B4-BE49-F238E27FC236}">
                <a16:creationId xmlns:a16="http://schemas.microsoft.com/office/drawing/2014/main" id="{B6CC9591-F331-498D-867E-C1F90B905FCD}"/>
              </a:ext>
            </a:extLst>
          </p:cNvPr>
          <p:cNvSpPr/>
          <p:nvPr/>
        </p:nvSpPr>
        <p:spPr bwMode="auto">
          <a:xfrm>
            <a:off x="5105400" y="2933700"/>
            <a:ext cx="2362200" cy="990600"/>
          </a:xfrm>
          <a:prstGeom prst="wedgeRoundRectCallout">
            <a:avLst>
              <a:gd name="adj1" fmla="val -85183"/>
              <a:gd name="adj2" fmla="val 54340"/>
              <a:gd name="adj3" fmla="val 16667"/>
            </a:avLst>
          </a:prstGeom>
          <a:solidFill>
            <a:srgbClr val="FF616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rPr>
              <a:t>Good to push “select” over “join” using this form</a:t>
            </a:r>
            <a:endParaRPr kumimoji="0" lang="en-US" sz="1600" b="0" i="1" u="none" strike="noStrike" cap="none" normalizeH="0" baseline="0" dirty="0">
              <a:ln>
                <a:noFill/>
              </a:ln>
              <a:solidFill>
                <a:schemeClr val="bg1"/>
              </a:solidFill>
              <a:effectLst/>
              <a:latin typeface="Comic Sans MS" pitchFamily="66"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5BB26D-BBF2-7D17-3CB2-B39E83C448A0}"/>
                  </a:ext>
                </a:extLst>
              </p:cNvPr>
              <p:cNvSpPr txBox="1"/>
              <p:nvPr/>
            </p:nvSpPr>
            <p:spPr>
              <a:xfrm>
                <a:off x="827164" y="4738513"/>
                <a:ext cx="7696200" cy="1927644"/>
              </a:xfrm>
              <a:prstGeom prst="rect">
                <a:avLst/>
              </a:prstGeom>
              <a:noFill/>
            </p:spPr>
            <p:txBody>
              <a:bodyPr wrap="square">
                <a:spAutoFit/>
              </a:bodyPr>
              <a:lstStyle/>
              <a:p>
                <a:pPr>
                  <a:spcBef>
                    <a:spcPts val="600"/>
                  </a:spcBef>
                </a:pPr>
                <a:r>
                  <a:rPr lang="en-US" i="0" u="sng" dirty="0">
                    <a:solidFill>
                      <a:schemeClr val="tx1"/>
                    </a:solidFill>
                    <a:ea typeface="Cambria Math" panose="02040503050406030204" pitchFamily="18" charset="0"/>
                    <a:cs typeface="Times New Roman" pitchFamily="18" charset="0"/>
                  </a:rPr>
                  <a:t>Example:</a:t>
                </a:r>
              </a:p>
              <a:p>
                <a14:m>
                  <m:oMath xmlns:m="http://schemas.openxmlformats.org/officeDocument/2006/math">
                    <m:r>
                      <a:rPr lang="ru-RU" sz="32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sz="2400" b="1" baseline="-25000" dirty="0">
                    <a:solidFill>
                      <a:schemeClr val="tx1"/>
                    </a:solidFill>
                    <a:cs typeface="Times New Roman" pitchFamily="18" charset="0"/>
                  </a:rPr>
                  <a:t>sum(Emp1.Salary,Emp2.Salary)&lt;30,000 </a:t>
                </a:r>
                <a:r>
                  <a:rPr lang="en-US" sz="2400" dirty="0">
                    <a:solidFill>
                      <a:schemeClr val="tx1"/>
                    </a:solidFill>
                    <a:cs typeface="Times New Roman" pitchFamily="18" charset="0"/>
                  </a:rPr>
                  <a:t>(C1-C </a:t>
                </a:r>
                <a:r>
                  <a:rPr lang="en-US" sz="2400" dirty="0">
                    <a:solidFill>
                      <a:schemeClr val="tx1"/>
                    </a:solidFill>
                    <a:ea typeface="Arial Unicode MS" pitchFamily="34" charset="-128"/>
                    <a:cs typeface="Arial Unicode MS" pitchFamily="34" charset="-128"/>
                  </a:rPr>
                  <a:t>⋈ C2-C</a:t>
                </a:r>
                <a:r>
                  <a:rPr lang="en-US" sz="2400" dirty="0">
                    <a:solidFill>
                      <a:schemeClr val="tx1"/>
                    </a:solidFill>
                    <a:cs typeface="Times New Roman" pitchFamily="18" charset="0"/>
                  </a:rPr>
                  <a:t>)</a:t>
                </a:r>
              </a:p>
              <a:p>
                <a:r>
                  <a:rPr lang="en-US" dirty="0">
                    <a:solidFill>
                      <a:schemeClr val="tx1"/>
                    </a:solidFill>
                    <a:cs typeface="Times New Roman" pitchFamily="18" charset="0"/>
                  </a:rPr>
                  <a:t>  =</a:t>
                </a:r>
                <a14:m>
                  <m:oMath xmlns:m="http://schemas.openxmlformats.org/officeDocument/2006/math">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 </m:t>
                    </m:r>
                    <m:r>
                      <a:rPr lang="ru-RU" sz="320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b="1" baseline="-25000" dirty="0">
                    <a:solidFill>
                      <a:schemeClr val="tx1"/>
                    </a:solidFill>
                    <a:cs typeface="Times New Roman" pitchFamily="18" charset="0"/>
                  </a:rPr>
                  <a:t>sum(Emp1.Salary,Emp2.Salary)&lt;30,000</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cs typeface="Times New Roman" pitchFamily="18" charset="0"/>
                      </a:rPr>
                      <m:t>(</m:t>
                    </m:r>
                  </m:oMath>
                </a14:m>
                <a:endParaRPr lang="en-US" sz="3200" b="1" i="1" dirty="0">
                  <a:solidFill>
                    <a:schemeClr val="tx1"/>
                  </a:solidFill>
                  <a:latin typeface="Cambria Math" panose="02040503050406030204" pitchFamily="18" charset="0"/>
                  <a:ea typeface="Cambria Math" panose="02040503050406030204" pitchFamily="18" charset="0"/>
                  <a:cs typeface="Times New Roman" pitchFamily="18" charset="0"/>
                </a:endParaRPr>
              </a:p>
              <a:p>
                <a:r>
                  <a:rPr lang="en-US" sz="3200" dirty="0">
                    <a:solidFill>
                      <a:schemeClr val="tx1"/>
                    </a:solidFill>
                    <a:ea typeface="Cambria Math" panose="02040503050406030204" pitchFamily="18" charset="0"/>
                    <a:cs typeface="Times New Roman" pitchFamily="18" charset="0"/>
                  </a:rPr>
                  <a:t>      </a:t>
                </a:r>
                <a14:m>
                  <m:oMath xmlns:m="http://schemas.openxmlformats.org/officeDocument/2006/math">
                    <m:r>
                      <a:rPr lang="ru-RU" sz="32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sz="2400" b="1" baseline="-25000" dirty="0">
                    <a:solidFill>
                      <a:schemeClr val="tx1"/>
                    </a:solidFill>
                    <a:cs typeface="Times New Roman" pitchFamily="18" charset="0"/>
                  </a:rPr>
                  <a:t>Emp1.Salary</a:t>
                </a:r>
                <a:r>
                  <a:rPr lang="en-US" b="1" baseline="-25000" dirty="0">
                    <a:solidFill>
                      <a:schemeClr val="tx1"/>
                    </a:solidFill>
                    <a:cs typeface="Times New Roman" pitchFamily="18" charset="0"/>
                  </a:rPr>
                  <a:t>&lt;30,000</a:t>
                </a:r>
                <a:r>
                  <a:rPr lang="en-US" sz="2400" b="1" baseline="-25000" dirty="0">
                    <a:solidFill>
                      <a:schemeClr val="tx1"/>
                    </a:solidFill>
                    <a:cs typeface="Times New Roman" pitchFamily="18" charset="0"/>
                  </a:rPr>
                  <a:t> </a:t>
                </a:r>
                <a:r>
                  <a:rPr lang="en-US" sz="2400" dirty="0">
                    <a:solidFill>
                      <a:schemeClr val="tx1"/>
                    </a:solidFill>
                    <a:cs typeface="Times New Roman" pitchFamily="18" charset="0"/>
                  </a:rPr>
                  <a:t>(C1) </a:t>
                </a:r>
                <a:r>
                  <a:rPr lang="en-US" sz="2400" dirty="0">
                    <a:solidFill>
                      <a:schemeClr val="tx1"/>
                    </a:solidFill>
                    <a:ea typeface="Arial Unicode MS" pitchFamily="34" charset="-128"/>
                    <a:cs typeface="Arial Unicode MS" pitchFamily="34" charset="-128"/>
                  </a:rPr>
                  <a:t>⋈ </a:t>
                </a:r>
                <a14:m>
                  <m:oMath xmlns:m="http://schemas.openxmlformats.org/officeDocument/2006/math">
                    <m:r>
                      <a:rPr lang="ru-RU" sz="320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b="1" baseline="-25000" dirty="0">
                    <a:solidFill>
                      <a:schemeClr val="tx1"/>
                    </a:solidFill>
                    <a:cs typeface="Times New Roman" pitchFamily="18" charset="0"/>
                  </a:rPr>
                  <a:t>Emp2.Salary&lt;30,000 </a:t>
                </a:r>
                <a:r>
                  <a:rPr lang="en-US" dirty="0">
                    <a:solidFill>
                      <a:schemeClr val="tx1"/>
                    </a:solidFill>
                    <a:cs typeface="Times New Roman" pitchFamily="18" charset="0"/>
                  </a:rPr>
                  <a:t>(C2)  )</a:t>
                </a:r>
              </a:p>
            </p:txBody>
          </p:sp>
        </mc:Choice>
        <mc:Fallback xmlns="">
          <p:sp>
            <p:nvSpPr>
              <p:cNvPr id="6" name="TextBox 5">
                <a:extLst>
                  <a:ext uri="{FF2B5EF4-FFF2-40B4-BE49-F238E27FC236}">
                    <a16:creationId xmlns:a16="http://schemas.microsoft.com/office/drawing/2014/main" id="{AF5BB26D-BBF2-7D17-3CB2-B39E83C448A0}"/>
                  </a:ext>
                </a:extLst>
              </p:cNvPr>
              <p:cNvSpPr txBox="1">
                <a:spLocks noRot="1" noChangeAspect="1" noMove="1" noResize="1" noEditPoints="1" noAdjustHandles="1" noChangeArrowheads="1" noChangeShapeType="1" noTextEdit="1"/>
              </p:cNvSpPr>
              <p:nvPr/>
            </p:nvSpPr>
            <p:spPr>
              <a:xfrm>
                <a:off x="827164" y="4738513"/>
                <a:ext cx="7696200" cy="1927644"/>
              </a:xfrm>
              <a:prstGeom prst="rect">
                <a:avLst/>
              </a:prstGeom>
              <a:blipFill>
                <a:blip r:embed="rId3"/>
                <a:stretch>
                  <a:fillRect l="-1268" t="-2524" b="-4732"/>
                </a:stretch>
              </a:blipFill>
            </p:spPr>
            <p:txBody>
              <a:bodyPr/>
              <a:lstStyle/>
              <a:p>
                <a:r>
                  <a:rPr lang="en-US">
                    <a:noFill/>
                  </a:rPr>
                  <a:t> </a:t>
                </a:r>
              </a:p>
            </p:txBody>
          </p:sp>
        </mc:Fallback>
      </mc:AlternateContent>
    </p:spTree>
    <p:extLst>
      <p:ext uri="{BB962C8B-B14F-4D97-AF65-F5344CB8AC3E}">
        <p14:creationId xmlns:p14="http://schemas.microsoft.com/office/powerpoint/2010/main" val="1484878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5171">
                                            <p:txEl>
                                              <p:pRg st="1" end="1"/>
                                            </p:txEl>
                                          </p:spTgt>
                                        </p:tgtEl>
                                        <p:attrNameLst>
                                          <p:attrName>style.visibility</p:attrName>
                                        </p:attrNameLst>
                                      </p:cBhvr>
                                      <p:to>
                                        <p:strVal val="visible"/>
                                      </p:to>
                                    </p:set>
                                    <p:animEffect transition="in" filter="wipe(left)">
                                      <p:cBhvr>
                                        <p:cTn id="10" dur="500"/>
                                        <p:tgtEl>
                                          <p:spTgt spid="13517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animEffect transition="in" filter="wipe(left)">
                                      <p:cBhvr>
                                        <p:cTn id="13" dur="500"/>
                                        <p:tgtEl>
                                          <p:spTgt spid="135171">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35171">
                                            <p:txEl>
                                              <p:pRg st="6" end="6"/>
                                            </p:txEl>
                                          </p:spTgt>
                                        </p:tgtEl>
                                        <p:attrNameLst>
                                          <p:attrName>style.visibility</p:attrName>
                                        </p:attrNameLst>
                                      </p:cBhvr>
                                      <p:to>
                                        <p:strVal val="visible"/>
                                      </p:to>
                                    </p:set>
                                    <p:animEffect transition="in" filter="wipe(left)">
                                      <p:cBhvr>
                                        <p:cTn id="16" dur="500"/>
                                        <p:tgtEl>
                                          <p:spTgt spid="135171">
                                            <p:txEl>
                                              <p:pRg st="6" end="6"/>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35171">
                                            <p:txEl>
                                              <p:pRg st="7" end="7"/>
                                            </p:txEl>
                                          </p:spTgt>
                                        </p:tgtEl>
                                        <p:attrNameLst>
                                          <p:attrName>style.visibility</p:attrName>
                                        </p:attrNameLst>
                                      </p:cBhvr>
                                      <p:to>
                                        <p:strVal val="visible"/>
                                      </p:to>
                                    </p:set>
                                    <p:animEffect transition="in" filter="wipe(left)">
                                      <p:cBhvr>
                                        <p:cTn id="19" dur="500"/>
                                        <p:tgtEl>
                                          <p:spTgt spid="135171">
                                            <p:txEl>
                                              <p:pRg st="7" end="7"/>
                                            </p:txEl>
                                          </p:spTgt>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1000"/>
                                        <p:tgtEl>
                                          <p:spTgt spid="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186211"/>
            <a:ext cx="7772400" cy="914400"/>
          </a:xfrm>
        </p:spPr>
        <p:txBody>
          <a:bodyPr/>
          <a:lstStyle/>
          <a:p>
            <a:pPr eaLnBrk="1" hangingPunct="1"/>
            <a:r>
              <a:rPr lang="en-US" dirty="0">
                <a:solidFill>
                  <a:srgbClr val="800000"/>
                </a:solidFill>
                <a:latin typeface="Comic Sans MS" pitchFamily="66" charset="0"/>
              </a:rPr>
              <a:t>Optimization:  Case 3</a:t>
            </a:r>
          </a:p>
        </p:txBody>
      </p:sp>
      <p:sp>
        <p:nvSpPr>
          <p:cNvPr id="135171" name="Rectangle 3"/>
          <p:cNvSpPr>
            <a:spLocks noGrp="1" noChangeArrowheads="1"/>
          </p:cNvSpPr>
          <p:nvPr>
            <p:ph type="body" idx="1"/>
          </p:nvPr>
        </p:nvSpPr>
        <p:spPr>
          <a:xfrm>
            <a:off x="560464" y="1219200"/>
            <a:ext cx="8354936" cy="5257800"/>
          </a:xfrm>
        </p:spPr>
        <p:txBody>
          <a:bodyPr/>
          <a:lstStyle/>
          <a:p>
            <a:pPr marL="0" indent="0" eaLnBrk="1" hangingPunct="1">
              <a:lnSpc>
                <a:spcPct val="80000"/>
              </a:lnSpc>
              <a:spcAft>
                <a:spcPct val="50000"/>
              </a:spcAft>
              <a:buNone/>
            </a:pPr>
            <a:r>
              <a:rPr lang="en-US" sz="2400" b="1" dirty="0">
                <a:solidFill>
                  <a:srgbClr val="7030A0"/>
                </a:solidFill>
              </a:rPr>
              <a:t>f(A1,A2) op a </a:t>
            </a:r>
            <a:r>
              <a:rPr lang="en-US" sz="2400" b="1" dirty="0">
                <a:solidFill>
                  <a:srgbClr val="FF0000"/>
                </a:solidFill>
                <a:cs typeface="Times New Roman" pitchFamily="18" charset="0"/>
              </a:rPr>
              <a:t>≡ f(A1 op’ a, A2 op’ a) op a</a:t>
            </a:r>
          </a:p>
          <a:p>
            <a:pPr marL="609600" indent="-609600" eaLnBrk="1" hangingPunct="1">
              <a:lnSpc>
                <a:spcPct val="90000"/>
              </a:lnSpc>
              <a:buFontTx/>
              <a:buNone/>
            </a:pPr>
            <a:r>
              <a:rPr lang="en-US" sz="2000" u="sng" dirty="0">
                <a:latin typeface="Comic Sans MS" pitchFamily="66" charset="0"/>
                <a:cs typeface="Times New Roman" pitchFamily="18" charset="0"/>
              </a:rPr>
              <a:t>Example</a:t>
            </a:r>
            <a:r>
              <a:rPr lang="en-US" sz="2000" dirty="0">
                <a:latin typeface="Comic Sans MS" pitchFamily="66" charset="0"/>
                <a:cs typeface="Times New Roman" pitchFamily="18" charset="0"/>
              </a:rPr>
              <a:t>:</a:t>
            </a:r>
            <a:r>
              <a:rPr lang="en-US" sz="1600" dirty="0">
                <a:latin typeface="Comic Sans MS" pitchFamily="66" charset="0"/>
                <a:cs typeface="Times New Roman" pitchFamily="18" charset="0"/>
              </a:rPr>
              <a:t>    </a:t>
            </a:r>
            <a:r>
              <a:rPr lang="en-US" sz="2000" b="1" dirty="0">
                <a:solidFill>
                  <a:srgbClr val="7030A0"/>
                </a:solidFill>
                <a:latin typeface="Comic Sans MS" pitchFamily="66" charset="0"/>
                <a:cs typeface="Times New Roman" pitchFamily="18" charset="0"/>
              </a:rPr>
              <a:t>sum(Emp1-C.Salary, Emp2-C.Salary) = 30K</a:t>
            </a:r>
          </a:p>
          <a:p>
            <a:pPr marL="609600" indent="-609600" eaLnBrk="1" hangingPunct="1">
              <a:lnSpc>
                <a:spcPct val="90000"/>
              </a:lnSpc>
              <a:buFontTx/>
              <a:buNone/>
            </a:pPr>
            <a:r>
              <a:rPr lang="en-US" sz="2000" dirty="0">
                <a:latin typeface="Comic Sans MS" pitchFamily="66" charset="0"/>
                <a:cs typeface="Times New Roman" pitchFamily="18" charset="0"/>
              </a:rPr>
              <a:t>                              ≡ </a:t>
            </a:r>
            <a:r>
              <a:rPr lang="en-US" sz="2000" dirty="0">
                <a:solidFill>
                  <a:srgbClr val="FF0000"/>
                </a:solidFill>
                <a:latin typeface="Comic Sans MS" pitchFamily="66" charset="0"/>
                <a:cs typeface="Times New Roman" pitchFamily="18" charset="0"/>
              </a:rPr>
              <a:t>sum(Emp1-C.Salary ≤ 30K, </a:t>
            </a:r>
          </a:p>
          <a:p>
            <a:pPr marL="609600" indent="-609600" eaLnBrk="1" hangingPunct="1">
              <a:lnSpc>
                <a:spcPct val="90000"/>
              </a:lnSpc>
              <a:spcAft>
                <a:spcPct val="60000"/>
              </a:spcAft>
              <a:buFontTx/>
              <a:buNone/>
            </a:pPr>
            <a:r>
              <a:rPr lang="en-US" sz="2000" dirty="0">
                <a:solidFill>
                  <a:srgbClr val="FF0000"/>
                </a:solidFill>
                <a:latin typeface="Comic Sans MS" pitchFamily="66" charset="0"/>
                <a:cs typeface="Times New Roman" pitchFamily="18" charset="0"/>
              </a:rPr>
              <a:t>                                          Emp2-C.Salary ≤ 30K) = 30K</a:t>
            </a:r>
          </a:p>
          <a:p>
            <a:pPr marL="0" indent="0" eaLnBrk="1" hangingPunct="1">
              <a:lnSpc>
                <a:spcPts val="2100"/>
              </a:lnSpc>
              <a:buFontTx/>
              <a:buNone/>
            </a:pPr>
            <a:endParaRPr lang="en-US" sz="1600" dirty="0">
              <a:solidFill>
                <a:srgbClr val="FF0000"/>
              </a:solidFill>
              <a:cs typeface="Times New Roman" pitchFamily="18" charset="0"/>
            </a:endParaRPr>
          </a:p>
          <a:p>
            <a:pPr marL="0" lvl="0" indent="0" eaLnBrk="1" hangingPunct="1">
              <a:lnSpc>
                <a:spcPct val="80000"/>
              </a:lnSpc>
              <a:spcAft>
                <a:spcPts val="1200"/>
              </a:spcAft>
              <a:buNone/>
            </a:pPr>
            <a:endParaRPr lang="en-US" sz="1600" b="1" dirty="0">
              <a:latin typeface="Comic Sans MS" pitchFamily="66" charset="0"/>
              <a:cs typeface="Times New Roman" pitchFamily="18" charset="0"/>
            </a:endParaRPr>
          </a:p>
          <a:p>
            <a:pPr marL="0" lvl="0" indent="0" eaLnBrk="1" hangingPunct="1">
              <a:lnSpc>
                <a:spcPct val="80000"/>
              </a:lnSpc>
              <a:spcAft>
                <a:spcPts val="1200"/>
              </a:spcAft>
              <a:buNone/>
            </a:pPr>
            <a:endParaRPr lang="en-US" sz="1600" b="1" dirty="0">
              <a:latin typeface="Comic Sans MS" pitchFamily="66" charset="0"/>
              <a:cs typeface="Times New Roman" pitchFamily="18" charset="0"/>
            </a:endParaRPr>
          </a:p>
          <a:p>
            <a:pPr marL="609600" indent="-609600" eaLnBrk="1" hangingPunct="1">
              <a:lnSpc>
                <a:spcPct val="90000"/>
              </a:lnSpc>
              <a:spcAft>
                <a:spcPct val="10000"/>
              </a:spcAft>
              <a:buFontTx/>
              <a:buNone/>
            </a:pPr>
            <a:r>
              <a:rPr lang="ru-RU" sz="2200" b="1" dirty="0">
                <a:latin typeface="Comic Sans MS" pitchFamily="66" charset="0"/>
                <a:cs typeface="Times New Roman" pitchFamily="18" charset="0"/>
              </a:rPr>
              <a:t>б</a:t>
            </a:r>
            <a:r>
              <a:rPr lang="en-US" sz="2200" b="1" baseline="-25000" dirty="0">
                <a:latin typeface="Comic Sans MS" pitchFamily="66" charset="0"/>
                <a:cs typeface="Times New Roman" pitchFamily="18" charset="0"/>
              </a:rPr>
              <a:t>A op a</a:t>
            </a:r>
            <a:r>
              <a:rPr lang="en-US" sz="2200" b="1" dirty="0">
                <a:latin typeface="Comic Sans MS" pitchFamily="66" charset="0"/>
                <a:cs typeface="Times New Roman" pitchFamily="18" charset="0"/>
              </a:rPr>
              <a:t>(</a:t>
            </a:r>
            <a:r>
              <a:rPr lang="en-US" sz="2200" b="1" i="1" dirty="0">
                <a:latin typeface="Comic Sans MS" pitchFamily="66" charset="0"/>
                <a:cs typeface="Times New Roman" pitchFamily="18" charset="0"/>
              </a:rPr>
              <a:t>C1-C </a:t>
            </a:r>
            <a:r>
              <a:rPr lang="en-US" sz="2200" b="1" dirty="0">
                <a:latin typeface="Comic Sans MS" pitchFamily="66" charset="0"/>
                <a:ea typeface="Arial Unicode MS" pitchFamily="34" charset="-128"/>
                <a:cs typeface="Arial Unicode MS" pitchFamily="34" charset="-128"/>
              </a:rPr>
              <a:t>⋈ C2-C</a:t>
            </a:r>
            <a:r>
              <a:rPr lang="en-US" sz="2200" b="1" dirty="0">
                <a:latin typeface="Comic Sans MS" pitchFamily="66" charset="0"/>
                <a:cs typeface="Times New Roman" pitchFamily="18" charset="0"/>
              </a:rPr>
              <a:t>) = </a:t>
            </a:r>
            <a:r>
              <a:rPr lang="ru-RU" sz="2200" b="1" dirty="0">
                <a:latin typeface="Comic Sans MS" pitchFamily="66" charset="0"/>
                <a:cs typeface="Times New Roman" pitchFamily="18" charset="0"/>
              </a:rPr>
              <a:t>б</a:t>
            </a:r>
            <a:r>
              <a:rPr lang="en-US" sz="2200" b="1" baseline="-25000" dirty="0">
                <a:latin typeface="Comic Sans MS" pitchFamily="66" charset="0"/>
                <a:cs typeface="Times New Roman" pitchFamily="18" charset="0"/>
              </a:rPr>
              <a:t>A op a</a:t>
            </a:r>
            <a:r>
              <a:rPr lang="en-US" sz="2200" b="1" dirty="0">
                <a:latin typeface="Comic Sans MS" pitchFamily="66" charset="0"/>
                <a:cs typeface="Times New Roman" pitchFamily="18" charset="0"/>
              </a:rPr>
              <a:t>(</a:t>
            </a:r>
            <a:r>
              <a:rPr lang="ru-RU" sz="2200" b="1" dirty="0">
                <a:latin typeface="Comic Sans MS" pitchFamily="66" charset="0"/>
                <a:cs typeface="Times New Roman" pitchFamily="18" charset="0"/>
              </a:rPr>
              <a:t>б</a:t>
            </a:r>
            <a:r>
              <a:rPr lang="en-US" sz="2200" b="1" baseline="-25000" dirty="0">
                <a:latin typeface="Comic Sans MS" pitchFamily="66" charset="0"/>
                <a:cs typeface="Times New Roman" pitchFamily="18" charset="0"/>
              </a:rPr>
              <a:t>A1 op’ a</a:t>
            </a:r>
            <a:r>
              <a:rPr lang="en-US" sz="2200" b="1" dirty="0">
                <a:latin typeface="Comic Sans MS" pitchFamily="66" charset="0"/>
                <a:cs typeface="Times New Roman" pitchFamily="18" charset="0"/>
              </a:rPr>
              <a:t>(</a:t>
            </a:r>
            <a:r>
              <a:rPr lang="en-US" sz="2200" b="1" i="1" dirty="0">
                <a:latin typeface="Comic Sans MS" pitchFamily="66" charset="0"/>
                <a:cs typeface="Times New Roman" pitchFamily="18" charset="0"/>
              </a:rPr>
              <a:t>C1) </a:t>
            </a:r>
            <a:r>
              <a:rPr lang="en-US" sz="2200" b="1" dirty="0">
                <a:latin typeface="Comic Sans MS" pitchFamily="66" charset="0"/>
                <a:ea typeface="Arial Unicode MS" pitchFamily="34" charset="-128"/>
                <a:cs typeface="Arial Unicode MS" pitchFamily="34" charset="-128"/>
              </a:rPr>
              <a:t>⋈ </a:t>
            </a:r>
            <a:r>
              <a:rPr lang="ru-RU" sz="2200" b="1" dirty="0">
                <a:latin typeface="Comic Sans MS" pitchFamily="66" charset="0"/>
                <a:cs typeface="Times New Roman" pitchFamily="18" charset="0"/>
              </a:rPr>
              <a:t>б</a:t>
            </a:r>
            <a:r>
              <a:rPr lang="en-US" sz="2200" b="1" baseline="-25000" dirty="0">
                <a:latin typeface="Comic Sans MS" pitchFamily="66" charset="0"/>
                <a:cs typeface="Times New Roman" pitchFamily="18" charset="0"/>
              </a:rPr>
              <a:t>A2 op’ a</a:t>
            </a:r>
            <a:r>
              <a:rPr lang="en-US" sz="2200" b="1" dirty="0">
                <a:latin typeface="Comic Sans MS" pitchFamily="66" charset="0"/>
                <a:cs typeface="Times New Roman" pitchFamily="18" charset="0"/>
              </a:rPr>
              <a:t>(</a:t>
            </a:r>
            <a:r>
              <a:rPr lang="en-US" sz="2200" b="1" dirty="0">
                <a:latin typeface="Comic Sans MS" pitchFamily="66" charset="0"/>
                <a:ea typeface="Arial Unicode MS" pitchFamily="34" charset="-128"/>
                <a:cs typeface="Arial Unicode MS" pitchFamily="34" charset="-128"/>
              </a:rPr>
              <a:t>C2</a:t>
            </a:r>
            <a:r>
              <a:rPr lang="en-US" sz="2200" b="1" dirty="0">
                <a:latin typeface="Comic Sans MS" pitchFamily="66" charset="0"/>
                <a:cs typeface="Times New Roman" pitchFamily="18" charset="0"/>
              </a:rPr>
              <a:t>)) </a:t>
            </a:r>
          </a:p>
          <a:p>
            <a:pPr marL="0" lvl="0" indent="0" eaLnBrk="1" hangingPunct="1">
              <a:lnSpc>
                <a:spcPct val="80000"/>
              </a:lnSpc>
              <a:spcAft>
                <a:spcPts val="1200"/>
              </a:spcAft>
              <a:buNone/>
            </a:pPr>
            <a:endParaRPr lang="en-US" sz="2400" b="1" dirty="0">
              <a:latin typeface="Comic Sans MS" pitchFamily="66" charset="0"/>
              <a:cs typeface="Times New Roman" pitchFamily="18" charset="0"/>
            </a:endParaRPr>
          </a:p>
        </p:txBody>
      </p:sp>
      <p:sp>
        <p:nvSpPr>
          <p:cNvPr id="2" name="Oval 1"/>
          <p:cNvSpPr/>
          <p:nvPr/>
        </p:nvSpPr>
        <p:spPr bwMode="auto">
          <a:xfrm>
            <a:off x="1752600" y="1686608"/>
            <a:ext cx="5029200" cy="507239"/>
          </a:xfrm>
          <a:prstGeom prst="ellipse">
            <a:avLst/>
          </a:prstGeom>
          <a:noFill/>
          <a:ln w="12700" cap="flat" cmpd="sng" algn="ctr">
            <a:solidFill>
              <a:schemeClr val="accent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Comic Sans MS" pitchFamily="66" charset="0"/>
            </a:endParaRPr>
          </a:p>
        </p:txBody>
      </p:sp>
      <p:sp>
        <p:nvSpPr>
          <p:cNvPr id="3" name="Oval Callout 2"/>
          <p:cNvSpPr/>
          <p:nvPr/>
        </p:nvSpPr>
        <p:spPr bwMode="auto">
          <a:xfrm>
            <a:off x="457200" y="2500821"/>
            <a:ext cx="2286000" cy="761999"/>
          </a:xfrm>
          <a:prstGeom prst="wedgeEllipseCallout">
            <a:avLst>
              <a:gd name="adj1" fmla="val 27613"/>
              <a:gd name="adj2" fmla="val -96635"/>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An aggregate function</a:t>
            </a:r>
          </a:p>
        </p:txBody>
      </p:sp>
      <p:sp>
        <p:nvSpPr>
          <p:cNvPr id="9" name="Rounded Rectangular Callout 3">
            <a:extLst>
              <a:ext uri="{FF2B5EF4-FFF2-40B4-BE49-F238E27FC236}">
                <a16:creationId xmlns:a16="http://schemas.microsoft.com/office/drawing/2014/main" id="{B6CC9591-F331-498D-867E-C1F90B905FCD}"/>
              </a:ext>
            </a:extLst>
          </p:cNvPr>
          <p:cNvSpPr/>
          <p:nvPr/>
        </p:nvSpPr>
        <p:spPr bwMode="auto">
          <a:xfrm>
            <a:off x="5105400" y="2933700"/>
            <a:ext cx="2362200" cy="990600"/>
          </a:xfrm>
          <a:prstGeom prst="wedgeRoundRectCallout">
            <a:avLst>
              <a:gd name="adj1" fmla="val -73461"/>
              <a:gd name="adj2" fmla="val 64741"/>
              <a:gd name="adj3" fmla="val 16667"/>
            </a:avLst>
          </a:prstGeom>
          <a:solidFill>
            <a:srgbClr val="FF616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chemeClr val="bg1"/>
                </a:solidFill>
              </a:rPr>
              <a:t>Good to push “select” over “join” using this form</a:t>
            </a:r>
            <a:endParaRPr kumimoji="0" lang="en-US" sz="1600" b="0" i="1" u="none" strike="noStrike" cap="none" normalizeH="0" baseline="0" dirty="0">
              <a:ln>
                <a:noFill/>
              </a:ln>
              <a:solidFill>
                <a:schemeClr val="bg1"/>
              </a:solidFill>
              <a:effectLst/>
              <a:latin typeface="Comic Sans MS" pitchFamily="66"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5BB26D-BBF2-7D17-3CB2-B39E83C448A0}"/>
                  </a:ext>
                </a:extLst>
              </p:cNvPr>
              <p:cNvSpPr txBox="1"/>
              <p:nvPr/>
            </p:nvSpPr>
            <p:spPr>
              <a:xfrm>
                <a:off x="838200" y="4738513"/>
                <a:ext cx="8023072" cy="1927644"/>
              </a:xfrm>
              <a:prstGeom prst="rect">
                <a:avLst/>
              </a:prstGeom>
              <a:noFill/>
            </p:spPr>
            <p:txBody>
              <a:bodyPr wrap="square">
                <a:spAutoFit/>
              </a:bodyPr>
              <a:lstStyle/>
              <a:p>
                <a:pPr>
                  <a:spcBef>
                    <a:spcPts val="600"/>
                  </a:spcBef>
                </a:pPr>
                <a:r>
                  <a:rPr lang="en-US" i="0" u="sng" dirty="0">
                    <a:solidFill>
                      <a:schemeClr val="tx1"/>
                    </a:solidFill>
                    <a:ea typeface="Cambria Math" panose="02040503050406030204" pitchFamily="18" charset="0"/>
                    <a:cs typeface="Times New Roman" pitchFamily="18" charset="0"/>
                  </a:rPr>
                  <a:t>Example:</a:t>
                </a:r>
              </a:p>
              <a:p>
                <a14:m>
                  <m:oMath xmlns:m="http://schemas.openxmlformats.org/officeDocument/2006/math">
                    <m:r>
                      <a:rPr lang="ru-RU" sz="32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sz="2400" b="1" baseline="-25000" dirty="0">
                    <a:solidFill>
                      <a:schemeClr val="tx1"/>
                    </a:solidFill>
                    <a:cs typeface="Times New Roman" pitchFamily="18" charset="0"/>
                  </a:rPr>
                  <a:t>sum(Emp1.Salary,Emp2.Salary)=30,000 </a:t>
                </a:r>
                <a:r>
                  <a:rPr lang="en-US" sz="2400" dirty="0">
                    <a:solidFill>
                      <a:schemeClr val="tx1"/>
                    </a:solidFill>
                    <a:cs typeface="Times New Roman" pitchFamily="18" charset="0"/>
                  </a:rPr>
                  <a:t>(C1-C </a:t>
                </a:r>
                <a:r>
                  <a:rPr lang="en-US" sz="2400" dirty="0">
                    <a:solidFill>
                      <a:schemeClr val="tx1"/>
                    </a:solidFill>
                    <a:ea typeface="Arial Unicode MS" pitchFamily="34" charset="-128"/>
                    <a:cs typeface="Arial Unicode MS" pitchFamily="34" charset="-128"/>
                  </a:rPr>
                  <a:t>⋈ C2-C</a:t>
                </a:r>
                <a:r>
                  <a:rPr lang="en-US" sz="2400" dirty="0">
                    <a:solidFill>
                      <a:schemeClr val="tx1"/>
                    </a:solidFill>
                    <a:cs typeface="Times New Roman" pitchFamily="18" charset="0"/>
                  </a:rPr>
                  <a:t>)</a:t>
                </a:r>
              </a:p>
              <a:p>
                <a:r>
                  <a:rPr lang="en-US" dirty="0">
                    <a:solidFill>
                      <a:schemeClr val="tx1"/>
                    </a:solidFill>
                    <a:cs typeface="Times New Roman" pitchFamily="18" charset="0"/>
                  </a:rPr>
                  <a:t>  =</a:t>
                </a:r>
                <a14:m>
                  <m:oMath xmlns:m="http://schemas.openxmlformats.org/officeDocument/2006/math">
                    <m:r>
                      <a:rPr lang="en-US" sz="3200" b="0" i="1" smtClean="0">
                        <a:solidFill>
                          <a:schemeClr val="tx1"/>
                        </a:solidFill>
                        <a:latin typeface="Cambria Math" panose="02040503050406030204" pitchFamily="18" charset="0"/>
                        <a:ea typeface="Cambria Math" panose="02040503050406030204" pitchFamily="18" charset="0"/>
                        <a:cs typeface="Times New Roman" pitchFamily="18" charset="0"/>
                      </a:rPr>
                      <m:t> </m:t>
                    </m:r>
                    <m:r>
                      <a:rPr lang="ru-RU" sz="320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b="1" baseline="-25000" dirty="0">
                    <a:solidFill>
                      <a:schemeClr val="tx1"/>
                    </a:solidFill>
                    <a:cs typeface="Times New Roman" pitchFamily="18" charset="0"/>
                  </a:rPr>
                  <a:t>sum(Emp1.Salary,Emp2.Salary)=30,000</a:t>
                </a:r>
                <a14:m>
                  <m:oMath xmlns:m="http://schemas.openxmlformats.org/officeDocument/2006/math">
                    <m:r>
                      <a:rPr lang="en-US" sz="3200" b="1" i="1" smtClean="0">
                        <a:solidFill>
                          <a:schemeClr val="tx1"/>
                        </a:solidFill>
                        <a:latin typeface="Cambria Math" panose="02040503050406030204" pitchFamily="18" charset="0"/>
                        <a:ea typeface="Cambria Math" panose="02040503050406030204" pitchFamily="18" charset="0"/>
                        <a:cs typeface="Times New Roman" pitchFamily="18" charset="0"/>
                      </a:rPr>
                      <m:t>(</m:t>
                    </m:r>
                  </m:oMath>
                </a14:m>
                <a:endParaRPr lang="en-US" sz="3200" b="1" i="1" dirty="0">
                  <a:solidFill>
                    <a:schemeClr val="tx1"/>
                  </a:solidFill>
                  <a:latin typeface="Cambria Math" panose="02040503050406030204" pitchFamily="18" charset="0"/>
                  <a:ea typeface="Cambria Math" panose="02040503050406030204" pitchFamily="18" charset="0"/>
                  <a:cs typeface="Times New Roman" pitchFamily="18" charset="0"/>
                </a:endParaRPr>
              </a:p>
              <a:p>
                <a:r>
                  <a:rPr lang="en-US" sz="3200" dirty="0">
                    <a:solidFill>
                      <a:schemeClr val="tx1"/>
                    </a:solidFill>
                    <a:ea typeface="Cambria Math" panose="02040503050406030204" pitchFamily="18" charset="0"/>
                    <a:cs typeface="Times New Roman" pitchFamily="18" charset="0"/>
                  </a:rPr>
                  <a:t>      </a:t>
                </a:r>
                <a14:m>
                  <m:oMath xmlns:m="http://schemas.openxmlformats.org/officeDocument/2006/math">
                    <m:r>
                      <a:rPr lang="ru-RU" sz="32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sz="2400" b="1" baseline="-25000" dirty="0">
                    <a:solidFill>
                      <a:schemeClr val="tx1"/>
                    </a:solidFill>
                    <a:cs typeface="Times New Roman" pitchFamily="18" charset="0"/>
                  </a:rPr>
                  <a:t>Emp1.Salary</a:t>
                </a:r>
                <a:r>
                  <a:rPr lang="en-US" b="1" baseline="-25000" dirty="0">
                    <a:solidFill>
                      <a:schemeClr val="tx1"/>
                    </a:solidFill>
                    <a:latin typeface="Arial" panose="020B0604020202020204" pitchFamily="34" charset="0"/>
                    <a:cs typeface="Arial" panose="020B0604020202020204" pitchFamily="34" charset="0"/>
                  </a:rPr>
                  <a:t>≤</a:t>
                </a:r>
                <a:r>
                  <a:rPr lang="en-US" b="1" baseline="-25000" dirty="0">
                    <a:solidFill>
                      <a:schemeClr val="tx1"/>
                    </a:solidFill>
                    <a:cs typeface="Times New Roman" pitchFamily="18" charset="0"/>
                  </a:rPr>
                  <a:t>30,000</a:t>
                </a:r>
                <a:r>
                  <a:rPr lang="en-US" sz="2400" b="1" baseline="-25000" dirty="0">
                    <a:solidFill>
                      <a:schemeClr val="tx1"/>
                    </a:solidFill>
                    <a:cs typeface="Times New Roman" pitchFamily="18" charset="0"/>
                  </a:rPr>
                  <a:t> </a:t>
                </a:r>
                <a:r>
                  <a:rPr lang="en-US" sz="2400" dirty="0">
                    <a:solidFill>
                      <a:schemeClr val="tx1"/>
                    </a:solidFill>
                    <a:cs typeface="Times New Roman" pitchFamily="18" charset="0"/>
                  </a:rPr>
                  <a:t>(C1) </a:t>
                </a:r>
                <a:r>
                  <a:rPr lang="en-US" sz="2400" dirty="0">
                    <a:solidFill>
                      <a:schemeClr val="tx1"/>
                    </a:solidFill>
                    <a:ea typeface="Arial Unicode MS" pitchFamily="34" charset="-128"/>
                    <a:cs typeface="Arial Unicode MS" pitchFamily="34" charset="-128"/>
                  </a:rPr>
                  <a:t>⋈ </a:t>
                </a:r>
                <a14:m>
                  <m:oMath xmlns:m="http://schemas.openxmlformats.org/officeDocument/2006/math">
                    <m:r>
                      <a:rPr lang="ru-RU" sz="320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b="1" baseline="-25000" dirty="0">
                    <a:solidFill>
                      <a:schemeClr val="tx1"/>
                    </a:solidFill>
                    <a:cs typeface="Times New Roman" pitchFamily="18" charset="0"/>
                  </a:rPr>
                  <a:t>Emp2.Salary</a:t>
                </a:r>
                <a:r>
                  <a:rPr lang="en-US" b="1" baseline="-25000" dirty="0">
                    <a:latin typeface="Arial" panose="020B0604020202020204" pitchFamily="34" charset="0"/>
                    <a:cs typeface="Arial" panose="020B0604020202020204" pitchFamily="34" charset="0"/>
                  </a:rPr>
                  <a:t> ≤ </a:t>
                </a:r>
                <a:r>
                  <a:rPr lang="en-US" b="1" baseline="-25000" dirty="0">
                    <a:solidFill>
                      <a:schemeClr val="tx1"/>
                    </a:solidFill>
                    <a:cs typeface="Times New Roman" pitchFamily="18" charset="0"/>
                  </a:rPr>
                  <a:t>30,000 </a:t>
                </a:r>
                <a:r>
                  <a:rPr lang="en-US" dirty="0">
                    <a:solidFill>
                      <a:schemeClr val="tx1"/>
                    </a:solidFill>
                    <a:cs typeface="Times New Roman" pitchFamily="18" charset="0"/>
                  </a:rPr>
                  <a:t>(C2)  )</a:t>
                </a:r>
              </a:p>
            </p:txBody>
          </p:sp>
        </mc:Choice>
        <mc:Fallback xmlns="">
          <p:sp>
            <p:nvSpPr>
              <p:cNvPr id="6" name="TextBox 5">
                <a:extLst>
                  <a:ext uri="{FF2B5EF4-FFF2-40B4-BE49-F238E27FC236}">
                    <a16:creationId xmlns:a16="http://schemas.microsoft.com/office/drawing/2014/main" id="{AF5BB26D-BBF2-7D17-3CB2-B39E83C448A0}"/>
                  </a:ext>
                </a:extLst>
              </p:cNvPr>
              <p:cNvSpPr txBox="1">
                <a:spLocks noRot="1" noChangeAspect="1" noMove="1" noResize="1" noEditPoints="1" noAdjustHandles="1" noChangeArrowheads="1" noChangeShapeType="1" noTextEdit="1"/>
              </p:cNvSpPr>
              <p:nvPr/>
            </p:nvSpPr>
            <p:spPr>
              <a:xfrm>
                <a:off x="838200" y="4738513"/>
                <a:ext cx="8023072" cy="1927644"/>
              </a:xfrm>
              <a:prstGeom prst="rect">
                <a:avLst/>
              </a:prstGeom>
              <a:blipFill>
                <a:blip r:embed="rId3"/>
                <a:stretch>
                  <a:fillRect l="-1216" t="-2524" b="-4732"/>
                </a:stretch>
              </a:blipFill>
            </p:spPr>
            <p:txBody>
              <a:bodyPr/>
              <a:lstStyle/>
              <a:p>
                <a:r>
                  <a:rPr lang="en-US">
                    <a:noFill/>
                  </a:rPr>
                  <a:t> </a:t>
                </a:r>
              </a:p>
            </p:txBody>
          </p:sp>
        </mc:Fallback>
      </mc:AlternateContent>
    </p:spTree>
    <p:extLst>
      <p:ext uri="{BB962C8B-B14F-4D97-AF65-F5344CB8AC3E}">
        <p14:creationId xmlns:p14="http://schemas.microsoft.com/office/powerpoint/2010/main" val="2002133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animEffect transition="in" filter="wipe(left)">
                                      <p:cBhvr>
                                        <p:cTn id="7" dur="500"/>
                                        <p:tgtEl>
                                          <p:spTgt spid="135171">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5171">
                                            <p:txEl>
                                              <p:pRg st="2" end="2"/>
                                            </p:txEl>
                                          </p:spTgt>
                                        </p:tgtEl>
                                        <p:attrNameLst>
                                          <p:attrName>style.visibility</p:attrName>
                                        </p:attrNameLst>
                                      </p:cBhvr>
                                      <p:to>
                                        <p:strVal val="visible"/>
                                      </p:to>
                                    </p:set>
                                    <p:animEffect transition="in" filter="wipe(left)">
                                      <p:cBhvr>
                                        <p:cTn id="10" dur="500"/>
                                        <p:tgtEl>
                                          <p:spTgt spid="135171">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35171">
                                            <p:txEl>
                                              <p:pRg st="3" end="3"/>
                                            </p:txEl>
                                          </p:spTgt>
                                        </p:tgtEl>
                                        <p:attrNameLst>
                                          <p:attrName>style.visibility</p:attrName>
                                        </p:attrNameLst>
                                      </p:cBhvr>
                                      <p:to>
                                        <p:strVal val="visible"/>
                                      </p:to>
                                    </p:set>
                                    <p:animEffect transition="in" filter="wipe(left)">
                                      <p:cBhvr>
                                        <p:cTn id="13" dur="500"/>
                                        <p:tgtEl>
                                          <p:spTgt spid="135171">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35171">
                                            <p:txEl>
                                              <p:pRg st="7" end="7"/>
                                            </p:txEl>
                                          </p:spTgt>
                                        </p:tgtEl>
                                        <p:attrNameLst>
                                          <p:attrName>style.visibility</p:attrName>
                                        </p:attrNameLst>
                                      </p:cBhvr>
                                      <p:to>
                                        <p:strVal val="visible"/>
                                      </p:to>
                                    </p:set>
                                    <p:animEffect transition="in" filter="wipe(left)">
                                      <p:cBhvr>
                                        <p:cTn id="16" dur="500"/>
                                        <p:tgtEl>
                                          <p:spTgt spid="135171">
                                            <p:txEl>
                                              <p:pRg st="7" end="7"/>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35171">
                                            <p:txEl>
                                              <p:pRg st="0" end="0"/>
                                            </p:txEl>
                                          </p:spTgt>
                                        </p:tgtEl>
                                        <p:attrNameLst>
                                          <p:attrName>style.visibility</p:attrName>
                                        </p:attrNameLst>
                                      </p:cBhvr>
                                      <p:to>
                                        <p:strVal val="visible"/>
                                      </p:to>
                                    </p:set>
                                    <p:animEffect transition="in" filter="wipe(left)">
                                      <p:cBhvr>
                                        <p:cTn id="19" dur="500"/>
                                        <p:tgtEl>
                                          <p:spTgt spid="135171">
                                            <p:txEl>
                                              <p:pRg st="0" end="0"/>
                                            </p:txEl>
                                          </p:spTgt>
                                        </p:tgtEl>
                                      </p:cBhvr>
                                    </p:animEffect>
                                  </p:childTnLst>
                                </p:cTn>
                              </p:par>
                            </p:childTnLst>
                          </p:cTn>
                        </p:par>
                        <p:par>
                          <p:cTn id="20" fill="hold">
                            <p:stCondLst>
                              <p:cond delay="500"/>
                            </p:stCondLst>
                            <p:childTnLst>
                              <p:par>
                                <p:cTn id="21" presetID="21"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1000"/>
                                        <p:tgtEl>
                                          <p:spTgt spid="2"/>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57200"/>
            <a:ext cx="7772400" cy="609600"/>
          </a:xfrm>
        </p:spPr>
        <p:txBody>
          <a:bodyPr/>
          <a:lstStyle/>
          <a:p>
            <a:pPr eaLnBrk="1" hangingPunct="1"/>
            <a:r>
              <a:rPr lang="en-US" sz="4000" b="1">
                <a:solidFill>
                  <a:srgbClr val="800000"/>
                </a:solidFill>
                <a:latin typeface="Comic Sans MS" pitchFamily="66" charset="0"/>
              </a:rPr>
              <a:t>Auxiliary Schema</a:t>
            </a:r>
            <a:r>
              <a:rPr lang="en-US" sz="3600" b="1">
                <a:solidFill>
                  <a:srgbClr val="800000"/>
                </a:solidFill>
                <a:latin typeface="Comic Sans MS" pitchFamily="66" charset="0"/>
              </a:rPr>
              <a:t>  (1)</a:t>
            </a:r>
          </a:p>
        </p:txBody>
      </p:sp>
      <p:sp>
        <p:nvSpPr>
          <p:cNvPr id="40963" name="Rectangle 3"/>
          <p:cNvSpPr>
            <a:spLocks noGrp="1" noChangeArrowheads="1"/>
          </p:cNvSpPr>
          <p:nvPr>
            <p:ph type="body" idx="1"/>
          </p:nvPr>
        </p:nvSpPr>
        <p:spPr>
          <a:xfrm>
            <a:off x="762000" y="2895600"/>
            <a:ext cx="7848600" cy="3581400"/>
          </a:xfrm>
        </p:spPr>
        <p:txBody>
          <a:bodyPr/>
          <a:lstStyle/>
          <a:p>
            <a:pPr eaLnBrk="1" hangingPunct="1">
              <a:lnSpc>
                <a:spcPct val="90000"/>
              </a:lnSpc>
              <a:spcAft>
                <a:spcPct val="35000"/>
              </a:spcAft>
              <a:buFont typeface="Wingdings" pitchFamily="2" charset="2"/>
              <a:buChar char="q"/>
            </a:pPr>
            <a:r>
              <a:rPr lang="en-US" sz="2400" dirty="0">
                <a:solidFill>
                  <a:srgbClr val="008080"/>
                </a:solidFill>
                <a:latin typeface="Comic Sans MS" pitchFamily="66" charset="0"/>
              </a:rPr>
              <a:t>Rules for unit conversion</a:t>
            </a:r>
            <a:r>
              <a:rPr lang="en-US" sz="2400" dirty="0">
                <a:latin typeface="Comic Sans MS" pitchFamily="66" charset="0"/>
              </a:rPr>
              <a:t>:  may be required when one site expresses distance in kilometers and another in miles, …</a:t>
            </a:r>
          </a:p>
          <a:p>
            <a:pPr eaLnBrk="1" hangingPunct="1">
              <a:lnSpc>
                <a:spcPct val="90000"/>
              </a:lnSpc>
              <a:spcAft>
                <a:spcPct val="35000"/>
              </a:spcAft>
              <a:buFont typeface="Wingdings" pitchFamily="2" charset="2"/>
              <a:buChar char="q"/>
            </a:pPr>
            <a:r>
              <a:rPr lang="en-US" sz="2400" dirty="0">
                <a:solidFill>
                  <a:srgbClr val="008080"/>
                </a:solidFill>
                <a:latin typeface="Comic Sans MS" pitchFamily="66" charset="0"/>
              </a:rPr>
              <a:t>Rules for handling null values</a:t>
            </a:r>
            <a:r>
              <a:rPr lang="en-US" sz="2400" dirty="0">
                <a:latin typeface="Comic Sans MS" pitchFamily="66" charset="0"/>
              </a:rPr>
              <a:t>:  may be necessary where one site stores additional information which is not stored at another site.</a:t>
            </a:r>
          </a:p>
          <a:p>
            <a:pPr lvl="1" eaLnBrk="1" hangingPunct="1">
              <a:lnSpc>
                <a:spcPct val="90000"/>
              </a:lnSpc>
            </a:pPr>
            <a:r>
              <a:rPr lang="en-US" sz="2000" b="1" u="sng" dirty="0">
                <a:solidFill>
                  <a:srgbClr val="0000CC"/>
                </a:solidFill>
                <a:latin typeface="Comic Sans MS" pitchFamily="66" charset="0"/>
              </a:rPr>
              <a:t>Example</a:t>
            </a:r>
            <a:r>
              <a:rPr lang="en-US" sz="2000" dirty="0">
                <a:latin typeface="Comic Sans MS" pitchFamily="66" charset="0"/>
              </a:rPr>
              <a:t>:  One site stores the name, home address and telephone number of its employees, whereas another just stores names and addresses.</a:t>
            </a:r>
          </a:p>
        </p:txBody>
      </p:sp>
      <p:sp>
        <p:nvSpPr>
          <p:cNvPr id="40964" name="Text Box 4"/>
          <p:cNvSpPr txBox="1">
            <a:spLocks noChangeArrowheads="1"/>
          </p:cNvSpPr>
          <p:nvPr/>
        </p:nvSpPr>
        <p:spPr bwMode="auto">
          <a:xfrm>
            <a:off x="762000" y="1265238"/>
            <a:ext cx="8001000" cy="137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800" i="0">
                <a:solidFill>
                  <a:srgbClr val="003300"/>
                </a:solidFill>
              </a:rPr>
              <a:t>Auxiliary schema describes the rules which govern the mappings between the local and global levels.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animEffect transition="in" filter="wipe(left)">
                                      <p:cBhvr>
                                        <p:cTn id="15"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609600"/>
            <a:ext cx="7772400" cy="914400"/>
          </a:xfrm>
        </p:spPr>
        <p:txBody>
          <a:bodyPr/>
          <a:lstStyle/>
          <a:p>
            <a:pPr eaLnBrk="1" hangingPunct="1"/>
            <a:r>
              <a:rPr lang="en-US" dirty="0">
                <a:solidFill>
                  <a:srgbClr val="800000"/>
                </a:solidFill>
                <a:latin typeface="Comic Sans MS" pitchFamily="66" charset="0"/>
              </a:rPr>
              <a:t>Optimization:  Case 4</a:t>
            </a:r>
          </a:p>
        </p:txBody>
      </p:sp>
      <mc:AlternateContent xmlns:mc="http://schemas.openxmlformats.org/markup-compatibility/2006" xmlns:a14="http://schemas.microsoft.com/office/drawing/2010/main">
        <mc:Choice Requires="a14">
          <p:sp>
            <p:nvSpPr>
              <p:cNvPr id="136195" name="Rectangle 3"/>
              <p:cNvSpPr>
                <a:spLocks noGrp="1" noChangeArrowheads="1"/>
              </p:cNvSpPr>
              <p:nvPr>
                <p:ph type="body" idx="1"/>
              </p:nvPr>
            </p:nvSpPr>
            <p:spPr>
              <a:xfrm>
                <a:off x="381000" y="1752600"/>
                <a:ext cx="8534400" cy="4572000"/>
              </a:xfrm>
            </p:spPr>
            <p:txBody>
              <a:bodyPr/>
              <a:lstStyle/>
              <a:p>
                <a:pPr marL="0" indent="0" eaLnBrk="1" hangingPunct="1">
                  <a:lnSpc>
                    <a:spcPct val="90000"/>
                  </a:lnSpc>
                  <a:spcAft>
                    <a:spcPct val="50000"/>
                  </a:spcAft>
                  <a:buNone/>
                </a:pPr>
                <a:r>
                  <a:rPr lang="en-US" sz="2400" b="1" dirty="0">
                    <a:solidFill>
                      <a:srgbClr val="FF0000"/>
                    </a:solidFill>
                    <a:latin typeface="Comic Sans MS" pitchFamily="66" charset="0"/>
                    <a:cs typeface="Times New Roman" pitchFamily="18" charset="0"/>
                  </a:rPr>
                  <a:t>No improvement is possible:</a:t>
                </a:r>
                <a:endParaRPr lang="en-US" sz="1800" b="1" dirty="0">
                  <a:solidFill>
                    <a:srgbClr val="006600"/>
                  </a:solidFill>
                  <a:latin typeface="Comic Sans MS" pitchFamily="66" charset="0"/>
                  <a:cs typeface="Times New Roman" pitchFamily="18" charset="0"/>
                </a:endParaRPr>
              </a:p>
              <a:p>
                <a:pPr marL="609600" indent="-609600" eaLnBrk="1" hangingPunct="1">
                  <a:lnSpc>
                    <a:spcPct val="90000"/>
                  </a:lnSpc>
                  <a:buFontTx/>
                  <a:buNone/>
                </a:pPr>
                <a:r>
                  <a:rPr lang="en-US" sz="2400" dirty="0">
                    <a:cs typeface="Times New Roman" pitchFamily="18" charset="0"/>
                  </a:rPr>
                  <a:t>        </a:t>
                </a:r>
                <a:r>
                  <a:rPr lang="en-US" sz="2400" u="sng" dirty="0">
                    <a:latin typeface="Comic Sans MS" pitchFamily="66" charset="0"/>
                    <a:cs typeface="Times New Roman" pitchFamily="18" charset="0"/>
                  </a:rPr>
                  <a:t>Example</a:t>
                </a:r>
                <a:r>
                  <a:rPr lang="en-US" sz="2400" dirty="0">
                    <a:latin typeface="Comic Sans MS" pitchFamily="66" charset="0"/>
                    <a:cs typeface="Times New Roman" pitchFamily="18" charset="0"/>
                  </a:rPr>
                  <a:t>:  sum(Emp1-C.Salary, Emp2-C.Salary) &gt; 30K</a:t>
                </a:r>
              </a:p>
              <a:p>
                <a:pPr marL="0" lvl="0" indent="0" eaLnBrk="1" hangingPunct="1">
                  <a:lnSpc>
                    <a:spcPct val="90000"/>
                  </a:lnSpc>
                  <a:spcBef>
                    <a:spcPct val="0"/>
                  </a:spcBef>
                  <a:spcAft>
                    <a:spcPct val="50000"/>
                  </a:spcAft>
                  <a:buNone/>
                </a:pPr>
                <a:r>
                  <a:rPr lang="en-US" sz="2400" dirty="0">
                    <a:latin typeface="Comic Sans MS" pitchFamily="66" charset="0"/>
                    <a:cs typeface="Times New Roman" pitchFamily="18" charset="0"/>
                  </a:rPr>
                  <a:t>                       Need to compute:  </a:t>
                </a:r>
                <a14:m>
                  <m:oMath xmlns:m="http://schemas.openxmlformats.org/officeDocument/2006/math">
                    <m:r>
                      <a:rPr lang="ru-RU" sz="3600" i="1" kern="1200">
                        <a:solidFill>
                          <a:srgbClr val="3333CC"/>
                        </a:solidFill>
                        <a:latin typeface="Cambria Math" panose="02040503050406030204" pitchFamily="18" charset="0"/>
                        <a:ea typeface="Cambria Math" panose="02040503050406030204" pitchFamily="18" charset="0"/>
                        <a:cs typeface="Times New Roman" pitchFamily="18" charset="0"/>
                      </a:rPr>
                      <m:t>𝜎</m:t>
                    </m:r>
                  </m:oMath>
                </a14:m>
                <a:r>
                  <a:rPr lang="en-US" sz="2800" b="1" i="1" kern="1200" baseline="-25000" dirty="0">
                    <a:solidFill>
                      <a:srgbClr val="FF0000"/>
                    </a:solidFill>
                    <a:latin typeface="Comic Sans MS" pitchFamily="66" charset="0"/>
                    <a:cs typeface="Times New Roman" pitchFamily="18" charset="0"/>
                  </a:rPr>
                  <a:t>A op a</a:t>
                </a:r>
                <a:r>
                  <a:rPr lang="en-US" sz="2800" b="1" i="1" kern="1200" dirty="0">
                    <a:solidFill>
                      <a:srgbClr val="FF0000"/>
                    </a:solidFill>
                    <a:latin typeface="Comic Sans MS" pitchFamily="66" charset="0"/>
                    <a:cs typeface="Times New Roman" pitchFamily="18" charset="0"/>
                  </a:rPr>
                  <a:t> </a:t>
                </a:r>
                <a:r>
                  <a:rPr lang="en-US" sz="2800" i="1" kern="1200" dirty="0">
                    <a:solidFill>
                      <a:srgbClr val="3333CC"/>
                    </a:solidFill>
                    <a:latin typeface="Comic Sans MS" pitchFamily="66" charset="0"/>
                    <a:cs typeface="Times New Roman" pitchFamily="18" charset="0"/>
                  </a:rPr>
                  <a:t>(C1-C </a:t>
                </a:r>
                <a:r>
                  <a:rPr lang="en-US" sz="2800" i="1" kern="1200" dirty="0">
                    <a:solidFill>
                      <a:srgbClr val="3333CC"/>
                    </a:solidFill>
                    <a:latin typeface="Comic Sans MS" pitchFamily="66" charset="0"/>
                    <a:ea typeface="Arial Unicode MS" pitchFamily="34" charset="-128"/>
                    <a:cs typeface="Arial Unicode MS" pitchFamily="34" charset="-128"/>
                  </a:rPr>
                  <a:t>⋈ C2-C</a:t>
                </a:r>
                <a:r>
                  <a:rPr lang="en-US" sz="2800" i="1" kern="1200" dirty="0">
                    <a:solidFill>
                      <a:srgbClr val="3333CC"/>
                    </a:solidFill>
                    <a:latin typeface="Comic Sans MS" pitchFamily="66" charset="0"/>
                    <a:cs typeface="Times New Roman" pitchFamily="18" charset="0"/>
                  </a:rPr>
                  <a:t>)</a:t>
                </a:r>
              </a:p>
              <a:p>
                <a:pPr marL="609600" indent="-609600" eaLnBrk="1" hangingPunct="1">
                  <a:lnSpc>
                    <a:spcPct val="90000"/>
                  </a:lnSpc>
                  <a:buFontTx/>
                  <a:buNone/>
                </a:pPr>
                <a:endParaRPr lang="en-US" sz="2400" dirty="0">
                  <a:latin typeface="Comic Sans MS" pitchFamily="66" charset="0"/>
                  <a:cs typeface="Times New Roman" pitchFamily="18" charset="0"/>
                </a:endParaRPr>
              </a:p>
            </p:txBody>
          </p:sp>
        </mc:Choice>
        <mc:Fallback xmlns="">
          <p:sp>
            <p:nvSpPr>
              <p:cNvPr id="136195" name="Rectangle 3"/>
              <p:cNvSpPr>
                <a:spLocks noGrp="1" noRot="1" noChangeAspect="1" noMove="1" noResize="1" noEditPoints="1" noAdjustHandles="1" noChangeArrowheads="1" noChangeShapeType="1" noTextEdit="1"/>
              </p:cNvSpPr>
              <p:nvPr>
                <p:ph type="body" idx="1"/>
              </p:nvPr>
            </p:nvSpPr>
            <p:spPr>
              <a:xfrm>
                <a:off x="381000" y="1752600"/>
                <a:ext cx="8534400" cy="4572000"/>
              </a:xfrm>
              <a:blipFill>
                <a:blip r:embed="rId3"/>
                <a:stretch>
                  <a:fillRect l="-1143" t="-1867" r="-42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6195">
                                            <p:txEl>
                                              <p:pRg st="1" end="1"/>
                                            </p:txEl>
                                          </p:spTgt>
                                        </p:tgtEl>
                                        <p:attrNameLst>
                                          <p:attrName>style.visibility</p:attrName>
                                        </p:attrNameLst>
                                      </p:cBhvr>
                                      <p:to>
                                        <p:strVal val="visible"/>
                                      </p:to>
                                    </p:set>
                                    <p:animEffect transition="in" filter="dissolve">
                                      <p:cBhvr>
                                        <p:cTn id="10" dur="500"/>
                                        <p:tgtEl>
                                          <p:spTgt spid="136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Effect transition="in" filter="wipe(left)">
                                      <p:cBhvr>
                                        <p:cTn id="15" dur="500"/>
                                        <p:tgtEl>
                                          <p:spTgt spid="136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1314" name="Rectangle 2"/>
              <p:cNvSpPr>
                <a:spLocks noGrp="1" noChangeArrowheads="1"/>
              </p:cNvSpPr>
              <p:nvPr>
                <p:ph type="title"/>
              </p:nvPr>
            </p:nvSpPr>
            <p:spPr>
              <a:xfrm>
                <a:off x="685800" y="381000"/>
                <a:ext cx="7772400" cy="914400"/>
              </a:xfrm>
            </p:spPr>
            <p:txBody>
              <a:bodyPr/>
              <a:lstStyle/>
              <a:p>
                <a:pPr eaLnBrk="1" hangingPunct="1"/>
                <a:r>
                  <a:rPr lang="en-US" sz="4000" dirty="0">
                    <a:latin typeface="Comic Sans MS" pitchFamily="66" charset="0"/>
                  </a:rPr>
                  <a:t>Distribution Rules for </a:t>
                </a:r>
                <a14:m>
                  <m:oMath xmlns:m="http://schemas.openxmlformats.org/officeDocument/2006/math">
                    <m:r>
                      <a:rPr lang="ru-RU" sz="4000" i="1" kern="1200" smtClean="0">
                        <a:solidFill>
                          <a:schemeClr val="tx1"/>
                        </a:solidFill>
                        <a:latin typeface="Cambria Math" panose="02040503050406030204" pitchFamily="18" charset="0"/>
                        <a:ea typeface="Cambria Math" panose="02040503050406030204" pitchFamily="18" charset="0"/>
                        <a:cs typeface="Times New Roman" pitchFamily="18" charset="0"/>
                      </a:rPr>
                      <m:t>𝜎</m:t>
                    </m:r>
                  </m:oMath>
                </a14:m>
                <a:r>
                  <a:rPr lang="en-US" sz="4000" dirty="0">
                    <a:latin typeface="Comic Sans MS" pitchFamily="66" charset="0"/>
                    <a:cs typeface="Times New Roman" pitchFamily="18" charset="0"/>
                  </a:rPr>
                  <a:t> over </a:t>
                </a:r>
                <a:r>
                  <a:rPr lang="en-US" sz="4000" dirty="0">
                    <a:latin typeface="Comic Sans MS" pitchFamily="66" charset="0"/>
                    <a:ea typeface="Arial Unicode MS" pitchFamily="34" charset="-128"/>
                    <a:cs typeface="Arial Unicode MS" pitchFamily="34" charset="-128"/>
                  </a:rPr>
                  <a:t>⋈</a:t>
                </a:r>
              </a:p>
            </p:txBody>
          </p:sp>
        </mc:Choice>
        <mc:Fallback xmlns="">
          <p:sp>
            <p:nvSpPr>
              <p:cNvPr id="141314" name="Rectangle 2"/>
              <p:cNvSpPr>
                <a:spLocks noGrp="1" noRot="1" noChangeAspect="1" noMove="1" noResize="1" noEditPoints="1" noAdjustHandles="1" noChangeArrowheads="1" noChangeShapeType="1" noTextEdit="1"/>
              </p:cNvSpPr>
              <p:nvPr>
                <p:ph type="title"/>
              </p:nvPr>
            </p:nvSpPr>
            <p:spPr>
              <a:xfrm>
                <a:off x="685800" y="381000"/>
                <a:ext cx="7772400" cy="914400"/>
              </a:xfrm>
              <a:blipFill rotWithShape="0">
                <a:blip r:embed="rId3"/>
                <a:stretch>
                  <a:fillRect l="-1725" t="-2000" r="-1569"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315" name="Rectangle 3"/>
              <p:cNvSpPr>
                <a:spLocks noGrp="1" noChangeArrowheads="1"/>
              </p:cNvSpPr>
              <p:nvPr>
                <p:ph type="body" sz="half" idx="1"/>
              </p:nvPr>
            </p:nvSpPr>
            <p:spPr>
              <a:xfrm>
                <a:off x="762000" y="1524000"/>
                <a:ext cx="7772400" cy="609600"/>
              </a:xfrm>
            </p:spPr>
            <p:txBody>
              <a:bodyPr/>
              <a:lstStyle/>
              <a:p>
                <a:pPr algn="ctr" eaLnBrk="1" hangingPunct="1">
                  <a:buFontTx/>
                  <a:buNone/>
                </a:pPr>
                <a14:m>
                  <m:oMath xmlns:m="http://schemas.openxmlformats.org/officeDocument/2006/math">
                    <m:r>
                      <a:rPr lang="ru-RU" sz="3600" i="1" kern="1200" smtClean="0">
                        <a:solidFill>
                          <a:schemeClr val="accent1">
                            <a:lumMod val="50000"/>
                          </a:schemeClr>
                        </a:solidFill>
                        <a:latin typeface="Cambria Math" panose="02040503050406030204" pitchFamily="18" charset="0"/>
                        <a:ea typeface="Cambria Math" panose="02040503050406030204" pitchFamily="18" charset="0"/>
                        <a:cs typeface="Times New Roman" pitchFamily="18" charset="0"/>
                      </a:rPr>
                      <m:t>𝜎</m:t>
                    </m:r>
                  </m:oMath>
                </a14:m>
                <a:r>
                  <a:rPr lang="en-US" sz="2800" b="1" baseline="-25000" dirty="0">
                    <a:solidFill>
                      <a:srgbClr val="006600"/>
                    </a:solidFill>
                    <a:latin typeface="Comic Sans MS" pitchFamily="66" charset="0"/>
                    <a:cs typeface="Times New Roman" pitchFamily="18" charset="0"/>
                  </a:rPr>
                  <a:t>A op a </a:t>
                </a:r>
                <a:r>
                  <a:rPr lang="en-US" sz="2800" b="1" dirty="0">
                    <a:solidFill>
                      <a:srgbClr val="006600"/>
                    </a:solidFill>
                    <a:latin typeface="Comic Sans MS" pitchFamily="66" charset="0"/>
                    <a:cs typeface="Times New Roman" pitchFamily="18" charset="0"/>
                  </a:rPr>
                  <a:t>(</a:t>
                </a:r>
                <a:r>
                  <a:rPr lang="en-US" sz="2800" b="1" i="1" dirty="0">
                    <a:solidFill>
                      <a:srgbClr val="006600"/>
                    </a:solidFill>
                    <a:latin typeface="Comic Sans MS" pitchFamily="66" charset="0"/>
                    <a:cs typeface="Times New Roman" pitchFamily="18" charset="0"/>
                  </a:rPr>
                  <a:t>C1-C </a:t>
                </a:r>
                <a:r>
                  <a:rPr lang="en-US" sz="2800" b="1" dirty="0">
                    <a:solidFill>
                      <a:srgbClr val="006600"/>
                    </a:solidFill>
                    <a:latin typeface="Comic Sans MS" pitchFamily="66" charset="0"/>
                    <a:ea typeface="Arial Unicode MS" pitchFamily="34" charset="-128"/>
                    <a:cs typeface="Arial Unicode MS" pitchFamily="34" charset="-128"/>
                  </a:rPr>
                  <a:t>⋈ C2-C</a:t>
                </a:r>
                <a:r>
                  <a:rPr lang="en-US" sz="2800" b="1" dirty="0">
                    <a:solidFill>
                      <a:srgbClr val="006600"/>
                    </a:solidFill>
                    <a:latin typeface="Comic Sans MS" pitchFamily="66" charset="0"/>
                    <a:cs typeface="Times New Roman" pitchFamily="18" charset="0"/>
                  </a:rPr>
                  <a:t>)</a:t>
                </a:r>
              </a:p>
              <a:p>
                <a:pPr algn="ctr" eaLnBrk="1" hangingPunct="1">
                  <a:buFontTx/>
                  <a:buNone/>
                </a:pPr>
                <a:endParaRPr lang="en-US" sz="2800" b="1" dirty="0">
                  <a:solidFill>
                    <a:srgbClr val="006600"/>
                  </a:solidFill>
                  <a:latin typeface="Comic Sans MS" pitchFamily="66" charset="0"/>
                  <a:cs typeface="Times New Roman" pitchFamily="18" charset="0"/>
                </a:endParaRPr>
              </a:p>
              <a:p>
                <a:pPr algn="ctr" eaLnBrk="1" hangingPunct="1">
                  <a:buFontTx/>
                  <a:buNone/>
                </a:pPr>
                <a:endParaRPr lang="en-US" sz="2800" b="1" dirty="0">
                  <a:solidFill>
                    <a:srgbClr val="006600"/>
                  </a:solidFill>
                  <a:latin typeface="Comic Sans MS" pitchFamily="66" charset="0"/>
                  <a:cs typeface="Times New Roman" pitchFamily="18" charset="0"/>
                </a:endParaRPr>
              </a:p>
            </p:txBody>
          </p:sp>
        </mc:Choice>
        <mc:Fallback xmlns="">
          <p:sp>
            <p:nvSpPr>
              <p:cNvPr id="141315" name="Rectangle 3"/>
              <p:cNvSpPr>
                <a:spLocks noGrp="1" noRot="1" noChangeAspect="1" noMove="1" noResize="1" noEditPoints="1" noAdjustHandles="1" noChangeArrowheads="1" noChangeShapeType="1" noTextEdit="1"/>
              </p:cNvSpPr>
              <p:nvPr>
                <p:ph type="body" sz="half" idx="1"/>
              </p:nvPr>
            </p:nvSpPr>
            <p:spPr>
              <a:xfrm>
                <a:off x="762000" y="1524000"/>
                <a:ext cx="7772400" cy="609600"/>
              </a:xfrm>
              <a:blipFill rotWithShape="0">
                <a:blip r:embed="rId4"/>
                <a:stretch>
                  <a:fillRect b="-29000"/>
                </a:stretch>
              </a:blipFill>
            </p:spPr>
            <p:txBody>
              <a:bodyPr/>
              <a:lstStyle/>
              <a:p>
                <a:r>
                  <a:rPr lang="en-US">
                    <a:noFill/>
                  </a:rPr>
                  <a:t> </a:t>
                </a:r>
              </a:p>
            </p:txBody>
          </p:sp>
        </mc:Fallback>
      </mc:AlternateContent>
      <p:graphicFrame>
        <p:nvGraphicFramePr>
          <p:cNvPr id="227425" name="Group 97"/>
          <p:cNvGraphicFramePr>
            <a:graphicFrameLocks noGrp="1"/>
          </p:cNvGraphicFramePr>
          <p:nvPr>
            <p:ph sz="half" idx="2"/>
            <p:extLst>
              <p:ext uri="{D42A27DB-BD31-4B8C-83A1-F6EECF244321}">
                <p14:modId xmlns:p14="http://schemas.microsoft.com/office/powerpoint/2010/main" val="58165458"/>
              </p:ext>
            </p:extLst>
          </p:nvPr>
        </p:nvGraphicFramePr>
        <p:xfrm>
          <a:off x="2590800" y="2476499"/>
          <a:ext cx="4367213" cy="3124201"/>
        </p:xfrm>
        <a:graphic>
          <a:graphicData uri="http://schemas.openxmlformats.org/drawingml/2006/table">
            <a:tbl>
              <a:tblPr/>
              <a:tblGrid>
                <a:gridCol w="1677988">
                  <a:extLst>
                    <a:ext uri="{9D8B030D-6E8A-4147-A177-3AD203B41FA5}">
                      <a16:colId xmlns:a16="http://schemas.microsoft.com/office/drawing/2014/main" val="20000"/>
                    </a:ext>
                  </a:extLst>
                </a:gridCol>
                <a:gridCol w="460375">
                  <a:extLst>
                    <a:ext uri="{9D8B030D-6E8A-4147-A177-3AD203B41FA5}">
                      <a16:colId xmlns:a16="http://schemas.microsoft.com/office/drawing/2014/main" val="20001"/>
                    </a:ext>
                  </a:extLst>
                </a:gridCol>
                <a:gridCol w="458787">
                  <a:extLst>
                    <a:ext uri="{9D8B030D-6E8A-4147-A177-3AD203B41FA5}">
                      <a16:colId xmlns:a16="http://schemas.microsoft.com/office/drawing/2014/main" val="20002"/>
                    </a:ext>
                  </a:extLst>
                </a:gridCol>
                <a:gridCol w="3937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60375">
                  <a:extLst>
                    <a:ext uri="{9D8B030D-6E8A-4147-A177-3AD203B41FA5}">
                      <a16:colId xmlns:a16="http://schemas.microsoft.com/office/drawing/2014/main" val="20005"/>
                    </a:ext>
                  </a:extLst>
                </a:gridCol>
                <a:gridCol w="458788">
                  <a:extLst>
                    <a:ext uri="{9D8B030D-6E8A-4147-A177-3AD203B41FA5}">
                      <a16:colId xmlns:a16="http://schemas.microsoft.com/office/drawing/2014/main" val="20006"/>
                    </a:ext>
                  </a:extLst>
                </a:gridCol>
              </a:tblGrid>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&gt;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Times New Roman" pitchFamily="18"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mic Sans MS" pitchFamily="66" charset="0"/>
                          <a:cs typeface="Arial" charset="0"/>
                        </a:rPr>
                        <a:t>sum(A1, A2)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mic Sans MS" pitchFamily="66" charset="0"/>
                          <a:cs typeface="Arial" charset="0"/>
                        </a:rPr>
                        <a:t>avg(A1, A2)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mic Sans MS" pitchFamily="66" charset="0"/>
                          <a:cs typeface="Arial" charset="0"/>
                        </a:rPr>
                        <a:t>max(A1, A2)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mic Sans MS" pitchFamily="66" charset="0"/>
                          <a:cs typeface="Arial" charset="0"/>
                        </a:rPr>
                        <a:t>min(A1, A2)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cs typeface="Arial"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Arial"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00"/>
                          </a:solidFill>
                          <a:effectLst/>
                          <a:latin typeface="Times New Roman" pitchFamily="18" charset="0"/>
                          <a:cs typeface="Arial"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1378" name="Line 98"/>
          <p:cNvSpPr>
            <a:spLocks noChangeShapeType="1"/>
          </p:cNvSpPr>
          <p:nvPr/>
        </p:nvSpPr>
        <p:spPr bwMode="auto">
          <a:xfrm flipH="1" flipV="1">
            <a:off x="2590800" y="2476499"/>
            <a:ext cx="16764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79" name="Text Box 99"/>
          <p:cNvSpPr txBox="1">
            <a:spLocks noChangeArrowheads="1"/>
          </p:cNvSpPr>
          <p:nvPr/>
        </p:nvSpPr>
        <p:spPr bwMode="auto">
          <a:xfrm>
            <a:off x="3660775" y="2493962"/>
            <a:ext cx="4540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2000" i="0"/>
              <a:t>op</a:t>
            </a:r>
          </a:p>
        </p:txBody>
      </p:sp>
      <p:sp>
        <p:nvSpPr>
          <p:cNvPr id="141380" name="Text Box 100"/>
          <p:cNvSpPr txBox="1">
            <a:spLocks noChangeArrowheads="1"/>
          </p:cNvSpPr>
          <p:nvPr/>
        </p:nvSpPr>
        <p:spPr bwMode="auto">
          <a:xfrm>
            <a:off x="2817070" y="2705099"/>
            <a:ext cx="37221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2000" i="0" dirty="0"/>
              <a:t>A</a:t>
            </a:r>
          </a:p>
        </p:txBody>
      </p:sp>
      <p:sp>
        <p:nvSpPr>
          <p:cNvPr id="2" name="Oval Callout 1"/>
          <p:cNvSpPr/>
          <p:nvPr/>
        </p:nvSpPr>
        <p:spPr bwMode="auto">
          <a:xfrm>
            <a:off x="7030370" y="3280199"/>
            <a:ext cx="1524000" cy="765048"/>
          </a:xfrm>
          <a:prstGeom prst="wedgeEllipseCallout">
            <a:avLst>
              <a:gd name="adj1" fmla="val -56833"/>
              <a:gd name="adj2" fmla="val 48840"/>
            </a:avLst>
          </a:prstGeom>
          <a:solidFill>
            <a:srgbClr val="009999"/>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ts val="1500"/>
              </a:lnSpc>
              <a:spcBef>
                <a:spcPct val="0"/>
              </a:spcBef>
              <a:spcAft>
                <a:spcPct val="0"/>
              </a:spcAft>
              <a:buClrTx/>
              <a:buSzTx/>
              <a:buFontTx/>
              <a:buNone/>
              <a:tabLst/>
            </a:pPr>
            <a:r>
              <a:rPr kumimoji="0" lang="en-US" sz="1400" b="0" i="1" u="none" strike="noStrike" cap="none" normalizeH="0" baseline="0" dirty="0">
                <a:ln>
                  <a:noFill/>
                </a:ln>
                <a:solidFill>
                  <a:schemeClr val="bg1"/>
                </a:solidFill>
                <a:effectLst/>
                <a:latin typeface="Comic Sans MS" pitchFamily="66" charset="0"/>
              </a:rPr>
              <a:t>No improvement possible</a:t>
            </a:r>
          </a:p>
        </p:txBody>
      </p:sp>
      <p:sp>
        <p:nvSpPr>
          <p:cNvPr id="3" name="TextBox 2"/>
          <p:cNvSpPr txBox="1"/>
          <p:nvPr/>
        </p:nvSpPr>
        <p:spPr>
          <a:xfrm>
            <a:off x="1894364" y="5913148"/>
            <a:ext cx="5760084" cy="830997"/>
          </a:xfrm>
          <a:prstGeom prst="rect">
            <a:avLst/>
          </a:prstGeom>
          <a:noFill/>
        </p:spPr>
        <p:txBody>
          <a:bodyPr wrap="square" rtlCol="0">
            <a:spAutoFit/>
          </a:bodyPr>
          <a:lstStyle/>
          <a:p>
            <a:pPr marL="514350" indent="-514350"/>
            <a:r>
              <a:rPr lang="en-US" dirty="0"/>
              <a:t>A:  Defined by the aggregate function   to resolve conflict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609600"/>
            <a:ext cx="7772400" cy="990600"/>
          </a:xfrm>
        </p:spPr>
        <p:txBody>
          <a:bodyPr/>
          <a:lstStyle/>
          <a:p>
            <a:pPr eaLnBrk="1" hangingPunct="1"/>
            <a:r>
              <a:rPr lang="en-US" sz="3600">
                <a:solidFill>
                  <a:srgbClr val="800000"/>
                </a:solidFill>
                <a:latin typeface="Comic Sans MS" pitchFamily="66" charset="0"/>
              </a:rPr>
              <a:t>Problem in Global Query Optimization (1)</a:t>
            </a:r>
          </a:p>
        </p:txBody>
      </p:sp>
      <p:sp>
        <p:nvSpPr>
          <p:cNvPr id="142339" name="Rectangle 3"/>
          <p:cNvSpPr>
            <a:spLocks noGrp="1" noChangeArrowheads="1"/>
          </p:cNvSpPr>
          <p:nvPr>
            <p:ph type="body" idx="1"/>
          </p:nvPr>
        </p:nvSpPr>
        <p:spPr>
          <a:xfrm>
            <a:off x="685800" y="1981200"/>
            <a:ext cx="7924800" cy="4419600"/>
          </a:xfrm>
        </p:spPr>
        <p:txBody>
          <a:bodyPr/>
          <a:lstStyle/>
          <a:p>
            <a:pPr marL="0" indent="0" eaLnBrk="1" hangingPunct="1">
              <a:spcAft>
                <a:spcPct val="30000"/>
              </a:spcAft>
              <a:buFontTx/>
              <a:buNone/>
            </a:pPr>
            <a:r>
              <a:rPr lang="en-US" sz="2400" dirty="0">
                <a:solidFill>
                  <a:srgbClr val="006600"/>
                </a:solidFill>
                <a:latin typeface="Comic Sans MS" pitchFamily="66" charset="0"/>
              </a:rPr>
              <a:t>Important information about local entity sets that is needed to determine global query processing plans may not be provided by the local database systems.</a:t>
            </a:r>
          </a:p>
          <a:p>
            <a:pPr lvl="1" eaLnBrk="1" hangingPunct="1">
              <a:lnSpc>
                <a:spcPct val="90000"/>
              </a:lnSpc>
            </a:pPr>
            <a:r>
              <a:rPr lang="en-US" sz="2400" u="sng" dirty="0">
                <a:solidFill>
                  <a:schemeClr val="accent2"/>
                </a:solidFill>
                <a:latin typeface="Comic Sans MS" pitchFamily="66" charset="0"/>
              </a:rPr>
              <a:t>Example</a:t>
            </a:r>
            <a:r>
              <a:rPr lang="en-US" sz="2000" dirty="0">
                <a:latin typeface="Comic Sans MS" pitchFamily="66" charset="0"/>
              </a:rPr>
              <a:t>:  cardinalities</a:t>
            </a:r>
          </a:p>
          <a:p>
            <a:pPr lvl="2" eaLnBrk="1" hangingPunct="1">
              <a:lnSpc>
                <a:spcPct val="90000"/>
              </a:lnSpc>
              <a:spcAft>
                <a:spcPct val="30000"/>
              </a:spcAft>
              <a:buFontTx/>
              <a:buNone/>
            </a:pPr>
            <a:r>
              <a:rPr lang="en-US" sz="1800" dirty="0">
                <a:latin typeface="Comic Sans MS" pitchFamily="66" charset="0"/>
              </a:rPr>
              <a:t>                  </a:t>
            </a:r>
            <a:r>
              <a:rPr lang="en-US" sz="2000" dirty="0">
                <a:latin typeface="Comic Sans MS" pitchFamily="66" charset="0"/>
              </a:rPr>
              <a:t>availability of fast access paths</a:t>
            </a:r>
          </a:p>
          <a:p>
            <a:pPr lvl="1" eaLnBrk="1" hangingPunct="1">
              <a:lnSpc>
                <a:spcPct val="90000"/>
              </a:lnSpc>
              <a:spcAft>
                <a:spcPct val="35000"/>
              </a:spcAft>
            </a:pPr>
            <a:r>
              <a:rPr lang="en-US" sz="2400" u="sng" dirty="0">
                <a:solidFill>
                  <a:schemeClr val="accent2"/>
                </a:solidFill>
                <a:latin typeface="Comic Sans MS" pitchFamily="66" charset="0"/>
              </a:rPr>
              <a:t>Techniques</a:t>
            </a:r>
            <a:r>
              <a:rPr lang="en-US" sz="2000" dirty="0">
                <a:latin typeface="Comic Sans MS" pitchFamily="66" charset="0"/>
              </a:rPr>
              <a:t>:</a:t>
            </a:r>
          </a:p>
          <a:p>
            <a:pPr lvl="2" eaLnBrk="1" hangingPunct="1">
              <a:lnSpc>
                <a:spcPct val="90000"/>
              </a:lnSpc>
              <a:spcAft>
                <a:spcPct val="35000"/>
              </a:spcAft>
            </a:pPr>
            <a:r>
              <a:rPr lang="en-US" sz="2000" dirty="0">
                <a:solidFill>
                  <a:srgbClr val="7030A0"/>
                </a:solidFill>
                <a:latin typeface="Comic Sans MS" pitchFamily="66" charset="0"/>
              </a:rPr>
              <a:t>Sampling queries </a:t>
            </a:r>
            <a:r>
              <a:rPr lang="en-US" sz="2000" dirty="0">
                <a:latin typeface="Comic Sans MS" pitchFamily="66" charset="0"/>
              </a:rPr>
              <a:t>may be designed to collect statistics about the local databases.</a:t>
            </a:r>
          </a:p>
          <a:p>
            <a:pPr lvl="2" eaLnBrk="1" hangingPunct="1">
              <a:lnSpc>
                <a:spcPct val="90000"/>
              </a:lnSpc>
            </a:pPr>
            <a:r>
              <a:rPr lang="en-US" sz="2000" dirty="0">
                <a:latin typeface="Comic Sans MS" pitchFamily="66" charset="0"/>
              </a:rPr>
              <a:t>A monitoring system can be used to </a:t>
            </a:r>
            <a:r>
              <a:rPr lang="en-US" sz="2000" dirty="0">
                <a:solidFill>
                  <a:srgbClr val="7030A0"/>
                </a:solidFill>
                <a:latin typeface="Comic Sans MS" pitchFamily="66" charset="0"/>
              </a:rPr>
              <a:t>collect the completion time for subqueries</a:t>
            </a:r>
            <a:r>
              <a:rPr lang="en-US" sz="2000" dirty="0">
                <a:latin typeface="Comic Sans MS" pitchFamily="66" charset="0"/>
              </a:rPr>
              <a:t>.  This can be used to better estimate subsequent subqueries.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2339">
                                            <p:txEl>
                                              <p:pRg st="3" end="3"/>
                                            </p:txEl>
                                          </p:spTgt>
                                        </p:tgtEl>
                                        <p:attrNameLst>
                                          <p:attrName>style.visibility</p:attrName>
                                        </p:attrNameLst>
                                      </p:cBhvr>
                                      <p:to>
                                        <p:strVal val="visible"/>
                                      </p:to>
                                    </p:set>
                                    <p:animEffect transition="in" filter="wipe(left)">
                                      <p:cBhvr>
                                        <p:cTn id="7" dur="500"/>
                                        <p:tgtEl>
                                          <p:spTgt spid="142339">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2339">
                                            <p:txEl>
                                              <p:pRg st="4" end="4"/>
                                            </p:txEl>
                                          </p:spTgt>
                                        </p:tgtEl>
                                        <p:attrNameLst>
                                          <p:attrName>style.visibility</p:attrName>
                                        </p:attrNameLst>
                                      </p:cBhvr>
                                      <p:to>
                                        <p:strVal val="visible"/>
                                      </p:to>
                                    </p:set>
                                    <p:animEffect transition="in" filter="wipe(left)">
                                      <p:cBhvr>
                                        <p:cTn id="10" dur="500"/>
                                        <p:tgtEl>
                                          <p:spTgt spid="142339">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42339">
                                            <p:txEl>
                                              <p:pRg st="5" end="5"/>
                                            </p:txEl>
                                          </p:spTgt>
                                        </p:tgtEl>
                                        <p:attrNameLst>
                                          <p:attrName>style.visibility</p:attrName>
                                        </p:attrNameLst>
                                      </p:cBhvr>
                                      <p:to>
                                        <p:strVal val="visible"/>
                                      </p:to>
                                    </p:set>
                                    <p:animEffect transition="in" filter="wipe(left)">
                                      <p:cBhvr>
                                        <p:cTn id="13" dur="500"/>
                                        <p:tgtEl>
                                          <p:spTgt spid="142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28600" y="76200"/>
            <a:ext cx="8534400" cy="1143000"/>
          </a:xfrm>
        </p:spPr>
        <p:txBody>
          <a:bodyPr/>
          <a:lstStyle/>
          <a:p>
            <a:pPr eaLnBrk="1" hangingPunct="1"/>
            <a:r>
              <a:rPr lang="en-US" sz="3200" b="1" dirty="0">
                <a:latin typeface="Comic Sans MS" pitchFamily="66" charset="0"/>
              </a:rPr>
              <a:t>Problems in Global Query Optimization (2)</a:t>
            </a:r>
          </a:p>
        </p:txBody>
      </p:sp>
      <p:sp>
        <p:nvSpPr>
          <p:cNvPr id="136195" name="Rectangle 3"/>
          <p:cNvSpPr>
            <a:spLocks noGrp="1" noChangeArrowheads="1"/>
          </p:cNvSpPr>
          <p:nvPr>
            <p:ph type="body" idx="1"/>
          </p:nvPr>
        </p:nvSpPr>
        <p:spPr>
          <a:xfrm>
            <a:off x="457200" y="1143000"/>
            <a:ext cx="7696200" cy="5029200"/>
          </a:xfrm>
        </p:spPr>
        <p:txBody>
          <a:bodyPr/>
          <a:lstStyle/>
          <a:p>
            <a:pPr eaLnBrk="1" hangingPunct="1">
              <a:lnSpc>
                <a:spcPct val="80000"/>
              </a:lnSpc>
              <a:spcAft>
                <a:spcPct val="30000"/>
              </a:spcAft>
            </a:pPr>
            <a:r>
              <a:rPr lang="en-US" sz="2400" dirty="0">
                <a:latin typeface="Comic Sans MS" pitchFamily="66" charset="0"/>
              </a:rPr>
              <a:t>Different query processing algorithms may have been used in different local database systems.</a:t>
            </a:r>
          </a:p>
          <a:p>
            <a:pPr lvl="1" eaLnBrk="1" hangingPunct="1">
              <a:lnSpc>
                <a:spcPct val="80000"/>
              </a:lnSpc>
              <a:spcAft>
                <a:spcPct val="20000"/>
              </a:spcAft>
              <a:buFont typeface="Times New Roman" pitchFamily="18" charset="0"/>
              <a:buChar char="→"/>
            </a:pPr>
            <a:r>
              <a:rPr lang="en-US" sz="2000" dirty="0">
                <a:latin typeface="Comic Sans MS" pitchFamily="66" charset="0"/>
              </a:rPr>
              <a:t> Cooperation across different systems difficult</a:t>
            </a:r>
          </a:p>
          <a:p>
            <a:pPr lvl="1" eaLnBrk="1" hangingPunct="1">
              <a:lnSpc>
                <a:spcPct val="80000"/>
              </a:lnSpc>
              <a:buFont typeface="Times New Roman" pitchFamily="18" charset="0"/>
              <a:buNone/>
            </a:pPr>
            <a:r>
              <a:rPr lang="en-US" sz="2000" dirty="0">
                <a:latin typeface="Comic Sans MS" pitchFamily="66" charset="0"/>
              </a:rPr>
              <a:t>      </a:t>
            </a:r>
            <a:r>
              <a:rPr lang="en-US" sz="2000" u="sng" dirty="0">
                <a:latin typeface="Comic Sans MS" pitchFamily="66" charset="0"/>
              </a:rPr>
              <a:t>Examples</a:t>
            </a:r>
            <a:r>
              <a:rPr lang="en-US" sz="2000" dirty="0">
                <a:latin typeface="Comic Sans MS" pitchFamily="66" charset="0"/>
              </a:rPr>
              <a:t>:  </a:t>
            </a:r>
            <a:r>
              <a:rPr lang="en-US" sz="2000" dirty="0" err="1">
                <a:latin typeface="Comic Sans MS" pitchFamily="66" charset="0"/>
              </a:rPr>
              <a:t>Semijoin</a:t>
            </a:r>
            <a:r>
              <a:rPr lang="en-US" sz="2000" dirty="0">
                <a:latin typeface="Comic Sans MS" pitchFamily="66" charset="0"/>
              </a:rPr>
              <a:t> may not be supported on some </a:t>
            </a:r>
          </a:p>
          <a:p>
            <a:pPr lvl="1" eaLnBrk="1" hangingPunct="1">
              <a:lnSpc>
                <a:spcPct val="80000"/>
              </a:lnSpc>
              <a:spcBef>
                <a:spcPct val="0"/>
              </a:spcBef>
              <a:spcAft>
                <a:spcPct val="40000"/>
              </a:spcAft>
              <a:buFont typeface="Times New Roman" pitchFamily="18" charset="0"/>
              <a:buNone/>
            </a:pPr>
            <a:r>
              <a:rPr lang="en-US" sz="2000" dirty="0">
                <a:latin typeface="Comic Sans MS" pitchFamily="66" charset="0"/>
              </a:rPr>
              <a:t>                        local systems.</a:t>
            </a:r>
          </a:p>
          <a:p>
            <a:pPr eaLnBrk="1" hangingPunct="1">
              <a:lnSpc>
                <a:spcPct val="80000"/>
              </a:lnSpc>
              <a:spcAft>
                <a:spcPct val="30000"/>
              </a:spcAft>
            </a:pPr>
            <a:r>
              <a:rPr lang="en-US" sz="2400" dirty="0">
                <a:latin typeface="Comic Sans MS" pitchFamily="66" charset="0"/>
              </a:rPr>
              <a:t>Data transmission between different local database systems may not be fully supported.</a:t>
            </a:r>
          </a:p>
          <a:p>
            <a:pPr lvl="1" eaLnBrk="1" hangingPunct="1">
              <a:lnSpc>
                <a:spcPct val="80000"/>
              </a:lnSpc>
              <a:spcAft>
                <a:spcPct val="20000"/>
              </a:spcAft>
              <a:buFontTx/>
              <a:buNone/>
            </a:pPr>
            <a:r>
              <a:rPr lang="en-US" sz="2000" u="sng" dirty="0">
                <a:latin typeface="Comic Sans MS" pitchFamily="66" charset="0"/>
              </a:rPr>
              <a:t>Examples</a:t>
            </a:r>
            <a:r>
              <a:rPr lang="en-US" sz="2000" dirty="0">
                <a:latin typeface="Comic Sans MS" pitchFamily="66" charset="0"/>
              </a:rPr>
              <a:t>:</a:t>
            </a:r>
          </a:p>
          <a:p>
            <a:pPr lvl="1" eaLnBrk="1" hangingPunct="1">
              <a:lnSpc>
                <a:spcPct val="80000"/>
              </a:lnSpc>
              <a:spcAft>
                <a:spcPct val="20000"/>
              </a:spcAft>
            </a:pPr>
            <a:r>
              <a:rPr lang="en-US" sz="2000" dirty="0">
                <a:latin typeface="Comic Sans MS" pitchFamily="66" charset="0"/>
              </a:rPr>
              <a:t>A local database system may not allow update operations</a:t>
            </a:r>
          </a:p>
          <a:p>
            <a:pPr lvl="1" eaLnBrk="1" hangingPunct="1">
              <a:lnSpc>
                <a:spcPct val="80000"/>
              </a:lnSpc>
              <a:spcAft>
                <a:spcPct val="20000"/>
              </a:spcAft>
            </a:pPr>
            <a:r>
              <a:rPr lang="en-US" sz="2000" dirty="0">
                <a:latin typeface="Comic Sans MS" pitchFamily="66" charset="0"/>
              </a:rPr>
              <a:t>For many </a:t>
            </a:r>
            <a:r>
              <a:rPr lang="en-US" sz="2000" dirty="0" err="1">
                <a:latin typeface="Comic Sans MS" pitchFamily="66" charset="0"/>
              </a:rPr>
              <a:t>nonrelational</a:t>
            </a:r>
            <a:r>
              <a:rPr lang="en-US" sz="2000" dirty="0">
                <a:latin typeface="Comic Sans MS" pitchFamily="66" charset="0"/>
              </a:rPr>
              <a:t> systems, the instances of one entity set are more likely to be clustered with the instances of other entity sets.  Such clustering makes it very expensive to extract data for one entity set.</a:t>
            </a:r>
          </a:p>
          <a:p>
            <a:pPr lvl="1" eaLnBrk="1" hangingPunct="1">
              <a:lnSpc>
                <a:spcPct val="80000"/>
              </a:lnSpc>
              <a:buFont typeface="Times New Roman" pitchFamily="18" charset="0"/>
              <a:buChar char="→"/>
            </a:pPr>
            <a:r>
              <a:rPr lang="en-US" sz="2000" dirty="0">
                <a:latin typeface="Comic Sans MS" pitchFamily="66" charset="0"/>
              </a:rPr>
              <a:t> Need more sophisticated decomposition algorithms.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5867400"/>
            <a:ext cx="3304371" cy="833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6195">
                                            <p:txEl>
                                              <p:pRg st="4" end="4"/>
                                            </p:txEl>
                                          </p:spTgt>
                                        </p:tgtEl>
                                        <p:attrNameLst>
                                          <p:attrName>style.visibility</p:attrName>
                                        </p:attrNameLst>
                                      </p:cBhvr>
                                      <p:to>
                                        <p:strVal val="visible"/>
                                      </p:to>
                                    </p:set>
                                    <p:animEffect transition="in" filter="dissolve">
                                      <p:cBhvr>
                                        <p:cTn id="7" dur="500"/>
                                        <p:tgtEl>
                                          <p:spTgt spid="136195">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6195">
                                            <p:txEl>
                                              <p:pRg st="5" end="5"/>
                                            </p:txEl>
                                          </p:spTgt>
                                        </p:tgtEl>
                                        <p:attrNameLst>
                                          <p:attrName>style.visibility</p:attrName>
                                        </p:attrNameLst>
                                      </p:cBhvr>
                                      <p:to>
                                        <p:strVal val="visible"/>
                                      </p:to>
                                    </p:set>
                                    <p:animEffect transition="in" filter="dissolve">
                                      <p:cBhvr>
                                        <p:cTn id="10" dur="500"/>
                                        <p:tgtEl>
                                          <p:spTgt spid="136195">
                                            <p:txEl>
                                              <p:pRg st="5" end="5"/>
                                            </p:txEl>
                                          </p:spTgt>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36195">
                                            <p:txEl>
                                              <p:pRg st="6" end="6"/>
                                            </p:txEl>
                                          </p:spTgt>
                                        </p:tgtEl>
                                        <p:attrNameLst>
                                          <p:attrName>style.visibility</p:attrName>
                                        </p:attrNameLst>
                                      </p:cBhvr>
                                      <p:to>
                                        <p:strVal val="visible"/>
                                      </p:to>
                                    </p:set>
                                    <p:animEffect transition="in" filter="dissolve">
                                      <p:cBhvr>
                                        <p:cTn id="14" dur="500"/>
                                        <p:tgtEl>
                                          <p:spTgt spid="136195">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6195">
                                            <p:txEl>
                                              <p:pRg st="7" end="7"/>
                                            </p:txEl>
                                          </p:spTgt>
                                        </p:tgtEl>
                                        <p:attrNameLst>
                                          <p:attrName>style.visibility</p:attrName>
                                        </p:attrNameLst>
                                      </p:cBhvr>
                                      <p:to>
                                        <p:strVal val="visible"/>
                                      </p:to>
                                    </p:set>
                                    <p:animEffect transition="in" filter="dissolve">
                                      <p:cBhvr>
                                        <p:cTn id="19" dur="500"/>
                                        <p:tgtEl>
                                          <p:spTgt spid="136195">
                                            <p:txEl>
                                              <p:pRg st="7" end="7"/>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6195">
                                            <p:txEl>
                                              <p:pRg st="8" end="8"/>
                                            </p:txEl>
                                          </p:spTgt>
                                        </p:tgtEl>
                                        <p:attrNameLst>
                                          <p:attrName>style.visibility</p:attrName>
                                        </p:attrNameLst>
                                      </p:cBhvr>
                                      <p:to>
                                        <p:strVal val="visible"/>
                                      </p:to>
                                    </p:set>
                                    <p:animEffect transition="in" filter="dissolve">
                                      <p:cBhvr>
                                        <p:cTn id="28" dur="500"/>
                                        <p:tgtEl>
                                          <p:spTgt spid="136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90210" y="457200"/>
            <a:ext cx="211788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b="1" i="0" dirty="0"/>
              <a:t>Outline</a:t>
            </a:r>
          </a:p>
        </p:txBody>
      </p:sp>
      <p:sp>
        <p:nvSpPr>
          <p:cNvPr id="47107" name="Text Box 3"/>
          <p:cNvSpPr txBox="1">
            <a:spLocks noChangeArrowheads="1"/>
          </p:cNvSpPr>
          <p:nvPr/>
        </p:nvSpPr>
        <p:spPr bwMode="auto">
          <a:xfrm>
            <a:off x="523875" y="1752600"/>
            <a:ext cx="8001000" cy="312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5888" indent="-115888" eaLnBrk="0" hangingPunct="0">
              <a:defRPr sz="2400" i="1">
                <a:solidFill>
                  <a:schemeClr val="tx1"/>
                </a:solidFill>
                <a:latin typeface="Comic Sans MS" pitchFamily="66" charset="0"/>
                <a:cs typeface="Arial" charset="0"/>
              </a:defRPr>
            </a:lvl1pPr>
            <a:lvl2pPr marL="688975" indent="-231775"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285750" indent="-285750" eaLnBrk="1" hangingPunct="1">
              <a:spcAft>
                <a:spcPts val="1800"/>
              </a:spcAft>
              <a:buFontTx/>
              <a:buChar char="•"/>
            </a:pPr>
            <a:r>
              <a:rPr lang="en-US" sz="3200" b="1" i="0" dirty="0">
                <a:solidFill>
                  <a:srgbClr val="009999"/>
                </a:solidFill>
              </a:rPr>
              <a:t>Introduction</a:t>
            </a:r>
            <a:endParaRPr lang="en-US" sz="3200" i="0" dirty="0">
              <a:solidFill>
                <a:schemeClr val="accent2"/>
              </a:solidFill>
            </a:endParaRPr>
          </a:p>
          <a:p>
            <a:pPr marL="285750" indent="-285750" eaLnBrk="1" hangingPunct="1">
              <a:spcAft>
                <a:spcPts val="1800"/>
              </a:spcAft>
              <a:buFontTx/>
              <a:buChar char="•"/>
            </a:pPr>
            <a:r>
              <a:rPr lang="en-US" sz="3200" b="1" i="0" dirty="0">
                <a:solidFill>
                  <a:srgbClr val="009999"/>
                </a:solidFill>
              </a:rPr>
              <a:t>Distributed Database Architectures</a:t>
            </a:r>
          </a:p>
          <a:p>
            <a:pPr marL="285750" indent="-285750" eaLnBrk="1" hangingPunct="1">
              <a:spcAft>
                <a:spcPts val="1800"/>
              </a:spcAft>
              <a:buFontTx/>
              <a:buChar char="•"/>
            </a:pPr>
            <a:r>
              <a:rPr lang="en-US" sz="3200" b="1" i="0" dirty="0">
                <a:solidFill>
                  <a:srgbClr val="009999"/>
                </a:solidFill>
              </a:rPr>
              <a:t>Distributed Database Design</a:t>
            </a:r>
          </a:p>
          <a:p>
            <a:pPr marL="285750" indent="-285750" eaLnBrk="1" hangingPunct="1">
              <a:buFontTx/>
              <a:buChar char="•"/>
            </a:pPr>
            <a:r>
              <a:rPr lang="en-US" sz="3200" b="1" i="0" dirty="0">
                <a:solidFill>
                  <a:srgbClr val="009999"/>
                </a:solidFill>
              </a:rPr>
              <a:t>Query Processing</a:t>
            </a:r>
          </a:p>
          <a:p>
            <a:pPr marL="285750" indent="-285750" eaLnBrk="1" hangingPunct="1">
              <a:buFontTx/>
              <a:buChar char="•"/>
            </a:pPr>
            <a:endParaRPr lang="en-US" i="0" dirty="0">
              <a:solidFill>
                <a:schemeClr val="accent2"/>
              </a:solidFill>
            </a:endParaRPr>
          </a:p>
        </p:txBody>
      </p:sp>
    </p:spTree>
    <p:extLst>
      <p:ext uri="{BB962C8B-B14F-4D97-AF65-F5344CB8AC3E}">
        <p14:creationId xmlns:p14="http://schemas.microsoft.com/office/powerpoint/2010/main" val="148599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609600"/>
          </a:xfrm>
        </p:spPr>
        <p:txBody>
          <a:bodyPr/>
          <a:lstStyle/>
          <a:p>
            <a:pPr eaLnBrk="1" hangingPunct="1"/>
            <a:r>
              <a:rPr lang="en-US" sz="4000" b="1">
                <a:solidFill>
                  <a:srgbClr val="800000"/>
                </a:solidFill>
                <a:latin typeface="Comic Sans MS" pitchFamily="66" charset="0"/>
              </a:rPr>
              <a:t>Auxiliary Schema  (2)</a:t>
            </a:r>
          </a:p>
        </p:txBody>
      </p:sp>
      <p:sp>
        <p:nvSpPr>
          <p:cNvPr id="41987" name="Rectangle 3"/>
          <p:cNvSpPr>
            <a:spLocks noGrp="1" noChangeArrowheads="1"/>
          </p:cNvSpPr>
          <p:nvPr>
            <p:ph type="body" idx="1"/>
          </p:nvPr>
        </p:nvSpPr>
        <p:spPr>
          <a:xfrm>
            <a:off x="304800" y="1371600"/>
            <a:ext cx="8686800" cy="5105400"/>
          </a:xfrm>
        </p:spPr>
        <p:txBody>
          <a:bodyPr/>
          <a:lstStyle/>
          <a:p>
            <a:pPr eaLnBrk="1" hangingPunct="1">
              <a:lnSpc>
                <a:spcPct val="90000"/>
              </a:lnSpc>
              <a:spcAft>
                <a:spcPct val="35000"/>
              </a:spcAft>
              <a:buFont typeface="Wingdings" pitchFamily="2" charset="2"/>
              <a:buChar char="q"/>
            </a:pPr>
            <a:r>
              <a:rPr lang="en-US" sz="2400" dirty="0">
                <a:solidFill>
                  <a:srgbClr val="008080"/>
                </a:solidFill>
                <a:latin typeface="Comic Sans MS" pitchFamily="66" charset="0"/>
              </a:rPr>
              <a:t>Rules for naming conflicts</a:t>
            </a:r>
            <a:r>
              <a:rPr lang="en-US" sz="2400" dirty="0">
                <a:latin typeface="Comic Sans MS" pitchFamily="66" charset="0"/>
              </a:rPr>
              <a:t>:  naming conflicts occur when:</a:t>
            </a:r>
          </a:p>
          <a:p>
            <a:pPr lvl="1" eaLnBrk="1" hangingPunct="1">
              <a:lnSpc>
                <a:spcPct val="90000"/>
              </a:lnSpc>
              <a:spcAft>
                <a:spcPct val="35000"/>
              </a:spcAft>
              <a:buFont typeface="Wingdings" pitchFamily="2" charset="2"/>
              <a:buChar char="§"/>
            </a:pPr>
            <a:r>
              <a:rPr lang="en-US" sz="2000" dirty="0">
                <a:latin typeface="Comic Sans MS" pitchFamily="66" charset="0"/>
              </a:rPr>
              <a:t>semantically identical data items are named differently</a:t>
            </a:r>
          </a:p>
          <a:p>
            <a:pPr lvl="2" eaLnBrk="1" hangingPunct="1">
              <a:lnSpc>
                <a:spcPct val="90000"/>
              </a:lnSpc>
              <a:spcAft>
                <a:spcPct val="35000"/>
              </a:spcAft>
            </a:pPr>
            <a:r>
              <a:rPr lang="en-US" sz="1800" dirty="0">
                <a:latin typeface="Comic Sans MS" pitchFamily="66" charset="0"/>
              </a:rPr>
              <a:t>DNAME </a:t>
            </a:r>
            <a:r>
              <a:rPr lang="en-US" sz="1800" dirty="0">
                <a:latin typeface="Comic Sans MS" pitchFamily="66" charset="0"/>
                <a:sym typeface="Symbol" pitchFamily="18" charset="2"/>
              </a:rPr>
              <a:t> Department name  (at Site 1)</a:t>
            </a:r>
          </a:p>
          <a:p>
            <a:pPr lvl="2" eaLnBrk="1" hangingPunct="1">
              <a:lnSpc>
                <a:spcPct val="90000"/>
              </a:lnSpc>
              <a:spcAft>
                <a:spcPct val="35000"/>
              </a:spcAft>
            </a:pPr>
            <a:r>
              <a:rPr lang="en-US" sz="1800" dirty="0">
                <a:latin typeface="Comic Sans MS" pitchFamily="66" charset="0"/>
              </a:rPr>
              <a:t>DEPTNAME </a:t>
            </a:r>
            <a:r>
              <a:rPr lang="en-US" sz="1800" dirty="0">
                <a:latin typeface="Comic Sans MS" pitchFamily="66" charset="0"/>
                <a:sym typeface="Symbol" pitchFamily="18" charset="2"/>
              </a:rPr>
              <a:t> Department name  (at Site 2)</a:t>
            </a:r>
            <a:endParaRPr lang="en-US" sz="1800" dirty="0">
              <a:latin typeface="Comic Sans MS" pitchFamily="66" charset="0"/>
            </a:endParaRPr>
          </a:p>
          <a:p>
            <a:pPr lvl="1" eaLnBrk="1" hangingPunct="1">
              <a:lnSpc>
                <a:spcPct val="90000"/>
              </a:lnSpc>
              <a:spcAft>
                <a:spcPct val="35000"/>
              </a:spcAft>
              <a:buFont typeface="Wingdings" pitchFamily="2" charset="2"/>
              <a:buChar char="§"/>
            </a:pPr>
            <a:r>
              <a:rPr lang="en-US" sz="2000" dirty="0">
                <a:latin typeface="Comic Sans MS" pitchFamily="66" charset="0"/>
              </a:rPr>
              <a:t>semantically different data items are named identically.</a:t>
            </a:r>
          </a:p>
          <a:p>
            <a:pPr lvl="2" eaLnBrk="1" hangingPunct="1">
              <a:lnSpc>
                <a:spcPct val="90000"/>
              </a:lnSpc>
              <a:spcAft>
                <a:spcPct val="35000"/>
              </a:spcAft>
            </a:pPr>
            <a:r>
              <a:rPr lang="en-US" sz="1800" dirty="0">
                <a:latin typeface="Comic Sans MS" pitchFamily="66" charset="0"/>
              </a:rPr>
              <a:t>NAME </a:t>
            </a:r>
            <a:r>
              <a:rPr lang="en-US" sz="1800" dirty="0">
                <a:latin typeface="Comic Sans MS" pitchFamily="66" charset="0"/>
                <a:sym typeface="Symbol" pitchFamily="18" charset="2"/>
              </a:rPr>
              <a:t> Department name  (at Site 1)</a:t>
            </a:r>
          </a:p>
          <a:p>
            <a:pPr lvl="2" eaLnBrk="1" hangingPunct="1">
              <a:lnSpc>
                <a:spcPct val="90000"/>
              </a:lnSpc>
              <a:spcAft>
                <a:spcPct val="35000"/>
              </a:spcAft>
            </a:pPr>
            <a:r>
              <a:rPr lang="en-US" sz="1800" dirty="0">
                <a:latin typeface="Comic Sans MS" pitchFamily="66" charset="0"/>
              </a:rPr>
              <a:t>NAME </a:t>
            </a:r>
            <a:r>
              <a:rPr lang="en-US" sz="1800" dirty="0">
                <a:latin typeface="Comic Sans MS" pitchFamily="66" charset="0"/>
                <a:sym typeface="Symbol" pitchFamily="18" charset="2"/>
              </a:rPr>
              <a:t> Manager name  (at Site 2)</a:t>
            </a:r>
            <a:endParaRPr lang="en-US" sz="1800" dirty="0">
              <a:latin typeface="Comic Sans MS" pitchFamily="66" charset="0"/>
            </a:endParaRPr>
          </a:p>
          <a:p>
            <a:pPr eaLnBrk="1" hangingPunct="1">
              <a:lnSpc>
                <a:spcPct val="90000"/>
              </a:lnSpc>
              <a:spcAft>
                <a:spcPct val="35000"/>
              </a:spcAft>
              <a:buFont typeface="Wingdings" pitchFamily="2" charset="2"/>
              <a:buChar char="q"/>
            </a:pPr>
            <a:r>
              <a:rPr lang="en-US" sz="2400" dirty="0">
                <a:solidFill>
                  <a:srgbClr val="008080"/>
                </a:solidFill>
                <a:latin typeface="Comic Sans MS" pitchFamily="66" charset="0"/>
              </a:rPr>
              <a:t>Rules for handling data representation conflicts</a:t>
            </a:r>
            <a:r>
              <a:rPr lang="en-US" sz="2400" dirty="0">
                <a:latin typeface="Comic Sans MS" pitchFamily="66" charset="0"/>
              </a:rPr>
              <a:t>:  Such conflicts occur when semantically identical data items are represented differently in different data source.</a:t>
            </a:r>
          </a:p>
          <a:p>
            <a:pPr lvl="1" eaLnBrk="1" hangingPunct="1">
              <a:lnSpc>
                <a:spcPct val="90000"/>
              </a:lnSpc>
              <a:spcAft>
                <a:spcPct val="35000"/>
              </a:spcAft>
              <a:buFont typeface="Wingdings" pitchFamily="2" charset="2"/>
              <a:buChar char="§"/>
            </a:pPr>
            <a:r>
              <a:rPr lang="en-US" sz="2000" b="1" u="sng" dirty="0">
                <a:solidFill>
                  <a:srgbClr val="0000CC"/>
                </a:solidFill>
                <a:latin typeface="Comic Sans MS" pitchFamily="66" charset="0"/>
              </a:rPr>
              <a:t>Example</a:t>
            </a:r>
            <a:r>
              <a:rPr lang="en-US" sz="2000" dirty="0">
                <a:latin typeface="Comic Sans MS" pitchFamily="66" charset="0"/>
              </a:rPr>
              <a:t>:  Data represented as a </a:t>
            </a:r>
            <a:r>
              <a:rPr lang="en-US" sz="2000" b="1" i="1" dirty="0">
                <a:latin typeface="Comic Sans MS" pitchFamily="66" charset="0"/>
              </a:rPr>
              <a:t>character string </a:t>
            </a:r>
            <a:r>
              <a:rPr lang="en-US" sz="2000" dirty="0">
                <a:latin typeface="Comic Sans MS" pitchFamily="66" charset="0"/>
              </a:rPr>
              <a:t>in one database may be represented as a </a:t>
            </a:r>
            <a:r>
              <a:rPr lang="en-US" sz="2000" b="1" i="1" dirty="0">
                <a:latin typeface="Comic Sans MS" pitchFamily="66" charset="0"/>
              </a:rPr>
              <a:t>real number</a:t>
            </a:r>
            <a:r>
              <a:rPr lang="en-US" sz="2000" i="1" dirty="0">
                <a:latin typeface="Comic Sans MS" pitchFamily="66" charset="0"/>
              </a:rPr>
              <a:t> </a:t>
            </a:r>
            <a:r>
              <a:rPr lang="en-US" sz="2000" dirty="0">
                <a:latin typeface="Comic Sans MS" pitchFamily="66" charset="0"/>
              </a:rPr>
              <a:t>in the other database.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wipe(left)">
                                      <p:cBhvr>
                                        <p:cTn id="10" dur="500"/>
                                        <p:tgtEl>
                                          <p:spTgt spid="41987">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wipe(left)">
                                      <p:cBhvr>
                                        <p:cTn id="13" dur="500"/>
                                        <p:tgtEl>
                                          <p:spTgt spid="41987">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animEffect transition="in" filter="wipe(left)">
                                      <p:cBhvr>
                                        <p:cTn id="16" dur="500"/>
                                        <p:tgtEl>
                                          <p:spTgt spid="41987">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wipe(left)">
                                      <p:cBhvr>
                                        <p:cTn id="19" dur="500"/>
                                        <p:tgtEl>
                                          <p:spTgt spid="41987">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wipe(left)">
                                      <p:cBhvr>
                                        <p:cTn id="22" dur="500"/>
                                        <p:tgtEl>
                                          <p:spTgt spid="41987">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Effect transition="in" filter="wipe(left)">
                                      <p:cBhvr>
                                        <p:cTn id="25" dur="500"/>
                                        <p:tgtEl>
                                          <p:spTgt spid="4198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1987">
                                            <p:txEl>
                                              <p:pRg st="7" end="7"/>
                                            </p:txEl>
                                          </p:spTgt>
                                        </p:tgtEl>
                                        <p:attrNameLst>
                                          <p:attrName>style.visibility</p:attrName>
                                        </p:attrNameLst>
                                      </p:cBhvr>
                                      <p:to>
                                        <p:strVal val="visible"/>
                                      </p:to>
                                    </p:set>
                                    <p:animEffect transition="in" filter="wipe(left)">
                                      <p:cBhvr>
                                        <p:cTn id="30" dur="500"/>
                                        <p:tgtEl>
                                          <p:spTgt spid="41987">
                                            <p:txEl>
                                              <p:pRg st="7" end="7"/>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41987">
                                            <p:txEl>
                                              <p:pRg st="8" end="8"/>
                                            </p:txEl>
                                          </p:spTgt>
                                        </p:tgtEl>
                                        <p:attrNameLst>
                                          <p:attrName>style.visibility</p:attrName>
                                        </p:attrNameLst>
                                      </p:cBhvr>
                                      <p:to>
                                        <p:strVal val="visible"/>
                                      </p:to>
                                    </p:set>
                                    <p:animEffect transition="in" filter="wipe(left)">
                                      <p:cBhvr>
                                        <p:cTn id="33" dur="5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685800" y="609600"/>
            <a:ext cx="7772400" cy="609600"/>
          </a:xfrm>
        </p:spPr>
        <p:txBody>
          <a:bodyPr/>
          <a:lstStyle/>
          <a:p>
            <a:pPr eaLnBrk="1" hangingPunct="1"/>
            <a:r>
              <a:rPr lang="en-US" sz="4000" b="1">
                <a:solidFill>
                  <a:srgbClr val="800000"/>
                </a:solidFill>
                <a:latin typeface="Comic Sans MS" pitchFamily="66" charset="0"/>
              </a:rPr>
              <a:t>Auxiliary Schema  (3)</a:t>
            </a:r>
          </a:p>
        </p:txBody>
      </p:sp>
      <p:sp>
        <p:nvSpPr>
          <p:cNvPr id="43011" name="Rectangle 1027"/>
          <p:cNvSpPr>
            <a:spLocks noGrp="1" noChangeArrowheads="1"/>
          </p:cNvSpPr>
          <p:nvPr>
            <p:ph type="body" idx="1"/>
          </p:nvPr>
        </p:nvSpPr>
        <p:spPr>
          <a:xfrm>
            <a:off x="457200" y="1600200"/>
            <a:ext cx="8305800" cy="2743200"/>
          </a:xfrm>
        </p:spPr>
        <p:txBody>
          <a:bodyPr/>
          <a:lstStyle/>
          <a:p>
            <a:pPr eaLnBrk="1" hangingPunct="1">
              <a:spcAft>
                <a:spcPct val="35000"/>
              </a:spcAft>
              <a:buFont typeface="Wingdings" pitchFamily="2" charset="2"/>
              <a:buChar char="q"/>
            </a:pPr>
            <a:r>
              <a:rPr lang="en-US" sz="2800" dirty="0">
                <a:solidFill>
                  <a:srgbClr val="008080"/>
                </a:solidFill>
                <a:latin typeface="Comic Sans MS" pitchFamily="66" charset="0"/>
              </a:rPr>
              <a:t>Rules for handling data scaling conflicts</a:t>
            </a:r>
            <a:r>
              <a:rPr lang="en-US" sz="2800" dirty="0">
                <a:latin typeface="Comic Sans MS" pitchFamily="66" charset="0"/>
              </a:rPr>
              <a:t>:  Such conflicts occur when semantically identical data items stored in different databases using different units of measure.</a:t>
            </a:r>
          </a:p>
          <a:p>
            <a:pPr lvl="1" eaLnBrk="1" hangingPunct="1">
              <a:spcAft>
                <a:spcPct val="35000"/>
              </a:spcAft>
              <a:buFont typeface="Wingdings" pitchFamily="2" charset="2"/>
              <a:buChar char="§"/>
            </a:pPr>
            <a:r>
              <a:rPr lang="en-US" sz="2400" b="1" u="sng" dirty="0">
                <a:solidFill>
                  <a:srgbClr val="0000CC"/>
                </a:solidFill>
                <a:latin typeface="Comic Sans MS" pitchFamily="66" charset="0"/>
              </a:rPr>
              <a:t>Example</a:t>
            </a:r>
            <a:r>
              <a:rPr lang="en-US" sz="2400" dirty="0">
                <a:latin typeface="Comic Sans MS" pitchFamily="66" charset="0"/>
              </a:rPr>
              <a:t>:  “Large”,  “New”,  “Good”,  etc.</a:t>
            </a:r>
          </a:p>
        </p:txBody>
      </p:sp>
      <p:sp>
        <p:nvSpPr>
          <p:cNvPr id="43012" name="Text Box 1028"/>
          <p:cNvSpPr txBox="1">
            <a:spLocks noChangeArrowheads="1"/>
          </p:cNvSpPr>
          <p:nvPr/>
        </p:nvSpPr>
        <p:spPr bwMode="auto">
          <a:xfrm>
            <a:off x="2346325" y="4949825"/>
            <a:ext cx="4679950" cy="94615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800" i="0" dirty="0"/>
              <a:t>These problems are called</a:t>
            </a:r>
          </a:p>
          <a:p>
            <a:pPr eaLnBrk="1" hangingPunct="1"/>
            <a:r>
              <a:rPr lang="en-US" sz="2800" b="1" i="0" dirty="0">
                <a:solidFill>
                  <a:srgbClr val="E40000"/>
                </a:solidFill>
              </a:rPr>
              <a:t>domain mismatch</a:t>
            </a:r>
            <a:r>
              <a:rPr lang="en-US" sz="2800" i="0" dirty="0"/>
              <a:t>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wipe(left)">
                                      <p:cBhvr>
                                        <p:cTn id="10" dur="500"/>
                                        <p:tgtEl>
                                          <p:spTgt spid="430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dissolve">
                                      <p:cBhvr>
                                        <p:cTn id="15"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81000"/>
            <a:ext cx="7772400" cy="990600"/>
          </a:xfrm>
        </p:spPr>
        <p:txBody>
          <a:bodyPr/>
          <a:lstStyle/>
          <a:p>
            <a:pPr eaLnBrk="1" hangingPunct="1"/>
            <a:r>
              <a:rPr lang="en-US" sz="3600">
                <a:solidFill>
                  <a:srgbClr val="800000"/>
                </a:solidFill>
                <a:latin typeface="Comic Sans MS" pitchFamily="66" charset="0"/>
              </a:rPr>
              <a:t>Loosely-Coupled Systems</a:t>
            </a:r>
            <a:br>
              <a:rPr lang="en-US" sz="3600">
                <a:solidFill>
                  <a:srgbClr val="800000"/>
                </a:solidFill>
                <a:latin typeface="Comic Sans MS" pitchFamily="66" charset="0"/>
              </a:rPr>
            </a:br>
            <a:r>
              <a:rPr lang="en-US" sz="2800">
                <a:solidFill>
                  <a:srgbClr val="800000"/>
                </a:solidFill>
                <a:latin typeface="Comic Sans MS" pitchFamily="66" charset="0"/>
              </a:rPr>
              <a:t>(Interoperable Database Systems)</a:t>
            </a:r>
          </a:p>
        </p:txBody>
      </p:sp>
      <p:sp>
        <p:nvSpPr>
          <p:cNvPr id="44038" name="Text Box 7"/>
          <p:cNvSpPr txBox="1">
            <a:spLocks noChangeArrowheads="1"/>
          </p:cNvSpPr>
          <p:nvPr/>
        </p:nvSpPr>
        <p:spPr bwMode="auto">
          <a:xfrm>
            <a:off x="2597150" y="3276600"/>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Conceptual</a:t>
            </a:r>
          </a:p>
          <a:p>
            <a:pPr algn="ctr" eaLnBrk="1" hangingPunct="1"/>
            <a:r>
              <a:rPr lang="en-US" sz="1800" i="0" dirty="0"/>
              <a:t>schema 1</a:t>
            </a:r>
          </a:p>
        </p:txBody>
      </p:sp>
      <p:sp>
        <p:nvSpPr>
          <p:cNvPr id="44039" name="Text Box 8"/>
          <p:cNvSpPr txBox="1">
            <a:spLocks noChangeArrowheads="1"/>
          </p:cNvSpPr>
          <p:nvPr/>
        </p:nvSpPr>
        <p:spPr bwMode="auto">
          <a:xfrm>
            <a:off x="2590800" y="4419600"/>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internal</a:t>
            </a:r>
          </a:p>
          <a:p>
            <a:pPr algn="ctr" eaLnBrk="1" hangingPunct="1"/>
            <a:r>
              <a:rPr lang="en-US" sz="1800" i="0" dirty="0"/>
              <a:t>schema 1</a:t>
            </a:r>
          </a:p>
        </p:txBody>
      </p:sp>
      <p:sp>
        <p:nvSpPr>
          <p:cNvPr id="44040" name="Text Box 9"/>
          <p:cNvSpPr txBox="1">
            <a:spLocks noChangeArrowheads="1"/>
          </p:cNvSpPr>
          <p:nvPr/>
        </p:nvSpPr>
        <p:spPr bwMode="auto">
          <a:xfrm>
            <a:off x="4800600" y="4419600"/>
            <a:ext cx="1371600"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internal</a:t>
            </a:r>
          </a:p>
          <a:p>
            <a:pPr algn="ctr" eaLnBrk="1" hangingPunct="1"/>
            <a:r>
              <a:rPr lang="en-US" sz="1800" i="0" dirty="0"/>
              <a:t>Schema 2</a:t>
            </a:r>
          </a:p>
        </p:txBody>
      </p:sp>
      <p:sp>
        <p:nvSpPr>
          <p:cNvPr id="44041" name="Text Box 10"/>
          <p:cNvSpPr txBox="1">
            <a:spLocks noChangeArrowheads="1"/>
          </p:cNvSpPr>
          <p:nvPr/>
        </p:nvSpPr>
        <p:spPr bwMode="auto">
          <a:xfrm>
            <a:off x="4806950" y="3276600"/>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Conceptual</a:t>
            </a:r>
          </a:p>
          <a:p>
            <a:pPr algn="ctr" eaLnBrk="1" hangingPunct="1"/>
            <a:r>
              <a:rPr lang="en-US" sz="1800" i="0" dirty="0"/>
              <a:t>Schema 2</a:t>
            </a:r>
          </a:p>
        </p:txBody>
      </p:sp>
      <p:sp>
        <p:nvSpPr>
          <p:cNvPr id="44042" name="Text Box 11"/>
          <p:cNvSpPr txBox="1">
            <a:spLocks noChangeArrowheads="1"/>
          </p:cNvSpPr>
          <p:nvPr/>
        </p:nvSpPr>
        <p:spPr bwMode="auto">
          <a:xfrm>
            <a:off x="7086600" y="4419600"/>
            <a:ext cx="1371600"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Local</a:t>
            </a:r>
          </a:p>
          <a:p>
            <a:pPr algn="ctr" eaLnBrk="1" hangingPunct="1"/>
            <a:r>
              <a:rPr lang="en-US" sz="1800" i="0"/>
              <a:t>internal</a:t>
            </a:r>
          </a:p>
          <a:p>
            <a:pPr algn="ctr" eaLnBrk="1" hangingPunct="1"/>
            <a:r>
              <a:rPr lang="en-US" sz="1800" i="0"/>
              <a:t>Schema </a:t>
            </a:r>
            <a:r>
              <a:rPr lang="en-US" sz="1800"/>
              <a:t>n</a:t>
            </a:r>
          </a:p>
        </p:txBody>
      </p:sp>
      <p:sp>
        <p:nvSpPr>
          <p:cNvPr id="44043" name="Text Box 12"/>
          <p:cNvSpPr txBox="1">
            <a:spLocks noChangeArrowheads="1"/>
          </p:cNvSpPr>
          <p:nvPr/>
        </p:nvSpPr>
        <p:spPr bwMode="auto">
          <a:xfrm>
            <a:off x="7108825" y="3276600"/>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Conceptual</a:t>
            </a:r>
          </a:p>
          <a:p>
            <a:pPr algn="ctr" eaLnBrk="1" hangingPunct="1"/>
            <a:r>
              <a:rPr lang="en-US" sz="1800" i="0" dirty="0"/>
              <a:t>Schema </a:t>
            </a:r>
            <a:r>
              <a:rPr lang="en-US" sz="1800" dirty="0"/>
              <a:t>n</a:t>
            </a:r>
          </a:p>
        </p:txBody>
      </p:sp>
      <p:sp>
        <p:nvSpPr>
          <p:cNvPr id="44044" name="AutoShape 13"/>
          <p:cNvSpPr>
            <a:spLocks noChangeArrowheads="1"/>
          </p:cNvSpPr>
          <p:nvPr/>
        </p:nvSpPr>
        <p:spPr bwMode="auto">
          <a:xfrm>
            <a:off x="7086600" y="5638800"/>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4045" name="Text Box 14"/>
          <p:cNvSpPr txBox="1">
            <a:spLocks noChangeArrowheads="1"/>
          </p:cNvSpPr>
          <p:nvPr/>
        </p:nvSpPr>
        <p:spPr bwMode="auto">
          <a:xfrm>
            <a:off x="7239000" y="5791200"/>
            <a:ext cx="12922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n</a:t>
            </a:r>
          </a:p>
        </p:txBody>
      </p:sp>
      <p:sp>
        <p:nvSpPr>
          <p:cNvPr id="44046" name="AutoShape 15"/>
          <p:cNvSpPr>
            <a:spLocks noChangeArrowheads="1"/>
          </p:cNvSpPr>
          <p:nvPr/>
        </p:nvSpPr>
        <p:spPr bwMode="auto">
          <a:xfrm>
            <a:off x="4724400" y="5638800"/>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4047" name="Text Box 16"/>
          <p:cNvSpPr txBox="1">
            <a:spLocks noChangeArrowheads="1"/>
          </p:cNvSpPr>
          <p:nvPr/>
        </p:nvSpPr>
        <p:spPr bwMode="auto">
          <a:xfrm>
            <a:off x="4819650" y="5867400"/>
            <a:ext cx="13128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2</a:t>
            </a:r>
          </a:p>
        </p:txBody>
      </p:sp>
      <p:sp>
        <p:nvSpPr>
          <p:cNvPr id="44048" name="AutoShape 17"/>
          <p:cNvSpPr>
            <a:spLocks noChangeArrowheads="1"/>
          </p:cNvSpPr>
          <p:nvPr/>
        </p:nvSpPr>
        <p:spPr bwMode="auto">
          <a:xfrm>
            <a:off x="2514600" y="5638800"/>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4049" name="Text Box 18"/>
          <p:cNvSpPr txBox="1">
            <a:spLocks noChangeArrowheads="1"/>
          </p:cNvSpPr>
          <p:nvPr/>
        </p:nvSpPr>
        <p:spPr bwMode="auto">
          <a:xfrm>
            <a:off x="2651125" y="5832475"/>
            <a:ext cx="127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44050" name="Text Box 19"/>
          <p:cNvSpPr txBox="1">
            <a:spLocks noChangeArrowheads="1"/>
          </p:cNvSpPr>
          <p:nvPr/>
        </p:nvSpPr>
        <p:spPr bwMode="auto">
          <a:xfrm>
            <a:off x="625475" y="2971800"/>
            <a:ext cx="1355725" cy="650875"/>
          </a:xfrm>
          <a:prstGeom prst="rect">
            <a:avLst/>
          </a:prstGeom>
          <a:solidFill>
            <a:schemeClr val="accent1">
              <a:lumMod val="60000"/>
              <a:lumOff val="40000"/>
            </a:schemeClr>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user view 1</a:t>
            </a:r>
          </a:p>
        </p:txBody>
      </p:sp>
      <p:sp>
        <p:nvSpPr>
          <p:cNvPr id="44051" name="Text Box 20"/>
          <p:cNvSpPr txBox="1">
            <a:spLocks noChangeArrowheads="1"/>
          </p:cNvSpPr>
          <p:nvPr/>
        </p:nvSpPr>
        <p:spPr bwMode="auto">
          <a:xfrm>
            <a:off x="606425" y="3810000"/>
            <a:ext cx="1392238" cy="650875"/>
          </a:xfrm>
          <a:prstGeom prst="rect">
            <a:avLst/>
          </a:prstGeom>
          <a:solidFill>
            <a:schemeClr val="accent1">
              <a:lumMod val="60000"/>
              <a:lumOff val="40000"/>
            </a:schemeClr>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user view 2</a:t>
            </a:r>
          </a:p>
        </p:txBody>
      </p:sp>
      <p:sp>
        <p:nvSpPr>
          <p:cNvPr id="44055" name="Line 24"/>
          <p:cNvSpPr>
            <a:spLocks noChangeShapeType="1"/>
          </p:cNvSpPr>
          <p:nvPr/>
        </p:nvSpPr>
        <p:spPr bwMode="auto">
          <a:xfrm flipV="1">
            <a:off x="3276600" y="4191000"/>
            <a:ext cx="0" cy="228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4056" name="Line 25"/>
          <p:cNvSpPr>
            <a:spLocks noChangeShapeType="1"/>
          </p:cNvSpPr>
          <p:nvPr/>
        </p:nvSpPr>
        <p:spPr bwMode="auto">
          <a:xfrm flipV="1">
            <a:off x="5410200" y="4191000"/>
            <a:ext cx="0" cy="228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4057" name="Line 26"/>
          <p:cNvSpPr>
            <a:spLocks noChangeShapeType="1"/>
          </p:cNvSpPr>
          <p:nvPr/>
        </p:nvSpPr>
        <p:spPr bwMode="auto">
          <a:xfrm flipV="1">
            <a:off x="7772400" y="4191000"/>
            <a:ext cx="0" cy="228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4058" name="Line 27"/>
          <p:cNvSpPr>
            <a:spLocks noChangeShapeType="1"/>
          </p:cNvSpPr>
          <p:nvPr/>
        </p:nvSpPr>
        <p:spPr bwMode="auto">
          <a:xfrm flipV="1">
            <a:off x="3276600" y="53340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59" name="Line 28"/>
          <p:cNvSpPr>
            <a:spLocks noChangeShapeType="1"/>
          </p:cNvSpPr>
          <p:nvPr/>
        </p:nvSpPr>
        <p:spPr bwMode="auto">
          <a:xfrm flipV="1">
            <a:off x="5486400" y="53340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0" name="Line 29"/>
          <p:cNvSpPr>
            <a:spLocks noChangeShapeType="1"/>
          </p:cNvSpPr>
          <p:nvPr/>
        </p:nvSpPr>
        <p:spPr bwMode="auto">
          <a:xfrm flipV="1">
            <a:off x="7772400" y="53340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1" name="Line 30"/>
          <p:cNvSpPr>
            <a:spLocks noChangeShapeType="1"/>
          </p:cNvSpPr>
          <p:nvPr/>
        </p:nvSpPr>
        <p:spPr bwMode="auto">
          <a:xfrm>
            <a:off x="1981200" y="3276600"/>
            <a:ext cx="609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2" name="Line 31"/>
          <p:cNvSpPr>
            <a:spLocks noChangeShapeType="1"/>
          </p:cNvSpPr>
          <p:nvPr/>
        </p:nvSpPr>
        <p:spPr bwMode="auto">
          <a:xfrm flipV="1">
            <a:off x="1981200" y="3886200"/>
            <a:ext cx="609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 name="Group 1"/>
          <p:cNvGrpSpPr/>
          <p:nvPr/>
        </p:nvGrpSpPr>
        <p:grpSpPr>
          <a:xfrm>
            <a:off x="2590800" y="1977736"/>
            <a:ext cx="5888038" cy="1295400"/>
            <a:chOff x="2590800" y="1981200"/>
            <a:chExt cx="5888038" cy="1295400"/>
          </a:xfrm>
        </p:grpSpPr>
        <p:sp>
          <p:nvSpPr>
            <p:cNvPr id="44035" name="Text Box 3"/>
            <p:cNvSpPr txBox="1">
              <a:spLocks noChangeArrowheads="1"/>
            </p:cNvSpPr>
            <p:nvPr/>
          </p:nvSpPr>
          <p:spPr bwMode="auto">
            <a:xfrm>
              <a:off x="2590800" y="1981200"/>
              <a:ext cx="1355725" cy="650875"/>
            </a:xfrm>
            <a:prstGeom prst="rect">
              <a:avLst/>
            </a:prstGeom>
            <a:solidFill>
              <a:srgbClr val="FFCC99"/>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Global</a:t>
              </a:r>
            </a:p>
            <a:p>
              <a:pPr algn="ctr" eaLnBrk="1" hangingPunct="1"/>
              <a:r>
                <a:rPr lang="en-US" sz="1800" i="0" dirty="0"/>
                <a:t>user view 1</a:t>
              </a:r>
            </a:p>
          </p:txBody>
        </p:sp>
        <p:sp>
          <p:nvSpPr>
            <p:cNvPr id="44036" name="Text Box 4"/>
            <p:cNvSpPr txBox="1">
              <a:spLocks noChangeArrowheads="1"/>
            </p:cNvSpPr>
            <p:nvPr/>
          </p:nvSpPr>
          <p:spPr bwMode="auto">
            <a:xfrm>
              <a:off x="4800600" y="1981200"/>
              <a:ext cx="1392238" cy="650875"/>
            </a:xfrm>
            <a:prstGeom prst="rect">
              <a:avLst/>
            </a:prstGeom>
            <a:solidFill>
              <a:srgbClr val="FFCC99"/>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Global</a:t>
              </a:r>
            </a:p>
            <a:p>
              <a:pPr algn="ctr" eaLnBrk="1" hangingPunct="1"/>
              <a:r>
                <a:rPr lang="en-US" sz="1800" i="0"/>
                <a:t>user view 2</a:t>
              </a:r>
            </a:p>
          </p:txBody>
        </p:sp>
        <p:sp>
          <p:nvSpPr>
            <p:cNvPr id="44037" name="Text Box 5"/>
            <p:cNvSpPr txBox="1">
              <a:spLocks noChangeArrowheads="1"/>
            </p:cNvSpPr>
            <p:nvPr/>
          </p:nvSpPr>
          <p:spPr bwMode="auto">
            <a:xfrm>
              <a:off x="7086600" y="1981200"/>
              <a:ext cx="1392238" cy="650875"/>
            </a:xfrm>
            <a:prstGeom prst="rect">
              <a:avLst/>
            </a:prstGeom>
            <a:solidFill>
              <a:srgbClr val="FFCC99"/>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Global</a:t>
              </a:r>
            </a:p>
            <a:p>
              <a:pPr algn="ctr" eaLnBrk="1" hangingPunct="1"/>
              <a:r>
                <a:rPr lang="en-US" sz="1800" i="0" dirty="0"/>
                <a:t>user view 3</a:t>
              </a:r>
            </a:p>
          </p:txBody>
        </p:sp>
        <p:sp>
          <p:nvSpPr>
            <p:cNvPr id="44052" name="Line 21"/>
            <p:cNvSpPr>
              <a:spLocks noChangeShapeType="1"/>
            </p:cNvSpPr>
            <p:nvPr/>
          </p:nvSpPr>
          <p:spPr bwMode="auto">
            <a:xfrm flipV="1">
              <a:off x="3276600" y="2667000"/>
              <a:ext cx="0" cy="609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53" name="Line 22"/>
            <p:cNvSpPr>
              <a:spLocks noChangeShapeType="1"/>
            </p:cNvSpPr>
            <p:nvPr/>
          </p:nvSpPr>
          <p:spPr bwMode="auto">
            <a:xfrm flipV="1">
              <a:off x="5486400" y="2667000"/>
              <a:ext cx="0" cy="609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54" name="Line 23"/>
            <p:cNvSpPr>
              <a:spLocks noChangeShapeType="1"/>
            </p:cNvSpPr>
            <p:nvPr/>
          </p:nvSpPr>
          <p:spPr bwMode="auto">
            <a:xfrm flipV="1">
              <a:off x="7772400" y="2632075"/>
              <a:ext cx="0" cy="6445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3" name="Line 32"/>
            <p:cNvSpPr>
              <a:spLocks noChangeShapeType="1"/>
            </p:cNvSpPr>
            <p:nvPr/>
          </p:nvSpPr>
          <p:spPr bwMode="auto">
            <a:xfrm flipV="1">
              <a:off x="3581400" y="2632075"/>
              <a:ext cx="1600200" cy="6445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4" name="Line 33"/>
            <p:cNvSpPr>
              <a:spLocks noChangeShapeType="1"/>
            </p:cNvSpPr>
            <p:nvPr/>
          </p:nvSpPr>
          <p:spPr bwMode="auto">
            <a:xfrm>
              <a:off x="3657600" y="2667000"/>
              <a:ext cx="14478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5" name="Line 34"/>
            <p:cNvSpPr>
              <a:spLocks noChangeShapeType="1"/>
            </p:cNvSpPr>
            <p:nvPr/>
          </p:nvSpPr>
          <p:spPr bwMode="auto">
            <a:xfrm flipV="1">
              <a:off x="5943600" y="2632075"/>
              <a:ext cx="1524000" cy="644525"/>
            </a:xfrm>
            <a:prstGeom prst="line">
              <a:avLst/>
            </a:prstGeom>
            <a:noFill/>
            <a:ln w="9525">
              <a:solidFill>
                <a:schemeClr val="tx1"/>
              </a:solidFill>
              <a:prstDash val="solid"/>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6" name="Line 35"/>
            <p:cNvSpPr>
              <a:spLocks noChangeShapeType="1"/>
            </p:cNvSpPr>
            <p:nvPr/>
          </p:nvSpPr>
          <p:spPr bwMode="auto">
            <a:xfrm>
              <a:off x="5943600" y="2632075"/>
              <a:ext cx="1447800" cy="644525"/>
            </a:xfrm>
            <a:prstGeom prst="line">
              <a:avLst/>
            </a:prstGeom>
            <a:noFill/>
            <a:ln w="9525">
              <a:solidFill>
                <a:schemeClr val="tx1"/>
              </a:solidFill>
              <a:prstDash val="solid"/>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7" name="Oval Callout 36"/>
          <p:cNvSpPr/>
          <p:nvPr/>
        </p:nvSpPr>
        <p:spPr bwMode="auto">
          <a:xfrm>
            <a:off x="457199" y="1447800"/>
            <a:ext cx="1824037" cy="1219200"/>
          </a:xfrm>
          <a:prstGeom prst="wedgeEllipseCallout">
            <a:avLst>
              <a:gd name="adj1" fmla="val 69343"/>
              <a:gd name="adj2" fmla="val 21159"/>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164592" rIns="0" bIns="9144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No global conceptual schema</a:t>
            </a:r>
            <a:endParaRPr kumimoji="0" lang="en-US" sz="2000" b="0" i="1" u="none" strike="noStrike" cap="none" normalizeH="0" baseline="0" dirty="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95400" y="280308"/>
            <a:ext cx="7467600" cy="533400"/>
          </a:xfrm>
        </p:spPr>
        <p:txBody>
          <a:bodyPr/>
          <a:lstStyle/>
          <a:p>
            <a:pPr eaLnBrk="1" hangingPunct="1"/>
            <a:r>
              <a:rPr lang="en-US" sz="3600" b="1" dirty="0">
                <a:solidFill>
                  <a:srgbClr val="800000"/>
                </a:solidFill>
                <a:latin typeface="Comic Sans MS" pitchFamily="66" charset="0"/>
              </a:rPr>
              <a:t>Loosely-Coupled Systems</a:t>
            </a:r>
            <a:endParaRPr lang="en-US" sz="2800" b="1" dirty="0">
              <a:solidFill>
                <a:srgbClr val="800000"/>
              </a:solidFill>
              <a:latin typeface="Comic Sans MS" pitchFamily="66" charset="0"/>
            </a:endParaRPr>
          </a:p>
        </p:txBody>
      </p:sp>
      <p:sp>
        <p:nvSpPr>
          <p:cNvPr id="45059" name="Text Box 3"/>
          <p:cNvSpPr txBox="1">
            <a:spLocks noChangeArrowheads="1"/>
          </p:cNvSpPr>
          <p:nvPr/>
        </p:nvSpPr>
        <p:spPr bwMode="auto">
          <a:xfrm>
            <a:off x="2590800" y="1295400"/>
            <a:ext cx="1355725" cy="650875"/>
          </a:xfrm>
          <a:prstGeom prst="rect">
            <a:avLst/>
          </a:prstGeom>
          <a:solidFill>
            <a:srgbClr val="FFCDCD"/>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Global</a:t>
            </a:r>
          </a:p>
          <a:p>
            <a:pPr algn="ctr" eaLnBrk="1" hangingPunct="1"/>
            <a:r>
              <a:rPr lang="en-US" sz="1800" i="0" dirty="0"/>
              <a:t>user view 1</a:t>
            </a:r>
          </a:p>
        </p:txBody>
      </p:sp>
      <p:sp>
        <p:nvSpPr>
          <p:cNvPr id="45060" name="Text Box 4"/>
          <p:cNvSpPr txBox="1">
            <a:spLocks noChangeArrowheads="1"/>
          </p:cNvSpPr>
          <p:nvPr/>
        </p:nvSpPr>
        <p:spPr bwMode="auto">
          <a:xfrm>
            <a:off x="4800600" y="1295400"/>
            <a:ext cx="1392238" cy="650875"/>
          </a:xfrm>
          <a:prstGeom prst="rect">
            <a:avLst/>
          </a:prstGeom>
          <a:solidFill>
            <a:srgbClr val="FFCDCD"/>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Global</a:t>
            </a:r>
          </a:p>
          <a:p>
            <a:pPr algn="ctr" eaLnBrk="1" hangingPunct="1"/>
            <a:r>
              <a:rPr lang="en-US" sz="1800" i="0"/>
              <a:t>user view 2</a:t>
            </a:r>
          </a:p>
        </p:txBody>
      </p:sp>
      <p:sp>
        <p:nvSpPr>
          <p:cNvPr id="45061" name="Text Box 5"/>
          <p:cNvSpPr txBox="1">
            <a:spLocks noChangeArrowheads="1"/>
          </p:cNvSpPr>
          <p:nvPr/>
        </p:nvSpPr>
        <p:spPr bwMode="auto">
          <a:xfrm>
            <a:off x="7067550" y="1295400"/>
            <a:ext cx="1430338" cy="650875"/>
          </a:xfrm>
          <a:prstGeom prst="rect">
            <a:avLst/>
          </a:prstGeom>
          <a:solidFill>
            <a:srgbClr val="FFCDCD"/>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Global</a:t>
            </a:r>
          </a:p>
          <a:p>
            <a:pPr algn="ctr" eaLnBrk="1" hangingPunct="1"/>
            <a:r>
              <a:rPr lang="en-US" sz="1800" i="0"/>
              <a:t>user view m</a:t>
            </a:r>
          </a:p>
        </p:txBody>
      </p:sp>
      <p:sp>
        <p:nvSpPr>
          <p:cNvPr id="45062" name="Text Box 6"/>
          <p:cNvSpPr txBox="1">
            <a:spLocks noChangeArrowheads="1"/>
          </p:cNvSpPr>
          <p:nvPr/>
        </p:nvSpPr>
        <p:spPr bwMode="auto">
          <a:xfrm>
            <a:off x="2597150" y="3622675"/>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Local</a:t>
            </a:r>
          </a:p>
          <a:p>
            <a:pPr algn="ctr" eaLnBrk="1" hangingPunct="1"/>
            <a:r>
              <a:rPr lang="en-US" sz="1800" i="0"/>
              <a:t>Conceptual</a:t>
            </a:r>
          </a:p>
          <a:p>
            <a:pPr algn="ctr" eaLnBrk="1" hangingPunct="1"/>
            <a:r>
              <a:rPr lang="en-US" sz="1800" i="0"/>
              <a:t>schema 1</a:t>
            </a:r>
          </a:p>
        </p:txBody>
      </p:sp>
      <p:sp>
        <p:nvSpPr>
          <p:cNvPr id="45063" name="Text Box 7"/>
          <p:cNvSpPr txBox="1">
            <a:spLocks noChangeArrowheads="1"/>
          </p:cNvSpPr>
          <p:nvPr/>
        </p:nvSpPr>
        <p:spPr bwMode="auto">
          <a:xfrm>
            <a:off x="2590800" y="4765675"/>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Local</a:t>
            </a:r>
          </a:p>
          <a:p>
            <a:pPr algn="ctr" eaLnBrk="1" hangingPunct="1"/>
            <a:r>
              <a:rPr lang="en-US" sz="1800" i="0"/>
              <a:t>internal</a:t>
            </a:r>
          </a:p>
          <a:p>
            <a:pPr algn="ctr" eaLnBrk="1" hangingPunct="1"/>
            <a:r>
              <a:rPr lang="en-US" sz="1800" i="0"/>
              <a:t>schema 1</a:t>
            </a:r>
          </a:p>
        </p:txBody>
      </p:sp>
      <p:sp>
        <p:nvSpPr>
          <p:cNvPr id="45064" name="Text Box 8"/>
          <p:cNvSpPr txBox="1">
            <a:spLocks noChangeArrowheads="1"/>
          </p:cNvSpPr>
          <p:nvPr/>
        </p:nvSpPr>
        <p:spPr bwMode="auto">
          <a:xfrm>
            <a:off x="4800600" y="4765675"/>
            <a:ext cx="1371600"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Local</a:t>
            </a:r>
          </a:p>
          <a:p>
            <a:pPr algn="ctr" eaLnBrk="1" hangingPunct="1"/>
            <a:r>
              <a:rPr lang="en-US" sz="1800" i="0"/>
              <a:t>internal</a:t>
            </a:r>
          </a:p>
          <a:p>
            <a:pPr algn="ctr" eaLnBrk="1" hangingPunct="1"/>
            <a:r>
              <a:rPr lang="en-US" sz="1800" i="0"/>
              <a:t>Schema 2</a:t>
            </a:r>
          </a:p>
        </p:txBody>
      </p:sp>
      <p:sp>
        <p:nvSpPr>
          <p:cNvPr id="45065" name="Text Box 9"/>
          <p:cNvSpPr txBox="1">
            <a:spLocks noChangeArrowheads="1"/>
          </p:cNvSpPr>
          <p:nvPr/>
        </p:nvSpPr>
        <p:spPr bwMode="auto">
          <a:xfrm>
            <a:off x="4806950" y="3622675"/>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Local</a:t>
            </a:r>
          </a:p>
          <a:p>
            <a:pPr algn="ctr" eaLnBrk="1" hangingPunct="1"/>
            <a:r>
              <a:rPr lang="en-US" sz="1800" i="0"/>
              <a:t>Conceptual</a:t>
            </a:r>
          </a:p>
          <a:p>
            <a:pPr algn="ctr" eaLnBrk="1" hangingPunct="1"/>
            <a:r>
              <a:rPr lang="en-US" sz="1800" i="0"/>
              <a:t>Schema 2</a:t>
            </a:r>
          </a:p>
        </p:txBody>
      </p:sp>
      <p:sp>
        <p:nvSpPr>
          <p:cNvPr id="45066" name="Text Box 10"/>
          <p:cNvSpPr txBox="1">
            <a:spLocks noChangeArrowheads="1"/>
          </p:cNvSpPr>
          <p:nvPr/>
        </p:nvSpPr>
        <p:spPr bwMode="auto">
          <a:xfrm>
            <a:off x="7086600" y="4765675"/>
            <a:ext cx="1371600"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Local</a:t>
            </a:r>
          </a:p>
          <a:p>
            <a:pPr algn="ctr" eaLnBrk="1" hangingPunct="1"/>
            <a:r>
              <a:rPr lang="en-US" sz="1800" i="0"/>
              <a:t>internal</a:t>
            </a:r>
          </a:p>
          <a:p>
            <a:pPr algn="ctr" eaLnBrk="1" hangingPunct="1"/>
            <a:r>
              <a:rPr lang="en-US" sz="1800" i="0"/>
              <a:t>Schema </a:t>
            </a:r>
            <a:r>
              <a:rPr lang="en-US" sz="1800"/>
              <a:t>n</a:t>
            </a:r>
          </a:p>
        </p:txBody>
      </p:sp>
      <p:sp>
        <p:nvSpPr>
          <p:cNvPr id="45067" name="Text Box 11"/>
          <p:cNvSpPr txBox="1">
            <a:spLocks noChangeArrowheads="1"/>
          </p:cNvSpPr>
          <p:nvPr/>
        </p:nvSpPr>
        <p:spPr bwMode="auto">
          <a:xfrm>
            <a:off x="7108825" y="3622675"/>
            <a:ext cx="1343025" cy="925513"/>
          </a:xfrm>
          <a:prstGeom prst="rect">
            <a:avLst/>
          </a:prstGeom>
          <a:solidFill>
            <a:schemeClr val="hlink"/>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Local</a:t>
            </a:r>
          </a:p>
          <a:p>
            <a:pPr algn="ctr" eaLnBrk="1" hangingPunct="1"/>
            <a:r>
              <a:rPr lang="en-US" sz="1800" i="0"/>
              <a:t>Conceptual</a:t>
            </a:r>
          </a:p>
          <a:p>
            <a:pPr algn="ctr" eaLnBrk="1" hangingPunct="1"/>
            <a:r>
              <a:rPr lang="en-US" sz="1800" i="0"/>
              <a:t>Schema </a:t>
            </a:r>
            <a:r>
              <a:rPr lang="en-US" sz="1800"/>
              <a:t>n</a:t>
            </a:r>
          </a:p>
        </p:txBody>
      </p:sp>
      <p:sp>
        <p:nvSpPr>
          <p:cNvPr id="45068" name="AutoShape 12"/>
          <p:cNvSpPr>
            <a:spLocks noChangeArrowheads="1"/>
          </p:cNvSpPr>
          <p:nvPr/>
        </p:nvSpPr>
        <p:spPr bwMode="auto">
          <a:xfrm>
            <a:off x="7086600" y="5984875"/>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5069" name="Text Box 13"/>
          <p:cNvSpPr txBox="1">
            <a:spLocks noChangeArrowheads="1"/>
          </p:cNvSpPr>
          <p:nvPr/>
        </p:nvSpPr>
        <p:spPr bwMode="auto">
          <a:xfrm>
            <a:off x="7239000" y="6137275"/>
            <a:ext cx="12922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n</a:t>
            </a:r>
          </a:p>
        </p:txBody>
      </p:sp>
      <p:sp>
        <p:nvSpPr>
          <p:cNvPr id="45070" name="AutoShape 14"/>
          <p:cNvSpPr>
            <a:spLocks noChangeArrowheads="1"/>
          </p:cNvSpPr>
          <p:nvPr/>
        </p:nvSpPr>
        <p:spPr bwMode="auto">
          <a:xfrm>
            <a:off x="4724400" y="5984875"/>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5071" name="Text Box 15"/>
          <p:cNvSpPr txBox="1">
            <a:spLocks noChangeArrowheads="1"/>
          </p:cNvSpPr>
          <p:nvPr/>
        </p:nvSpPr>
        <p:spPr bwMode="auto">
          <a:xfrm>
            <a:off x="4819650" y="6213475"/>
            <a:ext cx="13128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2</a:t>
            </a:r>
          </a:p>
        </p:txBody>
      </p:sp>
      <p:sp>
        <p:nvSpPr>
          <p:cNvPr id="45072" name="AutoShape 16"/>
          <p:cNvSpPr>
            <a:spLocks noChangeArrowheads="1"/>
          </p:cNvSpPr>
          <p:nvPr/>
        </p:nvSpPr>
        <p:spPr bwMode="auto">
          <a:xfrm>
            <a:off x="2514600" y="5984875"/>
            <a:ext cx="1524000" cy="609600"/>
          </a:xfrm>
          <a:prstGeom prst="can">
            <a:avLst>
              <a:gd name="adj" fmla="val 25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5073" name="Text Box 17"/>
          <p:cNvSpPr txBox="1">
            <a:spLocks noChangeArrowheads="1"/>
          </p:cNvSpPr>
          <p:nvPr/>
        </p:nvSpPr>
        <p:spPr bwMode="auto">
          <a:xfrm>
            <a:off x="2651125" y="6178550"/>
            <a:ext cx="127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Local DB 1</a:t>
            </a:r>
          </a:p>
        </p:txBody>
      </p:sp>
      <p:sp>
        <p:nvSpPr>
          <p:cNvPr id="45074" name="Text Box 18"/>
          <p:cNvSpPr txBox="1">
            <a:spLocks noChangeArrowheads="1"/>
          </p:cNvSpPr>
          <p:nvPr/>
        </p:nvSpPr>
        <p:spPr bwMode="auto">
          <a:xfrm>
            <a:off x="625475" y="3317875"/>
            <a:ext cx="1355725" cy="650875"/>
          </a:xfrm>
          <a:prstGeom prst="rect">
            <a:avLst/>
          </a:prstGeom>
          <a:solidFill>
            <a:schemeClr val="accent1">
              <a:lumMod val="60000"/>
              <a:lumOff val="40000"/>
            </a:schemeClr>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user view 1</a:t>
            </a:r>
          </a:p>
        </p:txBody>
      </p:sp>
      <p:sp>
        <p:nvSpPr>
          <p:cNvPr id="45075" name="Text Box 19"/>
          <p:cNvSpPr txBox="1">
            <a:spLocks noChangeArrowheads="1"/>
          </p:cNvSpPr>
          <p:nvPr/>
        </p:nvSpPr>
        <p:spPr bwMode="auto">
          <a:xfrm>
            <a:off x="606425" y="4156075"/>
            <a:ext cx="1392238" cy="650875"/>
          </a:xfrm>
          <a:prstGeom prst="rect">
            <a:avLst/>
          </a:prstGeom>
          <a:solidFill>
            <a:schemeClr val="accent1">
              <a:lumMod val="60000"/>
              <a:lumOff val="40000"/>
            </a:schemeClr>
          </a:solidFill>
          <a:ln w="9525">
            <a:solidFill>
              <a:srgbClr val="9999FF"/>
            </a:solidFill>
            <a:miter lim="800000"/>
            <a:headEnd/>
            <a:tailEnd/>
          </a:ln>
          <a:effectLst>
            <a:outerShdw blurRad="50800" dist="38100" dir="8100000" algn="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Local</a:t>
            </a:r>
          </a:p>
          <a:p>
            <a:pPr algn="ctr" eaLnBrk="1" hangingPunct="1"/>
            <a:r>
              <a:rPr lang="en-US" sz="1800" i="0" dirty="0"/>
              <a:t>user view 2</a:t>
            </a:r>
          </a:p>
        </p:txBody>
      </p:sp>
      <p:sp>
        <p:nvSpPr>
          <p:cNvPr id="45076" name="Line 23"/>
          <p:cNvSpPr>
            <a:spLocks noChangeShapeType="1"/>
          </p:cNvSpPr>
          <p:nvPr/>
        </p:nvSpPr>
        <p:spPr bwMode="auto">
          <a:xfrm flipV="1">
            <a:off x="3276600" y="4537075"/>
            <a:ext cx="0" cy="228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77" name="Line 24"/>
          <p:cNvSpPr>
            <a:spLocks noChangeShapeType="1"/>
          </p:cNvSpPr>
          <p:nvPr/>
        </p:nvSpPr>
        <p:spPr bwMode="auto">
          <a:xfrm flipV="1">
            <a:off x="5410200" y="4537075"/>
            <a:ext cx="0" cy="228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78" name="Line 25"/>
          <p:cNvSpPr>
            <a:spLocks noChangeShapeType="1"/>
          </p:cNvSpPr>
          <p:nvPr/>
        </p:nvSpPr>
        <p:spPr bwMode="auto">
          <a:xfrm flipV="1">
            <a:off x="7772400" y="4537075"/>
            <a:ext cx="0" cy="228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79" name="Line 26"/>
          <p:cNvSpPr>
            <a:spLocks noChangeShapeType="1"/>
          </p:cNvSpPr>
          <p:nvPr/>
        </p:nvSpPr>
        <p:spPr bwMode="auto">
          <a:xfrm flipV="1">
            <a:off x="3276600" y="5680075"/>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80" name="Line 27"/>
          <p:cNvSpPr>
            <a:spLocks noChangeShapeType="1"/>
          </p:cNvSpPr>
          <p:nvPr/>
        </p:nvSpPr>
        <p:spPr bwMode="auto">
          <a:xfrm flipV="1">
            <a:off x="5486400" y="5680075"/>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81" name="Line 28"/>
          <p:cNvSpPr>
            <a:spLocks noChangeShapeType="1"/>
          </p:cNvSpPr>
          <p:nvPr/>
        </p:nvSpPr>
        <p:spPr bwMode="auto">
          <a:xfrm flipV="1">
            <a:off x="7772400" y="5680075"/>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082" name="Line 29"/>
          <p:cNvSpPr>
            <a:spLocks noChangeShapeType="1"/>
          </p:cNvSpPr>
          <p:nvPr/>
        </p:nvSpPr>
        <p:spPr bwMode="auto">
          <a:xfrm>
            <a:off x="1981200" y="3622675"/>
            <a:ext cx="609600" cy="3048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83" name="Line 30"/>
          <p:cNvSpPr>
            <a:spLocks noChangeShapeType="1"/>
          </p:cNvSpPr>
          <p:nvPr/>
        </p:nvSpPr>
        <p:spPr bwMode="auto">
          <a:xfrm flipV="1">
            <a:off x="1981200" y="4232275"/>
            <a:ext cx="609600" cy="228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grpSp>
        <p:nvGrpSpPr>
          <p:cNvPr id="2" name="Group 1"/>
          <p:cNvGrpSpPr/>
          <p:nvPr/>
        </p:nvGrpSpPr>
        <p:grpSpPr>
          <a:xfrm>
            <a:off x="2695575" y="2590800"/>
            <a:ext cx="5691188" cy="692150"/>
            <a:chOff x="2695575" y="2701925"/>
            <a:chExt cx="5691188" cy="692150"/>
          </a:xfrm>
          <a:effectLst>
            <a:outerShdw blurRad="50800" dist="38100" dir="8100000" algn="tr" rotWithShape="0">
              <a:prstClr val="black">
                <a:alpha val="40000"/>
              </a:prstClr>
            </a:outerShdw>
          </a:effectLst>
        </p:grpSpPr>
        <p:sp>
          <p:nvSpPr>
            <p:cNvPr id="45084" name="Text Box 31"/>
            <p:cNvSpPr txBox="1">
              <a:spLocks noChangeArrowheads="1"/>
            </p:cNvSpPr>
            <p:nvPr/>
          </p:nvSpPr>
          <p:spPr bwMode="auto">
            <a:xfrm>
              <a:off x="4141788" y="2743200"/>
              <a:ext cx="1182687" cy="650875"/>
            </a:xfrm>
            <a:prstGeom prst="rect">
              <a:avLst/>
            </a:prstGeom>
            <a:solidFill>
              <a:srgbClr val="FF9999"/>
            </a:solidFill>
            <a:ln w="9525">
              <a:solidFill>
                <a:srgbClr val="9999FF"/>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Export</a:t>
              </a:r>
            </a:p>
            <a:p>
              <a:pPr algn="ctr" eaLnBrk="1" hangingPunct="1"/>
              <a:r>
                <a:rPr lang="en-US" sz="1800" i="0"/>
                <a:t>schema 2</a:t>
              </a:r>
            </a:p>
          </p:txBody>
        </p:sp>
        <p:sp>
          <p:nvSpPr>
            <p:cNvPr id="45085" name="Text Box 32"/>
            <p:cNvSpPr txBox="1">
              <a:spLocks noChangeArrowheads="1"/>
            </p:cNvSpPr>
            <p:nvPr/>
          </p:nvSpPr>
          <p:spPr bwMode="auto">
            <a:xfrm>
              <a:off x="5641975" y="2743200"/>
              <a:ext cx="1230313" cy="650875"/>
            </a:xfrm>
            <a:prstGeom prst="rect">
              <a:avLst/>
            </a:prstGeom>
            <a:solidFill>
              <a:srgbClr val="FF9999"/>
            </a:solidFill>
            <a:ln w="9525">
              <a:solidFill>
                <a:srgbClr val="9999FF"/>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Export</a:t>
              </a:r>
            </a:p>
            <a:p>
              <a:pPr algn="ctr" eaLnBrk="1" hangingPunct="1"/>
              <a:r>
                <a:rPr lang="en-US" sz="1800" i="0"/>
                <a:t>Schema 3</a:t>
              </a:r>
            </a:p>
          </p:txBody>
        </p:sp>
        <p:sp>
          <p:nvSpPr>
            <p:cNvPr id="45086" name="Text Box 33"/>
            <p:cNvSpPr txBox="1">
              <a:spLocks noChangeArrowheads="1"/>
            </p:cNvSpPr>
            <p:nvPr/>
          </p:nvSpPr>
          <p:spPr bwMode="auto">
            <a:xfrm>
              <a:off x="7177088" y="2701925"/>
              <a:ext cx="1209675" cy="650875"/>
            </a:xfrm>
            <a:prstGeom prst="rect">
              <a:avLst/>
            </a:prstGeom>
            <a:solidFill>
              <a:srgbClr val="FF9999"/>
            </a:solidFill>
            <a:ln w="9525">
              <a:solidFill>
                <a:srgbClr val="9999FF"/>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Export</a:t>
              </a:r>
            </a:p>
            <a:p>
              <a:pPr algn="ctr" eaLnBrk="1" hangingPunct="1"/>
              <a:r>
                <a:rPr lang="en-US" sz="1800" i="0"/>
                <a:t>Schema </a:t>
              </a:r>
              <a:r>
                <a:rPr lang="en-US" sz="1800"/>
                <a:t>n</a:t>
              </a:r>
            </a:p>
          </p:txBody>
        </p:sp>
        <p:sp>
          <p:nvSpPr>
            <p:cNvPr id="45087" name="Text Box 34"/>
            <p:cNvSpPr txBox="1">
              <a:spLocks noChangeArrowheads="1"/>
            </p:cNvSpPr>
            <p:nvPr/>
          </p:nvSpPr>
          <p:spPr bwMode="auto">
            <a:xfrm>
              <a:off x="2695575" y="2743200"/>
              <a:ext cx="1146175" cy="650875"/>
            </a:xfrm>
            <a:prstGeom prst="rect">
              <a:avLst/>
            </a:prstGeom>
            <a:solidFill>
              <a:srgbClr val="FF9999"/>
            </a:solidFill>
            <a:ln w="9525">
              <a:solidFill>
                <a:srgbClr val="9999FF"/>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Export</a:t>
              </a:r>
            </a:p>
            <a:p>
              <a:pPr algn="ctr" eaLnBrk="1" hangingPunct="1"/>
              <a:r>
                <a:rPr lang="en-US" sz="1800" i="0"/>
                <a:t>schema 1</a:t>
              </a:r>
            </a:p>
          </p:txBody>
        </p:sp>
      </p:grpSp>
      <p:sp>
        <p:nvSpPr>
          <p:cNvPr id="45088" name="Line 35"/>
          <p:cNvSpPr>
            <a:spLocks noChangeShapeType="1"/>
          </p:cNvSpPr>
          <p:nvPr/>
        </p:nvSpPr>
        <p:spPr bwMode="auto">
          <a:xfrm flipV="1">
            <a:off x="3276600" y="1946275"/>
            <a:ext cx="0" cy="6858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89" name="Line 36"/>
          <p:cNvSpPr>
            <a:spLocks noChangeShapeType="1"/>
          </p:cNvSpPr>
          <p:nvPr/>
        </p:nvSpPr>
        <p:spPr bwMode="auto">
          <a:xfrm>
            <a:off x="3276600" y="3282950"/>
            <a:ext cx="0" cy="339725"/>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0" name="Line 37"/>
          <p:cNvSpPr>
            <a:spLocks noChangeShapeType="1"/>
          </p:cNvSpPr>
          <p:nvPr/>
        </p:nvSpPr>
        <p:spPr bwMode="auto">
          <a:xfrm flipH="1" flipV="1">
            <a:off x="4741862" y="3282950"/>
            <a:ext cx="439738" cy="339725"/>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1" name="Line 39"/>
          <p:cNvSpPr>
            <a:spLocks noChangeShapeType="1"/>
          </p:cNvSpPr>
          <p:nvPr/>
        </p:nvSpPr>
        <p:spPr bwMode="auto">
          <a:xfrm flipH="1">
            <a:off x="5791200" y="3282950"/>
            <a:ext cx="457200" cy="339725"/>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2" name="Line 40"/>
          <p:cNvSpPr>
            <a:spLocks noChangeShapeType="1"/>
          </p:cNvSpPr>
          <p:nvPr/>
        </p:nvSpPr>
        <p:spPr bwMode="auto">
          <a:xfrm flipV="1">
            <a:off x="7772400" y="3241675"/>
            <a:ext cx="0" cy="3810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3" name="Line 41"/>
          <p:cNvSpPr>
            <a:spLocks noChangeShapeType="1"/>
          </p:cNvSpPr>
          <p:nvPr/>
        </p:nvSpPr>
        <p:spPr bwMode="auto">
          <a:xfrm flipV="1">
            <a:off x="3505200" y="1946275"/>
            <a:ext cx="1600200" cy="6858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4" name="Line 42"/>
          <p:cNvSpPr>
            <a:spLocks noChangeShapeType="1"/>
          </p:cNvSpPr>
          <p:nvPr/>
        </p:nvSpPr>
        <p:spPr bwMode="auto">
          <a:xfrm flipV="1">
            <a:off x="4953000" y="1946275"/>
            <a:ext cx="533400" cy="6858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5" name="Line 43"/>
          <p:cNvSpPr>
            <a:spLocks noChangeShapeType="1"/>
          </p:cNvSpPr>
          <p:nvPr/>
        </p:nvSpPr>
        <p:spPr bwMode="auto">
          <a:xfrm flipH="1" flipV="1">
            <a:off x="3505200" y="1946275"/>
            <a:ext cx="1066800" cy="6858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6" name="Line 44"/>
          <p:cNvSpPr>
            <a:spLocks noChangeShapeType="1"/>
          </p:cNvSpPr>
          <p:nvPr/>
        </p:nvSpPr>
        <p:spPr bwMode="auto">
          <a:xfrm>
            <a:off x="3810000" y="1946275"/>
            <a:ext cx="3657600" cy="609600"/>
          </a:xfrm>
          <a:prstGeom prst="line">
            <a:avLst/>
          </a:prstGeom>
          <a:noFill/>
          <a:ln w="9525">
            <a:solidFill>
              <a:schemeClr val="tx1"/>
            </a:solidFill>
            <a:prstDash val="solid"/>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7" name="Line 45"/>
          <p:cNvSpPr>
            <a:spLocks noChangeShapeType="1"/>
          </p:cNvSpPr>
          <p:nvPr/>
        </p:nvSpPr>
        <p:spPr bwMode="auto">
          <a:xfrm flipV="1">
            <a:off x="7848600" y="1946275"/>
            <a:ext cx="0" cy="609600"/>
          </a:xfrm>
          <a:prstGeom prst="line">
            <a:avLst/>
          </a:prstGeom>
          <a:noFill/>
          <a:ln w="9525">
            <a:solidFill>
              <a:schemeClr val="tx1"/>
            </a:solidFill>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5098" name="Line 46"/>
          <p:cNvSpPr>
            <a:spLocks noChangeShapeType="1"/>
          </p:cNvSpPr>
          <p:nvPr/>
        </p:nvSpPr>
        <p:spPr bwMode="auto">
          <a:xfrm flipV="1">
            <a:off x="6248400" y="1946275"/>
            <a:ext cx="1143000" cy="685800"/>
          </a:xfrm>
          <a:prstGeom prst="line">
            <a:avLst/>
          </a:prstGeom>
          <a:noFill/>
          <a:ln w="12700">
            <a:solidFill>
              <a:schemeClr val="tx1"/>
            </a:solidFill>
            <a:prstDash val="solid"/>
            <a:round/>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noFill/>
              </a14:hiddenFill>
            </a:ext>
          </a:extLst>
        </p:spPr>
        <p:txBody>
          <a:bodyPr/>
          <a:lstStyle/>
          <a:p>
            <a:endParaRPr lang="en-US"/>
          </a:p>
        </p:txBody>
      </p:sp>
      <p:sp>
        <p:nvSpPr>
          <p:cNvPr id="46" name="Oval Callout 45"/>
          <p:cNvSpPr/>
          <p:nvPr/>
        </p:nvSpPr>
        <p:spPr bwMode="auto">
          <a:xfrm>
            <a:off x="717470" y="990600"/>
            <a:ext cx="1624807" cy="1058199"/>
          </a:xfrm>
          <a:prstGeom prst="wedgeEllipseCallout">
            <a:avLst>
              <a:gd name="adj1" fmla="val 69911"/>
              <a:gd name="adj2" fmla="val 10994"/>
            </a:avLst>
          </a:prstGeom>
          <a:solidFill>
            <a:srgbClr val="FF434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0" numCol="1" rtlCol="0" anchor="ctr" anchorCtr="1" compatLnSpc="1">
            <a:prstTxWarp prst="textNoShape">
              <a:avLst/>
            </a:prstTxWarp>
          </a:bodyPr>
          <a:lstStyle/>
          <a:p>
            <a:pPr marL="0" marR="0" indent="0" algn="ctr" defTabSz="914400" rtl="0" eaLnBrk="1" fontAlgn="base" latinLnBrk="0" hangingPunct="1">
              <a:lnSpc>
                <a:spcPts val="2100"/>
              </a:lnSpc>
              <a:spcBef>
                <a:spcPct val="0"/>
              </a:spcBef>
              <a:spcAft>
                <a:spcPct val="0"/>
              </a:spcAft>
              <a:buClrTx/>
              <a:buSzTx/>
              <a:buFontTx/>
              <a:buNone/>
              <a:tabLst/>
            </a:pPr>
            <a:r>
              <a:rPr lang="en-US" sz="1800" dirty="0">
                <a:solidFill>
                  <a:schemeClr val="bg1"/>
                </a:solidFill>
              </a:rPr>
              <a:t>No global conceptual schema</a:t>
            </a:r>
            <a:endParaRPr kumimoji="0" lang="en-US" sz="1800" b="0" i="1" u="none" strike="noStrike" cap="none" normalizeH="0" baseline="0" dirty="0">
              <a:ln>
                <a:noFill/>
              </a:ln>
              <a:solidFill>
                <a:schemeClr val="bg1"/>
              </a:solidFill>
              <a:effectLst/>
            </a:endParaRPr>
          </a:p>
        </p:txBody>
      </p:sp>
      <p:sp>
        <p:nvSpPr>
          <p:cNvPr id="5" name="Rounded Rectangular Callout 4"/>
          <p:cNvSpPr/>
          <p:nvPr/>
        </p:nvSpPr>
        <p:spPr bwMode="auto">
          <a:xfrm>
            <a:off x="457200" y="2183476"/>
            <a:ext cx="2019300" cy="958303"/>
          </a:xfrm>
          <a:prstGeom prst="wedgeRoundRectCallout">
            <a:avLst>
              <a:gd name="adj1" fmla="val 64982"/>
              <a:gd name="adj2" fmla="val 26965"/>
              <a:gd name="adj3" fmla="val 16667"/>
            </a:avLst>
          </a:prstGeom>
          <a:solidFill>
            <a:srgbClr val="FF434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Interoperable DB system using export schema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8FEBB0-438D-47C4-95CA-2F89D83E31C0}"/>
              </a:ext>
            </a:extLst>
          </p:cNvPr>
          <p:cNvSpPr>
            <a:spLocks noGrp="1" noChangeArrowheads="1"/>
          </p:cNvSpPr>
          <p:nvPr>
            <p:ph type="title"/>
          </p:nvPr>
        </p:nvSpPr>
        <p:spPr>
          <a:xfrm>
            <a:off x="394435" y="381000"/>
            <a:ext cx="8382000" cy="1167492"/>
          </a:xfrm>
        </p:spPr>
        <p:txBody>
          <a:bodyPr/>
          <a:lstStyle/>
          <a:p>
            <a:pPr eaLnBrk="1" hangingPunct="1"/>
            <a:r>
              <a:rPr lang="en-US" sz="3600" b="1" dirty="0">
                <a:solidFill>
                  <a:srgbClr val="800000"/>
                </a:solidFill>
                <a:latin typeface="Comic Sans MS" pitchFamily="66" charset="0"/>
              </a:rPr>
              <a:t>Loosely Coupled vs. </a:t>
            </a:r>
            <a:r>
              <a:rPr lang="en-US" sz="3600" b="1">
                <a:solidFill>
                  <a:srgbClr val="800000"/>
                </a:solidFill>
                <a:latin typeface="Comic Sans MS" pitchFamily="66" charset="0"/>
              </a:rPr>
              <a:t>Tightly Coupled</a:t>
            </a:r>
            <a:endParaRPr lang="en-US" sz="2800" b="1" dirty="0">
              <a:solidFill>
                <a:srgbClr val="800000"/>
              </a:solidFill>
              <a:latin typeface="Comic Sans MS" pitchFamily="66" charset="0"/>
            </a:endParaRPr>
          </a:p>
        </p:txBody>
      </p:sp>
      <p:pic>
        <p:nvPicPr>
          <p:cNvPr id="5" name="Picture 4" descr="A black sign with white text&#10;&#10;Description automatically generated">
            <a:extLst>
              <a:ext uri="{FF2B5EF4-FFF2-40B4-BE49-F238E27FC236}">
                <a16:creationId xmlns:a16="http://schemas.microsoft.com/office/drawing/2014/main" id="{AAA47A97-4A05-4F54-97F3-F873A926F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968" y="2209800"/>
            <a:ext cx="3957432" cy="3494620"/>
          </a:xfrm>
          <a:prstGeom prst="rect">
            <a:avLst/>
          </a:prstGeom>
        </p:spPr>
      </p:pic>
      <p:pic>
        <p:nvPicPr>
          <p:cNvPr id="7" name="Picture 6" descr="A close up of a logo&#10;&#10;Description automatically generated">
            <a:extLst>
              <a:ext uri="{FF2B5EF4-FFF2-40B4-BE49-F238E27FC236}">
                <a16:creationId xmlns:a16="http://schemas.microsoft.com/office/drawing/2014/main" id="{F42FCB26-477E-4F6C-95F1-6C61B13A1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990" y="2211913"/>
            <a:ext cx="3916143" cy="3875490"/>
          </a:xfrm>
          <a:prstGeom prst="rect">
            <a:avLst/>
          </a:prstGeom>
        </p:spPr>
      </p:pic>
      <p:sp>
        <p:nvSpPr>
          <p:cNvPr id="2" name="TextBox 1">
            <a:extLst>
              <a:ext uri="{FF2B5EF4-FFF2-40B4-BE49-F238E27FC236}">
                <a16:creationId xmlns:a16="http://schemas.microsoft.com/office/drawing/2014/main" id="{A0828117-2F82-434F-95D8-A006346B4E50}"/>
              </a:ext>
            </a:extLst>
          </p:cNvPr>
          <p:cNvSpPr txBox="1"/>
          <p:nvPr/>
        </p:nvSpPr>
        <p:spPr>
          <a:xfrm>
            <a:off x="228522" y="5715000"/>
            <a:ext cx="4272323" cy="461665"/>
          </a:xfrm>
          <a:prstGeom prst="rect">
            <a:avLst/>
          </a:prstGeom>
          <a:noFill/>
        </p:spPr>
        <p:txBody>
          <a:bodyPr wrap="none" rtlCol="0">
            <a:spAutoFit/>
          </a:bodyPr>
          <a:lstStyle/>
          <a:p>
            <a:r>
              <a:rPr lang="en-US" dirty="0"/>
              <a:t>No global conceptual schema</a:t>
            </a:r>
          </a:p>
        </p:txBody>
      </p:sp>
      <p:sp>
        <p:nvSpPr>
          <p:cNvPr id="4" name="Rectangle 3">
            <a:extLst>
              <a:ext uri="{FF2B5EF4-FFF2-40B4-BE49-F238E27FC236}">
                <a16:creationId xmlns:a16="http://schemas.microsoft.com/office/drawing/2014/main" id="{7F48D0CD-80D4-467F-AFD0-5153D95C611B}"/>
              </a:ext>
            </a:extLst>
          </p:cNvPr>
          <p:cNvSpPr/>
          <p:nvPr/>
        </p:nvSpPr>
        <p:spPr bwMode="auto">
          <a:xfrm>
            <a:off x="5822124" y="2895600"/>
            <a:ext cx="1868046" cy="281776"/>
          </a:xfrm>
          <a:prstGeom prst="rect">
            <a:avLst/>
          </a:prstGeom>
          <a:no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3607815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5C74-16A7-451A-A683-3958447258E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 Book on Distributed DB</a:t>
            </a:r>
          </a:p>
        </p:txBody>
      </p:sp>
      <p:pic>
        <p:nvPicPr>
          <p:cNvPr id="4" name="Picture 3" descr="A picture containing graphical user interface, text, application&#10;&#10;Description automatically generated">
            <a:extLst>
              <a:ext uri="{FF2B5EF4-FFF2-40B4-BE49-F238E27FC236}">
                <a16:creationId xmlns:a16="http://schemas.microsoft.com/office/drawing/2014/main" id="{16DCB82E-503B-4CA9-A8DA-C62E340B8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133600"/>
            <a:ext cx="2923534" cy="4038600"/>
          </a:xfrm>
          <a:prstGeom prst="rect">
            <a:avLst/>
          </a:prstGeom>
        </p:spPr>
      </p:pic>
      <p:sp>
        <p:nvSpPr>
          <p:cNvPr id="5" name="TextBox 4">
            <a:extLst>
              <a:ext uri="{FF2B5EF4-FFF2-40B4-BE49-F238E27FC236}">
                <a16:creationId xmlns:a16="http://schemas.microsoft.com/office/drawing/2014/main" id="{035DB11B-96B8-47A0-A97A-285FAF3D4BF9}"/>
              </a:ext>
            </a:extLst>
          </p:cNvPr>
          <p:cNvSpPr txBox="1"/>
          <p:nvPr/>
        </p:nvSpPr>
        <p:spPr>
          <a:xfrm>
            <a:off x="4782589" y="2589074"/>
            <a:ext cx="2016899" cy="461665"/>
          </a:xfrm>
          <a:prstGeom prst="rect">
            <a:avLst/>
          </a:prstGeom>
          <a:noFill/>
        </p:spPr>
        <p:txBody>
          <a:bodyPr wrap="none" rtlCol="0">
            <a:spAutoFit/>
          </a:bodyPr>
          <a:lstStyle/>
          <a:p>
            <a:r>
              <a:rPr lang="en-US" dirty="0"/>
              <a:t>2020 edition</a:t>
            </a:r>
          </a:p>
        </p:txBody>
      </p:sp>
      <p:sp>
        <p:nvSpPr>
          <p:cNvPr id="6" name="Rectangle 5">
            <a:extLst>
              <a:ext uri="{FF2B5EF4-FFF2-40B4-BE49-F238E27FC236}">
                <a16:creationId xmlns:a16="http://schemas.microsoft.com/office/drawing/2014/main" id="{B27A1D64-6493-4E11-AFC3-C8A901DB038F}"/>
              </a:ext>
            </a:extLst>
          </p:cNvPr>
          <p:cNvSpPr/>
          <p:nvPr/>
        </p:nvSpPr>
        <p:spPr>
          <a:xfrm>
            <a:off x="4800600" y="3050739"/>
            <a:ext cx="3657600" cy="830997"/>
          </a:xfrm>
          <a:prstGeom prst="rect">
            <a:avLst/>
          </a:prstGeom>
        </p:spPr>
        <p:txBody>
          <a:bodyPr wrap="square">
            <a:spAutoFit/>
          </a:bodyPr>
          <a:lstStyle/>
          <a:p>
            <a:r>
              <a:rPr lang="en-US" b="1" i="0" dirty="0">
                <a:solidFill>
                  <a:srgbClr val="111111"/>
                </a:solidFill>
                <a:latin typeface="Amazon Ember"/>
              </a:rPr>
              <a:t>ISBN-13:</a:t>
            </a:r>
            <a:r>
              <a:rPr lang="en-US" i="0" dirty="0">
                <a:solidFill>
                  <a:srgbClr val="111111"/>
                </a:solidFill>
                <a:latin typeface="Amazon Ember"/>
              </a:rPr>
              <a:t> 978-3030262525</a:t>
            </a:r>
          </a:p>
          <a:p>
            <a:r>
              <a:rPr lang="en-US" b="1" i="0" dirty="0">
                <a:solidFill>
                  <a:srgbClr val="111111"/>
                </a:solidFill>
                <a:latin typeface="Amazon Ember"/>
              </a:rPr>
              <a:t>ISBN-10:</a:t>
            </a:r>
            <a:r>
              <a:rPr lang="en-US" i="0" dirty="0">
                <a:solidFill>
                  <a:srgbClr val="111111"/>
                </a:solidFill>
                <a:latin typeface="Amazon Ember"/>
              </a:rPr>
              <a:t> 3030262529</a:t>
            </a:r>
            <a:endParaRPr lang="en-US" b="0" i="0" dirty="0">
              <a:solidFill>
                <a:srgbClr val="111111"/>
              </a:solidFill>
              <a:effectLst/>
              <a:latin typeface="Amazon Ember"/>
            </a:endParaRPr>
          </a:p>
        </p:txBody>
      </p:sp>
    </p:spTree>
    <p:extLst>
      <p:ext uri="{BB962C8B-B14F-4D97-AF65-F5344CB8AC3E}">
        <p14:creationId xmlns:p14="http://schemas.microsoft.com/office/powerpoint/2010/main" val="106464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0" y="171271"/>
            <a:ext cx="545339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dirty="0"/>
              <a:t>Distributed Database Design</a:t>
            </a:r>
          </a:p>
        </p:txBody>
      </p:sp>
      <p:sp>
        <p:nvSpPr>
          <p:cNvPr id="47107" name="Text Box 3"/>
          <p:cNvSpPr txBox="1">
            <a:spLocks noChangeArrowheads="1"/>
          </p:cNvSpPr>
          <p:nvPr/>
        </p:nvSpPr>
        <p:spPr bwMode="auto">
          <a:xfrm>
            <a:off x="304800" y="1524000"/>
            <a:ext cx="4953000" cy="5186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5888" indent="-115888" eaLnBrk="0" hangingPunct="0">
              <a:defRPr sz="2400" i="1">
                <a:solidFill>
                  <a:schemeClr val="tx1"/>
                </a:solidFill>
                <a:latin typeface="Comic Sans MS" pitchFamily="66" charset="0"/>
                <a:cs typeface="Arial" charset="0"/>
              </a:defRPr>
            </a:lvl1pPr>
            <a:lvl2pPr marL="688975" indent="-231775"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285750" indent="-285750" eaLnBrk="1" hangingPunct="1">
              <a:spcAft>
                <a:spcPts val="1200"/>
              </a:spcAft>
              <a:buFontTx/>
              <a:buChar char="•"/>
            </a:pPr>
            <a:r>
              <a:rPr lang="en-US" sz="2600" b="1" i="0" dirty="0">
                <a:solidFill>
                  <a:srgbClr val="009999"/>
                </a:solidFill>
              </a:rPr>
              <a:t>Top-Down Approach</a:t>
            </a:r>
            <a:r>
              <a:rPr lang="en-US" sz="2600" i="0" dirty="0">
                <a:solidFill>
                  <a:schemeClr val="accent2"/>
                </a:solidFill>
              </a:rPr>
              <a:t>:</a:t>
            </a:r>
            <a:r>
              <a:rPr lang="en-US" sz="2600" i="0" dirty="0"/>
              <a:t>  </a:t>
            </a:r>
            <a:r>
              <a:rPr lang="en-US" sz="2600" i="0" dirty="0">
                <a:solidFill>
                  <a:schemeClr val="accent2"/>
                </a:solidFill>
              </a:rPr>
              <a:t>The database system is being designed from scratch.</a:t>
            </a:r>
          </a:p>
          <a:p>
            <a:pPr lvl="1" eaLnBrk="1" hangingPunct="1">
              <a:spcAft>
                <a:spcPts val="1800"/>
              </a:spcAft>
              <a:buFontTx/>
              <a:buChar char="•"/>
            </a:pPr>
            <a:r>
              <a:rPr lang="en-US" sz="2800" i="0" u="sng" dirty="0"/>
              <a:t>Issue</a:t>
            </a:r>
            <a:r>
              <a:rPr lang="en-US" sz="2800" i="0" dirty="0"/>
              <a:t>:  fragmentation &amp; allocation</a:t>
            </a:r>
          </a:p>
          <a:p>
            <a:pPr marL="285750" indent="-285750" eaLnBrk="1" hangingPunct="1">
              <a:spcAft>
                <a:spcPts val="1200"/>
              </a:spcAft>
              <a:buFontTx/>
              <a:buChar char="•"/>
            </a:pPr>
            <a:r>
              <a:rPr lang="en-US" sz="2600" b="1" i="0" dirty="0">
                <a:solidFill>
                  <a:srgbClr val="009999"/>
                </a:solidFill>
              </a:rPr>
              <a:t>Bottom-up Approach</a:t>
            </a:r>
            <a:r>
              <a:rPr lang="en-US" sz="2600" i="0" dirty="0">
                <a:solidFill>
                  <a:schemeClr val="accent2"/>
                </a:solidFill>
              </a:rPr>
              <a:t>:  Integrating existing databases into one database</a:t>
            </a:r>
          </a:p>
          <a:p>
            <a:pPr lvl="1" eaLnBrk="1" hangingPunct="1">
              <a:buFontTx/>
              <a:buChar char="•"/>
            </a:pPr>
            <a:r>
              <a:rPr lang="en-US" sz="2800" i="0" u="sng" dirty="0"/>
              <a:t>Issue</a:t>
            </a:r>
            <a:r>
              <a:rPr lang="en-US" sz="2800" i="0" dirty="0"/>
              <a:t>:  Design of the export and global schemas.</a:t>
            </a:r>
          </a:p>
        </p:txBody>
      </p:sp>
      <p:grpSp>
        <p:nvGrpSpPr>
          <p:cNvPr id="7" name="Group 6"/>
          <p:cNvGrpSpPr/>
          <p:nvPr/>
        </p:nvGrpSpPr>
        <p:grpSpPr>
          <a:xfrm>
            <a:off x="5910589" y="800010"/>
            <a:ext cx="2674286" cy="3048000"/>
            <a:chOff x="6012514" y="609600"/>
            <a:chExt cx="2674286" cy="304800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514" y="609600"/>
              <a:ext cx="2674286" cy="304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33007">
              <a:off x="6410279" y="1116280"/>
              <a:ext cx="327903" cy="51064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33007">
              <a:off x="6429331" y="1514126"/>
              <a:ext cx="327903" cy="510640"/>
            </a:xfrm>
            <a:prstGeom prst="rect">
              <a:avLst/>
            </a:prstGeom>
          </p:spPr>
        </p:pic>
      </p:grpSp>
      <p:grpSp>
        <p:nvGrpSpPr>
          <p:cNvPr id="8" name="Group 7"/>
          <p:cNvGrpSpPr/>
          <p:nvPr/>
        </p:nvGrpSpPr>
        <p:grpSpPr>
          <a:xfrm>
            <a:off x="5154165" y="4080182"/>
            <a:ext cx="3771485" cy="2629852"/>
            <a:chOff x="5154165" y="4080182"/>
            <a:chExt cx="3771485" cy="2629852"/>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4165" y="4190999"/>
              <a:ext cx="3771485" cy="251903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33007">
              <a:off x="5746638" y="3988814"/>
              <a:ext cx="327903" cy="5106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33007">
              <a:off x="5796500" y="4614870"/>
              <a:ext cx="327903" cy="51064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wipe(left)">
                                      <p:cBhvr>
                                        <p:cTn id="7" dur="500"/>
                                        <p:tgtEl>
                                          <p:spTgt spid="47107">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7107">
                                            <p:txEl>
                                              <p:pRg st="3" end="3"/>
                                            </p:txEl>
                                          </p:spTgt>
                                        </p:tgtEl>
                                        <p:attrNameLst>
                                          <p:attrName>style.visibility</p:attrName>
                                        </p:attrNameLst>
                                      </p:cBhvr>
                                      <p:to>
                                        <p:strVal val="visible"/>
                                      </p:to>
                                    </p:set>
                                    <p:animEffect transition="in" filter="wipe(left)">
                                      <p:cBhvr>
                                        <p:cTn id="16" dur="500"/>
                                        <p:tgtEl>
                                          <p:spTgt spid="47107">
                                            <p:txEl>
                                              <p:pRg st="3" end="3"/>
                                            </p:txEl>
                                          </p:spTgt>
                                        </p:tgtEl>
                                      </p:cBhvr>
                                    </p:animEffect>
                                  </p:childTnLst>
                                </p:cTn>
                              </p:par>
                            </p:childTnLst>
                          </p:cTn>
                        </p:par>
                        <p:par>
                          <p:cTn id="17" fill="hold">
                            <p:stCondLst>
                              <p:cond delay="500"/>
                            </p:stCondLst>
                            <p:childTnLst>
                              <p:par>
                                <p:cTn id="18" presetID="5"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600200" y="381000"/>
            <a:ext cx="62103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a:t>Fragmentation Alternatives</a:t>
            </a:r>
          </a:p>
        </p:txBody>
      </p:sp>
      <p:sp>
        <p:nvSpPr>
          <p:cNvPr id="51203" name="Text Box 9"/>
          <p:cNvSpPr txBox="1">
            <a:spLocks noChangeArrowheads="1"/>
          </p:cNvSpPr>
          <p:nvPr/>
        </p:nvSpPr>
        <p:spPr bwMode="auto">
          <a:xfrm>
            <a:off x="669925" y="3194050"/>
            <a:ext cx="2962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a:solidFill>
                  <a:srgbClr val="800080"/>
                </a:solidFill>
              </a:rPr>
              <a:t>Horizontal Partitioning</a:t>
            </a:r>
          </a:p>
        </p:txBody>
      </p:sp>
      <p:sp>
        <p:nvSpPr>
          <p:cNvPr id="51204" name="Text Box 10"/>
          <p:cNvSpPr txBox="1">
            <a:spLocks noChangeArrowheads="1"/>
          </p:cNvSpPr>
          <p:nvPr/>
        </p:nvSpPr>
        <p:spPr bwMode="auto">
          <a:xfrm>
            <a:off x="838200" y="3657600"/>
            <a:ext cx="4802918"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1200"/>
              </a:spcAft>
            </a:pPr>
            <a:r>
              <a:rPr lang="en-US" sz="1600" i="0" dirty="0">
                <a:solidFill>
                  <a:schemeClr val="accent2"/>
                </a:solidFill>
              </a:rPr>
              <a:t>JNO	JNAME	         BUDGET	    LOC</a:t>
            </a:r>
          </a:p>
          <a:p>
            <a:pPr eaLnBrk="1" hangingPunct="1"/>
            <a:r>
              <a:rPr lang="en-US" sz="1600" i="0" dirty="0"/>
              <a:t>J1          Instrumental      150,000	Montreal</a:t>
            </a:r>
          </a:p>
          <a:p>
            <a:pPr eaLnBrk="1" hangingPunct="1"/>
            <a:r>
              <a:rPr lang="en-US" sz="1600" i="0" dirty="0"/>
              <a:t>J2         Database Dev.     135,000	New York</a:t>
            </a:r>
          </a:p>
        </p:txBody>
      </p:sp>
      <p:sp>
        <p:nvSpPr>
          <p:cNvPr id="51205" name="Rectangle 11"/>
          <p:cNvSpPr>
            <a:spLocks noChangeArrowheads="1"/>
          </p:cNvSpPr>
          <p:nvPr/>
        </p:nvSpPr>
        <p:spPr bwMode="auto">
          <a:xfrm>
            <a:off x="762000" y="3633788"/>
            <a:ext cx="48006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51206" name="Line 12"/>
          <p:cNvSpPr>
            <a:spLocks noChangeShapeType="1"/>
          </p:cNvSpPr>
          <p:nvPr/>
        </p:nvSpPr>
        <p:spPr bwMode="auto">
          <a:xfrm>
            <a:off x="1600200" y="3633788"/>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7" name="Line 13"/>
          <p:cNvSpPr>
            <a:spLocks noChangeShapeType="1"/>
          </p:cNvSpPr>
          <p:nvPr/>
        </p:nvSpPr>
        <p:spPr bwMode="auto">
          <a:xfrm>
            <a:off x="762000" y="4014788"/>
            <a:ext cx="4800600" cy="238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8" name="Line 14"/>
          <p:cNvSpPr>
            <a:spLocks noChangeShapeType="1"/>
          </p:cNvSpPr>
          <p:nvPr/>
        </p:nvSpPr>
        <p:spPr bwMode="auto">
          <a:xfrm>
            <a:off x="3200400" y="3633788"/>
            <a:ext cx="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09" name="Line 15"/>
          <p:cNvSpPr>
            <a:spLocks noChangeShapeType="1"/>
          </p:cNvSpPr>
          <p:nvPr/>
        </p:nvSpPr>
        <p:spPr bwMode="auto">
          <a:xfrm>
            <a:off x="4495800" y="3633788"/>
            <a:ext cx="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0" name="Text Box 16"/>
          <p:cNvSpPr txBox="1">
            <a:spLocks noChangeArrowheads="1"/>
          </p:cNvSpPr>
          <p:nvPr/>
        </p:nvSpPr>
        <p:spPr bwMode="auto">
          <a:xfrm>
            <a:off x="322263" y="3633788"/>
            <a:ext cx="4397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J1</a:t>
            </a:r>
          </a:p>
        </p:txBody>
      </p:sp>
      <p:sp>
        <p:nvSpPr>
          <p:cNvPr id="51211" name="Text Box 17"/>
          <p:cNvSpPr txBox="1">
            <a:spLocks noChangeArrowheads="1"/>
          </p:cNvSpPr>
          <p:nvPr/>
        </p:nvSpPr>
        <p:spPr bwMode="auto">
          <a:xfrm>
            <a:off x="838200" y="4958715"/>
            <a:ext cx="4802918" cy="984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1200"/>
              </a:spcAft>
            </a:pPr>
            <a:r>
              <a:rPr lang="en-US" sz="1600" i="0" dirty="0">
                <a:solidFill>
                  <a:schemeClr val="accent2"/>
                </a:solidFill>
              </a:rPr>
              <a:t>JNO	JNAME	          BUDGET	   LOC</a:t>
            </a:r>
          </a:p>
          <a:p>
            <a:pPr eaLnBrk="1" hangingPunct="1"/>
            <a:r>
              <a:rPr lang="en-US" sz="1600" i="0" dirty="0"/>
              <a:t>J3	CAD/CAM         250,000	New York</a:t>
            </a:r>
          </a:p>
          <a:p>
            <a:pPr eaLnBrk="1" hangingPunct="1"/>
            <a:r>
              <a:rPr lang="en-US" sz="1600" i="0" dirty="0"/>
              <a:t>J4	Maintenance.    350,000	Paris</a:t>
            </a:r>
          </a:p>
        </p:txBody>
      </p:sp>
      <p:sp>
        <p:nvSpPr>
          <p:cNvPr id="51212" name="Rectangle 18"/>
          <p:cNvSpPr>
            <a:spLocks noChangeArrowheads="1"/>
          </p:cNvSpPr>
          <p:nvPr/>
        </p:nvSpPr>
        <p:spPr bwMode="auto">
          <a:xfrm>
            <a:off x="762000" y="4953000"/>
            <a:ext cx="4800600" cy="990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51213" name="Line 19"/>
          <p:cNvSpPr>
            <a:spLocks noChangeShapeType="1"/>
          </p:cNvSpPr>
          <p:nvPr/>
        </p:nvSpPr>
        <p:spPr bwMode="auto">
          <a:xfrm>
            <a:off x="1600200" y="4981575"/>
            <a:ext cx="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4" name="Line 20"/>
          <p:cNvSpPr>
            <a:spLocks noChangeShapeType="1"/>
          </p:cNvSpPr>
          <p:nvPr/>
        </p:nvSpPr>
        <p:spPr bwMode="auto">
          <a:xfrm flipV="1">
            <a:off x="762000" y="5334000"/>
            <a:ext cx="4800600" cy="28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5" name="Line 21"/>
          <p:cNvSpPr>
            <a:spLocks noChangeShapeType="1"/>
          </p:cNvSpPr>
          <p:nvPr/>
        </p:nvSpPr>
        <p:spPr bwMode="auto">
          <a:xfrm>
            <a:off x="3200400" y="4981575"/>
            <a:ext cx="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6" name="Line 22"/>
          <p:cNvSpPr>
            <a:spLocks noChangeShapeType="1"/>
          </p:cNvSpPr>
          <p:nvPr/>
        </p:nvSpPr>
        <p:spPr bwMode="auto">
          <a:xfrm>
            <a:off x="4495800" y="4981575"/>
            <a:ext cx="0" cy="990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17" name="Text Box 23"/>
          <p:cNvSpPr txBox="1">
            <a:spLocks noChangeArrowheads="1"/>
          </p:cNvSpPr>
          <p:nvPr/>
        </p:nvSpPr>
        <p:spPr bwMode="auto">
          <a:xfrm>
            <a:off x="304800" y="4953000"/>
            <a:ext cx="476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J2</a:t>
            </a:r>
          </a:p>
        </p:txBody>
      </p:sp>
      <p:grpSp>
        <p:nvGrpSpPr>
          <p:cNvPr id="51218" name="Group 37"/>
          <p:cNvGrpSpPr>
            <a:grpSpLocks/>
          </p:cNvGrpSpPr>
          <p:nvPr/>
        </p:nvGrpSpPr>
        <p:grpSpPr bwMode="auto">
          <a:xfrm>
            <a:off x="2057400" y="1295400"/>
            <a:ext cx="5334000" cy="1502231"/>
            <a:chOff x="304800" y="1417638"/>
            <a:chExt cx="5334000" cy="1502230"/>
          </a:xfrm>
        </p:grpSpPr>
        <p:sp>
          <p:nvSpPr>
            <p:cNvPr id="51232" name="Text Box 3"/>
            <p:cNvSpPr txBox="1">
              <a:spLocks noChangeArrowheads="1"/>
            </p:cNvSpPr>
            <p:nvPr/>
          </p:nvSpPr>
          <p:spPr bwMode="auto">
            <a:xfrm>
              <a:off x="762000" y="1493838"/>
              <a:ext cx="4802918" cy="1426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800"/>
                </a:spcAft>
              </a:pPr>
              <a:r>
                <a:rPr lang="en-US" sz="1600" i="0" dirty="0">
                  <a:solidFill>
                    <a:schemeClr val="accent2"/>
                  </a:solidFill>
                </a:rPr>
                <a:t>JNO	JNAME	          BUDGET	  LOC</a:t>
              </a:r>
            </a:p>
            <a:p>
              <a:pPr eaLnBrk="1" hangingPunct="1"/>
              <a:r>
                <a:rPr lang="en-US" sz="1600" i="0" dirty="0"/>
                <a:t>J1	Instrumental     150,000	Montreal</a:t>
              </a:r>
            </a:p>
            <a:p>
              <a:pPr eaLnBrk="1" hangingPunct="1"/>
              <a:r>
                <a:rPr lang="en-US" sz="1600" i="0" dirty="0"/>
                <a:t>J2	Database Dev.   135,000	New York</a:t>
              </a:r>
            </a:p>
            <a:p>
              <a:pPr eaLnBrk="1" hangingPunct="1"/>
              <a:r>
                <a:rPr lang="en-US" sz="1600" i="0" dirty="0"/>
                <a:t>J3	CAD/CAM         250,000	New York</a:t>
              </a:r>
            </a:p>
            <a:p>
              <a:pPr eaLnBrk="1" hangingPunct="1"/>
              <a:r>
                <a:rPr lang="en-US" sz="1600" i="0" dirty="0"/>
                <a:t>J4	Maintenance     350,000	Paris</a:t>
              </a:r>
            </a:p>
          </p:txBody>
        </p:sp>
        <p:sp>
          <p:nvSpPr>
            <p:cNvPr id="51233" name="Rectangle 4"/>
            <p:cNvSpPr>
              <a:spLocks noChangeArrowheads="1"/>
            </p:cNvSpPr>
            <p:nvPr/>
          </p:nvSpPr>
          <p:spPr bwMode="auto">
            <a:xfrm>
              <a:off x="685800" y="1500188"/>
              <a:ext cx="4953000" cy="139541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51234" name="Line 5"/>
            <p:cNvSpPr>
              <a:spLocks noChangeShapeType="1"/>
            </p:cNvSpPr>
            <p:nvPr/>
          </p:nvSpPr>
          <p:spPr bwMode="auto">
            <a:xfrm>
              <a:off x="1524000" y="1500188"/>
              <a:ext cx="0" cy="1395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5" name="Line 6"/>
            <p:cNvSpPr>
              <a:spLocks noChangeShapeType="1"/>
            </p:cNvSpPr>
            <p:nvPr/>
          </p:nvSpPr>
          <p:spPr bwMode="auto">
            <a:xfrm>
              <a:off x="685800" y="1881188"/>
              <a:ext cx="4953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6" name="Line 7"/>
            <p:cNvSpPr>
              <a:spLocks noChangeShapeType="1"/>
            </p:cNvSpPr>
            <p:nvPr/>
          </p:nvSpPr>
          <p:spPr bwMode="auto">
            <a:xfrm>
              <a:off x="3124200" y="1500188"/>
              <a:ext cx="0" cy="1395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7" name="Line 8"/>
            <p:cNvSpPr>
              <a:spLocks noChangeShapeType="1"/>
            </p:cNvSpPr>
            <p:nvPr/>
          </p:nvSpPr>
          <p:spPr bwMode="auto">
            <a:xfrm>
              <a:off x="4267200" y="1500188"/>
              <a:ext cx="0" cy="1395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8" name="Text Box 24"/>
            <p:cNvSpPr txBox="1">
              <a:spLocks noChangeArrowheads="1"/>
            </p:cNvSpPr>
            <p:nvPr/>
          </p:nvSpPr>
          <p:spPr bwMode="auto">
            <a:xfrm>
              <a:off x="304800" y="1417638"/>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a:t>J</a:t>
              </a:r>
            </a:p>
          </p:txBody>
        </p:sp>
      </p:grpSp>
      <p:sp>
        <p:nvSpPr>
          <p:cNvPr id="51219" name="Text Box 25"/>
          <p:cNvSpPr txBox="1">
            <a:spLocks noChangeArrowheads="1"/>
          </p:cNvSpPr>
          <p:nvPr/>
        </p:nvSpPr>
        <p:spPr bwMode="auto">
          <a:xfrm>
            <a:off x="6096000" y="3200400"/>
            <a:ext cx="24193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a:solidFill>
                  <a:srgbClr val="800080"/>
                </a:solidFill>
              </a:rPr>
              <a:t>Vertical Partitioning</a:t>
            </a:r>
          </a:p>
        </p:txBody>
      </p:sp>
      <p:grpSp>
        <p:nvGrpSpPr>
          <p:cNvPr id="51220" name="Group 36"/>
          <p:cNvGrpSpPr>
            <a:grpSpLocks/>
          </p:cNvGrpSpPr>
          <p:nvPr/>
        </p:nvGrpSpPr>
        <p:grpSpPr bwMode="auto">
          <a:xfrm>
            <a:off x="6400800" y="3657600"/>
            <a:ext cx="1905000" cy="1195388"/>
            <a:chOff x="6477000" y="1828800"/>
            <a:chExt cx="1905000" cy="1194951"/>
          </a:xfrm>
        </p:grpSpPr>
        <p:sp>
          <p:nvSpPr>
            <p:cNvPr id="51228" name="Text Box 26"/>
            <p:cNvSpPr txBox="1">
              <a:spLocks noChangeArrowheads="1"/>
            </p:cNvSpPr>
            <p:nvPr/>
          </p:nvSpPr>
          <p:spPr bwMode="auto">
            <a:xfrm>
              <a:off x="6477000" y="1854200"/>
              <a:ext cx="181171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b="1" i="0" dirty="0">
                  <a:solidFill>
                    <a:schemeClr val="accent2"/>
                  </a:solidFill>
                </a:rPr>
                <a:t>JNO</a:t>
              </a:r>
              <a:r>
                <a:rPr lang="en-US" sz="1400" i="0" dirty="0">
                  <a:solidFill>
                    <a:schemeClr val="accent2"/>
                  </a:solidFill>
                </a:rPr>
                <a:t>         BUDGET</a:t>
              </a:r>
            </a:p>
            <a:p>
              <a:pPr eaLnBrk="1" hangingPunct="1"/>
              <a:r>
                <a:rPr lang="en-US" sz="1400" i="0" dirty="0"/>
                <a:t>  J1	150,000</a:t>
              </a:r>
            </a:p>
            <a:p>
              <a:pPr eaLnBrk="1" hangingPunct="1"/>
              <a:r>
                <a:rPr lang="en-US" sz="1400" i="0" dirty="0"/>
                <a:t>  J2	135,000</a:t>
              </a:r>
            </a:p>
            <a:p>
              <a:pPr eaLnBrk="1" hangingPunct="1"/>
              <a:r>
                <a:rPr lang="en-US" sz="1400" i="0" dirty="0"/>
                <a:t>  J3	250,000</a:t>
              </a:r>
            </a:p>
            <a:p>
              <a:pPr eaLnBrk="1" hangingPunct="1"/>
              <a:r>
                <a:rPr lang="en-US" sz="1400" i="0" dirty="0"/>
                <a:t>  J4	350,000</a:t>
              </a:r>
            </a:p>
          </p:txBody>
        </p:sp>
        <p:sp>
          <p:nvSpPr>
            <p:cNvPr id="51229" name="Rectangle 27"/>
            <p:cNvSpPr>
              <a:spLocks noChangeArrowheads="1"/>
            </p:cNvSpPr>
            <p:nvPr/>
          </p:nvSpPr>
          <p:spPr bwMode="auto">
            <a:xfrm>
              <a:off x="6477000" y="1828800"/>
              <a:ext cx="1905000" cy="1143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51230" name="Line 28"/>
            <p:cNvSpPr>
              <a:spLocks noChangeShapeType="1"/>
            </p:cNvSpPr>
            <p:nvPr/>
          </p:nvSpPr>
          <p:spPr bwMode="auto">
            <a:xfrm>
              <a:off x="6477000" y="2133600"/>
              <a:ext cx="190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31" name="Line 29"/>
            <p:cNvSpPr>
              <a:spLocks noChangeShapeType="1"/>
            </p:cNvSpPr>
            <p:nvPr/>
          </p:nvSpPr>
          <p:spPr bwMode="auto">
            <a:xfrm>
              <a:off x="7162800" y="18288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1221" name="Group 35"/>
          <p:cNvGrpSpPr>
            <a:grpSpLocks/>
          </p:cNvGrpSpPr>
          <p:nvPr/>
        </p:nvGrpSpPr>
        <p:grpSpPr bwMode="auto">
          <a:xfrm>
            <a:off x="5867400" y="4953000"/>
            <a:ext cx="3048000" cy="1323975"/>
            <a:chOff x="5943600" y="3657600"/>
            <a:chExt cx="3048000" cy="1323439"/>
          </a:xfrm>
        </p:grpSpPr>
        <p:sp>
          <p:nvSpPr>
            <p:cNvPr id="51223" name="Text Box 30"/>
            <p:cNvSpPr txBox="1">
              <a:spLocks noChangeArrowheads="1"/>
            </p:cNvSpPr>
            <p:nvPr/>
          </p:nvSpPr>
          <p:spPr bwMode="auto">
            <a:xfrm>
              <a:off x="5943600" y="3657600"/>
              <a:ext cx="30480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600"/>
                </a:spcAft>
              </a:pPr>
              <a:r>
                <a:rPr lang="en-US" sz="1400" b="1" i="0" dirty="0">
                  <a:solidFill>
                    <a:schemeClr val="accent2"/>
                  </a:solidFill>
                </a:rPr>
                <a:t>JNO</a:t>
              </a:r>
              <a:r>
                <a:rPr lang="en-US" sz="1400" i="0" dirty="0">
                  <a:solidFill>
                    <a:schemeClr val="accent2"/>
                  </a:solidFill>
                </a:rPr>
                <a:t>	JNAME	         LOC</a:t>
              </a:r>
            </a:p>
            <a:p>
              <a:pPr eaLnBrk="1" hangingPunct="1">
                <a:spcAft>
                  <a:spcPts val="200"/>
                </a:spcAft>
              </a:pPr>
              <a:r>
                <a:rPr lang="en-US" sz="1400" i="0" dirty="0"/>
                <a:t>J1      Instrumentation   Montreal</a:t>
              </a:r>
            </a:p>
            <a:p>
              <a:pPr eaLnBrk="1" hangingPunct="1">
                <a:spcAft>
                  <a:spcPts val="200"/>
                </a:spcAft>
              </a:pPr>
              <a:r>
                <a:rPr lang="en-US" sz="1400" i="0" dirty="0"/>
                <a:t>J2     Database Dev.	    New York</a:t>
              </a:r>
            </a:p>
            <a:p>
              <a:pPr eaLnBrk="1" hangingPunct="1">
                <a:spcAft>
                  <a:spcPts val="200"/>
                </a:spcAft>
              </a:pPr>
              <a:r>
                <a:rPr lang="en-US" sz="1400" i="0" dirty="0"/>
                <a:t>J3     CAD/CAM	    New York</a:t>
              </a:r>
            </a:p>
            <a:p>
              <a:pPr eaLnBrk="1" hangingPunct="1"/>
              <a:r>
                <a:rPr lang="en-US" sz="1400" i="0" dirty="0"/>
                <a:t>J4     Maintenance	    Paris</a:t>
              </a:r>
            </a:p>
          </p:txBody>
        </p:sp>
        <p:sp>
          <p:nvSpPr>
            <p:cNvPr id="51224" name="Rectangle 31"/>
            <p:cNvSpPr>
              <a:spLocks noChangeArrowheads="1"/>
            </p:cNvSpPr>
            <p:nvPr/>
          </p:nvSpPr>
          <p:spPr bwMode="auto">
            <a:xfrm>
              <a:off x="5943600" y="3657600"/>
              <a:ext cx="3048000" cy="1295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51225" name="Line 32"/>
            <p:cNvSpPr>
              <a:spLocks noChangeShapeType="1"/>
            </p:cNvSpPr>
            <p:nvPr/>
          </p:nvSpPr>
          <p:spPr bwMode="auto">
            <a:xfrm>
              <a:off x="5943600" y="3962400"/>
              <a:ext cx="3048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6" name="Line 33"/>
            <p:cNvSpPr>
              <a:spLocks noChangeShapeType="1"/>
            </p:cNvSpPr>
            <p:nvPr/>
          </p:nvSpPr>
          <p:spPr bwMode="auto">
            <a:xfrm flipH="1">
              <a:off x="6477000" y="3657600"/>
              <a:ext cx="0" cy="129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227" name="Line 34"/>
            <p:cNvSpPr>
              <a:spLocks noChangeShapeType="1"/>
            </p:cNvSpPr>
            <p:nvPr/>
          </p:nvSpPr>
          <p:spPr bwMode="auto">
            <a:xfrm>
              <a:off x="8001000" y="3657600"/>
              <a:ext cx="0" cy="129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1222" name="Line 35"/>
          <p:cNvSpPr>
            <a:spLocks noChangeShapeType="1"/>
          </p:cNvSpPr>
          <p:nvPr/>
        </p:nvSpPr>
        <p:spPr bwMode="auto">
          <a:xfrm>
            <a:off x="5761038" y="3124200"/>
            <a:ext cx="13076" cy="3581400"/>
          </a:xfrm>
          <a:prstGeom prst="line">
            <a:avLst/>
          </a:prstGeom>
          <a:noFill/>
          <a:ln w="38100">
            <a:solidFill>
              <a:srgbClr val="0070C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 name="TextBox 2"/>
          <p:cNvSpPr txBox="1"/>
          <p:nvPr/>
        </p:nvSpPr>
        <p:spPr>
          <a:xfrm>
            <a:off x="5801060" y="6344315"/>
            <a:ext cx="3180679" cy="400110"/>
          </a:xfrm>
          <a:prstGeom prst="rect">
            <a:avLst/>
          </a:prstGeom>
          <a:noFill/>
        </p:spPr>
        <p:txBody>
          <a:bodyPr wrap="none" rtlCol="0">
            <a:spAutoFit/>
          </a:bodyPr>
          <a:lstStyle/>
          <a:p>
            <a:r>
              <a:rPr lang="en-US" sz="2000" dirty="0">
                <a:solidFill>
                  <a:srgbClr val="009999"/>
                </a:solidFill>
              </a:rPr>
              <a:t>Must ensure lossless join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p:nvPr/>
        </p:nvSpPr>
        <p:spPr bwMode="auto">
          <a:xfrm>
            <a:off x="2524611" y="4625730"/>
            <a:ext cx="3010465" cy="753858"/>
          </a:xfrm>
          <a:prstGeom prst="ellipse">
            <a:avLst/>
          </a:prstGeom>
          <a:noFill/>
          <a:ln w="19050" cap="flat" cmpd="sng" algn="ctr">
            <a:solidFill>
              <a:srgbClr val="0070C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 name="Oval 1"/>
          <p:cNvSpPr/>
          <p:nvPr/>
        </p:nvSpPr>
        <p:spPr bwMode="auto">
          <a:xfrm>
            <a:off x="3276600" y="3733800"/>
            <a:ext cx="3810000" cy="914400"/>
          </a:xfrm>
          <a:prstGeom prst="ellipse">
            <a:avLst/>
          </a:prstGeom>
          <a:noFill/>
          <a:ln w="19050"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2226" name="Text Box 2"/>
          <p:cNvSpPr txBox="1">
            <a:spLocks noChangeArrowheads="1"/>
          </p:cNvSpPr>
          <p:nvPr/>
        </p:nvSpPr>
        <p:spPr bwMode="auto">
          <a:xfrm>
            <a:off x="1818056" y="221697"/>
            <a:ext cx="579517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i="0" dirty="0">
                <a:solidFill>
                  <a:srgbClr val="800080"/>
                </a:solidFill>
              </a:rPr>
              <a:t>Why fragment at all?</a:t>
            </a:r>
          </a:p>
        </p:txBody>
      </p:sp>
      <p:sp>
        <p:nvSpPr>
          <p:cNvPr id="52227" name="Text Box 3"/>
          <p:cNvSpPr txBox="1">
            <a:spLocks noChangeArrowheads="1"/>
          </p:cNvSpPr>
          <p:nvPr/>
        </p:nvSpPr>
        <p:spPr bwMode="auto">
          <a:xfrm>
            <a:off x="457200" y="1074241"/>
            <a:ext cx="8239124" cy="2689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571500" indent="-228600" eaLnBrk="0" hangingPunct="0">
              <a:defRPr sz="2400" i="1">
                <a:solidFill>
                  <a:schemeClr val="tx1"/>
                </a:solidFill>
                <a:latin typeface="Comic Sans MS" pitchFamily="66" charset="0"/>
                <a:cs typeface="Arial" charset="0"/>
              </a:defRPr>
            </a:lvl2pPr>
            <a:lvl3pPr marL="1374775" indent="-460375"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40000"/>
              </a:spcAft>
            </a:pPr>
            <a:r>
              <a:rPr lang="en-US" sz="2800" i="0" dirty="0">
                <a:solidFill>
                  <a:schemeClr val="accent2"/>
                </a:solidFill>
              </a:rPr>
              <a:t>Reasons</a:t>
            </a:r>
            <a:r>
              <a:rPr lang="en-US" sz="2800" i="0" dirty="0"/>
              <a:t>:</a:t>
            </a:r>
          </a:p>
          <a:p>
            <a:pPr lvl="1" eaLnBrk="1" hangingPunct="1">
              <a:spcAft>
                <a:spcPct val="40000"/>
              </a:spcAft>
              <a:buFontTx/>
              <a:buChar char="•"/>
            </a:pPr>
            <a:r>
              <a:rPr lang="en-US" b="1" i="0" dirty="0" err="1"/>
              <a:t>Interquery</a:t>
            </a:r>
            <a:r>
              <a:rPr lang="en-US" b="1" i="0" dirty="0"/>
              <a:t> concurrency</a:t>
            </a:r>
            <a:r>
              <a:rPr lang="en-US" i="0" dirty="0"/>
              <a:t>:  Executing </a:t>
            </a:r>
            <a:r>
              <a:rPr lang="en-US" dirty="0"/>
              <a:t>multiple queries </a:t>
            </a:r>
            <a:r>
              <a:rPr lang="en-US" i="0" dirty="0"/>
              <a:t>on different fragments simultaneously</a:t>
            </a:r>
          </a:p>
          <a:p>
            <a:pPr lvl="1" eaLnBrk="1" hangingPunct="1">
              <a:spcAft>
                <a:spcPts val="0"/>
              </a:spcAft>
              <a:buFontTx/>
              <a:buChar char="•"/>
            </a:pPr>
            <a:r>
              <a:rPr lang="en-US" b="1" i="0" dirty="0"/>
              <a:t>Intraquery concurrency</a:t>
            </a:r>
            <a:r>
              <a:rPr lang="en-US" i="0" dirty="0"/>
              <a:t>:  Executing </a:t>
            </a:r>
            <a:r>
              <a:rPr lang="en-US" dirty="0"/>
              <a:t>multiple subqueries</a:t>
            </a:r>
            <a:r>
              <a:rPr lang="en-US" i="0" dirty="0"/>
              <a:t> of a query on different fragments simultaneously</a:t>
            </a:r>
          </a:p>
        </p:txBody>
      </p:sp>
      <p:grpSp>
        <p:nvGrpSpPr>
          <p:cNvPr id="13" name="Group 12">
            <a:extLst>
              <a:ext uri="{FF2B5EF4-FFF2-40B4-BE49-F238E27FC236}">
                <a16:creationId xmlns:a16="http://schemas.microsoft.com/office/drawing/2014/main" id="{B4E0B69D-0561-49AF-AC18-A8430C663FC6}"/>
              </a:ext>
            </a:extLst>
          </p:cNvPr>
          <p:cNvGrpSpPr/>
          <p:nvPr/>
        </p:nvGrpSpPr>
        <p:grpSpPr>
          <a:xfrm>
            <a:off x="2734444" y="3902257"/>
            <a:ext cx="4111858" cy="2644033"/>
            <a:chOff x="4319835" y="3909167"/>
            <a:chExt cx="4111858" cy="2644033"/>
          </a:xfrm>
        </p:grpSpPr>
        <p:sp>
          <p:nvSpPr>
            <p:cNvPr id="16" name="Oval 15">
              <a:extLst>
                <a:ext uri="{FF2B5EF4-FFF2-40B4-BE49-F238E27FC236}">
                  <a16:creationId xmlns:a16="http://schemas.microsoft.com/office/drawing/2014/main" id="{F76A96B5-4A3E-4C96-BFF2-B0F1572F121E}"/>
                </a:ext>
              </a:extLst>
            </p:cNvPr>
            <p:cNvSpPr/>
            <p:nvPr/>
          </p:nvSpPr>
          <p:spPr bwMode="auto">
            <a:xfrm>
              <a:off x="5574732" y="4725630"/>
              <a:ext cx="1371600" cy="496199"/>
            </a:xfrm>
            <a:prstGeom prst="ellipse">
              <a:avLst/>
            </a:prstGeom>
            <a:solidFill>
              <a:srgbClr val="FF993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2060"/>
                  </a:solidFill>
                  <a:effectLst/>
                  <a:latin typeface="Comic Sans MS" pitchFamily="66" charset="0"/>
                </a:rPr>
                <a:t>Query 1.2</a:t>
              </a:r>
            </a:p>
          </p:txBody>
        </p:sp>
        <p:sp>
          <p:nvSpPr>
            <p:cNvPr id="17" name="Oval 16">
              <a:extLst>
                <a:ext uri="{FF2B5EF4-FFF2-40B4-BE49-F238E27FC236}">
                  <a16:creationId xmlns:a16="http://schemas.microsoft.com/office/drawing/2014/main" id="{9CAB8AB8-6AE8-415D-B660-B4494ABA47D3}"/>
                </a:ext>
              </a:extLst>
            </p:cNvPr>
            <p:cNvSpPr/>
            <p:nvPr/>
          </p:nvSpPr>
          <p:spPr bwMode="auto">
            <a:xfrm>
              <a:off x="5005635" y="3970331"/>
              <a:ext cx="1066800" cy="496103"/>
            </a:xfrm>
            <a:prstGeom prst="ellipse">
              <a:avLst/>
            </a:prstGeom>
            <a:solidFill>
              <a:srgbClr val="FF993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2060"/>
                  </a:solidFill>
                  <a:effectLst/>
                  <a:latin typeface="Comic Sans MS" pitchFamily="66" charset="0"/>
                </a:rPr>
                <a:t>Query 1</a:t>
              </a:r>
            </a:p>
          </p:txBody>
        </p:sp>
        <p:sp>
          <p:nvSpPr>
            <p:cNvPr id="18" name="Oval 17">
              <a:extLst>
                <a:ext uri="{FF2B5EF4-FFF2-40B4-BE49-F238E27FC236}">
                  <a16:creationId xmlns:a16="http://schemas.microsoft.com/office/drawing/2014/main" id="{96EBF59B-F10A-4B99-807E-57C929F20A72}"/>
                </a:ext>
              </a:extLst>
            </p:cNvPr>
            <p:cNvSpPr/>
            <p:nvPr/>
          </p:nvSpPr>
          <p:spPr bwMode="auto">
            <a:xfrm>
              <a:off x="4319835" y="4725630"/>
              <a:ext cx="1371600" cy="496103"/>
            </a:xfrm>
            <a:prstGeom prst="ellipse">
              <a:avLst/>
            </a:prstGeom>
            <a:solidFill>
              <a:srgbClr val="FF993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2060"/>
                  </a:solidFill>
                  <a:effectLst/>
                  <a:latin typeface="Comic Sans MS" pitchFamily="66" charset="0"/>
                </a:rPr>
                <a:t>Query 1.1</a:t>
              </a:r>
            </a:p>
          </p:txBody>
        </p:sp>
        <p:sp>
          <p:nvSpPr>
            <p:cNvPr id="19" name="Arrow: Down 18">
              <a:extLst>
                <a:ext uri="{FF2B5EF4-FFF2-40B4-BE49-F238E27FC236}">
                  <a16:creationId xmlns:a16="http://schemas.microsoft.com/office/drawing/2014/main" id="{4F66B34C-6964-4C51-87F4-265E95FD33A2}"/>
                </a:ext>
              </a:extLst>
            </p:cNvPr>
            <p:cNvSpPr/>
            <p:nvPr/>
          </p:nvSpPr>
          <p:spPr bwMode="auto">
            <a:xfrm rot="1081361">
              <a:off x="5175465" y="4361350"/>
              <a:ext cx="152400" cy="496103"/>
            </a:xfrm>
            <a:prstGeom prst="downArrow">
              <a:avLst/>
            </a:prstGeom>
            <a:solidFill>
              <a:srgbClr val="DF8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0" name="Arrow: Down 19">
              <a:extLst>
                <a:ext uri="{FF2B5EF4-FFF2-40B4-BE49-F238E27FC236}">
                  <a16:creationId xmlns:a16="http://schemas.microsoft.com/office/drawing/2014/main" id="{B904B57A-1624-448E-A47B-BADB53D64439}"/>
                </a:ext>
              </a:extLst>
            </p:cNvPr>
            <p:cNvSpPr/>
            <p:nvPr/>
          </p:nvSpPr>
          <p:spPr bwMode="auto">
            <a:xfrm rot="20572903">
              <a:off x="5752143" y="4364030"/>
              <a:ext cx="152400" cy="496103"/>
            </a:xfrm>
            <a:prstGeom prst="downArrow">
              <a:avLst/>
            </a:prstGeom>
            <a:solidFill>
              <a:srgbClr val="DF8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1" name="Rectangle: Rounded Corners 20">
              <a:extLst>
                <a:ext uri="{FF2B5EF4-FFF2-40B4-BE49-F238E27FC236}">
                  <a16:creationId xmlns:a16="http://schemas.microsoft.com/office/drawing/2014/main" id="{08BC8016-97F4-44A8-8DFA-E89F38B5C505}"/>
                </a:ext>
              </a:extLst>
            </p:cNvPr>
            <p:cNvSpPr/>
            <p:nvPr/>
          </p:nvSpPr>
          <p:spPr bwMode="auto">
            <a:xfrm>
              <a:off x="4319835" y="5694066"/>
              <a:ext cx="609600" cy="838200"/>
            </a:xfrm>
            <a:prstGeom prst="roundRect">
              <a:avLst>
                <a:gd name="adj" fmla="val 8755"/>
              </a:avLst>
            </a:prstGeom>
            <a:solidFill>
              <a:schemeClr val="accent1">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F1</a:t>
              </a:r>
            </a:p>
          </p:txBody>
        </p:sp>
        <p:sp>
          <p:nvSpPr>
            <p:cNvPr id="22" name="Rectangle: Rounded Corners 21">
              <a:extLst>
                <a:ext uri="{FF2B5EF4-FFF2-40B4-BE49-F238E27FC236}">
                  <a16:creationId xmlns:a16="http://schemas.microsoft.com/office/drawing/2014/main" id="{CF991986-3908-4DB9-9B59-AD19E0624C52}"/>
                </a:ext>
              </a:extLst>
            </p:cNvPr>
            <p:cNvSpPr/>
            <p:nvPr/>
          </p:nvSpPr>
          <p:spPr bwMode="auto">
            <a:xfrm>
              <a:off x="5005635" y="5694066"/>
              <a:ext cx="609600" cy="838200"/>
            </a:xfrm>
            <a:prstGeom prst="roundRect">
              <a:avLst>
                <a:gd name="adj" fmla="val 8755"/>
              </a:avLst>
            </a:prstGeom>
            <a:solidFill>
              <a:schemeClr val="accent1">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F2</a:t>
              </a:r>
            </a:p>
          </p:txBody>
        </p:sp>
        <p:sp>
          <p:nvSpPr>
            <p:cNvPr id="23" name="Rectangle: Rounded Corners 22">
              <a:extLst>
                <a:ext uri="{FF2B5EF4-FFF2-40B4-BE49-F238E27FC236}">
                  <a16:creationId xmlns:a16="http://schemas.microsoft.com/office/drawing/2014/main" id="{5EE7AF3D-5EBF-47B2-8564-2C27772309AB}"/>
                </a:ext>
              </a:extLst>
            </p:cNvPr>
            <p:cNvSpPr/>
            <p:nvPr/>
          </p:nvSpPr>
          <p:spPr bwMode="auto">
            <a:xfrm>
              <a:off x="5691435" y="5700765"/>
              <a:ext cx="609600" cy="838200"/>
            </a:xfrm>
            <a:prstGeom prst="roundRect">
              <a:avLst>
                <a:gd name="adj" fmla="val 8755"/>
              </a:avLst>
            </a:prstGeom>
            <a:solidFill>
              <a:schemeClr val="accent1">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F3</a:t>
              </a:r>
            </a:p>
          </p:txBody>
        </p:sp>
        <p:sp>
          <p:nvSpPr>
            <p:cNvPr id="24" name="Rectangle: Rounded Corners 23">
              <a:extLst>
                <a:ext uri="{FF2B5EF4-FFF2-40B4-BE49-F238E27FC236}">
                  <a16:creationId xmlns:a16="http://schemas.microsoft.com/office/drawing/2014/main" id="{F57C9BA7-B733-4772-AE09-1BCB3F7C4A5B}"/>
                </a:ext>
              </a:extLst>
            </p:cNvPr>
            <p:cNvSpPr/>
            <p:nvPr/>
          </p:nvSpPr>
          <p:spPr bwMode="auto">
            <a:xfrm>
              <a:off x="6377235" y="5715000"/>
              <a:ext cx="609600" cy="838200"/>
            </a:xfrm>
            <a:prstGeom prst="roundRect">
              <a:avLst>
                <a:gd name="adj" fmla="val 8755"/>
              </a:avLst>
            </a:prstGeom>
            <a:solidFill>
              <a:schemeClr val="accent1">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F4</a:t>
              </a:r>
            </a:p>
          </p:txBody>
        </p:sp>
        <p:sp>
          <p:nvSpPr>
            <p:cNvPr id="25" name="Arrow: Up 24">
              <a:extLst>
                <a:ext uri="{FF2B5EF4-FFF2-40B4-BE49-F238E27FC236}">
                  <a16:creationId xmlns:a16="http://schemas.microsoft.com/office/drawing/2014/main" id="{2DCEBA74-16CA-4D2D-A6F7-566E10836490}"/>
                </a:ext>
              </a:extLst>
            </p:cNvPr>
            <p:cNvSpPr/>
            <p:nvPr/>
          </p:nvSpPr>
          <p:spPr bwMode="auto">
            <a:xfrm rot="434454">
              <a:off x="4570491" y="5114036"/>
              <a:ext cx="152398" cy="741319"/>
            </a:xfrm>
            <a:prstGeom prst="up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6" name="Arrow: Up 25">
              <a:extLst>
                <a:ext uri="{FF2B5EF4-FFF2-40B4-BE49-F238E27FC236}">
                  <a16:creationId xmlns:a16="http://schemas.microsoft.com/office/drawing/2014/main" id="{0343013B-9557-4172-B1EB-FAEAD2F36F58}"/>
                </a:ext>
              </a:extLst>
            </p:cNvPr>
            <p:cNvSpPr/>
            <p:nvPr/>
          </p:nvSpPr>
          <p:spPr bwMode="auto">
            <a:xfrm rot="21079597">
              <a:off x="5204689" y="5135306"/>
              <a:ext cx="152398" cy="741319"/>
            </a:xfrm>
            <a:prstGeom prst="up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7" name="Arrow: Up 26">
              <a:extLst>
                <a:ext uri="{FF2B5EF4-FFF2-40B4-BE49-F238E27FC236}">
                  <a16:creationId xmlns:a16="http://schemas.microsoft.com/office/drawing/2014/main" id="{1E197196-BD68-474B-9990-017643819985}"/>
                </a:ext>
              </a:extLst>
            </p:cNvPr>
            <p:cNvSpPr/>
            <p:nvPr/>
          </p:nvSpPr>
          <p:spPr bwMode="auto">
            <a:xfrm rot="20495600">
              <a:off x="6501452" y="5115587"/>
              <a:ext cx="152398" cy="741319"/>
            </a:xfrm>
            <a:prstGeom prst="up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8" name="Oval 27">
              <a:extLst>
                <a:ext uri="{FF2B5EF4-FFF2-40B4-BE49-F238E27FC236}">
                  <a16:creationId xmlns:a16="http://schemas.microsoft.com/office/drawing/2014/main" id="{24865830-AE45-417A-B6AA-08E6CADFC7F5}"/>
                </a:ext>
              </a:extLst>
            </p:cNvPr>
            <p:cNvSpPr/>
            <p:nvPr/>
          </p:nvSpPr>
          <p:spPr bwMode="auto">
            <a:xfrm>
              <a:off x="7201516" y="3909167"/>
              <a:ext cx="1230177" cy="496199"/>
            </a:xfrm>
            <a:prstGeom prst="ellipse">
              <a:avLst/>
            </a:prstGeom>
            <a:solidFill>
              <a:srgbClr val="FF993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rgbClr val="002060"/>
                  </a:solidFill>
                  <a:effectLst/>
                  <a:latin typeface="Comic Sans MS" pitchFamily="66" charset="0"/>
                </a:rPr>
                <a:t>Query 2</a:t>
              </a:r>
            </a:p>
          </p:txBody>
        </p:sp>
        <p:sp>
          <p:nvSpPr>
            <p:cNvPr id="29" name="Rectangle: Rounded Corners 28">
              <a:extLst>
                <a:ext uri="{FF2B5EF4-FFF2-40B4-BE49-F238E27FC236}">
                  <a16:creationId xmlns:a16="http://schemas.microsoft.com/office/drawing/2014/main" id="{B5C93D0B-FF5C-4C43-A2C9-30D68FC04AF0}"/>
                </a:ext>
              </a:extLst>
            </p:cNvPr>
            <p:cNvSpPr/>
            <p:nvPr/>
          </p:nvSpPr>
          <p:spPr bwMode="auto">
            <a:xfrm>
              <a:off x="7103538" y="5700765"/>
              <a:ext cx="609600" cy="838200"/>
            </a:xfrm>
            <a:prstGeom prst="roundRect">
              <a:avLst>
                <a:gd name="adj" fmla="val 8755"/>
              </a:avLst>
            </a:prstGeom>
            <a:solidFill>
              <a:schemeClr val="accent1">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F4</a:t>
              </a:r>
            </a:p>
          </p:txBody>
        </p:sp>
        <p:sp>
          <p:nvSpPr>
            <p:cNvPr id="30" name="Rectangle: Rounded Corners 29">
              <a:extLst>
                <a:ext uri="{FF2B5EF4-FFF2-40B4-BE49-F238E27FC236}">
                  <a16:creationId xmlns:a16="http://schemas.microsoft.com/office/drawing/2014/main" id="{610AB7CF-10D2-426E-BD98-D49577EFFBAC}"/>
                </a:ext>
              </a:extLst>
            </p:cNvPr>
            <p:cNvSpPr/>
            <p:nvPr/>
          </p:nvSpPr>
          <p:spPr bwMode="auto">
            <a:xfrm>
              <a:off x="7789338" y="5715000"/>
              <a:ext cx="609600" cy="838200"/>
            </a:xfrm>
            <a:prstGeom prst="roundRect">
              <a:avLst>
                <a:gd name="adj" fmla="val 8755"/>
              </a:avLst>
            </a:prstGeom>
            <a:solidFill>
              <a:schemeClr val="accent1">
                <a:lumMod val="60000"/>
                <a:lumOff val="4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F5</a:t>
              </a:r>
            </a:p>
          </p:txBody>
        </p:sp>
        <p:sp>
          <p:nvSpPr>
            <p:cNvPr id="31" name="Arrow: Up 30">
              <a:extLst>
                <a:ext uri="{FF2B5EF4-FFF2-40B4-BE49-F238E27FC236}">
                  <a16:creationId xmlns:a16="http://schemas.microsoft.com/office/drawing/2014/main" id="{1B00A361-73BA-4EF3-A061-06493045262B}"/>
                </a:ext>
              </a:extLst>
            </p:cNvPr>
            <p:cNvSpPr/>
            <p:nvPr/>
          </p:nvSpPr>
          <p:spPr bwMode="auto">
            <a:xfrm rot="21191598">
              <a:off x="7868358" y="4355576"/>
              <a:ext cx="184342" cy="1502119"/>
            </a:xfrm>
            <a:prstGeom prst="upArrow">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sp>
        <p:nvSpPr>
          <p:cNvPr id="52224" name="TextBox 52223">
            <a:extLst>
              <a:ext uri="{FF2B5EF4-FFF2-40B4-BE49-F238E27FC236}">
                <a16:creationId xmlns:a16="http://schemas.microsoft.com/office/drawing/2014/main" id="{A9EF7CA6-6182-4313-A489-7AA99D5D8779}"/>
              </a:ext>
            </a:extLst>
          </p:cNvPr>
          <p:cNvSpPr txBox="1"/>
          <p:nvPr/>
        </p:nvSpPr>
        <p:spPr>
          <a:xfrm>
            <a:off x="163547" y="5838025"/>
            <a:ext cx="2464401" cy="707886"/>
          </a:xfrm>
          <a:prstGeom prst="rect">
            <a:avLst/>
          </a:prstGeom>
          <a:noFill/>
        </p:spPr>
        <p:txBody>
          <a:bodyPr wrap="square" rtlCol="0">
            <a:spAutoFit/>
          </a:bodyPr>
          <a:lstStyle/>
          <a:p>
            <a:r>
              <a:rPr lang="en-US" sz="2000" dirty="0"/>
              <a:t>Data Fragments at different locations</a:t>
            </a:r>
          </a:p>
        </p:txBody>
      </p:sp>
      <p:sp>
        <p:nvSpPr>
          <p:cNvPr id="33" name="Rounded Rectangular Callout 32"/>
          <p:cNvSpPr/>
          <p:nvPr/>
        </p:nvSpPr>
        <p:spPr bwMode="auto">
          <a:xfrm>
            <a:off x="587214" y="4349341"/>
            <a:ext cx="1784665" cy="814518"/>
          </a:xfrm>
          <a:prstGeom prst="wedgeRoundRectCallout">
            <a:avLst>
              <a:gd name="adj1" fmla="val 67102"/>
              <a:gd name="adj2" fmla="val 26191"/>
              <a:gd name="adj3" fmla="val 16667"/>
            </a:avLst>
          </a:prstGeom>
          <a:solidFill>
            <a:srgbClr val="0070C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err="1">
                <a:ln>
                  <a:noFill/>
                </a:ln>
                <a:solidFill>
                  <a:schemeClr val="bg1"/>
                </a:solidFill>
                <a:effectLst/>
              </a:rPr>
              <a:t>Intraquery</a:t>
            </a:r>
            <a:r>
              <a:rPr lang="en-US" sz="2000" dirty="0">
                <a:solidFill>
                  <a:schemeClr val="bg1"/>
                </a:solidFill>
              </a:rPr>
              <a:t> concurrency</a:t>
            </a:r>
            <a:endParaRPr kumimoji="0" lang="en-US" sz="2000" b="0" i="1" u="none" strike="noStrike" cap="none" normalizeH="0" baseline="0" dirty="0">
              <a:ln>
                <a:noFill/>
              </a:ln>
              <a:solidFill>
                <a:schemeClr val="bg1"/>
              </a:solidFill>
              <a:effectLst/>
            </a:endParaRPr>
          </a:p>
        </p:txBody>
      </p:sp>
      <p:sp>
        <p:nvSpPr>
          <p:cNvPr id="34" name="Rounded Rectangular Callout 33"/>
          <p:cNvSpPr/>
          <p:nvPr/>
        </p:nvSpPr>
        <p:spPr bwMode="auto">
          <a:xfrm>
            <a:off x="6853792" y="4559512"/>
            <a:ext cx="1784665" cy="814518"/>
          </a:xfrm>
          <a:prstGeom prst="wedgeRoundRectCallout">
            <a:avLst>
              <a:gd name="adj1" fmla="val -48092"/>
              <a:gd name="adj2" fmla="val -79104"/>
              <a:gd name="adj3" fmla="val 16667"/>
            </a:avLst>
          </a:prstGeom>
          <a:solidFill>
            <a:srgbClr val="FF434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err="1">
                <a:ln>
                  <a:noFill/>
                </a:ln>
                <a:solidFill>
                  <a:schemeClr val="bg1"/>
                </a:solidFill>
                <a:effectLst/>
              </a:rPr>
              <a:t>Interquery</a:t>
            </a:r>
            <a:r>
              <a:rPr lang="en-US" sz="2000" dirty="0">
                <a:solidFill>
                  <a:schemeClr val="bg1"/>
                </a:solidFill>
              </a:rPr>
              <a:t> concurrency</a:t>
            </a:r>
            <a:endParaRPr kumimoji="0" lang="en-US" sz="2000" b="0" i="1"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41843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wipe(left)">
                                      <p:cBhvr>
                                        <p:cTn id="7" dur="500"/>
                                        <p:tgtEl>
                                          <p:spTgt spid="52227">
                                            <p:txEl>
                                              <p:pRg st="1" end="1"/>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2227">
                                            <p:txEl>
                                              <p:pRg st="2" end="2"/>
                                            </p:txEl>
                                          </p:spTgt>
                                        </p:tgtEl>
                                        <p:attrNameLst>
                                          <p:attrName>style.visibility</p:attrName>
                                        </p:attrNameLst>
                                      </p:cBhvr>
                                      <p:to>
                                        <p:strVal val="visible"/>
                                      </p:to>
                                    </p:set>
                                    <p:animEffect transition="in" filter="wipe(left)">
                                      <p:cBhvr>
                                        <p:cTn id="16" dur="500"/>
                                        <p:tgtEl>
                                          <p:spTgt spid="52227">
                                            <p:txEl>
                                              <p:pRg st="2" end="2"/>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143000" y="214809"/>
            <a:ext cx="705674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b="1" i="0" dirty="0">
                <a:solidFill>
                  <a:schemeClr val="accent2"/>
                </a:solidFill>
              </a:rPr>
              <a:t>Degree of Fragmentation</a:t>
            </a:r>
          </a:p>
        </p:txBody>
      </p:sp>
      <p:sp>
        <p:nvSpPr>
          <p:cNvPr id="53251" name="Text Box 3"/>
          <p:cNvSpPr txBox="1">
            <a:spLocks noChangeArrowheads="1"/>
          </p:cNvSpPr>
          <p:nvPr/>
        </p:nvSpPr>
        <p:spPr bwMode="auto">
          <a:xfrm>
            <a:off x="419101" y="1387691"/>
            <a:ext cx="4499806" cy="4878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5888" indent="-115888"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230188" indent="-230188" eaLnBrk="1" hangingPunct="1">
              <a:spcAft>
                <a:spcPts val="600"/>
              </a:spcAft>
              <a:buFontTx/>
              <a:buChar char="•"/>
            </a:pPr>
            <a:r>
              <a:rPr lang="en-US" i="0" dirty="0"/>
              <a:t>Application views are usually subsets of relations, e.g.,</a:t>
            </a:r>
          </a:p>
          <a:p>
            <a:pPr marL="398463" indent="0" eaLnBrk="1" hangingPunct="1">
              <a:spcAft>
                <a:spcPts val="0"/>
              </a:spcAft>
            </a:pPr>
            <a:r>
              <a:rPr lang="en-US" sz="2000" i="0" dirty="0"/>
              <a:t>SELECT  </a:t>
            </a:r>
            <a:r>
              <a:rPr lang="en-US" sz="2000" i="0" dirty="0" err="1"/>
              <a:t>E.Eno</a:t>
            </a:r>
            <a:endParaRPr lang="en-US" sz="2000" i="0" dirty="0"/>
          </a:p>
          <a:p>
            <a:pPr marL="398463" indent="0" eaLnBrk="1" hangingPunct="1">
              <a:spcAft>
                <a:spcPts val="0"/>
              </a:spcAft>
            </a:pPr>
            <a:r>
              <a:rPr lang="en-US" sz="2000" i="0" dirty="0"/>
              <a:t>FROM     Employee E</a:t>
            </a:r>
          </a:p>
          <a:p>
            <a:pPr marL="398463" indent="0" eaLnBrk="1" hangingPunct="1">
              <a:spcAft>
                <a:spcPts val="600"/>
              </a:spcAft>
            </a:pPr>
            <a:r>
              <a:rPr lang="en-US" sz="2000" i="0" dirty="0"/>
              <a:t>Where    </a:t>
            </a:r>
            <a:r>
              <a:rPr lang="en-US" sz="2000" b="1" i="0" dirty="0" err="1"/>
              <a:t>E.Salary</a:t>
            </a:r>
            <a:r>
              <a:rPr lang="en-US" sz="2000" b="1" i="0" dirty="0"/>
              <a:t> &gt; 500000</a:t>
            </a:r>
          </a:p>
          <a:p>
            <a:pPr marL="398463" indent="0" eaLnBrk="1" hangingPunct="1">
              <a:spcAft>
                <a:spcPts val="600"/>
              </a:spcAft>
            </a:pPr>
            <a:r>
              <a:rPr lang="en-US" sz="2000" i="0" dirty="0"/>
              <a:t>    /* Subset of Employee </a:t>
            </a:r>
          </a:p>
          <a:p>
            <a:pPr marL="228600" indent="0" eaLnBrk="1" hangingPunct="1"/>
            <a:r>
              <a:rPr lang="en-US" i="0" dirty="0"/>
              <a:t>It is only natural to consider subsets of relations as </a:t>
            </a:r>
            <a:r>
              <a:rPr lang="en-US" b="1" i="0" dirty="0">
                <a:solidFill>
                  <a:srgbClr val="00B0F0"/>
                </a:solidFill>
              </a:rPr>
              <a:t>distribution units</a:t>
            </a:r>
            <a:r>
              <a:rPr lang="en-US" i="0" dirty="0"/>
              <a:t>.</a:t>
            </a:r>
          </a:p>
          <a:p>
            <a:pPr marL="230188" indent="-230188" eaLnBrk="1" hangingPunct="1">
              <a:buFontTx/>
              <a:buChar char="•"/>
            </a:pPr>
            <a:endParaRPr lang="en-US" i="0" dirty="0"/>
          </a:p>
          <a:p>
            <a:pPr marL="230188" indent="-230188" eaLnBrk="1" hangingPunct="1">
              <a:buFontTx/>
              <a:buChar char="•"/>
            </a:pPr>
            <a:r>
              <a:rPr lang="en-US" i="0" dirty="0"/>
              <a:t>The appropriate degree of fragmentation is </a:t>
            </a:r>
            <a:r>
              <a:rPr lang="en-US" b="1" i="0" dirty="0">
                <a:solidFill>
                  <a:srgbClr val="00B0F0"/>
                </a:solidFill>
              </a:rPr>
              <a:t>dependent on the applications</a:t>
            </a:r>
            <a:r>
              <a:rPr lang="en-US" i="0" dirty="0"/>
              <a:t>.</a:t>
            </a:r>
          </a:p>
        </p:txBody>
      </p:sp>
      <p:sp>
        <p:nvSpPr>
          <p:cNvPr id="2" name="Rectangle 1">
            <a:extLst>
              <a:ext uri="{FF2B5EF4-FFF2-40B4-BE49-F238E27FC236}">
                <a16:creationId xmlns:a16="http://schemas.microsoft.com/office/drawing/2014/main" id="{BC7AC0B4-C32E-44CD-8CC7-78980654CD08}"/>
              </a:ext>
            </a:extLst>
          </p:cNvPr>
          <p:cNvSpPr/>
          <p:nvPr/>
        </p:nvSpPr>
        <p:spPr bwMode="auto">
          <a:xfrm>
            <a:off x="5410200" y="1537027"/>
            <a:ext cx="1676400" cy="3581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 name="TextBox 2">
            <a:extLst>
              <a:ext uri="{FF2B5EF4-FFF2-40B4-BE49-F238E27FC236}">
                <a16:creationId xmlns:a16="http://schemas.microsoft.com/office/drawing/2014/main" id="{C4AACB4C-F091-4D90-8D38-8141CCA92973}"/>
              </a:ext>
            </a:extLst>
          </p:cNvPr>
          <p:cNvSpPr txBox="1"/>
          <p:nvPr/>
        </p:nvSpPr>
        <p:spPr>
          <a:xfrm>
            <a:off x="5359573" y="1093104"/>
            <a:ext cx="1524776" cy="461665"/>
          </a:xfrm>
          <a:prstGeom prst="rect">
            <a:avLst/>
          </a:prstGeom>
          <a:noFill/>
        </p:spPr>
        <p:txBody>
          <a:bodyPr wrap="none" rtlCol="0">
            <a:spAutoFit/>
          </a:bodyPr>
          <a:lstStyle/>
          <a:p>
            <a:r>
              <a:rPr lang="en-US" dirty="0"/>
              <a:t>Employee</a:t>
            </a:r>
          </a:p>
        </p:txBody>
      </p:sp>
      <p:sp>
        <p:nvSpPr>
          <p:cNvPr id="4" name="Rectangle 3">
            <a:extLst>
              <a:ext uri="{FF2B5EF4-FFF2-40B4-BE49-F238E27FC236}">
                <a16:creationId xmlns:a16="http://schemas.microsoft.com/office/drawing/2014/main" id="{0C338C88-F8FF-473F-954B-CADA8295FEB3}"/>
              </a:ext>
            </a:extLst>
          </p:cNvPr>
          <p:cNvSpPr/>
          <p:nvPr/>
        </p:nvSpPr>
        <p:spPr bwMode="auto">
          <a:xfrm>
            <a:off x="5334000" y="2761443"/>
            <a:ext cx="1828800" cy="597075"/>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 name="TextBox 4">
            <a:extLst>
              <a:ext uri="{FF2B5EF4-FFF2-40B4-BE49-F238E27FC236}">
                <a16:creationId xmlns:a16="http://schemas.microsoft.com/office/drawing/2014/main" id="{14407402-4A17-4C91-8ED2-C98E31855B6F}"/>
              </a:ext>
            </a:extLst>
          </p:cNvPr>
          <p:cNvSpPr txBox="1"/>
          <p:nvPr/>
        </p:nvSpPr>
        <p:spPr>
          <a:xfrm>
            <a:off x="5335565" y="2758467"/>
            <a:ext cx="1676400" cy="646331"/>
          </a:xfrm>
          <a:prstGeom prst="rect">
            <a:avLst/>
          </a:prstGeom>
          <a:noFill/>
        </p:spPr>
        <p:txBody>
          <a:bodyPr wrap="square" rtlCol="0">
            <a:spAutoFit/>
          </a:bodyPr>
          <a:lstStyle/>
          <a:p>
            <a:pPr algn="r"/>
            <a:r>
              <a:rPr lang="en-US" sz="1800" dirty="0"/>
              <a:t>A distribution unit</a:t>
            </a:r>
          </a:p>
        </p:txBody>
      </p:sp>
      <p:sp>
        <p:nvSpPr>
          <p:cNvPr id="8" name="Rectangle 7">
            <a:extLst>
              <a:ext uri="{FF2B5EF4-FFF2-40B4-BE49-F238E27FC236}">
                <a16:creationId xmlns:a16="http://schemas.microsoft.com/office/drawing/2014/main" id="{0A97CF36-4A49-4B13-B506-B6C2DE9BF45F}"/>
              </a:ext>
            </a:extLst>
          </p:cNvPr>
          <p:cNvSpPr/>
          <p:nvPr/>
        </p:nvSpPr>
        <p:spPr bwMode="auto">
          <a:xfrm>
            <a:off x="5334000" y="4730781"/>
            <a:ext cx="1828800" cy="450819"/>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9" name="Rectangle 8">
            <a:extLst>
              <a:ext uri="{FF2B5EF4-FFF2-40B4-BE49-F238E27FC236}">
                <a16:creationId xmlns:a16="http://schemas.microsoft.com/office/drawing/2014/main" id="{6050EAE2-ACA7-4760-A288-70D2C21FB53F}"/>
              </a:ext>
            </a:extLst>
          </p:cNvPr>
          <p:cNvSpPr/>
          <p:nvPr/>
        </p:nvSpPr>
        <p:spPr bwMode="auto">
          <a:xfrm>
            <a:off x="5334000" y="1775929"/>
            <a:ext cx="1828800" cy="45082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nvGrpSpPr>
          <p:cNvPr id="10" name="Group 9">
            <a:extLst>
              <a:ext uri="{FF2B5EF4-FFF2-40B4-BE49-F238E27FC236}">
                <a16:creationId xmlns:a16="http://schemas.microsoft.com/office/drawing/2014/main" id="{85882C25-6E20-43EE-91AA-E563366C99DA}"/>
              </a:ext>
            </a:extLst>
          </p:cNvPr>
          <p:cNvGrpSpPr/>
          <p:nvPr/>
        </p:nvGrpSpPr>
        <p:grpSpPr>
          <a:xfrm>
            <a:off x="6248400" y="4535302"/>
            <a:ext cx="2787357" cy="2107889"/>
            <a:chOff x="6248400" y="4712011"/>
            <a:chExt cx="2787357" cy="2107889"/>
          </a:xfrm>
        </p:grpSpPr>
        <p:pic>
          <p:nvPicPr>
            <p:cNvPr id="11" name="Picture 10">
              <a:extLst>
                <a:ext uri="{FF2B5EF4-FFF2-40B4-BE49-F238E27FC236}">
                  <a16:creationId xmlns:a16="http://schemas.microsoft.com/office/drawing/2014/main" id="{426B97F3-D2C3-4C6F-B400-17FD173DC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448300"/>
              <a:ext cx="1371600" cy="1371600"/>
            </a:xfrm>
            <a:prstGeom prst="rect">
              <a:avLst/>
            </a:prstGeom>
          </p:spPr>
        </p:pic>
        <p:sp>
          <p:nvSpPr>
            <p:cNvPr id="12" name="Flowchart: Terminator 11">
              <a:extLst>
                <a:ext uri="{FF2B5EF4-FFF2-40B4-BE49-F238E27FC236}">
                  <a16:creationId xmlns:a16="http://schemas.microsoft.com/office/drawing/2014/main" id="{0469A9FB-16C8-4D8A-86EC-568E4204D3C1}"/>
                </a:ext>
              </a:extLst>
            </p:cNvPr>
            <p:cNvSpPr/>
            <p:nvPr/>
          </p:nvSpPr>
          <p:spPr bwMode="auto">
            <a:xfrm>
              <a:off x="7719304" y="5235956"/>
              <a:ext cx="1043696" cy="356114"/>
            </a:xfrm>
            <a:prstGeom prst="flowChartTerminator">
              <a:avLst/>
            </a:prstGeom>
            <a:solidFill>
              <a:srgbClr val="B8C6F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t>Query</a:t>
              </a:r>
              <a:endParaRPr kumimoji="0" lang="en-US" sz="1800" b="0" i="1" u="none" strike="noStrike" cap="none" normalizeH="0" baseline="0" dirty="0">
                <a:ln>
                  <a:noFill/>
                </a:ln>
                <a:solidFill>
                  <a:schemeClr val="tx1"/>
                </a:solidFill>
                <a:effectLst/>
                <a:latin typeface="Comic Sans MS" pitchFamily="66" charset="0"/>
              </a:endParaRPr>
            </a:p>
          </p:txBody>
        </p:sp>
        <p:sp>
          <p:nvSpPr>
            <p:cNvPr id="13" name="TextBox 12">
              <a:extLst>
                <a:ext uri="{FF2B5EF4-FFF2-40B4-BE49-F238E27FC236}">
                  <a16:creationId xmlns:a16="http://schemas.microsoft.com/office/drawing/2014/main" id="{2D9AC4EC-BF3D-4DBA-8100-0E1C9A81E8B0}"/>
                </a:ext>
              </a:extLst>
            </p:cNvPr>
            <p:cNvSpPr txBox="1"/>
            <p:nvPr/>
          </p:nvSpPr>
          <p:spPr>
            <a:xfrm>
              <a:off x="7786061" y="6108772"/>
              <a:ext cx="965329" cy="307777"/>
            </a:xfrm>
            <a:prstGeom prst="rect">
              <a:avLst/>
            </a:prstGeom>
            <a:noFill/>
          </p:spPr>
          <p:txBody>
            <a:bodyPr wrap="none" rtlCol="0">
              <a:spAutoFit/>
            </a:bodyPr>
            <a:lstStyle/>
            <a:p>
              <a:r>
                <a:rPr lang="en-US" sz="1400" dirty="0"/>
                <a:t>40 tuples</a:t>
              </a:r>
            </a:p>
          </p:txBody>
        </p:sp>
        <p:sp>
          <p:nvSpPr>
            <p:cNvPr id="14" name="Bent-Up Arrow 7">
              <a:extLst>
                <a:ext uri="{FF2B5EF4-FFF2-40B4-BE49-F238E27FC236}">
                  <a16:creationId xmlns:a16="http://schemas.microsoft.com/office/drawing/2014/main" id="{A2FDB671-60AC-4502-9884-2A1AE6B7BC12}"/>
                </a:ext>
              </a:extLst>
            </p:cNvPr>
            <p:cNvSpPr/>
            <p:nvPr/>
          </p:nvSpPr>
          <p:spPr bwMode="auto">
            <a:xfrm>
              <a:off x="7467600" y="5599958"/>
              <a:ext cx="950415" cy="511045"/>
            </a:xfrm>
            <a:prstGeom prst="bentUpArrow">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5" name="TextBox 14">
              <a:extLst>
                <a:ext uri="{FF2B5EF4-FFF2-40B4-BE49-F238E27FC236}">
                  <a16:creationId xmlns:a16="http://schemas.microsoft.com/office/drawing/2014/main" id="{65F2A2B4-756A-41F4-8934-FCCF0B7B5D50}"/>
                </a:ext>
              </a:extLst>
            </p:cNvPr>
            <p:cNvSpPr txBox="1"/>
            <p:nvPr/>
          </p:nvSpPr>
          <p:spPr>
            <a:xfrm>
              <a:off x="7501693" y="4712011"/>
              <a:ext cx="1534064" cy="528350"/>
            </a:xfrm>
            <a:prstGeom prst="rect">
              <a:avLst/>
            </a:prstGeom>
            <a:noFill/>
          </p:spPr>
          <p:txBody>
            <a:bodyPr wrap="square" rtlCol="0">
              <a:spAutoFit/>
            </a:bodyPr>
            <a:lstStyle/>
            <a:p>
              <a:pPr>
                <a:lnSpc>
                  <a:spcPts val="1700"/>
                </a:lnSpc>
              </a:pPr>
              <a:r>
                <a:rPr lang="en-US" sz="1600" dirty="0"/>
                <a:t>Very popular at location </a:t>
              </a:r>
              <a:r>
                <a:rPr lang="en-US" sz="1600" dirty="0" err="1"/>
                <a:t>i</a:t>
              </a:r>
              <a:endParaRPr lang="en-US" sz="1600" dirty="0"/>
            </a:p>
          </p:txBody>
        </p:sp>
      </p:grpSp>
      <p:sp>
        <p:nvSpPr>
          <p:cNvPr id="6" name="TextBox 5">
            <a:extLst>
              <a:ext uri="{FF2B5EF4-FFF2-40B4-BE49-F238E27FC236}">
                <a16:creationId xmlns:a16="http://schemas.microsoft.com/office/drawing/2014/main" id="{4AEBA29C-6D86-46F2-A0AF-C7AB582FB02A}"/>
              </a:ext>
            </a:extLst>
          </p:cNvPr>
          <p:cNvSpPr txBox="1"/>
          <p:nvPr/>
        </p:nvSpPr>
        <p:spPr>
          <a:xfrm>
            <a:off x="6310529" y="5777329"/>
            <a:ext cx="1157071" cy="329706"/>
          </a:xfrm>
          <a:prstGeom prst="rect">
            <a:avLst/>
          </a:prstGeom>
          <a:noFill/>
        </p:spPr>
        <p:txBody>
          <a:bodyPr wrap="square" rtlCol="0">
            <a:spAutoFit/>
          </a:bodyPr>
          <a:lstStyle/>
          <a:p>
            <a:pPr>
              <a:lnSpc>
                <a:spcPts val="900"/>
              </a:lnSpc>
            </a:pPr>
            <a:r>
              <a:rPr lang="en-US" sz="1100" dirty="0">
                <a:solidFill>
                  <a:srgbClr val="FFC000"/>
                </a:solidFill>
              </a:rPr>
              <a:t>A distribution unit</a:t>
            </a:r>
          </a:p>
        </p:txBody>
      </p:sp>
      <p:sp>
        <p:nvSpPr>
          <p:cNvPr id="7" name="Speech Bubble: Rectangle with Corners Rounded 6">
            <a:extLst>
              <a:ext uri="{FF2B5EF4-FFF2-40B4-BE49-F238E27FC236}">
                <a16:creationId xmlns:a16="http://schemas.microsoft.com/office/drawing/2014/main" id="{9DE47723-EFE8-4DE5-B92B-DE860D218CD4}"/>
              </a:ext>
            </a:extLst>
          </p:cNvPr>
          <p:cNvSpPr/>
          <p:nvPr/>
        </p:nvSpPr>
        <p:spPr bwMode="auto">
          <a:xfrm>
            <a:off x="6529572" y="3621792"/>
            <a:ext cx="1534065" cy="733711"/>
          </a:xfrm>
          <a:prstGeom prst="wedgeRoundRectCallout">
            <a:avLst>
              <a:gd name="adj1" fmla="val -38448"/>
              <a:gd name="adj2" fmla="val 111461"/>
              <a:gd name="adj3" fmla="val 16667"/>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algn="r"/>
            <a:r>
              <a:rPr lang="en-US" sz="2000" dirty="0">
                <a:solidFill>
                  <a:schemeClr val="bg1"/>
                </a:solidFill>
              </a:rPr>
              <a:t>Salary </a:t>
            </a:r>
            <a:r>
              <a:rPr kumimoji="0" lang="en-US" sz="2000" b="0" i="1" u="none" strike="noStrike" cap="none" normalizeH="0" baseline="0" dirty="0">
                <a:ln>
                  <a:noFill/>
                </a:ln>
                <a:solidFill>
                  <a:schemeClr val="bg1"/>
                </a:solidFill>
                <a:effectLst/>
                <a:latin typeface="Comic Sans MS" pitchFamily="66" charset="0"/>
              </a:rPr>
              <a:t>&gt; 500000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495300" y="294696"/>
            <a:ext cx="82296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200" i="0" dirty="0">
                <a:solidFill>
                  <a:srgbClr val="800000"/>
                </a:solidFill>
              </a:rPr>
              <a:t>What is a Distributed Database System ?</a:t>
            </a:r>
          </a:p>
          <a:p>
            <a:pPr eaLnBrk="1" hangingPunct="1"/>
            <a:endParaRPr lang="en-US" sz="2800" i="0" dirty="0"/>
          </a:p>
          <a:p>
            <a:pPr eaLnBrk="1" hangingPunct="1"/>
            <a:r>
              <a:rPr lang="en-US" sz="2000" i="0" dirty="0"/>
              <a:t>A distributed database is a collection of databases which are distributed over different computers of a computer network.</a:t>
            </a:r>
          </a:p>
        </p:txBody>
      </p:sp>
      <p:sp>
        <p:nvSpPr>
          <p:cNvPr id="1028" name="Text Box 39"/>
          <p:cNvSpPr txBox="1">
            <a:spLocks noChangeArrowheads="1"/>
          </p:cNvSpPr>
          <p:nvPr/>
        </p:nvSpPr>
        <p:spPr bwMode="auto">
          <a:xfrm>
            <a:off x="539989" y="1991178"/>
            <a:ext cx="80772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19063" indent="-119063"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1200"/>
              </a:spcAft>
              <a:buFontTx/>
              <a:buChar char="•"/>
            </a:pPr>
            <a:r>
              <a:rPr lang="en-US" sz="2000" i="0" dirty="0"/>
              <a:t>Each site has autonomous processing capability and can perform </a:t>
            </a:r>
            <a:r>
              <a:rPr lang="en-US" sz="2000" i="0" dirty="0">
                <a:solidFill>
                  <a:srgbClr val="0000CC"/>
                </a:solidFill>
              </a:rPr>
              <a:t>local applications.</a:t>
            </a:r>
          </a:p>
          <a:p>
            <a:pPr eaLnBrk="1" hangingPunct="1">
              <a:buFontTx/>
              <a:buChar char="•"/>
            </a:pPr>
            <a:r>
              <a:rPr lang="en-US" sz="2000" i="0" dirty="0"/>
              <a:t>Each site also participates in the execution of at least one </a:t>
            </a:r>
            <a:r>
              <a:rPr lang="en-US" sz="2000" i="0" dirty="0">
                <a:solidFill>
                  <a:srgbClr val="0000CC"/>
                </a:solidFill>
              </a:rPr>
              <a:t>global application</a:t>
            </a:r>
            <a:r>
              <a:rPr lang="en-US" sz="2000" i="0" dirty="0"/>
              <a:t> which requires accessing data at several sites.</a:t>
            </a:r>
          </a:p>
        </p:txBody>
      </p:sp>
      <p:graphicFrame>
        <p:nvGraphicFramePr>
          <p:cNvPr id="1026" name="Object 40"/>
          <p:cNvGraphicFramePr>
            <a:graphicFrameLocks noChangeAspect="1"/>
          </p:cNvGraphicFramePr>
          <p:nvPr>
            <p:extLst>
              <p:ext uri="{D42A27DB-BD31-4B8C-83A1-F6EECF244321}">
                <p14:modId xmlns:p14="http://schemas.microsoft.com/office/powerpoint/2010/main" val="1831615920"/>
              </p:ext>
            </p:extLst>
          </p:nvPr>
        </p:nvGraphicFramePr>
        <p:xfrm>
          <a:off x="3086100" y="3961391"/>
          <a:ext cx="5562600" cy="2601913"/>
        </p:xfrm>
        <a:graphic>
          <a:graphicData uri="http://schemas.openxmlformats.org/presentationml/2006/ole">
            <mc:AlternateContent xmlns:mc="http://schemas.openxmlformats.org/markup-compatibility/2006">
              <mc:Choice xmlns:v="urn:schemas-microsoft-com:vml" Requires="v">
                <p:oleObj name="Visio" r:id="rId3" imgW="8066160" imgH="3788640" progId="Visio.Drawing.11">
                  <p:embed/>
                </p:oleObj>
              </mc:Choice>
              <mc:Fallback>
                <p:oleObj name="Visio" r:id="rId3" imgW="8066160" imgH="3788640" progId="Visio.Drawing.11">
                  <p:embed/>
                  <p:pic>
                    <p:nvPicPr>
                      <p:cNvPr id="1026"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3961391"/>
                        <a:ext cx="5562600" cy="2601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 name="Flowchart: Document 1"/>
          <p:cNvSpPr/>
          <p:nvPr/>
        </p:nvSpPr>
        <p:spPr bwMode="auto">
          <a:xfrm>
            <a:off x="5705142" y="5332991"/>
            <a:ext cx="1066800" cy="612648"/>
          </a:xfrm>
          <a:prstGeom prst="flowChartDocument">
            <a:avLst/>
          </a:prstGeom>
          <a:solidFill>
            <a:schemeClr val="accent1"/>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Comic Sans MS" pitchFamily="66" charset="0"/>
              </a:rPr>
              <a:t>Global</a:t>
            </a:r>
            <a:r>
              <a:rPr kumimoji="0" lang="en-US" sz="1400" b="0" i="1" u="none" strike="noStrike" cap="none" normalizeH="0" dirty="0">
                <a:ln>
                  <a:noFill/>
                </a:ln>
                <a:solidFill>
                  <a:schemeClr val="tx1"/>
                </a:solidFill>
                <a:effectLst/>
                <a:latin typeface="Comic Sans MS" pitchFamily="66" charset="0"/>
              </a:rPr>
              <a:t> application</a:t>
            </a:r>
            <a:endParaRPr kumimoji="0" lang="en-US" sz="1400" b="0" i="1" u="none" strike="noStrike" cap="none" normalizeH="0" baseline="0" dirty="0">
              <a:ln>
                <a:noFill/>
              </a:ln>
              <a:solidFill>
                <a:schemeClr val="tx1"/>
              </a:solidFill>
              <a:effectLst/>
              <a:latin typeface="Comic Sans MS" pitchFamily="66" charset="0"/>
            </a:endParaRPr>
          </a:p>
        </p:txBody>
      </p:sp>
      <p:cxnSp>
        <p:nvCxnSpPr>
          <p:cNvPr id="4" name="Straight Arrow Connector 3"/>
          <p:cNvCxnSpPr/>
          <p:nvPr/>
        </p:nvCxnSpPr>
        <p:spPr bwMode="auto">
          <a:xfrm flipH="1" flipV="1">
            <a:off x="4457700" y="4570991"/>
            <a:ext cx="1247442" cy="914400"/>
          </a:xfrm>
          <a:prstGeom prst="straightConnector1">
            <a:avLst/>
          </a:prstGeom>
          <a:solidFill>
            <a:schemeClr val="accent1"/>
          </a:solidFill>
          <a:ln w="57150" cap="flat" cmpd="sng" algn="ctr">
            <a:solidFill>
              <a:srgbClr val="00B050"/>
            </a:solidFill>
            <a:prstDash val="solid"/>
            <a:round/>
            <a:headEnd type="none" w="med" len="med"/>
            <a:tailEnd type="triangle"/>
          </a:ln>
          <a:effectLst/>
        </p:spPr>
      </p:cxnSp>
      <p:cxnSp>
        <p:nvCxnSpPr>
          <p:cNvPr id="9" name="Straight Arrow Connector 8"/>
          <p:cNvCxnSpPr/>
          <p:nvPr/>
        </p:nvCxnSpPr>
        <p:spPr bwMode="auto">
          <a:xfrm flipH="1">
            <a:off x="5115258" y="5718023"/>
            <a:ext cx="589884" cy="152400"/>
          </a:xfrm>
          <a:prstGeom prst="straightConnector1">
            <a:avLst/>
          </a:prstGeom>
          <a:solidFill>
            <a:schemeClr val="accent1"/>
          </a:solidFill>
          <a:ln w="57150" cap="flat" cmpd="sng" algn="ctr">
            <a:solidFill>
              <a:srgbClr val="00B050"/>
            </a:solidFill>
            <a:prstDash val="solid"/>
            <a:round/>
            <a:headEnd type="none" w="med" len="med"/>
            <a:tailEnd type="triangle"/>
          </a:ln>
          <a:effectLst/>
        </p:spPr>
      </p:cxnSp>
      <p:cxnSp>
        <p:nvCxnSpPr>
          <p:cNvPr id="10" name="Straight Arrow Connector 9"/>
          <p:cNvCxnSpPr/>
          <p:nvPr/>
        </p:nvCxnSpPr>
        <p:spPr bwMode="auto">
          <a:xfrm flipV="1">
            <a:off x="6591300" y="4723391"/>
            <a:ext cx="654761" cy="609600"/>
          </a:xfrm>
          <a:prstGeom prst="straightConnector1">
            <a:avLst/>
          </a:prstGeom>
          <a:solidFill>
            <a:schemeClr val="accent1"/>
          </a:solidFill>
          <a:ln w="57150" cap="flat" cmpd="sng" algn="ctr">
            <a:solidFill>
              <a:srgbClr val="00B050"/>
            </a:solidFill>
            <a:prstDash val="solid"/>
            <a:round/>
            <a:headEnd type="none" w="med" len="med"/>
            <a:tailEnd type="triangle"/>
          </a:ln>
          <a:effectLst/>
        </p:spPr>
      </p:cxnSp>
      <p:sp>
        <p:nvSpPr>
          <p:cNvPr id="15" name="Flowchart: Document 14"/>
          <p:cNvSpPr/>
          <p:nvPr/>
        </p:nvSpPr>
        <p:spPr bwMode="auto">
          <a:xfrm>
            <a:off x="7762542" y="5183937"/>
            <a:ext cx="1066800" cy="612648"/>
          </a:xfrm>
          <a:prstGeom prst="flowChartDocument">
            <a:avLst/>
          </a:prstGeom>
          <a:solidFill>
            <a:srgbClr val="FFC0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a:t>L</a:t>
            </a:r>
            <a:r>
              <a:rPr kumimoji="0" lang="en-US" sz="1400" b="0" i="1" u="none" strike="noStrike" cap="none" normalizeH="0" baseline="0" dirty="0">
                <a:ln>
                  <a:noFill/>
                </a:ln>
                <a:solidFill>
                  <a:schemeClr val="tx1"/>
                </a:solidFill>
                <a:effectLst/>
                <a:latin typeface="Comic Sans MS" pitchFamily="66" charset="0"/>
              </a:rPr>
              <a:t>ocal</a:t>
            </a:r>
            <a:r>
              <a:rPr kumimoji="0" lang="en-US" sz="1400" b="0" i="1" u="none" strike="noStrike" cap="none" normalizeH="0" dirty="0">
                <a:ln>
                  <a:noFill/>
                </a:ln>
                <a:solidFill>
                  <a:schemeClr val="tx1"/>
                </a:solidFill>
                <a:effectLst/>
                <a:latin typeface="Comic Sans MS" pitchFamily="66" charset="0"/>
              </a:rPr>
              <a:t> application</a:t>
            </a:r>
            <a:endParaRPr kumimoji="0" lang="en-US" sz="1400" b="0" i="1" u="none" strike="noStrike" cap="none" normalizeH="0" baseline="0" dirty="0">
              <a:ln>
                <a:noFill/>
              </a:ln>
              <a:solidFill>
                <a:schemeClr val="tx1"/>
              </a:solidFill>
              <a:effectLst/>
              <a:latin typeface="Comic Sans MS" pitchFamily="66" charset="0"/>
            </a:endParaRPr>
          </a:p>
        </p:txBody>
      </p:sp>
      <p:cxnSp>
        <p:nvCxnSpPr>
          <p:cNvPr id="16" name="Straight Arrow Connector 15"/>
          <p:cNvCxnSpPr/>
          <p:nvPr/>
        </p:nvCxnSpPr>
        <p:spPr bwMode="auto">
          <a:xfrm flipH="1" flipV="1">
            <a:off x="7581900" y="4723391"/>
            <a:ext cx="508223" cy="460546"/>
          </a:xfrm>
          <a:prstGeom prst="straightConnector1">
            <a:avLst/>
          </a:prstGeom>
          <a:solidFill>
            <a:schemeClr val="accent1"/>
          </a:solidFill>
          <a:ln w="57150" cap="flat" cmpd="sng" algn="ctr">
            <a:solidFill>
              <a:srgbClr val="CCA500"/>
            </a:solidFill>
            <a:prstDash val="solid"/>
            <a:round/>
            <a:headEnd type="none" w="med" len="med"/>
            <a:tailEnd type="triangle"/>
          </a:ln>
          <a:effectLst/>
        </p:spPr>
      </p:cxnSp>
      <p:sp>
        <p:nvSpPr>
          <p:cNvPr id="7" name="Speech Bubble: Rectangle with Corners Rounded 6">
            <a:extLst>
              <a:ext uri="{FF2B5EF4-FFF2-40B4-BE49-F238E27FC236}">
                <a16:creationId xmlns:a16="http://schemas.microsoft.com/office/drawing/2014/main" id="{F98B9E4C-4831-4A36-85F5-4EA9EF557667}"/>
              </a:ext>
            </a:extLst>
          </p:cNvPr>
          <p:cNvSpPr/>
          <p:nvPr/>
        </p:nvSpPr>
        <p:spPr bwMode="auto">
          <a:xfrm>
            <a:off x="1173456" y="6019800"/>
            <a:ext cx="1417344" cy="612648"/>
          </a:xfrm>
          <a:prstGeom prst="wedgeRoundRectCallout">
            <a:avLst>
              <a:gd name="adj1" fmla="val -58892"/>
              <a:gd name="adj2" fmla="val -85680"/>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omic Sans MS" pitchFamily="66" charset="0"/>
              </a:rPr>
              <a:t>No local applications</a:t>
            </a:r>
          </a:p>
        </p:txBody>
      </p:sp>
      <p:pic>
        <p:nvPicPr>
          <p:cNvPr id="5" name="Picture 4" descr="Diagram&#10;&#10;Description automatically generated">
            <a:extLst>
              <a:ext uri="{FF2B5EF4-FFF2-40B4-BE49-F238E27FC236}">
                <a16:creationId xmlns:a16="http://schemas.microsoft.com/office/drawing/2014/main" id="{11640A5E-916C-4D8A-A168-731CAEBD9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519" y="3662286"/>
            <a:ext cx="2213044" cy="2173806"/>
          </a:xfrm>
          <a:prstGeom prst="rect">
            <a:avLst/>
          </a:prstGeom>
        </p:spPr>
      </p:pic>
      <p:sp>
        <p:nvSpPr>
          <p:cNvPr id="8" name="TextBox 7">
            <a:extLst>
              <a:ext uri="{FF2B5EF4-FFF2-40B4-BE49-F238E27FC236}">
                <a16:creationId xmlns:a16="http://schemas.microsoft.com/office/drawing/2014/main" id="{9D986D25-424A-4EDD-BCC9-893DDA754808}"/>
              </a:ext>
            </a:extLst>
          </p:cNvPr>
          <p:cNvSpPr txBox="1"/>
          <p:nvPr/>
        </p:nvSpPr>
        <p:spPr>
          <a:xfrm>
            <a:off x="655740" y="3508397"/>
            <a:ext cx="2217274" cy="307777"/>
          </a:xfrm>
          <a:prstGeom prst="rect">
            <a:avLst/>
          </a:prstGeom>
          <a:noFill/>
        </p:spPr>
        <p:txBody>
          <a:bodyPr wrap="none" rtlCol="0">
            <a:spAutoFit/>
          </a:bodyPr>
          <a:lstStyle/>
          <a:p>
            <a:r>
              <a:rPr lang="en-US" sz="1400" dirty="0"/>
              <a:t>Shared-Nothing System</a:t>
            </a:r>
          </a:p>
        </p:txBody>
      </p:sp>
      <p:sp>
        <p:nvSpPr>
          <p:cNvPr id="18" name="Rectangle: Rounded Corners 17">
            <a:extLst>
              <a:ext uri="{FF2B5EF4-FFF2-40B4-BE49-F238E27FC236}">
                <a16:creationId xmlns:a16="http://schemas.microsoft.com/office/drawing/2014/main" id="{3B7A684F-C418-4B85-B821-740582471931}"/>
              </a:ext>
            </a:extLst>
          </p:cNvPr>
          <p:cNvSpPr/>
          <p:nvPr/>
        </p:nvSpPr>
        <p:spPr bwMode="auto">
          <a:xfrm>
            <a:off x="646360" y="4682531"/>
            <a:ext cx="433872" cy="1187892"/>
          </a:xfrm>
          <a:prstGeom prst="roundRect">
            <a:avLst>
              <a:gd name="adj" fmla="val 11631"/>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500"/>
                                        <p:tgtEl>
                                          <p:spTgt spid="1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2"/>
          <p:cNvSpPr txBox="1">
            <a:spLocks noChangeArrowheads="1"/>
          </p:cNvSpPr>
          <p:nvPr/>
        </p:nvSpPr>
        <p:spPr bwMode="auto">
          <a:xfrm>
            <a:off x="2460625" y="369888"/>
            <a:ext cx="41068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dirty="0">
                <a:solidFill>
                  <a:srgbClr val="660066"/>
                </a:solidFill>
              </a:rPr>
              <a:t>Simple Predicates</a:t>
            </a:r>
          </a:p>
        </p:txBody>
      </p:sp>
      <p:sp>
        <p:nvSpPr>
          <p:cNvPr id="3078" name="Text Box 3"/>
          <p:cNvSpPr txBox="1">
            <a:spLocks noChangeArrowheads="1"/>
          </p:cNvSpPr>
          <p:nvPr/>
        </p:nvSpPr>
        <p:spPr bwMode="auto">
          <a:xfrm>
            <a:off x="974725" y="1295400"/>
            <a:ext cx="7559675" cy="1463675"/>
          </a:xfrm>
          <a:prstGeom prst="rect">
            <a:avLst/>
          </a:prstGeom>
          <a:solidFill>
            <a:srgbClr val="E1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0000"/>
              </a:spcAft>
            </a:pPr>
            <a:r>
              <a:rPr lang="en-US" sz="2000" i="0" dirty="0"/>
              <a:t>Given a relation R(A</a:t>
            </a:r>
            <a:r>
              <a:rPr lang="en-US" sz="2000" i="0" baseline="-25000" dirty="0"/>
              <a:t>1</a:t>
            </a:r>
            <a:r>
              <a:rPr lang="en-US" sz="2000" i="0" dirty="0"/>
              <a:t>, A</a:t>
            </a:r>
            <a:r>
              <a:rPr lang="en-US" sz="2000" i="0" baseline="-25000" dirty="0"/>
              <a:t>2</a:t>
            </a:r>
            <a:r>
              <a:rPr lang="en-US" sz="2000" i="0" dirty="0"/>
              <a:t>, …, A</a:t>
            </a:r>
            <a:r>
              <a:rPr lang="en-US" sz="2000" i="0" baseline="-25000" dirty="0"/>
              <a:t>n</a:t>
            </a:r>
            <a:r>
              <a:rPr lang="en-US" sz="2000" i="0" dirty="0"/>
              <a:t>) where A</a:t>
            </a:r>
            <a:r>
              <a:rPr lang="en-US" sz="2000" i="0" baseline="-25000" dirty="0"/>
              <a:t>i</a:t>
            </a:r>
            <a:r>
              <a:rPr lang="en-US" sz="2000" i="0" dirty="0"/>
              <a:t> has domain D</a:t>
            </a:r>
            <a:r>
              <a:rPr lang="en-US" sz="2000" i="0" baseline="-25000" dirty="0"/>
              <a:t>i</a:t>
            </a:r>
            <a:r>
              <a:rPr lang="en-US" sz="2000" i="0" dirty="0"/>
              <a:t>, a simple predicate </a:t>
            </a:r>
            <a:r>
              <a:rPr lang="en-US" sz="2000" i="0" dirty="0" err="1"/>
              <a:t>p</a:t>
            </a:r>
            <a:r>
              <a:rPr lang="en-US" sz="2000" i="0" baseline="-25000" dirty="0" err="1"/>
              <a:t>j</a:t>
            </a:r>
            <a:r>
              <a:rPr lang="en-US" sz="2000" i="0" dirty="0"/>
              <a:t> defined on R has the form</a:t>
            </a:r>
          </a:p>
          <a:p>
            <a:pPr lvl="1" eaLnBrk="1" hangingPunct="1"/>
            <a:r>
              <a:rPr lang="en-US" sz="2000" b="1" i="0" dirty="0" err="1"/>
              <a:t>p</a:t>
            </a:r>
            <a:r>
              <a:rPr lang="en-US" sz="2000" b="1" i="0" baseline="-25000" dirty="0" err="1"/>
              <a:t>j</a:t>
            </a:r>
            <a:r>
              <a:rPr lang="en-US" sz="2000" b="1" i="0" dirty="0"/>
              <a:t>: </a:t>
            </a:r>
            <a:r>
              <a:rPr lang="en-US" sz="1800" b="1" i="0" dirty="0"/>
              <a:t>A</a:t>
            </a:r>
            <a:r>
              <a:rPr lang="en-US" sz="1800" b="1" i="0" baseline="-25000" dirty="0"/>
              <a:t>i</a:t>
            </a:r>
            <a:r>
              <a:rPr lang="en-US" sz="1800" b="1" i="0" dirty="0"/>
              <a:t>    </a:t>
            </a:r>
            <a:r>
              <a:rPr lang="en-US" sz="1800" b="1" dirty="0"/>
              <a:t>Value</a:t>
            </a:r>
          </a:p>
          <a:p>
            <a:pPr lvl="1" eaLnBrk="1" hangingPunct="1">
              <a:spcBef>
                <a:spcPct val="20000"/>
              </a:spcBef>
            </a:pPr>
            <a:r>
              <a:rPr lang="en-US" sz="1800" i="0" dirty="0"/>
              <a:t>where </a:t>
            </a:r>
            <a:r>
              <a:rPr lang="en-US" sz="2000" i="0" dirty="0"/>
              <a:t> </a:t>
            </a:r>
          </a:p>
        </p:txBody>
      </p:sp>
      <p:graphicFrame>
        <p:nvGraphicFramePr>
          <p:cNvPr id="3074" name="Object 4"/>
          <p:cNvGraphicFramePr>
            <a:graphicFrameLocks noChangeAspect="1"/>
          </p:cNvGraphicFramePr>
          <p:nvPr>
            <p:extLst>
              <p:ext uri="{D42A27DB-BD31-4B8C-83A1-F6EECF244321}">
                <p14:modId xmlns:p14="http://schemas.microsoft.com/office/powerpoint/2010/main" val="3629296689"/>
              </p:ext>
            </p:extLst>
          </p:nvPr>
        </p:nvGraphicFramePr>
        <p:xfrm>
          <a:off x="2233613" y="2054225"/>
          <a:ext cx="227012" cy="317500"/>
        </p:xfrm>
        <a:graphic>
          <a:graphicData uri="http://schemas.openxmlformats.org/presentationml/2006/ole">
            <mc:AlternateContent xmlns:mc="http://schemas.openxmlformats.org/markup-compatibility/2006">
              <mc:Choice xmlns:v="urn:schemas-microsoft-com:vml" Requires="v">
                <p:oleObj name="Equation" r:id="rId3" imgW="126720" imgH="177480" progId="Equation.3">
                  <p:embed/>
                </p:oleObj>
              </mc:Choice>
              <mc:Fallback>
                <p:oleObj name="Equation" r:id="rId3" imgW="126720" imgH="177480" progId="Equation.3">
                  <p:embed/>
                  <p:pic>
                    <p:nvPicPr>
                      <p:cNvPr id="30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613" y="2054225"/>
                        <a:ext cx="227012" cy="317500"/>
                      </a:xfrm>
                      <a:prstGeom prst="rect">
                        <a:avLst/>
                      </a:prstGeom>
                      <a:noFill/>
                      <a:ln>
                        <a:noFill/>
                      </a:ln>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accent2"/>
                            </a:solidFill>
                            <a:miter lim="800000"/>
                            <a:headEnd/>
                            <a:tailEnd/>
                          </a14:hiddenLine>
                        </a:ext>
                      </a:extLst>
                    </p:spPr>
                  </p:pic>
                </p:oleObj>
              </mc:Fallback>
            </mc:AlternateContent>
          </a:graphicData>
        </a:graphic>
      </p:graphicFrame>
      <p:graphicFrame>
        <p:nvGraphicFramePr>
          <p:cNvPr id="3075" name="Object 5"/>
          <p:cNvGraphicFramePr>
            <a:graphicFrameLocks noChangeAspect="1"/>
          </p:cNvGraphicFramePr>
          <p:nvPr/>
        </p:nvGraphicFramePr>
        <p:xfrm>
          <a:off x="2286000" y="2409825"/>
          <a:ext cx="2087563" cy="363538"/>
        </p:xfrm>
        <a:graphic>
          <a:graphicData uri="http://schemas.openxmlformats.org/presentationml/2006/ole">
            <mc:AlternateContent xmlns:mc="http://schemas.openxmlformats.org/markup-compatibility/2006">
              <mc:Choice xmlns:v="urn:schemas-microsoft-com:vml" Requires="v">
                <p:oleObj name="Equation" r:id="rId5" imgW="1168200" imgH="203040" progId="Equation.3">
                  <p:embed/>
                </p:oleObj>
              </mc:Choice>
              <mc:Fallback>
                <p:oleObj name="Equation" r:id="rId5" imgW="1168200" imgH="203040" progId="Equation.3">
                  <p:embed/>
                  <p:pic>
                    <p:nvPicPr>
                      <p:cNvPr id="307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409825"/>
                        <a:ext cx="2087563" cy="363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79" name="Text Box 6"/>
          <p:cNvSpPr txBox="1">
            <a:spLocks noChangeArrowheads="1"/>
          </p:cNvSpPr>
          <p:nvPr/>
        </p:nvSpPr>
        <p:spPr bwMode="auto">
          <a:xfrm>
            <a:off x="4419600" y="2406650"/>
            <a:ext cx="11969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and </a:t>
            </a:r>
            <a:r>
              <a:rPr lang="en-US" sz="1800"/>
              <a:t>Value</a:t>
            </a:r>
          </a:p>
        </p:txBody>
      </p:sp>
      <p:graphicFrame>
        <p:nvGraphicFramePr>
          <p:cNvPr id="3076" name="Object 7"/>
          <p:cNvGraphicFramePr>
            <a:graphicFrameLocks noChangeAspect="1"/>
          </p:cNvGraphicFramePr>
          <p:nvPr>
            <p:extLst>
              <p:ext uri="{D42A27DB-BD31-4B8C-83A1-F6EECF244321}">
                <p14:modId xmlns:p14="http://schemas.microsoft.com/office/powerpoint/2010/main" val="487583054"/>
              </p:ext>
            </p:extLst>
          </p:nvPr>
        </p:nvGraphicFramePr>
        <p:xfrm>
          <a:off x="5562600" y="2418571"/>
          <a:ext cx="609600" cy="371475"/>
        </p:xfrm>
        <a:graphic>
          <a:graphicData uri="http://schemas.openxmlformats.org/presentationml/2006/ole">
            <mc:AlternateContent xmlns:mc="http://schemas.openxmlformats.org/markup-compatibility/2006">
              <mc:Choice xmlns:v="urn:schemas-microsoft-com:vml" Requires="v">
                <p:oleObj name="Equation" r:id="rId7" imgW="330120" imgH="203040" progId="Equation.3">
                  <p:embed/>
                </p:oleObj>
              </mc:Choice>
              <mc:Fallback>
                <p:oleObj name="Equation" r:id="rId7" imgW="330120" imgH="203040" progId="Equation.3">
                  <p:embed/>
                  <p:pic>
                    <p:nvPicPr>
                      <p:cNvPr id="3076"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418571"/>
                        <a:ext cx="609600" cy="371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1"/>
          <p:cNvGrpSpPr/>
          <p:nvPr/>
        </p:nvGrpSpPr>
        <p:grpSpPr>
          <a:xfrm>
            <a:off x="962233" y="3037310"/>
            <a:ext cx="6505366" cy="3363490"/>
            <a:chOff x="1422467" y="2784053"/>
            <a:chExt cx="6505366" cy="3363490"/>
          </a:xfrm>
        </p:grpSpPr>
        <p:sp>
          <p:nvSpPr>
            <p:cNvPr id="3080" name="Text Box 8"/>
            <p:cNvSpPr txBox="1">
              <a:spLocks noChangeArrowheads="1"/>
            </p:cNvSpPr>
            <p:nvPr/>
          </p:nvSpPr>
          <p:spPr bwMode="auto">
            <a:xfrm>
              <a:off x="1422467" y="2784053"/>
              <a:ext cx="12414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u="sng" dirty="0"/>
                <a:t>Example</a:t>
              </a:r>
              <a:r>
                <a:rPr lang="en-US" sz="2000" i="0" dirty="0"/>
                <a:t>:</a:t>
              </a:r>
            </a:p>
          </p:txBody>
        </p:sp>
        <p:grpSp>
          <p:nvGrpSpPr>
            <p:cNvPr id="3081" name="Group 16"/>
            <p:cNvGrpSpPr>
              <a:grpSpLocks/>
            </p:cNvGrpSpPr>
            <p:nvPr/>
          </p:nvGrpSpPr>
          <p:grpSpPr bwMode="auto">
            <a:xfrm>
              <a:off x="1898650" y="3368675"/>
              <a:ext cx="5340350" cy="1490663"/>
              <a:chOff x="1898650" y="3368675"/>
              <a:chExt cx="5340350" cy="1490663"/>
            </a:xfrm>
          </p:grpSpPr>
          <p:sp>
            <p:nvSpPr>
              <p:cNvPr id="3083" name="Text Box 10"/>
              <p:cNvSpPr txBox="1">
                <a:spLocks noChangeArrowheads="1"/>
              </p:cNvSpPr>
              <p:nvPr/>
            </p:nvSpPr>
            <p:spPr bwMode="auto">
              <a:xfrm>
                <a:off x="2362200" y="3544888"/>
                <a:ext cx="4757738"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b="1" i="0">
                    <a:solidFill>
                      <a:schemeClr val="accent2"/>
                    </a:solidFill>
                  </a:rPr>
                  <a:t>JNO	JNAME	       BUDGET	  LOC</a:t>
                </a:r>
              </a:p>
              <a:p>
                <a:pPr eaLnBrk="1" hangingPunct="1"/>
                <a:r>
                  <a:rPr lang="en-US" sz="1600" i="0"/>
                  <a:t>J1	Instrumental    150,000	Montreal</a:t>
                </a:r>
              </a:p>
              <a:p>
                <a:pPr eaLnBrk="1" hangingPunct="1"/>
                <a:r>
                  <a:rPr lang="en-US" sz="1600" i="0"/>
                  <a:t>J2	Database Dev.  135,000	New York</a:t>
                </a:r>
              </a:p>
              <a:p>
                <a:pPr eaLnBrk="1" hangingPunct="1"/>
                <a:r>
                  <a:rPr lang="en-US" sz="1600" i="0"/>
                  <a:t>J3	CAD/CAM        250,000	New York</a:t>
                </a:r>
              </a:p>
              <a:p>
                <a:pPr eaLnBrk="1" hangingPunct="1"/>
                <a:r>
                  <a:rPr lang="en-US" sz="1600" i="0"/>
                  <a:t>J4	Maintenance    350,000	Orlando</a:t>
                </a:r>
              </a:p>
            </p:txBody>
          </p:sp>
          <p:sp>
            <p:nvSpPr>
              <p:cNvPr id="3084" name="Rectangle 11"/>
              <p:cNvSpPr>
                <a:spLocks noChangeArrowheads="1"/>
              </p:cNvSpPr>
              <p:nvPr/>
            </p:nvSpPr>
            <p:spPr bwMode="auto">
              <a:xfrm>
                <a:off x="2286000" y="3444875"/>
                <a:ext cx="4953000" cy="1395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085" name="Line 12"/>
              <p:cNvSpPr>
                <a:spLocks noChangeShapeType="1"/>
              </p:cNvSpPr>
              <p:nvPr/>
            </p:nvSpPr>
            <p:spPr bwMode="auto">
              <a:xfrm>
                <a:off x="3124200" y="3444875"/>
                <a:ext cx="0" cy="13954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6" name="Line 13"/>
              <p:cNvSpPr>
                <a:spLocks noChangeShapeType="1"/>
              </p:cNvSpPr>
              <p:nvPr/>
            </p:nvSpPr>
            <p:spPr bwMode="auto">
              <a:xfrm>
                <a:off x="2286000" y="3825875"/>
                <a:ext cx="4953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7" name="Line 14"/>
              <p:cNvSpPr>
                <a:spLocks noChangeShapeType="1"/>
              </p:cNvSpPr>
              <p:nvPr/>
            </p:nvSpPr>
            <p:spPr bwMode="auto">
              <a:xfrm>
                <a:off x="4724400" y="3444875"/>
                <a:ext cx="0" cy="13954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8" name="Line 15"/>
              <p:cNvSpPr>
                <a:spLocks noChangeShapeType="1"/>
              </p:cNvSpPr>
              <p:nvPr/>
            </p:nvSpPr>
            <p:spPr bwMode="auto">
              <a:xfrm>
                <a:off x="5867400" y="3444875"/>
                <a:ext cx="0" cy="13954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9" name="Text Box 16"/>
              <p:cNvSpPr txBox="1">
                <a:spLocks noChangeArrowheads="1"/>
              </p:cNvSpPr>
              <p:nvPr/>
            </p:nvSpPr>
            <p:spPr bwMode="auto">
              <a:xfrm>
                <a:off x="1898650" y="3368675"/>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a:t>J</a:t>
                </a:r>
              </a:p>
            </p:txBody>
          </p:sp>
        </p:grpSp>
        <p:sp>
          <p:nvSpPr>
            <p:cNvPr id="3082" name="Text Box 17"/>
            <p:cNvSpPr txBox="1">
              <a:spLocks noChangeArrowheads="1"/>
            </p:cNvSpPr>
            <p:nvPr/>
          </p:nvSpPr>
          <p:spPr bwMode="auto">
            <a:xfrm>
              <a:off x="1434958" y="4962603"/>
              <a:ext cx="6492875" cy="1184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600"/>
                </a:spcAft>
              </a:pPr>
              <a:r>
                <a:rPr lang="en-US" i="0" dirty="0"/>
                <a:t>Simple predicates: </a:t>
              </a:r>
              <a:r>
                <a:rPr lang="en-US" sz="2000" i="0" dirty="0"/>
                <a:t>       </a:t>
              </a:r>
            </a:p>
            <a:p>
              <a:pPr eaLnBrk="1" hangingPunct="1"/>
              <a:r>
                <a:rPr lang="en-US" sz="1800" i="0" dirty="0"/>
                <a:t>     p</a:t>
              </a:r>
              <a:r>
                <a:rPr lang="en-US" sz="1800" i="0" baseline="-25000" dirty="0"/>
                <a:t>1</a:t>
              </a:r>
              <a:r>
                <a:rPr lang="en-US" sz="1800" i="0" dirty="0"/>
                <a:t>:  JNAME = “Maintenance”</a:t>
              </a:r>
            </a:p>
            <a:p>
              <a:pPr eaLnBrk="1" hangingPunct="1"/>
              <a:r>
                <a:rPr lang="en-US" sz="1800" i="0" dirty="0"/>
                <a:t>     </a:t>
              </a:r>
              <a:r>
                <a:rPr lang="en-US" sz="1800" i="0" dirty="0">
                  <a:solidFill>
                    <a:schemeClr val="accent6"/>
                  </a:solidFill>
                </a:rPr>
                <a:t>P</a:t>
              </a:r>
              <a:r>
                <a:rPr lang="en-US" sz="1800" i="0" baseline="-25000" dirty="0">
                  <a:solidFill>
                    <a:schemeClr val="accent6"/>
                  </a:solidFill>
                </a:rPr>
                <a:t>2</a:t>
              </a:r>
              <a:r>
                <a:rPr lang="en-US" sz="1800" i="0" dirty="0">
                  <a:solidFill>
                    <a:schemeClr val="accent6"/>
                  </a:solidFill>
                </a:rPr>
                <a:t>:  BUDGET &lt; 200,000</a:t>
              </a:r>
              <a:r>
                <a:rPr lang="en-US" i="0" dirty="0"/>
                <a:t>	</a:t>
              </a:r>
            </a:p>
          </p:txBody>
        </p:sp>
      </p:grpSp>
      <p:sp>
        <p:nvSpPr>
          <p:cNvPr id="5" name="TextBox 4"/>
          <p:cNvSpPr txBox="1"/>
          <p:nvPr/>
        </p:nvSpPr>
        <p:spPr>
          <a:xfrm>
            <a:off x="6934200" y="4033392"/>
            <a:ext cx="474810" cy="461665"/>
          </a:xfrm>
          <a:prstGeom prst="rect">
            <a:avLst/>
          </a:prstGeom>
          <a:noFill/>
        </p:spPr>
        <p:txBody>
          <a:bodyPr wrap="none" rtlCol="0">
            <a:spAutoFit/>
          </a:bodyPr>
          <a:lstStyle/>
          <a:p>
            <a:r>
              <a:rPr lang="en-US" i="0" dirty="0">
                <a:solidFill>
                  <a:srgbClr val="7030A0"/>
                </a:solidFill>
              </a:rPr>
              <a:t>p</a:t>
            </a:r>
            <a:r>
              <a:rPr lang="en-US" i="0" baseline="-25000" dirty="0">
                <a:solidFill>
                  <a:srgbClr val="7030A0"/>
                </a:solidFill>
              </a:rPr>
              <a:t>2</a:t>
            </a:r>
          </a:p>
        </p:txBody>
      </p:sp>
      <p:sp>
        <p:nvSpPr>
          <p:cNvPr id="14" name="Rectangle: Rounded Corners 13">
            <a:extLst>
              <a:ext uri="{FF2B5EF4-FFF2-40B4-BE49-F238E27FC236}">
                <a16:creationId xmlns:a16="http://schemas.microsoft.com/office/drawing/2014/main" id="{851F24CE-E919-BEE1-5A8A-24B18AA146EC}"/>
              </a:ext>
            </a:extLst>
          </p:cNvPr>
          <p:cNvSpPr/>
          <p:nvPr/>
        </p:nvSpPr>
        <p:spPr bwMode="auto">
          <a:xfrm>
            <a:off x="1905000" y="4101357"/>
            <a:ext cx="5526509" cy="469900"/>
          </a:xfrm>
          <a:prstGeom prst="roundRect">
            <a:avLst>
              <a:gd name="adj" fmla="val 8470"/>
            </a:avLst>
          </a:prstGeom>
          <a:solidFill>
            <a:schemeClr val="accent6">
              <a:lumMod val="60000"/>
              <a:lumOff val="40000"/>
              <a:alpha val="21000"/>
            </a:schemeClr>
          </a:solid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noFill/>
              <a:effectLst/>
              <a:latin typeface="Comic Sans MS" pitchFamily="66" charset="0"/>
            </a:endParaRPr>
          </a:p>
        </p:txBody>
      </p:sp>
      <p:sp>
        <p:nvSpPr>
          <p:cNvPr id="3" name="Oval Callout 2"/>
          <p:cNvSpPr/>
          <p:nvPr/>
        </p:nvSpPr>
        <p:spPr bwMode="auto">
          <a:xfrm>
            <a:off x="5616576" y="5203239"/>
            <a:ext cx="2762670" cy="1046083"/>
          </a:xfrm>
          <a:prstGeom prst="wedgeEllipseCallout">
            <a:avLst>
              <a:gd name="adj1" fmla="val 6582"/>
              <a:gd name="adj2" fmla="val -119357"/>
            </a:avLst>
          </a:prstGeom>
          <a:solidFill>
            <a:schemeClr val="accent6">
              <a:lumMod val="60000"/>
              <a:lumOff val="4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91440" numCol="1" rtlCol="0" anchor="ctr" anchorCtr="1" compatLnSpc="1">
            <a:prstTxWarp prst="textNoShape">
              <a:avLst/>
            </a:prstTxWarp>
          </a:bodyPr>
          <a:lstStyle/>
          <a:p>
            <a:pPr marL="0" marR="0" indent="0" algn="ctr" defTabSz="914400" rtl="0" eaLnBrk="1" fontAlgn="base" latinLnBrk="0" hangingPunct="1">
              <a:lnSpc>
                <a:spcPts val="1900"/>
              </a:lnSpc>
              <a:spcBef>
                <a:spcPct val="0"/>
              </a:spcBef>
              <a:spcAft>
                <a:spcPct val="0"/>
              </a:spcAft>
              <a:buClrTx/>
              <a:buSzTx/>
              <a:buFontTx/>
              <a:buNone/>
              <a:tabLst/>
            </a:pPr>
            <a:r>
              <a:rPr lang="en-US" sz="1800" dirty="0"/>
              <a:t> </a:t>
            </a:r>
            <a:r>
              <a:rPr lang="en-US" sz="1800" dirty="0">
                <a:solidFill>
                  <a:schemeClr val="bg1"/>
                </a:solidFill>
              </a:rPr>
              <a:t>A simple predicate d</a:t>
            </a:r>
            <a:r>
              <a:rPr kumimoji="0" lang="en-US" sz="1800" b="0" i="1" u="none" strike="noStrike" cap="none" normalizeH="0" baseline="0" dirty="0">
                <a:ln>
                  <a:noFill/>
                </a:ln>
                <a:solidFill>
                  <a:schemeClr val="bg1"/>
                </a:solidFill>
                <a:effectLst/>
                <a:latin typeface="Comic Sans MS" pitchFamily="66" charset="0"/>
              </a:rPr>
              <a:t>efines a data fragment</a:t>
            </a:r>
          </a:p>
        </p:txBody>
      </p:sp>
    </p:spTree>
    <p:extLst>
      <p:ext uri="{BB962C8B-B14F-4D97-AF65-F5344CB8AC3E}">
        <p14:creationId xmlns:p14="http://schemas.microsoft.com/office/powerpoint/2010/main" val="120915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500"/>
                                        <p:tgtEl>
                                          <p:spTgt spid="14"/>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dissolve">
                                      <p:cBhvr>
                                        <p:cTn id="15" dur="500"/>
                                        <p:tgtEl>
                                          <p:spTgt spid="5">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3"/>
          <p:cNvSpPr txBox="1">
            <a:spLocks noChangeArrowheads="1"/>
          </p:cNvSpPr>
          <p:nvPr/>
        </p:nvSpPr>
        <p:spPr bwMode="auto">
          <a:xfrm>
            <a:off x="914400" y="1219199"/>
            <a:ext cx="6872288" cy="3167063"/>
          </a:xfrm>
          <a:prstGeom prst="rect">
            <a:avLst/>
          </a:prstGeom>
          <a:solidFill>
            <a:srgbClr val="FF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Given a set of simple predicates for relation R.</a:t>
            </a:r>
          </a:p>
          <a:p>
            <a:pPr lvl="1" eaLnBrk="1" hangingPunct="1">
              <a:spcAft>
                <a:spcPct val="25000"/>
              </a:spcAft>
            </a:pPr>
            <a:r>
              <a:rPr lang="en-US" i="0" dirty="0"/>
              <a:t>P = {p</a:t>
            </a:r>
            <a:r>
              <a:rPr lang="en-US" i="0" baseline="-25000" dirty="0"/>
              <a:t>1</a:t>
            </a:r>
            <a:r>
              <a:rPr lang="en-US" i="0" dirty="0"/>
              <a:t>, p</a:t>
            </a:r>
            <a:r>
              <a:rPr lang="en-US" i="0" baseline="-25000" dirty="0"/>
              <a:t>2</a:t>
            </a:r>
            <a:r>
              <a:rPr lang="en-US" i="0" dirty="0"/>
              <a:t>, …, p</a:t>
            </a:r>
            <a:r>
              <a:rPr lang="en-US" i="0" baseline="-25000" dirty="0"/>
              <a:t>m</a:t>
            </a:r>
            <a:r>
              <a:rPr lang="en-US" i="0" dirty="0"/>
              <a:t>}</a:t>
            </a:r>
          </a:p>
          <a:p>
            <a:pPr eaLnBrk="1" hangingPunct="1"/>
            <a:r>
              <a:rPr lang="en-US" i="0" dirty="0"/>
              <a:t>The set of </a:t>
            </a:r>
            <a:r>
              <a:rPr lang="en-US" i="0" dirty="0" err="1"/>
              <a:t>minterm</a:t>
            </a:r>
            <a:r>
              <a:rPr lang="en-US" i="0" dirty="0"/>
              <a:t> predicates</a:t>
            </a:r>
          </a:p>
          <a:p>
            <a:pPr lvl="1" eaLnBrk="1" hangingPunct="1">
              <a:spcAft>
                <a:spcPct val="25000"/>
              </a:spcAft>
            </a:pPr>
            <a:r>
              <a:rPr lang="en-US" i="0" dirty="0"/>
              <a:t>M = {m</a:t>
            </a:r>
            <a:r>
              <a:rPr lang="en-US" i="0" baseline="-25000" dirty="0"/>
              <a:t>1</a:t>
            </a:r>
            <a:r>
              <a:rPr lang="en-US" i="0" dirty="0"/>
              <a:t>, m</a:t>
            </a:r>
            <a:r>
              <a:rPr lang="en-US" i="0" baseline="-25000" dirty="0"/>
              <a:t>2</a:t>
            </a:r>
            <a:r>
              <a:rPr lang="en-US" i="0" dirty="0"/>
              <a:t>, …, </a:t>
            </a:r>
            <a:r>
              <a:rPr lang="en-US" i="0" dirty="0" err="1"/>
              <a:t>m</a:t>
            </a:r>
            <a:r>
              <a:rPr lang="en-US" i="0" baseline="-25000" dirty="0" err="1"/>
              <a:t>n</a:t>
            </a:r>
            <a:r>
              <a:rPr lang="en-US" i="0" dirty="0"/>
              <a:t>}</a:t>
            </a:r>
          </a:p>
          <a:p>
            <a:pPr eaLnBrk="1" hangingPunct="1"/>
            <a:r>
              <a:rPr lang="en-US" i="0" dirty="0"/>
              <a:t>is defined as </a:t>
            </a:r>
          </a:p>
          <a:p>
            <a:pPr lvl="1" eaLnBrk="1" hangingPunct="1">
              <a:spcAft>
                <a:spcPts val="600"/>
              </a:spcAft>
            </a:pPr>
            <a:r>
              <a:rPr lang="en-US" i="0" dirty="0"/>
              <a:t>M = </a:t>
            </a:r>
            <a:r>
              <a:rPr lang="en-US" sz="3200" i="0" dirty="0"/>
              <a:t>{</a:t>
            </a:r>
            <a:r>
              <a:rPr lang="en-US" i="0" dirty="0"/>
              <a:t>m</a:t>
            </a:r>
            <a:r>
              <a:rPr lang="en-US" i="0" baseline="-25000" dirty="0"/>
              <a:t>i</a:t>
            </a:r>
            <a:r>
              <a:rPr lang="en-US" i="0" dirty="0"/>
              <a:t> | m</a:t>
            </a:r>
            <a:r>
              <a:rPr lang="en-US" i="0" baseline="-25000" dirty="0"/>
              <a:t>i</a:t>
            </a:r>
            <a:r>
              <a:rPr lang="en-US" i="0" dirty="0"/>
              <a:t> =           </a:t>
            </a:r>
            <a:r>
              <a:rPr lang="en-US" sz="3200" i="0" dirty="0"/>
              <a:t>}</a:t>
            </a:r>
          </a:p>
          <a:p>
            <a:pPr lvl="1" eaLnBrk="1" hangingPunct="1"/>
            <a:r>
              <a:rPr lang="en-US" i="0" dirty="0"/>
              <a:t>where </a:t>
            </a:r>
          </a:p>
        </p:txBody>
      </p:sp>
      <p:sp>
        <p:nvSpPr>
          <p:cNvPr id="4102" name="Text Box 2"/>
          <p:cNvSpPr txBox="1">
            <a:spLocks noChangeArrowheads="1"/>
          </p:cNvSpPr>
          <p:nvPr/>
        </p:nvSpPr>
        <p:spPr bwMode="auto">
          <a:xfrm>
            <a:off x="2142331" y="292100"/>
            <a:ext cx="53260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dirty="0"/>
              <a:t>MINTERM PREDICATE</a:t>
            </a:r>
          </a:p>
        </p:txBody>
      </p:sp>
      <p:graphicFrame>
        <p:nvGraphicFramePr>
          <p:cNvPr id="4098" name="Object 4"/>
          <p:cNvGraphicFramePr>
            <a:graphicFrameLocks noChangeAspect="1"/>
          </p:cNvGraphicFramePr>
          <p:nvPr>
            <p:extLst>
              <p:ext uri="{D42A27DB-BD31-4B8C-83A1-F6EECF244321}">
                <p14:modId xmlns:p14="http://schemas.microsoft.com/office/powerpoint/2010/main" val="1211983422"/>
              </p:ext>
            </p:extLst>
          </p:nvPr>
        </p:nvGraphicFramePr>
        <p:xfrm>
          <a:off x="3417888" y="3270250"/>
          <a:ext cx="885825" cy="606425"/>
        </p:xfrm>
        <a:graphic>
          <a:graphicData uri="http://schemas.openxmlformats.org/presentationml/2006/ole">
            <mc:AlternateContent xmlns:mc="http://schemas.openxmlformats.org/markup-compatibility/2006">
              <mc:Choice xmlns:v="urn:schemas-microsoft-com:vml" Requires="v">
                <p:oleObj name="Equation" r:id="rId3" imgW="482400" imgH="330120" progId="Equation.3">
                  <p:embed/>
                </p:oleObj>
              </mc:Choice>
              <mc:Fallback>
                <p:oleObj name="Equation" r:id="rId3" imgW="482400" imgH="330120" progId="Equation.3">
                  <p:embed/>
                  <p:pic>
                    <p:nvPicPr>
                      <p:cNvPr id="4098" name="Object 4"/>
                      <p:cNvPicPr>
                        <a:picLocks noChangeAspect="1" noChangeArrowheads="1"/>
                      </p:cNvPicPr>
                      <p:nvPr/>
                    </p:nvPicPr>
                    <p:blipFill>
                      <a:blip r:embed="rId4"/>
                      <a:srcRect/>
                      <a:stretch>
                        <a:fillRect/>
                      </a:stretch>
                    </p:blipFill>
                    <p:spPr bwMode="auto">
                      <a:xfrm>
                        <a:off x="3417888" y="3270250"/>
                        <a:ext cx="885825" cy="606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2590800" y="3903663"/>
          <a:ext cx="2441575" cy="439737"/>
        </p:xfrm>
        <a:graphic>
          <a:graphicData uri="http://schemas.openxmlformats.org/presentationml/2006/ole">
            <mc:AlternateContent xmlns:mc="http://schemas.openxmlformats.org/markup-compatibility/2006">
              <mc:Choice xmlns:v="urn:schemas-microsoft-com:vml" Requires="v">
                <p:oleObj name="Equation" r:id="rId5" imgW="1409400" imgH="253800" progId="Equation.3">
                  <p:embed/>
                </p:oleObj>
              </mc:Choice>
              <mc:Fallback>
                <p:oleObj name="Equation" r:id="rId5" imgW="1409400" imgH="253800" progId="Equation.3">
                  <p:embed/>
                  <p:pic>
                    <p:nvPicPr>
                      <p:cNvPr id="409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903663"/>
                        <a:ext cx="2441575" cy="439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03" name="Text Box 11"/>
          <p:cNvSpPr txBox="1">
            <a:spLocks noChangeArrowheads="1"/>
          </p:cNvSpPr>
          <p:nvPr/>
        </p:nvSpPr>
        <p:spPr bwMode="auto">
          <a:xfrm>
            <a:off x="990600" y="4564063"/>
            <a:ext cx="3033713" cy="209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0000"/>
              </a:spcAft>
            </a:pPr>
            <a:r>
              <a:rPr lang="en-US" sz="1800" i="0" dirty="0">
                <a:solidFill>
                  <a:schemeClr val="accent2"/>
                </a:solidFill>
              </a:rPr>
              <a:t>Possible simple predicates:</a:t>
            </a:r>
          </a:p>
          <a:p>
            <a:pPr eaLnBrk="1" hangingPunct="1"/>
            <a:r>
              <a:rPr lang="en-US" sz="1800" i="0" dirty="0"/>
              <a:t>P</a:t>
            </a:r>
            <a:r>
              <a:rPr lang="en-US" sz="1800" i="0" baseline="-25000" dirty="0"/>
              <a:t>1</a:t>
            </a:r>
            <a:r>
              <a:rPr lang="en-US" sz="1800" i="0" dirty="0"/>
              <a:t>: TITLE=“Elect. Eng.”</a:t>
            </a:r>
          </a:p>
          <a:p>
            <a:pPr eaLnBrk="1" hangingPunct="1"/>
            <a:r>
              <a:rPr lang="en-US" sz="1800" i="0" dirty="0"/>
              <a:t>P</a:t>
            </a:r>
            <a:r>
              <a:rPr lang="en-US" sz="1800" i="0" baseline="-25000" dirty="0"/>
              <a:t>2</a:t>
            </a:r>
            <a:r>
              <a:rPr lang="en-US" sz="1800" i="0" dirty="0"/>
              <a:t>: TITLE=“Syst. </a:t>
            </a:r>
            <a:r>
              <a:rPr lang="en-US" sz="1800" i="0" dirty="0" err="1"/>
              <a:t>Analy</a:t>
            </a:r>
            <a:r>
              <a:rPr lang="en-US" sz="1800" i="0" dirty="0"/>
              <a:t>”</a:t>
            </a:r>
          </a:p>
          <a:p>
            <a:pPr eaLnBrk="1" hangingPunct="1"/>
            <a:r>
              <a:rPr lang="en-US" sz="1800" i="0" dirty="0"/>
              <a:t>P</a:t>
            </a:r>
            <a:r>
              <a:rPr lang="en-US" sz="1800" i="0" baseline="-25000" dirty="0"/>
              <a:t>3</a:t>
            </a:r>
            <a:r>
              <a:rPr lang="en-US" sz="1800" i="0" dirty="0"/>
              <a:t>: TITLE=“Mech. Eng.”</a:t>
            </a:r>
          </a:p>
          <a:p>
            <a:pPr eaLnBrk="1" hangingPunct="1"/>
            <a:r>
              <a:rPr lang="en-US" sz="1800" i="0" dirty="0"/>
              <a:t>P</a:t>
            </a:r>
            <a:r>
              <a:rPr lang="en-US" sz="1800" i="0" baseline="-25000" dirty="0"/>
              <a:t>4</a:t>
            </a:r>
            <a:r>
              <a:rPr lang="en-US" sz="1800" i="0" dirty="0"/>
              <a:t>: TITLE=“Programmer”</a:t>
            </a:r>
          </a:p>
          <a:p>
            <a:pPr eaLnBrk="1" hangingPunct="1"/>
            <a:r>
              <a:rPr lang="en-US" sz="1800" i="0" dirty="0"/>
              <a:t>P</a:t>
            </a:r>
            <a:r>
              <a:rPr lang="en-US" sz="1800" i="0" baseline="-25000" dirty="0"/>
              <a:t>5</a:t>
            </a:r>
            <a:r>
              <a:rPr lang="en-US" sz="1800" i="0" dirty="0"/>
              <a:t>: SAL ≤ 35,000</a:t>
            </a:r>
          </a:p>
          <a:p>
            <a:pPr eaLnBrk="1" hangingPunct="1"/>
            <a:r>
              <a:rPr lang="en-US" sz="1800" i="0" dirty="0"/>
              <a:t>P</a:t>
            </a:r>
            <a:r>
              <a:rPr lang="en-US" sz="1800" i="0" baseline="-25000" dirty="0"/>
              <a:t>6</a:t>
            </a:r>
            <a:r>
              <a:rPr lang="en-US" sz="1800" i="0" dirty="0"/>
              <a:t>: SAL &gt; 35,000</a:t>
            </a:r>
          </a:p>
        </p:txBody>
      </p:sp>
      <p:grpSp>
        <p:nvGrpSpPr>
          <p:cNvPr id="2" name="Group 1">
            <a:extLst>
              <a:ext uri="{FF2B5EF4-FFF2-40B4-BE49-F238E27FC236}">
                <a16:creationId xmlns:a16="http://schemas.microsoft.com/office/drawing/2014/main" id="{6B92934E-90B4-E870-C972-5C7982662638}"/>
              </a:ext>
            </a:extLst>
          </p:cNvPr>
          <p:cNvGrpSpPr/>
          <p:nvPr/>
        </p:nvGrpSpPr>
        <p:grpSpPr>
          <a:xfrm>
            <a:off x="4576763" y="4495800"/>
            <a:ext cx="3708400" cy="2165350"/>
            <a:chOff x="4576763" y="4495800"/>
            <a:chExt cx="3708400" cy="2165350"/>
          </a:xfrm>
        </p:grpSpPr>
        <p:sp>
          <p:nvSpPr>
            <p:cNvPr id="4104" name="Text Box 13"/>
            <p:cNvSpPr txBox="1">
              <a:spLocks noChangeArrowheads="1"/>
            </p:cNvSpPr>
            <p:nvPr/>
          </p:nvSpPr>
          <p:spPr bwMode="auto">
            <a:xfrm>
              <a:off x="5173663" y="4495800"/>
              <a:ext cx="2590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accent2"/>
                  </a:solidFill>
                </a:rPr>
                <a:t>Some corresponding </a:t>
              </a:r>
              <a:r>
                <a:rPr lang="en-US" sz="1800" i="0" dirty="0" err="1">
                  <a:solidFill>
                    <a:schemeClr val="accent2"/>
                  </a:solidFill>
                </a:rPr>
                <a:t>minterm</a:t>
              </a:r>
              <a:r>
                <a:rPr lang="en-US" sz="1800" i="0" dirty="0">
                  <a:solidFill>
                    <a:schemeClr val="accent2"/>
                  </a:solidFill>
                </a:rPr>
                <a:t> predicates:</a:t>
              </a:r>
            </a:p>
          </p:txBody>
        </p:sp>
        <p:graphicFrame>
          <p:nvGraphicFramePr>
            <p:cNvPr id="4100" name="Object 14"/>
            <p:cNvGraphicFramePr>
              <a:graphicFrameLocks noChangeAspect="1"/>
            </p:cNvGraphicFramePr>
            <p:nvPr>
              <p:extLst>
                <p:ext uri="{D42A27DB-BD31-4B8C-83A1-F6EECF244321}">
                  <p14:modId xmlns:p14="http://schemas.microsoft.com/office/powerpoint/2010/main" val="3183133318"/>
                </p:ext>
              </p:extLst>
            </p:nvPr>
          </p:nvGraphicFramePr>
          <p:xfrm>
            <a:off x="4576763" y="5257800"/>
            <a:ext cx="3708400" cy="595313"/>
          </p:xfrm>
          <a:graphic>
            <a:graphicData uri="http://schemas.openxmlformats.org/presentationml/2006/ole">
              <mc:AlternateContent xmlns:mc="http://schemas.openxmlformats.org/markup-compatibility/2006">
                <mc:Choice xmlns:v="urn:schemas-microsoft-com:vml" Requires="v">
                  <p:oleObj name="Equation" r:id="rId7" imgW="2692080" imgH="431640" progId="Equation.3">
                    <p:embed/>
                  </p:oleObj>
                </mc:Choice>
                <mc:Fallback>
                  <p:oleObj name="Equation" r:id="rId7" imgW="2692080" imgH="431640" progId="Equation.3">
                    <p:embed/>
                    <p:pic>
                      <p:nvPicPr>
                        <p:cNvPr id="410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6763" y="5257800"/>
                          <a:ext cx="3708400" cy="595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25" name="Text Box 49"/>
            <p:cNvSpPr txBox="1">
              <a:spLocks noChangeArrowheads="1"/>
            </p:cNvSpPr>
            <p:nvPr/>
          </p:nvSpPr>
          <p:spPr bwMode="auto">
            <a:xfrm>
              <a:off x="5029200" y="6019800"/>
              <a:ext cx="3255963" cy="641350"/>
            </a:xfrm>
            <a:prstGeom prst="rect">
              <a:avLst/>
            </a:prstGeom>
            <a:solidFill>
              <a:srgbClr val="E1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dirty="0"/>
                <a:t>A </a:t>
              </a:r>
              <a:r>
                <a:rPr lang="en-US" sz="1800" dirty="0" err="1"/>
                <a:t>minterm</a:t>
              </a:r>
              <a:r>
                <a:rPr lang="en-US" sz="1800" dirty="0"/>
                <a:t> predicate defines</a:t>
              </a:r>
            </a:p>
            <a:p>
              <a:pPr eaLnBrk="1" hangingPunct="1"/>
              <a:r>
                <a:rPr lang="en-US" sz="1800" dirty="0"/>
                <a:t>a data fragment</a:t>
              </a:r>
            </a:p>
          </p:txBody>
        </p:sp>
      </p:grpSp>
      <p:graphicFrame>
        <p:nvGraphicFramePr>
          <p:cNvPr id="12" name="Group 48"/>
          <p:cNvGraphicFramePr>
            <a:graphicFrameLocks noGrp="1"/>
          </p:cNvGraphicFramePr>
          <p:nvPr>
            <p:extLst>
              <p:ext uri="{D42A27DB-BD31-4B8C-83A1-F6EECF244321}">
                <p14:modId xmlns:p14="http://schemas.microsoft.com/office/powerpoint/2010/main" val="1071529006"/>
              </p:ext>
            </p:extLst>
          </p:nvPr>
        </p:nvGraphicFramePr>
        <p:xfrm>
          <a:off x="5414879" y="2727904"/>
          <a:ext cx="3124199" cy="1524000"/>
        </p:xfrm>
        <a:graphic>
          <a:graphicData uri="http://schemas.openxmlformats.org/drawingml/2006/table">
            <a:tbl>
              <a:tblPr/>
              <a:tblGrid>
                <a:gridCol w="1196502">
                  <a:extLst>
                    <a:ext uri="{9D8B030D-6E8A-4147-A177-3AD203B41FA5}">
                      <a16:colId xmlns:a16="http://schemas.microsoft.com/office/drawing/2014/main" val="1608456983"/>
                    </a:ext>
                  </a:extLst>
                </a:gridCol>
                <a:gridCol w="1196502">
                  <a:extLst>
                    <a:ext uri="{9D8B030D-6E8A-4147-A177-3AD203B41FA5}">
                      <a16:colId xmlns:a16="http://schemas.microsoft.com/office/drawing/2014/main" val="20000"/>
                    </a:ext>
                  </a:extLst>
                </a:gridCol>
                <a:gridCol w="731195">
                  <a:extLst>
                    <a:ext uri="{9D8B030D-6E8A-4147-A177-3AD203B41FA5}">
                      <a16:colId xmlns:a16="http://schemas.microsoft.com/office/drawing/2014/main" val="20001"/>
                    </a:ext>
                  </a:extLst>
                </a:gridCol>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660066"/>
                          </a:solidFill>
                          <a:effectLst/>
                          <a:latin typeface="Comic Sans MS" pitchFamily="66"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660066"/>
                          </a:solidFill>
                          <a:effectLst/>
                          <a:latin typeface="Comic Sans MS" pitchFamily="66" charset="0"/>
                        </a:rPr>
                        <a:t>TITLE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660066"/>
                          </a:solidFill>
                          <a:effectLst/>
                          <a:latin typeface="Comic Sans MS" pitchFamily="66" charset="0"/>
                        </a:rPr>
                        <a:t>SAL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Brandon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Elect. Eng.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40,000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Kacey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Syst. </a:t>
                      </a:r>
                      <a:r>
                        <a:rPr kumimoji="0" lang="en-US" sz="1400" b="0" i="0" u="none" strike="noStrike" cap="none" normalizeH="0" baseline="0" dirty="0" err="1">
                          <a:ln>
                            <a:noFill/>
                          </a:ln>
                          <a:solidFill>
                            <a:schemeClr val="tx1"/>
                          </a:solidFill>
                          <a:effectLst/>
                          <a:latin typeface="Times New Roman" pitchFamily="18" charset="0"/>
                        </a:rPr>
                        <a:t>Analy</a:t>
                      </a:r>
                      <a:r>
                        <a:rPr kumimoji="0" lang="en-US" sz="1400" b="0"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54,000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Jacob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Mech. Eng.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32,000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Kevin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Programmer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42,000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bl>
          </a:graphicData>
        </a:graphic>
      </p:graphicFrame>
      <p:sp>
        <p:nvSpPr>
          <p:cNvPr id="13" name="TextBox 12"/>
          <p:cNvSpPr txBox="1"/>
          <p:nvPr/>
        </p:nvSpPr>
        <p:spPr>
          <a:xfrm>
            <a:off x="7086600" y="2266239"/>
            <a:ext cx="1524776" cy="461665"/>
          </a:xfrm>
          <a:prstGeom prst="rect">
            <a:avLst/>
          </a:prstGeom>
          <a:noFill/>
        </p:spPr>
        <p:txBody>
          <a:bodyPr wrap="none" rtlCol="0">
            <a:spAutoFit/>
          </a:bodyPr>
          <a:lstStyle/>
          <a:p>
            <a:r>
              <a:rPr lang="en-US" dirty="0"/>
              <a:t>Employee</a:t>
            </a:r>
          </a:p>
        </p:txBody>
      </p:sp>
    </p:spTree>
    <p:extLst>
      <p:ext uri="{BB962C8B-B14F-4D97-AF65-F5344CB8AC3E}">
        <p14:creationId xmlns:p14="http://schemas.microsoft.com/office/powerpoint/2010/main" val="342099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103"/>
                                        </p:tgtEl>
                                        <p:attrNameLst>
                                          <p:attrName>style.visibility</p:attrName>
                                        </p:attrNameLst>
                                      </p:cBhvr>
                                      <p:to>
                                        <p:strVal val="visible"/>
                                      </p:to>
                                    </p:set>
                                    <p:animEffect transition="in" filter="dissolve">
                                      <p:cBhvr>
                                        <p:cTn id="14" dur="500"/>
                                        <p:tgtEl>
                                          <p:spTgt spid="410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3"/>
          <p:cNvSpPr txBox="1">
            <a:spLocks noChangeArrowheads="1"/>
          </p:cNvSpPr>
          <p:nvPr/>
        </p:nvSpPr>
        <p:spPr bwMode="auto">
          <a:xfrm>
            <a:off x="914400" y="1219199"/>
            <a:ext cx="6872288" cy="3167063"/>
          </a:xfrm>
          <a:prstGeom prst="rect">
            <a:avLst/>
          </a:prstGeom>
          <a:solidFill>
            <a:srgbClr val="FF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Given a set of simple predicates for relation R.</a:t>
            </a:r>
          </a:p>
          <a:p>
            <a:pPr lvl="1" eaLnBrk="1" hangingPunct="1">
              <a:spcAft>
                <a:spcPct val="25000"/>
              </a:spcAft>
            </a:pPr>
            <a:r>
              <a:rPr lang="en-US" i="0" dirty="0"/>
              <a:t>P = {p</a:t>
            </a:r>
            <a:r>
              <a:rPr lang="en-US" i="0" baseline="-25000" dirty="0"/>
              <a:t>1</a:t>
            </a:r>
            <a:r>
              <a:rPr lang="en-US" i="0" dirty="0"/>
              <a:t>, p</a:t>
            </a:r>
            <a:r>
              <a:rPr lang="en-US" i="0" baseline="-25000" dirty="0"/>
              <a:t>2</a:t>
            </a:r>
            <a:r>
              <a:rPr lang="en-US" i="0" dirty="0"/>
              <a:t>, …, p</a:t>
            </a:r>
            <a:r>
              <a:rPr lang="en-US" i="0" baseline="-25000" dirty="0"/>
              <a:t>m</a:t>
            </a:r>
            <a:r>
              <a:rPr lang="en-US" i="0" dirty="0"/>
              <a:t>}</a:t>
            </a:r>
          </a:p>
          <a:p>
            <a:pPr eaLnBrk="1" hangingPunct="1"/>
            <a:r>
              <a:rPr lang="en-US" i="0" dirty="0"/>
              <a:t>The set of </a:t>
            </a:r>
            <a:r>
              <a:rPr lang="en-US" i="0" dirty="0" err="1"/>
              <a:t>minterm</a:t>
            </a:r>
            <a:r>
              <a:rPr lang="en-US" i="0" dirty="0"/>
              <a:t> predicates</a:t>
            </a:r>
          </a:p>
          <a:p>
            <a:pPr lvl="1" eaLnBrk="1" hangingPunct="1">
              <a:spcAft>
                <a:spcPct val="25000"/>
              </a:spcAft>
            </a:pPr>
            <a:r>
              <a:rPr lang="en-US" i="0" dirty="0"/>
              <a:t>M = {m</a:t>
            </a:r>
            <a:r>
              <a:rPr lang="en-US" i="0" baseline="-25000" dirty="0"/>
              <a:t>1</a:t>
            </a:r>
            <a:r>
              <a:rPr lang="en-US" i="0" dirty="0"/>
              <a:t>, m</a:t>
            </a:r>
            <a:r>
              <a:rPr lang="en-US" i="0" baseline="-25000" dirty="0"/>
              <a:t>2</a:t>
            </a:r>
            <a:r>
              <a:rPr lang="en-US" i="0" dirty="0"/>
              <a:t>, …, </a:t>
            </a:r>
            <a:r>
              <a:rPr lang="en-US" i="0" dirty="0" err="1"/>
              <a:t>m</a:t>
            </a:r>
            <a:r>
              <a:rPr lang="en-US" i="0" baseline="-25000" dirty="0" err="1"/>
              <a:t>n</a:t>
            </a:r>
            <a:r>
              <a:rPr lang="en-US" i="0" dirty="0"/>
              <a:t>}</a:t>
            </a:r>
          </a:p>
          <a:p>
            <a:pPr eaLnBrk="1" hangingPunct="1"/>
            <a:r>
              <a:rPr lang="en-US" i="0" dirty="0"/>
              <a:t>is defined as </a:t>
            </a:r>
          </a:p>
          <a:p>
            <a:pPr lvl="1" eaLnBrk="1" hangingPunct="1">
              <a:spcAft>
                <a:spcPts val="600"/>
              </a:spcAft>
            </a:pPr>
            <a:r>
              <a:rPr lang="en-US" i="0" dirty="0"/>
              <a:t>M = </a:t>
            </a:r>
            <a:r>
              <a:rPr lang="en-US" sz="3200" i="0" dirty="0"/>
              <a:t>{</a:t>
            </a:r>
            <a:r>
              <a:rPr lang="en-US" i="0" dirty="0"/>
              <a:t>m</a:t>
            </a:r>
            <a:r>
              <a:rPr lang="en-US" i="0" baseline="-25000" dirty="0"/>
              <a:t>i</a:t>
            </a:r>
            <a:r>
              <a:rPr lang="en-US" i="0" dirty="0"/>
              <a:t> | m</a:t>
            </a:r>
            <a:r>
              <a:rPr lang="en-US" i="0" baseline="-25000" dirty="0"/>
              <a:t>i</a:t>
            </a:r>
            <a:r>
              <a:rPr lang="en-US" i="0" dirty="0"/>
              <a:t> =           </a:t>
            </a:r>
            <a:r>
              <a:rPr lang="en-US" sz="3200" i="0" dirty="0"/>
              <a:t>}</a:t>
            </a:r>
          </a:p>
          <a:p>
            <a:pPr lvl="1" eaLnBrk="1" hangingPunct="1"/>
            <a:r>
              <a:rPr lang="en-US" i="0" dirty="0"/>
              <a:t>where </a:t>
            </a:r>
          </a:p>
        </p:txBody>
      </p:sp>
      <p:sp>
        <p:nvSpPr>
          <p:cNvPr id="4102" name="Text Box 2"/>
          <p:cNvSpPr txBox="1">
            <a:spLocks noChangeArrowheads="1"/>
          </p:cNvSpPr>
          <p:nvPr/>
        </p:nvSpPr>
        <p:spPr bwMode="auto">
          <a:xfrm>
            <a:off x="2142331" y="292100"/>
            <a:ext cx="53260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dirty="0"/>
              <a:t>MINTERM PREDICATE</a:t>
            </a:r>
          </a:p>
        </p:txBody>
      </p:sp>
      <p:graphicFrame>
        <p:nvGraphicFramePr>
          <p:cNvPr id="4098" name="Object 4"/>
          <p:cNvGraphicFramePr>
            <a:graphicFrameLocks noChangeAspect="1"/>
          </p:cNvGraphicFramePr>
          <p:nvPr>
            <p:extLst>
              <p:ext uri="{D42A27DB-BD31-4B8C-83A1-F6EECF244321}">
                <p14:modId xmlns:p14="http://schemas.microsoft.com/office/powerpoint/2010/main" val="1211983422"/>
              </p:ext>
            </p:extLst>
          </p:nvPr>
        </p:nvGraphicFramePr>
        <p:xfrm>
          <a:off x="3417888" y="3270250"/>
          <a:ext cx="885825" cy="606425"/>
        </p:xfrm>
        <a:graphic>
          <a:graphicData uri="http://schemas.openxmlformats.org/presentationml/2006/ole">
            <mc:AlternateContent xmlns:mc="http://schemas.openxmlformats.org/markup-compatibility/2006">
              <mc:Choice xmlns:v="urn:schemas-microsoft-com:vml" Requires="v">
                <p:oleObj name="Equation" r:id="rId3" imgW="482400" imgH="330120" progId="Equation.3">
                  <p:embed/>
                </p:oleObj>
              </mc:Choice>
              <mc:Fallback>
                <p:oleObj name="Equation" r:id="rId3" imgW="482400" imgH="330120" progId="Equation.3">
                  <p:embed/>
                  <p:pic>
                    <p:nvPicPr>
                      <p:cNvPr id="4098" name="Object 4"/>
                      <p:cNvPicPr>
                        <a:picLocks noChangeAspect="1" noChangeArrowheads="1"/>
                      </p:cNvPicPr>
                      <p:nvPr/>
                    </p:nvPicPr>
                    <p:blipFill>
                      <a:blip r:embed="rId4"/>
                      <a:srcRect/>
                      <a:stretch>
                        <a:fillRect/>
                      </a:stretch>
                    </p:blipFill>
                    <p:spPr bwMode="auto">
                      <a:xfrm>
                        <a:off x="3417888" y="3270250"/>
                        <a:ext cx="885825" cy="606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2590800" y="3903663"/>
          <a:ext cx="2441575" cy="439737"/>
        </p:xfrm>
        <a:graphic>
          <a:graphicData uri="http://schemas.openxmlformats.org/presentationml/2006/ole">
            <mc:AlternateContent xmlns:mc="http://schemas.openxmlformats.org/markup-compatibility/2006">
              <mc:Choice xmlns:v="urn:schemas-microsoft-com:vml" Requires="v">
                <p:oleObj name="Equation" r:id="rId5" imgW="1409400" imgH="253800" progId="Equation.3">
                  <p:embed/>
                </p:oleObj>
              </mc:Choice>
              <mc:Fallback>
                <p:oleObj name="Equation" r:id="rId5" imgW="1409400" imgH="253800" progId="Equation.3">
                  <p:embed/>
                  <p:pic>
                    <p:nvPicPr>
                      <p:cNvPr id="409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903663"/>
                        <a:ext cx="2441575" cy="439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768" name="Group 48"/>
          <p:cNvGraphicFramePr>
            <a:graphicFrameLocks noGrp="1"/>
          </p:cNvGraphicFramePr>
          <p:nvPr>
            <p:extLst>
              <p:ext uri="{D42A27DB-BD31-4B8C-83A1-F6EECF244321}">
                <p14:modId xmlns:p14="http://schemas.microsoft.com/office/powerpoint/2010/main" val="1047267583"/>
              </p:ext>
            </p:extLst>
          </p:nvPr>
        </p:nvGraphicFramePr>
        <p:xfrm>
          <a:off x="5414879" y="2727904"/>
          <a:ext cx="3124199" cy="1524000"/>
        </p:xfrm>
        <a:graphic>
          <a:graphicData uri="http://schemas.openxmlformats.org/drawingml/2006/table">
            <a:tbl>
              <a:tblPr/>
              <a:tblGrid>
                <a:gridCol w="1196502">
                  <a:extLst>
                    <a:ext uri="{9D8B030D-6E8A-4147-A177-3AD203B41FA5}">
                      <a16:colId xmlns:a16="http://schemas.microsoft.com/office/drawing/2014/main" val="1608456983"/>
                    </a:ext>
                  </a:extLst>
                </a:gridCol>
                <a:gridCol w="1196502">
                  <a:extLst>
                    <a:ext uri="{9D8B030D-6E8A-4147-A177-3AD203B41FA5}">
                      <a16:colId xmlns:a16="http://schemas.microsoft.com/office/drawing/2014/main" val="20000"/>
                    </a:ext>
                  </a:extLst>
                </a:gridCol>
                <a:gridCol w="731195">
                  <a:extLst>
                    <a:ext uri="{9D8B030D-6E8A-4147-A177-3AD203B41FA5}">
                      <a16:colId xmlns:a16="http://schemas.microsoft.com/office/drawing/2014/main" val="20001"/>
                    </a:ext>
                  </a:extLst>
                </a:gridCol>
              </a:tblGrid>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660066"/>
                          </a:solidFill>
                          <a:effectLst/>
                          <a:latin typeface="Comic Sans MS" pitchFamily="66"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660066"/>
                          </a:solidFill>
                          <a:effectLst/>
                          <a:latin typeface="Comic Sans MS" pitchFamily="66" charset="0"/>
                        </a:rPr>
                        <a:t>TITLE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660066"/>
                          </a:solidFill>
                          <a:effectLst/>
                          <a:latin typeface="Comic Sans MS" pitchFamily="66" charset="0"/>
                        </a:rPr>
                        <a:t>SAL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Brandon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Elect. Eng.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40,000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Kacey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Syst. </a:t>
                      </a:r>
                      <a:r>
                        <a:rPr kumimoji="0" lang="en-US" sz="1400" b="0" i="0" u="none" strike="noStrike" cap="none" normalizeH="0" baseline="0" dirty="0" err="1">
                          <a:ln>
                            <a:noFill/>
                          </a:ln>
                          <a:solidFill>
                            <a:schemeClr val="tx1"/>
                          </a:solidFill>
                          <a:effectLst/>
                          <a:latin typeface="Times New Roman" pitchFamily="18" charset="0"/>
                        </a:rPr>
                        <a:t>Analy</a:t>
                      </a:r>
                      <a:r>
                        <a:rPr kumimoji="0" lang="en-US" sz="1400" b="0" i="0" u="none" strike="noStrike" cap="none" normalizeH="0" baseline="0" dirty="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54,000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Jacob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Mech. Eng.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32,000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Kevin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Programmer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42,000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7086600" y="2266239"/>
            <a:ext cx="1524776" cy="461665"/>
          </a:xfrm>
          <a:prstGeom prst="rect">
            <a:avLst/>
          </a:prstGeom>
          <a:noFill/>
        </p:spPr>
        <p:txBody>
          <a:bodyPr wrap="none" rtlCol="0">
            <a:spAutoFit/>
          </a:bodyPr>
          <a:lstStyle/>
          <a:p>
            <a:r>
              <a:rPr lang="en-US" dirty="0"/>
              <a:t>Employee</a:t>
            </a:r>
          </a:p>
        </p:txBody>
      </p:sp>
      <p:grpSp>
        <p:nvGrpSpPr>
          <p:cNvPr id="14" name="Group 13"/>
          <p:cNvGrpSpPr/>
          <p:nvPr/>
        </p:nvGrpSpPr>
        <p:grpSpPr>
          <a:xfrm>
            <a:off x="4576763" y="4495800"/>
            <a:ext cx="3708400" cy="2165350"/>
            <a:chOff x="4805363" y="4419600"/>
            <a:chExt cx="3708400" cy="2165350"/>
          </a:xfrm>
        </p:grpSpPr>
        <p:sp>
          <p:nvSpPr>
            <p:cNvPr id="16" name="Text Box 13"/>
            <p:cNvSpPr txBox="1">
              <a:spLocks noChangeArrowheads="1"/>
            </p:cNvSpPr>
            <p:nvPr/>
          </p:nvSpPr>
          <p:spPr bwMode="auto">
            <a:xfrm>
              <a:off x="5402263" y="4419600"/>
              <a:ext cx="2590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accent2"/>
                  </a:solidFill>
                </a:rPr>
                <a:t>Some corresponding </a:t>
              </a:r>
              <a:r>
                <a:rPr lang="en-US" sz="1800" i="0" dirty="0" err="1">
                  <a:solidFill>
                    <a:schemeClr val="accent2"/>
                  </a:solidFill>
                </a:rPr>
                <a:t>minterm</a:t>
              </a:r>
              <a:r>
                <a:rPr lang="en-US" sz="1800" i="0" dirty="0">
                  <a:solidFill>
                    <a:schemeClr val="accent2"/>
                  </a:solidFill>
                </a:rPr>
                <a:t> predicates:</a:t>
              </a:r>
            </a:p>
          </p:txBody>
        </p:sp>
        <p:graphicFrame>
          <p:nvGraphicFramePr>
            <p:cNvPr id="17" name="Object 14"/>
            <p:cNvGraphicFramePr>
              <a:graphicFrameLocks noChangeAspect="1"/>
            </p:cNvGraphicFramePr>
            <p:nvPr>
              <p:extLst>
                <p:ext uri="{D42A27DB-BD31-4B8C-83A1-F6EECF244321}">
                  <p14:modId xmlns:p14="http://schemas.microsoft.com/office/powerpoint/2010/main" val="1374596072"/>
                </p:ext>
              </p:extLst>
            </p:nvPr>
          </p:nvGraphicFramePr>
          <p:xfrm>
            <a:off x="4805363" y="5181600"/>
            <a:ext cx="3708400" cy="595313"/>
          </p:xfrm>
          <a:graphic>
            <a:graphicData uri="http://schemas.openxmlformats.org/presentationml/2006/ole">
              <mc:AlternateContent xmlns:mc="http://schemas.openxmlformats.org/markup-compatibility/2006">
                <mc:Choice xmlns:v="urn:schemas-microsoft-com:vml" Requires="v">
                  <p:oleObj name="Equation" r:id="rId7" imgW="2692080" imgH="431640" progId="Equation.3">
                    <p:embed/>
                  </p:oleObj>
                </mc:Choice>
                <mc:Fallback>
                  <p:oleObj name="Equation" r:id="rId7" imgW="2692080" imgH="431640" progId="Equation.3">
                    <p:embed/>
                    <p:pic>
                      <p:nvPicPr>
                        <p:cNvPr id="410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5363" y="5181600"/>
                          <a:ext cx="3708400" cy="595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Text Box 49"/>
            <p:cNvSpPr txBox="1">
              <a:spLocks noChangeArrowheads="1"/>
            </p:cNvSpPr>
            <p:nvPr/>
          </p:nvSpPr>
          <p:spPr bwMode="auto">
            <a:xfrm>
              <a:off x="5257800" y="5943600"/>
              <a:ext cx="3255963" cy="641350"/>
            </a:xfrm>
            <a:prstGeom prst="rect">
              <a:avLst/>
            </a:prstGeom>
            <a:solidFill>
              <a:srgbClr val="E1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a:t>A minterm predicate defines</a:t>
              </a:r>
            </a:p>
            <a:p>
              <a:pPr eaLnBrk="1" hangingPunct="1"/>
              <a:r>
                <a:rPr lang="en-US" sz="1800"/>
                <a:t>a data fragment</a:t>
              </a:r>
            </a:p>
          </p:txBody>
        </p:sp>
      </p:grpSp>
      <p:grpSp>
        <p:nvGrpSpPr>
          <p:cNvPr id="2" name="Group 1">
            <a:extLst>
              <a:ext uri="{FF2B5EF4-FFF2-40B4-BE49-F238E27FC236}">
                <a16:creationId xmlns:a16="http://schemas.microsoft.com/office/drawing/2014/main" id="{E50CCA24-43CD-FBE2-275C-69F9CB19B27F}"/>
              </a:ext>
            </a:extLst>
          </p:cNvPr>
          <p:cNvGrpSpPr/>
          <p:nvPr/>
        </p:nvGrpSpPr>
        <p:grpSpPr>
          <a:xfrm>
            <a:off x="533400" y="4720603"/>
            <a:ext cx="3770313" cy="1832597"/>
            <a:chOff x="533400" y="4720603"/>
            <a:chExt cx="3770313" cy="1832597"/>
          </a:xfrm>
        </p:grpSpPr>
        <p:sp>
          <p:nvSpPr>
            <p:cNvPr id="3" name="TextBox 2"/>
            <p:cNvSpPr txBox="1"/>
            <p:nvPr/>
          </p:nvSpPr>
          <p:spPr>
            <a:xfrm>
              <a:off x="533400" y="4720603"/>
              <a:ext cx="3687228" cy="1400383"/>
            </a:xfrm>
            <a:prstGeom prst="rect">
              <a:avLst/>
            </a:prstGeom>
            <a:noFill/>
          </p:spPr>
          <p:txBody>
            <a:bodyPr wrap="none" rtlCol="0">
              <a:spAutoFit/>
            </a:bodyPr>
            <a:lstStyle/>
            <a:p>
              <a:pPr>
                <a:spcAft>
                  <a:spcPts val="300"/>
                </a:spcAft>
              </a:pPr>
              <a:r>
                <a:rPr lang="en-US" sz="2000" i="0" dirty="0"/>
                <a:t>SELECT   *</a:t>
              </a:r>
            </a:p>
            <a:p>
              <a:pPr>
                <a:spcAft>
                  <a:spcPts val="300"/>
                </a:spcAft>
              </a:pPr>
              <a:r>
                <a:rPr lang="en-US" sz="2000" i="0" dirty="0"/>
                <a:t>FROM      Employee</a:t>
              </a:r>
            </a:p>
            <a:p>
              <a:r>
                <a:rPr lang="en-US" sz="2000" i="0" dirty="0"/>
                <a:t>WHERE    Title = “</a:t>
              </a:r>
              <a:r>
                <a:rPr lang="en-US" sz="2000" i="0" dirty="0" err="1"/>
                <a:t>Elect.Eng</a:t>
              </a:r>
              <a:r>
                <a:rPr lang="en-US" sz="2000" i="0" dirty="0"/>
                <a:t>.”</a:t>
              </a:r>
            </a:p>
            <a:p>
              <a:r>
                <a:rPr lang="en-US" sz="2000" i="0" dirty="0"/>
                <a:t>                AND SAL &gt; 30,000</a:t>
              </a:r>
            </a:p>
          </p:txBody>
        </p:sp>
        <p:sp>
          <p:nvSpPr>
            <p:cNvPr id="5" name="Rounded Rectangle 4"/>
            <p:cNvSpPr/>
            <p:nvPr/>
          </p:nvSpPr>
          <p:spPr bwMode="auto">
            <a:xfrm>
              <a:off x="1752600" y="5441581"/>
              <a:ext cx="2468028" cy="641896"/>
            </a:xfrm>
            <a:prstGeom prst="roundRect">
              <a:avLst/>
            </a:prstGeom>
            <a:solidFill>
              <a:srgbClr val="C7A1E3">
                <a:alpha val="20000"/>
              </a:srgbClr>
            </a:solidFill>
            <a:ln w="9525" cap="flat" cmpd="sng" algn="ctr">
              <a:solidFill>
                <a:srgbClr val="7030A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 name="TextBox 5"/>
            <p:cNvSpPr txBox="1"/>
            <p:nvPr/>
          </p:nvSpPr>
          <p:spPr>
            <a:xfrm>
              <a:off x="1643346" y="6101602"/>
              <a:ext cx="2660367" cy="451598"/>
            </a:xfrm>
            <a:prstGeom prst="rect">
              <a:avLst/>
            </a:prstGeom>
            <a:noFill/>
          </p:spPr>
          <p:txBody>
            <a:bodyPr wrap="square" rtlCol="0">
              <a:spAutoFit/>
            </a:bodyPr>
            <a:lstStyle/>
            <a:p>
              <a:pPr>
                <a:lnSpc>
                  <a:spcPts val="1400"/>
                </a:lnSpc>
              </a:pPr>
              <a:r>
                <a:rPr lang="en-US" sz="1400" dirty="0">
                  <a:solidFill>
                    <a:srgbClr val="7030A0"/>
                  </a:solidFill>
                </a:rPr>
                <a:t>Query predicate is a </a:t>
              </a:r>
              <a:r>
                <a:rPr lang="en-US" sz="1400" dirty="0" err="1">
                  <a:solidFill>
                    <a:srgbClr val="7030A0"/>
                  </a:solidFill>
                </a:rPr>
                <a:t>minterm</a:t>
              </a:r>
              <a:r>
                <a:rPr lang="en-US" sz="1400" dirty="0">
                  <a:solidFill>
                    <a:srgbClr val="7030A0"/>
                  </a:solidFill>
                </a:rPr>
                <a:t> predicate</a:t>
              </a:r>
            </a:p>
          </p:txBody>
        </p:sp>
      </p:grpSp>
    </p:spTree>
    <p:extLst>
      <p:ext uri="{BB962C8B-B14F-4D97-AF65-F5344CB8AC3E}">
        <p14:creationId xmlns:p14="http://schemas.microsoft.com/office/powerpoint/2010/main" val="36283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9"/>
          <p:cNvSpPr>
            <a:spLocks noChangeArrowheads="1"/>
          </p:cNvSpPr>
          <p:nvPr/>
        </p:nvSpPr>
        <p:spPr bwMode="auto">
          <a:xfrm>
            <a:off x="4953000" y="4419600"/>
            <a:ext cx="2971800" cy="457200"/>
          </a:xfrm>
          <a:prstGeom prst="rect">
            <a:avLst/>
          </a:prstGeom>
          <a:solidFill>
            <a:srgbClr val="E1FFF5"/>
          </a:solidFill>
          <a:ln w="9525">
            <a:solidFill>
              <a:schemeClr val="tx1"/>
            </a:solidFill>
            <a:miter lim="800000"/>
            <a:headEnd/>
            <a:tailEnd/>
          </a:ln>
        </p:spPr>
        <p:txBody>
          <a:bodyPr wrap="none" anchor="ctr"/>
          <a:lstStyle/>
          <a:p>
            <a:pPr algn="r"/>
            <a:endParaRPr lang="en-US"/>
          </a:p>
        </p:txBody>
      </p:sp>
      <p:sp>
        <p:nvSpPr>
          <p:cNvPr id="5124" name="Text Box 2"/>
          <p:cNvSpPr txBox="1">
            <a:spLocks noChangeArrowheads="1"/>
          </p:cNvSpPr>
          <p:nvPr/>
        </p:nvSpPr>
        <p:spPr bwMode="auto">
          <a:xfrm>
            <a:off x="838200" y="512763"/>
            <a:ext cx="76501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a:solidFill>
                  <a:schemeClr val="accent2"/>
                </a:solidFill>
              </a:rPr>
              <a:t>Primary Horizontal Fragmentation</a:t>
            </a:r>
          </a:p>
        </p:txBody>
      </p:sp>
      <p:sp>
        <p:nvSpPr>
          <p:cNvPr id="5126" name="Text Box 4"/>
          <p:cNvSpPr txBox="1">
            <a:spLocks noChangeArrowheads="1"/>
          </p:cNvSpPr>
          <p:nvPr/>
        </p:nvSpPr>
        <p:spPr bwMode="auto">
          <a:xfrm>
            <a:off x="1279526" y="4511944"/>
            <a:ext cx="2247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u="sng"/>
              <a:t>ENO</a:t>
            </a:r>
            <a:r>
              <a:rPr lang="en-US" sz="1600" i="0"/>
              <a:t>  ENAME  TITLE</a:t>
            </a:r>
          </a:p>
        </p:txBody>
      </p:sp>
      <p:sp>
        <p:nvSpPr>
          <p:cNvPr id="5127" name="Text Box 5"/>
          <p:cNvSpPr txBox="1">
            <a:spLocks noChangeArrowheads="1"/>
          </p:cNvSpPr>
          <p:nvPr/>
        </p:nvSpPr>
        <p:spPr bwMode="auto">
          <a:xfrm>
            <a:off x="4953000" y="4495800"/>
            <a:ext cx="29813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u="sng"/>
              <a:t>JNO</a:t>
            </a:r>
            <a:r>
              <a:rPr lang="en-US" sz="1600" i="0"/>
              <a:t>  JNAME  BUDGET  LOC</a:t>
            </a:r>
          </a:p>
        </p:txBody>
      </p:sp>
      <p:sp>
        <p:nvSpPr>
          <p:cNvPr id="5128" name="Rectangle 6"/>
          <p:cNvSpPr>
            <a:spLocks noChangeArrowheads="1"/>
          </p:cNvSpPr>
          <p:nvPr/>
        </p:nvSpPr>
        <p:spPr bwMode="auto">
          <a:xfrm>
            <a:off x="1219201" y="4446856"/>
            <a:ext cx="23622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5129" name="Line 7"/>
          <p:cNvSpPr>
            <a:spLocks noChangeShapeType="1"/>
          </p:cNvSpPr>
          <p:nvPr/>
        </p:nvSpPr>
        <p:spPr bwMode="auto">
          <a:xfrm>
            <a:off x="1905001" y="4446856"/>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0" name="Line 8"/>
          <p:cNvSpPr>
            <a:spLocks noChangeShapeType="1"/>
          </p:cNvSpPr>
          <p:nvPr/>
        </p:nvSpPr>
        <p:spPr bwMode="auto">
          <a:xfrm>
            <a:off x="2743201" y="4446856"/>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1" name="Line 10"/>
          <p:cNvSpPr>
            <a:spLocks noChangeShapeType="1"/>
          </p:cNvSpPr>
          <p:nvPr/>
        </p:nvSpPr>
        <p:spPr bwMode="auto">
          <a:xfrm>
            <a:off x="5562600" y="44196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2" name="Line 11"/>
          <p:cNvSpPr>
            <a:spLocks noChangeShapeType="1"/>
          </p:cNvSpPr>
          <p:nvPr/>
        </p:nvSpPr>
        <p:spPr bwMode="auto">
          <a:xfrm>
            <a:off x="6400800" y="44196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3" name="Line 12"/>
          <p:cNvSpPr>
            <a:spLocks noChangeShapeType="1"/>
          </p:cNvSpPr>
          <p:nvPr/>
        </p:nvSpPr>
        <p:spPr bwMode="auto">
          <a:xfrm>
            <a:off x="7391400" y="44196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4" name="Line 13"/>
          <p:cNvSpPr>
            <a:spLocks noChangeShapeType="1"/>
          </p:cNvSpPr>
          <p:nvPr/>
        </p:nvSpPr>
        <p:spPr bwMode="auto">
          <a:xfrm>
            <a:off x="7315200" y="44196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35" name="Text Box 14"/>
          <p:cNvSpPr txBox="1">
            <a:spLocks noChangeArrowheads="1"/>
          </p:cNvSpPr>
          <p:nvPr/>
        </p:nvSpPr>
        <p:spPr bwMode="auto">
          <a:xfrm>
            <a:off x="735015" y="4388270"/>
            <a:ext cx="3746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E</a:t>
            </a:r>
          </a:p>
        </p:txBody>
      </p:sp>
      <p:sp>
        <p:nvSpPr>
          <p:cNvPr id="5136" name="Text Box 15"/>
          <p:cNvSpPr txBox="1">
            <a:spLocks noChangeArrowheads="1"/>
          </p:cNvSpPr>
          <p:nvPr/>
        </p:nvSpPr>
        <p:spPr bwMode="auto">
          <a:xfrm>
            <a:off x="4524376" y="4391294"/>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J</a:t>
            </a:r>
          </a:p>
        </p:txBody>
      </p:sp>
      <p:sp>
        <p:nvSpPr>
          <p:cNvPr id="5137" name="Text Box 16"/>
          <p:cNvSpPr txBox="1">
            <a:spLocks noChangeArrowheads="1"/>
          </p:cNvSpPr>
          <p:nvPr/>
        </p:nvSpPr>
        <p:spPr bwMode="auto">
          <a:xfrm>
            <a:off x="3011488" y="5922846"/>
            <a:ext cx="231933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u="sng"/>
              <a:t>ENO  JNO</a:t>
            </a:r>
            <a:r>
              <a:rPr lang="en-US" sz="1600" i="0"/>
              <a:t>  RESP DUR</a:t>
            </a:r>
          </a:p>
        </p:txBody>
      </p:sp>
      <p:sp>
        <p:nvSpPr>
          <p:cNvPr id="5138" name="Rectangle 17"/>
          <p:cNvSpPr>
            <a:spLocks noChangeArrowheads="1"/>
          </p:cNvSpPr>
          <p:nvPr/>
        </p:nvSpPr>
        <p:spPr bwMode="auto">
          <a:xfrm>
            <a:off x="3027363" y="5781558"/>
            <a:ext cx="22860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5139" name="Line 18"/>
          <p:cNvSpPr>
            <a:spLocks noChangeShapeType="1"/>
          </p:cNvSpPr>
          <p:nvPr/>
        </p:nvSpPr>
        <p:spPr bwMode="auto">
          <a:xfrm>
            <a:off x="4170363" y="5781558"/>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0" name="Line 19"/>
          <p:cNvSpPr>
            <a:spLocks noChangeShapeType="1"/>
          </p:cNvSpPr>
          <p:nvPr/>
        </p:nvSpPr>
        <p:spPr bwMode="auto">
          <a:xfrm>
            <a:off x="4779963" y="5781558"/>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1" name="Line 20"/>
          <p:cNvSpPr>
            <a:spLocks noChangeShapeType="1"/>
          </p:cNvSpPr>
          <p:nvPr/>
        </p:nvSpPr>
        <p:spPr bwMode="auto">
          <a:xfrm>
            <a:off x="3636963" y="5781558"/>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42" name="Text Box 21"/>
          <p:cNvSpPr txBox="1">
            <a:spLocks noChangeArrowheads="1"/>
          </p:cNvSpPr>
          <p:nvPr/>
        </p:nvSpPr>
        <p:spPr bwMode="auto">
          <a:xfrm>
            <a:off x="2586833" y="5847999"/>
            <a:ext cx="3921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G</a:t>
            </a:r>
          </a:p>
        </p:txBody>
      </p:sp>
      <p:sp>
        <p:nvSpPr>
          <p:cNvPr id="5143" name="Line 22"/>
          <p:cNvSpPr>
            <a:spLocks noChangeShapeType="1"/>
          </p:cNvSpPr>
          <p:nvPr/>
        </p:nvSpPr>
        <p:spPr bwMode="auto">
          <a:xfrm>
            <a:off x="2460625" y="4904056"/>
            <a:ext cx="1252537" cy="877502"/>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5144" name="Text Box 23"/>
          <p:cNvSpPr txBox="1">
            <a:spLocks noChangeArrowheads="1"/>
          </p:cNvSpPr>
          <p:nvPr/>
        </p:nvSpPr>
        <p:spPr bwMode="auto">
          <a:xfrm>
            <a:off x="2693193" y="5241575"/>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L</a:t>
            </a:r>
            <a:r>
              <a:rPr lang="en-US" sz="1800" i="0" baseline="-25000" dirty="0"/>
              <a:t>2</a:t>
            </a:r>
          </a:p>
        </p:txBody>
      </p:sp>
      <p:sp>
        <p:nvSpPr>
          <p:cNvPr id="5145" name="Line 24"/>
          <p:cNvSpPr>
            <a:spLocks noChangeShapeType="1"/>
          </p:cNvSpPr>
          <p:nvPr/>
        </p:nvSpPr>
        <p:spPr bwMode="auto">
          <a:xfrm flipH="1">
            <a:off x="5008562" y="4876800"/>
            <a:ext cx="728661" cy="904758"/>
          </a:xfrm>
          <a:prstGeom prst="line">
            <a:avLst/>
          </a:prstGeom>
          <a:noFill/>
          <a:ln w="9525">
            <a:solidFill>
              <a:schemeClr val="tx1"/>
            </a:solidFill>
            <a:round/>
            <a:headEnd type="triangle" w="med" len="med"/>
            <a:tailEnd type="none" w="med" len="med"/>
          </a:ln>
          <a:extLst>
            <a:ext uri="{909E8E84-426E-40dd-AFC4-6F175D3DCCD1}">
              <a14:hiddenFill xmlns:a14="http://schemas.microsoft.com/office/drawing/2010/main" xmlns="">
                <a:noFill/>
              </a14:hiddenFill>
            </a:ext>
          </a:extLst>
        </p:spPr>
        <p:txBody>
          <a:bodyPr/>
          <a:lstStyle/>
          <a:p>
            <a:endParaRPr lang="en-US"/>
          </a:p>
        </p:txBody>
      </p:sp>
      <p:sp>
        <p:nvSpPr>
          <p:cNvPr id="5146" name="Text Box 25"/>
          <p:cNvSpPr txBox="1">
            <a:spLocks noChangeArrowheads="1"/>
          </p:cNvSpPr>
          <p:nvPr/>
        </p:nvSpPr>
        <p:spPr bwMode="auto">
          <a:xfrm>
            <a:off x="5424907" y="5229108"/>
            <a:ext cx="4032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L</a:t>
            </a:r>
            <a:r>
              <a:rPr lang="en-US" sz="1800" i="0" baseline="-25000"/>
              <a:t>3</a:t>
            </a:r>
          </a:p>
        </p:txBody>
      </p:sp>
      <p:grpSp>
        <p:nvGrpSpPr>
          <p:cNvPr id="3" name="Group 2"/>
          <p:cNvGrpSpPr/>
          <p:nvPr/>
        </p:nvGrpSpPr>
        <p:grpSpPr>
          <a:xfrm>
            <a:off x="4419600" y="2366286"/>
            <a:ext cx="4191000" cy="2792178"/>
            <a:chOff x="4821237" y="2432844"/>
            <a:chExt cx="4191000" cy="2792178"/>
          </a:xfrm>
        </p:grpSpPr>
        <p:sp>
          <p:nvSpPr>
            <p:cNvPr id="5148" name="Text Box 27"/>
            <p:cNvSpPr txBox="1">
              <a:spLocks noChangeArrowheads="1"/>
            </p:cNvSpPr>
            <p:nvPr/>
          </p:nvSpPr>
          <p:spPr bwMode="auto">
            <a:xfrm>
              <a:off x="5029200" y="2532915"/>
              <a:ext cx="3962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A possible fragmentation of J is defined as follows:</a:t>
              </a:r>
            </a:p>
          </p:txBody>
        </p:sp>
        <p:graphicFrame>
          <p:nvGraphicFramePr>
            <p:cNvPr id="5122" name="Object 28"/>
            <p:cNvGraphicFramePr>
              <a:graphicFrameLocks noChangeAspect="1"/>
            </p:cNvGraphicFramePr>
            <p:nvPr>
              <p:extLst>
                <p:ext uri="{D42A27DB-BD31-4B8C-83A1-F6EECF244321}">
                  <p14:modId xmlns:p14="http://schemas.microsoft.com/office/powerpoint/2010/main" val="138564417"/>
                </p:ext>
              </p:extLst>
            </p:nvPr>
          </p:nvGraphicFramePr>
          <p:xfrm>
            <a:off x="5818187" y="3440112"/>
            <a:ext cx="2536825" cy="827088"/>
          </p:xfrm>
          <a:graphic>
            <a:graphicData uri="http://schemas.openxmlformats.org/presentationml/2006/ole">
              <mc:AlternateContent xmlns:mc="http://schemas.openxmlformats.org/markup-compatibility/2006">
                <mc:Choice xmlns:v="urn:schemas-microsoft-com:vml" Requires="v">
                  <p:oleObj name="Equation" r:id="rId3" imgW="1384200" imgH="482400" progId="Equation.3">
                    <p:embed/>
                  </p:oleObj>
                </mc:Choice>
                <mc:Fallback>
                  <p:oleObj name="Equation" r:id="rId3" imgW="1384200" imgH="482400" progId="Equation.3">
                    <p:embed/>
                    <p:pic>
                      <p:nvPicPr>
                        <p:cNvPr id="5122"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187" y="3440112"/>
                          <a:ext cx="2536825" cy="827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ounded Rectangle 1"/>
            <p:cNvSpPr/>
            <p:nvPr/>
          </p:nvSpPr>
          <p:spPr bwMode="auto">
            <a:xfrm>
              <a:off x="4821237" y="2432844"/>
              <a:ext cx="4191000" cy="2792178"/>
            </a:xfrm>
            <a:prstGeom prst="roundRect">
              <a:avLst>
                <a:gd name="adj" fmla="val 9503"/>
              </a:avLst>
            </a:prstGeom>
            <a:solidFill>
              <a:schemeClr val="accent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sp>
        <p:nvSpPr>
          <p:cNvPr id="4" name="Rounded Rectangular Callout 3"/>
          <p:cNvSpPr/>
          <p:nvPr/>
        </p:nvSpPr>
        <p:spPr bwMode="auto">
          <a:xfrm>
            <a:off x="373855" y="1415325"/>
            <a:ext cx="3941763" cy="2443296"/>
          </a:xfrm>
          <a:prstGeom prst="wedgeRoundRectCallout">
            <a:avLst>
              <a:gd name="adj1" fmla="val 61731"/>
              <a:gd name="adj2" fmla="val 32195"/>
              <a:gd name="adj3" fmla="val 16667"/>
            </a:avLst>
          </a:prstGeom>
          <a:solidFill>
            <a:schemeClr val="accent1">
              <a:lumMod val="7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a:ln>
                  <a:noFill/>
                </a:ln>
                <a:solidFill>
                  <a:schemeClr val="bg1"/>
                </a:solidFill>
                <a:effectLst/>
                <a:latin typeface="Comic Sans MS" pitchFamily="66" charset="0"/>
              </a:rPr>
              <a:t>A primary horizontal fragmentation is defined</a:t>
            </a:r>
            <a:r>
              <a:rPr kumimoji="0" lang="en-US" sz="2800" b="0" i="1" u="none" strike="noStrike" cap="none" normalizeH="0" dirty="0">
                <a:ln>
                  <a:noFill/>
                </a:ln>
                <a:solidFill>
                  <a:schemeClr val="bg1"/>
                </a:solidFill>
                <a:effectLst/>
                <a:latin typeface="Comic Sans MS" pitchFamily="66" charset="0"/>
              </a:rPr>
              <a:t> by a selection operation on the relation</a:t>
            </a:r>
            <a:endParaRPr kumimoji="0" lang="en-US" sz="2800" b="0" i="1" u="none" strike="noStrike" cap="none" normalizeH="0" baseline="0" dirty="0">
              <a:ln>
                <a:noFill/>
              </a:ln>
              <a:solidFill>
                <a:schemeClr val="bg1"/>
              </a:solidFill>
              <a:effectLst/>
              <a:latin typeface="Comic Sans MS"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762000" y="9588"/>
            <a:ext cx="7712075" cy="36625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dirty="0"/>
          </a:p>
          <a:p>
            <a:pPr algn="ctr" eaLnBrk="1" hangingPunct="1"/>
            <a:r>
              <a:rPr lang="en-US" sz="4400" b="1" i="0" dirty="0">
                <a:solidFill>
                  <a:srgbClr val="006666"/>
                </a:solidFill>
              </a:rPr>
              <a:t>Horizontal  Fragments</a:t>
            </a:r>
            <a:endParaRPr lang="en-US" sz="3600" b="1" i="0" dirty="0">
              <a:solidFill>
                <a:srgbClr val="006666"/>
              </a:solidFill>
            </a:endParaRPr>
          </a:p>
          <a:p>
            <a:pPr eaLnBrk="1" hangingPunct="1"/>
            <a:endParaRPr lang="en-US" i="0" dirty="0"/>
          </a:p>
          <a:p>
            <a:pPr eaLnBrk="1" hangingPunct="1"/>
            <a:r>
              <a:rPr lang="en-US" sz="2800" i="0" dirty="0"/>
              <a:t>Thus, a horizontal fragment </a:t>
            </a:r>
            <a:r>
              <a:rPr lang="en-US" sz="2800" i="0" dirty="0" err="1"/>
              <a:t>R</a:t>
            </a:r>
            <a:r>
              <a:rPr lang="en-US" sz="2800" i="0" baseline="-25000" dirty="0" err="1"/>
              <a:t>i</a:t>
            </a:r>
            <a:r>
              <a:rPr lang="en-US" sz="2800" i="0" dirty="0"/>
              <a:t> of relation R consists of all the tuples of R that satisfy a </a:t>
            </a:r>
            <a:r>
              <a:rPr lang="en-US" sz="2800" i="0" dirty="0" err="1"/>
              <a:t>minterm</a:t>
            </a:r>
            <a:r>
              <a:rPr lang="en-US" sz="2800" i="0" dirty="0"/>
              <a:t> predicate m</a:t>
            </a:r>
            <a:r>
              <a:rPr lang="en-US" sz="2800" i="0" baseline="-25000" dirty="0"/>
              <a:t>i</a:t>
            </a:r>
            <a:endParaRPr lang="en-US" sz="2800" i="0" dirty="0"/>
          </a:p>
          <a:p>
            <a:pPr eaLnBrk="1" hangingPunct="1"/>
            <a:endParaRPr lang="en-US" sz="2800" i="0" dirty="0"/>
          </a:p>
          <a:p>
            <a:pPr eaLnBrk="1" hangingPunct="1"/>
            <a:r>
              <a:rPr lang="en-US" sz="2800" i="0" dirty="0"/>
              <a:t>   </a:t>
            </a:r>
            <a:r>
              <a:rPr lang="en-US" sz="2800" i="0" u="sng" dirty="0">
                <a:solidFill>
                  <a:srgbClr val="7030A0"/>
                </a:solidFill>
              </a:rPr>
              <a:t>Example</a:t>
            </a:r>
            <a:r>
              <a:rPr lang="en-US" sz="2800" i="0" dirty="0">
                <a:solidFill>
                  <a:srgbClr val="7030A0"/>
                </a:solidFill>
              </a:rPr>
              <a:t>:   Salary &gt; 100000  </a:t>
            </a:r>
            <a:r>
              <a:rPr lang="el-GR" sz="2800" i="0" dirty="0">
                <a:solidFill>
                  <a:srgbClr val="7030A0"/>
                </a:solidFill>
              </a:rPr>
              <a:t>Λ</a:t>
            </a:r>
            <a:r>
              <a:rPr lang="en-US" sz="2800" i="0" dirty="0">
                <a:solidFill>
                  <a:srgbClr val="7030A0"/>
                </a:solidFill>
              </a:rPr>
              <a:t>  Age &lt; 20</a:t>
            </a:r>
          </a:p>
        </p:txBody>
      </p:sp>
      <p:sp>
        <p:nvSpPr>
          <p:cNvPr id="3" name="Text Box 2"/>
          <p:cNvSpPr txBox="1">
            <a:spLocks noChangeArrowheads="1"/>
          </p:cNvSpPr>
          <p:nvPr/>
        </p:nvSpPr>
        <p:spPr bwMode="auto">
          <a:xfrm>
            <a:off x="800100" y="4157871"/>
            <a:ext cx="4842989"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800" i="0" dirty="0"/>
              <a:t>There are as many horizontal fragments (also called </a:t>
            </a:r>
            <a:r>
              <a:rPr lang="en-US" sz="2800" dirty="0" err="1">
                <a:solidFill>
                  <a:schemeClr val="accent1">
                    <a:lumMod val="50000"/>
                  </a:schemeClr>
                </a:solidFill>
              </a:rPr>
              <a:t>minterm</a:t>
            </a:r>
            <a:r>
              <a:rPr lang="en-US" sz="2800" dirty="0">
                <a:solidFill>
                  <a:schemeClr val="accent1">
                    <a:lumMod val="50000"/>
                  </a:schemeClr>
                </a:solidFill>
              </a:rPr>
              <a:t> fragments</a:t>
            </a:r>
            <a:r>
              <a:rPr lang="en-US" sz="2800" i="0" dirty="0"/>
              <a:t>) as there are </a:t>
            </a:r>
            <a:r>
              <a:rPr lang="en-US" sz="2800" i="0" dirty="0" err="1"/>
              <a:t>minterm</a:t>
            </a:r>
            <a:r>
              <a:rPr lang="en-US" sz="2800" i="0" dirty="0"/>
              <a:t> predicates.</a:t>
            </a:r>
          </a:p>
        </p:txBody>
      </p:sp>
      <p:grpSp>
        <p:nvGrpSpPr>
          <p:cNvPr id="8" name="Group 7"/>
          <p:cNvGrpSpPr/>
          <p:nvPr/>
        </p:nvGrpSpPr>
        <p:grpSpPr>
          <a:xfrm>
            <a:off x="5867400" y="3793123"/>
            <a:ext cx="2282468" cy="2694936"/>
            <a:chOff x="5867400" y="3793123"/>
            <a:chExt cx="2282468" cy="2694936"/>
          </a:xfrm>
        </p:grpSpPr>
        <p:sp>
          <p:nvSpPr>
            <p:cNvPr id="4" name="Rectangle 3"/>
            <p:cNvSpPr/>
            <p:nvPr/>
          </p:nvSpPr>
          <p:spPr bwMode="auto">
            <a:xfrm>
              <a:off x="6019800" y="4108522"/>
              <a:ext cx="2130068" cy="413772"/>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err="1"/>
                <a:t>Minterm</a:t>
              </a:r>
              <a:r>
                <a:rPr lang="en-US" sz="1400" dirty="0"/>
                <a:t> fragment</a:t>
              </a:r>
              <a:endParaRPr kumimoji="0" lang="en-US" sz="1400" b="0" i="1" u="none" strike="noStrike" cap="none" normalizeH="0" baseline="0" dirty="0">
                <a:ln>
                  <a:noFill/>
                </a:ln>
                <a:solidFill>
                  <a:schemeClr val="tx1"/>
                </a:solidFill>
                <a:effectLst/>
              </a:endParaRPr>
            </a:p>
          </p:txBody>
        </p:sp>
        <p:sp>
          <p:nvSpPr>
            <p:cNvPr id="6" name="Rectangle 5"/>
            <p:cNvSpPr/>
            <p:nvPr/>
          </p:nvSpPr>
          <p:spPr bwMode="auto">
            <a:xfrm>
              <a:off x="6019800" y="5094342"/>
              <a:ext cx="2130068" cy="696858"/>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solidFill>
                    <a:schemeClr val="tx1"/>
                  </a:solidFill>
                  <a:effectLst/>
                  <a:latin typeface="Comic Sans MS" pitchFamily="66" charset="0"/>
                </a:rPr>
                <a:t>Minterm</a:t>
              </a:r>
              <a:r>
                <a:rPr kumimoji="0" lang="en-US" sz="1400" b="0" i="1" u="none" strike="noStrike" cap="none" normalizeH="0" baseline="0" dirty="0">
                  <a:ln>
                    <a:noFill/>
                  </a:ln>
                  <a:solidFill>
                    <a:schemeClr val="tx1"/>
                  </a:solidFill>
                  <a:effectLst/>
                  <a:latin typeface="Comic Sans MS" pitchFamily="66" charset="0"/>
                </a:rPr>
                <a:t> fragment</a:t>
              </a:r>
            </a:p>
          </p:txBody>
        </p:sp>
        <p:sp>
          <p:nvSpPr>
            <p:cNvPr id="7" name="Rectangle 6"/>
            <p:cNvSpPr/>
            <p:nvPr/>
          </p:nvSpPr>
          <p:spPr bwMode="auto">
            <a:xfrm>
              <a:off x="6019800" y="5791200"/>
              <a:ext cx="2130068" cy="258940"/>
            </a:xfrm>
            <a:prstGeom prst="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err="1">
                  <a:ln>
                    <a:noFill/>
                  </a:ln>
                  <a:solidFill>
                    <a:schemeClr val="tx1"/>
                  </a:solidFill>
                  <a:effectLst/>
                  <a:latin typeface="Comic Sans MS" pitchFamily="66" charset="0"/>
                </a:rPr>
                <a:t>Minterm</a:t>
              </a:r>
              <a:r>
                <a:rPr kumimoji="0" lang="en-US" sz="1400" b="0" i="1" u="none" strike="noStrike" cap="none" normalizeH="0" baseline="0" dirty="0">
                  <a:ln>
                    <a:noFill/>
                  </a:ln>
                  <a:solidFill>
                    <a:schemeClr val="tx1"/>
                  </a:solidFill>
                  <a:effectLst/>
                  <a:latin typeface="Comic Sans MS" pitchFamily="66" charset="0"/>
                </a:rPr>
                <a:t> fragment</a:t>
              </a:r>
            </a:p>
          </p:txBody>
        </p:sp>
        <p:sp>
          <p:nvSpPr>
            <p:cNvPr id="5" name="TextBox 4"/>
            <p:cNvSpPr txBox="1"/>
            <p:nvPr/>
          </p:nvSpPr>
          <p:spPr>
            <a:xfrm>
              <a:off x="5867400" y="3793123"/>
              <a:ext cx="1284326" cy="338554"/>
            </a:xfrm>
            <a:prstGeom prst="rect">
              <a:avLst/>
            </a:prstGeom>
            <a:noFill/>
          </p:spPr>
          <p:txBody>
            <a:bodyPr wrap="none" rtlCol="0">
              <a:spAutoFit/>
            </a:bodyPr>
            <a:lstStyle/>
            <a:p>
              <a:r>
                <a:rPr lang="en-US" sz="1600" i="0" dirty="0"/>
                <a:t>RELATION</a:t>
              </a:r>
            </a:p>
          </p:txBody>
        </p:sp>
        <p:sp>
          <p:nvSpPr>
            <p:cNvPr id="9" name="Rectangle 8"/>
            <p:cNvSpPr/>
            <p:nvPr/>
          </p:nvSpPr>
          <p:spPr bwMode="auto">
            <a:xfrm>
              <a:off x="6019800" y="4518500"/>
              <a:ext cx="2130068" cy="575841"/>
            </a:xfrm>
            <a:prstGeom prst="rect">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err="1"/>
                <a:t>Minterm</a:t>
              </a:r>
              <a:r>
                <a:rPr lang="en-US" sz="1400" dirty="0"/>
                <a:t> fragment</a:t>
              </a:r>
              <a:endParaRPr kumimoji="0" lang="en-US" sz="1400" b="0" i="1" u="none" strike="noStrike" cap="none" normalizeH="0" baseline="0" dirty="0">
                <a:ln>
                  <a:noFill/>
                </a:ln>
                <a:solidFill>
                  <a:schemeClr val="tx1"/>
                </a:solidFill>
                <a:effectLst/>
              </a:endParaRPr>
            </a:p>
          </p:txBody>
        </p:sp>
        <p:sp>
          <p:nvSpPr>
            <p:cNvPr id="10" name="Rectangle 9"/>
            <p:cNvSpPr/>
            <p:nvPr/>
          </p:nvSpPr>
          <p:spPr bwMode="auto">
            <a:xfrm>
              <a:off x="6019800" y="6061251"/>
              <a:ext cx="2130068" cy="426808"/>
            </a:xfrm>
            <a:prstGeom prst="rect">
              <a:avLst/>
            </a:prstGeom>
            <a:solidFill>
              <a:srgbClr val="FF9F9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400" dirty="0" err="1"/>
                <a:t>Minterm</a:t>
              </a:r>
              <a:r>
                <a:rPr lang="en-US" sz="1400" dirty="0"/>
                <a:t> fragment</a:t>
              </a:r>
              <a:endParaRPr kumimoji="0" lang="en-US" sz="1400" b="0" i="1" u="none" strike="noStrike" cap="none" normalizeH="0" baseline="0" dirty="0">
                <a:ln>
                  <a:noFill/>
                </a:ln>
                <a:solidFill>
                  <a:schemeClr val="tx1"/>
                </a:soli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9125" y="1905000"/>
            <a:ext cx="1768586" cy="2943696"/>
            <a:chOff x="593725" y="2895600"/>
            <a:chExt cx="1768586" cy="2943696"/>
          </a:xfrm>
        </p:grpSpPr>
        <p:sp>
          <p:nvSpPr>
            <p:cNvPr id="4" name="Rounded Rectangle 3"/>
            <p:cNvSpPr/>
            <p:nvPr/>
          </p:nvSpPr>
          <p:spPr bwMode="auto">
            <a:xfrm>
              <a:off x="593725" y="2895600"/>
              <a:ext cx="1295399" cy="2895600"/>
            </a:xfrm>
            <a:prstGeom prst="roundRect">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 name="TextBox 4"/>
            <p:cNvSpPr txBox="1"/>
            <p:nvPr/>
          </p:nvSpPr>
          <p:spPr>
            <a:xfrm>
              <a:off x="1869868" y="5377631"/>
              <a:ext cx="492443" cy="461665"/>
            </a:xfrm>
            <a:prstGeom prst="rect">
              <a:avLst/>
            </a:prstGeom>
            <a:noFill/>
          </p:spPr>
          <p:txBody>
            <a:bodyPr wrap="none" rtlCol="0">
              <a:spAutoFit/>
            </a:bodyPr>
            <a:lstStyle/>
            <a:p>
              <a:r>
                <a:rPr lang="en-US" dirty="0" err="1">
                  <a:solidFill>
                    <a:srgbClr val="0070C0"/>
                  </a:solidFill>
                </a:rPr>
                <a:t>Pr</a:t>
              </a:r>
              <a:endParaRPr lang="en-US" dirty="0">
                <a:solidFill>
                  <a:srgbClr val="0070C0"/>
                </a:solidFill>
              </a:endParaRPr>
            </a:p>
          </p:txBody>
        </p:sp>
      </p:grpSp>
      <p:sp>
        <p:nvSpPr>
          <p:cNvPr id="57346" name="Text Box 1046"/>
          <p:cNvSpPr txBox="1">
            <a:spLocks noChangeArrowheads="1"/>
          </p:cNvSpPr>
          <p:nvPr/>
        </p:nvSpPr>
        <p:spPr bwMode="auto">
          <a:xfrm>
            <a:off x="762000" y="1447800"/>
            <a:ext cx="7889875" cy="33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rgbClr val="9900CC"/>
                </a:solidFill>
              </a:rPr>
              <a:t>Simple Predicates	</a:t>
            </a:r>
            <a:r>
              <a:rPr lang="en-US" sz="2000" b="1" i="0" dirty="0" err="1">
                <a:solidFill>
                  <a:srgbClr val="9900CC"/>
                </a:solidFill>
              </a:rPr>
              <a:t>Minterm</a:t>
            </a:r>
            <a:r>
              <a:rPr lang="en-US" sz="2000" b="1" i="0" dirty="0">
                <a:solidFill>
                  <a:srgbClr val="9900CC"/>
                </a:solidFill>
              </a:rPr>
              <a:t> Fragments	       Applications</a:t>
            </a:r>
          </a:p>
          <a:p>
            <a:pPr eaLnBrk="1" hangingPunct="1"/>
            <a:endParaRPr lang="en-US" sz="2000" b="1" i="0" dirty="0">
              <a:solidFill>
                <a:srgbClr val="9900CC"/>
              </a:solidFill>
            </a:endParaRPr>
          </a:p>
          <a:p>
            <a:pPr eaLnBrk="1" hangingPunct="1"/>
            <a:r>
              <a:rPr lang="en-US" sz="2000" i="0" dirty="0"/>
              <a:t>A</a:t>
            </a:r>
            <a:r>
              <a:rPr lang="en-US" sz="2000" i="0" baseline="-25000" dirty="0"/>
              <a:t>1</a:t>
            </a:r>
            <a:r>
              <a:rPr lang="en-US" sz="2000" i="0" dirty="0"/>
              <a:t> ≥ k</a:t>
            </a:r>
            <a:r>
              <a:rPr lang="en-US" sz="2000" i="0" baseline="-25000" dirty="0"/>
              <a:t>1</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2</a:t>
            </a:r>
            <a:r>
              <a:rPr lang="en-US" sz="2000" i="0" dirty="0"/>
              <a:t> = k</a:t>
            </a:r>
            <a:r>
              <a:rPr lang="en-US" sz="2000" i="0" baseline="-25000" dirty="0"/>
              <a:t>2</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3</a:t>
            </a:r>
            <a:r>
              <a:rPr lang="en-US" sz="2000" i="0" dirty="0"/>
              <a:t> ≤ k</a:t>
            </a:r>
            <a:r>
              <a:rPr lang="en-US" sz="2000" i="0" baseline="-25000" dirty="0"/>
              <a:t>3</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4</a:t>
            </a:r>
            <a:r>
              <a:rPr lang="en-US" sz="2000" i="0" dirty="0"/>
              <a:t> </a:t>
            </a:r>
            <a:r>
              <a:rPr lang="en-US" i="0" dirty="0"/>
              <a:t>=</a:t>
            </a:r>
            <a:r>
              <a:rPr lang="en-US" dirty="0"/>
              <a:t> </a:t>
            </a:r>
            <a:r>
              <a:rPr lang="en-US" sz="2000" i="0" dirty="0"/>
              <a:t>k</a:t>
            </a:r>
            <a:r>
              <a:rPr lang="en-US" sz="2000" i="0" baseline="-25000" dirty="0"/>
              <a:t>4</a:t>
            </a:r>
          </a:p>
          <a:p>
            <a:pPr eaLnBrk="1" hangingPunct="1"/>
            <a:endParaRPr lang="el-GR" sz="2000" i="0" baseline="-25000" dirty="0"/>
          </a:p>
        </p:txBody>
      </p:sp>
      <p:sp>
        <p:nvSpPr>
          <p:cNvPr id="57347" name="Text Box 1026"/>
          <p:cNvSpPr txBox="1">
            <a:spLocks noChangeArrowheads="1"/>
          </p:cNvSpPr>
          <p:nvPr/>
        </p:nvSpPr>
        <p:spPr bwMode="auto">
          <a:xfrm>
            <a:off x="1110439" y="421368"/>
            <a:ext cx="719299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b="1" i="0" dirty="0">
                <a:solidFill>
                  <a:srgbClr val="660066"/>
                </a:solidFill>
              </a:rPr>
              <a:t>Completeness: Scenario 1</a:t>
            </a:r>
          </a:p>
        </p:txBody>
      </p:sp>
      <p:grpSp>
        <p:nvGrpSpPr>
          <p:cNvPr id="2" name="Group 1"/>
          <p:cNvGrpSpPr/>
          <p:nvPr/>
        </p:nvGrpSpPr>
        <p:grpSpPr>
          <a:xfrm>
            <a:off x="1701800" y="1981200"/>
            <a:ext cx="2971800" cy="2971800"/>
            <a:chOff x="1676400" y="3124200"/>
            <a:chExt cx="2971800" cy="2971800"/>
          </a:xfrm>
        </p:grpSpPr>
        <p:sp>
          <p:nvSpPr>
            <p:cNvPr id="57349" name="Oval 1047"/>
            <p:cNvSpPr>
              <a:spLocks noChangeArrowheads="1"/>
            </p:cNvSpPr>
            <p:nvPr/>
          </p:nvSpPr>
          <p:spPr bwMode="auto">
            <a:xfrm>
              <a:off x="3733800" y="31242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1</a:t>
              </a:r>
            </a:p>
          </p:txBody>
        </p:sp>
        <p:sp>
          <p:nvSpPr>
            <p:cNvPr id="57350" name="Oval 1048"/>
            <p:cNvSpPr>
              <a:spLocks noChangeArrowheads="1"/>
            </p:cNvSpPr>
            <p:nvPr/>
          </p:nvSpPr>
          <p:spPr bwMode="auto">
            <a:xfrm>
              <a:off x="3733800" y="41910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2</a:t>
              </a:r>
            </a:p>
          </p:txBody>
        </p:sp>
        <p:sp>
          <p:nvSpPr>
            <p:cNvPr id="57351" name="Oval 1049"/>
            <p:cNvSpPr>
              <a:spLocks noChangeArrowheads="1"/>
            </p:cNvSpPr>
            <p:nvPr/>
          </p:nvSpPr>
          <p:spPr bwMode="auto">
            <a:xfrm>
              <a:off x="3733800" y="5257800"/>
              <a:ext cx="914400" cy="838200"/>
            </a:xfrm>
            <a:prstGeom prst="ellipse">
              <a:avLst/>
            </a:prstGeom>
            <a:solidFill>
              <a:srgbClr val="E1FFF5"/>
            </a:solidFill>
            <a:ln w="9525">
              <a:solidFill>
                <a:schemeClr val="tx1"/>
              </a:solidFill>
              <a:round/>
              <a:headEnd/>
              <a:tailEnd/>
            </a:ln>
          </p:spPr>
          <p:txBody>
            <a:bodyPr wrap="none" anchor="ctr"/>
            <a:lstStyle/>
            <a:p>
              <a:r>
                <a:rPr lang="en-US" dirty="0"/>
                <a:t>F</a:t>
              </a:r>
              <a:r>
                <a:rPr lang="en-US" baseline="-25000" dirty="0"/>
                <a:t>3</a:t>
              </a:r>
            </a:p>
          </p:txBody>
        </p:sp>
        <p:sp>
          <p:nvSpPr>
            <p:cNvPr id="57352" name="Rectangle 1050"/>
            <p:cNvSpPr>
              <a:spLocks noChangeArrowheads="1"/>
            </p:cNvSpPr>
            <p:nvPr/>
          </p:nvSpPr>
          <p:spPr bwMode="auto">
            <a:xfrm>
              <a:off x="4419600" y="33528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3" name="Rectangle 1051"/>
            <p:cNvSpPr>
              <a:spLocks noChangeArrowheads="1"/>
            </p:cNvSpPr>
            <p:nvPr/>
          </p:nvSpPr>
          <p:spPr bwMode="auto">
            <a:xfrm>
              <a:off x="4419600" y="36576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4" name="Rectangle 1052"/>
            <p:cNvSpPr>
              <a:spLocks noChangeArrowheads="1"/>
            </p:cNvSpPr>
            <p:nvPr/>
          </p:nvSpPr>
          <p:spPr bwMode="auto">
            <a:xfrm>
              <a:off x="4419600" y="55626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5" name="Rectangle 1053"/>
            <p:cNvSpPr>
              <a:spLocks noChangeArrowheads="1"/>
            </p:cNvSpPr>
            <p:nvPr/>
          </p:nvSpPr>
          <p:spPr bwMode="auto">
            <a:xfrm>
              <a:off x="4495800" y="57912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6" name="Line 1054"/>
            <p:cNvSpPr>
              <a:spLocks noChangeShapeType="1"/>
            </p:cNvSpPr>
            <p:nvPr/>
          </p:nvSpPr>
          <p:spPr bwMode="auto">
            <a:xfrm>
              <a:off x="1676400" y="3429000"/>
              <a:ext cx="20574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57" name="Line 1055"/>
            <p:cNvSpPr>
              <a:spLocks noChangeShapeType="1"/>
            </p:cNvSpPr>
            <p:nvPr/>
          </p:nvSpPr>
          <p:spPr bwMode="auto">
            <a:xfrm flipV="1">
              <a:off x="1676400" y="3733800"/>
              <a:ext cx="20574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2"/>
          <p:cNvGrpSpPr/>
          <p:nvPr/>
        </p:nvGrpSpPr>
        <p:grpSpPr>
          <a:xfrm>
            <a:off x="4521200" y="1752600"/>
            <a:ext cx="3505200" cy="3505200"/>
            <a:chOff x="4495800" y="2895600"/>
            <a:chExt cx="3505200" cy="3505200"/>
          </a:xfrm>
        </p:grpSpPr>
        <p:sp>
          <p:nvSpPr>
            <p:cNvPr id="57358" name="Oval 1056"/>
            <p:cNvSpPr>
              <a:spLocks noChangeArrowheads="1"/>
            </p:cNvSpPr>
            <p:nvPr/>
          </p:nvSpPr>
          <p:spPr bwMode="auto">
            <a:xfrm>
              <a:off x="6781800" y="3124200"/>
              <a:ext cx="914400"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1</a:t>
              </a:r>
            </a:p>
          </p:txBody>
        </p:sp>
        <p:sp>
          <p:nvSpPr>
            <p:cNvPr id="57359" name="Oval 1057"/>
            <p:cNvSpPr>
              <a:spLocks noChangeArrowheads="1"/>
            </p:cNvSpPr>
            <p:nvPr/>
          </p:nvSpPr>
          <p:spPr bwMode="auto">
            <a:xfrm>
              <a:off x="7162800" y="3962400"/>
              <a:ext cx="838200"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2</a:t>
              </a:r>
            </a:p>
          </p:txBody>
        </p:sp>
        <p:sp>
          <p:nvSpPr>
            <p:cNvPr id="57360" name="Oval 1058"/>
            <p:cNvSpPr>
              <a:spLocks noChangeArrowheads="1"/>
            </p:cNvSpPr>
            <p:nvPr/>
          </p:nvSpPr>
          <p:spPr bwMode="auto">
            <a:xfrm>
              <a:off x="7162800" y="4876800"/>
              <a:ext cx="838200" cy="6096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3</a:t>
              </a:r>
            </a:p>
          </p:txBody>
        </p:sp>
        <p:sp>
          <p:nvSpPr>
            <p:cNvPr id="57361" name="Oval 1059"/>
            <p:cNvSpPr>
              <a:spLocks noChangeArrowheads="1"/>
            </p:cNvSpPr>
            <p:nvPr/>
          </p:nvSpPr>
          <p:spPr bwMode="auto">
            <a:xfrm>
              <a:off x="6934200" y="5791200"/>
              <a:ext cx="838200" cy="6096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4</a:t>
              </a:r>
            </a:p>
          </p:txBody>
        </p:sp>
        <p:sp>
          <p:nvSpPr>
            <p:cNvPr id="57362" name="Line 1061"/>
            <p:cNvSpPr>
              <a:spLocks noChangeShapeType="1"/>
            </p:cNvSpPr>
            <p:nvPr/>
          </p:nvSpPr>
          <p:spPr bwMode="auto">
            <a:xfrm flipV="1">
              <a:off x="4495800" y="3352800"/>
              <a:ext cx="2286000" cy="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3" name="Line 1062"/>
            <p:cNvSpPr>
              <a:spLocks noChangeShapeType="1"/>
            </p:cNvSpPr>
            <p:nvPr/>
          </p:nvSpPr>
          <p:spPr bwMode="auto">
            <a:xfrm>
              <a:off x="4495800" y="3429000"/>
              <a:ext cx="2743200" cy="16002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4" name="Line 1063"/>
            <p:cNvSpPr>
              <a:spLocks noChangeShapeType="1"/>
            </p:cNvSpPr>
            <p:nvPr/>
          </p:nvSpPr>
          <p:spPr bwMode="auto">
            <a:xfrm flipV="1">
              <a:off x="4495800" y="3581400"/>
              <a:ext cx="2286000" cy="7620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5" name="Line 1064"/>
            <p:cNvSpPr>
              <a:spLocks noChangeShapeType="1"/>
            </p:cNvSpPr>
            <p:nvPr/>
          </p:nvSpPr>
          <p:spPr bwMode="auto">
            <a:xfrm>
              <a:off x="4495800" y="3733800"/>
              <a:ext cx="2667000" cy="14478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6" name="Line 1065"/>
            <p:cNvSpPr>
              <a:spLocks noChangeShapeType="1"/>
            </p:cNvSpPr>
            <p:nvPr/>
          </p:nvSpPr>
          <p:spPr bwMode="auto">
            <a:xfrm flipV="1">
              <a:off x="4495800" y="4343400"/>
              <a:ext cx="2667000" cy="12192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7" name="Line 1066"/>
            <p:cNvSpPr>
              <a:spLocks noChangeShapeType="1"/>
            </p:cNvSpPr>
            <p:nvPr/>
          </p:nvSpPr>
          <p:spPr bwMode="auto">
            <a:xfrm flipV="1">
              <a:off x="4572000" y="4495800"/>
              <a:ext cx="2667000" cy="12954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8" name="Line 1067"/>
            <p:cNvSpPr>
              <a:spLocks noChangeShapeType="1"/>
            </p:cNvSpPr>
            <p:nvPr/>
          </p:nvSpPr>
          <p:spPr bwMode="auto">
            <a:xfrm>
              <a:off x="4495800" y="5638800"/>
              <a:ext cx="2438400" cy="304800"/>
            </a:xfrm>
            <a:prstGeom prst="line">
              <a:avLst/>
            </a:prstGeom>
            <a:noFill/>
            <a:ln w="28575">
              <a:solidFill>
                <a:srgbClr val="9900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9" name="Line 1068"/>
            <p:cNvSpPr>
              <a:spLocks noChangeShapeType="1"/>
            </p:cNvSpPr>
            <p:nvPr/>
          </p:nvSpPr>
          <p:spPr bwMode="auto">
            <a:xfrm>
              <a:off x="4572000" y="5867400"/>
              <a:ext cx="2362200" cy="304800"/>
            </a:xfrm>
            <a:prstGeom prst="line">
              <a:avLst/>
            </a:prstGeom>
            <a:noFill/>
            <a:ln w="28575">
              <a:solidFill>
                <a:srgbClr val="9900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70" name="Text Box 1070"/>
            <p:cNvSpPr txBox="1">
              <a:spLocks noChangeArrowheads="1"/>
            </p:cNvSpPr>
            <p:nvPr/>
          </p:nvSpPr>
          <p:spPr bwMode="auto">
            <a:xfrm>
              <a:off x="5656263" y="2895600"/>
              <a:ext cx="439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solidFill>
                    <a:srgbClr val="FF9933"/>
                  </a:solidFill>
                </a:rPr>
                <a:t>p</a:t>
              </a:r>
              <a:r>
                <a:rPr lang="en-US" baseline="-25000" dirty="0">
                  <a:solidFill>
                    <a:srgbClr val="FF9933"/>
                  </a:solidFill>
                </a:rPr>
                <a:t>1</a:t>
              </a:r>
            </a:p>
          </p:txBody>
        </p:sp>
        <p:sp>
          <p:nvSpPr>
            <p:cNvPr id="57371" name="Text Box 1071"/>
            <p:cNvSpPr txBox="1">
              <a:spLocks noChangeArrowheads="1"/>
            </p:cNvSpPr>
            <p:nvPr/>
          </p:nvSpPr>
          <p:spPr bwMode="auto">
            <a:xfrm>
              <a:off x="5715000" y="3505200"/>
              <a:ext cx="4397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FF9933"/>
                  </a:solidFill>
                </a:rPr>
                <a:t>p</a:t>
              </a:r>
              <a:r>
                <a:rPr lang="en-US" baseline="-25000">
                  <a:solidFill>
                    <a:srgbClr val="FF9933"/>
                  </a:solidFill>
                </a:rPr>
                <a:t>1</a:t>
              </a:r>
            </a:p>
          </p:txBody>
        </p:sp>
        <p:sp>
          <p:nvSpPr>
            <p:cNvPr id="57372" name="Text Box 1072"/>
            <p:cNvSpPr txBox="1">
              <a:spLocks noChangeArrowheads="1"/>
            </p:cNvSpPr>
            <p:nvPr/>
          </p:nvSpPr>
          <p:spPr bwMode="auto">
            <a:xfrm>
              <a:off x="6157913" y="39624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008080"/>
                  </a:solidFill>
                </a:rPr>
                <a:t>p</a:t>
              </a:r>
              <a:r>
                <a:rPr lang="en-US" baseline="-25000">
                  <a:solidFill>
                    <a:srgbClr val="008080"/>
                  </a:solidFill>
                </a:rPr>
                <a:t>3</a:t>
              </a:r>
            </a:p>
          </p:txBody>
        </p:sp>
        <p:sp>
          <p:nvSpPr>
            <p:cNvPr id="57373" name="Text Box 1073"/>
            <p:cNvSpPr txBox="1">
              <a:spLocks noChangeArrowheads="1"/>
            </p:cNvSpPr>
            <p:nvPr/>
          </p:nvSpPr>
          <p:spPr bwMode="auto">
            <a:xfrm>
              <a:off x="5167313" y="41148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solidFill>
                    <a:srgbClr val="008080"/>
                  </a:solidFill>
                </a:rPr>
                <a:t>p</a:t>
              </a:r>
              <a:r>
                <a:rPr lang="en-US" baseline="-25000" dirty="0">
                  <a:solidFill>
                    <a:srgbClr val="008080"/>
                  </a:solidFill>
                </a:rPr>
                <a:t>3</a:t>
              </a:r>
            </a:p>
          </p:txBody>
        </p:sp>
      </p:grpSp>
      <p:grpSp>
        <p:nvGrpSpPr>
          <p:cNvPr id="8" name="Group 7"/>
          <p:cNvGrpSpPr/>
          <p:nvPr/>
        </p:nvGrpSpPr>
        <p:grpSpPr>
          <a:xfrm>
            <a:off x="5521326" y="4223781"/>
            <a:ext cx="931862" cy="1219200"/>
            <a:chOff x="5521326" y="4376181"/>
            <a:chExt cx="931862" cy="1219200"/>
          </a:xfrm>
        </p:grpSpPr>
        <p:sp>
          <p:nvSpPr>
            <p:cNvPr id="36" name="Text Box 1072"/>
            <p:cNvSpPr txBox="1">
              <a:spLocks noChangeArrowheads="1"/>
            </p:cNvSpPr>
            <p:nvPr/>
          </p:nvSpPr>
          <p:spPr bwMode="auto">
            <a:xfrm>
              <a:off x="5978526" y="4377768"/>
              <a:ext cx="4746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9900CC"/>
                  </a:solidFill>
                </a:rPr>
                <a:t>p</a:t>
              </a:r>
              <a:r>
                <a:rPr lang="en-US" baseline="-25000">
                  <a:solidFill>
                    <a:srgbClr val="9900CC"/>
                  </a:solidFill>
                </a:rPr>
                <a:t>4</a:t>
              </a:r>
            </a:p>
          </p:txBody>
        </p:sp>
        <p:sp>
          <p:nvSpPr>
            <p:cNvPr id="37" name="Text Box 1072"/>
            <p:cNvSpPr txBox="1">
              <a:spLocks noChangeArrowheads="1"/>
            </p:cNvSpPr>
            <p:nvPr/>
          </p:nvSpPr>
          <p:spPr bwMode="auto">
            <a:xfrm>
              <a:off x="5605315" y="4944232"/>
              <a:ext cx="4748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solidFill>
                    <a:srgbClr val="9900CC"/>
                  </a:solidFill>
                </a:rPr>
                <a:t>p</a:t>
              </a:r>
              <a:r>
                <a:rPr lang="en-US" baseline="-25000" dirty="0">
                  <a:solidFill>
                    <a:srgbClr val="9900CC"/>
                  </a:solidFill>
                </a:rPr>
                <a:t>4</a:t>
              </a:r>
            </a:p>
          </p:txBody>
        </p:sp>
        <p:sp>
          <p:nvSpPr>
            <p:cNvPr id="38" name="Oval 37"/>
            <p:cNvSpPr/>
            <p:nvPr/>
          </p:nvSpPr>
          <p:spPr bwMode="auto">
            <a:xfrm rot="2462809">
              <a:off x="5521326" y="4376181"/>
              <a:ext cx="914400" cy="1219200"/>
            </a:xfrm>
            <a:prstGeom prst="ellipse">
              <a:avLst/>
            </a:prstGeom>
            <a:solidFill>
              <a:srgbClr val="FFC000">
                <a:alpha val="25000"/>
              </a:srgbClr>
            </a:solidFill>
            <a:ln w="9525" cap="flat" cmpd="sng" algn="ctr">
              <a:noFill/>
              <a:prstDash val="solid"/>
              <a:round/>
              <a:headEnd type="none" w="med" len="med"/>
              <a:tailEnd type="none" w="med" len="med"/>
            </a:ln>
            <a:effectLst>
              <a:outerShdw sx="1000" sy="1000" algn="ctr" rotWithShape="0">
                <a:srgbClr val="000000">
                  <a:alpha val="76000"/>
                </a:srgbClr>
              </a:outerShdw>
            </a:effectLst>
          </p:spPr>
          <p:txBody>
            <a:bodyPr/>
            <a:lstStyle/>
            <a:p>
              <a:pPr algn="r">
                <a:defRPr/>
              </a:pPr>
              <a:endParaRPr lang="en-US"/>
            </a:p>
          </p:txBody>
        </p:sp>
      </p:grpSp>
      <p:sp>
        <p:nvSpPr>
          <p:cNvPr id="7" name="TextBox 6"/>
          <p:cNvSpPr txBox="1"/>
          <p:nvPr/>
        </p:nvSpPr>
        <p:spPr>
          <a:xfrm>
            <a:off x="1110439" y="5652655"/>
            <a:ext cx="7279498" cy="887422"/>
          </a:xfrm>
          <a:prstGeom prst="rect">
            <a:avLst/>
          </a:prstGeom>
          <a:noFill/>
        </p:spPr>
        <p:txBody>
          <a:bodyPr wrap="square" rtlCol="0">
            <a:spAutoFit/>
          </a:bodyPr>
          <a:lstStyle/>
          <a:p>
            <a:pPr>
              <a:lnSpc>
                <a:spcPts val="3100"/>
              </a:lnSpc>
            </a:pPr>
            <a:r>
              <a:rPr lang="en-US" dirty="0"/>
              <a:t>App</a:t>
            </a:r>
            <a:r>
              <a:rPr lang="en-US" baseline="-25000" dirty="0"/>
              <a:t>1</a:t>
            </a:r>
            <a:r>
              <a:rPr lang="en-US" dirty="0"/>
              <a:t> accesses F</a:t>
            </a:r>
            <a:r>
              <a:rPr lang="en-US" baseline="-25000" dirty="0"/>
              <a:t>1</a:t>
            </a:r>
            <a:r>
              <a:rPr lang="en-US" dirty="0"/>
              <a:t> with probability p</a:t>
            </a:r>
            <a:r>
              <a:rPr lang="en-US" baseline="-25000" dirty="0"/>
              <a:t>1</a:t>
            </a:r>
            <a:r>
              <a:rPr lang="en-US" dirty="0"/>
              <a:t>.  When it accesses F</a:t>
            </a:r>
            <a:r>
              <a:rPr lang="en-US" baseline="-25000" dirty="0"/>
              <a:t>1</a:t>
            </a:r>
            <a:r>
              <a:rPr lang="en-US" dirty="0"/>
              <a:t>, it retrieves all tuples in F</a:t>
            </a:r>
            <a:r>
              <a:rPr lang="en-US" baseline="-25000" dirty="0"/>
              <a:t>1</a:t>
            </a:r>
          </a:p>
        </p:txBody>
      </p:sp>
    </p:spTree>
    <p:extLst>
      <p:ext uri="{BB962C8B-B14F-4D97-AF65-F5344CB8AC3E}">
        <p14:creationId xmlns:p14="http://schemas.microsoft.com/office/powerpoint/2010/main" val="97371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dissolve">
                                      <p:cBhvr>
                                        <p:cTn id="7" dur="500"/>
                                        <p:tgtEl>
                                          <p:spTgt spid="57346"/>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9125" y="1905000"/>
            <a:ext cx="1768586" cy="2943696"/>
            <a:chOff x="593725" y="2895600"/>
            <a:chExt cx="1768586" cy="2943696"/>
          </a:xfrm>
        </p:grpSpPr>
        <p:sp>
          <p:nvSpPr>
            <p:cNvPr id="4" name="Rounded Rectangle 3"/>
            <p:cNvSpPr/>
            <p:nvPr/>
          </p:nvSpPr>
          <p:spPr bwMode="auto">
            <a:xfrm>
              <a:off x="593725" y="2895600"/>
              <a:ext cx="1295399" cy="2895600"/>
            </a:xfrm>
            <a:prstGeom prst="roundRect">
              <a:avLst/>
            </a:prstGeom>
            <a:solidFill>
              <a:srgbClr val="89E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 name="TextBox 4"/>
            <p:cNvSpPr txBox="1"/>
            <p:nvPr/>
          </p:nvSpPr>
          <p:spPr>
            <a:xfrm>
              <a:off x="1869868" y="5377631"/>
              <a:ext cx="492443" cy="461665"/>
            </a:xfrm>
            <a:prstGeom prst="rect">
              <a:avLst/>
            </a:prstGeom>
            <a:noFill/>
          </p:spPr>
          <p:txBody>
            <a:bodyPr wrap="none" rtlCol="0">
              <a:spAutoFit/>
            </a:bodyPr>
            <a:lstStyle/>
            <a:p>
              <a:r>
                <a:rPr lang="en-US" dirty="0" err="1">
                  <a:solidFill>
                    <a:srgbClr val="0070C0"/>
                  </a:solidFill>
                </a:rPr>
                <a:t>Pr</a:t>
              </a:r>
              <a:endParaRPr lang="en-US" dirty="0">
                <a:solidFill>
                  <a:srgbClr val="0070C0"/>
                </a:solidFill>
              </a:endParaRPr>
            </a:p>
          </p:txBody>
        </p:sp>
      </p:grpSp>
      <p:sp>
        <p:nvSpPr>
          <p:cNvPr id="57346" name="Text Box 1046"/>
          <p:cNvSpPr txBox="1">
            <a:spLocks noChangeArrowheads="1"/>
          </p:cNvSpPr>
          <p:nvPr/>
        </p:nvSpPr>
        <p:spPr bwMode="auto">
          <a:xfrm>
            <a:off x="762000" y="1447800"/>
            <a:ext cx="7889875" cy="337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rgbClr val="9900CC"/>
                </a:solidFill>
              </a:rPr>
              <a:t>Simple Predicates	</a:t>
            </a:r>
            <a:r>
              <a:rPr lang="en-US" sz="2000" b="1" i="0" dirty="0" err="1">
                <a:solidFill>
                  <a:srgbClr val="9900CC"/>
                </a:solidFill>
              </a:rPr>
              <a:t>Minterm</a:t>
            </a:r>
            <a:r>
              <a:rPr lang="en-US" sz="2000" b="1" i="0" dirty="0">
                <a:solidFill>
                  <a:srgbClr val="9900CC"/>
                </a:solidFill>
              </a:rPr>
              <a:t> Fragments	       Applications</a:t>
            </a:r>
          </a:p>
          <a:p>
            <a:pPr eaLnBrk="1" hangingPunct="1"/>
            <a:endParaRPr lang="en-US" sz="2000" b="1" i="0" dirty="0">
              <a:solidFill>
                <a:srgbClr val="9900CC"/>
              </a:solidFill>
            </a:endParaRPr>
          </a:p>
          <a:p>
            <a:pPr eaLnBrk="1" hangingPunct="1"/>
            <a:r>
              <a:rPr lang="en-US" sz="2000" i="0" dirty="0"/>
              <a:t>A</a:t>
            </a:r>
            <a:r>
              <a:rPr lang="en-US" sz="2000" i="0" baseline="-25000" dirty="0"/>
              <a:t>1</a:t>
            </a:r>
            <a:r>
              <a:rPr lang="en-US" sz="2000" i="0" dirty="0"/>
              <a:t> ≥ k</a:t>
            </a:r>
            <a:r>
              <a:rPr lang="en-US" sz="2000" i="0" baseline="-25000" dirty="0"/>
              <a:t>1</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2</a:t>
            </a:r>
            <a:r>
              <a:rPr lang="en-US" sz="2000" i="0" dirty="0"/>
              <a:t> = k</a:t>
            </a:r>
            <a:r>
              <a:rPr lang="en-US" sz="2000" i="0" baseline="-25000" dirty="0"/>
              <a:t>2</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3</a:t>
            </a:r>
            <a:r>
              <a:rPr lang="en-US" sz="2000" i="0" dirty="0"/>
              <a:t> ≤ k</a:t>
            </a:r>
            <a:r>
              <a:rPr lang="en-US" sz="2000" i="0" baseline="-25000" dirty="0"/>
              <a:t>3</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4</a:t>
            </a:r>
            <a:r>
              <a:rPr lang="en-US" sz="2000" i="0" dirty="0"/>
              <a:t> </a:t>
            </a:r>
            <a:r>
              <a:rPr lang="en-US" i="0" dirty="0"/>
              <a:t>=</a:t>
            </a:r>
            <a:r>
              <a:rPr lang="en-US" dirty="0"/>
              <a:t> </a:t>
            </a:r>
            <a:r>
              <a:rPr lang="en-US" sz="2000" i="0" dirty="0"/>
              <a:t>k</a:t>
            </a:r>
            <a:r>
              <a:rPr lang="en-US" sz="2000" i="0" baseline="-25000" dirty="0"/>
              <a:t>4</a:t>
            </a:r>
          </a:p>
          <a:p>
            <a:pPr eaLnBrk="1" hangingPunct="1"/>
            <a:endParaRPr lang="el-GR" sz="2000" i="0" baseline="-25000" dirty="0"/>
          </a:p>
        </p:txBody>
      </p:sp>
      <p:sp>
        <p:nvSpPr>
          <p:cNvPr id="57347" name="Text Box 1026"/>
          <p:cNvSpPr txBox="1">
            <a:spLocks noChangeArrowheads="1"/>
          </p:cNvSpPr>
          <p:nvPr/>
        </p:nvSpPr>
        <p:spPr bwMode="auto">
          <a:xfrm>
            <a:off x="1110439" y="421368"/>
            <a:ext cx="719299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b="1" i="0" dirty="0">
                <a:solidFill>
                  <a:srgbClr val="660066"/>
                </a:solidFill>
              </a:rPr>
              <a:t>Completeness: Scenario 1</a:t>
            </a:r>
          </a:p>
        </p:txBody>
      </p:sp>
      <p:grpSp>
        <p:nvGrpSpPr>
          <p:cNvPr id="2" name="Group 1"/>
          <p:cNvGrpSpPr/>
          <p:nvPr/>
        </p:nvGrpSpPr>
        <p:grpSpPr>
          <a:xfrm>
            <a:off x="1701800" y="1981200"/>
            <a:ext cx="2971800" cy="2971800"/>
            <a:chOff x="1676400" y="3124200"/>
            <a:chExt cx="2971800" cy="2971800"/>
          </a:xfrm>
        </p:grpSpPr>
        <p:sp>
          <p:nvSpPr>
            <p:cNvPr id="57349" name="Oval 1047"/>
            <p:cNvSpPr>
              <a:spLocks noChangeArrowheads="1"/>
            </p:cNvSpPr>
            <p:nvPr/>
          </p:nvSpPr>
          <p:spPr bwMode="auto">
            <a:xfrm>
              <a:off x="3733800" y="31242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1</a:t>
              </a:r>
            </a:p>
          </p:txBody>
        </p:sp>
        <p:sp>
          <p:nvSpPr>
            <p:cNvPr id="57350" name="Oval 1048"/>
            <p:cNvSpPr>
              <a:spLocks noChangeArrowheads="1"/>
            </p:cNvSpPr>
            <p:nvPr/>
          </p:nvSpPr>
          <p:spPr bwMode="auto">
            <a:xfrm>
              <a:off x="3733800" y="41910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2</a:t>
              </a:r>
            </a:p>
          </p:txBody>
        </p:sp>
        <p:sp>
          <p:nvSpPr>
            <p:cNvPr id="57351" name="Oval 1049"/>
            <p:cNvSpPr>
              <a:spLocks noChangeArrowheads="1"/>
            </p:cNvSpPr>
            <p:nvPr/>
          </p:nvSpPr>
          <p:spPr bwMode="auto">
            <a:xfrm>
              <a:off x="3733800" y="5257800"/>
              <a:ext cx="914400" cy="838200"/>
            </a:xfrm>
            <a:prstGeom prst="ellipse">
              <a:avLst/>
            </a:prstGeom>
            <a:solidFill>
              <a:srgbClr val="E1FFF5"/>
            </a:solidFill>
            <a:ln w="9525">
              <a:solidFill>
                <a:schemeClr val="tx1"/>
              </a:solidFill>
              <a:round/>
              <a:headEnd/>
              <a:tailEnd/>
            </a:ln>
          </p:spPr>
          <p:txBody>
            <a:bodyPr wrap="none" anchor="ctr"/>
            <a:lstStyle/>
            <a:p>
              <a:r>
                <a:rPr lang="en-US" dirty="0"/>
                <a:t>F</a:t>
              </a:r>
              <a:r>
                <a:rPr lang="en-US" baseline="-25000" dirty="0"/>
                <a:t>3</a:t>
              </a:r>
            </a:p>
          </p:txBody>
        </p:sp>
        <p:sp>
          <p:nvSpPr>
            <p:cNvPr id="57352" name="Rectangle 1050"/>
            <p:cNvSpPr>
              <a:spLocks noChangeArrowheads="1"/>
            </p:cNvSpPr>
            <p:nvPr/>
          </p:nvSpPr>
          <p:spPr bwMode="auto">
            <a:xfrm>
              <a:off x="4419600" y="33528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3" name="Rectangle 1051"/>
            <p:cNvSpPr>
              <a:spLocks noChangeArrowheads="1"/>
            </p:cNvSpPr>
            <p:nvPr/>
          </p:nvSpPr>
          <p:spPr bwMode="auto">
            <a:xfrm>
              <a:off x="4419600" y="36576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4" name="Rectangle 1052"/>
            <p:cNvSpPr>
              <a:spLocks noChangeArrowheads="1"/>
            </p:cNvSpPr>
            <p:nvPr/>
          </p:nvSpPr>
          <p:spPr bwMode="auto">
            <a:xfrm>
              <a:off x="4419600" y="55626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5" name="Rectangle 1053"/>
            <p:cNvSpPr>
              <a:spLocks noChangeArrowheads="1"/>
            </p:cNvSpPr>
            <p:nvPr/>
          </p:nvSpPr>
          <p:spPr bwMode="auto">
            <a:xfrm>
              <a:off x="4495800" y="57912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7356" name="Line 1054"/>
            <p:cNvSpPr>
              <a:spLocks noChangeShapeType="1"/>
            </p:cNvSpPr>
            <p:nvPr/>
          </p:nvSpPr>
          <p:spPr bwMode="auto">
            <a:xfrm>
              <a:off x="1676400" y="3429000"/>
              <a:ext cx="2057400" cy="76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57" name="Line 1055"/>
            <p:cNvSpPr>
              <a:spLocks noChangeShapeType="1"/>
            </p:cNvSpPr>
            <p:nvPr/>
          </p:nvSpPr>
          <p:spPr bwMode="auto">
            <a:xfrm flipV="1">
              <a:off x="1676400" y="3733800"/>
              <a:ext cx="20574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2"/>
          <p:cNvGrpSpPr/>
          <p:nvPr/>
        </p:nvGrpSpPr>
        <p:grpSpPr>
          <a:xfrm>
            <a:off x="4521200" y="1752600"/>
            <a:ext cx="3505200" cy="3505200"/>
            <a:chOff x="4495800" y="2895600"/>
            <a:chExt cx="3505200" cy="3505200"/>
          </a:xfrm>
        </p:grpSpPr>
        <p:sp>
          <p:nvSpPr>
            <p:cNvPr id="57358" name="Oval 1056"/>
            <p:cNvSpPr>
              <a:spLocks noChangeArrowheads="1"/>
            </p:cNvSpPr>
            <p:nvPr/>
          </p:nvSpPr>
          <p:spPr bwMode="auto">
            <a:xfrm>
              <a:off x="6781800" y="3124200"/>
              <a:ext cx="914400"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1</a:t>
              </a:r>
            </a:p>
          </p:txBody>
        </p:sp>
        <p:sp>
          <p:nvSpPr>
            <p:cNvPr id="57359" name="Oval 1057"/>
            <p:cNvSpPr>
              <a:spLocks noChangeArrowheads="1"/>
            </p:cNvSpPr>
            <p:nvPr/>
          </p:nvSpPr>
          <p:spPr bwMode="auto">
            <a:xfrm>
              <a:off x="7162800" y="3962400"/>
              <a:ext cx="838200"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2</a:t>
              </a:r>
            </a:p>
          </p:txBody>
        </p:sp>
        <p:sp>
          <p:nvSpPr>
            <p:cNvPr id="57360" name="Oval 1058"/>
            <p:cNvSpPr>
              <a:spLocks noChangeArrowheads="1"/>
            </p:cNvSpPr>
            <p:nvPr/>
          </p:nvSpPr>
          <p:spPr bwMode="auto">
            <a:xfrm>
              <a:off x="7162800" y="4876800"/>
              <a:ext cx="838200" cy="6096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3</a:t>
              </a:r>
            </a:p>
          </p:txBody>
        </p:sp>
        <p:sp>
          <p:nvSpPr>
            <p:cNvPr id="57361" name="Oval 1059"/>
            <p:cNvSpPr>
              <a:spLocks noChangeArrowheads="1"/>
            </p:cNvSpPr>
            <p:nvPr/>
          </p:nvSpPr>
          <p:spPr bwMode="auto">
            <a:xfrm>
              <a:off x="6934200" y="5791200"/>
              <a:ext cx="838200" cy="6096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4</a:t>
              </a:r>
            </a:p>
          </p:txBody>
        </p:sp>
        <p:sp>
          <p:nvSpPr>
            <p:cNvPr id="57362" name="Line 1061"/>
            <p:cNvSpPr>
              <a:spLocks noChangeShapeType="1"/>
            </p:cNvSpPr>
            <p:nvPr/>
          </p:nvSpPr>
          <p:spPr bwMode="auto">
            <a:xfrm flipV="1">
              <a:off x="4495800" y="3352800"/>
              <a:ext cx="2286000" cy="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3" name="Line 1062"/>
            <p:cNvSpPr>
              <a:spLocks noChangeShapeType="1"/>
            </p:cNvSpPr>
            <p:nvPr/>
          </p:nvSpPr>
          <p:spPr bwMode="auto">
            <a:xfrm>
              <a:off x="4495800" y="3429000"/>
              <a:ext cx="2743200" cy="16002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4" name="Line 1063"/>
            <p:cNvSpPr>
              <a:spLocks noChangeShapeType="1"/>
            </p:cNvSpPr>
            <p:nvPr/>
          </p:nvSpPr>
          <p:spPr bwMode="auto">
            <a:xfrm flipV="1">
              <a:off x="4495800" y="3581400"/>
              <a:ext cx="2286000" cy="7620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5" name="Line 1064"/>
            <p:cNvSpPr>
              <a:spLocks noChangeShapeType="1"/>
            </p:cNvSpPr>
            <p:nvPr/>
          </p:nvSpPr>
          <p:spPr bwMode="auto">
            <a:xfrm>
              <a:off x="4495800" y="3733800"/>
              <a:ext cx="2667000" cy="14478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6" name="Line 1065"/>
            <p:cNvSpPr>
              <a:spLocks noChangeShapeType="1"/>
            </p:cNvSpPr>
            <p:nvPr/>
          </p:nvSpPr>
          <p:spPr bwMode="auto">
            <a:xfrm flipV="1">
              <a:off x="4495800" y="4343400"/>
              <a:ext cx="2667000" cy="12192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7" name="Line 1066"/>
            <p:cNvSpPr>
              <a:spLocks noChangeShapeType="1"/>
            </p:cNvSpPr>
            <p:nvPr/>
          </p:nvSpPr>
          <p:spPr bwMode="auto">
            <a:xfrm flipV="1">
              <a:off x="4572000" y="4495800"/>
              <a:ext cx="2667000" cy="12954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8" name="Line 1067"/>
            <p:cNvSpPr>
              <a:spLocks noChangeShapeType="1"/>
            </p:cNvSpPr>
            <p:nvPr/>
          </p:nvSpPr>
          <p:spPr bwMode="auto">
            <a:xfrm>
              <a:off x="4495800" y="5638800"/>
              <a:ext cx="2438400" cy="304800"/>
            </a:xfrm>
            <a:prstGeom prst="line">
              <a:avLst/>
            </a:prstGeom>
            <a:noFill/>
            <a:ln w="28575">
              <a:solidFill>
                <a:srgbClr val="9900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69" name="Line 1068"/>
            <p:cNvSpPr>
              <a:spLocks noChangeShapeType="1"/>
            </p:cNvSpPr>
            <p:nvPr/>
          </p:nvSpPr>
          <p:spPr bwMode="auto">
            <a:xfrm>
              <a:off x="4572000" y="5867400"/>
              <a:ext cx="2362200" cy="304800"/>
            </a:xfrm>
            <a:prstGeom prst="line">
              <a:avLst/>
            </a:prstGeom>
            <a:noFill/>
            <a:ln w="28575">
              <a:solidFill>
                <a:srgbClr val="9900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70" name="Text Box 1070"/>
            <p:cNvSpPr txBox="1">
              <a:spLocks noChangeArrowheads="1"/>
            </p:cNvSpPr>
            <p:nvPr/>
          </p:nvSpPr>
          <p:spPr bwMode="auto">
            <a:xfrm>
              <a:off x="5656263" y="2895600"/>
              <a:ext cx="439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solidFill>
                    <a:srgbClr val="FF9933"/>
                  </a:solidFill>
                </a:rPr>
                <a:t>p</a:t>
              </a:r>
              <a:r>
                <a:rPr lang="en-US" baseline="-25000" dirty="0">
                  <a:solidFill>
                    <a:srgbClr val="FF9933"/>
                  </a:solidFill>
                </a:rPr>
                <a:t>1</a:t>
              </a:r>
            </a:p>
          </p:txBody>
        </p:sp>
        <p:sp>
          <p:nvSpPr>
            <p:cNvPr id="57371" name="Text Box 1071"/>
            <p:cNvSpPr txBox="1">
              <a:spLocks noChangeArrowheads="1"/>
            </p:cNvSpPr>
            <p:nvPr/>
          </p:nvSpPr>
          <p:spPr bwMode="auto">
            <a:xfrm>
              <a:off x="5715000" y="3505200"/>
              <a:ext cx="4397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FF9933"/>
                  </a:solidFill>
                </a:rPr>
                <a:t>p</a:t>
              </a:r>
              <a:r>
                <a:rPr lang="en-US" baseline="-25000">
                  <a:solidFill>
                    <a:srgbClr val="FF9933"/>
                  </a:solidFill>
                </a:rPr>
                <a:t>1</a:t>
              </a:r>
            </a:p>
          </p:txBody>
        </p:sp>
        <p:sp>
          <p:nvSpPr>
            <p:cNvPr id="57372" name="Text Box 1072"/>
            <p:cNvSpPr txBox="1">
              <a:spLocks noChangeArrowheads="1"/>
            </p:cNvSpPr>
            <p:nvPr/>
          </p:nvSpPr>
          <p:spPr bwMode="auto">
            <a:xfrm>
              <a:off x="6157913" y="39624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008080"/>
                  </a:solidFill>
                </a:rPr>
                <a:t>p</a:t>
              </a:r>
              <a:r>
                <a:rPr lang="en-US" baseline="-25000">
                  <a:solidFill>
                    <a:srgbClr val="008080"/>
                  </a:solidFill>
                </a:rPr>
                <a:t>3</a:t>
              </a:r>
            </a:p>
          </p:txBody>
        </p:sp>
        <p:sp>
          <p:nvSpPr>
            <p:cNvPr id="57373" name="Text Box 1073"/>
            <p:cNvSpPr txBox="1">
              <a:spLocks noChangeArrowheads="1"/>
            </p:cNvSpPr>
            <p:nvPr/>
          </p:nvSpPr>
          <p:spPr bwMode="auto">
            <a:xfrm>
              <a:off x="5167313" y="41148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solidFill>
                    <a:srgbClr val="008080"/>
                  </a:solidFill>
                </a:rPr>
                <a:t>p</a:t>
              </a:r>
              <a:r>
                <a:rPr lang="en-US" baseline="-25000" dirty="0">
                  <a:solidFill>
                    <a:srgbClr val="008080"/>
                  </a:solidFill>
                </a:rPr>
                <a:t>3</a:t>
              </a:r>
            </a:p>
          </p:txBody>
        </p:sp>
      </p:grpSp>
      <p:sp>
        <p:nvSpPr>
          <p:cNvPr id="57374" name="Text Box 1074"/>
          <p:cNvSpPr txBox="1">
            <a:spLocks noChangeArrowheads="1"/>
          </p:cNvSpPr>
          <p:nvPr/>
        </p:nvSpPr>
        <p:spPr bwMode="auto">
          <a:xfrm>
            <a:off x="494144" y="5119098"/>
            <a:ext cx="5246256"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200" b="1" dirty="0">
                <a:solidFill>
                  <a:srgbClr val="009999"/>
                </a:solidFill>
              </a:rPr>
              <a:t>Complete </a:t>
            </a:r>
            <a:r>
              <a:rPr lang="en-US" sz="2200" b="1" i="0" dirty="0">
                <a:solidFill>
                  <a:srgbClr val="009999"/>
                </a:solidFill>
                <a:sym typeface="Symbol"/>
              </a:rPr>
              <a:t></a:t>
            </a:r>
            <a:r>
              <a:rPr lang="en-US" sz="2200" b="1" dirty="0">
                <a:solidFill>
                  <a:srgbClr val="009999"/>
                </a:solidFill>
                <a:sym typeface="Symbol"/>
              </a:rPr>
              <a:t> </a:t>
            </a:r>
            <a:r>
              <a:rPr lang="en-US" sz="2200" b="1" dirty="0">
                <a:solidFill>
                  <a:srgbClr val="009999"/>
                </a:solidFill>
              </a:rPr>
              <a:t>The fragments look homogeneous (i.e., accessed with the same probability) to any of the applications</a:t>
            </a:r>
          </a:p>
        </p:txBody>
      </p:sp>
      <p:grpSp>
        <p:nvGrpSpPr>
          <p:cNvPr id="8" name="Group 7"/>
          <p:cNvGrpSpPr/>
          <p:nvPr/>
        </p:nvGrpSpPr>
        <p:grpSpPr>
          <a:xfrm>
            <a:off x="5521326" y="4223781"/>
            <a:ext cx="931862" cy="1219200"/>
            <a:chOff x="5521326" y="4376181"/>
            <a:chExt cx="931862" cy="1219200"/>
          </a:xfrm>
        </p:grpSpPr>
        <p:sp>
          <p:nvSpPr>
            <p:cNvPr id="36" name="Text Box 1072"/>
            <p:cNvSpPr txBox="1">
              <a:spLocks noChangeArrowheads="1"/>
            </p:cNvSpPr>
            <p:nvPr/>
          </p:nvSpPr>
          <p:spPr bwMode="auto">
            <a:xfrm>
              <a:off x="5978526" y="4377768"/>
              <a:ext cx="4746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9900CC"/>
                  </a:solidFill>
                </a:rPr>
                <a:t>p</a:t>
              </a:r>
              <a:r>
                <a:rPr lang="en-US" baseline="-25000">
                  <a:solidFill>
                    <a:srgbClr val="9900CC"/>
                  </a:solidFill>
                </a:rPr>
                <a:t>4</a:t>
              </a:r>
            </a:p>
          </p:txBody>
        </p:sp>
        <p:sp>
          <p:nvSpPr>
            <p:cNvPr id="37" name="Text Box 1072"/>
            <p:cNvSpPr txBox="1">
              <a:spLocks noChangeArrowheads="1"/>
            </p:cNvSpPr>
            <p:nvPr/>
          </p:nvSpPr>
          <p:spPr bwMode="auto">
            <a:xfrm>
              <a:off x="5605315" y="4944232"/>
              <a:ext cx="47481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solidFill>
                    <a:srgbClr val="9900CC"/>
                  </a:solidFill>
                </a:rPr>
                <a:t>p</a:t>
              </a:r>
              <a:r>
                <a:rPr lang="en-US" baseline="-25000" dirty="0">
                  <a:solidFill>
                    <a:srgbClr val="9900CC"/>
                  </a:solidFill>
                </a:rPr>
                <a:t>4</a:t>
              </a:r>
            </a:p>
          </p:txBody>
        </p:sp>
        <p:sp>
          <p:nvSpPr>
            <p:cNvPr id="38" name="Oval 37"/>
            <p:cNvSpPr/>
            <p:nvPr/>
          </p:nvSpPr>
          <p:spPr bwMode="auto">
            <a:xfrm rot="2462809">
              <a:off x="5521326" y="4376181"/>
              <a:ext cx="914400" cy="1219200"/>
            </a:xfrm>
            <a:prstGeom prst="ellipse">
              <a:avLst/>
            </a:prstGeom>
            <a:solidFill>
              <a:srgbClr val="FFC000">
                <a:alpha val="25000"/>
              </a:srgbClr>
            </a:solidFill>
            <a:ln w="9525" cap="flat" cmpd="sng" algn="ctr">
              <a:noFill/>
              <a:prstDash val="solid"/>
              <a:round/>
              <a:headEnd type="none" w="med" len="med"/>
              <a:tailEnd type="none" w="med" len="med"/>
            </a:ln>
            <a:effectLst>
              <a:outerShdw sx="1000" sy="1000" algn="ctr" rotWithShape="0">
                <a:srgbClr val="000000">
                  <a:alpha val="76000"/>
                </a:srgbClr>
              </a:outerShdw>
            </a:effectLst>
          </p:spPr>
          <p:txBody>
            <a:bodyPr/>
            <a:lstStyle/>
            <a:p>
              <a:pPr algn="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7374"/>
                                        </p:tgtEl>
                                        <p:attrNameLst>
                                          <p:attrName>style.visibility</p:attrName>
                                        </p:attrNameLst>
                                      </p:cBhvr>
                                      <p:to>
                                        <p:strVal val="visible"/>
                                      </p:to>
                                    </p:set>
                                    <p:animEffect transition="in" filter="fade">
                                      <p:cBhvr>
                                        <p:cTn id="7" dur="1000"/>
                                        <p:tgtEl>
                                          <p:spTgt spid="57374"/>
                                        </p:tgtEl>
                                      </p:cBhvr>
                                    </p:animEffect>
                                    <p:anim calcmode="lin" valueType="num">
                                      <p:cBhvr>
                                        <p:cTn id="8" dur="1000" fill="hold"/>
                                        <p:tgtEl>
                                          <p:spTgt spid="57374"/>
                                        </p:tgtEl>
                                        <p:attrNameLst>
                                          <p:attrName>ppt_x</p:attrName>
                                        </p:attrNameLst>
                                      </p:cBhvr>
                                      <p:tavLst>
                                        <p:tav tm="0">
                                          <p:val>
                                            <p:strVal val="#ppt_x"/>
                                          </p:val>
                                        </p:tav>
                                        <p:tav tm="100000">
                                          <p:val>
                                            <p:strVal val="#ppt_x"/>
                                          </p:val>
                                        </p:tav>
                                      </p:tavLst>
                                    </p:anim>
                                    <p:anim calcmode="lin" valueType="num">
                                      <p:cBhvr>
                                        <p:cTn id="9" dur="1000" fill="hold"/>
                                        <p:tgtEl>
                                          <p:spTgt spid="573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046"/>
          <p:cNvSpPr txBox="1">
            <a:spLocks noChangeArrowheads="1"/>
          </p:cNvSpPr>
          <p:nvPr/>
        </p:nvSpPr>
        <p:spPr bwMode="auto">
          <a:xfrm>
            <a:off x="288925" y="1283852"/>
            <a:ext cx="7854950" cy="343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rgbClr val="9900CC"/>
                </a:solidFill>
              </a:rPr>
              <a:t>Simple Predicates	</a:t>
            </a:r>
            <a:r>
              <a:rPr lang="en-US" sz="2000" b="1" i="0" dirty="0" err="1">
                <a:solidFill>
                  <a:srgbClr val="9900CC"/>
                </a:solidFill>
              </a:rPr>
              <a:t>Minterm</a:t>
            </a:r>
            <a:r>
              <a:rPr lang="en-US" sz="2000" b="1" i="0" dirty="0">
                <a:solidFill>
                  <a:srgbClr val="9900CC"/>
                </a:solidFill>
              </a:rPr>
              <a:t> Fragments	    Applications</a:t>
            </a:r>
          </a:p>
          <a:p>
            <a:pPr eaLnBrk="1" hangingPunct="1"/>
            <a:endParaRPr lang="en-US" sz="2000" b="1" i="0" dirty="0">
              <a:solidFill>
                <a:srgbClr val="9900CC"/>
              </a:solidFill>
            </a:endParaRPr>
          </a:p>
          <a:p>
            <a:pPr eaLnBrk="1" hangingPunct="1"/>
            <a:r>
              <a:rPr lang="en-US" sz="2000" i="0" dirty="0"/>
              <a:t>A</a:t>
            </a:r>
            <a:r>
              <a:rPr lang="en-US" sz="2000" i="0" baseline="-25000" dirty="0"/>
              <a:t>1</a:t>
            </a:r>
            <a:r>
              <a:rPr lang="en-US" sz="2000" i="0" dirty="0"/>
              <a:t> ≥ k</a:t>
            </a:r>
            <a:r>
              <a:rPr lang="en-US" sz="2000" i="0" baseline="-25000" dirty="0"/>
              <a:t>1</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2</a:t>
            </a:r>
            <a:r>
              <a:rPr lang="en-US" sz="2000" i="0" dirty="0"/>
              <a:t> = k</a:t>
            </a:r>
            <a:r>
              <a:rPr lang="en-US" sz="2000" i="0" baseline="-25000" dirty="0"/>
              <a:t>2</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3</a:t>
            </a:r>
            <a:r>
              <a:rPr lang="en-US" sz="2000" i="0" dirty="0"/>
              <a:t> ≤ k</a:t>
            </a:r>
            <a:r>
              <a:rPr lang="en-US" sz="2000" i="0" baseline="-25000" dirty="0"/>
              <a:t>3</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4</a:t>
            </a:r>
            <a:r>
              <a:rPr lang="en-US" sz="2000" i="0" dirty="0"/>
              <a:t> </a:t>
            </a:r>
            <a:r>
              <a:rPr lang="en-US" i="0" dirty="0"/>
              <a:t>=</a:t>
            </a:r>
            <a:r>
              <a:rPr lang="en-US" dirty="0"/>
              <a:t> </a:t>
            </a:r>
            <a:r>
              <a:rPr lang="en-US" sz="2000" i="0" dirty="0"/>
              <a:t>k</a:t>
            </a:r>
            <a:r>
              <a:rPr lang="en-US" sz="2000" i="0" baseline="-25000" dirty="0"/>
              <a:t>4</a:t>
            </a:r>
          </a:p>
          <a:p>
            <a:pPr eaLnBrk="1" hangingPunct="1"/>
            <a:endParaRPr lang="el-GR" sz="2000" i="0" baseline="-25000" dirty="0"/>
          </a:p>
        </p:txBody>
      </p:sp>
      <p:sp>
        <p:nvSpPr>
          <p:cNvPr id="58371" name="Text Box 1026"/>
          <p:cNvSpPr txBox="1">
            <a:spLocks noChangeArrowheads="1"/>
          </p:cNvSpPr>
          <p:nvPr/>
        </p:nvSpPr>
        <p:spPr bwMode="auto">
          <a:xfrm>
            <a:off x="1066800" y="309017"/>
            <a:ext cx="719299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b="1" i="0" dirty="0">
                <a:solidFill>
                  <a:srgbClr val="660066"/>
                </a:solidFill>
              </a:rPr>
              <a:t>Completeness: Scenario 2</a:t>
            </a:r>
          </a:p>
        </p:txBody>
      </p:sp>
      <p:sp>
        <p:nvSpPr>
          <p:cNvPr id="58372" name="Oval 1047"/>
          <p:cNvSpPr>
            <a:spLocks noChangeArrowheads="1"/>
          </p:cNvSpPr>
          <p:nvPr/>
        </p:nvSpPr>
        <p:spPr bwMode="auto">
          <a:xfrm>
            <a:off x="3302000" y="19050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1</a:t>
            </a:r>
          </a:p>
        </p:txBody>
      </p:sp>
      <p:sp>
        <p:nvSpPr>
          <p:cNvPr id="58373" name="Oval 1048"/>
          <p:cNvSpPr>
            <a:spLocks noChangeArrowheads="1"/>
          </p:cNvSpPr>
          <p:nvPr/>
        </p:nvSpPr>
        <p:spPr bwMode="auto">
          <a:xfrm>
            <a:off x="3302000" y="29718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2</a:t>
            </a:r>
          </a:p>
        </p:txBody>
      </p:sp>
      <p:sp>
        <p:nvSpPr>
          <p:cNvPr id="58374" name="Oval 1049"/>
          <p:cNvSpPr>
            <a:spLocks noChangeArrowheads="1"/>
          </p:cNvSpPr>
          <p:nvPr/>
        </p:nvSpPr>
        <p:spPr bwMode="auto">
          <a:xfrm>
            <a:off x="3073400" y="4038600"/>
            <a:ext cx="1371600" cy="14478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3</a:t>
            </a:r>
          </a:p>
        </p:txBody>
      </p:sp>
      <p:sp>
        <p:nvSpPr>
          <p:cNvPr id="58375" name="Rectangle 1050"/>
          <p:cNvSpPr>
            <a:spLocks noChangeArrowheads="1"/>
          </p:cNvSpPr>
          <p:nvPr/>
        </p:nvSpPr>
        <p:spPr bwMode="auto">
          <a:xfrm>
            <a:off x="3987800" y="21336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8376" name="Rectangle 1051"/>
          <p:cNvSpPr>
            <a:spLocks noChangeArrowheads="1"/>
          </p:cNvSpPr>
          <p:nvPr/>
        </p:nvSpPr>
        <p:spPr bwMode="auto">
          <a:xfrm>
            <a:off x="3987800" y="24384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8377" name="Rectangle 1052"/>
          <p:cNvSpPr>
            <a:spLocks noChangeArrowheads="1"/>
          </p:cNvSpPr>
          <p:nvPr/>
        </p:nvSpPr>
        <p:spPr bwMode="auto">
          <a:xfrm>
            <a:off x="3987800" y="43434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8378" name="Rectangle 1053"/>
          <p:cNvSpPr>
            <a:spLocks noChangeArrowheads="1"/>
          </p:cNvSpPr>
          <p:nvPr/>
        </p:nvSpPr>
        <p:spPr bwMode="auto">
          <a:xfrm>
            <a:off x="4064000" y="45720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8379" name="Line 1054"/>
          <p:cNvSpPr>
            <a:spLocks noChangeShapeType="1"/>
          </p:cNvSpPr>
          <p:nvPr/>
        </p:nvSpPr>
        <p:spPr bwMode="auto">
          <a:xfrm>
            <a:off x="1320800" y="2133600"/>
            <a:ext cx="19812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80" name="Line 1055"/>
          <p:cNvSpPr>
            <a:spLocks noChangeShapeType="1"/>
          </p:cNvSpPr>
          <p:nvPr/>
        </p:nvSpPr>
        <p:spPr bwMode="auto">
          <a:xfrm flipV="1">
            <a:off x="1244600" y="2514600"/>
            <a:ext cx="20574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81" name="Oval 1056"/>
          <p:cNvSpPr>
            <a:spLocks noChangeArrowheads="1"/>
          </p:cNvSpPr>
          <p:nvPr/>
        </p:nvSpPr>
        <p:spPr bwMode="auto">
          <a:xfrm>
            <a:off x="6350000" y="1905000"/>
            <a:ext cx="837620"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1</a:t>
            </a:r>
          </a:p>
        </p:txBody>
      </p:sp>
      <p:sp>
        <p:nvSpPr>
          <p:cNvPr id="58382" name="Oval 1057"/>
          <p:cNvSpPr>
            <a:spLocks noChangeArrowheads="1"/>
          </p:cNvSpPr>
          <p:nvPr/>
        </p:nvSpPr>
        <p:spPr bwMode="auto">
          <a:xfrm>
            <a:off x="6731000" y="2743200"/>
            <a:ext cx="837620"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2</a:t>
            </a:r>
          </a:p>
        </p:txBody>
      </p:sp>
      <p:sp>
        <p:nvSpPr>
          <p:cNvPr id="58383" name="Oval 1058"/>
          <p:cNvSpPr>
            <a:spLocks noChangeArrowheads="1"/>
          </p:cNvSpPr>
          <p:nvPr/>
        </p:nvSpPr>
        <p:spPr bwMode="auto">
          <a:xfrm>
            <a:off x="6731000" y="3657600"/>
            <a:ext cx="837620" cy="596371"/>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3</a:t>
            </a:r>
          </a:p>
        </p:txBody>
      </p:sp>
      <p:sp>
        <p:nvSpPr>
          <p:cNvPr id="58384" name="Oval 1059"/>
          <p:cNvSpPr>
            <a:spLocks noChangeArrowheads="1"/>
          </p:cNvSpPr>
          <p:nvPr/>
        </p:nvSpPr>
        <p:spPr bwMode="auto">
          <a:xfrm>
            <a:off x="6493165" y="4398433"/>
            <a:ext cx="837620" cy="8382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4</a:t>
            </a:r>
          </a:p>
        </p:txBody>
      </p:sp>
      <p:sp>
        <p:nvSpPr>
          <p:cNvPr id="58385" name="Line 1061"/>
          <p:cNvSpPr>
            <a:spLocks noChangeShapeType="1"/>
          </p:cNvSpPr>
          <p:nvPr/>
        </p:nvSpPr>
        <p:spPr bwMode="auto">
          <a:xfrm flipV="1">
            <a:off x="4064000" y="2133600"/>
            <a:ext cx="2286000" cy="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86" name="Line 1062"/>
          <p:cNvSpPr>
            <a:spLocks noChangeShapeType="1"/>
          </p:cNvSpPr>
          <p:nvPr/>
        </p:nvSpPr>
        <p:spPr bwMode="auto">
          <a:xfrm>
            <a:off x="4064000" y="2209800"/>
            <a:ext cx="2743200" cy="16002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87" name="Line 1063"/>
          <p:cNvSpPr>
            <a:spLocks noChangeShapeType="1"/>
          </p:cNvSpPr>
          <p:nvPr/>
        </p:nvSpPr>
        <p:spPr bwMode="auto">
          <a:xfrm flipV="1">
            <a:off x="4064000" y="2362200"/>
            <a:ext cx="2286000" cy="7620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88" name="Line 1064"/>
          <p:cNvSpPr>
            <a:spLocks noChangeShapeType="1"/>
          </p:cNvSpPr>
          <p:nvPr/>
        </p:nvSpPr>
        <p:spPr bwMode="auto">
          <a:xfrm>
            <a:off x="4064000" y="2514600"/>
            <a:ext cx="2667000" cy="14478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89" name="Line 1065"/>
          <p:cNvSpPr>
            <a:spLocks noChangeShapeType="1"/>
          </p:cNvSpPr>
          <p:nvPr/>
        </p:nvSpPr>
        <p:spPr bwMode="auto">
          <a:xfrm flipV="1">
            <a:off x="4064000" y="3124200"/>
            <a:ext cx="2667000" cy="12192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90" name="Line 1066"/>
          <p:cNvSpPr>
            <a:spLocks noChangeShapeType="1"/>
          </p:cNvSpPr>
          <p:nvPr/>
        </p:nvSpPr>
        <p:spPr bwMode="auto">
          <a:xfrm flipV="1">
            <a:off x="4140200" y="3276600"/>
            <a:ext cx="2667000" cy="12954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91" name="Line 1067"/>
          <p:cNvSpPr>
            <a:spLocks noChangeShapeType="1"/>
          </p:cNvSpPr>
          <p:nvPr/>
        </p:nvSpPr>
        <p:spPr bwMode="auto">
          <a:xfrm>
            <a:off x="4064000" y="4419600"/>
            <a:ext cx="2438400" cy="304800"/>
          </a:xfrm>
          <a:prstGeom prst="line">
            <a:avLst/>
          </a:prstGeom>
          <a:noFill/>
          <a:ln w="28575">
            <a:solidFill>
              <a:srgbClr val="9900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92" name="Line 1068"/>
          <p:cNvSpPr>
            <a:spLocks noChangeShapeType="1"/>
          </p:cNvSpPr>
          <p:nvPr/>
        </p:nvSpPr>
        <p:spPr bwMode="auto">
          <a:xfrm>
            <a:off x="4140200" y="4648199"/>
            <a:ext cx="2209800" cy="288661"/>
          </a:xfrm>
          <a:prstGeom prst="line">
            <a:avLst/>
          </a:prstGeom>
          <a:noFill/>
          <a:ln w="28575">
            <a:solidFill>
              <a:srgbClr val="9900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393" name="Text Box 1070"/>
          <p:cNvSpPr txBox="1">
            <a:spLocks noChangeArrowheads="1"/>
          </p:cNvSpPr>
          <p:nvPr/>
        </p:nvSpPr>
        <p:spPr bwMode="auto">
          <a:xfrm>
            <a:off x="5224463" y="1676400"/>
            <a:ext cx="439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FF9933"/>
                </a:solidFill>
              </a:rPr>
              <a:t>p</a:t>
            </a:r>
            <a:r>
              <a:rPr lang="en-US" baseline="-25000">
                <a:solidFill>
                  <a:srgbClr val="FF9933"/>
                </a:solidFill>
              </a:rPr>
              <a:t>1</a:t>
            </a:r>
          </a:p>
        </p:txBody>
      </p:sp>
      <p:sp>
        <p:nvSpPr>
          <p:cNvPr id="58394" name="Text Box 1071"/>
          <p:cNvSpPr txBox="1">
            <a:spLocks noChangeArrowheads="1"/>
          </p:cNvSpPr>
          <p:nvPr/>
        </p:nvSpPr>
        <p:spPr bwMode="auto">
          <a:xfrm>
            <a:off x="5283200" y="2286000"/>
            <a:ext cx="4397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FF9933"/>
                </a:solidFill>
              </a:rPr>
              <a:t>p</a:t>
            </a:r>
            <a:r>
              <a:rPr lang="en-US" baseline="-25000">
                <a:solidFill>
                  <a:srgbClr val="FF9933"/>
                </a:solidFill>
              </a:rPr>
              <a:t>1</a:t>
            </a:r>
          </a:p>
        </p:txBody>
      </p:sp>
      <p:sp>
        <p:nvSpPr>
          <p:cNvPr id="58395" name="Text Box 1072"/>
          <p:cNvSpPr txBox="1">
            <a:spLocks noChangeArrowheads="1"/>
          </p:cNvSpPr>
          <p:nvPr/>
        </p:nvSpPr>
        <p:spPr bwMode="auto">
          <a:xfrm>
            <a:off x="5726113" y="27432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008080"/>
                </a:solidFill>
              </a:rPr>
              <a:t>p</a:t>
            </a:r>
            <a:r>
              <a:rPr lang="en-US" baseline="-25000">
                <a:solidFill>
                  <a:srgbClr val="008080"/>
                </a:solidFill>
              </a:rPr>
              <a:t>3</a:t>
            </a:r>
          </a:p>
        </p:txBody>
      </p:sp>
      <p:sp>
        <p:nvSpPr>
          <p:cNvPr id="58396" name="Text Box 1073"/>
          <p:cNvSpPr txBox="1">
            <a:spLocks noChangeArrowheads="1"/>
          </p:cNvSpPr>
          <p:nvPr/>
        </p:nvSpPr>
        <p:spPr bwMode="auto">
          <a:xfrm>
            <a:off x="4735513" y="28956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008080"/>
                </a:solidFill>
              </a:rPr>
              <a:t>p</a:t>
            </a:r>
            <a:r>
              <a:rPr lang="en-US" baseline="-25000">
                <a:solidFill>
                  <a:srgbClr val="008080"/>
                </a:solidFill>
              </a:rPr>
              <a:t>3</a:t>
            </a:r>
          </a:p>
        </p:txBody>
      </p:sp>
      <p:sp>
        <p:nvSpPr>
          <p:cNvPr id="31" name="Text Box 1072"/>
          <p:cNvSpPr txBox="1">
            <a:spLocks noChangeArrowheads="1"/>
          </p:cNvSpPr>
          <p:nvPr/>
        </p:nvSpPr>
        <p:spPr bwMode="auto">
          <a:xfrm>
            <a:off x="5722938" y="4191000"/>
            <a:ext cx="4746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9900CC"/>
                </a:solidFill>
              </a:rPr>
              <a:t>p</a:t>
            </a:r>
            <a:r>
              <a:rPr lang="en-US" baseline="-25000">
                <a:solidFill>
                  <a:srgbClr val="9900CC"/>
                </a:solidFill>
              </a:rPr>
              <a:t>4</a:t>
            </a:r>
          </a:p>
        </p:txBody>
      </p:sp>
      <p:sp>
        <p:nvSpPr>
          <p:cNvPr id="32" name="Text Box 1072"/>
          <p:cNvSpPr txBox="1">
            <a:spLocks noChangeArrowheads="1"/>
          </p:cNvSpPr>
          <p:nvPr/>
        </p:nvSpPr>
        <p:spPr bwMode="auto">
          <a:xfrm>
            <a:off x="5283200" y="4724400"/>
            <a:ext cx="4746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9900CC"/>
                </a:solidFill>
              </a:rPr>
              <a:t>p</a:t>
            </a:r>
            <a:r>
              <a:rPr lang="en-US" baseline="-25000">
                <a:solidFill>
                  <a:srgbClr val="9900CC"/>
                </a:solidFill>
              </a:rPr>
              <a:t>5</a:t>
            </a:r>
          </a:p>
        </p:txBody>
      </p:sp>
      <p:sp>
        <p:nvSpPr>
          <p:cNvPr id="33" name="Oval 32"/>
          <p:cNvSpPr/>
          <p:nvPr/>
        </p:nvSpPr>
        <p:spPr bwMode="auto">
          <a:xfrm rot="2462809">
            <a:off x="5265738" y="4189413"/>
            <a:ext cx="914400" cy="1219200"/>
          </a:xfrm>
          <a:prstGeom prst="ellipse">
            <a:avLst/>
          </a:prstGeom>
          <a:solidFill>
            <a:srgbClr val="FFC000">
              <a:alpha val="25000"/>
            </a:srgbClr>
          </a:solidFill>
          <a:ln w="9525" cap="flat" cmpd="sng" algn="ctr">
            <a:noFill/>
            <a:prstDash val="solid"/>
            <a:round/>
            <a:headEnd type="none" w="med" len="med"/>
            <a:tailEnd type="none" w="med" len="med"/>
          </a:ln>
          <a:effectLst>
            <a:outerShdw sx="1000" sy="1000" algn="ctr" rotWithShape="0">
              <a:srgbClr val="000000">
                <a:alpha val="76000"/>
              </a:srgbClr>
            </a:outerShdw>
          </a:effectLst>
        </p:spPr>
        <p:txBody>
          <a:bodyPr/>
          <a:lstStyle/>
          <a:p>
            <a:pPr algn="r">
              <a:defRPr/>
            </a:pPr>
            <a:endParaRPr lang="en-US"/>
          </a:p>
        </p:txBody>
      </p:sp>
      <p:sp>
        <p:nvSpPr>
          <p:cNvPr id="2" name="Rounded Rectangular Callout 1"/>
          <p:cNvSpPr/>
          <p:nvPr/>
        </p:nvSpPr>
        <p:spPr bwMode="auto">
          <a:xfrm>
            <a:off x="7617909" y="4351602"/>
            <a:ext cx="1388482" cy="846138"/>
          </a:xfrm>
          <a:prstGeom prst="wedgeRoundRectCallout">
            <a:avLst>
              <a:gd name="adj1" fmla="val -72002"/>
              <a:gd name="adj2" fmla="val 8099"/>
              <a:gd name="adj3" fmla="val 16667"/>
            </a:avLst>
          </a:prstGeom>
          <a:solidFill>
            <a:schemeClr val="accent1">
              <a:lumMod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91440" rIns="0" bIns="9144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bg1"/>
                </a:solidFill>
                <a:effectLst/>
                <a:latin typeface="Comic Sans MS" pitchFamily="66" charset="0"/>
              </a:rPr>
              <a:t>SELECT …</a:t>
            </a:r>
          </a:p>
          <a:p>
            <a:pPr marL="0" marR="0" indent="0" defTabSz="914400" rtl="0" eaLnBrk="1" fontAlgn="base" latinLnBrk="0" hangingPunct="1">
              <a:lnSpc>
                <a:spcPct val="100000"/>
              </a:lnSpc>
              <a:spcBef>
                <a:spcPct val="0"/>
              </a:spcBef>
              <a:spcAft>
                <a:spcPct val="0"/>
              </a:spcAft>
              <a:buClrTx/>
              <a:buSzTx/>
              <a:buFontTx/>
              <a:buNone/>
              <a:tabLst/>
            </a:pPr>
            <a:r>
              <a:rPr lang="en-US" sz="1400" dirty="0">
                <a:solidFill>
                  <a:schemeClr val="bg1"/>
                </a:solidFill>
              </a:rPr>
              <a:t>FROM …</a:t>
            </a:r>
          </a:p>
          <a:p>
            <a:r>
              <a:rPr kumimoji="0" lang="en-US" sz="1400" b="0" i="1" u="none" strike="noStrike" cap="none" normalizeH="0" baseline="0" dirty="0">
                <a:ln>
                  <a:noFill/>
                </a:ln>
                <a:solidFill>
                  <a:schemeClr val="bg1"/>
                </a:solidFill>
                <a:effectLst/>
                <a:latin typeface="Comic Sans MS" pitchFamily="66" charset="0"/>
              </a:rPr>
              <a:t>WHERE </a:t>
            </a:r>
            <a:r>
              <a:rPr lang="en-US" sz="1400" i="0" dirty="0">
                <a:solidFill>
                  <a:schemeClr val="bg1"/>
                </a:solidFill>
              </a:rPr>
              <a:t>A</a:t>
            </a:r>
            <a:r>
              <a:rPr lang="en-US" sz="1400" i="0" baseline="-25000" dirty="0">
                <a:solidFill>
                  <a:schemeClr val="bg1"/>
                </a:solidFill>
              </a:rPr>
              <a:t>5</a:t>
            </a:r>
            <a:r>
              <a:rPr lang="en-US" sz="1400" i="0" dirty="0">
                <a:solidFill>
                  <a:schemeClr val="bg1"/>
                </a:solidFill>
              </a:rPr>
              <a:t> &gt;</a:t>
            </a:r>
            <a:r>
              <a:rPr lang="en-US" sz="1400" dirty="0">
                <a:solidFill>
                  <a:schemeClr val="bg1"/>
                </a:solidFill>
              </a:rPr>
              <a:t> </a:t>
            </a:r>
            <a:r>
              <a:rPr lang="en-US" sz="1400" i="0" dirty="0">
                <a:solidFill>
                  <a:schemeClr val="bg1"/>
                </a:solidFill>
              </a:rPr>
              <a:t>k</a:t>
            </a:r>
            <a:r>
              <a:rPr lang="en-US" sz="1400" i="0" baseline="-25000" dirty="0">
                <a:solidFill>
                  <a:schemeClr val="bg1"/>
                </a:solidFill>
              </a:rPr>
              <a:t>5</a:t>
            </a:r>
          </a:p>
        </p:txBody>
      </p:sp>
      <mc:AlternateContent xmlns:mc="http://schemas.openxmlformats.org/markup-compatibility/2006" xmlns:a14="http://schemas.microsoft.com/office/drawing/2010/main">
        <mc:Choice Requires="a14">
          <p:sp>
            <p:nvSpPr>
              <p:cNvPr id="35" name="Rounded Rectangular Callout 34"/>
              <p:cNvSpPr/>
              <p:nvPr/>
            </p:nvSpPr>
            <p:spPr bwMode="auto">
              <a:xfrm>
                <a:off x="5664200" y="5562600"/>
                <a:ext cx="2495551" cy="914400"/>
              </a:xfrm>
              <a:prstGeom prst="wedgeRoundRectCallout">
                <a:avLst>
                  <a:gd name="adj1" fmla="val -41185"/>
                  <a:gd name="adj2" fmla="val -102179"/>
                  <a:gd name="adj3" fmla="val 16667"/>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rPr>
                  <a:t>Not homogeneous </a:t>
                </a:r>
              </a:p>
              <a:p>
                <a:pPr marL="0" marR="0" indent="0" algn="r" defTabSz="914400" rtl="0" eaLnBrk="1" fontAlgn="base" latinLnBrk="0" hangingPunct="1">
                  <a:lnSpc>
                    <a:spcPct val="100000"/>
                  </a:lnSpc>
                  <a:spcBef>
                    <a:spcPct val="0"/>
                  </a:spcBef>
                  <a:spcAft>
                    <a:spcPct val="0"/>
                  </a:spcAft>
                  <a:buClrTx/>
                  <a:buSzTx/>
                  <a:buFontTx/>
                  <a:buNone/>
                  <a:tabLst/>
                </a:pPr>
                <a14:m>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m:t>
                    </m:r>
                  </m:oMath>
                </a14:m>
                <a:r>
                  <a:rPr kumimoji="0" lang="en-US" sz="2000" b="0" i="1" u="none" strike="noStrike" cap="none" normalizeH="0" baseline="0" dirty="0">
                    <a:ln>
                      <a:noFill/>
                    </a:ln>
                    <a:solidFill>
                      <a:schemeClr val="tx1"/>
                    </a:solidFill>
                    <a:effectLst/>
                  </a:rPr>
                  <a:t> Incomplete</a:t>
                </a:r>
                <a:r>
                  <a:rPr kumimoji="0" lang="en-US" sz="2000" b="0" i="1" u="none" strike="noStrike" cap="none" normalizeH="0" dirty="0">
                    <a:ln>
                      <a:noFill/>
                    </a:ln>
                    <a:solidFill>
                      <a:schemeClr val="tx1"/>
                    </a:solidFill>
                    <a:effectLst/>
                  </a:rPr>
                  <a:t> !!</a:t>
                </a:r>
                <a:endParaRPr kumimoji="0" lang="en-US" sz="2000" b="0" i="1" u="none" strike="noStrike" cap="none" normalizeH="0" baseline="0" dirty="0">
                  <a:ln>
                    <a:noFill/>
                  </a:ln>
                  <a:solidFill>
                    <a:schemeClr val="tx1"/>
                  </a:solidFill>
                  <a:effectLst/>
                </a:endParaRPr>
              </a:p>
            </p:txBody>
          </p:sp>
        </mc:Choice>
        <mc:Fallback xmlns="">
          <p:sp>
            <p:nvSpPr>
              <p:cNvPr id="35" name="Rounded Rectangular Callout 34"/>
              <p:cNvSpPr>
                <a:spLocks noRot="1" noChangeAspect="1" noMove="1" noResize="1" noEditPoints="1" noAdjustHandles="1" noChangeArrowheads="1" noChangeShapeType="1" noTextEdit="1"/>
              </p:cNvSpPr>
              <p:nvPr/>
            </p:nvSpPr>
            <p:spPr bwMode="auto">
              <a:xfrm>
                <a:off x="5664200" y="5562600"/>
                <a:ext cx="2495551" cy="914400"/>
              </a:xfrm>
              <a:prstGeom prst="wedgeRoundRectCallout">
                <a:avLst>
                  <a:gd name="adj1" fmla="val -41185"/>
                  <a:gd name="adj2" fmla="val -102179"/>
                  <a:gd name="adj3" fmla="val 16667"/>
                </a:avLst>
              </a:prstGeom>
              <a:blipFill>
                <a:blip r:embed="rId3"/>
                <a:stretch>
                  <a:fillRect/>
                </a:stretch>
              </a:blipFill>
              <a:ln w="9525" cap="flat" cmpd="sng" algn="ctr">
                <a:noFill/>
                <a:prstDash val="solid"/>
                <a:round/>
                <a:headEnd type="none" w="med" len="med"/>
                <a:tailEnd type="none" w="med" len="med"/>
              </a:ln>
              <a:effectLst>
                <a:outerShdw blurRad="107950" dist="12700" dir="5400000" algn="ctr">
                  <a:srgbClr val="000000"/>
                </a:outerShdw>
              </a:effectLst>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18A3629C-7145-4DB6-86C7-F93A2CB8D8DE}"/>
              </a:ext>
            </a:extLst>
          </p:cNvPr>
          <p:cNvSpPr/>
          <p:nvPr/>
        </p:nvSpPr>
        <p:spPr bwMode="auto">
          <a:xfrm>
            <a:off x="614793" y="5598895"/>
            <a:ext cx="1727780" cy="841810"/>
          </a:xfrm>
          <a:prstGeom prst="wedgeRoundRectCallout">
            <a:avLst>
              <a:gd name="adj1" fmla="val -34959"/>
              <a:gd name="adj2" fmla="val -107859"/>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A5 was not considered</a:t>
            </a:r>
          </a:p>
        </p:txBody>
      </p:sp>
      <p:sp>
        <p:nvSpPr>
          <p:cNvPr id="3" name="Rectangle 2"/>
          <p:cNvSpPr/>
          <p:nvPr/>
        </p:nvSpPr>
        <p:spPr>
          <a:xfrm>
            <a:off x="6217728" y="4691390"/>
            <a:ext cx="372217"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31"/>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32"/>
                                        </p:tgtEl>
                                        <p:attrNameLst>
                                          <p:attrName>style.visibility</p:attrName>
                                        </p:attrNameLst>
                                      </p:cBhvr>
                                      <p:tavLst>
                                        <p:tav tm="0">
                                          <p:val>
                                            <p:strVal val="hidden"/>
                                          </p:val>
                                        </p:tav>
                                        <p:tav tm="50000">
                                          <p:val>
                                            <p:strVal val="visible"/>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1500"/>
                            </p:stCondLst>
                            <p:childTnLst>
                              <p:par>
                                <p:cTn id="17" presetID="26" presetClass="emph" presetSubtype="0" fill="hold" grpId="1" nodeType="after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5" grpId="0" animBg="1"/>
      <p:bldP spid="3" grpId="0"/>
      <p:bldP spid="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1048"/>
          <p:cNvSpPr>
            <a:spLocks noChangeArrowheads="1"/>
          </p:cNvSpPr>
          <p:nvPr/>
        </p:nvSpPr>
        <p:spPr bwMode="auto">
          <a:xfrm>
            <a:off x="3225800" y="5181600"/>
            <a:ext cx="11430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32</a:t>
            </a:r>
          </a:p>
        </p:txBody>
      </p:sp>
      <p:sp>
        <p:nvSpPr>
          <p:cNvPr id="59395" name="Oval 1048"/>
          <p:cNvSpPr>
            <a:spLocks noChangeArrowheads="1"/>
          </p:cNvSpPr>
          <p:nvPr/>
        </p:nvSpPr>
        <p:spPr bwMode="auto">
          <a:xfrm>
            <a:off x="3225800" y="4114800"/>
            <a:ext cx="11430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31</a:t>
            </a:r>
          </a:p>
        </p:txBody>
      </p:sp>
      <p:sp>
        <p:nvSpPr>
          <p:cNvPr id="56322" name="Text Box 1046"/>
          <p:cNvSpPr txBox="1">
            <a:spLocks noChangeArrowheads="1"/>
          </p:cNvSpPr>
          <p:nvPr/>
        </p:nvSpPr>
        <p:spPr bwMode="auto">
          <a:xfrm>
            <a:off x="304800" y="1371600"/>
            <a:ext cx="7634288" cy="442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rgbClr val="9900CC"/>
                </a:solidFill>
              </a:rPr>
              <a:t>Simple Predicates	</a:t>
            </a:r>
            <a:r>
              <a:rPr lang="en-US" sz="2000" b="1" i="0" dirty="0" err="1">
                <a:solidFill>
                  <a:srgbClr val="9900CC"/>
                </a:solidFill>
              </a:rPr>
              <a:t>Minterm</a:t>
            </a:r>
            <a:r>
              <a:rPr lang="en-US" sz="2000" b="1" i="0" dirty="0">
                <a:solidFill>
                  <a:srgbClr val="9900CC"/>
                </a:solidFill>
              </a:rPr>
              <a:t> Fragments	    Applications</a:t>
            </a:r>
          </a:p>
          <a:p>
            <a:pPr eaLnBrk="1" hangingPunct="1"/>
            <a:endParaRPr lang="en-US" sz="2000" b="1" i="0" dirty="0">
              <a:solidFill>
                <a:srgbClr val="9900CC"/>
              </a:solidFill>
            </a:endParaRPr>
          </a:p>
          <a:p>
            <a:pPr eaLnBrk="1" hangingPunct="1"/>
            <a:r>
              <a:rPr lang="en-US" sz="2000" i="0" dirty="0"/>
              <a:t>A</a:t>
            </a:r>
            <a:r>
              <a:rPr lang="en-US" sz="2000" i="0" baseline="-25000" dirty="0"/>
              <a:t>1</a:t>
            </a:r>
            <a:r>
              <a:rPr lang="en-US" sz="2000" i="0" dirty="0"/>
              <a:t> ≥ k</a:t>
            </a:r>
            <a:r>
              <a:rPr lang="en-US" sz="2000" i="0" baseline="-25000" dirty="0"/>
              <a:t>1</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2</a:t>
            </a:r>
            <a:r>
              <a:rPr lang="en-US" sz="2000" i="0" dirty="0"/>
              <a:t> = k</a:t>
            </a:r>
            <a:r>
              <a:rPr lang="en-US" sz="2000" i="0" baseline="-25000" dirty="0"/>
              <a:t>2</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3</a:t>
            </a:r>
            <a:r>
              <a:rPr lang="en-US" sz="2000" i="0" dirty="0"/>
              <a:t> ≤ k</a:t>
            </a:r>
            <a:r>
              <a:rPr lang="en-US" sz="2000" i="0" baseline="-25000" dirty="0"/>
              <a:t>3</a:t>
            </a:r>
          </a:p>
          <a:p>
            <a:pPr eaLnBrk="1" hangingPunct="1"/>
            <a:endParaRPr lang="en-US" sz="2000" i="0" baseline="-25000" dirty="0"/>
          </a:p>
          <a:p>
            <a:pPr eaLnBrk="1" hangingPunct="1"/>
            <a:endParaRPr lang="en-US" sz="2000" i="0" baseline="-25000" dirty="0"/>
          </a:p>
          <a:p>
            <a:pPr eaLnBrk="1" hangingPunct="1"/>
            <a:r>
              <a:rPr lang="en-US" sz="2000" i="0" dirty="0"/>
              <a:t>A</a:t>
            </a:r>
            <a:r>
              <a:rPr lang="en-US" sz="2000" i="0" baseline="-25000" dirty="0"/>
              <a:t>4</a:t>
            </a:r>
            <a:r>
              <a:rPr lang="en-US" sz="2000" i="0" dirty="0"/>
              <a:t> </a:t>
            </a:r>
            <a:r>
              <a:rPr lang="en-US" i="0" dirty="0"/>
              <a:t>=</a:t>
            </a:r>
            <a:r>
              <a:rPr lang="en-US" dirty="0"/>
              <a:t> </a:t>
            </a:r>
            <a:r>
              <a:rPr lang="en-US" sz="2000" i="0" dirty="0"/>
              <a:t>k</a:t>
            </a:r>
            <a:r>
              <a:rPr lang="en-US" sz="2000" i="0" baseline="-25000" dirty="0"/>
              <a:t>4</a:t>
            </a:r>
          </a:p>
          <a:p>
            <a:pPr eaLnBrk="1" hangingPunct="1"/>
            <a:endParaRPr lang="en-US" sz="2000" i="0" baseline="-25000" dirty="0"/>
          </a:p>
          <a:p>
            <a:pPr eaLnBrk="1" hangingPunct="1"/>
            <a:endParaRPr lang="en-US" sz="2000" i="0" baseline="-25000" dirty="0"/>
          </a:p>
          <a:p>
            <a:pPr eaLnBrk="1" hangingPunct="1"/>
            <a:r>
              <a:rPr lang="en-US" sz="2000" i="0" dirty="0">
                <a:solidFill>
                  <a:srgbClr val="0070C0"/>
                </a:solidFill>
              </a:rPr>
              <a:t>A</a:t>
            </a:r>
            <a:r>
              <a:rPr lang="en-US" sz="2000" i="0" baseline="-25000" dirty="0">
                <a:solidFill>
                  <a:srgbClr val="0070C0"/>
                </a:solidFill>
              </a:rPr>
              <a:t>5</a:t>
            </a:r>
            <a:r>
              <a:rPr lang="en-US" sz="2000" i="0" dirty="0">
                <a:solidFill>
                  <a:srgbClr val="0070C0"/>
                </a:solidFill>
              </a:rPr>
              <a:t> &lt;</a:t>
            </a:r>
            <a:r>
              <a:rPr lang="en-US" sz="2000" dirty="0">
                <a:solidFill>
                  <a:srgbClr val="0070C0"/>
                </a:solidFill>
              </a:rPr>
              <a:t> </a:t>
            </a:r>
            <a:r>
              <a:rPr lang="en-US" sz="2000" i="0" dirty="0">
                <a:solidFill>
                  <a:srgbClr val="0070C0"/>
                </a:solidFill>
              </a:rPr>
              <a:t>k</a:t>
            </a:r>
            <a:r>
              <a:rPr lang="en-US" sz="2000" i="0" baseline="-25000" dirty="0">
                <a:solidFill>
                  <a:srgbClr val="0070C0"/>
                </a:solidFill>
              </a:rPr>
              <a:t>5</a:t>
            </a:r>
          </a:p>
          <a:p>
            <a:pPr eaLnBrk="1" hangingPunct="1"/>
            <a:endParaRPr lang="en-US" sz="2000" i="0" baseline="-25000" dirty="0"/>
          </a:p>
          <a:p>
            <a:pPr eaLnBrk="1" hangingPunct="1"/>
            <a:endParaRPr lang="el-GR" sz="2000" i="0" baseline="-25000" dirty="0"/>
          </a:p>
        </p:txBody>
      </p:sp>
      <p:sp>
        <p:nvSpPr>
          <p:cNvPr id="59398" name="Oval 1047"/>
          <p:cNvSpPr>
            <a:spLocks noChangeArrowheads="1"/>
          </p:cNvSpPr>
          <p:nvPr/>
        </p:nvSpPr>
        <p:spPr bwMode="auto">
          <a:xfrm>
            <a:off x="3302000" y="19050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1</a:t>
            </a:r>
          </a:p>
        </p:txBody>
      </p:sp>
      <p:sp>
        <p:nvSpPr>
          <p:cNvPr id="59399" name="Oval 1048"/>
          <p:cNvSpPr>
            <a:spLocks noChangeArrowheads="1"/>
          </p:cNvSpPr>
          <p:nvPr/>
        </p:nvSpPr>
        <p:spPr bwMode="auto">
          <a:xfrm>
            <a:off x="3302000" y="2971800"/>
            <a:ext cx="914400" cy="8382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2</a:t>
            </a:r>
          </a:p>
        </p:txBody>
      </p:sp>
      <p:sp>
        <p:nvSpPr>
          <p:cNvPr id="56327" name="Oval 1049"/>
          <p:cNvSpPr>
            <a:spLocks noChangeArrowheads="1"/>
          </p:cNvSpPr>
          <p:nvPr/>
        </p:nvSpPr>
        <p:spPr bwMode="auto">
          <a:xfrm>
            <a:off x="3073400" y="4038600"/>
            <a:ext cx="1371600" cy="1447800"/>
          </a:xfrm>
          <a:prstGeom prst="ellipse">
            <a:avLst/>
          </a:prstGeom>
          <a:solidFill>
            <a:srgbClr val="E1FFF5"/>
          </a:solidFill>
          <a:ln w="9525">
            <a:solidFill>
              <a:schemeClr val="tx1"/>
            </a:solidFill>
            <a:round/>
            <a:headEnd/>
            <a:tailEnd/>
          </a:ln>
        </p:spPr>
        <p:txBody>
          <a:bodyPr wrap="none" anchor="ctr"/>
          <a:lstStyle/>
          <a:p>
            <a:r>
              <a:rPr lang="en-US"/>
              <a:t>F</a:t>
            </a:r>
            <a:r>
              <a:rPr lang="en-US" baseline="-25000"/>
              <a:t>3</a:t>
            </a:r>
          </a:p>
        </p:txBody>
      </p:sp>
      <p:sp>
        <p:nvSpPr>
          <p:cNvPr id="59401" name="Rectangle 1050"/>
          <p:cNvSpPr>
            <a:spLocks noChangeArrowheads="1"/>
          </p:cNvSpPr>
          <p:nvPr/>
        </p:nvSpPr>
        <p:spPr bwMode="auto">
          <a:xfrm>
            <a:off x="3987800" y="21336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9402" name="Rectangle 1051"/>
          <p:cNvSpPr>
            <a:spLocks noChangeArrowheads="1"/>
          </p:cNvSpPr>
          <p:nvPr/>
        </p:nvSpPr>
        <p:spPr bwMode="auto">
          <a:xfrm>
            <a:off x="3987800" y="24384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9403" name="Rectangle 1052"/>
          <p:cNvSpPr>
            <a:spLocks noChangeArrowheads="1"/>
          </p:cNvSpPr>
          <p:nvPr/>
        </p:nvSpPr>
        <p:spPr bwMode="auto">
          <a:xfrm>
            <a:off x="3987800" y="43434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6331" name="Rectangle 1053"/>
          <p:cNvSpPr>
            <a:spLocks noChangeArrowheads="1"/>
          </p:cNvSpPr>
          <p:nvPr/>
        </p:nvSpPr>
        <p:spPr bwMode="auto">
          <a:xfrm>
            <a:off x="4064000" y="4572000"/>
            <a:ext cx="76200" cy="762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59405" name="Line 1054"/>
          <p:cNvSpPr>
            <a:spLocks noChangeShapeType="1"/>
          </p:cNvSpPr>
          <p:nvPr/>
        </p:nvSpPr>
        <p:spPr bwMode="auto">
          <a:xfrm>
            <a:off x="1320800" y="2133600"/>
            <a:ext cx="1981200" cy="1524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06" name="Line 1055"/>
          <p:cNvSpPr>
            <a:spLocks noChangeShapeType="1"/>
          </p:cNvSpPr>
          <p:nvPr/>
        </p:nvSpPr>
        <p:spPr bwMode="auto">
          <a:xfrm flipV="1">
            <a:off x="1244600" y="2514600"/>
            <a:ext cx="20574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07" name="Oval 1056"/>
          <p:cNvSpPr>
            <a:spLocks noChangeArrowheads="1"/>
          </p:cNvSpPr>
          <p:nvPr/>
        </p:nvSpPr>
        <p:spPr bwMode="auto">
          <a:xfrm>
            <a:off x="6349999" y="1905000"/>
            <a:ext cx="1008063"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1</a:t>
            </a:r>
          </a:p>
        </p:txBody>
      </p:sp>
      <p:sp>
        <p:nvSpPr>
          <p:cNvPr id="59408" name="Oval 1057"/>
          <p:cNvSpPr>
            <a:spLocks noChangeArrowheads="1"/>
          </p:cNvSpPr>
          <p:nvPr/>
        </p:nvSpPr>
        <p:spPr bwMode="auto">
          <a:xfrm>
            <a:off x="6730999" y="2743200"/>
            <a:ext cx="990599" cy="6858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2</a:t>
            </a:r>
          </a:p>
        </p:txBody>
      </p:sp>
      <p:sp>
        <p:nvSpPr>
          <p:cNvPr id="59409" name="Oval 1058"/>
          <p:cNvSpPr>
            <a:spLocks noChangeArrowheads="1"/>
          </p:cNvSpPr>
          <p:nvPr/>
        </p:nvSpPr>
        <p:spPr bwMode="auto">
          <a:xfrm>
            <a:off x="6731000" y="3657600"/>
            <a:ext cx="990600" cy="6096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3</a:t>
            </a:r>
          </a:p>
        </p:txBody>
      </p:sp>
      <p:sp>
        <p:nvSpPr>
          <p:cNvPr id="59410" name="Oval 1059"/>
          <p:cNvSpPr>
            <a:spLocks noChangeArrowheads="1"/>
          </p:cNvSpPr>
          <p:nvPr/>
        </p:nvSpPr>
        <p:spPr bwMode="auto">
          <a:xfrm>
            <a:off x="6502400" y="4572000"/>
            <a:ext cx="990600" cy="609600"/>
          </a:xfrm>
          <a:prstGeom prst="ellipse">
            <a:avLst/>
          </a:prstGeom>
          <a:solidFill>
            <a:srgbClr val="E1FFF5"/>
          </a:solidFill>
          <a:ln w="9525">
            <a:solidFill>
              <a:schemeClr val="tx1"/>
            </a:solidFill>
            <a:round/>
            <a:headEnd/>
            <a:tailEnd/>
          </a:ln>
        </p:spPr>
        <p:txBody>
          <a:bodyPr wrap="none" anchor="ctr"/>
          <a:lstStyle/>
          <a:p>
            <a:pPr algn="ctr"/>
            <a:r>
              <a:rPr lang="en-US" dirty="0"/>
              <a:t>App</a:t>
            </a:r>
            <a:r>
              <a:rPr lang="en-US" baseline="-25000" dirty="0"/>
              <a:t>4</a:t>
            </a:r>
          </a:p>
        </p:txBody>
      </p:sp>
      <p:sp>
        <p:nvSpPr>
          <p:cNvPr id="59411" name="Line 1061"/>
          <p:cNvSpPr>
            <a:spLocks noChangeShapeType="1"/>
          </p:cNvSpPr>
          <p:nvPr/>
        </p:nvSpPr>
        <p:spPr bwMode="auto">
          <a:xfrm flipV="1">
            <a:off x="4064000" y="2133600"/>
            <a:ext cx="2286000" cy="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2" name="Line 1062"/>
          <p:cNvSpPr>
            <a:spLocks noChangeShapeType="1"/>
          </p:cNvSpPr>
          <p:nvPr/>
        </p:nvSpPr>
        <p:spPr bwMode="auto">
          <a:xfrm>
            <a:off x="4064000" y="2209800"/>
            <a:ext cx="2743200" cy="16002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3" name="Line 1063"/>
          <p:cNvSpPr>
            <a:spLocks noChangeShapeType="1"/>
          </p:cNvSpPr>
          <p:nvPr/>
        </p:nvSpPr>
        <p:spPr bwMode="auto">
          <a:xfrm flipV="1">
            <a:off x="4064000" y="2362200"/>
            <a:ext cx="2286000" cy="76200"/>
          </a:xfrm>
          <a:prstGeom prst="line">
            <a:avLst/>
          </a:prstGeom>
          <a:noFill/>
          <a:ln w="28575">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4" name="Line 1064"/>
          <p:cNvSpPr>
            <a:spLocks noChangeShapeType="1"/>
          </p:cNvSpPr>
          <p:nvPr/>
        </p:nvSpPr>
        <p:spPr bwMode="auto">
          <a:xfrm>
            <a:off x="4064000" y="2514600"/>
            <a:ext cx="2667000" cy="1447800"/>
          </a:xfrm>
          <a:prstGeom prst="line">
            <a:avLst/>
          </a:prstGeom>
          <a:noFill/>
          <a:ln w="28575">
            <a:solidFill>
              <a:srgbClr val="00808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5" name="Line 1065"/>
          <p:cNvSpPr>
            <a:spLocks noChangeShapeType="1"/>
          </p:cNvSpPr>
          <p:nvPr/>
        </p:nvSpPr>
        <p:spPr bwMode="auto">
          <a:xfrm flipV="1">
            <a:off x="4064000" y="3124200"/>
            <a:ext cx="2667000" cy="12192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6343" name="Line 1066"/>
          <p:cNvSpPr>
            <a:spLocks noChangeShapeType="1"/>
          </p:cNvSpPr>
          <p:nvPr/>
        </p:nvSpPr>
        <p:spPr bwMode="auto">
          <a:xfrm flipV="1">
            <a:off x="4140200" y="3276600"/>
            <a:ext cx="2667000" cy="12954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7" name="Line 1067"/>
          <p:cNvSpPr>
            <a:spLocks noChangeShapeType="1"/>
          </p:cNvSpPr>
          <p:nvPr/>
        </p:nvSpPr>
        <p:spPr bwMode="auto">
          <a:xfrm>
            <a:off x="4064000" y="4419600"/>
            <a:ext cx="2438400" cy="304800"/>
          </a:xfrm>
          <a:prstGeom prst="line">
            <a:avLst/>
          </a:prstGeom>
          <a:noFill/>
          <a:ln w="28575">
            <a:solidFill>
              <a:srgbClr val="9900C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6345" name="Line 1068"/>
          <p:cNvSpPr>
            <a:spLocks noChangeShapeType="1"/>
          </p:cNvSpPr>
          <p:nvPr/>
        </p:nvSpPr>
        <p:spPr bwMode="auto">
          <a:xfrm>
            <a:off x="4140200" y="4648200"/>
            <a:ext cx="2362200" cy="304800"/>
          </a:xfrm>
          <a:prstGeom prst="line">
            <a:avLst/>
          </a:prstGeom>
          <a:noFill/>
          <a:ln w="28575">
            <a:solidFill>
              <a:srgbClr val="00B0F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19" name="Text Box 1070"/>
          <p:cNvSpPr txBox="1">
            <a:spLocks noChangeArrowheads="1"/>
          </p:cNvSpPr>
          <p:nvPr/>
        </p:nvSpPr>
        <p:spPr bwMode="auto">
          <a:xfrm>
            <a:off x="5224463" y="1676400"/>
            <a:ext cx="4397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FF9933"/>
                </a:solidFill>
              </a:rPr>
              <a:t>p</a:t>
            </a:r>
            <a:r>
              <a:rPr lang="en-US" baseline="-25000">
                <a:solidFill>
                  <a:srgbClr val="FF9933"/>
                </a:solidFill>
              </a:rPr>
              <a:t>1</a:t>
            </a:r>
          </a:p>
        </p:txBody>
      </p:sp>
      <p:sp>
        <p:nvSpPr>
          <p:cNvPr id="59420" name="Text Box 1071"/>
          <p:cNvSpPr txBox="1">
            <a:spLocks noChangeArrowheads="1"/>
          </p:cNvSpPr>
          <p:nvPr/>
        </p:nvSpPr>
        <p:spPr bwMode="auto">
          <a:xfrm>
            <a:off x="5283200" y="2286000"/>
            <a:ext cx="4397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FF9933"/>
                </a:solidFill>
              </a:rPr>
              <a:t>p</a:t>
            </a:r>
            <a:r>
              <a:rPr lang="en-US" baseline="-25000">
                <a:solidFill>
                  <a:srgbClr val="FF9933"/>
                </a:solidFill>
              </a:rPr>
              <a:t>1</a:t>
            </a:r>
          </a:p>
        </p:txBody>
      </p:sp>
      <p:sp>
        <p:nvSpPr>
          <p:cNvPr id="59421" name="Text Box 1072"/>
          <p:cNvSpPr txBox="1">
            <a:spLocks noChangeArrowheads="1"/>
          </p:cNvSpPr>
          <p:nvPr/>
        </p:nvSpPr>
        <p:spPr bwMode="auto">
          <a:xfrm>
            <a:off x="5726113" y="27432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008080"/>
                </a:solidFill>
              </a:rPr>
              <a:t>p</a:t>
            </a:r>
            <a:r>
              <a:rPr lang="en-US" baseline="-25000">
                <a:solidFill>
                  <a:srgbClr val="008080"/>
                </a:solidFill>
              </a:rPr>
              <a:t>3</a:t>
            </a:r>
          </a:p>
        </p:txBody>
      </p:sp>
      <p:sp>
        <p:nvSpPr>
          <p:cNvPr id="59422" name="Text Box 1073"/>
          <p:cNvSpPr txBox="1">
            <a:spLocks noChangeArrowheads="1"/>
          </p:cNvSpPr>
          <p:nvPr/>
        </p:nvSpPr>
        <p:spPr bwMode="auto">
          <a:xfrm>
            <a:off x="4735513" y="2895600"/>
            <a:ext cx="47148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008080"/>
                </a:solidFill>
              </a:rPr>
              <a:t>p</a:t>
            </a:r>
            <a:r>
              <a:rPr lang="en-US" baseline="-25000">
                <a:solidFill>
                  <a:srgbClr val="008080"/>
                </a:solidFill>
              </a:rPr>
              <a:t>3</a:t>
            </a:r>
          </a:p>
        </p:txBody>
      </p:sp>
      <p:sp>
        <p:nvSpPr>
          <p:cNvPr id="59423" name="Text Box 1072"/>
          <p:cNvSpPr txBox="1">
            <a:spLocks noChangeArrowheads="1"/>
          </p:cNvSpPr>
          <p:nvPr/>
        </p:nvSpPr>
        <p:spPr bwMode="auto">
          <a:xfrm>
            <a:off x="5722938" y="4191000"/>
            <a:ext cx="4746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a:solidFill>
                  <a:srgbClr val="9900CC"/>
                </a:solidFill>
              </a:rPr>
              <a:t>p</a:t>
            </a:r>
            <a:r>
              <a:rPr lang="en-US" baseline="-25000">
                <a:solidFill>
                  <a:srgbClr val="9900CC"/>
                </a:solidFill>
              </a:rPr>
              <a:t>4</a:t>
            </a:r>
          </a:p>
        </p:txBody>
      </p:sp>
      <p:sp>
        <p:nvSpPr>
          <p:cNvPr id="59424" name="Text Box 1072"/>
          <p:cNvSpPr txBox="1">
            <a:spLocks noChangeArrowheads="1"/>
          </p:cNvSpPr>
          <p:nvPr/>
        </p:nvSpPr>
        <p:spPr bwMode="auto">
          <a:xfrm>
            <a:off x="5283200" y="4724400"/>
            <a:ext cx="4746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dirty="0">
                <a:solidFill>
                  <a:srgbClr val="9900CC"/>
                </a:solidFill>
              </a:rPr>
              <a:t>p</a:t>
            </a:r>
            <a:r>
              <a:rPr lang="en-US" baseline="-25000" dirty="0">
                <a:solidFill>
                  <a:srgbClr val="9900CC"/>
                </a:solidFill>
              </a:rPr>
              <a:t>5</a:t>
            </a:r>
          </a:p>
        </p:txBody>
      </p:sp>
      <p:sp>
        <p:nvSpPr>
          <p:cNvPr id="37" name="Line 1065"/>
          <p:cNvSpPr>
            <a:spLocks noChangeShapeType="1"/>
          </p:cNvSpPr>
          <p:nvPr/>
        </p:nvSpPr>
        <p:spPr bwMode="auto">
          <a:xfrm flipV="1">
            <a:off x="4064000" y="3276600"/>
            <a:ext cx="2743200" cy="2209800"/>
          </a:xfrm>
          <a:prstGeom prst="line">
            <a:avLst/>
          </a:prstGeom>
          <a:noFill/>
          <a:ln w="28575">
            <a:solidFill>
              <a:srgbClr val="8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8" name="Line 1068"/>
          <p:cNvSpPr>
            <a:spLocks noChangeShapeType="1"/>
          </p:cNvSpPr>
          <p:nvPr/>
        </p:nvSpPr>
        <p:spPr bwMode="auto">
          <a:xfrm flipV="1">
            <a:off x="4064000" y="4953000"/>
            <a:ext cx="2438400" cy="533400"/>
          </a:xfrm>
          <a:prstGeom prst="line">
            <a:avLst/>
          </a:prstGeom>
          <a:noFill/>
          <a:ln w="28575">
            <a:solidFill>
              <a:srgbClr val="00B0F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9" name="Rectangular Callout 38"/>
          <p:cNvSpPr>
            <a:spLocks noChangeArrowheads="1"/>
          </p:cNvSpPr>
          <p:nvPr/>
        </p:nvSpPr>
        <p:spPr bwMode="auto">
          <a:xfrm>
            <a:off x="1168400" y="5791200"/>
            <a:ext cx="1219200" cy="838200"/>
          </a:xfrm>
          <a:prstGeom prst="wedgeRectCallout">
            <a:avLst>
              <a:gd name="adj1" fmla="val -57574"/>
              <a:gd name="adj2" fmla="val -107486"/>
            </a:avLst>
          </a:prstGeom>
          <a:solidFill>
            <a:srgbClr val="FFD5AB"/>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nchorCtr="0"/>
          <a:lstStyle/>
          <a:p>
            <a:pPr algn="ctr">
              <a:lnSpc>
                <a:spcPts val="1600"/>
              </a:lnSpc>
            </a:pPr>
            <a:r>
              <a:rPr lang="en-US" sz="1600" dirty="0"/>
              <a:t>Additional simple predicate</a:t>
            </a:r>
          </a:p>
        </p:txBody>
      </p:sp>
      <p:sp>
        <p:nvSpPr>
          <p:cNvPr id="2" name="TextBox 1"/>
          <p:cNvSpPr txBox="1"/>
          <p:nvPr/>
        </p:nvSpPr>
        <p:spPr>
          <a:xfrm>
            <a:off x="4633825" y="5887134"/>
            <a:ext cx="3432350" cy="646331"/>
          </a:xfrm>
          <a:prstGeom prst="rect">
            <a:avLst/>
          </a:prstGeom>
          <a:noFill/>
        </p:spPr>
        <p:txBody>
          <a:bodyPr wrap="none" rtlCol="0">
            <a:spAutoFit/>
          </a:bodyPr>
          <a:lstStyle/>
          <a:p>
            <a:r>
              <a:rPr lang="en-US" sz="3600" dirty="0"/>
              <a:t>Now complete !</a:t>
            </a:r>
          </a:p>
        </p:txBody>
      </p:sp>
      <p:sp>
        <p:nvSpPr>
          <p:cNvPr id="40" name="Text Box 1026"/>
          <p:cNvSpPr txBox="1">
            <a:spLocks noChangeArrowheads="1"/>
          </p:cNvSpPr>
          <p:nvPr/>
        </p:nvSpPr>
        <p:spPr bwMode="auto">
          <a:xfrm>
            <a:off x="1066800" y="309017"/>
            <a:ext cx="719299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b="1" i="0" dirty="0">
                <a:solidFill>
                  <a:srgbClr val="660066"/>
                </a:solidFill>
              </a:rPr>
              <a:t>Completeness: Scenario 2</a:t>
            </a:r>
          </a:p>
        </p:txBody>
      </p:sp>
      <p:sp>
        <p:nvSpPr>
          <p:cNvPr id="3" name="Rectangle 2"/>
          <p:cNvSpPr/>
          <p:nvPr/>
        </p:nvSpPr>
        <p:spPr>
          <a:xfrm>
            <a:off x="2530473" y="5795318"/>
            <a:ext cx="1125629" cy="461665"/>
          </a:xfrm>
          <a:prstGeom prst="rect">
            <a:avLst/>
          </a:prstGeom>
        </p:spPr>
        <p:txBody>
          <a:bodyPr wrap="none">
            <a:spAutoFit/>
          </a:bodyPr>
          <a:lstStyle/>
          <a:p>
            <a:pPr eaLnBrk="1" hangingPunct="1"/>
            <a:r>
              <a:rPr lang="en-US" i="0" dirty="0">
                <a:solidFill>
                  <a:srgbClr val="0070C0"/>
                </a:solidFill>
              </a:rPr>
              <a:t>A</a:t>
            </a:r>
            <a:r>
              <a:rPr lang="en-US" i="0" baseline="-25000" dirty="0">
                <a:solidFill>
                  <a:srgbClr val="0070C0"/>
                </a:solidFill>
              </a:rPr>
              <a:t>5</a:t>
            </a:r>
            <a:r>
              <a:rPr lang="en-US" i="0" dirty="0">
                <a:solidFill>
                  <a:srgbClr val="0070C0"/>
                </a:solidFill>
              </a:rPr>
              <a:t> ≥</a:t>
            </a:r>
            <a:r>
              <a:rPr lang="en-US" dirty="0">
                <a:solidFill>
                  <a:srgbClr val="0070C0"/>
                </a:solidFill>
              </a:rPr>
              <a:t> </a:t>
            </a:r>
            <a:r>
              <a:rPr lang="en-US" i="0" dirty="0">
                <a:solidFill>
                  <a:srgbClr val="0070C0"/>
                </a:solidFill>
              </a:rPr>
              <a:t>k</a:t>
            </a:r>
            <a:r>
              <a:rPr lang="en-US" i="0" baseline="-25000" dirty="0">
                <a:solidFill>
                  <a:srgbClr val="0070C0"/>
                </a:solidFill>
              </a:rPr>
              <a:t>5</a:t>
            </a:r>
          </a:p>
        </p:txBody>
      </p:sp>
      <p:sp>
        <p:nvSpPr>
          <p:cNvPr id="41" name="Rectangle 40"/>
          <p:cNvSpPr/>
          <p:nvPr/>
        </p:nvSpPr>
        <p:spPr>
          <a:xfrm>
            <a:off x="2493917" y="4724400"/>
            <a:ext cx="1125629" cy="461665"/>
          </a:xfrm>
          <a:prstGeom prst="rect">
            <a:avLst/>
          </a:prstGeom>
        </p:spPr>
        <p:txBody>
          <a:bodyPr wrap="none">
            <a:spAutoFit/>
          </a:bodyPr>
          <a:lstStyle/>
          <a:p>
            <a:pPr eaLnBrk="1" hangingPunct="1"/>
            <a:r>
              <a:rPr lang="en-US" i="0" dirty="0">
                <a:solidFill>
                  <a:srgbClr val="0070C0"/>
                </a:solidFill>
              </a:rPr>
              <a:t>A</a:t>
            </a:r>
            <a:r>
              <a:rPr lang="en-US" i="0" baseline="-25000" dirty="0">
                <a:solidFill>
                  <a:srgbClr val="0070C0"/>
                </a:solidFill>
              </a:rPr>
              <a:t>5</a:t>
            </a:r>
            <a:r>
              <a:rPr lang="en-US" i="0" dirty="0">
                <a:solidFill>
                  <a:srgbClr val="0070C0"/>
                </a:solidFill>
              </a:rPr>
              <a:t> &lt;</a:t>
            </a:r>
            <a:r>
              <a:rPr lang="en-US" dirty="0">
                <a:solidFill>
                  <a:srgbClr val="0070C0"/>
                </a:solidFill>
              </a:rPr>
              <a:t> </a:t>
            </a:r>
            <a:r>
              <a:rPr lang="en-US" i="0" dirty="0">
                <a:solidFill>
                  <a:srgbClr val="0070C0"/>
                </a:solidFill>
              </a:rPr>
              <a:t>k</a:t>
            </a:r>
            <a:r>
              <a:rPr lang="en-US" i="0" baseline="-25000" dirty="0">
                <a:solidFill>
                  <a:srgbClr val="0070C0"/>
                </a:solidFill>
              </a:rPr>
              <a:t>5</a:t>
            </a:r>
          </a:p>
        </p:txBody>
      </p:sp>
      <p:grpSp>
        <p:nvGrpSpPr>
          <p:cNvPr id="5" name="Group 4">
            <a:extLst>
              <a:ext uri="{FF2B5EF4-FFF2-40B4-BE49-F238E27FC236}">
                <a16:creationId xmlns:a16="http://schemas.microsoft.com/office/drawing/2014/main" id="{659A11A1-D52C-41FF-A91A-D3E9F9B22714}"/>
              </a:ext>
            </a:extLst>
          </p:cNvPr>
          <p:cNvGrpSpPr/>
          <p:nvPr/>
        </p:nvGrpSpPr>
        <p:grpSpPr>
          <a:xfrm>
            <a:off x="7786717" y="2506398"/>
            <a:ext cx="1145091" cy="688848"/>
            <a:chOff x="7786717" y="2506398"/>
            <a:chExt cx="1145091" cy="688848"/>
          </a:xfrm>
        </p:grpSpPr>
        <p:sp>
          <p:nvSpPr>
            <p:cNvPr id="42" name="Thought Bubble: Cloud 41">
              <a:extLst>
                <a:ext uri="{FF2B5EF4-FFF2-40B4-BE49-F238E27FC236}">
                  <a16:creationId xmlns:a16="http://schemas.microsoft.com/office/drawing/2014/main" id="{D1CB77CE-6C04-44B4-832E-F6050D121764}"/>
                </a:ext>
              </a:extLst>
            </p:cNvPr>
            <p:cNvSpPr/>
            <p:nvPr/>
          </p:nvSpPr>
          <p:spPr bwMode="auto">
            <a:xfrm>
              <a:off x="7786717" y="2506398"/>
              <a:ext cx="1145091" cy="688848"/>
            </a:xfrm>
            <a:prstGeom prst="cloudCallout">
              <a:avLst>
                <a:gd name="adj1" fmla="val -65457"/>
                <a:gd name="adj2" fmla="val 23458"/>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Comic Sans MS" pitchFamily="66" charset="0"/>
              </a:endParaRPr>
            </a:p>
          </p:txBody>
        </p:sp>
        <p:pic>
          <p:nvPicPr>
            <p:cNvPr id="34818" name="Picture 2" descr="Smiley - Wikipedia">
              <a:extLst>
                <a:ext uri="{FF2B5EF4-FFF2-40B4-BE49-F238E27FC236}">
                  <a16:creationId xmlns:a16="http://schemas.microsoft.com/office/drawing/2014/main" id="{2D51E5DB-7EFD-4D0C-96EF-7D660B5548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242" y="2590800"/>
              <a:ext cx="503358" cy="5033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DB62F14D-DE8C-49F3-B579-9006B94BAF1D}"/>
              </a:ext>
            </a:extLst>
          </p:cNvPr>
          <p:cNvGrpSpPr/>
          <p:nvPr/>
        </p:nvGrpSpPr>
        <p:grpSpPr>
          <a:xfrm>
            <a:off x="7583106" y="4222422"/>
            <a:ext cx="1145091" cy="688848"/>
            <a:chOff x="7583106" y="4222422"/>
            <a:chExt cx="1145091" cy="688848"/>
          </a:xfrm>
        </p:grpSpPr>
        <p:sp>
          <p:nvSpPr>
            <p:cNvPr id="43" name="Thought Bubble: Cloud 42">
              <a:extLst>
                <a:ext uri="{FF2B5EF4-FFF2-40B4-BE49-F238E27FC236}">
                  <a16:creationId xmlns:a16="http://schemas.microsoft.com/office/drawing/2014/main" id="{E4B4AB6E-C97A-4E84-AB52-591E580D2C76}"/>
                </a:ext>
              </a:extLst>
            </p:cNvPr>
            <p:cNvSpPr/>
            <p:nvPr/>
          </p:nvSpPr>
          <p:spPr bwMode="auto">
            <a:xfrm>
              <a:off x="7583106" y="4222422"/>
              <a:ext cx="1145091" cy="688848"/>
            </a:xfrm>
            <a:prstGeom prst="cloudCallout">
              <a:avLst>
                <a:gd name="adj1" fmla="val -65457"/>
                <a:gd name="adj2" fmla="val 23458"/>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Comic Sans MS" pitchFamily="66" charset="0"/>
              </a:endParaRPr>
            </a:p>
          </p:txBody>
        </p:sp>
        <p:pic>
          <p:nvPicPr>
            <p:cNvPr id="34820" name="Picture 4" descr="Emoji, face, feeling, sad, unhappy, upset icon">
              <a:extLst>
                <a:ext uri="{FF2B5EF4-FFF2-40B4-BE49-F238E27FC236}">
                  <a16:creationId xmlns:a16="http://schemas.microsoft.com/office/drawing/2014/main" id="{3308DA63-DF2B-404F-8B1D-E9993796B5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2910" y="4267200"/>
              <a:ext cx="590180" cy="590180"/>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 descr="Smiley - Wikipedia">
            <a:extLst>
              <a:ext uri="{FF2B5EF4-FFF2-40B4-BE49-F238E27FC236}">
                <a16:creationId xmlns:a16="http://schemas.microsoft.com/office/drawing/2014/main" id="{E373AAAA-CE99-4DAF-B363-18EAF5C666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8642" y="4297242"/>
            <a:ext cx="503358" cy="503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322">
                                            <p:txEl>
                                              <p:pRg st="14" end="14"/>
                                            </p:txEl>
                                          </p:spTgt>
                                        </p:tgtEl>
                                        <p:attrNameLst>
                                          <p:attrName>style.visibility</p:attrName>
                                        </p:attrNameLst>
                                      </p:cBhvr>
                                      <p:to>
                                        <p:strVal val="visible"/>
                                      </p:to>
                                    </p:set>
                                    <p:animEffect transition="in" filter="dissolve">
                                      <p:cBhvr>
                                        <p:cTn id="7" dur="500"/>
                                        <p:tgtEl>
                                          <p:spTgt spid="56322">
                                            <p:txEl>
                                              <p:pRg st="14" end="14"/>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grpId="0" nodeType="clickEffect">
                                  <p:stCondLst>
                                    <p:cond delay="0"/>
                                  </p:stCondLst>
                                  <p:childTnLst>
                                    <p:animEffect transition="out" filter="dissolve">
                                      <p:cBhvr>
                                        <p:cTn id="15" dur="500"/>
                                        <p:tgtEl>
                                          <p:spTgt spid="56327"/>
                                        </p:tgtEl>
                                      </p:cBhvr>
                                    </p:animEffect>
                                    <p:set>
                                      <p:cBhvr>
                                        <p:cTn id="16" dur="1" fill="hold">
                                          <p:stCondLst>
                                            <p:cond delay="499"/>
                                          </p:stCondLst>
                                        </p:cTn>
                                        <p:tgtEl>
                                          <p:spTgt spid="56327"/>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dissolve">
                                      <p:cBhvr>
                                        <p:cTn id="23" dur="500"/>
                                        <p:tgtEl>
                                          <p:spTgt spid="41"/>
                                        </p:tgtEl>
                                      </p:cBhvr>
                                    </p:animEffect>
                                  </p:childTnLst>
                                </p:cTn>
                              </p:par>
                            </p:childTnLst>
                          </p:cTn>
                        </p:par>
                        <p:par>
                          <p:cTn id="24" fill="hold" nodeType="with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3.33333E-6 -2.22222E-6 L -0.00416 0.12778 " pathEditMode="relative" rAng="0" ptsTypes="AA">
                                      <p:cBhvr>
                                        <p:cTn id="31" dur="2000" fill="hold"/>
                                        <p:tgtEl>
                                          <p:spTgt spid="56331"/>
                                        </p:tgtEl>
                                        <p:attrNameLst>
                                          <p:attrName>ppt_x</p:attrName>
                                          <p:attrName>ppt_y</p:attrName>
                                        </p:attrNameLst>
                                      </p:cBhvr>
                                      <p:rCtr x="-208" y="6389"/>
                                    </p:animMotion>
                                  </p:childTnLst>
                                </p:cTn>
                              </p:par>
                            </p:childTnLst>
                          </p:cTn>
                        </p:par>
                        <p:par>
                          <p:cTn id="32" fill="hold" nodeType="afterGroup">
                            <p:stCondLst>
                              <p:cond delay="2000"/>
                            </p:stCondLst>
                            <p:childTnLst>
                              <p:par>
                                <p:cTn id="33" presetID="9" presetClass="exit" presetSubtype="0" fill="hold" grpId="0" nodeType="afterEffect">
                                  <p:stCondLst>
                                    <p:cond delay="0"/>
                                  </p:stCondLst>
                                  <p:childTnLst>
                                    <p:animEffect transition="out" filter="dissolve">
                                      <p:cBhvr>
                                        <p:cTn id="34" dur="500"/>
                                        <p:tgtEl>
                                          <p:spTgt spid="56343"/>
                                        </p:tgtEl>
                                      </p:cBhvr>
                                    </p:animEffect>
                                    <p:set>
                                      <p:cBhvr>
                                        <p:cTn id="35" dur="1" fill="hold">
                                          <p:stCondLst>
                                            <p:cond delay="499"/>
                                          </p:stCondLst>
                                        </p:cTn>
                                        <p:tgtEl>
                                          <p:spTgt spid="56343"/>
                                        </p:tgtEl>
                                        <p:attrNameLst>
                                          <p:attrName>style.visibility</p:attrName>
                                        </p:attrNameLst>
                                      </p:cBhvr>
                                      <p:to>
                                        <p:strVal val="hidden"/>
                                      </p:to>
                                    </p:set>
                                  </p:childTnLst>
                                </p:cTn>
                              </p:par>
                            </p:childTnLst>
                          </p:cTn>
                        </p:par>
                        <p:par>
                          <p:cTn id="36" fill="hold" nodeType="afterGroup">
                            <p:stCondLst>
                              <p:cond delay="2500"/>
                            </p:stCondLst>
                            <p:childTnLst>
                              <p:par>
                                <p:cTn id="37" presetID="9" presetClass="exit" presetSubtype="0" fill="hold" grpId="0" nodeType="afterEffect">
                                  <p:stCondLst>
                                    <p:cond delay="0"/>
                                  </p:stCondLst>
                                  <p:childTnLst>
                                    <p:animEffect transition="out" filter="dissolve">
                                      <p:cBhvr>
                                        <p:cTn id="38" dur="500"/>
                                        <p:tgtEl>
                                          <p:spTgt spid="56345"/>
                                        </p:tgtEl>
                                      </p:cBhvr>
                                    </p:animEffect>
                                    <p:set>
                                      <p:cBhvr>
                                        <p:cTn id="39" dur="1" fill="hold">
                                          <p:stCondLst>
                                            <p:cond delay="499"/>
                                          </p:stCondLst>
                                        </p:cTn>
                                        <p:tgtEl>
                                          <p:spTgt spid="56345"/>
                                        </p:tgtEl>
                                        <p:attrNameLst>
                                          <p:attrName>style.visibility</p:attrName>
                                        </p:attrNameLst>
                                      </p:cBhvr>
                                      <p:to>
                                        <p:strVal val="hidden"/>
                                      </p:to>
                                    </p:set>
                                  </p:childTnLst>
                                </p:cTn>
                              </p:par>
                            </p:childTnLst>
                          </p:cTn>
                        </p:par>
                        <p:par>
                          <p:cTn id="40" fill="hold" nodeType="afterGroup">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par>
                          <p:cTn id="44" fill="hold" nodeType="afterGroup">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par>
                          <p:cTn id="54" fill="hold">
                            <p:stCondLst>
                              <p:cond delay="4500"/>
                            </p:stCondLst>
                            <p:childTnLst>
                              <p:par>
                                <p:cTn id="55" presetID="9" presetClass="entr" presetSubtype="0"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dissolve">
                                      <p:cBhvr>
                                        <p:cTn id="5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6327" grpId="0" animBg="1"/>
      <p:bldP spid="56331" grpId="0" animBg="1"/>
      <p:bldP spid="56343" grpId="0" animBg="1"/>
      <p:bldP spid="56345" grpId="0" animBg="1"/>
      <p:bldP spid="37" grpId="0" animBg="1"/>
      <p:bldP spid="38" grpId="0" animBg="1"/>
      <p:bldP spid="39" grpId="0" animBg="1"/>
      <p:bldP spid="2" grpId="0"/>
      <p:bldP spid="3"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1026"/>
          <p:cNvSpPr txBox="1">
            <a:spLocks noChangeArrowheads="1"/>
          </p:cNvSpPr>
          <p:nvPr/>
        </p:nvSpPr>
        <p:spPr bwMode="auto">
          <a:xfrm>
            <a:off x="2347730" y="228600"/>
            <a:ext cx="460094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660066"/>
                </a:solidFill>
                <a:effectLst/>
                <a:uLnTx/>
                <a:uFillTx/>
                <a:latin typeface="Comic Sans MS" pitchFamily="66" charset="0"/>
                <a:ea typeface="+mn-ea"/>
                <a:cs typeface="Arial" charset="0"/>
              </a:rPr>
              <a:t>Completeness</a:t>
            </a:r>
          </a:p>
        </p:txBody>
      </p:sp>
      <p:sp>
        <p:nvSpPr>
          <p:cNvPr id="57348" name="Text Box 1027"/>
          <p:cNvSpPr txBox="1">
            <a:spLocks noChangeArrowheads="1"/>
          </p:cNvSpPr>
          <p:nvPr/>
        </p:nvSpPr>
        <p:spPr bwMode="auto">
          <a:xfrm>
            <a:off x="914400" y="1219200"/>
            <a:ext cx="7467600" cy="272125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0" marR="0" lvl="0" indent="0" algn="l" defTabSz="914400" rtl="0" eaLnBrk="1" fontAlgn="base" latinLnBrk="0" hangingPunct="1">
              <a:lnSpc>
                <a:spcPts val="41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mic Sans MS" pitchFamily="66" charset="0"/>
                <a:ea typeface="+mn-ea"/>
                <a:cs typeface="Arial" charset="0"/>
              </a:rPr>
              <a:t>A set of simple predicate </a:t>
            </a:r>
            <a:r>
              <a:rPr kumimoji="0" lang="en-US" sz="2800" b="0" i="1" u="none" strike="noStrike" kern="1200" cap="none" spc="0" normalizeH="0" baseline="0" noProof="0" dirty="0" err="1">
                <a:ln>
                  <a:noFill/>
                </a:ln>
                <a:solidFill>
                  <a:srgbClr val="0000FF"/>
                </a:solidFill>
                <a:effectLst/>
                <a:uLnTx/>
                <a:uFillTx/>
                <a:latin typeface="Comic Sans MS" pitchFamily="66" charset="0"/>
                <a:ea typeface="+mn-ea"/>
                <a:cs typeface="Arial" charset="0"/>
              </a:rPr>
              <a:t>Pr</a:t>
            </a:r>
            <a:r>
              <a:rPr kumimoji="0" lang="en-US" sz="2800" b="0" i="0" u="none" strike="noStrike" kern="1200" cap="none" spc="0" normalizeH="0" baseline="0" noProof="0" dirty="0">
                <a:ln>
                  <a:noFill/>
                </a:ln>
                <a:solidFill>
                  <a:srgbClr val="000000"/>
                </a:solidFill>
                <a:effectLst/>
                <a:uLnTx/>
                <a:uFillTx/>
                <a:latin typeface="Comic Sans MS" pitchFamily="66" charset="0"/>
                <a:ea typeface="+mn-ea"/>
                <a:cs typeface="Arial" charset="0"/>
              </a:rPr>
              <a:t>  is said to be </a:t>
            </a:r>
            <a:r>
              <a:rPr kumimoji="0" lang="en-US" sz="2800" b="0" i="0" u="none" strike="noStrike" kern="1200" cap="none" spc="0" normalizeH="0" baseline="0" noProof="0" dirty="0">
                <a:ln>
                  <a:noFill/>
                </a:ln>
                <a:solidFill>
                  <a:srgbClr val="FF0000"/>
                </a:solidFill>
                <a:effectLst/>
                <a:uLnTx/>
                <a:uFillTx/>
                <a:latin typeface="Comic Sans MS" pitchFamily="66" charset="0"/>
                <a:ea typeface="+mn-ea"/>
                <a:cs typeface="Arial" charset="0"/>
              </a:rPr>
              <a:t>complete</a:t>
            </a:r>
            <a:r>
              <a:rPr kumimoji="0" lang="en-US" sz="2800" b="0" i="0" u="none" strike="noStrike" kern="1200" cap="none" spc="0" normalizeH="0" baseline="0" noProof="0" dirty="0">
                <a:ln>
                  <a:noFill/>
                </a:ln>
                <a:solidFill>
                  <a:srgbClr val="000000"/>
                </a:solidFill>
                <a:effectLst/>
                <a:uLnTx/>
                <a:uFillTx/>
                <a:latin typeface="Comic Sans MS" pitchFamily="66" charset="0"/>
                <a:ea typeface="+mn-ea"/>
                <a:cs typeface="Arial" charset="0"/>
              </a:rPr>
              <a:t> if and only if there is an equal probability of access by every application to any two tuples belonging to any </a:t>
            </a:r>
            <a:r>
              <a:rPr kumimoji="0" lang="en-US" sz="2800" b="0" i="0" u="none" strike="noStrike" kern="1200" cap="none" spc="0" normalizeH="0" baseline="0" noProof="0" dirty="0" err="1">
                <a:ln>
                  <a:noFill/>
                </a:ln>
                <a:solidFill>
                  <a:srgbClr val="000000"/>
                </a:solidFill>
                <a:effectLst/>
                <a:uLnTx/>
                <a:uFillTx/>
                <a:latin typeface="Comic Sans MS" pitchFamily="66" charset="0"/>
                <a:ea typeface="+mn-ea"/>
                <a:cs typeface="Arial" charset="0"/>
              </a:rPr>
              <a:t>minterm</a:t>
            </a:r>
            <a:r>
              <a:rPr kumimoji="0" lang="en-US" sz="2800" b="0" i="0" u="none" strike="noStrike" kern="1200" cap="none" spc="0" normalizeH="0" baseline="0" noProof="0" dirty="0">
                <a:ln>
                  <a:noFill/>
                </a:ln>
                <a:solidFill>
                  <a:srgbClr val="000000"/>
                </a:solidFill>
                <a:effectLst/>
                <a:uLnTx/>
                <a:uFillTx/>
                <a:latin typeface="Comic Sans MS" pitchFamily="66" charset="0"/>
                <a:ea typeface="+mn-ea"/>
                <a:cs typeface="Arial" charset="0"/>
              </a:rPr>
              <a:t> fragment that is defined according to </a:t>
            </a:r>
            <a:r>
              <a:rPr kumimoji="0" lang="en-US" sz="2800" b="0" i="1" u="none" strike="noStrike" kern="1200" cap="none" spc="0" normalizeH="0" baseline="0" noProof="0" dirty="0">
                <a:ln>
                  <a:noFill/>
                </a:ln>
                <a:solidFill>
                  <a:srgbClr val="0000FF"/>
                </a:solidFill>
                <a:effectLst/>
                <a:uLnTx/>
                <a:uFillTx/>
                <a:latin typeface="Comic Sans MS" pitchFamily="66" charset="0"/>
                <a:ea typeface="+mn-ea"/>
                <a:cs typeface="Arial" charset="0"/>
              </a:rPr>
              <a:t>Pr</a:t>
            </a:r>
            <a:r>
              <a:rPr kumimoji="0" lang="en-US" sz="2800" b="0" i="0" u="none" strike="noStrike" kern="1200" cap="none" spc="0" normalizeH="0" baseline="0" noProof="0" dirty="0">
                <a:ln>
                  <a:noFill/>
                </a:ln>
                <a:solidFill>
                  <a:srgbClr val="000000"/>
                </a:solidFill>
                <a:effectLst/>
                <a:uLnTx/>
                <a:uFillTx/>
                <a:latin typeface="Comic Sans MS" pitchFamily="66" charset="0"/>
                <a:ea typeface="+mn-ea"/>
                <a:cs typeface="Arial" charset="0"/>
              </a:rPr>
              <a:t>.</a:t>
            </a:r>
          </a:p>
        </p:txBody>
      </p:sp>
      <p:pic>
        <p:nvPicPr>
          <p:cNvPr id="4" name="Picture 3" descr="A picture containing object, clock&#10;&#10;Description automatically generated">
            <a:extLst>
              <a:ext uri="{FF2B5EF4-FFF2-40B4-BE49-F238E27FC236}">
                <a16:creationId xmlns:a16="http://schemas.microsoft.com/office/drawing/2014/main" id="{A19B6007-DD83-4E29-A905-AC6D76F4A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016658"/>
            <a:ext cx="5422743" cy="2660368"/>
          </a:xfrm>
          <a:prstGeom prst="rect">
            <a:avLst/>
          </a:prstGeom>
        </p:spPr>
      </p:pic>
    </p:spTree>
    <p:extLst>
      <p:ext uri="{BB962C8B-B14F-4D97-AF65-F5344CB8AC3E}">
        <p14:creationId xmlns:p14="http://schemas.microsoft.com/office/powerpoint/2010/main" val="380567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098"/>
          <p:cNvSpPr>
            <a:spLocks noGrp="1" noChangeArrowheads="1"/>
          </p:cNvSpPr>
          <p:nvPr>
            <p:ph type="title"/>
          </p:nvPr>
        </p:nvSpPr>
        <p:spPr>
          <a:xfrm>
            <a:off x="304800" y="124259"/>
            <a:ext cx="8534400" cy="943398"/>
          </a:xfrm>
        </p:spPr>
        <p:txBody>
          <a:bodyPr/>
          <a:lstStyle/>
          <a:p>
            <a:pPr eaLnBrk="1" hangingPunct="1">
              <a:lnSpc>
                <a:spcPts val="3000"/>
              </a:lnSpc>
            </a:pPr>
            <a:r>
              <a:rPr lang="en-US" sz="3200" b="1" dirty="0">
                <a:solidFill>
                  <a:srgbClr val="800000"/>
                </a:solidFill>
                <a:latin typeface="Comic Sans MS" pitchFamily="66" charset="0"/>
              </a:rPr>
              <a:t>Replication &amp; Fragmentation Transparency</a:t>
            </a:r>
          </a:p>
        </p:txBody>
      </p:sp>
      <p:sp>
        <p:nvSpPr>
          <p:cNvPr id="34819" name="Rectangle 4099"/>
          <p:cNvSpPr>
            <a:spLocks noGrp="1" noChangeArrowheads="1"/>
          </p:cNvSpPr>
          <p:nvPr>
            <p:ph type="body" idx="1"/>
          </p:nvPr>
        </p:nvSpPr>
        <p:spPr>
          <a:xfrm>
            <a:off x="304800" y="1099407"/>
            <a:ext cx="5181600" cy="2209800"/>
          </a:xfrm>
        </p:spPr>
        <p:txBody>
          <a:bodyPr/>
          <a:lstStyle/>
          <a:p>
            <a:pPr eaLnBrk="1" hangingPunct="1">
              <a:spcBef>
                <a:spcPct val="60000"/>
              </a:spcBef>
            </a:pPr>
            <a:r>
              <a:rPr lang="en-US" sz="2800" dirty="0">
                <a:latin typeface="Comic Sans MS" pitchFamily="66" charset="0"/>
              </a:rPr>
              <a:t>The user is unaware of the replication of fragments</a:t>
            </a:r>
          </a:p>
          <a:p>
            <a:pPr eaLnBrk="1" hangingPunct="1">
              <a:spcBef>
                <a:spcPct val="60000"/>
              </a:spcBef>
            </a:pPr>
            <a:r>
              <a:rPr lang="en-US" sz="2800" dirty="0">
                <a:latin typeface="Comic Sans MS" pitchFamily="66" charset="0"/>
              </a:rPr>
              <a:t>Queries are specified on the relations (rather than the fragments).</a:t>
            </a:r>
          </a:p>
        </p:txBody>
      </p:sp>
      <p:grpSp>
        <p:nvGrpSpPr>
          <p:cNvPr id="6" name="Group 5"/>
          <p:cNvGrpSpPr/>
          <p:nvPr/>
        </p:nvGrpSpPr>
        <p:grpSpPr>
          <a:xfrm>
            <a:off x="685800" y="3369530"/>
            <a:ext cx="8221376" cy="3412270"/>
            <a:chOff x="685800" y="3369530"/>
            <a:chExt cx="8221376" cy="3412270"/>
          </a:xfrm>
        </p:grpSpPr>
        <p:sp>
          <p:nvSpPr>
            <p:cNvPr id="34" name="Rounded Rectangle 33"/>
            <p:cNvSpPr/>
            <p:nvPr/>
          </p:nvSpPr>
          <p:spPr bwMode="auto">
            <a:xfrm>
              <a:off x="3970624" y="3369530"/>
              <a:ext cx="4936552" cy="3412270"/>
            </a:xfrm>
            <a:prstGeom prst="roundRect">
              <a:avLst>
                <a:gd name="adj" fmla="val 4621"/>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 name="Rounded Rectangle 1"/>
            <p:cNvSpPr/>
            <p:nvPr/>
          </p:nvSpPr>
          <p:spPr bwMode="auto">
            <a:xfrm>
              <a:off x="685800" y="3962400"/>
              <a:ext cx="2971800" cy="2514600"/>
            </a:xfrm>
            <a:prstGeom prst="roundRect">
              <a:avLst>
                <a:gd name="adj" fmla="val 6495"/>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4820" name="Rectangle 4100"/>
            <p:cNvSpPr>
              <a:spLocks noChangeArrowheads="1"/>
            </p:cNvSpPr>
            <p:nvPr/>
          </p:nvSpPr>
          <p:spPr bwMode="auto">
            <a:xfrm>
              <a:off x="1905000" y="4527550"/>
              <a:ext cx="1371600" cy="1752600"/>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4821" name="Rectangle 4101"/>
            <p:cNvSpPr>
              <a:spLocks noChangeArrowheads="1"/>
            </p:cNvSpPr>
            <p:nvPr/>
          </p:nvSpPr>
          <p:spPr bwMode="auto">
            <a:xfrm>
              <a:off x="4267200" y="4298950"/>
              <a:ext cx="1371600" cy="533400"/>
            </a:xfrm>
            <a:prstGeom prst="rect">
              <a:avLst/>
            </a:prstGeom>
            <a:solidFill>
              <a:schemeClr val="accent1"/>
            </a:solidFill>
            <a:ln w="19050">
              <a:solidFill>
                <a:schemeClr val="tx1"/>
              </a:solidFill>
              <a:miter lim="800000"/>
              <a:headEnd/>
              <a:tailEnd/>
            </a:ln>
          </p:spPr>
          <p:txBody>
            <a:bodyPr wrap="none" anchor="ctr"/>
            <a:lstStyle/>
            <a:p>
              <a:pPr algn="ctr"/>
              <a:r>
                <a:rPr lang="en-US" sz="1600" i="0"/>
                <a:t>Fragment R1</a:t>
              </a:r>
            </a:p>
          </p:txBody>
        </p:sp>
        <p:sp>
          <p:nvSpPr>
            <p:cNvPr id="34822" name="Rectangle 4102"/>
            <p:cNvSpPr>
              <a:spLocks noChangeArrowheads="1"/>
            </p:cNvSpPr>
            <p:nvPr/>
          </p:nvSpPr>
          <p:spPr bwMode="auto">
            <a:xfrm>
              <a:off x="4267200" y="4908550"/>
              <a:ext cx="1371600" cy="304800"/>
            </a:xfrm>
            <a:prstGeom prst="rect">
              <a:avLst/>
            </a:prstGeom>
            <a:solidFill>
              <a:srgbClr val="FF9999"/>
            </a:solidFill>
            <a:ln w="19050">
              <a:solidFill>
                <a:schemeClr val="tx1"/>
              </a:solidFill>
              <a:miter lim="800000"/>
              <a:headEnd/>
              <a:tailEnd/>
            </a:ln>
          </p:spPr>
          <p:txBody>
            <a:bodyPr wrap="none" anchor="ctr"/>
            <a:lstStyle/>
            <a:p>
              <a:pPr algn="ctr"/>
              <a:r>
                <a:rPr lang="en-US" sz="1600" i="0"/>
                <a:t>Fragment R2</a:t>
              </a:r>
            </a:p>
          </p:txBody>
        </p:sp>
        <p:sp>
          <p:nvSpPr>
            <p:cNvPr id="34823" name="Rectangle 4103"/>
            <p:cNvSpPr>
              <a:spLocks noChangeArrowheads="1"/>
            </p:cNvSpPr>
            <p:nvPr/>
          </p:nvSpPr>
          <p:spPr bwMode="auto">
            <a:xfrm>
              <a:off x="4267200" y="5289550"/>
              <a:ext cx="1371600" cy="381000"/>
            </a:xfrm>
            <a:prstGeom prst="rect">
              <a:avLst/>
            </a:prstGeom>
            <a:solidFill>
              <a:srgbClr val="FFCC66"/>
            </a:solidFill>
            <a:ln w="19050">
              <a:solidFill>
                <a:schemeClr val="tx1"/>
              </a:solidFill>
              <a:miter lim="800000"/>
              <a:headEnd/>
              <a:tailEnd/>
            </a:ln>
          </p:spPr>
          <p:txBody>
            <a:bodyPr wrap="none" anchor="ctr"/>
            <a:lstStyle/>
            <a:p>
              <a:pPr algn="ctr"/>
              <a:r>
                <a:rPr lang="en-US" sz="1600" i="0"/>
                <a:t>Fragment R3</a:t>
              </a:r>
            </a:p>
          </p:txBody>
        </p:sp>
        <p:sp>
          <p:nvSpPr>
            <p:cNvPr id="34824" name="Rectangle 4104"/>
            <p:cNvSpPr>
              <a:spLocks noChangeArrowheads="1"/>
            </p:cNvSpPr>
            <p:nvPr/>
          </p:nvSpPr>
          <p:spPr bwMode="auto">
            <a:xfrm>
              <a:off x="4267200" y="5746750"/>
              <a:ext cx="1371600" cy="533400"/>
            </a:xfrm>
            <a:prstGeom prst="rect">
              <a:avLst/>
            </a:prstGeom>
            <a:solidFill>
              <a:srgbClr val="9999FF"/>
            </a:solidFill>
            <a:ln w="19050">
              <a:solidFill>
                <a:schemeClr val="tx1"/>
              </a:solidFill>
              <a:miter lim="800000"/>
              <a:headEnd/>
              <a:tailEnd/>
            </a:ln>
          </p:spPr>
          <p:txBody>
            <a:bodyPr wrap="none" anchor="ctr"/>
            <a:lstStyle/>
            <a:p>
              <a:pPr algn="ctr"/>
              <a:r>
                <a:rPr lang="en-US" sz="1600" i="0"/>
                <a:t>Fragment R4</a:t>
              </a:r>
            </a:p>
          </p:txBody>
        </p:sp>
        <p:sp>
          <p:nvSpPr>
            <p:cNvPr id="34825" name="Rectangle 4105"/>
            <p:cNvSpPr>
              <a:spLocks noChangeArrowheads="1"/>
            </p:cNvSpPr>
            <p:nvPr/>
          </p:nvSpPr>
          <p:spPr bwMode="auto">
            <a:xfrm>
              <a:off x="6380163" y="4724400"/>
              <a:ext cx="1371600" cy="533400"/>
            </a:xfrm>
            <a:prstGeom prst="rect">
              <a:avLst/>
            </a:prstGeom>
            <a:solidFill>
              <a:schemeClr val="accent1"/>
            </a:solidFill>
            <a:ln w="19050">
              <a:solidFill>
                <a:schemeClr val="tx1"/>
              </a:solidFill>
              <a:miter lim="800000"/>
              <a:headEnd/>
              <a:tailEnd/>
            </a:ln>
          </p:spPr>
          <p:txBody>
            <a:bodyPr wrap="none" anchor="ctr"/>
            <a:lstStyle/>
            <a:p>
              <a:pPr algn="ctr"/>
              <a:r>
                <a:rPr lang="en-US" sz="1600" i="0"/>
                <a:t>Copy 2 of R1</a:t>
              </a:r>
            </a:p>
          </p:txBody>
        </p:sp>
        <p:sp>
          <p:nvSpPr>
            <p:cNvPr id="34826" name="Rectangle 4106"/>
            <p:cNvSpPr>
              <a:spLocks noChangeArrowheads="1"/>
            </p:cNvSpPr>
            <p:nvPr/>
          </p:nvSpPr>
          <p:spPr bwMode="auto">
            <a:xfrm>
              <a:off x="6380163" y="3581400"/>
              <a:ext cx="1371600" cy="533400"/>
            </a:xfrm>
            <a:prstGeom prst="rect">
              <a:avLst/>
            </a:prstGeom>
            <a:solidFill>
              <a:schemeClr val="accent1"/>
            </a:solidFill>
            <a:ln w="19050">
              <a:solidFill>
                <a:schemeClr val="tx1"/>
              </a:solidFill>
              <a:miter lim="800000"/>
              <a:headEnd/>
              <a:tailEnd/>
            </a:ln>
          </p:spPr>
          <p:txBody>
            <a:bodyPr wrap="none" anchor="ctr"/>
            <a:lstStyle/>
            <a:p>
              <a:pPr algn="ctr"/>
              <a:r>
                <a:rPr lang="en-US" sz="1600" i="0" dirty="0"/>
                <a:t>Copy 1 of R1</a:t>
              </a:r>
            </a:p>
          </p:txBody>
        </p:sp>
        <p:sp>
          <p:nvSpPr>
            <p:cNvPr id="34827" name="Rectangle 4107"/>
            <p:cNvSpPr>
              <a:spLocks noChangeArrowheads="1"/>
            </p:cNvSpPr>
            <p:nvPr/>
          </p:nvSpPr>
          <p:spPr bwMode="auto">
            <a:xfrm>
              <a:off x="6380163" y="4114800"/>
              <a:ext cx="1371600" cy="304800"/>
            </a:xfrm>
            <a:prstGeom prst="rect">
              <a:avLst/>
            </a:prstGeom>
            <a:solidFill>
              <a:srgbClr val="FF9999"/>
            </a:solidFill>
            <a:ln w="19050">
              <a:solidFill>
                <a:schemeClr val="tx1"/>
              </a:solidFill>
              <a:miter lim="800000"/>
              <a:headEnd/>
              <a:tailEnd/>
            </a:ln>
          </p:spPr>
          <p:txBody>
            <a:bodyPr wrap="none" anchor="ctr"/>
            <a:lstStyle/>
            <a:p>
              <a:pPr algn="ctr"/>
              <a:r>
                <a:rPr lang="en-US" sz="1600" i="0"/>
                <a:t>Copy 1 of R2</a:t>
              </a:r>
            </a:p>
          </p:txBody>
        </p:sp>
        <p:sp>
          <p:nvSpPr>
            <p:cNvPr id="34828" name="Rectangle 4108"/>
            <p:cNvSpPr>
              <a:spLocks noChangeArrowheads="1"/>
            </p:cNvSpPr>
            <p:nvPr/>
          </p:nvSpPr>
          <p:spPr bwMode="auto">
            <a:xfrm>
              <a:off x="6380163" y="5257800"/>
              <a:ext cx="1371600" cy="533400"/>
            </a:xfrm>
            <a:prstGeom prst="rect">
              <a:avLst/>
            </a:prstGeom>
            <a:solidFill>
              <a:srgbClr val="9999FF"/>
            </a:solidFill>
            <a:ln w="19050">
              <a:solidFill>
                <a:schemeClr val="tx1"/>
              </a:solidFill>
              <a:miter lim="800000"/>
              <a:headEnd/>
              <a:tailEnd/>
            </a:ln>
          </p:spPr>
          <p:txBody>
            <a:bodyPr wrap="none" anchor="ctr"/>
            <a:lstStyle/>
            <a:p>
              <a:pPr algn="r"/>
              <a:endParaRPr lang="en-US"/>
            </a:p>
          </p:txBody>
        </p:sp>
        <p:sp>
          <p:nvSpPr>
            <p:cNvPr id="34829" name="Rectangle 4109"/>
            <p:cNvSpPr>
              <a:spLocks noChangeArrowheads="1"/>
            </p:cNvSpPr>
            <p:nvPr/>
          </p:nvSpPr>
          <p:spPr bwMode="auto">
            <a:xfrm>
              <a:off x="6380163" y="6019800"/>
              <a:ext cx="1371600" cy="381000"/>
            </a:xfrm>
            <a:prstGeom prst="rect">
              <a:avLst/>
            </a:prstGeom>
            <a:solidFill>
              <a:srgbClr val="FFCC66"/>
            </a:solidFill>
            <a:ln w="19050">
              <a:solidFill>
                <a:schemeClr val="tx1"/>
              </a:solidFill>
              <a:miter lim="800000"/>
              <a:headEnd/>
              <a:tailEnd/>
            </a:ln>
          </p:spPr>
          <p:txBody>
            <a:bodyPr wrap="none" anchor="ctr"/>
            <a:lstStyle/>
            <a:p>
              <a:pPr algn="r"/>
              <a:endParaRPr lang="en-US"/>
            </a:p>
          </p:txBody>
        </p:sp>
        <p:sp>
          <p:nvSpPr>
            <p:cNvPr id="34830" name="Line 4110"/>
            <p:cNvSpPr>
              <a:spLocks noChangeShapeType="1"/>
            </p:cNvSpPr>
            <p:nvPr/>
          </p:nvSpPr>
          <p:spPr bwMode="auto">
            <a:xfrm flipV="1">
              <a:off x="5638800" y="3886200"/>
              <a:ext cx="762000" cy="50165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31" name="Line 4111"/>
            <p:cNvSpPr>
              <a:spLocks noChangeShapeType="1"/>
            </p:cNvSpPr>
            <p:nvPr/>
          </p:nvSpPr>
          <p:spPr bwMode="auto">
            <a:xfrm>
              <a:off x="5638800" y="4724400"/>
              <a:ext cx="762000" cy="3048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4832" name="Text Box 4112"/>
            <p:cNvSpPr txBox="1">
              <a:spLocks noChangeArrowheads="1"/>
            </p:cNvSpPr>
            <p:nvPr/>
          </p:nvSpPr>
          <p:spPr bwMode="auto">
            <a:xfrm>
              <a:off x="1828800" y="4191000"/>
              <a:ext cx="1303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b="1" i="0"/>
                <a:t>Relation R</a:t>
              </a:r>
            </a:p>
          </p:txBody>
        </p:sp>
        <p:sp>
          <p:nvSpPr>
            <p:cNvPr id="34833" name="Rectangle 4122"/>
            <p:cNvSpPr>
              <a:spLocks noChangeArrowheads="1"/>
            </p:cNvSpPr>
            <p:nvPr/>
          </p:nvSpPr>
          <p:spPr bwMode="auto">
            <a:xfrm>
              <a:off x="6380163" y="6400800"/>
              <a:ext cx="1371600" cy="304800"/>
            </a:xfrm>
            <a:prstGeom prst="rect">
              <a:avLst/>
            </a:prstGeom>
            <a:solidFill>
              <a:srgbClr val="FF9999"/>
            </a:solidFill>
            <a:ln w="19050">
              <a:solidFill>
                <a:schemeClr val="tx1"/>
              </a:solidFill>
              <a:miter lim="800000"/>
              <a:headEnd/>
              <a:tailEnd/>
            </a:ln>
          </p:spPr>
          <p:txBody>
            <a:bodyPr wrap="none" anchor="ctr"/>
            <a:lstStyle/>
            <a:p>
              <a:pPr algn="ctr"/>
              <a:endParaRPr lang="en-US" sz="1600" i="0"/>
            </a:p>
          </p:txBody>
        </p:sp>
        <p:sp>
          <p:nvSpPr>
            <p:cNvPr id="34834" name="Text Box 4124"/>
            <p:cNvSpPr txBox="1">
              <a:spLocks noChangeArrowheads="1"/>
            </p:cNvSpPr>
            <p:nvPr/>
          </p:nvSpPr>
          <p:spPr bwMode="auto">
            <a:xfrm>
              <a:off x="6380163" y="6369050"/>
              <a:ext cx="13922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Copy 2 of R2</a:t>
              </a:r>
            </a:p>
          </p:txBody>
        </p:sp>
        <p:sp>
          <p:nvSpPr>
            <p:cNvPr id="34835" name="Line 4126"/>
            <p:cNvSpPr>
              <a:spLocks noChangeShapeType="1"/>
            </p:cNvSpPr>
            <p:nvPr/>
          </p:nvSpPr>
          <p:spPr bwMode="auto">
            <a:xfrm flipH="1">
              <a:off x="1905000" y="5746750"/>
              <a:ext cx="23622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6" name="Line 4127"/>
            <p:cNvSpPr>
              <a:spLocks noChangeShapeType="1"/>
            </p:cNvSpPr>
            <p:nvPr/>
          </p:nvSpPr>
          <p:spPr bwMode="auto">
            <a:xfrm>
              <a:off x="3276600" y="6280150"/>
              <a:ext cx="9906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7" name="Line 4128"/>
            <p:cNvSpPr>
              <a:spLocks noChangeShapeType="1"/>
            </p:cNvSpPr>
            <p:nvPr/>
          </p:nvSpPr>
          <p:spPr bwMode="auto">
            <a:xfrm flipV="1">
              <a:off x="3276600" y="5670550"/>
              <a:ext cx="990600" cy="76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8" name="Line 4129"/>
            <p:cNvSpPr>
              <a:spLocks noChangeShapeType="1"/>
            </p:cNvSpPr>
            <p:nvPr/>
          </p:nvSpPr>
          <p:spPr bwMode="auto">
            <a:xfrm flipH="1">
              <a:off x="3276600" y="5289550"/>
              <a:ext cx="990600" cy="762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39" name="Line 4130"/>
            <p:cNvSpPr>
              <a:spLocks noChangeShapeType="1"/>
            </p:cNvSpPr>
            <p:nvPr/>
          </p:nvSpPr>
          <p:spPr bwMode="auto">
            <a:xfrm flipH="1">
              <a:off x="1905000" y="5365750"/>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40" name="Line 4131"/>
            <p:cNvSpPr>
              <a:spLocks noChangeShapeType="1"/>
            </p:cNvSpPr>
            <p:nvPr/>
          </p:nvSpPr>
          <p:spPr bwMode="auto">
            <a:xfrm flipH="1">
              <a:off x="3276600" y="5213350"/>
              <a:ext cx="990600" cy="152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41" name="Line 4132"/>
            <p:cNvSpPr>
              <a:spLocks noChangeShapeType="1"/>
            </p:cNvSpPr>
            <p:nvPr/>
          </p:nvSpPr>
          <p:spPr bwMode="auto">
            <a:xfrm flipH="1">
              <a:off x="3276600" y="4908550"/>
              <a:ext cx="990600" cy="1524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42" name="Line 4133"/>
            <p:cNvSpPr>
              <a:spLocks noChangeShapeType="1"/>
            </p:cNvSpPr>
            <p:nvPr/>
          </p:nvSpPr>
          <p:spPr bwMode="auto">
            <a:xfrm flipH="1">
              <a:off x="1905000" y="5060950"/>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43" name="Line 4134"/>
            <p:cNvSpPr>
              <a:spLocks noChangeShapeType="1"/>
            </p:cNvSpPr>
            <p:nvPr/>
          </p:nvSpPr>
          <p:spPr bwMode="auto">
            <a:xfrm flipH="1">
              <a:off x="3276600" y="4832350"/>
              <a:ext cx="990600" cy="2286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44" name="Line 4135"/>
            <p:cNvSpPr>
              <a:spLocks noChangeShapeType="1"/>
            </p:cNvSpPr>
            <p:nvPr/>
          </p:nvSpPr>
          <p:spPr bwMode="auto">
            <a:xfrm flipH="1">
              <a:off x="3276600" y="4298950"/>
              <a:ext cx="990600" cy="22860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845" name="Text Box 4137"/>
            <p:cNvSpPr txBox="1">
              <a:spLocks noChangeArrowheads="1"/>
            </p:cNvSpPr>
            <p:nvPr/>
          </p:nvSpPr>
          <p:spPr bwMode="auto">
            <a:xfrm>
              <a:off x="7772400" y="3505200"/>
              <a:ext cx="9080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rgbClr val="0000CC"/>
                  </a:solidFill>
                </a:rPr>
                <a:t>Site A</a:t>
              </a:r>
            </a:p>
          </p:txBody>
        </p:sp>
        <p:sp>
          <p:nvSpPr>
            <p:cNvPr id="34846" name="Text Box 4138"/>
            <p:cNvSpPr txBox="1">
              <a:spLocks noChangeArrowheads="1"/>
            </p:cNvSpPr>
            <p:nvPr/>
          </p:nvSpPr>
          <p:spPr bwMode="auto">
            <a:xfrm>
              <a:off x="7772400" y="4662488"/>
              <a:ext cx="8858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a:solidFill>
                    <a:srgbClr val="0000CC"/>
                  </a:solidFill>
                </a:rPr>
                <a:t>Site B</a:t>
              </a:r>
            </a:p>
          </p:txBody>
        </p:sp>
        <p:sp>
          <p:nvSpPr>
            <p:cNvPr id="34847" name="Text Box 4139"/>
            <p:cNvSpPr txBox="1">
              <a:spLocks noChangeArrowheads="1"/>
            </p:cNvSpPr>
            <p:nvPr/>
          </p:nvSpPr>
          <p:spPr bwMode="auto">
            <a:xfrm>
              <a:off x="7772400" y="5957888"/>
              <a:ext cx="8826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a:solidFill>
                    <a:srgbClr val="0000CC"/>
                  </a:solidFill>
                </a:rPr>
                <a:t>Site C</a:t>
              </a:r>
            </a:p>
          </p:txBody>
        </p:sp>
        <p:sp>
          <p:nvSpPr>
            <p:cNvPr id="3" name="TextBox 2"/>
            <p:cNvSpPr txBox="1"/>
            <p:nvPr/>
          </p:nvSpPr>
          <p:spPr>
            <a:xfrm rot="16200000">
              <a:off x="-28414" y="4871912"/>
              <a:ext cx="2231701" cy="584775"/>
            </a:xfrm>
            <a:prstGeom prst="rect">
              <a:avLst/>
            </a:prstGeom>
            <a:noFill/>
          </p:spPr>
          <p:txBody>
            <a:bodyPr wrap="none" rtlCol="0">
              <a:spAutoFit/>
            </a:bodyPr>
            <a:lstStyle/>
            <a:p>
              <a:r>
                <a:rPr lang="en-US" sz="1600" dirty="0"/>
                <a:t>Applications see only </a:t>
              </a:r>
            </a:p>
            <a:p>
              <a:r>
                <a:rPr lang="en-US" sz="1600" dirty="0"/>
                <a:t>the relations</a:t>
              </a:r>
            </a:p>
          </p:txBody>
        </p:sp>
        <p:sp>
          <p:nvSpPr>
            <p:cNvPr id="36" name="Text Box 4137"/>
            <p:cNvSpPr txBox="1">
              <a:spLocks noChangeArrowheads="1"/>
            </p:cNvSpPr>
            <p:nvPr/>
          </p:nvSpPr>
          <p:spPr bwMode="auto">
            <a:xfrm>
              <a:off x="4170456" y="3596154"/>
              <a:ext cx="14929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i="0" dirty="0">
                  <a:solidFill>
                    <a:srgbClr val="0000CC"/>
                  </a:solidFill>
                </a:rPr>
                <a:t>Data fragments</a:t>
              </a:r>
            </a:p>
          </p:txBody>
        </p:sp>
      </p:grpSp>
      <p:sp>
        <p:nvSpPr>
          <p:cNvPr id="4" name="Rounded Rectangular Callout 3"/>
          <p:cNvSpPr/>
          <p:nvPr/>
        </p:nvSpPr>
        <p:spPr bwMode="auto">
          <a:xfrm>
            <a:off x="5867400" y="1652228"/>
            <a:ext cx="2057400" cy="1345766"/>
          </a:xfrm>
          <a:prstGeom prst="wedgeRoundRectCallout">
            <a:avLst>
              <a:gd name="adj1" fmla="val -38176"/>
              <a:gd name="adj2" fmla="val 87683"/>
              <a:gd name="adj3" fmla="val 16667"/>
            </a:avLst>
          </a:prstGeom>
          <a:solidFill>
            <a:srgbClr val="CCA500"/>
          </a:solidFill>
          <a:ln w="9525" cap="flat" cmpd="sng" algn="ctr">
            <a:solidFill>
              <a:schemeClr val="tx1"/>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omic Sans MS" pitchFamily="66" charset="0"/>
              </a:rPr>
              <a:t>Applications do not need to know this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1780136" y="381000"/>
            <a:ext cx="56188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dirty="0">
                <a:solidFill>
                  <a:srgbClr val="660066"/>
                </a:solidFill>
              </a:rPr>
              <a:t>Completeness Example 1</a:t>
            </a:r>
          </a:p>
        </p:txBody>
      </p:sp>
      <p:grpSp>
        <p:nvGrpSpPr>
          <p:cNvPr id="3" name="Group 2"/>
          <p:cNvGrpSpPr/>
          <p:nvPr/>
        </p:nvGrpSpPr>
        <p:grpSpPr>
          <a:xfrm>
            <a:off x="4808640" y="1371600"/>
            <a:ext cx="4194278" cy="5332370"/>
            <a:chOff x="4670425" y="2773362"/>
            <a:chExt cx="4194278" cy="5332370"/>
          </a:xfrm>
        </p:grpSpPr>
        <p:sp>
          <p:nvSpPr>
            <p:cNvPr id="6149" name="Text Box 5"/>
            <p:cNvSpPr txBox="1">
              <a:spLocks noChangeArrowheads="1"/>
            </p:cNvSpPr>
            <p:nvPr/>
          </p:nvSpPr>
          <p:spPr bwMode="auto">
            <a:xfrm>
              <a:off x="4670425" y="2773362"/>
              <a:ext cx="4194278" cy="3668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u="sng" dirty="0"/>
                <a:t>Case 1</a:t>
              </a:r>
              <a:r>
                <a:rPr lang="en-US" i="0" dirty="0"/>
                <a:t>: The only application that accesses J wants to access the tuples according to the location.</a:t>
              </a:r>
            </a:p>
            <a:p>
              <a:pPr eaLnBrk="1" hangingPunct="1"/>
              <a:endParaRPr lang="en-US" sz="2000" i="0" dirty="0"/>
            </a:p>
            <a:p>
              <a:pPr eaLnBrk="1" hangingPunct="1">
                <a:spcAft>
                  <a:spcPct val="35000"/>
                </a:spcAft>
              </a:pPr>
              <a:r>
                <a:rPr lang="en-US" i="0" dirty="0"/>
                <a:t>The set of simple predicates</a:t>
              </a:r>
            </a:p>
            <a:p>
              <a:pPr marL="174625" eaLnBrk="1" hangingPunct="1"/>
              <a:r>
                <a:rPr lang="en-US" sz="2000" i="0" dirty="0"/>
                <a:t>	 LOC=“Montreal”,                    </a:t>
              </a:r>
              <a:r>
                <a:rPr lang="en-US" sz="2000" dirty="0" err="1"/>
                <a:t>Pr</a:t>
              </a:r>
              <a:r>
                <a:rPr lang="en-US" sz="2000" i="0" dirty="0"/>
                <a:t> =     LOC=“New York”,</a:t>
              </a:r>
            </a:p>
            <a:p>
              <a:pPr eaLnBrk="1" hangingPunct="1"/>
              <a:r>
                <a:rPr lang="en-US" sz="2000" i="0" dirty="0"/>
                <a:t>             LOC=“Orlando”</a:t>
              </a:r>
            </a:p>
          </p:txBody>
        </p:sp>
        <p:sp>
          <p:nvSpPr>
            <p:cNvPr id="6150" name="AutoShape 6"/>
            <p:cNvSpPr>
              <a:spLocks/>
            </p:cNvSpPr>
            <p:nvPr/>
          </p:nvSpPr>
          <p:spPr bwMode="auto">
            <a:xfrm>
              <a:off x="5592778" y="5414194"/>
              <a:ext cx="76200" cy="914400"/>
            </a:xfrm>
            <a:prstGeom prst="leftBrace">
              <a:avLst>
                <a:gd name="adj1" fmla="val 100000"/>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i="0" dirty="0"/>
                <a:t>  </a:t>
              </a:r>
            </a:p>
          </p:txBody>
        </p:sp>
        <p:sp>
          <p:nvSpPr>
            <p:cNvPr id="6151" name="Text Box 7"/>
            <p:cNvSpPr txBox="1">
              <a:spLocks noChangeArrowheads="1"/>
            </p:cNvSpPr>
            <p:nvPr/>
          </p:nvSpPr>
          <p:spPr bwMode="auto">
            <a:xfrm>
              <a:off x="4787612" y="6536072"/>
              <a:ext cx="4054475"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is </a:t>
              </a:r>
              <a:r>
                <a:rPr lang="en-US" i="0" dirty="0">
                  <a:solidFill>
                    <a:srgbClr val="FF0000"/>
                  </a:solidFill>
                </a:rPr>
                <a:t>complete</a:t>
              </a:r>
              <a:r>
                <a:rPr lang="en-US" i="0" dirty="0"/>
                <a:t> because the application retrieve the entire fragment given the “WHERE” clause.</a:t>
              </a:r>
            </a:p>
          </p:txBody>
        </p:sp>
      </p:grpSp>
      <p:grpSp>
        <p:nvGrpSpPr>
          <p:cNvPr id="2" name="Group 1"/>
          <p:cNvGrpSpPr/>
          <p:nvPr/>
        </p:nvGrpSpPr>
        <p:grpSpPr>
          <a:xfrm>
            <a:off x="444700" y="2224322"/>
            <a:ext cx="3327805" cy="4151760"/>
            <a:chOff x="649288" y="2325240"/>
            <a:chExt cx="3327805" cy="4151760"/>
          </a:xfrm>
        </p:grpSpPr>
        <p:graphicFrame>
          <p:nvGraphicFramePr>
            <p:cNvPr id="6146" name="Object 4"/>
            <p:cNvGraphicFramePr>
              <a:graphicFrameLocks noChangeAspect="1"/>
            </p:cNvGraphicFramePr>
            <p:nvPr>
              <p:extLst>
                <p:ext uri="{D42A27DB-BD31-4B8C-83A1-F6EECF244321}">
                  <p14:modId xmlns:p14="http://schemas.microsoft.com/office/powerpoint/2010/main" val="2133642093"/>
                </p:ext>
              </p:extLst>
            </p:nvPr>
          </p:nvGraphicFramePr>
          <p:xfrm>
            <a:off x="1097368" y="2325240"/>
            <a:ext cx="2879725" cy="1635125"/>
          </p:xfrm>
          <a:graphic>
            <a:graphicData uri="http://schemas.openxmlformats.org/presentationml/2006/ole">
              <mc:AlternateContent xmlns:mc="http://schemas.openxmlformats.org/markup-compatibility/2006">
                <mc:Choice xmlns:v="urn:schemas-microsoft-com:vml" Requires="v">
                  <p:oleObj name="Equation" r:id="rId3" imgW="1206360" imgH="685800" progId="Equation.DSMT4">
                    <p:embed/>
                  </p:oleObj>
                </mc:Choice>
                <mc:Fallback>
                  <p:oleObj name="Equation" r:id="rId3" imgW="1206360" imgH="685800" progId="Equation.DSMT4">
                    <p:embed/>
                    <p:pic>
                      <p:nvPicPr>
                        <p:cNvPr id="6146" name="Object 4"/>
                        <p:cNvPicPr>
                          <a:picLocks noChangeAspect="1" noChangeArrowheads="1"/>
                        </p:cNvPicPr>
                        <p:nvPr/>
                      </p:nvPicPr>
                      <p:blipFill>
                        <a:blip r:embed="rId4"/>
                        <a:srcRect/>
                        <a:stretch>
                          <a:fillRect/>
                        </a:stretch>
                      </p:blipFill>
                      <p:spPr bwMode="auto">
                        <a:xfrm>
                          <a:off x="1097368" y="2325240"/>
                          <a:ext cx="2879725" cy="1635125"/>
                        </a:xfrm>
                        <a:prstGeom prst="rect">
                          <a:avLst/>
                        </a:prstGeom>
                        <a:solidFill>
                          <a:srgbClr val="FFDDDD"/>
                        </a:solidFill>
                      </p:spPr>
                    </p:pic>
                  </p:oleObj>
                </mc:Fallback>
              </mc:AlternateContent>
            </a:graphicData>
          </a:graphic>
        </p:graphicFrame>
        <p:sp>
          <p:nvSpPr>
            <p:cNvPr id="6152" name="Rectangle 8"/>
            <p:cNvSpPr>
              <a:spLocks noChangeArrowheads="1"/>
            </p:cNvSpPr>
            <p:nvPr/>
          </p:nvSpPr>
          <p:spPr bwMode="auto">
            <a:xfrm>
              <a:off x="649288" y="5181600"/>
              <a:ext cx="6858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53" name="Text Box 9"/>
            <p:cNvSpPr txBox="1">
              <a:spLocks noChangeArrowheads="1"/>
            </p:cNvSpPr>
            <p:nvPr/>
          </p:nvSpPr>
          <p:spPr bwMode="auto">
            <a:xfrm>
              <a:off x="785813" y="5227638"/>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a:t>J</a:t>
              </a:r>
            </a:p>
          </p:txBody>
        </p:sp>
        <p:sp>
          <p:nvSpPr>
            <p:cNvPr id="6154" name="Rectangle 10"/>
            <p:cNvSpPr>
              <a:spLocks noChangeArrowheads="1"/>
            </p:cNvSpPr>
            <p:nvPr/>
          </p:nvSpPr>
          <p:spPr bwMode="auto">
            <a:xfrm>
              <a:off x="2401888" y="47244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55" name="Rectangle 11"/>
            <p:cNvSpPr>
              <a:spLocks noChangeArrowheads="1"/>
            </p:cNvSpPr>
            <p:nvPr/>
          </p:nvSpPr>
          <p:spPr bwMode="auto">
            <a:xfrm>
              <a:off x="2401888" y="54102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56" name="Rectangle 12"/>
            <p:cNvSpPr>
              <a:spLocks noChangeArrowheads="1"/>
            </p:cNvSpPr>
            <p:nvPr/>
          </p:nvSpPr>
          <p:spPr bwMode="auto">
            <a:xfrm>
              <a:off x="2401888" y="60198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57" name="Text Box 13"/>
            <p:cNvSpPr txBox="1">
              <a:spLocks noChangeArrowheads="1"/>
            </p:cNvSpPr>
            <p:nvPr/>
          </p:nvSpPr>
          <p:spPr bwMode="auto">
            <a:xfrm>
              <a:off x="2478088" y="4724400"/>
              <a:ext cx="4270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a:t>
              </a:r>
            </a:p>
          </p:txBody>
        </p:sp>
        <p:sp>
          <p:nvSpPr>
            <p:cNvPr id="6158" name="Text Box 14"/>
            <p:cNvSpPr txBox="1">
              <a:spLocks noChangeArrowheads="1"/>
            </p:cNvSpPr>
            <p:nvPr/>
          </p:nvSpPr>
          <p:spPr bwMode="auto">
            <a:xfrm>
              <a:off x="2478088" y="5410200"/>
              <a:ext cx="452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2</a:t>
              </a:r>
            </a:p>
          </p:txBody>
        </p:sp>
        <p:sp>
          <p:nvSpPr>
            <p:cNvPr id="6159" name="Text Box 15"/>
            <p:cNvSpPr txBox="1">
              <a:spLocks noChangeArrowheads="1"/>
            </p:cNvSpPr>
            <p:nvPr/>
          </p:nvSpPr>
          <p:spPr bwMode="auto">
            <a:xfrm>
              <a:off x="2478088" y="6003925"/>
              <a:ext cx="452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J</a:t>
              </a:r>
              <a:r>
                <a:rPr lang="en-US" sz="2000" i="0" baseline="-25000" dirty="0"/>
                <a:t>3</a:t>
              </a:r>
            </a:p>
          </p:txBody>
        </p:sp>
        <p:sp>
          <p:nvSpPr>
            <p:cNvPr id="6160" name="Line 16"/>
            <p:cNvSpPr>
              <a:spLocks noChangeShapeType="1"/>
            </p:cNvSpPr>
            <p:nvPr/>
          </p:nvSpPr>
          <p:spPr bwMode="auto">
            <a:xfrm flipV="1">
              <a:off x="1335088" y="49530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61" name="Line 17"/>
            <p:cNvSpPr>
              <a:spLocks noChangeShapeType="1"/>
            </p:cNvSpPr>
            <p:nvPr/>
          </p:nvSpPr>
          <p:spPr bwMode="auto">
            <a:xfrm>
              <a:off x="1335088" y="5486400"/>
              <a:ext cx="1066800" cy="76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62" name="Line 18"/>
            <p:cNvSpPr>
              <a:spLocks noChangeShapeType="1"/>
            </p:cNvSpPr>
            <p:nvPr/>
          </p:nvSpPr>
          <p:spPr bwMode="auto">
            <a:xfrm>
              <a:off x="1335088" y="5638800"/>
              <a:ext cx="1066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63" name="Text Box 19"/>
            <p:cNvSpPr txBox="1">
              <a:spLocks noChangeArrowheads="1"/>
            </p:cNvSpPr>
            <p:nvPr/>
          </p:nvSpPr>
          <p:spPr bwMode="auto">
            <a:xfrm>
              <a:off x="1116013" y="4678363"/>
              <a:ext cx="13223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LOC=“Montreal”</a:t>
              </a:r>
            </a:p>
          </p:txBody>
        </p:sp>
        <p:sp>
          <p:nvSpPr>
            <p:cNvPr id="6164" name="Text Box 20"/>
            <p:cNvSpPr txBox="1">
              <a:spLocks noChangeArrowheads="1"/>
            </p:cNvSpPr>
            <p:nvPr/>
          </p:nvSpPr>
          <p:spPr bwMode="auto">
            <a:xfrm>
              <a:off x="2058988" y="5181600"/>
              <a:ext cx="13700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LOC=“New York”</a:t>
              </a:r>
            </a:p>
          </p:txBody>
        </p:sp>
        <p:sp>
          <p:nvSpPr>
            <p:cNvPr id="6165" name="Text Box 21"/>
            <p:cNvSpPr txBox="1">
              <a:spLocks noChangeArrowheads="1"/>
            </p:cNvSpPr>
            <p:nvPr/>
          </p:nvSpPr>
          <p:spPr bwMode="auto">
            <a:xfrm>
              <a:off x="1195388" y="6202363"/>
              <a:ext cx="12430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LOC=“Orlando”</a:t>
              </a:r>
            </a:p>
          </p:txBody>
        </p:sp>
      </p:grpSp>
      <p:grpSp>
        <p:nvGrpSpPr>
          <p:cNvPr id="21" name="Group 20"/>
          <p:cNvGrpSpPr/>
          <p:nvPr/>
        </p:nvGrpSpPr>
        <p:grpSpPr>
          <a:xfrm>
            <a:off x="2725937" y="4623482"/>
            <a:ext cx="1841658" cy="1837312"/>
            <a:chOff x="2735249" y="4610864"/>
            <a:chExt cx="1841658" cy="1837312"/>
          </a:xfrm>
        </p:grpSpPr>
        <p:sp>
          <p:nvSpPr>
            <p:cNvPr id="6" name="Flowchart: Terminator 5"/>
            <p:cNvSpPr/>
            <p:nvPr/>
          </p:nvSpPr>
          <p:spPr bwMode="auto">
            <a:xfrm rot="16200000">
              <a:off x="3548207" y="5309282"/>
              <a:ext cx="1600200" cy="457200"/>
            </a:xfrm>
            <a:prstGeom prst="flowChartTerminator">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Application</a:t>
              </a:r>
            </a:p>
          </p:txBody>
        </p:sp>
        <p:cxnSp>
          <p:nvCxnSpPr>
            <p:cNvPr id="8" name="Straight Arrow Connector 7"/>
            <p:cNvCxnSpPr/>
            <p:nvPr/>
          </p:nvCxnSpPr>
          <p:spPr bwMode="auto">
            <a:xfrm>
              <a:off x="2735249" y="4707172"/>
              <a:ext cx="1384458" cy="222118"/>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11" name="TextBox 10"/>
            <p:cNvSpPr txBox="1"/>
            <p:nvPr/>
          </p:nvSpPr>
          <p:spPr>
            <a:xfrm>
              <a:off x="3345603" y="4610864"/>
              <a:ext cx="500458" cy="276999"/>
            </a:xfrm>
            <a:prstGeom prst="rect">
              <a:avLst/>
            </a:prstGeom>
            <a:noFill/>
          </p:spPr>
          <p:txBody>
            <a:bodyPr wrap="none" rtlCol="0">
              <a:spAutoFit/>
            </a:bodyPr>
            <a:lstStyle/>
            <a:p>
              <a:r>
                <a:rPr lang="en-US" sz="1200" dirty="0"/>
                <a:t>30%</a:t>
              </a:r>
            </a:p>
          </p:txBody>
        </p:sp>
        <p:cxnSp>
          <p:nvCxnSpPr>
            <p:cNvPr id="32" name="Straight Arrow Connector 31"/>
            <p:cNvCxnSpPr/>
            <p:nvPr/>
          </p:nvCxnSpPr>
          <p:spPr bwMode="auto">
            <a:xfrm>
              <a:off x="2735598" y="4929290"/>
              <a:ext cx="1349280" cy="151298"/>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33" name="TextBox 32"/>
            <p:cNvSpPr txBox="1"/>
            <p:nvPr/>
          </p:nvSpPr>
          <p:spPr>
            <a:xfrm>
              <a:off x="3235690" y="4998087"/>
              <a:ext cx="500458" cy="276999"/>
            </a:xfrm>
            <a:prstGeom prst="rect">
              <a:avLst/>
            </a:prstGeom>
            <a:noFill/>
          </p:spPr>
          <p:txBody>
            <a:bodyPr wrap="none" rtlCol="0">
              <a:spAutoFit/>
            </a:bodyPr>
            <a:lstStyle/>
            <a:p>
              <a:r>
                <a:rPr lang="en-US" sz="1200" dirty="0"/>
                <a:t>30%</a:t>
              </a:r>
            </a:p>
          </p:txBody>
        </p:sp>
        <p:cxnSp>
          <p:nvCxnSpPr>
            <p:cNvPr id="34" name="Straight Arrow Connector 33"/>
            <p:cNvCxnSpPr/>
            <p:nvPr/>
          </p:nvCxnSpPr>
          <p:spPr bwMode="auto">
            <a:xfrm>
              <a:off x="2749592" y="5385310"/>
              <a:ext cx="1354382" cy="203624"/>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35" name="TextBox 34"/>
            <p:cNvSpPr txBox="1"/>
            <p:nvPr/>
          </p:nvSpPr>
          <p:spPr>
            <a:xfrm>
              <a:off x="3428764" y="5296060"/>
              <a:ext cx="500458" cy="276999"/>
            </a:xfrm>
            <a:prstGeom prst="rect">
              <a:avLst/>
            </a:prstGeom>
            <a:noFill/>
          </p:spPr>
          <p:txBody>
            <a:bodyPr wrap="none" rtlCol="0">
              <a:spAutoFit/>
            </a:bodyPr>
            <a:lstStyle/>
            <a:p>
              <a:r>
                <a:rPr lang="en-US" sz="1200" dirty="0"/>
                <a:t>40%</a:t>
              </a:r>
            </a:p>
          </p:txBody>
        </p:sp>
        <p:cxnSp>
          <p:nvCxnSpPr>
            <p:cNvPr id="36" name="Straight Arrow Connector 35"/>
            <p:cNvCxnSpPr/>
            <p:nvPr/>
          </p:nvCxnSpPr>
          <p:spPr bwMode="auto">
            <a:xfrm>
              <a:off x="2737136" y="5621716"/>
              <a:ext cx="1355639" cy="80111"/>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37" name="TextBox 36"/>
            <p:cNvSpPr txBox="1"/>
            <p:nvPr/>
          </p:nvSpPr>
          <p:spPr>
            <a:xfrm>
              <a:off x="2913165" y="5626008"/>
              <a:ext cx="500458" cy="276999"/>
            </a:xfrm>
            <a:prstGeom prst="rect">
              <a:avLst/>
            </a:prstGeom>
            <a:noFill/>
          </p:spPr>
          <p:txBody>
            <a:bodyPr wrap="none" rtlCol="0">
              <a:spAutoFit/>
            </a:bodyPr>
            <a:lstStyle/>
            <a:p>
              <a:r>
                <a:rPr lang="en-US" sz="1200" dirty="0"/>
                <a:t>40%</a:t>
              </a:r>
            </a:p>
          </p:txBody>
        </p:sp>
        <p:cxnSp>
          <p:nvCxnSpPr>
            <p:cNvPr id="38" name="Straight Arrow Connector 37"/>
            <p:cNvCxnSpPr/>
            <p:nvPr/>
          </p:nvCxnSpPr>
          <p:spPr bwMode="auto">
            <a:xfrm flipV="1">
              <a:off x="2748083" y="6185496"/>
              <a:ext cx="1371624" cy="34098"/>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39" name="TextBox 38"/>
            <p:cNvSpPr txBox="1"/>
            <p:nvPr/>
          </p:nvSpPr>
          <p:spPr>
            <a:xfrm>
              <a:off x="3213074" y="6171177"/>
              <a:ext cx="500458" cy="276999"/>
            </a:xfrm>
            <a:prstGeom prst="rect">
              <a:avLst/>
            </a:prstGeom>
            <a:noFill/>
          </p:spPr>
          <p:txBody>
            <a:bodyPr wrap="none" rtlCol="0">
              <a:spAutoFit/>
            </a:bodyPr>
            <a:lstStyle/>
            <a:p>
              <a:r>
                <a:rPr lang="en-US" sz="1200" dirty="0"/>
                <a:t>30%</a:t>
              </a:r>
            </a:p>
          </p:txBody>
        </p:sp>
        <p:cxnSp>
          <p:nvCxnSpPr>
            <p:cNvPr id="45" name="Straight Arrow Connector 44"/>
            <p:cNvCxnSpPr/>
            <p:nvPr/>
          </p:nvCxnSpPr>
          <p:spPr bwMode="auto">
            <a:xfrm>
              <a:off x="2748083" y="6005829"/>
              <a:ext cx="1344692" cy="14214"/>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46" name="TextBox 45"/>
            <p:cNvSpPr txBox="1"/>
            <p:nvPr/>
          </p:nvSpPr>
          <p:spPr>
            <a:xfrm>
              <a:off x="3373242" y="5804095"/>
              <a:ext cx="500458" cy="276999"/>
            </a:xfrm>
            <a:prstGeom prst="rect">
              <a:avLst/>
            </a:prstGeom>
            <a:noFill/>
          </p:spPr>
          <p:txBody>
            <a:bodyPr wrap="none" rtlCol="0">
              <a:spAutoFit/>
            </a:bodyPr>
            <a:lstStyle/>
            <a:p>
              <a:r>
                <a:rPr lang="en-US" sz="1200" dirty="0"/>
                <a:t>30%</a:t>
              </a:r>
            </a:p>
          </p:txBody>
        </p:sp>
      </p:grpSp>
      <p:sp>
        <p:nvSpPr>
          <p:cNvPr id="4" name="TextBox 3">
            <a:extLst>
              <a:ext uri="{FF2B5EF4-FFF2-40B4-BE49-F238E27FC236}">
                <a16:creationId xmlns:a16="http://schemas.microsoft.com/office/drawing/2014/main" id="{4414B5F1-CEAD-4FB6-910C-CB3094CAC246}"/>
              </a:ext>
            </a:extLst>
          </p:cNvPr>
          <p:cNvSpPr txBox="1"/>
          <p:nvPr/>
        </p:nvSpPr>
        <p:spPr>
          <a:xfrm>
            <a:off x="827818" y="1887256"/>
            <a:ext cx="2811988" cy="369332"/>
          </a:xfrm>
          <a:prstGeom prst="rect">
            <a:avLst/>
          </a:prstGeom>
          <a:noFill/>
        </p:spPr>
        <p:txBody>
          <a:bodyPr wrap="none" rtlCol="0">
            <a:spAutoFit/>
          </a:bodyPr>
          <a:lstStyle/>
          <a:p>
            <a:r>
              <a:rPr lang="en-US" sz="1800" dirty="0"/>
              <a:t>Horizonal fragmentation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488970" y="183006"/>
            <a:ext cx="62263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b="1" i="0" dirty="0">
                <a:solidFill>
                  <a:srgbClr val="660066"/>
                </a:solidFill>
              </a:rPr>
              <a:t>Completeness Example 2</a:t>
            </a:r>
          </a:p>
        </p:txBody>
      </p:sp>
      <p:sp>
        <p:nvSpPr>
          <p:cNvPr id="60419" name="Text Box 3"/>
          <p:cNvSpPr txBox="1">
            <a:spLocks noChangeArrowheads="1"/>
          </p:cNvSpPr>
          <p:nvPr/>
        </p:nvSpPr>
        <p:spPr bwMode="auto">
          <a:xfrm>
            <a:off x="660260" y="1117767"/>
            <a:ext cx="18918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i="0" u="sng" dirty="0"/>
              <a:t>Example:</a:t>
            </a:r>
          </a:p>
        </p:txBody>
      </p:sp>
      <p:grpSp>
        <p:nvGrpSpPr>
          <p:cNvPr id="60420" name="Group 26"/>
          <p:cNvGrpSpPr>
            <a:grpSpLocks/>
          </p:cNvGrpSpPr>
          <p:nvPr/>
        </p:nvGrpSpPr>
        <p:grpSpPr bwMode="auto">
          <a:xfrm>
            <a:off x="457200" y="1967254"/>
            <a:ext cx="4800600" cy="1714500"/>
            <a:chOff x="533400" y="1752600"/>
            <a:chExt cx="4800600" cy="1715110"/>
          </a:xfrm>
        </p:grpSpPr>
        <p:sp>
          <p:nvSpPr>
            <p:cNvPr id="60430" name="Rectangle 28"/>
            <p:cNvSpPr>
              <a:spLocks noChangeArrowheads="1"/>
            </p:cNvSpPr>
            <p:nvPr/>
          </p:nvSpPr>
          <p:spPr bwMode="auto">
            <a:xfrm>
              <a:off x="1066800" y="2971800"/>
              <a:ext cx="4191000" cy="457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60431" name="Text Box 6"/>
            <p:cNvSpPr txBox="1">
              <a:spLocks noChangeArrowheads="1"/>
            </p:cNvSpPr>
            <p:nvPr/>
          </p:nvSpPr>
          <p:spPr bwMode="auto">
            <a:xfrm>
              <a:off x="1066800" y="1828800"/>
              <a:ext cx="4225837" cy="1638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300"/>
                </a:spcAft>
              </a:pPr>
              <a:r>
                <a:rPr lang="en-US" sz="1400" i="0" dirty="0"/>
                <a:t>JNO         JNAME	        BUDGET        LOC</a:t>
              </a:r>
            </a:p>
            <a:p>
              <a:pPr eaLnBrk="1" hangingPunct="1"/>
              <a:r>
                <a:rPr lang="en-US" sz="1400" i="0" dirty="0"/>
                <a:t>001          Instrumental      150,000       Montreal</a:t>
              </a:r>
            </a:p>
            <a:p>
              <a:pPr eaLnBrk="1" hangingPunct="1"/>
              <a:endParaRPr lang="en-US" sz="1400" i="0" dirty="0"/>
            </a:p>
            <a:p>
              <a:pPr eaLnBrk="1" hangingPunct="1"/>
              <a:endParaRPr lang="en-US" sz="1400" i="0" dirty="0"/>
            </a:p>
            <a:p>
              <a:pPr eaLnBrk="1" hangingPunct="1"/>
              <a:r>
                <a:rPr lang="en-US" sz="1400" i="0" dirty="0"/>
                <a:t>JNO	  JNAME	        BUDGET        LOC</a:t>
              </a:r>
            </a:p>
            <a:p>
              <a:pPr eaLnBrk="1" hangingPunct="1"/>
              <a:r>
                <a:rPr lang="en-US" sz="1400" i="0" dirty="0"/>
                <a:t>004	    GUI	          135,000   New York</a:t>
              </a:r>
            </a:p>
            <a:p>
              <a:pPr eaLnBrk="1" hangingPunct="1"/>
              <a:r>
                <a:rPr lang="en-US" sz="1400" i="0" dirty="0"/>
                <a:t>007	CAD/CAM          250,000    New York</a:t>
              </a:r>
            </a:p>
          </p:txBody>
        </p:sp>
        <p:sp>
          <p:nvSpPr>
            <p:cNvPr id="60432" name="Rectangle 7"/>
            <p:cNvSpPr>
              <a:spLocks noChangeArrowheads="1"/>
            </p:cNvSpPr>
            <p:nvPr/>
          </p:nvSpPr>
          <p:spPr bwMode="auto">
            <a:xfrm>
              <a:off x="990600" y="1828800"/>
              <a:ext cx="434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0433" name="Line 8"/>
            <p:cNvSpPr>
              <a:spLocks noChangeShapeType="1"/>
            </p:cNvSpPr>
            <p:nvPr/>
          </p:nvSpPr>
          <p:spPr bwMode="auto">
            <a:xfrm>
              <a:off x="1828800" y="1828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4" name="Line 9"/>
            <p:cNvSpPr>
              <a:spLocks noChangeShapeType="1"/>
            </p:cNvSpPr>
            <p:nvPr/>
          </p:nvSpPr>
          <p:spPr bwMode="auto">
            <a:xfrm>
              <a:off x="990600" y="2109788"/>
              <a:ext cx="4343400" cy="238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5" name="Line 10"/>
            <p:cNvSpPr>
              <a:spLocks noChangeShapeType="1"/>
            </p:cNvSpPr>
            <p:nvPr/>
          </p:nvSpPr>
          <p:spPr bwMode="auto">
            <a:xfrm>
              <a:off x="3200400" y="1828800"/>
              <a:ext cx="0" cy="5572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6" name="Line 11"/>
            <p:cNvSpPr>
              <a:spLocks noChangeShapeType="1"/>
            </p:cNvSpPr>
            <p:nvPr/>
          </p:nvSpPr>
          <p:spPr bwMode="auto">
            <a:xfrm>
              <a:off x="4267200" y="1828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7" name="Text Box 12"/>
            <p:cNvSpPr txBox="1">
              <a:spLocks noChangeArrowheads="1"/>
            </p:cNvSpPr>
            <p:nvPr/>
          </p:nvSpPr>
          <p:spPr bwMode="auto">
            <a:xfrm>
              <a:off x="579438" y="1752600"/>
              <a:ext cx="4111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J1</a:t>
              </a:r>
            </a:p>
          </p:txBody>
        </p:sp>
        <p:sp>
          <p:nvSpPr>
            <p:cNvPr id="60438" name="Rectangle 14"/>
            <p:cNvSpPr>
              <a:spLocks noChangeArrowheads="1"/>
            </p:cNvSpPr>
            <p:nvPr/>
          </p:nvSpPr>
          <p:spPr bwMode="auto">
            <a:xfrm>
              <a:off x="990600" y="2667000"/>
              <a:ext cx="43434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0439" name="Line 15"/>
            <p:cNvSpPr>
              <a:spLocks noChangeShapeType="1"/>
            </p:cNvSpPr>
            <p:nvPr/>
          </p:nvSpPr>
          <p:spPr bwMode="auto">
            <a:xfrm>
              <a:off x="1828800" y="2667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0" name="Line 16"/>
            <p:cNvSpPr>
              <a:spLocks noChangeShapeType="1"/>
            </p:cNvSpPr>
            <p:nvPr/>
          </p:nvSpPr>
          <p:spPr bwMode="auto">
            <a:xfrm>
              <a:off x="990600" y="2971800"/>
              <a:ext cx="434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1" name="Line 17"/>
            <p:cNvSpPr>
              <a:spLocks noChangeShapeType="1"/>
            </p:cNvSpPr>
            <p:nvPr/>
          </p:nvSpPr>
          <p:spPr bwMode="auto">
            <a:xfrm>
              <a:off x="3200400" y="2667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2" name="Line 18"/>
            <p:cNvSpPr>
              <a:spLocks noChangeShapeType="1"/>
            </p:cNvSpPr>
            <p:nvPr/>
          </p:nvSpPr>
          <p:spPr bwMode="auto">
            <a:xfrm>
              <a:off x="4267200" y="2667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3" name="Text Box 19"/>
            <p:cNvSpPr txBox="1">
              <a:spLocks noChangeArrowheads="1"/>
            </p:cNvSpPr>
            <p:nvPr/>
          </p:nvSpPr>
          <p:spPr bwMode="auto">
            <a:xfrm>
              <a:off x="533400" y="2590800"/>
              <a:ext cx="4429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J2</a:t>
              </a:r>
            </a:p>
          </p:txBody>
        </p:sp>
      </p:grpSp>
      <p:grpSp>
        <p:nvGrpSpPr>
          <p:cNvPr id="60421" name="Group 27"/>
          <p:cNvGrpSpPr>
            <a:grpSpLocks/>
          </p:cNvGrpSpPr>
          <p:nvPr/>
        </p:nvGrpSpPr>
        <p:grpSpPr bwMode="auto">
          <a:xfrm>
            <a:off x="471488" y="3824205"/>
            <a:ext cx="4710112" cy="609600"/>
            <a:chOff x="547688" y="3581400"/>
            <a:chExt cx="4710112" cy="609600"/>
          </a:xfrm>
        </p:grpSpPr>
        <p:sp>
          <p:nvSpPr>
            <p:cNvPr id="60423" name="Text Box 13"/>
            <p:cNvSpPr txBox="1">
              <a:spLocks noChangeArrowheads="1"/>
            </p:cNvSpPr>
            <p:nvPr/>
          </p:nvSpPr>
          <p:spPr bwMode="auto">
            <a:xfrm>
              <a:off x="1066800" y="3657600"/>
              <a:ext cx="40259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JNO	JNAME	         BUDGET   LOC</a:t>
              </a:r>
            </a:p>
            <a:p>
              <a:pPr eaLnBrk="1" hangingPunct="1"/>
              <a:r>
                <a:rPr lang="en-US" sz="1400" i="0"/>
                <a:t>003	Database Dev.    310,000    Orlando</a:t>
              </a:r>
            </a:p>
          </p:txBody>
        </p:sp>
        <p:sp>
          <p:nvSpPr>
            <p:cNvPr id="60424" name="Rectangle 20"/>
            <p:cNvSpPr>
              <a:spLocks noChangeArrowheads="1"/>
            </p:cNvSpPr>
            <p:nvPr/>
          </p:nvSpPr>
          <p:spPr bwMode="auto">
            <a:xfrm>
              <a:off x="990600" y="3632200"/>
              <a:ext cx="4267200" cy="558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0425" name="Line 21"/>
            <p:cNvSpPr>
              <a:spLocks noChangeShapeType="1"/>
            </p:cNvSpPr>
            <p:nvPr/>
          </p:nvSpPr>
          <p:spPr bwMode="auto">
            <a:xfrm>
              <a:off x="990600" y="3886200"/>
              <a:ext cx="426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6" name="Line 22"/>
            <p:cNvSpPr>
              <a:spLocks noChangeShapeType="1"/>
            </p:cNvSpPr>
            <p:nvPr/>
          </p:nvSpPr>
          <p:spPr bwMode="auto">
            <a:xfrm>
              <a:off x="1828800" y="3632200"/>
              <a:ext cx="0" cy="558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7" name="Line 23"/>
            <p:cNvSpPr>
              <a:spLocks noChangeShapeType="1"/>
            </p:cNvSpPr>
            <p:nvPr/>
          </p:nvSpPr>
          <p:spPr bwMode="auto">
            <a:xfrm>
              <a:off x="3276600" y="36576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8" name="Line 24"/>
            <p:cNvSpPr>
              <a:spLocks noChangeShapeType="1"/>
            </p:cNvSpPr>
            <p:nvPr/>
          </p:nvSpPr>
          <p:spPr bwMode="auto">
            <a:xfrm>
              <a:off x="4267200" y="36576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9" name="Text Box 25"/>
            <p:cNvSpPr txBox="1">
              <a:spLocks noChangeArrowheads="1"/>
            </p:cNvSpPr>
            <p:nvPr/>
          </p:nvSpPr>
          <p:spPr bwMode="auto">
            <a:xfrm>
              <a:off x="547688" y="3581400"/>
              <a:ext cx="4429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J3</a:t>
              </a:r>
            </a:p>
          </p:txBody>
        </p:sp>
      </p:grpSp>
      <p:sp>
        <p:nvSpPr>
          <p:cNvPr id="60422" name="Text Box 26"/>
          <p:cNvSpPr txBox="1">
            <a:spLocks noChangeArrowheads="1"/>
          </p:cNvSpPr>
          <p:nvPr/>
        </p:nvSpPr>
        <p:spPr bwMode="auto">
          <a:xfrm>
            <a:off x="974725" y="4730147"/>
            <a:ext cx="7254875" cy="1933575"/>
          </a:xfrm>
          <a:prstGeom prst="rect">
            <a:avLst/>
          </a:prstGeom>
          <a:solidFill>
            <a:srgbClr val="FF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571500" indent="-341313"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5000"/>
              </a:spcAft>
            </a:pPr>
            <a:r>
              <a:rPr lang="en-US" sz="1800" i="0" u="sng" dirty="0"/>
              <a:t>Case 2</a:t>
            </a:r>
            <a:r>
              <a:rPr lang="en-US" sz="1800" i="0" dirty="0"/>
              <a:t>:  There is a second application which accesses only those project tuples where the budget is </a:t>
            </a:r>
            <a:r>
              <a:rPr lang="en-US" sz="1800" b="1" i="0" dirty="0"/>
              <a:t>less than $200,000</a:t>
            </a:r>
            <a:r>
              <a:rPr lang="en-US" sz="1800" i="0" dirty="0"/>
              <a:t>.</a:t>
            </a:r>
          </a:p>
          <a:p>
            <a:pPr lvl="1" eaLnBrk="1" hangingPunct="1">
              <a:spcAft>
                <a:spcPct val="35000"/>
              </a:spcAft>
              <a:buClr>
                <a:srgbClr val="006666"/>
              </a:buClr>
              <a:buFont typeface="Wingdings" pitchFamily="2" charset="2"/>
              <a:buChar char="Ø"/>
            </a:pPr>
            <a:r>
              <a:rPr lang="en-US" sz="1800" i="0" dirty="0"/>
              <a:t>Since tuple “004” is accessed more frequently than tuple “007” by this application, </a:t>
            </a:r>
            <a:r>
              <a:rPr lang="en-US" sz="1800" b="1" dirty="0" err="1"/>
              <a:t>Pr</a:t>
            </a:r>
            <a:r>
              <a:rPr lang="en-US" sz="1800" i="0" dirty="0"/>
              <a:t>  is not complete.</a:t>
            </a:r>
          </a:p>
          <a:p>
            <a:pPr lvl="1" eaLnBrk="1" hangingPunct="1">
              <a:buClr>
                <a:srgbClr val="006666"/>
              </a:buClr>
              <a:buFont typeface="Wingdings" pitchFamily="2" charset="2"/>
              <a:buChar char="Ø"/>
            </a:pPr>
            <a:r>
              <a:rPr lang="en-US" sz="1800" i="0" dirty="0"/>
              <a:t>To make the set of simple predicates complete, we need to add (BUDGET&lt; 200,000) to </a:t>
            </a:r>
            <a:r>
              <a:rPr lang="en-US" sz="1800" b="1" dirty="0"/>
              <a:t>Pr</a:t>
            </a:r>
            <a:r>
              <a:rPr lang="en-US" sz="1800" i="0" dirty="0"/>
              <a:t>.</a:t>
            </a:r>
          </a:p>
        </p:txBody>
      </p:sp>
      <p:grpSp>
        <p:nvGrpSpPr>
          <p:cNvPr id="4" name="Group 3"/>
          <p:cNvGrpSpPr/>
          <p:nvPr/>
        </p:nvGrpSpPr>
        <p:grpSpPr>
          <a:xfrm>
            <a:off x="5791200" y="1117767"/>
            <a:ext cx="2971800" cy="1077218"/>
            <a:chOff x="381000" y="2808982"/>
            <a:chExt cx="2971800" cy="1077218"/>
          </a:xfrm>
        </p:grpSpPr>
        <p:sp>
          <p:nvSpPr>
            <p:cNvPr id="2" name="Rectangle 1"/>
            <p:cNvSpPr/>
            <p:nvPr/>
          </p:nvSpPr>
          <p:spPr>
            <a:xfrm>
              <a:off x="381000" y="2808982"/>
              <a:ext cx="2971800" cy="1077218"/>
            </a:xfrm>
            <a:prstGeom prst="rect">
              <a:avLst/>
            </a:prstGeom>
            <a:solidFill>
              <a:schemeClr val="bg2">
                <a:lumMod val="20000"/>
                <a:lumOff val="80000"/>
              </a:schemeClr>
            </a:solidFill>
          </p:spPr>
          <p:txBody>
            <a:bodyPr wrap="square">
              <a:spAutoFit/>
            </a:bodyPr>
            <a:lstStyle/>
            <a:p>
              <a:pPr eaLnBrk="1" hangingPunct="1"/>
              <a:r>
                <a:rPr lang="en-US" sz="2000" i="0" dirty="0"/>
                <a:t>         LOC=“Montreal”,</a:t>
              </a:r>
            </a:p>
            <a:p>
              <a:pPr eaLnBrk="1" hangingPunct="1"/>
              <a:r>
                <a:rPr lang="en-US" sz="2000" b="1" dirty="0" err="1"/>
                <a:t>Pr</a:t>
              </a:r>
              <a:r>
                <a:rPr lang="en-US" sz="2000" i="0" dirty="0"/>
                <a:t> =   LOC=“New York”,</a:t>
              </a:r>
            </a:p>
            <a:p>
              <a:pPr eaLnBrk="1" hangingPunct="1"/>
              <a:r>
                <a:rPr lang="en-US" sz="2000" i="0" dirty="0"/>
                <a:t>         LOC=“Orlando</a:t>
              </a:r>
              <a:r>
                <a:rPr lang="en-US" i="0" dirty="0"/>
                <a:t>”</a:t>
              </a:r>
              <a:endParaRPr lang="en-US" dirty="0"/>
            </a:p>
          </p:txBody>
        </p:sp>
        <p:sp>
          <p:nvSpPr>
            <p:cNvPr id="3" name="Left Brace 2"/>
            <p:cNvSpPr/>
            <p:nvPr/>
          </p:nvSpPr>
          <p:spPr bwMode="auto">
            <a:xfrm>
              <a:off x="962186" y="2855563"/>
              <a:ext cx="155448" cy="914400"/>
            </a:xfrm>
            <a:prstGeom prst="leftBrac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sp>
        <p:nvSpPr>
          <p:cNvPr id="31" name="Flowchart: Terminator 30"/>
          <p:cNvSpPr/>
          <p:nvPr/>
        </p:nvSpPr>
        <p:spPr bwMode="auto">
          <a:xfrm rot="20311805">
            <a:off x="5671865" y="2629819"/>
            <a:ext cx="1600200" cy="457200"/>
          </a:xfrm>
          <a:prstGeom prst="flowChartTerminator">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Application 1</a:t>
            </a:r>
          </a:p>
        </p:txBody>
      </p:sp>
      <p:sp>
        <p:nvSpPr>
          <p:cNvPr id="32" name="Flowchart: Terminator 31"/>
          <p:cNvSpPr/>
          <p:nvPr/>
        </p:nvSpPr>
        <p:spPr bwMode="auto">
          <a:xfrm rot="1023681">
            <a:off x="6784584" y="3731373"/>
            <a:ext cx="1600200" cy="457200"/>
          </a:xfrm>
          <a:prstGeom prst="flowChartTerminator">
            <a:avLst/>
          </a:prstGeom>
          <a:solidFill>
            <a:srgbClr val="9999F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Application 2</a:t>
            </a:r>
          </a:p>
        </p:txBody>
      </p:sp>
      <p:cxnSp>
        <p:nvCxnSpPr>
          <p:cNvPr id="33" name="Straight Arrow Connector 32"/>
          <p:cNvCxnSpPr/>
          <p:nvPr/>
        </p:nvCxnSpPr>
        <p:spPr bwMode="auto">
          <a:xfrm flipV="1">
            <a:off x="5143359" y="3123549"/>
            <a:ext cx="521944" cy="184285"/>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cxnSp>
        <p:nvCxnSpPr>
          <p:cNvPr id="35" name="Straight Arrow Connector 34"/>
          <p:cNvCxnSpPr/>
          <p:nvPr/>
        </p:nvCxnSpPr>
        <p:spPr bwMode="auto">
          <a:xfrm flipV="1">
            <a:off x="5164949" y="3256614"/>
            <a:ext cx="520127" cy="251710"/>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cxnSp>
        <p:nvCxnSpPr>
          <p:cNvPr id="36" name="Straight Arrow Connector 35"/>
          <p:cNvCxnSpPr/>
          <p:nvPr/>
        </p:nvCxnSpPr>
        <p:spPr bwMode="auto">
          <a:xfrm>
            <a:off x="5152744" y="3307205"/>
            <a:ext cx="1623436" cy="437020"/>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12" name="Cloud Callout 11"/>
          <p:cNvSpPr/>
          <p:nvPr/>
        </p:nvSpPr>
        <p:spPr bwMode="auto">
          <a:xfrm>
            <a:off x="7210142" y="2652111"/>
            <a:ext cx="1552857" cy="942876"/>
          </a:xfrm>
          <a:prstGeom prst="cloudCallout">
            <a:avLst>
              <a:gd name="adj1" fmla="val -32306"/>
              <a:gd name="adj2" fmla="val 65393"/>
            </a:avLst>
          </a:prstGeom>
          <a:solidFill>
            <a:srgbClr val="89E0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600" dirty="0"/>
              <a:t>Budget &lt; $200,000</a:t>
            </a:r>
            <a:endParaRPr kumimoji="0" lang="en-US" sz="1600" b="0" i="1" u="none" strike="noStrike" cap="none" normalizeH="0" baseline="0" dirty="0">
              <a:ln>
                <a:noFill/>
              </a:ln>
              <a:solidFill>
                <a:schemeClr val="tx1"/>
              </a:solidFill>
              <a:effectLst/>
              <a:latin typeface="Comic Sans MS" pitchFamily="66" charset="0"/>
            </a:endParaRPr>
          </a:p>
        </p:txBody>
      </p:sp>
      <p:sp>
        <p:nvSpPr>
          <p:cNvPr id="6" name="Rounded Rectangular Callout 5"/>
          <p:cNvSpPr/>
          <p:nvPr/>
        </p:nvSpPr>
        <p:spPr bwMode="auto">
          <a:xfrm>
            <a:off x="5334000" y="3965145"/>
            <a:ext cx="1342525" cy="606855"/>
          </a:xfrm>
          <a:prstGeom prst="wedgeRoundRectCallout">
            <a:avLst>
              <a:gd name="adj1" fmla="val -10191"/>
              <a:gd name="adj2" fmla="val -117608"/>
              <a:gd name="adj3" fmla="val 16667"/>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ts val="17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Not homogeneous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488970" y="183006"/>
            <a:ext cx="62263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b="1" i="0" dirty="0">
                <a:solidFill>
                  <a:srgbClr val="660066"/>
                </a:solidFill>
              </a:rPr>
              <a:t>Completeness Example 2</a:t>
            </a:r>
          </a:p>
        </p:txBody>
      </p:sp>
      <p:sp>
        <p:nvSpPr>
          <p:cNvPr id="60419" name="Text Box 3"/>
          <p:cNvSpPr txBox="1">
            <a:spLocks noChangeArrowheads="1"/>
          </p:cNvSpPr>
          <p:nvPr/>
        </p:nvSpPr>
        <p:spPr bwMode="auto">
          <a:xfrm>
            <a:off x="660260" y="1117767"/>
            <a:ext cx="18918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i="0" u="sng" dirty="0"/>
              <a:t>Example:</a:t>
            </a:r>
          </a:p>
        </p:txBody>
      </p:sp>
      <p:grpSp>
        <p:nvGrpSpPr>
          <p:cNvPr id="60420" name="Group 26"/>
          <p:cNvGrpSpPr>
            <a:grpSpLocks/>
          </p:cNvGrpSpPr>
          <p:nvPr/>
        </p:nvGrpSpPr>
        <p:grpSpPr bwMode="auto">
          <a:xfrm>
            <a:off x="457200" y="1967254"/>
            <a:ext cx="4800600" cy="1714500"/>
            <a:chOff x="533400" y="1752600"/>
            <a:chExt cx="4800600" cy="1715110"/>
          </a:xfrm>
        </p:grpSpPr>
        <p:sp>
          <p:nvSpPr>
            <p:cNvPr id="60430" name="Rectangle 28"/>
            <p:cNvSpPr>
              <a:spLocks noChangeArrowheads="1"/>
            </p:cNvSpPr>
            <p:nvPr/>
          </p:nvSpPr>
          <p:spPr bwMode="auto">
            <a:xfrm>
              <a:off x="1066800" y="2971800"/>
              <a:ext cx="4191000" cy="457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60431" name="Text Box 6"/>
            <p:cNvSpPr txBox="1">
              <a:spLocks noChangeArrowheads="1"/>
            </p:cNvSpPr>
            <p:nvPr/>
          </p:nvSpPr>
          <p:spPr bwMode="auto">
            <a:xfrm>
              <a:off x="1066800" y="1828800"/>
              <a:ext cx="4225837" cy="1638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300"/>
                </a:spcAft>
              </a:pPr>
              <a:r>
                <a:rPr lang="en-US" sz="1400" i="0" dirty="0"/>
                <a:t>JNO         JNAME	        BUDGET        LOC</a:t>
              </a:r>
            </a:p>
            <a:p>
              <a:pPr eaLnBrk="1" hangingPunct="1"/>
              <a:r>
                <a:rPr lang="en-US" sz="1400" i="0" dirty="0"/>
                <a:t>001          Instrumental      150,000       Montreal</a:t>
              </a:r>
            </a:p>
            <a:p>
              <a:pPr eaLnBrk="1" hangingPunct="1"/>
              <a:endParaRPr lang="en-US" sz="1400" i="0" dirty="0"/>
            </a:p>
            <a:p>
              <a:pPr eaLnBrk="1" hangingPunct="1"/>
              <a:endParaRPr lang="en-US" sz="1400" i="0" dirty="0"/>
            </a:p>
            <a:p>
              <a:pPr eaLnBrk="1" hangingPunct="1"/>
              <a:r>
                <a:rPr lang="en-US" sz="1400" i="0" dirty="0"/>
                <a:t>JNO	  JNAME	        BUDGET        LOC</a:t>
              </a:r>
            </a:p>
            <a:p>
              <a:pPr eaLnBrk="1" hangingPunct="1"/>
              <a:r>
                <a:rPr lang="en-US" sz="1400" i="0" dirty="0"/>
                <a:t>004	    GUI	          135,000   New York</a:t>
              </a:r>
            </a:p>
            <a:p>
              <a:pPr eaLnBrk="1" hangingPunct="1"/>
              <a:r>
                <a:rPr lang="en-US" sz="1400" i="0" dirty="0"/>
                <a:t>007	CAD/CAM          250,000    New York</a:t>
              </a:r>
            </a:p>
          </p:txBody>
        </p:sp>
        <p:sp>
          <p:nvSpPr>
            <p:cNvPr id="60432" name="Rectangle 7"/>
            <p:cNvSpPr>
              <a:spLocks noChangeArrowheads="1"/>
            </p:cNvSpPr>
            <p:nvPr/>
          </p:nvSpPr>
          <p:spPr bwMode="auto">
            <a:xfrm>
              <a:off x="990600" y="1828800"/>
              <a:ext cx="43434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0433" name="Line 8"/>
            <p:cNvSpPr>
              <a:spLocks noChangeShapeType="1"/>
            </p:cNvSpPr>
            <p:nvPr/>
          </p:nvSpPr>
          <p:spPr bwMode="auto">
            <a:xfrm>
              <a:off x="1828800" y="1828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4" name="Line 9"/>
            <p:cNvSpPr>
              <a:spLocks noChangeShapeType="1"/>
            </p:cNvSpPr>
            <p:nvPr/>
          </p:nvSpPr>
          <p:spPr bwMode="auto">
            <a:xfrm>
              <a:off x="990600" y="2109788"/>
              <a:ext cx="4343400" cy="238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5" name="Line 10"/>
            <p:cNvSpPr>
              <a:spLocks noChangeShapeType="1"/>
            </p:cNvSpPr>
            <p:nvPr/>
          </p:nvSpPr>
          <p:spPr bwMode="auto">
            <a:xfrm>
              <a:off x="3200400" y="1828800"/>
              <a:ext cx="0" cy="5572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6" name="Line 11"/>
            <p:cNvSpPr>
              <a:spLocks noChangeShapeType="1"/>
            </p:cNvSpPr>
            <p:nvPr/>
          </p:nvSpPr>
          <p:spPr bwMode="auto">
            <a:xfrm>
              <a:off x="4267200" y="18288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37" name="Text Box 12"/>
            <p:cNvSpPr txBox="1">
              <a:spLocks noChangeArrowheads="1"/>
            </p:cNvSpPr>
            <p:nvPr/>
          </p:nvSpPr>
          <p:spPr bwMode="auto">
            <a:xfrm>
              <a:off x="579438" y="1752600"/>
              <a:ext cx="4111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J1</a:t>
              </a:r>
            </a:p>
          </p:txBody>
        </p:sp>
        <p:sp>
          <p:nvSpPr>
            <p:cNvPr id="60438" name="Rectangle 14"/>
            <p:cNvSpPr>
              <a:spLocks noChangeArrowheads="1"/>
            </p:cNvSpPr>
            <p:nvPr/>
          </p:nvSpPr>
          <p:spPr bwMode="auto">
            <a:xfrm>
              <a:off x="990600" y="2667000"/>
              <a:ext cx="4343400" cy="762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0439" name="Line 15"/>
            <p:cNvSpPr>
              <a:spLocks noChangeShapeType="1"/>
            </p:cNvSpPr>
            <p:nvPr/>
          </p:nvSpPr>
          <p:spPr bwMode="auto">
            <a:xfrm>
              <a:off x="1828800" y="2667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0" name="Line 16"/>
            <p:cNvSpPr>
              <a:spLocks noChangeShapeType="1"/>
            </p:cNvSpPr>
            <p:nvPr/>
          </p:nvSpPr>
          <p:spPr bwMode="auto">
            <a:xfrm>
              <a:off x="990600" y="2971800"/>
              <a:ext cx="434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1" name="Line 17"/>
            <p:cNvSpPr>
              <a:spLocks noChangeShapeType="1"/>
            </p:cNvSpPr>
            <p:nvPr/>
          </p:nvSpPr>
          <p:spPr bwMode="auto">
            <a:xfrm>
              <a:off x="3200400" y="2667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2" name="Line 18"/>
            <p:cNvSpPr>
              <a:spLocks noChangeShapeType="1"/>
            </p:cNvSpPr>
            <p:nvPr/>
          </p:nvSpPr>
          <p:spPr bwMode="auto">
            <a:xfrm>
              <a:off x="4267200" y="2667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43" name="Text Box 19"/>
            <p:cNvSpPr txBox="1">
              <a:spLocks noChangeArrowheads="1"/>
            </p:cNvSpPr>
            <p:nvPr/>
          </p:nvSpPr>
          <p:spPr bwMode="auto">
            <a:xfrm>
              <a:off x="533400" y="2590800"/>
              <a:ext cx="4429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J2</a:t>
              </a:r>
            </a:p>
          </p:txBody>
        </p:sp>
      </p:grpSp>
      <p:grpSp>
        <p:nvGrpSpPr>
          <p:cNvPr id="60421" name="Group 27"/>
          <p:cNvGrpSpPr>
            <a:grpSpLocks/>
          </p:cNvGrpSpPr>
          <p:nvPr/>
        </p:nvGrpSpPr>
        <p:grpSpPr bwMode="auto">
          <a:xfrm>
            <a:off x="471488" y="3824205"/>
            <a:ext cx="4710112" cy="609600"/>
            <a:chOff x="547688" y="3581400"/>
            <a:chExt cx="4710112" cy="609600"/>
          </a:xfrm>
        </p:grpSpPr>
        <p:sp>
          <p:nvSpPr>
            <p:cNvPr id="60423" name="Text Box 13"/>
            <p:cNvSpPr txBox="1">
              <a:spLocks noChangeArrowheads="1"/>
            </p:cNvSpPr>
            <p:nvPr/>
          </p:nvSpPr>
          <p:spPr bwMode="auto">
            <a:xfrm>
              <a:off x="1066800" y="3657600"/>
              <a:ext cx="40259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JNO	JNAME	         BUDGET   LOC</a:t>
              </a:r>
            </a:p>
            <a:p>
              <a:pPr eaLnBrk="1" hangingPunct="1"/>
              <a:r>
                <a:rPr lang="en-US" sz="1400" i="0"/>
                <a:t>003	Database Dev.    310,000    Orlando</a:t>
              </a:r>
            </a:p>
          </p:txBody>
        </p:sp>
        <p:sp>
          <p:nvSpPr>
            <p:cNvPr id="60424" name="Rectangle 20"/>
            <p:cNvSpPr>
              <a:spLocks noChangeArrowheads="1"/>
            </p:cNvSpPr>
            <p:nvPr/>
          </p:nvSpPr>
          <p:spPr bwMode="auto">
            <a:xfrm>
              <a:off x="990600" y="3632200"/>
              <a:ext cx="4267200" cy="558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0425" name="Line 21"/>
            <p:cNvSpPr>
              <a:spLocks noChangeShapeType="1"/>
            </p:cNvSpPr>
            <p:nvPr/>
          </p:nvSpPr>
          <p:spPr bwMode="auto">
            <a:xfrm>
              <a:off x="990600" y="3886200"/>
              <a:ext cx="426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6" name="Line 22"/>
            <p:cNvSpPr>
              <a:spLocks noChangeShapeType="1"/>
            </p:cNvSpPr>
            <p:nvPr/>
          </p:nvSpPr>
          <p:spPr bwMode="auto">
            <a:xfrm>
              <a:off x="1828800" y="3632200"/>
              <a:ext cx="0" cy="558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7" name="Line 23"/>
            <p:cNvSpPr>
              <a:spLocks noChangeShapeType="1"/>
            </p:cNvSpPr>
            <p:nvPr/>
          </p:nvSpPr>
          <p:spPr bwMode="auto">
            <a:xfrm>
              <a:off x="3276600" y="36576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8" name="Line 24"/>
            <p:cNvSpPr>
              <a:spLocks noChangeShapeType="1"/>
            </p:cNvSpPr>
            <p:nvPr/>
          </p:nvSpPr>
          <p:spPr bwMode="auto">
            <a:xfrm>
              <a:off x="4267200" y="36576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0429" name="Text Box 25"/>
            <p:cNvSpPr txBox="1">
              <a:spLocks noChangeArrowheads="1"/>
            </p:cNvSpPr>
            <p:nvPr/>
          </p:nvSpPr>
          <p:spPr bwMode="auto">
            <a:xfrm>
              <a:off x="547688" y="3581400"/>
              <a:ext cx="4429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J3</a:t>
              </a:r>
            </a:p>
          </p:txBody>
        </p:sp>
      </p:grpSp>
      <p:sp>
        <p:nvSpPr>
          <p:cNvPr id="60422" name="Text Box 26"/>
          <p:cNvSpPr txBox="1">
            <a:spLocks noChangeArrowheads="1"/>
          </p:cNvSpPr>
          <p:nvPr/>
        </p:nvSpPr>
        <p:spPr bwMode="auto">
          <a:xfrm>
            <a:off x="471488" y="5202275"/>
            <a:ext cx="7548249" cy="1046440"/>
          </a:xfrm>
          <a:prstGeom prst="rect">
            <a:avLst/>
          </a:prstGeom>
          <a:solidFill>
            <a:srgbClr val="FFDDDD"/>
          </a:solidFill>
          <a:ln>
            <a:noFill/>
          </a:ln>
          <a:effectLst>
            <a:softEdge rad="317500"/>
          </a:effectLst>
          <a:extLst>
            <a:ext uri="{91240B29-F687-4f45-9708-019B960494DF}">
              <a14:hiddenLine xmlns:a14="http://schemas.microsoft.com/office/drawing/2010/main" xmlns="" w="9525">
                <a:solidFill>
                  <a:srgbClr val="000000"/>
                </a:solidFill>
                <a:miter lim="800000"/>
                <a:headEnd/>
                <a:tailEnd/>
              </a14:hiddenLine>
            </a:ext>
          </a:extLst>
        </p:spPr>
        <p:txBody>
          <a:bodyPr wrap="square" lIns="365760" rIns="365760" anchor="ctr" anchorCtr="1">
            <a:spAutoFit/>
          </a:bodyPr>
          <a:lstStyle>
            <a:lvl1pPr eaLnBrk="0" hangingPunct="0">
              <a:defRPr sz="2400" i="1">
                <a:solidFill>
                  <a:schemeClr val="tx1"/>
                </a:solidFill>
                <a:latin typeface="Comic Sans MS" pitchFamily="66" charset="0"/>
                <a:cs typeface="Arial" charset="0"/>
              </a:defRPr>
            </a:lvl1pPr>
            <a:lvl2pPr marL="571500" indent="-341313"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spcAft>
                <a:spcPts val="1200"/>
              </a:spcAft>
            </a:pPr>
            <a:r>
              <a:rPr lang="en-US" sz="2600" i="0" dirty="0"/>
              <a:t>The set of simple predicates should include</a:t>
            </a:r>
          </a:p>
          <a:p>
            <a:pPr algn="ctr" eaLnBrk="1" hangingPunct="1">
              <a:spcAft>
                <a:spcPts val="2400"/>
              </a:spcAft>
            </a:pPr>
            <a:r>
              <a:rPr lang="en-US" sz="2600" i="0" dirty="0"/>
              <a:t> “BUDGET” !</a:t>
            </a:r>
          </a:p>
        </p:txBody>
      </p:sp>
      <p:grpSp>
        <p:nvGrpSpPr>
          <p:cNvPr id="4" name="Group 3"/>
          <p:cNvGrpSpPr/>
          <p:nvPr/>
        </p:nvGrpSpPr>
        <p:grpSpPr>
          <a:xfrm>
            <a:off x="5791200" y="1117767"/>
            <a:ext cx="2971800" cy="1077218"/>
            <a:chOff x="381000" y="2808982"/>
            <a:chExt cx="2971800" cy="1077218"/>
          </a:xfrm>
        </p:grpSpPr>
        <p:sp>
          <p:nvSpPr>
            <p:cNvPr id="2" name="Rectangle 1"/>
            <p:cNvSpPr/>
            <p:nvPr/>
          </p:nvSpPr>
          <p:spPr>
            <a:xfrm>
              <a:off x="381000" y="2808982"/>
              <a:ext cx="2971800" cy="1077218"/>
            </a:xfrm>
            <a:prstGeom prst="rect">
              <a:avLst/>
            </a:prstGeom>
            <a:solidFill>
              <a:schemeClr val="bg2">
                <a:lumMod val="20000"/>
                <a:lumOff val="80000"/>
              </a:schemeClr>
            </a:solidFill>
          </p:spPr>
          <p:txBody>
            <a:bodyPr wrap="square">
              <a:spAutoFit/>
            </a:bodyPr>
            <a:lstStyle/>
            <a:p>
              <a:pPr eaLnBrk="1" hangingPunct="1"/>
              <a:r>
                <a:rPr lang="en-US" sz="2000" i="0" dirty="0"/>
                <a:t>         LOC=“Montreal”,</a:t>
              </a:r>
            </a:p>
            <a:p>
              <a:pPr eaLnBrk="1" hangingPunct="1"/>
              <a:r>
                <a:rPr lang="en-US" sz="2000" b="1" dirty="0" err="1"/>
                <a:t>Pr</a:t>
              </a:r>
              <a:r>
                <a:rPr lang="en-US" sz="2000" i="0" dirty="0"/>
                <a:t> =   LOC=“New York”,</a:t>
              </a:r>
            </a:p>
            <a:p>
              <a:pPr eaLnBrk="1" hangingPunct="1"/>
              <a:r>
                <a:rPr lang="en-US" sz="2000" i="0" dirty="0"/>
                <a:t>         LOC=“Orlando</a:t>
              </a:r>
              <a:r>
                <a:rPr lang="en-US" i="0" dirty="0"/>
                <a:t>”</a:t>
              </a:r>
              <a:endParaRPr lang="en-US" dirty="0"/>
            </a:p>
          </p:txBody>
        </p:sp>
        <p:sp>
          <p:nvSpPr>
            <p:cNvPr id="3" name="Left Brace 2"/>
            <p:cNvSpPr/>
            <p:nvPr/>
          </p:nvSpPr>
          <p:spPr bwMode="auto">
            <a:xfrm>
              <a:off x="962186" y="2855563"/>
              <a:ext cx="155448" cy="914400"/>
            </a:xfrm>
            <a:prstGeom prst="leftBrace">
              <a:avLst/>
            </a:prstGeom>
            <a:no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sp>
        <p:nvSpPr>
          <p:cNvPr id="31" name="Flowchart: Terminator 30"/>
          <p:cNvSpPr/>
          <p:nvPr/>
        </p:nvSpPr>
        <p:spPr bwMode="auto">
          <a:xfrm rot="20311805">
            <a:off x="5671865" y="2629819"/>
            <a:ext cx="1600200" cy="457200"/>
          </a:xfrm>
          <a:prstGeom prst="flowChartTerminator">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Application 1</a:t>
            </a:r>
          </a:p>
        </p:txBody>
      </p:sp>
      <p:sp>
        <p:nvSpPr>
          <p:cNvPr id="32" name="Flowchart: Terminator 31"/>
          <p:cNvSpPr/>
          <p:nvPr/>
        </p:nvSpPr>
        <p:spPr bwMode="auto">
          <a:xfrm rot="1023681">
            <a:off x="6784584" y="3731373"/>
            <a:ext cx="1600200" cy="457200"/>
          </a:xfrm>
          <a:prstGeom prst="flowChartTerminator">
            <a:avLst/>
          </a:prstGeom>
          <a:solidFill>
            <a:srgbClr val="9999F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Application 2</a:t>
            </a:r>
          </a:p>
        </p:txBody>
      </p:sp>
      <p:cxnSp>
        <p:nvCxnSpPr>
          <p:cNvPr id="33" name="Straight Arrow Connector 32"/>
          <p:cNvCxnSpPr/>
          <p:nvPr/>
        </p:nvCxnSpPr>
        <p:spPr bwMode="auto">
          <a:xfrm flipV="1">
            <a:off x="5143359" y="3123549"/>
            <a:ext cx="521944" cy="184285"/>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cxnSp>
        <p:nvCxnSpPr>
          <p:cNvPr id="35" name="Straight Arrow Connector 34"/>
          <p:cNvCxnSpPr/>
          <p:nvPr/>
        </p:nvCxnSpPr>
        <p:spPr bwMode="auto">
          <a:xfrm flipV="1">
            <a:off x="5164949" y="3256614"/>
            <a:ext cx="520127" cy="251710"/>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cxnSp>
        <p:nvCxnSpPr>
          <p:cNvPr id="36" name="Straight Arrow Connector 35"/>
          <p:cNvCxnSpPr/>
          <p:nvPr/>
        </p:nvCxnSpPr>
        <p:spPr bwMode="auto">
          <a:xfrm>
            <a:off x="5152744" y="3307205"/>
            <a:ext cx="1623436" cy="437020"/>
          </a:xfrm>
          <a:prstGeom prst="straightConnector1">
            <a:avLst/>
          </a:prstGeom>
          <a:solidFill>
            <a:schemeClr val="accent1"/>
          </a:solidFill>
          <a:ln w="9525" cap="flat" cmpd="sng" algn="ctr">
            <a:solidFill>
              <a:schemeClr val="tx1"/>
            </a:solidFill>
            <a:prstDash val="solid"/>
            <a:round/>
            <a:headEnd type="oval" w="med" len="med"/>
            <a:tailEnd type="triangle" w="med" len="med"/>
          </a:ln>
          <a:effectLst/>
        </p:spPr>
      </p:cxnSp>
      <p:sp>
        <p:nvSpPr>
          <p:cNvPr id="12" name="Cloud Callout 11"/>
          <p:cNvSpPr/>
          <p:nvPr/>
        </p:nvSpPr>
        <p:spPr bwMode="auto">
          <a:xfrm>
            <a:off x="7203456" y="2652111"/>
            <a:ext cx="1559544" cy="942876"/>
          </a:xfrm>
          <a:prstGeom prst="cloudCallout">
            <a:avLst>
              <a:gd name="adj1" fmla="val -21435"/>
              <a:gd name="adj2" fmla="val 69869"/>
            </a:avLst>
          </a:prstGeom>
          <a:solidFill>
            <a:srgbClr val="B8C6F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omic Sans MS" pitchFamily="66" charset="0"/>
              </a:rPr>
              <a:t>Small-budget projects</a:t>
            </a:r>
          </a:p>
        </p:txBody>
      </p:sp>
      <p:sp>
        <p:nvSpPr>
          <p:cNvPr id="6" name="Rounded Rectangular Callout 5"/>
          <p:cNvSpPr/>
          <p:nvPr/>
        </p:nvSpPr>
        <p:spPr bwMode="auto">
          <a:xfrm>
            <a:off x="5334000" y="3965145"/>
            <a:ext cx="1342525" cy="606855"/>
          </a:xfrm>
          <a:prstGeom prst="wedgeRoundRectCallout">
            <a:avLst>
              <a:gd name="adj1" fmla="val -10191"/>
              <a:gd name="adj2" fmla="val -117608"/>
              <a:gd name="adj3" fmla="val 16667"/>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ts val="17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Not homogeneous</a:t>
            </a:r>
          </a:p>
        </p:txBody>
      </p:sp>
    </p:spTree>
    <p:extLst>
      <p:ext uri="{BB962C8B-B14F-4D97-AF65-F5344CB8AC3E}">
        <p14:creationId xmlns:p14="http://schemas.microsoft.com/office/powerpoint/2010/main" val="266183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ssolve">
                                      <p:cBhvr>
                                        <p:cTn id="7"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ChangeArrowheads="1"/>
          </p:cNvSpPr>
          <p:nvPr/>
        </p:nvSpPr>
        <p:spPr bwMode="auto">
          <a:xfrm>
            <a:off x="457200" y="2878138"/>
            <a:ext cx="6858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43" name="Text Box 1027"/>
          <p:cNvSpPr txBox="1">
            <a:spLocks noChangeArrowheads="1"/>
          </p:cNvSpPr>
          <p:nvPr/>
        </p:nvSpPr>
        <p:spPr bwMode="auto">
          <a:xfrm>
            <a:off x="593725" y="2924175"/>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a:t>J</a:t>
            </a:r>
          </a:p>
        </p:txBody>
      </p:sp>
      <p:sp>
        <p:nvSpPr>
          <p:cNvPr id="61444" name="Rectangle 1028"/>
          <p:cNvSpPr>
            <a:spLocks noChangeArrowheads="1"/>
          </p:cNvSpPr>
          <p:nvPr/>
        </p:nvSpPr>
        <p:spPr bwMode="auto">
          <a:xfrm>
            <a:off x="2209800" y="2316163"/>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45" name="Rectangle 1029"/>
          <p:cNvSpPr>
            <a:spLocks noChangeArrowheads="1"/>
          </p:cNvSpPr>
          <p:nvPr/>
        </p:nvSpPr>
        <p:spPr bwMode="auto">
          <a:xfrm>
            <a:off x="2209800" y="3179763"/>
            <a:ext cx="609600"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46" name="Rectangle 1030"/>
          <p:cNvSpPr>
            <a:spLocks noChangeArrowheads="1"/>
          </p:cNvSpPr>
          <p:nvPr/>
        </p:nvSpPr>
        <p:spPr bwMode="auto">
          <a:xfrm>
            <a:off x="2057400" y="4297363"/>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47" name="Text Box 1031"/>
          <p:cNvSpPr txBox="1">
            <a:spLocks noChangeArrowheads="1"/>
          </p:cNvSpPr>
          <p:nvPr/>
        </p:nvSpPr>
        <p:spPr bwMode="auto">
          <a:xfrm>
            <a:off x="2286000" y="2316163"/>
            <a:ext cx="4270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a:t>
            </a:r>
          </a:p>
        </p:txBody>
      </p:sp>
      <p:sp>
        <p:nvSpPr>
          <p:cNvPr id="61448" name="Text Box 1032"/>
          <p:cNvSpPr txBox="1">
            <a:spLocks noChangeArrowheads="1"/>
          </p:cNvSpPr>
          <p:nvPr/>
        </p:nvSpPr>
        <p:spPr bwMode="auto">
          <a:xfrm>
            <a:off x="2286000" y="3230563"/>
            <a:ext cx="452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2</a:t>
            </a:r>
          </a:p>
        </p:txBody>
      </p:sp>
      <p:sp>
        <p:nvSpPr>
          <p:cNvPr id="61449" name="Text Box 1033"/>
          <p:cNvSpPr txBox="1">
            <a:spLocks noChangeArrowheads="1"/>
          </p:cNvSpPr>
          <p:nvPr/>
        </p:nvSpPr>
        <p:spPr bwMode="auto">
          <a:xfrm>
            <a:off x="2133600" y="4297363"/>
            <a:ext cx="452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3</a:t>
            </a:r>
          </a:p>
        </p:txBody>
      </p:sp>
      <p:sp>
        <p:nvSpPr>
          <p:cNvPr id="61450" name="Line 1034"/>
          <p:cNvSpPr>
            <a:spLocks noChangeShapeType="1"/>
          </p:cNvSpPr>
          <p:nvPr/>
        </p:nvSpPr>
        <p:spPr bwMode="auto">
          <a:xfrm flipV="1">
            <a:off x="1143000" y="2649538"/>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1" name="Line 1035"/>
          <p:cNvSpPr>
            <a:spLocks noChangeShapeType="1"/>
          </p:cNvSpPr>
          <p:nvPr/>
        </p:nvSpPr>
        <p:spPr bwMode="auto">
          <a:xfrm>
            <a:off x="1143000" y="3182938"/>
            <a:ext cx="1066800" cy="2762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2" name="Line 1036"/>
          <p:cNvSpPr>
            <a:spLocks noChangeShapeType="1"/>
          </p:cNvSpPr>
          <p:nvPr/>
        </p:nvSpPr>
        <p:spPr bwMode="auto">
          <a:xfrm>
            <a:off x="1143000" y="3335338"/>
            <a:ext cx="914400" cy="1190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53" name="Text Box 1037"/>
          <p:cNvSpPr txBox="1">
            <a:spLocks noChangeArrowheads="1"/>
          </p:cNvSpPr>
          <p:nvPr/>
        </p:nvSpPr>
        <p:spPr bwMode="auto">
          <a:xfrm>
            <a:off x="1524000" y="1935163"/>
            <a:ext cx="1511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LOC=“Montreal”</a:t>
            </a:r>
          </a:p>
        </p:txBody>
      </p:sp>
      <p:sp>
        <p:nvSpPr>
          <p:cNvPr id="61454" name="Text Box 1038"/>
          <p:cNvSpPr txBox="1">
            <a:spLocks noChangeArrowheads="1"/>
          </p:cNvSpPr>
          <p:nvPr/>
        </p:nvSpPr>
        <p:spPr bwMode="auto">
          <a:xfrm>
            <a:off x="1676400" y="2925763"/>
            <a:ext cx="15605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LOC=“New York”</a:t>
            </a:r>
          </a:p>
        </p:txBody>
      </p:sp>
      <p:sp>
        <p:nvSpPr>
          <p:cNvPr id="61455" name="Text Box 1039"/>
          <p:cNvSpPr txBox="1">
            <a:spLocks noChangeArrowheads="1"/>
          </p:cNvSpPr>
          <p:nvPr/>
        </p:nvSpPr>
        <p:spPr bwMode="auto">
          <a:xfrm>
            <a:off x="1905000" y="3992563"/>
            <a:ext cx="141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LOC=“Orlando”</a:t>
            </a:r>
          </a:p>
        </p:txBody>
      </p:sp>
      <p:sp>
        <p:nvSpPr>
          <p:cNvPr id="61456" name="Rectangle 1040"/>
          <p:cNvSpPr>
            <a:spLocks noChangeArrowheads="1"/>
          </p:cNvSpPr>
          <p:nvPr/>
        </p:nvSpPr>
        <p:spPr bwMode="auto">
          <a:xfrm>
            <a:off x="3810000" y="1630363"/>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57" name="Text Box 1041"/>
          <p:cNvSpPr txBox="1">
            <a:spLocks noChangeArrowheads="1"/>
          </p:cNvSpPr>
          <p:nvPr/>
        </p:nvSpPr>
        <p:spPr bwMode="auto">
          <a:xfrm>
            <a:off x="3886200" y="1630363"/>
            <a:ext cx="5016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11</a:t>
            </a:r>
          </a:p>
        </p:txBody>
      </p:sp>
      <p:sp>
        <p:nvSpPr>
          <p:cNvPr id="61458" name="Rectangle 1042"/>
          <p:cNvSpPr>
            <a:spLocks noChangeArrowheads="1"/>
          </p:cNvSpPr>
          <p:nvPr/>
        </p:nvSpPr>
        <p:spPr bwMode="auto">
          <a:xfrm>
            <a:off x="3810000" y="2239963"/>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59" name="Text Box 1043"/>
          <p:cNvSpPr txBox="1">
            <a:spLocks noChangeArrowheads="1"/>
          </p:cNvSpPr>
          <p:nvPr/>
        </p:nvSpPr>
        <p:spPr bwMode="auto">
          <a:xfrm>
            <a:off x="3886200" y="2239963"/>
            <a:ext cx="527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12</a:t>
            </a:r>
          </a:p>
        </p:txBody>
      </p:sp>
      <p:sp>
        <p:nvSpPr>
          <p:cNvPr id="61460" name="Line 1044"/>
          <p:cNvSpPr>
            <a:spLocks noChangeShapeType="1"/>
          </p:cNvSpPr>
          <p:nvPr/>
        </p:nvSpPr>
        <p:spPr bwMode="auto">
          <a:xfrm flipV="1">
            <a:off x="2819400" y="1782763"/>
            <a:ext cx="9906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1" name="Line 1045"/>
          <p:cNvSpPr>
            <a:spLocks noChangeShapeType="1"/>
          </p:cNvSpPr>
          <p:nvPr/>
        </p:nvSpPr>
        <p:spPr bwMode="auto">
          <a:xfrm>
            <a:off x="2819400" y="2544763"/>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62" name="Text Box 1046"/>
          <p:cNvSpPr txBox="1">
            <a:spLocks noChangeArrowheads="1"/>
          </p:cNvSpPr>
          <p:nvPr/>
        </p:nvSpPr>
        <p:spPr bwMode="auto">
          <a:xfrm>
            <a:off x="3657600" y="1325563"/>
            <a:ext cx="1546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BUDGET&lt;=200,000</a:t>
            </a:r>
          </a:p>
        </p:txBody>
      </p:sp>
      <p:sp>
        <p:nvSpPr>
          <p:cNvPr id="61463" name="Text Box 1047"/>
          <p:cNvSpPr txBox="1">
            <a:spLocks noChangeArrowheads="1"/>
          </p:cNvSpPr>
          <p:nvPr/>
        </p:nvSpPr>
        <p:spPr bwMode="auto">
          <a:xfrm>
            <a:off x="3657600" y="2620963"/>
            <a:ext cx="14684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BUDGET&gt;200,000</a:t>
            </a:r>
          </a:p>
        </p:txBody>
      </p:sp>
      <p:sp>
        <p:nvSpPr>
          <p:cNvPr id="61464" name="Rectangle 1056"/>
          <p:cNvSpPr>
            <a:spLocks noChangeArrowheads="1"/>
          </p:cNvSpPr>
          <p:nvPr/>
        </p:nvSpPr>
        <p:spPr bwMode="auto">
          <a:xfrm>
            <a:off x="3810000" y="3255963"/>
            <a:ext cx="609600"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65" name="Text Box 1057"/>
          <p:cNvSpPr txBox="1">
            <a:spLocks noChangeArrowheads="1"/>
          </p:cNvSpPr>
          <p:nvPr/>
        </p:nvSpPr>
        <p:spPr bwMode="auto">
          <a:xfrm>
            <a:off x="3886200" y="3306763"/>
            <a:ext cx="527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21</a:t>
            </a:r>
          </a:p>
        </p:txBody>
      </p:sp>
      <p:sp>
        <p:nvSpPr>
          <p:cNvPr id="61466" name="Text Box 1058"/>
          <p:cNvSpPr txBox="1">
            <a:spLocks noChangeArrowheads="1"/>
          </p:cNvSpPr>
          <p:nvPr/>
        </p:nvSpPr>
        <p:spPr bwMode="auto">
          <a:xfrm>
            <a:off x="3657600" y="3025775"/>
            <a:ext cx="15462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BUDGET&lt;=200,000</a:t>
            </a:r>
          </a:p>
        </p:txBody>
      </p:sp>
      <p:sp>
        <p:nvSpPr>
          <p:cNvPr id="61467" name="Rectangle 1059"/>
          <p:cNvSpPr>
            <a:spLocks noChangeArrowheads="1"/>
          </p:cNvSpPr>
          <p:nvPr/>
        </p:nvSpPr>
        <p:spPr bwMode="auto">
          <a:xfrm>
            <a:off x="3810000" y="3865563"/>
            <a:ext cx="609600"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68" name="Text Box 1060"/>
          <p:cNvSpPr txBox="1">
            <a:spLocks noChangeArrowheads="1"/>
          </p:cNvSpPr>
          <p:nvPr/>
        </p:nvSpPr>
        <p:spPr bwMode="auto">
          <a:xfrm>
            <a:off x="3886200" y="3916363"/>
            <a:ext cx="552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22</a:t>
            </a:r>
          </a:p>
        </p:txBody>
      </p:sp>
      <p:sp>
        <p:nvSpPr>
          <p:cNvPr id="61469" name="Text Box 1061"/>
          <p:cNvSpPr txBox="1">
            <a:spLocks noChangeArrowheads="1"/>
          </p:cNvSpPr>
          <p:nvPr/>
        </p:nvSpPr>
        <p:spPr bwMode="auto">
          <a:xfrm>
            <a:off x="3657600" y="4321175"/>
            <a:ext cx="14684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BUDGET&gt;200,000</a:t>
            </a:r>
          </a:p>
        </p:txBody>
      </p:sp>
      <p:sp>
        <p:nvSpPr>
          <p:cNvPr id="61470" name="Line 1062"/>
          <p:cNvSpPr>
            <a:spLocks noChangeShapeType="1"/>
          </p:cNvSpPr>
          <p:nvPr/>
        </p:nvSpPr>
        <p:spPr bwMode="auto">
          <a:xfrm>
            <a:off x="2819400" y="3382963"/>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1" name="Line 1063"/>
          <p:cNvSpPr>
            <a:spLocks noChangeShapeType="1"/>
          </p:cNvSpPr>
          <p:nvPr/>
        </p:nvSpPr>
        <p:spPr bwMode="auto">
          <a:xfrm>
            <a:off x="2819400" y="3459163"/>
            <a:ext cx="990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2" name="Text Box 1064"/>
          <p:cNvSpPr txBox="1">
            <a:spLocks noChangeArrowheads="1"/>
          </p:cNvSpPr>
          <p:nvPr/>
        </p:nvSpPr>
        <p:spPr bwMode="auto">
          <a:xfrm>
            <a:off x="3886200" y="4983163"/>
            <a:ext cx="527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31</a:t>
            </a:r>
          </a:p>
        </p:txBody>
      </p:sp>
      <p:sp>
        <p:nvSpPr>
          <p:cNvPr id="61473" name="Text Box 1065"/>
          <p:cNvSpPr txBox="1">
            <a:spLocks noChangeArrowheads="1"/>
          </p:cNvSpPr>
          <p:nvPr/>
        </p:nvSpPr>
        <p:spPr bwMode="auto">
          <a:xfrm>
            <a:off x="3886200" y="5592763"/>
            <a:ext cx="552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32</a:t>
            </a:r>
          </a:p>
        </p:txBody>
      </p:sp>
      <p:sp>
        <p:nvSpPr>
          <p:cNvPr id="61474" name="Rectangle 1066"/>
          <p:cNvSpPr>
            <a:spLocks noChangeArrowheads="1"/>
          </p:cNvSpPr>
          <p:nvPr/>
        </p:nvSpPr>
        <p:spPr bwMode="auto">
          <a:xfrm>
            <a:off x="3810000" y="4983163"/>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75" name="Rectangle 1067"/>
          <p:cNvSpPr>
            <a:spLocks noChangeArrowheads="1"/>
          </p:cNvSpPr>
          <p:nvPr/>
        </p:nvSpPr>
        <p:spPr bwMode="auto">
          <a:xfrm>
            <a:off x="3810000" y="5592763"/>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61476" name="Line 1068"/>
          <p:cNvSpPr>
            <a:spLocks noChangeShapeType="1"/>
          </p:cNvSpPr>
          <p:nvPr/>
        </p:nvSpPr>
        <p:spPr bwMode="auto">
          <a:xfrm>
            <a:off x="2514600" y="4678363"/>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7" name="Line 1069"/>
          <p:cNvSpPr>
            <a:spLocks noChangeShapeType="1"/>
          </p:cNvSpPr>
          <p:nvPr/>
        </p:nvSpPr>
        <p:spPr bwMode="auto">
          <a:xfrm>
            <a:off x="2438400" y="4678363"/>
            <a:ext cx="13716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8" name="Line 1070"/>
          <p:cNvSpPr>
            <a:spLocks noChangeShapeType="1"/>
          </p:cNvSpPr>
          <p:nvPr/>
        </p:nvSpPr>
        <p:spPr bwMode="auto">
          <a:xfrm>
            <a:off x="2362200" y="4678363"/>
            <a:ext cx="144780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79" name="Text Box 1078"/>
          <p:cNvSpPr txBox="1">
            <a:spLocks noChangeArrowheads="1"/>
          </p:cNvSpPr>
          <p:nvPr/>
        </p:nvSpPr>
        <p:spPr bwMode="auto">
          <a:xfrm>
            <a:off x="3733800" y="6049963"/>
            <a:ext cx="14684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BUDGET&gt;200,000</a:t>
            </a:r>
          </a:p>
        </p:txBody>
      </p:sp>
      <p:sp>
        <p:nvSpPr>
          <p:cNvPr id="61480" name="Text Box 1079"/>
          <p:cNvSpPr txBox="1">
            <a:spLocks noChangeArrowheads="1"/>
          </p:cNvSpPr>
          <p:nvPr/>
        </p:nvSpPr>
        <p:spPr bwMode="auto">
          <a:xfrm>
            <a:off x="3733800" y="4678363"/>
            <a:ext cx="1546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BUDGET&lt;=200,000</a:t>
            </a:r>
          </a:p>
        </p:txBody>
      </p:sp>
      <p:sp>
        <p:nvSpPr>
          <p:cNvPr id="61481" name="Text Box 2"/>
          <p:cNvSpPr txBox="1">
            <a:spLocks noChangeArrowheads="1"/>
          </p:cNvSpPr>
          <p:nvPr/>
        </p:nvSpPr>
        <p:spPr bwMode="auto">
          <a:xfrm>
            <a:off x="438411" y="275832"/>
            <a:ext cx="62263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b="1" i="0" dirty="0">
                <a:solidFill>
                  <a:srgbClr val="660066"/>
                </a:solidFill>
              </a:rPr>
              <a:t>Completeness Example 2</a:t>
            </a:r>
          </a:p>
        </p:txBody>
      </p:sp>
      <p:sp>
        <p:nvSpPr>
          <p:cNvPr id="61482" name="Left Arrow 58"/>
          <p:cNvSpPr>
            <a:spLocks noChangeArrowheads="1"/>
          </p:cNvSpPr>
          <p:nvPr/>
        </p:nvSpPr>
        <p:spPr bwMode="auto">
          <a:xfrm>
            <a:off x="4387850" y="3095626"/>
            <a:ext cx="2393950" cy="762000"/>
          </a:xfrm>
          <a:prstGeom prst="leftArrow">
            <a:avLst>
              <a:gd name="adj1" fmla="val 75000"/>
              <a:gd name="adj2" fmla="val 49993"/>
            </a:avLst>
          </a:prstGeom>
          <a:solidFill>
            <a:schemeClr val="accent1">
              <a:alpha val="27843"/>
            </a:scheme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nchor="ctr" anchorCtr="1"/>
          <a:lstStyle/>
          <a:p>
            <a:pPr algn="r"/>
            <a:r>
              <a:rPr lang="en-US" sz="1400" dirty="0"/>
              <a:t>Small-budget projects in New York</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726" y="677400"/>
            <a:ext cx="2512247" cy="1867363"/>
          </a:xfrm>
          <a:prstGeom prst="rect">
            <a:avLst/>
          </a:prstGeom>
        </p:spPr>
      </p:pic>
      <p:sp>
        <p:nvSpPr>
          <p:cNvPr id="46" name="TextBox 45"/>
          <p:cNvSpPr txBox="1"/>
          <p:nvPr/>
        </p:nvSpPr>
        <p:spPr>
          <a:xfrm>
            <a:off x="6551270" y="2520718"/>
            <a:ext cx="2267704" cy="830997"/>
          </a:xfrm>
          <a:prstGeom prst="rect">
            <a:avLst/>
          </a:prstGeom>
          <a:noFill/>
        </p:spPr>
        <p:txBody>
          <a:bodyPr wrap="square" rtlCol="0">
            <a:spAutoFit/>
          </a:bodyPr>
          <a:lstStyle/>
          <a:p>
            <a:pPr algn="r"/>
            <a:r>
              <a:rPr lang="en-US" dirty="0"/>
              <a:t>Homogeneous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1482"/>
                                        </p:tgtEl>
                                        <p:attrNameLst>
                                          <p:attrName>style.visibility</p:attrName>
                                        </p:attrNameLst>
                                      </p:cBhvr>
                                      <p:to>
                                        <p:strVal val="visible"/>
                                      </p:to>
                                    </p:set>
                                    <p:animEffect transition="in" filter="wipe(right)">
                                      <p:cBhvr>
                                        <p:cTn id="7" dur="500"/>
                                        <p:tgtEl>
                                          <p:spTgt spid="61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1" name="Text Box 2"/>
          <p:cNvSpPr txBox="1">
            <a:spLocks noChangeArrowheads="1"/>
          </p:cNvSpPr>
          <p:nvPr/>
        </p:nvSpPr>
        <p:spPr bwMode="auto">
          <a:xfrm>
            <a:off x="438411" y="275832"/>
            <a:ext cx="62263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b="1" i="0" dirty="0">
                <a:solidFill>
                  <a:srgbClr val="660066"/>
                </a:solidFill>
              </a:rPr>
              <a:t>Completeness Example 2</a:t>
            </a:r>
          </a:p>
        </p:txBody>
      </p:sp>
      <p:pic>
        <p:nvPicPr>
          <p:cNvPr id="28674" name="Picture 2" descr="C:\Users\Kien\AppData\Local\Microsoft\Windows\Temporary Internet Files\Content.IE5\5TRAAGSL\MC90044190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858" y="1844778"/>
            <a:ext cx="1086696" cy="958849"/>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726" y="677400"/>
            <a:ext cx="2512247" cy="1867363"/>
          </a:xfrm>
          <a:prstGeom prst="rect">
            <a:avLst/>
          </a:prstGeom>
        </p:spPr>
      </p:pic>
      <p:sp>
        <p:nvSpPr>
          <p:cNvPr id="46" name="TextBox 45"/>
          <p:cNvSpPr txBox="1"/>
          <p:nvPr/>
        </p:nvSpPr>
        <p:spPr>
          <a:xfrm>
            <a:off x="6551270" y="2520718"/>
            <a:ext cx="2267704" cy="461665"/>
          </a:xfrm>
          <a:prstGeom prst="rect">
            <a:avLst/>
          </a:prstGeom>
          <a:noFill/>
        </p:spPr>
        <p:txBody>
          <a:bodyPr wrap="square" rtlCol="0">
            <a:spAutoFit/>
          </a:bodyPr>
          <a:lstStyle/>
          <a:p>
            <a:pPr algn="r"/>
            <a:r>
              <a:rPr lang="en-US" dirty="0"/>
              <a:t>Homogeneous </a:t>
            </a:r>
          </a:p>
        </p:txBody>
      </p:sp>
      <p:sp>
        <p:nvSpPr>
          <p:cNvPr id="2" name="TextBox 1">
            <a:extLst>
              <a:ext uri="{FF2B5EF4-FFF2-40B4-BE49-F238E27FC236}">
                <a16:creationId xmlns:a16="http://schemas.microsoft.com/office/drawing/2014/main" id="{A586ED19-3022-4F79-96AF-C28A3948A663}"/>
              </a:ext>
            </a:extLst>
          </p:cNvPr>
          <p:cNvSpPr txBox="1"/>
          <p:nvPr/>
        </p:nvSpPr>
        <p:spPr>
          <a:xfrm>
            <a:off x="3905521" y="2751550"/>
            <a:ext cx="2685789" cy="830997"/>
          </a:xfrm>
          <a:prstGeom prst="rect">
            <a:avLst/>
          </a:prstGeom>
          <a:noFill/>
        </p:spPr>
        <p:txBody>
          <a:bodyPr wrap="square" rtlCol="0">
            <a:spAutoFit/>
          </a:bodyPr>
          <a:lstStyle/>
          <a:p>
            <a:r>
              <a:rPr lang="en-US" dirty="0">
                <a:solidFill>
                  <a:srgbClr val="002060"/>
                </a:solidFill>
              </a:rPr>
              <a:t>This makes data allocation easier</a:t>
            </a:r>
          </a:p>
        </p:txBody>
      </p:sp>
      <p:sp>
        <p:nvSpPr>
          <p:cNvPr id="49" name="Text Box 27">
            <a:extLst>
              <a:ext uri="{FF2B5EF4-FFF2-40B4-BE49-F238E27FC236}">
                <a16:creationId xmlns:a16="http://schemas.microsoft.com/office/drawing/2014/main" id="{A1CDCCCB-1635-42E6-AEED-04DB046DC6D5}"/>
              </a:ext>
            </a:extLst>
          </p:cNvPr>
          <p:cNvSpPr txBox="1">
            <a:spLocks noChangeArrowheads="1"/>
          </p:cNvSpPr>
          <p:nvPr/>
        </p:nvSpPr>
        <p:spPr bwMode="auto">
          <a:xfrm>
            <a:off x="5379061" y="4081763"/>
            <a:ext cx="3439912" cy="2349361"/>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lnSpc>
                <a:spcPts val="2200"/>
              </a:lnSpc>
            </a:pPr>
            <a:r>
              <a:rPr lang="en-US" sz="2000" i="0" dirty="0"/>
              <a:t>Completeness is a desirable property because a complete set defines fragments that are not only </a:t>
            </a:r>
            <a:r>
              <a:rPr lang="en-US" sz="2000" i="0" dirty="0">
                <a:solidFill>
                  <a:srgbClr val="FF0000"/>
                </a:solidFill>
              </a:rPr>
              <a:t>logically uniform</a:t>
            </a:r>
            <a:r>
              <a:rPr lang="en-US" sz="2000" i="0" dirty="0"/>
              <a:t> (in that they all satisfy the </a:t>
            </a:r>
            <a:r>
              <a:rPr lang="en-US" sz="2000" i="0" dirty="0" err="1"/>
              <a:t>minterm</a:t>
            </a:r>
            <a:r>
              <a:rPr lang="en-US" sz="2000" i="0" dirty="0"/>
              <a:t> predicate), but </a:t>
            </a:r>
            <a:r>
              <a:rPr lang="en-US" sz="2000" i="0" dirty="0">
                <a:solidFill>
                  <a:srgbClr val="FF0000"/>
                </a:solidFill>
              </a:rPr>
              <a:t>statistically homogeneous</a:t>
            </a:r>
            <a:r>
              <a:rPr lang="en-US" sz="2000" i="0" dirty="0"/>
              <a:t>.</a:t>
            </a:r>
          </a:p>
        </p:txBody>
      </p:sp>
      <p:pic>
        <p:nvPicPr>
          <p:cNvPr id="4" name="Picture 3">
            <a:extLst>
              <a:ext uri="{FF2B5EF4-FFF2-40B4-BE49-F238E27FC236}">
                <a16:creationId xmlns:a16="http://schemas.microsoft.com/office/drawing/2014/main" id="{879342E1-4BA6-4328-A370-6E47BD11B9A7}"/>
              </a:ext>
            </a:extLst>
          </p:cNvPr>
          <p:cNvPicPr>
            <a:picLocks noChangeAspect="1"/>
          </p:cNvPicPr>
          <p:nvPr/>
        </p:nvPicPr>
        <p:blipFill>
          <a:blip r:embed="rId5"/>
          <a:stretch>
            <a:fillRect/>
          </a:stretch>
        </p:blipFill>
        <p:spPr>
          <a:xfrm>
            <a:off x="325026" y="1089196"/>
            <a:ext cx="4755292" cy="5492972"/>
          </a:xfrm>
          <a:prstGeom prst="rect">
            <a:avLst/>
          </a:prstGeom>
        </p:spPr>
      </p:pic>
    </p:spTree>
    <p:extLst>
      <p:ext uri="{BB962C8B-B14F-4D97-AF65-F5344CB8AC3E}">
        <p14:creationId xmlns:p14="http://schemas.microsoft.com/office/powerpoint/2010/main" val="13302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1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8674"/>
                                        </p:tgtEl>
                                        <p:attrNameLst>
                                          <p:attrName>style.visibility</p:attrName>
                                        </p:attrNameLst>
                                      </p:cBhvr>
                                      <p:to>
                                        <p:strVal val="visible"/>
                                      </p:to>
                                    </p:set>
                                    <p:animEffect transition="in" filter="wipe(down)">
                                      <p:cBhvr>
                                        <p:cTn id="19"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242008"/>
            <a:ext cx="7772400" cy="685800"/>
          </a:xfrm>
        </p:spPr>
        <p:txBody>
          <a:bodyPr/>
          <a:lstStyle/>
          <a:p>
            <a:r>
              <a:rPr lang="en-US" dirty="0">
                <a:solidFill>
                  <a:srgbClr val="660066"/>
                </a:solidFill>
                <a:latin typeface="Arial" charset="0"/>
                <a:cs typeface="Arial" charset="0"/>
              </a:rPr>
              <a:t>Redundant Fragmentation</a:t>
            </a:r>
          </a:p>
        </p:txBody>
      </p:sp>
      <p:grpSp>
        <p:nvGrpSpPr>
          <p:cNvPr id="24" name="Group 23"/>
          <p:cNvGrpSpPr/>
          <p:nvPr/>
        </p:nvGrpSpPr>
        <p:grpSpPr>
          <a:xfrm>
            <a:off x="685800" y="1075861"/>
            <a:ext cx="8106655" cy="2542463"/>
            <a:chOff x="648007" y="979677"/>
            <a:chExt cx="8106655" cy="2542463"/>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95128" y="1625261"/>
              <a:ext cx="1050515" cy="14287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6829" y="2294537"/>
              <a:ext cx="1302516" cy="114289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07" y="2177152"/>
              <a:ext cx="1370228" cy="101849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951" y="2503644"/>
              <a:ext cx="1370228" cy="1018496"/>
            </a:xfrm>
            <a:prstGeom prst="rect">
              <a:avLst/>
            </a:prstGeom>
          </p:spPr>
        </p:pic>
        <p:cxnSp>
          <p:nvCxnSpPr>
            <p:cNvPr id="21" name="Straight Arrow Connector 7"/>
            <p:cNvCxnSpPr>
              <a:cxnSpLocks noChangeShapeType="1"/>
            </p:cNvCxnSpPr>
            <p:nvPr/>
          </p:nvCxnSpPr>
          <p:spPr bwMode="auto">
            <a:xfrm>
              <a:off x="2864774" y="2531601"/>
              <a:ext cx="2964368" cy="629470"/>
            </a:xfrm>
            <a:prstGeom prst="straightConnector1">
              <a:avLst/>
            </a:prstGeom>
            <a:noFill/>
            <a:ln w="50800" algn="ctr">
              <a:solidFill>
                <a:srgbClr val="00B0F0"/>
              </a:solidFill>
              <a:round/>
              <a:headEnd/>
              <a:tailEnd type="arrow" w="med" len="med"/>
            </a:ln>
            <a:extLst>
              <a:ext uri="{909E8E84-426E-40dd-AFC4-6F175D3DCCD1}">
                <a14:hiddenFill xmlns:a14="http://schemas.microsoft.com/office/drawing/2010/main" xmlns="">
                  <a:noFill/>
                </a14:hiddenFill>
              </a:ext>
            </a:extLst>
          </p:spPr>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1276" y="1793415"/>
              <a:ext cx="785813" cy="947714"/>
            </a:xfrm>
            <a:prstGeom prst="rect">
              <a:avLst/>
            </a:prstGeom>
          </p:spPr>
        </p:pic>
        <p:sp>
          <p:nvSpPr>
            <p:cNvPr id="19" name="Cloud Callout 18"/>
            <p:cNvSpPr/>
            <p:nvPr/>
          </p:nvSpPr>
          <p:spPr bwMode="auto">
            <a:xfrm>
              <a:off x="7073041" y="979677"/>
              <a:ext cx="1681621" cy="899797"/>
            </a:xfrm>
            <a:prstGeom prst="cloudCallout">
              <a:avLst>
                <a:gd name="adj1" fmla="val -39890"/>
                <a:gd name="adj2" fmla="val 51983"/>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omic Sans MS" pitchFamily="66" charset="0"/>
                </a:rPr>
                <a:t>I want only apples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737" y="1025225"/>
              <a:ext cx="1302516" cy="1142894"/>
            </a:xfrm>
            <a:prstGeom prst="rect">
              <a:avLst/>
            </a:prstGeom>
          </p:spPr>
        </p:pic>
        <p:cxnSp>
          <p:nvCxnSpPr>
            <p:cNvPr id="18" name="Straight Arrow Connector 7"/>
            <p:cNvCxnSpPr>
              <a:cxnSpLocks noChangeShapeType="1"/>
            </p:cNvCxnSpPr>
            <p:nvPr/>
          </p:nvCxnSpPr>
          <p:spPr bwMode="auto">
            <a:xfrm flipV="1">
              <a:off x="2761454" y="1588589"/>
              <a:ext cx="2278546" cy="523924"/>
            </a:xfrm>
            <a:prstGeom prst="straightConnector1">
              <a:avLst/>
            </a:prstGeom>
            <a:noFill/>
            <a:ln w="50800" algn="ctr">
              <a:solidFill>
                <a:srgbClr val="00B0F0"/>
              </a:solidFill>
              <a:round/>
              <a:headEnd/>
              <a:tailEnd type="arrow" w="med" len="med"/>
            </a:ln>
            <a:extLst>
              <a:ext uri="{909E8E84-426E-40dd-AFC4-6F175D3DCCD1}">
                <a14:hiddenFill xmlns:a14="http://schemas.microsoft.com/office/drawing/2010/main" xmlns="">
                  <a:noFill/>
                </a14:hiddenFill>
              </a:ext>
            </a:extLst>
          </p:spPr>
        </p:cxnSp>
      </p:grpSp>
      <p:grpSp>
        <p:nvGrpSpPr>
          <p:cNvPr id="6" name="Group 5"/>
          <p:cNvGrpSpPr/>
          <p:nvPr/>
        </p:nvGrpSpPr>
        <p:grpSpPr>
          <a:xfrm>
            <a:off x="169506" y="3685879"/>
            <a:ext cx="8849125" cy="2924628"/>
            <a:chOff x="169506" y="3685879"/>
            <a:chExt cx="8849125" cy="2924628"/>
          </a:xfrm>
        </p:grpSpPr>
        <p:grpSp>
          <p:nvGrpSpPr>
            <p:cNvPr id="23" name="Group 22"/>
            <p:cNvGrpSpPr/>
            <p:nvPr/>
          </p:nvGrpSpPr>
          <p:grpSpPr>
            <a:xfrm>
              <a:off x="169506" y="4257567"/>
              <a:ext cx="8514346" cy="2352940"/>
              <a:chOff x="489128" y="4258064"/>
              <a:chExt cx="8514346" cy="235294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8758" y="4577226"/>
                <a:ext cx="1684716" cy="1684716"/>
              </a:xfrm>
              <a:prstGeom prst="rect">
                <a:avLst/>
              </a:prstGeom>
            </p:spPr>
          </p:pic>
          <p:sp>
            <p:nvSpPr>
              <p:cNvPr id="62468" name="Oval 3"/>
              <p:cNvSpPr>
                <a:spLocks noChangeArrowheads="1"/>
              </p:cNvSpPr>
              <p:nvPr/>
            </p:nvSpPr>
            <p:spPr bwMode="auto">
              <a:xfrm>
                <a:off x="1992879" y="4619484"/>
                <a:ext cx="2286000" cy="1600200"/>
              </a:xfrm>
              <a:prstGeom prst="ellipse">
                <a:avLst/>
              </a:prstGeom>
              <a:solidFill>
                <a:schemeClr val="accent1"/>
              </a:solidFill>
              <a:ln w="9525" algn="ctr">
                <a:solidFill>
                  <a:schemeClr val="tx1"/>
                </a:solidFill>
                <a:round/>
                <a:headEnd/>
                <a:tailEnd/>
              </a:ln>
            </p:spPr>
            <p:txBody>
              <a:bodyPr anchor="ctr"/>
              <a:lstStyle/>
              <a:p>
                <a:pPr algn="ctr"/>
                <a:r>
                  <a:rPr lang="en-US" sz="1800"/>
                  <a:t>Logically uniform  &amp; statistically homogeneous fragment</a:t>
                </a:r>
              </a:p>
            </p:txBody>
          </p:sp>
          <p:sp>
            <p:nvSpPr>
              <p:cNvPr id="62469" name="Oval 4"/>
              <p:cNvSpPr>
                <a:spLocks noChangeArrowheads="1"/>
              </p:cNvSpPr>
              <p:nvPr/>
            </p:nvSpPr>
            <p:spPr bwMode="auto">
              <a:xfrm>
                <a:off x="5002779" y="4258064"/>
                <a:ext cx="1981200" cy="990600"/>
              </a:xfrm>
              <a:prstGeom prst="ellipse">
                <a:avLst/>
              </a:prstGeom>
              <a:solidFill>
                <a:schemeClr val="accent1"/>
              </a:solidFill>
              <a:ln w="9525" algn="ctr">
                <a:solidFill>
                  <a:schemeClr val="tx1"/>
                </a:solidFill>
                <a:round/>
                <a:headEnd/>
                <a:tailEnd/>
              </a:ln>
            </p:spPr>
            <p:txBody>
              <a:bodyPr anchor="ctr"/>
              <a:lstStyle/>
              <a:p>
                <a:pPr algn="r"/>
                <a:r>
                  <a:rPr lang="en-US" sz="1800" i="0" dirty="0"/>
                  <a:t>Fragment 1</a:t>
                </a:r>
              </a:p>
            </p:txBody>
          </p:sp>
          <p:sp>
            <p:nvSpPr>
              <p:cNvPr id="62470" name="Oval 5"/>
              <p:cNvSpPr>
                <a:spLocks noChangeArrowheads="1"/>
              </p:cNvSpPr>
              <p:nvPr/>
            </p:nvSpPr>
            <p:spPr bwMode="auto">
              <a:xfrm>
                <a:off x="4993254" y="5544204"/>
                <a:ext cx="2057400" cy="1066800"/>
              </a:xfrm>
              <a:prstGeom prst="ellipse">
                <a:avLst/>
              </a:prstGeom>
              <a:solidFill>
                <a:schemeClr val="accent1"/>
              </a:solidFill>
              <a:ln w="9525" algn="ctr">
                <a:solidFill>
                  <a:schemeClr val="tx1"/>
                </a:solidFill>
                <a:round/>
                <a:headEnd/>
                <a:tailEnd/>
              </a:ln>
            </p:spPr>
            <p:txBody>
              <a:bodyPr anchor="ctr"/>
              <a:lstStyle/>
              <a:p>
                <a:pPr algn="r"/>
                <a:r>
                  <a:rPr lang="en-US" sz="1800" i="0"/>
                  <a:t>Fragment 2</a:t>
                </a:r>
              </a:p>
            </p:txBody>
          </p:sp>
          <p:cxnSp>
            <p:nvCxnSpPr>
              <p:cNvPr id="62471" name="Straight Arrow Connector 7"/>
              <p:cNvCxnSpPr>
                <a:cxnSpLocks noChangeShapeType="1"/>
              </p:cNvCxnSpPr>
              <p:nvPr/>
            </p:nvCxnSpPr>
            <p:spPr bwMode="auto">
              <a:xfrm flipV="1">
                <a:off x="4240779" y="4952659"/>
                <a:ext cx="762000" cy="143008"/>
              </a:xfrm>
              <a:prstGeom prst="straightConnector1">
                <a:avLst/>
              </a:prstGeom>
              <a:noFill/>
              <a:ln w="50800" algn="ctr">
                <a:solidFill>
                  <a:srgbClr val="00B0F0"/>
                </a:solidFill>
                <a:round/>
                <a:headEnd/>
                <a:tailEnd type="arrow" w="med" len="med"/>
              </a:ln>
              <a:extLst>
                <a:ext uri="{909E8E84-426E-40dd-AFC4-6F175D3DCCD1}">
                  <a14:hiddenFill xmlns:a14="http://schemas.microsoft.com/office/drawing/2010/main" xmlns="">
                    <a:noFill/>
                  </a14:hiddenFill>
                </a:ext>
              </a:extLst>
            </p:spPr>
          </p:cxnSp>
          <p:cxnSp>
            <p:nvCxnSpPr>
              <p:cNvPr id="62472" name="Straight Arrow Connector 9"/>
              <p:cNvCxnSpPr>
                <a:cxnSpLocks noChangeShapeType="1"/>
              </p:cNvCxnSpPr>
              <p:nvPr/>
            </p:nvCxnSpPr>
            <p:spPr bwMode="auto">
              <a:xfrm>
                <a:off x="4278879" y="5734107"/>
                <a:ext cx="685800" cy="190500"/>
              </a:xfrm>
              <a:prstGeom prst="straightConnector1">
                <a:avLst/>
              </a:prstGeom>
              <a:noFill/>
              <a:ln w="50800" algn="ctr">
                <a:solidFill>
                  <a:srgbClr val="00B0F0"/>
                </a:solidFill>
                <a:round/>
                <a:headEnd/>
                <a:tailEnd type="arrow" w="med" len="med"/>
              </a:ln>
              <a:extLst>
                <a:ext uri="{909E8E84-426E-40dd-AFC4-6F175D3DCCD1}">
                  <a14:hiddenFill xmlns:a14="http://schemas.microsoft.com/office/drawing/2010/main" xmlns="">
                    <a:noFill/>
                  </a14:hiddenFill>
                </a:ext>
              </a:extLst>
            </p:spPr>
          </p:cxn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2385" y="4401088"/>
                <a:ext cx="978932" cy="727644"/>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4490" y="5710436"/>
                <a:ext cx="978932" cy="727644"/>
              </a:xfrm>
              <a:prstGeom prst="rect">
                <a:avLst/>
              </a:prstGeom>
            </p:spPr>
          </p:pic>
          <p:pic>
            <p:nvPicPr>
              <p:cNvPr id="12" name="Picture 11">
                <a:extLst>
                  <a:ext uri="{FF2B5EF4-FFF2-40B4-BE49-F238E27FC236}">
                    <a16:creationId xmlns:a16="http://schemas.microsoft.com/office/drawing/2014/main" id="{F5E39922-89F6-418D-8468-CB23054BE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128" y="4470554"/>
                <a:ext cx="1981200" cy="1472635"/>
              </a:xfrm>
              <a:prstGeom prst="rect">
                <a:avLst/>
              </a:prstGeom>
            </p:spPr>
          </p:pic>
        </p:grpSp>
        <p:sp>
          <p:nvSpPr>
            <p:cNvPr id="29" name="Cloud Callout 28"/>
            <p:cNvSpPr/>
            <p:nvPr/>
          </p:nvSpPr>
          <p:spPr bwMode="auto">
            <a:xfrm>
              <a:off x="7333916" y="3685879"/>
              <a:ext cx="1684715" cy="1019212"/>
            </a:xfrm>
            <a:prstGeom prst="cloudCallout">
              <a:avLst>
                <a:gd name="adj1" fmla="val -11287"/>
                <a:gd name="adj2" fmla="val 70305"/>
              </a:avLst>
            </a:prstGeom>
            <a:solidFill>
              <a:srgbClr val="EDB9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omic Sans MS" pitchFamily="66" charset="0"/>
                </a:rPr>
                <a:t>I </a:t>
              </a:r>
              <a:r>
                <a:rPr lang="en-US" sz="1600" dirty="0"/>
                <a:t>also want the other</a:t>
              </a:r>
              <a:r>
                <a:rPr kumimoji="0" lang="en-US" sz="1600" b="0" i="1" u="none" strike="noStrike" cap="none" normalizeH="0" baseline="0" dirty="0">
                  <a:ln>
                    <a:noFill/>
                  </a:ln>
                  <a:solidFill>
                    <a:schemeClr val="tx1"/>
                  </a:solidFill>
                  <a:effectLst/>
                  <a:latin typeface="Comic Sans MS" pitchFamily="66" charset="0"/>
                </a:rPr>
                <a:t> </a:t>
              </a:r>
              <a:r>
                <a:rPr lang="en-US" sz="1600" dirty="0"/>
                <a:t>basket</a:t>
              </a:r>
              <a:endParaRPr kumimoji="0" lang="en-US" sz="1600" b="0" i="1" u="none" strike="noStrike" cap="none" normalizeH="0" baseline="0" dirty="0">
                <a:ln>
                  <a:noFill/>
                </a:ln>
                <a:solidFill>
                  <a:schemeClr val="tx1"/>
                </a:solidFill>
                <a:effectLst/>
                <a:latin typeface="Comic Sans MS" pitchFamily="66" charset="0"/>
              </a:endParaRPr>
            </a:p>
          </p:txBody>
        </p:sp>
      </p:grpSp>
      <p:sp>
        <p:nvSpPr>
          <p:cNvPr id="3" name="TextBox 2">
            <a:extLst>
              <a:ext uri="{FF2B5EF4-FFF2-40B4-BE49-F238E27FC236}">
                <a16:creationId xmlns:a16="http://schemas.microsoft.com/office/drawing/2014/main" id="{BF9EF06F-EE70-4CE6-9F0B-21FB021E3480}"/>
              </a:ext>
            </a:extLst>
          </p:cNvPr>
          <p:cNvSpPr txBox="1"/>
          <p:nvPr/>
        </p:nvSpPr>
        <p:spPr>
          <a:xfrm>
            <a:off x="948437" y="4004325"/>
            <a:ext cx="3852337" cy="461665"/>
          </a:xfrm>
          <a:prstGeom prst="rect">
            <a:avLst/>
          </a:prstGeom>
          <a:noFill/>
        </p:spPr>
        <p:txBody>
          <a:bodyPr wrap="none" rtlCol="0">
            <a:spAutoFit/>
          </a:bodyPr>
          <a:lstStyle/>
          <a:p>
            <a:r>
              <a:rPr lang="en-US" dirty="0"/>
              <a:t>Too much fragmentation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279364" y="230091"/>
            <a:ext cx="227498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b="1" i="0" dirty="0">
                <a:solidFill>
                  <a:srgbClr val="660066"/>
                </a:solidFill>
              </a:rPr>
              <a:t>Relevant</a:t>
            </a:r>
          </a:p>
        </p:txBody>
      </p:sp>
      <p:grpSp>
        <p:nvGrpSpPr>
          <p:cNvPr id="7181" name="Group 43"/>
          <p:cNvGrpSpPr>
            <a:grpSpLocks/>
          </p:cNvGrpSpPr>
          <p:nvPr/>
        </p:nvGrpSpPr>
        <p:grpSpPr bwMode="auto">
          <a:xfrm>
            <a:off x="685800" y="4952997"/>
            <a:ext cx="8146543" cy="1324404"/>
            <a:chOff x="1143000" y="4953000"/>
            <a:chExt cx="8146199" cy="1324465"/>
          </a:xfrm>
        </p:grpSpPr>
        <p:grpSp>
          <p:nvGrpSpPr>
            <p:cNvPr id="7182" name="Group 41"/>
            <p:cNvGrpSpPr>
              <a:grpSpLocks/>
            </p:cNvGrpSpPr>
            <p:nvPr/>
          </p:nvGrpSpPr>
          <p:grpSpPr bwMode="auto">
            <a:xfrm>
              <a:off x="1143000" y="4953000"/>
              <a:ext cx="6324600" cy="1295400"/>
              <a:chOff x="1295400" y="5029200"/>
              <a:chExt cx="6324600" cy="1295400"/>
            </a:xfrm>
          </p:grpSpPr>
          <p:sp>
            <p:nvSpPr>
              <p:cNvPr id="7184" name="Rectangle 13"/>
              <p:cNvSpPr>
                <a:spLocks noChangeArrowheads="1"/>
              </p:cNvSpPr>
              <p:nvPr/>
            </p:nvSpPr>
            <p:spPr bwMode="auto">
              <a:xfrm>
                <a:off x="1295400" y="5486400"/>
                <a:ext cx="609600" cy="3810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r>
                  <a:rPr lang="en-US" dirty="0"/>
                  <a:t>f</a:t>
                </a:r>
              </a:p>
            </p:txBody>
          </p:sp>
          <p:sp>
            <p:nvSpPr>
              <p:cNvPr id="7185" name="Rectangle 14"/>
              <p:cNvSpPr>
                <a:spLocks noChangeArrowheads="1"/>
              </p:cNvSpPr>
              <p:nvPr/>
            </p:nvSpPr>
            <p:spPr bwMode="auto">
              <a:xfrm>
                <a:off x="2514600" y="5181600"/>
                <a:ext cx="609600" cy="3810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r>
                  <a:rPr lang="en-US"/>
                  <a:t>f</a:t>
                </a:r>
                <a:r>
                  <a:rPr lang="en-US" baseline="-25000"/>
                  <a:t>1</a:t>
                </a:r>
              </a:p>
            </p:txBody>
          </p:sp>
          <p:sp>
            <p:nvSpPr>
              <p:cNvPr id="7186" name="Rectangle 15"/>
              <p:cNvSpPr>
                <a:spLocks noChangeArrowheads="1"/>
              </p:cNvSpPr>
              <p:nvPr/>
            </p:nvSpPr>
            <p:spPr bwMode="auto">
              <a:xfrm>
                <a:off x="3810000" y="5486400"/>
                <a:ext cx="609600" cy="3810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r>
                  <a:rPr lang="en-US"/>
                  <a:t>f</a:t>
                </a:r>
                <a:r>
                  <a:rPr lang="en-US" baseline="-25000"/>
                  <a:t>12</a:t>
                </a:r>
              </a:p>
            </p:txBody>
          </p:sp>
          <p:sp>
            <p:nvSpPr>
              <p:cNvPr id="7187" name="Rectangle 18"/>
              <p:cNvSpPr>
                <a:spLocks noChangeArrowheads="1"/>
              </p:cNvSpPr>
              <p:nvPr/>
            </p:nvSpPr>
            <p:spPr bwMode="auto">
              <a:xfrm>
                <a:off x="5029200" y="5181600"/>
                <a:ext cx="762000" cy="4572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bIns="91440" anchor="ctr"/>
              <a:lstStyle/>
              <a:p>
                <a:pPr algn="ctr"/>
                <a:r>
                  <a:rPr lang="en-US"/>
                  <a:t>f</a:t>
                </a:r>
                <a:r>
                  <a:rPr lang="en-US" baseline="-25000"/>
                  <a:t>i</a:t>
                </a:r>
              </a:p>
            </p:txBody>
          </p:sp>
          <p:sp>
            <p:nvSpPr>
              <p:cNvPr id="7188" name="Rectangle 19"/>
              <p:cNvSpPr>
                <a:spLocks noChangeArrowheads="1"/>
              </p:cNvSpPr>
              <p:nvPr/>
            </p:nvSpPr>
            <p:spPr bwMode="auto">
              <a:xfrm>
                <a:off x="5029200" y="5867400"/>
                <a:ext cx="762000" cy="4572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bIns="137160" anchor="ctr"/>
              <a:lstStyle/>
              <a:p>
                <a:pPr algn="ctr"/>
                <a:r>
                  <a:rPr lang="en-US"/>
                  <a:t>f</a:t>
                </a:r>
                <a:r>
                  <a:rPr lang="en-US" baseline="-25000"/>
                  <a:t>j</a:t>
                </a:r>
              </a:p>
            </p:txBody>
          </p:sp>
          <p:cxnSp>
            <p:nvCxnSpPr>
              <p:cNvPr id="7189" name="Straight Arrow Connector 21"/>
              <p:cNvCxnSpPr>
                <a:cxnSpLocks noChangeShapeType="1"/>
                <a:stCxn id="7184" idx="3"/>
                <a:endCxn id="7185" idx="1"/>
              </p:cNvCxnSpPr>
              <p:nvPr/>
            </p:nvCxnSpPr>
            <p:spPr bwMode="auto">
              <a:xfrm flipV="1">
                <a:off x="1905000" y="5372100"/>
                <a:ext cx="609600" cy="3048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0" name="Straight Arrow Connector 22"/>
              <p:cNvCxnSpPr>
                <a:cxnSpLocks noChangeShapeType="1"/>
              </p:cNvCxnSpPr>
              <p:nvPr/>
            </p:nvCxnSpPr>
            <p:spPr bwMode="auto">
              <a:xfrm>
                <a:off x="1905000" y="5715000"/>
                <a:ext cx="762000" cy="2667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1" name="Straight Arrow Connector 24"/>
              <p:cNvCxnSpPr>
                <a:cxnSpLocks noChangeShapeType="1"/>
              </p:cNvCxnSpPr>
              <p:nvPr/>
            </p:nvCxnSpPr>
            <p:spPr bwMode="auto">
              <a:xfrm flipV="1">
                <a:off x="3124200" y="5029200"/>
                <a:ext cx="609600" cy="3048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2" name="Straight Arrow Connector 25"/>
              <p:cNvCxnSpPr>
                <a:cxnSpLocks noChangeShapeType="1"/>
                <a:endCxn id="7186" idx="1"/>
              </p:cNvCxnSpPr>
              <p:nvPr/>
            </p:nvCxnSpPr>
            <p:spPr bwMode="auto">
              <a:xfrm>
                <a:off x="3124200" y="5410200"/>
                <a:ext cx="685800" cy="2667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3" name="Straight Arrow Connector 27"/>
              <p:cNvCxnSpPr>
                <a:cxnSpLocks noChangeShapeType="1"/>
              </p:cNvCxnSpPr>
              <p:nvPr/>
            </p:nvCxnSpPr>
            <p:spPr bwMode="auto">
              <a:xfrm flipV="1">
                <a:off x="4419600" y="5334000"/>
                <a:ext cx="609600" cy="3048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4" name="Straight Arrow Connector 28"/>
              <p:cNvCxnSpPr>
                <a:cxnSpLocks noChangeShapeType="1"/>
                <a:endCxn id="7188" idx="1"/>
              </p:cNvCxnSpPr>
              <p:nvPr/>
            </p:nvCxnSpPr>
            <p:spPr bwMode="auto">
              <a:xfrm>
                <a:off x="4419600" y="5715000"/>
                <a:ext cx="609600" cy="3810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195" name="Rectangle 30"/>
              <p:cNvSpPr>
                <a:spLocks noChangeArrowheads="1"/>
              </p:cNvSpPr>
              <p:nvPr/>
            </p:nvSpPr>
            <p:spPr bwMode="auto">
              <a:xfrm>
                <a:off x="1992086" y="5143500"/>
                <a:ext cx="3770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1</a:t>
                </a:r>
                <a:endParaRPr lang="en-US" sz="1800">
                  <a:solidFill>
                    <a:srgbClr val="9900CC"/>
                  </a:solidFill>
                </a:endParaRPr>
              </a:p>
            </p:txBody>
          </p:sp>
          <p:sp>
            <p:nvSpPr>
              <p:cNvPr id="7196" name="Rectangle 31"/>
              <p:cNvSpPr>
                <a:spLocks noChangeArrowheads="1"/>
              </p:cNvSpPr>
              <p:nvPr/>
            </p:nvSpPr>
            <p:spPr bwMode="auto">
              <a:xfrm>
                <a:off x="3222171" y="5437414"/>
                <a:ext cx="4026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3</a:t>
                </a:r>
                <a:endParaRPr lang="en-US" sz="1800">
                  <a:solidFill>
                    <a:srgbClr val="9900CC"/>
                  </a:solidFill>
                </a:endParaRPr>
              </a:p>
            </p:txBody>
          </p:sp>
          <p:sp>
            <p:nvSpPr>
              <p:cNvPr id="7197" name="Rectangle 32"/>
              <p:cNvSpPr>
                <a:spLocks noChangeArrowheads="1"/>
              </p:cNvSpPr>
              <p:nvPr/>
            </p:nvSpPr>
            <p:spPr bwMode="auto">
              <a:xfrm>
                <a:off x="4457700" y="5116286"/>
                <a:ext cx="4026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2</a:t>
                </a:r>
                <a:endParaRPr lang="en-US" sz="1800">
                  <a:solidFill>
                    <a:srgbClr val="9900CC"/>
                  </a:solidFill>
                </a:endParaRPr>
              </a:p>
            </p:txBody>
          </p:sp>
          <p:sp>
            <p:nvSpPr>
              <p:cNvPr id="7198" name="Rectangle 33"/>
              <p:cNvSpPr>
                <a:spLocks noChangeArrowheads="1"/>
              </p:cNvSpPr>
              <p:nvPr/>
            </p:nvSpPr>
            <p:spPr bwMode="auto">
              <a:xfrm>
                <a:off x="4441372" y="5840185"/>
                <a:ext cx="5132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2</a:t>
                </a:r>
                <a:endParaRPr lang="en-US" sz="1800">
                  <a:solidFill>
                    <a:srgbClr val="9900CC"/>
                  </a:solidFill>
                </a:endParaRPr>
              </a:p>
            </p:txBody>
          </p:sp>
          <p:sp>
            <p:nvSpPr>
              <p:cNvPr id="35" name="Oval 34"/>
              <p:cNvSpPr/>
              <p:nvPr/>
            </p:nvSpPr>
            <p:spPr bwMode="auto">
              <a:xfrm>
                <a:off x="6933962" y="5334014"/>
                <a:ext cx="685771" cy="609628"/>
              </a:xfrm>
              <a:prstGeom prst="ellipse">
                <a:avLst/>
              </a:prstGeom>
              <a:solidFill>
                <a:schemeClr val="accent2">
                  <a:lumMod val="40000"/>
                  <a:lumOff val="6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en-US" dirty="0"/>
                  <a:t>A</a:t>
                </a:r>
              </a:p>
            </p:txBody>
          </p:sp>
          <p:cxnSp>
            <p:nvCxnSpPr>
              <p:cNvPr id="7200" name="Straight Arrow Connector 36"/>
              <p:cNvCxnSpPr>
                <a:cxnSpLocks noChangeShapeType="1"/>
                <a:stCxn id="7187" idx="3"/>
                <a:endCxn id="35" idx="2"/>
              </p:cNvCxnSpPr>
              <p:nvPr/>
            </p:nvCxnSpPr>
            <p:spPr bwMode="auto">
              <a:xfrm>
                <a:off x="5791200" y="5410200"/>
                <a:ext cx="1143000" cy="228600"/>
              </a:xfrm>
              <a:prstGeom prst="straightConnector1">
                <a:avLst/>
              </a:prstGeom>
              <a:noFill/>
              <a:ln w="25400" algn="ctr">
                <a:solidFill>
                  <a:srgbClr val="C00000"/>
                </a:solidFill>
                <a:round/>
                <a:headEnd/>
                <a:tailEnd type="triangle" w="med" len="med"/>
              </a:ln>
              <a:extLst>
                <a:ext uri="{909E8E84-426E-40dd-AFC4-6F175D3DCCD1}">
                  <a14:hiddenFill xmlns:a14="http://schemas.microsoft.com/office/drawing/2010/main" xmlns="">
                    <a:noFill/>
                  </a14:hiddenFill>
                </a:ext>
              </a:extLst>
            </p:spPr>
          </p:cxnSp>
          <p:cxnSp>
            <p:nvCxnSpPr>
              <p:cNvPr id="7201" name="Straight Arrow Connector 37"/>
              <p:cNvCxnSpPr>
                <a:cxnSpLocks noChangeShapeType="1"/>
              </p:cNvCxnSpPr>
              <p:nvPr/>
            </p:nvCxnSpPr>
            <p:spPr bwMode="auto">
              <a:xfrm flipV="1">
                <a:off x="5785757" y="5774871"/>
                <a:ext cx="1170214" cy="277586"/>
              </a:xfrm>
              <a:prstGeom prst="straightConnector1">
                <a:avLst/>
              </a:prstGeom>
              <a:noFill/>
              <a:ln w="25400" algn="ctr">
                <a:solidFill>
                  <a:srgbClr val="C00000"/>
                </a:solidFill>
                <a:round/>
                <a:headEnd/>
                <a:tailEnd type="triangle" w="med" len="med"/>
              </a:ln>
              <a:extLst>
                <a:ext uri="{909E8E84-426E-40dd-AFC4-6F175D3DCCD1}">
                  <a14:hiddenFill xmlns:a14="http://schemas.microsoft.com/office/drawing/2010/main" xmlns="">
                    <a:noFill/>
                  </a14:hiddenFill>
                </a:ext>
              </a:extLst>
            </p:spPr>
          </p:cxnSp>
          <p:sp>
            <p:nvSpPr>
              <p:cNvPr id="7202" name="TextBox 39"/>
              <p:cNvSpPr txBox="1">
                <a:spLocks noChangeArrowheads="1"/>
              </p:cNvSpPr>
              <p:nvPr/>
            </p:nvSpPr>
            <p:spPr bwMode="auto">
              <a:xfrm>
                <a:off x="5961449" y="5159828"/>
                <a:ext cx="771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a:solidFill>
                      <a:srgbClr val="FF0000"/>
                    </a:solidFill>
                  </a:rPr>
                  <a:t>Prob</a:t>
                </a:r>
                <a:r>
                  <a:rPr lang="en-US" sz="1800" b="1" baseline="-25000">
                    <a:solidFill>
                      <a:srgbClr val="FF0000"/>
                    </a:solidFill>
                  </a:rPr>
                  <a:t>1</a:t>
                </a:r>
              </a:p>
            </p:txBody>
          </p:sp>
          <p:sp>
            <p:nvSpPr>
              <p:cNvPr id="7203" name="TextBox 40"/>
              <p:cNvSpPr txBox="1">
                <a:spLocks noChangeArrowheads="1"/>
              </p:cNvSpPr>
              <p:nvPr/>
            </p:nvSpPr>
            <p:spPr bwMode="auto">
              <a:xfrm>
                <a:off x="6155871" y="5938157"/>
                <a:ext cx="771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a:solidFill>
                      <a:srgbClr val="FF0000"/>
                    </a:solidFill>
                  </a:rPr>
                  <a:t>Prob</a:t>
                </a:r>
                <a:r>
                  <a:rPr lang="en-US" sz="1800" b="1" baseline="-25000">
                    <a:solidFill>
                      <a:srgbClr val="FF0000"/>
                    </a:solidFill>
                  </a:rPr>
                  <a:t>2</a:t>
                </a:r>
              </a:p>
            </p:txBody>
          </p:sp>
        </p:grpSp>
        <p:sp>
          <p:nvSpPr>
            <p:cNvPr id="7183" name="TextBox 42"/>
            <p:cNvSpPr txBox="1">
              <a:spLocks noChangeArrowheads="1"/>
            </p:cNvSpPr>
            <p:nvPr/>
          </p:nvSpPr>
          <p:spPr bwMode="auto">
            <a:xfrm>
              <a:off x="7241930" y="5815779"/>
              <a:ext cx="2047269" cy="461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t>Prob</a:t>
              </a:r>
              <a:r>
                <a:rPr lang="en-US" baseline="-25000" dirty="0"/>
                <a:t>1</a:t>
              </a:r>
              <a:r>
                <a:rPr lang="en-US" dirty="0"/>
                <a:t> ≠ Prob</a:t>
              </a:r>
              <a:r>
                <a:rPr lang="en-US" baseline="-25000" dirty="0"/>
                <a:t>2</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4963F7-3257-4B4F-A3F2-9ACF586EB647}"/>
                  </a:ext>
                </a:extLst>
              </p:cNvPr>
              <p:cNvSpPr txBox="1"/>
              <p:nvPr/>
            </p:nvSpPr>
            <p:spPr>
              <a:xfrm>
                <a:off x="6553200" y="6148917"/>
                <a:ext cx="2634054" cy="461665"/>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p</a:t>
                </a:r>
                <a:r>
                  <a:rPr lang="en-US" baseline="-25000" dirty="0"/>
                  <a:t>2</a:t>
                </a:r>
                <a:r>
                  <a:rPr lang="en-US" dirty="0"/>
                  <a:t> is relevant</a:t>
                </a:r>
              </a:p>
            </p:txBody>
          </p:sp>
        </mc:Choice>
        <mc:Fallback xmlns="">
          <p:sp>
            <p:nvSpPr>
              <p:cNvPr id="2" name="TextBox 1">
                <a:extLst>
                  <a:ext uri="{FF2B5EF4-FFF2-40B4-BE49-F238E27FC236}">
                    <a16:creationId xmlns:a16="http://schemas.microsoft.com/office/drawing/2014/main" id="{0A4963F7-3257-4B4F-A3F2-9ACF586EB647}"/>
                  </a:ext>
                </a:extLst>
              </p:cNvPr>
              <p:cNvSpPr txBox="1">
                <a:spLocks noRot="1" noChangeAspect="1" noMove="1" noResize="1" noEditPoints="1" noAdjustHandles="1" noChangeArrowheads="1" noChangeShapeType="1" noTextEdit="1"/>
              </p:cNvSpPr>
              <p:nvPr/>
            </p:nvSpPr>
            <p:spPr>
              <a:xfrm>
                <a:off x="6553200" y="6148917"/>
                <a:ext cx="2634054" cy="461665"/>
              </a:xfrm>
              <a:prstGeom prst="rect">
                <a:avLst/>
              </a:prstGeom>
              <a:blipFill>
                <a:blip r:embed="rId6"/>
                <a:stretch>
                  <a:fillRect t="-10667" r="-231" b="-30667"/>
                </a:stretch>
              </a:blipFill>
            </p:spPr>
            <p:txBody>
              <a:bodyPr/>
              <a:lstStyle/>
              <a:p>
                <a:r>
                  <a:rPr lang="en-US">
                    <a:noFill/>
                  </a:rPr>
                  <a:t> </a:t>
                </a:r>
              </a:p>
            </p:txBody>
          </p:sp>
        </mc:Fallback>
      </mc:AlternateContent>
      <p:sp>
        <p:nvSpPr>
          <p:cNvPr id="37" name="Text Box 12"/>
          <p:cNvSpPr txBox="1">
            <a:spLocks noChangeArrowheads="1"/>
          </p:cNvSpPr>
          <p:nvPr/>
        </p:nvSpPr>
        <p:spPr bwMode="auto">
          <a:xfrm>
            <a:off x="457200" y="1174515"/>
            <a:ext cx="8077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914400" indent="-45720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5000"/>
              </a:spcAft>
            </a:pPr>
            <a:r>
              <a:rPr lang="en-US" sz="2800" i="0" dirty="0"/>
              <a:t>That is, there should be at least one application that accesses </a:t>
            </a:r>
            <a:r>
              <a:rPr lang="en-US" sz="2800" dirty="0"/>
              <a:t>f</a:t>
            </a:r>
            <a:r>
              <a:rPr lang="en-US" sz="2800" baseline="-25000" dirty="0"/>
              <a:t>i</a:t>
            </a:r>
            <a:r>
              <a:rPr lang="en-US" sz="2800" i="0" dirty="0"/>
              <a:t>  and </a:t>
            </a:r>
            <a:r>
              <a:rPr lang="en-US" sz="2800" dirty="0"/>
              <a:t>f</a:t>
            </a:r>
            <a:r>
              <a:rPr lang="en-US" sz="2800" baseline="-25000" dirty="0"/>
              <a:t>j</a:t>
            </a:r>
            <a:r>
              <a:rPr lang="en-US" sz="2800" i="0" dirty="0"/>
              <a:t>  differently.</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1199" y="3200400"/>
            <a:ext cx="4137006" cy="1638301"/>
          </a:xfrm>
          <a:prstGeom prst="rect">
            <a:avLst/>
          </a:prstGeom>
        </p:spPr>
      </p:pic>
      <p:sp>
        <p:nvSpPr>
          <p:cNvPr id="29" name="Text Box 12"/>
          <p:cNvSpPr txBox="1">
            <a:spLocks noChangeArrowheads="1"/>
          </p:cNvSpPr>
          <p:nvPr/>
        </p:nvSpPr>
        <p:spPr bwMode="auto">
          <a:xfrm>
            <a:off x="221874" y="2349040"/>
            <a:ext cx="6096000" cy="1261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914400" indent="-45720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1260475" lvl="1" indent="-803275" eaLnBrk="1" hangingPunct="1">
              <a:spcAft>
                <a:spcPct val="25000"/>
              </a:spcAft>
            </a:pPr>
            <a:r>
              <a:rPr lang="en-US" sz="2800" i="0" dirty="0"/>
              <a:t>i.e., </a:t>
            </a:r>
            <a:r>
              <a:rPr lang="en-US" b="1" i="0" dirty="0">
                <a:solidFill>
                  <a:srgbClr val="9900CC"/>
                </a:solidFill>
              </a:rPr>
              <a:t>The simple predicate</a:t>
            </a:r>
            <a:r>
              <a:rPr lang="en-US" b="1" dirty="0">
                <a:solidFill>
                  <a:srgbClr val="9900CC"/>
                </a:solidFill>
              </a:rPr>
              <a:t> p</a:t>
            </a:r>
            <a:r>
              <a:rPr lang="en-US" b="1" baseline="-25000" dirty="0">
                <a:solidFill>
                  <a:srgbClr val="9900CC"/>
                </a:solidFill>
              </a:rPr>
              <a:t>i</a:t>
            </a:r>
            <a:r>
              <a:rPr lang="en-US" b="1" i="0" dirty="0">
                <a:solidFill>
                  <a:srgbClr val="9900CC"/>
                </a:solidFill>
              </a:rPr>
              <a:t> should be relevant in determining a fragmentation.</a:t>
            </a:r>
          </a:p>
        </p:txBody>
      </p:sp>
    </p:spTree>
    <p:extLst>
      <p:ext uri="{BB962C8B-B14F-4D97-AF65-F5344CB8AC3E}">
        <p14:creationId xmlns:p14="http://schemas.microsoft.com/office/powerpoint/2010/main" val="33310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2736630" y="337606"/>
            <a:ext cx="356219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5400" b="1" i="0" dirty="0" err="1">
                <a:solidFill>
                  <a:srgbClr val="660066"/>
                </a:solidFill>
              </a:rPr>
              <a:t>Minimality</a:t>
            </a:r>
            <a:endParaRPr lang="en-US" sz="5400" b="1" i="0" dirty="0">
              <a:solidFill>
                <a:srgbClr val="660066"/>
              </a:solidFill>
            </a:endParaRPr>
          </a:p>
        </p:txBody>
      </p:sp>
      <p:grpSp>
        <p:nvGrpSpPr>
          <p:cNvPr id="7181" name="Group 43"/>
          <p:cNvGrpSpPr>
            <a:grpSpLocks/>
          </p:cNvGrpSpPr>
          <p:nvPr/>
        </p:nvGrpSpPr>
        <p:grpSpPr bwMode="auto">
          <a:xfrm>
            <a:off x="685800" y="4952997"/>
            <a:ext cx="8146543" cy="1324404"/>
            <a:chOff x="1143000" y="4953000"/>
            <a:chExt cx="8146199" cy="1324465"/>
          </a:xfrm>
        </p:grpSpPr>
        <p:grpSp>
          <p:nvGrpSpPr>
            <p:cNvPr id="7182" name="Group 41"/>
            <p:cNvGrpSpPr>
              <a:grpSpLocks/>
            </p:cNvGrpSpPr>
            <p:nvPr/>
          </p:nvGrpSpPr>
          <p:grpSpPr bwMode="auto">
            <a:xfrm>
              <a:off x="1143000" y="4953000"/>
              <a:ext cx="6324600" cy="1295400"/>
              <a:chOff x="1295400" y="5029200"/>
              <a:chExt cx="6324600" cy="1295400"/>
            </a:xfrm>
          </p:grpSpPr>
          <p:sp>
            <p:nvSpPr>
              <p:cNvPr id="7184" name="Rectangle 13"/>
              <p:cNvSpPr>
                <a:spLocks noChangeArrowheads="1"/>
              </p:cNvSpPr>
              <p:nvPr/>
            </p:nvSpPr>
            <p:spPr bwMode="auto">
              <a:xfrm>
                <a:off x="1295400" y="5486400"/>
                <a:ext cx="609600" cy="3810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r>
                  <a:rPr lang="en-US" dirty="0"/>
                  <a:t>f</a:t>
                </a:r>
              </a:p>
            </p:txBody>
          </p:sp>
          <p:sp>
            <p:nvSpPr>
              <p:cNvPr id="7185" name="Rectangle 14"/>
              <p:cNvSpPr>
                <a:spLocks noChangeArrowheads="1"/>
              </p:cNvSpPr>
              <p:nvPr/>
            </p:nvSpPr>
            <p:spPr bwMode="auto">
              <a:xfrm>
                <a:off x="2514600" y="5181600"/>
                <a:ext cx="609600" cy="3810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r>
                  <a:rPr lang="en-US"/>
                  <a:t>f</a:t>
                </a:r>
                <a:r>
                  <a:rPr lang="en-US" baseline="-25000"/>
                  <a:t>1</a:t>
                </a:r>
              </a:p>
            </p:txBody>
          </p:sp>
          <p:sp>
            <p:nvSpPr>
              <p:cNvPr id="7186" name="Rectangle 15"/>
              <p:cNvSpPr>
                <a:spLocks noChangeArrowheads="1"/>
              </p:cNvSpPr>
              <p:nvPr/>
            </p:nvSpPr>
            <p:spPr bwMode="auto">
              <a:xfrm>
                <a:off x="3810000" y="5486400"/>
                <a:ext cx="609600" cy="3810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r>
                  <a:rPr lang="en-US"/>
                  <a:t>f</a:t>
                </a:r>
                <a:r>
                  <a:rPr lang="en-US" baseline="-25000"/>
                  <a:t>12</a:t>
                </a:r>
              </a:p>
            </p:txBody>
          </p:sp>
          <p:sp>
            <p:nvSpPr>
              <p:cNvPr id="7187" name="Rectangle 18"/>
              <p:cNvSpPr>
                <a:spLocks noChangeArrowheads="1"/>
              </p:cNvSpPr>
              <p:nvPr/>
            </p:nvSpPr>
            <p:spPr bwMode="auto">
              <a:xfrm>
                <a:off x="5029200" y="5181600"/>
                <a:ext cx="762000" cy="4572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bIns="91440" anchor="ctr"/>
              <a:lstStyle/>
              <a:p>
                <a:pPr algn="ctr"/>
                <a:r>
                  <a:rPr lang="en-US"/>
                  <a:t>f</a:t>
                </a:r>
                <a:r>
                  <a:rPr lang="en-US" baseline="-25000"/>
                  <a:t>i</a:t>
                </a:r>
              </a:p>
            </p:txBody>
          </p:sp>
          <p:sp>
            <p:nvSpPr>
              <p:cNvPr id="7188" name="Rectangle 19"/>
              <p:cNvSpPr>
                <a:spLocks noChangeArrowheads="1"/>
              </p:cNvSpPr>
              <p:nvPr/>
            </p:nvSpPr>
            <p:spPr bwMode="auto">
              <a:xfrm>
                <a:off x="5029200" y="5867400"/>
                <a:ext cx="762000" cy="457200"/>
              </a:xfrm>
              <a:prstGeom prst="rect">
                <a:avLst/>
              </a:prstGeom>
              <a:solidFill>
                <a:schemeClr val="accent1"/>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bIns="137160" anchor="ctr"/>
              <a:lstStyle/>
              <a:p>
                <a:pPr algn="ctr"/>
                <a:r>
                  <a:rPr lang="en-US"/>
                  <a:t>f</a:t>
                </a:r>
                <a:r>
                  <a:rPr lang="en-US" baseline="-25000"/>
                  <a:t>j</a:t>
                </a:r>
              </a:p>
            </p:txBody>
          </p:sp>
          <p:cxnSp>
            <p:nvCxnSpPr>
              <p:cNvPr id="7189" name="Straight Arrow Connector 21"/>
              <p:cNvCxnSpPr>
                <a:cxnSpLocks noChangeShapeType="1"/>
                <a:stCxn id="7184" idx="3"/>
                <a:endCxn id="7185" idx="1"/>
              </p:cNvCxnSpPr>
              <p:nvPr/>
            </p:nvCxnSpPr>
            <p:spPr bwMode="auto">
              <a:xfrm flipV="1">
                <a:off x="1905000" y="5372100"/>
                <a:ext cx="609600" cy="3048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0" name="Straight Arrow Connector 22"/>
              <p:cNvCxnSpPr>
                <a:cxnSpLocks noChangeShapeType="1"/>
              </p:cNvCxnSpPr>
              <p:nvPr/>
            </p:nvCxnSpPr>
            <p:spPr bwMode="auto">
              <a:xfrm>
                <a:off x="1905000" y="5715000"/>
                <a:ext cx="762000" cy="2667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1" name="Straight Arrow Connector 24"/>
              <p:cNvCxnSpPr>
                <a:cxnSpLocks noChangeShapeType="1"/>
              </p:cNvCxnSpPr>
              <p:nvPr/>
            </p:nvCxnSpPr>
            <p:spPr bwMode="auto">
              <a:xfrm flipV="1">
                <a:off x="3124200" y="5029200"/>
                <a:ext cx="609600" cy="3048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2" name="Straight Arrow Connector 25"/>
              <p:cNvCxnSpPr>
                <a:cxnSpLocks noChangeShapeType="1"/>
                <a:endCxn id="7186" idx="1"/>
              </p:cNvCxnSpPr>
              <p:nvPr/>
            </p:nvCxnSpPr>
            <p:spPr bwMode="auto">
              <a:xfrm>
                <a:off x="3124200" y="5410200"/>
                <a:ext cx="685800" cy="2667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3" name="Straight Arrow Connector 27"/>
              <p:cNvCxnSpPr>
                <a:cxnSpLocks noChangeShapeType="1"/>
              </p:cNvCxnSpPr>
              <p:nvPr/>
            </p:nvCxnSpPr>
            <p:spPr bwMode="auto">
              <a:xfrm flipV="1">
                <a:off x="4419600" y="5334000"/>
                <a:ext cx="609600" cy="3048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194" name="Straight Arrow Connector 28"/>
              <p:cNvCxnSpPr>
                <a:cxnSpLocks noChangeShapeType="1"/>
                <a:endCxn id="7188" idx="1"/>
              </p:cNvCxnSpPr>
              <p:nvPr/>
            </p:nvCxnSpPr>
            <p:spPr bwMode="auto">
              <a:xfrm>
                <a:off x="4419600" y="5715000"/>
                <a:ext cx="609600" cy="381000"/>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7195" name="Rectangle 30"/>
              <p:cNvSpPr>
                <a:spLocks noChangeArrowheads="1"/>
              </p:cNvSpPr>
              <p:nvPr/>
            </p:nvSpPr>
            <p:spPr bwMode="auto">
              <a:xfrm>
                <a:off x="1992086" y="5143500"/>
                <a:ext cx="3770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1</a:t>
                </a:r>
                <a:endParaRPr lang="en-US" sz="1800">
                  <a:solidFill>
                    <a:srgbClr val="9900CC"/>
                  </a:solidFill>
                </a:endParaRPr>
              </a:p>
            </p:txBody>
          </p:sp>
          <p:sp>
            <p:nvSpPr>
              <p:cNvPr id="7196" name="Rectangle 31"/>
              <p:cNvSpPr>
                <a:spLocks noChangeArrowheads="1"/>
              </p:cNvSpPr>
              <p:nvPr/>
            </p:nvSpPr>
            <p:spPr bwMode="auto">
              <a:xfrm>
                <a:off x="3222171" y="5437414"/>
                <a:ext cx="4026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3</a:t>
                </a:r>
                <a:endParaRPr lang="en-US" sz="1800">
                  <a:solidFill>
                    <a:srgbClr val="9900CC"/>
                  </a:solidFill>
                </a:endParaRPr>
              </a:p>
            </p:txBody>
          </p:sp>
          <p:sp>
            <p:nvSpPr>
              <p:cNvPr id="7197" name="Rectangle 32"/>
              <p:cNvSpPr>
                <a:spLocks noChangeArrowheads="1"/>
              </p:cNvSpPr>
              <p:nvPr/>
            </p:nvSpPr>
            <p:spPr bwMode="auto">
              <a:xfrm>
                <a:off x="4457700" y="5116286"/>
                <a:ext cx="4026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2</a:t>
                </a:r>
                <a:endParaRPr lang="en-US" sz="1800">
                  <a:solidFill>
                    <a:srgbClr val="9900CC"/>
                  </a:solidFill>
                </a:endParaRPr>
              </a:p>
            </p:txBody>
          </p:sp>
          <p:sp>
            <p:nvSpPr>
              <p:cNvPr id="7198" name="Rectangle 33"/>
              <p:cNvSpPr>
                <a:spLocks noChangeArrowheads="1"/>
              </p:cNvSpPr>
              <p:nvPr/>
            </p:nvSpPr>
            <p:spPr bwMode="auto">
              <a:xfrm>
                <a:off x="4441372" y="5840185"/>
                <a:ext cx="51328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800">
                    <a:solidFill>
                      <a:srgbClr val="9900CC"/>
                    </a:solidFill>
                  </a:rPr>
                  <a:t>¬p</a:t>
                </a:r>
                <a:r>
                  <a:rPr lang="en-US" sz="1800" baseline="-25000">
                    <a:solidFill>
                      <a:srgbClr val="9900CC"/>
                    </a:solidFill>
                  </a:rPr>
                  <a:t>2</a:t>
                </a:r>
                <a:endParaRPr lang="en-US" sz="1800">
                  <a:solidFill>
                    <a:srgbClr val="9900CC"/>
                  </a:solidFill>
                </a:endParaRPr>
              </a:p>
            </p:txBody>
          </p:sp>
          <p:sp>
            <p:nvSpPr>
              <p:cNvPr id="35" name="Oval 34"/>
              <p:cNvSpPr/>
              <p:nvPr/>
            </p:nvSpPr>
            <p:spPr bwMode="auto">
              <a:xfrm>
                <a:off x="6933962" y="5334014"/>
                <a:ext cx="685771" cy="609628"/>
              </a:xfrm>
              <a:prstGeom prst="ellipse">
                <a:avLst/>
              </a:prstGeom>
              <a:solidFill>
                <a:schemeClr val="accent2">
                  <a:lumMod val="40000"/>
                  <a:lumOff val="60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defRPr/>
                </a:pPr>
                <a:r>
                  <a:rPr lang="en-US" dirty="0"/>
                  <a:t>A</a:t>
                </a:r>
              </a:p>
            </p:txBody>
          </p:sp>
          <p:cxnSp>
            <p:nvCxnSpPr>
              <p:cNvPr id="7200" name="Straight Arrow Connector 36"/>
              <p:cNvCxnSpPr>
                <a:cxnSpLocks noChangeShapeType="1"/>
                <a:stCxn id="7187" idx="3"/>
                <a:endCxn id="35" idx="2"/>
              </p:cNvCxnSpPr>
              <p:nvPr/>
            </p:nvCxnSpPr>
            <p:spPr bwMode="auto">
              <a:xfrm>
                <a:off x="5791200" y="5410200"/>
                <a:ext cx="1143000" cy="228600"/>
              </a:xfrm>
              <a:prstGeom prst="straightConnector1">
                <a:avLst/>
              </a:prstGeom>
              <a:noFill/>
              <a:ln w="25400" algn="ctr">
                <a:solidFill>
                  <a:srgbClr val="C00000"/>
                </a:solidFill>
                <a:round/>
                <a:headEnd/>
                <a:tailEnd type="triangle" w="med" len="med"/>
              </a:ln>
              <a:extLst>
                <a:ext uri="{909E8E84-426E-40dd-AFC4-6F175D3DCCD1}">
                  <a14:hiddenFill xmlns:a14="http://schemas.microsoft.com/office/drawing/2010/main" xmlns="">
                    <a:noFill/>
                  </a14:hiddenFill>
                </a:ext>
              </a:extLst>
            </p:spPr>
          </p:cxnSp>
          <p:cxnSp>
            <p:nvCxnSpPr>
              <p:cNvPr id="7201" name="Straight Arrow Connector 37"/>
              <p:cNvCxnSpPr>
                <a:cxnSpLocks noChangeShapeType="1"/>
              </p:cNvCxnSpPr>
              <p:nvPr/>
            </p:nvCxnSpPr>
            <p:spPr bwMode="auto">
              <a:xfrm flipV="1">
                <a:off x="5785757" y="5774871"/>
                <a:ext cx="1170214" cy="277586"/>
              </a:xfrm>
              <a:prstGeom prst="straightConnector1">
                <a:avLst/>
              </a:prstGeom>
              <a:noFill/>
              <a:ln w="25400" algn="ctr">
                <a:solidFill>
                  <a:srgbClr val="C00000"/>
                </a:solidFill>
                <a:round/>
                <a:headEnd/>
                <a:tailEnd type="triangle" w="med" len="med"/>
              </a:ln>
              <a:extLst>
                <a:ext uri="{909E8E84-426E-40dd-AFC4-6F175D3DCCD1}">
                  <a14:hiddenFill xmlns:a14="http://schemas.microsoft.com/office/drawing/2010/main" xmlns="">
                    <a:noFill/>
                  </a14:hiddenFill>
                </a:ext>
              </a:extLst>
            </p:spPr>
          </p:cxnSp>
          <p:sp>
            <p:nvSpPr>
              <p:cNvPr id="7202" name="TextBox 39"/>
              <p:cNvSpPr txBox="1">
                <a:spLocks noChangeArrowheads="1"/>
              </p:cNvSpPr>
              <p:nvPr/>
            </p:nvSpPr>
            <p:spPr bwMode="auto">
              <a:xfrm>
                <a:off x="5961449" y="5159828"/>
                <a:ext cx="771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a:solidFill>
                      <a:srgbClr val="FF0000"/>
                    </a:solidFill>
                  </a:rPr>
                  <a:t>Prob</a:t>
                </a:r>
                <a:r>
                  <a:rPr lang="en-US" sz="1800" b="1" baseline="-25000">
                    <a:solidFill>
                      <a:srgbClr val="FF0000"/>
                    </a:solidFill>
                  </a:rPr>
                  <a:t>1</a:t>
                </a:r>
              </a:p>
            </p:txBody>
          </p:sp>
          <p:sp>
            <p:nvSpPr>
              <p:cNvPr id="7203" name="TextBox 40"/>
              <p:cNvSpPr txBox="1">
                <a:spLocks noChangeArrowheads="1"/>
              </p:cNvSpPr>
              <p:nvPr/>
            </p:nvSpPr>
            <p:spPr bwMode="auto">
              <a:xfrm>
                <a:off x="6155871" y="5938157"/>
                <a:ext cx="7713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b="1">
                    <a:solidFill>
                      <a:srgbClr val="FF0000"/>
                    </a:solidFill>
                  </a:rPr>
                  <a:t>Prob</a:t>
                </a:r>
                <a:r>
                  <a:rPr lang="en-US" sz="1800" b="1" baseline="-25000">
                    <a:solidFill>
                      <a:srgbClr val="FF0000"/>
                    </a:solidFill>
                  </a:rPr>
                  <a:t>2</a:t>
                </a:r>
              </a:p>
            </p:txBody>
          </p:sp>
        </p:grpSp>
        <p:sp>
          <p:nvSpPr>
            <p:cNvPr id="7183" name="TextBox 42"/>
            <p:cNvSpPr txBox="1">
              <a:spLocks noChangeArrowheads="1"/>
            </p:cNvSpPr>
            <p:nvPr/>
          </p:nvSpPr>
          <p:spPr bwMode="auto">
            <a:xfrm>
              <a:off x="7241930" y="5815779"/>
              <a:ext cx="2047269" cy="461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dirty="0"/>
                <a:t>Prob</a:t>
              </a:r>
              <a:r>
                <a:rPr lang="en-US" baseline="-25000" dirty="0"/>
                <a:t>1</a:t>
              </a:r>
              <a:r>
                <a:rPr lang="en-US" dirty="0"/>
                <a:t> = Prob</a:t>
              </a:r>
              <a:r>
                <a:rPr lang="en-US" baseline="-25000" dirty="0"/>
                <a:t>2</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A4963F7-3257-4B4F-A3F2-9ACF586EB647}"/>
                  </a:ext>
                </a:extLst>
              </p:cNvPr>
              <p:cNvSpPr txBox="1"/>
              <p:nvPr/>
            </p:nvSpPr>
            <p:spPr>
              <a:xfrm>
                <a:off x="6317874" y="6194503"/>
                <a:ext cx="2805576" cy="461665"/>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p</a:t>
                </a:r>
                <a:r>
                  <a:rPr lang="en-US" baseline="-25000" dirty="0"/>
                  <a:t>2</a:t>
                </a:r>
                <a:r>
                  <a:rPr lang="en-US" dirty="0"/>
                  <a:t> is irrelevant</a:t>
                </a:r>
              </a:p>
            </p:txBody>
          </p:sp>
        </mc:Choice>
        <mc:Fallback xmlns="">
          <p:sp>
            <p:nvSpPr>
              <p:cNvPr id="2" name="TextBox 1">
                <a:extLst>
                  <a:ext uri="{FF2B5EF4-FFF2-40B4-BE49-F238E27FC236}">
                    <a16:creationId xmlns:a16="http://schemas.microsoft.com/office/drawing/2014/main" id="{0A4963F7-3257-4B4F-A3F2-9ACF586EB647}"/>
                  </a:ext>
                </a:extLst>
              </p:cNvPr>
              <p:cNvSpPr txBox="1">
                <a:spLocks noRot="1" noChangeAspect="1" noMove="1" noResize="1" noEditPoints="1" noAdjustHandles="1" noChangeArrowheads="1" noChangeShapeType="1" noTextEdit="1"/>
              </p:cNvSpPr>
              <p:nvPr/>
            </p:nvSpPr>
            <p:spPr>
              <a:xfrm>
                <a:off x="6317874" y="6194503"/>
                <a:ext cx="2805576" cy="461665"/>
              </a:xfrm>
              <a:prstGeom prst="rect">
                <a:avLst/>
              </a:prstGeom>
              <a:blipFill>
                <a:blip r:embed="rId3"/>
                <a:stretch>
                  <a:fillRect t="-10526" r="-2386" b="-28947"/>
                </a:stretch>
              </a:blipFill>
            </p:spPr>
            <p:txBody>
              <a:bodyPr/>
              <a:lstStyle/>
              <a:p>
                <a:r>
                  <a:rPr lang="en-US">
                    <a:noFill/>
                  </a:rPr>
                  <a:t> </a:t>
                </a:r>
              </a:p>
            </p:txBody>
          </p:sp>
        </mc:Fallback>
      </mc:AlternateContent>
      <p:sp>
        <p:nvSpPr>
          <p:cNvPr id="29" name="Text Box 12"/>
          <p:cNvSpPr txBox="1">
            <a:spLocks noChangeArrowheads="1"/>
          </p:cNvSpPr>
          <p:nvPr/>
        </p:nvSpPr>
        <p:spPr bwMode="auto">
          <a:xfrm>
            <a:off x="569678" y="1451427"/>
            <a:ext cx="723898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914400" indent="-45720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15000"/>
              </a:spcAft>
            </a:pPr>
            <a:r>
              <a:rPr lang="en-US" sz="3600" i="0" dirty="0"/>
              <a:t>If all the predicates of a set </a:t>
            </a:r>
            <a:r>
              <a:rPr lang="en-US" sz="3600" dirty="0" err="1"/>
              <a:t>Pr</a:t>
            </a:r>
            <a:r>
              <a:rPr lang="en-US" sz="3600" i="0" dirty="0"/>
              <a:t>  are relevant, </a:t>
            </a:r>
            <a:r>
              <a:rPr lang="en-US" sz="3600" dirty="0" err="1"/>
              <a:t>Pr</a:t>
            </a:r>
            <a:r>
              <a:rPr lang="en-US" sz="3600" dirty="0"/>
              <a:t> </a:t>
            </a:r>
            <a:r>
              <a:rPr lang="en-US" sz="3600" i="0" dirty="0"/>
              <a:t>is minimal.</a:t>
            </a:r>
          </a:p>
        </p:txBody>
      </p:sp>
      <p:pic>
        <p:nvPicPr>
          <p:cNvPr id="7" name="Picture 6" descr="A picture containing room, food, drawing&#10;&#10;Description automatically generated">
            <a:extLst>
              <a:ext uri="{FF2B5EF4-FFF2-40B4-BE49-F238E27FC236}">
                <a16:creationId xmlns:a16="http://schemas.microsoft.com/office/drawing/2014/main" id="{C6E30991-5D7C-4562-8F46-37FC4E46D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69076"/>
            <a:ext cx="7553328" cy="2500448"/>
          </a:xfrm>
          <a:prstGeom prst="rect">
            <a:avLst/>
          </a:prstGeom>
        </p:spPr>
      </p:pic>
    </p:spTree>
    <p:extLst>
      <p:ext uri="{BB962C8B-B14F-4D97-AF65-F5344CB8AC3E}">
        <p14:creationId xmlns:p14="http://schemas.microsoft.com/office/powerpoint/2010/main" val="11274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838200" y="1295400"/>
            <a:ext cx="7543800" cy="2286000"/>
          </a:xfrm>
          <a:prstGeom prst="rect">
            <a:avLst/>
          </a:prstGeom>
          <a:solidFill>
            <a:srgbClr val="D1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63491" name="Text Box 2"/>
          <p:cNvSpPr txBox="1">
            <a:spLocks noChangeArrowheads="1"/>
          </p:cNvSpPr>
          <p:nvPr/>
        </p:nvSpPr>
        <p:spPr bwMode="auto">
          <a:xfrm>
            <a:off x="838200" y="436563"/>
            <a:ext cx="74755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b="1" i="0">
                <a:solidFill>
                  <a:srgbClr val="660066"/>
                </a:solidFill>
              </a:rPr>
              <a:t>A Complete and Minimal Example</a:t>
            </a:r>
          </a:p>
        </p:txBody>
      </p:sp>
      <p:sp>
        <p:nvSpPr>
          <p:cNvPr id="63492" name="Text Box 3"/>
          <p:cNvSpPr txBox="1">
            <a:spLocks noChangeArrowheads="1"/>
          </p:cNvSpPr>
          <p:nvPr/>
        </p:nvSpPr>
        <p:spPr bwMode="auto">
          <a:xfrm>
            <a:off x="914400" y="1371600"/>
            <a:ext cx="7407275" cy="4976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1313" indent="-341313" eaLnBrk="0" hangingPunct="0">
              <a:defRPr sz="2400" i="1">
                <a:solidFill>
                  <a:schemeClr val="tx1"/>
                </a:solidFill>
                <a:latin typeface="Comic Sans MS" pitchFamily="66" charset="0"/>
                <a:cs typeface="Arial" charset="0"/>
              </a:defRPr>
            </a:lvl1pPr>
            <a:lvl2pPr marL="1427163" indent="-9715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0000"/>
              </a:spcAft>
            </a:pPr>
            <a:r>
              <a:rPr lang="en-US" i="0" dirty="0"/>
              <a:t>Two applications:</a:t>
            </a:r>
          </a:p>
          <a:p>
            <a:pPr eaLnBrk="1" hangingPunct="1">
              <a:spcAft>
                <a:spcPct val="30000"/>
              </a:spcAft>
              <a:buFontTx/>
              <a:buAutoNum type="arabicPeriod"/>
            </a:pPr>
            <a:r>
              <a:rPr lang="en-US" i="0" dirty="0"/>
              <a:t>One application accesses the tuples according to location.</a:t>
            </a:r>
          </a:p>
          <a:p>
            <a:pPr eaLnBrk="1" hangingPunct="1">
              <a:spcAft>
                <a:spcPts val="600"/>
              </a:spcAft>
              <a:buFontTx/>
              <a:buAutoNum type="arabicPeriod"/>
            </a:pPr>
            <a:r>
              <a:rPr lang="en-US" i="0" dirty="0"/>
              <a:t>Another application accesses only those project tuples where the budget is less than $200,000.</a:t>
            </a:r>
            <a:endParaRPr lang="en-US" sz="2000" i="0" dirty="0"/>
          </a:p>
          <a:p>
            <a:pPr eaLnBrk="1" hangingPunct="1"/>
            <a:endParaRPr lang="en-US" sz="2000" i="0" dirty="0"/>
          </a:p>
          <a:p>
            <a:pPr lvl="1" eaLnBrk="1" hangingPunct="1"/>
            <a:r>
              <a:rPr lang="en-US" sz="2000" i="0" dirty="0">
                <a:solidFill>
                  <a:schemeClr val="accent2"/>
                </a:solidFill>
              </a:rPr>
              <a:t>Case 1</a:t>
            </a:r>
            <a:r>
              <a:rPr lang="en-US" sz="2000" i="0" dirty="0"/>
              <a:t>:  </a:t>
            </a:r>
            <a:r>
              <a:rPr lang="en-US" sz="1800" i="0" dirty="0" err="1"/>
              <a:t>Pr</a:t>
            </a:r>
            <a:r>
              <a:rPr lang="en-US" sz="1800" i="0" dirty="0"/>
              <a:t>={</a:t>
            </a:r>
            <a:r>
              <a:rPr lang="en-US" sz="1800" i="0" dirty="0" err="1"/>
              <a:t>Loc</a:t>
            </a:r>
            <a:r>
              <a:rPr lang="en-US" sz="1800" i="0" dirty="0"/>
              <a:t>=“Montreal”, </a:t>
            </a:r>
            <a:r>
              <a:rPr lang="en-US" sz="1800" i="0" dirty="0" err="1"/>
              <a:t>Loc</a:t>
            </a:r>
            <a:r>
              <a:rPr lang="en-US" sz="1800" i="0" dirty="0"/>
              <a:t>=“New York”, </a:t>
            </a:r>
            <a:r>
              <a:rPr lang="en-US" sz="1800" i="0" dirty="0" err="1"/>
              <a:t>Loc</a:t>
            </a:r>
            <a:r>
              <a:rPr lang="en-US" sz="1800" i="0" dirty="0"/>
              <a:t>=“Orlando”,          BUDGET&lt;=200,000,BUDGET&gt;200,000} is</a:t>
            </a:r>
          </a:p>
          <a:p>
            <a:pPr lvl="1" eaLnBrk="1" hangingPunct="1"/>
            <a:r>
              <a:rPr lang="en-US" sz="2000" i="0" dirty="0"/>
              <a:t>	complete and minimal.</a:t>
            </a:r>
          </a:p>
          <a:p>
            <a:pPr lvl="1" eaLnBrk="1" hangingPunct="1"/>
            <a:endParaRPr lang="en-US" sz="2000" i="0" dirty="0"/>
          </a:p>
          <a:p>
            <a:pPr lvl="1" eaLnBrk="1" hangingPunct="1"/>
            <a:r>
              <a:rPr lang="en-US" sz="2000" i="0" dirty="0">
                <a:solidFill>
                  <a:schemeClr val="accent2"/>
                </a:solidFill>
              </a:rPr>
              <a:t>Case 2</a:t>
            </a:r>
            <a:r>
              <a:rPr lang="en-US" sz="2000" i="0" dirty="0"/>
              <a:t>: If, however, we were to add the predicate </a:t>
            </a:r>
            <a:r>
              <a:rPr lang="en-US" sz="2000" b="1" i="0" dirty="0"/>
              <a:t>JNAME= “Instrumentation”</a:t>
            </a:r>
            <a:r>
              <a:rPr lang="en-US" sz="2000" i="0" dirty="0"/>
              <a:t> to </a:t>
            </a:r>
            <a:r>
              <a:rPr lang="en-US" sz="2000" i="0" dirty="0" err="1"/>
              <a:t>Pr</a:t>
            </a:r>
            <a:r>
              <a:rPr lang="en-US" sz="2000" i="0" dirty="0"/>
              <a:t>, the resulting set would </a:t>
            </a:r>
            <a:r>
              <a:rPr lang="en-US" sz="2000" dirty="0"/>
              <a:t>not be minimal </a:t>
            </a:r>
            <a:r>
              <a:rPr lang="en-US" sz="2000" i="0" dirty="0"/>
              <a:t>since the new predicate is </a:t>
            </a:r>
            <a:r>
              <a:rPr lang="en-US" sz="2000" dirty="0"/>
              <a:t>not relevant </a:t>
            </a:r>
            <a:r>
              <a:rPr lang="en-US" sz="2000" i="0" dirty="0"/>
              <a:t>with respect to the applications.</a:t>
            </a:r>
          </a:p>
        </p:txBody>
      </p:sp>
      <p:sp>
        <p:nvSpPr>
          <p:cNvPr id="2" name="TextBox 1"/>
          <p:cNvSpPr txBox="1"/>
          <p:nvPr/>
        </p:nvSpPr>
        <p:spPr>
          <a:xfrm>
            <a:off x="6324600" y="6239881"/>
            <a:ext cx="1851789" cy="369332"/>
          </a:xfrm>
          <a:prstGeom prst="rect">
            <a:avLst/>
          </a:prstGeom>
          <a:noFill/>
        </p:spPr>
        <p:txBody>
          <a:bodyPr wrap="none" rtlCol="0">
            <a:spAutoFit/>
          </a:bodyPr>
          <a:lstStyle/>
          <a:p>
            <a:r>
              <a:rPr lang="en-US" sz="1800" dirty="0">
                <a:solidFill>
                  <a:schemeClr val="tx1">
                    <a:lumMod val="50000"/>
                    <a:lumOff val="50000"/>
                  </a:schemeClr>
                </a:solidFill>
              </a:rPr>
              <a:t>(see next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492">
                                            <p:txEl>
                                              <p:pRg st="7" end="7"/>
                                            </p:txEl>
                                          </p:spTgt>
                                        </p:tgtEl>
                                        <p:attrNameLst>
                                          <p:attrName>style.visibility</p:attrName>
                                        </p:attrNameLst>
                                      </p:cBhvr>
                                      <p:to>
                                        <p:strVal val="visible"/>
                                      </p:to>
                                    </p:set>
                                    <p:animEffect transition="in" filter="wipe(left)">
                                      <p:cBhvr>
                                        <p:cTn id="7" dur="500"/>
                                        <p:tgtEl>
                                          <p:spTgt spid="63492">
                                            <p:txEl>
                                              <p:pRg st="7" end="7"/>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7C907B1-7A15-D5B5-1B63-410E68C282D9}"/>
              </a:ext>
            </a:extLst>
          </p:cNvPr>
          <p:cNvSpPr/>
          <p:nvPr/>
        </p:nvSpPr>
        <p:spPr bwMode="auto">
          <a:xfrm>
            <a:off x="5274608" y="1189037"/>
            <a:ext cx="3335992" cy="1831967"/>
          </a:xfrm>
          <a:prstGeom prst="roundRect">
            <a:avLst>
              <a:gd name="adj" fmla="val 7291"/>
            </a:avLst>
          </a:prstGeom>
          <a:solidFill>
            <a:srgbClr val="FFCDC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FF0000"/>
                </a:solidFill>
                <a:effectLst/>
                <a:latin typeface="Comic Sans MS" pitchFamily="66" charset="0"/>
              </a:rPr>
              <a:t>No application</a:t>
            </a:r>
          </a:p>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FF0000"/>
                </a:solidFill>
                <a:effectLst/>
                <a:latin typeface="Comic Sans MS" pitchFamily="66" charset="0"/>
              </a:rPr>
              <a:t>using JNAME as</a:t>
            </a:r>
          </a:p>
          <a:p>
            <a:pPr marL="0" marR="0" indent="0" algn="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rgbClr val="FF0000"/>
                </a:solidFill>
                <a:effectLst/>
                <a:latin typeface="Comic Sans MS" pitchFamily="66" charset="0"/>
              </a:rPr>
              <a:t>a search key!</a:t>
            </a:r>
          </a:p>
        </p:txBody>
      </p:sp>
      <p:sp>
        <p:nvSpPr>
          <p:cNvPr id="9219" name="Rectangle 1026"/>
          <p:cNvSpPr>
            <a:spLocks noChangeArrowheads="1"/>
          </p:cNvSpPr>
          <p:nvPr/>
        </p:nvSpPr>
        <p:spPr bwMode="auto">
          <a:xfrm>
            <a:off x="381000" y="2771775"/>
            <a:ext cx="685800" cy="533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20" name="Text Box 1027"/>
          <p:cNvSpPr txBox="1">
            <a:spLocks noChangeArrowheads="1"/>
          </p:cNvSpPr>
          <p:nvPr/>
        </p:nvSpPr>
        <p:spPr bwMode="auto">
          <a:xfrm>
            <a:off x="517525" y="2817812"/>
            <a:ext cx="38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a:t>J</a:t>
            </a:r>
          </a:p>
        </p:txBody>
      </p:sp>
      <p:sp>
        <p:nvSpPr>
          <p:cNvPr id="9221" name="Rectangle 1028"/>
          <p:cNvSpPr>
            <a:spLocks noChangeArrowheads="1"/>
          </p:cNvSpPr>
          <p:nvPr/>
        </p:nvSpPr>
        <p:spPr bwMode="auto">
          <a:xfrm>
            <a:off x="2133600" y="22098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22" name="Rectangle 1029"/>
          <p:cNvSpPr>
            <a:spLocks noChangeArrowheads="1"/>
          </p:cNvSpPr>
          <p:nvPr/>
        </p:nvSpPr>
        <p:spPr bwMode="auto">
          <a:xfrm>
            <a:off x="2133600" y="3073400"/>
            <a:ext cx="609600"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23" name="Rectangle 1030"/>
          <p:cNvSpPr>
            <a:spLocks noChangeArrowheads="1"/>
          </p:cNvSpPr>
          <p:nvPr/>
        </p:nvSpPr>
        <p:spPr bwMode="auto">
          <a:xfrm>
            <a:off x="1981200" y="41910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24" name="Text Box 1031"/>
          <p:cNvSpPr txBox="1">
            <a:spLocks noChangeArrowheads="1"/>
          </p:cNvSpPr>
          <p:nvPr/>
        </p:nvSpPr>
        <p:spPr bwMode="auto">
          <a:xfrm>
            <a:off x="2209800" y="2209800"/>
            <a:ext cx="4270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a:t>
            </a:r>
          </a:p>
        </p:txBody>
      </p:sp>
      <p:sp>
        <p:nvSpPr>
          <p:cNvPr id="9225" name="Text Box 1032"/>
          <p:cNvSpPr txBox="1">
            <a:spLocks noChangeArrowheads="1"/>
          </p:cNvSpPr>
          <p:nvPr/>
        </p:nvSpPr>
        <p:spPr bwMode="auto">
          <a:xfrm>
            <a:off x="2209800" y="3124200"/>
            <a:ext cx="452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2</a:t>
            </a:r>
          </a:p>
        </p:txBody>
      </p:sp>
      <p:sp>
        <p:nvSpPr>
          <p:cNvPr id="9226" name="Text Box 1033"/>
          <p:cNvSpPr txBox="1">
            <a:spLocks noChangeArrowheads="1"/>
          </p:cNvSpPr>
          <p:nvPr/>
        </p:nvSpPr>
        <p:spPr bwMode="auto">
          <a:xfrm>
            <a:off x="2057400" y="4191000"/>
            <a:ext cx="452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3</a:t>
            </a:r>
          </a:p>
        </p:txBody>
      </p:sp>
      <p:sp>
        <p:nvSpPr>
          <p:cNvPr id="9227" name="Line 1034"/>
          <p:cNvSpPr>
            <a:spLocks noChangeShapeType="1"/>
          </p:cNvSpPr>
          <p:nvPr/>
        </p:nvSpPr>
        <p:spPr bwMode="auto">
          <a:xfrm flipV="1">
            <a:off x="1066800" y="2543175"/>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8" name="Line 1035"/>
          <p:cNvSpPr>
            <a:spLocks noChangeShapeType="1"/>
          </p:cNvSpPr>
          <p:nvPr/>
        </p:nvSpPr>
        <p:spPr bwMode="auto">
          <a:xfrm>
            <a:off x="1066800" y="3076575"/>
            <a:ext cx="1066800" cy="2762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9" name="Line 1036"/>
          <p:cNvSpPr>
            <a:spLocks noChangeShapeType="1"/>
          </p:cNvSpPr>
          <p:nvPr/>
        </p:nvSpPr>
        <p:spPr bwMode="auto">
          <a:xfrm>
            <a:off x="1066800" y="3228975"/>
            <a:ext cx="914400" cy="1190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0" name="Text Box 1037"/>
          <p:cNvSpPr txBox="1">
            <a:spLocks noChangeArrowheads="1"/>
          </p:cNvSpPr>
          <p:nvPr/>
        </p:nvSpPr>
        <p:spPr bwMode="auto">
          <a:xfrm>
            <a:off x="1447800" y="1828800"/>
            <a:ext cx="1511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LOC=“Montreal”</a:t>
            </a:r>
          </a:p>
        </p:txBody>
      </p:sp>
      <p:sp>
        <p:nvSpPr>
          <p:cNvPr id="9231" name="Text Box 1038"/>
          <p:cNvSpPr txBox="1">
            <a:spLocks noChangeArrowheads="1"/>
          </p:cNvSpPr>
          <p:nvPr/>
        </p:nvSpPr>
        <p:spPr bwMode="auto">
          <a:xfrm>
            <a:off x="1600200" y="2819400"/>
            <a:ext cx="15605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LOC=“New York”</a:t>
            </a:r>
          </a:p>
        </p:txBody>
      </p:sp>
      <p:sp>
        <p:nvSpPr>
          <p:cNvPr id="9232" name="Text Box 1039"/>
          <p:cNvSpPr txBox="1">
            <a:spLocks noChangeArrowheads="1"/>
          </p:cNvSpPr>
          <p:nvPr/>
        </p:nvSpPr>
        <p:spPr bwMode="auto">
          <a:xfrm>
            <a:off x="1828800" y="3886200"/>
            <a:ext cx="1419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LOC=“Orlando”</a:t>
            </a:r>
          </a:p>
        </p:txBody>
      </p:sp>
      <p:sp>
        <p:nvSpPr>
          <p:cNvPr id="9233" name="Rectangle 1040"/>
          <p:cNvSpPr>
            <a:spLocks noChangeArrowheads="1"/>
          </p:cNvSpPr>
          <p:nvPr/>
        </p:nvSpPr>
        <p:spPr bwMode="auto">
          <a:xfrm>
            <a:off x="3733800" y="15240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34" name="Text Box 1041"/>
          <p:cNvSpPr txBox="1">
            <a:spLocks noChangeArrowheads="1"/>
          </p:cNvSpPr>
          <p:nvPr/>
        </p:nvSpPr>
        <p:spPr bwMode="auto">
          <a:xfrm>
            <a:off x="3810000" y="1524000"/>
            <a:ext cx="5016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11</a:t>
            </a:r>
          </a:p>
        </p:txBody>
      </p:sp>
      <p:sp>
        <p:nvSpPr>
          <p:cNvPr id="9235" name="Rectangle 1042"/>
          <p:cNvSpPr>
            <a:spLocks noChangeArrowheads="1"/>
          </p:cNvSpPr>
          <p:nvPr/>
        </p:nvSpPr>
        <p:spPr bwMode="auto">
          <a:xfrm>
            <a:off x="3733800" y="21336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36" name="Text Box 1043"/>
          <p:cNvSpPr txBox="1">
            <a:spLocks noChangeArrowheads="1"/>
          </p:cNvSpPr>
          <p:nvPr/>
        </p:nvSpPr>
        <p:spPr bwMode="auto">
          <a:xfrm>
            <a:off x="3810000" y="2133600"/>
            <a:ext cx="527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12</a:t>
            </a:r>
          </a:p>
        </p:txBody>
      </p:sp>
      <p:sp>
        <p:nvSpPr>
          <p:cNvPr id="9237" name="Line 1044"/>
          <p:cNvSpPr>
            <a:spLocks noChangeShapeType="1"/>
          </p:cNvSpPr>
          <p:nvPr/>
        </p:nvSpPr>
        <p:spPr bwMode="auto">
          <a:xfrm flipV="1">
            <a:off x="2743200" y="1676400"/>
            <a:ext cx="9906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8" name="Line 1045"/>
          <p:cNvSpPr>
            <a:spLocks noChangeShapeType="1"/>
          </p:cNvSpPr>
          <p:nvPr/>
        </p:nvSpPr>
        <p:spPr bwMode="auto">
          <a:xfrm>
            <a:off x="2743200" y="24384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39" name="Text Box 1046"/>
          <p:cNvSpPr txBox="1">
            <a:spLocks noChangeArrowheads="1"/>
          </p:cNvSpPr>
          <p:nvPr/>
        </p:nvSpPr>
        <p:spPr bwMode="auto">
          <a:xfrm>
            <a:off x="3581400" y="1219200"/>
            <a:ext cx="1546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BUDGET&lt;=200,000</a:t>
            </a:r>
          </a:p>
        </p:txBody>
      </p:sp>
      <p:sp>
        <p:nvSpPr>
          <p:cNvPr id="9240" name="Text Box 1047"/>
          <p:cNvSpPr txBox="1">
            <a:spLocks noChangeArrowheads="1"/>
          </p:cNvSpPr>
          <p:nvPr/>
        </p:nvSpPr>
        <p:spPr bwMode="auto">
          <a:xfrm>
            <a:off x="3581400" y="2514600"/>
            <a:ext cx="14684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BUDGET&gt;200,000</a:t>
            </a:r>
          </a:p>
        </p:txBody>
      </p:sp>
      <p:sp>
        <p:nvSpPr>
          <p:cNvPr id="44056" name="Rectangle 1048"/>
          <p:cNvSpPr>
            <a:spLocks noChangeArrowheads="1"/>
          </p:cNvSpPr>
          <p:nvPr/>
        </p:nvSpPr>
        <p:spPr bwMode="auto">
          <a:xfrm>
            <a:off x="5562600" y="16002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4057" name="Text Box 1049"/>
          <p:cNvSpPr txBox="1">
            <a:spLocks noChangeArrowheads="1"/>
          </p:cNvSpPr>
          <p:nvPr/>
        </p:nvSpPr>
        <p:spPr bwMode="auto">
          <a:xfrm>
            <a:off x="5638800" y="1600200"/>
            <a:ext cx="6016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J</a:t>
            </a:r>
            <a:r>
              <a:rPr lang="en-US" sz="2000" i="0" baseline="-25000" dirty="0"/>
              <a:t>121</a:t>
            </a:r>
          </a:p>
        </p:txBody>
      </p:sp>
      <p:sp>
        <p:nvSpPr>
          <p:cNvPr id="44058" name="Rectangle 1050"/>
          <p:cNvSpPr>
            <a:spLocks noChangeArrowheads="1"/>
          </p:cNvSpPr>
          <p:nvPr/>
        </p:nvSpPr>
        <p:spPr bwMode="auto">
          <a:xfrm>
            <a:off x="5562600" y="21336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44059" name="Text Box 1051"/>
          <p:cNvSpPr txBox="1">
            <a:spLocks noChangeArrowheads="1"/>
          </p:cNvSpPr>
          <p:nvPr/>
        </p:nvSpPr>
        <p:spPr bwMode="auto">
          <a:xfrm>
            <a:off x="5638800" y="2133600"/>
            <a:ext cx="6270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122</a:t>
            </a:r>
          </a:p>
        </p:txBody>
      </p:sp>
      <p:sp>
        <p:nvSpPr>
          <p:cNvPr id="44060" name="Line 1052"/>
          <p:cNvSpPr>
            <a:spLocks noChangeShapeType="1"/>
          </p:cNvSpPr>
          <p:nvPr/>
        </p:nvSpPr>
        <p:spPr bwMode="auto">
          <a:xfrm flipV="1">
            <a:off x="4343400" y="1752600"/>
            <a:ext cx="12192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1" name="Line 1053"/>
          <p:cNvSpPr>
            <a:spLocks noChangeShapeType="1"/>
          </p:cNvSpPr>
          <p:nvPr/>
        </p:nvSpPr>
        <p:spPr bwMode="auto">
          <a:xfrm>
            <a:off x="4343400" y="2362200"/>
            <a:ext cx="1219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62" name="Text Box 1054"/>
          <p:cNvSpPr txBox="1">
            <a:spLocks noChangeArrowheads="1"/>
          </p:cNvSpPr>
          <p:nvPr/>
        </p:nvSpPr>
        <p:spPr bwMode="auto">
          <a:xfrm>
            <a:off x="5257800" y="1244600"/>
            <a:ext cx="21288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JNAME = “Instrument”</a:t>
            </a:r>
          </a:p>
        </p:txBody>
      </p:sp>
      <p:sp>
        <p:nvSpPr>
          <p:cNvPr id="44063" name="Text Box 1055"/>
          <p:cNvSpPr txBox="1">
            <a:spLocks noChangeArrowheads="1"/>
          </p:cNvSpPr>
          <p:nvPr/>
        </p:nvSpPr>
        <p:spPr bwMode="auto">
          <a:xfrm>
            <a:off x="5257800" y="2616200"/>
            <a:ext cx="2178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JNAME! </a:t>
            </a:r>
            <a:r>
              <a:rPr lang="en-US" sz="1400" i="0">
                <a:sym typeface="Symbol" pitchFamily="18" charset="2"/>
              </a:rPr>
              <a:t> </a:t>
            </a:r>
            <a:r>
              <a:rPr lang="en-US" sz="1400" i="0"/>
              <a:t>“Instrument”</a:t>
            </a:r>
          </a:p>
        </p:txBody>
      </p:sp>
      <p:sp>
        <p:nvSpPr>
          <p:cNvPr id="9249" name="Rectangle 1056"/>
          <p:cNvSpPr>
            <a:spLocks noChangeArrowheads="1"/>
          </p:cNvSpPr>
          <p:nvPr/>
        </p:nvSpPr>
        <p:spPr bwMode="auto">
          <a:xfrm>
            <a:off x="3733800" y="3149600"/>
            <a:ext cx="609600"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50" name="Text Box 1057"/>
          <p:cNvSpPr txBox="1">
            <a:spLocks noChangeArrowheads="1"/>
          </p:cNvSpPr>
          <p:nvPr/>
        </p:nvSpPr>
        <p:spPr bwMode="auto">
          <a:xfrm>
            <a:off x="3810000" y="3200400"/>
            <a:ext cx="527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21</a:t>
            </a:r>
          </a:p>
        </p:txBody>
      </p:sp>
      <p:sp>
        <p:nvSpPr>
          <p:cNvPr id="9251" name="Text Box 1058"/>
          <p:cNvSpPr txBox="1">
            <a:spLocks noChangeArrowheads="1"/>
          </p:cNvSpPr>
          <p:nvPr/>
        </p:nvSpPr>
        <p:spPr bwMode="auto">
          <a:xfrm>
            <a:off x="3581400" y="2919412"/>
            <a:ext cx="15462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BUDGET&lt;=200,000</a:t>
            </a:r>
          </a:p>
        </p:txBody>
      </p:sp>
      <p:sp>
        <p:nvSpPr>
          <p:cNvPr id="9252" name="Rectangle 1059"/>
          <p:cNvSpPr>
            <a:spLocks noChangeArrowheads="1"/>
          </p:cNvSpPr>
          <p:nvPr/>
        </p:nvSpPr>
        <p:spPr bwMode="auto">
          <a:xfrm>
            <a:off x="3733800" y="3759200"/>
            <a:ext cx="609600" cy="431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53" name="Text Box 1060"/>
          <p:cNvSpPr txBox="1">
            <a:spLocks noChangeArrowheads="1"/>
          </p:cNvSpPr>
          <p:nvPr/>
        </p:nvSpPr>
        <p:spPr bwMode="auto">
          <a:xfrm>
            <a:off x="3810000" y="3810000"/>
            <a:ext cx="552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22</a:t>
            </a:r>
          </a:p>
        </p:txBody>
      </p:sp>
      <p:sp>
        <p:nvSpPr>
          <p:cNvPr id="9254" name="Text Box 1061"/>
          <p:cNvSpPr txBox="1">
            <a:spLocks noChangeArrowheads="1"/>
          </p:cNvSpPr>
          <p:nvPr/>
        </p:nvSpPr>
        <p:spPr bwMode="auto">
          <a:xfrm>
            <a:off x="3581400" y="4214812"/>
            <a:ext cx="14684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BUDGET&gt;200,000</a:t>
            </a:r>
          </a:p>
        </p:txBody>
      </p:sp>
      <p:sp>
        <p:nvSpPr>
          <p:cNvPr id="9255" name="Line 1062"/>
          <p:cNvSpPr>
            <a:spLocks noChangeShapeType="1"/>
          </p:cNvSpPr>
          <p:nvPr/>
        </p:nvSpPr>
        <p:spPr bwMode="auto">
          <a:xfrm>
            <a:off x="2743200" y="32766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56" name="Line 1063"/>
          <p:cNvSpPr>
            <a:spLocks noChangeShapeType="1"/>
          </p:cNvSpPr>
          <p:nvPr/>
        </p:nvSpPr>
        <p:spPr bwMode="auto">
          <a:xfrm>
            <a:off x="2743200" y="3352800"/>
            <a:ext cx="990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57" name="Text Box 1064"/>
          <p:cNvSpPr txBox="1">
            <a:spLocks noChangeArrowheads="1"/>
          </p:cNvSpPr>
          <p:nvPr/>
        </p:nvSpPr>
        <p:spPr bwMode="auto">
          <a:xfrm>
            <a:off x="3810000" y="4876800"/>
            <a:ext cx="527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31</a:t>
            </a:r>
          </a:p>
        </p:txBody>
      </p:sp>
      <p:sp>
        <p:nvSpPr>
          <p:cNvPr id="9258" name="Text Box 1065"/>
          <p:cNvSpPr txBox="1">
            <a:spLocks noChangeArrowheads="1"/>
          </p:cNvSpPr>
          <p:nvPr/>
        </p:nvSpPr>
        <p:spPr bwMode="auto">
          <a:xfrm>
            <a:off x="3810000" y="5486400"/>
            <a:ext cx="552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J</a:t>
            </a:r>
            <a:r>
              <a:rPr lang="en-US" sz="2000" i="0" baseline="-25000"/>
              <a:t>32</a:t>
            </a:r>
          </a:p>
        </p:txBody>
      </p:sp>
      <p:sp>
        <p:nvSpPr>
          <p:cNvPr id="9259" name="Rectangle 1066"/>
          <p:cNvSpPr>
            <a:spLocks noChangeArrowheads="1"/>
          </p:cNvSpPr>
          <p:nvPr/>
        </p:nvSpPr>
        <p:spPr bwMode="auto">
          <a:xfrm>
            <a:off x="3733800" y="48768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60" name="Rectangle 1067"/>
          <p:cNvSpPr>
            <a:spLocks noChangeArrowheads="1"/>
          </p:cNvSpPr>
          <p:nvPr/>
        </p:nvSpPr>
        <p:spPr bwMode="auto">
          <a:xfrm>
            <a:off x="3733800" y="5486400"/>
            <a:ext cx="6096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9261" name="Line 1068"/>
          <p:cNvSpPr>
            <a:spLocks noChangeShapeType="1"/>
          </p:cNvSpPr>
          <p:nvPr/>
        </p:nvSpPr>
        <p:spPr bwMode="auto">
          <a:xfrm>
            <a:off x="2438400" y="45720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62" name="Line 1069"/>
          <p:cNvSpPr>
            <a:spLocks noChangeShapeType="1"/>
          </p:cNvSpPr>
          <p:nvPr/>
        </p:nvSpPr>
        <p:spPr bwMode="auto">
          <a:xfrm>
            <a:off x="2362200" y="4572000"/>
            <a:ext cx="13716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63" name="Line 1070"/>
          <p:cNvSpPr>
            <a:spLocks noChangeShapeType="1"/>
          </p:cNvSpPr>
          <p:nvPr/>
        </p:nvSpPr>
        <p:spPr bwMode="auto">
          <a:xfrm>
            <a:off x="2286000" y="4572000"/>
            <a:ext cx="144780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64" name="Text Box 1071"/>
          <p:cNvSpPr txBox="1">
            <a:spLocks noChangeArrowheads="1"/>
          </p:cNvSpPr>
          <p:nvPr/>
        </p:nvSpPr>
        <p:spPr bwMode="auto">
          <a:xfrm>
            <a:off x="1127125" y="6189662"/>
            <a:ext cx="1200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660066"/>
                </a:solidFill>
              </a:rPr>
              <a:t>Relevant</a:t>
            </a:r>
          </a:p>
        </p:txBody>
      </p:sp>
      <p:sp>
        <p:nvSpPr>
          <p:cNvPr id="9265" name="Line 1073"/>
          <p:cNvSpPr>
            <a:spLocks noChangeShapeType="1"/>
          </p:cNvSpPr>
          <p:nvPr/>
        </p:nvSpPr>
        <p:spPr bwMode="auto">
          <a:xfrm flipH="1">
            <a:off x="762000" y="6400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266" name="Line 1074"/>
          <p:cNvSpPr>
            <a:spLocks noChangeShapeType="1"/>
          </p:cNvSpPr>
          <p:nvPr/>
        </p:nvSpPr>
        <p:spPr bwMode="auto">
          <a:xfrm>
            <a:off x="2286000" y="6400800"/>
            <a:ext cx="2133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267" name="Line 1075"/>
          <p:cNvSpPr>
            <a:spLocks noChangeShapeType="1"/>
          </p:cNvSpPr>
          <p:nvPr/>
        </p:nvSpPr>
        <p:spPr bwMode="auto">
          <a:xfrm>
            <a:off x="4419600" y="62484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084" name="Line 1076"/>
          <p:cNvSpPr>
            <a:spLocks noChangeShapeType="1"/>
          </p:cNvSpPr>
          <p:nvPr/>
        </p:nvSpPr>
        <p:spPr bwMode="auto">
          <a:xfrm flipH="1">
            <a:off x="4419600" y="6400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85" name="Line 1077"/>
          <p:cNvSpPr>
            <a:spLocks noChangeShapeType="1"/>
          </p:cNvSpPr>
          <p:nvPr/>
        </p:nvSpPr>
        <p:spPr bwMode="auto">
          <a:xfrm>
            <a:off x="6172200" y="6400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270" name="Text Box 1078"/>
          <p:cNvSpPr txBox="1">
            <a:spLocks noChangeArrowheads="1"/>
          </p:cNvSpPr>
          <p:nvPr/>
        </p:nvSpPr>
        <p:spPr bwMode="auto">
          <a:xfrm>
            <a:off x="3657600" y="5943600"/>
            <a:ext cx="1468438"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BUDGET&gt;200,000</a:t>
            </a:r>
          </a:p>
        </p:txBody>
      </p:sp>
      <p:sp>
        <p:nvSpPr>
          <p:cNvPr id="9271" name="Text Box 1079"/>
          <p:cNvSpPr txBox="1">
            <a:spLocks noChangeArrowheads="1"/>
          </p:cNvSpPr>
          <p:nvPr/>
        </p:nvSpPr>
        <p:spPr bwMode="auto">
          <a:xfrm>
            <a:off x="3657600" y="4572000"/>
            <a:ext cx="154622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BUDGET&lt;=200,000</a:t>
            </a:r>
          </a:p>
        </p:txBody>
      </p:sp>
      <p:sp>
        <p:nvSpPr>
          <p:cNvPr id="44089" name="Text Box 1081"/>
          <p:cNvSpPr txBox="1">
            <a:spLocks noChangeArrowheads="1"/>
          </p:cNvSpPr>
          <p:nvPr/>
        </p:nvSpPr>
        <p:spPr bwMode="auto">
          <a:xfrm>
            <a:off x="5461000" y="3398837"/>
            <a:ext cx="29972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accent2"/>
                </a:solidFill>
              </a:rPr>
              <a:t>[ JNAME = “Instrument” ] is not relevant.</a:t>
            </a:r>
          </a:p>
        </p:txBody>
      </p:sp>
      <p:sp>
        <p:nvSpPr>
          <p:cNvPr id="44090" name="Text Box 1082"/>
          <p:cNvSpPr txBox="1">
            <a:spLocks noChangeArrowheads="1"/>
          </p:cNvSpPr>
          <p:nvPr/>
        </p:nvSpPr>
        <p:spPr bwMode="auto">
          <a:xfrm>
            <a:off x="4749800" y="6189662"/>
            <a:ext cx="1422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660066"/>
                </a:solidFill>
              </a:rPr>
              <a:t>Irrelevant</a:t>
            </a:r>
          </a:p>
        </p:txBody>
      </p:sp>
      <p:sp>
        <p:nvSpPr>
          <p:cNvPr id="2" name="TextBox 1"/>
          <p:cNvSpPr txBox="1"/>
          <p:nvPr/>
        </p:nvSpPr>
        <p:spPr>
          <a:xfrm>
            <a:off x="435402" y="361220"/>
            <a:ext cx="4310795" cy="646331"/>
          </a:xfrm>
          <a:prstGeom prst="rect">
            <a:avLst/>
          </a:prstGeom>
          <a:noFill/>
        </p:spPr>
        <p:txBody>
          <a:bodyPr wrap="none" rtlCol="0">
            <a:spAutoFit/>
          </a:bodyPr>
          <a:lstStyle/>
          <a:p>
            <a:r>
              <a:rPr lang="en-US" sz="3600" i="0" dirty="0">
                <a:solidFill>
                  <a:srgbClr val="7030A0"/>
                </a:solidFill>
              </a:rPr>
              <a:t>“Relevant” Example</a:t>
            </a:r>
          </a:p>
        </p:txBody>
      </p:sp>
      <p:sp>
        <p:nvSpPr>
          <p:cNvPr id="3" name="TextBox 2">
            <a:extLst>
              <a:ext uri="{FF2B5EF4-FFF2-40B4-BE49-F238E27FC236}">
                <a16:creationId xmlns:a16="http://schemas.microsoft.com/office/drawing/2014/main" id="{F981EC59-1E19-42BC-A3D5-19227728861D}"/>
              </a:ext>
            </a:extLst>
          </p:cNvPr>
          <p:cNvSpPr txBox="1"/>
          <p:nvPr/>
        </p:nvSpPr>
        <p:spPr>
          <a:xfrm>
            <a:off x="5638800" y="4242176"/>
            <a:ext cx="3182937" cy="1569660"/>
          </a:xfrm>
          <a:prstGeom prst="rect">
            <a:avLst/>
          </a:prstGeom>
          <a:noFill/>
        </p:spPr>
        <p:txBody>
          <a:bodyPr wrap="square" rtlCol="0">
            <a:spAutoFit/>
          </a:bodyPr>
          <a:lstStyle/>
          <a:p>
            <a:r>
              <a:rPr lang="en-US" dirty="0"/>
              <a:t>Database Fragmentation should base on the applications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56"/>
                                        </p:tgtEl>
                                        <p:attrNameLst>
                                          <p:attrName>style.visibility</p:attrName>
                                        </p:attrNameLst>
                                      </p:cBhvr>
                                      <p:to>
                                        <p:strVal val="visible"/>
                                      </p:to>
                                    </p:set>
                                    <p:animEffect transition="in" filter="dissolve">
                                      <p:cBhvr>
                                        <p:cTn id="7" dur="500"/>
                                        <p:tgtEl>
                                          <p:spTgt spid="440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4057"/>
                                        </p:tgtEl>
                                        <p:attrNameLst>
                                          <p:attrName>style.visibility</p:attrName>
                                        </p:attrNameLst>
                                      </p:cBhvr>
                                      <p:to>
                                        <p:strVal val="visible"/>
                                      </p:to>
                                    </p:set>
                                    <p:animEffect transition="in" filter="dissolve">
                                      <p:cBhvr>
                                        <p:cTn id="10" dur="500"/>
                                        <p:tgtEl>
                                          <p:spTgt spid="4405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4058"/>
                                        </p:tgtEl>
                                        <p:attrNameLst>
                                          <p:attrName>style.visibility</p:attrName>
                                        </p:attrNameLst>
                                      </p:cBhvr>
                                      <p:to>
                                        <p:strVal val="visible"/>
                                      </p:to>
                                    </p:set>
                                    <p:animEffect transition="in" filter="dissolve">
                                      <p:cBhvr>
                                        <p:cTn id="13" dur="500"/>
                                        <p:tgtEl>
                                          <p:spTgt spid="4405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4059"/>
                                        </p:tgtEl>
                                        <p:attrNameLst>
                                          <p:attrName>style.visibility</p:attrName>
                                        </p:attrNameLst>
                                      </p:cBhvr>
                                      <p:to>
                                        <p:strVal val="visible"/>
                                      </p:to>
                                    </p:set>
                                    <p:animEffect transition="in" filter="dissolve">
                                      <p:cBhvr>
                                        <p:cTn id="16" dur="500"/>
                                        <p:tgtEl>
                                          <p:spTgt spid="4405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4060"/>
                                        </p:tgtEl>
                                        <p:attrNameLst>
                                          <p:attrName>style.visibility</p:attrName>
                                        </p:attrNameLst>
                                      </p:cBhvr>
                                      <p:to>
                                        <p:strVal val="visible"/>
                                      </p:to>
                                    </p:set>
                                    <p:animEffect transition="in" filter="dissolve">
                                      <p:cBhvr>
                                        <p:cTn id="19" dur="500"/>
                                        <p:tgtEl>
                                          <p:spTgt spid="4406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4061"/>
                                        </p:tgtEl>
                                        <p:attrNameLst>
                                          <p:attrName>style.visibility</p:attrName>
                                        </p:attrNameLst>
                                      </p:cBhvr>
                                      <p:to>
                                        <p:strVal val="visible"/>
                                      </p:to>
                                    </p:set>
                                    <p:animEffect transition="in" filter="dissolve">
                                      <p:cBhvr>
                                        <p:cTn id="22" dur="500"/>
                                        <p:tgtEl>
                                          <p:spTgt spid="4406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4062"/>
                                        </p:tgtEl>
                                        <p:attrNameLst>
                                          <p:attrName>style.visibility</p:attrName>
                                        </p:attrNameLst>
                                      </p:cBhvr>
                                      <p:to>
                                        <p:strVal val="visible"/>
                                      </p:to>
                                    </p:set>
                                    <p:animEffect transition="in" filter="dissolve">
                                      <p:cBhvr>
                                        <p:cTn id="25" dur="500"/>
                                        <p:tgtEl>
                                          <p:spTgt spid="4406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4063"/>
                                        </p:tgtEl>
                                        <p:attrNameLst>
                                          <p:attrName>style.visibility</p:attrName>
                                        </p:attrNameLst>
                                      </p:cBhvr>
                                      <p:to>
                                        <p:strVal val="visible"/>
                                      </p:to>
                                    </p:set>
                                    <p:animEffect transition="in" filter="dissolve">
                                      <p:cBhvr>
                                        <p:cTn id="28" dur="500"/>
                                        <p:tgtEl>
                                          <p:spTgt spid="4406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4084"/>
                                        </p:tgtEl>
                                        <p:attrNameLst>
                                          <p:attrName>style.visibility</p:attrName>
                                        </p:attrNameLst>
                                      </p:cBhvr>
                                      <p:to>
                                        <p:strVal val="visible"/>
                                      </p:to>
                                    </p:set>
                                    <p:animEffect transition="in" filter="dissolve">
                                      <p:cBhvr>
                                        <p:cTn id="31" dur="500"/>
                                        <p:tgtEl>
                                          <p:spTgt spid="4408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4085"/>
                                        </p:tgtEl>
                                        <p:attrNameLst>
                                          <p:attrName>style.visibility</p:attrName>
                                        </p:attrNameLst>
                                      </p:cBhvr>
                                      <p:to>
                                        <p:strVal val="visible"/>
                                      </p:to>
                                    </p:set>
                                    <p:animEffect transition="in" filter="dissolve">
                                      <p:cBhvr>
                                        <p:cTn id="34" dur="500"/>
                                        <p:tgtEl>
                                          <p:spTgt spid="4408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4090"/>
                                        </p:tgtEl>
                                        <p:attrNameLst>
                                          <p:attrName>style.visibility</p:attrName>
                                        </p:attrNameLst>
                                      </p:cBhvr>
                                      <p:to>
                                        <p:strVal val="visible"/>
                                      </p:to>
                                    </p:set>
                                    <p:animEffect transition="in" filter="dissolve">
                                      <p:cBhvr>
                                        <p:cTn id="37" dur="500"/>
                                        <p:tgtEl>
                                          <p:spTgt spid="44090"/>
                                        </p:tgtEl>
                                      </p:cBhvr>
                                    </p:animEffect>
                                  </p:childTnLst>
                                </p:cTn>
                              </p:par>
                            </p:childTnLst>
                          </p:cTn>
                        </p:par>
                        <p:par>
                          <p:cTn id="38" fill="hold">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1000"/>
                                        <p:tgtEl>
                                          <p:spTgt spid="4"/>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44089"/>
                                        </p:tgtEl>
                                        <p:attrNameLst>
                                          <p:attrName>style.visibility</p:attrName>
                                        </p:attrNameLst>
                                      </p:cBhvr>
                                      <p:to>
                                        <p:strVal val="visible"/>
                                      </p:to>
                                    </p:set>
                                    <p:animEffect transition="in" filter="wipe(left)">
                                      <p:cBhvr>
                                        <p:cTn id="45" dur="500"/>
                                        <p:tgtEl>
                                          <p:spTgt spid="4408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dissolve">
                                      <p:cBhvr>
                                        <p:cTn id="5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056" grpId="0" animBg="1"/>
      <p:bldP spid="44057" grpId="0"/>
      <p:bldP spid="44058" grpId="0" animBg="1"/>
      <p:bldP spid="44059" grpId="0"/>
      <p:bldP spid="44060" grpId="0" animBg="1"/>
      <p:bldP spid="44061" grpId="0" animBg="1"/>
      <p:bldP spid="44062" grpId="0"/>
      <p:bldP spid="44063" grpId="0"/>
      <p:bldP spid="44084" grpId="0" animBg="1"/>
      <p:bldP spid="44085" grpId="0" animBg="1"/>
      <p:bldP spid="44089" grpId="0"/>
      <p:bldP spid="440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600200" y="304800"/>
            <a:ext cx="6070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a:solidFill>
                  <a:srgbClr val="800000"/>
                </a:solidFill>
              </a:rPr>
              <a:t>Why Distributed Databases ?</a:t>
            </a:r>
          </a:p>
        </p:txBody>
      </p:sp>
      <p:sp>
        <p:nvSpPr>
          <p:cNvPr id="30723" name="Text Box 3"/>
          <p:cNvSpPr txBox="1">
            <a:spLocks noChangeArrowheads="1"/>
          </p:cNvSpPr>
          <p:nvPr/>
        </p:nvSpPr>
        <p:spPr bwMode="auto">
          <a:xfrm>
            <a:off x="533400" y="1114425"/>
            <a:ext cx="8382000" cy="549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i="1">
                <a:solidFill>
                  <a:schemeClr val="tx1"/>
                </a:solidFill>
                <a:latin typeface="Comic Sans MS" pitchFamily="66" charset="0"/>
                <a:cs typeface="Arial" charset="0"/>
              </a:defRPr>
            </a:lvl1pPr>
            <a:lvl2pPr marL="914400" indent="-45720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buFontTx/>
              <a:buAutoNum type="arabicPeriod"/>
            </a:pPr>
            <a:r>
              <a:rPr lang="en-US" sz="2000" i="0" dirty="0">
                <a:solidFill>
                  <a:srgbClr val="0000CC"/>
                </a:solidFill>
              </a:rPr>
              <a:t>Local Autonomy</a:t>
            </a:r>
            <a:r>
              <a:rPr lang="en-US" sz="1800" i="0" dirty="0"/>
              <a:t>: permits setting and enforcing local policies regarding the use of local data (suitable for organization that are inherently decentralized).</a:t>
            </a:r>
          </a:p>
          <a:p>
            <a:pPr eaLnBrk="1" hangingPunct="1">
              <a:lnSpc>
                <a:spcPct val="50000"/>
              </a:lnSpc>
              <a:buFontTx/>
              <a:buAutoNum type="arabicPeriod"/>
            </a:pPr>
            <a:endParaRPr lang="en-US" sz="1800" i="0" dirty="0"/>
          </a:p>
          <a:p>
            <a:pPr eaLnBrk="1" hangingPunct="1">
              <a:buFontTx/>
              <a:buAutoNum type="arabicPeriod"/>
            </a:pPr>
            <a:r>
              <a:rPr lang="en-US" sz="2000" i="0" dirty="0">
                <a:solidFill>
                  <a:srgbClr val="0000CC"/>
                </a:solidFill>
              </a:rPr>
              <a:t>Improved Performance</a:t>
            </a:r>
            <a:r>
              <a:rPr lang="en-US" sz="1800" i="0" dirty="0"/>
              <a:t>:  The regularly used data is proximate to the users and given the parallelism inherent in distributed systems.</a:t>
            </a:r>
          </a:p>
          <a:p>
            <a:pPr eaLnBrk="1" hangingPunct="1">
              <a:lnSpc>
                <a:spcPct val="50000"/>
              </a:lnSpc>
              <a:buFontTx/>
              <a:buAutoNum type="arabicPeriod"/>
            </a:pPr>
            <a:endParaRPr lang="en-US" sz="1800" i="0" dirty="0"/>
          </a:p>
          <a:p>
            <a:pPr eaLnBrk="1" hangingPunct="1">
              <a:buFontTx/>
              <a:buAutoNum type="arabicPeriod"/>
            </a:pPr>
            <a:r>
              <a:rPr lang="en-US" sz="2000" i="0" dirty="0">
                <a:solidFill>
                  <a:srgbClr val="0000CC"/>
                </a:solidFill>
              </a:rPr>
              <a:t>Improved Reliability/Availability</a:t>
            </a:r>
            <a:r>
              <a:rPr lang="en-US" sz="1800" i="0" dirty="0"/>
              <a:t>: </a:t>
            </a:r>
          </a:p>
          <a:p>
            <a:pPr eaLnBrk="1" hangingPunct="1">
              <a:lnSpc>
                <a:spcPct val="20000"/>
              </a:lnSpc>
              <a:buFontTx/>
              <a:buAutoNum type="arabicPeriod"/>
            </a:pPr>
            <a:endParaRPr lang="en-US" sz="1800" i="0" dirty="0"/>
          </a:p>
          <a:p>
            <a:pPr lvl="1" eaLnBrk="1" hangingPunct="1">
              <a:buFont typeface="Wingdings" pitchFamily="2" charset="2"/>
              <a:buChar char="q"/>
            </a:pPr>
            <a:r>
              <a:rPr lang="en-US" sz="1800" i="0" dirty="0"/>
              <a:t>Data replication can be used to obtain higher reliability and availability.</a:t>
            </a:r>
          </a:p>
          <a:p>
            <a:pPr lvl="1" eaLnBrk="1" hangingPunct="1">
              <a:lnSpc>
                <a:spcPct val="110000"/>
              </a:lnSpc>
              <a:buFont typeface="Wingdings" pitchFamily="2" charset="2"/>
              <a:buChar char="q"/>
            </a:pPr>
            <a:r>
              <a:rPr lang="en-US" sz="1800" i="0" dirty="0"/>
              <a:t>The autonomous processing capability of the different sites ensures a graceful degradation property.</a:t>
            </a:r>
          </a:p>
          <a:p>
            <a:pPr lvl="1" eaLnBrk="1" hangingPunct="1">
              <a:lnSpc>
                <a:spcPct val="60000"/>
              </a:lnSpc>
              <a:buFontTx/>
              <a:buChar char="•"/>
            </a:pPr>
            <a:endParaRPr lang="en-US" sz="1800" i="0" dirty="0"/>
          </a:p>
          <a:p>
            <a:pPr eaLnBrk="1" hangingPunct="1">
              <a:buFontTx/>
              <a:buAutoNum type="arabicPeriod"/>
            </a:pPr>
            <a:r>
              <a:rPr lang="en-US" sz="2000" i="0" dirty="0">
                <a:solidFill>
                  <a:srgbClr val="0000CC"/>
                </a:solidFill>
              </a:rPr>
              <a:t>Incremental Growth</a:t>
            </a:r>
            <a:r>
              <a:rPr lang="en-US" sz="1800" i="0" dirty="0"/>
              <a:t>: supports a smooth incremental growth with a minimum degree of impact on the already existing sites.</a:t>
            </a:r>
          </a:p>
          <a:p>
            <a:pPr eaLnBrk="1" hangingPunct="1">
              <a:lnSpc>
                <a:spcPct val="50000"/>
              </a:lnSpc>
              <a:buFontTx/>
              <a:buAutoNum type="arabicPeriod"/>
            </a:pPr>
            <a:endParaRPr lang="en-US" sz="1800" i="0" dirty="0"/>
          </a:p>
          <a:p>
            <a:pPr eaLnBrk="1" hangingPunct="1">
              <a:buFontTx/>
              <a:buAutoNum type="arabicPeriod"/>
            </a:pPr>
            <a:r>
              <a:rPr lang="en-US" sz="2000" i="0" dirty="0" err="1">
                <a:solidFill>
                  <a:srgbClr val="0000CC"/>
                </a:solidFill>
              </a:rPr>
              <a:t>Shareability</a:t>
            </a:r>
            <a:r>
              <a:rPr lang="en-US" sz="1800" i="0" dirty="0"/>
              <a:t>: allows preexisting sites to share data.</a:t>
            </a:r>
          </a:p>
          <a:p>
            <a:pPr eaLnBrk="1" hangingPunct="1">
              <a:lnSpc>
                <a:spcPct val="50000"/>
              </a:lnSpc>
              <a:buFontTx/>
              <a:buAutoNum type="arabicPeriod"/>
            </a:pPr>
            <a:endParaRPr lang="en-US" sz="1800" i="0" dirty="0"/>
          </a:p>
          <a:p>
            <a:pPr eaLnBrk="1" hangingPunct="1">
              <a:buFontTx/>
              <a:buAutoNum type="arabicPeriod"/>
            </a:pPr>
            <a:r>
              <a:rPr lang="en-US" sz="2000" i="0" dirty="0">
                <a:solidFill>
                  <a:srgbClr val="0000CC"/>
                </a:solidFill>
              </a:rPr>
              <a:t>Reduced Communication Overhead</a:t>
            </a:r>
            <a:r>
              <a:rPr lang="en-US" sz="1800" i="0" dirty="0"/>
              <a:t>: The fact that many applications are local clearly reduces the communication overhead with respect to centralized databases.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0723">
                                            <p:txEl>
                                              <p:pRg st="0" end="0"/>
                                            </p:txEl>
                                          </p:spTgt>
                                        </p:tgtEl>
                                        <p:attrNameLst>
                                          <p:attrName>ppt_c</p:attrName>
                                        </p:attrNameLst>
                                      </p:cBhvr>
                                      <p:to>
                                        <a:schemeClr val="folHlink"/>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3">
                                            <p:txEl>
                                              <p:pRg st="2" end="2"/>
                                            </p:txEl>
                                          </p:spTgt>
                                        </p:tgtEl>
                                        <p:attrNameLst>
                                          <p:attrName>style.visibility</p:attrName>
                                        </p:attrNameLst>
                                      </p:cBhvr>
                                      <p:to>
                                        <p:strVal val="visible"/>
                                      </p:to>
                                    </p:set>
                                    <p:animEffect transition="in" filter="fade">
                                      <p:cBhvr>
                                        <p:cTn id="14" dur="1000"/>
                                        <p:tgtEl>
                                          <p:spTgt spid="30723">
                                            <p:txEl>
                                              <p:pRg st="2" end="2"/>
                                            </p:txEl>
                                          </p:spTgt>
                                        </p:tgtEl>
                                      </p:cBhvr>
                                    </p:animEffect>
                                    <p:anim calcmode="lin" valueType="num">
                                      <p:cBhvr>
                                        <p:cTn id="15"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0723">
                                            <p:txEl>
                                              <p:pRg st="2" end="2"/>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Effect transition="in" filter="fade">
                                      <p:cBhvr>
                                        <p:cTn id="21" dur="1000"/>
                                        <p:tgtEl>
                                          <p:spTgt spid="30723">
                                            <p:txEl>
                                              <p:pRg st="4" end="4"/>
                                            </p:txEl>
                                          </p:spTgt>
                                        </p:tgtEl>
                                      </p:cBhvr>
                                    </p:animEffect>
                                    <p:anim calcmode="lin" valueType="num">
                                      <p:cBhvr>
                                        <p:cTn id="22" dur="1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0723">
                                            <p:txEl>
                                              <p:pRg st="4" end="4"/>
                                            </p:txEl>
                                          </p:spTgt>
                                        </p:tgtEl>
                                        <p:attrNameLst>
                                          <p:attrName>ppt_c</p:attrName>
                                        </p:attrNameLst>
                                      </p:cBhvr>
                                      <p:to>
                                        <a:schemeClr val="folHlink"/>
                                      </p:to>
                                    </p:animClr>
                                  </p:subTnLst>
                                </p:cTn>
                              </p:par>
                              <p:par>
                                <p:cTn id="24" presetID="42" presetClass="entr" presetSubtype="0" fill="hold" nodeType="withEffect">
                                  <p:stCondLst>
                                    <p:cond delay="0"/>
                                  </p:stCondLst>
                                  <p:childTnLst>
                                    <p:set>
                                      <p:cBhvr>
                                        <p:cTn id="25" dur="1" fill="hold">
                                          <p:stCondLst>
                                            <p:cond delay="0"/>
                                          </p:stCondLst>
                                        </p:cTn>
                                        <p:tgtEl>
                                          <p:spTgt spid="30723">
                                            <p:txEl>
                                              <p:pRg st="6" end="6"/>
                                            </p:txEl>
                                          </p:spTgt>
                                        </p:tgtEl>
                                        <p:attrNameLst>
                                          <p:attrName>style.visibility</p:attrName>
                                        </p:attrNameLst>
                                      </p:cBhvr>
                                      <p:to>
                                        <p:strVal val="visible"/>
                                      </p:to>
                                    </p:set>
                                    <p:animEffect transition="in" filter="fade">
                                      <p:cBhvr>
                                        <p:cTn id="26" dur="1000"/>
                                        <p:tgtEl>
                                          <p:spTgt spid="30723">
                                            <p:txEl>
                                              <p:pRg st="6" end="6"/>
                                            </p:txEl>
                                          </p:spTgt>
                                        </p:tgtEl>
                                      </p:cBhvr>
                                    </p:animEffect>
                                    <p:anim calcmode="lin" valueType="num">
                                      <p:cBhvr>
                                        <p:cTn id="27" dur="1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0723">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0723">
                                            <p:txEl>
                                              <p:pRg st="6" end="6"/>
                                            </p:txEl>
                                          </p:spTgt>
                                        </p:tgtEl>
                                        <p:attrNameLst>
                                          <p:attrName>ppt_c</p:attrName>
                                        </p:attrNameLst>
                                      </p:cBhvr>
                                      <p:to>
                                        <a:schemeClr val="folHlink"/>
                                      </p:to>
                                    </p:animClr>
                                  </p:subTnLst>
                                </p:cTn>
                              </p:par>
                              <p:par>
                                <p:cTn id="29" presetID="42" presetClass="entr" presetSubtype="0" fill="hold" nodeType="withEffect">
                                  <p:stCondLst>
                                    <p:cond delay="0"/>
                                  </p:stCondLst>
                                  <p:childTnLst>
                                    <p:set>
                                      <p:cBhvr>
                                        <p:cTn id="30" dur="1" fill="hold">
                                          <p:stCondLst>
                                            <p:cond delay="0"/>
                                          </p:stCondLst>
                                        </p:cTn>
                                        <p:tgtEl>
                                          <p:spTgt spid="30723">
                                            <p:txEl>
                                              <p:pRg st="7" end="7"/>
                                            </p:txEl>
                                          </p:spTgt>
                                        </p:tgtEl>
                                        <p:attrNameLst>
                                          <p:attrName>style.visibility</p:attrName>
                                        </p:attrNameLst>
                                      </p:cBhvr>
                                      <p:to>
                                        <p:strVal val="visible"/>
                                      </p:to>
                                    </p:set>
                                    <p:animEffect transition="in" filter="fade">
                                      <p:cBhvr>
                                        <p:cTn id="31" dur="1000"/>
                                        <p:tgtEl>
                                          <p:spTgt spid="30723">
                                            <p:txEl>
                                              <p:pRg st="7" end="7"/>
                                            </p:txEl>
                                          </p:spTgt>
                                        </p:tgtEl>
                                      </p:cBhvr>
                                    </p:animEffect>
                                    <p:anim calcmode="lin" valueType="num">
                                      <p:cBhvr>
                                        <p:cTn id="32" dur="10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0723">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0723">
                                            <p:txEl>
                                              <p:pRg st="7" end="7"/>
                                            </p:txEl>
                                          </p:spTgt>
                                        </p:tgtEl>
                                        <p:attrNameLst>
                                          <p:attrName>ppt_c</p:attrName>
                                        </p:attrNameLst>
                                      </p:cBhvr>
                                      <p:to>
                                        <a:schemeClr val="folHlink"/>
                                      </p:to>
                                    </p:animClr>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723">
                                            <p:txEl>
                                              <p:pRg st="9" end="9"/>
                                            </p:txEl>
                                          </p:spTgt>
                                        </p:tgtEl>
                                        <p:attrNameLst>
                                          <p:attrName>style.visibility</p:attrName>
                                        </p:attrNameLst>
                                      </p:cBhvr>
                                      <p:to>
                                        <p:strVal val="visible"/>
                                      </p:to>
                                    </p:set>
                                    <p:animEffect transition="in" filter="fade">
                                      <p:cBhvr>
                                        <p:cTn id="38" dur="1000"/>
                                        <p:tgtEl>
                                          <p:spTgt spid="30723">
                                            <p:txEl>
                                              <p:pRg st="9" end="9"/>
                                            </p:txEl>
                                          </p:spTgt>
                                        </p:tgtEl>
                                      </p:cBhvr>
                                    </p:animEffect>
                                    <p:anim calcmode="lin" valueType="num">
                                      <p:cBhvr>
                                        <p:cTn id="39" dur="10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0723">
                                            <p:txEl>
                                              <p:pRg st="9" end="9"/>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0723">
                                            <p:txEl>
                                              <p:pRg st="9" end="9"/>
                                            </p:txEl>
                                          </p:spTgt>
                                        </p:tgtEl>
                                        <p:attrNameLst>
                                          <p:attrName>ppt_c</p:attrName>
                                        </p:attrNameLst>
                                      </p:cBhvr>
                                      <p:to>
                                        <a:schemeClr val="folHlink"/>
                                      </p:to>
                                    </p:animClr>
                                  </p:sub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0723">
                                            <p:txEl>
                                              <p:pRg st="11" end="11"/>
                                            </p:txEl>
                                          </p:spTgt>
                                        </p:tgtEl>
                                        <p:attrNameLst>
                                          <p:attrName>style.visibility</p:attrName>
                                        </p:attrNameLst>
                                      </p:cBhvr>
                                      <p:to>
                                        <p:strVal val="visible"/>
                                      </p:to>
                                    </p:set>
                                    <p:animEffect transition="in" filter="fade">
                                      <p:cBhvr>
                                        <p:cTn id="45" dur="1000"/>
                                        <p:tgtEl>
                                          <p:spTgt spid="30723">
                                            <p:txEl>
                                              <p:pRg st="11" end="11"/>
                                            </p:txEl>
                                          </p:spTgt>
                                        </p:tgtEl>
                                      </p:cBhvr>
                                    </p:animEffect>
                                    <p:anim calcmode="lin" valueType="num">
                                      <p:cBhvr>
                                        <p:cTn id="46" dur="1000" fill="hold"/>
                                        <p:tgtEl>
                                          <p:spTgt spid="30723">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30723">
                                            <p:txEl>
                                              <p:pRg st="11" end="1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0723">
                                            <p:txEl>
                                              <p:pRg st="11" end="11"/>
                                            </p:txEl>
                                          </p:spTgt>
                                        </p:tgtEl>
                                        <p:attrNameLst>
                                          <p:attrName>ppt_c</p:attrName>
                                        </p:attrNameLst>
                                      </p:cBhvr>
                                      <p:to>
                                        <a:schemeClr val="folHlink"/>
                                      </p:to>
                                    </p:animClr>
                                  </p:sub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0723">
                                            <p:txEl>
                                              <p:pRg st="13" end="13"/>
                                            </p:txEl>
                                          </p:spTgt>
                                        </p:tgtEl>
                                        <p:attrNameLst>
                                          <p:attrName>style.visibility</p:attrName>
                                        </p:attrNameLst>
                                      </p:cBhvr>
                                      <p:to>
                                        <p:strVal val="visible"/>
                                      </p:to>
                                    </p:set>
                                    <p:animEffect transition="in" filter="fade">
                                      <p:cBhvr>
                                        <p:cTn id="52" dur="1000"/>
                                        <p:tgtEl>
                                          <p:spTgt spid="30723">
                                            <p:txEl>
                                              <p:pRg st="13" end="13"/>
                                            </p:txEl>
                                          </p:spTgt>
                                        </p:tgtEl>
                                      </p:cBhvr>
                                    </p:animEffect>
                                    <p:anim calcmode="lin" valueType="num">
                                      <p:cBhvr>
                                        <p:cTn id="53" dur="1000" fill="hold"/>
                                        <p:tgtEl>
                                          <p:spTgt spid="30723">
                                            <p:txEl>
                                              <p:pRg st="13" end="13"/>
                                            </p:txEl>
                                          </p:spTgt>
                                        </p:tgtEl>
                                        <p:attrNameLst>
                                          <p:attrName>ppt_x</p:attrName>
                                        </p:attrNameLst>
                                      </p:cBhvr>
                                      <p:tavLst>
                                        <p:tav tm="0">
                                          <p:val>
                                            <p:strVal val="#ppt_x"/>
                                          </p:val>
                                        </p:tav>
                                        <p:tav tm="100000">
                                          <p:val>
                                            <p:strVal val="#ppt_x"/>
                                          </p:val>
                                        </p:tav>
                                      </p:tavLst>
                                    </p:anim>
                                    <p:anim calcmode="lin" valueType="num">
                                      <p:cBhvr>
                                        <p:cTn id="54" dur="1000" fill="hold"/>
                                        <p:tgtEl>
                                          <p:spTgt spid="307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923926" y="533400"/>
            <a:ext cx="7458075" cy="641350"/>
          </a:xfrm>
          <a:prstGeom prst="rect">
            <a:avLst/>
          </a:prstGeom>
          <a:solidFill>
            <a:srgbClr val="FF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i="0" dirty="0">
                <a:solidFill>
                  <a:srgbClr val="663300"/>
                </a:solidFill>
              </a:rPr>
              <a:t>Derived Horizontal Fragmentation</a:t>
            </a:r>
          </a:p>
        </p:txBody>
      </p:sp>
      <p:sp>
        <p:nvSpPr>
          <p:cNvPr id="66563" name="Text Box 3"/>
          <p:cNvSpPr txBox="1">
            <a:spLocks noChangeArrowheads="1"/>
          </p:cNvSpPr>
          <p:nvPr/>
        </p:nvSpPr>
        <p:spPr bwMode="auto">
          <a:xfrm>
            <a:off x="578121" y="1295400"/>
            <a:ext cx="8001001" cy="406265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dirty="0">
              <a:solidFill>
                <a:srgbClr val="660066"/>
              </a:solidFill>
            </a:endParaRPr>
          </a:p>
          <a:p>
            <a:pPr marL="342900" indent="-342900" eaLnBrk="1" hangingPunct="1">
              <a:spcAft>
                <a:spcPts val="1200"/>
              </a:spcAft>
              <a:buFont typeface="Arial" panose="020B0604020202020204" pitchFamily="34" charset="0"/>
              <a:buChar char="•"/>
            </a:pPr>
            <a:r>
              <a:rPr lang="en-US" sz="2800" i="0" dirty="0">
                <a:solidFill>
                  <a:srgbClr val="660066"/>
                </a:solidFill>
              </a:rPr>
              <a:t>In some cases, the horizontal fragmentation of a relation cannot be based on a property of its own attributes, but is derived from the horizontal fragmentation of another relation.</a:t>
            </a:r>
          </a:p>
          <a:p>
            <a:pPr marL="342900" indent="-342900" eaLnBrk="1" hangingPunct="1">
              <a:buFont typeface="Arial" panose="020B0604020202020204" pitchFamily="34" charset="0"/>
              <a:buChar char="•"/>
            </a:pPr>
            <a:r>
              <a:rPr lang="en-US" sz="2800" i="0" dirty="0">
                <a:solidFill>
                  <a:srgbClr val="660066"/>
                </a:solidFill>
              </a:rPr>
              <a:t>Derived fragmentation is used to facilitate the join between fragments.</a:t>
            </a:r>
          </a:p>
          <a:p>
            <a:pPr marL="342900" indent="-342900" eaLnBrk="1" hangingPunct="1">
              <a:buFont typeface="Arial" panose="020B0604020202020204" pitchFamily="34" charset="0"/>
              <a:buChar char="•"/>
            </a:pPr>
            <a:endParaRPr lang="en-US" sz="2800" i="0" dirty="0">
              <a:solidFill>
                <a:srgbClr val="660066"/>
              </a:solidFill>
            </a:endParaRPr>
          </a:p>
        </p:txBody>
      </p:sp>
      <p:sp>
        <p:nvSpPr>
          <p:cNvPr id="4" name="Text Box 35"/>
          <p:cNvSpPr txBox="1">
            <a:spLocks noChangeArrowheads="1"/>
          </p:cNvSpPr>
          <p:nvPr/>
        </p:nvSpPr>
        <p:spPr bwMode="auto">
          <a:xfrm>
            <a:off x="5416731" y="5635050"/>
            <a:ext cx="3197225" cy="915987"/>
          </a:xfrm>
          <a:prstGeom prst="rect">
            <a:avLst/>
          </a:prstGeom>
          <a:solidFill>
            <a:srgbClr val="FFCA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               PAY (</a:t>
            </a:r>
            <a:r>
              <a:rPr lang="en-US" sz="1800" i="0" u="sng" dirty="0"/>
              <a:t>TITLE</a:t>
            </a:r>
            <a:r>
              <a:rPr lang="en-US" sz="1800" i="0" dirty="0"/>
              <a:t>, SAL)</a:t>
            </a:r>
          </a:p>
          <a:p>
            <a:pPr eaLnBrk="1" hangingPunct="1"/>
            <a:endParaRPr lang="en-US" sz="1800" i="0" dirty="0"/>
          </a:p>
          <a:p>
            <a:pPr eaLnBrk="1" hangingPunct="1"/>
            <a:r>
              <a:rPr lang="en-US" sz="1800" i="0" dirty="0"/>
              <a:t>EMP (</a:t>
            </a:r>
            <a:r>
              <a:rPr lang="en-US" sz="1800" i="0" u="sng" dirty="0"/>
              <a:t>ENO</a:t>
            </a:r>
            <a:r>
              <a:rPr lang="en-US" sz="1800" i="0" dirty="0"/>
              <a:t>, ENAME, TITLE)</a:t>
            </a:r>
          </a:p>
        </p:txBody>
      </p:sp>
      <p:sp>
        <p:nvSpPr>
          <p:cNvPr id="2" name="TextBox 1"/>
          <p:cNvSpPr txBox="1"/>
          <p:nvPr/>
        </p:nvSpPr>
        <p:spPr>
          <a:xfrm>
            <a:off x="1295400" y="5395373"/>
            <a:ext cx="4038600" cy="1200329"/>
          </a:xfrm>
          <a:prstGeom prst="rect">
            <a:avLst/>
          </a:prstGeom>
          <a:noFill/>
        </p:spPr>
        <p:txBody>
          <a:bodyPr wrap="square" rtlCol="0">
            <a:spAutoFit/>
          </a:bodyPr>
          <a:lstStyle/>
          <a:p>
            <a:r>
              <a:rPr lang="en-US" u="sng" dirty="0"/>
              <a:t>Example</a:t>
            </a:r>
            <a:r>
              <a:rPr lang="en-US" dirty="0"/>
              <a:t>:  Not a good idea to fragment these two relations independently</a:t>
            </a:r>
          </a:p>
        </p:txBody>
      </p:sp>
      <p:sp>
        <p:nvSpPr>
          <p:cNvPr id="3" name="Freeform 2"/>
          <p:cNvSpPr/>
          <p:nvPr/>
        </p:nvSpPr>
        <p:spPr bwMode="auto">
          <a:xfrm>
            <a:off x="7644384" y="5991149"/>
            <a:ext cx="475488" cy="234086"/>
          </a:xfrm>
          <a:custGeom>
            <a:avLst/>
            <a:gdLst>
              <a:gd name="connsiteX0" fmla="*/ 475488 w 475488"/>
              <a:gd name="connsiteY0" fmla="*/ 234086 h 234086"/>
              <a:gd name="connsiteX1" fmla="*/ 468173 w 475488"/>
              <a:gd name="connsiteY1" fmla="*/ 197510 h 234086"/>
              <a:gd name="connsiteX2" fmla="*/ 416966 w 475488"/>
              <a:gd name="connsiteY2" fmla="*/ 160934 h 234086"/>
              <a:gd name="connsiteX3" fmla="*/ 395021 w 475488"/>
              <a:gd name="connsiteY3" fmla="*/ 146304 h 234086"/>
              <a:gd name="connsiteX4" fmla="*/ 373075 w 475488"/>
              <a:gd name="connsiteY4" fmla="*/ 138989 h 234086"/>
              <a:gd name="connsiteX5" fmla="*/ 226771 w 475488"/>
              <a:gd name="connsiteY5" fmla="*/ 131673 h 234086"/>
              <a:gd name="connsiteX6" fmla="*/ 197510 w 475488"/>
              <a:gd name="connsiteY6" fmla="*/ 124358 h 234086"/>
              <a:gd name="connsiteX7" fmla="*/ 131674 w 475488"/>
              <a:gd name="connsiteY7" fmla="*/ 109728 h 234086"/>
              <a:gd name="connsiteX8" fmla="*/ 87782 w 475488"/>
              <a:gd name="connsiteY8" fmla="*/ 95097 h 234086"/>
              <a:gd name="connsiteX9" fmla="*/ 65837 w 475488"/>
              <a:gd name="connsiteY9" fmla="*/ 80467 h 234086"/>
              <a:gd name="connsiteX10" fmla="*/ 51206 w 475488"/>
              <a:gd name="connsiteY10" fmla="*/ 65837 h 234086"/>
              <a:gd name="connsiteX11" fmla="*/ 29261 w 475488"/>
              <a:gd name="connsiteY11" fmla="*/ 58521 h 234086"/>
              <a:gd name="connsiteX12" fmla="*/ 7315 w 475488"/>
              <a:gd name="connsiteY12" fmla="*/ 21945 h 234086"/>
              <a:gd name="connsiteX13" fmla="*/ 0 w 475488"/>
              <a:gd name="connsiteY13" fmla="*/ 0 h 23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488" h="234086">
                <a:moveTo>
                  <a:pt x="475488" y="234086"/>
                </a:moveTo>
                <a:cubicBezTo>
                  <a:pt x="473050" y="221894"/>
                  <a:pt x="474211" y="208379"/>
                  <a:pt x="468173" y="197510"/>
                </a:cubicBezTo>
                <a:cubicBezTo>
                  <a:pt x="452394" y="169108"/>
                  <a:pt x="441413" y="169083"/>
                  <a:pt x="416966" y="160934"/>
                </a:cubicBezTo>
                <a:cubicBezTo>
                  <a:pt x="409651" y="156057"/>
                  <a:pt x="402884" y="150236"/>
                  <a:pt x="395021" y="146304"/>
                </a:cubicBezTo>
                <a:cubicBezTo>
                  <a:pt x="388124" y="142856"/>
                  <a:pt x="380757" y="139657"/>
                  <a:pt x="373075" y="138989"/>
                </a:cubicBezTo>
                <a:cubicBezTo>
                  <a:pt x="324430" y="134759"/>
                  <a:pt x="275539" y="134112"/>
                  <a:pt x="226771" y="131673"/>
                </a:cubicBezTo>
                <a:cubicBezTo>
                  <a:pt x="217017" y="129235"/>
                  <a:pt x="207324" y="126539"/>
                  <a:pt x="197510" y="124358"/>
                </a:cubicBezTo>
                <a:cubicBezTo>
                  <a:pt x="170663" y="118392"/>
                  <a:pt x="157158" y="117373"/>
                  <a:pt x="131674" y="109728"/>
                </a:cubicBezTo>
                <a:cubicBezTo>
                  <a:pt x="116902" y="105296"/>
                  <a:pt x="100614" y="103652"/>
                  <a:pt x="87782" y="95097"/>
                </a:cubicBezTo>
                <a:cubicBezTo>
                  <a:pt x="80467" y="90220"/>
                  <a:pt x="72702" y="85959"/>
                  <a:pt x="65837" y="80467"/>
                </a:cubicBezTo>
                <a:cubicBezTo>
                  <a:pt x="60451" y="76159"/>
                  <a:pt x="57120" y="69385"/>
                  <a:pt x="51206" y="65837"/>
                </a:cubicBezTo>
                <a:cubicBezTo>
                  <a:pt x="44594" y="61870"/>
                  <a:pt x="36576" y="60960"/>
                  <a:pt x="29261" y="58521"/>
                </a:cubicBezTo>
                <a:cubicBezTo>
                  <a:pt x="8540" y="-3643"/>
                  <a:pt x="37439" y="72151"/>
                  <a:pt x="7315" y="21945"/>
                </a:cubicBezTo>
                <a:cubicBezTo>
                  <a:pt x="3348" y="15333"/>
                  <a:pt x="0" y="0"/>
                  <a:pt x="0" y="0"/>
                </a:cubicBezTo>
              </a:path>
            </a:pathLst>
          </a:custGeom>
          <a:noFill/>
          <a:ln w="19050" cap="flat" cmpd="sng" algn="ctr">
            <a:solidFill>
              <a:srgbClr val="9900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extLst>
      <p:ext uri="{BB962C8B-B14F-4D97-AF65-F5344CB8AC3E}">
        <p14:creationId xmlns:p14="http://schemas.microsoft.com/office/powerpoint/2010/main" val="4225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dissolve">
                                      <p:cBhvr>
                                        <p:cTn id="7" dur="500"/>
                                        <p:tgtEl>
                                          <p:spTgt spid="6656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6563">
                                            <p:txEl>
                                              <p:pRg st="2" end="2"/>
                                            </p:txEl>
                                          </p:spTgt>
                                        </p:tgtEl>
                                        <p:attrNameLst>
                                          <p:attrName>style.visibility</p:attrName>
                                        </p:attrNameLst>
                                      </p:cBhvr>
                                      <p:to>
                                        <p:strVal val="visible"/>
                                      </p:to>
                                    </p:set>
                                    <p:animEffect transition="in" filter="dissolve">
                                      <p:cBhvr>
                                        <p:cTn id="10" dur="500"/>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923926" y="533400"/>
            <a:ext cx="7417415" cy="646331"/>
          </a:xfrm>
          <a:prstGeom prst="rect">
            <a:avLst/>
          </a:prstGeom>
          <a:solidFill>
            <a:srgbClr val="FFE9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600" i="0" dirty="0">
                <a:solidFill>
                  <a:srgbClr val="663300"/>
                </a:solidFill>
              </a:rPr>
              <a:t>Not Using Derived Fragmentation</a:t>
            </a:r>
          </a:p>
        </p:txBody>
      </p:sp>
      <p:sp>
        <p:nvSpPr>
          <p:cNvPr id="2" name="TextBox 1"/>
          <p:cNvSpPr txBox="1"/>
          <p:nvPr/>
        </p:nvSpPr>
        <p:spPr>
          <a:xfrm>
            <a:off x="762000" y="1624003"/>
            <a:ext cx="4038600" cy="1200329"/>
          </a:xfrm>
          <a:prstGeom prst="rect">
            <a:avLst/>
          </a:prstGeom>
          <a:noFill/>
        </p:spPr>
        <p:txBody>
          <a:bodyPr wrap="square" rtlCol="0">
            <a:spAutoFit/>
          </a:bodyPr>
          <a:lstStyle/>
          <a:p>
            <a:r>
              <a:rPr lang="en-US" u="sng" dirty="0"/>
              <a:t>Example</a:t>
            </a:r>
            <a:r>
              <a:rPr lang="en-US" dirty="0"/>
              <a:t>:  Not a good idea to fragment these two relations independently</a:t>
            </a:r>
          </a:p>
        </p:txBody>
      </p:sp>
      <p:grpSp>
        <p:nvGrpSpPr>
          <p:cNvPr id="5" name="Group 4"/>
          <p:cNvGrpSpPr/>
          <p:nvPr/>
        </p:nvGrpSpPr>
        <p:grpSpPr>
          <a:xfrm>
            <a:off x="5105400" y="1828800"/>
            <a:ext cx="3197225" cy="915987"/>
            <a:chOff x="5416731" y="5635050"/>
            <a:chExt cx="3197225" cy="915987"/>
          </a:xfrm>
        </p:grpSpPr>
        <p:sp>
          <p:nvSpPr>
            <p:cNvPr id="4" name="Text Box 35"/>
            <p:cNvSpPr txBox="1">
              <a:spLocks noChangeArrowheads="1"/>
            </p:cNvSpPr>
            <p:nvPr/>
          </p:nvSpPr>
          <p:spPr bwMode="auto">
            <a:xfrm>
              <a:off x="5416731" y="5635050"/>
              <a:ext cx="3197225" cy="915987"/>
            </a:xfrm>
            <a:prstGeom prst="rect">
              <a:avLst/>
            </a:prstGeom>
            <a:solidFill>
              <a:srgbClr val="FFCA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               PAY (</a:t>
              </a:r>
              <a:r>
                <a:rPr lang="en-US" sz="1800" i="0" u="sng" dirty="0"/>
                <a:t>TITLE</a:t>
              </a:r>
              <a:r>
                <a:rPr lang="en-US" sz="1800" i="0" dirty="0"/>
                <a:t>, SAL)</a:t>
              </a:r>
            </a:p>
            <a:p>
              <a:pPr eaLnBrk="1" hangingPunct="1"/>
              <a:endParaRPr lang="en-US" sz="1800" i="0" dirty="0"/>
            </a:p>
            <a:p>
              <a:pPr eaLnBrk="1" hangingPunct="1"/>
              <a:r>
                <a:rPr lang="en-US" sz="1800" i="0" dirty="0"/>
                <a:t>EMP (</a:t>
              </a:r>
              <a:r>
                <a:rPr lang="en-US" sz="1800" i="0" u="sng" dirty="0"/>
                <a:t>ENO</a:t>
              </a:r>
              <a:r>
                <a:rPr lang="en-US" sz="1800" i="0" dirty="0"/>
                <a:t>, ENAME, TITLE)</a:t>
              </a:r>
            </a:p>
          </p:txBody>
        </p:sp>
        <p:sp>
          <p:nvSpPr>
            <p:cNvPr id="3" name="Freeform 2"/>
            <p:cNvSpPr/>
            <p:nvPr/>
          </p:nvSpPr>
          <p:spPr bwMode="auto">
            <a:xfrm>
              <a:off x="7644384" y="5991149"/>
              <a:ext cx="475488" cy="234086"/>
            </a:xfrm>
            <a:custGeom>
              <a:avLst/>
              <a:gdLst>
                <a:gd name="connsiteX0" fmla="*/ 475488 w 475488"/>
                <a:gd name="connsiteY0" fmla="*/ 234086 h 234086"/>
                <a:gd name="connsiteX1" fmla="*/ 468173 w 475488"/>
                <a:gd name="connsiteY1" fmla="*/ 197510 h 234086"/>
                <a:gd name="connsiteX2" fmla="*/ 416966 w 475488"/>
                <a:gd name="connsiteY2" fmla="*/ 160934 h 234086"/>
                <a:gd name="connsiteX3" fmla="*/ 395021 w 475488"/>
                <a:gd name="connsiteY3" fmla="*/ 146304 h 234086"/>
                <a:gd name="connsiteX4" fmla="*/ 373075 w 475488"/>
                <a:gd name="connsiteY4" fmla="*/ 138989 h 234086"/>
                <a:gd name="connsiteX5" fmla="*/ 226771 w 475488"/>
                <a:gd name="connsiteY5" fmla="*/ 131673 h 234086"/>
                <a:gd name="connsiteX6" fmla="*/ 197510 w 475488"/>
                <a:gd name="connsiteY6" fmla="*/ 124358 h 234086"/>
                <a:gd name="connsiteX7" fmla="*/ 131674 w 475488"/>
                <a:gd name="connsiteY7" fmla="*/ 109728 h 234086"/>
                <a:gd name="connsiteX8" fmla="*/ 87782 w 475488"/>
                <a:gd name="connsiteY8" fmla="*/ 95097 h 234086"/>
                <a:gd name="connsiteX9" fmla="*/ 65837 w 475488"/>
                <a:gd name="connsiteY9" fmla="*/ 80467 h 234086"/>
                <a:gd name="connsiteX10" fmla="*/ 51206 w 475488"/>
                <a:gd name="connsiteY10" fmla="*/ 65837 h 234086"/>
                <a:gd name="connsiteX11" fmla="*/ 29261 w 475488"/>
                <a:gd name="connsiteY11" fmla="*/ 58521 h 234086"/>
                <a:gd name="connsiteX12" fmla="*/ 7315 w 475488"/>
                <a:gd name="connsiteY12" fmla="*/ 21945 h 234086"/>
                <a:gd name="connsiteX13" fmla="*/ 0 w 475488"/>
                <a:gd name="connsiteY13" fmla="*/ 0 h 23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488" h="234086">
                  <a:moveTo>
                    <a:pt x="475488" y="234086"/>
                  </a:moveTo>
                  <a:cubicBezTo>
                    <a:pt x="473050" y="221894"/>
                    <a:pt x="474211" y="208379"/>
                    <a:pt x="468173" y="197510"/>
                  </a:cubicBezTo>
                  <a:cubicBezTo>
                    <a:pt x="452394" y="169108"/>
                    <a:pt x="441413" y="169083"/>
                    <a:pt x="416966" y="160934"/>
                  </a:cubicBezTo>
                  <a:cubicBezTo>
                    <a:pt x="409651" y="156057"/>
                    <a:pt x="402884" y="150236"/>
                    <a:pt x="395021" y="146304"/>
                  </a:cubicBezTo>
                  <a:cubicBezTo>
                    <a:pt x="388124" y="142856"/>
                    <a:pt x="380757" y="139657"/>
                    <a:pt x="373075" y="138989"/>
                  </a:cubicBezTo>
                  <a:cubicBezTo>
                    <a:pt x="324430" y="134759"/>
                    <a:pt x="275539" y="134112"/>
                    <a:pt x="226771" y="131673"/>
                  </a:cubicBezTo>
                  <a:cubicBezTo>
                    <a:pt x="217017" y="129235"/>
                    <a:pt x="207324" y="126539"/>
                    <a:pt x="197510" y="124358"/>
                  </a:cubicBezTo>
                  <a:cubicBezTo>
                    <a:pt x="170663" y="118392"/>
                    <a:pt x="157158" y="117373"/>
                    <a:pt x="131674" y="109728"/>
                  </a:cubicBezTo>
                  <a:cubicBezTo>
                    <a:pt x="116902" y="105296"/>
                    <a:pt x="100614" y="103652"/>
                    <a:pt x="87782" y="95097"/>
                  </a:cubicBezTo>
                  <a:cubicBezTo>
                    <a:pt x="80467" y="90220"/>
                    <a:pt x="72702" y="85959"/>
                    <a:pt x="65837" y="80467"/>
                  </a:cubicBezTo>
                  <a:cubicBezTo>
                    <a:pt x="60451" y="76159"/>
                    <a:pt x="57120" y="69385"/>
                    <a:pt x="51206" y="65837"/>
                  </a:cubicBezTo>
                  <a:cubicBezTo>
                    <a:pt x="44594" y="61870"/>
                    <a:pt x="36576" y="60960"/>
                    <a:pt x="29261" y="58521"/>
                  </a:cubicBezTo>
                  <a:cubicBezTo>
                    <a:pt x="8540" y="-3643"/>
                    <a:pt x="37439" y="72151"/>
                    <a:pt x="7315" y="21945"/>
                  </a:cubicBezTo>
                  <a:cubicBezTo>
                    <a:pt x="3348" y="15333"/>
                    <a:pt x="0" y="0"/>
                    <a:pt x="0" y="0"/>
                  </a:cubicBezTo>
                </a:path>
              </a:pathLst>
            </a:custGeom>
            <a:noFill/>
            <a:ln w="19050" cap="flat" cmpd="sng" algn="ctr">
              <a:solidFill>
                <a:srgbClr val="9900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grpSp>
        <p:nvGrpSpPr>
          <p:cNvPr id="34" name="Group 33"/>
          <p:cNvGrpSpPr/>
          <p:nvPr/>
        </p:nvGrpSpPr>
        <p:grpSpPr>
          <a:xfrm>
            <a:off x="1938094" y="4914402"/>
            <a:ext cx="2331663" cy="1111689"/>
            <a:chOff x="2065007" y="5408953"/>
            <a:chExt cx="2331663" cy="1111689"/>
          </a:xfrm>
        </p:grpSpPr>
        <p:sp>
          <p:nvSpPr>
            <p:cNvPr id="35" name="Oval 21"/>
            <p:cNvSpPr>
              <a:spLocks noChangeArrowheads="1"/>
            </p:cNvSpPr>
            <p:nvPr/>
          </p:nvSpPr>
          <p:spPr bwMode="auto">
            <a:xfrm>
              <a:off x="2743200" y="5489019"/>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cxnSp>
          <p:nvCxnSpPr>
            <p:cNvPr id="36" name="Straight Connector 35"/>
            <p:cNvCxnSpPr>
              <a:stCxn id="22" idx="6"/>
              <a:endCxn id="32" idx="1"/>
            </p:cNvCxnSpPr>
            <p:nvPr/>
          </p:nvCxnSpPr>
          <p:spPr bwMode="auto">
            <a:xfrm>
              <a:off x="3003594" y="5951699"/>
              <a:ext cx="1393076" cy="43942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a:stCxn id="35" idx="6"/>
              <a:endCxn id="32" idx="1"/>
            </p:cNvCxnSpPr>
            <p:nvPr/>
          </p:nvCxnSpPr>
          <p:spPr bwMode="auto">
            <a:xfrm>
              <a:off x="2971800" y="5603319"/>
              <a:ext cx="1424870" cy="7878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a:endCxn id="25" idx="2"/>
            </p:cNvCxnSpPr>
            <p:nvPr/>
          </p:nvCxnSpPr>
          <p:spPr bwMode="auto">
            <a:xfrm>
              <a:off x="2971800" y="5587105"/>
              <a:ext cx="1403394" cy="37108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Text Box 18"/>
            <p:cNvSpPr txBox="1">
              <a:spLocks noChangeArrowheads="1"/>
            </p:cNvSpPr>
            <p:nvPr/>
          </p:nvSpPr>
          <p:spPr bwMode="auto">
            <a:xfrm>
              <a:off x="2065007" y="5408953"/>
              <a:ext cx="7216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EMP</a:t>
              </a:r>
              <a:r>
                <a:rPr lang="en-US" sz="1800" i="0" baseline="-25000" dirty="0"/>
                <a:t>1</a:t>
              </a:r>
            </a:p>
          </p:txBody>
        </p:sp>
        <p:sp>
          <p:nvSpPr>
            <p:cNvPr id="40" name="Text Box 18"/>
            <p:cNvSpPr txBox="1">
              <a:spLocks noChangeArrowheads="1"/>
            </p:cNvSpPr>
            <p:nvPr/>
          </p:nvSpPr>
          <p:spPr bwMode="auto">
            <a:xfrm>
              <a:off x="2082545" y="5763005"/>
              <a:ext cx="7473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EMP</a:t>
              </a:r>
              <a:r>
                <a:rPr lang="en-US" sz="1800" i="0" baseline="-25000" dirty="0"/>
                <a:t>2</a:t>
              </a:r>
            </a:p>
          </p:txBody>
        </p:sp>
        <p:sp>
          <p:nvSpPr>
            <p:cNvPr id="41" name="Text Box 18"/>
            <p:cNvSpPr txBox="1">
              <a:spLocks noChangeArrowheads="1"/>
            </p:cNvSpPr>
            <p:nvPr/>
          </p:nvSpPr>
          <p:spPr bwMode="auto">
            <a:xfrm>
              <a:off x="2082545" y="6151310"/>
              <a:ext cx="7473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EMP</a:t>
              </a:r>
              <a:r>
                <a:rPr lang="en-US" sz="1800" i="0" baseline="-25000" dirty="0"/>
                <a:t>3</a:t>
              </a:r>
            </a:p>
          </p:txBody>
        </p:sp>
      </p:grpSp>
      <p:grpSp>
        <p:nvGrpSpPr>
          <p:cNvPr id="7" name="Group 6"/>
          <p:cNvGrpSpPr/>
          <p:nvPr/>
        </p:nvGrpSpPr>
        <p:grpSpPr>
          <a:xfrm>
            <a:off x="743081" y="3490637"/>
            <a:ext cx="8001000" cy="3100707"/>
            <a:chOff x="743081" y="3490637"/>
            <a:chExt cx="8001000" cy="3100707"/>
          </a:xfrm>
        </p:grpSpPr>
        <p:grpSp>
          <p:nvGrpSpPr>
            <p:cNvPr id="17" name="Group 16"/>
            <p:cNvGrpSpPr/>
            <p:nvPr/>
          </p:nvGrpSpPr>
          <p:grpSpPr>
            <a:xfrm>
              <a:off x="743081" y="3490637"/>
              <a:ext cx="8001000" cy="2605363"/>
              <a:chOff x="838200" y="4343400"/>
              <a:chExt cx="8001000" cy="2605363"/>
            </a:xfrm>
          </p:grpSpPr>
          <p:sp>
            <p:nvSpPr>
              <p:cNvPr id="18" name="Text Box 6"/>
              <p:cNvSpPr txBox="1">
                <a:spLocks noChangeArrowheads="1"/>
              </p:cNvSpPr>
              <p:nvPr/>
            </p:nvSpPr>
            <p:spPr bwMode="auto">
              <a:xfrm>
                <a:off x="838200" y="4343400"/>
                <a:ext cx="8001000"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One can divide EMP into EMP1 and EMP2 based on </a:t>
                </a:r>
                <a:r>
                  <a:rPr lang="en-US" sz="2000" i="0" dirty="0">
                    <a:solidFill>
                      <a:srgbClr val="FF0000"/>
                    </a:solidFill>
                  </a:rPr>
                  <a:t>TITLE</a:t>
                </a:r>
                <a:r>
                  <a:rPr lang="en-US" sz="2000" i="0" dirty="0"/>
                  <a:t> and divide PAY into PAY1, PAY2, PAY3 based on </a:t>
                </a:r>
                <a:r>
                  <a:rPr lang="en-US" sz="2000" i="0" dirty="0">
                    <a:solidFill>
                      <a:srgbClr val="FF0000"/>
                    </a:solidFill>
                  </a:rPr>
                  <a:t>SAL </a:t>
                </a:r>
                <a:r>
                  <a:rPr lang="en-US" sz="2000" i="0" dirty="0"/>
                  <a:t>using primary fragmentation.   To join EMP and PAY, we have the following scenarios.</a:t>
                </a:r>
              </a:p>
              <a:p>
                <a:pPr eaLnBrk="1" hangingPunct="1"/>
                <a:endParaRPr lang="en-US" sz="2000" i="0" dirty="0"/>
              </a:p>
              <a:p>
                <a:pPr eaLnBrk="1" hangingPunct="1"/>
                <a:r>
                  <a:rPr lang="en-US" sz="2000" i="0" dirty="0"/>
                  <a:t>            </a:t>
                </a:r>
                <a:endParaRPr lang="en-US" sz="1800" i="0" dirty="0"/>
              </a:p>
              <a:p>
                <a:pPr eaLnBrk="1" hangingPunct="1"/>
                <a:r>
                  <a:rPr lang="en-US" sz="1800" i="0" dirty="0"/>
                  <a:t>                 </a:t>
                </a:r>
                <a:endParaRPr lang="en-US" sz="1800" i="0" baseline="-25000" dirty="0"/>
              </a:p>
            </p:txBody>
          </p:sp>
          <p:sp>
            <p:nvSpPr>
              <p:cNvPr id="19" name="Text Box 18"/>
              <p:cNvSpPr txBox="1">
                <a:spLocks noChangeArrowheads="1"/>
              </p:cNvSpPr>
              <p:nvPr/>
            </p:nvSpPr>
            <p:spPr bwMode="auto">
              <a:xfrm>
                <a:off x="4572000" y="5682990"/>
                <a:ext cx="68800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PAY</a:t>
                </a:r>
                <a:r>
                  <a:rPr lang="en-US" sz="1800" i="0" baseline="-25000" dirty="0"/>
                  <a:t>1</a:t>
                </a:r>
              </a:p>
            </p:txBody>
          </p:sp>
          <p:sp>
            <p:nvSpPr>
              <p:cNvPr id="20" name="Text Box 19"/>
              <p:cNvSpPr txBox="1">
                <a:spLocks noChangeArrowheads="1"/>
              </p:cNvSpPr>
              <p:nvPr/>
            </p:nvSpPr>
            <p:spPr bwMode="auto">
              <a:xfrm>
                <a:off x="4579937" y="6140190"/>
                <a:ext cx="7136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PAY</a:t>
                </a:r>
                <a:r>
                  <a:rPr lang="en-US" sz="1800" i="0" baseline="-25000" dirty="0"/>
                  <a:t>2</a:t>
                </a:r>
              </a:p>
            </p:txBody>
          </p:sp>
          <p:sp>
            <p:nvSpPr>
              <p:cNvPr id="21" name="Text Box 20"/>
              <p:cNvSpPr txBox="1">
                <a:spLocks noChangeArrowheads="1"/>
              </p:cNvSpPr>
              <p:nvPr/>
            </p:nvSpPr>
            <p:spPr bwMode="auto">
              <a:xfrm>
                <a:off x="4579937" y="6579431"/>
                <a:ext cx="7136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PAY</a:t>
                </a:r>
                <a:r>
                  <a:rPr lang="en-US" sz="1800" i="0" baseline="-25000" dirty="0"/>
                  <a:t>3</a:t>
                </a:r>
              </a:p>
            </p:txBody>
          </p:sp>
          <p:sp>
            <p:nvSpPr>
              <p:cNvPr id="22" name="Oval 21"/>
              <p:cNvSpPr>
                <a:spLocks noChangeArrowheads="1"/>
              </p:cNvSpPr>
              <p:nvPr/>
            </p:nvSpPr>
            <p:spPr bwMode="auto">
              <a:xfrm>
                <a:off x="2743200" y="6195611"/>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23" name="Oval 22"/>
              <p:cNvSpPr>
                <a:spLocks noChangeArrowheads="1"/>
              </p:cNvSpPr>
              <p:nvPr/>
            </p:nvSpPr>
            <p:spPr bwMode="auto">
              <a:xfrm>
                <a:off x="2743200" y="6558249"/>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24" name="Oval 23"/>
              <p:cNvSpPr>
                <a:spLocks noChangeArrowheads="1"/>
              </p:cNvSpPr>
              <p:nvPr/>
            </p:nvSpPr>
            <p:spPr bwMode="auto">
              <a:xfrm>
                <a:off x="4343400" y="5744903"/>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25" name="Oval 24"/>
              <p:cNvSpPr>
                <a:spLocks noChangeArrowheads="1"/>
              </p:cNvSpPr>
              <p:nvPr/>
            </p:nvSpPr>
            <p:spPr bwMode="auto">
              <a:xfrm>
                <a:off x="4343400" y="6202103"/>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26" name="Oval 25"/>
              <p:cNvSpPr>
                <a:spLocks noChangeArrowheads="1"/>
              </p:cNvSpPr>
              <p:nvPr/>
            </p:nvSpPr>
            <p:spPr bwMode="auto">
              <a:xfrm>
                <a:off x="4343400" y="6659303"/>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27" name="Line 26"/>
              <p:cNvSpPr>
                <a:spLocks noChangeShapeType="1"/>
              </p:cNvSpPr>
              <p:nvPr/>
            </p:nvSpPr>
            <p:spPr bwMode="auto">
              <a:xfrm flipV="1">
                <a:off x="2940006" y="5869525"/>
                <a:ext cx="1395457" cy="8338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27"/>
              <p:cNvSpPr>
                <a:spLocks noChangeShapeType="1"/>
              </p:cNvSpPr>
              <p:nvPr/>
            </p:nvSpPr>
            <p:spPr bwMode="auto">
              <a:xfrm flipV="1">
                <a:off x="2973484" y="5876220"/>
                <a:ext cx="1361979" cy="41440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28"/>
              <p:cNvSpPr>
                <a:spLocks noChangeShapeType="1"/>
              </p:cNvSpPr>
              <p:nvPr/>
            </p:nvSpPr>
            <p:spPr bwMode="auto">
              <a:xfrm>
                <a:off x="2973484" y="6293220"/>
                <a:ext cx="1369916" cy="2609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Line 29"/>
              <p:cNvSpPr>
                <a:spLocks noChangeShapeType="1"/>
              </p:cNvSpPr>
              <p:nvPr/>
            </p:nvSpPr>
            <p:spPr bwMode="auto">
              <a:xfrm flipV="1">
                <a:off x="2957999" y="5876219"/>
                <a:ext cx="1363926" cy="78048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 name="Line 30"/>
              <p:cNvSpPr>
                <a:spLocks noChangeShapeType="1"/>
              </p:cNvSpPr>
              <p:nvPr/>
            </p:nvSpPr>
            <p:spPr bwMode="auto">
              <a:xfrm flipV="1">
                <a:off x="2973484" y="6332436"/>
                <a:ext cx="1361979" cy="3242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Line 31"/>
              <p:cNvSpPr>
                <a:spLocks noChangeShapeType="1"/>
              </p:cNvSpPr>
              <p:nvPr/>
            </p:nvSpPr>
            <p:spPr bwMode="auto">
              <a:xfrm>
                <a:off x="2971800" y="6659303"/>
                <a:ext cx="1393076" cy="9002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Text Box 33"/>
              <p:cNvSpPr txBox="1">
                <a:spLocks noChangeArrowheads="1"/>
              </p:cNvSpPr>
              <p:nvPr/>
            </p:nvSpPr>
            <p:spPr bwMode="auto">
              <a:xfrm>
                <a:off x="5823744" y="5710458"/>
                <a:ext cx="2667000" cy="707886"/>
              </a:xfrm>
              <a:prstGeom prst="rect">
                <a:avLst/>
              </a:prstGeom>
              <a:solidFill>
                <a:srgbClr val="B8C6F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More communication overhead !</a:t>
                </a:r>
              </a:p>
            </p:txBody>
          </p:sp>
        </p:grpSp>
        <p:sp>
          <p:nvSpPr>
            <p:cNvPr id="6" name="TextBox 5"/>
            <p:cNvSpPr txBox="1"/>
            <p:nvPr/>
          </p:nvSpPr>
          <p:spPr>
            <a:xfrm>
              <a:off x="1752600" y="6068124"/>
              <a:ext cx="1447800" cy="523220"/>
            </a:xfrm>
            <a:prstGeom prst="rect">
              <a:avLst/>
            </a:prstGeom>
            <a:noFill/>
          </p:spPr>
          <p:txBody>
            <a:bodyPr wrap="square" rtlCol="0">
              <a:spAutoFit/>
            </a:bodyPr>
            <a:lstStyle/>
            <a:p>
              <a:r>
                <a:rPr lang="en-US" sz="1400" dirty="0">
                  <a:solidFill>
                    <a:srgbClr val="FF0000"/>
                  </a:solidFill>
                </a:rPr>
                <a:t>Fragments based on ENO</a:t>
              </a:r>
            </a:p>
          </p:txBody>
        </p:sp>
        <p:sp>
          <p:nvSpPr>
            <p:cNvPr id="42" name="TextBox 41"/>
            <p:cNvSpPr txBox="1"/>
            <p:nvPr/>
          </p:nvSpPr>
          <p:spPr>
            <a:xfrm>
              <a:off x="4210137" y="6068124"/>
              <a:ext cx="1518488" cy="523220"/>
            </a:xfrm>
            <a:prstGeom prst="rect">
              <a:avLst/>
            </a:prstGeom>
            <a:noFill/>
          </p:spPr>
          <p:txBody>
            <a:bodyPr wrap="square" rtlCol="0">
              <a:spAutoFit/>
            </a:bodyPr>
            <a:lstStyle/>
            <a:p>
              <a:r>
                <a:rPr lang="en-US" sz="1400" dirty="0">
                  <a:solidFill>
                    <a:srgbClr val="FF0000"/>
                  </a:solidFill>
                </a:rPr>
                <a:t>Fragments based on TITLE</a:t>
              </a:r>
            </a:p>
          </p:txBody>
        </p:sp>
      </p:grpSp>
    </p:spTree>
    <p:extLst>
      <p:ext uri="{BB962C8B-B14F-4D97-AF65-F5344CB8AC3E}">
        <p14:creationId xmlns:p14="http://schemas.microsoft.com/office/powerpoint/2010/main" val="24420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9" name="Text Box 34"/>
          <p:cNvSpPr txBox="1">
            <a:spLocks noChangeArrowheads="1"/>
          </p:cNvSpPr>
          <p:nvPr/>
        </p:nvSpPr>
        <p:spPr bwMode="auto">
          <a:xfrm>
            <a:off x="506505" y="567333"/>
            <a:ext cx="421098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dirty="0">
                <a:solidFill>
                  <a:srgbClr val="004400"/>
                </a:solidFill>
              </a:rPr>
              <a:t>Benefits of Derived Fragmentation</a:t>
            </a:r>
          </a:p>
        </p:txBody>
      </p:sp>
      <p:grpSp>
        <p:nvGrpSpPr>
          <p:cNvPr id="9" name="Group 8"/>
          <p:cNvGrpSpPr/>
          <p:nvPr/>
        </p:nvGrpSpPr>
        <p:grpSpPr>
          <a:xfrm>
            <a:off x="5159726" y="524061"/>
            <a:ext cx="3197225" cy="915987"/>
            <a:chOff x="2056630" y="1085209"/>
            <a:chExt cx="3197225" cy="915987"/>
          </a:xfrm>
        </p:grpSpPr>
        <p:sp>
          <p:nvSpPr>
            <p:cNvPr id="12291" name="Text Box 35"/>
            <p:cNvSpPr txBox="1">
              <a:spLocks noChangeArrowheads="1"/>
            </p:cNvSpPr>
            <p:nvPr/>
          </p:nvSpPr>
          <p:spPr bwMode="auto">
            <a:xfrm>
              <a:off x="2056630" y="1085209"/>
              <a:ext cx="3197225" cy="915987"/>
            </a:xfrm>
            <a:prstGeom prst="rect">
              <a:avLst/>
            </a:prstGeom>
            <a:solidFill>
              <a:srgbClr val="FFCA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               PAY (</a:t>
              </a:r>
              <a:r>
                <a:rPr lang="en-US" sz="1800" i="0" u="sng" dirty="0"/>
                <a:t>TITLE</a:t>
              </a:r>
              <a:r>
                <a:rPr lang="en-US" sz="1800" i="0" dirty="0"/>
                <a:t>, SAL)</a:t>
              </a:r>
            </a:p>
            <a:p>
              <a:pPr eaLnBrk="1" hangingPunct="1"/>
              <a:endParaRPr lang="en-US" sz="1800" i="0" dirty="0"/>
            </a:p>
            <a:p>
              <a:pPr eaLnBrk="1" hangingPunct="1"/>
              <a:r>
                <a:rPr lang="en-US" sz="1800" i="0" dirty="0"/>
                <a:t>EMP (</a:t>
              </a:r>
              <a:r>
                <a:rPr lang="en-US" sz="1800" i="0" u="sng" dirty="0"/>
                <a:t>ENO</a:t>
              </a:r>
              <a:r>
                <a:rPr lang="en-US" sz="1800" i="0" dirty="0"/>
                <a:t>, ENAME, TITLE)</a:t>
              </a:r>
            </a:p>
          </p:txBody>
        </p:sp>
        <p:sp>
          <p:nvSpPr>
            <p:cNvPr id="12320" name="Line 36"/>
            <p:cNvSpPr>
              <a:spLocks noChangeShapeType="1"/>
            </p:cNvSpPr>
            <p:nvPr/>
          </p:nvSpPr>
          <p:spPr bwMode="auto">
            <a:xfrm flipH="1" flipV="1">
              <a:off x="4212104" y="1390802"/>
              <a:ext cx="381000" cy="304800"/>
            </a:xfrm>
            <a:prstGeom prst="line">
              <a:avLst/>
            </a:prstGeom>
            <a:noFill/>
            <a:ln w="28575">
              <a:solidFill>
                <a:srgbClr val="9900CC"/>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grpSp>
      <p:sp>
        <p:nvSpPr>
          <p:cNvPr id="12323" name="Text Box 39"/>
          <p:cNvSpPr txBox="1">
            <a:spLocks noChangeArrowheads="1"/>
          </p:cNvSpPr>
          <p:nvPr/>
        </p:nvSpPr>
        <p:spPr bwMode="auto">
          <a:xfrm>
            <a:off x="3962400" y="4267200"/>
            <a:ext cx="3521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sz="2000" i="0"/>
          </a:p>
        </p:txBody>
      </p:sp>
      <p:sp>
        <p:nvSpPr>
          <p:cNvPr id="12293" name="Oval 7"/>
          <p:cNvSpPr>
            <a:spLocks noChangeArrowheads="1"/>
          </p:cNvSpPr>
          <p:nvPr/>
        </p:nvSpPr>
        <p:spPr bwMode="auto">
          <a:xfrm>
            <a:off x="2965801" y="4118653"/>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12294" name="Oval 9"/>
          <p:cNvSpPr>
            <a:spLocks noChangeArrowheads="1"/>
          </p:cNvSpPr>
          <p:nvPr/>
        </p:nvSpPr>
        <p:spPr bwMode="auto">
          <a:xfrm>
            <a:off x="4489801" y="4118653"/>
            <a:ext cx="228600" cy="228600"/>
          </a:xfrm>
          <a:prstGeom prst="ellipse">
            <a:avLst/>
          </a:prstGeom>
          <a:solidFill>
            <a:srgbClr val="FF9933"/>
          </a:solidFill>
          <a:ln w="9525">
            <a:solidFill>
              <a:schemeClr val="tx1"/>
            </a:solidFill>
            <a:round/>
            <a:headEnd/>
            <a:tailEnd/>
          </a:ln>
        </p:spPr>
        <p:txBody>
          <a:bodyPr wrap="none" anchor="ctr"/>
          <a:lstStyle/>
          <a:p>
            <a:pPr algn="r"/>
            <a:endParaRPr lang="en-US"/>
          </a:p>
        </p:txBody>
      </p:sp>
      <p:sp>
        <p:nvSpPr>
          <p:cNvPr id="12295" name="Text Box 10"/>
          <p:cNvSpPr txBox="1">
            <a:spLocks noChangeArrowheads="1"/>
          </p:cNvSpPr>
          <p:nvPr/>
        </p:nvSpPr>
        <p:spPr bwMode="auto">
          <a:xfrm>
            <a:off x="1995838" y="4061124"/>
            <a:ext cx="7216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EMP</a:t>
            </a:r>
            <a:r>
              <a:rPr lang="en-US" sz="1800" i="0" baseline="-25000" dirty="0"/>
              <a:t>1</a:t>
            </a:r>
          </a:p>
        </p:txBody>
      </p:sp>
      <p:sp>
        <p:nvSpPr>
          <p:cNvPr id="12296" name="Text Box 11"/>
          <p:cNvSpPr txBox="1">
            <a:spLocks noChangeArrowheads="1"/>
          </p:cNvSpPr>
          <p:nvPr/>
        </p:nvSpPr>
        <p:spPr bwMode="auto">
          <a:xfrm>
            <a:off x="4893026" y="4042453"/>
            <a:ext cx="68800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PAY</a:t>
            </a:r>
            <a:r>
              <a:rPr lang="en-US" sz="1800" i="0" baseline="-25000" dirty="0"/>
              <a:t>1</a:t>
            </a:r>
          </a:p>
        </p:txBody>
      </p:sp>
      <p:sp>
        <p:nvSpPr>
          <p:cNvPr id="12297" name="Line 12"/>
          <p:cNvSpPr>
            <a:spLocks noChangeShapeType="1"/>
          </p:cNvSpPr>
          <p:nvPr/>
        </p:nvSpPr>
        <p:spPr bwMode="auto">
          <a:xfrm flipV="1">
            <a:off x="3194401" y="4232953"/>
            <a:ext cx="1295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98" name="Text Box 13"/>
          <p:cNvSpPr txBox="1">
            <a:spLocks noChangeArrowheads="1"/>
          </p:cNvSpPr>
          <p:nvPr/>
        </p:nvSpPr>
        <p:spPr bwMode="auto">
          <a:xfrm>
            <a:off x="1977582" y="4437740"/>
            <a:ext cx="7473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EMP</a:t>
            </a:r>
            <a:r>
              <a:rPr lang="en-US" sz="1800" i="0" baseline="-25000" dirty="0"/>
              <a:t>2</a:t>
            </a:r>
          </a:p>
        </p:txBody>
      </p:sp>
      <p:sp>
        <p:nvSpPr>
          <p:cNvPr id="12299" name="Text Box 14"/>
          <p:cNvSpPr txBox="1">
            <a:spLocks noChangeArrowheads="1"/>
          </p:cNvSpPr>
          <p:nvPr/>
        </p:nvSpPr>
        <p:spPr bwMode="auto">
          <a:xfrm>
            <a:off x="4859998" y="4408521"/>
            <a:ext cx="7136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PAY</a:t>
            </a:r>
            <a:r>
              <a:rPr lang="en-US" sz="1800" i="0" baseline="-25000" dirty="0"/>
              <a:t>2</a:t>
            </a:r>
          </a:p>
        </p:txBody>
      </p:sp>
      <p:sp>
        <p:nvSpPr>
          <p:cNvPr id="12300" name="Oval 15"/>
          <p:cNvSpPr>
            <a:spLocks noChangeArrowheads="1"/>
          </p:cNvSpPr>
          <p:nvPr/>
        </p:nvSpPr>
        <p:spPr bwMode="auto">
          <a:xfrm>
            <a:off x="2965801" y="4499653"/>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12301" name="Oval 16"/>
          <p:cNvSpPr>
            <a:spLocks noChangeArrowheads="1"/>
          </p:cNvSpPr>
          <p:nvPr/>
        </p:nvSpPr>
        <p:spPr bwMode="auto">
          <a:xfrm>
            <a:off x="4489801" y="4499653"/>
            <a:ext cx="228600" cy="228600"/>
          </a:xfrm>
          <a:prstGeom prst="ellipse">
            <a:avLst/>
          </a:prstGeom>
          <a:solidFill>
            <a:srgbClr val="FF9933"/>
          </a:solidFill>
          <a:ln w="9525">
            <a:solidFill>
              <a:schemeClr val="tx1"/>
            </a:solidFill>
            <a:round/>
            <a:headEnd/>
            <a:tailEnd/>
          </a:ln>
        </p:spPr>
        <p:txBody>
          <a:bodyPr wrap="none" anchor="ctr"/>
          <a:lstStyle/>
          <a:p>
            <a:pPr algn="r"/>
            <a:endParaRPr lang="en-US"/>
          </a:p>
        </p:txBody>
      </p:sp>
      <p:sp>
        <p:nvSpPr>
          <p:cNvPr id="12302" name="Line 17"/>
          <p:cNvSpPr>
            <a:spLocks noChangeShapeType="1"/>
          </p:cNvSpPr>
          <p:nvPr/>
        </p:nvSpPr>
        <p:spPr bwMode="auto">
          <a:xfrm flipV="1">
            <a:off x="3194401" y="4613953"/>
            <a:ext cx="1295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 name="Group 5"/>
          <p:cNvGrpSpPr/>
          <p:nvPr/>
        </p:nvGrpSpPr>
        <p:grpSpPr>
          <a:xfrm>
            <a:off x="1977582" y="4813669"/>
            <a:ext cx="3609257" cy="385455"/>
            <a:chOff x="1066800" y="3810000"/>
            <a:chExt cx="3609257" cy="385455"/>
          </a:xfrm>
        </p:grpSpPr>
        <p:sp>
          <p:nvSpPr>
            <p:cNvPr id="39" name="Oval 15"/>
            <p:cNvSpPr>
              <a:spLocks noChangeArrowheads="1"/>
            </p:cNvSpPr>
            <p:nvPr/>
          </p:nvSpPr>
          <p:spPr bwMode="auto">
            <a:xfrm>
              <a:off x="2057400" y="3886200"/>
              <a:ext cx="228600" cy="228600"/>
            </a:xfrm>
            <a:prstGeom prst="ellipse">
              <a:avLst/>
            </a:prstGeom>
            <a:solidFill>
              <a:schemeClr val="accent1"/>
            </a:solidFill>
            <a:ln w="9525">
              <a:solidFill>
                <a:schemeClr val="tx1"/>
              </a:solidFill>
              <a:round/>
              <a:headEnd/>
              <a:tailEnd/>
            </a:ln>
          </p:spPr>
          <p:txBody>
            <a:bodyPr wrap="none" anchor="ctr"/>
            <a:lstStyle/>
            <a:p>
              <a:pPr algn="r"/>
              <a:endParaRPr lang="en-US"/>
            </a:p>
          </p:txBody>
        </p:sp>
        <p:sp>
          <p:nvSpPr>
            <p:cNvPr id="40" name="Oval 16"/>
            <p:cNvSpPr>
              <a:spLocks noChangeArrowheads="1"/>
            </p:cNvSpPr>
            <p:nvPr/>
          </p:nvSpPr>
          <p:spPr bwMode="auto">
            <a:xfrm>
              <a:off x="3581400" y="3886200"/>
              <a:ext cx="228600" cy="228600"/>
            </a:xfrm>
            <a:prstGeom prst="ellipse">
              <a:avLst/>
            </a:prstGeom>
            <a:solidFill>
              <a:srgbClr val="FF9933"/>
            </a:solidFill>
            <a:ln w="9525">
              <a:solidFill>
                <a:schemeClr val="tx1"/>
              </a:solidFill>
              <a:round/>
              <a:headEnd/>
              <a:tailEnd/>
            </a:ln>
          </p:spPr>
          <p:txBody>
            <a:bodyPr wrap="none" anchor="ctr"/>
            <a:lstStyle/>
            <a:p>
              <a:pPr algn="r"/>
              <a:endParaRPr lang="en-US"/>
            </a:p>
          </p:txBody>
        </p:sp>
        <p:sp>
          <p:nvSpPr>
            <p:cNvPr id="41" name="Line 17"/>
            <p:cNvSpPr>
              <a:spLocks noChangeShapeType="1"/>
            </p:cNvSpPr>
            <p:nvPr/>
          </p:nvSpPr>
          <p:spPr bwMode="auto">
            <a:xfrm flipV="1">
              <a:off x="2286000" y="4000500"/>
              <a:ext cx="1295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Text Box 13"/>
            <p:cNvSpPr txBox="1">
              <a:spLocks noChangeArrowheads="1"/>
            </p:cNvSpPr>
            <p:nvPr/>
          </p:nvSpPr>
          <p:spPr bwMode="auto">
            <a:xfrm>
              <a:off x="1066800" y="3826123"/>
              <a:ext cx="7473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EMP</a:t>
              </a:r>
              <a:r>
                <a:rPr lang="en-US" sz="1800" i="0" baseline="-25000" dirty="0"/>
                <a:t>3</a:t>
              </a:r>
            </a:p>
          </p:txBody>
        </p:sp>
        <p:sp>
          <p:nvSpPr>
            <p:cNvPr id="43" name="Text Box 14"/>
            <p:cNvSpPr txBox="1">
              <a:spLocks noChangeArrowheads="1"/>
            </p:cNvSpPr>
            <p:nvPr/>
          </p:nvSpPr>
          <p:spPr bwMode="auto">
            <a:xfrm>
              <a:off x="3962400" y="3810000"/>
              <a:ext cx="7136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PAY</a:t>
              </a:r>
              <a:r>
                <a:rPr lang="en-US" sz="1800" i="0" baseline="-25000" dirty="0"/>
                <a:t>3</a:t>
              </a:r>
            </a:p>
          </p:txBody>
        </p:sp>
      </p:grpSp>
      <p:grpSp>
        <p:nvGrpSpPr>
          <p:cNvPr id="7" name="Group 6"/>
          <p:cNvGrpSpPr/>
          <p:nvPr/>
        </p:nvGrpSpPr>
        <p:grpSpPr>
          <a:xfrm>
            <a:off x="4413601" y="1813059"/>
            <a:ext cx="4375195" cy="4530878"/>
            <a:chOff x="4413601" y="1813059"/>
            <a:chExt cx="4375195" cy="4530878"/>
          </a:xfrm>
        </p:grpSpPr>
        <p:grpSp>
          <p:nvGrpSpPr>
            <p:cNvPr id="3" name="Group 2"/>
            <p:cNvGrpSpPr/>
            <p:nvPr/>
          </p:nvGrpSpPr>
          <p:grpSpPr>
            <a:xfrm>
              <a:off x="5512196" y="1813059"/>
              <a:ext cx="3276600" cy="1387475"/>
              <a:chOff x="5029200" y="1750689"/>
              <a:chExt cx="3276600" cy="1387475"/>
            </a:xfrm>
          </p:grpSpPr>
          <p:graphicFrame>
            <p:nvGraphicFramePr>
              <p:cNvPr id="12290" name="Object 3"/>
              <p:cNvGraphicFramePr>
                <a:graphicFrameLocks noChangeAspect="1"/>
              </p:cNvGraphicFramePr>
              <p:nvPr>
                <p:extLst>
                  <p:ext uri="{D42A27DB-BD31-4B8C-83A1-F6EECF244321}">
                    <p14:modId xmlns:p14="http://schemas.microsoft.com/office/powerpoint/2010/main" val="2324861991"/>
                  </p:ext>
                </p:extLst>
              </p:nvPr>
            </p:nvGraphicFramePr>
            <p:xfrm>
              <a:off x="5573713" y="2209800"/>
              <a:ext cx="2732087" cy="928364"/>
            </p:xfrm>
            <a:graphic>
              <a:graphicData uri="http://schemas.openxmlformats.org/presentationml/2006/ole">
                <mc:AlternateContent xmlns:mc="http://schemas.openxmlformats.org/markup-compatibility/2006">
                  <mc:Choice xmlns:v="urn:schemas-microsoft-com:vml" Requires="v">
                    <p:oleObj name="Equation" r:id="rId3" imgW="1942920" imgH="660240" progId="Equation.DSMT4">
                      <p:embed/>
                    </p:oleObj>
                  </mc:Choice>
                  <mc:Fallback>
                    <p:oleObj name="Equation" r:id="rId3" imgW="1942920" imgH="660240" progId="Equation.DSMT4">
                      <p:embed/>
                      <p:pic>
                        <p:nvPicPr>
                          <p:cNvPr id="12290" name="Object 3"/>
                          <p:cNvPicPr>
                            <a:picLocks noChangeAspect="1" noChangeArrowheads="1"/>
                          </p:cNvPicPr>
                          <p:nvPr/>
                        </p:nvPicPr>
                        <p:blipFill>
                          <a:blip r:embed="rId4"/>
                          <a:srcRect/>
                          <a:stretch>
                            <a:fillRect/>
                          </a:stretch>
                        </p:blipFill>
                        <p:spPr bwMode="auto">
                          <a:xfrm>
                            <a:off x="5573713" y="2209800"/>
                            <a:ext cx="2732087" cy="928364"/>
                          </a:xfrm>
                          <a:prstGeom prst="rect">
                            <a:avLst/>
                          </a:prstGeom>
                          <a:noFill/>
                        </p:spPr>
                      </p:pic>
                    </p:oleObj>
                  </mc:Fallback>
                </mc:AlternateContent>
              </a:graphicData>
            </a:graphic>
          </p:graphicFrame>
          <p:sp>
            <p:nvSpPr>
              <p:cNvPr id="12321" name="Text Box 37"/>
              <p:cNvSpPr txBox="1">
                <a:spLocks noChangeArrowheads="1"/>
              </p:cNvSpPr>
              <p:nvPr/>
            </p:nvSpPr>
            <p:spPr bwMode="auto">
              <a:xfrm>
                <a:off x="5029200" y="1750689"/>
                <a:ext cx="29606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0067CE"/>
                    </a:solidFill>
                  </a:rPr>
                  <a:t>Primary Fragmentation</a:t>
                </a:r>
                <a:r>
                  <a:rPr lang="en-US" sz="2000" i="0" dirty="0"/>
                  <a:t>:</a:t>
                </a:r>
              </a:p>
            </p:txBody>
          </p:sp>
        </p:grpSp>
        <p:sp>
          <p:nvSpPr>
            <p:cNvPr id="57" name="Rounded Rectangular Callout 56"/>
            <p:cNvSpPr/>
            <p:nvPr/>
          </p:nvSpPr>
          <p:spPr bwMode="auto">
            <a:xfrm>
              <a:off x="4413601" y="5490252"/>
              <a:ext cx="2917474" cy="853685"/>
            </a:xfrm>
            <a:prstGeom prst="wedgeRoundRectCallout">
              <a:avLst>
                <a:gd name="adj1" fmla="val -22231"/>
                <a:gd name="adj2" fmla="val -88576"/>
                <a:gd name="adj3" fmla="val 16667"/>
              </a:avLst>
            </a:prstGeom>
            <a:solidFill>
              <a:srgbClr val="FFCC9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t>Primary</a:t>
              </a:r>
              <a:r>
                <a:rPr kumimoji="0" lang="en-US" sz="2000" b="0" i="1" u="none" strike="noStrike" cap="none" normalizeH="0" baseline="0" dirty="0">
                  <a:ln>
                    <a:noFill/>
                  </a:ln>
                  <a:solidFill>
                    <a:schemeClr val="tx1"/>
                  </a:solidFill>
                  <a:effectLst/>
                  <a:latin typeface="Comic Sans MS" pitchFamily="66" charset="0"/>
                </a:rPr>
                <a:t> fragmentation based on TITLE</a:t>
              </a:r>
            </a:p>
          </p:txBody>
        </p:sp>
        <p:sp>
          <p:nvSpPr>
            <p:cNvPr id="2" name="Bent Arrow 1"/>
            <p:cNvSpPr/>
            <p:nvPr/>
          </p:nvSpPr>
          <p:spPr bwMode="auto">
            <a:xfrm rot="10800000">
              <a:off x="5581035" y="3342198"/>
              <a:ext cx="1555352" cy="1552909"/>
            </a:xfrm>
            <a:prstGeom prst="bentArrow">
              <a:avLst>
                <a:gd name="adj1" fmla="val 16865"/>
                <a:gd name="adj2" fmla="val 17343"/>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grpSp>
        <p:nvGrpSpPr>
          <p:cNvPr id="11" name="Group 10"/>
          <p:cNvGrpSpPr/>
          <p:nvPr/>
        </p:nvGrpSpPr>
        <p:grpSpPr>
          <a:xfrm>
            <a:off x="330597" y="1916669"/>
            <a:ext cx="3492897" cy="4413583"/>
            <a:chOff x="330597" y="1916669"/>
            <a:chExt cx="3492897" cy="4413583"/>
          </a:xfrm>
        </p:grpSpPr>
        <p:grpSp>
          <p:nvGrpSpPr>
            <p:cNvPr id="4" name="Group 3"/>
            <p:cNvGrpSpPr/>
            <p:nvPr/>
          </p:nvGrpSpPr>
          <p:grpSpPr>
            <a:xfrm>
              <a:off x="330597" y="1916669"/>
              <a:ext cx="2998788" cy="1276693"/>
              <a:chOff x="5105400" y="3321429"/>
              <a:chExt cx="2998788" cy="1276693"/>
            </a:xfrm>
          </p:grpSpPr>
          <p:sp>
            <p:nvSpPr>
              <p:cNvPr id="12324" name="Text Box 40"/>
              <p:cNvSpPr txBox="1">
                <a:spLocks noChangeArrowheads="1"/>
              </p:cNvSpPr>
              <p:nvPr/>
            </p:nvSpPr>
            <p:spPr bwMode="auto">
              <a:xfrm>
                <a:off x="5573713" y="3674792"/>
                <a:ext cx="25304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t>EMP</a:t>
                </a:r>
                <a:r>
                  <a:rPr lang="en-US" sz="1800" i="0" baseline="-25000" dirty="0"/>
                  <a:t>1 </a:t>
                </a:r>
                <a:r>
                  <a:rPr lang="en-US" sz="1800" i="0" dirty="0"/>
                  <a:t>= EMP </a:t>
                </a:r>
                <a:r>
                  <a:rPr lang="en-US" sz="1800" b="1" i="0" dirty="0"/>
                  <a:t>SJ</a:t>
                </a:r>
                <a:r>
                  <a:rPr lang="en-US" sz="1800" i="0" dirty="0"/>
                  <a:t> PAY</a:t>
                </a:r>
                <a:r>
                  <a:rPr lang="en-US" sz="1800" i="0" baseline="-25000" dirty="0"/>
                  <a:t>1                   </a:t>
                </a:r>
              </a:p>
              <a:p>
                <a:pPr eaLnBrk="1" hangingPunct="1"/>
                <a:r>
                  <a:rPr lang="en-US" sz="1800" i="0" dirty="0"/>
                  <a:t>EMP</a:t>
                </a:r>
                <a:r>
                  <a:rPr lang="en-US" sz="1800" i="0" baseline="-25000" dirty="0"/>
                  <a:t>2 </a:t>
                </a:r>
                <a:r>
                  <a:rPr lang="en-US" sz="1800" i="0" dirty="0"/>
                  <a:t>= EMP </a:t>
                </a:r>
                <a:r>
                  <a:rPr lang="en-US" sz="1800" b="1" i="0" dirty="0"/>
                  <a:t>SJ</a:t>
                </a:r>
                <a:r>
                  <a:rPr lang="en-US" sz="1800" i="0" dirty="0"/>
                  <a:t> PAY</a:t>
                </a:r>
                <a:r>
                  <a:rPr lang="en-US" sz="1800" i="0" baseline="-25000" dirty="0"/>
                  <a:t>2</a:t>
                </a:r>
              </a:p>
              <a:p>
                <a:pPr eaLnBrk="1" hangingPunct="1"/>
                <a:r>
                  <a:rPr lang="en-US" sz="1800" i="0" dirty="0"/>
                  <a:t>EMP</a:t>
                </a:r>
                <a:r>
                  <a:rPr lang="en-US" sz="1800" i="0" baseline="-25000" dirty="0"/>
                  <a:t>3 </a:t>
                </a:r>
                <a:r>
                  <a:rPr lang="en-US" sz="1800" i="0" dirty="0"/>
                  <a:t>= EMP </a:t>
                </a:r>
                <a:r>
                  <a:rPr lang="en-US" sz="1800" b="1" i="0" dirty="0"/>
                  <a:t>SJ</a:t>
                </a:r>
                <a:r>
                  <a:rPr lang="en-US" sz="1800" i="0" dirty="0"/>
                  <a:t> PAY</a:t>
                </a:r>
                <a:r>
                  <a:rPr lang="en-US" sz="1800" i="0" baseline="-25000" dirty="0"/>
                  <a:t>3</a:t>
                </a:r>
              </a:p>
            </p:txBody>
          </p:sp>
          <p:sp>
            <p:nvSpPr>
              <p:cNvPr id="8" name="TextBox 7"/>
              <p:cNvSpPr txBox="1"/>
              <p:nvPr/>
            </p:nvSpPr>
            <p:spPr>
              <a:xfrm>
                <a:off x="5105400" y="3321429"/>
                <a:ext cx="1776448" cy="400110"/>
              </a:xfrm>
              <a:prstGeom prst="rect">
                <a:avLst/>
              </a:prstGeom>
              <a:noFill/>
            </p:spPr>
            <p:txBody>
              <a:bodyPr wrap="none" rtlCol="0">
                <a:spAutoFit/>
              </a:bodyPr>
              <a:lstStyle/>
              <a:p>
                <a:r>
                  <a:rPr lang="en-US" sz="2000" dirty="0">
                    <a:solidFill>
                      <a:srgbClr val="9900CC"/>
                    </a:solidFill>
                  </a:rPr>
                  <a:t>SJ: semi-join</a:t>
                </a:r>
              </a:p>
            </p:txBody>
          </p:sp>
        </p:grpSp>
        <p:sp>
          <p:nvSpPr>
            <p:cNvPr id="10" name="Rounded Rectangular Callout 9"/>
            <p:cNvSpPr/>
            <p:nvPr/>
          </p:nvSpPr>
          <p:spPr bwMode="auto">
            <a:xfrm>
              <a:off x="1844675" y="5476567"/>
              <a:ext cx="1978819" cy="853685"/>
            </a:xfrm>
            <a:prstGeom prst="wedgeRoundRectCallout">
              <a:avLst>
                <a:gd name="adj1" fmla="val -24282"/>
                <a:gd name="adj2" fmla="val -84580"/>
                <a:gd name="adj3" fmla="val 16667"/>
              </a:avLst>
            </a:prstGeom>
            <a:solidFill>
              <a:schemeClr val="accent1">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Derived fragmentation</a:t>
              </a:r>
            </a:p>
          </p:txBody>
        </p:sp>
        <p:sp>
          <p:nvSpPr>
            <p:cNvPr id="36" name="Bent Arrow 35"/>
            <p:cNvSpPr/>
            <p:nvPr/>
          </p:nvSpPr>
          <p:spPr bwMode="auto">
            <a:xfrm rot="10800000" flipH="1">
              <a:off x="1066800" y="3298311"/>
              <a:ext cx="868315" cy="1531479"/>
            </a:xfrm>
            <a:prstGeom prst="bentArrow">
              <a:avLst>
                <a:gd name="adj1" fmla="val 27348"/>
                <a:gd name="adj2" fmla="val 25964"/>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sp>
        <p:nvSpPr>
          <p:cNvPr id="5" name="Rounded Rectangle 4"/>
          <p:cNvSpPr/>
          <p:nvPr/>
        </p:nvSpPr>
        <p:spPr bwMode="auto">
          <a:xfrm>
            <a:off x="2817121" y="4013570"/>
            <a:ext cx="2042876" cy="435961"/>
          </a:xfrm>
          <a:prstGeom prst="round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4" name="Rounded Rectangular Callout 33"/>
          <p:cNvSpPr/>
          <p:nvPr/>
        </p:nvSpPr>
        <p:spPr bwMode="auto">
          <a:xfrm>
            <a:off x="3414445" y="2600148"/>
            <a:ext cx="2452955" cy="1146721"/>
          </a:xfrm>
          <a:prstGeom prst="wedgeRoundRectCallout">
            <a:avLst>
              <a:gd name="adj1" fmla="val -34095"/>
              <a:gd name="adj2" fmla="val 81488"/>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EMP</a:t>
            </a:r>
            <a:r>
              <a:rPr kumimoji="0" lang="en-US" sz="2000" b="0" i="1" u="none" strike="noStrike" cap="none" normalizeH="0" baseline="-25000" dirty="0">
                <a:ln>
                  <a:noFill/>
                </a:ln>
                <a:solidFill>
                  <a:schemeClr val="tx1"/>
                </a:solidFill>
                <a:effectLst/>
                <a:latin typeface="Comic Sans MS" pitchFamily="66" charset="0"/>
              </a:rPr>
              <a:t>1</a:t>
            </a:r>
            <a:r>
              <a:rPr kumimoji="0" lang="en-US" sz="2000" b="0" i="1" u="none" strike="noStrike" cap="none" normalizeH="0" dirty="0">
                <a:ln>
                  <a:noFill/>
                </a:ln>
                <a:solidFill>
                  <a:schemeClr val="tx1"/>
                </a:solidFill>
                <a:effectLst/>
                <a:latin typeface="Comic Sans MS" pitchFamily="66" charset="0"/>
              </a:rPr>
              <a:t> and PAY</a:t>
            </a:r>
            <a:r>
              <a:rPr kumimoji="0" lang="en-US" sz="2000" b="0" i="1" u="none" strike="noStrike" cap="none" normalizeH="0" baseline="-25000" dirty="0">
                <a:ln>
                  <a:noFill/>
                </a:ln>
                <a:solidFill>
                  <a:schemeClr val="tx1"/>
                </a:solidFill>
                <a:effectLst/>
                <a:latin typeface="Comic Sans MS" pitchFamily="66" charset="0"/>
              </a:rPr>
              <a:t>1</a:t>
            </a:r>
            <a:r>
              <a:rPr kumimoji="0" lang="en-US" sz="2000" b="0" i="1" u="none" strike="noStrike" cap="none" normalizeH="0" dirty="0">
                <a:ln>
                  <a:noFill/>
                </a:ln>
                <a:solidFill>
                  <a:schemeClr val="tx1"/>
                </a:solidFill>
                <a:effectLst/>
                <a:latin typeface="Comic Sans MS" pitchFamily="66" charset="0"/>
              </a:rPr>
              <a:t> can be allocated to the same site</a:t>
            </a:r>
            <a:endParaRPr kumimoji="0" lang="en-US" sz="2000" b="0" i="1" u="none" strike="noStrike" cap="none" normalizeH="0" baseline="0" dirty="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762000" y="500642"/>
            <a:ext cx="762420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000" i="0" dirty="0">
                <a:solidFill>
                  <a:srgbClr val="800000"/>
                </a:solidFill>
              </a:rPr>
              <a:t>VERTICAL FRAGMENTATION</a:t>
            </a:r>
          </a:p>
        </p:txBody>
      </p:sp>
      <p:sp>
        <p:nvSpPr>
          <p:cNvPr id="69635" name="Text Box 3"/>
          <p:cNvSpPr txBox="1">
            <a:spLocks noChangeArrowheads="1"/>
          </p:cNvSpPr>
          <p:nvPr/>
        </p:nvSpPr>
        <p:spPr bwMode="auto">
          <a:xfrm>
            <a:off x="634933" y="1513328"/>
            <a:ext cx="4592347" cy="3933384"/>
          </a:xfrm>
          <a:prstGeom prst="rect">
            <a:avLst/>
          </a:prstGeom>
          <a:solidFill>
            <a:srgbClr val="D9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40000"/>
              </a:spcAft>
            </a:pPr>
            <a:r>
              <a:rPr lang="en-US" i="0" u="sng" dirty="0">
                <a:solidFill>
                  <a:srgbClr val="800080"/>
                </a:solidFill>
              </a:rPr>
              <a:t>Purpose</a:t>
            </a:r>
            <a:r>
              <a:rPr lang="en-US" i="0" dirty="0">
                <a:solidFill>
                  <a:srgbClr val="800080"/>
                </a:solidFill>
              </a:rPr>
              <a:t>:</a:t>
            </a:r>
            <a:r>
              <a:rPr lang="en-US" i="0" dirty="0">
                <a:solidFill>
                  <a:srgbClr val="004400"/>
                </a:solidFill>
              </a:rPr>
              <a:t>  Identify fragments </a:t>
            </a:r>
            <a:r>
              <a:rPr lang="en-US" dirty="0" err="1">
                <a:solidFill>
                  <a:srgbClr val="004400"/>
                </a:solidFill>
              </a:rPr>
              <a:t>Ri</a:t>
            </a:r>
            <a:r>
              <a:rPr lang="en-US" i="0" dirty="0">
                <a:solidFill>
                  <a:srgbClr val="004400"/>
                </a:solidFill>
              </a:rPr>
              <a:t>  such that many applications can be executed using just one vertical fragment.</a:t>
            </a:r>
          </a:p>
          <a:p>
            <a:pPr eaLnBrk="1" hangingPunct="1"/>
            <a:r>
              <a:rPr lang="en-US" i="0" u="sng" dirty="0">
                <a:solidFill>
                  <a:srgbClr val="800080"/>
                </a:solidFill>
              </a:rPr>
              <a:t>Advantage</a:t>
            </a:r>
            <a:r>
              <a:rPr lang="en-US" i="0" dirty="0">
                <a:solidFill>
                  <a:srgbClr val="800080"/>
                </a:solidFill>
              </a:rPr>
              <a:t>:</a:t>
            </a:r>
            <a:r>
              <a:rPr lang="en-US" i="0" dirty="0">
                <a:solidFill>
                  <a:srgbClr val="004400"/>
                </a:solidFill>
              </a:rPr>
              <a:t>  When many applications which use </a:t>
            </a:r>
            <a:r>
              <a:rPr lang="en-US" dirty="0">
                <a:solidFill>
                  <a:srgbClr val="004400"/>
                </a:solidFill>
              </a:rPr>
              <a:t>R</a:t>
            </a:r>
            <a:r>
              <a:rPr lang="en-US" baseline="-25000" dirty="0">
                <a:solidFill>
                  <a:srgbClr val="004400"/>
                </a:solidFill>
              </a:rPr>
              <a:t>1</a:t>
            </a:r>
            <a:r>
              <a:rPr lang="en-US" i="0" dirty="0">
                <a:solidFill>
                  <a:srgbClr val="004400"/>
                </a:solidFill>
              </a:rPr>
              <a:t>  and many applications which use </a:t>
            </a:r>
            <a:r>
              <a:rPr lang="en-US" dirty="0">
                <a:solidFill>
                  <a:srgbClr val="004400"/>
                </a:solidFill>
              </a:rPr>
              <a:t>R</a:t>
            </a:r>
            <a:r>
              <a:rPr lang="en-US" baseline="-25000" dirty="0">
                <a:solidFill>
                  <a:srgbClr val="004400"/>
                </a:solidFill>
              </a:rPr>
              <a:t>2</a:t>
            </a:r>
            <a:r>
              <a:rPr lang="en-US" i="0" dirty="0">
                <a:solidFill>
                  <a:srgbClr val="004400"/>
                </a:solidFill>
              </a:rPr>
              <a:t>  are issued at different sites, fragmenting R avoids communication overhead.</a:t>
            </a:r>
          </a:p>
        </p:txBody>
      </p:sp>
      <p:sp>
        <p:nvSpPr>
          <p:cNvPr id="5" name="Rounded Rectangle 4"/>
          <p:cNvSpPr/>
          <p:nvPr/>
        </p:nvSpPr>
        <p:spPr bwMode="auto">
          <a:xfrm>
            <a:off x="6913853" y="4343400"/>
            <a:ext cx="1066800" cy="1828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r">
              <a:defRPr/>
            </a:pPr>
            <a:endParaRPr lang="en-US"/>
          </a:p>
        </p:txBody>
      </p:sp>
      <p:sp>
        <p:nvSpPr>
          <p:cNvPr id="69638" name="Octagon 7"/>
          <p:cNvSpPr>
            <a:spLocks noChangeArrowheads="1"/>
          </p:cNvSpPr>
          <p:nvPr/>
        </p:nvSpPr>
        <p:spPr bwMode="auto">
          <a:xfrm>
            <a:off x="6990053" y="4495800"/>
            <a:ext cx="457200" cy="381000"/>
          </a:xfrm>
          <a:prstGeom prst="octagon">
            <a:avLst>
              <a:gd name="adj" fmla="val 29287"/>
            </a:avLst>
          </a:prstGeom>
          <a:solidFill>
            <a:schemeClr val="accent1"/>
          </a:solidFill>
          <a:ln w="9525" algn="ctr">
            <a:solidFill>
              <a:schemeClr val="tx1"/>
            </a:solidFill>
            <a:round/>
            <a:headEnd/>
            <a:tailEnd/>
          </a:ln>
        </p:spPr>
        <p:txBody>
          <a:bodyPr anchor="ctr" anchorCtr="1"/>
          <a:lstStyle/>
          <a:p>
            <a:pPr algn="r">
              <a:lnSpc>
                <a:spcPct val="80000"/>
              </a:lnSpc>
            </a:pPr>
            <a:endParaRPr lang="en-US" sz="2000" baseline="-25000"/>
          </a:p>
        </p:txBody>
      </p:sp>
      <p:sp>
        <p:nvSpPr>
          <p:cNvPr id="69639" name="Octagon 8"/>
          <p:cNvSpPr>
            <a:spLocks noChangeArrowheads="1"/>
          </p:cNvSpPr>
          <p:nvPr/>
        </p:nvSpPr>
        <p:spPr bwMode="auto">
          <a:xfrm>
            <a:off x="7142453" y="4648200"/>
            <a:ext cx="457200" cy="381000"/>
          </a:xfrm>
          <a:prstGeom prst="octagon">
            <a:avLst>
              <a:gd name="adj" fmla="val 29287"/>
            </a:avLst>
          </a:prstGeom>
          <a:solidFill>
            <a:schemeClr val="accent1"/>
          </a:solidFill>
          <a:ln w="9525" algn="ctr">
            <a:solidFill>
              <a:schemeClr val="tx1"/>
            </a:solidFill>
            <a:round/>
            <a:headEnd/>
            <a:tailEnd/>
          </a:ln>
        </p:spPr>
        <p:txBody>
          <a:bodyPr anchor="ctr" anchorCtr="1"/>
          <a:lstStyle/>
          <a:p>
            <a:pPr algn="r">
              <a:lnSpc>
                <a:spcPct val="80000"/>
              </a:lnSpc>
            </a:pPr>
            <a:endParaRPr lang="en-US" sz="2000" baseline="-25000"/>
          </a:p>
        </p:txBody>
      </p:sp>
      <p:sp>
        <p:nvSpPr>
          <p:cNvPr id="69640" name="Octagon 9"/>
          <p:cNvSpPr>
            <a:spLocks noChangeArrowheads="1"/>
          </p:cNvSpPr>
          <p:nvPr/>
        </p:nvSpPr>
        <p:spPr bwMode="auto">
          <a:xfrm>
            <a:off x="7294853" y="4800600"/>
            <a:ext cx="457200" cy="381000"/>
          </a:xfrm>
          <a:prstGeom prst="octagon">
            <a:avLst>
              <a:gd name="adj" fmla="val 29287"/>
            </a:avLst>
          </a:prstGeom>
          <a:solidFill>
            <a:schemeClr val="accent1"/>
          </a:solidFill>
          <a:ln w="9525" algn="ctr">
            <a:solidFill>
              <a:schemeClr val="tx1"/>
            </a:solidFill>
            <a:round/>
            <a:headEnd/>
            <a:tailEnd/>
          </a:ln>
        </p:spPr>
        <p:txBody>
          <a:bodyPr anchor="ctr" anchorCtr="1"/>
          <a:lstStyle/>
          <a:p>
            <a:pPr algn="r">
              <a:lnSpc>
                <a:spcPct val="80000"/>
              </a:lnSpc>
            </a:pPr>
            <a:endParaRPr lang="en-US" sz="2000" baseline="-25000"/>
          </a:p>
        </p:txBody>
      </p:sp>
      <p:sp>
        <p:nvSpPr>
          <p:cNvPr id="11" name="Can 10"/>
          <p:cNvSpPr/>
          <p:nvPr/>
        </p:nvSpPr>
        <p:spPr bwMode="auto">
          <a:xfrm>
            <a:off x="7142453" y="5562600"/>
            <a:ext cx="609600" cy="530225"/>
          </a:xfrm>
          <a:prstGeom prst="can">
            <a:avLst/>
          </a:prstGeom>
          <a:solidFill>
            <a:srgbClr val="9999FF"/>
          </a:solidFill>
          <a:ln w="9525" cap="flat" cmpd="sng" algn="ctr">
            <a:solidFill>
              <a:schemeClr val="tx1"/>
            </a:solidFill>
            <a:prstDash val="solid"/>
            <a:round/>
            <a:headEnd type="none" w="med" len="med"/>
            <a:tailEnd type="none" w="med" len="med"/>
          </a:ln>
          <a:effectLst/>
        </p:spPr>
        <p:txBody>
          <a:bodyPr anchor="ctr" anchorCtr="1">
            <a:normAutofit fontScale="77500" lnSpcReduction="20000"/>
          </a:bodyPr>
          <a:lstStyle/>
          <a:p>
            <a:pPr algn="r">
              <a:defRPr/>
            </a:pPr>
            <a:r>
              <a:rPr lang="en-US" dirty="0"/>
              <a:t>R</a:t>
            </a:r>
            <a:r>
              <a:rPr lang="en-US" baseline="-25000" dirty="0"/>
              <a:t>2</a:t>
            </a:r>
          </a:p>
        </p:txBody>
      </p:sp>
      <p:sp>
        <p:nvSpPr>
          <p:cNvPr id="12" name="Rounded Rectangle 11"/>
          <p:cNvSpPr/>
          <p:nvPr/>
        </p:nvSpPr>
        <p:spPr bwMode="auto">
          <a:xfrm>
            <a:off x="5618453" y="4343400"/>
            <a:ext cx="1066800" cy="1828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a:lstStyle/>
          <a:p>
            <a:pPr algn="r">
              <a:defRPr/>
            </a:pPr>
            <a:endParaRPr lang="en-US"/>
          </a:p>
        </p:txBody>
      </p:sp>
      <p:sp>
        <p:nvSpPr>
          <p:cNvPr id="69643" name="Octagon 12"/>
          <p:cNvSpPr>
            <a:spLocks noChangeArrowheads="1"/>
          </p:cNvSpPr>
          <p:nvPr/>
        </p:nvSpPr>
        <p:spPr bwMode="auto">
          <a:xfrm>
            <a:off x="5694653" y="4495800"/>
            <a:ext cx="457200" cy="381000"/>
          </a:xfrm>
          <a:prstGeom prst="octagon">
            <a:avLst>
              <a:gd name="adj" fmla="val 29287"/>
            </a:avLst>
          </a:prstGeom>
          <a:solidFill>
            <a:schemeClr val="accent1"/>
          </a:solidFill>
          <a:ln w="9525" algn="ctr">
            <a:solidFill>
              <a:schemeClr val="tx1"/>
            </a:solidFill>
            <a:round/>
            <a:headEnd/>
            <a:tailEnd/>
          </a:ln>
        </p:spPr>
        <p:txBody>
          <a:bodyPr anchor="ctr" anchorCtr="1"/>
          <a:lstStyle/>
          <a:p>
            <a:pPr algn="r">
              <a:lnSpc>
                <a:spcPct val="80000"/>
              </a:lnSpc>
            </a:pPr>
            <a:endParaRPr lang="en-US" sz="2000" baseline="-25000"/>
          </a:p>
        </p:txBody>
      </p:sp>
      <p:sp>
        <p:nvSpPr>
          <p:cNvPr id="69644" name="Octagon 13"/>
          <p:cNvSpPr>
            <a:spLocks noChangeArrowheads="1"/>
          </p:cNvSpPr>
          <p:nvPr/>
        </p:nvSpPr>
        <p:spPr bwMode="auto">
          <a:xfrm>
            <a:off x="5847053" y="4648200"/>
            <a:ext cx="457200" cy="381000"/>
          </a:xfrm>
          <a:prstGeom prst="octagon">
            <a:avLst>
              <a:gd name="adj" fmla="val 29287"/>
            </a:avLst>
          </a:prstGeom>
          <a:solidFill>
            <a:schemeClr val="accent1"/>
          </a:solidFill>
          <a:ln w="9525" algn="ctr">
            <a:solidFill>
              <a:schemeClr val="tx1"/>
            </a:solidFill>
            <a:round/>
            <a:headEnd/>
            <a:tailEnd/>
          </a:ln>
        </p:spPr>
        <p:txBody>
          <a:bodyPr anchor="ctr" anchorCtr="1"/>
          <a:lstStyle/>
          <a:p>
            <a:pPr algn="r">
              <a:lnSpc>
                <a:spcPct val="80000"/>
              </a:lnSpc>
            </a:pPr>
            <a:endParaRPr lang="en-US" sz="2000" baseline="-25000"/>
          </a:p>
        </p:txBody>
      </p:sp>
      <p:sp>
        <p:nvSpPr>
          <p:cNvPr id="69645" name="Octagon 14"/>
          <p:cNvSpPr>
            <a:spLocks noChangeArrowheads="1"/>
          </p:cNvSpPr>
          <p:nvPr/>
        </p:nvSpPr>
        <p:spPr bwMode="auto">
          <a:xfrm>
            <a:off x="5999453" y="4800600"/>
            <a:ext cx="457200" cy="381000"/>
          </a:xfrm>
          <a:prstGeom prst="octagon">
            <a:avLst>
              <a:gd name="adj" fmla="val 29287"/>
            </a:avLst>
          </a:prstGeom>
          <a:solidFill>
            <a:schemeClr val="accent1"/>
          </a:solidFill>
          <a:ln w="9525" algn="ctr">
            <a:solidFill>
              <a:schemeClr val="tx1"/>
            </a:solidFill>
            <a:round/>
            <a:headEnd/>
            <a:tailEnd/>
          </a:ln>
        </p:spPr>
        <p:txBody>
          <a:bodyPr anchor="ctr" anchorCtr="1"/>
          <a:lstStyle/>
          <a:p>
            <a:pPr algn="r">
              <a:lnSpc>
                <a:spcPct val="80000"/>
              </a:lnSpc>
            </a:pPr>
            <a:endParaRPr lang="en-US" sz="2000" baseline="-25000"/>
          </a:p>
        </p:txBody>
      </p:sp>
      <p:sp>
        <p:nvSpPr>
          <p:cNvPr id="17" name="Can 16"/>
          <p:cNvSpPr/>
          <p:nvPr/>
        </p:nvSpPr>
        <p:spPr bwMode="auto">
          <a:xfrm>
            <a:off x="5847053" y="5562600"/>
            <a:ext cx="609600" cy="530225"/>
          </a:xfrm>
          <a:prstGeom prst="can">
            <a:avLst/>
          </a:prstGeom>
          <a:solidFill>
            <a:srgbClr val="9999FF"/>
          </a:solidFill>
          <a:ln w="9525" cap="flat" cmpd="sng" algn="ctr">
            <a:solidFill>
              <a:schemeClr val="tx1"/>
            </a:solidFill>
            <a:prstDash val="solid"/>
            <a:round/>
            <a:headEnd type="none" w="med" len="med"/>
            <a:tailEnd type="none" w="med" len="med"/>
          </a:ln>
          <a:effectLst/>
        </p:spPr>
        <p:txBody>
          <a:bodyPr anchor="ctr" anchorCtr="1">
            <a:normAutofit fontScale="77500" lnSpcReduction="20000"/>
          </a:bodyPr>
          <a:lstStyle/>
          <a:p>
            <a:pPr algn="r">
              <a:defRPr/>
            </a:pPr>
            <a:r>
              <a:rPr lang="en-US" dirty="0"/>
              <a:t>R</a:t>
            </a:r>
            <a:r>
              <a:rPr lang="en-US" baseline="-25000" dirty="0"/>
              <a:t>1</a:t>
            </a:r>
          </a:p>
        </p:txBody>
      </p:sp>
      <p:sp>
        <p:nvSpPr>
          <p:cNvPr id="18" name="Up-Down Arrow 17"/>
          <p:cNvSpPr/>
          <p:nvPr/>
        </p:nvSpPr>
        <p:spPr bwMode="auto">
          <a:xfrm>
            <a:off x="7371053" y="5257800"/>
            <a:ext cx="228600" cy="377825"/>
          </a:xfrm>
          <a:prstGeom prst="up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7" name="Octagon 6"/>
          <p:cNvSpPr/>
          <p:nvPr/>
        </p:nvSpPr>
        <p:spPr bwMode="auto">
          <a:xfrm>
            <a:off x="7447253" y="4953000"/>
            <a:ext cx="457200" cy="381000"/>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anchor="ctr" anchorCtr="1">
            <a:normAutofit fontScale="47500" lnSpcReduction="20000"/>
          </a:bodyPr>
          <a:lstStyle/>
          <a:p>
            <a:pPr algn="r">
              <a:defRPr/>
            </a:pPr>
            <a:r>
              <a:rPr lang="en-US" dirty="0"/>
              <a:t>A</a:t>
            </a:r>
            <a:r>
              <a:rPr lang="en-US" baseline="-25000" dirty="0"/>
              <a:t>1</a:t>
            </a:r>
          </a:p>
        </p:txBody>
      </p:sp>
      <p:sp>
        <p:nvSpPr>
          <p:cNvPr id="19" name="Up-Down Arrow 18"/>
          <p:cNvSpPr/>
          <p:nvPr/>
        </p:nvSpPr>
        <p:spPr bwMode="auto">
          <a:xfrm>
            <a:off x="6075653" y="5257800"/>
            <a:ext cx="228600" cy="377825"/>
          </a:xfrm>
          <a:prstGeom prst="upDown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16" name="Octagon 15"/>
          <p:cNvSpPr/>
          <p:nvPr/>
        </p:nvSpPr>
        <p:spPr bwMode="auto">
          <a:xfrm>
            <a:off x="6151853" y="4953000"/>
            <a:ext cx="457200" cy="381000"/>
          </a:xfrm>
          <a:prstGeom prst="octagon">
            <a:avLst/>
          </a:prstGeom>
          <a:solidFill>
            <a:schemeClr val="accent1"/>
          </a:solidFill>
          <a:ln w="9525" cap="flat" cmpd="sng" algn="ctr">
            <a:solidFill>
              <a:schemeClr val="tx1"/>
            </a:solidFill>
            <a:prstDash val="solid"/>
            <a:round/>
            <a:headEnd type="none" w="med" len="med"/>
            <a:tailEnd type="none" w="med" len="med"/>
          </a:ln>
          <a:effectLst/>
        </p:spPr>
        <p:txBody>
          <a:bodyPr anchor="ctr" anchorCtr="1">
            <a:normAutofit fontScale="47500" lnSpcReduction="20000"/>
          </a:bodyPr>
          <a:lstStyle/>
          <a:p>
            <a:pPr algn="r">
              <a:defRPr/>
            </a:pPr>
            <a:r>
              <a:rPr lang="en-US" dirty="0"/>
              <a:t>A</a:t>
            </a:r>
            <a:r>
              <a:rPr lang="en-US" baseline="-25000" dirty="0"/>
              <a:t>7</a:t>
            </a:r>
          </a:p>
        </p:txBody>
      </p:sp>
      <p:sp>
        <p:nvSpPr>
          <p:cNvPr id="2" name="TextBox 1"/>
          <p:cNvSpPr txBox="1"/>
          <p:nvPr/>
        </p:nvSpPr>
        <p:spPr>
          <a:xfrm>
            <a:off x="5770853" y="6172200"/>
            <a:ext cx="817853" cy="369332"/>
          </a:xfrm>
          <a:prstGeom prst="rect">
            <a:avLst/>
          </a:prstGeom>
          <a:noFill/>
        </p:spPr>
        <p:txBody>
          <a:bodyPr wrap="none" rtlCol="0">
            <a:spAutoFit/>
          </a:bodyPr>
          <a:lstStyle/>
          <a:p>
            <a:r>
              <a:rPr lang="en-US" sz="1800" dirty="0"/>
              <a:t>Site 1</a:t>
            </a:r>
          </a:p>
        </p:txBody>
      </p:sp>
      <p:sp>
        <p:nvSpPr>
          <p:cNvPr id="20" name="TextBox 19"/>
          <p:cNvSpPr txBox="1"/>
          <p:nvPr/>
        </p:nvSpPr>
        <p:spPr>
          <a:xfrm>
            <a:off x="7010400" y="6172200"/>
            <a:ext cx="854721" cy="369332"/>
          </a:xfrm>
          <a:prstGeom prst="rect">
            <a:avLst/>
          </a:prstGeom>
          <a:noFill/>
        </p:spPr>
        <p:txBody>
          <a:bodyPr wrap="none" rtlCol="0">
            <a:spAutoFit/>
          </a:bodyPr>
          <a:lstStyle/>
          <a:p>
            <a:r>
              <a:rPr lang="en-US" sz="1800" dirty="0"/>
              <a:t>Site 2</a:t>
            </a:r>
          </a:p>
        </p:txBody>
      </p:sp>
      <p:sp>
        <p:nvSpPr>
          <p:cNvPr id="21" name="Cloud Callout 20"/>
          <p:cNvSpPr/>
          <p:nvPr/>
        </p:nvSpPr>
        <p:spPr bwMode="auto">
          <a:xfrm>
            <a:off x="6075653" y="3200400"/>
            <a:ext cx="2692965" cy="973249"/>
          </a:xfrm>
          <a:prstGeom prst="cloudCallout">
            <a:avLst>
              <a:gd name="adj1" fmla="val -6511"/>
              <a:gd name="adj2" fmla="val 86539"/>
            </a:avLst>
          </a:prstGeom>
          <a:solidFill>
            <a:srgbClr val="FFCDC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t>Local access. No communication</a:t>
            </a:r>
            <a:endParaRPr kumimoji="0" lang="en-US" sz="1800" b="0" i="1" u="none" strike="noStrike" cap="none" normalizeH="0" baseline="0" dirty="0">
              <a:ln>
                <a:noFill/>
              </a:ln>
              <a:solidFill>
                <a:schemeClr val="tx1"/>
              </a:solidFill>
              <a:effectLst/>
              <a:latin typeface="Comic Sans MS" pitchFamily="66"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8"/>
          <p:cNvSpPr txBox="1">
            <a:spLocks noChangeArrowheads="1"/>
          </p:cNvSpPr>
          <p:nvPr/>
        </p:nvSpPr>
        <p:spPr bwMode="auto">
          <a:xfrm>
            <a:off x="4038600" y="168274"/>
            <a:ext cx="421301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4400" b="1" i="0" dirty="0">
                <a:solidFill>
                  <a:srgbClr val="8041FF"/>
                </a:solidFill>
              </a:rPr>
              <a:t>Split Approach</a:t>
            </a:r>
          </a:p>
        </p:txBody>
      </p:sp>
      <p:sp>
        <p:nvSpPr>
          <p:cNvPr id="72707" name="Text Box 23"/>
          <p:cNvSpPr txBox="1">
            <a:spLocks noChangeArrowheads="1"/>
          </p:cNvSpPr>
          <p:nvPr/>
        </p:nvSpPr>
        <p:spPr bwMode="auto">
          <a:xfrm>
            <a:off x="3107280" y="3548668"/>
            <a:ext cx="5613031"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40000"/>
              </a:spcAft>
              <a:buFontTx/>
              <a:buAutoNum type="arabicPeriod"/>
            </a:pPr>
            <a:r>
              <a:rPr lang="en-US" sz="2000" i="0" dirty="0">
                <a:solidFill>
                  <a:srgbClr val="CA7800"/>
                </a:solidFill>
              </a:rPr>
              <a:t>Obtain </a:t>
            </a:r>
            <a:r>
              <a:rPr lang="en-US" sz="2000" b="1" i="0" dirty="0">
                <a:solidFill>
                  <a:srgbClr val="9900CC"/>
                </a:solidFill>
              </a:rPr>
              <a:t>attribute affinity matrix</a:t>
            </a:r>
            <a:r>
              <a:rPr lang="en-US" sz="2000" i="0" dirty="0">
                <a:solidFill>
                  <a:srgbClr val="CA7800"/>
                </a:solidFill>
              </a:rPr>
              <a:t>.</a:t>
            </a:r>
          </a:p>
          <a:p>
            <a:pPr eaLnBrk="1" hangingPunct="1">
              <a:spcAft>
                <a:spcPct val="40000"/>
              </a:spcAft>
              <a:buFontTx/>
              <a:buAutoNum type="arabicPeriod"/>
            </a:pPr>
            <a:r>
              <a:rPr lang="en-US" sz="2000" i="0" dirty="0">
                <a:solidFill>
                  <a:srgbClr val="CA7800"/>
                </a:solidFill>
              </a:rPr>
              <a:t>Use a clustering algorithm to group some attributes together based on the attribute affinity matrix. This algorithm produces a </a:t>
            </a:r>
            <a:r>
              <a:rPr lang="en-US" sz="2000" b="1" i="0" dirty="0">
                <a:solidFill>
                  <a:srgbClr val="9900CC"/>
                </a:solidFill>
              </a:rPr>
              <a:t>clustered affinity matrix</a:t>
            </a:r>
            <a:r>
              <a:rPr lang="en-US" sz="2000" i="0" dirty="0">
                <a:solidFill>
                  <a:srgbClr val="CA7800"/>
                </a:solidFill>
              </a:rPr>
              <a:t>.</a:t>
            </a:r>
          </a:p>
          <a:p>
            <a:pPr eaLnBrk="1" hangingPunct="1">
              <a:buFontTx/>
              <a:buAutoNum type="arabicPeriod"/>
            </a:pPr>
            <a:r>
              <a:rPr lang="en-US" sz="2000" i="0" dirty="0">
                <a:solidFill>
                  <a:srgbClr val="CA7800"/>
                </a:solidFill>
              </a:rPr>
              <a:t>Use a partitioning algorithm to </a:t>
            </a:r>
            <a:r>
              <a:rPr lang="en-US" sz="2000" b="1" i="0" dirty="0">
                <a:solidFill>
                  <a:srgbClr val="9900CC"/>
                </a:solidFill>
              </a:rPr>
              <a:t>partition</a:t>
            </a:r>
            <a:r>
              <a:rPr lang="en-US" sz="2000" i="0" dirty="0">
                <a:solidFill>
                  <a:srgbClr val="CA7800"/>
                </a:solidFill>
              </a:rPr>
              <a:t> attributes such that set of attributes are accessed solely or for the most part by distinct set of applications.</a:t>
            </a:r>
          </a:p>
        </p:txBody>
      </p:sp>
      <p:sp>
        <p:nvSpPr>
          <p:cNvPr id="72708" name="Rectangle 26"/>
          <p:cNvSpPr>
            <a:spLocks noGrp="1" noChangeArrowheads="1"/>
          </p:cNvSpPr>
          <p:nvPr>
            <p:ph type="body" idx="1"/>
          </p:nvPr>
        </p:nvSpPr>
        <p:spPr>
          <a:xfrm>
            <a:off x="2971800" y="1143000"/>
            <a:ext cx="5748511" cy="2405668"/>
          </a:xfrm>
        </p:spPr>
        <p:txBody>
          <a:bodyPr/>
          <a:lstStyle/>
          <a:p>
            <a:pPr eaLnBrk="1" hangingPunct="1">
              <a:lnSpc>
                <a:spcPct val="90000"/>
              </a:lnSpc>
              <a:spcBef>
                <a:spcPct val="0"/>
              </a:spcBef>
              <a:spcAft>
                <a:spcPts val="1800"/>
              </a:spcAft>
              <a:buSzPct val="130000"/>
            </a:pPr>
            <a:r>
              <a:rPr lang="en-US" sz="2400" dirty="0">
                <a:solidFill>
                  <a:schemeClr val="accent1">
                    <a:lumMod val="75000"/>
                  </a:schemeClr>
                </a:solidFill>
                <a:latin typeface="Comic Sans MS" pitchFamily="66" charset="0"/>
              </a:rPr>
              <a:t>Splitting is considered only for attributes that do not participate in the primary key.  (Primary key must be in each vertical fragment)</a:t>
            </a:r>
          </a:p>
          <a:p>
            <a:pPr eaLnBrk="1" hangingPunct="1">
              <a:lnSpc>
                <a:spcPct val="90000"/>
              </a:lnSpc>
              <a:spcBef>
                <a:spcPct val="0"/>
              </a:spcBef>
              <a:buSzPct val="130000"/>
            </a:pPr>
            <a:r>
              <a:rPr lang="en-US" sz="2400" dirty="0">
                <a:solidFill>
                  <a:schemeClr val="accent1">
                    <a:lumMod val="75000"/>
                  </a:schemeClr>
                </a:solidFill>
                <a:latin typeface="Comic Sans MS" pitchFamily="66" charset="0"/>
              </a:rPr>
              <a:t>The split approach involves three steps:</a:t>
            </a:r>
          </a:p>
        </p:txBody>
      </p:sp>
      <p:graphicFrame>
        <p:nvGraphicFramePr>
          <p:cNvPr id="2" name="Table 1"/>
          <p:cNvGraphicFramePr>
            <a:graphicFrameLocks noGrp="1"/>
          </p:cNvGraphicFramePr>
          <p:nvPr>
            <p:extLst>
              <p:ext uri="{D42A27DB-BD31-4B8C-83A1-F6EECF244321}">
                <p14:modId xmlns:p14="http://schemas.microsoft.com/office/powerpoint/2010/main" val="427975161"/>
              </p:ext>
            </p:extLst>
          </p:nvPr>
        </p:nvGraphicFramePr>
        <p:xfrm>
          <a:off x="609270" y="348030"/>
          <a:ext cx="1905000" cy="1231265"/>
        </p:xfrm>
        <a:graphic>
          <a:graphicData uri="http://schemas.openxmlformats.org/drawingml/2006/table">
            <a:tbl>
              <a:tblPr firstRow="1" bandRow="1">
                <a:tableStyleId>{08FB837D-C827-4EFA-A057-4D05807E0F7C}</a:tableStyleId>
              </a:tblPr>
              <a:tblGrid>
                <a:gridCol w="238125">
                  <a:extLst>
                    <a:ext uri="{9D8B030D-6E8A-4147-A177-3AD203B41FA5}">
                      <a16:colId xmlns:a16="http://schemas.microsoft.com/office/drawing/2014/main" val="20000"/>
                    </a:ext>
                  </a:extLst>
                </a:gridCol>
                <a:gridCol w="238125">
                  <a:extLst>
                    <a:ext uri="{9D8B030D-6E8A-4147-A177-3AD203B41FA5}">
                      <a16:colId xmlns:a16="http://schemas.microsoft.com/office/drawing/2014/main" val="20001"/>
                    </a:ext>
                  </a:extLst>
                </a:gridCol>
                <a:gridCol w="238125">
                  <a:extLst>
                    <a:ext uri="{9D8B030D-6E8A-4147-A177-3AD203B41FA5}">
                      <a16:colId xmlns:a16="http://schemas.microsoft.com/office/drawing/2014/main" val="20002"/>
                    </a:ext>
                  </a:extLst>
                </a:gridCol>
                <a:gridCol w="238125">
                  <a:extLst>
                    <a:ext uri="{9D8B030D-6E8A-4147-A177-3AD203B41FA5}">
                      <a16:colId xmlns:a16="http://schemas.microsoft.com/office/drawing/2014/main" val="20003"/>
                    </a:ext>
                  </a:extLst>
                </a:gridCol>
                <a:gridCol w="238125">
                  <a:extLst>
                    <a:ext uri="{9D8B030D-6E8A-4147-A177-3AD203B41FA5}">
                      <a16:colId xmlns:a16="http://schemas.microsoft.com/office/drawing/2014/main" val="20004"/>
                    </a:ext>
                  </a:extLst>
                </a:gridCol>
                <a:gridCol w="238125">
                  <a:extLst>
                    <a:ext uri="{9D8B030D-6E8A-4147-A177-3AD203B41FA5}">
                      <a16:colId xmlns:a16="http://schemas.microsoft.com/office/drawing/2014/main" val="20005"/>
                    </a:ext>
                  </a:extLst>
                </a:gridCol>
                <a:gridCol w="238125">
                  <a:extLst>
                    <a:ext uri="{9D8B030D-6E8A-4147-A177-3AD203B41FA5}">
                      <a16:colId xmlns:a16="http://schemas.microsoft.com/office/drawing/2014/main" val="20006"/>
                    </a:ext>
                  </a:extLst>
                </a:gridCol>
                <a:gridCol w="238125">
                  <a:extLst>
                    <a:ext uri="{9D8B030D-6E8A-4147-A177-3AD203B41FA5}">
                      <a16:colId xmlns:a16="http://schemas.microsoft.com/office/drawing/2014/main" val="20007"/>
                    </a:ext>
                  </a:extLst>
                </a:gridCol>
              </a:tblGrid>
              <a:tr h="145415">
                <a:tc>
                  <a:txBody>
                    <a:bodyPr/>
                    <a:lstStyle/>
                    <a:p>
                      <a:pPr algn="ctr"/>
                      <a:r>
                        <a:rPr lang="en-US" sz="800" dirty="0"/>
                        <a:t>A</a:t>
                      </a:r>
                    </a:p>
                  </a:txBody>
                  <a:tcPr/>
                </a:tc>
                <a:tc>
                  <a:txBody>
                    <a:bodyPr/>
                    <a:lstStyle/>
                    <a:p>
                      <a:pPr algn="ctr"/>
                      <a:r>
                        <a:rPr lang="en-US" sz="800" dirty="0"/>
                        <a:t>B</a:t>
                      </a:r>
                    </a:p>
                  </a:txBody>
                  <a:tcPr/>
                </a:tc>
                <a:tc>
                  <a:txBody>
                    <a:bodyPr/>
                    <a:lstStyle/>
                    <a:p>
                      <a:pPr algn="ctr"/>
                      <a:r>
                        <a:rPr lang="en-US" sz="800" dirty="0"/>
                        <a:t>C</a:t>
                      </a:r>
                    </a:p>
                  </a:txBody>
                  <a:tcPr/>
                </a:tc>
                <a:tc>
                  <a:txBody>
                    <a:bodyPr/>
                    <a:lstStyle/>
                    <a:p>
                      <a:pPr algn="ctr"/>
                      <a:r>
                        <a:rPr lang="en-US" sz="800" dirty="0"/>
                        <a:t>D</a:t>
                      </a:r>
                    </a:p>
                  </a:txBody>
                  <a:tcPr/>
                </a:tc>
                <a:tc>
                  <a:txBody>
                    <a:bodyPr/>
                    <a:lstStyle/>
                    <a:p>
                      <a:pPr algn="ctr"/>
                      <a:r>
                        <a:rPr lang="en-US" sz="800" dirty="0"/>
                        <a:t>E</a:t>
                      </a:r>
                    </a:p>
                  </a:txBody>
                  <a:tcPr/>
                </a:tc>
                <a:tc>
                  <a:txBody>
                    <a:bodyPr/>
                    <a:lstStyle/>
                    <a:p>
                      <a:pPr algn="ctr"/>
                      <a:r>
                        <a:rPr lang="en-US" sz="800" dirty="0"/>
                        <a:t>F</a:t>
                      </a:r>
                    </a:p>
                  </a:txBody>
                  <a:tcPr/>
                </a:tc>
                <a:tc>
                  <a:txBody>
                    <a:bodyPr/>
                    <a:lstStyle/>
                    <a:p>
                      <a:pPr algn="ctr"/>
                      <a:r>
                        <a:rPr lang="en-US" sz="800" dirty="0"/>
                        <a:t>G</a:t>
                      </a:r>
                    </a:p>
                  </a:txBody>
                  <a:tcPr/>
                </a:tc>
                <a:tc>
                  <a:txBody>
                    <a:bodyPr/>
                    <a:lstStyle/>
                    <a:p>
                      <a:pPr algn="ctr"/>
                      <a:r>
                        <a:rPr lang="en-US" sz="800" dirty="0"/>
                        <a:t>H</a:t>
                      </a:r>
                    </a:p>
                  </a:txBody>
                  <a:tcPr/>
                </a:tc>
                <a:extLst>
                  <a:ext uri="{0D108BD9-81ED-4DB2-BD59-A6C34878D82A}">
                    <a16:rowId xmlns:a16="http://schemas.microsoft.com/office/drawing/2014/main" val="10000"/>
                  </a:ext>
                </a:extLst>
              </a:tr>
              <a:tr h="145415">
                <a:tc>
                  <a:txBody>
                    <a:bodyPr/>
                    <a:lstStyle/>
                    <a:p>
                      <a:endParaRPr lang="en-US" sz="300" dirty="0"/>
                    </a:p>
                  </a:txBody>
                  <a:tcPr/>
                </a:tc>
                <a:tc>
                  <a:txBody>
                    <a:bodyPr/>
                    <a:lstStyle/>
                    <a:p>
                      <a:endParaRPr lang="en-US" sz="300" dirty="0"/>
                    </a:p>
                  </a:txBody>
                  <a:tcPr/>
                </a:tc>
                <a:tc>
                  <a:txBody>
                    <a:bodyPr/>
                    <a:lstStyle/>
                    <a:p>
                      <a:endParaRPr lang="en-US" sz="300"/>
                    </a:p>
                  </a:txBody>
                  <a:tcPr/>
                </a:tc>
                <a:tc>
                  <a:txBody>
                    <a:bodyPr/>
                    <a:lstStyle/>
                    <a:p>
                      <a:endParaRPr lang="en-US" sz="300" dirty="0"/>
                    </a:p>
                  </a:txBody>
                  <a:tcPr/>
                </a:tc>
                <a:tc>
                  <a:txBody>
                    <a:bodyPr/>
                    <a:lstStyle/>
                    <a:p>
                      <a:endParaRPr lang="en-US" sz="300" dirty="0"/>
                    </a:p>
                  </a:txBody>
                  <a:tcPr/>
                </a:tc>
                <a:tc>
                  <a:txBody>
                    <a:bodyPr/>
                    <a:lstStyle/>
                    <a:p>
                      <a:endParaRPr lang="en-US" sz="300" dirty="0"/>
                    </a:p>
                  </a:txBody>
                  <a:tcPr/>
                </a:tc>
                <a:tc>
                  <a:txBody>
                    <a:bodyPr/>
                    <a:lstStyle/>
                    <a:p>
                      <a:endParaRPr lang="en-US" sz="300" dirty="0"/>
                    </a:p>
                  </a:txBody>
                  <a:tcPr/>
                </a:tc>
                <a:tc>
                  <a:txBody>
                    <a:bodyPr/>
                    <a:lstStyle/>
                    <a:p>
                      <a:endParaRPr lang="en-US" sz="300" dirty="0"/>
                    </a:p>
                  </a:txBody>
                  <a:tcPr/>
                </a:tc>
                <a:extLst>
                  <a:ext uri="{0D108BD9-81ED-4DB2-BD59-A6C34878D82A}">
                    <a16:rowId xmlns:a16="http://schemas.microsoft.com/office/drawing/2014/main" val="10001"/>
                  </a:ext>
                </a:extLst>
              </a:tr>
              <a:tr h="145415">
                <a:tc>
                  <a:txBody>
                    <a:bodyPr/>
                    <a:lstStyle/>
                    <a:p>
                      <a:endParaRPr lang="en-US" sz="300"/>
                    </a:p>
                  </a:txBody>
                  <a:tcPr/>
                </a:tc>
                <a:tc>
                  <a:txBody>
                    <a:bodyPr/>
                    <a:lstStyle/>
                    <a:p>
                      <a:endParaRPr lang="en-US" sz="300" dirty="0"/>
                    </a:p>
                  </a:txBody>
                  <a:tcPr/>
                </a:tc>
                <a:tc>
                  <a:txBody>
                    <a:bodyPr/>
                    <a:lstStyle/>
                    <a:p>
                      <a:endParaRPr lang="en-US" sz="300" dirty="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extLst>
                  <a:ext uri="{0D108BD9-81ED-4DB2-BD59-A6C34878D82A}">
                    <a16:rowId xmlns:a16="http://schemas.microsoft.com/office/drawing/2014/main" val="10002"/>
                  </a:ext>
                </a:extLst>
              </a:tr>
              <a:tr h="145415">
                <a:tc>
                  <a:txBody>
                    <a:bodyPr/>
                    <a:lstStyle/>
                    <a:p>
                      <a:endParaRPr lang="en-US" sz="300"/>
                    </a:p>
                  </a:txBody>
                  <a:tcPr/>
                </a:tc>
                <a:tc>
                  <a:txBody>
                    <a:bodyPr/>
                    <a:lstStyle/>
                    <a:p>
                      <a:endParaRPr lang="en-US" sz="300"/>
                    </a:p>
                  </a:txBody>
                  <a:tcPr/>
                </a:tc>
                <a:tc>
                  <a:txBody>
                    <a:bodyPr/>
                    <a:lstStyle/>
                    <a:p>
                      <a:endParaRPr lang="en-US" sz="300" dirty="0"/>
                    </a:p>
                  </a:txBody>
                  <a:tcPr/>
                </a:tc>
                <a:tc>
                  <a:txBody>
                    <a:bodyPr/>
                    <a:lstStyle/>
                    <a:p>
                      <a:endParaRPr lang="en-US" sz="300" dirty="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extLst>
                  <a:ext uri="{0D108BD9-81ED-4DB2-BD59-A6C34878D82A}">
                    <a16:rowId xmlns:a16="http://schemas.microsoft.com/office/drawing/2014/main" val="10003"/>
                  </a:ext>
                </a:extLst>
              </a:tr>
              <a:tr h="145415">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dirty="0"/>
                    </a:p>
                  </a:txBody>
                  <a:tcPr/>
                </a:tc>
                <a:tc>
                  <a:txBody>
                    <a:bodyPr/>
                    <a:lstStyle/>
                    <a:p>
                      <a:endParaRPr lang="en-US" sz="300" dirty="0"/>
                    </a:p>
                  </a:txBody>
                  <a:tcPr/>
                </a:tc>
                <a:tc>
                  <a:txBody>
                    <a:bodyPr/>
                    <a:lstStyle/>
                    <a:p>
                      <a:endParaRPr lang="en-US" sz="300"/>
                    </a:p>
                  </a:txBody>
                  <a:tcPr/>
                </a:tc>
                <a:tc>
                  <a:txBody>
                    <a:bodyPr/>
                    <a:lstStyle/>
                    <a:p>
                      <a:endParaRPr lang="en-US" sz="300" dirty="0"/>
                    </a:p>
                  </a:txBody>
                  <a:tcPr/>
                </a:tc>
                <a:tc>
                  <a:txBody>
                    <a:bodyPr/>
                    <a:lstStyle/>
                    <a:p>
                      <a:endParaRPr lang="en-US" sz="300"/>
                    </a:p>
                  </a:txBody>
                  <a:tcPr/>
                </a:tc>
                <a:extLst>
                  <a:ext uri="{0D108BD9-81ED-4DB2-BD59-A6C34878D82A}">
                    <a16:rowId xmlns:a16="http://schemas.microsoft.com/office/drawing/2014/main" val="10004"/>
                  </a:ext>
                </a:extLst>
              </a:tr>
              <a:tr h="145415">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dirty="0"/>
                    </a:p>
                  </a:txBody>
                  <a:tcPr/>
                </a:tc>
                <a:tc>
                  <a:txBody>
                    <a:bodyPr/>
                    <a:lstStyle/>
                    <a:p>
                      <a:endParaRPr lang="en-US" sz="300" dirty="0"/>
                    </a:p>
                  </a:txBody>
                  <a:tcPr/>
                </a:tc>
                <a:tc>
                  <a:txBody>
                    <a:bodyPr/>
                    <a:lstStyle/>
                    <a:p>
                      <a:endParaRPr lang="en-US" sz="300"/>
                    </a:p>
                  </a:txBody>
                  <a:tcPr/>
                </a:tc>
                <a:tc>
                  <a:txBody>
                    <a:bodyPr/>
                    <a:lstStyle/>
                    <a:p>
                      <a:endParaRPr lang="en-US" sz="300"/>
                    </a:p>
                  </a:txBody>
                  <a:tcPr/>
                </a:tc>
                <a:extLst>
                  <a:ext uri="{0D108BD9-81ED-4DB2-BD59-A6C34878D82A}">
                    <a16:rowId xmlns:a16="http://schemas.microsoft.com/office/drawing/2014/main" val="10005"/>
                  </a:ext>
                </a:extLst>
              </a:tr>
              <a:tr h="145415">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dirty="0"/>
                    </a:p>
                  </a:txBody>
                  <a:tcPr/>
                </a:tc>
                <a:tc>
                  <a:txBody>
                    <a:bodyPr/>
                    <a:lstStyle/>
                    <a:p>
                      <a:endParaRPr lang="en-US" sz="300" dirty="0"/>
                    </a:p>
                  </a:txBody>
                  <a:tcPr/>
                </a:tc>
                <a:tc>
                  <a:txBody>
                    <a:bodyPr/>
                    <a:lstStyle/>
                    <a:p>
                      <a:endParaRPr lang="en-US" sz="300"/>
                    </a:p>
                  </a:txBody>
                  <a:tcPr/>
                </a:tc>
                <a:extLst>
                  <a:ext uri="{0D108BD9-81ED-4DB2-BD59-A6C34878D82A}">
                    <a16:rowId xmlns:a16="http://schemas.microsoft.com/office/drawing/2014/main" val="10006"/>
                  </a:ext>
                </a:extLst>
              </a:tr>
              <a:tr h="145415">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a:p>
                  </a:txBody>
                  <a:tcPr/>
                </a:tc>
                <a:tc>
                  <a:txBody>
                    <a:bodyPr/>
                    <a:lstStyle/>
                    <a:p>
                      <a:endParaRPr lang="en-US" sz="300" dirty="0"/>
                    </a:p>
                  </a:txBody>
                  <a:tcPr/>
                </a:tc>
                <a:extLst>
                  <a:ext uri="{0D108BD9-81ED-4DB2-BD59-A6C34878D82A}">
                    <a16:rowId xmlns:a16="http://schemas.microsoft.com/office/drawing/2014/main" val="10007"/>
                  </a:ext>
                </a:extLst>
              </a:tr>
            </a:tbl>
          </a:graphicData>
        </a:graphic>
      </p:graphicFrame>
      <p:sp>
        <p:nvSpPr>
          <p:cNvPr id="3" name="Oval 2"/>
          <p:cNvSpPr/>
          <p:nvPr/>
        </p:nvSpPr>
        <p:spPr bwMode="auto">
          <a:xfrm>
            <a:off x="419812" y="4988640"/>
            <a:ext cx="228600" cy="228600"/>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a:t>
            </a:r>
          </a:p>
        </p:txBody>
      </p:sp>
      <p:sp>
        <p:nvSpPr>
          <p:cNvPr id="7" name="Oval 6"/>
          <p:cNvSpPr/>
          <p:nvPr/>
        </p:nvSpPr>
        <p:spPr bwMode="auto">
          <a:xfrm>
            <a:off x="724612" y="5001352"/>
            <a:ext cx="228600" cy="2286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B</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8" name="Oval 7"/>
          <p:cNvSpPr/>
          <p:nvPr/>
        </p:nvSpPr>
        <p:spPr bwMode="auto">
          <a:xfrm>
            <a:off x="1029412" y="5001352"/>
            <a:ext cx="228600" cy="2286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C</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9" name="Oval 8"/>
          <p:cNvSpPr/>
          <p:nvPr/>
        </p:nvSpPr>
        <p:spPr bwMode="auto">
          <a:xfrm>
            <a:off x="1334212" y="5001352"/>
            <a:ext cx="228600" cy="228600"/>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D</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0" name="Oval 9"/>
          <p:cNvSpPr/>
          <p:nvPr/>
        </p:nvSpPr>
        <p:spPr bwMode="auto">
          <a:xfrm>
            <a:off x="1648289" y="5004874"/>
            <a:ext cx="228600" cy="228600"/>
          </a:xfrm>
          <a:prstGeom prst="ellipse">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E</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1" name="Oval 10"/>
          <p:cNvSpPr/>
          <p:nvPr/>
        </p:nvSpPr>
        <p:spPr bwMode="auto">
          <a:xfrm>
            <a:off x="1971593" y="5001352"/>
            <a:ext cx="228600" cy="2286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F</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2" name="Oval 11"/>
          <p:cNvSpPr/>
          <p:nvPr/>
        </p:nvSpPr>
        <p:spPr bwMode="auto">
          <a:xfrm>
            <a:off x="2296934" y="5001352"/>
            <a:ext cx="228600" cy="228600"/>
          </a:xfrm>
          <a:prstGeom prst="ellipse">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G</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3" name="Oval 12"/>
          <p:cNvSpPr/>
          <p:nvPr/>
        </p:nvSpPr>
        <p:spPr bwMode="auto">
          <a:xfrm>
            <a:off x="417162" y="5782236"/>
            <a:ext cx="228600" cy="228600"/>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a:t>
            </a:r>
          </a:p>
        </p:txBody>
      </p:sp>
      <p:sp>
        <p:nvSpPr>
          <p:cNvPr id="14" name="Oval 13"/>
          <p:cNvSpPr/>
          <p:nvPr/>
        </p:nvSpPr>
        <p:spPr bwMode="auto">
          <a:xfrm>
            <a:off x="721962" y="5782236"/>
            <a:ext cx="228600" cy="228600"/>
          </a:xfrm>
          <a:prstGeom prst="ellips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D</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5" name="Oval 14"/>
          <p:cNvSpPr/>
          <p:nvPr/>
        </p:nvSpPr>
        <p:spPr bwMode="auto">
          <a:xfrm>
            <a:off x="1026762" y="5782236"/>
            <a:ext cx="228600" cy="2286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B</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6" name="Oval 15"/>
          <p:cNvSpPr/>
          <p:nvPr/>
        </p:nvSpPr>
        <p:spPr bwMode="auto">
          <a:xfrm>
            <a:off x="1331562" y="5782236"/>
            <a:ext cx="228600" cy="2286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C</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7" name="Oval 16"/>
          <p:cNvSpPr/>
          <p:nvPr/>
        </p:nvSpPr>
        <p:spPr bwMode="auto">
          <a:xfrm>
            <a:off x="1648289" y="5787414"/>
            <a:ext cx="228600" cy="228600"/>
          </a:xfrm>
          <a:prstGeom prst="ellipse">
            <a:avLst/>
          </a:prstGeom>
          <a:solidFill>
            <a:srgbClr val="00B0F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F</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8" name="Oval 17"/>
          <p:cNvSpPr/>
          <p:nvPr/>
        </p:nvSpPr>
        <p:spPr bwMode="auto">
          <a:xfrm>
            <a:off x="1971593" y="5782236"/>
            <a:ext cx="228600" cy="228600"/>
          </a:xfrm>
          <a:prstGeom prst="ellipse">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E</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9" name="Oval 18"/>
          <p:cNvSpPr/>
          <p:nvPr/>
        </p:nvSpPr>
        <p:spPr bwMode="auto">
          <a:xfrm>
            <a:off x="2285670" y="5784224"/>
            <a:ext cx="228600" cy="228600"/>
          </a:xfrm>
          <a:prstGeom prst="ellipse">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i="0" dirty="0">
                <a:solidFill>
                  <a:schemeClr val="bg1"/>
                </a:solidFill>
                <a:latin typeface="Calibri" panose="020F0502020204030204" pitchFamily="34" charset="0"/>
                <a:cs typeface="Calibri" panose="020F0502020204030204" pitchFamily="34" charset="0"/>
              </a:rPr>
              <a:t>G</a:t>
            </a:r>
            <a:endParaRPr kumimoji="0" lang="en-US" sz="16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cxnSp>
        <p:nvCxnSpPr>
          <p:cNvPr id="5" name="Straight Arrow Connector 4"/>
          <p:cNvCxnSpPr>
            <a:stCxn id="3" idx="4"/>
            <a:endCxn id="13" idx="0"/>
          </p:cNvCxnSpPr>
          <p:nvPr/>
        </p:nvCxnSpPr>
        <p:spPr bwMode="auto">
          <a:xfrm flipH="1">
            <a:off x="531462" y="5217240"/>
            <a:ext cx="2650" cy="564996"/>
          </a:xfrm>
          <a:prstGeom prst="straightConnector1">
            <a:avLst/>
          </a:prstGeom>
          <a:solidFill>
            <a:schemeClr val="accent1"/>
          </a:solidFill>
          <a:ln w="19050" cap="flat" cmpd="sng" algn="ctr">
            <a:solidFill>
              <a:srgbClr val="9900CC"/>
            </a:solidFill>
            <a:prstDash val="solid"/>
            <a:round/>
            <a:headEnd type="none" w="med" len="med"/>
            <a:tailEnd type="triangle"/>
          </a:ln>
          <a:effectLst/>
        </p:spPr>
      </p:cxnSp>
      <p:cxnSp>
        <p:nvCxnSpPr>
          <p:cNvPr id="20" name="Straight Arrow Connector 19"/>
          <p:cNvCxnSpPr>
            <a:stCxn id="7" idx="4"/>
            <a:endCxn id="15" idx="0"/>
          </p:cNvCxnSpPr>
          <p:nvPr/>
        </p:nvCxnSpPr>
        <p:spPr bwMode="auto">
          <a:xfrm>
            <a:off x="838912" y="5229952"/>
            <a:ext cx="302150" cy="552284"/>
          </a:xfrm>
          <a:prstGeom prst="straightConnector1">
            <a:avLst/>
          </a:prstGeom>
          <a:solidFill>
            <a:schemeClr val="accent1"/>
          </a:solidFill>
          <a:ln w="19050" cap="flat" cmpd="sng" algn="ctr">
            <a:solidFill>
              <a:srgbClr val="9900CC"/>
            </a:solidFill>
            <a:prstDash val="solid"/>
            <a:round/>
            <a:headEnd type="none" w="med" len="med"/>
            <a:tailEnd type="triangle"/>
          </a:ln>
          <a:effectLst/>
        </p:spPr>
      </p:cxnSp>
      <p:cxnSp>
        <p:nvCxnSpPr>
          <p:cNvPr id="22" name="Straight Arrow Connector 21"/>
          <p:cNvCxnSpPr>
            <a:stCxn id="8" idx="4"/>
            <a:endCxn id="16" idx="0"/>
          </p:cNvCxnSpPr>
          <p:nvPr/>
        </p:nvCxnSpPr>
        <p:spPr bwMode="auto">
          <a:xfrm>
            <a:off x="1143712" y="5229952"/>
            <a:ext cx="302150" cy="552284"/>
          </a:xfrm>
          <a:prstGeom prst="straightConnector1">
            <a:avLst/>
          </a:prstGeom>
          <a:solidFill>
            <a:schemeClr val="accent1"/>
          </a:solidFill>
          <a:ln w="19050" cap="flat" cmpd="sng" algn="ctr">
            <a:solidFill>
              <a:srgbClr val="9900CC"/>
            </a:solidFill>
            <a:prstDash val="solid"/>
            <a:round/>
            <a:headEnd type="none" w="med" len="med"/>
            <a:tailEnd type="triangle"/>
          </a:ln>
          <a:effectLst/>
        </p:spPr>
      </p:cxnSp>
      <p:cxnSp>
        <p:nvCxnSpPr>
          <p:cNvPr id="24" name="Straight Arrow Connector 23"/>
          <p:cNvCxnSpPr>
            <a:stCxn id="9" idx="4"/>
            <a:endCxn id="14" idx="0"/>
          </p:cNvCxnSpPr>
          <p:nvPr/>
        </p:nvCxnSpPr>
        <p:spPr bwMode="auto">
          <a:xfrm flipH="1">
            <a:off x="836262" y="5229952"/>
            <a:ext cx="612250" cy="552284"/>
          </a:xfrm>
          <a:prstGeom prst="straightConnector1">
            <a:avLst/>
          </a:prstGeom>
          <a:solidFill>
            <a:schemeClr val="accent1"/>
          </a:solidFill>
          <a:ln w="19050" cap="flat" cmpd="sng" algn="ctr">
            <a:solidFill>
              <a:srgbClr val="9900CC"/>
            </a:solidFill>
            <a:prstDash val="solid"/>
            <a:round/>
            <a:headEnd type="none" w="med" len="med"/>
            <a:tailEnd type="triangle"/>
          </a:ln>
          <a:effectLst/>
        </p:spPr>
      </p:cxnSp>
      <p:cxnSp>
        <p:nvCxnSpPr>
          <p:cNvPr id="26" name="Straight Arrow Connector 25"/>
          <p:cNvCxnSpPr>
            <a:stCxn id="10" idx="4"/>
            <a:endCxn id="18" idx="0"/>
          </p:cNvCxnSpPr>
          <p:nvPr/>
        </p:nvCxnSpPr>
        <p:spPr bwMode="auto">
          <a:xfrm>
            <a:off x="1762589" y="5233474"/>
            <a:ext cx="323304" cy="548762"/>
          </a:xfrm>
          <a:prstGeom prst="straightConnector1">
            <a:avLst/>
          </a:prstGeom>
          <a:solidFill>
            <a:schemeClr val="accent1"/>
          </a:solidFill>
          <a:ln w="19050" cap="flat" cmpd="sng" algn="ctr">
            <a:solidFill>
              <a:srgbClr val="9900CC"/>
            </a:solidFill>
            <a:prstDash val="solid"/>
            <a:round/>
            <a:headEnd type="none" w="med" len="med"/>
            <a:tailEnd type="triangle"/>
          </a:ln>
          <a:effectLst/>
        </p:spPr>
      </p:cxnSp>
      <p:cxnSp>
        <p:nvCxnSpPr>
          <p:cNvPr id="28" name="Straight Arrow Connector 27"/>
          <p:cNvCxnSpPr>
            <a:endCxn id="19" idx="0"/>
          </p:cNvCxnSpPr>
          <p:nvPr/>
        </p:nvCxnSpPr>
        <p:spPr bwMode="auto">
          <a:xfrm flipH="1">
            <a:off x="2399970" y="5229952"/>
            <a:ext cx="7622" cy="554272"/>
          </a:xfrm>
          <a:prstGeom prst="straightConnector1">
            <a:avLst/>
          </a:prstGeom>
          <a:solidFill>
            <a:schemeClr val="accent1"/>
          </a:solidFill>
          <a:ln w="19050" cap="flat" cmpd="sng" algn="ctr">
            <a:solidFill>
              <a:srgbClr val="9900CC"/>
            </a:solidFill>
            <a:prstDash val="solid"/>
            <a:round/>
            <a:headEnd type="none" w="med" len="med"/>
            <a:tailEnd type="triangle"/>
          </a:ln>
          <a:effectLst/>
        </p:spPr>
      </p:cxnSp>
      <p:cxnSp>
        <p:nvCxnSpPr>
          <p:cNvPr id="30" name="Straight Arrow Connector 29"/>
          <p:cNvCxnSpPr>
            <a:stCxn id="11" idx="4"/>
            <a:endCxn id="17" idx="0"/>
          </p:cNvCxnSpPr>
          <p:nvPr/>
        </p:nvCxnSpPr>
        <p:spPr bwMode="auto">
          <a:xfrm flipH="1">
            <a:off x="1762589" y="5229952"/>
            <a:ext cx="323304" cy="557462"/>
          </a:xfrm>
          <a:prstGeom prst="straightConnector1">
            <a:avLst/>
          </a:prstGeom>
          <a:solidFill>
            <a:schemeClr val="accent1"/>
          </a:solidFill>
          <a:ln w="19050" cap="flat" cmpd="sng" algn="ctr">
            <a:solidFill>
              <a:srgbClr val="9900CC"/>
            </a:solidFill>
            <a:prstDash val="solid"/>
            <a:round/>
            <a:headEnd type="none" w="med" len="med"/>
            <a:tailEnd type="triangle"/>
          </a:ln>
          <a:effectLst/>
        </p:spPr>
      </p:cxnSp>
      <p:cxnSp>
        <p:nvCxnSpPr>
          <p:cNvPr id="72705" name="Straight Connector 72704"/>
          <p:cNvCxnSpPr/>
          <p:nvPr/>
        </p:nvCxnSpPr>
        <p:spPr bwMode="auto">
          <a:xfrm flipV="1">
            <a:off x="983029" y="5693324"/>
            <a:ext cx="0" cy="762000"/>
          </a:xfrm>
          <a:prstGeom prst="line">
            <a:avLst/>
          </a:prstGeom>
          <a:solidFill>
            <a:schemeClr val="accent1"/>
          </a:solidFill>
          <a:ln w="28575" cap="flat" cmpd="sng" algn="ctr">
            <a:solidFill>
              <a:srgbClr val="FF0000"/>
            </a:solidFill>
            <a:prstDash val="sysDot"/>
            <a:round/>
            <a:headEnd type="none" w="med" len="med"/>
            <a:tailEnd type="none" w="med" len="med"/>
          </a:ln>
          <a:effectLst/>
        </p:spPr>
      </p:cxnSp>
      <p:cxnSp>
        <p:nvCxnSpPr>
          <p:cNvPr id="37" name="Straight Connector 36"/>
          <p:cNvCxnSpPr/>
          <p:nvPr/>
        </p:nvCxnSpPr>
        <p:spPr bwMode="auto">
          <a:xfrm flipV="1">
            <a:off x="1924241" y="5693324"/>
            <a:ext cx="0" cy="762000"/>
          </a:xfrm>
          <a:prstGeom prst="line">
            <a:avLst/>
          </a:prstGeom>
          <a:solidFill>
            <a:schemeClr val="accent1"/>
          </a:solidFill>
          <a:ln w="28575" cap="flat" cmpd="sng" algn="ctr">
            <a:solidFill>
              <a:srgbClr val="FF0000"/>
            </a:solidFill>
            <a:prstDash val="sysDot"/>
            <a:round/>
            <a:headEnd type="none" w="med" len="med"/>
            <a:tailEnd type="none" w="med" len="med"/>
          </a:ln>
          <a:effectLst/>
        </p:spPr>
      </p:cxnSp>
      <p:graphicFrame>
        <p:nvGraphicFramePr>
          <p:cNvPr id="72709" name="Table 72708"/>
          <p:cNvGraphicFramePr>
            <a:graphicFrameLocks noGrp="1"/>
          </p:cNvGraphicFramePr>
          <p:nvPr>
            <p:extLst>
              <p:ext uri="{D42A27DB-BD31-4B8C-83A1-F6EECF244321}">
                <p14:modId xmlns:p14="http://schemas.microsoft.com/office/powerpoint/2010/main" val="1783887737"/>
              </p:ext>
            </p:extLst>
          </p:nvPr>
        </p:nvGraphicFramePr>
        <p:xfrm>
          <a:off x="528287" y="2146251"/>
          <a:ext cx="2024937" cy="2194560"/>
        </p:xfrm>
        <a:graphic>
          <a:graphicData uri="http://schemas.openxmlformats.org/drawingml/2006/table">
            <a:tbl>
              <a:tblPr firstRow="1" bandRow="1">
                <a:tableStyleId>{5940675A-B579-460E-94D1-54222C63F5DA}</a:tableStyleId>
              </a:tblPr>
              <a:tblGrid>
                <a:gridCol w="224993">
                  <a:extLst>
                    <a:ext uri="{9D8B030D-6E8A-4147-A177-3AD203B41FA5}">
                      <a16:colId xmlns:a16="http://schemas.microsoft.com/office/drawing/2014/main" val="20000"/>
                    </a:ext>
                  </a:extLst>
                </a:gridCol>
                <a:gridCol w="224993">
                  <a:extLst>
                    <a:ext uri="{9D8B030D-6E8A-4147-A177-3AD203B41FA5}">
                      <a16:colId xmlns:a16="http://schemas.microsoft.com/office/drawing/2014/main" val="20001"/>
                    </a:ext>
                  </a:extLst>
                </a:gridCol>
                <a:gridCol w="224993">
                  <a:extLst>
                    <a:ext uri="{9D8B030D-6E8A-4147-A177-3AD203B41FA5}">
                      <a16:colId xmlns:a16="http://schemas.microsoft.com/office/drawing/2014/main" val="20002"/>
                    </a:ext>
                  </a:extLst>
                </a:gridCol>
                <a:gridCol w="224993">
                  <a:extLst>
                    <a:ext uri="{9D8B030D-6E8A-4147-A177-3AD203B41FA5}">
                      <a16:colId xmlns:a16="http://schemas.microsoft.com/office/drawing/2014/main" val="20003"/>
                    </a:ext>
                  </a:extLst>
                </a:gridCol>
                <a:gridCol w="224993">
                  <a:extLst>
                    <a:ext uri="{9D8B030D-6E8A-4147-A177-3AD203B41FA5}">
                      <a16:colId xmlns:a16="http://schemas.microsoft.com/office/drawing/2014/main" val="20004"/>
                    </a:ext>
                  </a:extLst>
                </a:gridCol>
                <a:gridCol w="224993">
                  <a:extLst>
                    <a:ext uri="{9D8B030D-6E8A-4147-A177-3AD203B41FA5}">
                      <a16:colId xmlns:a16="http://schemas.microsoft.com/office/drawing/2014/main" val="20005"/>
                    </a:ext>
                  </a:extLst>
                </a:gridCol>
                <a:gridCol w="224993">
                  <a:extLst>
                    <a:ext uri="{9D8B030D-6E8A-4147-A177-3AD203B41FA5}">
                      <a16:colId xmlns:a16="http://schemas.microsoft.com/office/drawing/2014/main" val="20006"/>
                    </a:ext>
                  </a:extLst>
                </a:gridCol>
                <a:gridCol w="224993">
                  <a:extLst>
                    <a:ext uri="{9D8B030D-6E8A-4147-A177-3AD203B41FA5}">
                      <a16:colId xmlns:a16="http://schemas.microsoft.com/office/drawing/2014/main" val="20007"/>
                    </a:ext>
                  </a:extLst>
                </a:gridCol>
                <a:gridCol w="224993">
                  <a:extLst>
                    <a:ext uri="{9D8B030D-6E8A-4147-A177-3AD203B41FA5}">
                      <a16:colId xmlns:a16="http://schemas.microsoft.com/office/drawing/2014/main" val="20008"/>
                    </a:ext>
                  </a:extLst>
                </a:gridCol>
              </a:tblGrid>
              <a:tr h="202565">
                <a:tc>
                  <a:txBody>
                    <a:bodyPr/>
                    <a:lstStyle/>
                    <a:p>
                      <a:pPr algn="ctr"/>
                      <a:endParaRPr lang="en-US" sz="1000" dirty="0"/>
                    </a:p>
                  </a:txBody>
                  <a:tcPr/>
                </a:tc>
                <a:tc>
                  <a:txBody>
                    <a:bodyPr/>
                    <a:lstStyle/>
                    <a:p>
                      <a:pPr algn="ctr"/>
                      <a:r>
                        <a:rPr lang="en-US" sz="1000" dirty="0"/>
                        <a:t>A</a:t>
                      </a:r>
                    </a:p>
                  </a:txBody>
                  <a:tcPr/>
                </a:tc>
                <a:tc>
                  <a:txBody>
                    <a:bodyPr/>
                    <a:lstStyle/>
                    <a:p>
                      <a:pPr algn="ctr"/>
                      <a:r>
                        <a:rPr lang="en-US" sz="1000" dirty="0"/>
                        <a:t>B</a:t>
                      </a:r>
                    </a:p>
                  </a:txBody>
                  <a:tcPr/>
                </a:tc>
                <a:tc>
                  <a:txBody>
                    <a:bodyPr/>
                    <a:lstStyle/>
                    <a:p>
                      <a:pPr algn="ctr"/>
                      <a:r>
                        <a:rPr lang="en-US" sz="1000" dirty="0"/>
                        <a:t>C</a:t>
                      </a:r>
                    </a:p>
                  </a:txBody>
                  <a:tcPr/>
                </a:tc>
                <a:tc>
                  <a:txBody>
                    <a:bodyPr/>
                    <a:lstStyle/>
                    <a:p>
                      <a:pPr algn="ctr"/>
                      <a:r>
                        <a:rPr lang="en-US" sz="1000" dirty="0"/>
                        <a:t>D</a:t>
                      </a:r>
                    </a:p>
                  </a:txBody>
                  <a:tcPr/>
                </a:tc>
                <a:tc>
                  <a:txBody>
                    <a:bodyPr/>
                    <a:lstStyle/>
                    <a:p>
                      <a:pPr algn="ctr"/>
                      <a:r>
                        <a:rPr lang="en-US" sz="1000" dirty="0"/>
                        <a:t>E</a:t>
                      </a:r>
                    </a:p>
                  </a:txBody>
                  <a:tcPr/>
                </a:tc>
                <a:tc>
                  <a:txBody>
                    <a:bodyPr/>
                    <a:lstStyle/>
                    <a:p>
                      <a:pPr algn="ctr"/>
                      <a:r>
                        <a:rPr lang="en-US" sz="1000" dirty="0"/>
                        <a:t>F</a:t>
                      </a:r>
                    </a:p>
                  </a:txBody>
                  <a:tcPr/>
                </a:tc>
                <a:tc>
                  <a:txBody>
                    <a:bodyPr/>
                    <a:lstStyle/>
                    <a:p>
                      <a:pPr algn="ctr"/>
                      <a:r>
                        <a:rPr lang="en-US" sz="1000" dirty="0"/>
                        <a:t>G</a:t>
                      </a:r>
                    </a:p>
                  </a:txBody>
                  <a:tcPr/>
                </a:tc>
                <a:tc>
                  <a:txBody>
                    <a:bodyPr/>
                    <a:lstStyle/>
                    <a:p>
                      <a:pPr algn="ctr"/>
                      <a:r>
                        <a:rPr lang="en-US" sz="1000" dirty="0"/>
                        <a:t>H</a:t>
                      </a:r>
                    </a:p>
                  </a:txBody>
                  <a:tcPr/>
                </a:tc>
                <a:extLst>
                  <a:ext uri="{0D108BD9-81ED-4DB2-BD59-A6C34878D82A}">
                    <a16:rowId xmlns:a16="http://schemas.microsoft.com/office/drawing/2014/main" val="10000"/>
                  </a:ext>
                </a:extLst>
              </a:tr>
              <a:tr h="202565">
                <a:tc>
                  <a:txBody>
                    <a:bodyPr/>
                    <a:lstStyle/>
                    <a:p>
                      <a:pPr algn="ctr"/>
                      <a:r>
                        <a:rPr lang="en-US" sz="1000" baseline="0" dirty="0"/>
                        <a:t>A</a:t>
                      </a:r>
                      <a:endParaRPr lang="en-US" sz="1000" baseline="-25000" dirty="0"/>
                    </a:p>
                  </a:txBody>
                  <a:tcPr marL="0" marR="0" marT="0" marB="0" anchor="ctr" anchorCtr="1"/>
                </a:tc>
                <a:tc>
                  <a:txBody>
                    <a:bodyPr/>
                    <a:lstStyle/>
                    <a:p>
                      <a:pPr algn="ctr"/>
                      <a:endParaRPr lang="en-US" sz="1000" b="1" dirty="0">
                        <a:solidFill>
                          <a:srgbClr val="FF0000"/>
                        </a:solidFill>
                      </a:endParaRPr>
                    </a:p>
                  </a:txBody>
                  <a:tcPr/>
                </a:tc>
                <a:tc>
                  <a:txBody>
                    <a:bodyPr/>
                    <a:lstStyle/>
                    <a:p>
                      <a:pPr algn="ctr"/>
                      <a:endParaRPr lang="en-US" sz="1000" dirty="0"/>
                    </a:p>
                  </a:txBody>
                  <a:tcPr/>
                </a:tc>
                <a:tc>
                  <a:txBody>
                    <a:bodyPr/>
                    <a:lstStyle/>
                    <a:p>
                      <a:pPr algn="ctr"/>
                      <a:endParaRPr lang="en-US" sz="1000"/>
                    </a:p>
                  </a:txBody>
                  <a:tcPr/>
                </a:tc>
                <a:tc>
                  <a:txBody>
                    <a:bodyPr/>
                    <a:lstStyle/>
                    <a:p>
                      <a:pPr algn="ctr"/>
                      <a:r>
                        <a:rPr lang="en-US" sz="1000" b="1" dirty="0">
                          <a:solidFill>
                            <a:srgbClr val="FF0000"/>
                          </a:solidFill>
                        </a:rPr>
                        <a:t>H</a:t>
                      </a:r>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10001"/>
                  </a:ext>
                </a:extLst>
              </a:tr>
              <a:tr h="202565">
                <a:tc>
                  <a:txBody>
                    <a:bodyPr/>
                    <a:lstStyle/>
                    <a:p>
                      <a:pPr algn="ctr"/>
                      <a:r>
                        <a:rPr lang="en-US" sz="1000" dirty="0"/>
                        <a:t>B</a:t>
                      </a:r>
                    </a:p>
                  </a:txBody>
                  <a:tcPr marL="0" marR="0" marT="0" marB="0" anchor="ctr" anchorCtr="1"/>
                </a:tc>
                <a:tc>
                  <a:txBody>
                    <a:bodyPr/>
                    <a:lstStyle/>
                    <a:p>
                      <a:pPr algn="ctr"/>
                      <a:endParaRPr lang="en-US" sz="1000" b="1" dirty="0">
                        <a:solidFill>
                          <a:srgbClr val="FF0000"/>
                        </a:solidFill>
                      </a:endParaRPr>
                    </a:p>
                  </a:txBody>
                  <a:tcPr/>
                </a:tc>
                <a:tc>
                  <a:txBody>
                    <a:bodyPr/>
                    <a:lstStyle/>
                    <a:p>
                      <a:pPr algn="ctr"/>
                      <a:endParaRPr lang="en-US" sz="1000" dirty="0"/>
                    </a:p>
                  </a:txBody>
                  <a:tcPr/>
                </a:tc>
                <a:tc>
                  <a:txBody>
                    <a:bodyPr/>
                    <a:lstStyle/>
                    <a:p>
                      <a:pPr algn="ctr"/>
                      <a:r>
                        <a:rPr lang="en-US" sz="1000" b="1" dirty="0">
                          <a:solidFill>
                            <a:srgbClr val="FF0000"/>
                          </a:solidFill>
                        </a:rPr>
                        <a:t>H</a:t>
                      </a:r>
                    </a:p>
                  </a:txBody>
                  <a:tcPr/>
                </a:tc>
                <a:tc>
                  <a:txBody>
                    <a:bodyPr/>
                    <a:lstStyle/>
                    <a:p>
                      <a:pPr algn="ctr"/>
                      <a:endParaRPr lang="en-US" sz="1000" b="1" dirty="0">
                        <a:solidFill>
                          <a:srgbClr val="FF0000"/>
                        </a:solidFill>
                      </a:endParaRPr>
                    </a:p>
                  </a:txBody>
                  <a:tcPr/>
                </a:tc>
                <a:tc>
                  <a:txBody>
                    <a:bodyPr/>
                    <a:lstStyle/>
                    <a:p>
                      <a:pPr algn="ctr"/>
                      <a:endParaRPr lang="en-US" sz="1000"/>
                    </a:p>
                  </a:txBody>
                  <a:tcPr/>
                </a:tc>
                <a:tc>
                  <a:txBody>
                    <a:bodyPr/>
                    <a:lstStyle/>
                    <a:p>
                      <a:pPr algn="ctr"/>
                      <a:endParaRPr lang="en-US" sz="1000" b="1" dirty="0">
                        <a:solidFill>
                          <a:srgbClr val="00B0F0"/>
                        </a:solidFill>
                      </a:endParaRPr>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10002"/>
                  </a:ext>
                </a:extLst>
              </a:tr>
              <a:tr h="202565">
                <a:tc>
                  <a:txBody>
                    <a:bodyPr/>
                    <a:lstStyle/>
                    <a:p>
                      <a:pPr algn="ctr"/>
                      <a:r>
                        <a:rPr lang="en-US" sz="1000" dirty="0"/>
                        <a:t>C</a:t>
                      </a:r>
                    </a:p>
                  </a:txBody>
                  <a:tcPr marL="0" marR="0" marT="0" marB="0" anchor="ctr" anchorCtr="1"/>
                </a:tc>
                <a:tc>
                  <a:txBody>
                    <a:bodyPr/>
                    <a:lstStyle/>
                    <a:p>
                      <a:pPr algn="ctr"/>
                      <a:r>
                        <a:rPr lang="en-US" sz="1000" b="1" dirty="0">
                          <a:solidFill>
                            <a:srgbClr val="FF0000"/>
                          </a:solidFill>
                        </a:rPr>
                        <a:t>H</a:t>
                      </a:r>
                    </a:p>
                  </a:txBody>
                  <a:tcPr/>
                </a:tc>
                <a:tc>
                  <a:txBody>
                    <a:bodyPr/>
                    <a:lstStyle/>
                    <a:p>
                      <a:pPr algn="ctr"/>
                      <a:r>
                        <a:rPr lang="en-US" sz="1000" b="1" dirty="0">
                          <a:solidFill>
                            <a:srgbClr val="FF0000"/>
                          </a:solidFill>
                        </a:rPr>
                        <a:t>H</a:t>
                      </a:r>
                    </a:p>
                  </a:txBody>
                  <a:tcPr/>
                </a:tc>
                <a:tc>
                  <a:txBody>
                    <a:bodyPr/>
                    <a:lstStyle/>
                    <a:p>
                      <a:pPr algn="ctr"/>
                      <a:endParaRPr lang="en-US" sz="1000" b="1" dirty="0">
                        <a:solidFill>
                          <a:srgbClr val="00B0F0"/>
                        </a:solidFill>
                      </a:endParaRPr>
                    </a:p>
                  </a:txBody>
                  <a:tcPr/>
                </a:tc>
                <a:tc>
                  <a:txBody>
                    <a:bodyPr/>
                    <a:lstStyle/>
                    <a:p>
                      <a:pPr algn="ctr"/>
                      <a:endParaRPr lang="en-US" sz="1000" b="1" dirty="0">
                        <a:solidFill>
                          <a:srgbClr val="FF0000"/>
                        </a:solidFill>
                      </a:endParaRPr>
                    </a:p>
                  </a:txBody>
                  <a:tcPr/>
                </a:tc>
                <a:tc>
                  <a:txBody>
                    <a:bodyPr/>
                    <a:lstStyle/>
                    <a:p>
                      <a:pPr algn="ctr"/>
                      <a:endParaRPr lang="en-US" sz="1000"/>
                    </a:p>
                  </a:txBody>
                  <a:tcPr/>
                </a:tc>
                <a:tc>
                  <a:txBody>
                    <a:bodyPr/>
                    <a:lstStyle/>
                    <a:p>
                      <a:pPr algn="ctr"/>
                      <a:r>
                        <a:rPr lang="en-US" sz="1000" b="1" dirty="0">
                          <a:solidFill>
                            <a:srgbClr val="FF0000"/>
                          </a:solidFill>
                        </a:rPr>
                        <a:t>H</a:t>
                      </a:r>
                    </a:p>
                  </a:txBody>
                  <a:tcPr/>
                </a:tc>
                <a:tc>
                  <a:txBody>
                    <a:bodyPr/>
                    <a:lstStyle/>
                    <a:p>
                      <a:pPr algn="ctr"/>
                      <a:endParaRPr lang="en-US" sz="1000" dirty="0"/>
                    </a:p>
                  </a:txBody>
                  <a:tcPr/>
                </a:tc>
                <a:tc>
                  <a:txBody>
                    <a:bodyPr/>
                    <a:lstStyle/>
                    <a:p>
                      <a:pPr algn="ctr"/>
                      <a:endParaRPr lang="en-US" sz="1000"/>
                    </a:p>
                  </a:txBody>
                  <a:tcPr/>
                </a:tc>
                <a:extLst>
                  <a:ext uri="{0D108BD9-81ED-4DB2-BD59-A6C34878D82A}">
                    <a16:rowId xmlns:a16="http://schemas.microsoft.com/office/drawing/2014/main" val="10003"/>
                  </a:ext>
                </a:extLst>
              </a:tr>
              <a:tr h="202565">
                <a:tc>
                  <a:txBody>
                    <a:bodyPr/>
                    <a:lstStyle/>
                    <a:p>
                      <a:pPr algn="ctr"/>
                      <a:r>
                        <a:rPr lang="en-US" sz="1000" dirty="0"/>
                        <a:t>D</a:t>
                      </a:r>
                    </a:p>
                  </a:txBody>
                  <a:tcPr marL="0" marR="0" marT="0" marB="0" anchor="ctr" anchorCtr="1"/>
                </a:tc>
                <a:tc>
                  <a:txBody>
                    <a:bodyPr/>
                    <a:lstStyle/>
                    <a:p>
                      <a:pPr algn="ctr"/>
                      <a:r>
                        <a:rPr lang="en-US" sz="1000" b="1" dirty="0">
                          <a:solidFill>
                            <a:srgbClr val="FF0000"/>
                          </a:solidFill>
                        </a:rPr>
                        <a:t>H</a:t>
                      </a:r>
                    </a:p>
                  </a:txBody>
                  <a:tcPr/>
                </a:tc>
                <a:tc>
                  <a:txBody>
                    <a:bodyPr/>
                    <a:lstStyle/>
                    <a:p>
                      <a:pPr algn="ctr"/>
                      <a:endParaRPr lang="en-US" sz="1000"/>
                    </a:p>
                  </a:txBody>
                  <a:tcPr/>
                </a:tc>
                <a:tc>
                  <a:txBody>
                    <a:bodyPr/>
                    <a:lstStyle/>
                    <a:p>
                      <a:pPr algn="ctr"/>
                      <a:endParaRPr lang="en-US" sz="1000" b="1" dirty="0">
                        <a:solidFill>
                          <a:srgbClr val="00B0F0"/>
                        </a:solidFill>
                      </a:endParaRPr>
                    </a:p>
                  </a:txBody>
                  <a:tcPr/>
                </a:tc>
                <a:tc>
                  <a:txBody>
                    <a:bodyPr/>
                    <a:lstStyle/>
                    <a:p>
                      <a:pPr algn="ctr"/>
                      <a:endParaRPr lang="en-US" sz="1000" b="1" dirty="0">
                        <a:solidFill>
                          <a:srgbClr val="FF0000"/>
                        </a:solidFill>
                      </a:endParaRPr>
                    </a:p>
                  </a:txBody>
                  <a:tcPr/>
                </a:tc>
                <a:tc>
                  <a:txBody>
                    <a:bodyPr/>
                    <a:lstStyle/>
                    <a:p>
                      <a:pPr algn="ctr"/>
                      <a:endParaRPr lang="en-US" sz="1000" dirty="0"/>
                    </a:p>
                  </a:txBody>
                  <a:tcPr/>
                </a:tc>
                <a:tc>
                  <a:txBody>
                    <a:bodyPr/>
                    <a:lstStyle/>
                    <a:p>
                      <a:pPr algn="ctr"/>
                      <a:endParaRPr lang="en-US" sz="1000" b="1" dirty="0">
                        <a:solidFill>
                          <a:srgbClr val="00B0F0"/>
                        </a:solidFill>
                      </a:endParaRPr>
                    </a:p>
                  </a:txBody>
                  <a:tcPr/>
                </a:tc>
                <a:tc>
                  <a:txBody>
                    <a:bodyPr/>
                    <a:lstStyle/>
                    <a:p>
                      <a:pPr algn="ctr"/>
                      <a:endParaRPr lang="en-US" sz="1000"/>
                    </a:p>
                  </a:txBody>
                  <a:tcPr/>
                </a:tc>
                <a:tc>
                  <a:txBody>
                    <a:bodyPr/>
                    <a:lstStyle/>
                    <a:p>
                      <a:pPr algn="ctr"/>
                      <a:endParaRPr lang="en-US" sz="1000"/>
                    </a:p>
                  </a:txBody>
                  <a:tcPr/>
                </a:tc>
                <a:extLst>
                  <a:ext uri="{0D108BD9-81ED-4DB2-BD59-A6C34878D82A}">
                    <a16:rowId xmlns:a16="http://schemas.microsoft.com/office/drawing/2014/main" val="10004"/>
                  </a:ext>
                </a:extLst>
              </a:tr>
              <a:tr h="202565">
                <a:tc>
                  <a:txBody>
                    <a:bodyPr/>
                    <a:lstStyle/>
                    <a:p>
                      <a:pPr algn="ctr"/>
                      <a:r>
                        <a:rPr lang="en-US" sz="1000" dirty="0"/>
                        <a:t>E</a:t>
                      </a:r>
                    </a:p>
                  </a:txBody>
                  <a:tcPr marL="0" marR="0" marT="0" marB="0" anchor="ctr" anchorCtr="1"/>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extLst>
                  <a:ext uri="{0D108BD9-81ED-4DB2-BD59-A6C34878D82A}">
                    <a16:rowId xmlns:a16="http://schemas.microsoft.com/office/drawing/2014/main" val="10005"/>
                  </a:ext>
                </a:extLst>
              </a:tr>
              <a:tr h="202565">
                <a:tc>
                  <a:txBody>
                    <a:bodyPr/>
                    <a:lstStyle/>
                    <a:p>
                      <a:pPr algn="ctr"/>
                      <a:r>
                        <a:rPr lang="en-US" sz="1000" dirty="0"/>
                        <a:t>F</a:t>
                      </a:r>
                    </a:p>
                  </a:txBody>
                  <a:tcPr marL="0" marR="0" marT="0" marB="0" anchor="ctr" anchorCtr="1"/>
                </a:tc>
                <a:tc>
                  <a:txBody>
                    <a:bodyPr/>
                    <a:lstStyle/>
                    <a:p>
                      <a:pPr algn="ctr"/>
                      <a:endParaRPr lang="en-US" sz="1000" b="1" dirty="0">
                        <a:solidFill>
                          <a:srgbClr val="FF0000"/>
                        </a:solidFill>
                      </a:endParaRPr>
                    </a:p>
                  </a:txBody>
                  <a:tcPr/>
                </a:tc>
                <a:tc>
                  <a:txBody>
                    <a:bodyPr/>
                    <a:lstStyle/>
                    <a:p>
                      <a:pPr algn="ctr"/>
                      <a:endParaRPr lang="en-US" sz="1000" dirty="0"/>
                    </a:p>
                  </a:txBody>
                  <a:tcPr/>
                </a:tc>
                <a:tc>
                  <a:txBody>
                    <a:bodyPr/>
                    <a:lstStyle/>
                    <a:p>
                      <a:pPr algn="ctr"/>
                      <a:r>
                        <a:rPr lang="en-US" sz="1000" b="1" dirty="0">
                          <a:solidFill>
                            <a:srgbClr val="FF0000"/>
                          </a:solidFill>
                        </a:rPr>
                        <a:t>H</a:t>
                      </a:r>
                    </a:p>
                  </a:txBody>
                  <a:tcPr/>
                </a:tc>
                <a:tc>
                  <a:txBody>
                    <a:bodyPr/>
                    <a:lstStyle/>
                    <a:p>
                      <a:pPr algn="ctr"/>
                      <a:endParaRPr lang="en-US" sz="1000" b="1" dirty="0">
                        <a:solidFill>
                          <a:srgbClr val="FF0000"/>
                        </a:solidFill>
                      </a:endParaRPr>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extLst>
                  <a:ext uri="{0D108BD9-81ED-4DB2-BD59-A6C34878D82A}">
                    <a16:rowId xmlns:a16="http://schemas.microsoft.com/office/drawing/2014/main" val="10006"/>
                  </a:ext>
                </a:extLst>
              </a:tr>
              <a:tr h="202565">
                <a:tc>
                  <a:txBody>
                    <a:bodyPr/>
                    <a:lstStyle/>
                    <a:p>
                      <a:pPr algn="ctr"/>
                      <a:r>
                        <a:rPr lang="en-US" sz="1000" dirty="0"/>
                        <a:t>G</a:t>
                      </a:r>
                    </a:p>
                  </a:txBody>
                  <a:tcPr marL="0" marR="0" marT="0" marB="0" anchor="ctr" anchorCtr="1"/>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tc>
                  <a:txBody>
                    <a:bodyPr/>
                    <a:lstStyle/>
                    <a:p>
                      <a:pPr algn="ctr"/>
                      <a:r>
                        <a:rPr lang="en-US" sz="1000" b="1" dirty="0">
                          <a:solidFill>
                            <a:schemeClr val="accent6">
                              <a:lumMod val="75000"/>
                            </a:schemeClr>
                          </a:solidFill>
                        </a:rPr>
                        <a:t>L</a:t>
                      </a:r>
                    </a:p>
                  </a:txBody>
                  <a:tcPr/>
                </a:tc>
                <a:extLst>
                  <a:ext uri="{0D108BD9-81ED-4DB2-BD59-A6C34878D82A}">
                    <a16:rowId xmlns:a16="http://schemas.microsoft.com/office/drawing/2014/main" val="1411197734"/>
                  </a:ext>
                </a:extLst>
              </a:tr>
              <a:tr h="202565">
                <a:tc>
                  <a:txBody>
                    <a:bodyPr/>
                    <a:lstStyle/>
                    <a:p>
                      <a:pPr algn="ctr"/>
                      <a:r>
                        <a:rPr lang="en-US" sz="1000" dirty="0"/>
                        <a:t>H</a:t>
                      </a:r>
                    </a:p>
                  </a:txBody>
                  <a:tcPr marL="0" marR="0" marT="0" marB="0" anchor="ctr" anchorCtr="1"/>
                </a:tc>
                <a:tc>
                  <a:txBody>
                    <a:bodyPr/>
                    <a:lstStyle/>
                    <a:p>
                      <a:pPr algn="ctr"/>
                      <a:endParaRPr lang="en-US" sz="1000" b="1" dirty="0">
                        <a:solidFill>
                          <a:srgbClr val="FF0000"/>
                        </a:solidFill>
                      </a:endParaRPr>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b="1" dirty="0">
                        <a:solidFill>
                          <a:srgbClr val="FF0000"/>
                        </a:solidFill>
                      </a:endParaRPr>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extLst>
                  <a:ext uri="{0D108BD9-81ED-4DB2-BD59-A6C34878D82A}">
                    <a16:rowId xmlns:a16="http://schemas.microsoft.com/office/drawing/2014/main" val="4213660298"/>
                  </a:ext>
                </a:extLst>
              </a:tr>
            </a:tbl>
          </a:graphicData>
        </a:graphic>
      </p:graphicFrame>
      <p:sp>
        <p:nvSpPr>
          <p:cNvPr id="72710" name="Down Arrow 72709"/>
          <p:cNvSpPr/>
          <p:nvPr/>
        </p:nvSpPr>
        <p:spPr bwMode="auto">
          <a:xfrm>
            <a:off x="1343489" y="1664233"/>
            <a:ext cx="304800" cy="382408"/>
          </a:xfrm>
          <a:prstGeom prst="downArrow">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0" name="Down Arrow 39"/>
          <p:cNvSpPr/>
          <p:nvPr/>
        </p:nvSpPr>
        <p:spPr bwMode="auto">
          <a:xfrm>
            <a:off x="1294787" y="4485452"/>
            <a:ext cx="304800" cy="382408"/>
          </a:xfrm>
          <a:prstGeom prst="downArrow">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2711" name="Freeform 72710"/>
          <p:cNvSpPr/>
          <p:nvPr/>
        </p:nvSpPr>
        <p:spPr bwMode="auto">
          <a:xfrm>
            <a:off x="2623930" y="3363402"/>
            <a:ext cx="532738" cy="381662"/>
          </a:xfrm>
          <a:custGeom>
            <a:avLst/>
            <a:gdLst>
              <a:gd name="connsiteX0" fmla="*/ 532738 w 532738"/>
              <a:gd name="connsiteY0" fmla="*/ 381662 h 381662"/>
              <a:gd name="connsiteX1" fmla="*/ 492981 w 532738"/>
              <a:gd name="connsiteY1" fmla="*/ 365760 h 381662"/>
              <a:gd name="connsiteX2" fmla="*/ 469127 w 532738"/>
              <a:gd name="connsiteY2" fmla="*/ 341906 h 381662"/>
              <a:gd name="connsiteX3" fmla="*/ 445273 w 532738"/>
              <a:gd name="connsiteY3" fmla="*/ 326003 h 381662"/>
              <a:gd name="connsiteX4" fmla="*/ 429371 w 532738"/>
              <a:gd name="connsiteY4" fmla="*/ 302149 h 381662"/>
              <a:gd name="connsiteX5" fmla="*/ 357809 w 532738"/>
              <a:gd name="connsiteY5" fmla="*/ 238539 h 381662"/>
              <a:gd name="connsiteX6" fmla="*/ 318053 w 532738"/>
              <a:gd name="connsiteY6" fmla="*/ 198782 h 381662"/>
              <a:gd name="connsiteX7" fmla="*/ 278296 w 532738"/>
              <a:gd name="connsiteY7" fmla="*/ 159026 h 381662"/>
              <a:gd name="connsiteX8" fmla="*/ 238540 w 532738"/>
              <a:gd name="connsiteY8" fmla="*/ 127221 h 381662"/>
              <a:gd name="connsiteX9" fmla="*/ 214686 w 532738"/>
              <a:gd name="connsiteY9" fmla="*/ 103367 h 381662"/>
              <a:gd name="connsiteX10" fmla="*/ 174929 w 532738"/>
              <a:gd name="connsiteY10" fmla="*/ 79513 h 381662"/>
              <a:gd name="connsiteX11" fmla="*/ 127221 w 532738"/>
              <a:gd name="connsiteY11" fmla="*/ 47708 h 381662"/>
              <a:gd name="connsiteX12" fmla="*/ 95416 w 532738"/>
              <a:gd name="connsiteY12" fmla="*/ 31805 h 381662"/>
              <a:gd name="connsiteX13" fmla="*/ 47708 w 532738"/>
              <a:gd name="connsiteY13" fmla="*/ 0 h 381662"/>
              <a:gd name="connsiteX14" fmla="*/ 0 w 532738"/>
              <a:gd name="connsiteY14" fmla="*/ 0 h 3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738" h="381662">
                <a:moveTo>
                  <a:pt x="532738" y="381662"/>
                </a:moveTo>
                <a:cubicBezTo>
                  <a:pt x="519486" y="376361"/>
                  <a:pt x="505085" y="373325"/>
                  <a:pt x="492981" y="365760"/>
                </a:cubicBezTo>
                <a:cubicBezTo>
                  <a:pt x="483445" y="359800"/>
                  <a:pt x="477766" y="349105"/>
                  <a:pt x="469127" y="341906"/>
                </a:cubicBezTo>
                <a:cubicBezTo>
                  <a:pt x="461786" y="335788"/>
                  <a:pt x="453224" y="331304"/>
                  <a:pt x="445273" y="326003"/>
                </a:cubicBezTo>
                <a:cubicBezTo>
                  <a:pt x="439972" y="318052"/>
                  <a:pt x="435720" y="309291"/>
                  <a:pt x="429371" y="302149"/>
                </a:cubicBezTo>
                <a:cubicBezTo>
                  <a:pt x="389760" y="257586"/>
                  <a:pt x="394064" y="262708"/>
                  <a:pt x="357809" y="238539"/>
                </a:cubicBezTo>
                <a:cubicBezTo>
                  <a:pt x="315407" y="174933"/>
                  <a:pt x="371058" y="251787"/>
                  <a:pt x="318053" y="198782"/>
                </a:cubicBezTo>
                <a:cubicBezTo>
                  <a:pt x="265048" y="145777"/>
                  <a:pt x="341902" y="201428"/>
                  <a:pt x="278296" y="159026"/>
                </a:cubicBezTo>
                <a:cubicBezTo>
                  <a:pt x="242729" y="105676"/>
                  <a:pt x="284627" y="157946"/>
                  <a:pt x="238540" y="127221"/>
                </a:cubicBezTo>
                <a:cubicBezTo>
                  <a:pt x="229184" y="120983"/>
                  <a:pt x="223682" y="110114"/>
                  <a:pt x="214686" y="103367"/>
                </a:cubicBezTo>
                <a:cubicBezTo>
                  <a:pt x="202322" y="94094"/>
                  <a:pt x="187968" y="87810"/>
                  <a:pt x="174929" y="79513"/>
                </a:cubicBezTo>
                <a:cubicBezTo>
                  <a:pt x="158804" y="69252"/>
                  <a:pt x="144316" y="56256"/>
                  <a:pt x="127221" y="47708"/>
                </a:cubicBezTo>
                <a:cubicBezTo>
                  <a:pt x="116619" y="42407"/>
                  <a:pt x="105580" y="37903"/>
                  <a:pt x="95416" y="31805"/>
                </a:cubicBezTo>
                <a:cubicBezTo>
                  <a:pt x="79027" y="21972"/>
                  <a:pt x="66821" y="0"/>
                  <a:pt x="47708" y="0"/>
                </a:cubicBezTo>
                <a:lnTo>
                  <a:pt x="0" y="0"/>
                </a:lnTo>
              </a:path>
            </a:pathLst>
          </a:custGeom>
          <a:noFill/>
          <a:ln w="38100" cap="flat" cmpd="sng" algn="ctr">
            <a:solidFill>
              <a:srgbClr val="0099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2712" name="Freeform 72711"/>
          <p:cNvSpPr/>
          <p:nvPr/>
        </p:nvSpPr>
        <p:spPr bwMode="auto">
          <a:xfrm>
            <a:off x="2433099" y="4343400"/>
            <a:ext cx="748394" cy="1142999"/>
          </a:xfrm>
          <a:custGeom>
            <a:avLst/>
            <a:gdLst>
              <a:gd name="connsiteX0" fmla="*/ 755374 w 755374"/>
              <a:gd name="connsiteY0" fmla="*/ 0 h 1185466"/>
              <a:gd name="connsiteX1" fmla="*/ 516835 w 755374"/>
              <a:gd name="connsiteY1" fmla="*/ 397566 h 1185466"/>
              <a:gd name="connsiteX2" fmla="*/ 508884 w 755374"/>
              <a:gd name="connsiteY2" fmla="*/ 421419 h 1185466"/>
              <a:gd name="connsiteX3" fmla="*/ 500932 w 755374"/>
              <a:gd name="connsiteY3" fmla="*/ 500932 h 1185466"/>
              <a:gd name="connsiteX4" fmla="*/ 492981 w 755374"/>
              <a:gd name="connsiteY4" fmla="*/ 890546 h 1185466"/>
              <a:gd name="connsiteX5" fmla="*/ 485030 w 755374"/>
              <a:gd name="connsiteY5" fmla="*/ 930303 h 1185466"/>
              <a:gd name="connsiteX6" fmla="*/ 469127 w 755374"/>
              <a:gd name="connsiteY6" fmla="*/ 978011 h 1185466"/>
              <a:gd name="connsiteX7" fmla="*/ 461176 w 755374"/>
              <a:gd name="connsiteY7" fmla="*/ 1001865 h 1185466"/>
              <a:gd name="connsiteX8" fmla="*/ 445273 w 755374"/>
              <a:gd name="connsiteY8" fmla="*/ 1025719 h 1185466"/>
              <a:gd name="connsiteX9" fmla="*/ 413468 w 755374"/>
              <a:gd name="connsiteY9" fmla="*/ 1065475 h 1185466"/>
              <a:gd name="connsiteX10" fmla="*/ 405517 w 755374"/>
              <a:gd name="connsiteY10" fmla="*/ 1089329 h 1185466"/>
              <a:gd name="connsiteX11" fmla="*/ 357809 w 755374"/>
              <a:gd name="connsiteY11" fmla="*/ 1121134 h 1185466"/>
              <a:gd name="connsiteX12" fmla="*/ 341906 w 755374"/>
              <a:gd name="connsiteY12" fmla="*/ 1144988 h 1185466"/>
              <a:gd name="connsiteX13" fmla="*/ 294198 w 755374"/>
              <a:gd name="connsiteY13" fmla="*/ 1160891 h 1185466"/>
              <a:gd name="connsiteX14" fmla="*/ 270344 w 755374"/>
              <a:gd name="connsiteY14" fmla="*/ 1168842 h 1185466"/>
              <a:gd name="connsiteX15" fmla="*/ 151075 w 755374"/>
              <a:gd name="connsiteY15" fmla="*/ 1184745 h 1185466"/>
              <a:gd name="connsiteX16" fmla="*/ 0 w 755374"/>
              <a:gd name="connsiteY16" fmla="*/ 1184745 h 11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374" h="1185466">
                <a:moveTo>
                  <a:pt x="755374" y="0"/>
                </a:moveTo>
                <a:cubicBezTo>
                  <a:pt x="675861" y="132522"/>
                  <a:pt x="594863" y="264164"/>
                  <a:pt x="516835" y="397566"/>
                </a:cubicBezTo>
                <a:cubicBezTo>
                  <a:pt x="512604" y="404800"/>
                  <a:pt x="510158" y="413135"/>
                  <a:pt x="508884" y="421419"/>
                </a:cubicBezTo>
                <a:cubicBezTo>
                  <a:pt x="504834" y="447746"/>
                  <a:pt x="503583" y="474428"/>
                  <a:pt x="500932" y="500932"/>
                </a:cubicBezTo>
                <a:cubicBezTo>
                  <a:pt x="498282" y="630803"/>
                  <a:pt x="497789" y="760737"/>
                  <a:pt x="492981" y="890546"/>
                </a:cubicBezTo>
                <a:cubicBezTo>
                  <a:pt x="492481" y="904051"/>
                  <a:pt x="488586" y="917264"/>
                  <a:pt x="485030" y="930303"/>
                </a:cubicBezTo>
                <a:cubicBezTo>
                  <a:pt x="480619" y="946475"/>
                  <a:pt x="474428" y="962108"/>
                  <a:pt x="469127" y="978011"/>
                </a:cubicBezTo>
                <a:cubicBezTo>
                  <a:pt x="466477" y="985962"/>
                  <a:pt x="465825" y="994891"/>
                  <a:pt x="461176" y="1001865"/>
                </a:cubicBezTo>
                <a:lnTo>
                  <a:pt x="445273" y="1025719"/>
                </a:lnTo>
                <a:cubicBezTo>
                  <a:pt x="425288" y="1085675"/>
                  <a:pt x="454572" y="1014095"/>
                  <a:pt x="413468" y="1065475"/>
                </a:cubicBezTo>
                <a:cubicBezTo>
                  <a:pt x="408232" y="1072020"/>
                  <a:pt x="411444" y="1083402"/>
                  <a:pt x="405517" y="1089329"/>
                </a:cubicBezTo>
                <a:cubicBezTo>
                  <a:pt x="392002" y="1102844"/>
                  <a:pt x="357809" y="1121134"/>
                  <a:pt x="357809" y="1121134"/>
                </a:cubicBezTo>
                <a:cubicBezTo>
                  <a:pt x="352508" y="1129085"/>
                  <a:pt x="350010" y="1139923"/>
                  <a:pt x="341906" y="1144988"/>
                </a:cubicBezTo>
                <a:cubicBezTo>
                  <a:pt x="327691" y="1153872"/>
                  <a:pt x="310101" y="1155590"/>
                  <a:pt x="294198" y="1160891"/>
                </a:cubicBezTo>
                <a:lnTo>
                  <a:pt x="270344" y="1168842"/>
                </a:lnTo>
                <a:cubicBezTo>
                  <a:pt x="220835" y="1185345"/>
                  <a:pt x="237242" y="1181965"/>
                  <a:pt x="151075" y="1184745"/>
                </a:cubicBezTo>
                <a:cubicBezTo>
                  <a:pt x="100743" y="1186369"/>
                  <a:pt x="50358" y="1184745"/>
                  <a:pt x="0" y="1184745"/>
                </a:cubicBezTo>
              </a:path>
            </a:pathLst>
          </a:custGeom>
          <a:noFill/>
          <a:ln w="38100" cap="flat" cmpd="sng" algn="ctr">
            <a:solidFill>
              <a:srgbClr val="0099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2713" name="Freeform 72712"/>
          <p:cNvSpPr/>
          <p:nvPr/>
        </p:nvSpPr>
        <p:spPr bwMode="auto">
          <a:xfrm>
            <a:off x="2011680" y="5542059"/>
            <a:ext cx="1152939" cy="747423"/>
          </a:xfrm>
          <a:custGeom>
            <a:avLst/>
            <a:gdLst>
              <a:gd name="connsiteX0" fmla="*/ 1152939 w 1152939"/>
              <a:gd name="connsiteY0" fmla="*/ 0 h 747423"/>
              <a:gd name="connsiteX1" fmla="*/ 1057523 w 1152939"/>
              <a:gd name="connsiteY1" fmla="*/ 15903 h 747423"/>
              <a:gd name="connsiteX2" fmla="*/ 1001864 w 1152939"/>
              <a:gd name="connsiteY2" fmla="*/ 47708 h 747423"/>
              <a:gd name="connsiteX3" fmla="*/ 954157 w 1152939"/>
              <a:gd name="connsiteY3" fmla="*/ 95416 h 747423"/>
              <a:gd name="connsiteX4" fmla="*/ 938254 w 1152939"/>
              <a:gd name="connsiteY4" fmla="*/ 119270 h 747423"/>
              <a:gd name="connsiteX5" fmla="*/ 914400 w 1152939"/>
              <a:gd name="connsiteY5" fmla="*/ 159026 h 747423"/>
              <a:gd name="connsiteX6" fmla="*/ 898497 w 1152939"/>
              <a:gd name="connsiteY6" fmla="*/ 182880 h 747423"/>
              <a:gd name="connsiteX7" fmla="*/ 866692 w 1152939"/>
              <a:gd name="connsiteY7" fmla="*/ 238539 h 747423"/>
              <a:gd name="connsiteX8" fmla="*/ 842838 w 1152939"/>
              <a:gd name="connsiteY8" fmla="*/ 318052 h 747423"/>
              <a:gd name="connsiteX9" fmla="*/ 834887 w 1152939"/>
              <a:gd name="connsiteY9" fmla="*/ 341906 h 747423"/>
              <a:gd name="connsiteX10" fmla="*/ 826936 w 1152939"/>
              <a:gd name="connsiteY10" fmla="*/ 381663 h 747423"/>
              <a:gd name="connsiteX11" fmla="*/ 818984 w 1152939"/>
              <a:gd name="connsiteY11" fmla="*/ 492981 h 747423"/>
              <a:gd name="connsiteX12" fmla="*/ 811033 w 1152939"/>
              <a:gd name="connsiteY12" fmla="*/ 556591 h 747423"/>
              <a:gd name="connsiteX13" fmla="*/ 795130 w 1152939"/>
              <a:gd name="connsiteY13" fmla="*/ 620202 h 747423"/>
              <a:gd name="connsiteX14" fmla="*/ 763325 w 1152939"/>
              <a:gd name="connsiteY14" fmla="*/ 667910 h 747423"/>
              <a:gd name="connsiteX15" fmla="*/ 739471 w 1152939"/>
              <a:gd name="connsiteY15" fmla="*/ 691764 h 747423"/>
              <a:gd name="connsiteX16" fmla="*/ 715617 w 1152939"/>
              <a:gd name="connsiteY16" fmla="*/ 699715 h 747423"/>
              <a:gd name="connsiteX17" fmla="*/ 691763 w 1152939"/>
              <a:gd name="connsiteY17" fmla="*/ 715618 h 747423"/>
              <a:gd name="connsiteX18" fmla="*/ 620202 w 1152939"/>
              <a:gd name="connsiteY18" fmla="*/ 731520 h 747423"/>
              <a:gd name="connsiteX19" fmla="*/ 516835 w 1152939"/>
              <a:gd name="connsiteY19" fmla="*/ 747423 h 747423"/>
              <a:gd name="connsiteX20" fmla="*/ 294198 w 1152939"/>
              <a:gd name="connsiteY20" fmla="*/ 739471 h 747423"/>
              <a:gd name="connsiteX21" fmla="*/ 230588 w 1152939"/>
              <a:gd name="connsiteY21" fmla="*/ 731520 h 747423"/>
              <a:gd name="connsiteX22" fmla="*/ 174929 w 1152939"/>
              <a:gd name="connsiteY22" fmla="*/ 723569 h 747423"/>
              <a:gd name="connsiteX23" fmla="*/ 0 w 1152939"/>
              <a:gd name="connsiteY23" fmla="*/ 723569 h 74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2939" h="747423">
                <a:moveTo>
                  <a:pt x="1152939" y="0"/>
                </a:moveTo>
                <a:cubicBezTo>
                  <a:pt x="1140325" y="1802"/>
                  <a:pt x="1074969" y="10088"/>
                  <a:pt x="1057523" y="15903"/>
                </a:cubicBezTo>
                <a:cubicBezTo>
                  <a:pt x="1037344" y="22629"/>
                  <a:pt x="1019315" y="36073"/>
                  <a:pt x="1001864" y="47708"/>
                </a:cubicBezTo>
                <a:cubicBezTo>
                  <a:pt x="964390" y="103922"/>
                  <a:pt x="1013329" y="36244"/>
                  <a:pt x="954157" y="95416"/>
                </a:cubicBezTo>
                <a:cubicBezTo>
                  <a:pt x="947400" y="102173"/>
                  <a:pt x="943319" y="111166"/>
                  <a:pt x="938254" y="119270"/>
                </a:cubicBezTo>
                <a:cubicBezTo>
                  <a:pt x="930063" y="132375"/>
                  <a:pt x="922591" y="145921"/>
                  <a:pt x="914400" y="159026"/>
                </a:cubicBezTo>
                <a:cubicBezTo>
                  <a:pt x="909335" y="167130"/>
                  <a:pt x="903238" y="174583"/>
                  <a:pt x="898497" y="182880"/>
                </a:cubicBezTo>
                <a:cubicBezTo>
                  <a:pt x="858144" y="253497"/>
                  <a:pt x="905437" y="180422"/>
                  <a:pt x="866692" y="238539"/>
                </a:cubicBezTo>
                <a:cubicBezTo>
                  <a:pt x="854675" y="286610"/>
                  <a:pt x="862198" y="259972"/>
                  <a:pt x="842838" y="318052"/>
                </a:cubicBezTo>
                <a:cubicBezTo>
                  <a:pt x="840188" y="326003"/>
                  <a:pt x="836531" y="333687"/>
                  <a:pt x="834887" y="341906"/>
                </a:cubicBezTo>
                <a:lnTo>
                  <a:pt x="826936" y="381663"/>
                </a:lnTo>
                <a:cubicBezTo>
                  <a:pt x="824285" y="418769"/>
                  <a:pt x="822352" y="455933"/>
                  <a:pt x="818984" y="492981"/>
                </a:cubicBezTo>
                <a:cubicBezTo>
                  <a:pt x="817049" y="514262"/>
                  <a:pt x="814282" y="535471"/>
                  <a:pt x="811033" y="556591"/>
                </a:cubicBezTo>
                <a:cubicBezTo>
                  <a:pt x="809532" y="566346"/>
                  <a:pt x="802336" y="607231"/>
                  <a:pt x="795130" y="620202"/>
                </a:cubicBezTo>
                <a:cubicBezTo>
                  <a:pt x="785848" y="636909"/>
                  <a:pt x="776840" y="654395"/>
                  <a:pt x="763325" y="667910"/>
                </a:cubicBezTo>
                <a:cubicBezTo>
                  <a:pt x="755374" y="675861"/>
                  <a:pt x="748827" y="685527"/>
                  <a:pt x="739471" y="691764"/>
                </a:cubicBezTo>
                <a:cubicBezTo>
                  <a:pt x="732497" y="696413"/>
                  <a:pt x="723568" y="697065"/>
                  <a:pt x="715617" y="699715"/>
                </a:cubicBezTo>
                <a:cubicBezTo>
                  <a:pt x="707666" y="705016"/>
                  <a:pt x="700547" y="711854"/>
                  <a:pt x="691763" y="715618"/>
                </a:cubicBezTo>
                <a:cubicBezTo>
                  <a:pt x="681323" y="720093"/>
                  <a:pt x="628038" y="729779"/>
                  <a:pt x="620202" y="731520"/>
                </a:cubicBezTo>
                <a:cubicBezTo>
                  <a:pt x="551339" y="746822"/>
                  <a:pt x="629508" y="734903"/>
                  <a:pt x="516835" y="747423"/>
                </a:cubicBezTo>
                <a:lnTo>
                  <a:pt x="294198" y="739471"/>
                </a:lnTo>
                <a:cubicBezTo>
                  <a:pt x="272863" y="738286"/>
                  <a:pt x="251769" y="734344"/>
                  <a:pt x="230588" y="731520"/>
                </a:cubicBezTo>
                <a:cubicBezTo>
                  <a:pt x="212011" y="729043"/>
                  <a:pt x="193659" y="724215"/>
                  <a:pt x="174929" y="723569"/>
                </a:cubicBezTo>
                <a:cubicBezTo>
                  <a:pt x="116654" y="721560"/>
                  <a:pt x="58310" y="723569"/>
                  <a:pt x="0" y="723569"/>
                </a:cubicBezTo>
              </a:path>
            </a:pathLst>
          </a:custGeom>
          <a:noFill/>
          <a:ln w="38100" cap="flat" cmpd="sng" algn="ctr">
            <a:solidFill>
              <a:srgbClr val="0099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1045"/>
          <p:cNvSpPr>
            <a:spLocks noChangeArrowheads="1"/>
          </p:cNvSpPr>
          <p:nvPr/>
        </p:nvSpPr>
        <p:spPr bwMode="auto">
          <a:xfrm>
            <a:off x="4211637" y="2514600"/>
            <a:ext cx="4343400" cy="685800"/>
          </a:xfrm>
          <a:prstGeom prst="rect">
            <a:avLst/>
          </a:prstGeom>
          <a:solidFill>
            <a:srgbClr val="D9D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13317" name="Text Box 1026"/>
          <p:cNvSpPr txBox="1">
            <a:spLocks noChangeArrowheads="1"/>
          </p:cNvSpPr>
          <p:nvPr/>
        </p:nvSpPr>
        <p:spPr bwMode="auto">
          <a:xfrm>
            <a:off x="3352800" y="1524000"/>
            <a:ext cx="29241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u="sng">
                <a:solidFill>
                  <a:schemeClr val="accent2"/>
                </a:solidFill>
              </a:rPr>
              <a:t>PNO</a:t>
            </a:r>
            <a:r>
              <a:rPr lang="en-US" sz="1600" i="0">
                <a:solidFill>
                  <a:schemeClr val="accent2"/>
                </a:solidFill>
              </a:rPr>
              <a:t>  PNAME  BUDGET  LOC</a:t>
            </a:r>
          </a:p>
        </p:txBody>
      </p:sp>
      <p:sp>
        <p:nvSpPr>
          <p:cNvPr id="13318" name="Rectangle 1027"/>
          <p:cNvSpPr>
            <a:spLocks noChangeArrowheads="1"/>
          </p:cNvSpPr>
          <p:nvPr/>
        </p:nvSpPr>
        <p:spPr bwMode="auto">
          <a:xfrm>
            <a:off x="3352800" y="1447800"/>
            <a:ext cx="29718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3319" name="Line 1028"/>
          <p:cNvSpPr>
            <a:spLocks noChangeShapeType="1"/>
          </p:cNvSpPr>
          <p:nvPr/>
        </p:nvSpPr>
        <p:spPr bwMode="auto">
          <a:xfrm>
            <a:off x="3962400" y="14478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0" name="Line 1029"/>
          <p:cNvSpPr>
            <a:spLocks noChangeShapeType="1"/>
          </p:cNvSpPr>
          <p:nvPr/>
        </p:nvSpPr>
        <p:spPr bwMode="auto">
          <a:xfrm>
            <a:off x="4800600" y="14478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1" name="Line 1030"/>
          <p:cNvSpPr>
            <a:spLocks noChangeShapeType="1"/>
          </p:cNvSpPr>
          <p:nvPr/>
        </p:nvSpPr>
        <p:spPr bwMode="auto">
          <a:xfrm>
            <a:off x="5791200" y="14478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2" name="Line 1031"/>
          <p:cNvSpPr>
            <a:spLocks noChangeShapeType="1"/>
          </p:cNvSpPr>
          <p:nvPr/>
        </p:nvSpPr>
        <p:spPr bwMode="auto">
          <a:xfrm>
            <a:off x="5715000" y="1447800"/>
            <a:ext cx="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3" name="Text Box 1032"/>
          <p:cNvSpPr txBox="1">
            <a:spLocks noChangeArrowheads="1"/>
          </p:cNvSpPr>
          <p:nvPr/>
        </p:nvSpPr>
        <p:spPr bwMode="auto">
          <a:xfrm>
            <a:off x="2514600" y="1519238"/>
            <a:ext cx="781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PROJ</a:t>
            </a:r>
          </a:p>
        </p:txBody>
      </p:sp>
      <p:sp>
        <p:nvSpPr>
          <p:cNvPr id="13324" name="Text Box 1033"/>
          <p:cNvSpPr txBox="1">
            <a:spLocks noChangeArrowheads="1"/>
          </p:cNvSpPr>
          <p:nvPr/>
        </p:nvSpPr>
        <p:spPr bwMode="auto">
          <a:xfrm>
            <a:off x="3476546" y="1809690"/>
            <a:ext cx="28632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b="1" i="0" dirty="0">
                <a:solidFill>
                  <a:srgbClr val="CC0000"/>
                </a:solidFill>
              </a:rPr>
              <a:t>A</a:t>
            </a:r>
            <a:r>
              <a:rPr lang="en-US" sz="2000" b="1" i="0" baseline="-25000" dirty="0">
                <a:solidFill>
                  <a:srgbClr val="CC0000"/>
                </a:solidFill>
              </a:rPr>
              <a:t>1</a:t>
            </a:r>
            <a:r>
              <a:rPr lang="en-US" sz="2000" b="1" i="0" dirty="0">
                <a:solidFill>
                  <a:srgbClr val="CC0000"/>
                </a:solidFill>
              </a:rPr>
              <a:t>    A</a:t>
            </a:r>
            <a:r>
              <a:rPr lang="en-US" sz="2000" b="1" i="0" baseline="-25000" dirty="0">
                <a:solidFill>
                  <a:srgbClr val="CC0000"/>
                </a:solidFill>
              </a:rPr>
              <a:t>2 </a:t>
            </a:r>
            <a:r>
              <a:rPr lang="en-US" sz="2000" b="1" i="0" dirty="0">
                <a:solidFill>
                  <a:srgbClr val="CC0000"/>
                </a:solidFill>
              </a:rPr>
              <a:t>     A</a:t>
            </a:r>
            <a:r>
              <a:rPr lang="en-US" sz="2000" b="1" i="0" baseline="-25000" dirty="0">
                <a:solidFill>
                  <a:srgbClr val="CC0000"/>
                </a:solidFill>
              </a:rPr>
              <a:t>3</a:t>
            </a:r>
            <a:r>
              <a:rPr lang="en-US" sz="2000" b="1" i="0" dirty="0">
                <a:solidFill>
                  <a:srgbClr val="CC0000"/>
                </a:solidFill>
              </a:rPr>
              <a:t>    A</a:t>
            </a:r>
            <a:r>
              <a:rPr lang="en-US" sz="2000" b="1" i="0" baseline="-25000" dirty="0">
                <a:solidFill>
                  <a:srgbClr val="CC0000"/>
                </a:solidFill>
              </a:rPr>
              <a:t>4</a:t>
            </a:r>
          </a:p>
        </p:txBody>
      </p:sp>
      <p:sp>
        <p:nvSpPr>
          <p:cNvPr id="13325" name="Text Box 1034"/>
          <p:cNvSpPr txBox="1">
            <a:spLocks noChangeArrowheads="1"/>
          </p:cNvSpPr>
          <p:nvPr/>
        </p:nvSpPr>
        <p:spPr bwMode="auto">
          <a:xfrm>
            <a:off x="838200" y="2819400"/>
            <a:ext cx="2992437" cy="3514725"/>
          </a:xfrm>
          <a:prstGeom prst="rect">
            <a:avLst/>
          </a:prstGeom>
          <a:solidFill>
            <a:srgbClr val="E8D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q</a:t>
            </a:r>
            <a:r>
              <a:rPr lang="en-US" sz="1600" i="0" baseline="-25000"/>
              <a:t>1</a:t>
            </a:r>
            <a:r>
              <a:rPr lang="en-US" sz="1600" i="0"/>
              <a:t>: SELECT BUDGET</a:t>
            </a:r>
          </a:p>
          <a:p>
            <a:pPr eaLnBrk="1" hangingPunct="1"/>
            <a:r>
              <a:rPr lang="en-US" sz="1600" i="0"/>
              <a:t>      FROM PROJ</a:t>
            </a:r>
          </a:p>
          <a:p>
            <a:pPr eaLnBrk="1" hangingPunct="1"/>
            <a:r>
              <a:rPr lang="en-US" sz="1600" i="0"/>
              <a:t>      WHERE PNO=Value;</a:t>
            </a:r>
          </a:p>
          <a:p>
            <a:pPr eaLnBrk="1" hangingPunct="1"/>
            <a:endParaRPr lang="en-US" sz="1600" i="0"/>
          </a:p>
          <a:p>
            <a:pPr eaLnBrk="1" hangingPunct="1"/>
            <a:r>
              <a:rPr lang="en-US" sz="1600" i="0"/>
              <a:t>q</a:t>
            </a:r>
            <a:r>
              <a:rPr lang="en-US" sz="1600" i="0" baseline="-25000"/>
              <a:t>2</a:t>
            </a:r>
            <a:r>
              <a:rPr lang="en-US" sz="1600" i="0"/>
              <a:t>: SELECT PNAME, BUDGET</a:t>
            </a:r>
          </a:p>
          <a:p>
            <a:pPr eaLnBrk="1" hangingPunct="1"/>
            <a:r>
              <a:rPr lang="en-US" sz="1600" i="0"/>
              <a:t>        FROM PROJ;</a:t>
            </a:r>
          </a:p>
          <a:p>
            <a:pPr eaLnBrk="1" hangingPunct="1"/>
            <a:endParaRPr lang="en-US" sz="1600" i="0"/>
          </a:p>
          <a:p>
            <a:pPr eaLnBrk="1" hangingPunct="1"/>
            <a:r>
              <a:rPr lang="en-US" sz="1600" i="0"/>
              <a:t>q</a:t>
            </a:r>
            <a:r>
              <a:rPr lang="en-US" sz="1600" i="0" baseline="-25000"/>
              <a:t>3</a:t>
            </a:r>
            <a:r>
              <a:rPr lang="en-US" sz="1600" i="0"/>
              <a:t>: SELECT PNAME</a:t>
            </a:r>
          </a:p>
          <a:p>
            <a:pPr eaLnBrk="1" hangingPunct="1"/>
            <a:r>
              <a:rPr lang="en-US" sz="1600" i="0"/>
              <a:t>       FROM PROJ</a:t>
            </a:r>
          </a:p>
          <a:p>
            <a:pPr eaLnBrk="1" hangingPunct="1"/>
            <a:r>
              <a:rPr lang="en-US" sz="1600" i="0"/>
              <a:t>       WHERE LOC=Value;</a:t>
            </a:r>
          </a:p>
          <a:p>
            <a:pPr eaLnBrk="1" hangingPunct="1"/>
            <a:endParaRPr lang="en-US" sz="1600" i="0"/>
          </a:p>
          <a:p>
            <a:pPr eaLnBrk="1" hangingPunct="1"/>
            <a:r>
              <a:rPr lang="en-US" sz="1600" i="0"/>
              <a:t>q</a:t>
            </a:r>
            <a:r>
              <a:rPr lang="en-US" sz="1600" i="0" baseline="-25000"/>
              <a:t>4</a:t>
            </a:r>
            <a:r>
              <a:rPr lang="en-US" sz="1600" i="0"/>
              <a:t>: SELECT SUM(BUDGET)</a:t>
            </a:r>
          </a:p>
          <a:p>
            <a:pPr eaLnBrk="1" hangingPunct="1"/>
            <a:r>
              <a:rPr lang="en-US" sz="1600" i="0"/>
              <a:t>       FROM PROJ</a:t>
            </a:r>
          </a:p>
          <a:p>
            <a:pPr eaLnBrk="1" hangingPunct="1"/>
            <a:r>
              <a:rPr lang="en-US" sz="1600" i="0"/>
              <a:t>       WHERE Loc=Value</a:t>
            </a:r>
          </a:p>
        </p:txBody>
      </p:sp>
      <p:grpSp>
        <p:nvGrpSpPr>
          <p:cNvPr id="2" name="Group 1"/>
          <p:cNvGrpSpPr/>
          <p:nvPr/>
        </p:nvGrpSpPr>
        <p:grpSpPr>
          <a:xfrm>
            <a:off x="4897437" y="3429000"/>
            <a:ext cx="3048000" cy="2895600"/>
            <a:chOff x="4897437" y="3429000"/>
            <a:chExt cx="3048000" cy="2895600"/>
          </a:xfrm>
        </p:grpSpPr>
        <p:sp>
          <p:nvSpPr>
            <p:cNvPr id="13315" name="Rectangle 1046"/>
            <p:cNvSpPr>
              <a:spLocks noChangeArrowheads="1"/>
            </p:cNvSpPr>
            <p:nvPr/>
          </p:nvSpPr>
          <p:spPr bwMode="auto">
            <a:xfrm>
              <a:off x="4897437" y="3429000"/>
              <a:ext cx="3048000" cy="2895600"/>
            </a:xfrm>
            <a:prstGeom prst="rect">
              <a:avLst/>
            </a:prstGeom>
            <a:solidFill>
              <a:srgbClr val="FF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graphicFrame>
          <p:nvGraphicFramePr>
            <p:cNvPr id="13314" name="Object 1035"/>
            <p:cNvGraphicFramePr>
              <a:graphicFrameLocks noChangeAspect="1"/>
            </p:cNvGraphicFramePr>
            <p:nvPr>
              <p:extLst>
                <p:ext uri="{D42A27DB-BD31-4B8C-83A1-F6EECF244321}">
                  <p14:modId xmlns:p14="http://schemas.microsoft.com/office/powerpoint/2010/main" val="2631583368"/>
                </p:ext>
              </p:extLst>
            </p:nvPr>
          </p:nvGraphicFramePr>
          <p:xfrm>
            <a:off x="5813425" y="3962400"/>
            <a:ext cx="1593850" cy="1828800"/>
          </p:xfrm>
          <a:graphic>
            <a:graphicData uri="http://schemas.openxmlformats.org/presentationml/2006/ole">
              <mc:AlternateContent xmlns:mc="http://schemas.openxmlformats.org/markup-compatibility/2006">
                <mc:Choice xmlns:v="urn:schemas-microsoft-com:vml" Requires="v">
                  <p:oleObj name="Equation" r:id="rId3" imgW="774360" imgH="888840" progId="Equation.3">
                    <p:embed/>
                  </p:oleObj>
                </mc:Choice>
                <mc:Fallback>
                  <p:oleObj name="Equation" r:id="rId3" imgW="774360" imgH="888840" progId="Equation.3">
                    <p:embed/>
                    <p:pic>
                      <p:nvPicPr>
                        <p:cNvPr id="13314" name="Object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425" y="3962400"/>
                          <a:ext cx="1593850"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326" name="Text Box 1036"/>
            <p:cNvSpPr txBox="1">
              <a:spLocks noChangeArrowheads="1"/>
            </p:cNvSpPr>
            <p:nvPr/>
          </p:nvSpPr>
          <p:spPr bwMode="auto">
            <a:xfrm>
              <a:off x="5737225" y="3505200"/>
              <a:ext cx="17589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0000"/>
                  </a:solidFill>
                </a:rPr>
                <a:t>A</a:t>
              </a:r>
              <a:r>
                <a:rPr lang="en-US" sz="2000" i="0" baseline="-25000">
                  <a:solidFill>
                    <a:srgbClr val="CC0000"/>
                  </a:solidFill>
                </a:rPr>
                <a:t>1</a:t>
              </a:r>
              <a:r>
                <a:rPr lang="en-US" sz="2000" i="0">
                  <a:solidFill>
                    <a:srgbClr val="CC0000"/>
                  </a:solidFill>
                </a:rPr>
                <a:t>  A</a:t>
              </a:r>
              <a:r>
                <a:rPr lang="en-US" sz="2000" i="0" baseline="-25000">
                  <a:solidFill>
                    <a:srgbClr val="CC0000"/>
                  </a:solidFill>
                </a:rPr>
                <a:t>2</a:t>
              </a:r>
              <a:r>
                <a:rPr lang="en-US" sz="2000" i="0">
                  <a:solidFill>
                    <a:srgbClr val="CC0000"/>
                  </a:solidFill>
                </a:rPr>
                <a:t>  A</a:t>
              </a:r>
              <a:r>
                <a:rPr lang="en-US" sz="2000" i="0" baseline="-25000">
                  <a:solidFill>
                    <a:srgbClr val="CC0000"/>
                  </a:solidFill>
                </a:rPr>
                <a:t>3</a:t>
              </a:r>
              <a:r>
                <a:rPr lang="en-US" sz="2000" i="0">
                  <a:solidFill>
                    <a:srgbClr val="CC0000"/>
                  </a:solidFill>
                </a:rPr>
                <a:t>  A</a:t>
              </a:r>
              <a:r>
                <a:rPr lang="en-US" sz="2000" i="0" baseline="-25000">
                  <a:solidFill>
                    <a:srgbClr val="CC0000"/>
                  </a:solidFill>
                </a:rPr>
                <a:t>4</a:t>
              </a:r>
            </a:p>
          </p:txBody>
        </p:sp>
        <p:sp>
          <p:nvSpPr>
            <p:cNvPr id="13327" name="Text Box 1037"/>
            <p:cNvSpPr txBox="1">
              <a:spLocks noChangeArrowheads="1"/>
            </p:cNvSpPr>
            <p:nvPr/>
          </p:nvSpPr>
          <p:spPr bwMode="auto">
            <a:xfrm>
              <a:off x="5203825" y="3867150"/>
              <a:ext cx="466725"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chemeClr val="accent2"/>
                  </a:solidFill>
                </a:rPr>
                <a:t>q</a:t>
              </a:r>
              <a:r>
                <a:rPr lang="en-US" i="0" baseline="-25000">
                  <a:solidFill>
                    <a:schemeClr val="accent2"/>
                  </a:solidFill>
                </a:rPr>
                <a:t>1</a:t>
              </a:r>
            </a:p>
            <a:p>
              <a:pPr eaLnBrk="1" hangingPunct="1">
                <a:spcAft>
                  <a:spcPct val="25000"/>
                </a:spcAft>
              </a:pPr>
              <a:r>
                <a:rPr lang="en-US" i="0">
                  <a:solidFill>
                    <a:schemeClr val="accent2"/>
                  </a:solidFill>
                </a:rPr>
                <a:t>q</a:t>
              </a:r>
              <a:r>
                <a:rPr lang="en-US" i="0" baseline="-25000">
                  <a:solidFill>
                    <a:schemeClr val="accent2"/>
                  </a:solidFill>
                </a:rPr>
                <a:t>2</a:t>
              </a:r>
            </a:p>
            <a:p>
              <a:pPr eaLnBrk="1" hangingPunct="1">
                <a:spcAft>
                  <a:spcPct val="25000"/>
                </a:spcAft>
              </a:pPr>
              <a:r>
                <a:rPr lang="en-US" i="0">
                  <a:solidFill>
                    <a:schemeClr val="accent2"/>
                  </a:solidFill>
                </a:rPr>
                <a:t>q</a:t>
              </a:r>
              <a:r>
                <a:rPr lang="en-US" i="0" baseline="-25000">
                  <a:solidFill>
                    <a:schemeClr val="accent2"/>
                  </a:solidFill>
                </a:rPr>
                <a:t>3</a:t>
              </a:r>
            </a:p>
            <a:p>
              <a:pPr eaLnBrk="1" hangingPunct="1"/>
              <a:r>
                <a:rPr lang="en-US" i="0">
                  <a:solidFill>
                    <a:schemeClr val="accent2"/>
                  </a:solidFill>
                </a:rPr>
                <a:t>q</a:t>
              </a:r>
              <a:r>
                <a:rPr lang="en-US" i="0" baseline="-25000">
                  <a:solidFill>
                    <a:schemeClr val="accent2"/>
                  </a:solidFill>
                </a:rPr>
                <a:t>4</a:t>
              </a:r>
            </a:p>
          </p:txBody>
        </p:sp>
        <p:sp>
          <p:nvSpPr>
            <p:cNvPr id="13328" name="AutoShape 1038"/>
            <p:cNvSpPr>
              <a:spLocks/>
            </p:cNvSpPr>
            <p:nvPr/>
          </p:nvSpPr>
          <p:spPr bwMode="auto">
            <a:xfrm>
              <a:off x="5661025" y="3962400"/>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3329" name="AutoShape 1039"/>
            <p:cNvSpPr>
              <a:spLocks/>
            </p:cNvSpPr>
            <p:nvPr/>
          </p:nvSpPr>
          <p:spPr bwMode="auto">
            <a:xfrm>
              <a:off x="7413625" y="3886200"/>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3330" name="Text Box 1040"/>
            <p:cNvSpPr txBox="1">
              <a:spLocks noChangeArrowheads="1"/>
            </p:cNvSpPr>
            <p:nvPr/>
          </p:nvSpPr>
          <p:spPr bwMode="auto">
            <a:xfrm>
              <a:off x="5051425" y="5867400"/>
              <a:ext cx="27416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Attribute Usage Matrix</a:t>
              </a:r>
            </a:p>
          </p:txBody>
        </p:sp>
      </p:grpSp>
      <p:sp>
        <p:nvSpPr>
          <p:cNvPr id="13331" name="Text Box 1041"/>
          <p:cNvSpPr txBox="1">
            <a:spLocks noChangeArrowheads="1"/>
          </p:cNvSpPr>
          <p:nvPr/>
        </p:nvSpPr>
        <p:spPr bwMode="auto">
          <a:xfrm>
            <a:off x="5651500" y="2557463"/>
            <a:ext cx="290353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1 if A</a:t>
            </a:r>
            <a:r>
              <a:rPr lang="en-US" sz="1800" i="0" baseline="-25000"/>
              <a:t>j</a:t>
            </a:r>
            <a:r>
              <a:rPr lang="en-US" sz="1800" i="0"/>
              <a:t> is referenced by q</a:t>
            </a:r>
            <a:r>
              <a:rPr lang="en-US" sz="1800" i="0" baseline="-25000"/>
              <a:t>i</a:t>
            </a:r>
          </a:p>
          <a:p>
            <a:pPr eaLnBrk="1" hangingPunct="1"/>
            <a:r>
              <a:rPr lang="en-US" sz="1800" i="0"/>
              <a:t>0 otherwise</a:t>
            </a:r>
          </a:p>
        </p:txBody>
      </p:sp>
      <p:sp>
        <p:nvSpPr>
          <p:cNvPr id="13332" name="AutoShape 1042"/>
          <p:cNvSpPr>
            <a:spLocks/>
          </p:cNvSpPr>
          <p:nvPr/>
        </p:nvSpPr>
        <p:spPr bwMode="auto">
          <a:xfrm>
            <a:off x="5583237" y="2590800"/>
            <a:ext cx="76200" cy="533400"/>
          </a:xfrm>
          <a:prstGeom prst="leftBrace">
            <a:avLst>
              <a:gd name="adj1" fmla="val 58333"/>
              <a:gd name="adj2"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3333" name="Rectangle 1043"/>
          <p:cNvSpPr>
            <a:spLocks noChangeArrowheads="1"/>
          </p:cNvSpPr>
          <p:nvPr/>
        </p:nvSpPr>
        <p:spPr bwMode="auto">
          <a:xfrm>
            <a:off x="1641474" y="252413"/>
            <a:ext cx="5530681"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457200" indent="-457200"/>
            <a:r>
              <a:rPr lang="en-US" sz="3600" b="1" i="0" dirty="0">
                <a:solidFill>
                  <a:srgbClr val="800000"/>
                </a:solidFill>
              </a:rPr>
              <a:t>Attribute Usage Matrix</a:t>
            </a:r>
          </a:p>
          <a:p>
            <a:pPr marL="457200" indent="-457200" algn="ctr"/>
            <a:r>
              <a:rPr lang="en-US" b="1" i="0" dirty="0">
                <a:solidFill>
                  <a:srgbClr val="C00000"/>
                </a:solidFill>
              </a:rPr>
              <a:t>Attribute-query relationship</a:t>
            </a:r>
            <a:endParaRPr lang="en-US" sz="2000" b="1" i="0" dirty="0">
              <a:solidFill>
                <a:srgbClr val="C00000"/>
              </a:solidFill>
            </a:endParaRPr>
          </a:p>
        </p:txBody>
      </p:sp>
      <p:sp>
        <p:nvSpPr>
          <p:cNvPr id="13334" name="Text Box 1044"/>
          <p:cNvSpPr txBox="1">
            <a:spLocks noChangeArrowheads="1"/>
          </p:cNvSpPr>
          <p:nvPr/>
        </p:nvSpPr>
        <p:spPr bwMode="auto">
          <a:xfrm>
            <a:off x="4237037" y="2681288"/>
            <a:ext cx="13462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use(q</a:t>
            </a:r>
            <a:r>
              <a:rPr lang="en-US" sz="1800" i="0" baseline="-25000"/>
              <a:t>i</a:t>
            </a:r>
            <a:r>
              <a:rPr lang="en-US" sz="1800" i="0"/>
              <a:t>,A</a:t>
            </a:r>
            <a:r>
              <a:rPr lang="en-US" sz="1800" i="0" baseline="-25000"/>
              <a:t>j</a:t>
            </a:r>
            <a:r>
              <a:rPr lang="en-US" sz="1800" i="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371600" y="2262184"/>
            <a:ext cx="1295399" cy="2403475"/>
          </a:xfrm>
          <a:prstGeom prst="roundRect">
            <a:avLst/>
          </a:prstGeom>
          <a:solidFill>
            <a:srgbClr val="B8C6F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4348" name="Rectangle 21"/>
          <p:cNvSpPr>
            <a:spLocks noChangeArrowheads="1"/>
          </p:cNvSpPr>
          <p:nvPr/>
        </p:nvSpPr>
        <p:spPr bwMode="auto">
          <a:xfrm>
            <a:off x="423862" y="420297"/>
            <a:ext cx="45720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r>
              <a:rPr lang="en-US" sz="3600" b="1" i="0" dirty="0">
                <a:solidFill>
                  <a:srgbClr val="800000"/>
                </a:solidFill>
              </a:rPr>
              <a:t>Attribute Affinity Measure</a:t>
            </a:r>
          </a:p>
        </p:txBody>
      </p:sp>
      <p:sp>
        <p:nvSpPr>
          <p:cNvPr id="14350" name="Oval 31"/>
          <p:cNvSpPr>
            <a:spLocks noChangeArrowheads="1"/>
          </p:cNvSpPr>
          <p:nvPr/>
        </p:nvSpPr>
        <p:spPr bwMode="auto">
          <a:xfrm>
            <a:off x="1711325" y="2414585"/>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t>A</a:t>
            </a:r>
            <a:r>
              <a:rPr lang="en-US" baseline="-25000" dirty="0"/>
              <a:t>i</a:t>
            </a:r>
          </a:p>
        </p:txBody>
      </p:sp>
      <p:sp>
        <p:nvSpPr>
          <p:cNvPr id="14351" name="Oval 32"/>
          <p:cNvSpPr>
            <a:spLocks noChangeArrowheads="1"/>
          </p:cNvSpPr>
          <p:nvPr/>
        </p:nvSpPr>
        <p:spPr bwMode="auto">
          <a:xfrm>
            <a:off x="1482725" y="3176585"/>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err="1"/>
              <a:t>A</a:t>
            </a:r>
            <a:r>
              <a:rPr lang="en-US" baseline="-25000" dirty="0" err="1"/>
              <a:t>k</a:t>
            </a:r>
            <a:endParaRPr lang="en-US" baseline="-25000" dirty="0"/>
          </a:p>
        </p:txBody>
      </p:sp>
      <p:sp>
        <p:nvSpPr>
          <p:cNvPr id="14352" name="Oval 33"/>
          <p:cNvSpPr>
            <a:spLocks noChangeArrowheads="1"/>
          </p:cNvSpPr>
          <p:nvPr/>
        </p:nvSpPr>
        <p:spPr bwMode="auto">
          <a:xfrm>
            <a:off x="1863725" y="3862385"/>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A</a:t>
            </a:r>
            <a:r>
              <a:rPr lang="en-US" baseline="-25000"/>
              <a:t>j</a:t>
            </a:r>
          </a:p>
        </p:txBody>
      </p:sp>
      <p:sp>
        <p:nvSpPr>
          <p:cNvPr id="14353" name="Text Box 34"/>
          <p:cNvSpPr txBox="1">
            <a:spLocks noChangeArrowheads="1"/>
          </p:cNvSpPr>
          <p:nvPr/>
        </p:nvSpPr>
        <p:spPr bwMode="auto">
          <a:xfrm>
            <a:off x="1295400" y="1770060"/>
            <a:ext cx="12541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Relation</a:t>
            </a:r>
            <a:r>
              <a:rPr lang="en-US" sz="1800"/>
              <a:t> R</a:t>
            </a:r>
          </a:p>
        </p:txBody>
      </p:sp>
      <p:sp>
        <p:nvSpPr>
          <p:cNvPr id="14354" name="Rectangle 35"/>
          <p:cNvSpPr>
            <a:spLocks noChangeArrowheads="1"/>
          </p:cNvSpPr>
          <p:nvPr/>
        </p:nvSpPr>
        <p:spPr bwMode="auto">
          <a:xfrm>
            <a:off x="4005262" y="2419347"/>
            <a:ext cx="1295400" cy="1273173"/>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55" name="Text Box 36"/>
          <p:cNvSpPr txBox="1">
            <a:spLocks noChangeArrowheads="1"/>
          </p:cNvSpPr>
          <p:nvPr/>
        </p:nvSpPr>
        <p:spPr bwMode="auto">
          <a:xfrm>
            <a:off x="4464050" y="2052635"/>
            <a:ext cx="8858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Site</a:t>
            </a:r>
            <a:r>
              <a:rPr lang="en-US" sz="1800"/>
              <a:t> m</a:t>
            </a:r>
          </a:p>
        </p:txBody>
      </p:sp>
      <p:sp>
        <p:nvSpPr>
          <p:cNvPr id="14356" name="Oval 37"/>
          <p:cNvSpPr>
            <a:spLocks noChangeArrowheads="1"/>
          </p:cNvSpPr>
          <p:nvPr/>
        </p:nvSpPr>
        <p:spPr bwMode="auto">
          <a:xfrm>
            <a:off x="4233862" y="2532060"/>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k</a:t>
            </a:r>
            <a:endParaRPr lang="en-US" baseline="-25000" dirty="0">
              <a:solidFill>
                <a:schemeClr val="bg1"/>
              </a:solidFill>
            </a:endParaRPr>
          </a:p>
        </p:txBody>
      </p:sp>
      <p:sp>
        <p:nvSpPr>
          <p:cNvPr id="14357" name="Oval 39"/>
          <p:cNvSpPr>
            <a:spLocks noChangeArrowheads="1"/>
          </p:cNvSpPr>
          <p:nvPr/>
        </p:nvSpPr>
        <p:spPr bwMode="auto">
          <a:xfrm>
            <a:off x="4538662" y="3028948"/>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graphicFrame>
        <p:nvGraphicFramePr>
          <p:cNvPr id="14338" name="Object 40"/>
          <p:cNvGraphicFramePr>
            <a:graphicFrameLocks noChangeAspect="1"/>
          </p:cNvGraphicFramePr>
          <p:nvPr>
            <p:extLst>
              <p:ext uri="{D42A27DB-BD31-4B8C-83A1-F6EECF244321}">
                <p14:modId xmlns:p14="http://schemas.microsoft.com/office/powerpoint/2010/main" val="10211020"/>
              </p:ext>
            </p:extLst>
          </p:nvPr>
        </p:nvGraphicFramePr>
        <p:xfrm>
          <a:off x="6062662" y="2038348"/>
          <a:ext cx="414338" cy="569912"/>
        </p:xfrm>
        <a:graphic>
          <a:graphicData uri="http://schemas.openxmlformats.org/presentationml/2006/ole">
            <mc:AlternateContent xmlns:mc="http://schemas.openxmlformats.org/markup-compatibility/2006">
              <mc:Choice xmlns:v="urn:schemas-microsoft-com:vml" Requires="v">
                <p:oleObj name="Visio" r:id="rId3" imgW="414997" imgH="570071" progId="Visio.Drawing.11">
                  <p:embed/>
                </p:oleObj>
              </mc:Choice>
              <mc:Fallback>
                <p:oleObj name="Visio" r:id="rId3" imgW="414997" imgH="570071" progId="Visio.Drawing.11">
                  <p:embed/>
                  <p:pic>
                    <p:nvPicPr>
                      <p:cNvPr id="14338" name="Object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2" y="2038348"/>
                        <a:ext cx="414338" cy="56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1"/>
          <p:cNvGraphicFramePr>
            <a:graphicFrameLocks noChangeAspect="1"/>
          </p:cNvGraphicFramePr>
          <p:nvPr>
            <p:extLst>
              <p:ext uri="{D42A27DB-BD31-4B8C-83A1-F6EECF244321}">
                <p14:modId xmlns:p14="http://schemas.microsoft.com/office/powerpoint/2010/main" val="540403083"/>
              </p:ext>
            </p:extLst>
          </p:nvPr>
        </p:nvGraphicFramePr>
        <p:xfrm>
          <a:off x="6062662" y="3409948"/>
          <a:ext cx="414338" cy="569912"/>
        </p:xfrm>
        <a:graphic>
          <a:graphicData uri="http://schemas.openxmlformats.org/presentationml/2006/ole">
            <mc:AlternateContent xmlns:mc="http://schemas.openxmlformats.org/markup-compatibility/2006">
              <mc:Choice xmlns:v="urn:schemas-microsoft-com:vml" Requires="v">
                <p:oleObj name="Visio" r:id="rId5" imgW="414997" imgH="570071" progId="Visio.Drawing.11">
                  <p:embed/>
                </p:oleObj>
              </mc:Choice>
              <mc:Fallback>
                <p:oleObj name="Visio" r:id="rId5" imgW="414997" imgH="570071" progId="Visio.Drawing.11">
                  <p:embed/>
                  <p:pic>
                    <p:nvPicPr>
                      <p:cNvPr id="14339"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2662" y="3409948"/>
                        <a:ext cx="414338" cy="56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2"/>
          <p:cNvGraphicFramePr>
            <a:graphicFrameLocks noChangeAspect="1"/>
          </p:cNvGraphicFramePr>
          <p:nvPr>
            <p:extLst>
              <p:ext uri="{D42A27DB-BD31-4B8C-83A1-F6EECF244321}">
                <p14:modId xmlns:p14="http://schemas.microsoft.com/office/powerpoint/2010/main" val="2086227863"/>
              </p:ext>
            </p:extLst>
          </p:nvPr>
        </p:nvGraphicFramePr>
        <p:xfrm>
          <a:off x="6062662" y="2724148"/>
          <a:ext cx="414338" cy="569912"/>
        </p:xfrm>
        <a:graphic>
          <a:graphicData uri="http://schemas.openxmlformats.org/presentationml/2006/ole">
            <mc:AlternateContent xmlns:mc="http://schemas.openxmlformats.org/markup-compatibility/2006">
              <mc:Choice xmlns:v="urn:schemas-microsoft-com:vml" Requires="v">
                <p:oleObj name="Visio" r:id="rId7" imgW="414997" imgH="570071" progId="Visio.Drawing.11">
                  <p:embed/>
                </p:oleObj>
              </mc:Choice>
              <mc:Fallback>
                <p:oleObj name="Visio" r:id="rId7" imgW="414997" imgH="570071" progId="Visio.Drawing.11">
                  <p:embed/>
                  <p:pic>
                    <p:nvPicPr>
                      <p:cNvPr id="14340" name="Object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2662" y="2724148"/>
                        <a:ext cx="414338" cy="56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4358" name="Rectangle 43"/>
          <p:cNvSpPr>
            <a:spLocks noChangeArrowheads="1"/>
          </p:cNvSpPr>
          <p:nvPr/>
        </p:nvSpPr>
        <p:spPr bwMode="auto">
          <a:xfrm>
            <a:off x="4835525" y="4437060"/>
            <a:ext cx="1295400" cy="1219200"/>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59" name="Text Box 44"/>
          <p:cNvSpPr txBox="1">
            <a:spLocks noChangeArrowheads="1"/>
          </p:cNvSpPr>
          <p:nvPr/>
        </p:nvSpPr>
        <p:spPr bwMode="auto">
          <a:xfrm>
            <a:off x="5354271" y="4070348"/>
            <a:ext cx="8258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dirty="0"/>
              <a:t>Site</a:t>
            </a:r>
            <a:r>
              <a:rPr lang="en-US" sz="1800" dirty="0"/>
              <a:t> s</a:t>
            </a:r>
          </a:p>
        </p:txBody>
      </p:sp>
      <p:sp>
        <p:nvSpPr>
          <p:cNvPr id="14360" name="Oval 45"/>
          <p:cNvSpPr>
            <a:spLocks noChangeArrowheads="1"/>
          </p:cNvSpPr>
          <p:nvPr/>
        </p:nvSpPr>
        <p:spPr bwMode="auto">
          <a:xfrm>
            <a:off x="5064125" y="4589460"/>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k</a:t>
            </a:r>
            <a:endParaRPr lang="en-US" baseline="-25000" dirty="0">
              <a:solidFill>
                <a:schemeClr val="bg1"/>
              </a:solidFill>
            </a:endParaRPr>
          </a:p>
        </p:txBody>
      </p:sp>
      <p:sp>
        <p:nvSpPr>
          <p:cNvPr id="14361" name="Oval 46"/>
          <p:cNvSpPr>
            <a:spLocks noChangeArrowheads="1"/>
          </p:cNvSpPr>
          <p:nvPr/>
        </p:nvSpPr>
        <p:spPr bwMode="auto">
          <a:xfrm>
            <a:off x="5521325" y="5046660"/>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sp>
        <p:nvSpPr>
          <p:cNvPr id="14362" name="Rectangle 50"/>
          <p:cNvSpPr>
            <a:spLocks noChangeArrowheads="1"/>
          </p:cNvSpPr>
          <p:nvPr/>
        </p:nvSpPr>
        <p:spPr bwMode="auto">
          <a:xfrm>
            <a:off x="7273925" y="2289172"/>
            <a:ext cx="1295400" cy="1233487"/>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63" name="Text Box 51"/>
          <p:cNvSpPr txBox="1">
            <a:spLocks noChangeArrowheads="1"/>
          </p:cNvSpPr>
          <p:nvPr/>
        </p:nvSpPr>
        <p:spPr bwMode="auto">
          <a:xfrm>
            <a:off x="7791450" y="1922460"/>
            <a:ext cx="8270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Site</a:t>
            </a:r>
            <a:r>
              <a:rPr lang="en-US" sz="1800"/>
              <a:t> n</a:t>
            </a:r>
          </a:p>
        </p:txBody>
      </p:sp>
      <p:sp>
        <p:nvSpPr>
          <p:cNvPr id="14364" name="Oval 52"/>
          <p:cNvSpPr>
            <a:spLocks noChangeArrowheads="1"/>
          </p:cNvSpPr>
          <p:nvPr/>
        </p:nvSpPr>
        <p:spPr bwMode="auto">
          <a:xfrm>
            <a:off x="7502525" y="244157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sp>
        <p:nvSpPr>
          <p:cNvPr id="14365" name="Oval 53"/>
          <p:cNvSpPr>
            <a:spLocks noChangeArrowheads="1"/>
          </p:cNvSpPr>
          <p:nvPr/>
        </p:nvSpPr>
        <p:spPr bwMode="auto">
          <a:xfrm>
            <a:off x="7959725" y="289877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sp>
        <p:nvSpPr>
          <p:cNvPr id="14366" name="Line 54"/>
          <p:cNvSpPr>
            <a:spLocks noChangeShapeType="1"/>
          </p:cNvSpPr>
          <p:nvPr/>
        </p:nvSpPr>
        <p:spPr bwMode="auto">
          <a:xfrm>
            <a:off x="2362200" y="2684459"/>
            <a:ext cx="1871662" cy="34925"/>
          </a:xfrm>
          <a:prstGeom prst="line">
            <a:avLst/>
          </a:prstGeom>
          <a:noFill/>
          <a:ln w="38100">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68" name="Line 56"/>
          <p:cNvSpPr>
            <a:spLocks noChangeShapeType="1"/>
          </p:cNvSpPr>
          <p:nvPr/>
        </p:nvSpPr>
        <p:spPr bwMode="auto">
          <a:xfrm flipV="1">
            <a:off x="2514600" y="2892421"/>
            <a:ext cx="1733916" cy="1087439"/>
          </a:xfrm>
          <a:prstGeom prst="line">
            <a:avLst/>
          </a:prstGeom>
          <a:noFill/>
          <a:ln w="38100">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70" name="Line 58"/>
          <p:cNvSpPr>
            <a:spLocks noChangeShapeType="1"/>
          </p:cNvSpPr>
          <p:nvPr/>
        </p:nvSpPr>
        <p:spPr bwMode="auto">
          <a:xfrm flipV="1">
            <a:off x="4691062" y="2419348"/>
            <a:ext cx="1371600" cy="341312"/>
          </a:xfrm>
          <a:prstGeom prst="line">
            <a:avLst/>
          </a:prstGeom>
          <a:noFill/>
          <a:ln w="38100">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71" name="Line 59"/>
          <p:cNvSpPr>
            <a:spLocks noChangeShapeType="1"/>
          </p:cNvSpPr>
          <p:nvPr/>
        </p:nvSpPr>
        <p:spPr bwMode="auto">
          <a:xfrm>
            <a:off x="4691062" y="2800348"/>
            <a:ext cx="1447800" cy="152400"/>
          </a:xfrm>
          <a:prstGeom prst="line">
            <a:avLst/>
          </a:prstGeom>
          <a:noFill/>
          <a:ln w="38100">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72" name="Line 60"/>
          <p:cNvSpPr>
            <a:spLocks noChangeShapeType="1"/>
          </p:cNvSpPr>
          <p:nvPr/>
        </p:nvSpPr>
        <p:spPr bwMode="auto">
          <a:xfrm>
            <a:off x="4663440" y="2811922"/>
            <a:ext cx="1475422" cy="710738"/>
          </a:xfrm>
          <a:prstGeom prst="line">
            <a:avLst/>
          </a:prstGeom>
          <a:noFill/>
          <a:ln w="38100">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3" name="Group 2"/>
          <p:cNvGrpSpPr/>
          <p:nvPr/>
        </p:nvGrpSpPr>
        <p:grpSpPr>
          <a:xfrm>
            <a:off x="2286000" y="2913060"/>
            <a:ext cx="2778125" cy="1905000"/>
            <a:chOff x="2286000" y="3276600"/>
            <a:chExt cx="2778125" cy="1905000"/>
          </a:xfrm>
        </p:grpSpPr>
        <p:sp>
          <p:nvSpPr>
            <p:cNvPr id="14367" name="Line 55"/>
            <p:cNvSpPr>
              <a:spLocks noChangeShapeType="1"/>
            </p:cNvSpPr>
            <p:nvPr/>
          </p:nvSpPr>
          <p:spPr bwMode="auto">
            <a:xfrm>
              <a:off x="2286000" y="3276600"/>
              <a:ext cx="2778125" cy="1752600"/>
            </a:xfrm>
            <a:prstGeom prst="line">
              <a:avLst/>
            </a:prstGeom>
            <a:noFill/>
            <a:ln w="38100">
              <a:solidFill>
                <a:srgbClr val="0099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69" name="Line 57"/>
            <p:cNvSpPr>
              <a:spLocks noChangeShapeType="1"/>
            </p:cNvSpPr>
            <p:nvPr/>
          </p:nvSpPr>
          <p:spPr bwMode="auto">
            <a:xfrm>
              <a:off x="2590800" y="4572000"/>
              <a:ext cx="2473325" cy="609600"/>
            </a:xfrm>
            <a:prstGeom prst="line">
              <a:avLst/>
            </a:prstGeom>
            <a:noFill/>
            <a:ln w="38100">
              <a:solidFill>
                <a:srgbClr val="0099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4345" name="Object 68"/>
            <p:cNvGraphicFramePr>
              <a:graphicFrameLocks noChangeAspect="1"/>
            </p:cNvGraphicFramePr>
            <p:nvPr>
              <p:extLst>
                <p:ext uri="{D42A27DB-BD31-4B8C-83A1-F6EECF244321}">
                  <p14:modId xmlns:p14="http://schemas.microsoft.com/office/powerpoint/2010/main" val="1328521114"/>
                </p:ext>
              </p:extLst>
            </p:nvPr>
          </p:nvGraphicFramePr>
          <p:xfrm>
            <a:off x="3276600" y="4398963"/>
            <a:ext cx="914400" cy="401637"/>
          </p:xfrm>
          <a:graphic>
            <a:graphicData uri="http://schemas.openxmlformats.org/presentationml/2006/ole">
              <mc:AlternateContent xmlns:mc="http://schemas.openxmlformats.org/markup-compatibility/2006">
                <mc:Choice xmlns:v="urn:schemas-microsoft-com:vml" Requires="v">
                  <p:oleObj name="Equation" r:id="rId9" imgW="520560" imgH="228600" progId="Equation.DSMT4">
                    <p:embed/>
                  </p:oleObj>
                </mc:Choice>
                <mc:Fallback>
                  <p:oleObj name="Equation" r:id="rId9" imgW="520560" imgH="228600" progId="Equation.DSMT4">
                    <p:embed/>
                    <p:pic>
                      <p:nvPicPr>
                        <p:cNvPr id="14345" name="Object 68"/>
                        <p:cNvPicPr>
                          <a:picLocks noChangeAspect="1" noChangeArrowheads="1"/>
                        </p:cNvPicPr>
                        <p:nvPr/>
                      </p:nvPicPr>
                      <p:blipFill>
                        <a:blip r:embed="rId10"/>
                        <a:srcRect/>
                        <a:stretch>
                          <a:fillRect/>
                        </a:stretch>
                      </p:blipFill>
                      <p:spPr bwMode="auto">
                        <a:xfrm>
                          <a:off x="3276600" y="4398963"/>
                          <a:ext cx="914400" cy="4016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5" name="Group 4"/>
          <p:cNvGrpSpPr/>
          <p:nvPr/>
        </p:nvGrpSpPr>
        <p:grpSpPr>
          <a:xfrm>
            <a:off x="5521325" y="3751260"/>
            <a:ext cx="3309938" cy="1295400"/>
            <a:chOff x="5521325" y="4114800"/>
            <a:chExt cx="3309938" cy="1295400"/>
          </a:xfrm>
        </p:grpSpPr>
        <p:graphicFrame>
          <p:nvGraphicFramePr>
            <p:cNvPr id="14341" name="Object 47"/>
            <p:cNvGraphicFramePr>
              <a:graphicFrameLocks noChangeAspect="1"/>
            </p:cNvGraphicFramePr>
            <p:nvPr>
              <p:extLst>
                <p:ext uri="{D42A27DB-BD31-4B8C-83A1-F6EECF244321}">
                  <p14:modId xmlns:p14="http://schemas.microsoft.com/office/powerpoint/2010/main" val="3959828991"/>
                </p:ext>
              </p:extLst>
            </p:nvPr>
          </p:nvGraphicFramePr>
          <p:xfrm>
            <a:off x="7731125" y="4114800"/>
            <a:ext cx="414338" cy="569913"/>
          </p:xfrm>
          <a:graphic>
            <a:graphicData uri="http://schemas.openxmlformats.org/presentationml/2006/ole">
              <mc:AlternateContent xmlns:mc="http://schemas.openxmlformats.org/markup-compatibility/2006">
                <mc:Choice xmlns:v="urn:schemas-microsoft-com:vml" Requires="v">
                  <p:oleObj name="Visio" r:id="rId11" imgW="414997" imgH="570071" progId="Visio.Drawing.11">
                    <p:embed/>
                  </p:oleObj>
                </mc:Choice>
                <mc:Fallback>
                  <p:oleObj name="Visio" r:id="rId11" imgW="414997" imgH="570071" progId="Visio.Drawing.11">
                    <p:embed/>
                    <p:pic>
                      <p:nvPicPr>
                        <p:cNvPr id="14341"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25" y="4114800"/>
                          <a:ext cx="414338" cy="56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pSp>
          <p:nvGrpSpPr>
            <p:cNvPr id="4" name="Group 3"/>
            <p:cNvGrpSpPr/>
            <p:nvPr/>
          </p:nvGrpSpPr>
          <p:grpSpPr>
            <a:xfrm>
              <a:off x="5521325" y="4267200"/>
              <a:ext cx="3309938" cy="1143000"/>
              <a:chOff x="5521325" y="4267200"/>
              <a:chExt cx="3309938" cy="1143000"/>
            </a:xfrm>
          </p:grpSpPr>
          <p:sp>
            <p:nvSpPr>
              <p:cNvPr id="14373" name="Line 62"/>
              <p:cNvSpPr>
                <a:spLocks noChangeShapeType="1"/>
              </p:cNvSpPr>
              <p:nvPr/>
            </p:nvSpPr>
            <p:spPr bwMode="auto">
              <a:xfrm flipV="1">
                <a:off x="5521325" y="4572000"/>
                <a:ext cx="2209800" cy="609600"/>
              </a:xfrm>
              <a:prstGeom prst="line">
                <a:avLst/>
              </a:prstGeom>
              <a:noFill/>
              <a:ln w="38100">
                <a:solidFill>
                  <a:srgbClr val="0099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14342" name="Object 64"/>
              <p:cNvGraphicFramePr>
                <a:graphicFrameLocks noChangeAspect="1"/>
              </p:cNvGraphicFramePr>
              <p:nvPr>
                <p:extLst>
                  <p:ext uri="{D42A27DB-BD31-4B8C-83A1-F6EECF244321}">
                    <p14:modId xmlns:p14="http://schemas.microsoft.com/office/powerpoint/2010/main" val="1797765116"/>
                  </p:ext>
                </p:extLst>
              </p:nvPr>
            </p:nvGraphicFramePr>
            <p:xfrm>
              <a:off x="8035925" y="4267200"/>
              <a:ext cx="414338" cy="569913"/>
            </p:xfrm>
            <a:graphic>
              <a:graphicData uri="http://schemas.openxmlformats.org/presentationml/2006/ole">
                <mc:AlternateContent xmlns:mc="http://schemas.openxmlformats.org/markup-compatibility/2006">
                  <mc:Choice xmlns:v="urn:schemas-microsoft-com:vml" Requires="v">
                    <p:oleObj name="Visio" r:id="rId12" imgW="414997" imgH="570071" progId="Visio.Drawing.11">
                      <p:embed/>
                    </p:oleObj>
                  </mc:Choice>
                  <mc:Fallback>
                    <p:oleObj name="Visio" r:id="rId12" imgW="414997" imgH="570071" progId="Visio.Drawing.11">
                      <p:embed/>
                      <p:pic>
                        <p:nvPicPr>
                          <p:cNvPr id="14342" name="Object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5925" y="4267200"/>
                            <a:ext cx="414338" cy="56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4343" name="Object 65"/>
              <p:cNvGraphicFramePr>
                <a:graphicFrameLocks noChangeAspect="1"/>
              </p:cNvGraphicFramePr>
              <p:nvPr>
                <p:extLst>
                  <p:ext uri="{D42A27DB-BD31-4B8C-83A1-F6EECF244321}">
                    <p14:modId xmlns:p14="http://schemas.microsoft.com/office/powerpoint/2010/main" val="2187352539"/>
                  </p:ext>
                </p:extLst>
              </p:nvPr>
            </p:nvGraphicFramePr>
            <p:xfrm>
              <a:off x="8264525" y="4495800"/>
              <a:ext cx="414338" cy="569913"/>
            </p:xfrm>
            <a:graphic>
              <a:graphicData uri="http://schemas.openxmlformats.org/presentationml/2006/ole">
                <mc:AlternateContent xmlns:mc="http://schemas.openxmlformats.org/markup-compatibility/2006">
                  <mc:Choice xmlns:v="urn:schemas-microsoft-com:vml" Requires="v">
                    <p:oleObj name="Visio" r:id="rId13" imgW="414997" imgH="570071" progId="Visio.Drawing.11">
                      <p:embed/>
                    </p:oleObj>
                  </mc:Choice>
                  <mc:Fallback>
                    <p:oleObj name="Visio" r:id="rId13" imgW="414997" imgH="570071" progId="Visio.Drawing.11">
                      <p:embed/>
                      <p:pic>
                        <p:nvPicPr>
                          <p:cNvPr id="14343" name="Object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525" y="4495800"/>
                            <a:ext cx="414338" cy="56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4344" name="Object 49"/>
              <p:cNvGraphicFramePr>
                <a:graphicFrameLocks noChangeAspect="1"/>
              </p:cNvGraphicFramePr>
              <p:nvPr>
                <p:extLst>
                  <p:ext uri="{D42A27DB-BD31-4B8C-83A1-F6EECF244321}">
                    <p14:modId xmlns:p14="http://schemas.microsoft.com/office/powerpoint/2010/main" val="2680826267"/>
                  </p:ext>
                </p:extLst>
              </p:nvPr>
            </p:nvGraphicFramePr>
            <p:xfrm>
              <a:off x="8416925" y="4840288"/>
              <a:ext cx="414338" cy="569912"/>
            </p:xfrm>
            <a:graphic>
              <a:graphicData uri="http://schemas.openxmlformats.org/presentationml/2006/ole">
                <mc:AlternateContent xmlns:mc="http://schemas.openxmlformats.org/markup-compatibility/2006">
                  <mc:Choice xmlns:v="urn:schemas-microsoft-com:vml" Requires="v">
                    <p:oleObj name="Visio" r:id="rId14" imgW="414997" imgH="570071" progId="Visio.Drawing.11">
                      <p:embed/>
                    </p:oleObj>
                  </mc:Choice>
                  <mc:Fallback>
                    <p:oleObj name="Visio" r:id="rId14" imgW="414997" imgH="570071" progId="Visio.Drawing.11">
                      <p:embed/>
                      <p:pic>
                        <p:nvPicPr>
                          <p:cNvPr id="14344" name="Object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6925" y="4840288"/>
                            <a:ext cx="414338" cy="56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4374" name="Line 66"/>
              <p:cNvSpPr>
                <a:spLocks noChangeShapeType="1"/>
              </p:cNvSpPr>
              <p:nvPr/>
            </p:nvSpPr>
            <p:spPr bwMode="auto">
              <a:xfrm flipV="1">
                <a:off x="5521325" y="4953000"/>
                <a:ext cx="2819400" cy="228600"/>
              </a:xfrm>
              <a:prstGeom prst="line">
                <a:avLst/>
              </a:prstGeom>
              <a:noFill/>
              <a:ln w="38100">
                <a:solidFill>
                  <a:srgbClr val="0099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75" name="Line 67"/>
              <p:cNvSpPr>
                <a:spLocks noChangeShapeType="1"/>
              </p:cNvSpPr>
              <p:nvPr/>
            </p:nvSpPr>
            <p:spPr bwMode="auto">
              <a:xfrm>
                <a:off x="5521325" y="5181600"/>
                <a:ext cx="2895600" cy="0"/>
              </a:xfrm>
              <a:prstGeom prst="line">
                <a:avLst/>
              </a:prstGeom>
              <a:noFill/>
              <a:ln w="38100">
                <a:solidFill>
                  <a:srgbClr val="0099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76" name="Line 63"/>
              <p:cNvSpPr>
                <a:spLocks noChangeShapeType="1"/>
              </p:cNvSpPr>
              <p:nvPr/>
            </p:nvSpPr>
            <p:spPr bwMode="auto">
              <a:xfrm flipV="1">
                <a:off x="5521325" y="4724400"/>
                <a:ext cx="2590800" cy="454025"/>
              </a:xfrm>
              <a:prstGeom prst="line">
                <a:avLst/>
              </a:prstGeom>
              <a:noFill/>
              <a:ln w="38100">
                <a:solidFill>
                  <a:srgbClr val="0099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sp>
        <p:nvSpPr>
          <p:cNvPr id="14377" name="Text Box 70"/>
          <p:cNvSpPr txBox="1">
            <a:spLocks noChangeArrowheads="1"/>
          </p:cNvSpPr>
          <p:nvPr/>
        </p:nvSpPr>
        <p:spPr bwMode="auto">
          <a:xfrm>
            <a:off x="609600" y="4816472"/>
            <a:ext cx="44958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028700" indent="-1028700" eaLnBrk="0" hangingPunct="0">
              <a:tabLst>
                <a:tab pos="1028700" algn="l"/>
              </a:tabLst>
              <a:defRPr sz="2400" i="1">
                <a:solidFill>
                  <a:schemeClr val="tx1"/>
                </a:solidFill>
                <a:latin typeface="Comic Sans MS" pitchFamily="66" charset="0"/>
                <a:cs typeface="Arial" charset="0"/>
              </a:defRPr>
            </a:lvl1pPr>
            <a:lvl2pPr marL="742950" indent="-285750" eaLnBrk="0" hangingPunct="0">
              <a:tabLst>
                <a:tab pos="1028700" algn="l"/>
              </a:tabLst>
              <a:defRPr sz="2400" i="1">
                <a:solidFill>
                  <a:schemeClr val="tx1"/>
                </a:solidFill>
                <a:latin typeface="Comic Sans MS" pitchFamily="66" charset="0"/>
                <a:cs typeface="Arial" charset="0"/>
              </a:defRPr>
            </a:lvl2pPr>
            <a:lvl3pPr marL="1143000" indent="-228600" eaLnBrk="0" hangingPunct="0">
              <a:tabLst>
                <a:tab pos="1028700" algn="l"/>
              </a:tabLst>
              <a:defRPr sz="2400" i="1">
                <a:solidFill>
                  <a:schemeClr val="tx1"/>
                </a:solidFill>
                <a:latin typeface="Comic Sans MS" pitchFamily="66" charset="0"/>
                <a:cs typeface="Arial" charset="0"/>
              </a:defRPr>
            </a:lvl3pPr>
            <a:lvl4pPr marL="1600200" indent="-228600" eaLnBrk="0" hangingPunct="0">
              <a:tabLst>
                <a:tab pos="1028700" algn="l"/>
              </a:tabLst>
              <a:defRPr sz="2400" i="1">
                <a:solidFill>
                  <a:schemeClr val="tx1"/>
                </a:solidFill>
                <a:latin typeface="Comic Sans MS" pitchFamily="66" charset="0"/>
                <a:cs typeface="Arial" charset="0"/>
              </a:defRPr>
            </a:lvl4pPr>
            <a:lvl5pPr marL="2057400" indent="-228600" eaLnBrk="0" hangingPunct="0">
              <a:tabLst>
                <a:tab pos="1028700" algn="l"/>
              </a:tabLst>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9pPr>
          </a:lstStyle>
          <a:p>
            <a:pPr eaLnBrk="1" hangingPunct="1">
              <a:spcAft>
                <a:spcPct val="50000"/>
              </a:spcAft>
            </a:pPr>
            <a:r>
              <a:rPr lang="en-US" sz="1800" b="1" dirty="0">
                <a:solidFill>
                  <a:srgbClr val="CC3399"/>
                </a:solidFill>
              </a:rPr>
              <a:t>ref</a:t>
            </a:r>
            <a:r>
              <a:rPr lang="en-US" sz="1800" b="1" baseline="-25000" dirty="0">
                <a:solidFill>
                  <a:srgbClr val="CC3399"/>
                </a:solidFill>
              </a:rPr>
              <a:t>s</a:t>
            </a:r>
            <a:r>
              <a:rPr lang="en-US" sz="1800" b="1" dirty="0">
                <a:solidFill>
                  <a:srgbClr val="CC3399"/>
                </a:solidFill>
              </a:rPr>
              <a:t>(</a:t>
            </a:r>
            <a:r>
              <a:rPr lang="en-US" sz="1800" b="1" dirty="0" err="1">
                <a:solidFill>
                  <a:srgbClr val="CC3399"/>
                </a:solidFill>
              </a:rPr>
              <a:t>a</a:t>
            </a:r>
            <a:r>
              <a:rPr lang="en-US" sz="1800" b="1" baseline="-25000" dirty="0" err="1">
                <a:solidFill>
                  <a:srgbClr val="CC3399"/>
                </a:solidFill>
              </a:rPr>
              <a:t>k</a:t>
            </a:r>
            <a:r>
              <a:rPr lang="en-US" sz="1800" b="1" dirty="0">
                <a:solidFill>
                  <a:srgbClr val="CC3399"/>
                </a:solidFill>
              </a:rPr>
              <a:t>) </a:t>
            </a:r>
            <a:r>
              <a:rPr lang="en-US" sz="1800" i="0" dirty="0">
                <a:solidFill>
                  <a:srgbClr val="CC3399"/>
                </a:solidFill>
              </a:rPr>
              <a:t>:</a:t>
            </a:r>
            <a:r>
              <a:rPr lang="en-US" sz="1800" i="0" dirty="0"/>
              <a:t> Number of accesses to attributes (</a:t>
            </a:r>
            <a:r>
              <a:rPr lang="en-US" sz="1800" i="0" dirty="0" err="1"/>
              <a:t>A</a:t>
            </a:r>
            <a:r>
              <a:rPr lang="en-US" sz="1800" i="0" baseline="-25000" dirty="0" err="1"/>
              <a:t>i</a:t>
            </a:r>
            <a:r>
              <a:rPr lang="en-US" sz="1800" i="0" dirty="0" err="1"/>
              <a:t>,A</a:t>
            </a:r>
            <a:r>
              <a:rPr lang="en-US" sz="1800" i="0" baseline="-25000" dirty="0" err="1"/>
              <a:t>j</a:t>
            </a:r>
            <a:r>
              <a:rPr lang="en-US" sz="1800" i="0" dirty="0"/>
              <a:t>) for each execution of </a:t>
            </a:r>
            <a:r>
              <a:rPr lang="en-US" sz="1800" dirty="0" err="1"/>
              <a:t>a</a:t>
            </a:r>
            <a:r>
              <a:rPr lang="en-US" sz="1800" baseline="-25000" dirty="0" err="1"/>
              <a:t>k</a:t>
            </a:r>
            <a:r>
              <a:rPr lang="en-US" sz="1800" i="0" dirty="0"/>
              <a:t> at site </a:t>
            </a:r>
            <a:r>
              <a:rPr lang="en-US" sz="1800" dirty="0"/>
              <a:t>s</a:t>
            </a:r>
          </a:p>
        </p:txBody>
      </p:sp>
      <p:sp>
        <p:nvSpPr>
          <p:cNvPr id="14378" name="Text Box 71"/>
          <p:cNvSpPr txBox="1">
            <a:spLocks noChangeArrowheads="1"/>
          </p:cNvSpPr>
          <p:nvPr/>
        </p:nvSpPr>
        <p:spPr bwMode="auto">
          <a:xfrm>
            <a:off x="5122862" y="5713189"/>
            <a:ext cx="40036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028700" indent="-1028700" eaLnBrk="0" hangingPunct="0">
              <a:tabLst>
                <a:tab pos="1028700" algn="l"/>
              </a:tabLst>
              <a:defRPr sz="2400" i="1">
                <a:solidFill>
                  <a:schemeClr val="tx1"/>
                </a:solidFill>
                <a:latin typeface="Comic Sans MS" pitchFamily="66" charset="0"/>
                <a:cs typeface="Arial" charset="0"/>
              </a:defRPr>
            </a:lvl1pPr>
            <a:lvl2pPr marL="742950" indent="-285750" eaLnBrk="0" hangingPunct="0">
              <a:tabLst>
                <a:tab pos="1028700" algn="l"/>
              </a:tabLst>
              <a:defRPr sz="2400" i="1">
                <a:solidFill>
                  <a:schemeClr val="tx1"/>
                </a:solidFill>
                <a:latin typeface="Comic Sans MS" pitchFamily="66" charset="0"/>
                <a:cs typeface="Arial" charset="0"/>
              </a:defRPr>
            </a:lvl2pPr>
            <a:lvl3pPr marL="1143000" indent="-228600" eaLnBrk="0" hangingPunct="0">
              <a:tabLst>
                <a:tab pos="1028700" algn="l"/>
              </a:tabLst>
              <a:defRPr sz="2400" i="1">
                <a:solidFill>
                  <a:schemeClr val="tx1"/>
                </a:solidFill>
                <a:latin typeface="Comic Sans MS" pitchFamily="66" charset="0"/>
                <a:cs typeface="Arial" charset="0"/>
              </a:defRPr>
            </a:lvl3pPr>
            <a:lvl4pPr marL="1600200" indent="-228600" eaLnBrk="0" hangingPunct="0">
              <a:tabLst>
                <a:tab pos="1028700" algn="l"/>
              </a:tabLst>
              <a:defRPr sz="2400" i="1">
                <a:solidFill>
                  <a:schemeClr val="tx1"/>
                </a:solidFill>
                <a:latin typeface="Comic Sans MS" pitchFamily="66" charset="0"/>
                <a:cs typeface="Arial" charset="0"/>
              </a:defRPr>
            </a:lvl4pPr>
            <a:lvl5pPr marL="2057400" indent="-228600" eaLnBrk="0" hangingPunct="0">
              <a:tabLst>
                <a:tab pos="1028700" algn="l"/>
              </a:tabLst>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1028700" algn="l"/>
              </a:tabLst>
              <a:defRPr sz="2400" i="1">
                <a:solidFill>
                  <a:schemeClr val="tx1"/>
                </a:solidFill>
                <a:latin typeface="Comic Sans MS" pitchFamily="66" charset="0"/>
                <a:cs typeface="Arial" charset="0"/>
              </a:defRPr>
            </a:lvl9pPr>
          </a:lstStyle>
          <a:p>
            <a:pPr eaLnBrk="1" hangingPunct="1"/>
            <a:r>
              <a:rPr lang="en-US" sz="1800" b="1" dirty="0" err="1">
                <a:solidFill>
                  <a:srgbClr val="CC3399"/>
                </a:solidFill>
              </a:rPr>
              <a:t>acc</a:t>
            </a:r>
            <a:r>
              <a:rPr lang="en-US" sz="1800" b="1" baseline="-25000" dirty="0" err="1">
                <a:solidFill>
                  <a:srgbClr val="CC3399"/>
                </a:solidFill>
              </a:rPr>
              <a:t>s</a:t>
            </a:r>
            <a:r>
              <a:rPr lang="en-US" sz="1800" b="1" baseline="-25000" dirty="0">
                <a:solidFill>
                  <a:srgbClr val="CC3399"/>
                </a:solidFill>
              </a:rPr>
              <a:t> </a:t>
            </a:r>
            <a:r>
              <a:rPr lang="en-US" sz="1800" b="1" dirty="0">
                <a:solidFill>
                  <a:srgbClr val="CC3399"/>
                </a:solidFill>
              </a:rPr>
              <a:t>(</a:t>
            </a:r>
            <a:r>
              <a:rPr lang="en-US" sz="1800" b="1" dirty="0" err="1">
                <a:solidFill>
                  <a:srgbClr val="CC3399"/>
                </a:solidFill>
              </a:rPr>
              <a:t>a</a:t>
            </a:r>
            <a:r>
              <a:rPr lang="en-US" sz="1800" b="1" baseline="-25000" dirty="0" err="1">
                <a:solidFill>
                  <a:srgbClr val="CC3399"/>
                </a:solidFill>
              </a:rPr>
              <a:t>k</a:t>
            </a:r>
            <a:r>
              <a:rPr lang="en-US" sz="1800" b="1" dirty="0">
                <a:solidFill>
                  <a:srgbClr val="CC3399"/>
                </a:solidFill>
              </a:rPr>
              <a:t>) </a:t>
            </a:r>
            <a:r>
              <a:rPr lang="en-US" sz="1800" i="0" dirty="0">
                <a:solidFill>
                  <a:srgbClr val="CC3399"/>
                </a:solidFill>
              </a:rPr>
              <a:t>:</a:t>
            </a:r>
            <a:r>
              <a:rPr lang="en-US" sz="1800" i="0" dirty="0"/>
              <a:t> Application access      frequency of </a:t>
            </a:r>
            <a:r>
              <a:rPr lang="en-US" sz="1800" dirty="0" err="1"/>
              <a:t>a</a:t>
            </a:r>
            <a:r>
              <a:rPr lang="en-US" sz="1800" baseline="-25000" dirty="0" err="1"/>
              <a:t>k</a:t>
            </a:r>
            <a:r>
              <a:rPr lang="en-US" sz="1800" i="0" dirty="0"/>
              <a:t> at site </a:t>
            </a:r>
            <a:r>
              <a:rPr lang="en-US" sz="1800" dirty="0"/>
              <a:t>s</a:t>
            </a:r>
            <a:r>
              <a:rPr lang="en-US" sz="1800" i="0" dirty="0"/>
              <a:t>.</a:t>
            </a:r>
          </a:p>
        </p:txBody>
      </p:sp>
      <p:sp>
        <p:nvSpPr>
          <p:cNvPr id="8" name="Rectangle 7"/>
          <p:cNvSpPr/>
          <p:nvPr/>
        </p:nvSpPr>
        <p:spPr>
          <a:xfrm>
            <a:off x="383209" y="5985885"/>
            <a:ext cx="4612653" cy="584775"/>
          </a:xfrm>
          <a:prstGeom prst="rect">
            <a:avLst/>
          </a:prstGeom>
          <a:solidFill>
            <a:schemeClr val="accent2">
              <a:lumMod val="20000"/>
              <a:lumOff val="80000"/>
            </a:schemeClr>
          </a:solidFill>
        </p:spPr>
        <p:txBody>
          <a:bodyPr wrap="square">
            <a:spAutoFit/>
          </a:bodyPr>
          <a:lstStyle/>
          <a:p>
            <a:r>
              <a:rPr lang="en-US" sz="1600" b="1" dirty="0">
                <a:solidFill>
                  <a:srgbClr val="7030A0"/>
                </a:solidFill>
              </a:rPr>
              <a:t>ref</a:t>
            </a:r>
            <a:r>
              <a:rPr lang="en-US" sz="1600" b="1" baseline="-25000" dirty="0">
                <a:solidFill>
                  <a:srgbClr val="7030A0"/>
                </a:solidFill>
              </a:rPr>
              <a:t>s</a:t>
            </a:r>
            <a:r>
              <a:rPr lang="en-US" sz="1600" b="1" dirty="0">
                <a:solidFill>
                  <a:srgbClr val="7030A0"/>
                </a:solidFill>
              </a:rPr>
              <a:t>(</a:t>
            </a:r>
            <a:r>
              <a:rPr lang="en-US" sz="1600" b="1" dirty="0" err="1">
                <a:solidFill>
                  <a:srgbClr val="7030A0"/>
                </a:solidFill>
              </a:rPr>
              <a:t>q</a:t>
            </a:r>
            <a:r>
              <a:rPr lang="en-US" sz="1600" b="1" baseline="-25000" dirty="0" err="1">
                <a:solidFill>
                  <a:srgbClr val="7030A0"/>
                </a:solidFill>
              </a:rPr>
              <a:t>k</a:t>
            </a:r>
            <a:r>
              <a:rPr lang="en-US" sz="1600" b="1" dirty="0">
                <a:solidFill>
                  <a:srgbClr val="7030A0"/>
                </a:solidFill>
              </a:rPr>
              <a:t>) x </a:t>
            </a:r>
            <a:r>
              <a:rPr lang="en-US" sz="1600" b="1" dirty="0" err="1">
                <a:solidFill>
                  <a:srgbClr val="7030A0"/>
                </a:solidFill>
              </a:rPr>
              <a:t>acc</a:t>
            </a:r>
            <a:r>
              <a:rPr lang="en-US" sz="1600" b="1" baseline="-25000" dirty="0" err="1">
                <a:solidFill>
                  <a:srgbClr val="7030A0"/>
                </a:solidFill>
              </a:rPr>
              <a:t>s</a:t>
            </a:r>
            <a:r>
              <a:rPr lang="en-US" sz="1600" b="1" dirty="0">
                <a:solidFill>
                  <a:srgbClr val="7030A0"/>
                </a:solidFill>
              </a:rPr>
              <a:t>(</a:t>
            </a:r>
            <a:r>
              <a:rPr lang="en-US" sz="1600" b="1" dirty="0" err="1">
                <a:solidFill>
                  <a:srgbClr val="7030A0"/>
                </a:solidFill>
              </a:rPr>
              <a:t>q</a:t>
            </a:r>
            <a:r>
              <a:rPr lang="en-US" sz="1600" b="1" baseline="-25000" dirty="0" err="1">
                <a:solidFill>
                  <a:srgbClr val="7030A0"/>
                </a:solidFill>
              </a:rPr>
              <a:t>k</a:t>
            </a:r>
            <a:r>
              <a:rPr lang="en-US" sz="1600" b="1" dirty="0">
                <a:solidFill>
                  <a:srgbClr val="7030A0"/>
                </a:solidFill>
              </a:rPr>
              <a:t>) = How much Site S would like A</a:t>
            </a:r>
            <a:r>
              <a:rPr lang="en-US" sz="1600" b="1" baseline="-25000" dirty="0">
                <a:solidFill>
                  <a:srgbClr val="7030A0"/>
                </a:solidFill>
              </a:rPr>
              <a:t>i</a:t>
            </a:r>
            <a:r>
              <a:rPr lang="en-US" sz="1600" b="1" dirty="0">
                <a:solidFill>
                  <a:srgbClr val="7030A0"/>
                </a:solidFill>
              </a:rPr>
              <a:t> and </a:t>
            </a:r>
            <a:r>
              <a:rPr lang="en-US" sz="1600" b="1" dirty="0" err="1">
                <a:solidFill>
                  <a:srgbClr val="7030A0"/>
                </a:solidFill>
              </a:rPr>
              <a:t>A</a:t>
            </a:r>
            <a:r>
              <a:rPr lang="en-US" sz="1600" b="1" baseline="-25000" dirty="0" err="1">
                <a:solidFill>
                  <a:srgbClr val="7030A0"/>
                </a:solidFill>
              </a:rPr>
              <a:t>j</a:t>
            </a:r>
            <a:r>
              <a:rPr lang="en-US" sz="1600" b="1" dirty="0">
                <a:solidFill>
                  <a:srgbClr val="7030A0"/>
                </a:solidFill>
              </a:rPr>
              <a:t> together due to application </a:t>
            </a:r>
            <a:r>
              <a:rPr lang="en-US" sz="1600" b="1" dirty="0" err="1">
                <a:solidFill>
                  <a:srgbClr val="7030A0"/>
                </a:solidFill>
              </a:rPr>
              <a:t>a</a:t>
            </a:r>
            <a:r>
              <a:rPr lang="en-US" sz="1600" b="1" baseline="-25000" dirty="0" err="1">
                <a:solidFill>
                  <a:srgbClr val="7030A0"/>
                </a:solidFill>
              </a:rPr>
              <a:t>k</a:t>
            </a:r>
            <a:endParaRPr lang="en-US" sz="1600" dirty="0">
              <a:solidFill>
                <a:srgbClr val="7030A0"/>
              </a:solidFill>
            </a:endParaRPr>
          </a:p>
        </p:txBody>
      </p:sp>
      <p:sp>
        <p:nvSpPr>
          <p:cNvPr id="57" name="Cloud Callout 56"/>
          <p:cNvSpPr/>
          <p:nvPr/>
        </p:nvSpPr>
        <p:spPr bwMode="auto">
          <a:xfrm>
            <a:off x="5257801" y="637454"/>
            <a:ext cx="2899036" cy="1204153"/>
          </a:xfrm>
          <a:prstGeom prst="cloudCallout">
            <a:avLst>
              <a:gd name="adj1" fmla="val -12123"/>
              <a:gd name="adj2" fmla="val 67933"/>
            </a:avLst>
          </a:prstGeom>
          <a:solidFill>
            <a:srgbClr val="FFCDCD"/>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t>I use application   </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t>at Site m</a:t>
            </a:r>
            <a:endParaRPr kumimoji="0" lang="en-US" sz="1800" b="0" i="1" u="none" strike="noStrike" cap="none" normalizeH="0" baseline="0" dirty="0">
              <a:ln>
                <a:noFill/>
              </a:ln>
              <a:solidFill>
                <a:schemeClr val="tx1"/>
              </a:solidFill>
              <a:effectLst/>
              <a:latin typeface="Comic Sans MS" pitchFamily="66" charset="0"/>
            </a:endParaRPr>
          </a:p>
        </p:txBody>
      </p:sp>
      <p:sp>
        <p:nvSpPr>
          <p:cNvPr id="59" name="Oval 37"/>
          <p:cNvSpPr>
            <a:spLocks noChangeArrowheads="1"/>
          </p:cNvSpPr>
          <p:nvPr/>
        </p:nvSpPr>
        <p:spPr bwMode="auto">
          <a:xfrm>
            <a:off x="7217854" y="1055045"/>
            <a:ext cx="363774" cy="379429"/>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0" anchor="ctr" anchorCtr="1"/>
          <a:lstStyle/>
          <a:p>
            <a:pPr algn="ctr">
              <a:lnSpc>
                <a:spcPct val="80000"/>
              </a:lnSpc>
            </a:pPr>
            <a:r>
              <a:rPr lang="en-US" sz="2000" dirty="0" err="1">
                <a:solidFill>
                  <a:schemeClr val="bg1"/>
                </a:solidFill>
              </a:rPr>
              <a:t>a</a:t>
            </a:r>
            <a:r>
              <a:rPr lang="en-US" sz="2000" baseline="-25000" dirty="0" err="1">
                <a:solidFill>
                  <a:schemeClr val="bg1"/>
                </a:solidFill>
              </a:rPr>
              <a:t>k</a:t>
            </a:r>
            <a:endParaRPr lang="en-US" sz="2000" baseline="-25000" dirty="0">
              <a:solidFill>
                <a:schemeClr val="bg1"/>
              </a:solidFill>
            </a:endParaRPr>
          </a:p>
        </p:txBody>
      </p:sp>
      <p:cxnSp>
        <p:nvCxnSpPr>
          <p:cNvPr id="7" name="Straight Arrow Connector 6">
            <a:extLst>
              <a:ext uri="{FF2B5EF4-FFF2-40B4-BE49-F238E27FC236}">
                <a16:creationId xmlns:a16="http://schemas.microsoft.com/office/drawing/2014/main" id="{85A848A1-8EC0-4080-9BA4-D3EC62055200}"/>
              </a:ext>
            </a:extLst>
          </p:cNvPr>
          <p:cNvCxnSpPr>
            <a:endCxn id="14357" idx="2"/>
          </p:cNvCxnSpPr>
          <p:nvPr/>
        </p:nvCxnSpPr>
        <p:spPr bwMode="auto">
          <a:xfrm>
            <a:off x="2397125" y="2811922"/>
            <a:ext cx="2141537" cy="445626"/>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864A519C-542D-4845-8545-A51B555B26B9}"/>
              </a:ext>
            </a:extLst>
          </p:cNvPr>
          <p:cNvCxnSpPr>
            <a:cxnSpLocks/>
            <a:endCxn id="14357" idx="3"/>
          </p:cNvCxnSpPr>
          <p:nvPr/>
        </p:nvCxnSpPr>
        <p:spPr bwMode="auto">
          <a:xfrm flipV="1">
            <a:off x="2518934" y="3419193"/>
            <a:ext cx="2086683" cy="646335"/>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6517070" y="4803960"/>
                <a:ext cx="14311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𝑎𝑐𝑐</m:t>
                          </m:r>
                        </m:e>
                        <m:sub>
                          <m:r>
                            <a:rPr lang="en-US" b="0" i="1" smtClean="0">
                              <a:latin typeface="Cambria Math" panose="02040503050406030204" pitchFamily="18" charset="0"/>
                            </a:rPr>
                            <m:t>𝑠</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e>
                      </m: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517070" y="4803960"/>
                <a:ext cx="1431161" cy="461665"/>
              </a:xfrm>
              <a:prstGeom prst="rect">
                <a:avLst/>
              </a:prstGeom>
              <a:blipFill>
                <a:blip r:embed="rId16"/>
                <a:stretch>
                  <a:fillRect b="-263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377">
                                            <p:txEl>
                                              <p:pRg st="0" end="0"/>
                                            </p:txEl>
                                          </p:spTgt>
                                        </p:tgtEl>
                                        <p:attrNameLst>
                                          <p:attrName>style.visibility</p:attrName>
                                        </p:attrNameLst>
                                      </p:cBhvr>
                                      <p:to>
                                        <p:strVal val="visible"/>
                                      </p:to>
                                    </p:set>
                                    <p:animEffect transition="in" filter="fade">
                                      <p:cBhvr>
                                        <p:cTn id="11" dur="1000"/>
                                        <p:tgtEl>
                                          <p:spTgt spid="14377">
                                            <p:txEl>
                                              <p:pRg st="0" end="0"/>
                                            </p:txEl>
                                          </p:spTgt>
                                        </p:tgtEl>
                                      </p:cBhvr>
                                    </p:animEffect>
                                    <p:anim calcmode="lin" valueType="num">
                                      <p:cBhvr>
                                        <p:cTn id="12" dur="1000" fill="hold"/>
                                        <p:tgtEl>
                                          <p:spTgt spid="1437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3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14378"/>
                                        </p:tgtEl>
                                        <p:attrNameLst>
                                          <p:attrName>style.visibility</p:attrName>
                                        </p:attrNameLst>
                                      </p:cBhvr>
                                      <p:to>
                                        <p:strVal val="visible"/>
                                      </p:to>
                                    </p:set>
                                    <p:animEffect transition="in" filter="fade">
                                      <p:cBhvr>
                                        <p:cTn id="22" dur="1000"/>
                                        <p:tgtEl>
                                          <p:spTgt spid="14378"/>
                                        </p:tgtEl>
                                      </p:cBhvr>
                                    </p:animEffect>
                                    <p:anim calcmode="lin" valueType="num">
                                      <p:cBhvr>
                                        <p:cTn id="23" dur="1000" fill="hold"/>
                                        <p:tgtEl>
                                          <p:spTgt spid="14378"/>
                                        </p:tgtEl>
                                        <p:attrNameLst>
                                          <p:attrName>ppt_x</p:attrName>
                                        </p:attrNameLst>
                                      </p:cBhvr>
                                      <p:tavLst>
                                        <p:tav tm="0">
                                          <p:val>
                                            <p:strVal val="#ppt_x"/>
                                          </p:val>
                                        </p:tav>
                                        <p:tav tm="100000">
                                          <p:val>
                                            <p:strVal val="#ppt_x"/>
                                          </p:val>
                                        </p:tav>
                                      </p:tavLst>
                                    </p:anim>
                                    <p:anim calcmode="lin" valueType="num">
                                      <p:cBhvr>
                                        <p:cTn id="24" dur="1000" fill="hold"/>
                                        <p:tgtEl>
                                          <p:spTgt spid="1437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8" grpId="0"/>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BC73B0-09E9-4FED-A036-90AF0B226853}"/>
              </a:ext>
            </a:extLst>
          </p:cNvPr>
          <p:cNvSpPr/>
          <p:nvPr/>
        </p:nvSpPr>
        <p:spPr bwMode="auto">
          <a:xfrm>
            <a:off x="457200" y="5661026"/>
            <a:ext cx="8458200" cy="971166"/>
          </a:xfrm>
          <a:prstGeom prst="ellipse">
            <a:avLst/>
          </a:prstGeom>
          <a:noFill/>
          <a:ln w="28575" cap="flat" cmpd="sng" algn="ctr">
            <a:solidFill>
              <a:srgbClr val="FF9F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 name="Rounded Rectangle 5"/>
          <p:cNvSpPr/>
          <p:nvPr/>
        </p:nvSpPr>
        <p:spPr bwMode="auto">
          <a:xfrm>
            <a:off x="1100138" y="1900237"/>
            <a:ext cx="1295399" cy="2403475"/>
          </a:xfrm>
          <a:prstGeom prst="roundRect">
            <a:avLst/>
          </a:prstGeom>
          <a:solidFill>
            <a:srgbClr val="B8C6F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4348" name="Rectangle 21"/>
          <p:cNvSpPr>
            <a:spLocks noChangeArrowheads="1"/>
          </p:cNvSpPr>
          <p:nvPr/>
        </p:nvSpPr>
        <p:spPr bwMode="auto">
          <a:xfrm>
            <a:off x="423862" y="420297"/>
            <a:ext cx="69675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r>
              <a:rPr lang="en-US" sz="3600" b="1" i="0" dirty="0">
                <a:solidFill>
                  <a:srgbClr val="800000"/>
                </a:solidFill>
              </a:rPr>
              <a:t>Attribute Affinity Measure</a:t>
            </a:r>
          </a:p>
        </p:txBody>
      </p:sp>
      <p:sp>
        <p:nvSpPr>
          <p:cNvPr id="14350" name="Oval 31"/>
          <p:cNvSpPr>
            <a:spLocks noChangeArrowheads="1"/>
          </p:cNvSpPr>
          <p:nvPr/>
        </p:nvSpPr>
        <p:spPr bwMode="auto">
          <a:xfrm>
            <a:off x="1439863" y="2052638"/>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t>A</a:t>
            </a:r>
            <a:r>
              <a:rPr lang="en-US" baseline="-25000" dirty="0"/>
              <a:t>i</a:t>
            </a:r>
          </a:p>
        </p:txBody>
      </p:sp>
      <p:sp>
        <p:nvSpPr>
          <p:cNvPr id="14351" name="Oval 32"/>
          <p:cNvSpPr>
            <a:spLocks noChangeArrowheads="1"/>
          </p:cNvSpPr>
          <p:nvPr/>
        </p:nvSpPr>
        <p:spPr bwMode="auto">
          <a:xfrm>
            <a:off x="1211263" y="2814638"/>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err="1"/>
              <a:t>A</a:t>
            </a:r>
            <a:r>
              <a:rPr lang="en-US" baseline="-25000" dirty="0" err="1"/>
              <a:t>k</a:t>
            </a:r>
            <a:endParaRPr lang="en-US" baseline="-25000" dirty="0"/>
          </a:p>
        </p:txBody>
      </p:sp>
      <p:sp>
        <p:nvSpPr>
          <p:cNvPr id="14352" name="Oval 33"/>
          <p:cNvSpPr>
            <a:spLocks noChangeArrowheads="1"/>
          </p:cNvSpPr>
          <p:nvPr/>
        </p:nvSpPr>
        <p:spPr bwMode="auto">
          <a:xfrm>
            <a:off x="1592263" y="3500438"/>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A</a:t>
            </a:r>
            <a:r>
              <a:rPr lang="en-US" baseline="-25000"/>
              <a:t>j</a:t>
            </a:r>
          </a:p>
        </p:txBody>
      </p:sp>
      <p:sp>
        <p:nvSpPr>
          <p:cNvPr id="14353" name="Text Box 34"/>
          <p:cNvSpPr txBox="1">
            <a:spLocks noChangeArrowheads="1"/>
          </p:cNvSpPr>
          <p:nvPr/>
        </p:nvSpPr>
        <p:spPr bwMode="auto">
          <a:xfrm>
            <a:off x="1023938" y="1408113"/>
            <a:ext cx="12541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Relation</a:t>
            </a:r>
            <a:r>
              <a:rPr lang="en-US" sz="1800"/>
              <a:t> R</a:t>
            </a:r>
          </a:p>
        </p:txBody>
      </p:sp>
      <p:sp>
        <p:nvSpPr>
          <p:cNvPr id="14354" name="Rectangle 35"/>
          <p:cNvSpPr>
            <a:spLocks noChangeArrowheads="1"/>
          </p:cNvSpPr>
          <p:nvPr/>
        </p:nvSpPr>
        <p:spPr bwMode="auto">
          <a:xfrm>
            <a:off x="3733800" y="2057400"/>
            <a:ext cx="1295400" cy="1273173"/>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55" name="Text Box 36"/>
          <p:cNvSpPr txBox="1">
            <a:spLocks noChangeArrowheads="1"/>
          </p:cNvSpPr>
          <p:nvPr/>
        </p:nvSpPr>
        <p:spPr bwMode="auto">
          <a:xfrm>
            <a:off x="4252546" y="1690688"/>
            <a:ext cx="8258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dirty="0"/>
              <a:t>Site</a:t>
            </a:r>
            <a:r>
              <a:rPr lang="en-US" sz="1800" dirty="0"/>
              <a:t> s</a:t>
            </a:r>
          </a:p>
        </p:txBody>
      </p:sp>
      <p:sp>
        <p:nvSpPr>
          <p:cNvPr id="14356" name="Oval 37"/>
          <p:cNvSpPr>
            <a:spLocks noChangeArrowheads="1"/>
          </p:cNvSpPr>
          <p:nvPr/>
        </p:nvSpPr>
        <p:spPr bwMode="auto">
          <a:xfrm>
            <a:off x="3962400" y="217011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k</a:t>
            </a:r>
            <a:endParaRPr lang="en-US" baseline="-25000" dirty="0">
              <a:solidFill>
                <a:schemeClr val="bg1"/>
              </a:solidFill>
            </a:endParaRPr>
          </a:p>
        </p:txBody>
      </p:sp>
      <p:sp>
        <p:nvSpPr>
          <p:cNvPr id="14357" name="Oval 39"/>
          <p:cNvSpPr>
            <a:spLocks noChangeArrowheads="1"/>
          </p:cNvSpPr>
          <p:nvPr/>
        </p:nvSpPr>
        <p:spPr bwMode="auto">
          <a:xfrm>
            <a:off x="4267200" y="2667001"/>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sp>
        <p:nvSpPr>
          <p:cNvPr id="14358" name="Rectangle 43"/>
          <p:cNvSpPr>
            <a:spLocks noChangeArrowheads="1"/>
          </p:cNvSpPr>
          <p:nvPr/>
        </p:nvSpPr>
        <p:spPr bwMode="auto">
          <a:xfrm>
            <a:off x="4564063" y="4075113"/>
            <a:ext cx="1295400" cy="1219200"/>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59" name="Text Box 44"/>
          <p:cNvSpPr txBox="1">
            <a:spLocks noChangeArrowheads="1"/>
          </p:cNvSpPr>
          <p:nvPr/>
        </p:nvSpPr>
        <p:spPr bwMode="auto">
          <a:xfrm>
            <a:off x="5015483" y="3708401"/>
            <a:ext cx="89319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dirty="0"/>
              <a:t>Site</a:t>
            </a:r>
            <a:r>
              <a:rPr lang="en-US" sz="1800" dirty="0"/>
              <a:t> m</a:t>
            </a:r>
          </a:p>
        </p:txBody>
      </p:sp>
      <p:sp>
        <p:nvSpPr>
          <p:cNvPr id="14360" name="Oval 45"/>
          <p:cNvSpPr>
            <a:spLocks noChangeArrowheads="1"/>
          </p:cNvSpPr>
          <p:nvPr/>
        </p:nvSpPr>
        <p:spPr bwMode="auto">
          <a:xfrm>
            <a:off x="4792663" y="422751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k</a:t>
            </a:r>
            <a:endParaRPr lang="en-US" baseline="-25000" dirty="0">
              <a:solidFill>
                <a:schemeClr val="bg1"/>
              </a:solidFill>
            </a:endParaRPr>
          </a:p>
        </p:txBody>
      </p:sp>
      <p:sp>
        <p:nvSpPr>
          <p:cNvPr id="14361" name="Oval 46"/>
          <p:cNvSpPr>
            <a:spLocks noChangeArrowheads="1"/>
          </p:cNvSpPr>
          <p:nvPr/>
        </p:nvSpPr>
        <p:spPr bwMode="auto">
          <a:xfrm>
            <a:off x="5249863" y="468471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sp>
        <p:nvSpPr>
          <p:cNvPr id="14362" name="Rectangle 50"/>
          <p:cNvSpPr>
            <a:spLocks noChangeArrowheads="1"/>
          </p:cNvSpPr>
          <p:nvPr/>
        </p:nvSpPr>
        <p:spPr bwMode="auto">
          <a:xfrm>
            <a:off x="7002463" y="1927225"/>
            <a:ext cx="1295400" cy="1233487"/>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63" name="Text Box 51"/>
          <p:cNvSpPr txBox="1">
            <a:spLocks noChangeArrowheads="1"/>
          </p:cNvSpPr>
          <p:nvPr/>
        </p:nvSpPr>
        <p:spPr bwMode="auto">
          <a:xfrm>
            <a:off x="7519988" y="1560513"/>
            <a:ext cx="8270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Site</a:t>
            </a:r>
            <a:r>
              <a:rPr lang="en-US" sz="1800"/>
              <a:t> n</a:t>
            </a:r>
          </a:p>
        </p:txBody>
      </p:sp>
      <p:sp>
        <p:nvSpPr>
          <p:cNvPr id="14364" name="Oval 52"/>
          <p:cNvSpPr>
            <a:spLocks noChangeArrowheads="1"/>
          </p:cNvSpPr>
          <p:nvPr/>
        </p:nvSpPr>
        <p:spPr bwMode="auto">
          <a:xfrm>
            <a:off x="7231063" y="2079626"/>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sp>
        <p:nvSpPr>
          <p:cNvPr id="14365" name="Oval 53"/>
          <p:cNvSpPr>
            <a:spLocks noChangeArrowheads="1"/>
          </p:cNvSpPr>
          <p:nvPr/>
        </p:nvSpPr>
        <p:spPr bwMode="auto">
          <a:xfrm>
            <a:off x="7688263" y="2536826"/>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a</a:t>
            </a:r>
            <a:r>
              <a:rPr lang="en-US" baseline="-25000" dirty="0" err="1">
                <a:solidFill>
                  <a:schemeClr val="bg1"/>
                </a:solidFill>
              </a:rPr>
              <a:t>i</a:t>
            </a:r>
            <a:endParaRPr lang="en-US" baseline="-25000" dirty="0">
              <a:solidFill>
                <a:schemeClr val="bg1"/>
              </a:solidFill>
            </a:endParaRPr>
          </a:p>
        </p:txBody>
      </p:sp>
      <p:sp>
        <p:nvSpPr>
          <p:cNvPr id="14366" name="Line 54"/>
          <p:cNvSpPr>
            <a:spLocks noChangeShapeType="1"/>
          </p:cNvSpPr>
          <p:nvPr/>
        </p:nvSpPr>
        <p:spPr bwMode="auto">
          <a:xfrm>
            <a:off x="2090738" y="2322512"/>
            <a:ext cx="1871662" cy="34925"/>
          </a:xfrm>
          <a:prstGeom prst="line">
            <a:avLst/>
          </a:prstGeom>
          <a:noFill/>
          <a:ln w="38100">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15" name="Group 14">
            <a:extLst>
              <a:ext uri="{FF2B5EF4-FFF2-40B4-BE49-F238E27FC236}">
                <a16:creationId xmlns:a16="http://schemas.microsoft.com/office/drawing/2014/main" id="{FF86D2FC-A3FC-42B0-B824-8CD59136139D}"/>
              </a:ext>
            </a:extLst>
          </p:cNvPr>
          <p:cNvGrpSpPr/>
          <p:nvPr/>
        </p:nvGrpSpPr>
        <p:grpSpPr>
          <a:xfrm>
            <a:off x="2125663" y="2449975"/>
            <a:ext cx="2208492" cy="1253606"/>
            <a:chOff x="2125663" y="2449975"/>
            <a:chExt cx="2208492" cy="1253606"/>
          </a:xfrm>
        </p:grpSpPr>
        <p:sp>
          <p:nvSpPr>
            <p:cNvPr id="14368" name="Line 56"/>
            <p:cNvSpPr>
              <a:spLocks noChangeShapeType="1"/>
            </p:cNvSpPr>
            <p:nvPr/>
          </p:nvSpPr>
          <p:spPr bwMode="auto">
            <a:xfrm flipV="1">
              <a:off x="2243138" y="2530474"/>
              <a:ext cx="1733916" cy="1087439"/>
            </a:xfrm>
            <a:prstGeom prst="line">
              <a:avLst/>
            </a:prstGeom>
            <a:noFill/>
            <a:ln w="38100">
              <a:solidFill>
                <a:srgbClr val="FF99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cxnSp>
          <p:nvCxnSpPr>
            <p:cNvPr id="7" name="Straight Arrow Connector 6">
              <a:extLst>
                <a:ext uri="{FF2B5EF4-FFF2-40B4-BE49-F238E27FC236}">
                  <a16:creationId xmlns:a16="http://schemas.microsoft.com/office/drawing/2014/main" id="{85A848A1-8EC0-4080-9BA4-D3EC62055200}"/>
                </a:ext>
              </a:extLst>
            </p:cNvPr>
            <p:cNvCxnSpPr>
              <a:endCxn id="14357" idx="2"/>
            </p:cNvCxnSpPr>
            <p:nvPr/>
          </p:nvCxnSpPr>
          <p:spPr bwMode="auto">
            <a:xfrm>
              <a:off x="2125663" y="2449975"/>
              <a:ext cx="2141537" cy="445626"/>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864A519C-542D-4845-8545-A51B555B26B9}"/>
                </a:ext>
              </a:extLst>
            </p:cNvPr>
            <p:cNvCxnSpPr>
              <a:cxnSpLocks/>
              <a:endCxn id="14357" idx="3"/>
            </p:cNvCxnSpPr>
            <p:nvPr/>
          </p:nvCxnSpPr>
          <p:spPr bwMode="auto">
            <a:xfrm flipV="1">
              <a:off x="2247472" y="3057246"/>
              <a:ext cx="2086683" cy="646335"/>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grpSp>
      <p:grpSp>
        <p:nvGrpSpPr>
          <p:cNvPr id="14" name="Group 13">
            <a:extLst>
              <a:ext uri="{FF2B5EF4-FFF2-40B4-BE49-F238E27FC236}">
                <a16:creationId xmlns:a16="http://schemas.microsoft.com/office/drawing/2014/main" id="{69FF7109-BCA7-46AA-BADD-4ADF890246D1}"/>
              </a:ext>
            </a:extLst>
          </p:cNvPr>
          <p:cNvGrpSpPr/>
          <p:nvPr/>
        </p:nvGrpSpPr>
        <p:grpSpPr>
          <a:xfrm>
            <a:off x="914400" y="5792502"/>
            <a:ext cx="8231228" cy="692594"/>
            <a:chOff x="769638" y="5782829"/>
            <a:chExt cx="8231228" cy="692594"/>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4DF8136-8602-4FDF-BED5-8A75839E3BB6}"/>
                    </a:ext>
                  </a:extLst>
                </p:cNvPr>
                <p:cNvSpPr txBox="1"/>
                <p:nvPr/>
              </p:nvSpPr>
              <p:spPr>
                <a:xfrm>
                  <a:off x="769638" y="5849334"/>
                  <a:ext cx="8231228" cy="578107"/>
                </a:xfrm>
                <a:prstGeom prst="rect">
                  <a:avLst/>
                </a:prstGeom>
                <a:noFill/>
              </p:spPr>
              <p:txBody>
                <a:bodyPr wrap="none" rtlCol="0">
                  <a:spAutoFit/>
                </a:bodyPr>
                <a:lstStyle/>
                <a:p>
                  <a:r>
                    <a:rPr lang="en-US" sz="2000" dirty="0"/>
                    <a:t>aff</a:t>
                  </a:r>
                  <a14:m>
                    <m:oMath xmlns:m="http://schemas.openxmlformats.org/officeDocument/2006/math">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d>
                    </m:oMath>
                  </a14:m>
                  <a:r>
                    <a:rPr lang="en-US" sz="2000" dirty="0"/>
                    <a:t> = </a:t>
                  </a:r>
                  <a14:m>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𝑎</m:t>
                          </m:r>
                          <m:r>
                            <a:rPr lang="en-US" sz="2000" b="0" i="1" smtClean="0">
                              <a:latin typeface="Cambria Math" panose="02040503050406030204" pitchFamily="18" charset="0"/>
                            </a:rPr>
                            <m:t>𝑙𝑙</m:t>
                          </m:r>
                          <m:r>
                            <a:rPr lang="en-US" sz="2000" b="0" i="1" smtClean="0">
                              <a:latin typeface="Cambria Math" panose="02040503050406030204" pitchFamily="18" charset="0"/>
                            </a:rPr>
                            <m:t> </m:t>
                          </m:r>
                          <m:r>
                            <a:rPr lang="en-US" sz="2000" b="0" i="1" smtClean="0">
                              <a:latin typeface="Cambria Math" panose="02040503050406030204" pitchFamily="18" charset="0"/>
                            </a:rPr>
                            <m:t>𝑠𝑖𝑡𝑒𝑠</m:t>
                          </m:r>
                        </m:sub>
                        <m:sup/>
                        <m:e>
                          <m:d>
                            <m:dPr>
                              <m:ctrlPr>
                                <a:rPr lang="en-US" sz="2000" i="1" smtClean="0">
                                  <a:latin typeface="Cambria Math" panose="02040503050406030204" pitchFamily="18" charset="0"/>
                                </a:rPr>
                              </m:ctrlPr>
                            </m:dPr>
                            <m:e>
                              <m:nary>
                                <m:naryPr>
                                  <m:chr m:val="∑"/>
                                  <m:supHide m:val="on"/>
                                  <m:ctrlPr>
                                    <a:rPr lang="en-US" sz="2000" i="1" smtClean="0">
                                      <a:latin typeface="Cambria Math" panose="02040503050406030204" pitchFamily="18" charset="0"/>
                                    </a:rPr>
                                  </m:ctrlPr>
                                </m:naryPr>
                                <m:sub>
                                  <m:r>
                                    <m:rPr>
                                      <m:brk m:alnAt="7"/>
                                    </m:rP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𝑢𝑠𝑒</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𝑘</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𝑖</m:t>
                                          </m:r>
                                        </m:sub>
                                      </m:sSub>
                                    </m:e>
                                  </m:d>
                                  <m:r>
                                    <m:rPr>
                                      <m:brk m:alnAt="7"/>
                                    </m:rP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 ∧ </m:t>
                                  </m:r>
                                  <m:r>
                                    <a:rPr lang="en-US" sz="2000" b="0" i="1" smtClean="0">
                                      <a:latin typeface="Cambria Math" panose="02040503050406030204" pitchFamily="18" charset="0"/>
                                      <a:ea typeface="Cambria Math" panose="02040503050406030204" pitchFamily="18" charset="0"/>
                                    </a:rPr>
                                    <m:t>𝑢𝑠𝑒</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𝑘</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𝑗</m:t>
                                          </m:r>
                                        </m:sub>
                                      </m:sSub>
                                    </m:e>
                                  </m:d>
                                  <m:r>
                                    <m:rPr>
                                      <m:brk m:alnAt="7"/>
                                    </m:rP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sub>
                                <m:sup/>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𝑟𝑒𝑓</m:t>
                                      </m:r>
                                    </m:e>
                                    <m:sub>
                                      <m:r>
                                        <a:rPr lang="en-US" sz="2000" b="0" i="1" smtClean="0">
                                          <a:latin typeface="Cambria Math" panose="02040503050406030204" pitchFamily="18" charset="0"/>
                                        </a:rPr>
                                        <m:t>𝑠</m:t>
                                      </m:r>
                                    </m:sub>
                                  </m:sSub>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𝑘</m:t>
                                          </m:r>
                                        </m:sub>
                                      </m:sSub>
                                    </m:e>
                                  </m:d>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𝑎𝑐𝑐</m:t>
                                      </m:r>
                                    </m:e>
                                    <m:sub>
                                      <m:r>
                                        <a:rPr lang="en-US" sz="2000" b="0" i="1" smtClean="0">
                                          <a:latin typeface="Cambria Math" panose="02040503050406030204" pitchFamily="18" charset="0"/>
                                          <a:ea typeface="Cambria Math" panose="02040503050406030204" pitchFamily="18" charset="0"/>
                                        </a:rPr>
                                        <m:t>𝑠</m:t>
                                      </m:r>
                                    </m:sub>
                                  </m:sSub>
                                  <m:d>
                                    <m:dPr>
                                      <m:ctrlPr>
                                        <a:rPr lang="en-US" sz="2000" i="1" smtClean="0">
                                          <a:latin typeface="Cambria Math" panose="02040503050406030204" pitchFamily="18" charset="0"/>
                                          <a:ea typeface="Cambria Math" panose="02040503050406030204" pitchFamily="18" charset="0"/>
                                        </a:rPr>
                                      </m:ctrlPr>
                                    </m:dPr>
                                    <m:e>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𝑘</m:t>
                                          </m:r>
                                        </m:sub>
                                      </m:sSub>
                                    </m:e>
                                  </m:d>
                                </m:e>
                              </m:nary>
                            </m:e>
                          </m:d>
                        </m:e>
                      </m:nary>
                    </m:oMath>
                  </a14:m>
                  <a:endParaRPr lang="en-US" dirty="0"/>
                </a:p>
              </p:txBody>
            </p:sp>
          </mc:Choice>
          <mc:Fallback xmlns="">
            <p:sp>
              <p:nvSpPr>
                <p:cNvPr id="49" name="TextBox 48">
                  <a:extLst>
                    <a:ext uri="{FF2B5EF4-FFF2-40B4-BE49-F238E27FC236}">
                      <a16:creationId xmlns:a16="http://schemas.microsoft.com/office/drawing/2014/main" id="{B4DF8136-8602-4FDF-BED5-8A75839E3BB6}"/>
                    </a:ext>
                  </a:extLst>
                </p:cNvPr>
                <p:cNvSpPr txBox="1">
                  <a:spLocks noRot="1" noChangeAspect="1" noMove="1" noResize="1" noEditPoints="1" noAdjustHandles="1" noChangeArrowheads="1" noChangeShapeType="1" noTextEdit="1"/>
                </p:cNvSpPr>
                <p:nvPr/>
              </p:nvSpPr>
              <p:spPr>
                <a:xfrm>
                  <a:off x="769638" y="5849334"/>
                  <a:ext cx="8231228" cy="578107"/>
                </a:xfrm>
                <a:prstGeom prst="rect">
                  <a:avLst/>
                </a:prstGeom>
                <a:blipFill>
                  <a:blip r:embed="rId3"/>
                  <a:stretch>
                    <a:fillRect l="-741"/>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3A07E0DB-F3DC-454C-890C-589607B3564B}"/>
                </a:ext>
              </a:extLst>
            </p:cNvPr>
            <p:cNvSpPr/>
            <p:nvPr/>
          </p:nvSpPr>
          <p:spPr bwMode="auto">
            <a:xfrm>
              <a:off x="2133301" y="5782829"/>
              <a:ext cx="1150937" cy="6925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grpSp>
      <p:sp>
        <p:nvSpPr>
          <p:cNvPr id="9" name="Rectangle 8">
            <a:extLst>
              <a:ext uri="{FF2B5EF4-FFF2-40B4-BE49-F238E27FC236}">
                <a16:creationId xmlns:a16="http://schemas.microsoft.com/office/drawing/2014/main" id="{C3BB186B-53E3-4264-A165-BB875CA5D9C1}"/>
              </a:ext>
            </a:extLst>
          </p:cNvPr>
          <p:cNvSpPr/>
          <p:nvPr/>
        </p:nvSpPr>
        <p:spPr bwMode="auto">
          <a:xfrm>
            <a:off x="8763000" y="4008594"/>
            <a:ext cx="152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3" name="Rounded Rectangular Callout 16">
            <a:extLst>
              <a:ext uri="{FF2B5EF4-FFF2-40B4-BE49-F238E27FC236}">
                <a16:creationId xmlns:a16="http://schemas.microsoft.com/office/drawing/2014/main" id="{8957C95E-92CF-465A-931F-A09CA47A8FD1}"/>
              </a:ext>
            </a:extLst>
          </p:cNvPr>
          <p:cNvSpPr/>
          <p:nvPr/>
        </p:nvSpPr>
        <p:spPr bwMode="auto">
          <a:xfrm>
            <a:off x="6828776" y="4091117"/>
            <a:ext cx="1826877" cy="1400047"/>
          </a:xfrm>
          <a:prstGeom prst="wedgeRoundRectCallout">
            <a:avLst>
              <a:gd name="adj1" fmla="val -58345"/>
              <a:gd name="adj2" fmla="val 78528"/>
              <a:gd name="adj3" fmla="val 16667"/>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algn="ctr"/>
            <a:r>
              <a:rPr lang="en-US" sz="1600" dirty="0">
                <a:solidFill>
                  <a:schemeClr val="bg1"/>
                </a:solidFill>
              </a:rPr>
              <a:t>Affinity measure due to all applications at site s, that use A</a:t>
            </a:r>
            <a:r>
              <a:rPr lang="en-US" sz="1600" baseline="-25000" dirty="0">
                <a:solidFill>
                  <a:schemeClr val="bg1"/>
                </a:solidFill>
              </a:rPr>
              <a:t>i</a:t>
            </a:r>
            <a:r>
              <a:rPr lang="en-US" sz="1600" dirty="0">
                <a:solidFill>
                  <a:schemeClr val="bg1"/>
                </a:solidFill>
              </a:rPr>
              <a:t> and </a:t>
            </a:r>
            <a:r>
              <a:rPr lang="en-US" sz="1600" dirty="0" err="1">
                <a:solidFill>
                  <a:schemeClr val="bg1"/>
                </a:solidFill>
              </a:rPr>
              <a:t>A</a:t>
            </a:r>
            <a:r>
              <a:rPr lang="en-US" sz="1600" baseline="-25000" dirty="0" err="1">
                <a:solidFill>
                  <a:schemeClr val="bg1"/>
                </a:solidFill>
              </a:rPr>
              <a:t>j</a:t>
            </a:r>
            <a:endParaRPr kumimoji="0" lang="en-US" sz="1600" b="1" i="1" u="none" strike="noStrike" cap="none" normalizeH="0" baseline="0" dirty="0">
              <a:ln>
                <a:noFill/>
              </a:ln>
              <a:solidFill>
                <a:schemeClr val="bg1"/>
              </a:solidFill>
              <a:effectLst/>
            </a:endParaRPr>
          </a:p>
        </p:txBody>
      </p:sp>
      <p:grpSp>
        <p:nvGrpSpPr>
          <p:cNvPr id="13" name="Group 12">
            <a:extLst>
              <a:ext uri="{FF2B5EF4-FFF2-40B4-BE49-F238E27FC236}">
                <a16:creationId xmlns:a16="http://schemas.microsoft.com/office/drawing/2014/main" id="{F911CACF-15E5-4541-8E81-B1EB7CCC3439}"/>
              </a:ext>
            </a:extLst>
          </p:cNvPr>
          <p:cNvGrpSpPr/>
          <p:nvPr/>
        </p:nvGrpSpPr>
        <p:grpSpPr>
          <a:xfrm>
            <a:off x="672380" y="4501693"/>
            <a:ext cx="3767094" cy="1097671"/>
            <a:chOff x="200308" y="4475535"/>
            <a:chExt cx="4024208" cy="1097671"/>
          </a:xfrm>
        </p:grpSpPr>
        <p:sp>
          <p:nvSpPr>
            <p:cNvPr id="12" name="Rectangle 11">
              <a:extLst>
                <a:ext uri="{FF2B5EF4-FFF2-40B4-BE49-F238E27FC236}">
                  <a16:creationId xmlns:a16="http://schemas.microsoft.com/office/drawing/2014/main" id="{107358D6-AC79-402B-8480-E883D81347BB}"/>
                </a:ext>
              </a:extLst>
            </p:cNvPr>
            <p:cNvSpPr/>
            <p:nvPr/>
          </p:nvSpPr>
          <p:spPr bwMode="auto">
            <a:xfrm>
              <a:off x="304800" y="4502063"/>
              <a:ext cx="3919716" cy="723991"/>
            </a:xfrm>
            <a:prstGeom prst="rect">
              <a:avLst/>
            </a:prstGeom>
            <a:solidFill>
              <a:srgbClr val="FFFF00"/>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422880C-A201-4561-87AD-3F7564497B7C}"/>
                    </a:ext>
                  </a:extLst>
                </p:cNvPr>
                <p:cNvSpPr txBox="1"/>
                <p:nvPr/>
              </p:nvSpPr>
              <p:spPr>
                <a:xfrm>
                  <a:off x="209140" y="4475535"/>
                  <a:ext cx="1810432" cy="400110"/>
                </a:xfrm>
                <a:prstGeom prst="rect">
                  <a:avLst/>
                </a:prstGeom>
                <a:noFill/>
              </p:spPr>
              <p:txBody>
                <a:bodyPr wrap="none" rtlCol="0">
                  <a:spAutoFit/>
                </a:bodyPr>
                <a:lstStyle/>
                <a:p>
                  <a:r>
                    <a:rPr lang="en-US" sz="2000" dirty="0"/>
                    <a:t>use</a:t>
                  </a:r>
                  <a14:m>
                    <m:oMath xmlns:m="http://schemas.openxmlformats.org/officeDocument/2006/math">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e>
                      </m:d>
                    </m:oMath>
                  </a14:m>
                  <a:r>
                    <a:rPr lang="en-US" sz="2000" dirty="0"/>
                    <a:t> = 1</a:t>
                  </a:r>
                  <a:endParaRPr lang="en-US" dirty="0"/>
                </a:p>
              </p:txBody>
            </p:sp>
          </mc:Choice>
          <mc:Fallback xmlns="">
            <p:sp>
              <p:nvSpPr>
                <p:cNvPr id="54" name="TextBox 53">
                  <a:extLst>
                    <a:ext uri="{FF2B5EF4-FFF2-40B4-BE49-F238E27FC236}">
                      <a16:creationId xmlns:a16="http://schemas.microsoft.com/office/drawing/2014/main" id="{E422880C-A201-4561-87AD-3F7564497B7C}"/>
                    </a:ext>
                  </a:extLst>
                </p:cNvPr>
                <p:cNvSpPr txBox="1">
                  <a:spLocks noRot="1" noChangeAspect="1" noMove="1" noResize="1" noEditPoints="1" noAdjustHandles="1" noChangeArrowheads="1" noChangeShapeType="1" noTextEdit="1"/>
                </p:cNvSpPr>
                <p:nvPr/>
              </p:nvSpPr>
              <p:spPr>
                <a:xfrm>
                  <a:off x="209140" y="4475535"/>
                  <a:ext cx="1810432" cy="400110"/>
                </a:xfrm>
                <a:prstGeom prst="rect">
                  <a:avLst/>
                </a:prstGeom>
                <a:blipFill>
                  <a:blip r:embed="rId4"/>
                  <a:stretch>
                    <a:fillRect l="-3957" t="-7576" r="-9353" b="-2575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FF0B4F4B-B27D-4153-9CF8-DF6501AF101B}"/>
                </a:ext>
              </a:extLst>
            </p:cNvPr>
            <p:cNvSpPr txBox="1"/>
            <p:nvPr/>
          </p:nvSpPr>
          <p:spPr>
            <a:xfrm>
              <a:off x="200308" y="4865320"/>
              <a:ext cx="3066640" cy="707886"/>
            </a:xfrm>
            <a:prstGeom prst="rect">
              <a:avLst/>
            </a:prstGeom>
            <a:noFill/>
          </p:spPr>
          <p:txBody>
            <a:bodyPr wrap="square" rtlCol="0">
              <a:spAutoFit/>
            </a:bodyPr>
            <a:lstStyle/>
            <a:p>
              <a:r>
                <a:rPr lang="en-US" sz="2000" dirty="0"/>
                <a:t>Application </a:t>
              </a:r>
              <a:r>
                <a:rPr lang="en-US" sz="2000" dirty="0" err="1"/>
                <a:t>a</a:t>
              </a:r>
              <a:r>
                <a:rPr lang="en-US" sz="2000" baseline="-25000" dirty="0" err="1"/>
                <a:t>k</a:t>
              </a:r>
              <a:r>
                <a:rPr lang="en-US" sz="2000" baseline="-25000" dirty="0"/>
                <a:t> </a:t>
              </a:r>
              <a:r>
                <a:rPr lang="en-US" sz="2000" dirty="0"/>
                <a:t>accesses attribute A</a:t>
              </a:r>
              <a:r>
                <a:rPr lang="en-US" sz="2000" baseline="-25000" dirty="0"/>
                <a:t>i</a:t>
              </a:r>
              <a:endParaRPr lang="en-US" sz="2000" dirty="0"/>
            </a:p>
          </p:txBody>
        </p:sp>
      </p:grpSp>
      <p:pic>
        <p:nvPicPr>
          <p:cNvPr id="60" name="Picture 59">
            <a:extLst>
              <a:ext uri="{FF2B5EF4-FFF2-40B4-BE49-F238E27FC236}">
                <a16:creationId xmlns:a16="http://schemas.microsoft.com/office/drawing/2014/main" id="{5FEE5BB7-394F-4CDD-8EB2-0A11F55FC7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9060" y="3805238"/>
            <a:ext cx="1295399" cy="1230628"/>
          </a:xfrm>
          <a:prstGeom prst="rect">
            <a:avLst/>
          </a:prstGeom>
        </p:spPr>
      </p:pic>
    </p:spTree>
    <p:extLst>
      <p:ext uri="{BB962C8B-B14F-4D97-AF65-F5344CB8AC3E}">
        <p14:creationId xmlns:p14="http://schemas.microsoft.com/office/powerpoint/2010/main" val="146747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66"/>
                                        </p:tgtEl>
                                        <p:attrNameLst>
                                          <p:attrName>style.visibility</p:attrName>
                                        </p:attrNameLst>
                                      </p:cBhvr>
                                      <p:to>
                                        <p:strVal val="visible"/>
                                      </p:to>
                                    </p:set>
                                    <p:animEffect transition="in" filter="wipe(left)">
                                      <p:cBhvr>
                                        <p:cTn id="7" dur="500"/>
                                        <p:tgtEl>
                                          <p:spTgt spid="1436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dissolve">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up)">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366" grpId="0" animBg="1"/>
      <p:bldP spid="5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100138" y="1900237"/>
            <a:ext cx="1295399" cy="2403475"/>
          </a:xfrm>
          <a:prstGeom prst="roundRect">
            <a:avLst/>
          </a:prstGeom>
          <a:solidFill>
            <a:srgbClr val="B8C6F2"/>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4348" name="Rectangle 21"/>
          <p:cNvSpPr>
            <a:spLocks noChangeArrowheads="1"/>
          </p:cNvSpPr>
          <p:nvPr/>
        </p:nvSpPr>
        <p:spPr bwMode="auto">
          <a:xfrm>
            <a:off x="423862" y="420297"/>
            <a:ext cx="696753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7200" indent="-457200"/>
            <a:r>
              <a:rPr lang="en-US" sz="3600" b="1" i="0" dirty="0">
                <a:solidFill>
                  <a:srgbClr val="800000"/>
                </a:solidFill>
              </a:rPr>
              <a:t>Attribute Affinity Measure</a:t>
            </a:r>
          </a:p>
        </p:txBody>
      </p:sp>
      <p:sp>
        <p:nvSpPr>
          <p:cNvPr id="14350" name="Oval 31"/>
          <p:cNvSpPr>
            <a:spLocks noChangeArrowheads="1"/>
          </p:cNvSpPr>
          <p:nvPr/>
        </p:nvSpPr>
        <p:spPr bwMode="auto">
          <a:xfrm>
            <a:off x="1439863" y="2052638"/>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a:t>A</a:t>
            </a:r>
            <a:r>
              <a:rPr lang="en-US" baseline="-25000" dirty="0"/>
              <a:t>i</a:t>
            </a:r>
          </a:p>
        </p:txBody>
      </p:sp>
      <p:sp>
        <p:nvSpPr>
          <p:cNvPr id="14351" name="Oval 32"/>
          <p:cNvSpPr>
            <a:spLocks noChangeArrowheads="1"/>
          </p:cNvSpPr>
          <p:nvPr/>
        </p:nvSpPr>
        <p:spPr bwMode="auto">
          <a:xfrm>
            <a:off x="1211263" y="2814638"/>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dirty="0" err="1"/>
              <a:t>A</a:t>
            </a:r>
            <a:r>
              <a:rPr lang="en-US" baseline="-25000" dirty="0" err="1"/>
              <a:t>k</a:t>
            </a:r>
            <a:endParaRPr lang="en-US" baseline="-25000" dirty="0"/>
          </a:p>
        </p:txBody>
      </p:sp>
      <p:sp>
        <p:nvSpPr>
          <p:cNvPr id="14352" name="Oval 33"/>
          <p:cNvSpPr>
            <a:spLocks noChangeArrowheads="1"/>
          </p:cNvSpPr>
          <p:nvPr/>
        </p:nvSpPr>
        <p:spPr bwMode="auto">
          <a:xfrm>
            <a:off x="1592263" y="3500438"/>
            <a:ext cx="685800" cy="609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a:t>A</a:t>
            </a:r>
            <a:r>
              <a:rPr lang="en-US" baseline="-25000"/>
              <a:t>j</a:t>
            </a:r>
          </a:p>
        </p:txBody>
      </p:sp>
      <p:sp>
        <p:nvSpPr>
          <p:cNvPr id="14353" name="Text Box 34"/>
          <p:cNvSpPr txBox="1">
            <a:spLocks noChangeArrowheads="1"/>
          </p:cNvSpPr>
          <p:nvPr/>
        </p:nvSpPr>
        <p:spPr bwMode="auto">
          <a:xfrm>
            <a:off x="1023938" y="1408113"/>
            <a:ext cx="12541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Relation</a:t>
            </a:r>
            <a:r>
              <a:rPr lang="en-US" sz="1800"/>
              <a:t> R</a:t>
            </a:r>
          </a:p>
        </p:txBody>
      </p:sp>
      <p:sp>
        <p:nvSpPr>
          <p:cNvPr id="14354" name="Rectangle 35"/>
          <p:cNvSpPr>
            <a:spLocks noChangeArrowheads="1"/>
          </p:cNvSpPr>
          <p:nvPr/>
        </p:nvSpPr>
        <p:spPr bwMode="auto">
          <a:xfrm>
            <a:off x="3733800" y="2057400"/>
            <a:ext cx="1295400" cy="1273173"/>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55" name="Text Box 36"/>
          <p:cNvSpPr txBox="1">
            <a:spLocks noChangeArrowheads="1"/>
          </p:cNvSpPr>
          <p:nvPr/>
        </p:nvSpPr>
        <p:spPr bwMode="auto">
          <a:xfrm>
            <a:off x="4192588" y="1690688"/>
            <a:ext cx="8858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Site</a:t>
            </a:r>
            <a:r>
              <a:rPr lang="en-US" sz="1800"/>
              <a:t> m</a:t>
            </a:r>
          </a:p>
        </p:txBody>
      </p:sp>
      <p:sp>
        <p:nvSpPr>
          <p:cNvPr id="14356" name="Oval 37"/>
          <p:cNvSpPr>
            <a:spLocks noChangeArrowheads="1"/>
          </p:cNvSpPr>
          <p:nvPr/>
        </p:nvSpPr>
        <p:spPr bwMode="auto">
          <a:xfrm>
            <a:off x="3962400" y="217011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dirty="0" err="1">
                <a:solidFill>
                  <a:schemeClr val="bg1"/>
                </a:solidFill>
              </a:rPr>
              <a:t>q</a:t>
            </a:r>
            <a:r>
              <a:rPr lang="en-US" baseline="-25000" dirty="0" err="1">
                <a:solidFill>
                  <a:schemeClr val="bg1"/>
                </a:solidFill>
              </a:rPr>
              <a:t>k</a:t>
            </a:r>
            <a:endParaRPr lang="en-US" baseline="-25000" dirty="0">
              <a:solidFill>
                <a:schemeClr val="bg1"/>
              </a:solidFill>
            </a:endParaRPr>
          </a:p>
        </p:txBody>
      </p:sp>
      <p:sp>
        <p:nvSpPr>
          <p:cNvPr id="14357" name="Oval 39"/>
          <p:cNvSpPr>
            <a:spLocks noChangeArrowheads="1"/>
          </p:cNvSpPr>
          <p:nvPr/>
        </p:nvSpPr>
        <p:spPr bwMode="auto">
          <a:xfrm>
            <a:off x="4267200" y="2667001"/>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a:solidFill>
                  <a:schemeClr val="bg1"/>
                </a:solidFill>
              </a:rPr>
              <a:t>q</a:t>
            </a:r>
            <a:r>
              <a:rPr lang="en-US" baseline="-25000">
                <a:solidFill>
                  <a:schemeClr val="bg1"/>
                </a:solidFill>
              </a:rPr>
              <a:t>i</a:t>
            </a:r>
          </a:p>
        </p:txBody>
      </p:sp>
      <p:sp>
        <p:nvSpPr>
          <p:cNvPr id="14358" name="Rectangle 43"/>
          <p:cNvSpPr>
            <a:spLocks noChangeArrowheads="1"/>
          </p:cNvSpPr>
          <p:nvPr/>
        </p:nvSpPr>
        <p:spPr bwMode="auto">
          <a:xfrm>
            <a:off x="4564063" y="4075113"/>
            <a:ext cx="1295400" cy="1219200"/>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59" name="Text Box 44"/>
          <p:cNvSpPr txBox="1">
            <a:spLocks noChangeArrowheads="1"/>
          </p:cNvSpPr>
          <p:nvPr/>
        </p:nvSpPr>
        <p:spPr bwMode="auto">
          <a:xfrm>
            <a:off x="5082809" y="3708401"/>
            <a:ext cx="8258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dirty="0"/>
              <a:t>Site</a:t>
            </a:r>
            <a:r>
              <a:rPr lang="en-US" sz="1800" dirty="0"/>
              <a:t> s</a:t>
            </a:r>
          </a:p>
        </p:txBody>
      </p:sp>
      <p:sp>
        <p:nvSpPr>
          <p:cNvPr id="14360" name="Oval 45"/>
          <p:cNvSpPr>
            <a:spLocks noChangeArrowheads="1"/>
          </p:cNvSpPr>
          <p:nvPr/>
        </p:nvSpPr>
        <p:spPr bwMode="auto">
          <a:xfrm>
            <a:off x="4792663" y="422751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a:solidFill>
                  <a:schemeClr val="bg1"/>
                </a:solidFill>
              </a:rPr>
              <a:t>q</a:t>
            </a:r>
            <a:r>
              <a:rPr lang="en-US" baseline="-25000">
                <a:solidFill>
                  <a:schemeClr val="bg1"/>
                </a:solidFill>
              </a:rPr>
              <a:t>k</a:t>
            </a:r>
          </a:p>
        </p:txBody>
      </p:sp>
      <p:sp>
        <p:nvSpPr>
          <p:cNvPr id="14361" name="Oval 46"/>
          <p:cNvSpPr>
            <a:spLocks noChangeArrowheads="1"/>
          </p:cNvSpPr>
          <p:nvPr/>
        </p:nvSpPr>
        <p:spPr bwMode="auto">
          <a:xfrm>
            <a:off x="5249863" y="4684713"/>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a:solidFill>
                  <a:schemeClr val="bg1"/>
                </a:solidFill>
              </a:rPr>
              <a:t>q</a:t>
            </a:r>
            <a:r>
              <a:rPr lang="en-US" baseline="-25000">
                <a:solidFill>
                  <a:schemeClr val="bg1"/>
                </a:solidFill>
              </a:rPr>
              <a:t>i</a:t>
            </a:r>
          </a:p>
        </p:txBody>
      </p:sp>
      <p:sp>
        <p:nvSpPr>
          <p:cNvPr id="14362" name="Rectangle 50"/>
          <p:cNvSpPr>
            <a:spLocks noChangeArrowheads="1"/>
          </p:cNvSpPr>
          <p:nvPr/>
        </p:nvSpPr>
        <p:spPr bwMode="auto">
          <a:xfrm>
            <a:off x="7002463" y="1927225"/>
            <a:ext cx="1295400" cy="1233487"/>
          </a:xfrm>
          <a:prstGeom prst="rect">
            <a:avLst/>
          </a:prstGeom>
          <a:solidFill>
            <a:srgbClr val="D8D8D8"/>
          </a:solidFill>
          <a:ln w="9525">
            <a:solidFill>
              <a:schemeClr val="tx1"/>
            </a:solidFill>
            <a:miter lim="800000"/>
            <a:headEnd/>
            <a:tailEnd/>
          </a:ln>
          <a:scene3d>
            <a:camera prst="orthographicFront"/>
            <a:lightRig rig="threePt" dir="t"/>
          </a:scene3d>
          <a:sp3d>
            <a:bevelT w="114300" prst="hardEdge"/>
          </a:sp3d>
        </p:spPr>
        <p:txBody>
          <a:bodyPr wrap="none" anchor="ctr"/>
          <a:lstStyle/>
          <a:p>
            <a:pPr algn="r"/>
            <a:endParaRPr lang="en-US"/>
          </a:p>
        </p:txBody>
      </p:sp>
      <p:sp>
        <p:nvSpPr>
          <p:cNvPr id="14363" name="Text Box 51"/>
          <p:cNvSpPr txBox="1">
            <a:spLocks noChangeArrowheads="1"/>
          </p:cNvSpPr>
          <p:nvPr/>
        </p:nvSpPr>
        <p:spPr bwMode="auto">
          <a:xfrm>
            <a:off x="7519988" y="1560513"/>
            <a:ext cx="8270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a:t>Site</a:t>
            </a:r>
            <a:r>
              <a:rPr lang="en-US" sz="1800"/>
              <a:t> n</a:t>
            </a:r>
          </a:p>
        </p:txBody>
      </p:sp>
      <p:sp>
        <p:nvSpPr>
          <p:cNvPr id="14364" name="Oval 52"/>
          <p:cNvSpPr>
            <a:spLocks noChangeArrowheads="1"/>
          </p:cNvSpPr>
          <p:nvPr/>
        </p:nvSpPr>
        <p:spPr bwMode="auto">
          <a:xfrm>
            <a:off x="7231063" y="2079626"/>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a:solidFill>
                  <a:schemeClr val="bg1"/>
                </a:solidFill>
              </a:rPr>
              <a:t>q</a:t>
            </a:r>
            <a:r>
              <a:rPr lang="en-US" baseline="-25000">
                <a:solidFill>
                  <a:schemeClr val="bg1"/>
                </a:solidFill>
              </a:rPr>
              <a:t>i</a:t>
            </a:r>
          </a:p>
        </p:txBody>
      </p:sp>
      <p:sp>
        <p:nvSpPr>
          <p:cNvPr id="14365" name="Oval 53"/>
          <p:cNvSpPr>
            <a:spLocks noChangeArrowheads="1"/>
          </p:cNvSpPr>
          <p:nvPr/>
        </p:nvSpPr>
        <p:spPr bwMode="auto">
          <a:xfrm>
            <a:off x="7688263" y="2536826"/>
            <a:ext cx="457200" cy="457200"/>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80000"/>
              </a:lnSpc>
            </a:pPr>
            <a:r>
              <a:rPr lang="en-US">
                <a:solidFill>
                  <a:schemeClr val="bg1"/>
                </a:solidFill>
              </a:rPr>
              <a:t>q</a:t>
            </a:r>
            <a:r>
              <a:rPr lang="en-US" baseline="-25000">
                <a:solidFill>
                  <a:schemeClr val="bg1"/>
                </a:solidFill>
              </a:rPr>
              <a:t>i</a:t>
            </a:r>
          </a:p>
        </p:txBody>
      </p:sp>
      <p:sp>
        <p:nvSpPr>
          <p:cNvPr id="14366" name="Line 54"/>
          <p:cNvSpPr>
            <a:spLocks noChangeShapeType="1"/>
          </p:cNvSpPr>
          <p:nvPr/>
        </p:nvSpPr>
        <p:spPr bwMode="auto">
          <a:xfrm>
            <a:off x="2090738" y="2322512"/>
            <a:ext cx="1871662" cy="34925"/>
          </a:xfrm>
          <a:prstGeom prst="line">
            <a:avLst/>
          </a:prstGeom>
          <a:noFill/>
          <a:ln w="38100">
            <a:solidFill>
              <a:srgbClr val="FF9933"/>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368" name="Line 56"/>
          <p:cNvSpPr>
            <a:spLocks noChangeShapeType="1"/>
          </p:cNvSpPr>
          <p:nvPr/>
        </p:nvSpPr>
        <p:spPr bwMode="auto">
          <a:xfrm flipV="1">
            <a:off x="2243138" y="2530474"/>
            <a:ext cx="1733916" cy="1087439"/>
          </a:xfrm>
          <a:prstGeom prst="line">
            <a:avLst/>
          </a:prstGeom>
          <a:noFill/>
          <a:ln w="38100">
            <a:solidFill>
              <a:srgbClr val="FF9933"/>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5" name="Group 4">
            <a:extLst>
              <a:ext uri="{FF2B5EF4-FFF2-40B4-BE49-F238E27FC236}">
                <a16:creationId xmlns:a16="http://schemas.microsoft.com/office/drawing/2014/main" id="{E0949226-28C2-4949-AA20-AD243E8C4490}"/>
              </a:ext>
            </a:extLst>
          </p:cNvPr>
          <p:cNvGrpSpPr/>
          <p:nvPr/>
        </p:nvGrpSpPr>
        <p:grpSpPr>
          <a:xfrm>
            <a:off x="2125663" y="2449975"/>
            <a:ext cx="2733955" cy="2006138"/>
            <a:chOff x="2125663" y="2449975"/>
            <a:chExt cx="2733955" cy="2006138"/>
          </a:xfrm>
        </p:grpSpPr>
        <p:cxnSp>
          <p:nvCxnSpPr>
            <p:cNvPr id="7" name="Straight Arrow Connector 6">
              <a:extLst>
                <a:ext uri="{FF2B5EF4-FFF2-40B4-BE49-F238E27FC236}">
                  <a16:creationId xmlns:a16="http://schemas.microsoft.com/office/drawing/2014/main" id="{85A848A1-8EC0-4080-9BA4-D3EC62055200}"/>
                </a:ext>
              </a:extLst>
            </p:cNvPr>
            <p:cNvCxnSpPr>
              <a:cxnSpLocks/>
              <a:endCxn id="14360" idx="1"/>
            </p:cNvCxnSpPr>
            <p:nvPr/>
          </p:nvCxnSpPr>
          <p:spPr bwMode="auto">
            <a:xfrm>
              <a:off x="2125663" y="2449975"/>
              <a:ext cx="2733955" cy="1844493"/>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9">
              <a:extLst>
                <a:ext uri="{FF2B5EF4-FFF2-40B4-BE49-F238E27FC236}">
                  <a16:creationId xmlns:a16="http://schemas.microsoft.com/office/drawing/2014/main" id="{864A519C-542D-4845-8545-A51B555B26B9}"/>
                </a:ext>
              </a:extLst>
            </p:cNvPr>
            <p:cNvCxnSpPr>
              <a:cxnSpLocks/>
              <a:endCxn id="14360" idx="2"/>
            </p:cNvCxnSpPr>
            <p:nvPr/>
          </p:nvCxnSpPr>
          <p:spPr bwMode="auto">
            <a:xfrm>
              <a:off x="2247472" y="3703581"/>
              <a:ext cx="2545191" cy="752532"/>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grpSp>
      <p:sp>
        <p:nvSpPr>
          <p:cNvPr id="4" name="Rectangle 3">
            <a:extLst>
              <a:ext uri="{FF2B5EF4-FFF2-40B4-BE49-F238E27FC236}">
                <a16:creationId xmlns:a16="http://schemas.microsoft.com/office/drawing/2014/main" id="{3D5B7C55-E0CC-4A9B-BB7B-A722334F7A0E}"/>
              </a:ext>
            </a:extLst>
          </p:cNvPr>
          <p:cNvSpPr/>
          <p:nvPr/>
        </p:nvSpPr>
        <p:spPr bwMode="auto">
          <a:xfrm>
            <a:off x="2590800" y="5715000"/>
            <a:ext cx="29718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CF7C56B-49EB-44A6-B361-1122D9074E91}"/>
                  </a:ext>
                </a:extLst>
              </p:cNvPr>
              <p:cNvSpPr txBox="1"/>
              <p:nvPr/>
            </p:nvSpPr>
            <p:spPr>
              <a:xfrm>
                <a:off x="769638" y="5849334"/>
                <a:ext cx="8158452" cy="578107"/>
              </a:xfrm>
              <a:prstGeom prst="rect">
                <a:avLst/>
              </a:prstGeom>
              <a:noFill/>
            </p:spPr>
            <p:txBody>
              <a:bodyPr wrap="none" rtlCol="0">
                <a:spAutoFit/>
              </a:bodyPr>
              <a:lstStyle/>
              <a:p>
                <a:r>
                  <a:rPr lang="en-US" sz="2000" dirty="0"/>
                  <a:t>aff</a:t>
                </a:r>
                <a14:m>
                  <m:oMath xmlns:m="http://schemas.openxmlformats.org/officeDocument/2006/math">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𝑗</m:t>
                            </m:r>
                          </m:sub>
                        </m:sSub>
                      </m:e>
                    </m:d>
                  </m:oMath>
                </a14:m>
                <a:r>
                  <a:rPr lang="en-US" sz="2000" dirty="0"/>
                  <a:t> = </a:t>
                </a:r>
                <a14:m>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𝑎</m:t>
                        </m:r>
                        <m:r>
                          <a:rPr lang="en-US" sz="2000" b="0" i="1" smtClean="0">
                            <a:latin typeface="Cambria Math" panose="02040503050406030204" pitchFamily="18" charset="0"/>
                          </a:rPr>
                          <m:t>𝑙𝑙</m:t>
                        </m:r>
                        <m:r>
                          <a:rPr lang="en-US" sz="2000" b="0" i="1" smtClean="0">
                            <a:latin typeface="Cambria Math" panose="02040503050406030204" pitchFamily="18" charset="0"/>
                          </a:rPr>
                          <m:t> </m:t>
                        </m:r>
                        <m:r>
                          <a:rPr lang="en-US" sz="2000" b="0" i="1" smtClean="0">
                            <a:latin typeface="Cambria Math" panose="02040503050406030204" pitchFamily="18" charset="0"/>
                          </a:rPr>
                          <m:t>𝑠𝑖𝑡𝑒𝑠</m:t>
                        </m:r>
                      </m:sub>
                      <m:sup/>
                      <m:e>
                        <m:d>
                          <m:dPr>
                            <m:ctrlPr>
                              <a:rPr lang="en-US" sz="2000" i="1" smtClean="0">
                                <a:latin typeface="Cambria Math" panose="02040503050406030204" pitchFamily="18" charset="0"/>
                              </a:rPr>
                            </m:ctrlPr>
                          </m:dPr>
                          <m:e>
                            <m:nary>
                              <m:naryPr>
                                <m:chr m:val="∑"/>
                                <m:supHide m:val="on"/>
                                <m:ctrlPr>
                                  <a:rPr lang="en-US" sz="2000" i="1" smtClean="0">
                                    <a:latin typeface="Cambria Math" panose="02040503050406030204" pitchFamily="18" charset="0"/>
                                  </a:rPr>
                                </m:ctrlPr>
                              </m:naryPr>
                              <m:sub>
                                <m:r>
                                  <m:rPr>
                                    <m:brk m:alnAt="7"/>
                                  </m:rP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𝑢𝑠𝑒</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𝑘</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𝑖</m:t>
                                        </m:r>
                                      </m:sub>
                                    </m:sSub>
                                  </m:e>
                                </m:d>
                                <m:r>
                                  <m:rPr>
                                    <m:brk m:alnAt="7"/>
                                  </m:rP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 ∧ </m:t>
                                </m:r>
                                <m:r>
                                  <a:rPr lang="en-US" sz="2000" b="0" i="1" smtClean="0">
                                    <a:latin typeface="Cambria Math" panose="02040503050406030204" pitchFamily="18" charset="0"/>
                                    <a:ea typeface="Cambria Math" panose="02040503050406030204" pitchFamily="18" charset="0"/>
                                  </a:rPr>
                                  <m:t>𝑢𝑠𝑒</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𝑘</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𝑗</m:t>
                                        </m:r>
                                      </m:sub>
                                    </m:sSub>
                                  </m:e>
                                </m:d>
                                <m:r>
                                  <m:rPr>
                                    <m:brk m:alnAt="7"/>
                                  </m:rP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sub>
                              <m:sup/>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𝑟𝑒𝑓</m:t>
                                    </m:r>
                                  </m:e>
                                  <m:sub>
                                    <m:r>
                                      <a:rPr lang="en-US" sz="2000" b="0" i="1" smtClean="0">
                                        <a:latin typeface="Cambria Math" panose="02040503050406030204" pitchFamily="18" charset="0"/>
                                      </a:rPr>
                                      <m:t>𝑠</m:t>
                                    </m:r>
                                  </m:sub>
                                </m:sSub>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𝑘</m:t>
                                        </m:r>
                                      </m:sub>
                                    </m:sSub>
                                  </m:e>
                                </m:d>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𝑎𝑐𝑐</m:t>
                                    </m:r>
                                  </m:e>
                                  <m:sub>
                                    <m:r>
                                      <a:rPr lang="en-US" sz="2000" b="0" i="1" smtClean="0">
                                        <a:latin typeface="Cambria Math" panose="02040503050406030204" pitchFamily="18" charset="0"/>
                                        <a:ea typeface="Cambria Math" panose="02040503050406030204" pitchFamily="18" charset="0"/>
                                      </a:rPr>
                                      <m:t>𝑠</m:t>
                                    </m:r>
                                  </m:sub>
                                </m:sSub>
                                <m:d>
                                  <m:dPr>
                                    <m:ctrlPr>
                                      <a:rPr lang="en-US" sz="2000" i="1" smtClean="0">
                                        <a:latin typeface="Cambria Math" panose="02040503050406030204" pitchFamily="18" charset="0"/>
                                        <a:ea typeface="Cambria Math" panose="02040503050406030204" pitchFamily="18" charset="0"/>
                                      </a:rPr>
                                    </m:ctrlPr>
                                  </m:dPr>
                                  <m:e>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𝑘</m:t>
                                        </m:r>
                                      </m:sub>
                                    </m:sSub>
                                  </m:e>
                                </m:d>
                              </m:e>
                            </m:nary>
                          </m:e>
                        </m:d>
                      </m:e>
                    </m:nary>
                  </m:oMath>
                </a14:m>
                <a:endParaRPr lang="en-US" dirty="0"/>
              </a:p>
            </p:txBody>
          </p:sp>
        </mc:Choice>
        <mc:Fallback xmlns="">
          <p:sp>
            <p:nvSpPr>
              <p:cNvPr id="29" name="TextBox 28">
                <a:extLst>
                  <a:ext uri="{FF2B5EF4-FFF2-40B4-BE49-F238E27FC236}">
                    <a16:creationId xmlns:a16="http://schemas.microsoft.com/office/drawing/2014/main" id="{BCF7C56B-49EB-44A6-B361-1122D9074E91}"/>
                  </a:ext>
                </a:extLst>
              </p:cNvPr>
              <p:cNvSpPr txBox="1">
                <a:spLocks noRot="1" noChangeAspect="1" noMove="1" noResize="1" noEditPoints="1" noAdjustHandles="1" noChangeArrowheads="1" noChangeShapeType="1" noTextEdit="1"/>
              </p:cNvSpPr>
              <p:nvPr/>
            </p:nvSpPr>
            <p:spPr>
              <a:xfrm>
                <a:off x="769638" y="5849334"/>
                <a:ext cx="8158452" cy="578107"/>
              </a:xfrm>
              <a:prstGeom prst="rect">
                <a:avLst/>
              </a:prstGeom>
              <a:blipFill>
                <a:blip r:embed="rId3"/>
                <a:stretch>
                  <a:fillRect l="-747" b="-1064"/>
                </a:stretch>
              </a:blipFill>
            </p:spPr>
            <p:txBody>
              <a:bodyPr/>
              <a:lstStyle/>
              <a:p>
                <a:r>
                  <a:rPr lang="en-US">
                    <a:noFill/>
                  </a:rPr>
                  <a:t> </a:t>
                </a:r>
              </a:p>
            </p:txBody>
          </p:sp>
        </mc:Fallback>
      </mc:AlternateContent>
      <p:sp>
        <p:nvSpPr>
          <p:cNvPr id="32" name="Rectangle 31">
            <a:extLst>
              <a:ext uri="{FF2B5EF4-FFF2-40B4-BE49-F238E27FC236}">
                <a16:creationId xmlns:a16="http://schemas.microsoft.com/office/drawing/2014/main" id="{A0AE60F4-59DD-4D13-A0F7-90D96F07406E}"/>
              </a:ext>
            </a:extLst>
          </p:cNvPr>
          <p:cNvSpPr/>
          <p:nvPr/>
        </p:nvSpPr>
        <p:spPr bwMode="auto">
          <a:xfrm>
            <a:off x="2209800" y="5849333"/>
            <a:ext cx="1204598" cy="5198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0" name="Oval 29">
            <a:extLst>
              <a:ext uri="{FF2B5EF4-FFF2-40B4-BE49-F238E27FC236}">
                <a16:creationId xmlns:a16="http://schemas.microsoft.com/office/drawing/2014/main" id="{C225C904-184C-4043-8DAA-4A66E210A2AE}"/>
              </a:ext>
            </a:extLst>
          </p:cNvPr>
          <p:cNvSpPr/>
          <p:nvPr/>
        </p:nvSpPr>
        <p:spPr bwMode="auto">
          <a:xfrm>
            <a:off x="457200" y="5661026"/>
            <a:ext cx="8458200" cy="971166"/>
          </a:xfrm>
          <a:prstGeom prst="ellipse">
            <a:avLst/>
          </a:prstGeom>
          <a:noFill/>
          <a:ln w="28575" cap="flat" cmpd="sng" algn="ctr">
            <a:solidFill>
              <a:srgbClr val="FF9F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4" name="Rectangle 33">
            <a:extLst>
              <a:ext uri="{FF2B5EF4-FFF2-40B4-BE49-F238E27FC236}">
                <a16:creationId xmlns:a16="http://schemas.microsoft.com/office/drawing/2014/main" id="{A0AE60F4-59DD-4D13-A0F7-90D96F07406E}"/>
              </a:ext>
            </a:extLst>
          </p:cNvPr>
          <p:cNvSpPr/>
          <p:nvPr/>
        </p:nvSpPr>
        <p:spPr bwMode="auto">
          <a:xfrm>
            <a:off x="2090738" y="5849333"/>
            <a:ext cx="1262062" cy="51989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3" name="Rounded Rectangular Callout 16">
            <a:extLst>
              <a:ext uri="{FF2B5EF4-FFF2-40B4-BE49-F238E27FC236}">
                <a16:creationId xmlns:a16="http://schemas.microsoft.com/office/drawing/2014/main" id="{E1BEA838-9F6C-4A91-9C98-58FA10F80FB2}"/>
              </a:ext>
            </a:extLst>
          </p:cNvPr>
          <p:cNvSpPr/>
          <p:nvPr/>
        </p:nvSpPr>
        <p:spPr bwMode="auto">
          <a:xfrm>
            <a:off x="6520199" y="4173553"/>
            <a:ext cx="2119729" cy="1233486"/>
          </a:xfrm>
          <a:prstGeom prst="wedgeRoundRectCallout">
            <a:avLst>
              <a:gd name="adj1" fmla="val -43731"/>
              <a:gd name="adj2" fmla="val 98074"/>
              <a:gd name="adj3" fmla="val 16667"/>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Affinity measure due to all such queries at </a:t>
            </a:r>
            <a:r>
              <a:rPr lang="en-US" sz="1600" b="1" dirty="0">
                <a:solidFill>
                  <a:schemeClr val="bg1"/>
                </a:solidFill>
              </a:rPr>
              <a:t>ALL</a:t>
            </a:r>
            <a:r>
              <a:rPr lang="en-US" sz="1600" dirty="0">
                <a:solidFill>
                  <a:schemeClr val="bg1"/>
                </a:solidFill>
              </a:rPr>
              <a:t> site</a:t>
            </a:r>
            <a:endParaRPr kumimoji="0" lang="en-US" sz="1600" b="0" i="1" u="none" strike="noStrike" cap="none" normalizeH="0" baseline="0" dirty="0">
              <a:ln>
                <a:noFill/>
              </a:ln>
              <a:solidFill>
                <a:schemeClr val="bg1"/>
              </a:solidFill>
              <a:effectLst/>
            </a:endParaRPr>
          </a:p>
        </p:txBody>
      </p:sp>
      <p:sp>
        <p:nvSpPr>
          <p:cNvPr id="36" name="Rounded Rectangular Callout 47">
            <a:extLst>
              <a:ext uri="{FF2B5EF4-FFF2-40B4-BE49-F238E27FC236}">
                <a16:creationId xmlns:a16="http://schemas.microsoft.com/office/drawing/2014/main" id="{6F131B7E-CF96-4D97-B65F-68BD4C8BA0A9}"/>
              </a:ext>
            </a:extLst>
          </p:cNvPr>
          <p:cNvSpPr>
            <a:spLocks noChangeArrowheads="1"/>
          </p:cNvSpPr>
          <p:nvPr/>
        </p:nvSpPr>
        <p:spPr bwMode="auto">
          <a:xfrm>
            <a:off x="1267619" y="4557699"/>
            <a:ext cx="1951037" cy="1119063"/>
          </a:xfrm>
          <a:prstGeom prst="wedgeRoundRectCallout">
            <a:avLst>
              <a:gd name="adj1" fmla="val -36794"/>
              <a:gd name="adj2" fmla="val 75839"/>
              <a:gd name="adj3" fmla="val 16667"/>
            </a:avLst>
          </a:prstGeom>
          <a:solidFill>
            <a:srgbClr val="FFD5AB"/>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en-US" sz="2000" dirty="0"/>
              <a:t>Popularity of using A</a:t>
            </a:r>
            <a:r>
              <a:rPr lang="en-US" sz="2000" baseline="-25000" dirty="0"/>
              <a:t>i</a:t>
            </a:r>
            <a:r>
              <a:rPr lang="en-US" sz="2000" dirty="0"/>
              <a:t> and </a:t>
            </a:r>
            <a:r>
              <a:rPr lang="en-US" sz="2000" dirty="0" err="1"/>
              <a:t>A</a:t>
            </a:r>
            <a:r>
              <a:rPr lang="en-US" sz="2000" baseline="-25000" dirty="0" err="1"/>
              <a:t>j</a:t>
            </a:r>
            <a:r>
              <a:rPr lang="en-US" sz="2000" dirty="0"/>
              <a:t> together</a:t>
            </a:r>
          </a:p>
        </p:txBody>
      </p:sp>
    </p:spTree>
    <p:extLst>
      <p:ext uri="{BB962C8B-B14F-4D97-AF65-F5344CB8AC3E}">
        <p14:creationId xmlns:p14="http://schemas.microsoft.com/office/powerpoint/2010/main" val="29016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heel(1)">
                                      <p:cBhvr>
                                        <p:cTn id="15" dur="500"/>
                                        <p:tgtEl>
                                          <p:spTgt spid="30"/>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par>
                          <p:cTn id="23" fill="hold">
                            <p:stCondLst>
                              <p:cond delay="2500"/>
                            </p:stCondLst>
                            <p:childTnLst>
                              <p:par>
                                <p:cTn id="24" presetID="10" presetClass="exit" presetSubtype="0" fill="hold" grpId="0" nodeType="afterEffect">
                                  <p:stCondLst>
                                    <p:cond delay="0"/>
                                  </p:stCondLst>
                                  <p:childTnLst>
                                    <p:animEffect transition="out" filter="fade">
                                      <p:cBhvr>
                                        <p:cTn id="25" dur="1000"/>
                                        <p:tgtEl>
                                          <p:spTgt spid="34"/>
                                        </p:tgtEl>
                                      </p:cBhvr>
                                    </p:animEffect>
                                    <p:set>
                                      <p:cBhvr>
                                        <p:cTn id="26"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34" grpId="0" animBg="1"/>
      <p:bldP spid="33" grpId="0" animBg="1"/>
      <p:bldP spid="3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ChangeArrowheads="1"/>
          </p:cNvSpPr>
          <p:nvPr/>
        </p:nvSpPr>
        <p:spPr bwMode="auto">
          <a:xfrm>
            <a:off x="1600964" y="2777814"/>
            <a:ext cx="3200400" cy="2895600"/>
          </a:xfrm>
          <a:prstGeom prst="rect">
            <a:avLst/>
          </a:prstGeom>
          <a:solidFill>
            <a:srgbClr val="FFD9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15366" name="Text Box 4"/>
          <p:cNvSpPr txBox="1">
            <a:spLocks noChangeArrowheads="1"/>
          </p:cNvSpPr>
          <p:nvPr/>
        </p:nvSpPr>
        <p:spPr bwMode="auto">
          <a:xfrm>
            <a:off x="2440752" y="2854014"/>
            <a:ext cx="19875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0000"/>
                </a:solidFill>
              </a:rPr>
              <a:t>A</a:t>
            </a:r>
            <a:r>
              <a:rPr lang="en-US" sz="2000" i="0" baseline="-25000">
                <a:solidFill>
                  <a:srgbClr val="CC0000"/>
                </a:solidFill>
              </a:rPr>
              <a:t>1</a:t>
            </a:r>
            <a:r>
              <a:rPr lang="en-US" sz="2000" i="0">
                <a:solidFill>
                  <a:srgbClr val="CC0000"/>
                </a:solidFill>
              </a:rPr>
              <a:t>   A</a:t>
            </a:r>
            <a:r>
              <a:rPr lang="en-US" sz="2000" i="0" baseline="-25000">
                <a:solidFill>
                  <a:srgbClr val="CC0000"/>
                </a:solidFill>
              </a:rPr>
              <a:t>2</a:t>
            </a:r>
            <a:r>
              <a:rPr lang="en-US" sz="2000" i="0">
                <a:solidFill>
                  <a:srgbClr val="CC0000"/>
                </a:solidFill>
              </a:rPr>
              <a:t>   A</a:t>
            </a:r>
            <a:r>
              <a:rPr lang="en-US" sz="2000" i="0" baseline="-25000">
                <a:solidFill>
                  <a:srgbClr val="CC0000"/>
                </a:solidFill>
              </a:rPr>
              <a:t>3</a:t>
            </a:r>
            <a:r>
              <a:rPr lang="en-US" sz="2000" i="0">
                <a:solidFill>
                  <a:srgbClr val="CC0000"/>
                </a:solidFill>
              </a:rPr>
              <a:t>   A</a:t>
            </a:r>
            <a:r>
              <a:rPr lang="en-US" sz="2000" i="0" baseline="-25000">
                <a:solidFill>
                  <a:srgbClr val="CC0000"/>
                </a:solidFill>
              </a:rPr>
              <a:t>4</a:t>
            </a:r>
          </a:p>
        </p:txBody>
      </p:sp>
      <p:sp>
        <p:nvSpPr>
          <p:cNvPr id="15367" name="Text Box 5"/>
          <p:cNvSpPr txBox="1">
            <a:spLocks noChangeArrowheads="1"/>
          </p:cNvSpPr>
          <p:nvPr/>
        </p:nvSpPr>
        <p:spPr bwMode="auto">
          <a:xfrm>
            <a:off x="1829564" y="3254064"/>
            <a:ext cx="620713"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chemeClr val="accent2"/>
                </a:solidFill>
              </a:rPr>
              <a:t>A</a:t>
            </a:r>
            <a:r>
              <a:rPr lang="en-US" i="0" baseline="-25000">
                <a:solidFill>
                  <a:schemeClr val="accent2"/>
                </a:solidFill>
              </a:rPr>
              <a:t>1</a:t>
            </a:r>
          </a:p>
          <a:p>
            <a:pPr eaLnBrk="1" hangingPunct="1">
              <a:spcAft>
                <a:spcPct val="25000"/>
              </a:spcAft>
            </a:pPr>
            <a:r>
              <a:rPr lang="en-US" i="0">
                <a:solidFill>
                  <a:schemeClr val="accent2"/>
                </a:solidFill>
              </a:rPr>
              <a:t>A</a:t>
            </a:r>
            <a:r>
              <a:rPr lang="en-US" i="0" baseline="-25000">
                <a:solidFill>
                  <a:schemeClr val="accent2"/>
                </a:solidFill>
              </a:rPr>
              <a:t>2</a:t>
            </a:r>
          </a:p>
          <a:p>
            <a:pPr eaLnBrk="1" hangingPunct="1">
              <a:spcAft>
                <a:spcPct val="25000"/>
              </a:spcAft>
            </a:pPr>
            <a:r>
              <a:rPr lang="en-US" i="0">
                <a:solidFill>
                  <a:schemeClr val="accent2"/>
                </a:solidFill>
              </a:rPr>
              <a:t>A</a:t>
            </a:r>
            <a:r>
              <a:rPr lang="en-US" i="0" baseline="-25000">
                <a:solidFill>
                  <a:schemeClr val="accent2"/>
                </a:solidFill>
              </a:rPr>
              <a:t>3</a:t>
            </a:r>
          </a:p>
          <a:p>
            <a:pPr eaLnBrk="1" hangingPunct="1"/>
            <a:r>
              <a:rPr lang="en-US" i="0">
                <a:solidFill>
                  <a:schemeClr val="accent2"/>
                </a:solidFill>
              </a:rPr>
              <a:t>A</a:t>
            </a:r>
            <a:r>
              <a:rPr lang="en-US" i="0" baseline="-25000">
                <a:solidFill>
                  <a:schemeClr val="accent2"/>
                </a:solidFill>
              </a:rPr>
              <a:t>4</a:t>
            </a:r>
          </a:p>
        </p:txBody>
      </p:sp>
      <p:sp>
        <p:nvSpPr>
          <p:cNvPr id="15368" name="AutoShape 6"/>
          <p:cNvSpPr>
            <a:spLocks/>
          </p:cNvSpPr>
          <p:nvPr/>
        </p:nvSpPr>
        <p:spPr bwMode="auto">
          <a:xfrm>
            <a:off x="2364552" y="3311214"/>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5369" name="AutoShape 7"/>
          <p:cNvSpPr>
            <a:spLocks/>
          </p:cNvSpPr>
          <p:nvPr/>
        </p:nvSpPr>
        <p:spPr bwMode="auto">
          <a:xfrm>
            <a:off x="4420364" y="3235014"/>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5370" name="Text Box 8"/>
          <p:cNvSpPr txBox="1">
            <a:spLocks noChangeArrowheads="1"/>
          </p:cNvSpPr>
          <p:nvPr/>
        </p:nvSpPr>
        <p:spPr bwMode="auto">
          <a:xfrm>
            <a:off x="1754952" y="5216214"/>
            <a:ext cx="29702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t>Attribute Affinity Matrix</a:t>
            </a:r>
          </a:p>
        </p:txBody>
      </p:sp>
      <p:sp>
        <p:nvSpPr>
          <p:cNvPr id="15371" name="Rectangle 9"/>
          <p:cNvSpPr>
            <a:spLocks noChangeArrowheads="1"/>
          </p:cNvSpPr>
          <p:nvPr/>
        </p:nvSpPr>
        <p:spPr bwMode="auto">
          <a:xfrm>
            <a:off x="1606550" y="297050"/>
            <a:ext cx="59309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457200" indent="-457200"/>
            <a:r>
              <a:rPr lang="en-US" sz="3600" b="1" i="0" dirty="0">
                <a:solidFill>
                  <a:srgbClr val="800000"/>
                </a:solidFill>
              </a:rPr>
              <a:t>Attribute Affinity Matrix</a:t>
            </a:r>
          </a:p>
        </p:txBody>
      </p:sp>
      <p:graphicFrame>
        <p:nvGraphicFramePr>
          <p:cNvPr id="15363" name="Object 11"/>
          <p:cNvGraphicFramePr>
            <a:graphicFrameLocks noChangeAspect="1"/>
          </p:cNvGraphicFramePr>
          <p:nvPr>
            <p:extLst>
              <p:ext uri="{D42A27DB-BD31-4B8C-83A1-F6EECF244321}">
                <p14:modId xmlns:p14="http://schemas.microsoft.com/office/powerpoint/2010/main" val="1367577444"/>
              </p:ext>
            </p:extLst>
          </p:nvPr>
        </p:nvGraphicFramePr>
        <p:xfrm>
          <a:off x="3344039" y="3822389"/>
          <a:ext cx="847725" cy="250825"/>
        </p:xfrm>
        <a:graphic>
          <a:graphicData uri="http://schemas.openxmlformats.org/presentationml/2006/ole">
            <mc:AlternateContent xmlns:mc="http://schemas.openxmlformats.org/markup-compatibility/2006">
              <mc:Choice xmlns:v="urn:schemas-microsoft-com:vml" Requires="v">
                <p:oleObj name="Equation" r:id="rId3" imgW="685800" imgH="203040" progId="Equation.3">
                  <p:embed/>
                </p:oleObj>
              </mc:Choice>
              <mc:Fallback>
                <p:oleObj name="Equation" r:id="rId3" imgW="685800" imgH="203040" progId="Equation.3">
                  <p:embed/>
                  <p:pic>
                    <p:nvPicPr>
                      <p:cNvPr id="1536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039" y="3822389"/>
                        <a:ext cx="847725" cy="250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372" name="Line 12"/>
          <p:cNvSpPr>
            <a:spLocks noChangeShapeType="1"/>
          </p:cNvSpPr>
          <p:nvPr/>
        </p:nvSpPr>
        <p:spPr bwMode="auto">
          <a:xfrm>
            <a:off x="2286764" y="3997014"/>
            <a:ext cx="990600" cy="0"/>
          </a:xfrm>
          <a:prstGeom prst="line">
            <a:avLst/>
          </a:prstGeom>
          <a:noFill/>
          <a:ln w="28575">
            <a:solidFill>
              <a:srgbClr val="9900CC"/>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373" name="Line 13"/>
          <p:cNvSpPr>
            <a:spLocks noChangeShapeType="1"/>
          </p:cNvSpPr>
          <p:nvPr/>
        </p:nvSpPr>
        <p:spPr bwMode="auto">
          <a:xfrm>
            <a:off x="3658364" y="3235014"/>
            <a:ext cx="0" cy="533400"/>
          </a:xfrm>
          <a:prstGeom prst="line">
            <a:avLst/>
          </a:prstGeom>
          <a:noFill/>
          <a:ln w="28575">
            <a:solidFill>
              <a:srgbClr val="9900CC"/>
            </a:solidFill>
            <a:prstDash val="dash"/>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C84A7AD-47AF-441B-8A69-2D3A2DF30A38}"/>
                  </a:ext>
                </a:extLst>
              </p:cNvPr>
              <p:cNvSpPr txBox="1"/>
              <p:nvPr/>
            </p:nvSpPr>
            <p:spPr>
              <a:xfrm>
                <a:off x="534164" y="1752600"/>
                <a:ext cx="8075672" cy="466603"/>
              </a:xfrm>
              <a:prstGeom prst="rect">
                <a:avLst/>
              </a:prstGeom>
              <a:noFill/>
            </p:spPr>
            <p:txBody>
              <a:bodyPr wrap="none" rtlCol="0">
                <a:spAutoFit/>
              </a:bodyPr>
              <a:lstStyle/>
              <a:p>
                <a:r>
                  <a:rPr lang="en-US" sz="2000" dirty="0"/>
                  <a:t>aff</a:t>
                </a:r>
                <a14:m>
                  <m:oMath xmlns:m="http://schemas.openxmlformats.org/officeDocument/2006/math">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𝐴</m:t>
                            </m:r>
                          </m:e>
                          <m:sub>
                            <m:r>
                              <a:rPr lang="en-US" sz="2000" b="0" i="1" smtClean="0">
                                <a:latin typeface="Cambria Math" panose="02040503050406030204" pitchFamily="18" charset="0"/>
                              </a:rPr>
                              <m:t>3</m:t>
                            </m:r>
                          </m:sub>
                        </m:sSub>
                      </m:e>
                    </m:d>
                  </m:oMath>
                </a14:m>
                <a:r>
                  <a:rPr lang="en-US" sz="2000" dirty="0"/>
                  <a:t> = </a:t>
                </a:r>
                <a14:m>
                  <m:oMath xmlns:m="http://schemas.openxmlformats.org/officeDocument/2006/math">
                    <m:nary>
                      <m:naryPr>
                        <m:chr m:val="∑"/>
                        <m:supHide m:val="on"/>
                        <m:ctrlPr>
                          <a:rPr lang="en-US" sz="2000" i="1" smtClean="0">
                            <a:latin typeface="Cambria Math" panose="02040503050406030204" pitchFamily="18" charset="0"/>
                          </a:rPr>
                        </m:ctrlPr>
                      </m:naryPr>
                      <m:sub>
                        <m:r>
                          <m:rPr>
                            <m:brk m:alnAt="7"/>
                          </m:rPr>
                          <a:rPr lang="en-US" sz="2000" b="0" i="1" smtClean="0">
                            <a:latin typeface="Cambria Math" panose="02040503050406030204" pitchFamily="18" charset="0"/>
                          </a:rPr>
                          <m:t>𝑎</m:t>
                        </m:r>
                        <m:r>
                          <a:rPr lang="en-US" sz="2000" b="0" i="1" smtClean="0">
                            <a:latin typeface="Cambria Math" panose="02040503050406030204" pitchFamily="18" charset="0"/>
                          </a:rPr>
                          <m:t>𝑙𝑙</m:t>
                        </m:r>
                        <m:r>
                          <a:rPr lang="en-US" sz="2000" b="0" i="1" smtClean="0">
                            <a:latin typeface="Cambria Math" panose="02040503050406030204" pitchFamily="18" charset="0"/>
                          </a:rPr>
                          <m:t> </m:t>
                        </m:r>
                        <m:r>
                          <a:rPr lang="en-US" sz="2000" b="0" i="1" smtClean="0">
                            <a:latin typeface="Cambria Math" panose="02040503050406030204" pitchFamily="18" charset="0"/>
                          </a:rPr>
                          <m:t>𝑠𝑖𝑡𝑒𝑠</m:t>
                        </m:r>
                      </m:sub>
                      <m:sup/>
                      <m:e>
                        <m:d>
                          <m:dPr>
                            <m:ctrlPr>
                              <a:rPr lang="en-US" sz="2000" i="1" smtClean="0">
                                <a:latin typeface="Cambria Math" panose="02040503050406030204" pitchFamily="18" charset="0"/>
                              </a:rPr>
                            </m:ctrlPr>
                          </m:dPr>
                          <m:e>
                            <m:nary>
                              <m:naryPr>
                                <m:chr m:val="∑"/>
                                <m:supHide m:val="on"/>
                                <m:ctrlPr>
                                  <a:rPr lang="en-US" sz="2000" i="1" smtClean="0">
                                    <a:latin typeface="Cambria Math" panose="02040503050406030204" pitchFamily="18" charset="0"/>
                                  </a:rPr>
                                </m:ctrlPr>
                              </m:naryPr>
                              <m:sub>
                                <m:r>
                                  <m:rPr>
                                    <m:brk m:alnAt="7"/>
                                  </m:rP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𝑢𝑠𝑒</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𝑘</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2</m:t>
                                        </m:r>
                                      </m:sub>
                                    </m:sSub>
                                  </m:e>
                                </m:d>
                                <m:r>
                                  <m:rPr>
                                    <m:brk m:alnAt="7"/>
                                  </m:rP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 ∧ </m:t>
                                </m:r>
                                <m:r>
                                  <a:rPr lang="en-US" sz="2000" b="0" i="1" smtClean="0">
                                    <a:latin typeface="Cambria Math" panose="02040503050406030204" pitchFamily="18" charset="0"/>
                                    <a:ea typeface="Cambria Math" panose="02040503050406030204" pitchFamily="18" charset="0"/>
                                  </a:rPr>
                                  <m:t>𝑢𝑠𝑒</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𝑘</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b="0" i="1" smtClean="0">
                                            <a:latin typeface="Cambria Math" panose="02040503050406030204" pitchFamily="18" charset="0"/>
                                            <a:ea typeface="Cambria Math" panose="02040503050406030204" pitchFamily="18" charset="0"/>
                                          </a:rPr>
                                          <m:t>3</m:t>
                                        </m:r>
                                      </m:sub>
                                    </m:sSub>
                                  </m:e>
                                </m:d>
                                <m:r>
                                  <m:rPr>
                                    <m:brk m:alnAt="7"/>
                                  </m:rP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sub>
                              <m:sup/>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𝑟𝑒𝑓</m:t>
                                    </m:r>
                                  </m:e>
                                  <m:sub>
                                    <m:r>
                                      <a:rPr lang="en-US" sz="2000" b="0" i="1" smtClean="0">
                                        <a:latin typeface="Cambria Math" panose="02040503050406030204" pitchFamily="18" charset="0"/>
                                      </a:rPr>
                                      <m:t>𝑠</m:t>
                                    </m:r>
                                  </m:sub>
                                </m:sSub>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𝑘</m:t>
                                        </m:r>
                                      </m:sub>
                                    </m:sSub>
                                  </m:e>
                                </m:d>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𝑎𝑐𝑐</m:t>
                                    </m:r>
                                  </m:e>
                                  <m:sub>
                                    <m:r>
                                      <a:rPr lang="en-US" sz="2000" b="0" i="1" smtClean="0">
                                        <a:latin typeface="Cambria Math" panose="02040503050406030204" pitchFamily="18" charset="0"/>
                                        <a:ea typeface="Cambria Math" panose="02040503050406030204" pitchFamily="18" charset="0"/>
                                      </a:rPr>
                                      <m:t>𝑠</m:t>
                                    </m:r>
                                  </m:sub>
                                </m:sSub>
                                <m:d>
                                  <m:dPr>
                                    <m:ctrlPr>
                                      <a:rPr lang="en-US" sz="2000" i="1" smtClean="0">
                                        <a:latin typeface="Cambria Math" panose="02040503050406030204" pitchFamily="18" charset="0"/>
                                        <a:ea typeface="Cambria Math" panose="02040503050406030204" pitchFamily="18" charset="0"/>
                                      </a:rPr>
                                    </m:ctrlPr>
                                  </m:dPr>
                                  <m:e>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𝑞</m:t>
                                        </m:r>
                                      </m:e>
                                      <m:sub>
                                        <m:r>
                                          <a:rPr lang="en-US" sz="2000" b="0" i="1" smtClean="0">
                                            <a:latin typeface="Cambria Math" panose="02040503050406030204" pitchFamily="18" charset="0"/>
                                            <a:ea typeface="Cambria Math" panose="02040503050406030204" pitchFamily="18" charset="0"/>
                                          </a:rPr>
                                          <m:t>𝑘</m:t>
                                        </m:r>
                                      </m:sub>
                                    </m:sSub>
                                  </m:e>
                                </m:d>
                              </m:e>
                            </m:nary>
                          </m:e>
                        </m:d>
                      </m:e>
                    </m:nary>
                  </m:oMath>
                </a14:m>
                <a:endParaRPr lang="en-US" dirty="0"/>
              </a:p>
            </p:txBody>
          </p:sp>
        </mc:Choice>
        <mc:Fallback xmlns="">
          <p:sp>
            <p:nvSpPr>
              <p:cNvPr id="19" name="TextBox 18">
                <a:extLst>
                  <a:ext uri="{FF2B5EF4-FFF2-40B4-BE49-F238E27FC236}">
                    <a16:creationId xmlns:a16="http://schemas.microsoft.com/office/drawing/2014/main" id="{8C84A7AD-47AF-441B-8A69-2D3A2DF30A38}"/>
                  </a:ext>
                </a:extLst>
              </p:cNvPr>
              <p:cNvSpPr txBox="1">
                <a:spLocks noRot="1" noChangeAspect="1" noMove="1" noResize="1" noEditPoints="1" noAdjustHandles="1" noChangeArrowheads="1" noChangeShapeType="1" noTextEdit="1"/>
              </p:cNvSpPr>
              <p:nvPr/>
            </p:nvSpPr>
            <p:spPr>
              <a:xfrm>
                <a:off x="534164" y="1752600"/>
                <a:ext cx="8075672" cy="466603"/>
              </a:xfrm>
              <a:prstGeom prst="rect">
                <a:avLst/>
              </a:prstGeom>
              <a:blipFill>
                <a:blip r:embed="rId6"/>
                <a:stretch>
                  <a:fillRect l="-831" t="-101316" b="-148684"/>
                </a:stretch>
              </a:blipFill>
            </p:spPr>
            <p:txBody>
              <a:bodyPr/>
              <a:lstStyle/>
              <a:p>
                <a:r>
                  <a:rPr lang="en-US">
                    <a:noFill/>
                  </a:rPr>
                  <a:t> </a:t>
                </a:r>
              </a:p>
            </p:txBody>
          </p:sp>
        </mc:Fallback>
      </mc:AlternateContent>
      <p:sp>
        <p:nvSpPr>
          <p:cNvPr id="2" name="Arrow: Curved Left 1">
            <a:extLst>
              <a:ext uri="{FF2B5EF4-FFF2-40B4-BE49-F238E27FC236}">
                <a16:creationId xmlns:a16="http://schemas.microsoft.com/office/drawing/2014/main" id="{77AD9FEC-AE85-465F-B450-AFB7A8132D07}"/>
              </a:ext>
            </a:extLst>
          </p:cNvPr>
          <p:cNvSpPr/>
          <p:nvPr/>
        </p:nvSpPr>
        <p:spPr bwMode="auto">
          <a:xfrm rot="2583371">
            <a:off x="4870688" y="2136647"/>
            <a:ext cx="731520" cy="2652759"/>
          </a:xfrm>
          <a:prstGeom prst="curvedLeftArrow">
            <a:avLst/>
          </a:prstGeom>
          <a:solidFill>
            <a:srgbClr val="15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15363"/>
                                        </p:tgtEl>
                                      </p:cBhvr>
                                    </p:animEffect>
                                    <p:animScale>
                                      <p:cBhvr>
                                        <p:cTn id="7" dur="500" autoRev="1" fill="hold"/>
                                        <p:tgtEl>
                                          <p:spTgt spid="153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ctrTitle"/>
          </p:nvPr>
        </p:nvSpPr>
        <p:spPr>
          <a:xfrm>
            <a:off x="685800" y="2286000"/>
            <a:ext cx="7772400" cy="1143000"/>
          </a:xfrm>
        </p:spPr>
        <p:txBody>
          <a:bodyPr/>
          <a:lstStyle/>
          <a:p>
            <a:pPr eaLnBrk="1" hangingPunct="1"/>
            <a:r>
              <a:rPr lang="en-US" b="1">
                <a:solidFill>
                  <a:srgbClr val="800000"/>
                </a:solidFill>
                <a:latin typeface="Comic Sans MS" pitchFamily="66" charset="0"/>
              </a:rPr>
              <a:t>Distributed DBMS Architecture</a:t>
            </a:r>
          </a:p>
        </p:txBody>
      </p:sp>
      <p:sp>
        <p:nvSpPr>
          <p:cNvPr id="32771" name="Rectangle 1027"/>
          <p:cNvSpPr>
            <a:spLocks noGrp="1" noChangeArrowheads="1"/>
          </p:cNvSpPr>
          <p:nvPr>
            <p:ph type="subTitle" idx="1"/>
          </p:nvPr>
        </p:nvSpPr>
        <p:spPr/>
        <p:txBody>
          <a:bodyPr/>
          <a:lstStyle/>
          <a:p>
            <a:pPr eaLnBrk="1" hangingPunct="1"/>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024"/>
          <p:cNvGraphicFramePr>
            <a:graphicFrameLocks noChangeAspect="1"/>
          </p:cNvGraphicFramePr>
          <p:nvPr/>
        </p:nvGraphicFramePr>
        <p:xfrm>
          <a:off x="1905000" y="2590800"/>
          <a:ext cx="1593850" cy="1828800"/>
        </p:xfrm>
        <a:graphic>
          <a:graphicData uri="http://schemas.openxmlformats.org/presentationml/2006/ole">
            <mc:AlternateContent xmlns:mc="http://schemas.openxmlformats.org/markup-compatibility/2006">
              <mc:Choice xmlns:v="urn:schemas-microsoft-com:vml" Requires="v">
                <p:oleObj name="Equation" r:id="rId3" imgW="774360" imgH="888840" progId="Equation.3">
                  <p:embed/>
                </p:oleObj>
              </mc:Choice>
              <mc:Fallback>
                <p:oleObj name="Equation" r:id="rId3" imgW="774360" imgH="888840" progId="Equation.3">
                  <p:embed/>
                  <p:pic>
                    <p:nvPicPr>
                      <p:cNvPr id="1638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590800"/>
                        <a:ext cx="1593850"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388" name="Text Box 3"/>
          <p:cNvSpPr txBox="1">
            <a:spLocks noChangeArrowheads="1"/>
          </p:cNvSpPr>
          <p:nvPr/>
        </p:nvSpPr>
        <p:spPr bwMode="auto">
          <a:xfrm>
            <a:off x="1828800" y="2133600"/>
            <a:ext cx="1835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2</a:t>
            </a:r>
            <a:r>
              <a:rPr lang="en-US" sz="2000" i="0">
                <a:solidFill>
                  <a:srgbClr val="CC3399"/>
                </a:solidFill>
              </a:rPr>
              <a:t>  A</a:t>
            </a:r>
            <a:r>
              <a:rPr lang="en-US" sz="2000" i="0" baseline="-25000">
                <a:solidFill>
                  <a:srgbClr val="CC3399"/>
                </a:solidFill>
              </a:rPr>
              <a:t>3</a:t>
            </a:r>
            <a:r>
              <a:rPr lang="en-US" sz="2000" i="0">
                <a:solidFill>
                  <a:srgbClr val="CC3399"/>
                </a:solidFill>
              </a:rPr>
              <a:t>  A</a:t>
            </a:r>
            <a:r>
              <a:rPr lang="en-US" sz="2000" i="0" baseline="-25000">
                <a:solidFill>
                  <a:srgbClr val="CC3399"/>
                </a:solidFill>
              </a:rPr>
              <a:t>4</a:t>
            </a:r>
          </a:p>
        </p:txBody>
      </p:sp>
      <p:sp>
        <p:nvSpPr>
          <p:cNvPr id="16389" name="Text Box 4"/>
          <p:cNvSpPr txBox="1">
            <a:spLocks noChangeArrowheads="1"/>
          </p:cNvSpPr>
          <p:nvPr/>
        </p:nvSpPr>
        <p:spPr bwMode="auto">
          <a:xfrm>
            <a:off x="1295400" y="2557463"/>
            <a:ext cx="4667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q</a:t>
            </a:r>
            <a:r>
              <a:rPr lang="en-US" i="0" baseline="-25000">
                <a:solidFill>
                  <a:srgbClr val="CA7800"/>
                </a:solidFill>
              </a:rPr>
              <a:t>1</a:t>
            </a:r>
          </a:p>
          <a:p>
            <a:pPr eaLnBrk="1" hangingPunct="1">
              <a:spcAft>
                <a:spcPct val="20000"/>
              </a:spcAft>
            </a:pPr>
            <a:r>
              <a:rPr lang="en-US" i="0">
                <a:solidFill>
                  <a:srgbClr val="CA7800"/>
                </a:solidFill>
              </a:rPr>
              <a:t>q</a:t>
            </a:r>
            <a:r>
              <a:rPr lang="en-US" i="0" baseline="-25000">
                <a:solidFill>
                  <a:srgbClr val="CA7800"/>
                </a:solidFill>
              </a:rPr>
              <a:t>2</a:t>
            </a:r>
          </a:p>
          <a:p>
            <a:pPr eaLnBrk="1" hangingPunct="1">
              <a:spcAft>
                <a:spcPct val="20000"/>
              </a:spcAft>
            </a:pPr>
            <a:r>
              <a:rPr lang="en-US" i="0">
                <a:solidFill>
                  <a:srgbClr val="CA7800"/>
                </a:solidFill>
              </a:rPr>
              <a:t>q</a:t>
            </a:r>
            <a:r>
              <a:rPr lang="en-US" i="0" baseline="-25000">
                <a:solidFill>
                  <a:srgbClr val="CA7800"/>
                </a:solidFill>
              </a:rPr>
              <a:t>3</a:t>
            </a:r>
          </a:p>
          <a:p>
            <a:pPr eaLnBrk="1" hangingPunct="1">
              <a:spcAft>
                <a:spcPct val="20000"/>
              </a:spcAft>
            </a:pPr>
            <a:r>
              <a:rPr lang="en-US" i="0">
                <a:solidFill>
                  <a:srgbClr val="CA7800"/>
                </a:solidFill>
              </a:rPr>
              <a:t>q</a:t>
            </a:r>
            <a:r>
              <a:rPr lang="en-US" i="0" baseline="-25000">
                <a:solidFill>
                  <a:srgbClr val="CA7800"/>
                </a:solidFill>
              </a:rPr>
              <a:t>4</a:t>
            </a:r>
          </a:p>
        </p:txBody>
      </p:sp>
      <p:sp>
        <p:nvSpPr>
          <p:cNvPr id="16390" name="AutoShape 5"/>
          <p:cNvSpPr>
            <a:spLocks/>
          </p:cNvSpPr>
          <p:nvPr/>
        </p:nvSpPr>
        <p:spPr bwMode="auto">
          <a:xfrm>
            <a:off x="1752600" y="2590800"/>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6391" name="AutoShape 6"/>
          <p:cNvSpPr>
            <a:spLocks/>
          </p:cNvSpPr>
          <p:nvPr/>
        </p:nvSpPr>
        <p:spPr bwMode="auto">
          <a:xfrm>
            <a:off x="3505200" y="2514600"/>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6392" name="Text Box 7"/>
          <p:cNvSpPr txBox="1">
            <a:spLocks noChangeArrowheads="1"/>
          </p:cNvSpPr>
          <p:nvPr/>
        </p:nvSpPr>
        <p:spPr bwMode="auto">
          <a:xfrm>
            <a:off x="1143000" y="4495800"/>
            <a:ext cx="2741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chemeClr val="accent2"/>
                </a:solidFill>
              </a:rPr>
              <a:t>Attribute Usage Matrix</a:t>
            </a:r>
          </a:p>
        </p:txBody>
      </p:sp>
      <p:graphicFrame>
        <p:nvGraphicFramePr>
          <p:cNvPr id="16387" name="Object 1025"/>
          <p:cNvGraphicFramePr>
            <a:graphicFrameLocks noChangeAspect="1"/>
          </p:cNvGraphicFramePr>
          <p:nvPr/>
        </p:nvGraphicFramePr>
        <p:xfrm>
          <a:off x="5257800" y="2590800"/>
          <a:ext cx="2195513" cy="1828800"/>
        </p:xfrm>
        <a:graphic>
          <a:graphicData uri="http://schemas.openxmlformats.org/presentationml/2006/ole">
            <mc:AlternateContent xmlns:mc="http://schemas.openxmlformats.org/markup-compatibility/2006">
              <mc:Choice xmlns:v="urn:schemas-microsoft-com:vml" Requires="v">
                <p:oleObj name="Equation" r:id="rId5" imgW="1066680" imgH="888840" progId="Equation.3">
                  <p:embed/>
                </p:oleObj>
              </mc:Choice>
              <mc:Fallback>
                <p:oleObj name="Equation" r:id="rId5" imgW="1066680" imgH="888840" progId="Equation.3">
                  <p:embed/>
                  <p:pic>
                    <p:nvPicPr>
                      <p:cNvPr id="16387"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590800"/>
                        <a:ext cx="2195513"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393" name="Text Box 9"/>
          <p:cNvSpPr txBox="1">
            <a:spLocks noChangeArrowheads="1"/>
          </p:cNvSpPr>
          <p:nvPr/>
        </p:nvSpPr>
        <p:spPr bwMode="auto">
          <a:xfrm>
            <a:off x="5334000" y="2133600"/>
            <a:ext cx="2135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2   </a:t>
            </a:r>
            <a:r>
              <a:rPr lang="en-US" sz="2000" i="0">
                <a:solidFill>
                  <a:srgbClr val="CC3399"/>
                </a:solidFill>
              </a:rPr>
              <a:t>  A</a:t>
            </a:r>
            <a:r>
              <a:rPr lang="en-US" sz="2000" i="0" baseline="-25000">
                <a:solidFill>
                  <a:srgbClr val="CC3399"/>
                </a:solidFill>
              </a:rPr>
              <a:t>3</a:t>
            </a:r>
            <a:r>
              <a:rPr lang="en-US" sz="2000" i="0">
                <a:solidFill>
                  <a:srgbClr val="CC3399"/>
                </a:solidFill>
              </a:rPr>
              <a:t>    A</a:t>
            </a:r>
            <a:r>
              <a:rPr lang="en-US" sz="2000" i="0" baseline="-25000">
                <a:solidFill>
                  <a:srgbClr val="CC3399"/>
                </a:solidFill>
              </a:rPr>
              <a:t>4</a:t>
            </a:r>
          </a:p>
        </p:txBody>
      </p:sp>
      <p:sp>
        <p:nvSpPr>
          <p:cNvPr id="16394" name="Text Box 10"/>
          <p:cNvSpPr txBox="1">
            <a:spLocks noChangeArrowheads="1"/>
          </p:cNvSpPr>
          <p:nvPr/>
        </p:nvSpPr>
        <p:spPr bwMode="auto">
          <a:xfrm>
            <a:off x="4724400" y="2557463"/>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16395" name="AutoShape 11"/>
          <p:cNvSpPr>
            <a:spLocks/>
          </p:cNvSpPr>
          <p:nvPr/>
        </p:nvSpPr>
        <p:spPr bwMode="auto">
          <a:xfrm>
            <a:off x="5257800" y="2590800"/>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6396" name="AutoShape 12"/>
          <p:cNvSpPr>
            <a:spLocks/>
          </p:cNvSpPr>
          <p:nvPr/>
        </p:nvSpPr>
        <p:spPr bwMode="auto">
          <a:xfrm>
            <a:off x="7467600" y="2514600"/>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6397" name="Text Box 13"/>
          <p:cNvSpPr txBox="1">
            <a:spLocks noChangeArrowheads="1"/>
          </p:cNvSpPr>
          <p:nvPr/>
        </p:nvSpPr>
        <p:spPr bwMode="auto">
          <a:xfrm>
            <a:off x="4648200" y="4495800"/>
            <a:ext cx="35401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chemeClr val="accent2"/>
                </a:solidFill>
              </a:rPr>
              <a:t>Attribute Affinity Matrix (AA)</a:t>
            </a:r>
          </a:p>
        </p:txBody>
      </p:sp>
      <p:sp>
        <p:nvSpPr>
          <p:cNvPr id="16398" name="Text Box 14"/>
          <p:cNvSpPr txBox="1">
            <a:spLocks noChangeArrowheads="1"/>
          </p:cNvSpPr>
          <p:nvPr/>
        </p:nvSpPr>
        <p:spPr bwMode="auto">
          <a:xfrm>
            <a:off x="533400" y="1109663"/>
            <a:ext cx="8001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600" b="1" i="0">
                <a:solidFill>
                  <a:srgbClr val="800000"/>
                </a:solidFill>
              </a:rPr>
              <a:t>Attribute Affinity Matrix Example</a:t>
            </a:r>
          </a:p>
        </p:txBody>
      </p:sp>
      <p:sp>
        <p:nvSpPr>
          <p:cNvPr id="16399" name="Text Box 15"/>
          <p:cNvSpPr txBox="1">
            <a:spLocks noChangeArrowheads="1"/>
          </p:cNvSpPr>
          <p:nvPr/>
        </p:nvSpPr>
        <p:spPr bwMode="auto">
          <a:xfrm>
            <a:off x="1143000" y="1981200"/>
            <a:ext cx="701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a:p>
        </p:txBody>
      </p:sp>
      <p:sp>
        <p:nvSpPr>
          <p:cNvPr id="16400" name="Text Box 16"/>
          <p:cNvSpPr txBox="1">
            <a:spLocks noChangeArrowheads="1"/>
          </p:cNvSpPr>
          <p:nvPr/>
        </p:nvSpPr>
        <p:spPr bwMode="auto">
          <a:xfrm>
            <a:off x="500063" y="5638800"/>
            <a:ext cx="8110537" cy="457200"/>
          </a:xfrm>
          <a:prstGeom prst="rect">
            <a:avLst/>
          </a:prstGeom>
          <a:solidFill>
            <a:srgbClr val="E1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b="1" i="0"/>
              <a:t>Next Step</a:t>
            </a:r>
            <a:r>
              <a:rPr lang="en-US"/>
              <a:t> -   </a:t>
            </a:r>
            <a:r>
              <a:rPr lang="en-US" i="0"/>
              <a:t>Determine</a:t>
            </a:r>
            <a:r>
              <a:rPr lang="en-US"/>
              <a:t> clustered affinity </a:t>
            </a:r>
            <a:r>
              <a:rPr lang="en-US" i="0"/>
              <a:t>(CA)</a:t>
            </a:r>
            <a:r>
              <a:rPr lang="en-US"/>
              <a:t> </a:t>
            </a:r>
            <a:r>
              <a:rPr lang="en-US" i="0"/>
              <a:t>matrix</a:t>
            </a:r>
          </a:p>
        </p:txBody>
      </p:sp>
      <p:sp>
        <p:nvSpPr>
          <p:cNvPr id="2" name="Arrow: Right 1">
            <a:extLst>
              <a:ext uri="{FF2B5EF4-FFF2-40B4-BE49-F238E27FC236}">
                <a16:creationId xmlns:a16="http://schemas.microsoft.com/office/drawing/2014/main" id="{164F266E-74AF-42B7-967D-82A084D677DC}"/>
              </a:ext>
            </a:extLst>
          </p:cNvPr>
          <p:cNvSpPr/>
          <p:nvPr/>
        </p:nvSpPr>
        <p:spPr bwMode="auto">
          <a:xfrm>
            <a:off x="3819524" y="3231706"/>
            <a:ext cx="828676"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056"/>
          <p:cNvGraphicFramePr>
            <a:graphicFrameLocks noChangeAspect="1"/>
          </p:cNvGraphicFramePr>
          <p:nvPr>
            <p:extLst>
              <p:ext uri="{D42A27DB-BD31-4B8C-83A1-F6EECF244321}">
                <p14:modId xmlns:p14="http://schemas.microsoft.com/office/powerpoint/2010/main" val="803283129"/>
              </p:ext>
            </p:extLst>
          </p:nvPr>
        </p:nvGraphicFramePr>
        <p:xfrm>
          <a:off x="1371600" y="3756025"/>
          <a:ext cx="2195513" cy="1828800"/>
        </p:xfrm>
        <a:graphic>
          <a:graphicData uri="http://schemas.openxmlformats.org/presentationml/2006/ole">
            <mc:AlternateContent xmlns:mc="http://schemas.openxmlformats.org/markup-compatibility/2006">
              <mc:Choice xmlns:v="urn:schemas-microsoft-com:vml" Requires="v">
                <p:oleObj name="Equation" r:id="rId3" imgW="1066680" imgH="888840" progId="Equation.3">
                  <p:embed/>
                </p:oleObj>
              </mc:Choice>
              <mc:Fallback>
                <p:oleObj name="Equation" r:id="rId3" imgW="1066680" imgH="888840" progId="Equation.3">
                  <p:embed/>
                  <p:pic>
                    <p:nvPicPr>
                      <p:cNvPr id="17410" name="Object 20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756025"/>
                        <a:ext cx="2195513"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412" name="Text Box 2057"/>
          <p:cNvSpPr txBox="1">
            <a:spLocks noChangeArrowheads="1"/>
          </p:cNvSpPr>
          <p:nvPr/>
        </p:nvSpPr>
        <p:spPr bwMode="auto">
          <a:xfrm>
            <a:off x="1412875" y="3290888"/>
            <a:ext cx="2135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2   </a:t>
            </a:r>
            <a:r>
              <a:rPr lang="en-US" sz="2000" i="0">
                <a:solidFill>
                  <a:srgbClr val="CC3399"/>
                </a:solidFill>
              </a:rPr>
              <a:t>  A</a:t>
            </a:r>
            <a:r>
              <a:rPr lang="en-US" sz="2000" i="0" baseline="-25000">
                <a:solidFill>
                  <a:srgbClr val="CC3399"/>
                </a:solidFill>
              </a:rPr>
              <a:t>3</a:t>
            </a:r>
            <a:r>
              <a:rPr lang="en-US" sz="2000" i="0">
                <a:solidFill>
                  <a:srgbClr val="CC3399"/>
                </a:solidFill>
              </a:rPr>
              <a:t>    A</a:t>
            </a:r>
            <a:r>
              <a:rPr lang="en-US" sz="2000" i="0" baseline="-25000">
                <a:solidFill>
                  <a:srgbClr val="CC3399"/>
                </a:solidFill>
              </a:rPr>
              <a:t>4</a:t>
            </a:r>
          </a:p>
        </p:txBody>
      </p:sp>
      <p:sp>
        <p:nvSpPr>
          <p:cNvPr id="17413" name="Text Box 2058"/>
          <p:cNvSpPr txBox="1">
            <a:spLocks noChangeArrowheads="1"/>
          </p:cNvSpPr>
          <p:nvPr/>
        </p:nvSpPr>
        <p:spPr bwMode="auto">
          <a:xfrm>
            <a:off x="803275" y="37147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17414" name="AutoShape 2059"/>
          <p:cNvSpPr>
            <a:spLocks/>
          </p:cNvSpPr>
          <p:nvPr/>
        </p:nvSpPr>
        <p:spPr bwMode="auto">
          <a:xfrm>
            <a:off x="1336675" y="37480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7415" name="AutoShape 2060"/>
          <p:cNvSpPr>
            <a:spLocks/>
          </p:cNvSpPr>
          <p:nvPr/>
        </p:nvSpPr>
        <p:spPr bwMode="auto">
          <a:xfrm>
            <a:off x="3546475" y="36718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7416" name="Text Box 2061"/>
          <p:cNvSpPr txBox="1">
            <a:spLocks noChangeArrowheads="1"/>
          </p:cNvSpPr>
          <p:nvPr/>
        </p:nvSpPr>
        <p:spPr bwMode="auto">
          <a:xfrm>
            <a:off x="533400" y="5653088"/>
            <a:ext cx="35401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Attribute Affinity Matrix (AA)</a:t>
            </a:r>
          </a:p>
        </p:txBody>
      </p:sp>
      <p:sp>
        <p:nvSpPr>
          <p:cNvPr id="17417" name="Text Box 2062"/>
          <p:cNvSpPr txBox="1">
            <a:spLocks noChangeArrowheads="1"/>
          </p:cNvSpPr>
          <p:nvPr/>
        </p:nvSpPr>
        <p:spPr bwMode="auto">
          <a:xfrm>
            <a:off x="1811338" y="914400"/>
            <a:ext cx="5281612"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200" b="1" i="0">
                <a:solidFill>
                  <a:srgbClr val="800000"/>
                </a:solidFill>
              </a:rPr>
              <a:t>Clustered Affinity Matrix</a:t>
            </a:r>
          </a:p>
          <a:p>
            <a:pPr algn="ctr" eaLnBrk="1" hangingPunct="1"/>
            <a:r>
              <a:rPr lang="en-US" sz="3200" b="1" i="0">
                <a:solidFill>
                  <a:srgbClr val="800000"/>
                </a:solidFill>
              </a:rPr>
              <a:t>Step 1:  Initialize CA</a:t>
            </a:r>
          </a:p>
        </p:txBody>
      </p:sp>
      <p:graphicFrame>
        <p:nvGraphicFramePr>
          <p:cNvPr id="125968" name="Object 2064"/>
          <p:cNvGraphicFramePr>
            <a:graphicFrameLocks noChangeAspect="1"/>
          </p:cNvGraphicFramePr>
          <p:nvPr/>
        </p:nvGraphicFramePr>
        <p:xfrm>
          <a:off x="5802313" y="3748088"/>
          <a:ext cx="1881187" cy="1828800"/>
        </p:xfrm>
        <a:graphic>
          <a:graphicData uri="http://schemas.openxmlformats.org/presentationml/2006/ole">
            <mc:AlternateContent xmlns:mc="http://schemas.openxmlformats.org/markup-compatibility/2006">
              <mc:Choice xmlns:v="urn:schemas-microsoft-com:vml" Requires="v">
                <p:oleObj name="Equation" r:id="rId5" imgW="914400" imgH="888840" progId="Equation.3">
                  <p:embed/>
                </p:oleObj>
              </mc:Choice>
              <mc:Fallback>
                <p:oleObj name="Equation" r:id="rId5" imgW="914400" imgH="888840" progId="Equation.3">
                  <p:embed/>
                  <p:pic>
                    <p:nvPicPr>
                      <p:cNvPr id="125968" name="Object 20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2313" y="3748088"/>
                        <a:ext cx="1881187"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418" name="Text Box 2065"/>
          <p:cNvSpPr txBox="1">
            <a:spLocks noChangeArrowheads="1"/>
          </p:cNvSpPr>
          <p:nvPr/>
        </p:nvSpPr>
        <p:spPr bwMode="auto">
          <a:xfrm>
            <a:off x="5721350" y="3290888"/>
            <a:ext cx="2211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2   </a:t>
            </a:r>
            <a:r>
              <a:rPr lang="en-US" sz="2000" i="0">
                <a:solidFill>
                  <a:srgbClr val="CC3399"/>
                </a:solidFill>
              </a:rPr>
              <a:t>  A</a:t>
            </a:r>
            <a:r>
              <a:rPr lang="en-US" sz="2000" i="0" baseline="-25000">
                <a:solidFill>
                  <a:srgbClr val="CC3399"/>
                </a:solidFill>
              </a:rPr>
              <a:t>3</a:t>
            </a:r>
            <a:r>
              <a:rPr lang="en-US" sz="2000" i="0">
                <a:solidFill>
                  <a:srgbClr val="CC3399"/>
                </a:solidFill>
              </a:rPr>
              <a:t>   A</a:t>
            </a:r>
            <a:r>
              <a:rPr lang="en-US" sz="2000" i="0" baseline="-25000">
                <a:solidFill>
                  <a:srgbClr val="CC3399"/>
                </a:solidFill>
              </a:rPr>
              <a:t>4</a:t>
            </a:r>
          </a:p>
        </p:txBody>
      </p:sp>
      <p:sp>
        <p:nvSpPr>
          <p:cNvPr id="17419" name="Text Box 2066"/>
          <p:cNvSpPr txBox="1">
            <a:spLocks noChangeArrowheads="1"/>
          </p:cNvSpPr>
          <p:nvPr/>
        </p:nvSpPr>
        <p:spPr bwMode="auto">
          <a:xfrm>
            <a:off x="5111750" y="37147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17420" name="AutoShape 2067"/>
          <p:cNvSpPr>
            <a:spLocks/>
          </p:cNvSpPr>
          <p:nvPr/>
        </p:nvSpPr>
        <p:spPr bwMode="auto">
          <a:xfrm>
            <a:off x="5645150" y="37480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7421" name="AutoShape 2068"/>
          <p:cNvSpPr>
            <a:spLocks/>
          </p:cNvSpPr>
          <p:nvPr/>
        </p:nvSpPr>
        <p:spPr bwMode="auto">
          <a:xfrm>
            <a:off x="7854950" y="36718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7422" name="Text Box 2069"/>
          <p:cNvSpPr txBox="1">
            <a:spLocks noChangeArrowheads="1"/>
          </p:cNvSpPr>
          <p:nvPr/>
        </p:nvSpPr>
        <p:spPr bwMode="auto">
          <a:xfrm>
            <a:off x="4841875" y="5653088"/>
            <a:ext cx="3502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Clustered Affinity Matrix (CA)</a:t>
            </a:r>
          </a:p>
        </p:txBody>
      </p:sp>
      <p:sp>
        <p:nvSpPr>
          <p:cNvPr id="125979" name="Freeform 2075"/>
          <p:cNvSpPr>
            <a:spLocks/>
          </p:cNvSpPr>
          <p:nvPr/>
        </p:nvSpPr>
        <p:spPr bwMode="auto">
          <a:xfrm>
            <a:off x="1676400" y="2654300"/>
            <a:ext cx="4114800" cy="774700"/>
          </a:xfrm>
          <a:custGeom>
            <a:avLst/>
            <a:gdLst>
              <a:gd name="T0" fmla="*/ 0 w 2592"/>
              <a:gd name="T1" fmla="*/ 2147483647 h 488"/>
              <a:gd name="T2" fmla="*/ 2147483647 w 2592"/>
              <a:gd name="T3" fmla="*/ 2147483647 h 488"/>
              <a:gd name="T4" fmla="*/ 2147483647 w 2592"/>
              <a:gd name="T5" fmla="*/ 2147483647 h 488"/>
              <a:gd name="T6" fmla="*/ 0 60000 65536"/>
              <a:gd name="T7" fmla="*/ 0 60000 65536"/>
              <a:gd name="T8" fmla="*/ 0 60000 65536"/>
              <a:gd name="T9" fmla="*/ 0 w 2592"/>
              <a:gd name="T10" fmla="*/ 0 h 488"/>
              <a:gd name="T11" fmla="*/ 2592 w 2592"/>
              <a:gd name="T12" fmla="*/ 488 h 488"/>
            </a:gdLst>
            <a:ahLst/>
            <a:cxnLst>
              <a:cxn ang="T6">
                <a:pos x="T0" y="T1"/>
              </a:cxn>
              <a:cxn ang="T7">
                <a:pos x="T2" y="T3"/>
              </a:cxn>
              <a:cxn ang="T8">
                <a:pos x="T4" y="T5"/>
              </a:cxn>
            </a:cxnLst>
            <a:rect l="T9" t="T10" r="T11" b="T12"/>
            <a:pathLst>
              <a:path w="2592" h="488">
                <a:moveTo>
                  <a:pt x="0" y="440"/>
                </a:moveTo>
                <a:cubicBezTo>
                  <a:pt x="72" y="220"/>
                  <a:pt x="144" y="0"/>
                  <a:pt x="576" y="8"/>
                </a:cubicBezTo>
                <a:cubicBezTo>
                  <a:pt x="1008" y="16"/>
                  <a:pt x="1800" y="252"/>
                  <a:pt x="2592" y="488"/>
                </a:cubicBezTo>
              </a:path>
            </a:pathLst>
          </a:custGeom>
          <a:noFill/>
          <a:ln w="12700">
            <a:solidFill>
              <a:srgbClr val="CC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981" name="Freeform 2077"/>
          <p:cNvSpPr>
            <a:spLocks/>
          </p:cNvSpPr>
          <p:nvPr/>
        </p:nvSpPr>
        <p:spPr bwMode="auto">
          <a:xfrm>
            <a:off x="2133600" y="2349500"/>
            <a:ext cx="4343400" cy="1079500"/>
          </a:xfrm>
          <a:custGeom>
            <a:avLst/>
            <a:gdLst>
              <a:gd name="T0" fmla="*/ 0 w 2736"/>
              <a:gd name="T1" fmla="*/ 2147483647 h 680"/>
              <a:gd name="T2" fmla="*/ 2147483647 w 2736"/>
              <a:gd name="T3" fmla="*/ 2147483647 h 680"/>
              <a:gd name="T4" fmla="*/ 2147483647 w 2736"/>
              <a:gd name="T5" fmla="*/ 2147483647 h 680"/>
              <a:gd name="T6" fmla="*/ 0 60000 65536"/>
              <a:gd name="T7" fmla="*/ 0 60000 65536"/>
              <a:gd name="T8" fmla="*/ 0 60000 65536"/>
              <a:gd name="T9" fmla="*/ 0 w 2736"/>
              <a:gd name="T10" fmla="*/ 0 h 680"/>
              <a:gd name="T11" fmla="*/ 2736 w 2736"/>
              <a:gd name="T12" fmla="*/ 680 h 680"/>
            </a:gdLst>
            <a:ahLst/>
            <a:cxnLst>
              <a:cxn ang="T6">
                <a:pos x="T0" y="T1"/>
              </a:cxn>
              <a:cxn ang="T7">
                <a:pos x="T2" y="T3"/>
              </a:cxn>
              <a:cxn ang="T8">
                <a:pos x="T4" y="T5"/>
              </a:cxn>
            </a:cxnLst>
            <a:rect l="T9" t="T10" r="T11" b="T12"/>
            <a:pathLst>
              <a:path w="2736" h="680">
                <a:moveTo>
                  <a:pt x="0" y="632"/>
                </a:moveTo>
                <a:cubicBezTo>
                  <a:pt x="204" y="316"/>
                  <a:pt x="408" y="0"/>
                  <a:pt x="864" y="8"/>
                </a:cubicBezTo>
                <a:cubicBezTo>
                  <a:pt x="1320" y="16"/>
                  <a:pt x="2028" y="348"/>
                  <a:pt x="2736" y="680"/>
                </a:cubicBezTo>
              </a:path>
            </a:pathLst>
          </a:custGeom>
          <a:noFill/>
          <a:ln w="12700">
            <a:solidFill>
              <a:schemeClr val="accent2"/>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425" name="Text Box 2078"/>
          <p:cNvSpPr txBox="1">
            <a:spLocks noChangeArrowheads="1"/>
          </p:cNvSpPr>
          <p:nvPr/>
        </p:nvSpPr>
        <p:spPr bwMode="auto">
          <a:xfrm>
            <a:off x="4937125" y="2452688"/>
            <a:ext cx="238558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accent2"/>
                </a:solidFill>
              </a:rPr>
              <a:t>Copy first 2 columns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2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5979"/>
                                        </p:tgtEl>
                                        <p:attrNameLst>
                                          <p:attrName>style.visibility</p:attrName>
                                        </p:attrNameLst>
                                      </p:cBhvr>
                                      <p:to>
                                        <p:strVal val="visible"/>
                                      </p:to>
                                    </p:set>
                                    <p:animEffect transition="in" filter="wipe(left)">
                                      <p:cBhvr>
                                        <p:cTn id="10" dur="500"/>
                                        <p:tgtEl>
                                          <p:spTgt spid="125979"/>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5981"/>
                                        </p:tgtEl>
                                        <p:attrNameLst>
                                          <p:attrName>style.visibility</p:attrName>
                                        </p:attrNameLst>
                                      </p:cBhvr>
                                      <p:to>
                                        <p:strVal val="visible"/>
                                      </p:to>
                                    </p:set>
                                    <p:animEffect transition="in" filter="wipe(left)">
                                      <p:cBhvr>
                                        <p:cTn id="14" dur="500"/>
                                        <p:tgtEl>
                                          <p:spTgt spid="125981"/>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125968"/>
                                        </p:tgtEl>
                                        <p:attrNameLst>
                                          <p:attrName>style.visibility</p:attrName>
                                        </p:attrNameLst>
                                      </p:cBhvr>
                                      <p:to>
                                        <p:strVal val="visible"/>
                                      </p:to>
                                    </p:set>
                                    <p:animEffect transition="in" filter="dissolve">
                                      <p:cBhvr>
                                        <p:cTn id="18" dur="500"/>
                                        <p:tgtEl>
                                          <p:spTgt spid="125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79" grpId="0" animBg="1"/>
      <p:bldP spid="125981" grpId="0" animBg="1"/>
      <p:bldP spid="174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056"/>
          <p:cNvGraphicFramePr>
            <a:graphicFrameLocks noChangeAspect="1"/>
          </p:cNvGraphicFramePr>
          <p:nvPr/>
        </p:nvGraphicFramePr>
        <p:xfrm>
          <a:off x="1336675" y="3748088"/>
          <a:ext cx="2195513" cy="1828800"/>
        </p:xfrm>
        <a:graphic>
          <a:graphicData uri="http://schemas.openxmlformats.org/presentationml/2006/ole">
            <mc:AlternateContent xmlns:mc="http://schemas.openxmlformats.org/markup-compatibility/2006">
              <mc:Choice xmlns:v="urn:schemas-microsoft-com:vml" Requires="v">
                <p:oleObj name="Equation" r:id="rId3" imgW="1066680" imgH="888840" progId="Equation.3">
                  <p:embed/>
                </p:oleObj>
              </mc:Choice>
              <mc:Fallback>
                <p:oleObj name="Equation" r:id="rId3" imgW="1066680" imgH="888840" progId="Equation.3">
                  <p:embed/>
                  <p:pic>
                    <p:nvPicPr>
                      <p:cNvPr id="18434" name="Object 20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75" y="3748088"/>
                        <a:ext cx="2195513"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436" name="Text Box 2057"/>
          <p:cNvSpPr txBox="1">
            <a:spLocks noChangeArrowheads="1"/>
          </p:cNvSpPr>
          <p:nvPr/>
        </p:nvSpPr>
        <p:spPr bwMode="auto">
          <a:xfrm>
            <a:off x="1412875" y="3290888"/>
            <a:ext cx="2135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CC3399"/>
                </a:solidFill>
              </a:rPr>
              <a:t>A</a:t>
            </a:r>
            <a:r>
              <a:rPr lang="en-US" sz="2000" i="0" baseline="-25000" dirty="0">
                <a:solidFill>
                  <a:srgbClr val="CC3399"/>
                </a:solidFill>
              </a:rPr>
              <a:t>1</a:t>
            </a:r>
            <a:r>
              <a:rPr lang="en-US" sz="2000" i="0" dirty="0">
                <a:solidFill>
                  <a:srgbClr val="CC3399"/>
                </a:solidFill>
              </a:rPr>
              <a:t>   A</a:t>
            </a:r>
            <a:r>
              <a:rPr lang="en-US" sz="2000" i="0" baseline="-25000" dirty="0">
                <a:solidFill>
                  <a:srgbClr val="CC3399"/>
                </a:solidFill>
              </a:rPr>
              <a:t>2   </a:t>
            </a:r>
            <a:r>
              <a:rPr lang="en-US" sz="2000" i="0" dirty="0">
                <a:solidFill>
                  <a:srgbClr val="CC3399"/>
                </a:solidFill>
              </a:rPr>
              <a:t>  A</a:t>
            </a:r>
            <a:r>
              <a:rPr lang="en-US" sz="2000" i="0" baseline="-25000" dirty="0">
                <a:solidFill>
                  <a:srgbClr val="CC3399"/>
                </a:solidFill>
              </a:rPr>
              <a:t>3</a:t>
            </a:r>
            <a:r>
              <a:rPr lang="en-US" sz="2000" i="0" dirty="0">
                <a:solidFill>
                  <a:srgbClr val="CC3399"/>
                </a:solidFill>
              </a:rPr>
              <a:t>    A</a:t>
            </a:r>
            <a:r>
              <a:rPr lang="en-US" sz="2000" i="0" baseline="-25000" dirty="0">
                <a:solidFill>
                  <a:srgbClr val="CC3399"/>
                </a:solidFill>
              </a:rPr>
              <a:t>4</a:t>
            </a:r>
          </a:p>
        </p:txBody>
      </p:sp>
      <p:sp>
        <p:nvSpPr>
          <p:cNvPr id="18437" name="Text Box 2058"/>
          <p:cNvSpPr txBox="1">
            <a:spLocks noChangeArrowheads="1"/>
          </p:cNvSpPr>
          <p:nvPr/>
        </p:nvSpPr>
        <p:spPr bwMode="auto">
          <a:xfrm>
            <a:off x="803275" y="37147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18438" name="AutoShape 2059"/>
          <p:cNvSpPr>
            <a:spLocks/>
          </p:cNvSpPr>
          <p:nvPr/>
        </p:nvSpPr>
        <p:spPr bwMode="auto">
          <a:xfrm>
            <a:off x="1336675" y="37480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8439" name="AutoShape 2060"/>
          <p:cNvSpPr>
            <a:spLocks/>
          </p:cNvSpPr>
          <p:nvPr/>
        </p:nvSpPr>
        <p:spPr bwMode="auto">
          <a:xfrm>
            <a:off x="3546475" y="36718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8440" name="Text Box 2061"/>
          <p:cNvSpPr txBox="1">
            <a:spLocks noChangeArrowheads="1"/>
          </p:cNvSpPr>
          <p:nvPr/>
        </p:nvSpPr>
        <p:spPr bwMode="auto">
          <a:xfrm>
            <a:off x="533400" y="5653088"/>
            <a:ext cx="35401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Attribute Affinity Matrix (AA)</a:t>
            </a:r>
          </a:p>
        </p:txBody>
      </p:sp>
      <p:sp>
        <p:nvSpPr>
          <p:cNvPr id="18441" name="Text Box 2062"/>
          <p:cNvSpPr txBox="1">
            <a:spLocks noChangeArrowheads="1"/>
          </p:cNvSpPr>
          <p:nvPr/>
        </p:nvSpPr>
        <p:spPr bwMode="auto">
          <a:xfrm>
            <a:off x="838200" y="685800"/>
            <a:ext cx="7426325"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200" b="1" i="0" dirty="0">
                <a:solidFill>
                  <a:srgbClr val="800000"/>
                </a:solidFill>
              </a:rPr>
              <a:t>Clustered Affinity Matrix</a:t>
            </a:r>
          </a:p>
          <a:p>
            <a:pPr algn="ctr" eaLnBrk="1" hangingPunct="1"/>
            <a:r>
              <a:rPr lang="en-US" sz="3200" b="1" i="0" dirty="0">
                <a:solidFill>
                  <a:srgbClr val="800000"/>
                </a:solidFill>
              </a:rPr>
              <a:t>Step 2:  Determine Location for </a:t>
            </a:r>
            <a:r>
              <a:rPr lang="en-US" sz="3200" b="1" dirty="0">
                <a:solidFill>
                  <a:srgbClr val="800000"/>
                </a:solidFill>
              </a:rPr>
              <a:t>A</a:t>
            </a:r>
            <a:r>
              <a:rPr lang="en-US" sz="3200" b="1" baseline="-25000" dirty="0">
                <a:solidFill>
                  <a:srgbClr val="800000"/>
                </a:solidFill>
              </a:rPr>
              <a:t>3</a:t>
            </a:r>
          </a:p>
        </p:txBody>
      </p:sp>
      <p:graphicFrame>
        <p:nvGraphicFramePr>
          <p:cNvPr id="125968" name="Object 2064"/>
          <p:cNvGraphicFramePr>
            <a:graphicFrameLocks noChangeAspect="1"/>
          </p:cNvGraphicFramePr>
          <p:nvPr>
            <p:extLst>
              <p:ext uri="{D42A27DB-BD31-4B8C-83A1-F6EECF244321}">
                <p14:modId xmlns:p14="http://schemas.microsoft.com/office/powerpoint/2010/main" val="1057311285"/>
              </p:ext>
            </p:extLst>
          </p:nvPr>
        </p:nvGraphicFramePr>
        <p:xfrm>
          <a:off x="5383213" y="3748088"/>
          <a:ext cx="1855787" cy="1828800"/>
        </p:xfrm>
        <a:graphic>
          <a:graphicData uri="http://schemas.openxmlformats.org/presentationml/2006/ole">
            <mc:AlternateContent xmlns:mc="http://schemas.openxmlformats.org/markup-compatibility/2006">
              <mc:Choice xmlns:v="urn:schemas-microsoft-com:vml" Requires="v">
                <p:oleObj name="Equation" r:id="rId5" imgW="901440" imgH="888840" progId="Equation.3">
                  <p:embed/>
                </p:oleObj>
              </mc:Choice>
              <mc:Fallback>
                <p:oleObj name="Equation" r:id="rId5" imgW="901440" imgH="888840" progId="Equation.3">
                  <p:embed/>
                  <p:pic>
                    <p:nvPicPr>
                      <p:cNvPr id="125968" name="Object 20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3213" y="3748088"/>
                        <a:ext cx="1855787"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442" name="Text Box 2065"/>
          <p:cNvSpPr txBox="1">
            <a:spLocks noChangeArrowheads="1"/>
          </p:cNvSpPr>
          <p:nvPr/>
        </p:nvSpPr>
        <p:spPr bwMode="auto">
          <a:xfrm>
            <a:off x="5791200" y="3290888"/>
            <a:ext cx="10486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CC3399"/>
                </a:solidFill>
              </a:rPr>
              <a:t>A</a:t>
            </a:r>
            <a:r>
              <a:rPr lang="en-US" sz="2000" i="0" baseline="-25000" dirty="0">
                <a:solidFill>
                  <a:srgbClr val="CC3399"/>
                </a:solidFill>
              </a:rPr>
              <a:t>1</a:t>
            </a:r>
            <a:r>
              <a:rPr lang="en-US" sz="2000" i="0" dirty="0">
                <a:solidFill>
                  <a:srgbClr val="CC3399"/>
                </a:solidFill>
              </a:rPr>
              <a:t>    A</a:t>
            </a:r>
            <a:r>
              <a:rPr lang="en-US" sz="2000" i="0" baseline="-25000" dirty="0">
                <a:solidFill>
                  <a:srgbClr val="CC3399"/>
                </a:solidFill>
              </a:rPr>
              <a:t>2</a:t>
            </a:r>
          </a:p>
        </p:txBody>
      </p:sp>
      <p:sp>
        <p:nvSpPr>
          <p:cNvPr id="18443" name="Text Box 2066"/>
          <p:cNvSpPr txBox="1">
            <a:spLocks noChangeArrowheads="1"/>
          </p:cNvSpPr>
          <p:nvPr/>
        </p:nvSpPr>
        <p:spPr bwMode="auto">
          <a:xfrm>
            <a:off x="5111750" y="37147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18444" name="AutoShape 2067"/>
          <p:cNvSpPr>
            <a:spLocks/>
          </p:cNvSpPr>
          <p:nvPr/>
        </p:nvSpPr>
        <p:spPr bwMode="auto">
          <a:xfrm>
            <a:off x="5645150" y="37480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8445" name="AutoShape 2068"/>
          <p:cNvSpPr>
            <a:spLocks/>
          </p:cNvSpPr>
          <p:nvPr/>
        </p:nvSpPr>
        <p:spPr bwMode="auto">
          <a:xfrm>
            <a:off x="7854950" y="36718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8446" name="Text Box 2069"/>
          <p:cNvSpPr txBox="1">
            <a:spLocks noChangeArrowheads="1"/>
          </p:cNvSpPr>
          <p:nvPr/>
        </p:nvSpPr>
        <p:spPr bwMode="auto">
          <a:xfrm>
            <a:off x="4841875" y="5653088"/>
            <a:ext cx="3502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Clustered Affinity Matrix (CA)</a:t>
            </a:r>
          </a:p>
        </p:txBody>
      </p:sp>
      <p:sp>
        <p:nvSpPr>
          <p:cNvPr id="18447" name="Text Box 2078"/>
          <p:cNvSpPr txBox="1">
            <a:spLocks noChangeArrowheads="1"/>
          </p:cNvSpPr>
          <p:nvPr/>
        </p:nvSpPr>
        <p:spPr bwMode="auto">
          <a:xfrm>
            <a:off x="1798351" y="1877658"/>
            <a:ext cx="125386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accent2"/>
                </a:solidFill>
              </a:rPr>
              <a:t>3 possible</a:t>
            </a:r>
          </a:p>
          <a:p>
            <a:pPr eaLnBrk="1" hangingPunct="1"/>
            <a:r>
              <a:rPr lang="en-US" sz="1800" i="0" dirty="0">
                <a:solidFill>
                  <a:schemeClr val="accent2"/>
                </a:solidFill>
              </a:rPr>
              <a:t>positions</a:t>
            </a:r>
          </a:p>
          <a:p>
            <a:pPr eaLnBrk="1" hangingPunct="1"/>
            <a:r>
              <a:rPr lang="en-US" sz="1800" i="0" dirty="0">
                <a:solidFill>
                  <a:schemeClr val="accent2"/>
                </a:solidFill>
              </a:rPr>
              <a:t>for A</a:t>
            </a:r>
            <a:r>
              <a:rPr lang="en-US" sz="1800" i="0" baseline="-25000" dirty="0">
                <a:solidFill>
                  <a:schemeClr val="accent2"/>
                </a:solidFill>
              </a:rPr>
              <a:t>3</a:t>
            </a:r>
            <a:endParaRPr lang="en-US" sz="1800" i="0" dirty="0">
              <a:solidFill>
                <a:schemeClr val="accent2"/>
              </a:solidFill>
            </a:endParaRPr>
          </a:p>
        </p:txBody>
      </p:sp>
      <p:sp>
        <p:nvSpPr>
          <p:cNvPr id="18448" name="Freeform 28"/>
          <p:cNvSpPr>
            <a:spLocks noChangeArrowheads="1"/>
          </p:cNvSpPr>
          <p:nvPr/>
        </p:nvSpPr>
        <p:spPr bwMode="auto">
          <a:xfrm>
            <a:off x="2792413" y="2705894"/>
            <a:ext cx="2928937" cy="915194"/>
          </a:xfrm>
          <a:custGeom>
            <a:avLst/>
            <a:gdLst>
              <a:gd name="T0" fmla="*/ 0 w 3161038"/>
              <a:gd name="T1" fmla="*/ 504141 h 827602"/>
              <a:gd name="T2" fmla="*/ 181517 w 3161038"/>
              <a:gd name="T3" fmla="*/ 184786 h 827602"/>
              <a:gd name="T4" fmla="*/ 580860 w 3161038"/>
              <a:gd name="T5" fmla="*/ 28118 h 827602"/>
              <a:gd name="T6" fmla="*/ 1657874 w 3161038"/>
              <a:gd name="T7" fmla="*/ 82352 h 827602"/>
              <a:gd name="T8" fmla="*/ 2892206 w 3161038"/>
              <a:gd name="T9" fmla="*/ 522218 h 827602"/>
              <a:gd name="T10" fmla="*/ 3158430 w 3161038"/>
              <a:gd name="T11" fmla="*/ 823499 h 827602"/>
              <a:gd name="T12" fmla="*/ 0 60000 65536"/>
              <a:gd name="T13" fmla="*/ 0 60000 65536"/>
              <a:gd name="T14" fmla="*/ 0 60000 65536"/>
              <a:gd name="T15" fmla="*/ 0 60000 65536"/>
              <a:gd name="T16" fmla="*/ 0 60000 65536"/>
              <a:gd name="T17" fmla="*/ 0 60000 65536"/>
              <a:gd name="T18" fmla="*/ 0 w 3161038"/>
              <a:gd name="T19" fmla="*/ 0 h 827602"/>
              <a:gd name="T20" fmla="*/ 3161038 w 3161038"/>
              <a:gd name="T21" fmla="*/ 827602 h 827602"/>
            </a:gdLst>
            <a:ahLst/>
            <a:cxnLst>
              <a:cxn ang="T12">
                <a:pos x="T0" y="T1"/>
              </a:cxn>
              <a:cxn ang="T13">
                <a:pos x="T2" y="T3"/>
              </a:cxn>
              <a:cxn ang="T14">
                <a:pos x="T4" y="T5"/>
              </a:cxn>
              <a:cxn ang="T15">
                <a:pos x="T6" y="T7"/>
              </a:cxn>
              <a:cxn ang="T16">
                <a:pos x="T8" y="T9"/>
              </a:cxn>
              <a:cxn ang="T17">
                <a:pos x="T10" y="T11"/>
              </a:cxn>
            </a:cxnLst>
            <a:rect l="T18" t="T19" r="T20" b="T21"/>
            <a:pathLst>
              <a:path w="3161038" h="827602">
                <a:moveTo>
                  <a:pt x="0" y="506654"/>
                </a:moveTo>
                <a:cubicBezTo>
                  <a:pt x="42389" y="386046"/>
                  <a:pt x="84779" y="265438"/>
                  <a:pt x="181669" y="185706"/>
                </a:cubicBezTo>
                <a:cubicBezTo>
                  <a:pt x="278559" y="105974"/>
                  <a:pt x="335078" y="45417"/>
                  <a:pt x="581340" y="28259"/>
                </a:cubicBezTo>
                <a:cubicBezTo>
                  <a:pt x="827602" y="11101"/>
                  <a:pt x="1273700" y="0"/>
                  <a:pt x="1659242" y="82760"/>
                </a:cubicBezTo>
                <a:cubicBezTo>
                  <a:pt x="2044784" y="165520"/>
                  <a:pt x="2644292" y="400681"/>
                  <a:pt x="2894591" y="524821"/>
                </a:cubicBezTo>
                <a:cubicBezTo>
                  <a:pt x="3144890" y="648961"/>
                  <a:pt x="3152964" y="738281"/>
                  <a:pt x="3161038" y="827602"/>
                </a:cubicBezTo>
              </a:path>
            </a:pathLst>
          </a:custGeom>
          <a:noFill/>
          <a:ln w="9525" algn="ctr">
            <a:solidFill>
              <a:srgbClr val="9900CC"/>
            </a:solidFill>
            <a:round/>
            <a:headEnd/>
            <a:tailEnd type="triangle" w="lg"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49" name="Freeform 29"/>
          <p:cNvSpPr>
            <a:spLocks noChangeArrowheads="1"/>
          </p:cNvSpPr>
          <p:nvPr/>
        </p:nvSpPr>
        <p:spPr bwMode="auto">
          <a:xfrm>
            <a:off x="2736850" y="2374900"/>
            <a:ext cx="3617118" cy="1101725"/>
          </a:xfrm>
          <a:custGeom>
            <a:avLst/>
            <a:gdLst>
              <a:gd name="T0" fmla="*/ 0 w 4032040"/>
              <a:gd name="T1" fmla="*/ 905280 h 1101115"/>
              <a:gd name="T2" fmla="*/ 157511 w 4032040"/>
              <a:gd name="T3" fmla="*/ 430844 h 1101115"/>
              <a:gd name="T4" fmla="*/ 890546 w 4032040"/>
              <a:gd name="T5" fmla="*/ 120639 h 1101115"/>
              <a:gd name="T6" fmla="*/ 1896204 w 4032040"/>
              <a:gd name="T7" fmla="*/ 23317 h 1101115"/>
              <a:gd name="T8" fmla="*/ 3295638 w 4032040"/>
              <a:gd name="T9" fmla="*/ 260535 h 1101115"/>
              <a:gd name="T10" fmla="*/ 3913568 w 4032040"/>
              <a:gd name="T11" fmla="*/ 661979 h 1101115"/>
              <a:gd name="T12" fmla="*/ 4016547 w 4032040"/>
              <a:gd name="T13" fmla="*/ 1106004 h 1101115"/>
              <a:gd name="T14" fmla="*/ 0 60000 65536"/>
              <a:gd name="T15" fmla="*/ 0 60000 65536"/>
              <a:gd name="T16" fmla="*/ 0 60000 65536"/>
              <a:gd name="T17" fmla="*/ 0 60000 65536"/>
              <a:gd name="T18" fmla="*/ 0 60000 65536"/>
              <a:gd name="T19" fmla="*/ 0 60000 65536"/>
              <a:gd name="T20" fmla="*/ 0 60000 65536"/>
              <a:gd name="T21" fmla="*/ 0 w 4032040"/>
              <a:gd name="T22" fmla="*/ 0 h 1101115"/>
              <a:gd name="T23" fmla="*/ 4032040 w 4032040"/>
              <a:gd name="T24" fmla="*/ 1101115 h 1101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2040" h="1101115">
                <a:moveTo>
                  <a:pt x="0" y="901279"/>
                </a:moveTo>
                <a:cubicBezTo>
                  <a:pt x="4542" y="730207"/>
                  <a:pt x="9084" y="559136"/>
                  <a:pt x="157447" y="428940"/>
                </a:cubicBezTo>
                <a:cubicBezTo>
                  <a:pt x="305810" y="298744"/>
                  <a:pt x="600517" y="187724"/>
                  <a:pt x="890178" y="120103"/>
                </a:cubicBezTo>
                <a:cubicBezTo>
                  <a:pt x="1179839" y="52482"/>
                  <a:pt x="1494731" y="0"/>
                  <a:pt x="1895412" y="23213"/>
                </a:cubicBezTo>
                <a:cubicBezTo>
                  <a:pt x="2296093" y="46426"/>
                  <a:pt x="2958176" y="153410"/>
                  <a:pt x="3294263" y="259383"/>
                </a:cubicBezTo>
                <a:cubicBezTo>
                  <a:pt x="3630351" y="365357"/>
                  <a:pt x="3791834" y="518765"/>
                  <a:pt x="3911937" y="659054"/>
                </a:cubicBezTo>
                <a:cubicBezTo>
                  <a:pt x="4032040" y="799343"/>
                  <a:pt x="4023461" y="950229"/>
                  <a:pt x="4014882" y="1101115"/>
                </a:cubicBezTo>
              </a:path>
            </a:pathLst>
          </a:custGeom>
          <a:noFill/>
          <a:ln w="9525" algn="ctr">
            <a:solidFill>
              <a:srgbClr val="9900CC"/>
            </a:solidFill>
            <a:round/>
            <a:headEnd/>
            <a:tailEnd type="triangle" w="lg"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450" name="Freeform 30"/>
          <p:cNvSpPr>
            <a:spLocks noChangeArrowheads="1"/>
          </p:cNvSpPr>
          <p:nvPr/>
        </p:nvSpPr>
        <p:spPr bwMode="auto">
          <a:xfrm>
            <a:off x="2589213" y="2014538"/>
            <a:ext cx="4540007" cy="1382712"/>
          </a:xfrm>
          <a:custGeom>
            <a:avLst/>
            <a:gdLst>
              <a:gd name="T0" fmla="*/ 44497 w 4945431"/>
              <a:gd name="T1" fmla="*/ 1249550 h 1382702"/>
              <a:gd name="T2" fmla="*/ 99101 w 4945431"/>
              <a:gd name="T3" fmla="*/ 765076 h 1382702"/>
              <a:gd name="T4" fmla="*/ 639124 w 4945431"/>
              <a:gd name="T5" fmla="*/ 292705 h 1382702"/>
              <a:gd name="T6" fmla="*/ 1415777 w 4945431"/>
              <a:gd name="T7" fmla="*/ 44408 h 1382702"/>
              <a:gd name="T8" fmla="*/ 2459398 w 4945431"/>
              <a:gd name="T9" fmla="*/ 26241 h 1382702"/>
              <a:gd name="T10" fmla="*/ 3442352 w 4945431"/>
              <a:gd name="T11" fmla="*/ 153417 h 1382702"/>
              <a:gd name="T12" fmla="*/ 4376769 w 4945431"/>
              <a:gd name="T13" fmla="*/ 522835 h 1382702"/>
              <a:gd name="T14" fmla="*/ 4862169 w 4945431"/>
              <a:gd name="T15" fmla="*/ 1049706 h 1382702"/>
              <a:gd name="T16" fmla="*/ 4934975 w 4945431"/>
              <a:gd name="T17" fmla="*/ 1382782 h 13827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5431"/>
              <a:gd name="T28" fmla="*/ 0 h 1382702"/>
              <a:gd name="T29" fmla="*/ 4945431 w 4945431"/>
              <a:gd name="T30" fmla="*/ 1382702 h 13827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5431" h="1382702">
                <a:moveTo>
                  <a:pt x="44409" y="1249478"/>
                </a:moveTo>
                <a:cubicBezTo>
                  <a:pt x="22204" y="1086985"/>
                  <a:pt x="0" y="924493"/>
                  <a:pt x="98909" y="765028"/>
                </a:cubicBezTo>
                <a:cubicBezTo>
                  <a:pt x="197818" y="605563"/>
                  <a:pt x="418848" y="412792"/>
                  <a:pt x="637860" y="292689"/>
                </a:cubicBezTo>
                <a:cubicBezTo>
                  <a:pt x="856872" y="172586"/>
                  <a:pt x="1110200" y="88816"/>
                  <a:pt x="1412981" y="44408"/>
                </a:cubicBezTo>
                <a:cubicBezTo>
                  <a:pt x="1715762" y="0"/>
                  <a:pt x="2117452" y="8074"/>
                  <a:pt x="2454549" y="26241"/>
                </a:cubicBezTo>
                <a:cubicBezTo>
                  <a:pt x="2791646" y="44408"/>
                  <a:pt x="3116631" y="70649"/>
                  <a:pt x="3435561" y="153409"/>
                </a:cubicBezTo>
                <a:cubicBezTo>
                  <a:pt x="3754491" y="236169"/>
                  <a:pt x="4131959" y="373431"/>
                  <a:pt x="4368128" y="522803"/>
                </a:cubicBezTo>
                <a:cubicBezTo>
                  <a:pt x="4604298" y="672175"/>
                  <a:pt x="4759725" y="906326"/>
                  <a:pt x="4852578" y="1049642"/>
                </a:cubicBezTo>
                <a:cubicBezTo>
                  <a:pt x="4945431" y="1192959"/>
                  <a:pt x="4935338" y="1287830"/>
                  <a:pt x="4925246" y="1382702"/>
                </a:cubicBezTo>
              </a:path>
            </a:pathLst>
          </a:custGeom>
          <a:noFill/>
          <a:ln w="9525" algn="ctr">
            <a:solidFill>
              <a:srgbClr val="9900CC"/>
            </a:solidFill>
            <a:round/>
            <a:headEnd/>
            <a:tailEnd type="triangle" w="lg" len="lg"/>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 name="Text Box 2057"/>
          <p:cNvSpPr txBox="1">
            <a:spLocks noChangeArrowheads="1"/>
          </p:cNvSpPr>
          <p:nvPr/>
        </p:nvSpPr>
        <p:spPr bwMode="auto">
          <a:xfrm>
            <a:off x="860263" y="3287653"/>
            <a:ext cx="4764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FF0000"/>
                </a:solidFill>
              </a:rPr>
              <a:t>A</a:t>
            </a:r>
            <a:r>
              <a:rPr lang="en-US" sz="2000" i="0" baseline="-25000" dirty="0">
                <a:solidFill>
                  <a:srgbClr val="FF0000"/>
                </a:solidFill>
              </a:rPr>
              <a:t>0</a:t>
            </a:r>
          </a:p>
        </p:txBody>
      </p:sp>
      <p:sp>
        <p:nvSpPr>
          <p:cNvPr id="20" name="Text Box 2057"/>
          <p:cNvSpPr txBox="1">
            <a:spLocks noChangeArrowheads="1"/>
          </p:cNvSpPr>
          <p:nvPr/>
        </p:nvSpPr>
        <p:spPr bwMode="auto">
          <a:xfrm>
            <a:off x="5111750" y="3333690"/>
            <a:ext cx="4764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FF0000"/>
                </a:solidFill>
              </a:rPr>
              <a:t>A</a:t>
            </a:r>
            <a:r>
              <a:rPr lang="en-US" sz="2000" i="0" baseline="-25000" dirty="0">
                <a:solidFill>
                  <a:srgbClr val="FF0000"/>
                </a:solidFill>
              </a:rPr>
              <a:t>0</a:t>
            </a:r>
          </a:p>
        </p:txBody>
      </p:sp>
      <p:sp>
        <p:nvSpPr>
          <p:cNvPr id="21" name="Text Box 2057"/>
          <p:cNvSpPr txBox="1">
            <a:spLocks noChangeArrowheads="1"/>
          </p:cNvSpPr>
          <p:nvPr/>
        </p:nvSpPr>
        <p:spPr bwMode="auto">
          <a:xfrm>
            <a:off x="3665349" y="3310443"/>
            <a:ext cx="4764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FF0000"/>
                </a:solidFill>
              </a:rPr>
              <a:t>A</a:t>
            </a:r>
            <a:r>
              <a:rPr lang="en-US" sz="2000" i="0" baseline="-25000" dirty="0">
                <a:solidFill>
                  <a:srgbClr val="FF0000"/>
                </a:solidFill>
              </a:rPr>
              <a:t>5</a:t>
            </a:r>
          </a:p>
        </p:txBody>
      </p:sp>
      <p:sp>
        <p:nvSpPr>
          <p:cNvPr id="22" name="Text Box 2057"/>
          <p:cNvSpPr txBox="1">
            <a:spLocks noChangeArrowheads="1"/>
          </p:cNvSpPr>
          <p:nvPr/>
        </p:nvSpPr>
        <p:spPr bwMode="auto">
          <a:xfrm>
            <a:off x="8001000" y="3276600"/>
            <a:ext cx="4764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FF0000"/>
                </a:solidFill>
              </a:rPr>
              <a:t>A</a:t>
            </a:r>
            <a:r>
              <a:rPr lang="en-US" sz="2000" i="0" baseline="-25000" dirty="0">
                <a:solidFill>
                  <a:srgbClr val="FF0000"/>
                </a:solidFill>
              </a:rPr>
              <a:t>5</a:t>
            </a:r>
          </a:p>
        </p:txBody>
      </p:sp>
      <p:sp>
        <p:nvSpPr>
          <p:cNvPr id="23" name="Text Box 2057"/>
          <p:cNvSpPr txBox="1">
            <a:spLocks noChangeArrowheads="1"/>
          </p:cNvSpPr>
          <p:nvPr/>
        </p:nvSpPr>
        <p:spPr bwMode="auto">
          <a:xfrm>
            <a:off x="6916737" y="3310362"/>
            <a:ext cx="9989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solidFill>
                  <a:srgbClr val="CC3399"/>
                </a:solidFill>
              </a:rPr>
              <a:t>A</a:t>
            </a:r>
            <a:r>
              <a:rPr lang="en-US" sz="2000" i="0" baseline="-25000" dirty="0">
                <a:solidFill>
                  <a:srgbClr val="CC3399"/>
                </a:solidFill>
              </a:rPr>
              <a:t>3</a:t>
            </a:r>
            <a:r>
              <a:rPr lang="en-US" sz="2000" i="0" dirty="0">
                <a:solidFill>
                  <a:srgbClr val="CC3399"/>
                </a:solidFill>
              </a:rPr>
              <a:t>   A</a:t>
            </a:r>
            <a:r>
              <a:rPr lang="en-US" sz="2000" i="0" baseline="-25000" dirty="0">
                <a:solidFill>
                  <a:srgbClr val="CC3399"/>
                </a:solidFill>
              </a:rPr>
              <a:t>4</a:t>
            </a:r>
          </a:p>
        </p:txBody>
      </p:sp>
      <p:sp>
        <p:nvSpPr>
          <p:cNvPr id="24" name="Text Box 2078"/>
          <p:cNvSpPr txBox="1">
            <a:spLocks noChangeArrowheads="1"/>
          </p:cNvSpPr>
          <p:nvPr/>
        </p:nvSpPr>
        <p:spPr bwMode="auto">
          <a:xfrm>
            <a:off x="6574226" y="2190234"/>
            <a:ext cx="11099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300"/>
              </a:spcAft>
            </a:pPr>
            <a:r>
              <a:rPr lang="en-US" sz="1800" i="0" dirty="0">
                <a:solidFill>
                  <a:schemeClr val="accent2"/>
                </a:solidFill>
              </a:rPr>
              <a:t>A</a:t>
            </a:r>
            <a:r>
              <a:rPr lang="en-US" sz="1800" i="0" baseline="-25000" dirty="0">
                <a:solidFill>
                  <a:schemeClr val="accent2"/>
                </a:solidFill>
              </a:rPr>
              <a:t>1 </a:t>
            </a:r>
            <a:r>
              <a:rPr lang="en-US" sz="1800" i="0" dirty="0">
                <a:solidFill>
                  <a:schemeClr val="accent2"/>
                </a:solidFill>
              </a:rPr>
              <a:t>A</a:t>
            </a:r>
            <a:r>
              <a:rPr lang="en-US" sz="1800" i="0" baseline="-25000" dirty="0">
                <a:solidFill>
                  <a:schemeClr val="accent2"/>
                </a:solidFill>
              </a:rPr>
              <a:t>2</a:t>
            </a:r>
            <a:r>
              <a:rPr lang="en-US" sz="1800" i="0" dirty="0">
                <a:solidFill>
                  <a:schemeClr val="accent2"/>
                </a:solidFill>
              </a:rPr>
              <a:t> A</a:t>
            </a:r>
            <a:r>
              <a:rPr lang="en-US" sz="1800" i="0" baseline="-25000" dirty="0">
                <a:solidFill>
                  <a:schemeClr val="accent2"/>
                </a:solidFill>
              </a:rPr>
              <a:t>3</a:t>
            </a:r>
            <a:endParaRPr lang="en-US" sz="1800" i="0" dirty="0">
              <a:solidFill>
                <a:schemeClr val="accent2"/>
              </a:solidFill>
            </a:endParaRPr>
          </a:p>
        </p:txBody>
      </p:sp>
      <p:sp>
        <p:nvSpPr>
          <p:cNvPr id="25" name="Text Box 2078"/>
          <p:cNvSpPr txBox="1">
            <a:spLocks noChangeArrowheads="1"/>
          </p:cNvSpPr>
          <p:nvPr/>
        </p:nvSpPr>
        <p:spPr bwMode="auto">
          <a:xfrm>
            <a:off x="4909813" y="2615818"/>
            <a:ext cx="11099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300"/>
              </a:spcAft>
            </a:pPr>
            <a:r>
              <a:rPr lang="en-US" sz="1800" i="0" dirty="0">
                <a:solidFill>
                  <a:schemeClr val="accent2"/>
                </a:solidFill>
              </a:rPr>
              <a:t>A</a:t>
            </a:r>
            <a:r>
              <a:rPr lang="en-US" sz="1800" i="0" baseline="-25000" dirty="0">
                <a:solidFill>
                  <a:schemeClr val="accent2"/>
                </a:solidFill>
              </a:rPr>
              <a:t>1 </a:t>
            </a:r>
            <a:r>
              <a:rPr lang="en-US" sz="1800" i="0" dirty="0">
                <a:solidFill>
                  <a:schemeClr val="accent2"/>
                </a:solidFill>
              </a:rPr>
              <a:t>A</a:t>
            </a:r>
            <a:r>
              <a:rPr lang="en-US" sz="1800" i="0" baseline="-25000" dirty="0">
                <a:solidFill>
                  <a:schemeClr val="accent2"/>
                </a:solidFill>
              </a:rPr>
              <a:t>3</a:t>
            </a:r>
            <a:r>
              <a:rPr lang="en-US" sz="1800" i="0" dirty="0">
                <a:solidFill>
                  <a:schemeClr val="accent2"/>
                </a:solidFill>
              </a:rPr>
              <a:t> A</a:t>
            </a:r>
            <a:r>
              <a:rPr lang="en-US" sz="1800" i="0" baseline="-25000" dirty="0">
                <a:solidFill>
                  <a:schemeClr val="accent2"/>
                </a:solidFill>
              </a:rPr>
              <a:t>2</a:t>
            </a:r>
            <a:endParaRPr lang="en-US" sz="1800" i="0" dirty="0">
              <a:solidFill>
                <a:schemeClr val="accent2"/>
              </a:solidFill>
            </a:endParaRPr>
          </a:p>
        </p:txBody>
      </p:sp>
      <p:sp>
        <p:nvSpPr>
          <p:cNvPr id="26" name="Text Box 2078"/>
          <p:cNvSpPr txBox="1">
            <a:spLocks noChangeArrowheads="1"/>
          </p:cNvSpPr>
          <p:nvPr/>
        </p:nvSpPr>
        <p:spPr bwMode="auto">
          <a:xfrm>
            <a:off x="3546475" y="2800484"/>
            <a:ext cx="11099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ts val="300"/>
              </a:spcAft>
            </a:pPr>
            <a:r>
              <a:rPr lang="en-US" sz="1800" i="0" dirty="0">
                <a:solidFill>
                  <a:schemeClr val="accent2"/>
                </a:solidFill>
              </a:rPr>
              <a:t>A</a:t>
            </a:r>
            <a:r>
              <a:rPr lang="en-US" sz="1800" i="0" baseline="-25000" dirty="0">
                <a:solidFill>
                  <a:schemeClr val="accent2"/>
                </a:solidFill>
              </a:rPr>
              <a:t>0 </a:t>
            </a:r>
            <a:r>
              <a:rPr lang="en-US" sz="1800" i="0" dirty="0">
                <a:solidFill>
                  <a:schemeClr val="accent2"/>
                </a:solidFill>
              </a:rPr>
              <a:t>A</a:t>
            </a:r>
            <a:r>
              <a:rPr lang="en-US" sz="1800" i="0" baseline="-25000" dirty="0">
                <a:solidFill>
                  <a:schemeClr val="accent2"/>
                </a:solidFill>
              </a:rPr>
              <a:t>3</a:t>
            </a:r>
            <a:r>
              <a:rPr lang="en-US" sz="1800" i="0" dirty="0">
                <a:solidFill>
                  <a:schemeClr val="accent2"/>
                </a:solidFill>
              </a:rPr>
              <a:t> A</a:t>
            </a:r>
            <a:r>
              <a:rPr lang="en-US" sz="1800" i="0" baseline="-25000" dirty="0">
                <a:solidFill>
                  <a:schemeClr val="accent2"/>
                </a:solidFill>
              </a:rPr>
              <a:t>1</a:t>
            </a:r>
            <a:endParaRPr lang="en-US" sz="1800" i="0" dirty="0">
              <a:solidFill>
                <a:schemeClr val="accent2"/>
              </a:solidFill>
            </a:endParaRPr>
          </a:p>
        </p:txBody>
      </p:sp>
      <p:sp>
        <p:nvSpPr>
          <p:cNvPr id="2" name="TextBox 1"/>
          <p:cNvSpPr txBox="1"/>
          <p:nvPr/>
        </p:nvSpPr>
        <p:spPr>
          <a:xfrm rot="20643227">
            <a:off x="2788052" y="2106146"/>
            <a:ext cx="3530134" cy="523220"/>
          </a:xfrm>
          <a:prstGeom prst="rect">
            <a:avLst/>
          </a:prstGeom>
          <a:noFill/>
        </p:spPr>
        <p:txBody>
          <a:bodyPr wrap="none" rtlCol="0">
            <a:spAutoFit/>
          </a:bodyPr>
          <a:lstStyle/>
          <a:p>
            <a:r>
              <a:rPr lang="en-US" sz="2800" b="1" dirty="0">
                <a:latin typeface="Bradley Hand ITC" panose="03070402050302030203" pitchFamily="66" charset="0"/>
              </a:rPr>
              <a:t>Which one is the best ?</a:t>
            </a:r>
          </a:p>
        </p:txBody>
      </p:sp>
      <p:sp>
        <p:nvSpPr>
          <p:cNvPr id="28" name="Oval Callout 27"/>
          <p:cNvSpPr/>
          <p:nvPr/>
        </p:nvSpPr>
        <p:spPr bwMode="auto">
          <a:xfrm>
            <a:off x="257292" y="2432949"/>
            <a:ext cx="1069463" cy="645902"/>
          </a:xfrm>
          <a:prstGeom prst="wedgeEllipseCallout">
            <a:avLst>
              <a:gd name="adj1" fmla="val 21984"/>
              <a:gd name="adj2" fmla="val 87570"/>
            </a:avLst>
          </a:prstGeom>
          <a:solidFill>
            <a:srgbClr val="FF9933"/>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1" compatLnSpc="1">
            <a:prstTxWarp prst="textNoShape">
              <a:avLst/>
            </a:prstTxWarp>
          </a:bodyPr>
          <a:lstStyle/>
          <a:p>
            <a:pPr marL="0" marR="0" indent="0" algn="ctr" defTabSz="914400" rtl="0" eaLnBrk="1" fontAlgn="base" latinLnBrk="0" hangingPunct="1">
              <a:lnSpc>
                <a:spcPts val="1300"/>
              </a:lnSpc>
              <a:spcBef>
                <a:spcPct val="0"/>
              </a:spcBef>
              <a:spcAft>
                <a:spcPct val="0"/>
              </a:spcAft>
              <a:buClrTx/>
              <a:buSzTx/>
              <a:buFontTx/>
              <a:buNone/>
              <a:tabLst/>
            </a:pPr>
            <a:r>
              <a:rPr lang="en-US" sz="1200" dirty="0"/>
              <a:t>Dummy attribute</a:t>
            </a:r>
            <a:endParaRPr kumimoji="0" lang="en-US" sz="1200" b="0" i="1" u="none" strike="noStrike" cap="none" normalizeH="0" baseline="0" dirty="0">
              <a:ln>
                <a:noFill/>
              </a:ln>
              <a:solidFill>
                <a:schemeClr val="tx1"/>
              </a:solidFill>
              <a:effectLst/>
              <a:latin typeface="Comic Sans MS" pitchFamily="66" charset="0"/>
            </a:endParaRPr>
          </a:p>
        </p:txBody>
      </p:sp>
      <p:sp>
        <p:nvSpPr>
          <p:cNvPr id="29" name="Text Box 21"/>
          <p:cNvSpPr txBox="1">
            <a:spLocks noChangeArrowheads="1"/>
          </p:cNvSpPr>
          <p:nvPr/>
        </p:nvSpPr>
        <p:spPr bwMode="auto">
          <a:xfrm>
            <a:off x="278209" y="6195325"/>
            <a:ext cx="8534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0000"/>
              </a:spcAft>
            </a:pPr>
            <a:r>
              <a:rPr lang="en-US" sz="2000" i="0" u="sng" dirty="0"/>
              <a:t>Answer</a:t>
            </a:r>
            <a:r>
              <a:rPr lang="en-US" sz="2000" i="0" dirty="0"/>
              <a:t>:  Compare  </a:t>
            </a:r>
            <a:r>
              <a:rPr lang="en-US" sz="2000" i="0" dirty="0" err="1"/>
              <a:t>Cont</a:t>
            </a:r>
            <a:r>
              <a:rPr lang="en-US" sz="2000" i="0" dirty="0"/>
              <a:t>(A</a:t>
            </a:r>
            <a:r>
              <a:rPr lang="en-US" sz="2000" i="0" baseline="-25000" dirty="0"/>
              <a:t>0</a:t>
            </a:r>
            <a:r>
              <a:rPr lang="en-US" sz="2000" i="0" dirty="0"/>
              <a:t>,A</a:t>
            </a:r>
            <a:r>
              <a:rPr lang="en-US" sz="2000" i="0" baseline="-25000" dirty="0"/>
              <a:t>3</a:t>
            </a:r>
            <a:r>
              <a:rPr lang="en-US" sz="2000" i="0" dirty="0"/>
              <a:t>,A</a:t>
            </a:r>
            <a:r>
              <a:rPr lang="en-US" sz="2000" i="0" baseline="-25000" dirty="0"/>
              <a:t>1</a:t>
            </a:r>
            <a:r>
              <a:rPr lang="en-US" sz="2000" i="0" dirty="0"/>
              <a:t>), </a:t>
            </a:r>
            <a:r>
              <a:rPr lang="en-US" sz="2000" i="0" dirty="0" err="1"/>
              <a:t>Cont</a:t>
            </a:r>
            <a:r>
              <a:rPr lang="en-US" sz="2000" i="0" dirty="0"/>
              <a:t>(A</a:t>
            </a:r>
            <a:r>
              <a:rPr lang="en-US" sz="2000" i="0" baseline="-25000" dirty="0"/>
              <a:t>1</a:t>
            </a:r>
            <a:r>
              <a:rPr lang="en-US" sz="2000" i="0" dirty="0"/>
              <a:t>,A</a:t>
            </a:r>
            <a:r>
              <a:rPr lang="en-US" sz="2000" i="0" baseline="-25000" dirty="0"/>
              <a:t>3</a:t>
            </a:r>
            <a:r>
              <a:rPr lang="en-US" sz="2000" i="0" dirty="0"/>
              <a:t>,A</a:t>
            </a:r>
            <a:r>
              <a:rPr lang="en-US" sz="2000" i="0" baseline="-25000" dirty="0"/>
              <a:t>2</a:t>
            </a:r>
            <a:r>
              <a:rPr lang="en-US" sz="2000" i="0" dirty="0"/>
              <a:t>), and </a:t>
            </a:r>
            <a:r>
              <a:rPr lang="en-US" sz="2000" i="0" dirty="0" err="1"/>
              <a:t>Cont</a:t>
            </a:r>
            <a:r>
              <a:rPr lang="en-US" sz="2000" i="0" dirty="0"/>
              <a:t>(A</a:t>
            </a:r>
            <a:r>
              <a:rPr lang="en-US" sz="2000" i="0" baseline="-25000" dirty="0"/>
              <a:t>1</a:t>
            </a:r>
            <a:r>
              <a:rPr lang="en-US" sz="2000" i="0" dirty="0"/>
              <a:t>,A</a:t>
            </a:r>
            <a:r>
              <a:rPr lang="en-US" sz="2000" i="0" baseline="-25000" dirty="0"/>
              <a:t>2</a:t>
            </a:r>
            <a:r>
              <a:rPr lang="en-US" sz="2000" i="0" dirty="0"/>
              <a:t>,A</a:t>
            </a:r>
            <a:r>
              <a:rPr lang="en-US" sz="2000" i="0" baseline="-25000" dirty="0"/>
              <a:t>3</a:t>
            </a:r>
            <a:r>
              <a:rPr lang="en-US" sz="2000" i="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5968"/>
                                        </p:tgtEl>
                                        <p:attrNameLst>
                                          <p:attrName>style.visibility</p:attrName>
                                        </p:attrNameLst>
                                      </p:cBhvr>
                                      <p:to>
                                        <p:strVal val="visible"/>
                                      </p:to>
                                    </p:set>
                                    <p:animEffect transition="in" filter="dissolve">
                                      <p:cBhvr>
                                        <p:cTn id="7" dur="500"/>
                                        <p:tgtEl>
                                          <p:spTgt spid="125968"/>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childTnLst>
                                    <p:animEffect transition="out" filter="fade">
                                      <p:cBhvr>
                                        <p:cTn id="10" dur="1000" tmFilter="0, 0; .2, .5; .8, .5; 1, 0"/>
                                        <p:tgtEl>
                                          <p:spTgt spid="19">
                                            <p:txEl>
                                              <p:pRg st="0" end="0"/>
                                            </p:txEl>
                                          </p:spTgt>
                                        </p:tgtEl>
                                      </p:cBhvr>
                                    </p:animEffect>
                                    <p:animScale>
                                      <p:cBhvr>
                                        <p:cTn id="11" dur="500" autoRev="1" fill="hold"/>
                                        <p:tgtEl>
                                          <p:spTgt spid="19">
                                            <p:txEl>
                                              <p:pRg st="0" end="0"/>
                                            </p:txEl>
                                          </p:spTgt>
                                        </p:tgtEl>
                                      </p:cBhvr>
                                      <p:by x="105000" y="105000"/>
                                    </p:animScale>
                                  </p:childTnLst>
                                </p:cTn>
                              </p:par>
                              <p:par>
                                <p:cTn id="12" presetID="26" presetClass="emph" presetSubtype="0" repeatCount="indefinite" fill="hold" nodeType="withEffect">
                                  <p:stCondLst>
                                    <p:cond delay="0"/>
                                  </p:stCondLst>
                                  <p:childTnLst>
                                    <p:animEffect transition="out" filter="fade">
                                      <p:cBhvr>
                                        <p:cTn id="13" dur="1000" tmFilter="0, 0; .2, .5; .8, .5; 1, 0"/>
                                        <p:tgtEl>
                                          <p:spTgt spid="20">
                                            <p:txEl>
                                              <p:pRg st="0" end="0"/>
                                            </p:txEl>
                                          </p:spTgt>
                                        </p:tgtEl>
                                      </p:cBhvr>
                                    </p:animEffect>
                                    <p:animScale>
                                      <p:cBhvr>
                                        <p:cTn id="14" dur="500" autoRev="1" fill="hold"/>
                                        <p:tgtEl>
                                          <p:spTgt spid="20">
                                            <p:txEl>
                                              <p:pRg st="0" end="0"/>
                                            </p:txEl>
                                          </p:spTgt>
                                        </p:tgtEl>
                                      </p:cBhvr>
                                      <p:by x="105000" y="105000"/>
                                    </p:animScale>
                                  </p:childTnLst>
                                </p:cTn>
                              </p:par>
                              <p:par>
                                <p:cTn id="15" presetID="26" presetClass="emph" presetSubtype="0" repeatCount="indefinite" fill="hold" nodeType="withEffect">
                                  <p:stCondLst>
                                    <p:cond delay="0"/>
                                  </p:stCondLst>
                                  <p:childTnLst>
                                    <p:animEffect transition="out" filter="fade">
                                      <p:cBhvr>
                                        <p:cTn id="16" dur="1000" tmFilter="0, 0; .2, .5; .8, .5; 1, 0"/>
                                        <p:tgtEl>
                                          <p:spTgt spid="21">
                                            <p:txEl>
                                              <p:pRg st="0" end="0"/>
                                            </p:txEl>
                                          </p:spTgt>
                                        </p:tgtEl>
                                      </p:cBhvr>
                                    </p:animEffect>
                                    <p:animScale>
                                      <p:cBhvr>
                                        <p:cTn id="17" dur="500" autoRev="1" fill="hold"/>
                                        <p:tgtEl>
                                          <p:spTgt spid="21">
                                            <p:txEl>
                                              <p:pRg st="0" end="0"/>
                                            </p:txEl>
                                          </p:spTgt>
                                        </p:tgtEl>
                                      </p:cBhvr>
                                      <p:by x="105000" y="105000"/>
                                    </p:animScale>
                                  </p:childTnLst>
                                </p:cTn>
                              </p:par>
                              <p:par>
                                <p:cTn id="18" presetID="26" presetClass="emph" presetSubtype="0" repeatCount="indefinite" fill="hold" nodeType="withEffect">
                                  <p:stCondLst>
                                    <p:cond delay="0"/>
                                  </p:stCondLst>
                                  <p:childTnLst>
                                    <p:animEffect transition="out" filter="fade">
                                      <p:cBhvr>
                                        <p:cTn id="19" dur="1000" tmFilter="0, 0; .2, .5; .8, .5; 1, 0"/>
                                        <p:tgtEl>
                                          <p:spTgt spid="22">
                                            <p:txEl>
                                              <p:pRg st="0" end="0"/>
                                            </p:txEl>
                                          </p:spTgt>
                                        </p:tgtEl>
                                      </p:cBhvr>
                                    </p:animEffect>
                                    <p:animScale>
                                      <p:cBhvr>
                                        <p:cTn id="20" dur="500" autoRev="1" fill="hold"/>
                                        <p:tgtEl>
                                          <p:spTgt spid="22">
                                            <p:txEl>
                                              <p:pRg st="0" end="0"/>
                                            </p:txEl>
                                          </p:spTgt>
                                        </p:tgtEl>
                                      </p:cBhvr>
                                      <p:by x="105000" y="105000"/>
                                    </p:animScale>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447"/>
                                        </p:tgtEl>
                                        <p:attrNameLst>
                                          <p:attrName>style.visibility</p:attrName>
                                        </p:attrNameLst>
                                      </p:cBhvr>
                                      <p:to>
                                        <p:strVal val="visible"/>
                                      </p:to>
                                    </p:set>
                                    <p:animEffect transition="in" filter="fade">
                                      <p:cBhvr>
                                        <p:cTn id="29" dur="500"/>
                                        <p:tgtEl>
                                          <p:spTgt spid="1844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8448"/>
                                        </p:tgtEl>
                                        <p:attrNameLst>
                                          <p:attrName>style.visibility</p:attrName>
                                        </p:attrNameLst>
                                      </p:cBhvr>
                                      <p:to>
                                        <p:strVal val="visible"/>
                                      </p:to>
                                    </p:set>
                                    <p:animEffect transition="in" filter="wipe(left)">
                                      <p:cBhvr>
                                        <p:cTn id="33" dur="500"/>
                                        <p:tgtEl>
                                          <p:spTgt spid="18448"/>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8449"/>
                                        </p:tgtEl>
                                        <p:attrNameLst>
                                          <p:attrName>style.visibility</p:attrName>
                                        </p:attrNameLst>
                                      </p:cBhvr>
                                      <p:to>
                                        <p:strVal val="visible"/>
                                      </p:to>
                                    </p:set>
                                    <p:animEffect transition="in" filter="wipe(left)">
                                      <p:cBhvr>
                                        <p:cTn id="41" dur="500"/>
                                        <p:tgtEl>
                                          <p:spTgt spid="18449"/>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8450"/>
                                        </p:tgtEl>
                                        <p:attrNameLst>
                                          <p:attrName>style.visibility</p:attrName>
                                        </p:attrNameLst>
                                      </p:cBhvr>
                                      <p:to>
                                        <p:strVal val="visible"/>
                                      </p:to>
                                    </p:set>
                                    <p:animEffect transition="in" filter="wipe(left)">
                                      <p:cBhvr>
                                        <p:cTn id="49" dur="500"/>
                                        <p:tgtEl>
                                          <p:spTgt spid="18450"/>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9">
                                            <p:txEl>
                                              <p:pRg st="0" end="0"/>
                                            </p:txEl>
                                          </p:spTgt>
                                        </p:tgtEl>
                                        <p:attrNameLst>
                                          <p:attrName>style.visibility</p:attrName>
                                        </p:attrNameLst>
                                      </p:cBhvr>
                                      <p:to>
                                        <p:strVal val="visible"/>
                                      </p:to>
                                    </p:set>
                                    <p:animEffect transition="in" filter="wipe(left)">
                                      <p:cBhvr>
                                        <p:cTn id="6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p:bldP spid="18448" grpId="0" animBg="1"/>
      <p:bldP spid="18449" grpId="0" animBg="1"/>
      <p:bldP spid="18450" grpId="0" animBg="1"/>
      <p:bldP spid="24" grpId="0"/>
      <p:bldP spid="25" grpId="0"/>
      <p:bldP spid="26" grpId="0"/>
      <p:bldP spid="2" grpId="0"/>
      <p:bldP spid="2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Peopel Clipart">
            <a:extLst>
              <a:ext uri="{FF2B5EF4-FFF2-40B4-BE49-F238E27FC236}">
                <a16:creationId xmlns:a16="http://schemas.microsoft.com/office/drawing/2014/main" id="{1271AB13-B1D4-7AE9-2C83-E0BCE4D68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418" y="1409274"/>
            <a:ext cx="336232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ore Than A Toilet | Water.org">
            <a:extLst>
              <a:ext uri="{FF2B5EF4-FFF2-40B4-BE49-F238E27FC236}">
                <a16:creationId xmlns:a16="http://schemas.microsoft.com/office/drawing/2014/main" id="{7D1BB411-D084-4B24-B541-155C603EE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6572"/>
            <a:ext cx="4354586" cy="4649428"/>
          </a:xfrm>
          <a:prstGeom prst="rect">
            <a:avLst/>
          </a:prstGeom>
          <a:noFill/>
          <a:extLst>
            <a:ext uri="{909E8E84-426E-40DD-AFC4-6F175D3DCCD1}">
              <a14:hiddenFill xmlns:a14="http://schemas.microsoft.com/office/drawing/2010/main">
                <a:solidFill>
                  <a:srgbClr val="FFFFFF"/>
                </a:solidFill>
              </a14:hiddenFill>
            </a:ext>
          </a:extLst>
        </p:spPr>
      </p:pic>
      <p:sp>
        <p:nvSpPr>
          <p:cNvPr id="19462" name="Rectangle 25"/>
          <p:cNvSpPr>
            <a:spLocks noChangeArrowheads="1"/>
          </p:cNvSpPr>
          <p:nvPr/>
        </p:nvSpPr>
        <p:spPr bwMode="auto">
          <a:xfrm>
            <a:off x="1600200" y="4648200"/>
            <a:ext cx="6553200" cy="1066800"/>
          </a:xfrm>
          <a:prstGeom prst="rect">
            <a:avLst/>
          </a:prstGeom>
          <a:solidFill>
            <a:srgbClr val="E8D1FF"/>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19468" name="Text Box 8"/>
          <p:cNvSpPr txBox="1">
            <a:spLocks noChangeArrowheads="1"/>
          </p:cNvSpPr>
          <p:nvPr/>
        </p:nvSpPr>
        <p:spPr bwMode="auto">
          <a:xfrm>
            <a:off x="811049" y="183311"/>
            <a:ext cx="75660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200" b="1" i="0" dirty="0">
                <a:solidFill>
                  <a:srgbClr val="800000"/>
                </a:solidFill>
              </a:rPr>
              <a:t>Clustered Affinity Matrix</a:t>
            </a:r>
          </a:p>
          <a:p>
            <a:pPr algn="ctr" eaLnBrk="1" hangingPunct="1"/>
            <a:r>
              <a:rPr lang="en-US" sz="3200" b="1" i="0" dirty="0">
                <a:solidFill>
                  <a:srgbClr val="800000"/>
                </a:solidFill>
              </a:rPr>
              <a:t>Step 2:  Determine the order for A</a:t>
            </a:r>
            <a:r>
              <a:rPr lang="en-US" sz="3200" b="1" i="0" baseline="-25000" dirty="0">
                <a:solidFill>
                  <a:srgbClr val="800000"/>
                </a:solidFill>
              </a:rPr>
              <a:t>3</a:t>
            </a:r>
          </a:p>
        </p:txBody>
      </p:sp>
      <p:sp>
        <p:nvSpPr>
          <p:cNvPr id="19469" name="Text Box 9"/>
          <p:cNvSpPr txBox="1">
            <a:spLocks noChangeArrowheads="1"/>
          </p:cNvSpPr>
          <p:nvPr/>
        </p:nvSpPr>
        <p:spPr bwMode="auto">
          <a:xfrm>
            <a:off x="1371600" y="4876800"/>
            <a:ext cx="701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a:p>
        </p:txBody>
      </p:sp>
      <p:graphicFrame>
        <p:nvGraphicFramePr>
          <p:cNvPr id="19460" name="Object 19"/>
          <p:cNvGraphicFramePr>
            <a:graphicFrameLocks noChangeAspect="1"/>
          </p:cNvGraphicFramePr>
          <p:nvPr>
            <p:extLst>
              <p:ext uri="{D42A27DB-BD31-4B8C-83A1-F6EECF244321}">
                <p14:modId xmlns:p14="http://schemas.microsoft.com/office/powerpoint/2010/main" val="3109590664"/>
              </p:ext>
            </p:extLst>
          </p:nvPr>
        </p:nvGraphicFramePr>
        <p:xfrm>
          <a:off x="1790700" y="4648200"/>
          <a:ext cx="3886200" cy="647700"/>
        </p:xfrm>
        <a:graphic>
          <a:graphicData uri="http://schemas.openxmlformats.org/presentationml/2006/ole">
            <mc:AlternateContent xmlns:mc="http://schemas.openxmlformats.org/markup-compatibility/2006">
              <mc:Choice xmlns:v="urn:schemas-microsoft-com:vml" Requires="v">
                <p:oleObj name="Equation" r:id="rId5" imgW="2590560" imgH="431640" progId="Equation.3">
                  <p:embed/>
                </p:oleObj>
              </mc:Choice>
              <mc:Fallback>
                <p:oleObj name="Equation" r:id="rId5" imgW="2590560" imgH="431640" progId="Equation.3">
                  <p:embed/>
                  <p:pic>
                    <p:nvPicPr>
                      <p:cNvPr id="1946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0700" y="4648200"/>
                        <a:ext cx="38862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461" name="Object 20"/>
          <p:cNvGraphicFramePr>
            <a:graphicFrameLocks noChangeAspect="1"/>
          </p:cNvGraphicFramePr>
          <p:nvPr>
            <p:extLst>
              <p:ext uri="{D42A27DB-BD31-4B8C-83A1-F6EECF244321}">
                <p14:modId xmlns:p14="http://schemas.microsoft.com/office/powerpoint/2010/main" val="4207848094"/>
              </p:ext>
            </p:extLst>
          </p:nvPr>
        </p:nvGraphicFramePr>
        <p:xfrm>
          <a:off x="2043113" y="5257166"/>
          <a:ext cx="5697537" cy="365125"/>
        </p:xfrm>
        <a:graphic>
          <a:graphicData uri="http://schemas.openxmlformats.org/presentationml/2006/ole">
            <mc:AlternateContent xmlns:mc="http://schemas.openxmlformats.org/markup-compatibility/2006">
              <mc:Choice xmlns:v="urn:schemas-microsoft-com:vml" Requires="v">
                <p:oleObj name="Equation" r:id="rId7" imgW="3759120" imgH="241200" progId="Equation.3">
                  <p:embed/>
                </p:oleObj>
              </mc:Choice>
              <mc:Fallback>
                <p:oleObj name="Equation" r:id="rId7" imgW="3759120" imgH="241200" progId="Equation.3">
                  <p:embed/>
                  <p:pic>
                    <p:nvPicPr>
                      <p:cNvPr id="19461" name="Object 20"/>
                      <p:cNvPicPr>
                        <a:picLocks noChangeAspect="1" noChangeArrowheads="1"/>
                      </p:cNvPicPr>
                      <p:nvPr/>
                    </p:nvPicPr>
                    <p:blipFill>
                      <a:blip r:embed="rId8"/>
                      <a:srcRect/>
                      <a:stretch>
                        <a:fillRect/>
                      </a:stretch>
                    </p:blipFill>
                    <p:spPr bwMode="auto">
                      <a:xfrm>
                        <a:off x="2043113" y="5257166"/>
                        <a:ext cx="5697537" cy="3651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77" name="Rounded Rectangular Callout 20"/>
          <p:cNvSpPr>
            <a:spLocks noChangeArrowheads="1"/>
          </p:cNvSpPr>
          <p:nvPr/>
        </p:nvSpPr>
        <p:spPr bwMode="auto">
          <a:xfrm>
            <a:off x="571500" y="5859960"/>
            <a:ext cx="1600200" cy="614660"/>
          </a:xfrm>
          <a:prstGeom prst="wedgeRoundRectCallout">
            <a:avLst>
              <a:gd name="adj1" fmla="val 45447"/>
              <a:gd name="adj2" fmla="val -89682"/>
              <a:gd name="adj3" fmla="val 16667"/>
            </a:avLst>
          </a:prstGeom>
          <a:solidFill>
            <a:schemeClr val="accent1">
              <a:lumMod val="60000"/>
              <a:lumOff val="40000"/>
            </a:schemeClr>
          </a:solidFill>
          <a:ln w="9525" algn="ctr">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rIns="0" anchor="ctr" anchorCtr="1"/>
          <a:lstStyle/>
          <a:p>
            <a:pPr algn="ctr"/>
            <a:r>
              <a:rPr lang="en-US" sz="1800" dirty="0"/>
              <a:t>Contribution</a:t>
            </a:r>
          </a:p>
        </p:txBody>
      </p:sp>
      <p:sp>
        <p:nvSpPr>
          <p:cNvPr id="2" name="Oval 1"/>
          <p:cNvSpPr/>
          <p:nvPr/>
        </p:nvSpPr>
        <p:spPr bwMode="auto">
          <a:xfrm>
            <a:off x="6481996" y="5145814"/>
            <a:ext cx="1247074" cy="539523"/>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9" name="Picture 2" descr="Dislike Clipart And Illustrations">
            <a:extLst>
              <a:ext uri="{FF2B5EF4-FFF2-40B4-BE49-F238E27FC236}">
                <a16:creationId xmlns:a16="http://schemas.microsoft.com/office/drawing/2014/main" id="{C23C1034-D26A-F1F2-1E0A-52710E82CA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786" y="5888778"/>
            <a:ext cx="1106684" cy="84318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cxnSpLocks/>
          </p:cNvCxnSpPr>
          <p:nvPr/>
        </p:nvCxnSpPr>
        <p:spPr bwMode="auto">
          <a:xfrm flipV="1">
            <a:off x="6209478" y="5466868"/>
            <a:ext cx="207197" cy="62849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3" name="TextBox 2"/>
          <p:cNvSpPr txBox="1"/>
          <p:nvPr/>
        </p:nvSpPr>
        <p:spPr>
          <a:xfrm>
            <a:off x="2670687" y="2515355"/>
            <a:ext cx="689612" cy="646331"/>
          </a:xfrm>
          <a:prstGeom prst="rect">
            <a:avLst/>
          </a:prstGeom>
          <a:noFill/>
        </p:spPr>
        <p:txBody>
          <a:bodyPr wrap="none" rtlCol="0">
            <a:spAutoFit/>
          </a:bodyPr>
          <a:lstStyle/>
          <a:p>
            <a:r>
              <a:rPr lang="en-US" sz="3600" dirty="0" err="1"/>
              <a:t>A</a:t>
            </a:r>
            <a:r>
              <a:rPr lang="en-US" sz="3600" baseline="-25000" dirty="0" err="1"/>
              <a:t>k</a:t>
            </a:r>
            <a:endParaRPr lang="en-US" sz="3600" dirty="0"/>
          </a:p>
        </p:txBody>
      </p:sp>
      <p:sp>
        <p:nvSpPr>
          <p:cNvPr id="14" name="TextBox 13"/>
          <p:cNvSpPr txBox="1"/>
          <p:nvPr/>
        </p:nvSpPr>
        <p:spPr>
          <a:xfrm>
            <a:off x="1371600" y="2515355"/>
            <a:ext cx="609462" cy="646331"/>
          </a:xfrm>
          <a:prstGeom prst="rect">
            <a:avLst/>
          </a:prstGeom>
          <a:noFill/>
        </p:spPr>
        <p:txBody>
          <a:bodyPr wrap="none" rtlCol="0">
            <a:spAutoFit/>
          </a:bodyPr>
          <a:lstStyle/>
          <a:p>
            <a:r>
              <a:rPr lang="en-US" sz="3600" dirty="0">
                <a:solidFill>
                  <a:srgbClr val="00B0F0"/>
                </a:solidFill>
              </a:rPr>
              <a:t>A</a:t>
            </a:r>
            <a:r>
              <a:rPr lang="en-US" sz="3600" baseline="-25000" dirty="0">
                <a:solidFill>
                  <a:srgbClr val="00B0F0"/>
                </a:solidFill>
              </a:rPr>
              <a:t>i</a:t>
            </a:r>
            <a:endParaRPr lang="en-US" sz="3600" dirty="0">
              <a:solidFill>
                <a:srgbClr val="00B0F0"/>
              </a:solidFill>
            </a:endParaRPr>
          </a:p>
        </p:txBody>
      </p:sp>
      <p:sp>
        <p:nvSpPr>
          <p:cNvPr id="15" name="TextBox 14"/>
          <p:cNvSpPr txBox="1"/>
          <p:nvPr/>
        </p:nvSpPr>
        <p:spPr>
          <a:xfrm>
            <a:off x="4033085" y="2515354"/>
            <a:ext cx="646331" cy="646331"/>
          </a:xfrm>
          <a:prstGeom prst="rect">
            <a:avLst/>
          </a:prstGeom>
          <a:noFill/>
        </p:spPr>
        <p:txBody>
          <a:bodyPr wrap="none" rtlCol="0">
            <a:spAutoFit/>
          </a:bodyPr>
          <a:lstStyle/>
          <a:p>
            <a:r>
              <a:rPr lang="en-US" sz="3600" dirty="0" err="1">
                <a:solidFill>
                  <a:srgbClr val="00B0F0"/>
                </a:solidFill>
              </a:rPr>
              <a:t>A</a:t>
            </a:r>
            <a:r>
              <a:rPr lang="en-US" sz="3600" baseline="-25000" dirty="0" err="1">
                <a:solidFill>
                  <a:srgbClr val="00B0F0"/>
                </a:solidFill>
              </a:rPr>
              <a:t>j</a:t>
            </a:r>
            <a:endParaRPr lang="en-US" sz="3600" dirty="0">
              <a:solidFill>
                <a:srgbClr val="00B0F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5"/>
          <p:cNvSpPr>
            <a:spLocks noChangeArrowheads="1"/>
          </p:cNvSpPr>
          <p:nvPr/>
        </p:nvSpPr>
        <p:spPr bwMode="auto">
          <a:xfrm>
            <a:off x="1828800" y="1371600"/>
            <a:ext cx="6553200" cy="1066800"/>
          </a:xfrm>
          <a:prstGeom prst="rect">
            <a:avLst/>
          </a:prstGeom>
          <a:solidFill>
            <a:srgbClr val="E8D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19468" name="Text Box 8"/>
          <p:cNvSpPr txBox="1">
            <a:spLocks noChangeArrowheads="1"/>
          </p:cNvSpPr>
          <p:nvPr/>
        </p:nvSpPr>
        <p:spPr bwMode="auto">
          <a:xfrm>
            <a:off x="968375" y="152400"/>
            <a:ext cx="75660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200" b="1" i="0">
                <a:solidFill>
                  <a:srgbClr val="800000"/>
                </a:solidFill>
              </a:rPr>
              <a:t>Clustered Affinity Matrix</a:t>
            </a:r>
          </a:p>
          <a:p>
            <a:pPr algn="ctr" eaLnBrk="1" hangingPunct="1"/>
            <a:r>
              <a:rPr lang="en-US" sz="3200" b="1" i="0">
                <a:solidFill>
                  <a:srgbClr val="800000"/>
                </a:solidFill>
              </a:rPr>
              <a:t>Step 2:  Determine the order for A</a:t>
            </a:r>
            <a:r>
              <a:rPr lang="en-US" sz="3200" b="1" i="0" baseline="-25000">
                <a:solidFill>
                  <a:srgbClr val="800000"/>
                </a:solidFill>
              </a:rPr>
              <a:t>3</a:t>
            </a:r>
          </a:p>
        </p:txBody>
      </p:sp>
      <p:sp>
        <p:nvSpPr>
          <p:cNvPr id="19469" name="Text Box 9"/>
          <p:cNvSpPr txBox="1">
            <a:spLocks noChangeArrowheads="1"/>
          </p:cNvSpPr>
          <p:nvPr/>
        </p:nvSpPr>
        <p:spPr bwMode="auto">
          <a:xfrm>
            <a:off x="1600200" y="1600200"/>
            <a:ext cx="7010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a:p>
        </p:txBody>
      </p:sp>
      <p:graphicFrame>
        <p:nvGraphicFramePr>
          <p:cNvPr id="19460" name="Object 19"/>
          <p:cNvGraphicFramePr>
            <a:graphicFrameLocks noChangeAspect="1"/>
          </p:cNvGraphicFramePr>
          <p:nvPr/>
        </p:nvGraphicFramePr>
        <p:xfrm>
          <a:off x="2019300" y="1371600"/>
          <a:ext cx="3886200" cy="647700"/>
        </p:xfrm>
        <a:graphic>
          <a:graphicData uri="http://schemas.openxmlformats.org/presentationml/2006/ole">
            <mc:AlternateContent xmlns:mc="http://schemas.openxmlformats.org/markup-compatibility/2006">
              <mc:Choice xmlns:v="urn:schemas-microsoft-com:vml" Requires="v">
                <p:oleObj name="Equation" r:id="rId3" imgW="2590560" imgH="431640" progId="Equation.3">
                  <p:embed/>
                </p:oleObj>
              </mc:Choice>
              <mc:Fallback>
                <p:oleObj name="Equation" r:id="rId3" imgW="2590560" imgH="431640" progId="Equation.3">
                  <p:embed/>
                  <p:pic>
                    <p:nvPicPr>
                      <p:cNvPr id="1946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371600"/>
                        <a:ext cx="3886200" cy="647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9461" name="Object 20"/>
              <p:cNvSpPr txBox="1"/>
              <p:nvPr/>
            </p:nvSpPr>
            <p:spPr bwMode="auto">
              <a:xfrm>
                <a:off x="1935163" y="1981200"/>
                <a:ext cx="6370637" cy="365125"/>
              </a:xfrm>
              <a:prstGeom prst="rect">
                <a:avLst/>
              </a:prstGeom>
              <a:noFill/>
              <a:extLst>
                <a:ext uri="{909E8E84-426E-40dd-AFC4-6F175D3DCCD1}">
                  <a14:hiddenFill xmlns="">
                    <a:solidFill>
                      <a:srgbClr val="FFFFFF"/>
                    </a:solidFill>
                  </a14:hiddenFill>
                </a:ext>
              </a:ex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𝑐𝑜𝑛𝑡</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𝑏𝑜𝑛𝑑</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𝑏𝑜𝑛𝑑</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𝑏𝑜𝑛𝑑</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𝑗</m:t>
                          </m:r>
                        </m:sub>
                      </m:sSub>
                      <m:r>
                        <a:rPr lang="en-US" i="1">
                          <a:solidFill>
                            <a:srgbClr val="000000"/>
                          </a:solidFill>
                          <a:latin typeface="Cambria Math" panose="02040503050406030204" pitchFamily="18" charset="0"/>
                        </a:rPr>
                        <m:t>)</m:t>
                      </m:r>
                    </m:oMath>
                  </m:oMathPara>
                </a14:m>
                <a:endParaRPr lang="en-US" dirty="0"/>
              </a:p>
            </p:txBody>
          </p:sp>
        </mc:Choice>
        <mc:Fallback xmlns="">
          <p:sp>
            <p:nvSpPr>
              <p:cNvPr id="19461" name="Object 20"/>
              <p:cNvSpPr txBox="1">
                <a:spLocks noRot="1" noChangeAspect="1" noMove="1" noResize="1" noEditPoints="1" noAdjustHandles="1" noChangeArrowheads="1" noChangeShapeType="1" noTextEdit="1"/>
              </p:cNvSpPr>
              <p:nvPr/>
            </p:nvSpPr>
            <p:spPr bwMode="auto">
              <a:xfrm>
                <a:off x="1935163" y="1981200"/>
                <a:ext cx="6370637" cy="365125"/>
              </a:xfrm>
              <a:prstGeom prst="rect">
                <a:avLst/>
              </a:prstGeom>
              <a:blipFill>
                <a:blip r:embed="rId6"/>
                <a:stretch>
                  <a:fillRect/>
                </a:stretch>
              </a:blipFill>
              <a:extLst>
                <a:ext uri="{909E8E84-426E-40dd-AFC4-6F175D3DCCD1}">
                  <a14:hiddenFill xmlns:a14="http://schemas.microsoft.com/office/drawing/2010/main" xmlns="">
                    <a:solidFill>
                      <a:srgbClr val="FFFFFF"/>
                    </a:solidFill>
                  </a14:hiddenFill>
                </a:ext>
              </a:extLst>
            </p:spPr>
            <p:txBody>
              <a:bodyPr/>
              <a:lstStyle/>
              <a:p>
                <a:r>
                  <a:rPr lang="en-US">
                    <a:noFill/>
                  </a:rPr>
                  <a:t> </a:t>
                </a:r>
              </a:p>
            </p:txBody>
          </p:sp>
        </mc:Fallback>
      </mc:AlternateContent>
      <p:grpSp>
        <p:nvGrpSpPr>
          <p:cNvPr id="2" name="Group 1"/>
          <p:cNvGrpSpPr/>
          <p:nvPr/>
        </p:nvGrpSpPr>
        <p:grpSpPr>
          <a:xfrm>
            <a:off x="723900" y="2543175"/>
            <a:ext cx="7810501" cy="3933825"/>
            <a:chOff x="723900" y="2543175"/>
            <a:chExt cx="7810501" cy="3933825"/>
          </a:xfrm>
        </p:grpSpPr>
        <p:graphicFrame>
          <p:nvGraphicFramePr>
            <p:cNvPr id="19458" name="Object 2"/>
            <p:cNvGraphicFramePr>
              <a:graphicFrameLocks noChangeAspect="1"/>
            </p:cNvGraphicFramePr>
            <p:nvPr>
              <p:extLst>
                <p:ext uri="{D42A27DB-BD31-4B8C-83A1-F6EECF244321}">
                  <p14:modId xmlns:p14="http://schemas.microsoft.com/office/powerpoint/2010/main" val="3629493580"/>
                </p:ext>
              </p:extLst>
            </p:nvPr>
          </p:nvGraphicFramePr>
          <p:xfrm>
            <a:off x="1527175" y="3671888"/>
            <a:ext cx="2195513" cy="1828800"/>
          </p:xfrm>
          <a:graphic>
            <a:graphicData uri="http://schemas.openxmlformats.org/presentationml/2006/ole">
              <mc:AlternateContent xmlns:mc="http://schemas.openxmlformats.org/markup-compatibility/2006">
                <mc:Choice xmlns:v="urn:schemas-microsoft-com:vml" Requires="v">
                  <p:oleObj name="Equation" r:id="rId7" imgW="1066680" imgH="888840" progId="Equation.3">
                    <p:embed/>
                  </p:oleObj>
                </mc:Choice>
                <mc:Fallback>
                  <p:oleObj name="Equation" r:id="rId7" imgW="1066680" imgH="888840" progId="Equation.3">
                    <p:embed/>
                    <p:pic>
                      <p:nvPicPr>
                        <p:cNvPr id="19458"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7175" y="3671888"/>
                          <a:ext cx="2195513"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63" name="Text Box 3"/>
            <p:cNvSpPr txBox="1">
              <a:spLocks noChangeArrowheads="1"/>
            </p:cNvSpPr>
            <p:nvPr/>
          </p:nvSpPr>
          <p:spPr bwMode="auto">
            <a:xfrm>
              <a:off x="1603375" y="3214688"/>
              <a:ext cx="2135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2   </a:t>
              </a:r>
              <a:r>
                <a:rPr lang="en-US" sz="2000" i="0">
                  <a:solidFill>
                    <a:srgbClr val="CC3399"/>
                  </a:solidFill>
                </a:rPr>
                <a:t>  A</a:t>
              </a:r>
              <a:r>
                <a:rPr lang="en-US" sz="2000" i="0" baseline="-25000">
                  <a:solidFill>
                    <a:srgbClr val="CC3399"/>
                  </a:solidFill>
                </a:rPr>
                <a:t>3</a:t>
              </a:r>
              <a:r>
                <a:rPr lang="en-US" sz="2000" i="0">
                  <a:solidFill>
                    <a:srgbClr val="CC3399"/>
                  </a:solidFill>
                </a:rPr>
                <a:t>    A</a:t>
              </a:r>
              <a:r>
                <a:rPr lang="en-US" sz="2000" i="0" baseline="-25000">
                  <a:solidFill>
                    <a:srgbClr val="CC3399"/>
                  </a:solidFill>
                </a:rPr>
                <a:t>4</a:t>
              </a:r>
            </a:p>
          </p:txBody>
        </p:sp>
        <p:sp>
          <p:nvSpPr>
            <p:cNvPr id="19464" name="Text Box 4"/>
            <p:cNvSpPr txBox="1">
              <a:spLocks noChangeArrowheads="1"/>
            </p:cNvSpPr>
            <p:nvPr/>
          </p:nvSpPr>
          <p:spPr bwMode="auto">
            <a:xfrm>
              <a:off x="993775" y="36385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19465" name="AutoShape 5"/>
            <p:cNvSpPr>
              <a:spLocks/>
            </p:cNvSpPr>
            <p:nvPr/>
          </p:nvSpPr>
          <p:spPr bwMode="auto">
            <a:xfrm>
              <a:off x="1527175" y="36718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9466" name="AutoShape 6"/>
            <p:cNvSpPr>
              <a:spLocks/>
            </p:cNvSpPr>
            <p:nvPr/>
          </p:nvSpPr>
          <p:spPr bwMode="auto">
            <a:xfrm>
              <a:off x="3736975" y="35956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9467" name="Text Box 7"/>
            <p:cNvSpPr txBox="1">
              <a:spLocks noChangeArrowheads="1"/>
            </p:cNvSpPr>
            <p:nvPr/>
          </p:nvSpPr>
          <p:spPr bwMode="auto">
            <a:xfrm>
              <a:off x="723900" y="5576888"/>
              <a:ext cx="35401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Attribute Affinity Matrix (AA)</a:t>
              </a:r>
            </a:p>
          </p:txBody>
        </p:sp>
        <p:graphicFrame>
          <p:nvGraphicFramePr>
            <p:cNvPr id="19459" name="Object 10"/>
            <p:cNvGraphicFramePr>
              <a:graphicFrameLocks noChangeAspect="1"/>
            </p:cNvGraphicFramePr>
            <p:nvPr>
              <p:extLst>
                <p:ext uri="{D42A27DB-BD31-4B8C-83A1-F6EECF244321}">
                  <p14:modId xmlns:p14="http://schemas.microsoft.com/office/powerpoint/2010/main" val="3542965824"/>
                </p:ext>
              </p:extLst>
            </p:nvPr>
          </p:nvGraphicFramePr>
          <p:xfrm>
            <a:off x="5915025" y="3671888"/>
            <a:ext cx="2036763" cy="1828800"/>
          </p:xfrm>
          <a:graphic>
            <a:graphicData uri="http://schemas.openxmlformats.org/presentationml/2006/ole">
              <mc:AlternateContent xmlns:mc="http://schemas.openxmlformats.org/markup-compatibility/2006">
                <mc:Choice xmlns:v="urn:schemas-microsoft-com:vml" Requires="v">
                  <p:oleObj name="Equation" r:id="rId9" imgW="990360" imgH="888840" progId="Equation.3">
                    <p:embed/>
                  </p:oleObj>
                </mc:Choice>
                <mc:Fallback>
                  <p:oleObj name="Equation" r:id="rId9" imgW="990360" imgH="888840" progId="Equation.3">
                    <p:embed/>
                    <p:pic>
                      <p:nvPicPr>
                        <p:cNvPr id="19459"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5025" y="3671888"/>
                          <a:ext cx="2036763"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9470" name="Text Box 11"/>
            <p:cNvSpPr txBox="1">
              <a:spLocks noChangeArrowheads="1"/>
            </p:cNvSpPr>
            <p:nvPr/>
          </p:nvSpPr>
          <p:spPr bwMode="auto">
            <a:xfrm>
              <a:off x="5911850" y="3214688"/>
              <a:ext cx="21351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3   </a:t>
              </a:r>
              <a:r>
                <a:rPr lang="en-US" sz="2000" i="0">
                  <a:solidFill>
                    <a:srgbClr val="CC3399"/>
                  </a:solidFill>
                </a:rPr>
                <a:t>  A</a:t>
              </a:r>
              <a:r>
                <a:rPr lang="en-US" sz="2000" i="0" baseline="-25000">
                  <a:solidFill>
                    <a:srgbClr val="CC3399"/>
                  </a:solidFill>
                </a:rPr>
                <a:t>2</a:t>
              </a:r>
              <a:r>
                <a:rPr lang="en-US" sz="2000" i="0">
                  <a:solidFill>
                    <a:srgbClr val="CC3399"/>
                  </a:solidFill>
                </a:rPr>
                <a:t>   A</a:t>
              </a:r>
              <a:r>
                <a:rPr lang="en-US" sz="2000" i="0" baseline="-25000">
                  <a:solidFill>
                    <a:srgbClr val="CC3399"/>
                  </a:solidFill>
                </a:rPr>
                <a:t>4</a:t>
              </a:r>
            </a:p>
          </p:txBody>
        </p:sp>
        <p:sp>
          <p:nvSpPr>
            <p:cNvPr id="19471" name="Text Box 12"/>
            <p:cNvSpPr txBox="1">
              <a:spLocks noChangeArrowheads="1"/>
            </p:cNvSpPr>
            <p:nvPr/>
          </p:nvSpPr>
          <p:spPr bwMode="auto">
            <a:xfrm>
              <a:off x="5302250" y="36385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19472" name="AutoShape 13"/>
            <p:cNvSpPr>
              <a:spLocks/>
            </p:cNvSpPr>
            <p:nvPr/>
          </p:nvSpPr>
          <p:spPr bwMode="auto">
            <a:xfrm>
              <a:off x="5835650" y="36718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9473" name="AutoShape 14"/>
            <p:cNvSpPr>
              <a:spLocks/>
            </p:cNvSpPr>
            <p:nvPr/>
          </p:nvSpPr>
          <p:spPr bwMode="auto">
            <a:xfrm>
              <a:off x="8045450" y="35956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19474" name="Text Box 15"/>
            <p:cNvSpPr txBox="1">
              <a:spLocks noChangeArrowheads="1"/>
            </p:cNvSpPr>
            <p:nvPr/>
          </p:nvSpPr>
          <p:spPr bwMode="auto">
            <a:xfrm>
              <a:off x="5032375" y="5576888"/>
              <a:ext cx="3502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Clustered Affinity Matrix (CA)</a:t>
              </a:r>
            </a:p>
          </p:txBody>
        </p:sp>
        <p:sp>
          <p:nvSpPr>
            <p:cNvPr id="19475" name="Text Box 21"/>
            <p:cNvSpPr txBox="1">
              <a:spLocks noChangeArrowheads="1"/>
            </p:cNvSpPr>
            <p:nvPr/>
          </p:nvSpPr>
          <p:spPr bwMode="auto">
            <a:xfrm>
              <a:off x="1524001" y="2543175"/>
              <a:ext cx="7010400" cy="587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0000"/>
                </a:spcAft>
              </a:pPr>
              <a:r>
                <a:rPr lang="en-US" sz="1400" i="0" dirty="0" err="1">
                  <a:solidFill>
                    <a:schemeClr val="accent2"/>
                  </a:solidFill>
                </a:rPr>
                <a:t>Cont</a:t>
              </a:r>
              <a:r>
                <a:rPr lang="en-US" sz="1400" i="0" dirty="0">
                  <a:solidFill>
                    <a:schemeClr val="accent2"/>
                  </a:solidFill>
                </a:rPr>
                <a:t>(A</a:t>
              </a:r>
              <a:r>
                <a:rPr lang="en-US" sz="1400" i="0" baseline="-25000" dirty="0">
                  <a:solidFill>
                    <a:schemeClr val="accent2"/>
                  </a:solidFill>
                </a:rPr>
                <a:t>0</a:t>
              </a:r>
              <a:r>
                <a:rPr lang="en-US" sz="1400" i="0" dirty="0">
                  <a:solidFill>
                    <a:schemeClr val="accent2"/>
                  </a:solidFill>
                </a:rPr>
                <a:t>,A</a:t>
              </a:r>
              <a:r>
                <a:rPr lang="en-US" sz="1400" i="0" baseline="-25000" dirty="0">
                  <a:solidFill>
                    <a:schemeClr val="accent2"/>
                  </a:solidFill>
                </a:rPr>
                <a:t>3</a:t>
              </a:r>
              <a:r>
                <a:rPr lang="en-US" sz="1400" i="0" dirty="0">
                  <a:solidFill>
                    <a:schemeClr val="accent2"/>
                  </a:solidFill>
                </a:rPr>
                <a:t>,A</a:t>
              </a:r>
              <a:r>
                <a:rPr lang="en-US" sz="1400" i="0" baseline="-25000" dirty="0">
                  <a:solidFill>
                    <a:schemeClr val="accent2"/>
                  </a:solidFill>
                </a:rPr>
                <a:t>1</a:t>
              </a:r>
              <a:r>
                <a:rPr lang="en-US" sz="1400" i="0" dirty="0">
                  <a:solidFill>
                    <a:schemeClr val="accent2"/>
                  </a:solidFill>
                </a:rPr>
                <a:t>) = 8820        </a:t>
              </a:r>
              <a:r>
                <a:rPr lang="en-US" sz="1400" b="1" i="0" dirty="0" err="1">
                  <a:solidFill>
                    <a:schemeClr val="accent2"/>
                  </a:solidFill>
                </a:rPr>
                <a:t>Cont</a:t>
              </a:r>
              <a:r>
                <a:rPr lang="en-US" sz="1400" b="1" i="0" dirty="0">
                  <a:solidFill>
                    <a:schemeClr val="accent2"/>
                  </a:solidFill>
                </a:rPr>
                <a:t>(A</a:t>
              </a:r>
              <a:r>
                <a:rPr lang="en-US" sz="1400" b="1" i="0" baseline="-25000" dirty="0">
                  <a:solidFill>
                    <a:schemeClr val="accent2"/>
                  </a:solidFill>
                </a:rPr>
                <a:t>1</a:t>
              </a:r>
              <a:r>
                <a:rPr lang="en-US" sz="1400" b="1" i="0" dirty="0">
                  <a:solidFill>
                    <a:schemeClr val="accent2"/>
                  </a:solidFill>
                </a:rPr>
                <a:t>,A</a:t>
              </a:r>
              <a:r>
                <a:rPr lang="en-US" sz="1400" b="1" i="0" baseline="-25000" dirty="0">
                  <a:solidFill>
                    <a:schemeClr val="accent2"/>
                  </a:solidFill>
                </a:rPr>
                <a:t>3</a:t>
              </a:r>
              <a:r>
                <a:rPr lang="en-US" sz="1400" b="1" i="0" dirty="0">
                  <a:solidFill>
                    <a:schemeClr val="accent2"/>
                  </a:solidFill>
                </a:rPr>
                <a:t>,A</a:t>
              </a:r>
              <a:r>
                <a:rPr lang="en-US" sz="1400" b="1" i="0" baseline="-25000" dirty="0">
                  <a:solidFill>
                    <a:schemeClr val="accent2"/>
                  </a:solidFill>
                </a:rPr>
                <a:t>2</a:t>
              </a:r>
              <a:r>
                <a:rPr lang="en-US" sz="1400" b="1" i="0" dirty="0">
                  <a:solidFill>
                    <a:schemeClr val="accent2"/>
                  </a:solidFill>
                </a:rPr>
                <a:t>) = 10150</a:t>
              </a:r>
              <a:r>
                <a:rPr lang="en-US" sz="1400" i="0" dirty="0">
                  <a:solidFill>
                    <a:schemeClr val="accent2"/>
                  </a:solidFill>
                </a:rPr>
                <a:t>        </a:t>
              </a:r>
              <a:r>
                <a:rPr lang="en-US" sz="1400" i="0" dirty="0" err="1">
                  <a:solidFill>
                    <a:schemeClr val="accent2"/>
                  </a:solidFill>
                </a:rPr>
                <a:t>Cont</a:t>
              </a:r>
              <a:r>
                <a:rPr lang="en-US" sz="1400" i="0" dirty="0">
                  <a:solidFill>
                    <a:schemeClr val="accent2"/>
                  </a:solidFill>
                </a:rPr>
                <a:t>(A</a:t>
              </a:r>
              <a:r>
                <a:rPr lang="en-US" sz="1400" i="0" baseline="-25000" dirty="0">
                  <a:solidFill>
                    <a:schemeClr val="accent2"/>
                  </a:solidFill>
                </a:rPr>
                <a:t>1</a:t>
              </a:r>
              <a:r>
                <a:rPr lang="en-US" sz="1400" i="0" dirty="0">
                  <a:solidFill>
                    <a:schemeClr val="accent2"/>
                  </a:solidFill>
                </a:rPr>
                <a:t>,A</a:t>
              </a:r>
              <a:r>
                <a:rPr lang="en-US" sz="1400" i="0" baseline="-25000" dirty="0">
                  <a:solidFill>
                    <a:schemeClr val="accent2"/>
                  </a:solidFill>
                </a:rPr>
                <a:t>2</a:t>
              </a:r>
              <a:r>
                <a:rPr lang="en-US" sz="1400" i="0" dirty="0">
                  <a:solidFill>
                    <a:schemeClr val="accent2"/>
                  </a:solidFill>
                </a:rPr>
                <a:t>,A</a:t>
              </a:r>
              <a:r>
                <a:rPr lang="en-US" sz="1400" i="0" baseline="-25000" dirty="0">
                  <a:solidFill>
                    <a:schemeClr val="accent2"/>
                  </a:solidFill>
                </a:rPr>
                <a:t>3</a:t>
              </a:r>
              <a:r>
                <a:rPr lang="en-US" sz="1400" i="0" dirty="0">
                  <a:solidFill>
                    <a:schemeClr val="accent2"/>
                  </a:solidFill>
                </a:rPr>
                <a:t>) = 1780</a:t>
              </a:r>
            </a:p>
            <a:p>
              <a:pPr eaLnBrk="1" hangingPunct="1"/>
              <a:r>
                <a:rPr lang="en-US" sz="1400" i="0" dirty="0">
                  <a:solidFill>
                    <a:schemeClr val="accent2"/>
                  </a:solidFill>
                </a:rPr>
                <a:t>Since </a:t>
              </a:r>
              <a:r>
                <a:rPr lang="en-US" sz="1400" b="1" i="0" dirty="0" err="1">
                  <a:solidFill>
                    <a:schemeClr val="accent2"/>
                  </a:solidFill>
                </a:rPr>
                <a:t>Cont</a:t>
              </a:r>
              <a:r>
                <a:rPr lang="en-US" sz="1400" b="1" i="0" dirty="0">
                  <a:solidFill>
                    <a:schemeClr val="accent2"/>
                  </a:solidFill>
                </a:rPr>
                <a:t>(A</a:t>
              </a:r>
              <a:r>
                <a:rPr lang="en-US" sz="1400" b="1" i="0" baseline="-25000" dirty="0">
                  <a:solidFill>
                    <a:schemeClr val="accent2"/>
                  </a:solidFill>
                </a:rPr>
                <a:t>1</a:t>
              </a:r>
              <a:r>
                <a:rPr lang="en-US" sz="1400" b="1" i="0" dirty="0">
                  <a:solidFill>
                    <a:schemeClr val="accent2"/>
                  </a:solidFill>
                </a:rPr>
                <a:t>,A</a:t>
              </a:r>
              <a:r>
                <a:rPr lang="en-US" sz="1400" b="1" i="0" baseline="-25000" dirty="0">
                  <a:solidFill>
                    <a:schemeClr val="accent2"/>
                  </a:solidFill>
                </a:rPr>
                <a:t>3</a:t>
              </a:r>
              <a:r>
                <a:rPr lang="en-US" sz="1400" b="1" i="0" dirty="0">
                  <a:solidFill>
                    <a:schemeClr val="accent2"/>
                  </a:solidFill>
                </a:rPr>
                <a:t>,A</a:t>
              </a:r>
              <a:r>
                <a:rPr lang="en-US" sz="1400" b="1" i="0" baseline="-25000" dirty="0">
                  <a:solidFill>
                    <a:schemeClr val="accent2"/>
                  </a:solidFill>
                </a:rPr>
                <a:t>2</a:t>
              </a:r>
              <a:r>
                <a:rPr lang="en-US" sz="1400" b="1" i="0" dirty="0">
                  <a:solidFill>
                    <a:schemeClr val="accent2"/>
                  </a:solidFill>
                </a:rPr>
                <a:t>)</a:t>
              </a:r>
              <a:r>
                <a:rPr lang="en-US" sz="1400" i="0" dirty="0">
                  <a:solidFill>
                    <a:schemeClr val="accent2"/>
                  </a:solidFill>
                </a:rPr>
                <a:t> is the greatest, [A</a:t>
              </a:r>
              <a:r>
                <a:rPr lang="en-US" sz="1400" i="0" baseline="-25000" dirty="0">
                  <a:solidFill>
                    <a:schemeClr val="accent2"/>
                  </a:solidFill>
                </a:rPr>
                <a:t>1</a:t>
              </a:r>
              <a:r>
                <a:rPr lang="en-US" sz="1400" i="0" dirty="0">
                  <a:solidFill>
                    <a:schemeClr val="accent2"/>
                  </a:solidFill>
                </a:rPr>
                <a:t>,A</a:t>
              </a:r>
              <a:r>
                <a:rPr lang="en-US" sz="1400" i="0" baseline="-25000" dirty="0">
                  <a:solidFill>
                    <a:schemeClr val="accent2"/>
                  </a:solidFill>
                </a:rPr>
                <a:t>3</a:t>
              </a:r>
              <a:r>
                <a:rPr lang="en-US" sz="1400" i="0" dirty="0">
                  <a:solidFill>
                    <a:schemeClr val="accent2"/>
                  </a:solidFill>
                </a:rPr>
                <a:t>,A</a:t>
              </a:r>
              <a:r>
                <a:rPr lang="en-US" sz="1400" i="0" baseline="-25000" dirty="0">
                  <a:solidFill>
                    <a:schemeClr val="accent2"/>
                  </a:solidFill>
                </a:rPr>
                <a:t>2</a:t>
              </a:r>
              <a:r>
                <a:rPr lang="en-US" sz="1400" i="0" dirty="0">
                  <a:solidFill>
                    <a:schemeClr val="accent2"/>
                  </a:solidFill>
                </a:rPr>
                <a:t>] is the best order (configuration).</a:t>
              </a:r>
            </a:p>
          </p:txBody>
        </p:sp>
        <p:sp>
          <p:nvSpPr>
            <p:cNvPr id="19476" name="Text Box 27"/>
            <p:cNvSpPr txBox="1">
              <a:spLocks noChangeArrowheads="1"/>
            </p:cNvSpPr>
            <p:nvPr/>
          </p:nvSpPr>
          <p:spPr bwMode="auto">
            <a:xfrm>
              <a:off x="1143000" y="6110288"/>
              <a:ext cx="7391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u="sng" dirty="0"/>
                <a:t>Note</a:t>
              </a:r>
              <a:r>
                <a:rPr lang="en-US" sz="1800" i="0" dirty="0"/>
                <a:t>:  </a:t>
              </a:r>
              <a:r>
                <a:rPr lang="en-US" sz="1800" i="0" dirty="0" err="1"/>
                <a:t>aff</a:t>
              </a:r>
              <a:r>
                <a:rPr lang="en-US" sz="1800" i="0" dirty="0"/>
                <a:t>(</a:t>
              </a:r>
              <a:r>
                <a:rPr lang="en-US" sz="1800" i="0" dirty="0">
                  <a:solidFill>
                    <a:srgbClr val="FF0000"/>
                  </a:solidFill>
                </a:rPr>
                <a:t>A</a:t>
              </a:r>
              <a:r>
                <a:rPr lang="en-US" sz="1800" i="0" baseline="-25000" dirty="0">
                  <a:solidFill>
                    <a:srgbClr val="FF0000"/>
                  </a:solidFill>
                </a:rPr>
                <a:t>0</a:t>
              </a:r>
              <a:r>
                <a:rPr lang="en-US" sz="1800" i="0" dirty="0"/>
                <a:t>,A</a:t>
              </a:r>
              <a:r>
                <a:rPr lang="en-US" sz="1800" i="0" baseline="-25000" dirty="0"/>
                <a:t>i</a:t>
              </a:r>
              <a:r>
                <a:rPr lang="en-US" sz="1800" i="0" dirty="0"/>
                <a:t>)=</a:t>
              </a:r>
              <a:r>
                <a:rPr lang="en-US" sz="1800" i="0" dirty="0" err="1"/>
                <a:t>aff</a:t>
              </a:r>
              <a:r>
                <a:rPr lang="en-US" sz="1800" i="0" dirty="0"/>
                <a:t>(A</a:t>
              </a:r>
              <a:r>
                <a:rPr lang="en-US" sz="1800" i="0" baseline="-25000" dirty="0"/>
                <a:t>i</a:t>
              </a:r>
              <a:r>
                <a:rPr lang="en-US" sz="1800" i="0" dirty="0"/>
                <a:t>,</a:t>
              </a:r>
              <a:r>
                <a:rPr lang="en-US" sz="1800" i="0" dirty="0">
                  <a:solidFill>
                    <a:srgbClr val="FF0000"/>
                  </a:solidFill>
                </a:rPr>
                <a:t>A</a:t>
              </a:r>
              <a:r>
                <a:rPr lang="en-US" sz="1800" i="0" baseline="-25000" dirty="0">
                  <a:solidFill>
                    <a:srgbClr val="FF0000"/>
                  </a:solidFill>
                </a:rPr>
                <a:t>0</a:t>
              </a:r>
              <a:r>
                <a:rPr lang="en-US" sz="1800" i="0" dirty="0"/>
                <a:t>)=</a:t>
              </a:r>
              <a:r>
                <a:rPr lang="en-US" sz="1800" i="0" dirty="0" err="1"/>
                <a:t>aff</a:t>
              </a:r>
              <a:r>
                <a:rPr lang="en-US" sz="1800" i="0" dirty="0"/>
                <a:t>(</a:t>
              </a:r>
              <a:r>
                <a:rPr lang="en-US" sz="1800" i="0" dirty="0">
                  <a:solidFill>
                    <a:srgbClr val="FF0000"/>
                  </a:solidFill>
                </a:rPr>
                <a:t>A</a:t>
              </a:r>
              <a:r>
                <a:rPr lang="en-US" sz="1800" i="0" baseline="-25000" dirty="0">
                  <a:solidFill>
                    <a:srgbClr val="FF0000"/>
                  </a:solidFill>
                </a:rPr>
                <a:t>5</a:t>
              </a:r>
              <a:r>
                <a:rPr lang="en-US" sz="1800" i="0" dirty="0"/>
                <a:t>,A</a:t>
              </a:r>
              <a:r>
                <a:rPr lang="en-US" sz="1800" i="0" baseline="-25000" dirty="0"/>
                <a:t>i</a:t>
              </a:r>
              <a:r>
                <a:rPr lang="en-US" sz="1800" i="0" dirty="0"/>
                <a:t>)=</a:t>
              </a:r>
              <a:r>
                <a:rPr lang="en-US" sz="1800" i="0" dirty="0" err="1"/>
                <a:t>aff</a:t>
              </a:r>
              <a:r>
                <a:rPr lang="en-US" sz="1800" i="0" dirty="0"/>
                <a:t>(A</a:t>
              </a:r>
              <a:r>
                <a:rPr lang="en-US" sz="1800" i="0" baseline="-25000" dirty="0"/>
                <a:t>i</a:t>
              </a:r>
              <a:r>
                <a:rPr lang="en-US" sz="1800" i="0" dirty="0"/>
                <a:t>,</a:t>
              </a:r>
              <a:r>
                <a:rPr lang="en-US" sz="1800" i="0" dirty="0">
                  <a:solidFill>
                    <a:srgbClr val="FF0000"/>
                  </a:solidFill>
                </a:rPr>
                <a:t>A</a:t>
              </a:r>
              <a:r>
                <a:rPr lang="en-US" sz="1800" i="0" baseline="-25000" dirty="0">
                  <a:solidFill>
                    <a:srgbClr val="FF0000"/>
                  </a:solidFill>
                </a:rPr>
                <a:t>5</a:t>
              </a:r>
              <a:r>
                <a:rPr lang="en-US" sz="1800" i="0" dirty="0"/>
                <a:t>)=0  by definition</a:t>
              </a:r>
            </a:p>
          </p:txBody>
        </p:sp>
      </p:grpSp>
      <p:sp>
        <p:nvSpPr>
          <p:cNvPr id="3" name="Oval 2"/>
          <p:cNvSpPr/>
          <p:nvPr/>
        </p:nvSpPr>
        <p:spPr bwMode="auto">
          <a:xfrm>
            <a:off x="5381862" y="2513107"/>
            <a:ext cx="609600" cy="331787"/>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3" name="Oval 22"/>
          <p:cNvSpPr/>
          <p:nvPr/>
        </p:nvSpPr>
        <p:spPr bwMode="auto">
          <a:xfrm>
            <a:off x="5805156" y="3214688"/>
            <a:ext cx="1814844" cy="450371"/>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22938" name="Picture 410" descr="Green Check Mark clip art (117189) Free SVG Download / 4 Vector">
            <a:extLst>
              <a:ext uri="{FF2B5EF4-FFF2-40B4-BE49-F238E27FC236}">
                <a16:creationId xmlns:a16="http://schemas.microsoft.com/office/drawing/2014/main" id="{85A25D46-D98A-4AAB-90C0-D87AC5B689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61748" y="2034695"/>
            <a:ext cx="549275" cy="63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22938"/>
                                        </p:tgtEl>
                                        <p:attrNameLst>
                                          <p:attrName>style.visibility</p:attrName>
                                        </p:attrNameLst>
                                      </p:cBhvr>
                                      <p:to>
                                        <p:strVal val="visible"/>
                                      </p:to>
                                    </p:set>
                                    <p:animEffect transition="in" filter="wipe(down)">
                                      <p:cBhvr>
                                        <p:cTn id="15" dur="500"/>
                                        <p:tgtEl>
                                          <p:spTgt spid="22938"/>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3"/>
          <p:cNvGraphicFramePr>
            <a:graphicFrameLocks noChangeAspect="1"/>
          </p:cNvGraphicFramePr>
          <p:nvPr/>
        </p:nvGraphicFramePr>
        <p:xfrm>
          <a:off x="1527175" y="3595688"/>
          <a:ext cx="2195513" cy="1828800"/>
        </p:xfrm>
        <a:graphic>
          <a:graphicData uri="http://schemas.openxmlformats.org/presentationml/2006/ole">
            <mc:AlternateContent xmlns:mc="http://schemas.openxmlformats.org/markup-compatibility/2006">
              <mc:Choice xmlns:v="urn:schemas-microsoft-com:vml" Requires="v">
                <p:oleObj name="Equation" r:id="rId3" imgW="1066680" imgH="888840" progId="Equation.3">
                  <p:embed/>
                </p:oleObj>
              </mc:Choice>
              <mc:Fallback>
                <p:oleObj name="Equation" r:id="rId3" imgW="1066680" imgH="888840" progId="Equation.3">
                  <p:embed/>
                  <p:pic>
                    <p:nvPicPr>
                      <p:cNvPr id="2048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5" y="3595688"/>
                        <a:ext cx="2195513"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484" name="Text Box 4"/>
          <p:cNvSpPr txBox="1">
            <a:spLocks noChangeArrowheads="1"/>
          </p:cNvSpPr>
          <p:nvPr/>
        </p:nvSpPr>
        <p:spPr bwMode="auto">
          <a:xfrm>
            <a:off x="1603375" y="3138488"/>
            <a:ext cx="2211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2   </a:t>
            </a:r>
            <a:r>
              <a:rPr lang="en-US" sz="2000" i="0">
                <a:solidFill>
                  <a:srgbClr val="CC3399"/>
                </a:solidFill>
              </a:rPr>
              <a:t>  A</a:t>
            </a:r>
            <a:r>
              <a:rPr lang="en-US" sz="2000" i="0" baseline="-25000">
                <a:solidFill>
                  <a:srgbClr val="CC3399"/>
                </a:solidFill>
              </a:rPr>
              <a:t>3</a:t>
            </a:r>
            <a:r>
              <a:rPr lang="en-US" sz="2000" i="0">
                <a:solidFill>
                  <a:srgbClr val="CC3399"/>
                </a:solidFill>
              </a:rPr>
              <a:t>     A</a:t>
            </a:r>
            <a:r>
              <a:rPr lang="en-US" sz="2000" i="0" baseline="-25000">
                <a:solidFill>
                  <a:srgbClr val="CC3399"/>
                </a:solidFill>
              </a:rPr>
              <a:t>4</a:t>
            </a:r>
          </a:p>
        </p:txBody>
      </p:sp>
      <p:sp>
        <p:nvSpPr>
          <p:cNvPr id="20485" name="Text Box 5"/>
          <p:cNvSpPr txBox="1">
            <a:spLocks noChangeArrowheads="1"/>
          </p:cNvSpPr>
          <p:nvPr/>
        </p:nvSpPr>
        <p:spPr bwMode="auto">
          <a:xfrm>
            <a:off x="993775" y="35623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20486" name="AutoShape 6"/>
          <p:cNvSpPr>
            <a:spLocks/>
          </p:cNvSpPr>
          <p:nvPr/>
        </p:nvSpPr>
        <p:spPr bwMode="auto">
          <a:xfrm>
            <a:off x="1527175" y="35956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0487" name="AutoShape 7"/>
          <p:cNvSpPr>
            <a:spLocks/>
          </p:cNvSpPr>
          <p:nvPr/>
        </p:nvSpPr>
        <p:spPr bwMode="auto">
          <a:xfrm>
            <a:off x="3736975" y="35194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0488" name="Text Box 8"/>
          <p:cNvSpPr txBox="1">
            <a:spLocks noChangeArrowheads="1"/>
          </p:cNvSpPr>
          <p:nvPr/>
        </p:nvSpPr>
        <p:spPr bwMode="auto">
          <a:xfrm>
            <a:off x="723900" y="5500688"/>
            <a:ext cx="35401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Attribute Affinity Matrix (AA)</a:t>
            </a:r>
          </a:p>
        </p:txBody>
      </p:sp>
      <p:sp>
        <p:nvSpPr>
          <p:cNvPr id="20489" name="Text Box 9"/>
          <p:cNvSpPr txBox="1">
            <a:spLocks noChangeArrowheads="1"/>
          </p:cNvSpPr>
          <p:nvPr/>
        </p:nvSpPr>
        <p:spPr bwMode="auto">
          <a:xfrm>
            <a:off x="968375" y="457200"/>
            <a:ext cx="75660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200" b="1" i="0">
                <a:solidFill>
                  <a:srgbClr val="800000"/>
                </a:solidFill>
              </a:rPr>
              <a:t>Clustered Affinity Matrix</a:t>
            </a:r>
          </a:p>
          <a:p>
            <a:pPr algn="ctr" eaLnBrk="1" hangingPunct="1"/>
            <a:r>
              <a:rPr lang="en-US" sz="3200" b="1" i="0">
                <a:solidFill>
                  <a:srgbClr val="800000"/>
                </a:solidFill>
              </a:rPr>
              <a:t>Step 2:  Determine the order for A</a:t>
            </a:r>
            <a:r>
              <a:rPr lang="en-US" sz="3200" b="1" i="0" baseline="-25000">
                <a:solidFill>
                  <a:srgbClr val="800000"/>
                </a:solidFill>
              </a:rPr>
              <a:t>4</a:t>
            </a:r>
          </a:p>
        </p:txBody>
      </p:sp>
      <p:graphicFrame>
        <p:nvGraphicFramePr>
          <p:cNvPr id="20483" name="Object 11"/>
          <p:cNvGraphicFramePr>
            <a:graphicFrameLocks noChangeAspect="1"/>
          </p:cNvGraphicFramePr>
          <p:nvPr/>
        </p:nvGraphicFramePr>
        <p:xfrm>
          <a:off x="5837238" y="3595688"/>
          <a:ext cx="2192337" cy="1828800"/>
        </p:xfrm>
        <a:graphic>
          <a:graphicData uri="http://schemas.openxmlformats.org/presentationml/2006/ole">
            <mc:AlternateContent xmlns:mc="http://schemas.openxmlformats.org/markup-compatibility/2006">
              <mc:Choice xmlns:v="urn:schemas-microsoft-com:vml" Requires="v">
                <p:oleObj name="Equation" r:id="rId5" imgW="1066680" imgH="888840" progId="Equation.3">
                  <p:embed/>
                </p:oleObj>
              </mc:Choice>
              <mc:Fallback>
                <p:oleObj name="Equation" r:id="rId5" imgW="1066680" imgH="888840" progId="Equation.3">
                  <p:embed/>
                  <p:pic>
                    <p:nvPicPr>
                      <p:cNvPr id="204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7238" y="3595688"/>
                        <a:ext cx="2192337"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490" name="Text Box 12"/>
          <p:cNvSpPr txBox="1">
            <a:spLocks noChangeArrowheads="1"/>
          </p:cNvSpPr>
          <p:nvPr/>
        </p:nvSpPr>
        <p:spPr bwMode="auto">
          <a:xfrm>
            <a:off x="5911850" y="3138488"/>
            <a:ext cx="2211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3   </a:t>
            </a:r>
            <a:r>
              <a:rPr lang="en-US" sz="2000" i="0">
                <a:solidFill>
                  <a:srgbClr val="CC3399"/>
                </a:solidFill>
              </a:rPr>
              <a:t>  A</a:t>
            </a:r>
            <a:r>
              <a:rPr lang="en-US" sz="2000" i="0" baseline="-25000">
                <a:solidFill>
                  <a:srgbClr val="CC3399"/>
                </a:solidFill>
              </a:rPr>
              <a:t>2</a:t>
            </a:r>
            <a:r>
              <a:rPr lang="en-US" sz="2000" i="0">
                <a:solidFill>
                  <a:srgbClr val="CC3399"/>
                </a:solidFill>
              </a:rPr>
              <a:t>    A</a:t>
            </a:r>
            <a:r>
              <a:rPr lang="en-US" sz="2000" i="0" baseline="-25000">
                <a:solidFill>
                  <a:srgbClr val="CC3399"/>
                </a:solidFill>
              </a:rPr>
              <a:t>4</a:t>
            </a:r>
          </a:p>
        </p:txBody>
      </p:sp>
      <p:sp>
        <p:nvSpPr>
          <p:cNvPr id="20491" name="Text Box 13"/>
          <p:cNvSpPr txBox="1">
            <a:spLocks noChangeArrowheads="1"/>
          </p:cNvSpPr>
          <p:nvPr/>
        </p:nvSpPr>
        <p:spPr bwMode="auto">
          <a:xfrm>
            <a:off x="5302250" y="35623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20492" name="AutoShape 14"/>
          <p:cNvSpPr>
            <a:spLocks/>
          </p:cNvSpPr>
          <p:nvPr/>
        </p:nvSpPr>
        <p:spPr bwMode="auto">
          <a:xfrm>
            <a:off x="5835650" y="35956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0493" name="AutoShape 15"/>
          <p:cNvSpPr>
            <a:spLocks/>
          </p:cNvSpPr>
          <p:nvPr/>
        </p:nvSpPr>
        <p:spPr bwMode="auto">
          <a:xfrm>
            <a:off x="8045450" y="35194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0494" name="Text Box 16"/>
          <p:cNvSpPr txBox="1">
            <a:spLocks noChangeArrowheads="1"/>
          </p:cNvSpPr>
          <p:nvPr/>
        </p:nvSpPr>
        <p:spPr bwMode="auto">
          <a:xfrm>
            <a:off x="5032375" y="5500688"/>
            <a:ext cx="3502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Clustered Affinity Matrix (CA)</a:t>
            </a:r>
          </a:p>
        </p:txBody>
      </p:sp>
      <p:sp>
        <p:nvSpPr>
          <p:cNvPr id="20495" name="Text Box 19"/>
          <p:cNvSpPr txBox="1">
            <a:spLocks noChangeArrowheads="1"/>
          </p:cNvSpPr>
          <p:nvPr/>
        </p:nvSpPr>
        <p:spPr bwMode="auto">
          <a:xfrm>
            <a:off x="3656644" y="1921847"/>
            <a:ext cx="40671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accent2"/>
                </a:solidFill>
              </a:rPr>
              <a:t>Since </a:t>
            </a:r>
            <a:r>
              <a:rPr lang="en-US" sz="1800" i="0" dirty="0" err="1">
                <a:solidFill>
                  <a:schemeClr val="accent2"/>
                </a:solidFill>
              </a:rPr>
              <a:t>Cont</a:t>
            </a:r>
            <a:r>
              <a:rPr lang="en-US" sz="1800" i="0" dirty="0">
                <a:solidFill>
                  <a:schemeClr val="accent2"/>
                </a:solidFill>
              </a:rPr>
              <a:t>(A</a:t>
            </a:r>
            <a:r>
              <a:rPr lang="en-US" sz="1800" i="0" baseline="-25000" dirty="0">
                <a:solidFill>
                  <a:schemeClr val="accent2"/>
                </a:solidFill>
              </a:rPr>
              <a:t>3</a:t>
            </a:r>
            <a:r>
              <a:rPr lang="en-US" sz="1800" i="0" dirty="0">
                <a:solidFill>
                  <a:schemeClr val="accent2"/>
                </a:solidFill>
              </a:rPr>
              <a:t>,A</a:t>
            </a:r>
            <a:r>
              <a:rPr lang="en-US" sz="1800" i="0" baseline="-25000" dirty="0">
                <a:solidFill>
                  <a:schemeClr val="accent2"/>
                </a:solidFill>
              </a:rPr>
              <a:t>2</a:t>
            </a:r>
            <a:r>
              <a:rPr lang="en-US" sz="1800" i="0" dirty="0">
                <a:solidFill>
                  <a:schemeClr val="accent2"/>
                </a:solidFill>
              </a:rPr>
              <a:t>,A</a:t>
            </a:r>
            <a:r>
              <a:rPr lang="en-US" sz="1800" i="0" baseline="-25000" dirty="0">
                <a:solidFill>
                  <a:schemeClr val="accent2"/>
                </a:solidFill>
              </a:rPr>
              <a:t>4</a:t>
            </a:r>
            <a:r>
              <a:rPr lang="en-US" sz="1800" i="0" dirty="0">
                <a:solidFill>
                  <a:schemeClr val="accent2"/>
                </a:solidFill>
              </a:rPr>
              <a:t>) is the biggest, [A</a:t>
            </a:r>
            <a:r>
              <a:rPr lang="en-US" sz="1800" i="0" baseline="-25000" dirty="0">
                <a:solidFill>
                  <a:schemeClr val="accent2"/>
                </a:solidFill>
              </a:rPr>
              <a:t>3</a:t>
            </a:r>
            <a:r>
              <a:rPr lang="en-US" sz="1800" i="0" dirty="0">
                <a:solidFill>
                  <a:schemeClr val="accent2"/>
                </a:solidFill>
              </a:rPr>
              <a:t>,A</a:t>
            </a:r>
            <a:r>
              <a:rPr lang="en-US" sz="1800" i="0" baseline="-25000" dirty="0">
                <a:solidFill>
                  <a:schemeClr val="accent2"/>
                </a:solidFill>
              </a:rPr>
              <a:t>2</a:t>
            </a:r>
            <a:r>
              <a:rPr lang="en-US" sz="1800" i="0" dirty="0">
                <a:solidFill>
                  <a:schemeClr val="accent2"/>
                </a:solidFill>
              </a:rPr>
              <a:t>,A</a:t>
            </a:r>
            <a:r>
              <a:rPr lang="en-US" sz="1800" i="0" baseline="-25000" dirty="0">
                <a:solidFill>
                  <a:schemeClr val="accent2"/>
                </a:solidFill>
              </a:rPr>
              <a:t>4</a:t>
            </a:r>
            <a:r>
              <a:rPr lang="en-US" sz="1800" i="0" dirty="0">
                <a:solidFill>
                  <a:schemeClr val="accent2"/>
                </a:solidFill>
              </a:rPr>
              <a:t>] is the best order.</a:t>
            </a:r>
            <a:endParaRPr lang="en-US" sz="1400" i="0" dirty="0">
              <a:solidFill>
                <a:schemeClr val="accent2"/>
              </a:solidFill>
            </a:endParaRPr>
          </a:p>
        </p:txBody>
      </p:sp>
      <p:sp>
        <p:nvSpPr>
          <p:cNvPr id="16" name="Freeform 28"/>
          <p:cNvSpPr>
            <a:spLocks noChangeArrowheads="1"/>
          </p:cNvSpPr>
          <p:nvPr/>
        </p:nvSpPr>
        <p:spPr bwMode="auto">
          <a:xfrm rot="21392383">
            <a:off x="3602938" y="2547340"/>
            <a:ext cx="4174589" cy="839788"/>
          </a:xfrm>
          <a:custGeom>
            <a:avLst/>
            <a:gdLst>
              <a:gd name="T0" fmla="*/ 0 w 3161038"/>
              <a:gd name="T1" fmla="*/ 504141 h 827602"/>
              <a:gd name="T2" fmla="*/ 181517 w 3161038"/>
              <a:gd name="T3" fmla="*/ 184786 h 827602"/>
              <a:gd name="T4" fmla="*/ 580860 w 3161038"/>
              <a:gd name="T5" fmla="*/ 28118 h 827602"/>
              <a:gd name="T6" fmla="*/ 1657874 w 3161038"/>
              <a:gd name="T7" fmla="*/ 82352 h 827602"/>
              <a:gd name="T8" fmla="*/ 2892206 w 3161038"/>
              <a:gd name="T9" fmla="*/ 522218 h 827602"/>
              <a:gd name="T10" fmla="*/ 3158430 w 3161038"/>
              <a:gd name="T11" fmla="*/ 823499 h 827602"/>
              <a:gd name="T12" fmla="*/ 0 60000 65536"/>
              <a:gd name="T13" fmla="*/ 0 60000 65536"/>
              <a:gd name="T14" fmla="*/ 0 60000 65536"/>
              <a:gd name="T15" fmla="*/ 0 60000 65536"/>
              <a:gd name="T16" fmla="*/ 0 60000 65536"/>
              <a:gd name="T17" fmla="*/ 0 60000 65536"/>
              <a:gd name="T18" fmla="*/ 0 w 3161038"/>
              <a:gd name="T19" fmla="*/ 0 h 827602"/>
              <a:gd name="T20" fmla="*/ 3161038 w 3161038"/>
              <a:gd name="T21" fmla="*/ 827602 h 827602"/>
            </a:gdLst>
            <a:ahLst/>
            <a:cxnLst>
              <a:cxn ang="T12">
                <a:pos x="T0" y="T1"/>
              </a:cxn>
              <a:cxn ang="T13">
                <a:pos x="T2" y="T3"/>
              </a:cxn>
              <a:cxn ang="T14">
                <a:pos x="T4" y="T5"/>
              </a:cxn>
              <a:cxn ang="T15">
                <a:pos x="T6" y="T7"/>
              </a:cxn>
              <a:cxn ang="T16">
                <a:pos x="T8" y="T9"/>
              </a:cxn>
              <a:cxn ang="T17">
                <a:pos x="T10" y="T11"/>
              </a:cxn>
            </a:cxnLst>
            <a:rect l="T18" t="T19" r="T20" b="T21"/>
            <a:pathLst>
              <a:path w="3161038" h="827602">
                <a:moveTo>
                  <a:pt x="0" y="506654"/>
                </a:moveTo>
                <a:cubicBezTo>
                  <a:pt x="42389" y="386046"/>
                  <a:pt x="84779" y="265438"/>
                  <a:pt x="181669" y="185706"/>
                </a:cubicBezTo>
                <a:cubicBezTo>
                  <a:pt x="278559" y="105974"/>
                  <a:pt x="335078" y="45417"/>
                  <a:pt x="581340" y="28259"/>
                </a:cubicBezTo>
                <a:cubicBezTo>
                  <a:pt x="827602" y="11101"/>
                  <a:pt x="1273700" y="0"/>
                  <a:pt x="1659242" y="82760"/>
                </a:cubicBezTo>
                <a:cubicBezTo>
                  <a:pt x="2044784" y="165520"/>
                  <a:pt x="2644292" y="400681"/>
                  <a:pt x="2894591" y="524821"/>
                </a:cubicBezTo>
                <a:cubicBezTo>
                  <a:pt x="3144890" y="648961"/>
                  <a:pt x="3152964" y="738281"/>
                  <a:pt x="3161038" y="827602"/>
                </a:cubicBezTo>
              </a:path>
            </a:pathLst>
          </a:custGeom>
          <a:noFill/>
          <a:ln w="9525" algn="ctr">
            <a:solidFill>
              <a:srgbClr val="9900CC"/>
            </a:solidFill>
            <a:round/>
            <a:headEnd/>
            <a:tailEnd type="triangle" w="lg" len="lg"/>
          </a:ln>
          <a:extLst>
            <a:ext uri="{909E8E84-426E-40dd-AFC4-6F175D3DCCD1}">
              <a14:hiddenFill xmlns:a14="http://schemas.microsoft.com/office/drawing/2010/main" xmlns="">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95"/>
                                        </p:tgtEl>
                                        <p:attrNameLst>
                                          <p:attrName>style.visibility</p:attrName>
                                        </p:attrNameLst>
                                      </p:cBhvr>
                                      <p:to>
                                        <p:strVal val="visible"/>
                                      </p:to>
                                    </p:set>
                                    <p:animEffect transition="in" filter="dissolve">
                                      <p:cBhvr>
                                        <p:cTn id="10" dur="2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8"/>
          <p:cNvSpPr txBox="1">
            <a:spLocks noChangeArrowheads="1"/>
          </p:cNvSpPr>
          <p:nvPr/>
        </p:nvSpPr>
        <p:spPr bwMode="auto">
          <a:xfrm>
            <a:off x="1752600" y="685800"/>
            <a:ext cx="56419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3200" b="1" i="0">
                <a:solidFill>
                  <a:srgbClr val="800000"/>
                </a:solidFill>
              </a:rPr>
              <a:t>Clustered Affinity Matrix</a:t>
            </a:r>
          </a:p>
          <a:p>
            <a:pPr algn="ctr" eaLnBrk="1" hangingPunct="1"/>
            <a:r>
              <a:rPr lang="en-US" sz="3200" b="1" i="0">
                <a:solidFill>
                  <a:srgbClr val="800000"/>
                </a:solidFill>
              </a:rPr>
              <a:t>Step 3: Re-order the Rows</a:t>
            </a:r>
            <a:endParaRPr lang="en-US" sz="3200" b="1" i="0" baseline="-25000">
              <a:solidFill>
                <a:srgbClr val="800000"/>
              </a:solidFill>
            </a:endParaRPr>
          </a:p>
        </p:txBody>
      </p:sp>
      <p:graphicFrame>
        <p:nvGraphicFramePr>
          <p:cNvPr id="21506" name="Object 9"/>
          <p:cNvGraphicFramePr>
            <a:graphicFrameLocks noChangeAspect="1"/>
          </p:cNvGraphicFramePr>
          <p:nvPr/>
        </p:nvGraphicFramePr>
        <p:xfrm>
          <a:off x="5837238" y="3595688"/>
          <a:ext cx="2192337" cy="1828800"/>
        </p:xfrm>
        <a:graphic>
          <a:graphicData uri="http://schemas.openxmlformats.org/presentationml/2006/ole">
            <mc:AlternateContent xmlns:mc="http://schemas.openxmlformats.org/markup-compatibility/2006">
              <mc:Choice xmlns:v="urn:schemas-microsoft-com:vml" Requires="v">
                <p:oleObj name="Equation" r:id="rId3" imgW="1066680" imgH="888840" progId="Equation.3">
                  <p:embed/>
                </p:oleObj>
              </mc:Choice>
              <mc:Fallback>
                <p:oleObj name="Equation" r:id="rId3" imgW="1066680" imgH="888840" progId="Equation.3">
                  <p:embed/>
                  <p:pic>
                    <p:nvPicPr>
                      <p:cNvPr id="21506"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238" y="3595688"/>
                        <a:ext cx="2192337"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509" name="Text Box 10"/>
          <p:cNvSpPr txBox="1">
            <a:spLocks noChangeArrowheads="1"/>
          </p:cNvSpPr>
          <p:nvPr/>
        </p:nvSpPr>
        <p:spPr bwMode="auto">
          <a:xfrm>
            <a:off x="5911850" y="3138488"/>
            <a:ext cx="2211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3   </a:t>
            </a:r>
            <a:r>
              <a:rPr lang="en-US" sz="2000" i="0">
                <a:solidFill>
                  <a:srgbClr val="CC3399"/>
                </a:solidFill>
              </a:rPr>
              <a:t>  A</a:t>
            </a:r>
            <a:r>
              <a:rPr lang="en-US" sz="2000" i="0" baseline="-25000">
                <a:solidFill>
                  <a:srgbClr val="CC3399"/>
                </a:solidFill>
              </a:rPr>
              <a:t>2</a:t>
            </a:r>
            <a:r>
              <a:rPr lang="en-US" sz="2000" i="0">
                <a:solidFill>
                  <a:srgbClr val="CC3399"/>
                </a:solidFill>
              </a:rPr>
              <a:t>    A</a:t>
            </a:r>
            <a:r>
              <a:rPr lang="en-US" sz="2000" i="0" baseline="-25000">
                <a:solidFill>
                  <a:srgbClr val="CC3399"/>
                </a:solidFill>
              </a:rPr>
              <a:t>4</a:t>
            </a:r>
          </a:p>
        </p:txBody>
      </p:sp>
      <p:sp>
        <p:nvSpPr>
          <p:cNvPr id="21510" name="Text Box 11"/>
          <p:cNvSpPr txBox="1">
            <a:spLocks noChangeArrowheads="1"/>
          </p:cNvSpPr>
          <p:nvPr/>
        </p:nvSpPr>
        <p:spPr bwMode="auto">
          <a:xfrm>
            <a:off x="5302250" y="3562350"/>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4</a:t>
            </a:r>
          </a:p>
        </p:txBody>
      </p:sp>
      <p:sp>
        <p:nvSpPr>
          <p:cNvPr id="21511" name="AutoShape 12"/>
          <p:cNvSpPr>
            <a:spLocks/>
          </p:cNvSpPr>
          <p:nvPr/>
        </p:nvSpPr>
        <p:spPr bwMode="auto">
          <a:xfrm>
            <a:off x="5835650" y="3595688"/>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1512" name="AutoShape 13"/>
          <p:cNvSpPr>
            <a:spLocks/>
          </p:cNvSpPr>
          <p:nvPr/>
        </p:nvSpPr>
        <p:spPr bwMode="auto">
          <a:xfrm>
            <a:off x="8045450" y="3519488"/>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1513" name="Text Box 14"/>
          <p:cNvSpPr txBox="1">
            <a:spLocks noChangeArrowheads="1"/>
          </p:cNvSpPr>
          <p:nvPr/>
        </p:nvSpPr>
        <p:spPr bwMode="auto">
          <a:xfrm>
            <a:off x="5032375" y="5500688"/>
            <a:ext cx="3502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Clustered Affinity Matrix (CA)</a:t>
            </a:r>
          </a:p>
        </p:txBody>
      </p:sp>
      <p:sp>
        <p:nvSpPr>
          <p:cNvPr id="21514" name="Text Box 15"/>
          <p:cNvSpPr txBox="1">
            <a:spLocks noChangeArrowheads="1"/>
          </p:cNvSpPr>
          <p:nvPr/>
        </p:nvSpPr>
        <p:spPr bwMode="auto">
          <a:xfrm>
            <a:off x="936625" y="2118022"/>
            <a:ext cx="743585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solidFill>
                  <a:schemeClr val="accent2"/>
                </a:solidFill>
              </a:rPr>
              <a:t>Arrange the rows in the same order as the columns</a:t>
            </a:r>
          </a:p>
        </p:txBody>
      </p:sp>
      <p:graphicFrame>
        <p:nvGraphicFramePr>
          <p:cNvPr id="21507" name="Object 16"/>
          <p:cNvGraphicFramePr>
            <a:graphicFrameLocks noChangeAspect="1"/>
          </p:cNvGraphicFramePr>
          <p:nvPr/>
        </p:nvGraphicFramePr>
        <p:xfrm>
          <a:off x="1722438" y="3581400"/>
          <a:ext cx="2192337" cy="1828800"/>
        </p:xfrm>
        <a:graphic>
          <a:graphicData uri="http://schemas.openxmlformats.org/presentationml/2006/ole">
            <mc:AlternateContent xmlns:mc="http://schemas.openxmlformats.org/markup-compatibility/2006">
              <mc:Choice xmlns:v="urn:schemas-microsoft-com:vml" Requires="v">
                <p:oleObj name="Equation" r:id="rId5" imgW="1066680" imgH="888840" progId="Equation.3">
                  <p:embed/>
                </p:oleObj>
              </mc:Choice>
              <mc:Fallback>
                <p:oleObj name="Equation" r:id="rId5" imgW="1066680" imgH="888840" progId="Equation.3">
                  <p:embed/>
                  <p:pic>
                    <p:nvPicPr>
                      <p:cNvPr id="21507"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2438" y="3581400"/>
                        <a:ext cx="2192337"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515" name="Text Box 17"/>
          <p:cNvSpPr txBox="1">
            <a:spLocks noChangeArrowheads="1"/>
          </p:cNvSpPr>
          <p:nvPr/>
        </p:nvSpPr>
        <p:spPr bwMode="auto">
          <a:xfrm>
            <a:off x="1797050" y="3124200"/>
            <a:ext cx="2211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3   </a:t>
            </a:r>
            <a:r>
              <a:rPr lang="en-US" sz="2000" i="0">
                <a:solidFill>
                  <a:srgbClr val="CC3399"/>
                </a:solidFill>
              </a:rPr>
              <a:t>  A</a:t>
            </a:r>
            <a:r>
              <a:rPr lang="en-US" sz="2000" i="0" baseline="-25000">
                <a:solidFill>
                  <a:srgbClr val="CC3399"/>
                </a:solidFill>
              </a:rPr>
              <a:t>2</a:t>
            </a:r>
            <a:r>
              <a:rPr lang="en-US" sz="2000" i="0">
                <a:solidFill>
                  <a:srgbClr val="CC3399"/>
                </a:solidFill>
              </a:rPr>
              <a:t>    A</a:t>
            </a:r>
            <a:r>
              <a:rPr lang="en-US" sz="2000" i="0" baseline="-25000">
                <a:solidFill>
                  <a:srgbClr val="CC3399"/>
                </a:solidFill>
              </a:rPr>
              <a:t>4</a:t>
            </a:r>
          </a:p>
        </p:txBody>
      </p:sp>
      <p:sp>
        <p:nvSpPr>
          <p:cNvPr id="21516" name="Text Box 18"/>
          <p:cNvSpPr txBox="1">
            <a:spLocks noChangeArrowheads="1"/>
          </p:cNvSpPr>
          <p:nvPr/>
        </p:nvSpPr>
        <p:spPr bwMode="auto">
          <a:xfrm>
            <a:off x="1187450" y="3548063"/>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4</a:t>
            </a:r>
          </a:p>
        </p:txBody>
      </p:sp>
      <p:sp>
        <p:nvSpPr>
          <p:cNvPr id="21517" name="AutoShape 19"/>
          <p:cNvSpPr>
            <a:spLocks/>
          </p:cNvSpPr>
          <p:nvPr/>
        </p:nvSpPr>
        <p:spPr bwMode="auto">
          <a:xfrm>
            <a:off x="1720850" y="3581400"/>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1518" name="AutoShape 20"/>
          <p:cNvSpPr>
            <a:spLocks/>
          </p:cNvSpPr>
          <p:nvPr/>
        </p:nvSpPr>
        <p:spPr bwMode="auto">
          <a:xfrm>
            <a:off x="3930650" y="3505200"/>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1519" name="Text Box 21"/>
          <p:cNvSpPr txBox="1">
            <a:spLocks noChangeArrowheads="1"/>
          </p:cNvSpPr>
          <p:nvPr/>
        </p:nvSpPr>
        <p:spPr bwMode="auto">
          <a:xfrm>
            <a:off x="917575" y="5486400"/>
            <a:ext cx="35020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Clustered Affinity Matrix (CA)</a:t>
            </a:r>
          </a:p>
        </p:txBody>
      </p:sp>
      <p:sp>
        <p:nvSpPr>
          <p:cNvPr id="2" name="Down Arrow 1"/>
          <p:cNvSpPr/>
          <p:nvPr/>
        </p:nvSpPr>
        <p:spPr bwMode="auto">
          <a:xfrm>
            <a:off x="5001768" y="3581400"/>
            <a:ext cx="332232" cy="1724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7" name="Down Arrow 16"/>
          <p:cNvSpPr/>
          <p:nvPr/>
        </p:nvSpPr>
        <p:spPr bwMode="auto">
          <a:xfrm rot="16200000">
            <a:off x="6886353" y="1938909"/>
            <a:ext cx="332232" cy="212883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8"/>
          <p:cNvSpPr>
            <a:spLocks noChangeArrowheads="1"/>
          </p:cNvSpPr>
          <p:nvPr/>
        </p:nvSpPr>
        <p:spPr bwMode="auto">
          <a:xfrm>
            <a:off x="6278562" y="3338513"/>
            <a:ext cx="1066800" cy="7620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22532" name="Rectangle 17"/>
          <p:cNvSpPr>
            <a:spLocks noChangeArrowheads="1"/>
          </p:cNvSpPr>
          <p:nvPr/>
        </p:nvSpPr>
        <p:spPr bwMode="auto">
          <a:xfrm>
            <a:off x="5135562" y="2424113"/>
            <a:ext cx="990600" cy="762000"/>
          </a:xfrm>
          <a:prstGeom prst="rect">
            <a:avLst/>
          </a:prstGeom>
          <a:solidFill>
            <a:schemeClr val="accent1">
              <a:lumMod val="60000"/>
              <a:lumOff val="40000"/>
            </a:schemeClr>
          </a:solidFill>
          <a:ln>
            <a:noFill/>
          </a:ln>
        </p:spPr>
        <p:txBody>
          <a:bodyPr wrap="none" anchor="ctr"/>
          <a:lstStyle/>
          <a:p>
            <a:pPr algn="r"/>
            <a:endParaRPr lang="en-US"/>
          </a:p>
        </p:txBody>
      </p:sp>
      <p:graphicFrame>
        <p:nvGraphicFramePr>
          <p:cNvPr id="22530" name="Object 9"/>
          <p:cNvGraphicFramePr>
            <a:graphicFrameLocks noChangeAspect="1"/>
          </p:cNvGraphicFramePr>
          <p:nvPr>
            <p:extLst>
              <p:ext uri="{D42A27DB-BD31-4B8C-83A1-F6EECF244321}">
                <p14:modId xmlns:p14="http://schemas.microsoft.com/office/powerpoint/2010/main" val="2832370015"/>
              </p:ext>
            </p:extLst>
          </p:nvPr>
        </p:nvGraphicFramePr>
        <p:xfrm>
          <a:off x="5199062" y="2362200"/>
          <a:ext cx="2192338" cy="1828800"/>
        </p:xfrm>
        <a:graphic>
          <a:graphicData uri="http://schemas.openxmlformats.org/presentationml/2006/ole">
            <mc:AlternateContent xmlns:mc="http://schemas.openxmlformats.org/markup-compatibility/2006">
              <mc:Choice xmlns:v="urn:schemas-microsoft-com:vml" Requires="v">
                <p:oleObj name="Equation" r:id="rId3" imgW="1066680" imgH="888840" progId="Equation.3">
                  <p:embed/>
                </p:oleObj>
              </mc:Choice>
              <mc:Fallback>
                <p:oleObj name="Equation" r:id="rId3" imgW="1066680" imgH="888840" progId="Equation.3">
                  <p:embed/>
                  <p:pic>
                    <p:nvPicPr>
                      <p:cNvPr id="2253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062" y="2362200"/>
                        <a:ext cx="2192338" cy="182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533" name="Text Box 10"/>
          <p:cNvSpPr txBox="1">
            <a:spLocks noChangeArrowheads="1"/>
          </p:cNvSpPr>
          <p:nvPr/>
        </p:nvSpPr>
        <p:spPr bwMode="auto">
          <a:xfrm>
            <a:off x="5180012" y="1905000"/>
            <a:ext cx="2211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solidFill>
                  <a:srgbClr val="CC3399"/>
                </a:solidFill>
              </a:rPr>
              <a:t>A</a:t>
            </a:r>
            <a:r>
              <a:rPr lang="en-US" sz="2000" i="0" baseline="-25000">
                <a:solidFill>
                  <a:srgbClr val="CC3399"/>
                </a:solidFill>
              </a:rPr>
              <a:t>1</a:t>
            </a:r>
            <a:r>
              <a:rPr lang="en-US" sz="2000" i="0">
                <a:solidFill>
                  <a:srgbClr val="CC3399"/>
                </a:solidFill>
              </a:rPr>
              <a:t>    A</a:t>
            </a:r>
            <a:r>
              <a:rPr lang="en-US" sz="2000" i="0" baseline="-25000">
                <a:solidFill>
                  <a:srgbClr val="CC3399"/>
                </a:solidFill>
              </a:rPr>
              <a:t>3   </a:t>
            </a:r>
            <a:r>
              <a:rPr lang="en-US" sz="2000" i="0">
                <a:solidFill>
                  <a:srgbClr val="CC3399"/>
                </a:solidFill>
              </a:rPr>
              <a:t>  A</a:t>
            </a:r>
            <a:r>
              <a:rPr lang="en-US" sz="2000" i="0" baseline="-25000">
                <a:solidFill>
                  <a:srgbClr val="CC3399"/>
                </a:solidFill>
              </a:rPr>
              <a:t>2</a:t>
            </a:r>
            <a:r>
              <a:rPr lang="en-US" sz="2000" i="0">
                <a:solidFill>
                  <a:srgbClr val="CC3399"/>
                </a:solidFill>
              </a:rPr>
              <a:t>    A</a:t>
            </a:r>
            <a:r>
              <a:rPr lang="en-US" sz="2000" i="0" baseline="-25000">
                <a:solidFill>
                  <a:srgbClr val="CC3399"/>
                </a:solidFill>
              </a:rPr>
              <a:t>4</a:t>
            </a:r>
          </a:p>
        </p:txBody>
      </p:sp>
      <p:sp>
        <p:nvSpPr>
          <p:cNvPr id="22534" name="Text Box 11"/>
          <p:cNvSpPr txBox="1">
            <a:spLocks noChangeArrowheads="1"/>
          </p:cNvSpPr>
          <p:nvPr/>
        </p:nvSpPr>
        <p:spPr bwMode="auto">
          <a:xfrm>
            <a:off x="4570412" y="2328863"/>
            <a:ext cx="530225"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20000"/>
              </a:spcAft>
            </a:pPr>
            <a:r>
              <a:rPr lang="en-US" i="0">
                <a:solidFill>
                  <a:srgbClr val="CA7800"/>
                </a:solidFill>
              </a:rPr>
              <a:t>A</a:t>
            </a:r>
            <a:r>
              <a:rPr lang="en-US" i="0" baseline="-25000">
                <a:solidFill>
                  <a:srgbClr val="CA7800"/>
                </a:solidFill>
              </a:rPr>
              <a:t>1</a:t>
            </a:r>
          </a:p>
          <a:p>
            <a:pPr eaLnBrk="1" hangingPunct="1">
              <a:spcAft>
                <a:spcPct val="20000"/>
              </a:spcAft>
            </a:pPr>
            <a:r>
              <a:rPr lang="en-US" i="0">
                <a:solidFill>
                  <a:srgbClr val="CA7800"/>
                </a:solidFill>
              </a:rPr>
              <a:t>A</a:t>
            </a:r>
            <a:r>
              <a:rPr lang="en-US" i="0" baseline="-25000">
                <a:solidFill>
                  <a:srgbClr val="CA7800"/>
                </a:solidFill>
              </a:rPr>
              <a:t>3</a:t>
            </a:r>
          </a:p>
          <a:p>
            <a:pPr eaLnBrk="1" hangingPunct="1">
              <a:spcAft>
                <a:spcPct val="20000"/>
              </a:spcAft>
            </a:pPr>
            <a:r>
              <a:rPr lang="en-US" i="0">
                <a:solidFill>
                  <a:srgbClr val="CA7800"/>
                </a:solidFill>
              </a:rPr>
              <a:t>A</a:t>
            </a:r>
            <a:r>
              <a:rPr lang="en-US" i="0" baseline="-25000">
                <a:solidFill>
                  <a:srgbClr val="CA7800"/>
                </a:solidFill>
              </a:rPr>
              <a:t>2</a:t>
            </a:r>
          </a:p>
          <a:p>
            <a:pPr eaLnBrk="1" hangingPunct="1">
              <a:spcAft>
                <a:spcPct val="20000"/>
              </a:spcAft>
            </a:pPr>
            <a:r>
              <a:rPr lang="en-US" i="0">
                <a:solidFill>
                  <a:srgbClr val="CA7800"/>
                </a:solidFill>
              </a:rPr>
              <a:t>A</a:t>
            </a:r>
            <a:r>
              <a:rPr lang="en-US" i="0" baseline="-25000">
                <a:solidFill>
                  <a:srgbClr val="CA7800"/>
                </a:solidFill>
              </a:rPr>
              <a:t>4</a:t>
            </a:r>
          </a:p>
        </p:txBody>
      </p:sp>
      <p:sp>
        <p:nvSpPr>
          <p:cNvPr id="22535" name="AutoShape 12"/>
          <p:cNvSpPr>
            <a:spLocks/>
          </p:cNvSpPr>
          <p:nvPr/>
        </p:nvSpPr>
        <p:spPr bwMode="auto">
          <a:xfrm>
            <a:off x="5103812" y="2362200"/>
            <a:ext cx="152400" cy="1752600"/>
          </a:xfrm>
          <a:prstGeom prst="leftBracket">
            <a:avLst>
              <a:gd name="adj" fmla="val 95833"/>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2536" name="AutoShape 13"/>
          <p:cNvSpPr>
            <a:spLocks/>
          </p:cNvSpPr>
          <p:nvPr/>
        </p:nvSpPr>
        <p:spPr bwMode="auto">
          <a:xfrm>
            <a:off x="7313612" y="2286000"/>
            <a:ext cx="76200" cy="1828800"/>
          </a:xfrm>
          <a:prstGeom prst="rightBracket">
            <a:avLst>
              <a:gd name="adj" fmla="val 20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22537" name="Text Box 14"/>
          <p:cNvSpPr txBox="1">
            <a:spLocks noChangeArrowheads="1"/>
          </p:cNvSpPr>
          <p:nvPr/>
        </p:nvSpPr>
        <p:spPr bwMode="auto">
          <a:xfrm>
            <a:off x="4419600" y="4267200"/>
            <a:ext cx="35020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rgbClr val="006600"/>
                </a:solidFill>
              </a:rPr>
              <a:t>Clustered Affinity Matrix (CA)</a:t>
            </a:r>
          </a:p>
        </p:txBody>
      </p:sp>
      <p:sp>
        <p:nvSpPr>
          <p:cNvPr id="22538" name="Text Box 16"/>
          <p:cNvSpPr txBox="1">
            <a:spLocks noChangeArrowheads="1"/>
          </p:cNvSpPr>
          <p:nvPr/>
        </p:nvSpPr>
        <p:spPr bwMode="auto">
          <a:xfrm>
            <a:off x="456656" y="533400"/>
            <a:ext cx="396294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5400" b="1" i="0" dirty="0">
                <a:solidFill>
                  <a:srgbClr val="800000"/>
                </a:solidFill>
              </a:rPr>
              <a:t>Partitioning</a:t>
            </a:r>
          </a:p>
        </p:txBody>
      </p:sp>
      <p:sp>
        <p:nvSpPr>
          <p:cNvPr id="22539" name="Text Box 19"/>
          <p:cNvSpPr txBox="1">
            <a:spLocks noChangeArrowheads="1"/>
          </p:cNvSpPr>
          <p:nvPr/>
        </p:nvSpPr>
        <p:spPr bwMode="auto">
          <a:xfrm>
            <a:off x="609600" y="1905000"/>
            <a:ext cx="3597275" cy="2246769"/>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401638" indent="-230188"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dirty="0"/>
              <a:t>Find the sets of attributes that are accessed, for the most part, by distinct sets of applications</a:t>
            </a:r>
          </a:p>
          <a:p>
            <a:pPr eaLnBrk="1" hangingPunct="1"/>
            <a:endParaRPr lang="en-US" sz="2000" i="0" dirty="0"/>
          </a:p>
          <a:p>
            <a:pPr eaLnBrk="1" hangingPunct="1">
              <a:spcAft>
                <a:spcPct val="40000"/>
              </a:spcAft>
            </a:pPr>
            <a:r>
              <a:rPr lang="en-US" sz="2000" i="0" dirty="0"/>
              <a:t>We look for a good dividing points along the diagnose</a:t>
            </a:r>
          </a:p>
        </p:txBody>
      </p:sp>
      <p:sp>
        <p:nvSpPr>
          <p:cNvPr id="22540" name="Text Box 20"/>
          <p:cNvSpPr txBox="1">
            <a:spLocks noChangeArrowheads="1"/>
          </p:cNvSpPr>
          <p:nvPr/>
        </p:nvSpPr>
        <p:spPr bwMode="auto">
          <a:xfrm>
            <a:off x="2965450" y="4922838"/>
            <a:ext cx="27495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Cluster 1:    A</a:t>
            </a:r>
            <a:r>
              <a:rPr lang="en-US" sz="2000" i="0" baseline="-25000"/>
              <a:t>1</a:t>
            </a:r>
            <a:r>
              <a:rPr lang="en-US" sz="2000" i="0"/>
              <a:t> &amp; A</a:t>
            </a:r>
            <a:r>
              <a:rPr lang="en-US" sz="2000" i="0" baseline="-25000"/>
              <a:t>3</a:t>
            </a:r>
          </a:p>
          <a:p>
            <a:pPr eaLnBrk="1" hangingPunct="1"/>
            <a:r>
              <a:rPr lang="en-US" sz="2000" i="0"/>
              <a:t>Cluster 2:    A</a:t>
            </a:r>
            <a:r>
              <a:rPr lang="en-US" sz="2000" i="0" baseline="-25000"/>
              <a:t>2</a:t>
            </a:r>
            <a:r>
              <a:rPr lang="en-US" sz="2000" i="0"/>
              <a:t> &amp; A</a:t>
            </a:r>
            <a:r>
              <a:rPr lang="en-US" sz="2000" i="0" baseline="-25000"/>
              <a:t>4</a:t>
            </a:r>
          </a:p>
        </p:txBody>
      </p:sp>
      <p:sp>
        <p:nvSpPr>
          <p:cNvPr id="22541" name="Text Box 21"/>
          <p:cNvSpPr txBox="1">
            <a:spLocks noChangeArrowheads="1"/>
          </p:cNvSpPr>
          <p:nvPr/>
        </p:nvSpPr>
        <p:spPr bwMode="auto">
          <a:xfrm>
            <a:off x="2133600" y="5745163"/>
            <a:ext cx="4267200" cy="641350"/>
          </a:xfrm>
          <a:prstGeom prst="rect">
            <a:avLst/>
          </a:prstGeom>
          <a:solidFill>
            <a:srgbClr val="E8D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a:solidFill>
                  <a:schemeClr val="accent2"/>
                </a:solidFill>
              </a:rPr>
              <a:t>Two vertical fragments:</a:t>
            </a:r>
          </a:p>
          <a:p>
            <a:pPr eaLnBrk="1" hangingPunct="1"/>
            <a:r>
              <a:rPr lang="en-US" sz="1800" i="0">
                <a:solidFill>
                  <a:schemeClr val="accent2"/>
                </a:solidFill>
              </a:rPr>
              <a:t>   PROJ1(A</a:t>
            </a:r>
            <a:r>
              <a:rPr lang="en-US" sz="1800" i="0" baseline="-25000">
                <a:solidFill>
                  <a:schemeClr val="accent2"/>
                </a:solidFill>
              </a:rPr>
              <a:t>1</a:t>
            </a:r>
            <a:r>
              <a:rPr lang="en-US" sz="1800" i="0">
                <a:solidFill>
                  <a:schemeClr val="accent2"/>
                </a:solidFill>
              </a:rPr>
              <a:t>, A</a:t>
            </a:r>
            <a:r>
              <a:rPr lang="en-US" sz="1800" i="0" baseline="-25000">
                <a:solidFill>
                  <a:schemeClr val="accent2"/>
                </a:solidFill>
              </a:rPr>
              <a:t>3</a:t>
            </a:r>
            <a:r>
              <a:rPr lang="en-US" sz="1800" i="0">
                <a:solidFill>
                  <a:schemeClr val="accent2"/>
                </a:solidFill>
              </a:rPr>
              <a:t>)  and  PROJ2(A</a:t>
            </a:r>
            <a:r>
              <a:rPr lang="en-US" sz="1800" i="0" baseline="-25000">
                <a:solidFill>
                  <a:schemeClr val="accent2"/>
                </a:solidFill>
              </a:rPr>
              <a:t>2</a:t>
            </a:r>
            <a:r>
              <a:rPr lang="en-US" sz="1800" i="0">
                <a:solidFill>
                  <a:schemeClr val="accent2"/>
                </a:solidFill>
              </a:rPr>
              <a:t>, A</a:t>
            </a:r>
            <a:r>
              <a:rPr lang="en-US" sz="1800" i="0" baseline="-25000">
                <a:solidFill>
                  <a:schemeClr val="accent2"/>
                </a:solidFill>
              </a:rPr>
              <a:t>4</a:t>
            </a:r>
            <a:r>
              <a:rPr lang="en-US" sz="1800" i="0">
                <a:solidFill>
                  <a:schemeClr val="accent2"/>
                </a:solidFill>
              </a:rPr>
              <a:t>) </a:t>
            </a:r>
          </a:p>
        </p:txBody>
      </p:sp>
      <p:sp>
        <p:nvSpPr>
          <p:cNvPr id="2" name="Oval Callout 1"/>
          <p:cNvSpPr/>
          <p:nvPr/>
        </p:nvSpPr>
        <p:spPr bwMode="auto">
          <a:xfrm>
            <a:off x="7620000" y="1046956"/>
            <a:ext cx="1371600" cy="1775493"/>
          </a:xfrm>
          <a:prstGeom prst="wedgeEllipseCallout">
            <a:avLst>
              <a:gd name="adj1" fmla="val -71680"/>
              <a:gd name="adj2" fmla="val 55517"/>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600" i="0" dirty="0">
                <a:solidFill>
                  <a:schemeClr val="bg1"/>
                </a:solidFill>
              </a:rPr>
              <a:t>A</a:t>
            </a:r>
            <a:r>
              <a:rPr lang="en-US" sz="1600" i="0" baseline="-25000" dirty="0">
                <a:solidFill>
                  <a:schemeClr val="bg1"/>
                </a:solidFill>
              </a:rPr>
              <a:t>4</a:t>
            </a:r>
            <a:r>
              <a:rPr lang="en-US" sz="1600" i="0" dirty="0">
                <a:solidFill>
                  <a:schemeClr val="bg1"/>
                </a:solidFill>
              </a:rPr>
              <a:t> and A</a:t>
            </a:r>
            <a:r>
              <a:rPr lang="en-US" sz="1600" i="0" baseline="-25000" dirty="0">
                <a:solidFill>
                  <a:schemeClr val="bg1"/>
                </a:solidFill>
              </a:rPr>
              <a:t>3</a:t>
            </a:r>
            <a:r>
              <a:rPr lang="en-US" sz="1600" i="0" dirty="0">
                <a:solidFill>
                  <a:schemeClr val="bg1"/>
                </a:solidFill>
              </a:rPr>
              <a:t> are usually not accessed together</a:t>
            </a:r>
            <a:r>
              <a:rPr lang="en-US" sz="1600" i="0" baseline="-25000" dirty="0">
                <a:solidFill>
                  <a:schemeClr val="bg1"/>
                </a:solidFill>
              </a:rPr>
              <a:t>  </a:t>
            </a:r>
            <a:endParaRPr kumimoji="0" lang="en-US" sz="1600" b="0" i="0" u="none" strike="noStrike" cap="none" normalizeH="0" baseline="0" dirty="0">
              <a:ln>
                <a:noFill/>
              </a:ln>
              <a:solidFill>
                <a:schemeClr val="bg1"/>
              </a:solidFill>
              <a:effectLst/>
            </a:endParaRPr>
          </a:p>
        </p:txBody>
      </p:sp>
      <p:sp>
        <p:nvSpPr>
          <p:cNvPr id="15" name="Oval Callout 14"/>
          <p:cNvSpPr/>
          <p:nvPr/>
        </p:nvSpPr>
        <p:spPr bwMode="auto">
          <a:xfrm>
            <a:off x="7772400" y="2958525"/>
            <a:ext cx="1295400" cy="1492031"/>
          </a:xfrm>
          <a:prstGeom prst="wedgeEllipseCallout">
            <a:avLst>
              <a:gd name="adj1" fmla="val -88397"/>
              <a:gd name="adj2" fmla="val 3055"/>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a:r>
              <a:rPr lang="en-US" sz="1600" i="0" dirty="0">
                <a:solidFill>
                  <a:schemeClr val="bg1"/>
                </a:solidFill>
              </a:rPr>
              <a:t>A</a:t>
            </a:r>
            <a:r>
              <a:rPr lang="en-US" sz="1600" i="0" baseline="-25000" dirty="0">
                <a:solidFill>
                  <a:schemeClr val="bg1"/>
                </a:solidFill>
              </a:rPr>
              <a:t>4</a:t>
            </a:r>
            <a:r>
              <a:rPr lang="en-US" sz="1600" i="0" dirty="0">
                <a:solidFill>
                  <a:schemeClr val="bg1"/>
                </a:solidFill>
              </a:rPr>
              <a:t> and A</a:t>
            </a:r>
            <a:r>
              <a:rPr lang="en-US" sz="1600" i="0" baseline="-25000" dirty="0">
                <a:solidFill>
                  <a:schemeClr val="bg1"/>
                </a:solidFill>
              </a:rPr>
              <a:t>2</a:t>
            </a:r>
            <a:r>
              <a:rPr lang="en-US" sz="1600" i="0" dirty="0">
                <a:solidFill>
                  <a:schemeClr val="bg1"/>
                </a:solidFill>
              </a:rPr>
              <a:t> are often accessed together</a:t>
            </a:r>
            <a:r>
              <a:rPr lang="en-US" sz="1600" i="0" baseline="-25000" dirty="0">
                <a:solidFill>
                  <a:schemeClr val="bg1"/>
                </a:solidFill>
              </a:rPr>
              <a:t>  </a:t>
            </a:r>
            <a:endParaRPr kumimoji="0" lang="en-US" sz="1600" b="0" i="0" u="none" strike="noStrike" cap="none" normalizeH="0" baseline="0" dirty="0">
              <a:ln>
                <a:noFill/>
              </a:ln>
              <a:solidFill>
                <a:schemeClr val="bg1"/>
              </a:solidFill>
              <a:effectLst/>
            </a:endParaRPr>
          </a:p>
        </p:txBody>
      </p:sp>
      <p:sp>
        <p:nvSpPr>
          <p:cNvPr id="3" name="Rectangle 2"/>
          <p:cNvSpPr/>
          <p:nvPr/>
        </p:nvSpPr>
        <p:spPr bwMode="auto">
          <a:xfrm>
            <a:off x="4570411" y="1905000"/>
            <a:ext cx="2284413" cy="1799540"/>
          </a:xfrm>
          <a:prstGeom prst="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 name="Rounded Rectangular Callout 3"/>
          <p:cNvSpPr/>
          <p:nvPr/>
        </p:nvSpPr>
        <p:spPr bwMode="auto">
          <a:xfrm>
            <a:off x="5256212" y="762000"/>
            <a:ext cx="2089150" cy="914400"/>
          </a:xfrm>
          <a:prstGeom prst="wedgeRoundRectCallout">
            <a:avLst>
              <a:gd name="adj1" fmla="val -29398"/>
              <a:gd name="adj2" fmla="val 74187"/>
              <a:gd name="adj3" fmla="val 16667"/>
            </a:avLst>
          </a:prstGeom>
          <a:solidFill>
            <a:srgbClr val="9999F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accent1">
                    <a:lumMod val="20000"/>
                    <a:lumOff val="80000"/>
                  </a:schemeClr>
                </a:solidFill>
                <a:effectLst/>
                <a:latin typeface="Comic Sans MS" pitchFamily="66" charset="0"/>
              </a:rPr>
              <a:t>Bad grouping since A</a:t>
            </a:r>
            <a:r>
              <a:rPr kumimoji="0" lang="en-US" sz="1600" b="0" i="0" u="none" strike="noStrike" cap="none" normalizeH="0" baseline="-25000" dirty="0">
                <a:ln>
                  <a:noFill/>
                </a:ln>
                <a:solidFill>
                  <a:schemeClr val="accent1">
                    <a:lumMod val="20000"/>
                    <a:lumOff val="80000"/>
                  </a:schemeClr>
                </a:solidFill>
                <a:effectLst/>
                <a:latin typeface="Comic Sans MS" pitchFamily="66" charset="0"/>
              </a:rPr>
              <a:t>1</a:t>
            </a:r>
            <a:r>
              <a:rPr kumimoji="0" lang="en-US" sz="1600" b="0" i="0" u="none" strike="noStrike" cap="none" normalizeH="0" baseline="0" dirty="0">
                <a:ln>
                  <a:noFill/>
                </a:ln>
                <a:solidFill>
                  <a:schemeClr val="accent1">
                    <a:lumMod val="20000"/>
                    <a:lumOff val="80000"/>
                  </a:schemeClr>
                </a:solidFill>
                <a:effectLst/>
                <a:latin typeface="Comic Sans MS" pitchFamily="66" charset="0"/>
              </a:rPr>
              <a:t> and A</a:t>
            </a:r>
            <a:r>
              <a:rPr kumimoji="0" lang="en-US" sz="1600" b="0" i="0" u="none" strike="noStrike" cap="none" normalizeH="0" baseline="-25000" dirty="0">
                <a:ln>
                  <a:noFill/>
                </a:ln>
                <a:solidFill>
                  <a:schemeClr val="accent1">
                    <a:lumMod val="20000"/>
                    <a:lumOff val="80000"/>
                  </a:schemeClr>
                </a:solidFill>
                <a:effectLst/>
                <a:latin typeface="Comic Sans MS" pitchFamily="66" charset="0"/>
              </a:rPr>
              <a:t>2</a:t>
            </a:r>
            <a:r>
              <a:rPr kumimoji="0" lang="en-US" sz="1600" b="0" i="0" u="none" strike="noStrike" cap="none" normalizeH="0" baseline="0" dirty="0">
                <a:ln>
                  <a:noFill/>
                </a:ln>
                <a:solidFill>
                  <a:schemeClr val="accent1">
                    <a:lumMod val="20000"/>
                    <a:lumOff val="80000"/>
                  </a:schemeClr>
                </a:solidFill>
                <a:effectLst/>
                <a:latin typeface="Comic Sans MS" pitchFamily="66" charset="0"/>
              </a:rPr>
              <a:t> are never accessed together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855788" y="411163"/>
            <a:ext cx="5459412"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i="0">
                <a:solidFill>
                  <a:srgbClr val="CA7800"/>
                </a:solidFill>
              </a:rPr>
              <a:t>MIXED FRAGMENTATION</a:t>
            </a:r>
          </a:p>
        </p:txBody>
      </p:sp>
      <p:sp>
        <p:nvSpPr>
          <p:cNvPr id="73731" name="Text Box 3"/>
          <p:cNvSpPr txBox="1">
            <a:spLocks noChangeArrowheads="1"/>
          </p:cNvSpPr>
          <p:nvPr/>
        </p:nvSpPr>
        <p:spPr bwMode="auto">
          <a:xfrm>
            <a:off x="593725" y="1228725"/>
            <a:ext cx="8093075" cy="2456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40000"/>
              </a:spcAft>
              <a:buFontTx/>
              <a:buChar char="•"/>
            </a:pPr>
            <a:r>
              <a:rPr lang="en-US" i="0" dirty="0">
                <a:solidFill>
                  <a:schemeClr val="accent2"/>
                </a:solidFill>
              </a:rPr>
              <a:t>Apply horizontal fragmentation to vertical fragments.</a:t>
            </a:r>
          </a:p>
          <a:p>
            <a:pPr eaLnBrk="1" hangingPunct="1">
              <a:buFontTx/>
              <a:buChar char="•"/>
            </a:pPr>
            <a:r>
              <a:rPr lang="en-US" i="0" dirty="0">
                <a:solidFill>
                  <a:schemeClr val="accent2"/>
                </a:solidFill>
              </a:rPr>
              <a:t>Apply vertical fragmentation to horizontal fragments.</a:t>
            </a:r>
          </a:p>
          <a:p>
            <a:pPr eaLnBrk="1" hangingPunct="1">
              <a:buFontTx/>
              <a:buChar char="•"/>
            </a:pPr>
            <a:endParaRPr lang="en-US" i="0" dirty="0">
              <a:solidFill>
                <a:schemeClr val="accent2"/>
              </a:solidFill>
            </a:endParaRPr>
          </a:p>
          <a:p>
            <a:pPr eaLnBrk="1" hangingPunct="1"/>
            <a:r>
              <a:rPr lang="en-US" sz="1800" i="0" u="sng" dirty="0"/>
              <a:t>Example</a:t>
            </a:r>
            <a:r>
              <a:rPr lang="en-US" sz="1800" i="0" dirty="0"/>
              <a:t>:  Applications about </a:t>
            </a:r>
            <a:r>
              <a:rPr lang="en-US" sz="1800" b="1" i="0" dirty="0">
                <a:solidFill>
                  <a:srgbClr val="C00000"/>
                </a:solidFill>
              </a:rPr>
              <a:t>work</a:t>
            </a:r>
            <a:r>
              <a:rPr lang="en-US" sz="1800" i="0" dirty="0"/>
              <a:t> at each department reference tuples of employees in the departments </a:t>
            </a:r>
            <a:r>
              <a:rPr lang="en-US" sz="1800" b="1" i="0" dirty="0">
                <a:solidFill>
                  <a:srgbClr val="C00000"/>
                </a:solidFill>
              </a:rPr>
              <a:t>located around the site </a:t>
            </a:r>
            <a:r>
              <a:rPr lang="en-US" sz="1800" i="0" dirty="0"/>
              <a:t>with 80% probability.</a:t>
            </a:r>
          </a:p>
          <a:p>
            <a:pPr lvl="1" eaLnBrk="1" hangingPunct="1"/>
            <a:r>
              <a:rPr lang="en-US" sz="1800" i="0" dirty="0"/>
              <a:t>                       EMP(</a:t>
            </a:r>
            <a:r>
              <a:rPr lang="en-US" sz="1600" i="0" u="sng" dirty="0"/>
              <a:t>ENUM</a:t>
            </a:r>
            <a:r>
              <a:rPr lang="en-US" sz="1600" i="0" dirty="0"/>
              <a:t>,NAME,SAL,TAX,MGRNUM,DNUM</a:t>
            </a:r>
            <a:r>
              <a:rPr lang="en-US" sz="1800" i="0" dirty="0"/>
              <a:t>)</a:t>
            </a:r>
          </a:p>
        </p:txBody>
      </p:sp>
      <p:sp>
        <p:nvSpPr>
          <p:cNvPr id="73732" name="Rectangle 4"/>
          <p:cNvSpPr>
            <a:spLocks noChangeArrowheads="1"/>
          </p:cNvSpPr>
          <p:nvPr/>
        </p:nvSpPr>
        <p:spPr bwMode="auto">
          <a:xfrm>
            <a:off x="1143000" y="4114800"/>
            <a:ext cx="2286000" cy="1752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73733" name="Rectangle 5"/>
          <p:cNvSpPr>
            <a:spLocks noChangeArrowheads="1"/>
          </p:cNvSpPr>
          <p:nvPr/>
        </p:nvSpPr>
        <p:spPr bwMode="auto">
          <a:xfrm>
            <a:off x="3657600" y="4114800"/>
            <a:ext cx="3276600" cy="1752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73734" name="Text Box 6"/>
          <p:cNvSpPr txBox="1">
            <a:spLocks noChangeArrowheads="1"/>
          </p:cNvSpPr>
          <p:nvPr/>
        </p:nvSpPr>
        <p:spPr bwMode="auto">
          <a:xfrm>
            <a:off x="1143000" y="3810000"/>
            <a:ext cx="2416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ENUM  NAME   TAX   SAL</a:t>
            </a:r>
          </a:p>
        </p:txBody>
      </p:sp>
      <p:sp>
        <p:nvSpPr>
          <p:cNvPr id="73735" name="Text Box 7"/>
          <p:cNvSpPr txBox="1">
            <a:spLocks noChangeArrowheads="1"/>
          </p:cNvSpPr>
          <p:nvPr/>
        </p:nvSpPr>
        <p:spPr bwMode="auto">
          <a:xfrm>
            <a:off x="3657600" y="3810000"/>
            <a:ext cx="32718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ENUM    NAME    MGRNUM    DNUM</a:t>
            </a:r>
          </a:p>
        </p:txBody>
      </p:sp>
      <p:sp>
        <p:nvSpPr>
          <p:cNvPr id="73736" name="Text Box 8"/>
          <p:cNvSpPr txBox="1">
            <a:spLocks noChangeArrowheads="1"/>
          </p:cNvSpPr>
          <p:nvPr/>
        </p:nvSpPr>
        <p:spPr bwMode="auto">
          <a:xfrm>
            <a:off x="4038600" y="4159250"/>
            <a:ext cx="1901825"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0000"/>
              </a:spcAft>
            </a:pPr>
            <a:r>
              <a:rPr lang="en-US" i="0">
                <a:solidFill>
                  <a:srgbClr val="8041FF"/>
                </a:solidFill>
              </a:rPr>
              <a:t>Jacksonville</a:t>
            </a:r>
          </a:p>
          <a:p>
            <a:pPr eaLnBrk="1" hangingPunct="1">
              <a:spcAft>
                <a:spcPct val="50000"/>
              </a:spcAft>
            </a:pPr>
            <a:r>
              <a:rPr lang="en-US" i="0">
                <a:solidFill>
                  <a:srgbClr val="8041FF"/>
                </a:solidFill>
              </a:rPr>
              <a:t>Orlando</a:t>
            </a:r>
          </a:p>
          <a:p>
            <a:pPr eaLnBrk="1" hangingPunct="1"/>
            <a:r>
              <a:rPr lang="en-US" i="0">
                <a:solidFill>
                  <a:srgbClr val="8041FF"/>
                </a:solidFill>
              </a:rPr>
              <a:t>Miami</a:t>
            </a:r>
          </a:p>
        </p:txBody>
      </p:sp>
      <p:sp>
        <p:nvSpPr>
          <p:cNvPr id="73737" name="Line 9"/>
          <p:cNvSpPr>
            <a:spLocks noChangeShapeType="1"/>
          </p:cNvSpPr>
          <p:nvPr/>
        </p:nvSpPr>
        <p:spPr bwMode="auto">
          <a:xfrm>
            <a:off x="3657600" y="4648200"/>
            <a:ext cx="3276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8" name="Line 10"/>
          <p:cNvSpPr>
            <a:spLocks noChangeShapeType="1"/>
          </p:cNvSpPr>
          <p:nvPr/>
        </p:nvSpPr>
        <p:spPr bwMode="auto">
          <a:xfrm>
            <a:off x="3657600" y="5105400"/>
            <a:ext cx="3276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39" name="Line 11"/>
          <p:cNvSpPr>
            <a:spLocks noChangeShapeType="1"/>
          </p:cNvSpPr>
          <p:nvPr/>
        </p:nvSpPr>
        <p:spPr bwMode="auto">
          <a:xfrm flipV="1">
            <a:off x="3505200" y="58674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740" name="Text Box 12"/>
          <p:cNvSpPr txBox="1">
            <a:spLocks noChangeArrowheads="1"/>
          </p:cNvSpPr>
          <p:nvPr/>
        </p:nvSpPr>
        <p:spPr bwMode="auto">
          <a:xfrm>
            <a:off x="1828800" y="6096000"/>
            <a:ext cx="21034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solidFill>
                  <a:srgbClr val="CC3399"/>
                </a:solidFill>
              </a:rPr>
              <a:t>Vertical fragmentation</a:t>
            </a:r>
          </a:p>
        </p:txBody>
      </p:sp>
      <p:sp>
        <p:nvSpPr>
          <p:cNvPr id="73741" name="Text Box 14"/>
          <p:cNvSpPr txBox="1">
            <a:spLocks noChangeArrowheads="1"/>
          </p:cNvSpPr>
          <p:nvPr/>
        </p:nvSpPr>
        <p:spPr bwMode="auto">
          <a:xfrm>
            <a:off x="7162800" y="5943600"/>
            <a:ext cx="146526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solidFill>
                  <a:srgbClr val="CC3399"/>
                </a:solidFill>
              </a:rPr>
              <a:t>Horizontal Fragmentation</a:t>
            </a:r>
          </a:p>
          <a:p>
            <a:pPr eaLnBrk="1" hangingPunct="1"/>
            <a:r>
              <a:rPr lang="en-US" sz="1400" i="0">
                <a:solidFill>
                  <a:srgbClr val="7030A0"/>
                </a:solidFill>
              </a:rPr>
              <a:t>(local work)</a:t>
            </a:r>
          </a:p>
        </p:txBody>
      </p:sp>
      <p:sp>
        <p:nvSpPr>
          <p:cNvPr id="73742" name="Line 15"/>
          <p:cNvSpPr>
            <a:spLocks noChangeShapeType="1"/>
          </p:cNvSpPr>
          <p:nvPr/>
        </p:nvSpPr>
        <p:spPr bwMode="auto">
          <a:xfrm>
            <a:off x="7010400" y="4648200"/>
            <a:ext cx="609600" cy="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73743" name="Line 16"/>
          <p:cNvSpPr>
            <a:spLocks noChangeShapeType="1"/>
          </p:cNvSpPr>
          <p:nvPr/>
        </p:nvSpPr>
        <p:spPr bwMode="auto">
          <a:xfrm>
            <a:off x="7620000" y="4648200"/>
            <a:ext cx="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744" name="Line 17"/>
          <p:cNvSpPr>
            <a:spLocks noChangeShapeType="1"/>
          </p:cNvSpPr>
          <p:nvPr/>
        </p:nvSpPr>
        <p:spPr bwMode="auto">
          <a:xfrm flipH="1">
            <a:off x="7010400" y="51054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 name="Rectangle 16"/>
          <p:cNvSpPr/>
          <p:nvPr/>
        </p:nvSpPr>
        <p:spPr>
          <a:xfrm rot="19716876">
            <a:off x="1143000" y="4648200"/>
            <a:ext cx="2318262" cy="646331"/>
          </a:xfrm>
          <a:prstGeom prst="rect">
            <a:avLst/>
          </a:prstGeom>
          <a:noFill/>
        </p:spPr>
        <p:txBody>
          <a:bodyPr wrap="none">
            <a:spAutoFit/>
          </a:bodyPr>
          <a:lstStyle/>
          <a:p>
            <a:pPr algn="ctr">
              <a:defRPr/>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 related to</a:t>
            </a:r>
          </a:p>
          <a:p>
            <a:pPr algn="ctr">
              <a:defRPr/>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work</a:t>
            </a:r>
          </a:p>
        </p:txBody>
      </p:sp>
      <p:sp>
        <p:nvSpPr>
          <p:cNvPr id="18" name="Rectangle 17"/>
          <p:cNvSpPr/>
          <p:nvPr/>
        </p:nvSpPr>
        <p:spPr>
          <a:xfrm rot="19860452">
            <a:off x="4913720" y="5046972"/>
            <a:ext cx="2055370" cy="369332"/>
          </a:xfrm>
          <a:prstGeom prst="rect">
            <a:avLst/>
          </a:prstGeom>
          <a:noFill/>
        </p:spPr>
        <p:txBody>
          <a:bodyPr wrap="none">
            <a:spAutoFit/>
          </a:bodyPr>
          <a:lstStyle/>
          <a:p>
            <a:pPr algn="ctr">
              <a:defRPr/>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Work related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0" name="Picture 10" descr="New York - Map Outline, Printable State, Shape, Stencil, Pattern">
            <a:extLst>
              <a:ext uri="{FF2B5EF4-FFF2-40B4-BE49-F238E27FC236}">
                <a16:creationId xmlns:a16="http://schemas.microsoft.com/office/drawing/2014/main" id="{5411B062-7560-4607-87C7-34583C396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730" y="4744086"/>
            <a:ext cx="2031739" cy="1619586"/>
          </a:xfrm>
          <a:prstGeom prst="rect">
            <a:avLst/>
          </a:prstGeom>
          <a:noFill/>
          <a:extLst>
            <a:ext uri="{909E8E84-426E-40DD-AFC4-6F175D3DCCD1}">
              <a14:hiddenFill xmlns:a14="http://schemas.microsoft.com/office/drawing/2010/main">
                <a:solidFill>
                  <a:srgbClr val="FFFFFF"/>
                </a:solidFill>
              </a14:hiddenFill>
            </a:ext>
          </a:extLst>
        </p:spPr>
      </p:pic>
      <p:pic>
        <p:nvPicPr>
          <p:cNvPr id="35852" name="Picture 12" descr="california outline clip art - Google Search | California outline ...">
            <a:extLst>
              <a:ext uri="{FF2B5EF4-FFF2-40B4-BE49-F238E27FC236}">
                <a16:creationId xmlns:a16="http://schemas.microsoft.com/office/drawing/2014/main" id="{D9339F79-BA04-41E8-9ACA-86C65AAFD5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254360"/>
            <a:ext cx="1318021" cy="2257301"/>
          </a:xfrm>
          <a:prstGeom prst="rect">
            <a:avLst/>
          </a:prstGeom>
          <a:noFill/>
          <a:extLst>
            <a:ext uri="{909E8E84-426E-40DD-AFC4-6F175D3DCCD1}">
              <a14:hiddenFill xmlns:a14="http://schemas.microsoft.com/office/drawing/2010/main">
                <a:solidFill>
                  <a:srgbClr val="FFFFFF"/>
                </a:solidFill>
              </a14:hiddenFill>
            </a:ext>
          </a:extLst>
        </p:spPr>
      </p:pic>
      <p:sp>
        <p:nvSpPr>
          <p:cNvPr id="64514" name="Rectangle 1026"/>
          <p:cNvSpPr>
            <a:spLocks noGrp="1" noChangeArrowheads="1"/>
          </p:cNvSpPr>
          <p:nvPr>
            <p:ph type="title"/>
          </p:nvPr>
        </p:nvSpPr>
        <p:spPr>
          <a:xfrm>
            <a:off x="381000" y="512257"/>
            <a:ext cx="8458200" cy="685800"/>
          </a:xfrm>
        </p:spPr>
        <p:txBody>
          <a:bodyPr/>
          <a:lstStyle/>
          <a:p>
            <a:pPr eaLnBrk="1" hangingPunct="1"/>
            <a:r>
              <a:rPr lang="en-US" sz="5400" dirty="0">
                <a:solidFill>
                  <a:srgbClr val="0067CE"/>
                </a:solidFill>
                <a:latin typeface="Comic Sans MS" pitchFamily="66" charset="0"/>
              </a:rPr>
              <a:t>Fragment Allocation</a:t>
            </a:r>
          </a:p>
        </p:txBody>
      </p:sp>
      <p:graphicFrame>
        <p:nvGraphicFramePr>
          <p:cNvPr id="9" name="Table 12">
            <a:extLst>
              <a:ext uri="{FF2B5EF4-FFF2-40B4-BE49-F238E27FC236}">
                <a16:creationId xmlns:a16="http://schemas.microsoft.com/office/drawing/2014/main" id="{6C89C8F6-1F44-4787-870E-F5625F41531A}"/>
              </a:ext>
            </a:extLst>
          </p:cNvPr>
          <p:cNvGraphicFramePr>
            <a:graphicFrameLocks noGrp="1"/>
          </p:cNvGraphicFramePr>
          <p:nvPr>
            <p:extLst>
              <p:ext uri="{D42A27DB-BD31-4B8C-83A1-F6EECF244321}">
                <p14:modId xmlns:p14="http://schemas.microsoft.com/office/powerpoint/2010/main" val="3477204427"/>
              </p:ext>
            </p:extLst>
          </p:nvPr>
        </p:nvGraphicFramePr>
        <p:xfrm>
          <a:off x="1981200" y="1902143"/>
          <a:ext cx="1249680" cy="7620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521549159"/>
                    </a:ext>
                  </a:extLst>
                </a:gridCol>
                <a:gridCol w="208280">
                  <a:extLst>
                    <a:ext uri="{9D8B030D-6E8A-4147-A177-3AD203B41FA5}">
                      <a16:colId xmlns:a16="http://schemas.microsoft.com/office/drawing/2014/main" val="1636286273"/>
                    </a:ext>
                  </a:extLst>
                </a:gridCol>
                <a:gridCol w="208280">
                  <a:extLst>
                    <a:ext uri="{9D8B030D-6E8A-4147-A177-3AD203B41FA5}">
                      <a16:colId xmlns:a16="http://schemas.microsoft.com/office/drawing/2014/main" val="943169911"/>
                    </a:ext>
                  </a:extLst>
                </a:gridCol>
                <a:gridCol w="208280">
                  <a:extLst>
                    <a:ext uri="{9D8B030D-6E8A-4147-A177-3AD203B41FA5}">
                      <a16:colId xmlns:a16="http://schemas.microsoft.com/office/drawing/2014/main" val="3485196830"/>
                    </a:ext>
                  </a:extLst>
                </a:gridCol>
                <a:gridCol w="208280">
                  <a:extLst>
                    <a:ext uri="{9D8B030D-6E8A-4147-A177-3AD203B41FA5}">
                      <a16:colId xmlns:a16="http://schemas.microsoft.com/office/drawing/2014/main" val="580296498"/>
                    </a:ext>
                  </a:extLst>
                </a:gridCol>
                <a:gridCol w="208280">
                  <a:extLst>
                    <a:ext uri="{9D8B030D-6E8A-4147-A177-3AD203B41FA5}">
                      <a16:colId xmlns:a16="http://schemas.microsoft.com/office/drawing/2014/main" val="4078873648"/>
                    </a:ext>
                  </a:extLst>
                </a:gridCol>
              </a:tblGrid>
              <a:tr h="137160">
                <a:tc>
                  <a:txBody>
                    <a:bodyPr/>
                    <a:lstStyle/>
                    <a:p>
                      <a:endParaRPr lang="en-US" sz="400" dirty="0"/>
                    </a:p>
                  </a:txBody>
                  <a:tcPr>
                    <a:solidFill>
                      <a:srgbClr val="FF9933"/>
                    </a:solidFill>
                  </a:tcPr>
                </a:tc>
                <a:tc>
                  <a:txBody>
                    <a:bodyPr/>
                    <a:lstStyle/>
                    <a:p>
                      <a:endParaRPr lang="en-US" sz="400"/>
                    </a:p>
                  </a:txBody>
                  <a:tcPr>
                    <a:solidFill>
                      <a:srgbClr val="FF9933"/>
                    </a:solidFill>
                  </a:tcPr>
                </a:tc>
                <a:tc>
                  <a:txBody>
                    <a:bodyPr/>
                    <a:lstStyle/>
                    <a:p>
                      <a:endParaRPr lang="en-US" sz="400"/>
                    </a:p>
                  </a:txBody>
                  <a:tcPr>
                    <a:solidFill>
                      <a:srgbClr val="FF9933"/>
                    </a:solidFill>
                  </a:tcPr>
                </a:tc>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a:p>
                  </a:txBody>
                  <a:tcPr>
                    <a:solidFill>
                      <a:srgbClr val="FF9933"/>
                    </a:solidFill>
                  </a:tcPr>
                </a:tc>
                <a:extLst>
                  <a:ext uri="{0D108BD9-81ED-4DB2-BD59-A6C34878D82A}">
                    <a16:rowId xmlns:a16="http://schemas.microsoft.com/office/drawing/2014/main" val="1611648396"/>
                  </a:ext>
                </a:extLst>
              </a:tr>
              <a:tr h="137160">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a:p>
                  </a:txBody>
                  <a:tcPr>
                    <a:solidFill>
                      <a:srgbClr val="FF9933"/>
                    </a:solidFill>
                  </a:tcPr>
                </a:tc>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a:p>
                  </a:txBody>
                  <a:tcPr>
                    <a:solidFill>
                      <a:srgbClr val="FF9933"/>
                    </a:solidFill>
                  </a:tcPr>
                </a:tc>
                <a:extLst>
                  <a:ext uri="{0D108BD9-81ED-4DB2-BD59-A6C34878D82A}">
                    <a16:rowId xmlns:a16="http://schemas.microsoft.com/office/drawing/2014/main" val="675969865"/>
                  </a:ext>
                </a:extLst>
              </a:tr>
              <a:tr h="137160">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a:p>
                  </a:txBody>
                  <a:tcPr>
                    <a:solidFill>
                      <a:srgbClr val="FF9933"/>
                    </a:solidFill>
                  </a:tcPr>
                </a:tc>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dirty="0"/>
                    </a:p>
                  </a:txBody>
                  <a:tcPr>
                    <a:solidFill>
                      <a:srgbClr val="FF9933"/>
                    </a:solidFill>
                  </a:tcPr>
                </a:tc>
                <a:extLst>
                  <a:ext uri="{0D108BD9-81ED-4DB2-BD59-A6C34878D82A}">
                    <a16:rowId xmlns:a16="http://schemas.microsoft.com/office/drawing/2014/main" val="1322818257"/>
                  </a:ext>
                </a:extLst>
              </a:tr>
              <a:tr h="137160">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dirty="0"/>
                    </a:p>
                  </a:txBody>
                  <a:tcPr>
                    <a:solidFill>
                      <a:srgbClr val="FF9933"/>
                    </a:solidFill>
                  </a:tcPr>
                </a:tc>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dirty="0"/>
                    </a:p>
                  </a:txBody>
                  <a:tcPr>
                    <a:solidFill>
                      <a:srgbClr val="FF9933"/>
                    </a:solidFill>
                  </a:tcPr>
                </a:tc>
                <a:extLst>
                  <a:ext uri="{0D108BD9-81ED-4DB2-BD59-A6C34878D82A}">
                    <a16:rowId xmlns:a16="http://schemas.microsoft.com/office/drawing/2014/main" val="4228334855"/>
                  </a:ext>
                </a:extLst>
              </a:tr>
              <a:tr h="137160">
                <a:tc>
                  <a:txBody>
                    <a:bodyPr/>
                    <a:lstStyle/>
                    <a:p>
                      <a:endParaRPr lang="en-US" sz="400"/>
                    </a:p>
                  </a:txBody>
                  <a:tcPr>
                    <a:solidFill>
                      <a:srgbClr val="FF9933"/>
                    </a:solidFill>
                  </a:tcPr>
                </a:tc>
                <a:tc>
                  <a:txBody>
                    <a:bodyPr/>
                    <a:lstStyle/>
                    <a:p>
                      <a:endParaRPr lang="en-US" sz="400"/>
                    </a:p>
                  </a:txBody>
                  <a:tcPr>
                    <a:solidFill>
                      <a:srgbClr val="FF9933"/>
                    </a:solidFill>
                  </a:tcPr>
                </a:tc>
                <a:tc>
                  <a:txBody>
                    <a:bodyPr/>
                    <a:lstStyle/>
                    <a:p>
                      <a:endParaRPr lang="en-US" sz="400" dirty="0"/>
                    </a:p>
                  </a:txBody>
                  <a:tcPr>
                    <a:solidFill>
                      <a:srgbClr val="FF9933"/>
                    </a:solidFill>
                  </a:tcPr>
                </a:tc>
                <a:tc>
                  <a:txBody>
                    <a:bodyPr/>
                    <a:lstStyle/>
                    <a:p>
                      <a:endParaRPr lang="en-US" sz="400" dirty="0"/>
                    </a:p>
                  </a:txBody>
                  <a:tcPr>
                    <a:solidFill>
                      <a:srgbClr val="FF9933"/>
                    </a:solidFill>
                  </a:tcPr>
                </a:tc>
                <a:tc>
                  <a:txBody>
                    <a:bodyPr/>
                    <a:lstStyle/>
                    <a:p>
                      <a:endParaRPr lang="en-US" sz="400" dirty="0"/>
                    </a:p>
                  </a:txBody>
                  <a:tcPr>
                    <a:solidFill>
                      <a:srgbClr val="FF9933"/>
                    </a:solidFill>
                  </a:tcPr>
                </a:tc>
                <a:tc>
                  <a:txBody>
                    <a:bodyPr/>
                    <a:lstStyle/>
                    <a:p>
                      <a:endParaRPr lang="en-US" sz="400" dirty="0"/>
                    </a:p>
                  </a:txBody>
                  <a:tcPr>
                    <a:solidFill>
                      <a:srgbClr val="FF9933"/>
                    </a:solidFill>
                  </a:tcPr>
                </a:tc>
                <a:extLst>
                  <a:ext uri="{0D108BD9-81ED-4DB2-BD59-A6C34878D82A}">
                    <a16:rowId xmlns:a16="http://schemas.microsoft.com/office/drawing/2014/main" val="2000732789"/>
                  </a:ext>
                </a:extLst>
              </a:tr>
            </a:tbl>
          </a:graphicData>
        </a:graphic>
      </p:graphicFrame>
      <p:sp>
        <p:nvSpPr>
          <p:cNvPr id="16" name="Rectangle 15">
            <a:extLst>
              <a:ext uri="{FF2B5EF4-FFF2-40B4-BE49-F238E27FC236}">
                <a16:creationId xmlns:a16="http://schemas.microsoft.com/office/drawing/2014/main" id="{C3BFD0FE-194B-4FB2-A238-826ECD40FA6A}"/>
              </a:ext>
            </a:extLst>
          </p:cNvPr>
          <p:cNvSpPr/>
          <p:nvPr/>
        </p:nvSpPr>
        <p:spPr bwMode="auto">
          <a:xfrm>
            <a:off x="1965064" y="4078211"/>
            <a:ext cx="609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0" name="Rectangle 19">
            <a:extLst>
              <a:ext uri="{FF2B5EF4-FFF2-40B4-BE49-F238E27FC236}">
                <a16:creationId xmlns:a16="http://schemas.microsoft.com/office/drawing/2014/main" id="{B4FBF314-5555-4B12-819C-C7AB83EBCD1D}"/>
              </a:ext>
            </a:extLst>
          </p:cNvPr>
          <p:cNvSpPr/>
          <p:nvPr/>
        </p:nvSpPr>
        <p:spPr bwMode="auto">
          <a:xfrm>
            <a:off x="2117464" y="4230611"/>
            <a:ext cx="609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1" name="Rectangle 20">
            <a:extLst>
              <a:ext uri="{FF2B5EF4-FFF2-40B4-BE49-F238E27FC236}">
                <a16:creationId xmlns:a16="http://schemas.microsoft.com/office/drawing/2014/main" id="{72BB5718-FF1F-41DE-A015-4571EA357A15}"/>
              </a:ext>
            </a:extLst>
          </p:cNvPr>
          <p:cNvSpPr/>
          <p:nvPr/>
        </p:nvSpPr>
        <p:spPr bwMode="auto">
          <a:xfrm>
            <a:off x="2269864" y="4383011"/>
            <a:ext cx="609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2" name="Rectangle 21">
            <a:extLst>
              <a:ext uri="{FF2B5EF4-FFF2-40B4-BE49-F238E27FC236}">
                <a16:creationId xmlns:a16="http://schemas.microsoft.com/office/drawing/2014/main" id="{28A047BA-FB63-4EAE-A574-8DFC7E11752B}"/>
              </a:ext>
            </a:extLst>
          </p:cNvPr>
          <p:cNvSpPr/>
          <p:nvPr/>
        </p:nvSpPr>
        <p:spPr bwMode="auto">
          <a:xfrm>
            <a:off x="2422264" y="4535411"/>
            <a:ext cx="609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7" name="Arrow: Down 16">
            <a:extLst>
              <a:ext uri="{FF2B5EF4-FFF2-40B4-BE49-F238E27FC236}">
                <a16:creationId xmlns:a16="http://schemas.microsoft.com/office/drawing/2014/main" id="{5CE2D6ED-63FC-4B1C-A2E0-DA913FEE26ED}"/>
              </a:ext>
            </a:extLst>
          </p:cNvPr>
          <p:cNvSpPr/>
          <p:nvPr/>
        </p:nvSpPr>
        <p:spPr bwMode="auto">
          <a:xfrm>
            <a:off x="2286000" y="2867342"/>
            <a:ext cx="609600" cy="1054608"/>
          </a:xfrm>
          <a:prstGeom prst="downArrow">
            <a:avLst/>
          </a:prstGeom>
          <a:solidFill>
            <a:srgbClr val="FF616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4" name="Rectangle 23">
            <a:extLst>
              <a:ext uri="{FF2B5EF4-FFF2-40B4-BE49-F238E27FC236}">
                <a16:creationId xmlns:a16="http://schemas.microsoft.com/office/drawing/2014/main" id="{66B0F72B-1531-4B82-A5E8-AAD7A97EEE1E}"/>
              </a:ext>
            </a:extLst>
          </p:cNvPr>
          <p:cNvSpPr/>
          <p:nvPr/>
        </p:nvSpPr>
        <p:spPr bwMode="auto">
          <a:xfrm>
            <a:off x="2574664" y="4687811"/>
            <a:ext cx="6096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pic>
        <p:nvPicPr>
          <p:cNvPr id="35846" name="Picture 6" descr="Florida Icons - Download Free Vector Icons | Noun Project">
            <a:extLst>
              <a:ext uri="{FF2B5EF4-FFF2-40B4-BE49-F238E27FC236}">
                <a16:creationId xmlns:a16="http://schemas.microsoft.com/office/drawing/2014/main" id="{F96D50B9-7DCA-4132-89A0-2FE4C6AD4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704805"/>
            <a:ext cx="19050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56465A06-15B1-48E3-9169-727D84D81ED5}"/>
              </a:ext>
            </a:extLst>
          </p:cNvPr>
          <p:cNvCxnSpPr/>
          <p:nvPr/>
        </p:nvCxnSpPr>
        <p:spPr bwMode="auto">
          <a:xfrm flipV="1">
            <a:off x="2727064" y="2514600"/>
            <a:ext cx="2987936" cy="1716011"/>
          </a:xfrm>
          <a:prstGeom prst="straightConnector1">
            <a:avLst/>
          </a:prstGeom>
          <a:solidFill>
            <a:schemeClr val="accent1"/>
          </a:solidFill>
          <a:ln w="76200" cap="flat" cmpd="sng" algn="ctr">
            <a:solidFill>
              <a:srgbClr val="9900CC"/>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C30BA7C7-23D4-4DC9-9ADC-E483F7AD644F}"/>
              </a:ext>
            </a:extLst>
          </p:cNvPr>
          <p:cNvCxnSpPr/>
          <p:nvPr/>
        </p:nvCxnSpPr>
        <p:spPr bwMode="auto">
          <a:xfrm flipV="1">
            <a:off x="2993764" y="4078211"/>
            <a:ext cx="3606052" cy="493789"/>
          </a:xfrm>
          <a:prstGeom prst="straightConnector1">
            <a:avLst/>
          </a:prstGeom>
          <a:solidFill>
            <a:schemeClr val="accent1"/>
          </a:solidFill>
          <a:ln w="76200" cap="flat" cmpd="sng" algn="ctr">
            <a:solidFill>
              <a:srgbClr val="00B0F0"/>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55A23796-BAA4-48A9-B6AF-94D1A6FA4473}"/>
              </a:ext>
            </a:extLst>
          </p:cNvPr>
          <p:cNvCxnSpPr/>
          <p:nvPr/>
        </p:nvCxnSpPr>
        <p:spPr bwMode="auto">
          <a:xfrm>
            <a:off x="3031864" y="4821917"/>
            <a:ext cx="2683136" cy="627894"/>
          </a:xfrm>
          <a:prstGeom prst="straightConnector1">
            <a:avLst/>
          </a:prstGeom>
          <a:solidFill>
            <a:schemeClr val="accent1"/>
          </a:solidFill>
          <a:ln w="76200" cap="flat" cmpd="sng" algn="ctr">
            <a:solidFill>
              <a:srgbClr val="C00000"/>
            </a:solidFill>
            <a:prstDash val="solid"/>
            <a:round/>
            <a:headEnd type="none" w="med" len="med"/>
            <a:tailEnd type="triangle"/>
          </a:ln>
          <a:effectLst/>
        </p:spPr>
      </p:cxnSp>
      <p:sp>
        <p:nvSpPr>
          <p:cNvPr id="29" name="TextBox 28">
            <a:extLst>
              <a:ext uri="{FF2B5EF4-FFF2-40B4-BE49-F238E27FC236}">
                <a16:creationId xmlns:a16="http://schemas.microsoft.com/office/drawing/2014/main" id="{969E82AB-E41C-4DE4-B517-6128875C615F}"/>
              </a:ext>
            </a:extLst>
          </p:cNvPr>
          <p:cNvSpPr txBox="1"/>
          <p:nvPr/>
        </p:nvSpPr>
        <p:spPr>
          <a:xfrm>
            <a:off x="1060982" y="3007485"/>
            <a:ext cx="2265364" cy="461665"/>
          </a:xfrm>
          <a:prstGeom prst="rect">
            <a:avLst/>
          </a:prstGeom>
          <a:noFill/>
        </p:spPr>
        <p:txBody>
          <a:bodyPr wrap="none" rtlCol="0">
            <a:spAutoFit/>
          </a:bodyPr>
          <a:lstStyle/>
          <a:p>
            <a:r>
              <a:rPr lang="en-US" dirty="0"/>
              <a:t>Fragmentation</a:t>
            </a:r>
          </a:p>
        </p:txBody>
      </p:sp>
      <p:sp>
        <p:nvSpPr>
          <p:cNvPr id="30" name="TextBox 29">
            <a:extLst>
              <a:ext uri="{FF2B5EF4-FFF2-40B4-BE49-F238E27FC236}">
                <a16:creationId xmlns:a16="http://schemas.microsoft.com/office/drawing/2014/main" id="{6195EBD3-A0BF-4DDF-8959-8F3BAE5E30FE}"/>
              </a:ext>
            </a:extLst>
          </p:cNvPr>
          <p:cNvSpPr txBox="1"/>
          <p:nvPr/>
        </p:nvSpPr>
        <p:spPr>
          <a:xfrm>
            <a:off x="3310517" y="3983646"/>
            <a:ext cx="2323072" cy="646331"/>
          </a:xfrm>
          <a:prstGeom prst="rect">
            <a:avLst/>
          </a:prstGeom>
          <a:noFill/>
        </p:spPr>
        <p:txBody>
          <a:bodyPr wrap="none" rtlCol="0">
            <a:spAutoFit/>
          </a:bodyPr>
          <a:lstStyle/>
          <a:p>
            <a:r>
              <a:rPr lang="en-US" sz="3600" dirty="0"/>
              <a:t>Allocation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52600" y="320914"/>
            <a:ext cx="55118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dirty="0">
                <a:solidFill>
                  <a:srgbClr val="800000"/>
                </a:solidFill>
              </a:rPr>
              <a:t>ANSI/SPARC Architecture</a:t>
            </a:r>
          </a:p>
        </p:txBody>
      </p:sp>
      <p:sp>
        <p:nvSpPr>
          <p:cNvPr id="35853" name="Text Box 13"/>
          <p:cNvSpPr txBox="1">
            <a:spLocks noChangeArrowheads="1"/>
          </p:cNvSpPr>
          <p:nvPr/>
        </p:nvSpPr>
        <p:spPr bwMode="auto">
          <a:xfrm>
            <a:off x="609500" y="1447800"/>
            <a:ext cx="105251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solidFill>
                  <a:srgbClr val="0000CC"/>
                </a:solidFill>
              </a:rPr>
              <a:t>External Schema</a:t>
            </a:r>
          </a:p>
        </p:txBody>
      </p:sp>
      <p:sp>
        <p:nvSpPr>
          <p:cNvPr id="35854" name="Text Box 14"/>
          <p:cNvSpPr txBox="1">
            <a:spLocks noChangeArrowheads="1"/>
          </p:cNvSpPr>
          <p:nvPr/>
        </p:nvSpPr>
        <p:spPr bwMode="auto">
          <a:xfrm>
            <a:off x="562769" y="2670951"/>
            <a:ext cx="131603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solidFill>
                  <a:srgbClr val="0000CC"/>
                </a:solidFill>
              </a:rPr>
              <a:t>Conceptual Schema</a:t>
            </a:r>
          </a:p>
        </p:txBody>
      </p:sp>
      <p:sp>
        <p:nvSpPr>
          <p:cNvPr id="35855" name="Text Box 15"/>
          <p:cNvSpPr txBox="1">
            <a:spLocks noChangeArrowheads="1"/>
          </p:cNvSpPr>
          <p:nvPr/>
        </p:nvSpPr>
        <p:spPr bwMode="auto">
          <a:xfrm>
            <a:off x="526256" y="3825875"/>
            <a:ext cx="1389062" cy="581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solidFill>
                  <a:srgbClr val="0000CC"/>
                </a:solidFill>
              </a:rPr>
              <a:t>Internal Schema</a:t>
            </a:r>
          </a:p>
        </p:txBody>
      </p:sp>
      <p:grpSp>
        <p:nvGrpSpPr>
          <p:cNvPr id="4" name="Group 3"/>
          <p:cNvGrpSpPr/>
          <p:nvPr/>
        </p:nvGrpSpPr>
        <p:grpSpPr>
          <a:xfrm>
            <a:off x="1752600" y="1447800"/>
            <a:ext cx="5029200" cy="3048000"/>
            <a:chOff x="1752600" y="1447800"/>
            <a:chExt cx="5029200" cy="3048000"/>
          </a:xfrm>
        </p:grpSpPr>
        <p:sp>
          <p:nvSpPr>
            <p:cNvPr id="35843" name="Rectangle 3"/>
            <p:cNvSpPr>
              <a:spLocks noChangeArrowheads="1"/>
            </p:cNvSpPr>
            <p:nvPr/>
          </p:nvSpPr>
          <p:spPr bwMode="auto">
            <a:xfrm>
              <a:off x="1752600" y="1447800"/>
              <a:ext cx="1295400" cy="762000"/>
            </a:xfrm>
            <a:prstGeom prst="rect">
              <a:avLst/>
            </a:prstGeom>
            <a:solidFill>
              <a:srgbClr val="B8C6F2"/>
            </a:solid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5844" name="Text Box 4"/>
            <p:cNvSpPr txBox="1">
              <a:spLocks noChangeArrowheads="1"/>
            </p:cNvSpPr>
            <p:nvPr/>
          </p:nvSpPr>
          <p:spPr bwMode="auto">
            <a:xfrm>
              <a:off x="1828800" y="1524000"/>
              <a:ext cx="11588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External view</a:t>
              </a:r>
            </a:p>
          </p:txBody>
        </p:sp>
        <p:sp>
          <p:nvSpPr>
            <p:cNvPr id="35845" name="Rectangle 5"/>
            <p:cNvSpPr>
              <a:spLocks noChangeArrowheads="1"/>
            </p:cNvSpPr>
            <p:nvPr/>
          </p:nvSpPr>
          <p:spPr bwMode="auto">
            <a:xfrm>
              <a:off x="3733800" y="1447800"/>
              <a:ext cx="1295400" cy="762000"/>
            </a:xfrm>
            <a:prstGeom prst="rect">
              <a:avLst/>
            </a:prstGeom>
            <a:solidFill>
              <a:srgbClr val="B8C6F2"/>
            </a:solid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5846" name="Text Box 6"/>
            <p:cNvSpPr txBox="1">
              <a:spLocks noChangeArrowheads="1"/>
            </p:cNvSpPr>
            <p:nvPr/>
          </p:nvSpPr>
          <p:spPr bwMode="auto">
            <a:xfrm>
              <a:off x="3810000" y="1524000"/>
              <a:ext cx="11588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External view</a:t>
              </a:r>
            </a:p>
          </p:txBody>
        </p:sp>
        <p:sp>
          <p:nvSpPr>
            <p:cNvPr id="35847" name="Rectangle 7"/>
            <p:cNvSpPr>
              <a:spLocks noChangeArrowheads="1"/>
            </p:cNvSpPr>
            <p:nvPr/>
          </p:nvSpPr>
          <p:spPr bwMode="auto">
            <a:xfrm>
              <a:off x="5486400" y="1447800"/>
              <a:ext cx="1295400" cy="762000"/>
            </a:xfrm>
            <a:prstGeom prst="rect">
              <a:avLst/>
            </a:prstGeom>
            <a:solidFill>
              <a:srgbClr val="B8C6F2"/>
            </a:solid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5848" name="Text Box 8"/>
            <p:cNvSpPr txBox="1">
              <a:spLocks noChangeArrowheads="1"/>
            </p:cNvSpPr>
            <p:nvPr/>
          </p:nvSpPr>
          <p:spPr bwMode="auto">
            <a:xfrm>
              <a:off x="5562600" y="1524000"/>
              <a:ext cx="11588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External view</a:t>
              </a:r>
            </a:p>
          </p:txBody>
        </p:sp>
        <p:sp>
          <p:nvSpPr>
            <p:cNvPr id="35849" name="Rectangle 9"/>
            <p:cNvSpPr>
              <a:spLocks noChangeArrowheads="1"/>
            </p:cNvSpPr>
            <p:nvPr/>
          </p:nvSpPr>
          <p:spPr bwMode="auto">
            <a:xfrm>
              <a:off x="3733800" y="2590800"/>
              <a:ext cx="1524000" cy="762000"/>
            </a:xfrm>
            <a:prstGeom prst="rect">
              <a:avLst/>
            </a:prstGeom>
            <a:solidFill>
              <a:srgbClr val="FFCDCD"/>
            </a:solid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5850" name="Text Box 10"/>
            <p:cNvSpPr txBox="1">
              <a:spLocks noChangeArrowheads="1"/>
            </p:cNvSpPr>
            <p:nvPr/>
          </p:nvSpPr>
          <p:spPr bwMode="auto">
            <a:xfrm>
              <a:off x="3810000" y="2667000"/>
              <a:ext cx="1524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Conceptual  view</a:t>
              </a:r>
            </a:p>
          </p:txBody>
        </p:sp>
        <p:sp>
          <p:nvSpPr>
            <p:cNvPr id="35851" name="Rectangle 11"/>
            <p:cNvSpPr>
              <a:spLocks noChangeArrowheads="1"/>
            </p:cNvSpPr>
            <p:nvPr/>
          </p:nvSpPr>
          <p:spPr bwMode="auto">
            <a:xfrm>
              <a:off x="3733800" y="3733800"/>
              <a:ext cx="1295400" cy="762000"/>
            </a:xfrm>
            <a:prstGeom prst="rect">
              <a:avLst/>
            </a:prstGeom>
            <a:solidFill>
              <a:schemeClr val="accent1">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sp>
          <p:nvSpPr>
            <p:cNvPr id="35852" name="Text Box 12"/>
            <p:cNvSpPr txBox="1">
              <a:spLocks noChangeArrowheads="1"/>
            </p:cNvSpPr>
            <p:nvPr/>
          </p:nvSpPr>
          <p:spPr bwMode="auto">
            <a:xfrm>
              <a:off x="3810000" y="3810000"/>
              <a:ext cx="11588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Internal  view</a:t>
              </a:r>
            </a:p>
          </p:txBody>
        </p:sp>
        <p:sp>
          <p:nvSpPr>
            <p:cNvPr id="35856" name="Line 16"/>
            <p:cNvSpPr>
              <a:spLocks noChangeShapeType="1"/>
            </p:cNvSpPr>
            <p:nvPr/>
          </p:nvSpPr>
          <p:spPr bwMode="auto">
            <a:xfrm>
              <a:off x="4419600" y="2209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57" name="Line 17"/>
            <p:cNvSpPr>
              <a:spLocks noChangeShapeType="1"/>
            </p:cNvSpPr>
            <p:nvPr/>
          </p:nvSpPr>
          <p:spPr bwMode="auto">
            <a:xfrm>
              <a:off x="2362200" y="2209800"/>
              <a:ext cx="13716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58" name="Line 18"/>
            <p:cNvSpPr>
              <a:spLocks noChangeShapeType="1"/>
            </p:cNvSpPr>
            <p:nvPr/>
          </p:nvSpPr>
          <p:spPr bwMode="auto">
            <a:xfrm flipV="1">
              <a:off x="5257800" y="2209800"/>
              <a:ext cx="9906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859" name="Line 19"/>
            <p:cNvSpPr>
              <a:spLocks noChangeShapeType="1"/>
            </p:cNvSpPr>
            <p:nvPr/>
          </p:nvSpPr>
          <p:spPr bwMode="auto">
            <a:xfrm>
              <a:off x="4419600" y="33528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5860" name="Text Box 20"/>
          <p:cNvSpPr txBox="1">
            <a:spLocks noChangeArrowheads="1"/>
          </p:cNvSpPr>
          <p:nvPr/>
        </p:nvSpPr>
        <p:spPr bwMode="auto">
          <a:xfrm>
            <a:off x="609500" y="5072735"/>
            <a:ext cx="8153400" cy="145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0000"/>
              </a:spcAft>
            </a:pPr>
            <a:r>
              <a:rPr lang="en-US" sz="2000" i="0" u="sng" dirty="0"/>
              <a:t>Internal view</a:t>
            </a:r>
            <a:r>
              <a:rPr lang="en-US" sz="1800" i="0" dirty="0"/>
              <a:t>: deals with the physical definition and organization of data.</a:t>
            </a:r>
          </a:p>
          <a:p>
            <a:pPr eaLnBrk="1" hangingPunct="1">
              <a:spcAft>
                <a:spcPct val="30000"/>
              </a:spcAft>
            </a:pPr>
            <a:r>
              <a:rPr lang="en-US" sz="2000" i="0" u="sng" dirty="0"/>
              <a:t>Conceptual view</a:t>
            </a:r>
            <a:r>
              <a:rPr lang="en-US" sz="1800" i="0" dirty="0"/>
              <a:t>: abstract definition of the database.  It is the “real world” view of the enterprise being modeled in the database.</a:t>
            </a:r>
          </a:p>
          <a:p>
            <a:pPr eaLnBrk="1" hangingPunct="1">
              <a:spcAft>
                <a:spcPct val="30000"/>
              </a:spcAft>
            </a:pPr>
            <a:r>
              <a:rPr lang="en-US" sz="2000" i="0" u="sng" dirty="0"/>
              <a:t>External view</a:t>
            </a:r>
            <a:r>
              <a:rPr lang="en-US" sz="1800" i="0" dirty="0"/>
              <a:t>: individual user’s view of the database.</a:t>
            </a:r>
          </a:p>
        </p:txBody>
      </p:sp>
      <p:sp>
        <p:nvSpPr>
          <p:cNvPr id="2" name="Oval Callout 1"/>
          <p:cNvSpPr/>
          <p:nvPr/>
        </p:nvSpPr>
        <p:spPr bwMode="auto">
          <a:xfrm>
            <a:off x="7010400" y="1181388"/>
            <a:ext cx="1371600" cy="841248"/>
          </a:xfrm>
          <a:prstGeom prst="wedgeEllipseCallout">
            <a:avLst>
              <a:gd name="adj1" fmla="val -70250"/>
              <a:gd name="adj2" fmla="val 35136"/>
            </a:avLst>
          </a:prstGeom>
          <a:solidFill>
            <a:srgbClr val="FF8C1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i="0" dirty="0">
                <a:solidFill>
                  <a:schemeClr val="bg1"/>
                </a:solidFill>
                <a:latin typeface="Calibri" panose="020F0502020204030204" pitchFamily="34" charset="0"/>
                <a:cs typeface="Calibri" panose="020F0502020204030204" pitchFamily="34" charset="0"/>
              </a:rPr>
              <a:t>CREAT VIEW …</a:t>
            </a:r>
            <a:endParaRPr kumimoji="0" lang="en-US"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22" name="Oval Callout 21"/>
          <p:cNvSpPr/>
          <p:nvPr/>
        </p:nvSpPr>
        <p:spPr bwMode="auto">
          <a:xfrm>
            <a:off x="5714999" y="2567051"/>
            <a:ext cx="1371600" cy="841248"/>
          </a:xfrm>
          <a:prstGeom prst="wedgeEllipseCallout">
            <a:avLst>
              <a:gd name="adj1" fmla="val -92279"/>
              <a:gd name="adj2" fmla="val 16232"/>
            </a:avLst>
          </a:prstGeom>
          <a:solidFill>
            <a:srgbClr val="FF8C1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i="0" dirty="0">
                <a:solidFill>
                  <a:schemeClr val="bg1"/>
                </a:solidFill>
                <a:latin typeface="Calibri" panose="020F0502020204030204" pitchFamily="34" charset="0"/>
                <a:cs typeface="Calibri" panose="020F0502020204030204" pitchFamily="34" charset="0"/>
              </a:rPr>
              <a:t>CREAT TABLE …</a:t>
            </a:r>
            <a:endParaRPr kumimoji="0" lang="en-US"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23" name="Oval Callout 22"/>
          <p:cNvSpPr/>
          <p:nvPr/>
        </p:nvSpPr>
        <p:spPr bwMode="auto">
          <a:xfrm>
            <a:off x="5255701" y="3741911"/>
            <a:ext cx="1399099" cy="913075"/>
          </a:xfrm>
          <a:prstGeom prst="wedgeEllipseCallout">
            <a:avLst>
              <a:gd name="adj1" fmla="val -66242"/>
              <a:gd name="adj2" fmla="val -1509"/>
            </a:avLst>
          </a:prstGeom>
          <a:solidFill>
            <a:srgbClr val="FF8C1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000" i="0" dirty="0">
                <a:solidFill>
                  <a:schemeClr val="bg1"/>
                </a:solidFill>
                <a:latin typeface="Calibri" panose="020F0502020204030204" pitchFamily="34" charset="0"/>
                <a:cs typeface="Calibri" panose="020F0502020204030204" pitchFamily="34" charset="0"/>
              </a:rPr>
              <a:t>B</a:t>
            </a:r>
            <a:r>
              <a:rPr lang="en-US" sz="2000" i="0" baseline="30000" dirty="0">
                <a:solidFill>
                  <a:schemeClr val="bg1"/>
                </a:solidFill>
                <a:latin typeface="Calibri" panose="020F0502020204030204" pitchFamily="34" charset="0"/>
                <a:cs typeface="Calibri" panose="020F0502020204030204" pitchFamily="34" charset="0"/>
              </a:rPr>
              <a:t>+</a:t>
            </a:r>
            <a:r>
              <a:rPr lang="en-US" sz="2000" i="0" dirty="0">
                <a:solidFill>
                  <a:schemeClr val="bg1"/>
                </a:solidFill>
                <a:latin typeface="Calibri" panose="020F0502020204030204" pitchFamily="34" charset="0"/>
                <a:cs typeface="Calibri" panose="020F0502020204030204" pitchFamily="34" charset="0"/>
              </a:rPr>
              <a:t>-tree Index …</a:t>
            </a:r>
            <a:endParaRPr kumimoji="0" lang="en-US" sz="20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86" name="Group 166"/>
          <p:cNvGraphicFramePr>
            <a:graphicFrameLocks noGrp="1"/>
          </p:cNvGraphicFramePr>
          <p:nvPr>
            <p:extLst>
              <p:ext uri="{D42A27DB-BD31-4B8C-83A1-F6EECF244321}">
                <p14:modId xmlns:p14="http://schemas.microsoft.com/office/powerpoint/2010/main" val="503432744"/>
              </p:ext>
            </p:extLst>
          </p:nvPr>
        </p:nvGraphicFramePr>
        <p:xfrm>
          <a:off x="685800" y="1600200"/>
          <a:ext cx="4953000" cy="2539048"/>
        </p:xfrm>
        <a:graphic>
          <a:graphicData uri="http://schemas.openxmlformats.org/drawingml/2006/table">
            <a:tbl>
              <a:tblPr/>
              <a:tblGrid>
                <a:gridCol w="762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800080"/>
                          </a:solidFill>
                          <a:effectLst/>
                          <a:latin typeface="Comic Sans MS" pitchFamily="66" charset="0"/>
                          <a:cs typeface="Arial"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dirty="0">
                          <a:ln>
                            <a:noFill/>
                          </a:ln>
                          <a:solidFill>
                            <a:schemeClr val="tx2"/>
                          </a:solidFill>
                          <a:effectLst/>
                          <a:latin typeface="Comic Sans MS" pitchFamily="66" charset="0"/>
                          <a:cs typeface="Arial" charset="0"/>
                        </a:rPr>
                        <a:t>fragment index</a:t>
                      </a:r>
                      <a:endParaRPr kumimoji="0" lang="en-US" sz="2800" b="0" i="0" u="none" strike="noStrike" cap="none" normalizeH="0" baseline="0" dirty="0">
                        <a:ln>
                          <a:noFill/>
                        </a:ln>
                        <a:solidFill>
                          <a:schemeClr val="tx2"/>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800080"/>
                          </a:solidFill>
                          <a:effectLst/>
                          <a:latin typeface="Comic Sans MS" pitchFamily="66" charset="0"/>
                          <a:cs typeface="Arial" charset="0"/>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dirty="0">
                          <a:ln>
                            <a:noFill/>
                          </a:ln>
                          <a:solidFill>
                            <a:schemeClr val="tx2"/>
                          </a:solidFill>
                          <a:effectLst/>
                          <a:latin typeface="Comic Sans MS" pitchFamily="66" charset="0"/>
                          <a:cs typeface="Arial" charset="0"/>
                        </a:rPr>
                        <a:t>site index</a:t>
                      </a:r>
                      <a:endParaRPr kumimoji="0" lang="en-US" sz="2800" b="0" i="0" u="none" strike="noStrike" cap="none" normalizeH="0" baseline="0" dirty="0">
                        <a:ln>
                          <a:noFill/>
                        </a:ln>
                        <a:solidFill>
                          <a:schemeClr val="tx2"/>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800080"/>
                          </a:solidFill>
                          <a:effectLst/>
                          <a:latin typeface="Comic Sans MS" pitchFamily="66" charset="0"/>
                          <a:cs typeface="Arial"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dirty="0">
                          <a:ln>
                            <a:noFill/>
                          </a:ln>
                          <a:solidFill>
                            <a:schemeClr val="tx2"/>
                          </a:solidFill>
                          <a:effectLst/>
                          <a:latin typeface="Comic Sans MS" pitchFamily="66" charset="0"/>
                          <a:cs typeface="Arial" charset="0"/>
                        </a:rPr>
                        <a:t>application index</a:t>
                      </a:r>
                      <a:endParaRPr kumimoji="0" lang="en-US" sz="2800" b="0" i="0" u="none" strike="noStrike" cap="none" normalizeH="0" baseline="0" dirty="0">
                        <a:ln>
                          <a:noFill/>
                        </a:ln>
                        <a:solidFill>
                          <a:schemeClr val="tx2"/>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2"/>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800080"/>
                          </a:solidFill>
                          <a:effectLst/>
                          <a:latin typeface="Comic Sans MS" pitchFamily="66" charset="0"/>
                          <a:cs typeface="Arial" charset="0"/>
                        </a:rPr>
                        <a:t>f</a:t>
                      </a:r>
                      <a:r>
                        <a:rPr kumimoji="0" lang="en-US" sz="2400" b="0" i="0" u="none" strike="noStrike" cap="none" normalizeH="0" baseline="-25000" dirty="0" err="1">
                          <a:ln>
                            <a:noFill/>
                          </a:ln>
                          <a:solidFill>
                            <a:srgbClr val="800080"/>
                          </a:solidFill>
                          <a:effectLst/>
                          <a:latin typeface="Comic Sans MS" pitchFamily="66" charset="0"/>
                          <a:cs typeface="Arial" charset="0"/>
                        </a:rPr>
                        <a:t>kj</a:t>
                      </a:r>
                      <a:r>
                        <a:rPr kumimoji="0" lang="en-US" sz="2400" b="0" i="0" u="none" strike="noStrike" cap="none" normalizeH="0" baseline="0" dirty="0">
                          <a:ln>
                            <a:noFill/>
                          </a:ln>
                          <a:solidFill>
                            <a:srgbClr val="800080"/>
                          </a:solidFill>
                          <a:effectLst/>
                          <a:latin typeface="Comic Sans MS" pitchFamily="66"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dirty="0">
                          <a:ln>
                            <a:noFill/>
                          </a:ln>
                          <a:solidFill>
                            <a:schemeClr val="tx2"/>
                          </a:solidFill>
                          <a:effectLst/>
                          <a:latin typeface="Comic Sans MS" pitchFamily="66" charset="0"/>
                          <a:cs typeface="Arial" charset="0"/>
                        </a:rPr>
                        <a:t>the frequency of application </a:t>
                      </a:r>
                      <a:r>
                        <a:rPr kumimoji="0" lang="en-US" sz="2400" b="0" i="1" u="none" strike="noStrike" cap="none" normalizeH="0" baseline="0" dirty="0">
                          <a:ln>
                            <a:noFill/>
                          </a:ln>
                          <a:solidFill>
                            <a:schemeClr val="tx2"/>
                          </a:solidFill>
                          <a:effectLst/>
                          <a:latin typeface="Comic Sans MS" pitchFamily="66" charset="0"/>
                          <a:cs typeface="Arial" charset="0"/>
                        </a:rPr>
                        <a:t>k</a:t>
                      </a:r>
                      <a:r>
                        <a:rPr kumimoji="0" lang="en-US" sz="2400" b="0" i="0" u="none" strike="noStrike" cap="none" normalizeH="0" baseline="0" dirty="0">
                          <a:ln>
                            <a:noFill/>
                          </a:ln>
                          <a:solidFill>
                            <a:schemeClr val="tx2"/>
                          </a:solidFill>
                          <a:effectLst/>
                          <a:latin typeface="Comic Sans MS" pitchFamily="66" charset="0"/>
                          <a:cs typeface="Arial" charset="0"/>
                        </a:rPr>
                        <a:t> at site </a:t>
                      </a:r>
                      <a:r>
                        <a:rPr kumimoji="0" lang="en-US" sz="2400" b="0" i="1" u="none" strike="noStrike" cap="none" normalizeH="0" baseline="0" dirty="0">
                          <a:ln>
                            <a:noFill/>
                          </a:ln>
                          <a:solidFill>
                            <a:schemeClr val="tx2"/>
                          </a:solidFill>
                          <a:effectLst/>
                          <a:latin typeface="Comic Sans MS" pitchFamily="66" charset="0"/>
                          <a:cs typeface="Arial" charset="0"/>
                        </a:rPr>
                        <a:t>j</a:t>
                      </a:r>
                      <a:endParaRPr kumimoji="0" lang="en-US" sz="2400" b="0" i="0" u="none" strike="noStrike" cap="none" normalizeH="0" baseline="0" dirty="0">
                        <a:ln>
                          <a:noFill/>
                        </a:ln>
                        <a:solidFill>
                          <a:schemeClr val="tx2"/>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3"/>
                  </a:ext>
                </a:extLst>
              </a:tr>
            </a:tbl>
          </a:graphicData>
        </a:graphic>
      </p:graphicFrame>
      <p:sp>
        <p:nvSpPr>
          <p:cNvPr id="74780" name="Text Box 2"/>
          <p:cNvSpPr txBox="1">
            <a:spLocks noChangeArrowheads="1"/>
          </p:cNvSpPr>
          <p:nvPr/>
        </p:nvSpPr>
        <p:spPr bwMode="auto">
          <a:xfrm>
            <a:off x="545704" y="354865"/>
            <a:ext cx="8141096" cy="769441"/>
          </a:xfrm>
          <a:prstGeom prst="rect">
            <a:avLst/>
          </a:prstGeom>
          <a:no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4400" b="1" i="0" dirty="0">
                <a:solidFill>
                  <a:srgbClr val="CA7800"/>
                </a:solidFill>
              </a:rPr>
              <a:t>ALLOCATION – Notations</a:t>
            </a:r>
          </a:p>
        </p:txBody>
      </p:sp>
      <p:sp>
        <p:nvSpPr>
          <p:cNvPr id="74781" name="Rectangle 167"/>
          <p:cNvSpPr>
            <a:spLocks noChangeArrowheads="1"/>
          </p:cNvSpPr>
          <p:nvPr/>
        </p:nvSpPr>
        <p:spPr bwMode="auto">
          <a:xfrm>
            <a:off x="6553200" y="3124200"/>
            <a:ext cx="2438400" cy="3505200"/>
          </a:xfrm>
          <a:prstGeom prst="rect">
            <a:avLst/>
          </a:prstGeom>
          <a:solidFill>
            <a:srgbClr val="AEBEF0"/>
          </a:solidFill>
          <a:ln>
            <a:noFill/>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endParaRPr lang="en-US" i="0"/>
          </a:p>
        </p:txBody>
      </p:sp>
      <p:sp>
        <p:nvSpPr>
          <p:cNvPr id="74782" name="Text Box 170"/>
          <p:cNvSpPr txBox="1">
            <a:spLocks noChangeArrowheads="1"/>
          </p:cNvSpPr>
          <p:nvPr/>
        </p:nvSpPr>
        <p:spPr bwMode="auto">
          <a:xfrm>
            <a:off x="6858000" y="3656439"/>
            <a:ext cx="1076325" cy="304800"/>
          </a:xfrm>
          <a:prstGeom prst="rect">
            <a:avLst/>
          </a:prstGeom>
          <a:solidFill>
            <a:srgbClr val="E8D1FF"/>
          </a:solidFill>
          <a:ln w="9525">
            <a:solidFill>
              <a:srgbClr val="000000"/>
            </a:solidFill>
            <a:miter lim="800000"/>
            <a:headEnd/>
            <a:tailEnd/>
          </a:ln>
          <a:effectLst>
            <a:outerShdw blurRad="63500" sx="102000" sy="102000" algn="c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rgbClr val="002060"/>
                </a:solidFill>
              </a:rPr>
              <a:t>Fragment </a:t>
            </a:r>
            <a:r>
              <a:rPr lang="en-US" sz="1400" dirty="0">
                <a:solidFill>
                  <a:srgbClr val="002060"/>
                </a:solidFill>
              </a:rPr>
              <a:t>i</a:t>
            </a:r>
          </a:p>
        </p:txBody>
      </p:sp>
      <p:sp>
        <p:nvSpPr>
          <p:cNvPr id="74783" name="Oval 171"/>
          <p:cNvSpPr>
            <a:spLocks noChangeArrowheads="1"/>
          </p:cNvSpPr>
          <p:nvPr/>
        </p:nvSpPr>
        <p:spPr bwMode="auto">
          <a:xfrm>
            <a:off x="7010400" y="5180439"/>
            <a:ext cx="1676400" cy="1143000"/>
          </a:xfrm>
          <a:prstGeom prst="ellipse">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r"/>
            <a:endParaRPr lang="en-US"/>
          </a:p>
        </p:txBody>
      </p:sp>
      <p:sp>
        <p:nvSpPr>
          <p:cNvPr id="74784" name="Text Box 172"/>
          <p:cNvSpPr txBox="1">
            <a:spLocks noChangeArrowheads="1"/>
          </p:cNvSpPr>
          <p:nvPr/>
        </p:nvSpPr>
        <p:spPr bwMode="auto">
          <a:xfrm>
            <a:off x="7086600" y="5334000"/>
            <a:ext cx="151144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dirty="0">
                <a:solidFill>
                  <a:srgbClr val="002060"/>
                </a:solidFill>
              </a:rPr>
              <a:t>Application k at Site j</a:t>
            </a:r>
          </a:p>
          <a:p>
            <a:pPr algn="ctr" eaLnBrk="1" hangingPunct="1"/>
            <a:r>
              <a:rPr lang="en-US" sz="1600" i="0" dirty="0">
                <a:solidFill>
                  <a:srgbClr val="002060"/>
                </a:solidFill>
              </a:rPr>
              <a:t>/w freq. </a:t>
            </a:r>
            <a:r>
              <a:rPr lang="en-US" sz="1600" i="0" dirty="0" err="1">
                <a:solidFill>
                  <a:srgbClr val="002060"/>
                </a:solidFill>
              </a:rPr>
              <a:t>f</a:t>
            </a:r>
            <a:r>
              <a:rPr lang="en-US" sz="1600" i="0" baseline="-25000" dirty="0" err="1">
                <a:solidFill>
                  <a:srgbClr val="002060"/>
                </a:solidFill>
              </a:rPr>
              <a:t>kj</a:t>
            </a:r>
            <a:endParaRPr lang="en-US" sz="1600" i="0" baseline="-25000" dirty="0">
              <a:solidFill>
                <a:srgbClr val="002060"/>
              </a:solidFill>
            </a:endParaRPr>
          </a:p>
        </p:txBody>
      </p:sp>
      <p:sp>
        <p:nvSpPr>
          <p:cNvPr id="74789" name="Text Box 178"/>
          <p:cNvSpPr txBox="1">
            <a:spLocks noChangeArrowheads="1"/>
          </p:cNvSpPr>
          <p:nvPr/>
        </p:nvSpPr>
        <p:spPr bwMode="auto">
          <a:xfrm>
            <a:off x="8039100" y="3213526"/>
            <a:ext cx="876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tx2"/>
                </a:solidFill>
              </a:rPr>
              <a:t>Site </a:t>
            </a:r>
            <a:r>
              <a:rPr lang="en-US" sz="1800" dirty="0">
                <a:solidFill>
                  <a:schemeClr val="tx2"/>
                </a:solidFill>
              </a:rPr>
              <a:t>j</a:t>
            </a:r>
          </a:p>
        </p:txBody>
      </p:sp>
      <p:sp>
        <p:nvSpPr>
          <p:cNvPr id="2" name="Rounded Rectangular Callout 1"/>
          <p:cNvSpPr/>
          <p:nvPr/>
        </p:nvSpPr>
        <p:spPr bwMode="auto">
          <a:xfrm>
            <a:off x="6019800" y="1349801"/>
            <a:ext cx="2324100" cy="1383565"/>
          </a:xfrm>
          <a:prstGeom prst="wedgeRoundRectCallout">
            <a:avLst>
              <a:gd name="adj1" fmla="val 5396"/>
              <a:gd name="adj2" fmla="val 119504"/>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omic Sans MS" pitchFamily="66" charset="0"/>
              </a:rPr>
              <a:t>Should Site </a:t>
            </a:r>
            <a:r>
              <a:rPr kumimoji="0" lang="en-US" sz="2400" b="0" u="none" strike="noStrike" cap="none" normalizeH="0" baseline="0" dirty="0">
                <a:ln>
                  <a:noFill/>
                </a:ln>
                <a:solidFill>
                  <a:schemeClr val="tx1"/>
                </a:solidFill>
                <a:effectLst/>
                <a:latin typeface="Comic Sans MS" pitchFamily="66" charset="0"/>
              </a:rPr>
              <a:t>j</a:t>
            </a:r>
            <a:r>
              <a:rPr kumimoji="0" lang="en-US" sz="2400" b="0" i="0" u="none" strike="noStrike" cap="none" normalizeH="0" baseline="0" dirty="0">
                <a:ln>
                  <a:noFill/>
                </a:ln>
                <a:solidFill>
                  <a:schemeClr val="tx1"/>
                </a:solidFill>
                <a:effectLst/>
                <a:latin typeface="Comic Sans MS" pitchFamily="66" charset="0"/>
              </a:rPr>
              <a:t> have this</a:t>
            </a:r>
            <a:r>
              <a:rPr kumimoji="0" lang="en-US" sz="2400" b="0" i="0" u="none" strike="noStrike" cap="none" normalizeH="0" dirty="0">
                <a:ln>
                  <a:noFill/>
                </a:ln>
                <a:solidFill>
                  <a:schemeClr val="tx1"/>
                </a:solidFill>
                <a:effectLst/>
                <a:latin typeface="Comic Sans MS" pitchFamily="66" charset="0"/>
              </a:rPr>
              <a:t> fragment?</a:t>
            </a:r>
            <a:endParaRPr kumimoji="0" lang="en-US" sz="2400" b="0" i="0" u="none" strike="noStrike" cap="none" normalizeH="0" baseline="0" dirty="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86" name="Group 166"/>
          <p:cNvGraphicFramePr>
            <a:graphicFrameLocks noGrp="1"/>
          </p:cNvGraphicFramePr>
          <p:nvPr>
            <p:extLst>
              <p:ext uri="{D42A27DB-BD31-4B8C-83A1-F6EECF244321}">
                <p14:modId xmlns:p14="http://schemas.microsoft.com/office/powerpoint/2010/main" val="548556932"/>
              </p:ext>
            </p:extLst>
          </p:nvPr>
        </p:nvGraphicFramePr>
        <p:xfrm>
          <a:off x="685800" y="1600200"/>
          <a:ext cx="4953000" cy="4733608"/>
        </p:xfrm>
        <a:graphic>
          <a:graphicData uri="http://schemas.openxmlformats.org/drawingml/2006/table">
            <a:tbl>
              <a:tblPr/>
              <a:tblGrid>
                <a:gridCol w="762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800080"/>
                          </a:solidFill>
                          <a:effectLst/>
                          <a:latin typeface="Comic Sans MS" pitchFamily="66" charset="0"/>
                          <a:cs typeface="Arial" charset="0"/>
                        </a:rPr>
                        <a:t>i</a:t>
                      </a:r>
                      <a:endParaRPr kumimoji="0" lang="en-US" sz="2400" b="0" i="0" u="none" strike="noStrike" cap="none" normalizeH="0" baseline="0" dirty="0">
                        <a:ln>
                          <a:noFill/>
                        </a:ln>
                        <a:solidFill>
                          <a:srgbClr val="800080"/>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a:ln>
                            <a:noFill/>
                          </a:ln>
                          <a:solidFill>
                            <a:schemeClr val="tx2"/>
                          </a:solidFill>
                          <a:effectLst/>
                          <a:latin typeface="Comic Sans MS" pitchFamily="66" charset="0"/>
                          <a:cs typeface="Arial" charset="0"/>
                        </a:rPr>
                        <a:t>fragment index</a:t>
                      </a:r>
                      <a:endParaRPr kumimoji="0" lang="en-US" sz="2800" b="0" i="0" u="none" strike="noStrike" cap="none" normalizeH="0" baseline="0">
                        <a:ln>
                          <a:noFill/>
                        </a:ln>
                        <a:solidFill>
                          <a:schemeClr val="tx2"/>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800080"/>
                          </a:solidFill>
                          <a:effectLst/>
                          <a:latin typeface="Comic Sans MS" pitchFamily="66" charset="0"/>
                          <a:cs typeface="Arial" charset="0"/>
                        </a:rPr>
                        <a:t>j</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a:ln>
                            <a:noFill/>
                          </a:ln>
                          <a:solidFill>
                            <a:schemeClr val="tx2"/>
                          </a:solidFill>
                          <a:effectLst/>
                          <a:latin typeface="Comic Sans MS" pitchFamily="66" charset="0"/>
                          <a:cs typeface="Arial" charset="0"/>
                        </a:rPr>
                        <a:t>site index</a:t>
                      </a:r>
                      <a:endParaRPr kumimoji="0" lang="en-US" sz="2800" b="0" i="0" u="none" strike="noStrike" cap="none" normalizeH="0" baseline="0">
                        <a:ln>
                          <a:noFill/>
                        </a:ln>
                        <a:solidFill>
                          <a:schemeClr val="tx2"/>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1"/>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800080"/>
                          </a:solidFill>
                          <a:effectLst/>
                          <a:latin typeface="Comic Sans MS" pitchFamily="66" charset="0"/>
                          <a:cs typeface="Arial"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a:ln>
                            <a:noFill/>
                          </a:ln>
                          <a:solidFill>
                            <a:schemeClr val="tx2"/>
                          </a:solidFill>
                          <a:effectLst/>
                          <a:latin typeface="Comic Sans MS" pitchFamily="66" charset="0"/>
                          <a:cs typeface="Arial" charset="0"/>
                        </a:rPr>
                        <a:t>application index</a:t>
                      </a:r>
                      <a:endParaRPr kumimoji="0" lang="en-US" sz="2800" b="0" i="0" u="none" strike="noStrike" cap="none" normalizeH="0" baseline="0">
                        <a:ln>
                          <a:noFill/>
                        </a:ln>
                        <a:solidFill>
                          <a:schemeClr val="tx2"/>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2"/>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800080"/>
                          </a:solidFill>
                          <a:effectLst/>
                          <a:latin typeface="Comic Sans MS" pitchFamily="66" charset="0"/>
                          <a:cs typeface="Arial" charset="0"/>
                        </a:rPr>
                        <a:t>f</a:t>
                      </a:r>
                      <a:r>
                        <a:rPr kumimoji="0" lang="en-US" sz="2400" b="0" i="0" u="none" strike="noStrike" cap="none" normalizeH="0" baseline="-25000" dirty="0" err="1">
                          <a:ln>
                            <a:noFill/>
                          </a:ln>
                          <a:solidFill>
                            <a:srgbClr val="800080"/>
                          </a:solidFill>
                          <a:effectLst/>
                          <a:latin typeface="Comic Sans MS" pitchFamily="66" charset="0"/>
                          <a:cs typeface="Arial" charset="0"/>
                        </a:rPr>
                        <a:t>kj</a:t>
                      </a:r>
                      <a:endParaRPr kumimoji="0" lang="en-US" sz="2400" b="0" i="0" u="none" strike="noStrike" cap="none" normalizeH="0" baseline="0" dirty="0">
                        <a:ln>
                          <a:noFill/>
                        </a:ln>
                        <a:solidFill>
                          <a:srgbClr val="800080"/>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a:ln>
                            <a:noFill/>
                          </a:ln>
                          <a:solidFill>
                            <a:schemeClr val="tx2"/>
                          </a:solidFill>
                          <a:effectLst/>
                          <a:latin typeface="Comic Sans MS" pitchFamily="66" charset="0"/>
                          <a:cs typeface="Arial" charset="0"/>
                        </a:rPr>
                        <a:t>the frequency of application </a:t>
                      </a:r>
                      <a:r>
                        <a:rPr kumimoji="0" lang="en-US" sz="2400" b="0" i="1" u="none" strike="noStrike" cap="none" normalizeH="0" baseline="0">
                          <a:ln>
                            <a:noFill/>
                          </a:ln>
                          <a:solidFill>
                            <a:schemeClr val="tx2"/>
                          </a:solidFill>
                          <a:effectLst/>
                          <a:latin typeface="Comic Sans MS" pitchFamily="66" charset="0"/>
                          <a:cs typeface="Arial" charset="0"/>
                        </a:rPr>
                        <a:t>k</a:t>
                      </a:r>
                      <a:r>
                        <a:rPr kumimoji="0" lang="en-US" sz="2400" b="0" i="0" u="none" strike="noStrike" cap="none" normalizeH="0" baseline="0">
                          <a:ln>
                            <a:noFill/>
                          </a:ln>
                          <a:solidFill>
                            <a:schemeClr val="tx2"/>
                          </a:solidFill>
                          <a:effectLst/>
                          <a:latin typeface="Comic Sans MS" pitchFamily="66" charset="0"/>
                          <a:cs typeface="Arial" charset="0"/>
                        </a:rPr>
                        <a:t> at site </a:t>
                      </a:r>
                      <a:r>
                        <a:rPr kumimoji="0" lang="en-US" sz="2400" b="0" i="1" u="none" strike="noStrike" cap="none" normalizeH="0" baseline="0">
                          <a:ln>
                            <a:noFill/>
                          </a:ln>
                          <a:solidFill>
                            <a:schemeClr val="tx2"/>
                          </a:solidFill>
                          <a:effectLst/>
                          <a:latin typeface="Comic Sans MS" pitchFamily="66" charset="0"/>
                          <a:cs typeface="Arial" charset="0"/>
                        </a:rPr>
                        <a:t>j</a:t>
                      </a:r>
                      <a:endParaRPr kumimoji="0" lang="en-US" sz="2400" b="0" i="0" u="none" strike="noStrike" cap="none" normalizeH="0" baseline="0">
                        <a:ln>
                          <a:noFill/>
                        </a:ln>
                        <a:solidFill>
                          <a:schemeClr val="tx2"/>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3"/>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800080"/>
                          </a:solidFill>
                          <a:effectLst/>
                          <a:latin typeface="Comic Sans MS" pitchFamily="66" charset="0"/>
                          <a:cs typeface="Arial" charset="0"/>
                        </a:rPr>
                        <a:t>n</a:t>
                      </a:r>
                      <a:r>
                        <a:rPr kumimoji="0" lang="en-US" sz="2400" b="0" i="0" u="none" strike="noStrike" cap="none" normalizeH="0" baseline="-25000" dirty="0" err="1">
                          <a:ln>
                            <a:noFill/>
                          </a:ln>
                          <a:solidFill>
                            <a:srgbClr val="800080"/>
                          </a:solidFill>
                          <a:effectLst/>
                          <a:latin typeface="Comic Sans MS" pitchFamily="66" charset="0"/>
                          <a:cs typeface="Arial" charset="0"/>
                        </a:rPr>
                        <a:t>ki</a:t>
                      </a:r>
                      <a:r>
                        <a:rPr kumimoji="0" lang="en-US" sz="2400" b="0" i="0" u="none" strike="noStrike" cap="none" normalizeH="0" baseline="0" dirty="0">
                          <a:ln>
                            <a:noFill/>
                          </a:ln>
                          <a:solidFill>
                            <a:srgbClr val="800080"/>
                          </a:solidFill>
                          <a:effectLst/>
                          <a:latin typeface="Comic Sans MS" pitchFamily="66"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400" b="0" i="0" u="none" strike="noStrike" cap="none" normalizeH="0" baseline="0" dirty="0">
                          <a:ln>
                            <a:noFill/>
                          </a:ln>
                          <a:solidFill>
                            <a:schemeClr val="tx2"/>
                          </a:solidFill>
                          <a:effectLst/>
                          <a:latin typeface="Comic Sans MS" pitchFamily="66" charset="0"/>
                          <a:cs typeface="Arial" charset="0"/>
                        </a:rPr>
                        <a:t>Number of operations on fragment </a:t>
                      </a:r>
                      <a:r>
                        <a:rPr kumimoji="0" lang="en-US" sz="2400" b="0" i="1" u="none" strike="noStrike" cap="none" normalizeH="0" baseline="0" dirty="0" err="1">
                          <a:ln>
                            <a:noFill/>
                          </a:ln>
                          <a:solidFill>
                            <a:schemeClr val="tx2"/>
                          </a:solidFill>
                          <a:effectLst/>
                          <a:latin typeface="Comic Sans MS" pitchFamily="66" charset="0"/>
                          <a:cs typeface="Arial" charset="0"/>
                        </a:rPr>
                        <a:t>i</a:t>
                      </a:r>
                      <a:r>
                        <a:rPr kumimoji="0" lang="en-US" sz="2400" b="0" i="0" u="none" strike="noStrike" cap="none" normalizeH="0" baseline="0" dirty="0">
                          <a:ln>
                            <a:noFill/>
                          </a:ln>
                          <a:solidFill>
                            <a:schemeClr val="tx2"/>
                          </a:solidFill>
                          <a:effectLst/>
                          <a:latin typeface="Comic Sans MS" pitchFamily="66" charset="0"/>
                          <a:cs typeface="Arial" charset="0"/>
                        </a:rPr>
                        <a:t> by application </a:t>
                      </a:r>
                      <a:r>
                        <a:rPr kumimoji="0" lang="en-US" sz="2400" b="0" i="1" u="none" strike="noStrike" cap="none" normalizeH="0" baseline="0" dirty="0">
                          <a:ln>
                            <a:noFill/>
                          </a:ln>
                          <a:solidFill>
                            <a:schemeClr val="tx2"/>
                          </a:solidFill>
                          <a:effectLst/>
                          <a:latin typeface="Comic Sans MS" pitchFamily="66" charset="0"/>
                          <a:cs typeface="Arial" charset="0"/>
                        </a:rPr>
                        <a:t>k</a:t>
                      </a:r>
                      <a:endParaRPr kumimoji="0" lang="en-US" sz="2800" b="0" i="1" u="none" strike="noStrike" cap="none" normalizeH="0" baseline="0" dirty="0">
                        <a:ln>
                          <a:noFill/>
                        </a:ln>
                        <a:solidFill>
                          <a:schemeClr val="tx2"/>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6"/>
                  </a:ext>
                </a:extLst>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rgbClr val="800080"/>
                          </a:solidFill>
                          <a:effectLst/>
                          <a:latin typeface="Comic Sans MS" pitchFamily="66" charset="0"/>
                          <a:cs typeface="Arial" charset="0"/>
                        </a:rPr>
                        <a:t>u</a:t>
                      </a:r>
                      <a:r>
                        <a:rPr kumimoji="0" lang="en-US" sz="2400" b="0" i="0" u="none" strike="noStrike" cap="none" normalizeH="0" baseline="-25000" dirty="0" err="1">
                          <a:ln>
                            <a:noFill/>
                          </a:ln>
                          <a:solidFill>
                            <a:srgbClr val="800080"/>
                          </a:solidFill>
                          <a:effectLst/>
                          <a:latin typeface="Comic Sans MS" pitchFamily="66" charset="0"/>
                          <a:cs typeface="Arial" charset="0"/>
                        </a:rPr>
                        <a:t>ki</a:t>
                      </a:r>
                      <a:r>
                        <a:rPr kumimoji="0" lang="en-US" sz="2400" b="0" i="0" u="none" strike="noStrike" cap="none" normalizeH="0" baseline="-25000" dirty="0">
                          <a:ln>
                            <a:noFill/>
                          </a:ln>
                          <a:solidFill>
                            <a:srgbClr val="800080"/>
                          </a:solidFill>
                          <a:effectLst/>
                          <a:latin typeface="Comic Sans MS" pitchFamily="66"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4E9FF"/>
                    </a:solidFill>
                  </a:tcPr>
                </a:tc>
                <a:tc>
                  <a:txBody>
                    <a:bodyPr/>
                    <a:lstStyle/>
                    <a:p>
                      <a:pPr marL="0" marR="0" lvl="0" indent="0" algn="l" defTabSz="914400" rtl="0" eaLnBrk="1" fontAlgn="base" latinLnBrk="0" hangingPunct="1">
                        <a:lnSpc>
                          <a:spcPct val="100000"/>
                        </a:lnSpc>
                        <a:spcBef>
                          <a:spcPct val="0"/>
                        </a:spcBef>
                        <a:spcAft>
                          <a:spcPct val="35000"/>
                        </a:spcAft>
                        <a:buClrTx/>
                        <a:buSzTx/>
                        <a:buFontTx/>
                        <a:buNone/>
                        <a:tabLst/>
                      </a:pPr>
                      <a:r>
                        <a:rPr kumimoji="0" lang="en-US" sz="2800" b="0" i="0" u="none" strike="noStrike" cap="none" normalizeH="0" baseline="0" dirty="0">
                          <a:ln>
                            <a:noFill/>
                          </a:ln>
                          <a:solidFill>
                            <a:schemeClr val="tx2"/>
                          </a:solidFill>
                          <a:effectLst/>
                          <a:latin typeface="Comic Sans MS" panose="030F0702030302020204" pitchFamily="66" charset="0"/>
                          <a:cs typeface="Arial" charset="0"/>
                        </a:rPr>
                        <a:t>Number of times application k updates fragment </a:t>
                      </a:r>
                      <a:r>
                        <a:rPr kumimoji="0" lang="en-US" sz="2800" b="0" i="0" u="none" strike="noStrike" cap="none" normalizeH="0" baseline="0" dirty="0" err="1">
                          <a:ln>
                            <a:noFill/>
                          </a:ln>
                          <a:solidFill>
                            <a:schemeClr val="tx2"/>
                          </a:solidFill>
                          <a:effectLst/>
                          <a:latin typeface="Comic Sans MS" panose="030F0702030302020204" pitchFamily="66" charset="0"/>
                          <a:cs typeface="Arial" charset="0"/>
                        </a:rPr>
                        <a:t>i</a:t>
                      </a:r>
                      <a:endParaRPr kumimoji="0" lang="en-US" sz="2800" b="0" i="0" u="none" strike="noStrike" cap="none" normalizeH="0" baseline="0" dirty="0">
                        <a:ln>
                          <a:noFill/>
                        </a:ln>
                        <a:solidFill>
                          <a:schemeClr val="tx2"/>
                        </a:solidFill>
                        <a:effectLst/>
                        <a:latin typeface="Comic Sans MS" panose="030F0702030302020204"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759903927"/>
                  </a:ext>
                </a:extLst>
              </a:tr>
            </a:tbl>
          </a:graphicData>
        </a:graphic>
      </p:graphicFrame>
      <p:sp>
        <p:nvSpPr>
          <p:cNvPr id="74781" name="Rectangle 167"/>
          <p:cNvSpPr>
            <a:spLocks noChangeArrowheads="1"/>
          </p:cNvSpPr>
          <p:nvPr/>
        </p:nvSpPr>
        <p:spPr bwMode="auto">
          <a:xfrm>
            <a:off x="6172200" y="1903839"/>
            <a:ext cx="2438400" cy="3505200"/>
          </a:xfrm>
          <a:prstGeom prst="rect">
            <a:avLst/>
          </a:prstGeom>
          <a:solidFill>
            <a:srgbClr val="AEBEF0"/>
          </a:solidFill>
          <a:ln>
            <a:noFill/>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endParaRPr lang="en-US" i="0"/>
          </a:p>
        </p:txBody>
      </p:sp>
      <p:sp>
        <p:nvSpPr>
          <p:cNvPr id="74782" name="Text Box 170"/>
          <p:cNvSpPr txBox="1">
            <a:spLocks noChangeArrowheads="1"/>
          </p:cNvSpPr>
          <p:nvPr/>
        </p:nvSpPr>
        <p:spPr bwMode="auto">
          <a:xfrm>
            <a:off x="6477000" y="2437239"/>
            <a:ext cx="1076325" cy="304800"/>
          </a:xfrm>
          <a:prstGeom prst="rect">
            <a:avLst/>
          </a:prstGeom>
          <a:solidFill>
            <a:srgbClr val="E8D1FF"/>
          </a:solidFill>
          <a:ln w="9525">
            <a:solidFill>
              <a:srgbClr val="000000"/>
            </a:solidFill>
            <a:miter lim="800000"/>
            <a:headEnd/>
            <a:tailEnd/>
          </a:ln>
          <a:effectLst>
            <a:outerShdw blurRad="63500" sx="102000" sy="102000" algn="c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rgbClr val="002060"/>
                </a:solidFill>
              </a:rPr>
              <a:t>Fragment </a:t>
            </a:r>
            <a:r>
              <a:rPr lang="en-US" sz="1400" dirty="0">
                <a:solidFill>
                  <a:srgbClr val="002060"/>
                </a:solidFill>
              </a:rPr>
              <a:t>i</a:t>
            </a:r>
          </a:p>
        </p:txBody>
      </p:sp>
      <p:sp>
        <p:nvSpPr>
          <p:cNvPr id="74783" name="Oval 171"/>
          <p:cNvSpPr>
            <a:spLocks noChangeArrowheads="1"/>
          </p:cNvSpPr>
          <p:nvPr/>
        </p:nvSpPr>
        <p:spPr bwMode="auto">
          <a:xfrm>
            <a:off x="6629400" y="3961239"/>
            <a:ext cx="1676400" cy="1143000"/>
          </a:xfrm>
          <a:prstGeom prst="ellipse">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r"/>
            <a:endParaRPr lang="en-US"/>
          </a:p>
        </p:txBody>
      </p:sp>
      <p:sp>
        <p:nvSpPr>
          <p:cNvPr id="74784" name="Text Box 172"/>
          <p:cNvSpPr txBox="1">
            <a:spLocks noChangeArrowheads="1"/>
          </p:cNvSpPr>
          <p:nvPr/>
        </p:nvSpPr>
        <p:spPr bwMode="auto">
          <a:xfrm>
            <a:off x="6781800" y="4240639"/>
            <a:ext cx="14065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dirty="0">
                <a:solidFill>
                  <a:srgbClr val="002060"/>
                </a:solidFill>
              </a:rPr>
              <a:t>Application k</a:t>
            </a:r>
          </a:p>
          <a:p>
            <a:pPr algn="ctr" eaLnBrk="1" hangingPunct="1"/>
            <a:r>
              <a:rPr lang="en-US" sz="1600" i="0" dirty="0">
                <a:solidFill>
                  <a:srgbClr val="002060"/>
                </a:solidFill>
              </a:rPr>
              <a:t>/w freq. </a:t>
            </a:r>
            <a:r>
              <a:rPr lang="en-US" sz="1600" i="0" dirty="0" err="1">
                <a:solidFill>
                  <a:srgbClr val="002060"/>
                </a:solidFill>
              </a:rPr>
              <a:t>f</a:t>
            </a:r>
            <a:r>
              <a:rPr lang="en-US" sz="1600" i="0" baseline="-25000" dirty="0" err="1">
                <a:solidFill>
                  <a:srgbClr val="002060"/>
                </a:solidFill>
              </a:rPr>
              <a:t>kj</a:t>
            </a:r>
            <a:endParaRPr lang="en-US" sz="1600" i="0" baseline="-25000" dirty="0">
              <a:solidFill>
                <a:srgbClr val="002060"/>
              </a:solidFill>
            </a:endParaRPr>
          </a:p>
        </p:txBody>
      </p:sp>
      <p:sp>
        <p:nvSpPr>
          <p:cNvPr id="74788" name="Text Box 177"/>
          <p:cNvSpPr txBox="1">
            <a:spLocks noChangeArrowheads="1"/>
          </p:cNvSpPr>
          <p:nvPr/>
        </p:nvSpPr>
        <p:spPr bwMode="auto">
          <a:xfrm>
            <a:off x="6731814" y="3113571"/>
            <a:ext cx="5148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err="1"/>
              <a:t>n</a:t>
            </a:r>
            <a:r>
              <a:rPr lang="en-US" i="0" baseline="-25000" dirty="0" err="1"/>
              <a:t>ki</a:t>
            </a:r>
            <a:endParaRPr lang="en-US" i="0" baseline="-25000" dirty="0"/>
          </a:p>
        </p:txBody>
      </p:sp>
      <p:sp>
        <p:nvSpPr>
          <p:cNvPr id="74789" name="Text Box 178"/>
          <p:cNvSpPr txBox="1">
            <a:spLocks noChangeArrowheads="1"/>
          </p:cNvSpPr>
          <p:nvPr/>
        </p:nvSpPr>
        <p:spPr bwMode="auto">
          <a:xfrm>
            <a:off x="7658100" y="1994326"/>
            <a:ext cx="876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tx2"/>
                </a:solidFill>
              </a:rPr>
              <a:t>Site </a:t>
            </a:r>
            <a:r>
              <a:rPr lang="en-US" sz="1800" dirty="0">
                <a:solidFill>
                  <a:schemeClr val="tx2"/>
                </a:solidFill>
              </a:rPr>
              <a:t>j</a:t>
            </a:r>
          </a:p>
        </p:txBody>
      </p:sp>
      <p:cxnSp>
        <p:nvCxnSpPr>
          <p:cNvPr id="3" name="Straight Arrow Connector 2"/>
          <p:cNvCxnSpPr>
            <a:stCxn id="74782" idx="2"/>
            <a:endCxn id="74783" idx="0"/>
          </p:cNvCxnSpPr>
          <p:nvPr/>
        </p:nvCxnSpPr>
        <p:spPr bwMode="auto">
          <a:xfrm>
            <a:off x="7015163" y="2742039"/>
            <a:ext cx="452437" cy="1219200"/>
          </a:xfrm>
          <a:prstGeom prst="straightConnector1">
            <a:avLst/>
          </a:prstGeom>
          <a:solidFill>
            <a:schemeClr val="accent1"/>
          </a:solidFill>
          <a:ln w="38100" cap="flat" cmpd="sng" algn="ctr">
            <a:solidFill>
              <a:schemeClr val="accent6">
                <a:lumMod val="75000"/>
              </a:schemeClr>
            </a:solidFill>
            <a:prstDash val="solid"/>
            <a:round/>
            <a:headEnd type="triangle"/>
            <a:tailEnd type="triangle"/>
          </a:ln>
          <a:effectLst/>
        </p:spPr>
      </p:cxnSp>
      <p:sp>
        <p:nvSpPr>
          <p:cNvPr id="11" name="Text Box 2">
            <a:extLst>
              <a:ext uri="{FF2B5EF4-FFF2-40B4-BE49-F238E27FC236}">
                <a16:creationId xmlns:a16="http://schemas.microsoft.com/office/drawing/2014/main" id="{937CDE06-A2CA-475A-A4F2-757F941CD953}"/>
              </a:ext>
            </a:extLst>
          </p:cNvPr>
          <p:cNvSpPr txBox="1">
            <a:spLocks noChangeArrowheads="1"/>
          </p:cNvSpPr>
          <p:nvPr/>
        </p:nvSpPr>
        <p:spPr bwMode="auto">
          <a:xfrm>
            <a:off x="545704" y="354865"/>
            <a:ext cx="8141096" cy="769441"/>
          </a:xfrm>
          <a:prstGeom prst="rect">
            <a:avLst/>
          </a:prstGeom>
          <a:no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4400" b="1" i="0" dirty="0">
                <a:solidFill>
                  <a:srgbClr val="CA7800"/>
                </a:solidFill>
              </a:rPr>
              <a:t>ALLOCATION – Notations</a:t>
            </a:r>
          </a:p>
        </p:txBody>
      </p:sp>
    </p:spTree>
    <p:extLst>
      <p:ext uri="{BB962C8B-B14F-4D97-AF65-F5344CB8AC3E}">
        <p14:creationId xmlns:p14="http://schemas.microsoft.com/office/powerpoint/2010/main" val="1385346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80" name="Text Box 2"/>
          <p:cNvSpPr txBox="1">
            <a:spLocks noChangeArrowheads="1"/>
          </p:cNvSpPr>
          <p:nvPr/>
        </p:nvSpPr>
        <p:spPr bwMode="auto">
          <a:xfrm>
            <a:off x="5321696" y="354865"/>
            <a:ext cx="3429000" cy="106680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b="1" i="0">
                <a:solidFill>
                  <a:srgbClr val="CA7800"/>
                </a:solidFill>
              </a:rPr>
              <a:t>ALLOCATION – </a:t>
            </a:r>
          </a:p>
          <a:p>
            <a:pPr eaLnBrk="1" hangingPunct="1"/>
            <a:r>
              <a:rPr lang="en-US" sz="3200" b="1" i="0">
                <a:solidFill>
                  <a:srgbClr val="CA7800"/>
                </a:solidFill>
              </a:rPr>
              <a:t>  Notations</a:t>
            </a:r>
          </a:p>
        </p:txBody>
      </p:sp>
      <p:sp>
        <p:nvSpPr>
          <p:cNvPr id="74781" name="Rectangle 167"/>
          <p:cNvSpPr>
            <a:spLocks noChangeArrowheads="1"/>
          </p:cNvSpPr>
          <p:nvPr/>
        </p:nvSpPr>
        <p:spPr bwMode="auto">
          <a:xfrm>
            <a:off x="6172200" y="1903839"/>
            <a:ext cx="2438400" cy="3505200"/>
          </a:xfrm>
          <a:prstGeom prst="rect">
            <a:avLst/>
          </a:prstGeom>
          <a:solidFill>
            <a:srgbClr val="AEBEF0"/>
          </a:solidFill>
          <a:ln>
            <a:noFill/>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endParaRPr lang="en-US" i="0"/>
          </a:p>
        </p:txBody>
      </p:sp>
      <p:sp>
        <p:nvSpPr>
          <p:cNvPr id="74782" name="Text Box 170"/>
          <p:cNvSpPr txBox="1">
            <a:spLocks noChangeArrowheads="1"/>
          </p:cNvSpPr>
          <p:nvPr/>
        </p:nvSpPr>
        <p:spPr bwMode="auto">
          <a:xfrm>
            <a:off x="6477000" y="2437239"/>
            <a:ext cx="1076325" cy="304800"/>
          </a:xfrm>
          <a:prstGeom prst="rect">
            <a:avLst/>
          </a:prstGeom>
          <a:solidFill>
            <a:srgbClr val="E8D1FF"/>
          </a:solidFill>
          <a:ln w="9525">
            <a:solidFill>
              <a:srgbClr val="000000"/>
            </a:solidFill>
            <a:miter lim="800000"/>
            <a:headEnd/>
            <a:tailEnd/>
          </a:ln>
          <a:effectLst>
            <a:outerShdw blurRad="63500" sx="102000" sy="102000" algn="ctr" rotWithShape="0">
              <a:prstClr val="black">
                <a:alpha val="4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rgbClr val="002060"/>
                </a:solidFill>
              </a:rPr>
              <a:t>Fragment </a:t>
            </a:r>
            <a:r>
              <a:rPr lang="en-US" sz="1400" dirty="0">
                <a:solidFill>
                  <a:srgbClr val="002060"/>
                </a:solidFill>
              </a:rPr>
              <a:t>i</a:t>
            </a:r>
          </a:p>
        </p:txBody>
      </p:sp>
      <p:sp>
        <p:nvSpPr>
          <p:cNvPr id="74783" name="Oval 171"/>
          <p:cNvSpPr>
            <a:spLocks noChangeArrowheads="1"/>
          </p:cNvSpPr>
          <p:nvPr/>
        </p:nvSpPr>
        <p:spPr bwMode="auto">
          <a:xfrm>
            <a:off x="6629400" y="3961239"/>
            <a:ext cx="1676400" cy="1143000"/>
          </a:xfrm>
          <a:prstGeom prst="ellipse">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r"/>
            <a:endParaRPr lang="en-US"/>
          </a:p>
        </p:txBody>
      </p:sp>
      <p:sp>
        <p:nvSpPr>
          <p:cNvPr id="74784" name="Text Box 172"/>
          <p:cNvSpPr txBox="1">
            <a:spLocks noChangeArrowheads="1"/>
          </p:cNvSpPr>
          <p:nvPr/>
        </p:nvSpPr>
        <p:spPr bwMode="auto">
          <a:xfrm>
            <a:off x="6781800" y="4240639"/>
            <a:ext cx="14065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dirty="0">
                <a:solidFill>
                  <a:srgbClr val="002060"/>
                </a:solidFill>
              </a:rPr>
              <a:t>Application k</a:t>
            </a:r>
          </a:p>
          <a:p>
            <a:pPr algn="ctr" eaLnBrk="1" hangingPunct="1"/>
            <a:r>
              <a:rPr lang="en-US" sz="1600" i="0" dirty="0">
                <a:solidFill>
                  <a:srgbClr val="002060"/>
                </a:solidFill>
              </a:rPr>
              <a:t>/w freq. </a:t>
            </a:r>
            <a:r>
              <a:rPr lang="en-US" sz="1600" i="0" dirty="0" err="1">
                <a:solidFill>
                  <a:srgbClr val="002060"/>
                </a:solidFill>
              </a:rPr>
              <a:t>f</a:t>
            </a:r>
            <a:r>
              <a:rPr lang="en-US" sz="1600" i="0" baseline="-25000" dirty="0" err="1">
                <a:solidFill>
                  <a:srgbClr val="002060"/>
                </a:solidFill>
              </a:rPr>
              <a:t>kj</a:t>
            </a:r>
            <a:endParaRPr lang="en-US" sz="1600" i="0" baseline="-25000" dirty="0">
              <a:solidFill>
                <a:srgbClr val="002060"/>
              </a:solidFill>
            </a:endParaRPr>
          </a:p>
        </p:txBody>
      </p:sp>
      <p:sp>
        <p:nvSpPr>
          <p:cNvPr id="74788" name="Text Box 177"/>
          <p:cNvSpPr txBox="1">
            <a:spLocks noChangeArrowheads="1"/>
          </p:cNvSpPr>
          <p:nvPr/>
        </p:nvSpPr>
        <p:spPr bwMode="auto">
          <a:xfrm>
            <a:off x="6731814" y="3113571"/>
            <a:ext cx="5148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err="1"/>
              <a:t>n</a:t>
            </a:r>
            <a:r>
              <a:rPr lang="en-US" i="0" baseline="-25000" dirty="0" err="1"/>
              <a:t>ki</a:t>
            </a:r>
            <a:endParaRPr lang="en-US" i="0" baseline="-25000" dirty="0"/>
          </a:p>
        </p:txBody>
      </p:sp>
      <p:sp>
        <p:nvSpPr>
          <p:cNvPr id="74789" name="Text Box 178"/>
          <p:cNvSpPr txBox="1">
            <a:spLocks noChangeArrowheads="1"/>
          </p:cNvSpPr>
          <p:nvPr/>
        </p:nvSpPr>
        <p:spPr bwMode="auto">
          <a:xfrm>
            <a:off x="7658100" y="1994326"/>
            <a:ext cx="8763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tx2"/>
                </a:solidFill>
              </a:rPr>
              <a:t>Site </a:t>
            </a:r>
            <a:r>
              <a:rPr lang="en-US" sz="1800" dirty="0">
                <a:solidFill>
                  <a:schemeClr val="tx2"/>
                </a:solidFill>
              </a:rPr>
              <a:t>j</a:t>
            </a:r>
          </a:p>
        </p:txBody>
      </p:sp>
      <p:cxnSp>
        <p:nvCxnSpPr>
          <p:cNvPr id="3" name="Straight Arrow Connector 2"/>
          <p:cNvCxnSpPr>
            <a:stCxn id="74782" idx="2"/>
            <a:endCxn id="74783" idx="0"/>
          </p:cNvCxnSpPr>
          <p:nvPr/>
        </p:nvCxnSpPr>
        <p:spPr bwMode="auto">
          <a:xfrm>
            <a:off x="7015163" y="2742039"/>
            <a:ext cx="452437" cy="1219200"/>
          </a:xfrm>
          <a:prstGeom prst="straightConnector1">
            <a:avLst/>
          </a:prstGeom>
          <a:solidFill>
            <a:schemeClr val="accent1"/>
          </a:solidFill>
          <a:ln w="38100" cap="flat" cmpd="sng" algn="ctr">
            <a:solidFill>
              <a:schemeClr val="accent6">
                <a:lumMod val="75000"/>
              </a:schemeClr>
            </a:solidFill>
            <a:prstDash val="solid"/>
            <a:round/>
            <a:headEnd type="triangle"/>
            <a:tailEnd type="triangle"/>
          </a:ln>
          <a:effectLst/>
        </p:spPr>
      </p:cxnSp>
      <p:grpSp>
        <p:nvGrpSpPr>
          <p:cNvPr id="6" name="Group 5">
            <a:extLst>
              <a:ext uri="{FF2B5EF4-FFF2-40B4-BE49-F238E27FC236}">
                <a16:creationId xmlns:a16="http://schemas.microsoft.com/office/drawing/2014/main" id="{6D2A7EB3-6A9E-4639-8604-D2BDCF121065}"/>
              </a:ext>
            </a:extLst>
          </p:cNvPr>
          <p:cNvGrpSpPr/>
          <p:nvPr/>
        </p:nvGrpSpPr>
        <p:grpSpPr>
          <a:xfrm>
            <a:off x="302884" y="636162"/>
            <a:ext cx="5945516" cy="3402438"/>
            <a:chOff x="205232" y="838200"/>
            <a:chExt cx="5945516" cy="3402438"/>
          </a:xfrm>
        </p:grpSpPr>
        <p:sp>
          <p:nvSpPr>
            <p:cNvPr id="4" name="Oval 3">
              <a:extLst>
                <a:ext uri="{FF2B5EF4-FFF2-40B4-BE49-F238E27FC236}">
                  <a16:creationId xmlns:a16="http://schemas.microsoft.com/office/drawing/2014/main" id="{A4E1E8A8-0866-45D1-A858-AA581EF511A6}"/>
                </a:ext>
              </a:extLst>
            </p:cNvPr>
            <p:cNvSpPr/>
            <p:nvPr/>
          </p:nvSpPr>
          <p:spPr bwMode="auto">
            <a:xfrm>
              <a:off x="205232" y="1242449"/>
              <a:ext cx="5662167" cy="2998189"/>
            </a:xfrm>
            <a:prstGeom prst="ellipse">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mc:AlternateContent xmlns:mc="http://schemas.openxmlformats.org/markup-compatibility/2006" xmlns:a14="http://schemas.microsoft.com/office/drawing/2010/main">
          <mc:Choice Requires="a14">
            <p:sp>
              <p:nvSpPr>
                <p:cNvPr id="15" name="Rectangle 14"/>
                <p:cNvSpPr/>
                <p:nvPr/>
              </p:nvSpPr>
              <p:spPr>
                <a:xfrm>
                  <a:off x="1066800" y="1785041"/>
                  <a:ext cx="4114800" cy="605294"/>
                </a:xfrm>
                <a:prstGeom prst="rect">
                  <a:avLst/>
                </a:prstGeom>
              </p:spPr>
              <p:txBody>
                <a:bodyPr wrap="square">
                  <a:spAutoFit/>
                </a:bodyPr>
                <a:lstStyle/>
                <a:p>
                  <a:pPr>
                    <a:lnSpc>
                      <a:spcPts val="2800"/>
                    </a:lnSpc>
                    <a:spcAft>
                      <a:spcPts val="1200"/>
                    </a:spcAft>
                  </a:pPr>
                  <a14:m>
                    <m:oMathPara xmlns:m="http://schemas.openxmlformats.org/officeDocument/2006/math">
                      <m:oMathParaPr>
                        <m:jc m:val="left"/>
                      </m:oMathParaPr>
                      <m:oMath xmlns:m="http://schemas.openxmlformats.org/officeDocument/2006/math">
                        <m:sSub>
                          <m:sSubPr>
                            <m:ctrlPr>
                              <a:rPr lang="en-US" sz="2800" i="1" smtClean="0">
                                <a:solidFill>
                                  <a:srgbClr val="009999"/>
                                </a:solidFill>
                                <a:latin typeface="Cambria Math" panose="02040503050406030204" pitchFamily="18" charset="0"/>
                              </a:rPr>
                            </m:ctrlPr>
                          </m:sSubPr>
                          <m:e>
                            <m:r>
                              <a:rPr lang="en-US" sz="2800" b="0" i="1" smtClean="0">
                                <a:solidFill>
                                  <a:srgbClr val="009999"/>
                                </a:solidFill>
                                <a:latin typeface="Cambria Math" panose="02040503050406030204" pitchFamily="18" charset="0"/>
                              </a:rPr>
                              <m:t>𝑓</m:t>
                            </m:r>
                          </m:e>
                          <m:sub>
                            <m:r>
                              <a:rPr lang="en-US" sz="2800" b="0" i="1" smtClean="0">
                                <a:solidFill>
                                  <a:srgbClr val="009999"/>
                                </a:solidFill>
                                <a:latin typeface="Cambria Math" panose="02040503050406030204" pitchFamily="18" charset="0"/>
                              </a:rPr>
                              <m:t>𝑘𝑗</m:t>
                            </m:r>
                          </m:sub>
                        </m:sSub>
                        <m:r>
                          <a:rPr lang="en-US" sz="2800" b="0" i="1" smtClean="0">
                            <a:solidFill>
                              <a:srgbClr val="009999"/>
                            </a:solidFill>
                            <a:latin typeface="Cambria Math" panose="02040503050406030204" pitchFamily="18" charset="0"/>
                            <a:ea typeface="Cambria Math" panose="02040503050406030204" pitchFamily="18" charset="0"/>
                          </a:rPr>
                          <m:t>∙</m:t>
                        </m:r>
                        <m:sSub>
                          <m:sSubPr>
                            <m:ctrlPr>
                              <a:rPr lang="en-US" sz="2800" i="1" smtClean="0">
                                <a:solidFill>
                                  <a:srgbClr val="009999"/>
                                </a:solidFill>
                                <a:latin typeface="Cambria Math" panose="02040503050406030204" pitchFamily="18" charset="0"/>
                                <a:ea typeface="Cambria Math" panose="02040503050406030204" pitchFamily="18" charset="0"/>
                              </a:rPr>
                            </m:ctrlPr>
                          </m:sSubPr>
                          <m:e>
                            <m:r>
                              <a:rPr lang="en-US" sz="2800" b="0" i="1" smtClean="0">
                                <a:solidFill>
                                  <a:srgbClr val="009999"/>
                                </a:solidFill>
                                <a:latin typeface="Cambria Math" panose="02040503050406030204" pitchFamily="18" charset="0"/>
                                <a:ea typeface="Cambria Math" panose="02040503050406030204" pitchFamily="18" charset="0"/>
                              </a:rPr>
                              <m:t>𝑛</m:t>
                            </m:r>
                          </m:e>
                          <m:sub>
                            <m:r>
                              <a:rPr lang="en-US" sz="2800" b="0" i="1" smtClean="0">
                                <a:solidFill>
                                  <a:srgbClr val="009999"/>
                                </a:solidFill>
                                <a:latin typeface="Cambria Math" panose="02040503050406030204" pitchFamily="18" charset="0"/>
                                <a:ea typeface="Cambria Math" panose="02040503050406030204" pitchFamily="18" charset="0"/>
                              </a:rPr>
                              <m:t>𝑘𝑖</m:t>
                            </m:r>
                          </m:sub>
                        </m:sSub>
                      </m:oMath>
                    </m:oMathPara>
                  </a14:m>
                  <a:endParaRPr lang="en-US" sz="2800" i="0" dirty="0">
                    <a:solidFill>
                      <a:srgbClr val="7030A0"/>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6800" y="1785041"/>
                  <a:ext cx="4114800" cy="605294"/>
                </a:xfrm>
                <a:prstGeom prst="rect">
                  <a:avLst/>
                </a:prstGeom>
                <a:blipFill>
                  <a:blip r:embed="rId3"/>
                  <a:stretch>
                    <a:fillRect/>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1D5F3324-DB79-40F9-AD9E-09981FDEB533}"/>
                </a:ext>
              </a:extLst>
            </p:cNvPr>
            <p:cNvSpPr/>
            <p:nvPr/>
          </p:nvSpPr>
          <p:spPr bwMode="auto">
            <a:xfrm>
              <a:off x="221473" y="3086100"/>
              <a:ext cx="1447800" cy="685800"/>
            </a:xfrm>
            <a:prstGeom prst="wedgeRoundRectCallout">
              <a:avLst>
                <a:gd name="adj1" fmla="val 31420"/>
                <a:gd name="adj2" fmla="val -177308"/>
                <a:gd name="adj3" fmla="val 16667"/>
              </a:avLst>
            </a:prstGeom>
            <a:solidFill>
              <a:srgbClr val="FF9F9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Application </a:t>
              </a:r>
              <a:r>
                <a:rPr kumimoji="0" lang="en-US" sz="1800" b="0" i="1" u="none" strike="noStrike" cap="none" normalizeH="0" baseline="0" dirty="0">
                  <a:ln>
                    <a:noFill/>
                  </a:ln>
                  <a:solidFill>
                    <a:schemeClr val="tx1"/>
                  </a:solidFill>
                  <a:effectLst/>
                  <a:latin typeface="Comic Sans MS" pitchFamily="66" charset="0"/>
                </a:rPr>
                <a:t>k</a:t>
              </a:r>
            </a:p>
          </p:txBody>
        </p:sp>
        <p:sp>
          <p:nvSpPr>
            <p:cNvPr id="12" name="Speech Bubble: Rectangle with Corners Rounded 11">
              <a:extLst>
                <a:ext uri="{FF2B5EF4-FFF2-40B4-BE49-F238E27FC236}">
                  <a16:creationId xmlns:a16="http://schemas.microsoft.com/office/drawing/2014/main" id="{84F0A5F0-A780-4BCD-9E48-945ACCC93DAA}"/>
                </a:ext>
              </a:extLst>
            </p:cNvPr>
            <p:cNvSpPr/>
            <p:nvPr/>
          </p:nvSpPr>
          <p:spPr bwMode="auto">
            <a:xfrm>
              <a:off x="1788336" y="2461908"/>
              <a:ext cx="723900" cy="738492"/>
            </a:xfrm>
            <a:prstGeom prst="wedgeRoundRectCallout">
              <a:avLst>
                <a:gd name="adj1" fmla="val -81265"/>
                <a:gd name="adj2" fmla="val -87338"/>
                <a:gd name="adj3" fmla="val 16667"/>
              </a:avLst>
            </a:prstGeom>
            <a:solidFill>
              <a:srgbClr val="FF9F9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i="0" dirty="0"/>
                <a:t>Site</a:t>
              </a:r>
              <a:r>
                <a:rPr lang="en-US" sz="1800" dirty="0"/>
                <a:t> j</a:t>
              </a:r>
              <a:endParaRPr kumimoji="0" lang="en-US" sz="1800" b="0" i="1" u="none" strike="noStrike" cap="none" normalizeH="0" baseline="0" dirty="0">
                <a:ln>
                  <a:noFill/>
                </a:ln>
                <a:solidFill>
                  <a:schemeClr val="tx1"/>
                </a:solidFill>
                <a:effectLst/>
                <a:latin typeface="Comic Sans MS" pitchFamily="66" charset="0"/>
              </a:endParaRPr>
            </a:p>
          </p:txBody>
        </p:sp>
        <p:sp>
          <p:nvSpPr>
            <p:cNvPr id="13" name="Speech Bubble: Rectangle with Corners Rounded 12">
              <a:extLst>
                <a:ext uri="{FF2B5EF4-FFF2-40B4-BE49-F238E27FC236}">
                  <a16:creationId xmlns:a16="http://schemas.microsoft.com/office/drawing/2014/main" id="{484D0DD4-0586-4C6F-9A59-5BD4541A98A4}"/>
                </a:ext>
              </a:extLst>
            </p:cNvPr>
            <p:cNvSpPr/>
            <p:nvPr/>
          </p:nvSpPr>
          <p:spPr bwMode="auto">
            <a:xfrm>
              <a:off x="945373" y="838200"/>
              <a:ext cx="1447800" cy="685800"/>
            </a:xfrm>
            <a:prstGeom prst="wedgeRoundRectCallout">
              <a:avLst>
                <a:gd name="adj1" fmla="val 34600"/>
                <a:gd name="adj2" fmla="val 113339"/>
                <a:gd name="adj3" fmla="val 16667"/>
              </a:avLst>
            </a:prstGeom>
            <a:solidFill>
              <a:srgbClr val="FF9F9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Application </a:t>
              </a:r>
              <a:r>
                <a:rPr kumimoji="0" lang="en-US" sz="1800" b="0" i="1" u="none" strike="noStrike" cap="none" normalizeH="0" baseline="0" dirty="0">
                  <a:ln>
                    <a:noFill/>
                  </a:ln>
                  <a:solidFill>
                    <a:schemeClr val="tx1"/>
                  </a:solidFill>
                  <a:effectLst/>
                  <a:latin typeface="Comic Sans MS" pitchFamily="66" charset="0"/>
                </a:rPr>
                <a:t>k</a:t>
              </a:r>
            </a:p>
          </p:txBody>
        </p:sp>
        <p:sp>
          <p:nvSpPr>
            <p:cNvPr id="14" name="Speech Bubble: Rectangle with Corners Rounded 13">
              <a:extLst>
                <a:ext uri="{FF2B5EF4-FFF2-40B4-BE49-F238E27FC236}">
                  <a16:creationId xmlns:a16="http://schemas.microsoft.com/office/drawing/2014/main" id="{74B31E08-5FB0-418E-83C5-7BFA4B79FBD1}"/>
                </a:ext>
              </a:extLst>
            </p:cNvPr>
            <p:cNvSpPr/>
            <p:nvPr/>
          </p:nvSpPr>
          <p:spPr bwMode="auto">
            <a:xfrm>
              <a:off x="2562034" y="1124586"/>
              <a:ext cx="1295400" cy="738492"/>
            </a:xfrm>
            <a:prstGeom prst="wedgeRoundRectCallout">
              <a:avLst>
                <a:gd name="adj1" fmla="val -67046"/>
                <a:gd name="adj2" fmla="val 78349"/>
                <a:gd name="adj3" fmla="val 16667"/>
              </a:avLst>
            </a:prstGeom>
            <a:solidFill>
              <a:srgbClr val="FF9F9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rPr>
                <a:t>Fragment </a:t>
              </a:r>
              <a:r>
                <a:rPr kumimoji="0" lang="en-US" sz="1800" b="0" u="none" strike="noStrike" cap="none" normalizeH="0" baseline="0" dirty="0" err="1">
                  <a:ln>
                    <a:noFill/>
                  </a:ln>
                  <a:solidFill>
                    <a:schemeClr val="tx1"/>
                  </a:solidFill>
                  <a:effectLst/>
                  <a:latin typeface="Comic Sans MS" pitchFamily="66" charset="0"/>
                </a:rPr>
                <a:t>i</a:t>
              </a:r>
              <a:endParaRPr kumimoji="0" lang="en-US" sz="1800" b="0" u="none" strike="noStrike" cap="none" normalizeH="0" baseline="0" dirty="0">
                <a:ln>
                  <a:noFill/>
                </a:ln>
                <a:solidFill>
                  <a:schemeClr val="tx1"/>
                </a:solidFill>
                <a:effectLst/>
                <a:latin typeface="Comic Sans MS" pitchFamily="66" charset="0"/>
              </a:endParaRPr>
            </a:p>
          </p:txBody>
        </p:sp>
        <p:sp>
          <p:nvSpPr>
            <p:cNvPr id="5" name="Rectangle 4">
              <a:extLst>
                <a:ext uri="{FF2B5EF4-FFF2-40B4-BE49-F238E27FC236}">
                  <a16:creationId xmlns:a16="http://schemas.microsoft.com/office/drawing/2014/main" id="{1784CA19-3516-4B0E-A2FA-1DCF92EBA1F8}"/>
                </a:ext>
              </a:extLst>
            </p:cNvPr>
            <p:cNvSpPr/>
            <p:nvPr/>
          </p:nvSpPr>
          <p:spPr>
            <a:xfrm>
              <a:off x="2645548" y="2275397"/>
              <a:ext cx="3505200" cy="1169551"/>
            </a:xfrm>
            <a:prstGeom prst="rect">
              <a:avLst/>
            </a:prstGeom>
          </p:spPr>
          <p:txBody>
            <a:bodyPr wrap="square">
              <a:spAutoFit/>
            </a:bodyPr>
            <a:lstStyle/>
            <a:p>
              <a:pPr>
                <a:lnSpc>
                  <a:spcPts val="2800"/>
                </a:lnSpc>
                <a:spcAft>
                  <a:spcPts val="1200"/>
                </a:spcAft>
              </a:pPr>
              <a:r>
                <a:rPr lang="en-US" sz="2200" i="0" dirty="0">
                  <a:solidFill>
                    <a:schemeClr val="bg1">
                      <a:lumMod val="85000"/>
                    </a:schemeClr>
                  </a:solidFill>
                </a:rPr>
                <a:t>How much Site j would like to have fragment </a:t>
              </a:r>
              <a:r>
                <a:rPr lang="en-US" sz="2200" dirty="0" err="1">
                  <a:solidFill>
                    <a:schemeClr val="bg1">
                      <a:lumMod val="85000"/>
                    </a:schemeClr>
                  </a:solidFill>
                </a:rPr>
                <a:t>i</a:t>
              </a:r>
              <a:r>
                <a:rPr lang="en-US" sz="2200" dirty="0">
                  <a:solidFill>
                    <a:schemeClr val="bg1">
                      <a:lumMod val="85000"/>
                    </a:schemeClr>
                  </a:solidFill>
                </a:rPr>
                <a:t> </a:t>
              </a:r>
              <a:r>
                <a:rPr lang="en-US" sz="2200" i="0" dirty="0">
                  <a:solidFill>
                    <a:schemeClr val="bg1">
                      <a:lumMod val="85000"/>
                    </a:schemeClr>
                  </a:solidFill>
                </a:rPr>
                <a:t>due to application </a:t>
              </a:r>
              <a:r>
                <a:rPr lang="en-US" sz="2200" dirty="0">
                  <a:solidFill>
                    <a:schemeClr val="bg1">
                      <a:lumMod val="85000"/>
                    </a:schemeClr>
                  </a:solidFill>
                </a:rPr>
                <a:t>k</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C295C19-4665-4020-8BB1-04E358D73827}"/>
                  </a:ext>
                </a:extLst>
              </p:cNvPr>
              <p:cNvSpPr/>
              <p:nvPr/>
            </p:nvSpPr>
            <p:spPr>
              <a:xfrm>
                <a:off x="756316" y="4385517"/>
                <a:ext cx="4931072" cy="2133918"/>
              </a:xfrm>
              <a:prstGeom prst="rect">
                <a:avLst/>
              </a:prstGeom>
              <a:ln w="38100">
                <a:solidFill>
                  <a:srgbClr val="0070C0"/>
                </a:solidFill>
              </a:ln>
            </p:spPr>
            <p:txBody>
              <a:bodyPr wrap="square" lIns="137160" tIns="91440" rIns="137160" bIns="91440" anchor="ctr" anchorCtr="1">
                <a:spAutoFit/>
              </a:bodyPr>
              <a:lstStyle/>
              <a:p>
                <a:pPr lvl="0">
                  <a:lnSpc>
                    <a:spcPts val="2800"/>
                  </a:lnSpc>
                  <a:spcAft>
                    <a:spcPts val="600"/>
                  </a:spcAft>
                </a:pPr>
                <a14:m>
                  <m:oMath xmlns:m="http://schemas.openxmlformats.org/officeDocument/2006/math">
                    <m:nary>
                      <m:naryPr>
                        <m:chr m:val="∑"/>
                        <m:supHide m:val="on"/>
                        <m:ctrlPr>
                          <a:rPr lang="en-US" i="1" smtClean="0">
                            <a:solidFill>
                              <a:srgbClr val="006260"/>
                            </a:solidFill>
                            <a:latin typeface="Cambria Math" panose="02040503050406030204" pitchFamily="18" charset="0"/>
                          </a:rPr>
                        </m:ctrlPr>
                      </m:naryPr>
                      <m:sub>
                        <m:r>
                          <m:rPr>
                            <m:brk m:alnAt="7"/>
                          </m:rPr>
                          <a:rPr lang="en-US">
                            <a:solidFill>
                              <a:srgbClr val="006260"/>
                            </a:solidFill>
                            <a:latin typeface="Cambria Math" panose="02040503050406030204" pitchFamily="18" charset="0"/>
                          </a:rPr>
                          <m:t>𝑘</m:t>
                        </m:r>
                      </m:sub>
                      <m:sup/>
                      <m:e>
                        <m:sSub>
                          <m:sSubPr>
                            <m:ctrlPr>
                              <a:rPr lang="en-US" i="1">
                                <a:solidFill>
                                  <a:srgbClr val="006260"/>
                                </a:solidFill>
                                <a:latin typeface="Cambria Math" panose="02040503050406030204" pitchFamily="18" charset="0"/>
                              </a:rPr>
                            </m:ctrlPr>
                          </m:sSubPr>
                          <m:e>
                            <m:r>
                              <a:rPr lang="en-US">
                                <a:solidFill>
                                  <a:srgbClr val="006260"/>
                                </a:solidFill>
                                <a:latin typeface="Cambria Math" panose="02040503050406030204" pitchFamily="18" charset="0"/>
                              </a:rPr>
                              <m:t>𝑓</m:t>
                            </m:r>
                          </m:e>
                          <m:sub>
                            <m:r>
                              <a:rPr lang="en-US">
                                <a:solidFill>
                                  <a:srgbClr val="006260"/>
                                </a:solidFill>
                                <a:latin typeface="Cambria Math" panose="02040503050406030204" pitchFamily="18" charset="0"/>
                              </a:rPr>
                              <m:t>𝑘𝑗</m:t>
                            </m:r>
                          </m:sub>
                        </m:sSub>
                        <m:r>
                          <a:rPr lang="en-US">
                            <a:solidFill>
                              <a:srgbClr val="006260"/>
                            </a:solidFill>
                            <a:latin typeface="Cambria Math" panose="02040503050406030204" pitchFamily="18" charset="0"/>
                          </a:rPr>
                          <m:t>·</m:t>
                        </m:r>
                        <m:sSub>
                          <m:sSubPr>
                            <m:ctrlPr>
                              <a:rPr lang="en-US" i="1">
                                <a:solidFill>
                                  <a:srgbClr val="006260"/>
                                </a:solidFill>
                                <a:latin typeface="Cambria Math" panose="02040503050406030204" pitchFamily="18" charset="0"/>
                              </a:rPr>
                            </m:ctrlPr>
                          </m:sSubPr>
                          <m:e>
                            <m:r>
                              <a:rPr lang="en-US">
                                <a:solidFill>
                                  <a:srgbClr val="006260"/>
                                </a:solidFill>
                                <a:latin typeface="Cambria Math" panose="02040503050406030204" pitchFamily="18" charset="0"/>
                              </a:rPr>
                              <m:t>𝑛</m:t>
                            </m:r>
                          </m:e>
                          <m:sub>
                            <m:r>
                              <a:rPr lang="en-US">
                                <a:solidFill>
                                  <a:srgbClr val="006260"/>
                                </a:solidFill>
                                <a:latin typeface="Cambria Math" panose="02040503050406030204" pitchFamily="18" charset="0"/>
                              </a:rPr>
                              <m:t>𝑘𝑖</m:t>
                            </m:r>
                          </m:sub>
                        </m:sSub>
                      </m:e>
                    </m:nary>
                  </m:oMath>
                </a14:m>
                <a:r>
                  <a:rPr lang="en-US" i="0" dirty="0">
                    <a:solidFill>
                      <a:srgbClr val="7030A0"/>
                    </a:solidFill>
                  </a:rPr>
                  <a:t>:  </a:t>
                </a:r>
              </a:p>
              <a:p>
                <a:pPr marL="342900" lvl="0" indent="-342900">
                  <a:lnSpc>
                    <a:spcPts val="2800"/>
                  </a:lnSpc>
                  <a:spcAft>
                    <a:spcPts val="600"/>
                  </a:spcAft>
                  <a:buFont typeface="Arial" panose="020B0604020202020204" pitchFamily="34" charset="0"/>
                  <a:buChar char="•"/>
                </a:pPr>
                <a:r>
                  <a:rPr lang="en-US" i="0" dirty="0">
                    <a:solidFill>
                      <a:srgbClr val="7030A0"/>
                    </a:solidFill>
                  </a:rPr>
                  <a:t>Summation over all such application </a:t>
                </a:r>
                <a:r>
                  <a:rPr lang="en-US" dirty="0">
                    <a:solidFill>
                      <a:srgbClr val="7030A0"/>
                    </a:solidFill>
                  </a:rPr>
                  <a:t>k</a:t>
                </a:r>
                <a:r>
                  <a:rPr lang="en-US" i="0" dirty="0">
                    <a:solidFill>
                      <a:srgbClr val="7030A0"/>
                    </a:solidFill>
                  </a:rPr>
                  <a:t> at site </a:t>
                </a:r>
                <a:r>
                  <a:rPr lang="en-US" dirty="0">
                    <a:solidFill>
                      <a:srgbClr val="7030A0"/>
                    </a:solidFill>
                  </a:rPr>
                  <a:t>j </a:t>
                </a:r>
                <a:r>
                  <a:rPr lang="en-US" i="0" dirty="0">
                    <a:solidFill>
                      <a:srgbClr val="7030A0"/>
                    </a:solidFill>
                  </a:rPr>
                  <a:t>(i.e., </a:t>
                </a:r>
                <a:r>
                  <a:rPr lang="el-GR" i="0" dirty="0">
                    <a:solidFill>
                      <a:srgbClr val="7030A0"/>
                    </a:solidFill>
                  </a:rPr>
                  <a:t>Σ</a:t>
                </a:r>
                <a:r>
                  <a:rPr lang="en-US" i="0" baseline="-25000" dirty="0">
                    <a:solidFill>
                      <a:srgbClr val="7030A0"/>
                    </a:solidFill>
                  </a:rPr>
                  <a:t>k</a:t>
                </a:r>
                <a:r>
                  <a:rPr lang="en-US" i="0" dirty="0">
                    <a:solidFill>
                      <a:srgbClr val="7030A0"/>
                    </a:solidFill>
                  </a:rPr>
                  <a:t>) </a:t>
                </a:r>
                <a:endParaRPr lang="en-US" dirty="0">
                  <a:solidFill>
                    <a:srgbClr val="7030A0"/>
                  </a:solidFill>
                </a:endParaRPr>
              </a:p>
              <a:p>
                <a:pPr marL="342900" lvl="0" indent="-342900">
                  <a:lnSpc>
                    <a:spcPts val="2800"/>
                  </a:lnSpc>
                  <a:buFont typeface="Arial" panose="020B0604020202020204" pitchFamily="34" charset="0"/>
                  <a:buChar char="•"/>
                </a:pPr>
                <a:r>
                  <a:rPr lang="en-US" i="0" dirty="0">
                    <a:solidFill>
                      <a:srgbClr val="7030A0"/>
                    </a:solidFill>
                  </a:rPr>
                  <a:t>How much Site J wants to have Fragment </a:t>
                </a:r>
                <a:r>
                  <a:rPr lang="en-US" dirty="0" err="1">
                    <a:solidFill>
                      <a:srgbClr val="7030A0"/>
                    </a:solidFill>
                  </a:rPr>
                  <a:t>i</a:t>
                </a:r>
                <a:endParaRPr lang="en-US" dirty="0">
                  <a:solidFill>
                    <a:srgbClr val="7030A0"/>
                  </a:solidFill>
                </a:endParaRPr>
              </a:p>
            </p:txBody>
          </p:sp>
        </mc:Choice>
        <mc:Fallback xmlns="">
          <p:sp>
            <p:nvSpPr>
              <p:cNvPr id="7" name="Rectangle 6">
                <a:extLst>
                  <a:ext uri="{FF2B5EF4-FFF2-40B4-BE49-F238E27FC236}">
                    <a16:creationId xmlns:a16="http://schemas.microsoft.com/office/drawing/2014/main" id="{5C295C19-4665-4020-8BB1-04E358D73827}"/>
                  </a:ext>
                </a:extLst>
              </p:cNvPr>
              <p:cNvSpPr>
                <a:spLocks noRot="1" noChangeAspect="1" noMove="1" noResize="1" noEditPoints="1" noAdjustHandles="1" noChangeArrowheads="1" noChangeShapeType="1" noTextEdit="1"/>
              </p:cNvSpPr>
              <p:nvPr/>
            </p:nvSpPr>
            <p:spPr>
              <a:xfrm>
                <a:off x="756316" y="4385517"/>
                <a:ext cx="4931072" cy="2133918"/>
              </a:xfrm>
              <a:prstGeom prst="rect">
                <a:avLst/>
              </a:prstGeom>
              <a:blipFill>
                <a:blip r:embed="rId4"/>
                <a:stretch>
                  <a:fillRect l="-7362" t="-25281" r="-1595" b="-3371"/>
                </a:stretch>
              </a:blipFill>
              <a:ln w="381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26609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AC5ABA-7DE4-4401-BEB4-20A1531952E5}"/>
              </a:ext>
            </a:extLst>
          </p:cNvPr>
          <p:cNvSpPr/>
          <p:nvPr/>
        </p:nvSpPr>
        <p:spPr bwMode="auto">
          <a:xfrm>
            <a:off x="7247295" y="3701406"/>
            <a:ext cx="1380246" cy="1397087"/>
          </a:xfrm>
          <a:prstGeom prst="rect">
            <a:avLst/>
          </a:prstGeom>
          <a:solidFill>
            <a:srgbClr val="89E0FF"/>
          </a:solidFill>
          <a:ln w="9525" cap="flat" cmpd="sng" algn="ctr">
            <a:solidFill>
              <a:schemeClr val="tx1"/>
            </a:solidFill>
            <a:prstDash val="solid"/>
            <a:round/>
            <a:headEnd type="none" w="med" len="med"/>
            <a:tailEnd type="none" w="med" len="med"/>
          </a:ln>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4514" name="Rectangle 1026"/>
          <p:cNvSpPr>
            <a:spLocks noGrp="1" noChangeArrowheads="1"/>
          </p:cNvSpPr>
          <p:nvPr>
            <p:ph type="title"/>
          </p:nvPr>
        </p:nvSpPr>
        <p:spPr>
          <a:xfrm>
            <a:off x="381000" y="512257"/>
            <a:ext cx="8458200" cy="685800"/>
          </a:xfrm>
        </p:spPr>
        <p:txBody>
          <a:bodyPr/>
          <a:lstStyle/>
          <a:p>
            <a:pPr eaLnBrk="1" hangingPunct="1"/>
            <a:r>
              <a:rPr lang="en-US" sz="3600" dirty="0">
                <a:solidFill>
                  <a:srgbClr val="0067CE"/>
                </a:solidFill>
                <a:latin typeface="Comic Sans MS" pitchFamily="66" charset="0"/>
              </a:rPr>
              <a:t>Information for Fragment Allocation</a:t>
            </a:r>
          </a:p>
        </p:txBody>
      </p:sp>
      <p:sp>
        <p:nvSpPr>
          <p:cNvPr id="115715" name="Rectangle 1027"/>
          <p:cNvSpPr>
            <a:spLocks noGrp="1" noChangeArrowheads="1"/>
          </p:cNvSpPr>
          <p:nvPr>
            <p:ph type="body" idx="1"/>
          </p:nvPr>
        </p:nvSpPr>
        <p:spPr>
          <a:xfrm>
            <a:off x="533400" y="1506121"/>
            <a:ext cx="5486400" cy="2743200"/>
          </a:xfrm>
          <a:solidFill>
            <a:srgbClr val="D1FFF3"/>
          </a:solidFill>
          <a:ln>
            <a:noFill/>
            <a:miter lim="800000"/>
            <a:headEnd/>
            <a:tailEnd/>
          </a:ln>
        </p:spPr>
        <p:txBody>
          <a:bodyPr/>
          <a:lstStyle/>
          <a:p>
            <a:pPr eaLnBrk="1" hangingPunct="1">
              <a:spcAft>
                <a:spcPct val="30000"/>
              </a:spcAft>
            </a:pPr>
            <a:r>
              <a:rPr lang="en-US" sz="2200" b="1" dirty="0" err="1">
                <a:latin typeface="Comic Sans MS" pitchFamily="66" charset="0"/>
              </a:rPr>
              <a:t>Minterm</a:t>
            </a:r>
            <a:r>
              <a:rPr lang="en-US" sz="2200" b="1" dirty="0">
                <a:latin typeface="Comic Sans MS" pitchFamily="66" charset="0"/>
              </a:rPr>
              <a:t> Selectivity </a:t>
            </a:r>
            <a:r>
              <a:rPr lang="en-US" sz="2200" b="1" dirty="0" err="1">
                <a:latin typeface="Comic Sans MS" pitchFamily="66" charset="0"/>
              </a:rPr>
              <a:t>sel</a:t>
            </a:r>
            <a:r>
              <a:rPr lang="en-US" sz="2200" b="1" dirty="0">
                <a:latin typeface="Comic Sans MS" pitchFamily="66" charset="0"/>
              </a:rPr>
              <a:t>(m</a:t>
            </a:r>
            <a:r>
              <a:rPr lang="en-US" sz="2200" b="1" baseline="-24000" dirty="0">
                <a:latin typeface="Comic Sans MS" pitchFamily="66" charset="0"/>
              </a:rPr>
              <a:t>i</a:t>
            </a:r>
            <a:r>
              <a:rPr lang="en-US" sz="2200" b="1" dirty="0">
                <a:latin typeface="Comic Sans MS" pitchFamily="66" charset="0"/>
              </a:rPr>
              <a:t>):</a:t>
            </a:r>
            <a:r>
              <a:rPr lang="en-US" sz="2200" dirty="0">
                <a:latin typeface="Comic Sans MS" pitchFamily="66" charset="0"/>
              </a:rPr>
              <a:t>  number of tuples that would be accessed by a query specified according to a given </a:t>
            </a:r>
            <a:r>
              <a:rPr lang="en-US" sz="2200" dirty="0" err="1">
                <a:latin typeface="Comic Sans MS" pitchFamily="66" charset="0"/>
              </a:rPr>
              <a:t>minterm</a:t>
            </a:r>
            <a:r>
              <a:rPr lang="en-US" sz="2200" dirty="0">
                <a:latin typeface="Comic Sans MS" pitchFamily="66" charset="0"/>
              </a:rPr>
              <a:t> predicate.</a:t>
            </a:r>
          </a:p>
          <a:p>
            <a:pPr eaLnBrk="1" hangingPunct="1"/>
            <a:r>
              <a:rPr lang="en-US" sz="2200" b="1" dirty="0">
                <a:latin typeface="Comic Sans MS" pitchFamily="66" charset="0"/>
              </a:rPr>
              <a:t>Access Frequency </a:t>
            </a:r>
            <a:r>
              <a:rPr lang="en-US" sz="2200" b="1" dirty="0" err="1">
                <a:latin typeface="Comic Sans MS" pitchFamily="66" charset="0"/>
              </a:rPr>
              <a:t>acc</a:t>
            </a:r>
            <a:r>
              <a:rPr lang="en-US" sz="2200" b="1" dirty="0">
                <a:latin typeface="Comic Sans MS" pitchFamily="66" charset="0"/>
              </a:rPr>
              <a:t>(q</a:t>
            </a:r>
            <a:r>
              <a:rPr lang="en-US" sz="2200" b="1" baseline="-24000" dirty="0">
                <a:latin typeface="Comic Sans MS" pitchFamily="66" charset="0"/>
              </a:rPr>
              <a:t>i</a:t>
            </a:r>
            <a:r>
              <a:rPr lang="en-US" sz="2200" b="1" dirty="0">
                <a:latin typeface="Comic Sans MS" pitchFamily="66" charset="0"/>
              </a:rPr>
              <a:t>):</a:t>
            </a:r>
            <a:r>
              <a:rPr lang="en-US" sz="2200" dirty="0">
                <a:latin typeface="Comic Sans MS" pitchFamily="66" charset="0"/>
              </a:rPr>
              <a:t>  the access frequency of queries in a given period.</a:t>
            </a:r>
          </a:p>
        </p:txBody>
      </p:sp>
      <p:sp>
        <p:nvSpPr>
          <p:cNvPr id="6" name="Rounded Rectangular Callout 5"/>
          <p:cNvSpPr/>
          <p:nvPr/>
        </p:nvSpPr>
        <p:spPr bwMode="auto">
          <a:xfrm>
            <a:off x="2026532" y="4582036"/>
            <a:ext cx="3048000" cy="1596895"/>
          </a:xfrm>
          <a:prstGeom prst="wedgeRoundRectCallout">
            <a:avLst>
              <a:gd name="adj1" fmla="val 70719"/>
              <a:gd name="adj2" fmla="val -16345"/>
              <a:gd name="adj3" fmla="val 16667"/>
            </a:avLst>
          </a:prstGeom>
          <a:solidFill>
            <a:schemeClr val="tx1">
              <a:lumMod val="50000"/>
              <a:lumOff val="5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err="1">
                <a:ln>
                  <a:noFill/>
                </a:ln>
                <a:solidFill>
                  <a:srgbClr val="FFFF00"/>
                </a:solidFill>
                <a:effectLst/>
                <a:latin typeface="Comic Sans MS" pitchFamily="66" charset="0"/>
              </a:rPr>
              <a:t>Minterm</a:t>
            </a:r>
            <a:r>
              <a:rPr kumimoji="0" lang="en-US" sz="2200" b="0" i="1" u="none" strike="noStrike" cap="none" normalizeH="0" baseline="0" dirty="0">
                <a:ln>
                  <a:noFill/>
                </a:ln>
                <a:solidFill>
                  <a:srgbClr val="FFFF00"/>
                </a:solidFill>
                <a:effectLst/>
                <a:latin typeface="Comic Sans MS" pitchFamily="66" charset="0"/>
              </a:rPr>
              <a:t> selectivity </a:t>
            </a:r>
            <a:r>
              <a:rPr kumimoji="0" lang="en-US" sz="2200" b="0" i="1" u="none" strike="noStrike" cap="none" normalizeH="0" baseline="0" dirty="0">
                <a:ln>
                  <a:noFill/>
                </a:ln>
                <a:solidFill>
                  <a:schemeClr val="bg1"/>
                </a:solidFill>
                <a:effectLst/>
                <a:latin typeface="Comic Sans MS" pitchFamily="66" charset="0"/>
              </a:rPr>
              <a:t>and </a:t>
            </a:r>
            <a:r>
              <a:rPr kumimoji="0" lang="en-US" sz="2200" b="0" i="1" u="none" strike="noStrike" cap="none" normalizeH="0" baseline="0" dirty="0">
                <a:ln>
                  <a:noFill/>
                </a:ln>
                <a:solidFill>
                  <a:srgbClr val="FFFF00"/>
                </a:solidFill>
                <a:effectLst/>
                <a:latin typeface="Comic Sans MS" pitchFamily="66" charset="0"/>
              </a:rPr>
              <a:t>access freque</a:t>
            </a:r>
            <a:r>
              <a:rPr lang="en-US" sz="2200" dirty="0">
                <a:solidFill>
                  <a:srgbClr val="FFFF00"/>
                </a:solidFill>
              </a:rPr>
              <a:t>ncy </a:t>
            </a:r>
            <a:r>
              <a:rPr kumimoji="0" lang="en-US" sz="2200" b="0" i="1" u="none" strike="noStrike" cap="none" normalizeH="0" dirty="0">
                <a:ln>
                  <a:noFill/>
                </a:ln>
                <a:solidFill>
                  <a:schemeClr val="bg1"/>
                </a:solidFill>
                <a:effectLst/>
                <a:latin typeface="Comic Sans MS" pitchFamily="66" charset="0"/>
              </a:rPr>
              <a:t>guide the allocation activity</a:t>
            </a:r>
            <a:endParaRPr kumimoji="0" lang="en-US" sz="2200" b="0" i="1" u="none" strike="noStrike" cap="none" normalizeH="0" baseline="0" dirty="0">
              <a:ln>
                <a:noFill/>
              </a:ln>
              <a:solidFill>
                <a:schemeClr val="bg1"/>
              </a:solidFill>
              <a:effectLst/>
              <a:latin typeface="Comic Sans MS" pitchFamily="66" charset="0"/>
            </a:endParaRPr>
          </a:p>
        </p:txBody>
      </p:sp>
      <p:grpSp>
        <p:nvGrpSpPr>
          <p:cNvPr id="11" name="Group 10"/>
          <p:cNvGrpSpPr/>
          <p:nvPr/>
        </p:nvGrpSpPr>
        <p:grpSpPr>
          <a:xfrm>
            <a:off x="5889086" y="3812984"/>
            <a:ext cx="2873914" cy="2681882"/>
            <a:chOff x="6248400" y="4138018"/>
            <a:chExt cx="2873914" cy="268188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5448300"/>
              <a:ext cx="1371600" cy="1371600"/>
            </a:xfrm>
            <a:prstGeom prst="rect">
              <a:avLst/>
            </a:prstGeom>
          </p:spPr>
        </p:pic>
        <p:sp>
          <p:nvSpPr>
            <p:cNvPr id="7" name="Flowchart: Terminator 6"/>
            <p:cNvSpPr/>
            <p:nvPr/>
          </p:nvSpPr>
          <p:spPr bwMode="auto">
            <a:xfrm>
              <a:off x="7750005" y="4840537"/>
              <a:ext cx="1043696" cy="356114"/>
            </a:xfrm>
            <a:prstGeom prst="flowChartTerminator">
              <a:avLst/>
            </a:prstGeom>
            <a:solidFill>
              <a:srgbClr val="B8C6F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t>Query</a:t>
              </a:r>
              <a:endParaRPr kumimoji="0" lang="en-US" sz="1800" b="0" i="1" u="none" strike="noStrike" cap="none" normalizeH="0" baseline="0" dirty="0">
                <a:ln>
                  <a:noFill/>
                </a:ln>
                <a:solidFill>
                  <a:schemeClr val="tx1"/>
                </a:solidFill>
                <a:effectLst/>
                <a:latin typeface="Comic Sans MS" pitchFamily="66" charset="0"/>
              </a:endParaRPr>
            </a:p>
          </p:txBody>
        </p:sp>
        <p:sp>
          <p:nvSpPr>
            <p:cNvPr id="5" name="TextBox 4"/>
            <p:cNvSpPr txBox="1"/>
            <p:nvPr/>
          </p:nvSpPr>
          <p:spPr>
            <a:xfrm>
              <a:off x="7809322" y="6196188"/>
              <a:ext cx="1183337" cy="307777"/>
            </a:xfrm>
            <a:prstGeom prst="rect">
              <a:avLst/>
            </a:prstGeom>
            <a:noFill/>
          </p:spPr>
          <p:txBody>
            <a:bodyPr wrap="none" rtlCol="0">
              <a:spAutoFit/>
            </a:bodyPr>
            <a:lstStyle/>
            <a:p>
              <a:r>
                <a:rPr lang="en-US" sz="1400" dirty="0"/>
                <a:t>4000 tuples</a:t>
              </a:r>
            </a:p>
          </p:txBody>
        </p:sp>
        <p:sp>
          <p:nvSpPr>
            <p:cNvPr id="8" name="Bent-Up Arrow 7"/>
            <p:cNvSpPr/>
            <p:nvPr/>
          </p:nvSpPr>
          <p:spPr bwMode="auto">
            <a:xfrm>
              <a:off x="7467600" y="5242055"/>
              <a:ext cx="1018736" cy="962767"/>
            </a:xfrm>
            <a:prstGeom prst="bentUpArrow">
              <a:avLst>
                <a:gd name="adj1" fmla="val 25000"/>
                <a:gd name="adj2" fmla="val 25000"/>
                <a:gd name="adj3" fmla="val 28958"/>
              </a:avLst>
            </a:prstGeom>
            <a:solidFill>
              <a:srgbClr val="FF818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0" name="TextBox 9"/>
            <p:cNvSpPr txBox="1"/>
            <p:nvPr/>
          </p:nvSpPr>
          <p:spPr>
            <a:xfrm>
              <a:off x="7588250" y="4138018"/>
              <a:ext cx="1534064" cy="528350"/>
            </a:xfrm>
            <a:prstGeom prst="rect">
              <a:avLst/>
            </a:prstGeom>
            <a:noFill/>
          </p:spPr>
          <p:txBody>
            <a:bodyPr wrap="square" rtlCol="0">
              <a:spAutoFit/>
            </a:bodyPr>
            <a:lstStyle/>
            <a:p>
              <a:pPr>
                <a:lnSpc>
                  <a:spcPts val="1700"/>
                </a:lnSpc>
              </a:pPr>
              <a:r>
                <a:rPr lang="en-US" sz="1600" dirty="0"/>
                <a:t>Very popular at location </a:t>
              </a:r>
              <a:r>
                <a:rPr lang="en-US" sz="1600" dirty="0" err="1"/>
                <a:t>i</a:t>
              </a:r>
              <a:endParaRPr lang="en-US" sz="1600" dirty="0"/>
            </a:p>
          </p:txBody>
        </p:sp>
      </p:grpSp>
      <p:grpSp>
        <p:nvGrpSpPr>
          <p:cNvPr id="18" name="Group 17"/>
          <p:cNvGrpSpPr/>
          <p:nvPr/>
        </p:nvGrpSpPr>
        <p:grpSpPr>
          <a:xfrm>
            <a:off x="5789782" y="4452911"/>
            <a:ext cx="1570208" cy="1540997"/>
            <a:chOff x="6149096" y="4777945"/>
            <a:chExt cx="1570208" cy="1540997"/>
          </a:xfrm>
        </p:grpSpPr>
        <p:sp>
          <p:nvSpPr>
            <p:cNvPr id="12" name="Rounded Rectangle 11"/>
            <p:cNvSpPr/>
            <p:nvPr/>
          </p:nvSpPr>
          <p:spPr bwMode="auto">
            <a:xfrm>
              <a:off x="6149096" y="5855480"/>
              <a:ext cx="1570208" cy="463462"/>
            </a:xfrm>
            <a:prstGeom prst="roundRect">
              <a:avLst/>
            </a:prstGeom>
            <a:noFill/>
            <a:ln w="127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5" name="TextBox 14"/>
            <p:cNvSpPr txBox="1"/>
            <p:nvPr/>
          </p:nvSpPr>
          <p:spPr>
            <a:xfrm>
              <a:off x="6158100" y="4777945"/>
              <a:ext cx="1534064" cy="637547"/>
            </a:xfrm>
            <a:prstGeom prst="rect">
              <a:avLst/>
            </a:prstGeom>
            <a:noFill/>
          </p:spPr>
          <p:txBody>
            <a:bodyPr wrap="square" rtlCol="0">
              <a:spAutoFit/>
            </a:bodyPr>
            <a:lstStyle/>
            <a:p>
              <a:pPr>
                <a:lnSpc>
                  <a:spcPts val="1400"/>
                </a:lnSpc>
              </a:pPr>
              <a:r>
                <a:rPr lang="en-US" sz="1600" dirty="0">
                  <a:solidFill>
                    <a:srgbClr val="FF0000"/>
                  </a:solidFill>
                </a:rPr>
                <a:t>Give this fragment to</a:t>
              </a:r>
            </a:p>
            <a:p>
              <a:pPr>
                <a:lnSpc>
                  <a:spcPts val="1400"/>
                </a:lnSpc>
              </a:pPr>
              <a:r>
                <a:rPr lang="en-US" sz="1600" dirty="0">
                  <a:solidFill>
                    <a:srgbClr val="FF0000"/>
                  </a:solidFill>
                </a:rPr>
                <a:t>location </a:t>
              </a:r>
              <a:r>
                <a:rPr lang="en-US" sz="1600" dirty="0" err="1">
                  <a:solidFill>
                    <a:srgbClr val="FF0000"/>
                  </a:solidFill>
                </a:rPr>
                <a:t>i</a:t>
              </a:r>
              <a:endParaRPr lang="en-US" sz="1600" dirty="0">
                <a:solidFill>
                  <a:srgbClr val="FF0000"/>
                </a:solidFill>
              </a:endParaRPr>
            </a:p>
          </p:txBody>
        </p:sp>
        <p:cxnSp>
          <p:nvCxnSpPr>
            <p:cNvPr id="14" name="Straight Arrow Connector 13"/>
            <p:cNvCxnSpPr>
              <a:stCxn id="15" idx="2"/>
              <a:endCxn id="12" idx="0"/>
            </p:cNvCxnSpPr>
            <p:nvPr/>
          </p:nvCxnSpPr>
          <p:spPr bwMode="auto">
            <a:xfrm>
              <a:off x="6925132" y="5415492"/>
              <a:ext cx="9068" cy="439988"/>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grpSp>
      <p:sp>
        <p:nvSpPr>
          <p:cNvPr id="2" name="Speech Bubble: Rectangle with Corners Rounded 1">
            <a:extLst>
              <a:ext uri="{FF2B5EF4-FFF2-40B4-BE49-F238E27FC236}">
                <a16:creationId xmlns:a16="http://schemas.microsoft.com/office/drawing/2014/main" id="{7AEE4C81-8814-41D9-B57A-C2D113172410}"/>
              </a:ext>
            </a:extLst>
          </p:cNvPr>
          <p:cNvSpPr/>
          <p:nvPr/>
        </p:nvSpPr>
        <p:spPr bwMode="auto">
          <a:xfrm>
            <a:off x="6360634" y="1514935"/>
            <a:ext cx="1998712" cy="784343"/>
          </a:xfrm>
          <a:prstGeom prst="wedgeRoundRectCallout">
            <a:avLst>
              <a:gd name="adj1" fmla="val -70784"/>
              <a:gd name="adj2" fmla="val 22166"/>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How big is the fragment ?</a:t>
            </a:r>
          </a:p>
        </p:txBody>
      </p:sp>
      <p:sp>
        <p:nvSpPr>
          <p:cNvPr id="17" name="Speech Bubble: Rectangle with Corners Rounded 16">
            <a:extLst>
              <a:ext uri="{FF2B5EF4-FFF2-40B4-BE49-F238E27FC236}">
                <a16:creationId xmlns:a16="http://schemas.microsoft.com/office/drawing/2014/main" id="{BCFFF784-E3D1-4122-A9B9-0EA3858E9FD1}"/>
              </a:ext>
            </a:extLst>
          </p:cNvPr>
          <p:cNvSpPr/>
          <p:nvPr/>
        </p:nvSpPr>
        <p:spPr bwMode="auto">
          <a:xfrm>
            <a:off x="6198577" y="2626218"/>
            <a:ext cx="2235809" cy="802782"/>
          </a:xfrm>
          <a:prstGeom prst="wedgeRoundRectCallout">
            <a:avLst>
              <a:gd name="adj1" fmla="val -73712"/>
              <a:gd name="adj2" fmla="val 45490"/>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Comic Sans MS" pitchFamily="66" charset="0"/>
              </a:rPr>
              <a:t>How popular is the fragment ?</a:t>
            </a:r>
          </a:p>
        </p:txBody>
      </p:sp>
    </p:spTree>
    <p:extLst>
      <p:ext uri="{BB962C8B-B14F-4D97-AF65-F5344CB8AC3E}">
        <p14:creationId xmlns:p14="http://schemas.microsoft.com/office/powerpoint/2010/main" val="8639986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838200" y="715963"/>
            <a:ext cx="64283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i="0" dirty="0">
                <a:solidFill>
                  <a:srgbClr val="800080"/>
                </a:solidFill>
              </a:rPr>
              <a:t>Allocation of Data Fragments (1)</a:t>
            </a:r>
          </a:p>
        </p:txBody>
      </p:sp>
      <p:sp>
        <p:nvSpPr>
          <p:cNvPr id="23556" name="Text Box 3"/>
          <p:cNvSpPr txBox="1">
            <a:spLocks noChangeArrowheads="1"/>
          </p:cNvSpPr>
          <p:nvPr/>
        </p:nvSpPr>
        <p:spPr bwMode="auto">
          <a:xfrm>
            <a:off x="838200" y="1447800"/>
            <a:ext cx="7391400" cy="3253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35000"/>
              </a:spcAft>
            </a:pPr>
            <a:r>
              <a:rPr lang="en-US" b="1" i="0" dirty="0">
                <a:solidFill>
                  <a:schemeClr val="accent1">
                    <a:lumMod val="75000"/>
                  </a:schemeClr>
                </a:solidFill>
              </a:rPr>
              <a:t>No replication: Best Fit Strategy</a:t>
            </a:r>
          </a:p>
          <a:p>
            <a:pPr eaLnBrk="1" hangingPunct="1">
              <a:buFontTx/>
              <a:buChar char="•"/>
            </a:pPr>
            <a:r>
              <a:rPr lang="en-US" i="0" dirty="0"/>
              <a:t> The number of local references of </a:t>
            </a:r>
            <a:r>
              <a:rPr lang="en-US" i="0" dirty="0" err="1"/>
              <a:t>R</a:t>
            </a:r>
            <a:r>
              <a:rPr lang="en-US" i="0" baseline="-25000" dirty="0" err="1"/>
              <a:t>i</a:t>
            </a:r>
            <a:r>
              <a:rPr lang="en-US" i="0" dirty="0"/>
              <a:t> at site </a:t>
            </a:r>
            <a:r>
              <a:rPr lang="en-US" dirty="0"/>
              <a:t>j  </a:t>
            </a:r>
            <a:r>
              <a:rPr lang="en-US" i="0" dirty="0"/>
              <a:t>is</a:t>
            </a:r>
          </a:p>
          <a:p>
            <a:pPr eaLnBrk="1" hangingPunct="1">
              <a:buFontTx/>
              <a:buChar char="•"/>
            </a:pPr>
            <a:endParaRPr lang="en-US" i="0" dirty="0"/>
          </a:p>
          <a:p>
            <a:pPr eaLnBrk="1" hangingPunct="1">
              <a:buFontTx/>
              <a:buChar char="•"/>
            </a:pPr>
            <a:endParaRPr lang="en-US" i="0" dirty="0"/>
          </a:p>
          <a:p>
            <a:pPr eaLnBrk="1" hangingPunct="1">
              <a:buFontTx/>
              <a:buChar char="•"/>
            </a:pPr>
            <a:endParaRPr lang="en-US" i="0" dirty="0"/>
          </a:p>
          <a:p>
            <a:pPr eaLnBrk="1" hangingPunct="1">
              <a:buFontTx/>
              <a:buChar char="•"/>
            </a:pPr>
            <a:endParaRPr lang="en-US" i="0" dirty="0"/>
          </a:p>
          <a:p>
            <a:pPr eaLnBrk="1" hangingPunct="1"/>
            <a:endParaRPr lang="en-US" i="0" dirty="0"/>
          </a:p>
          <a:p>
            <a:pPr eaLnBrk="1" hangingPunct="1">
              <a:spcBef>
                <a:spcPts val="600"/>
              </a:spcBef>
              <a:buFontTx/>
              <a:buChar char="•"/>
            </a:pPr>
            <a:r>
              <a:rPr lang="en-US" sz="2000" b="1" i="0" dirty="0"/>
              <a:t> </a:t>
            </a:r>
            <a:r>
              <a:rPr lang="en-US" sz="2000" b="1" i="0" dirty="0" err="1"/>
              <a:t>R</a:t>
            </a:r>
            <a:r>
              <a:rPr lang="en-US" sz="2000" b="1" i="0" baseline="-25000" dirty="0" err="1"/>
              <a:t>i</a:t>
            </a:r>
            <a:r>
              <a:rPr lang="en-US" sz="2000" b="1" i="0" dirty="0"/>
              <a:t> is allocated at site </a:t>
            </a:r>
            <a:r>
              <a:rPr lang="en-US" sz="2000" b="1" dirty="0"/>
              <a:t>j*</a:t>
            </a:r>
            <a:r>
              <a:rPr lang="en-US" sz="2000" b="1" i="0" dirty="0"/>
              <a:t> such that </a:t>
            </a:r>
            <a:r>
              <a:rPr lang="en-US" sz="2000" b="1" i="0" dirty="0" err="1"/>
              <a:t>B</a:t>
            </a:r>
            <a:r>
              <a:rPr lang="en-US" sz="2000" b="1" i="0" baseline="-25000" dirty="0" err="1"/>
              <a:t>ij</a:t>
            </a:r>
            <a:r>
              <a:rPr lang="en-US" sz="2000" b="1" i="0" baseline="-25000" dirty="0"/>
              <a:t>*</a:t>
            </a:r>
            <a:r>
              <a:rPr lang="en-US" sz="2000" b="1" i="0" dirty="0"/>
              <a:t> is maximum.</a:t>
            </a:r>
            <a:r>
              <a:rPr lang="en-US" i="0" dirty="0"/>
              <a:t> </a:t>
            </a:r>
          </a:p>
        </p:txBody>
      </p:sp>
      <p:graphicFrame>
        <p:nvGraphicFramePr>
          <p:cNvPr id="23554" name="Object 4"/>
          <p:cNvGraphicFramePr>
            <a:graphicFrameLocks noChangeAspect="1"/>
          </p:cNvGraphicFramePr>
          <p:nvPr>
            <p:extLst>
              <p:ext uri="{D42A27DB-BD31-4B8C-83A1-F6EECF244321}">
                <p14:modId xmlns:p14="http://schemas.microsoft.com/office/powerpoint/2010/main" val="3000038498"/>
              </p:ext>
            </p:extLst>
          </p:nvPr>
        </p:nvGraphicFramePr>
        <p:xfrm>
          <a:off x="3017838" y="2422525"/>
          <a:ext cx="2849562" cy="998538"/>
        </p:xfrm>
        <a:graphic>
          <a:graphicData uri="http://schemas.openxmlformats.org/presentationml/2006/ole">
            <mc:AlternateContent xmlns:mc="http://schemas.openxmlformats.org/markup-compatibility/2006">
              <mc:Choice xmlns:v="urn:schemas-microsoft-com:vml" Requires="v">
                <p:oleObj name="Equation" r:id="rId3" imgW="838080" imgH="342720" progId="Equation.3">
                  <p:embed/>
                </p:oleObj>
              </mc:Choice>
              <mc:Fallback>
                <p:oleObj name="Equation" r:id="rId3" imgW="838080" imgH="342720" progId="Equation.3">
                  <p:embed/>
                  <p:pic>
                    <p:nvPicPr>
                      <p:cNvPr id="23554" name="Object 4"/>
                      <p:cNvPicPr>
                        <a:picLocks noChangeAspect="1" noChangeArrowheads="1"/>
                      </p:cNvPicPr>
                      <p:nvPr/>
                    </p:nvPicPr>
                    <p:blipFill>
                      <a:blip r:embed="rId4"/>
                      <a:srcRect/>
                      <a:stretch>
                        <a:fillRect/>
                      </a:stretch>
                    </p:blipFill>
                    <p:spPr bwMode="auto">
                      <a:xfrm>
                        <a:off x="3017838" y="2422525"/>
                        <a:ext cx="2849562" cy="998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557" name="Text Box 5"/>
          <p:cNvSpPr txBox="1">
            <a:spLocks noChangeArrowheads="1"/>
          </p:cNvSpPr>
          <p:nvPr/>
        </p:nvSpPr>
        <p:spPr bwMode="auto">
          <a:xfrm>
            <a:off x="684213" y="5126497"/>
            <a:ext cx="7924800" cy="1446550"/>
          </a:xfrm>
          <a:prstGeom prst="rect">
            <a:avLst/>
          </a:prstGeom>
          <a:solidFill>
            <a:srgbClr val="FFCC99"/>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Aft>
                <a:spcPct val="40000"/>
              </a:spcAft>
            </a:pPr>
            <a:r>
              <a:rPr lang="en-US" sz="2000" i="0" u="sng" dirty="0"/>
              <a:t>Advantage</a:t>
            </a:r>
            <a:r>
              <a:rPr lang="en-US" sz="2000" i="0" dirty="0"/>
              <a:t>: A fragment is allocated to a site that needs it most.</a:t>
            </a:r>
          </a:p>
          <a:p>
            <a:pPr eaLnBrk="1" hangingPunct="1"/>
            <a:r>
              <a:rPr lang="en-US" sz="2000" i="0" u="sng" dirty="0"/>
              <a:t>Note</a:t>
            </a:r>
            <a:r>
              <a:rPr lang="en-US" sz="2000" i="0" dirty="0"/>
              <a:t>: The units for allocation can take into consideration the derived fragmentation -  placing related fragments due to derived fragmentation to the same site. </a:t>
            </a:r>
          </a:p>
        </p:txBody>
      </p:sp>
      <p:sp>
        <p:nvSpPr>
          <p:cNvPr id="23558" name="Text Box 6"/>
          <p:cNvSpPr txBox="1">
            <a:spLocks noChangeArrowheads="1"/>
          </p:cNvSpPr>
          <p:nvPr/>
        </p:nvSpPr>
        <p:spPr bwMode="auto">
          <a:xfrm>
            <a:off x="2057400" y="3505200"/>
            <a:ext cx="2133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Sum over all applications</a:t>
            </a:r>
            <a:r>
              <a:rPr lang="en-US" sz="1400" dirty="0"/>
              <a:t> k </a:t>
            </a:r>
            <a:r>
              <a:rPr lang="en-US" sz="1400" i="0" dirty="0"/>
              <a:t>at </a:t>
            </a:r>
            <a:r>
              <a:rPr lang="en-US" sz="1400" dirty="0"/>
              <a:t>Site j</a:t>
            </a:r>
          </a:p>
        </p:txBody>
      </p:sp>
      <p:sp>
        <p:nvSpPr>
          <p:cNvPr id="23559" name="Text Box 7"/>
          <p:cNvSpPr txBox="1">
            <a:spLocks noChangeArrowheads="1"/>
          </p:cNvSpPr>
          <p:nvPr/>
        </p:nvSpPr>
        <p:spPr bwMode="auto">
          <a:xfrm>
            <a:off x="4110239" y="3547632"/>
            <a:ext cx="126509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dirty="0"/>
              <a:t>Application</a:t>
            </a:r>
            <a:r>
              <a:rPr lang="en-US" sz="1400" dirty="0"/>
              <a:t> k</a:t>
            </a:r>
          </a:p>
        </p:txBody>
      </p:sp>
      <p:sp>
        <p:nvSpPr>
          <p:cNvPr id="23560" name="Text Box 8"/>
          <p:cNvSpPr txBox="1">
            <a:spLocks noChangeArrowheads="1"/>
          </p:cNvSpPr>
          <p:nvPr/>
        </p:nvSpPr>
        <p:spPr bwMode="auto">
          <a:xfrm>
            <a:off x="6410620" y="2451100"/>
            <a:ext cx="10855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dirty="0"/>
              <a:t>Fragment </a:t>
            </a:r>
            <a:r>
              <a:rPr lang="en-US" sz="1400" dirty="0" err="1"/>
              <a:t>i</a:t>
            </a:r>
            <a:endParaRPr lang="en-US" sz="1400" dirty="0"/>
          </a:p>
        </p:txBody>
      </p:sp>
      <p:sp>
        <p:nvSpPr>
          <p:cNvPr id="23561" name="Text Box 9"/>
          <p:cNvSpPr txBox="1">
            <a:spLocks noChangeArrowheads="1"/>
          </p:cNvSpPr>
          <p:nvPr/>
        </p:nvSpPr>
        <p:spPr bwMode="auto">
          <a:xfrm>
            <a:off x="834726" y="2879725"/>
            <a:ext cx="180369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dirty="0"/>
              <a:t>Benefit fragment </a:t>
            </a:r>
            <a:r>
              <a:rPr lang="en-US" sz="1400" dirty="0" err="1"/>
              <a:t>i</a:t>
            </a:r>
            <a:r>
              <a:rPr lang="en-US" sz="1400" i="0" dirty="0"/>
              <a:t> </a:t>
            </a:r>
          </a:p>
          <a:p>
            <a:pPr algn="r" eaLnBrk="1" hangingPunct="1"/>
            <a:r>
              <a:rPr lang="en-US" sz="1400" i="0" dirty="0" err="1"/>
              <a:t>to</a:t>
            </a:r>
            <a:r>
              <a:rPr lang="en-US" sz="1400" dirty="0" err="1"/>
              <a:t>Site</a:t>
            </a:r>
            <a:r>
              <a:rPr lang="en-US" sz="1400" dirty="0"/>
              <a:t> j</a:t>
            </a:r>
          </a:p>
        </p:txBody>
      </p:sp>
      <p:sp>
        <p:nvSpPr>
          <p:cNvPr id="23562" name="Line 10"/>
          <p:cNvSpPr>
            <a:spLocks noChangeShapeType="1"/>
          </p:cNvSpPr>
          <p:nvPr/>
        </p:nvSpPr>
        <p:spPr bwMode="auto">
          <a:xfrm flipV="1">
            <a:off x="2667000" y="2803525"/>
            <a:ext cx="381000" cy="228600"/>
          </a:xfrm>
          <a:prstGeom prst="line">
            <a:avLst/>
          </a:prstGeom>
          <a:noFill/>
          <a:ln w="28575">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63" name="Line 11"/>
          <p:cNvSpPr>
            <a:spLocks noChangeShapeType="1"/>
          </p:cNvSpPr>
          <p:nvPr/>
        </p:nvSpPr>
        <p:spPr bwMode="auto">
          <a:xfrm flipV="1">
            <a:off x="3324225" y="3276600"/>
            <a:ext cx="926306" cy="381000"/>
          </a:xfrm>
          <a:prstGeom prst="line">
            <a:avLst/>
          </a:prstGeom>
          <a:noFill/>
          <a:ln w="28575">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64" name="Line 12"/>
          <p:cNvSpPr>
            <a:spLocks noChangeShapeType="1"/>
          </p:cNvSpPr>
          <p:nvPr/>
        </p:nvSpPr>
        <p:spPr bwMode="auto">
          <a:xfrm flipV="1">
            <a:off x="4876800" y="3108323"/>
            <a:ext cx="152400" cy="457201"/>
          </a:xfrm>
          <a:prstGeom prst="line">
            <a:avLst/>
          </a:prstGeom>
          <a:noFill/>
          <a:ln w="28575">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565" name="Line 13"/>
          <p:cNvSpPr>
            <a:spLocks noChangeShapeType="1"/>
          </p:cNvSpPr>
          <p:nvPr/>
        </p:nvSpPr>
        <p:spPr bwMode="auto">
          <a:xfrm flipH="1">
            <a:off x="5714999" y="2667000"/>
            <a:ext cx="685799" cy="301625"/>
          </a:xfrm>
          <a:prstGeom prst="line">
            <a:avLst/>
          </a:prstGeom>
          <a:noFill/>
          <a:ln w="28575">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Oval 1"/>
          <p:cNvSpPr/>
          <p:nvPr/>
        </p:nvSpPr>
        <p:spPr bwMode="auto">
          <a:xfrm>
            <a:off x="4646613" y="2422525"/>
            <a:ext cx="1092200" cy="846138"/>
          </a:xfrm>
          <a:prstGeom prst="ellipse">
            <a:avLst/>
          </a:prstGeom>
          <a:noFill/>
          <a:ln w="9525" cap="flat" cmpd="sng" algn="ctr">
            <a:solidFill>
              <a:srgbClr val="99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6" name="Text Box 7"/>
          <p:cNvSpPr txBox="1">
            <a:spLocks noChangeArrowheads="1"/>
          </p:cNvSpPr>
          <p:nvPr/>
        </p:nvSpPr>
        <p:spPr bwMode="auto">
          <a:xfrm>
            <a:off x="5145328" y="3317544"/>
            <a:ext cx="6671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dirty="0"/>
              <a:t>Site</a:t>
            </a:r>
            <a:r>
              <a:rPr lang="en-US" sz="1400" dirty="0"/>
              <a:t> j</a:t>
            </a:r>
          </a:p>
        </p:txBody>
      </p:sp>
      <p:sp>
        <p:nvSpPr>
          <p:cNvPr id="17" name="Line 12"/>
          <p:cNvSpPr>
            <a:spLocks noChangeShapeType="1"/>
          </p:cNvSpPr>
          <p:nvPr/>
        </p:nvSpPr>
        <p:spPr bwMode="auto">
          <a:xfrm flipH="1" flipV="1">
            <a:off x="5145328" y="3032124"/>
            <a:ext cx="257385" cy="342901"/>
          </a:xfrm>
          <a:prstGeom prst="line">
            <a:avLst/>
          </a:prstGeom>
          <a:noFill/>
          <a:ln w="28575">
            <a:solidFill>
              <a:srgbClr val="CC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 name="Rounded Rectangular Callout 17"/>
          <p:cNvSpPr/>
          <p:nvPr/>
        </p:nvSpPr>
        <p:spPr bwMode="auto">
          <a:xfrm>
            <a:off x="6048799" y="3108323"/>
            <a:ext cx="2743200" cy="993775"/>
          </a:xfrm>
          <a:prstGeom prst="wedgeRoundRectCallout">
            <a:avLst>
              <a:gd name="adj1" fmla="val -63061"/>
              <a:gd name="adj2" fmla="val -49641"/>
              <a:gd name="adj3" fmla="val 16667"/>
            </a:avLst>
          </a:prstGeom>
          <a:solidFill>
            <a:srgbClr val="7030A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00"/>
                </a:solidFill>
                <a:effectLst/>
                <a:latin typeface="Comic Sans MS" pitchFamily="66" charset="0"/>
              </a:rPr>
              <a:t>How much Site </a:t>
            </a:r>
            <a:r>
              <a:rPr kumimoji="0" lang="en-US" sz="1800" b="0" u="none" strike="noStrike" cap="none" normalizeH="0" baseline="0" dirty="0">
                <a:ln>
                  <a:noFill/>
                </a:ln>
                <a:solidFill>
                  <a:srgbClr val="FFFF00"/>
                </a:solidFill>
                <a:effectLst/>
                <a:latin typeface="Comic Sans MS" pitchFamily="66" charset="0"/>
              </a:rPr>
              <a:t>j</a:t>
            </a:r>
            <a:r>
              <a:rPr kumimoji="0" lang="en-US" sz="1800" b="0" i="0" u="none" strike="noStrike" cap="none" normalizeH="0" baseline="0" dirty="0">
                <a:ln>
                  <a:noFill/>
                </a:ln>
                <a:solidFill>
                  <a:srgbClr val="FFFF00"/>
                </a:solidFill>
                <a:effectLst/>
                <a:latin typeface="Comic Sans MS" pitchFamily="66" charset="0"/>
              </a:rPr>
              <a:t> would like to have fragment </a:t>
            </a:r>
            <a:r>
              <a:rPr kumimoji="0" lang="en-US" sz="1800" b="0" u="none" strike="noStrike" cap="none" normalizeH="0" baseline="0" dirty="0" err="1">
                <a:ln>
                  <a:noFill/>
                </a:ln>
                <a:solidFill>
                  <a:srgbClr val="FFFF00"/>
                </a:solidFill>
                <a:effectLst/>
                <a:latin typeface="Comic Sans MS" pitchFamily="66" charset="0"/>
              </a:rPr>
              <a:t>i</a:t>
            </a:r>
            <a:r>
              <a:rPr kumimoji="0" lang="en-US" sz="1800" b="0" i="0" u="none" strike="noStrike" cap="none" normalizeH="0" baseline="0" dirty="0">
                <a:ln>
                  <a:noFill/>
                </a:ln>
                <a:solidFill>
                  <a:srgbClr val="FFFF00"/>
                </a:solidFill>
                <a:effectLst/>
                <a:latin typeface="Comic Sans MS" pitchFamily="66" charset="0"/>
              </a:rPr>
              <a:t> due to Application </a:t>
            </a:r>
            <a:r>
              <a:rPr kumimoji="0" lang="en-US" sz="1800" b="0" u="none" strike="noStrike" cap="none" normalizeH="0" baseline="0" dirty="0">
                <a:ln>
                  <a:noFill/>
                </a:ln>
                <a:solidFill>
                  <a:srgbClr val="FFFF00"/>
                </a:solidFill>
                <a:effectLst/>
                <a:latin typeface="Comic Sans MS" pitchFamily="66" charset="0"/>
              </a:rPr>
              <a:t>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557"/>
                                        </p:tgtEl>
                                        <p:attrNameLst>
                                          <p:attrName>style.visibility</p:attrName>
                                        </p:attrNameLst>
                                      </p:cBhvr>
                                      <p:to>
                                        <p:strVal val="visible"/>
                                      </p:to>
                                    </p:set>
                                    <p:animEffect transition="in" filter="dissolve">
                                      <p:cBhvr>
                                        <p:cTn id="16"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6"/>
          <p:cNvSpPr>
            <a:spLocks noChangeArrowheads="1"/>
          </p:cNvSpPr>
          <p:nvPr/>
        </p:nvSpPr>
        <p:spPr bwMode="auto">
          <a:xfrm>
            <a:off x="2863850" y="2492930"/>
            <a:ext cx="1327145" cy="914400"/>
          </a:xfrm>
          <a:prstGeom prst="rect">
            <a:avLst/>
          </a:prstGeom>
          <a:solidFill>
            <a:srgbClr val="E1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24580" name="Rectangle 9"/>
          <p:cNvSpPr>
            <a:spLocks noChangeArrowheads="1"/>
          </p:cNvSpPr>
          <p:nvPr/>
        </p:nvSpPr>
        <p:spPr bwMode="auto">
          <a:xfrm>
            <a:off x="5181600" y="2286000"/>
            <a:ext cx="1676400" cy="914400"/>
          </a:xfrm>
          <a:prstGeom prst="rect">
            <a:avLst/>
          </a:prstGeom>
          <a:solidFill>
            <a:srgbClr val="FFFF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i="0">
              <a:solidFill>
                <a:srgbClr val="FFFF00"/>
              </a:solidFill>
            </a:endParaRPr>
          </a:p>
        </p:txBody>
      </p:sp>
      <p:sp>
        <p:nvSpPr>
          <p:cNvPr id="24581" name="Text Box 2"/>
          <p:cNvSpPr txBox="1">
            <a:spLocks noChangeArrowheads="1"/>
          </p:cNvSpPr>
          <p:nvPr/>
        </p:nvSpPr>
        <p:spPr bwMode="auto">
          <a:xfrm>
            <a:off x="790394" y="351109"/>
            <a:ext cx="649408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i="0" dirty="0">
                <a:solidFill>
                  <a:srgbClr val="FF9933"/>
                </a:solidFill>
              </a:rPr>
              <a:t>Allocation of Data Fragments (2)</a:t>
            </a:r>
          </a:p>
        </p:txBody>
      </p:sp>
      <p:sp>
        <p:nvSpPr>
          <p:cNvPr id="24582" name="Text Box 3"/>
          <p:cNvSpPr txBox="1">
            <a:spLocks noChangeArrowheads="1"/>
          </p:cNvSpPr>
          <p:nvPr/>
        </p:nvSpPr>
        <p:spPr bwMode="auto">
          <a:xfrm>
            <a:off x="692966" y="1076325"/>
            <a:ext cx="62690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b="1" i="0" dirty="0">
                <a:solidFill>
                  <a:srgbClr val="00BE8C"/>
                </a:solidFill>
              </a:rPr>
              <a:t>All beneficial sites approach (replication)</a:t>
            </a:r>
          </a:p>
        </p:txBody>
      </p:sp>
      <mc:AlternateContent xmlns:mc="http://schemas.openxmlformats.org/markup-compatibility/2006" xmlns:a14="http://schemas.microsoft.com/office/drawing/2010/main">
        <mc:Choice Requires="a14">
          <p:sp>
            <p:nvSpPr>
              <p:cNvPr id="24578" name="Object 5"/>
              <p:cNvSpPr txBox="1"/>
              <p:nvPr/>
            </p:nvSpPr>
            <p:spPr bwMode="auto">
              <a:xfrm>
                <a:off x="2038173" y="2367065"/>
                <a:ext cx="5029192" cy="1144589"/>
              </a:xfrm>
              <a:prstGeom prst="rect">
                <a:avLst/>
              </a:prstGeom>
              <a:noFill/>
              <a:extLst>
                <a:ext uri="{909E8E84-426E-40dd-AFC4-6F175D3DCCD1}">
                  <a14:hiddenFill xmlns="">
                    <a:solidFill>
                      <a:srgbClr val="FFFFFF"/>
                    </a:solidFill>
                  </a14:hiddenFill>
                </a:ext>
              </a:extLst>
            </p:spPr>
            <p:txBody>
              <a:bodyPr>
                <a:no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𝐵</m:t>
                          </m:r>
                        </m:e>
                        <m:sub>
                          <m:r>
                            <a:rPr lang="en-US" i="1">
                              <a:solidFill>
                                <a:srgbClr val="000000"/>
                              </a:solidFill>
                              <a:latin typeface="Cambria Math" panose="02040503050406030204" pitchFamily="18" charset="0"/>
                            </a:rPr>
                            <m:t>𝑖𝑗</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𝑘𝑗</m:t>
                              </m:r>
                            </m:sub>
                          </m:sSub>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𝑛</m:t>
                              </m:r>
                            </m:e>
                            <m:sub>
                              <m:r>
                                <a:rPr lang="en-US" i="1">
                                  <a:solidFill>
                                    <a:srgbClr val="000000"/>
                                  </a:solidFill>
                                  <a:latin typeface="Cambria Math" panose="02040503050406030204" pitchFamily="18" charset="0"/>
                                </a:rPr>
                                <m:t>𝑘𝑖</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 </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sub>
                            <m:sup/>
                            <m:e>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𝑓</m:t>
                                      </m:r>
                                    </m:e>
                                    <m:sub>
                                      <m:r>
                                        <a:rPr lang="en-US" i="1">
                                          <a:solidFill>
                                            <a:srgbClr val="000000"/>
                                          </a:solidFill>
                                          <a:latin typeface="Cambria Math" panose="02040503050406030204" pitchFamily="18" charset="0"/>
                                        </a:rPr>
                                        <m:t>𝑘𝑗</m:t>
                                      </m:r>
                                      <m:r>
                                        <a:rPr lang="en-US" i="1">
                                          <a:solidFill>
                                            <a:srgbClr val="000000"/>
                                          </a:solidFill>
                                          <a:latin typeface="Cambria Math" panose="02040503050406030204" pitchFamily="18" charset="0"/>
                                        </a:rPr>
                                        <m:t>′</m:t>
                                      </m:r>
                                    </m:sub>
                                  </m:sSub>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𝑘𝑖</m:t>
                                      </m:r>
                                    </m:sub>
                                  </m:sSub>
                                </m:e>
                              </m:nary>
                            </m:e>
                          </m:nary>
                        </m:e>
                      </m:nary>
                    </m:oMath>
                  </m:oMathPara>
                </a14:m>
                <a:endParaRPr lang="en-US" dirty="0"/>
              </a:p>
            </p:txBody>
          </p:sp>
        </mc:Choice>
        <mc:Fallback xmlns="">
          <p:sp>
            <p:nvSpPr>
              <p:cNvPr id="24578" name="Object 5"/>
              <p:cNvSpPr txBox="1">
                <a:spLocks noRot="1" noChangeAspect="1" noMove="1" noResize="1" noEditPoints="1" noAdjustHandles="1" noChangeArrowheads="1" noChangeShapeType="1" noTextEdit="1"/>
              </p:cNvSpPr>
              <p:nvPr/>
            </p:nvSpPr>
            <p:spPr bwMode="auto">
              <a:xfrm>
                <a:off x="2038173" y="2367065"/>
                <a:ext cx="5029192" cy="1144589"/>
              </a:xfrm>
              <a:prstGeom prst="rect">
                <a:avLst/>
              </a:prstGeom>
              <a:blipFill>
                <a:blip r:embed="rId3"/>
                <a:stretch>
                  <a:fillRect/>
                </a:stretch>
              </a:blipFill>
              <a:extLst>
                <a:ext uri="{909E8E84-426E-40dd-AFC4-6F175D3DCCD1}">
                  <a14:hiddenFill xmlns:a14="http://schemas.microsoft.com/office/drawing/2010/main" xmlns="">
                    <a:solidFill>
                      <a:srgbClr val="FFFFFF"/>
                    </a:solidFill>
                  </a14:hiddenFill>
                </a:ext>
              </a:extLst>
            </p:spPr>
            <p:txBody>
              <a:bodyPr/>
              <a:lstStyle/>
              <a:p>
                <a:r>
                  <a:rPr lang="en-US">
                    <a:noFill/>
                  </a:rPr>
                  <a:t> </a:t>
                </a:r>
              </a:p>
            </p:txBody>
          </p:sp>
        </mc:Fallback>
      </mc:AlternateContent>
      <p:sp>
        <p:nvSpPr>
          <p:cNvPr id="24583" name="Line 7"/>
          <p:cNvSpPr>
            <a:spLocks noChangeShapeType="1"/>
          </p:cNvSpPr>
          <p:nvPr/>
        </p:nvSpPr>
        <p:spPr bwMode="auto">
          <a:xfrm flipH="1">
            <a:off x="3230741" y="3187699"/>
            <a:ext cx="277578" cy="65511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84" name="Text Box 8"/>
          <p:cNvSpPr txBox="1">
            <a:spLocks noChangeArrowheads="1"/>
          </p:cNvSpPr>
          <p:nvPr/>
        </p:nvSpPr>
        <p:spPr bwMode="auto">
          <a:xfrm>
            <a:off x="2427767" y="3842815"/>
            <a:ext cx="1828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Savings due to having a local copy</a:t>
            </a:r>
          </a:p>
          <a:p>
            <a:pPr eaLnBrk="1" hangingPunct="1"/>
            <a:endParaRPr lang="en-US" sz="1600" i="0" dirty="0"/>
          </a:p>
        </p:txBody>
      </p:sp>
      <p:sp>
        <p:nvSpPr>
          <p:cNvPr id="24585" name="Line 10"/>
          <p:cNvSpPr>
            <a:spLocks noChangeShapeType="1"/>
          </p:cNvSpPr>
          <p:nvPr/>
        </p:nvSpPr>
        <p:spPr bwMode="auto">
          <a:xfrm>
            <a:off x="6477000" y="2971800"/>
            <a:ext cx="381000" cy="50751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86" name="Text Box 11"/>
          <p:cNvSpPr txBox="1">
            <a:spLocks noChangeArrowheads="1"/>
          </p:cNvSpPr>
          <p:nvPr/>
        </p:nvSpPr>
        <p:spPr bwMode="auto">
          <a:xfrm>
            <a:off x="6306385" y="3487716"/>
            <a:ext cx="19050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t>Cost of update references from other sites</a:t>
            </a:r>
          </a:p>
        </p:txBody>
      </p:sp>
      <p:sp>
        <p:nvSpPr>
          <p:cNvPr id="24587" name="Text Box 12"/>
          <p:cNvSpPr txBox="1">
            <a:spLocks noChangeArrowheads="1"/>
          </p:cNvSpPr>
          <p:nvPr/>
        </p:nvSpPr>
        <p:spPr bwMode="auto">
          <a:xfrm>
            <a:off x="838200" y="4984750"/>
            <a:ext cx="7559675" cy="1354217"/>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marL="342900" indent="-342900" eaLnBrk="1" hangingPunct="1">
              <a:spcBef>
                <a:spcPts val="600"/>
              </a:spcBef>
              <a:spcAft>
                <a:spcPts val="1200"/>
              </a:spcAft>
              <a:buFont typeface="Arial" pitchFamily="34" charset="0"/>
              <a:buChar char="•"/>
            </a:pPr>
            <a:r>
              <a:rPr lang="en-US" dirty="0" err="1"/>
              <a:t>R</a:t>
            </a:r>
            <a:r>
              <a:rPr lang="en-US" baseline="-25000" dirty="0" err="1"/>
              <a:t>i</a:t>
            </a:r>
            <a:r>
              <a:rPr lang="en-US" i="0" dirty="0"/>
              <a:t> is allocated at all sites </a:t>
            </a:r>
            <a:r>
              <a:rPr lang="en-US" dirty="0"/>
              <a:t>j*</a:t>
            </a:r>
            <a:r>
              <a:rPr lang="en-US" i="0" dirty="0"/>
              <a:t> such that </a:t>
            </a:r>
            <a:r>
              <a:rPr lang="en-US" dirty="0" err="1"/>
              <a:t>B</a:t>
            </a:r>
            <a:r>
              <a:rPr lang="en-US" baseline="-25000" dirty="0" err="1"/>
              <a:t>ij</a:t>
            </a:r>
            <a:r>
              <a:rPr lang="en-US" baseline="-25000" dirty="0"/>
              <a:t>*</a:t>
            </a:r>
            <a:r>
              <a:rPr lang="en-US" i="0" dirty="0"/>
              <a:t> &gt; 0.</a:t>
            </a:r>
          </a:p>
          <a:p>
            <a:pPr marL="342900" indent="-342900" eaLnBrk="1" hangingPunct="1">
              <a:buFont typeface="Arial" pitchFamily="34" charset="0"/>
              <a:buChar char="•"/>
            </a:pPr>
            <a:r>
              <a:rPr lang="en-US" i="0" dirty="0"/>
              <a:t>When all </a:t>
            </a:r>
            <a:r>
              <a:rPr lang="en-US" dirty="0" err="1"/>
              <a:t>B</a:t>
            </a:r>
            <a:r>
              <a:rPr lang="en-US" baseline="-25000" dirty="0" err="1"/>
              <a:t>ij</a:t>
            </a:r>
            <a:r>
              <a:rPr lang="en-US" i="0" dirty="0" err="1"/>
              <a:t>’s</a:t>
            </a:r>
            <a:r>
              <a:rPr lang="en-US" i="0" dirty="0"/>
              <a:t> are negative, a single copy of </a:t>
            </a:r>
            <a:r>
              <a:rPr lang="en-US" dirty="0" err="1"/>
              <a:t>R</a:t>
            </a:r>
            <a:r>
              <a:rPr lang="en-US" baseline="-25000" dirty="0" err="1"/>
              <a:t>i</a:t>
            </a:r>
            <a:r>
              <a:rPr lang="en-US" i="0" dirty="0"/>
              <a:t> is placed at the site such that </a:t>
            </a:r>
            <a:r>
              <a:rPr lang="en-US" dirty="0" err="1"/>
              <a:t>B</a:t>
            </a:r>
            <a:r>
              <a:rPr lang="en-US" baseline="-25000" dirty="0" err="1"/>
              <a:t>ij</a:t>
            </a:r>
            <a:r>
              <a:rPr lang="en-US" baseline="-25000" dirty="0"/>
              <a:t>*</a:t>
            </a:r>
            <a:r>
              <a:rPr lang="en-US" i="0" dirty="0"/>
              <a:t> is maximum.</a:t>
            </a:r>
          </a:p>
        </p:txBody>
      </p:sp>
      <p:sp>
        <p:nvSpPr>
          <p:cNvPr id="12" name="Line Callout 1 11"/>
          <p:cNvSpPr/>
          <p:nvPr/>
        </p:nvSpPr>
        <p:spPr bwMode="auto">
          <a:xfrm>
            <a:off x="780873" y="3289300"/>
            <a:ext cx="1143000" cy="381000"/>
          </a:xfrm>
          <a:prstGeom prst="borderCallout1">
            <a:avLst>
              <a:gd name="adj1" fmla="val 53416"/>
              <a:gd name="adj2" fmla="val 100054"/>
              <a:gd name="adj3" fmla="val -85139"/>
              <a:gd name="adj4" fmla="val 129358"/>
            </a:avLst>
          </a:prstGeom>
          <a:solidFill>
            <a:schemeClr val="accent3">
              <a:lumMod val="85000"/>
            </a:schemeClr>
          </a:solidFill>
          <a:ln w="9525" cap="flat" cmpd="sng" algn="ctr">
            <a:solidFill>
              <a:schemeClr val="tx1"/>
            </a:solidFill>
            <a:prstDash val="solid"/>
            <a:round/>
            <a:headEnd type="none" w="med" len="med"/>
            <a:tailEnd type="triangle" w="med" len="med"/>
          </a:ln>
          <a:effectLst/>
        </p:spPr>
        <p:txBody>
          <a:bodyPr anchor="ctr" anchorCtr="1"/>
          <a:lstStyle/>
          <a:p>
            <a:pPr algn="ctr">
              <a:defRPr/>
            </a:pPr>
            <a:r>
              <a:rPr lang="en-US" sz="1400" dirty="0"/>
              <a:t>Fragment  </a:t>
            </a:r>
            <a:r>
              <a:rPr lang="en-US" sz="1400" dirty="0" err="1"/>
              <a:t>i</a:t>
            </a:r>
            <a:endParaRPr lang="en-US" sz="1400" dirty="0"/>
          </a:p>
        </p:txBody>
      </p:sp>
      <p:sp>
        <p:nvSpPr>
          <p:cNvPr id="13" name="Line Callout 1 12"/>
          <p:cNvSpPr/>
          <p:nvPr/>
        </p:nvSpPr>
        <p:spPr bwMode="auto">
          <a:xfrm>
            <a:off x="692966" y="3946525"/>
            <a:ext cx="1143000" cy="381000"/>
          </a:xfrm>
          <a:prstGeom prst="borderCallout1">
            <a:avLst>
              <a:gd name="adj1" fmla="val 53416"/>
              <a:gd name="adj2" fmla="val 100054"/>
              <a:gd name="adj3" fmla="val -238672"/>
              <a:gd name="adj4" fmla="val 147815"/>
            </a:avLst>
          </a:prstGeom>
          <a:solidFill>
            <a:schemeClr val="accent3">
              <a:lumMod val="85000"/>
            </a:schemeClr>
          </a:solidFill>
          <a:ln w="9525" cap="flat" cmpd="sng" algn="ctr">
            <a:solidFill>
              <a:schemeClr val="tx1"/>
            </a:solidFill>
            <a:prstDash val="solid"/>
            <a:round/>
            <a:headEnd type="none" w="med" len="med"/>
            <a:tailEnd type="triangle" w="med" len="med"/>
          </a:ln>
          <a:effectLst/>
        </p:spPr>
        <p:txBody>
          <a:bodyPr anchor="ctr" anchorCtr="1"/>
          <a:lstStyle/>
          <a:p>
            <a:pPr algn="ctr">
              <a:defRPr/>
            </a:pPr>
            <a:r>
              <a:rPr lang="en-US" sz="1400" dirty="0"/>
              <a:t>Site  j</a:t>
            </a:r>
          </a:p>
        </p:txBody>
      </p:sp>
      <p:sp>
        <p:nvSpPr>
          <p:cNvPr id="2" name="Oval Callout 1"/>
          <p:cNvSpPr/>
          <p:nvPr/>
        </p:nvSpPr>
        <p:spPr bwMode="auto">
          <a:xfrm>
            <a:off x="2749731" y="1687775"/>
            <a:ext cx="1524000" cy="612648"/>
          </a:xfrm>
          <a:prstGeom prst="wedgeEllipseCallout">
            <a:avLst>
              <a:gd name="adj1" fmla="val 41738"/>
              <a:gd name="adj2" fmla="val 71029"/>
            </a:avLst>
          </a:prstGeom>
          <a:solidFill>
            <a:srgbClr val="9999F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bg1"/>
                </a:solidFill>
                <a:effectLst/>
                <a:latin typeface="Comic Sans MS" pitchFamily="66" charset="0"/>
              </a:rPr>
              <a:t>Good for Site</a:t>
            </a:r>
            <a:r>
              <a:rPr kumimoji="0" lang="en-US" sz="1600" b="0" i="1" u="none" strike="noStrike" cap="none" normalizeH="0" dirty="0">
                <a:ln>
                  <a:noFill/>
                </a:ln>
                <a:solidFill>
                  <a:schemeClr val="bg1"/>
                </a:solidFill>
                <a:effectLst/>
                <a:latin typeface="Comic Sans MS" pitchFamily="66" charset="0"/>
              </a:rPr>
              <a:t> j</a:t>
            </a:r>
            <a:endParaRPr kumimoji="0" lang="en-US" sz="1600" b="0" i="1" u="none" strike="noStrike" cap="none" normalizeH="0" baseline="0" dirty="0">
              <a:ln>
                <a:noFill/>
              </a:ln>
              <a:solidFill>
                <a:schemeClr val="bg1"/>
              </a:solidFill>
              <a:effectLst/>
              <a:latin typeface="Comic Sans MS" pitchFamily="66" charset="0"/>
            </a:endParaRPr>
          </a:p>
        </p:txBody>
      </p:sp>
      <p:sp>
        <p:nvSpPr>
          <p:cNvPr id="15" name="Oval Callout 14"/>
          <p:cNvSpPr/>
          <p:nvPr/>
        </p:nvSpPr>
        <p:spPr bwMode="auto">
          <a:xfrm>
            <a:off x="6705600" y="1647063"/>
            <a:ext cx="1891484" cy="788924"/>
          </a:xfrm>
          <a:prstGeom prst="wedgeEllipseCallout">
            <a:avLst>
              <a:gd name="adj1" fmla="val -52877"/>
              <a:gd name="adj2" fmla="val 47848"/>
            </a:avLst>
          </a:prstGeom>
          <a:solidFill>
            <a:srgbClr val="9999F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Bad</a:t>
            </a:r>
            <a:r>
              <a:rPr kumimoji="0" lang="en-US" sz="1600" b="0" i="1" u="none" strike="noStrike" cap="none" normalizeH="0" baseline="0" dirty="0">
                <a:ln>
                  <a:noFill/>
                </a:ln>
                <a:solidFill>
                  <a:schemeClr val="bg1"/>
                </a:solidFill>
                <a:effectLst/>
                <a:latin typeface="Comic Sans MS" pitchFamily="66" charset="0"/>
              </a:rPr>
              <a:t> for </a:t>
            </a:r>
            <a:r>
              <a:rPr lang="en-US" sz="1600" dirty="0">
                <a:solidFill>
                  <a:schemeClr val="bg1"/>
                </a:solidFill>
              </a:rPr>
              <a:t>other si</a:t>
            </a:r>
            <a:r>
              <a:rPr kumimoji="0" lang="en-US" sz="1600" b="0" i="1" u="none" strike="noStrike" cap="none" normalizeH="0" baseline="0" dirty="0">
                <a:ln>
                  <a:noFill/>
                </a:ln>
                <a:solidFill>
                  <a:schemeClr val="bg1"/>
                </a:solidFill>
                <a:effectLst/>
                <a:latin typeface="Comic Sans MS" pitchFamily="66" charset="0"/>
              </a:rPr>
              <a:t>tes</a:t>
            </a:r>
          </a:p>
        </p:txBody>
      </p:sp>
      <p:sp>
        <p:nvSpPr>
          <p:cNvPr id="16" name="Oval 15"/>
          <p:cNvSpPr/>
          <p:nvPr/>
        </p:nvSpPr>
        <p:spPr bwMode="auto">
          <a:xfrm>
            <a:off x="4708721" y="3058086"/>
            <a:ext cx="777673" cy="393210"/>
          </a:xfrm>
          <a:prstGeom prst="ellipse">
            <a:avLst/>
          </a:prstGeom>
          <a:noFill/>
          <a:ln w="9525" cap="flat" cmpd="sng" algn="ctr">
            <a:solidFill>
              <a:srgbClr val="99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 name="TextBox 2"/>
          <p:cNvSpPr txBox="1"/>
          <p:nvPr/>
        </p:nvSpPr>
        <p:spPr>
          <a:xfrm>
            <a:off x="4568705" y="3496528"/>
            <a:ext cx="800101" cy="1015663"/>
          </a:xfrm>
          <a:prstGeom prst="rect">
            <a:avLst/>
          </a:prstGeom>
          <a:noFill/>
        </p:spPr>
        <p:txBody>
          <a:bodyPr wrap="square" rtlCol="0">
            <a:spAutoFit/>
          </a:bodyPr>
          <a:lstStyle/>
          <a:p>
            <a:pPr>
              <a:lnSpc>
                <a:spcPts val="1800"/>
              </a:lnSpc>
            </a:pPr>
            <a:r>
              <a:rPr lang="en-US" sz="1600" dirty="0">
                <a:solidFill>
                  <a:srgbClr val="7030A0"/>
                </a:solidFill>
              </a:rPr>
              <a:t>Other sites (not site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781050" y="561975"/>
            <a:ext cx="649408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3200" i="0" dirty="0">
                <a:solidFill>
                  <a:srgbClr val="FF9933"/>
                </a:solidFill>
              </a:rPr>
              <a:t>Allocation of Data Fragments (3)</a:t>
            </a:r>
          </a:p>
        </p:txBody>
      </p:sp>
      <p:sp>
        <p:nvSpPr>
          <p:cNvPr id="25605" name="Text Box 5"/>
          <p:cNvSpPr txBox="1">
            <a:spLocks noChangeArrowheads="1"/>
          </p:cNvSpPr>
          <p:nvPr/>
        </p:nvSpPr>
        <p:spPr bwMode="auto">
          <a:xfrm>
            <a:off x="685800" y="1295400"/>
            <a:ext cx="59009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b="1" i="0" dirty="0">
                <a:solidFill>
                  <a:srgbClr val="00BE8C"/>
                </a:solidFill>
              </a:rPr>
              <a:t>Considering reliability and availability:</a:t>
            </a:r>
          </a:p>
        </p:txBody>
      </p:sp>
      <p:graphicFrame>
        <p:nvGraphicFramePr>
          <p:cNvPr id="132129" name="Group 33"/>
          <p:cNvGraphicFramePr>
            <a:graphicFrameLocks noGrp="1"/>
          </p:cNvGraphicFramePr>
          <p:nvPr/>
        </p:nvGraphicFramePr>
        <p:xfrm>
          <a:off x="914400" y="1905000"/>
          <a:ext cx="7239000" cy="1646238"/>
        </p:xfrm>
        <a:graphic>
          <a:graphicData uri="http://schemas.openxmlformats.org/drawingml/2006/table">
            <a:tbl>
              <a:tblPr/>
              <a:tblGrid>
                <a:gridCol w="642938">
                  <a:extLst>
                    <a:ext uri="{9D8B030D-6E8A-4147-A177-3AD203B41FA5}">
                      <a16:colId xmlns:a16="http://schemas.microsoft.com/office/drawing/2014/main" val="20000"/>
                    </a:ext>
                  </a:extLst>
                </a:gridCol>
                <a:gridCol w="6596062">
                  <a:extLst>
                    <a:ext uri="{9D8B030D-6E8A-4147-A177-3AD203B41FA5}">
                      <a16:colId xmlns:a16="http://schemas.microsoft.com/office/drawing/2014/main" val="20001"/>
                    </a:ext>
                  </a:extLst>
                </a:gridCol>
              </a:tblGrid>
              <a:tr h="533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d</a:t>
                      </a:r>
                      <a:r>
                        <a:rPr kumimoji="0" lang="en-US" sz="1800" b="0" i="0" u="none" strike="noStrike" cap="none" normalizeH="0" baseline="-25000">
                          <a:ln>
                            <a:noFill/>
                          </a:ln>
                          <a:solidFill>
                            <a:schemeClr val="tx1"/>
                          </a:solidFill>
                          <a:effectLst/>
                          <a:latin typeface="Times New Roman" pitchFamily="18" charset="0"/>
                          <a:cs typeface="Arial" charset="0"/>
                        </a:rPr>
                        <a:t>i</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cs typeface="Arial" charset="0"/>
                        </a:rPr>
                        <a:t>The degree of redundancy of R</a:t>
                      </a:r>
                      <a:r>
                        <a:rPr kumimoji="0" lang="en-US" sz="1600" b="0" i="0" u="none" strike="noStrike" cap="none" normalizeH="0" baseline="-25000">
                          <a:ln>
                            <a:noFill/>
                          </a:ln>
                          <a:solidFill>
                            <a:schemeClr val="tx1"/>
                          </a:solidFill>
                          <a:effectLst/>
                          <a:latin typeface="Comic Sans MS" pitchFamily="66" charset="0"/>
                          <a:cs typeface="Arial" charset="0"/>
                        </a:rPr>
                        <a:t>i</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rPr>
                        <a:t>F</a:t>
                      </a:r>
                      <a:r>
                        <a:rPr kumimoji="0" lang="en-US" sz="1600" b="0" i="0" u="none" strike="noStrike" cap="none" normalizeH="0" baseline="-25000">
                          <a:ln>
                            <a:noFill/>
                          </a:ln>
                          <a:solidFill>
                            <a:schemeClr val="tx1"/>
                          </a:solidFill>
                          <a:effectLst/>
                          <a:latin typeface="Times New Roman" pitchFamily="18" charset="0"/>
                          <a:cs typeface="Arial" charset="0"/>
                        </a:rPr>
                        <a:t>i</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cs typeface="Arial" charset="0"/>
                        </a:rPr>
                        <a:t>The reliability and availability benefit of having R</a:t>
                      </a:r>
                      <a:r>
                        <a:rPr kumimoji="0" lang="en-US" sz="1600" b="0" i="0" u="none" strike="noStrike" cap="none" normalizeH="0" baseline="-25000">
                          <a:ln>
                            <a:noFill/>
                          </a:ln>
                          <a:solidFill>
                            <a:schemeClr val="tx1"/>
                          </a:solidFill>
                          <a:effectLst/>
                          <a:latin typeface="Comic Sans MS" pitchFamily="66" charset="0"/>
                          <a:cs typeface="Arial" charset="0"/>
                        </a:rPr>
                        <a:t>i</a:t>
                      </a:r>
                      <a:r>
                        <a:rPr kumimoji="0" lang="en-US" sz="1600" b="0" i="0" u="none" strike="noStrike" cap="none" normalizeH="0" baseline="0">
                          <a:ln>
                            <a:noFill/>
                          </a:ln>
                          <a:solidFill>
                            <a:schemeClr val="tx1"/>
                          </a:solidFill>
                          <a:effectLst/>
                          <a:latin typeface="Comic Sans MS" pitchFamily="66" charset="0"/>
                          <a:cs typeface="Arial" charset="0"/>
                        </a:rPr>
                        <a:t> fully replicated.</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cs typeface="Arial" charset="0"/>
                          <a:sym typeface="Symbol" pitchFamily="18" charset="2"/>
                        </a:rPr>
                        <a:t>(d</a:t>
                      </a:r>
                      <a:r>
                        <a:rPr kumimoji="0" lang="en-US" sz="1600" b="0" i="0" u="none" strike="noStrike" cap="none" normalizeH="0" baseline="-25000">
                          <a:ln>
                            <a:noFill/>
                          </a:ln>
                          <a:solidFill>
                            <a:schemeClr val="tx1"/>
                          </a:solidFill>
                          <a:effectLst/>
                          <a:latin typeface="Times New Roman" pitchFamily="18" charset="0"/>
                          <a:cs typeface="Arial" charset="0"/>
                          <a:sym typeface="Symbol" pitchFamily="18" charset="2"/>
                        </a:rPr>
                        <a:t>i</a:t>
                      </a:r>
                      <a:r>
                        <a:rPr kumimoji="0" lang="en-US" sz="1600" b="0" i="0" u="none" strike="noStrike" cap="none" normalizeH="0" baseline="0">
                          <a:ln>
                            <a:noFill/>
                          </a:ln>
                          <a:solidFill>
                            <a:schemeClr val="tx1"/>
                          </a:solidFill>
                          <a:effectLst/>
                          <a:latin typeface="Times New Roman" pitchFamily="18" charset="0"/>
                          <a:cs typeface="Arial" charset="0"/>
                          <a:sym typeface="Symbol" pitchFamily="18" charset="2"/>
                        </a:rPr>
                        <a:t>)</a:t>
                      </a:r>
                      <a:endParaRPr kumimoji="0" lang="en-US" sz="1600" b="0" i="0" u="none" strike="noStrike" cap="none" normalizeH="0" baseline="0">
                        <a:ln>
                          <a:noFill/>
                        </a:ln>
                        <a:solidFill>
                          <a:schemeClr val="tx1"/>
                        </a:solidFill>
                        <a:effectLst/>
                        <a:latin typeface="Times New Roman" pitchFamily="18" charset="0"/>
                        <a:cs typeface="Arial"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cs typeface="Arial" charset="0"/>
                        </a:rPr>
                        <a:t>The reliability and availability benefit when the fragment has d</a:t>
                      </a:r>
                      <a:r>
                        <a:rPr kumimoji="0" lang="en-US" sz="1600" b="0" i="0" u="none" strike="noStrike" cap="none" normalizeH="0" baseline="-25000">
                          <a:ln>
                            <a:noFill/>
                          </a:ln>
                          <a:solidFill>
                            <a:schemeClr val="tx1"/>
                          </a:solidFill>
                          <a:effectLst/>
                          <a:latin typeface="Comic Sans MS" pitchFamily="66" charset="0"/>
                          <a:cs typeface="Arial" charset="0"/>
                        </a:rPr>
                        <a:t>i</a:t>
                      </a:r>
                      <a:r>
                        <a:rPr kumimoji="0" lang="en-US" sz="1600" b="0" i="0" u="none" strike="noStrike" cap="none" normalizeH="0" baseline="0">
                          <a:ln>
                            <a:noFill/>
                          </a:ln>
                          <a:solidFill>
                            <a:schemeClr val="tx1"/>
                          </a:solidFill>
                          <a:effectLst/>
                          <a:latin typeface="Comic Sans MS" pitchFamily="66" charset="0"/>
                          <a:cs typeface="Arial" charset="0"/>
                        </a:rPr>
                        <a:t> copies.</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5602" name="Object 35"/>
          <p:cNvGraphicFramePr>
            <a:graphicFrameLocks noChangeAspect="1"/>
          </p:cNvGraphicFramePr>
          <p:nvPr/>
        </p:nvGraphicFramePr>
        <p:xfrm>
          <a:off x="427038" y="3810000"/>
          <a:ext cx="6142037" cy="606425"/>
        </p:xfrm>
        <a:graphic>
          <a:graphicData uri="http://schemas.openxmlformats.org/presentationml/2006/ole">
            <mc:AlternateContent xmlns:mc="http://schemas.openxmlformats.org/markup-compatibility/2006">
              <mc:Choice xmlns:v="urn:schemas-microsoft-com:vml" Requires="v">
                <p:oleObj name="Equation" r:id="rId3" imgW="3987720" imgH="393480" progId="Equation.3">
                  <p:embed/>
                </p:oleObj>
              </mc:Choice>
              <mc:Fallback>
                <p:oleObj name="Equation" r:id="rId3" imgW="3987720" imgH="393480" progId="Equation.3">
                  <p:embed/>
                  <p:pic>
                    <p:nvPicPr>
                      <p:cNvPr id="25602"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3810000"/>
                        <a:ext cx="6142037" cy="6064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631" name="Text Box 36"/>
          <p:cNvSpPr txBox="1">
            <a:spLocks noChangeArrowheads="1"/>
          </p:cNvSpPr>
          <p:nvPr/>
        </p:nvSpPr>
        <p:spPr bwMode="auto">
          <a:xfrm>
            <a:off x="228600" y="4479925"/>
            <a:ext cx="6553200" cy="400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The benefit of introducing a new copy of R</a:t>
            </a:r>
            <a:r>
              <a:rPr lang="en-US" sz="2000" i="0" baseline="-25000"/>
              <a:t>i</a:t>
            </a:r>
            <a:r>
              <a:rPr lang="en-US" sz="2000" i="0"/>
              <a:t> at site </a:t>
            </a:r>
            <a:r>
              <a:rPr lang="en-US" sz="2000"/>
              <a:t>j </a:t>
            </a:r>
            <a:r>
              <a:rPr lang="en-US" sz="2000" i="0"/>
              <a:t>:</a:t>
            </a:r>
          </a:p>
        </p:txBody>
      </p:sp>
      <p:sp>
        <p:nvSpPr>
          <p:cNvPr id="25633" name="Rectangle 40"/>
          <p:cNvSpPr>
            <a:spLocks noChangeArrowheads="1"/>
          </p:cNvSpPr>
          <p:nvPr/>
        </p:nvSpPr>
        <p:spPr bwMode="auto">
          <a:xfrm>
            <a:off x="4587875" y="5068753"/>
            <a:ext cx="762000" cy="761826"/>
          </a:xfrm>
          <a:prstGeom prst="rect">
            <a:avLst/>
          </a:prstGeom>
          <a:solidFill>
            <a:srgbClr val="FFFF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sp>
        <p:nvSpPr>
          <p:cNvPr id="25634" name="Rectangle 39"/>
          <p:cNvSpPr>
            <a:spLocks noChangeArrowheads="1"/>
          </p:cNvSpPr>
          <p:nvPr/>
        </p:nvSpPr>
        <p:spPr bwMode="auto">
          <a:xfrm>
            <a:off x="1387475" y="5068753"/>
            <a:ext cx="2971800" cy="761826"/>
          </a:xfrm>
          <a:prstGeom prst="rect">
            <a:avLst/>
          </a:prstGeom>
          <a:solidFill>
            <a:srgbClr val="E1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r"/>
            <a:endParaRPr lang="en-US"/>
          </a:p>
        </p:txBody>
      </p:sp>
      <p:graphicFrame>
        <p:nvGraphicFramePr>
          <p:cNvPr id="25603" name="Object 37"/>
          <p:cNvGraphicFramePr>
            <a:graphicFrameLocks noChangeAspect="1"/>
          </p:cNvGraphicFramePr>
          <p:nvPr/>
        </p:nvGraphicFramePr>
        <p:xfrm>
          <a:off x="796925" y="5108575"/>
          <a:ext cx="4535488" cy="722313"/>
        </p:xfrm>
        <a:graphic>
          <a:graphicData uri="http://schemas.openxmlformats.org/presentationml/2006/ole">
            <mc:AlternateContent xmlns:mc="http://schemas.openxmlformats.org/markup-compatibility/2006">
              <mc:Choice xmlns:v="urn:schemas-microsoft-com:vml" Requires="v">
                <p:oleObj name="Equation" r:id="rId5" imgW="2234880" imgH="355320" progId="Equation.3">
                  <p:embed/>
                </p:oleObj>
              </mc:Choice>
              <mc:Fallback>
                <p:oleObj name="Equation" r:id="rId5" imgW="2234880" imgH="355320" progId="Equation.3">
                  <p:embed/>
                  <p:pic>
                    <p:nvPicPr>
                      <p:cNvPr id="25603"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25" y="5108575"/>
                        <a:ext cx="4535488" cy="7223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635" name="Text Box 41"/>
          <p:cNvSpPr txBox="1">
            <a:spLocks noChangeArrowheads="1"/>
          </p:cNvSpPr>
          <p:nvPr/>
        </p:nvSpPr>
        <p:spPr bwMode="auto">
          <a:xfrm>
            <a:off x="1670769" y="6035319"/>
            <a:ext cx="244490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solidFill>
                  <a:srgbClr val="800080"/>
                </a:solidFill>
              </a:rPr>
              <a:t>Same as </a:t>
            </a:r>
            <a:r>
              <a:rPr lang="en-US" sz="1400" dirty="0">
                <a:solidFill>
                  <a:srgbClr val="800080"/>
                </a:solidFill>
              </a:rPr>
              <a:t>All Beneficial</a:t>
            </a:r>
          </a:p>
          <a:p>
            <a:pPr algn="ctr" eaLnBrk="1" hangingPunct="1"/>
            <a:r>
              <a:rPr lang="en-US" sz="1400" dirty="0">
                <a:solidFill>
                  <a:srgbClr val="800080"/>
                </a:solidFill>
              </a:rPr>
              <a:t>Sites</a:t>
            </a:r>
            <a:r>
              <a:rPr lang="en-US" sz="1400" i="0" dirty="0">
                <a:solidFill>
                  <a:srgbClr val="800080"/>
                </a:solidFill>
              </a:rPr>
              <a:t> approach in last slide</a:t>
            </a:r>
          </a:p>
        </p:txBody>
      </p:sp>
      <p:sp>
        <p:nvSpPr>
          <p:cNvPr id="25636" name="Text Box 42"/>
          <p:cNvSpPr txBox="1">
            <a:spLocks noChangeArrowheads="1"/>
          </p:cNvSpPr>
          <p:nvPr/>
        </p:nvSpPr>
        <p:spPr bwMode="auto">
          <a:xfrm>
            <a:off x="5638800" y="5822643"/>
            <a:ext cx="2057400" cy="738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spcBef>
                <a:spcPct val="50000"/>
              </a:spcBef>
            </a:pPr>
            <a:r>
              <a:rPr lang="en-US" sz="1400" i="0">
                <a:solidFill>
                  <a:srgbClr val="800080"/>
                </a:solidFill>
              </a:rPr>
              <a:t>Also takes into account the benefit of availability</a:t>
            </a:r>
          </a:p>
        </p:txBody>
      </p:sp>
      <p:sp>
        <p:nvSpPr>
          <p:cNvPr id="25637" name="Freeform 43"/>
          <p:cNvSpPr>
            <a:spLocks/>
          </p:cNvSpPr>
          <p:nvPr/>
        </p:nvSpPr>
        <p:spPr bwMode="auto">
          <a:xfrm>
            <a:off x="4876800" y="5562352"/>
            <a:ext cx="762000" cy="609461"/>
          </a:xfrm>
          <a:custGeom>
            <a:avLst/>
            <a:gdLst>
              <a:gd name="T0" fmla="*/ 2147483647 w 480"/>
              <a:gd name="T1" fmla="*/ 2147483647 h 392"/>
              <a:gd name="T2" fmla="*/ 2147483647 w 480"/>
              <a:gd name="T3" fmla="*/ 2147483647 h 392"/>
              <a:gd name="T4" fmla="*/ 0 w 480"/>
              <a:gd name="T5" fmla="*/ 0 h 392"/>
              <a:gd name="T6" fmla="*/ 0 60000 65536"/>
              <a:gd name="T7" fmla="*/ 0 60000 65536"/>
              <a:gd name="T8" fmla="*/ 0 60000 65536"/>
              <a:gd name="T9" fmla="*/ 0 w 480"/>
              <a:gd name="T10" fmla="*/ 0 h 392"/>
              <a:gd name="T11" fmla="*/ 480 w 480"/>
              <a:gd name="T12" fmla="*/ 392 h 392"/>
            </a:gdLst>
            <a:ahLst/>
            <a:cxnLst>
              <a:cxn ang="T6">
                <a:pos x="T0" y="T1"/>
              </a:cxn>
              <a:cxn ang="T7">
                <a:pos x="T2" y="T3"/>
              </a:cxn>
              <a:cxn ang="T8">
                <a:pos x="T4" y="T5"/>
              </a:cxn>
            </a:cxnLst>
            <a:rect l="T9" t="T10" r="T11" b="T12"/>
            <a:pathLst>
              <a:path w="480" h="392">
                <a:moveTo>
                  <a:pt x="480" y="336"/>
                </a:moveTo>
                <a:cubicBezTo>
                  <a:pt x="424" y="364"/>
                  <a:pt x="368" y="392"/>
                  <a:pt x="288" y="336"/>
                </a:cubicBezTo>
                <a:cubicBezTo>
                  <a:pt x="208" y="280"/>
                  <a:pt x="104" y="140"/>
                  <a:pt x="0" y="0"/>
                </a:cubicBezTo>
              </a:path>
            </a:pathLst>
          </a:custGeom>
          <a:noFill/>
          <a:ln w="19050">
            <a:solidFill>
              <a:srgbClr val="80008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638" name="AutoShape 44"/>
          <p:cNvSpPr>
            <a:spLocks/>
          </p:cNvSpPr>
          <p:nvPr/>
        </p:nvSpPr>
        <p:spPr bwMode="auto">
          <a:xfrm rot="16200000">
            <a:off x="2797192" y="4457365"/>
            <a:ext cx="152365" cy="2971800"/>
          </a:xfrm>
          <a:prstGeom prst="leftBrace">
            <a:avLst>
              <a:gd name="adj1" fmla="val 162500"/>
              <a:gd name="adj2" fmla="val 50000"/>
            </a:avLst>
          </a:prstGeom>
          <a:noFill/>
          <a:ln w="9525">
            <a:solidFill>
              <a:srgbClr val="80008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r"/>
            <a:endParaRPr lang="en-US"/>
          </a:p>
        </p:txBody>
      </p:sp>
      <p:grpSp>
        <p:nvGrpSpPr>
          <p:cNvPr id="8" name="Group 7"/>
          <p:cNvGrpSpPr/>
          <p:nvPr/>
        </p:nvGrpSpPr>
        <p:grpSpPr>
          <a:xfrm>
            <a:off x="6781800" y="3806825"/>
            <a:ext cx="2133600" cy="1905000"/>
            <a:chOff x="6781800" y="3806825"/>
            <a:chExt cx="2133600" cy="1905000"/>
          </a:xfrm>
        </p:grpSpPr>
        <p:grpSp>
          <p:nvGrpSpPr>
            <p:cNvPr id="4" name="Group 23"/>
            <p:cNvGrpSpPr>
              <a:grpSpLocks/>
            </p:cNvGrpSpPr>
            <p:nvPr/>
          </p:nvGrpSpPr>
          <p:grpSpPr bwMode="auto">
            <a:xfrm>
              <a:off x="6781800" y="3806825"/>
              <a:ext cx="2133600" cy="1905000"/>
              <a:chOff x="6934200" y="3733800"/>
              <a:chExt cx="2133600" cy="1905000"/>
            </a:xfrm>
          </p:grpSpPr>
          <p:sp>
            <p:nvSpPr>
              <p:cNvPr id="25622" name="Rounded Rectangle 22"/>
              <p:cNvSpPr>
                <a:spLocks noChangeArrowheads="1"/>
              </p:cNvSpPr>
              <p:nvPr/>
            </p:nvSpPr>
            <p:spPr bwMode="auto">
              <a:xfrm>
                <a:off x="6934200" y="3733800"/>
                <a:ext cx="2133600" cy="1905000"/>
              </a:xfrm>
              <a:prstGeom prst="roundRect">
                <a:avLst>
                  <a:gd name="adj" fmla="val 6307"/>
                </a:avLst>
              </a:prstGeom>
              <a:solidFill>
                <a:srgbClr val="FFD5AB"/>
              </a:solidFill>
              <a:ln w="9525" algn="ctr">
                <a:solidFill>
                  <a:schemeClr val="tx1"/>
                </a:solidFill>
                <a:round/>
                <a:headEnd/>
                <a:tailEnd/>
              </a:ln>
            </p:spPr>
            <p:txBody>
              <a:bodyPr/>
              <a:lstStyle/>
              <a:p>
                <a:pPr algn="r"/>
                <a:endParaRPr lang="en-US"/>
              </a:p>
            </p:txBody>
          </p:sp>
          <p:cxnSp>
            <p:nvCxnSpPr>
              <p:cNvPr id="25623" name="Straight Arrow Connector 14"/>
              <p:cNvCxnSpPr>
                <a:cxnSpLocks noChangeShapeType="1"/>
              </p:cNvCxnSpPr>
              <p:nvPr/>
            </p:nvCxnSpPr>
            <p:spPr bwMode="auto">
              <a:xfrm>
                <a:off x="7288886" y="5334000"/>
                <a:ext cx="144780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5624" name="Straight Arrow Connector 16"/>
              <p:cNvCxnSpPr>
                <a:cxnSpLocks noChangeShapeType="1"/>
              </p:cNvCxnSpPr>
              <p:nvPr/>
            </p:nvCxnSpPr>
            <p:spPr bwMode="auto">
              <a:xfrm flipH="1" flipV="1">
                <a:off x="7283404" y="4045064"/>
                <a:ext cx="17511" cy="128893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5625" name="TextBox 17"/>
              <p:cNvSpPr txBox="1">
                <a:spLocks noChangeArrowheads="1"/>
              </p:cNvSpPr>
              <p:nvPr/>
            </p:nvSpPr>
            <p:spPr bwMode="auto">
              <a:xfrm>
                <a:off x="6996112" y="3796041"/>
                <a:ext cx="3190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l-GR" sz="1800" dirty="0"/>
                  <a:t>β</a:t>
                </a:r>
                <a:endParaRPr lang="en-US" sz="1800" dirty="0"/>
              </a:p>
            </p:txBody>
          </p:sp>
          <p:sp>
            <p:nvSpPr>
              <p:cNvPr id="25626" name="Freeform 19"/>
              <p:cNvSpPr>
                <a:spLocks noChangeArrowheads="1"/>
              </p:cNvSpPr>
              <p:nvPr/>
            </p:nvSpPr>
            <p:spPr bwMode="auto">
              <a:xfrm>
                <a:off x="7467600" y="4502150"/>
                <a:ext cx="1344612" cy="831850"/>
              </a:xfrm>
              <a:custGeom>
                <a:avLst/>
                <a:gdLst>
                  <a:gd name="T0" fmla="*/ 0 w 1345052"/>
                  <a:gd name="T1" fmla="*/ 832096 h 831809"/>
                  <a:gd name="T2" fmla="*/ 47089 w 1345052"/>
                  <a:gd name="T3" fmla="*/ 725872 h 831809"/>
                  <a:gd name="T4" fmla="*/ 182460 w 1345052"/>
                  <a:gd name="T5" fmla="*/ 554728 h 831809"/>
                  <a:gd name="T6" fmla="*/ 347263 w 1345052"/>
                  <a:gd name="T7" fmla="*/ 401296 h 831809"/>
                  <a:gd name="T8" fmla="*/ 618016 w 1345052"/>
                  <a:gd name="T9" fmla="*/ 206547 h 831809"/>
                  <a:gd name="T10" fmla="*/ 959394 w 1345052"/>
                  <a:gd name="T11" fmla="*/ 76719 h 831809"/>
                  <a:gd name="T12" fmla="*/ 1341975 w 1345052"/>
                  <a:gd name="T13" fmla="*/ 0 h 831809"/>
                  <a:gd name="T14" fmla="*/ 0 60000 65536"/>
                  <a:gd name="T15" fmla="*/ 0 60000 65536"/>
                  <a:gd name="T16" fmla="*/ 0 60000 65536"/>
                  <a:gd name="T17" fmla="*/ 0 60000 65536"/>
                  <a:gd name="T18" fmla="*/ 0 60000 65536"/>
                  <a:gd name="T19" fmla="*/ 0 60000 65536"/>
                  <a:gd name="T20" fmla="*/ 0 60000 65536"/>
                  <a:gd name="T21" fmla="*/ 0 w 1345052"/>
                  <a:gd name="T22" fmla="*/ 0 h 831809"/>
                  <a:gd name="T23" fmla="*/ 1345052 w 1345052"/>
                  <a:gd name="T24" fmla="*/ 831809 h 8318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5052" h="831809">
                    <a:moveTo>
                      <a:pt x="0" y="831809"/>
                    </a:moveTo>
                    <a:cubicBezTo>
                      <a:pt x="8357" y="801820"/>
                      <a:pt x="16714" y="771832"/>
                      <a:pt x="47194" y="725620"/>
                    </a:cubicBezTo>
                    <a:cubicBezTo>
                      <a:pt x="77674" y="679408"/>
                      <a:pt x="132736" y="608616"/>
                      <a:pt x="182880" y="554539"/>
                    </a:cubicBezTo>
                    <a:cubicBezTo>
                      <a:pt x="233024" y="500462"/>
                      <a:pt x="275302" y="459166"/>
                      <a:pt x="348061" y="401156"/>
                    </a:cubicBezTo>
                    <a:cubicBezTo>
                      <a:pt x="420820" y="343146"/>
                      <a:pt x="517177" y="260555"/>
                      <a:pt x="619432" y="206477"/>
                    </a:cubicBezTo>
                    <a:cubicBezTo>
                      <a:pt x="721688" y="152400"/>
                      <a:pt x="840657" y="111104"/>
                      <a:pt x="961594" y="76691"/>
                    </a:cubicBezTo>
                    <a:cubicBezTo>
                      <a:pt x="1082531" y="42278"/>
                      <a:pt x="1213791" y="21139"/>
                      <a:pt x="1345052" y="0"/>
                    </a:cubicBezTo>
                  </a:path>
                </a:pathLst>
              </a:custGeom>
              <a:noFill/>
              <a:ln w="28575" algn="ctr">
                <a:solidFill>
                  <a:srgbClr val="0070C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627" name="TextBox 20"/>
              <p:cNvSpPr txBox="1">
                <a:spLocks noChangeArrowheads="1"/>
              </p:cNvSpPr>
              <p:nvPr/>
            </p:nvSpPr>
            <p:spPr bwMode="auto">
              <a:xfrm>
                <a:off x="7315200" y="5334000"/>
                <a:ext cx="25359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1</a:t>
                </a:r>
              </a:p>
            </p:txBody>
          </p:sp>
          <p:cxnSp>
            <p:nvCxnSpPr>
              <p:cNvPr id="25628" name="Straight Connector 23"/>
              <p:cNvCxnSpPr>
                <a:cxnSpLocks noChangeShapeType="1"/>
              </p:cNvCxnSpPr>
              <p:nvPr/>
            </p:nvCxnSpPr>
            <p:spPr bwMode="auto">
              <a:xfrm flipV="1">
                <a:off x="7291070" y="4343400"/>
                <a:ext cx="1445616" cy="7297"/>
              </a:xfrm>
              <a:prstGeom prst="line">
                <a:avLst/>
              </a:prstGeom>
              <a:noFill/>
              <a:ln w="15875" algn="ctr">
                <a:solidFill>
                  <a:srgbClr val="9900CC"/>
                </a:solidFill>
                <a:prstDash val="dash"/>
                <a:round/>
                <a:headEnd/>
                <a:tailEnd/>
              </a:ln>
              <a:extLst>
                <a:ext uri="{909E8E84-426E-40dd-AFC4-6F175D3DCCD1}">
                  <a14:hiddenFill xmlns:a14="http://schemas.microsoft.com/office/drawing/2010/main" xmlns="">
                    <a:noFill/>
                  </a14:hiddenFill>
                </a:ext>
              </a:extLst>
            </p:spPr>
          </p:cxnSp>
          <p:sp>
            <p:nvSpPr>
              <p:cNvPr id="25629" name="Rectangle 25"/>
              <p:cNvSpPr>
                <a:spLocks noChangeArrowheads="1"/>
              </p:cNvSpPr>
              <p:nvPr/>
            </p:nvSpPr>
            <p:spPr bwMode="auto">
              <a:xfrm>
                <a:off x="6996112" y="4165522"/>
                <a:ext cx="3270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dirty="0"/>
                  <a:t>F</a:t>
                </a:r>
                <a:r>
                  <a:rPr lang="en-US" sz="1400" baseline="-25000" dirty="0"/>
                  <a:t>i</a:t>
                </a:r>
                <a:endParaRPr lang="en-US" sz="1400" dirty="0"/>
              </a:p>
            </p:txBody>
          </p:sp>
          <p:sp>
            <p:nvSpPr>
              <p:cNvPr id="25630" name="Rectangle 27"/>
              <p:cNvSpPr>
                <a:spLocks noChangeArrowheads="1"/>
              </p:cNvSpPr>
              <p:nvPr/>
            </p:nvSpPr>
            <p:spPr bwMode="auto">
              <a:xfrm>
                <a:off x="8695959" y="5180047"/>
                <a:ext cx="3238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dirty="0"/>
                  <a:t>d</a:t>
                </a:r>
                <a:r>
                  <a:rPr lang="en-US" sz="1400" baseline="-25000" dirty="0"/>
                  <a:t>i</a:t>
                </a:r>
                <a:endParaRPr lang="en-US" sz="1400" dirty="0"/>
              </a:p>
            </p:txBody>
          </p:sp>
        </p:grpSp>
        <p:sp>
          <p:nvSpPr>
            <p:cNvPr id="7" name="TextBox 6"/>
            <p:cNvSpPr txBox="1"/>
            <p:nvPr/>
          </p:nvSpPr>
          <p:spPr>
            <a:xfrm rot="16200000">
              <a:off x="6544022" y="4828210"/>
              <a:ext cx="901209" cy="276999"/>
            </a:xfrm>
            <a:prstGeom prst="rect">
              <a:avLst/>
            </a:prstGeom>
            <a:noFill/>
          </p:spPr>
          <p:txBody>
            <a:bodyPr wrap="none" rtlCol="0">
              <a:spAutoFit/>
            </a:bodyPr>
            <a:lstStyle/>
            <a:p>
              <a:r>
                <a:rPr lang="en-US" sz="1200" dirty="0"/>
                <a:t>Reliability</a:t>
              </a:r>
            </a:p>
          </p:txBody>
        </p:sp>
        <p:sp>
          <p:nvSpPr>
            <p:cNvPr id="30" name="TextBox 29"/>
            <p:cNvSpPr txBox="1"/>
            <p:nvPr/>
          </p:nvSpPr>
          <p:spPr>
            <a:xfrm>
              <a:off x="7477168" y="5407094"/>
              <a:ext cx="1023037" cy="276999"/>
            </a:xfrm>
            <a:prstGeom prst="rect">
              <a:avLst/>
            </a:prstGeom>
            <a:noFill/>
          </p:spPr>
          <p:txBody>
            <a:bodyPr wrap="none" rtlCol="0">
              <a:spAutoFit/>
            </a:bodyPr>
            <a:lstStyle/>
            <a:p>
              <a:r>
                <a:rPr lang="en-US" sz="1200" dirty="0"/>
                <a:t>Redundancy</a:t>
              </a:r>
            </a:p>
          </p:txBody>
        </p:sp>
      </p:grpSp>
    </p:spTree>
    <p:extLst>
      <p:ext uri="{BB962C8B-B14F-4D97-AF65-F5344CB8AC3E}">
        <p14:creationId xmlns:p14="http://schemas.microsoft.com/office/powerpoint/2010/main" val="238722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fade">
                                      <p:cBhvr>
                                        <p:cTn id="12" dur="1000"/>
                                        <p:tgtEl>
                                          <p:spTgt spid="25602"/>
                                        </p:tgtEl>
                                      </p:cBhvr>
                                    </p:animEffect>
                                    <p:anim calcmode="lin" valueType="num">
                                      <p:cBhvr>
                                        <p:cTn id="13" dur="1000" fill="hold"/>
                                        <p:tgtEl>
                                          <p:spTgt spid="25602"/>
                                        </p:tgtEl>
                                        <p:attrNameLst>
                                          <p:attrName>ppt_x</p:attrName>
                                        </p:attrNameLst>
                                      </p:cBhvr>
                                      <p:tavLst>
                                        <p:tav tm="0">
                                          <p:val>
                                            <p:strVal val="#ppt_x"/>
                                          </p:val>
                                        </p:tav>
                                        <p:tav tm="100000">
                                          <p:val>
                                            <p:strVal val="#ppt_x"/>
                                          </p:val>
                                        </p:tav>
                                      </p:tavLst>
                                    </p:anim>
                                    <p:anim calcmode="lin" valueType="num">
                                      <p:cBhvr>
                                        <p:cTn id="14"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2179318" y="5057874"/>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8" name="Rounded Rectangle 37"/>
          <p:cNvSpPr/>
          <p:nvPr/>
        </p:nvSpPr>
        <p:spPr bwMode="auto">
          <a:xfrm>
            <a:off x="3050855" y="5057874"/>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9" name="Rounded Rectangle 38"/>
          <p:cNvSpPr/>
          <p:nvPr/>
        </p:nvSpPr>
        <p:spPr bwMode="auto">
          <a:xfrm>
            <a:off x="4054155" y="5057875"/>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 name="Rounded Rectangle 1"/>
          <p:cNvSpPr/>
          <p:nvPr/>
        </p:nvSpPr>
        <p:spPr bwMode="auto">
          <a:xfrm>
            <a:off x="1303018" y="5057875"/>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6627" name="Rectangle 2"/>
          <p:cNvSpPr>
            <a:spLocks noGrp="1" noChangeArrowheads="1"/>
          </p:cNvSpPr>
          <p:nvPr>
            <p:ph type="title"/>
          </p:nvPr>
        </p:nvSpPr>
        <p:spPr>
          <a:xfrm>
            <a:off x="685800" y="685800"/>
            <a:ext cx="7772400" cy="609600"/>
          </a:xfrm>
        </p:spPr>
        <p:txBody>
          <a:bodyPr/>
          <a:lstStyle/>
          <a:p>
            <a:pPr eaLnBrk="1" hangingPunct="1"/>
            <a:r>
              <a:rPr lang="en-US" sz="3600" b="1" dirty="0">
                <a:solidFill>
                  <a:srgbClr val="800080"/>
                </a:solidFill>
                <a:latin typeface="Comic Sans MS" pitchFamily="66" charset="0"/>
              </a:rPr>
              <a:t>Relocation of Data Fragments</a:t>
            </a:r>
          </a:p>
        </p:txBody>
      </p:sp>
      <p:sp>
        <p:nvSpPr>
          <p:cNvPr id="26665" name="Rectangle 4"/>
          <p:cNvSpPr>
            <a:spLocks noChangeArrowheads="1"/>
          </p:cNvSpPr>
          <p:nvPr/>
        </p:nvSpPr>
        <p:spPr bwMode="auto">
          <a:xfrm>
            <a:off x="2212655" y="3484037"/>
            <a:ext cx="2286000" cy="10668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26666" name="Oval 5"/>
          <p:cNvSpPr>
            <a:spLocks noChangeArrowheads="1"/>
          </p:cNvSpPr>
          <p:nvPr/>
        </p:nvSpPr>
        <p:spPr bwMode="auto">
          <a:xfrm>
            <a:off x="2441255" y="3941237"/>
            <a:ext cx="1905000" cy="533400"/>
          </a:xfrm>
          <a:prstGeom prst="ellipse">
            <a:avLst/>
          </a:prstGeom>
          <a:solidFill>
            <a:srgbClr val="FF9933"/>
          </a:solidFill>
          <a:ln w="9525">
            <a:solidFill>
              <a:schemeClr val="tx1"/>
            </a:solidFill>
            <a:round/>
            <a:headEnd/>
            <a:tailEnd/>
          </a:ln>
        </p:spPr>
        <p:txBody>
          <a:bodyPr wrap="none" anchor="ctr"/>
          <a:lstStyle/>
          <a:p>
            <a:pPr algn="r"/>
            <a:endParaRPr lang="en-US"/>
          </a:p>
        </p:txBody>
      </p:sp>
      <p:sp>
        <p:nvSpPr>
          <p:cNvPr id="26667" name="Oval 6"/>
          <p:cNvSpPr>
            <a:spLocks noChangeArrowheads="1"/>
          </p:cNvSpPr>
          <p:nvPr/>
        </p:nvSpPr>
        <p:spPr bwMode="auto">
          <a:xfrm>
            <a:off x="3127055" y="4093637"/>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26668" name="Oval 7"/>
          <p:cNvSpPr>
            <a:spLocks noChangeArrowheads="1"/>
          </p:cNvSpPr>
          <p:nvPr/>
        </p:nvSpPr>
        <p:spPr bwMode="auto">
          <a:xfrm>
            <a:off x="3660455" y="4093637"/>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26669" name="Text Box 8"/>
          <p:cNvSpPr txBox="1">
            <a:spLocks noChangeArrowheads="1"/>
          </p:cNvSpPr>
          <p:nvPr/>
        </p:nvSpPr>
        <p:spPr bwMode="auto">
          <a:xfrm>
            <a:off x="1537968" y="5236637"/>
            <a:ext cx="369887"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s</a:t>
            </a:r>
          </a:p>
        </p:txBody>
      </p:sp>
      <p:sp>
        <p:nvSpPr>
          <p:cNvPr id="26670" name="Text Box 9"/>
          <p:cNvSpPr txBox="1">
            <a:spLocks noChangeArrowheads="1"/>
          </p:cNvSpPr>
          <p:nvPr/>
        </p:nvSpPr>
        <p:spPr bwMode="auto">
          <a:xfrm>
            <a:off x="2441255" y="5236637"/>
            <a:ext cx="368300"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t</a:t>
            </a:r>
          </a:p>
        </p:txBody>
      </p:sp>
      <p:sp>
        <p:nvSpPr>
          <p:cNvPr id="26671" name="Text Box 10"/>
          <p:cNvSpPr txBox="1">
            <a:spLocks noChangeArrowheads="1"/>
          </p:cNvSpPr>
          <p:nvPr/>
        </p:nvSpPr>
        <p:spPr bwMode="auto">
          <a:xfrm>
            <a:off x="3279455" y="5236637"/>
            <a:ext cx="384175"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4</a:t>
            </a:r>
          </a:p>
        </p:txBody>
      </p:sp>
      <p:sp>
        <p:nvSpPr>
          <p:cNvPr id="26672" name="Text Box 11"/>
          <p:cNvSpPr txBox="1">
            <a:spLocks noChangeArrowheads="1"/>
          </p:cNvSpPr>
          <p:nvPr/>
        </p:nvSpPr>
        <p:spPr bwMode="auto">
          <a:xfrm>
            <a:off x="4274818" y="5236637"/>
            <a:ext cx="374650"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n</a:t>
            </a:r>
          </a:p>
        </p:txBody>
      </p:sp>
      <p:sp>
        <p:nvSpPr>
          <p:cNvPr id="26673" name="Text Box 12"/>
          <p:cNvSpPr txBox="1">
            <a:spLocks noChangeArrowheads="1"/>
          </p:cNvSpPr>
          <p:nvPr/>
        </p:nvSpPr>
        <p:spPr bwMode="auto">
          <a:xfrm>
            <a:off x="1711826" y="3456524"/>
            <a:ext cx="53893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dirty="0" err="1"/>
              <a:t>PS</a:t>
            </a:r>
            <a:r>
              <a:rPr lang="en-US" sz="1800" i="0" baseline="-25000" dirty="0" err="1"/>
              <a:t>r</a:t>
            </a:r>
            <a:endParaRPr lang="en-US" sz="1800" i="0" baseline="-25000" dirty="0"/>
          </a:p>
        </p:txBody>
      </p:sp>
      <p:sp>
        <p:nvSpPr>
          <p:cNvPr id="26674" name="Text Box 13"/>
          <p:cNvSpPr txBox="1">
            <a:spLocks noChangeArrowheads="1"/>
          </p:cNvSpPr>
          <p:nvPr/>
        </p:nvSpPr>
        <p:spPr bwMode="auto">
          <a:xfrm>
            <a:off x="2517455" y="3484037"/>
            <a:ext cx="3651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1</a:t>
            </a:r>
          </a:p>
        </p:txBody>
      </p:sp>
      <p:sp>
        <p:nvSpPr>
          <p:cNvPr id="26675" name="Text Box 14"/>
          <p:cNvSpPr txBox="1">
            <a:spLocks noChangeArrowheads="1"/>
          </p:cNvSpPr>
          <p:nvPr/>
        </p:nvSpPr>
        <p:spPr bwMode="auto">
          <a:xfrm>
            <a:off x="3127055" y="3484037"/>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A</a:t>
            </a:r>
            <a:r>
              <a:rPr lang="en-US" sz="1400" i="0" baseline="-25000" dirty="0"/>
              <a:t>3</a:t>
            </a:r>
          </a:p>
        </p:txBody>
      </p:sp>
      <p:sp>
        <p:nvSpPr>
          <p:cNvPr id="26676" name="Text Box 15"/>
          <p:cNvSpPr txBox="1">
            <a:spLocks noChangeArrowheads="1"/>
          </p:cNvSpPr>
          <p:nvPr/>
        </p:nvSpPr>
        <p:spPr bwMode="auto">
          <a:xfrm>
            <a:off x="3885880" y="3484037"/>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2</a:t>
            </a:r>
          </a:p>
        </p:txBody>
      </p:sp>
      <p:sp>
        <p:nvSpPr>
          <p:cNvPr id="26677" name="Text Box 16"/>
          <p:cNvSpPr txBox="1">
            <a:spLocks noChangeArrowheads="1"/>
          </p:cNvSpPr>
          <p:nvPr/>
        </p:nvSpPr>
        <p:spPr bwMode="auto">
          <a:xfrm>
            <a:off x="2593655" y="4017437"/>
            <a:ext cx="2968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R</a:t>
            </a:r>
            <a:endParaRPr lang="en-US" sz="1400" i="0" baseline="-25000" dirty="0"/>
          </a:p>
        </p:txBody>
      </p:sp>
      <p:sp>
        <p:nvSpPr>
          <p:cNvPr id="26678" name="Text Box 17"/>
          <p:cNvSpPr txBox="1">
            <a:spLocks noChangeArrowheads="1"/>
          </p:cNvSpPr>
          <p:nvPr/>
        </p:nvSpPr>
        <p:spPr bwMode="auto">
          <a:xfrm>
            <a:off x="3127055" y="4093637"/>
            <a:ext cx="3508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R</a:t>
            </a:r>
            <a:r>
              <a:rPr lang="en-US" sz="1400" i="0" baseline="-25000" dirty="0"/>
              <a:t>s</a:t>
            </a:r>
          </a:p>
        </p:txBody>
      </p:sp>
      <p:sp>
        <p:nvSpPr>
          <p:cNvPr id="26679" name="Text Box 18"/>
          <p:cNvSpPr txBox="1">
            <a:spLocks noChangeArrowheads="1"/>
          </p:cNvSpPr>
          <p:nvPr/>
        </p:nvSpPr>
        <p:spPr bwMode="auto">
          <a:xfrm>
            <a:off x="3660455" y="4093637"/>
            <a:ext cx="327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R</a:t>
            </a:r>
            <a:r>
              <a:rPr lang="en-US" sz="1200" i="0" baseline="-25000"/>
              <a:t>t</a:t>
            </a:r>
          </a:p>
        </p:txBody>
      </p:sp>
      <p:sp>
        <p:nvSpPr>
          <p:cNvPr id="26680" name="Line 19"/>
          <p:cNvSpPr>
            <a:spLocks noChangeShapeType="1"/>
          </p:cNvSpPr>
          <p:nvPr/>
        </p:nvSpPr>
        <p:spPr bwMode="auto">
          <a:xfrm flipV="1">
            <a:off x="3279455" y="371263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1" name="Line 21"/>
          <p:cNvSpPr>
            <a:spLocks noChangeShapeType="1"/>
          </p:cNvSpPr>
          <p:nvPr/>
        </p:nvSpPr>
        <p:spPr bwMode="auto">
          <a:xfrm flipH="1" flipV="1">
            <a:off x="2822255" y="3712637"/>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2" name="Line 22"/>
          <p:cNvSpPr>
            <a:spLocks noChangeShapeType="1"/>
          </p:cNvSpPr>
          <p:nvPr/>
        </p:nvSpPr>
        <p:spPr bwMode="auto">
          <a:xfrm flipV="1">
            <a:off x="3889055" y="3712637"/>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3" name="Line 23"/>
          <p:cNvSpPr>
            <a:spLocks noChangeShapeType="1"/>
          </p:cNvSpPr>
          <p:nvPr/>
        </p:nvSpPr>
        <p:spPr bwMode="auto">
          <a:xfrm flipH="1">
            <a:off x="1906267" y="4322237"/>
            <a:ext cx="1220787"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4" name="Line 24"/>
          <p:cNvSpPr>
            <a:spLocks noChangeShapeType="1"/>
          </p:cNvSpPr>
          <p:nvPr/>
        </p:nvSpPr>
        <p:spPr bwMode="auto">
          <a:xfrm flipH="1">
            <a:off x="2688905" y="4322237"/>
            <a:ext cx="97155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5" name="Line 25"/>
          <p:cNvSpPr>
            <a:spLocks noChangeShapeType="1"/>
          </p:cNvSpPr>
          <p:nvPr/>
        </p:nvSpPr>
        <p:spPr bwMode="auto">
          <a:xfrm flipH="1">
            <a:off x="3511229" y="4474637"/>
            <a:ext cx="225425"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6" name="Line 26"/>
          <p:cNvSpPr>
            <a:spLocks noChangeShapeType="1"/>
          </p:cNvSpPr>
          <p:nvPr/>
        </p:nvSpPr>
        <p:spPr bwMode="auto">
          <a:xfrm>
            <a:off x="4117655" y="4398437"/>
            <a:ext cx="3048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7" name="Text Box 27"/>
          <p:cNvSpPr txBox="1">
            <a:spLocks noChangeArrowheads="1"/>
          </p:cNvSpPr>
          <p:nvPr/>
        </p:nvSpPr>
        <p:spPr bwMode="auto">
          <a:xfrm>
            <a:off x="1450655" y="5541437"/>
            <a:ext cx="455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s</a:t>
            </a:r>
          </a:p>
        </p:txBody>
      </p:sp>
      <p:sp>
        <p:nvSpPr>
          <p:cNvPr id="26688" name="Text Box 28"/>
          <p:cNvSpPr txBox="1">
            <a:spLocks noChangeArrowheads="1"/>
          </p:cNvSpPr>
          <p:nvPr/>
        </p:nvSpPr>
        <p:spPr bwMode="auto">
          <a:xfrm>
            <a:off x="2330130" y="5541437"/>
            <a:ext cx="4889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t </a:t>
            </a:r>
          </a:p>
        </p:txBody>
      </p:sp>
      <p:sp>
        <p:nvSpPr>
          <p:cNvPr id="26689" name="Text Box 29"/>
          <p:cNvSpPr txBox="1">
            <a:spLocks noChangeArrowheads="1"/>
          </p:cNvSpPr>
          <p:nvPr/>
        </p:nvSpPr>
        <p:spPr bwMode="auto">
          <a:xfrm>
            <a:off x="3203255" y="5541437"/>
            <a:ext cx="469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dirty="0"/>
              <a:t>PS</a:t>
            </a:r>
            <a:r>
              <a:rPr lang="en-US" sz="1400" i="0" baseline="-25000" dirty="0"/>
              <a:t>4</a:t>
            </a:r>
          </a:p>
        </p:txBody>
      </p:sp>
      <p:sp>
        <p:nvSpPr>
          <p:cNvPr id="26690" name="Text Box 30"/>
          <p:cNvSpPr txBox="1">
            <a:spLocks noChangeArrowheads="1"/>
          </p:cNvSpPr>
          <p:nvPr/>
        </p:nvSpPr>
        <p:spPr bwMode="auto">
          <a:xfrm>
            <a:off x="4193855" y="5541437"/>
            <a:ext cx="460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n</a:t>
            </a:r>
          </a:p>
        </p:txBody>
      </p:sp>
      <p:sp>
        <p:nvSpPr>
          <p:cNvPr id="26691" name="Text Box 64"/>
          <p:cNvSpPr txBox="1">
            <a:spLocks noChangeArrowheads="1"/>
          </p:cNvSpPr>
          <p:nvPr/>
        </p:nvSpPr>
        <p:spPr bwMode="auto">
          <a:xfrm>
            <a:off x="3666806" y="5164674"/>
            <a:ext cx="5937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 . .</a:t>
            </a:r>
          </a:p>
        </p:txBody>
      </p:sp>
      <p:sp>
        <p:nvSpPr>
          <p:cNvPr id="65" name="Rectangular Callout 64"/>
          <p:cNvSpPr/>
          <p:nvPr/>
        </p:nvSpPr>
        <p:spPr bwMode="auto">
          <a:xfrm>
            <a:off x="3435030" y="2057400"/>
            <a:ext cx="2402982" cy="1048812"/>
          </a:xfrm>
          <a:prstGeom prst="wedgeRectCallout">
            <a:avLst>
              <a:gd name="adj1" fmla="val -22476"/>
              <a:gd name="adj2" fmla="val 89349"/>
            </a:avLst>
          </a:prstGeom>
          <a:solidFill>
            <a:schemeClr val="bg2">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r">
              <a:defRPr/>
            </a:pPr>
            <a:r>
              <a:rPr lang="en-US" sz="1800" dirty="0"/>
              <a:t>Applications of type A</a:t>
            </a:r>
            <a:r>
              <a:rPr lang="en-US" sz="1800" baseline="-25000" dirty="0"/>
              <a:t>2</a:t>
            </a:r>
            <a:r>
              <a:rPr lang="en-US" sz="1800" dirty="0"/>
              <a:t> at site </a:t>
            </a:r>
            <a:r>
              <a:rPr lang="en-US" sz="1800" dirty="0" err="1"/>
              <a:t>PS</a:t>
            </a:r>
            <a:r>
              <a:rPr lang="en-US" sz="1800" baseline="-25000" dirty="0" err="1"/>
              <a:t>r</a:t>
            </a:r>
            <a:r>
              <a:rPr lang="en-US" sz="1800" dirty="0"/>
              <a:t> , that access only  </a:t>
            </a:r>
            <a:r>
              <a:rPr lang="en-US" sz="1800" dirty="0" err="1"/>
              <a:t>R</a:t>
            </a:r>
            <a:r>
              <a:rPr lang="en-US" sz="1800" baseline="-25000" dirty="0" err="1"/>
              <a:t>t</a:t>
            </a:r>
            <a:endParaRPr lang="en-US" sz="1800" baseline="-25000" dirty="0"/>
          </a:p>
        </p:txBody>
      </p:sp>
      <p:sp>
        <p:nvSpPr>
          <p:cNvPr id="74" name="Oval Callout 73"/>
          <p:cNvSpPr/>
          <p:nvPr/>
        </p:nvSpPr>
        <p:spPr bwMode="auto">
          <a:xfrm>
            <a:off x="510374" y="3897919"/>
            <a:ext cx="1585287" cy="814651"/>
          </a:xfrm>
          <a:prstGeom prst="wedgeEllipseCallout">
            <a:avLst>
              <a:gd name="adj1" fmla="val 64291"/>
              <a:gd name="adj2" fmla="val -33066"/>
            </a:avLst>
          </a:prstGeom>
          <a:solidFill>
            <a:srgbClr val="B8C6F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algn="ctr"/>
            <a:r>
              <a:rPr lang="en-US" sz="1800" i="0" dirty="0"/>
              <a:t>Processing Site </a:t>
            </a:r>
            <a:r>
              <a:rPr lang="en-US" sz="1800" i="0" dirty="0" err="1"/>
              <a:t>PS</a:t>
            </a:r>
            <a:r>
              <a:rPr lang="en-US" sz="1800" i="0" baseline="-25000" dirty="0" err="1"/>
              <a:t>r</a:t>
            </a:r>
            <a:endParaRPr lang="en-US" sz="1800" i="0" baseline="-25000" dirty="0"/>
          </a:p>
        </p:txBody>
      </p:sp>
      <p:sp>
        <p:nvSpPr>
          <p:cNvPr id="35" name="TextBox 66"/>
          <p:cNvSpPr txBox="1">
            <a:spLocks noChangeArrowheads="1"/>
          </p:cNvSpPr>
          <p:nvPr/>
        </p:nvSpPr>
        <p:spPr bwMode="auto">
          <a:xfrm>
            <a:off x="5486400" y="5317072"/>
            <a:ext cx="3429000" cy="1200329"/>
          </a:xfrm>
          <a:prstGeom prst="rect">
            <a:avLst/>
          </a:prstGeom>
          <a:solidFill>
            <a:srgbClr val="FFCC99"/>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solidFill>
                  <a:srgbClr val="7030A0"/>
                </a:solidFill>
              </a:rPr>
              <a:t>Should we move fragments </a:t>
            </a:r>
            <a:r>
              <a:rPr lang="en-US" dirty="0">
                <a:solidFill>
                  <a:srgbClr val="7030A0"/>
                </a:solidFill>
              </a:rPr>
              <a:t>R</a:t>
            </a:r>
            <a:r>
              <a:rPr lang="en-US" baseline="-25000" dirty="0">
                <a:solidFill>
                  <a:srgbClr val="7030A0"/>
                </a:solidFill>
              </a:rPr>
              <a:t>s</a:t>
            </a:r>
            <a:r>
              <a:rPr lang="en-US" i="0" dirty="0">
                <a:solidFill>
                  <a:srgbClr val="7030A0"/>
                </a:solidFill>
              </a:rPr>
              <a:t> and </a:t>
            </a:r>
            <a:r>
              <a:rPr lang="en-US" dirty="0" err="1">
                <a:solidFill>
                  <a:srgbClr val="7030A0"/>
                </a:solidFill>
              </a:rPr>
              <a:t>R</a:t>
            </a:r>
            <a:r>
              <a:rPr lang="en-US" baseline="-25000" dirty="0" err="1">
                <a:solidFill>
                  <a:srgbClr val="7030A0"/>
                </a:solidFill>
              </a:rPr>
              <a:t>t</a:t>
            </a:r>
            <a:r>
              <a:rPr lang="en-US" baseline="-25000" dirty="0">
                <a:solidFill>
                  <a:srgbClr val="7030A0"/>
                </a:solidFill>
              </a:rPr>
              <a:t> </a:t>
            </a:r>
            <a:r>
              <a:rPr lang="en-US" i="0" dirty="0">
                <a:solidFill>
                  <a:srgbClr val="7030A0"/>
                </a:solidFill>
              </a:rPr>
              <a:t>to other sites instead ?</a:t>
            </a:r>
            <a:r>
              <a:rPr lang="en-US" baseline="-25000" dirty="0">
                <a:solidFill>
                  <a:srgbClr val="7030A0"/>
                </a:solidFill>
              </a:rPr>
              <a:t>  </a:t>
            </a:r>
            <a:endParaRPr lang="en-US" dirty="0">
              <a:solidFill>
                <a:srgbClr val="7030A0"/>
              </a:solidFill>
            </a:endParaRPr>
          </a:p>
        </p:txBody>
      </p:sp>
      <p:sp>
        <p:nvSpPr>
          <p:cNvPr id="4" name="TextBox 3"/>
          <p:cNvSpPr txBox="1"/>
          <p:nvPr/>
        </p:nvSpPr>
        <p:spPr>
          <a:xfrm>
            <a:off x="1366312" y="5892900"/>
            <a:ext cx="3459601" cy="461665"/>
          </a:xfrm>
          <a:prstGeom prst="rect">
            <a:avLst/>
          </a:prstGeom>
          <a:noFill/>
        </p:spPr>
        <p:txBody>
          <a:bodyPr wrap="none" rtlCol="0">
            <a:spAutoFit/>
          </a:bodyPr>
          <a:lstStyle/>
          <a:p>
            <a:r>
              <a:rPr lang="en-US" dirty="0"/>
              <a:t>Other processing sites</a:t>
            </a:r>
          </a:p>
        </p:txBody>
      </p:sp>
      <p:sp>
        <p:nvSpPr>
          <p:cNvPr id="41" name="Rectangular Callout 40"/>
          <p:cNvSpPr/>
          <p:nvPr/>
        </p:nvSpPr>
        <p:spPr bwMode="auto">
          <a:xfrm>
            <a:off x="945680" y="1739369"/>
            <a:ext cx="2181374" cy="1317005"/>
          </a:xfrm>
          <a:prstGeom prst="wedgeRectCallout">
            <a:avLst>
              <a:gd name="adj1" fmla="val 53589"/>
              <a:gd name="adj2" fmla="val 90366"/>
            </a:avLst>
          </a:prstGeom>
          <a:solidFill>
            <a:schemeClr val="bg2">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nchorCtr="1"/>
          <a:lstStyle/>
          <a:p>
            <a:pPr algn="r">
              <a:defRPr/>
            </a:pPr>
            <a:r>
              <a:rPr lang="en-US" sz="1800" dirty="0"/>
              <a:t>Applications of type A</a:t>
            </a:r>
            <a:r>
              <a:rPr lang="en-US" sz="1800" baseline="-25000" dirty="0"/>
              <a:t>3</a:t>
            </a:r>
            <a:r>
              <a:rPr lang="en-US" sz="1800" dirty="0"/>
              <a:t> at site </a:t>
            </a:r>
            <a:r>
              <a:rPr lang="en-US" sz="1800" dirty="0" err="1"/>
              <a:t>PS</a:t>
            </a:r>
            <a:r>
              <a:rPr lang="en-US" sz="1800" baseline="-25000" dirty="0" err="1"/>
              <a:t>r</a:t>
            </a:r>
            <a:r>
              <a:rPr lang="en-US" sz="1800" dirty="0"/>
              <a:t> that access R (i.e., both R</a:t>
            </a:r>
            <a:r>
              <a:rPr lang="en-US" sz="1800" baseline="-25000" dirty="0"/>
              <a:t>s</a:t>
            </a:r>
            <a:r>
              <a:rPr lang="en-US" sz="1800" i="0" baseline="-25000" dirty="0"/>
              <a:t> </a:t>
            </a:r>
            <a:r>
              <a:rPr lang="en-US" sz="1800" dirty="0"/>
              <a:t>and </a:t>
            </a:r>
            <a:r>
              <a:rPr lang="en-US" sz="1800" dirty="0" err="1"/>
              <a:t>R</a:t>
            </a:r>
            <a:r>
              <a:rPr lang="en-US" sz="1800" baseline="-25000" dirty="0" err="1"/>
              <a:t>t</a:t>
            </a:r>
            <a:r>
              <a:rPr lang="en-US" sz="1800" dirty="0"/>
              <a:t>)</a:t>
            </a:r>
            <a:r>
              <a:rPr lang="en-US" sz="1800" baseline="-25000" dirty="0"/>
              <a:t>   </a:t>
            </a:r>
          </a:p>
        </p:txBody>
      </p:sp>
      <p:grpSp>
        <p:nvGrpSpPr>
          <p:cNvPr id="5" name="Group 4"/>
          <p:cNvGrpSpPr/>
          <p:nvPr/>
        </p:nvGrpSpPr>
        <p:grpSpPr>
          <a:xfrm>
            <a:off x="5070154" y="3361268"/>
            <a:ext cx="2435546" cy="1312337"/>
            <a:chOff x="6205216" y="1807512"/>
            <a:chExt cx="2435546" cy="1312337"/>
          </a:xfrm>
        </p:grpSpPr>
        <p:sp>
          <p:nvSpPr>
            <p:cNvPr id="6" name="Oval Callout 5"/>
            <p:cNvSpPr/>
            <p:nvPr/>
          </p:nvSpPr>
          <p:spPr bwMode="auto">
            <a:xfrm>
              <a:off x="6205216" y="1807512"/>
              <a:ext cx="2435546" cy="1312337"/>
            </a:xfrm>
            <a:prstGeom prst="wedgeEllipseCallout">
              <a:avLst>
                <a:gd name="adj1" fmla="val -91599"/>
                <a:gd name="adj2" fmla="val 16383"/>
              </a:avLst>
            </a:prstGeom>
            <a:solidFill>
              <a:srgbClr val="9999FF"/>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dirty="0">
                <a:ln>
                  <a:noFill/>
                </a:ln>
                <a:solidFill>
                  <a:schemeClr val="tx1"/>
                </a:solidFill>
                <a:effectLst/>
                <a:latin typeface="Comic Sans MS" pitchFamily="66" charset="0"/>
              </a:endParaRPr>
            </a:p>
          </p:txBody>
        </p:sp>
        <p:sp>
          <p:nvSpPr>
            <p:cNvPr id="42" name="Rectangle 41"/>
            <p:cNvSpPr/>
            <p:nvPr/>
          </p:nvSpPr>
          <p:spPr>
            <a:xfrm>
              <a:off x="6360036" y="2015846"/>
              <a:ext cx="2193925" cy="923330"/>
            </a:xfrm>
            <a:prstGeom prst="rect">
              <a:avLst/>
            </a:prstGeom>
          </p:spPr>
          <p:txBody>
            <a:bodyPr wrap="square">
              <a:spAutoFit/>
            </a:bodyPr>
            <a:lstStyle/>
            <a:p>
              <a:pPr algn="ctr">
                <a:defRPr/>
              </a:pPr>
              <a:r>
                <a:rPr lang="en-US" sz="1800" dirty="0"/>
                <a:t>R</a:t>
              </a:r>
              <a:r>
                <a:rPr lang="en-US" sz="1800" baseline="-25000" dirty="0"/>
                <a:t>s </a:t>
              </a:r>
              <a:r>
                <a:rPr lang="en-US" sz="1800" dirty="0"/>
                <a:t>and </a:t>
              </a:r>
              <a:r>
                <a:rPr lang="en-US" sz="1800" dirty="0" err="1"/>
                <a:t>R</a:t>
              </a:r>
              <a:r>
                <a:rPr lang="en-US" sz="1800" baseline="-25000" dirty="0" err="1"/>
                <a:t>t</a:t>
              </a:r>
              <a:r>
                <a:rPr lang="en-US" sz="1800" dirty="0"/>
                <a:t> are two vertical fragments of relation R</a:t>
              </a:r>
              <a:endParaRPr lang="en-US" sz="1800" baseline="-25000" dirty="0"/>
            </a:p>
          </p:txBody>
        </p:sp>
      </p:grpSp>
      <p:graphicFrame>
        <p:nvGraphicFramePr>
          <p:cNvPr id="3" name="Table 2"/>
          <p:cNvGraphicFramePr>
            <a:graphicFrameLocks noGrp="1"/>
          </p:cNvGraphicFramePr>
          <p:nvPr>
            <p:extLst>
              <p:ext uri="{D42A27DB-BD31-4B8C-83A1-F6EECF244321}">
                <p14:modId xmlns:p14="http://schemas.microsoft.com/office/powerpoint/2010/main" val="1154031211"/>
              </p:ext>
            </p:extLst>
          </p:nvPr>
        </p:nvGraphicFramePr>
        <p:xfrm>
          <a:off x="6629400" y="1752600"/>
          <a:ext cx="2082800" cy="126365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895340916"/>
                    </a:ext>
                  </a:extLst>
                </a:gridCol>
                <a:gridCol w="208280">
                  <a:extLst>
                    <a:ext uri="{9D8B030D-6E8A-4147-A177-3AD203B41FA5}">
                      <a16:colId xmlns:a16="http://schemas.microsoft.com/office/drawing/2014/main" val="3256275555"/>
                    </a:ext>
                  </a:extLst>
                </a:gridCol>
                <a:gridCol w="208280">
                  <a:extLst>
                    <a:ext uri="{9D8B030D-6E8A-4147-A177-3AD203B41FA5}">
                      <a16:colId xmlns:a16="http://schemas.microsoft.com/office/drawing/2014/main" val="3179605599"/>
                    </a:ext>
                  </a:extLst>
                </a:gridCol>
                <a:gridCol w="208280">
                  <a:extLst>
                    <a:ext uri="{9D8B030D-6E8A-4147-A177-3AD203B41FA5}">
                      <a16:colId xmlns:a16="http://schemas.microsoft.com/office/drawing/2014/main" val="2191407309"/>
                    </a:ext>
                  </a:extLst>
                </a:gridCol>
                <a:gridCol w="208280">
                  <a:extLst>
                    <a:ext uri="{9D8B030D-6E8A-4147-A177-3AD203B41FA5}">
                      <a16:colId xmlns:a16="http://schemas.microsoft.com/office/drawing/2014/main" val="23913224"/>
                    </a:ext>
                  </a:extLst>
                </a:gridCol>
                <a:gridCol w="208280">
                  <a:extLst>
                    <a:ext uri="{9D8B030D-6E8A-4147-A177-3AD203B41FA5}">
                      <a16:colId xmlns:a16="http://schemas.microsoft.com/office/drawing/2014/main" val="2875248260"/>
                    </a:ext>
                  </a:extLst>
                </a:gridCol>
                <a:gridCol w="208280">
                  <a:extLst>
                    <a:ext uri="{9D8B030D-6E8A-4147-A177-3AD203B41FA5}">
                      <a16:colId xmlns:a16="http://schemas.microsoft.com/office/drawing/2014/main" val="1846945591"/>
                    </a:ext>
                  </a:extLst>
                </a:gridCol>
                <a:gridCol w="208280">
                  <a:extLst>
                    <a:ext uri="{9D8B030D-6E8A-4147-A177-3AD203B41FA5}">
                      <a16:colId xmlns:a16="http://schemas.microsoft.com/office/drawing/2014/main" val="2362693636"/>
                    </a:ext>
                  </a:extLst>
                </a:gridCol>
                <a:gridCol w="208280">
                  <a:extLst>
                    <a:ext uri="{9D8B030D-6E8A-4147-A177-3AD203B41FA5}">
                      <a16:colId xmlns:a16="http://schemas.microsoft.com/office/drawing/2014/main" val="2816578463"/>
                    </a:ext>
                  </a:extLst>
                </a:gridCol>
                <a:gridCol w="208280">
                  <a:extLst>
                    <a:ext uri="{9D8B030D-6E8A-4147-A177-3AD203B41FA5}">
                      <a16:colId xmlns:a16="http://schemas.microsoft.com/office/drawing/2014/main" val="3044502012"/>
                    </a:ext>
                  </a:extLst>
                </a:gridCol>
              </a:tblGrid>
              <a:tr h="145519">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extLst>
                  <a:ext uri="{0D108BD9-81ED-4DB2-BD59-A6C34878D82A}">
                    <a16:rowId xmlns:a16="http://schemas.microsoft.com/office/drawing/2014/main" val="10300961"/>
                  </a:ext>
                </a:extLst>
              </a:tr>
              <a:tr h="158750">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extLst>
                  <a:ext uri="{0D108BD9-81ED-4DB2-BD59-A6C34878D82A}">
                    <a16:rowId xmlns:a16="http://schemas.microsoft.com/office/drawing/2014/main" val="2701525084"/>
                  </a:ext>
                </a:extLst>
              </a:tr>
              <a:tr h="158750">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extLst>
                  <a:ext uri="{0D108BD9-81ED-4DB2-BD59-A6C34878D82A}">
                    <a16:rowId xmlns:a16="http://schemas.microsoft.com/office/drawing/2014/main" val="1997010884"/>
                  </a:ext>
                </a:extLst>
              </a:tr>
              <a:tr h="158750">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extLst>
                  <a:ext uri="{0D108BD9-81ED-4DB2-BD59-A6C34878D82A}">
                    <a16:rowId xmlns:a16="http://schemas.microsoft.com/office/drawing/2014/main" val="493352242"/>
                  </a:ext>
                </a:extLst>
              </a:tr>
              <a:tr h="158750">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extLst>
                  <a:ext uri="{0D108BD9-81ED-4DB2-BD59-A6C34878D82A}">
                    <a16:rowId xmlns:a16="http://schemas.microsoft.com/office/drawing/2014/main" val="2080417634"/>
                  </a:ext>
                </a:extLst>
              </a:tr>
              <a:tr h="158750">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tc>
                  <a:txBody>
                    <a:bodyPr/>
                    <a:lstStyle/>
                    <a:p>
                      <a:endParaRPr lang="en-US" sz="400"/>
                    </a:p>
                  </a:txBody>
                  <a:tcPr/>
                </a:tc>
                <a:tc>
                  <a:txBody>
                    <a:bodyPr/>
                    <a:lstStyle/>
                    <a:p>
                      <a:endParaRPr lang="en-US" sz="400"/>
                    </a:p>
                  </a:txBody>
                  <a:tcPr/>
                </a:tc>
                <a:extLst>
                  <a:ext uri="{0D108BD9-81ED-4DB2-BD59-A6C34878D82A}">
                    <a16:rowId xmlns:a16="http://schemas.microsoft.com/office/drawing/2014/main" val="2089634393"/>
                  </a:ext>
                </a:extLst>
              </a:tr>
              <a:tr h="158750">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tc>
                  <a:txBody>
                    <a:bodyPr/>
                    <a:lstStyle/>
                    <a:p>
                      <a:endParaRPr lang="en-US" sz="400" dirty="0"/>
                    </a:p>
                  </a:txBody>
                  <a:tcPr/>
                </a:tc>
                <a:tc>
                  <a:txBody>
                    <a:bodyPr/>
                    <a:lstStyle/>
                    <a:p>
                      <a:endParaRPr lang="en-US" sz="400"/>
                    </a:p>
                  </a:txBody>
                  <a:tcPr/>
                </a:tc>
                <a:extLst>
                  <a:ext uri="{0D108BD9-81ED-4DB2-BD59-A6C34878D82A}">
                    <a16:rowId xmlns:a16="http://schemas.microsoft.com/office/drawing/2014/main" val="3017052909"/>
                  </a:ext>
                </a:extLst>
              </a:tr>
              <a:tr h="158750">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a:p>
                  </a:txBody>
                  <a:tcPr/>
                </a:tc>
                <a:tc>
                  <a:txBody>
                    <a:bodyPr/>
                    <a:lstStyle/>
                    <a:p>
                      <a:endParaRPr lang="en-US" sz="400" dirty="0"/>
                    </a:p>
                  </a:txBody>
                  <a:tcPr/>
                </a:tc>
                <a:tc>
                  <a:txBody>
                    <a:bodyPr/>
                    <a:lstStyle/>
                    <a:p>
                      <a:endParaRPr lang="en-US" sz="400" dirty="0"/>
                    </a:p>
                  </a:txBody>
                  <a:tcPr/>
                </a:tc>
                <a:extLst>
                  <a:ext uri="{0D108BD9-81ED-4DB2-BD59-A6C34878D82A}">
                    <a16:rowId xmlns:a16="http://schemas.microsoft.com/office/drawing/2014/main" val="1008419976"/>
                  </a:ext>
                </a:extLst>
              </a:tr>
            </a:tbl>
          </a:graphicData>
        </a:graphic>
      </p:graphicFrame>
      <p:sp>
        <p:nvSpPr>
          <p:cNvPr id="7" name="Rounded Rectangle 6"/>
          <p:cNvSpPr/>
          <p:nvPr/>
        </p:nvSpPr>
        <p:spPr bwMode="auto">
          <a:xfrm>
            <a:off x="6591300" y="1640418"/>
            <a:ext cx="914400" cy="1465793"/>
          </a:xfrm>
          <a:prstGeom prst="roundRect">
            <a:avLst>
              <a:gd name="adj" fmla="val 15892"/>
            </a:avLst>
          </a:prstGeom>
          <a:noFill/>
          <a:ln w="9525" cap="flat" cmpd="sng" algn="ctr">
            <a:solidFill>
              <a:srgbClr val="FF43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8" name="TextBox 7"/>
          <p:cNvSpPr txBox="1"/>
          <p:nvPr/>
        </p:nvSpPr>
        <p:spPr>
          <a:xfrm>
            <a:off x="6858000" y="2153592"/>
            <a:ext cx="478016" cy="461665"/>
          </a:xfrm>
          <a:prstGeom prst="rect">
            <a:avLst/>
          </a:prstGeom>
          <a:noFill/>
        </p:spPr>
        <p:txBody>
          <a:bodyPr wrap="none" rtlCol="0">
            <a:spAutoFit/>
          </a:bodyPr>
          <a:lstStyle/>
          <a:p>
            <a:r>
              <a:rPr lang="en-US" dirty="0">
                <a:solidFill>
                  <a:srgbClr val="FF0000"/>
                </a:solidFill>
              </a:rPr>
              <a:t>R</a:t>
            </a:r>
            <a:r>
              <a:rPr lang="en-US" baseline="-25000" dirty="0">
                <a:solidFill>
                  <a:srgbClr val="FF0000"/>
                </a:solidFill>
              </a:rPr>
              <a:t>s</a:t>
            </a:r>
            <a:endParaRPr lang="en-US" dirty="0">
              <a:solidFill>
                <a:srgbClr val="FF0000"/>
              </a:solidFill>
            </a:endParaRPr>
          </a:p>
        </p:txBody>
      </p:sp>
      <p:sp>
        <p:nvSpPr>
          <p:cNvPr id="45" name="Rounded Rectangle 44"/>
          <p:cNvSpPr/>
          <p:nvPr/>
        </p:nvSpPr>
        <p:spPr bwMode="auto">
          <a:xfrm>
            <a:off x="7479119" y="1674543"/>
            <a:ext cx="1292445" cy="1465793"/>
          </a:xfrm>
          <a:prstGeom prst="roundRect">
            <a:avLst>
              <a:gd name="adj" fmla="val 14795"/>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6" name="TextBox 45"/>
          <p:cNvSpPr txBox="1"/>
          <p:nvPr/>
        </p:nvSpPr>
        <p:spPr>
          <a:xfrm>
            <a:off x="7839070" y="2171320"/>
            <a:ext cx="634999" cy="461665"/>
          </a:xfrm>
          <a:prstGeom prst="rect">
            <a:avLst/>
          </a:prstGeom>
          <a:noFill/>
        </p:spPr>
        <p:txBody>
          <a:bodyPr wrap="square" rtlCol="0">
            <a:spAutoFit/>
          </a:bodyPr>
          <a:lstStyle/>
          <a:p>
            <a:pPr algn="ctr"/>
            <a:r>
              <a:rPr lang="en-US" dirty="0" err="1">
                <a:solidFill>
                  <a:srgbClr val="0070C0"/>
                </a:solidFill>
              </a:rPr>
              <a:t>R</a:t>
            </a:r>
            <a:r>
              <a:rPr lang="en-US" baseline="-25000" dirty="0" err="1">
                <a:solidFill>
                  <a:srgbClr val="0070C0"/>
                </a:solidFill>
              </a:rPr>
              <a:t>t</a:t>
            </a:r>
            <a:endParaRPr lang="en-US" dirty="0">
              <a:solidFill>
                <a:srgbClr val="0070C0"/>
              </a:solidFill>
            </a:endParaRPr>
          </a:p>
        </p:txBody>
      </p:sp>
      <p:sp>
        <p:nvSpPr>
          <p:cNvPr id="9" name="TextBox 8"/>
          <p:cNvSpPr txBox="1"/>
          <p:nvPr/>
        </p:nvSpPr>
        <p:spPr>
          <a:xfrm>
            <a:off x="6167600" y="1476946"/>
            <a:ext cx="442750" cy="584775"/>
          </a:xfrm>
          <a:prstGeom prst="rect">
            <a:avLst/>
          </a:prstGeom>
          <a:noFill/>
        </p:spPr>
        <p:txBody>
          <a:bodyPr wrap="none" rtlCol="0">
            <a:spAutoFit/>
          </a:bodyPr>
          <a:lstStyle/>
          <a:p>
            <a:r>
              <a:rPr lang="en-US" sz="3200" dirty="0"/>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up)">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checkerboard(across)">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4" grpId="0" animBg="1"/>
      <p:bldP spid="35" grpId="0" animBg="1"/>
      <p:bldP spid="4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2179318" y="5057874"/>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8" name="Rounded Rectangle 37"/>
          <p:cNvSpPr/>
          <p:nvPr/>
        </p:nvSpPr>
        <p:spPr bwMode="auto">
          <a:xfrm>
            <a:off x="3050855" y="5057874"/>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9" name="Rounded Rectangle 38"/>
          <p:cNvSpPr/>
          <p:nvPr/>
        </p:nvSpPr>
        <p:spPr bwMode="auto">
          <a:xfrm>
            <a:off x="4054155" y="5057875"/>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 name="Rounded Rectangle 1"/>
          <p:cNvSpPr/>
          <p:nvPr/>
        </p:nvSpPr>
        <p:spPr bwMode="auto">
          <a:xfrm>
            <a:off x="1303018" y="5057875"/>
            <a:ext cx="838200" cy="859363"/>
          </a:xfrm>
          <a:prstGeom prst="roundRect">
            <a:avLst>
              <a:gd name="adj" fmla="val 12500"/>
            </a:avLst>
          </a:prstGeom>
          <a:solidFill>
            <a:srgbClr val="FF8181"/>
          </a:solidFill>
          <a:ln w="9525" cap="flat" cmpd="sng" algn="ctr">
            <a:solidFill>
              <a:schemeClr val="tx1"/>
            </a:solidFill>
            <a:prstDash val="solid"/>
            <a:round/>
            <a:headEnd type="none" w="med" len="med"/>
            <a:tailEnd type="none" w="med" len="med"/>
          </a:ln>
          <a:effectLst/>
          <a:scene3d>
            <a:camera prst="orthographicFront"/>
            <a:lightRig rig="threePt" dir="t"/>
          </a:scene3d>
          <a:sp3d>
            <a:bevelT prst="slope"/>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6665" name="Rectangle 4"/>
          <p:cNvSpPr>
            <a:spLocks noChangeArrowheads="1"/>
          </p:cNvSpPr>
          <p:nvPr/>
        </p:nvSpPr>
        <p:spPr bwMode="auto">
          <a:xfrm>
            <a:off x="2212655" y="3484037"/>
            <a:ext cx="2286000" cy="1066800"/>
          </a:xfrm>
          <a:prstGeom prst="rect">
            <a:avLst/>
          </a:prstGeom>
          <a:solidFill>
            <a:schemeClr val="accent1"/>
          </a:solidFill>
          <a:ln w="9525">
            <a:solidFill>
              <a:schemeClr val="tx1"/>
            </a:solidFill>
            <a:miter lim="800000"/>
            <a:headEnd/>
            <a:tailEnd/>
          </a:ln>
        </p:spPr>
        <p:txBody>
          <a:bodyPr wrap="none" anchor="ctr"/>
          <a:lstStyle/>
          <a:p>
            <a:pPr algn="r"/>
            <a:endParaRPr lang="en-US"/>
          </a:p>
        </p:txBody>
      </p:sp>
      <p:sp>
        <p:nvSpPr>
          <p:cNvPr id="26666" name="Oval 5"/>
          <p:cNvSpPr>
            <a:spLocks noChangeArrowheads="1"/>
          </p:cNvSpPr>
          <p:nvPr/>
        </p:nvSpPr>
        <p:spPr bwMode="auto">
          <a:xfrm>
            <a:off x="2441255" y="3941237"/>
            <a:ext cx="1905000" cy="533400"/>
          </a:xfrm>
          <a:prstGeom prst="ellipse">
            <a:avLst/>
          </a:prstGeom>
          <a:solidFill>
            <a:srgbClr val="FF9933"/>
          </a:solidFill>
          <a:ln w="9525">
            <a:solidFill>
              <a:schemeClr val="tx1"/>
            </a:solidFill>
            <a:round/>
            <a:headEnd/>
            <a:tailEnd/>
          </a:ln>
        </p:spPr>
        <p:txBody>
          <a:bodyPr wrap="none" anchor="ctr"/>
          <a:lstStyle/>
          <a:p>
            <a:pPr algn="r"/>
            <a:endParaRPr lang="en-US"/>
          </a:p>
        </p:txBody>
      </p:sp>
      <p:sp>
        <p:nvSpPr>
          <p:cNvPr id="26667" name="Oval 6"/>
          <p:cNvSpPr>
            <a:spLocks noChangeArrowheads="1"/>
          </p:cNvSpPr>
          <p:nvPr/>
        </p:nvSpPr>
        <p:spPr bwMode="auto">
          <a:xfrm>
            <a:off x="3127055" y="4093637"/>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26668" name="Oval 7"/>
          <p:cNvSpPr>
            <a:spLocks noChangeArrowheads="1"/>
          </p:cNvSpPr>
          <p:nvPr/>
        </p:nvSpPr>
        <p:spPr bwMode="auto">
          <a:xfrm>
            <a:off x="3660455" y="4093637"/>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26669" name="Text Box 8"/>
          <p:cNvSpPr txBox="1">
            <a:spLocks noChangeArrowheads="1"/>
          </p:cNvSpPr>
          <p:nvPr/>
        </p:nvSpPr>
        <p:spPr bwMode="auto">
          <a:xfrm>
            <a:off x="1537968" y="5236637"/>
            <a:ext cx="369887"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s</a:t>
            </a:r>
          </a:p>
        </p:txBody>
      </p:sp>
      <p:sp>
        <p:nvSpPr>
          <p:cNvPr id="26670" name="Text Box 9"/>
          <p:cNvSpPr txBox="1">
            <a:spLocks noChangeArrowheads="1"/>
          </p:cNvSpPr>
          <p:nvPr/>
        </p:nvSpPr>
        <p:spPr bwMode="auto">
          <a:xfrm>
            <a:off x="2441255" y="5236637"/>
            <a:ext cx="368300"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t</a:t>
            </a:r>
          </a:p>
        </p:txBody>
      </p:sp>
      <p:sp>
        <p:nvSpPr>
          <p:cNvPr id="26671" name="Text Box 10"/>
          <p:cNvSpPr txBox="1">
            <a:spLocks noChangeArrowheads="1"/>
          </p:cNvSpPr>
          <p:nvPr/>
        </p:nvSpPr>
        <p:spPr bwMode="auto">
          <a:xfrm>
            <a:off x="3279455" y="5236637"/>
            <a:ext cx="384175"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4</a:t>
            </a:r>
          </a:p>
        </p:txBody>
      </p:sp>
      <p:sp>
        <p:nvSpPr>
          <p:cNvPr id="26672" name="Text Box 11"/>
          <p:cNvSpPr txBox="1">
            <a:spLocks noChangeArrowheads="1"/>
          </p:cNvSpPr>
          <p:nvPr/>
        </p:nvSpPr>
        <p:spPr bwMode="auto">
          <a:xfrm>
            <a:off x="4274818" y="5236637"/>
            <a:ext cx="374650" cy="304800"/>
          </a:xfrm>
          <a:prstGeom prst="rect">
            <a:avLst/>
          </a:prstGeom>
          <a:solidFill>
            <a:srgbClr val="FFCDCD"/>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n</a:t>
            </a:r>
          </a:p>
        </p:txBody>
      </p:sp>
      <p:sp>
        <p:nvSpPr>
          <p:cNvPr id="26673" name="Text Box 12"/>
          <p:cNvSpPr txBox="1">
            <a:spLocks noChangeArrowheads="1"/>
          </p:cNvSpPr>
          <p:nvPr/>
        </p:nvSpPr>
        <p:spPr bwMode="auto">
          <a:xfrm>
            <a:off x="1711826" y="3456524"/>
            <a:ext cx="53893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800" i="0" dirty="0" err="1"/>
              <a:t>PS</a:t>
            </a:r>
            <a:r>
              <a:rPr lang="en-US" sz="1800" i="0" baseline="-25000" dirty="0" err="1"/>
              <a:t>r</a:t>
            </a:r>
            <a:endParaRPr lang="en-US" sz="1800" i="0" baseline="-25000" dirty="0"/>
          </a:p>
        </p:txBody>
      </p:sp>
      <p:sp>
        <p:nvSpPr>
          <p:cNvPr id="26674" name="Text Box 13"/>
          <p:cNvSpPr txBox="1">
            <a:spLocks noChangeArrowheads="1"/>
          </p:cNvSpPr>
          <p:nvPr/>
        </p:nvSpPr>
        <p:spPr bwMode="auto">
          <a:xfrm>
            <a:off x="2517455" y="3484037"/>
            <a:ext cx="3651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1</a:t>
            </a:r>
          </a:p>
        </p:txBody>
      </p:sp>
      <p:sp>
        <p:nvSpPr>
          <p:cNvPr id="26675" name="Text Box 14"/>
          <p:cNvSpPr txBox="1">
            <a:spLocks noChangeArrowheads="1"/>
          </p:cNvSpPr>
          <p:nvPr/>
        </p:nvSpPr>
        <p:spPr bwMode="auto">
          <a:xfrm>
            <a:off x="3127055" y="3484037"/>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A</a:t>
            </a:r>
            <a:r>
              <a:rPr lang="en-US" sz="1400" i="0" baseline="-25000" dirty="0"/>
              <a:t>3</a:t>
            </a:r>
          </a:p>
        </p:txBody>
      </p:sp>
      <p:sp>
        <p:nvSpPr>
          <p:cNvPr id="26676" name="Text Box 15"/>
          <p:cNvSpPr txBox="1">
            <a:spLocks noChangeArrowheads="1"/>
          </p:cNvSpPr>
          <p:nvPr/>
        </p:nvSpPr>
        <p:spPr bwMode="auto">
          <a:xfrm>
            <a:off x="3885880" y="3484037"/>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2</a:t>
            </a:r>
          </a:p>
        </p:txBody>
      </p:sp>
      <p:sp>
        <p:nvSpPr>
          <p:cNvPr id="26677" name="Text Box 16"/>
          <p:cNvSpPr txBox="1">
            <a:spLocks noChangeArrowheads="1"/>
          </p:cNvSpPr>
          <p:nvPr/>
        </p:nvSpPr>
        <p:spPr bwMode="auto">
          <a:xfrm>
            <a:off x="2593655" y="4017437"/>
            <a:ext cx="29687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R</a:t>
            </a:r>
            <a:endParaRPr lang="en-US" sz="1400" i="0" baseline="-25000" dirty="0"/>
          </a:p>
        </p:txBody>
      </p:sp>
      <p:sp>
        <p:nvSpPr>
          <p:cNvPr id="26678" name="Text Box 17"/>
          <p:cNvSpPr txBox="1">
            <a:spLocks noChangeArrowheads="1"/>
          </p:cNvSpPr>
          <p:nvPr/>
        </p:nvSpPr>
        <p:spPr bwMode="auto">
          <a:xfrm>
            <a:off x="3127055" y="4093637"/>
            <a:ext cx="3508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R</a:t>
            </a:r>
            <a:r>
              <a:rPr lang="en-US" sz="1400" i="0" baseline="-25000" dirty="0"/>
              <a:t>s</a:t>
            </a:r>
          </a:p>
        </p:txBody>
      </p:sp>
      <p:sp>
        <p:nvSpPr>
          <p:cNvPr id="26679" name="Text Box 18"/>
          <p:cNvSpPr txBox="1">
            <a:spLocks noChangeArrowheads="1"/>
          </p:cNvSpPr>
          <p:nvPr/>
        </p:nvSpPr>
        <p:spPr bwMode="auto">
          <a:xfrm>
            <a:off x="3660455" y="4093637"/>
            <a:ext cx="327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R</a:t>
            </a:r>
            <a:r>
              <a:rPr lang="en-US" sz="1200" i="0" baseline="-25000"/>
              <a:t>t</a:t>
            </a:r>
          </a:p>
        </p:txBody>
      </p:sp>
      <p:sp>
        <p:nvSpPr>
          <p:cNvPr id="26680" name="Line 19"/>
          <p:cNvSpPr>
            <a:spLocks noChangeShapeType="1"/>
          </p:cNvSpPr>
          <p:nvPr/>
        </p:nvSpPr>
        <p:spPr bwMode="auto">
          <a:xfrm flipV="1">
            <a:off x="3279455" y="3712637"/>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1" name="Line 21"/>
          <p:cNvSpPr>
            <a:spLocks noChangeShapeType="1"/>
          </p:cNvSpPr>
          <p:nvPr/>
        </p:nvSpPr>
        <p:spPr bwMode="auto">
          <a:xfrm flipH="1" flipV="1">
            <a:off x="2822255" y="3712637"/>
            <a:ext cx="381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2" name="Line 22"/>
          <p:cNvSpPr>
            <a:spLocks noChangeShapeType="1"/>
          </p:cNvSpPr>
          <p:nvPr/>
        </p:nvSpPr>
        <p:spPr bwMode="auto">
          <a:xfrm flipV="1">
            <a:off x="3889055" y="3712637"/>
            <a:ext cx="152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3" name="Line 23"/>
          <p:cNvSpPr>
            <a:spLocks noChangeShapeType="1"/>
          </p:cNvSpPr>
          <p:nvPr/>
        </p:nvSpPr>
        <p:spPr bwMode="auto">
          <a:xfrm flipH="1">
            <a:off x="1906267" y="4322237"/>
            <a:ext cx="1220787"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5" name="Line 25"/>
          <p:cNvSpPr>
            <a:spLocks noChangeShapeType="1"/>
          </p:cNvSpPr>
          <p:nvPr/>
        </p:nvSpPr>
        <p:spPr bwMode="auto">
          <a:xfrm flipH="1">
            <a:off x="3511229" y="4474637"/>
            <a:ext cx="225425"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6" name="Line 26"/>
          <p:cNvSpPr>
            <a:spLocks noChangeShapeType="1"/>
          </p:cNvSpPr>
          <p:nvPr/>
        </p:nvSpPr>
        <p:spPr bwMode="auto">
          <a:xfrm>
            <a:off x="4117655" y="4398437"/>
            <a:ext cx="3048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87" name="Text Box 27"/>
          <p:cNvSpPr txBox="1">
            <a:spLocks noChangeArrowheads="1"/>
          </p:cNvSpPr>
          <p:nvPr/>
        </p:nvSpPr>
        <p:spPr bwMode="auto">
          <a:xfrm>
            <a:off x="1450655" y="5541437"/>
            <a:ext cx="455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s</a:t>
            </a:r>
          </a:p>
        </p:txBody>
      </p:sp>
      <p:sp>
        <p:nvSpPr>
          <p:cNvPr id="26688" name="Text Box 28"/>
          <p:cNvSpPr txBox="1">
            <a:spLocks noChangeArrowheads="1"/>
          </p:cNvSpPr>
          <p:nvPr/>
        </p:nvSpPr>
        <p:spPr bwMode="auto">
          <a:xfrm>
            <a:off x="2330130" y="5541437"/>
            <a:ext cx="4889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t </a:t>
            </a:r>
          </a:p>
        </p:txBody>
      </p:sp>
      <p:sp>
        <p:nvSpPr>
          <p:cNvPr id="26689" name="Text Box 29"/>
          <p:cNvSpPr txBox="1">
            <a:spLocks noChangeArrowheads="1"/>
          </p:cNvSpPr>
          <p:nvPr/>
        </p:nvSpPr>
        <p:spPr bwMode="auto">
          <a:xfrm>
            <a:off x="3203255" y="5541437"/>
            <a:ext cx="469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dirty="0"/>
              <a:t>PS</a:t>
            </a:r>
            <a:r>
              <a:rPr lang="en-US" sz="1400" i="0" baseline="-25000" dirty="0"/>
              <a:t>4</a:t>
            </a:r>
          </a:p>
        </p:txBody>
      </p:sp>
      <p:sp>
        <p:nvSpPr>
          <p:cNvPr id="26690" name="Text Box 30"/>
          <p:cNvSpPr txBox="1">
            <a:spLocks noChangeArrowheads="1"/>
          </p:cNvSpPr>
          <p:nvPr/>
        </p:nvSpPr>
        <p:spPr bwMode="auto">
          <a:xfrm>
            <a:off x="4193855" y="5541437"/>
            <a:ext cx="460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n</a:t>
            </a:r>
          </a:p>
        </p:txBody>
      </p:sp>
      <p:sp>
        <p:nvSpPr>
          <p:cNvPr id="26691" name="Text Box 64"/>
          <p:cNvSpPr txBox="1">
            <a:spLocks noChangeArrowheads="1"/>
          </p:cNvSpPr>
          <p:nvPr/>
        </p:nvSpPr>
        <p:spPr bwMode="auto">
          <a:xfrm>
            <a:off x="3666806" y="5164674"/>
            <a:ext cx="5937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t>. . .</a:t>
            </a:r>
          </a:p>
        </p:txBody>
      </p:sp>
      <p:sp>
        <p:nvSpPr>
          <p:cNvPr id="35" name="TextBox 66"/>
          <p:cNvSpPr txBox="1">
            <a:spLocks noChangeArrowheads="1"/>
          </p:cNvSpPr>
          <p:nvPr/>
        </p:nvSpPr>
        <p:spPr bwMode="auto">
          <a:xfrm>
            <a:off x="5653427" y="5255211"/>
            <a:ext cx="2895600" cy="1200329"/>
          </a:xfrm>
          <a:prstGeom prst="rect">
            <a:avLst/>
          </a:prstGeom>
          <a:solidFill>
            <a:srgbClr val="FFCC99"/>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i="0" dirty="0">
                <a:solidFill>
                  <a:srgbClr val="7030A0"/>
                </a:solidFill>
              </a:rPr>
              <a:t>Should we move fragments </a:t>
            </a:r>
            <a:r>
              <a:rPr lang="en-US" dirty="0">
                <a:solidFill>
                  <a:srgbClr val="7030A0"/>
                </a:solidFill>
              </a:rPr>
              <a:t>R</a:t>
            </a:r>
            <a:r>
              <a:rPr lang="en-US" baseline="-25000" dirty="0">
                <a:solidFill>
                  <a:srgbClr val="7030A0"/>
                </a:solidFill>
              </a:rPr>
              <a:t>s</a:t>
            </a:r>
            <a:r>
              <a:rPr lang="en-US" i="0" dirty="0">
                <a:solidFill>
                  <a:srgbClr val="7030A0"/>
                </a:solidFill>
              </a:rPr>
              <a:t> to A</a:t>
            </a:r>
            <a:r>
              <a:rPr lang="en-US" i="0" baseline="-25000" dirty="0">
                <a:solidFill>
                  <a:srgbClr val="7030A0"/>
                </a:solidFill>
              </a:rPr>
              <a:t>s</a:t>
            </a:r>
            <a:r>
              <a:rPr lang="en-US" i="0" dirty="0">
                <a:solidFill>
                  <a:srgbClr val="7030A0"/>
                </a:solidFill>
              </a:rPr>
              <a:t> and </a:t>
            </a:r>
            <a:r>
              <a:rPr lang="en-US" dirty="0" err="1">
                <a:solidFill>
                  <a:srgbClr val="7030A0"/>
                </a:solidFill>
              </a:rPr>
              <a:t>R</a:t>
            </a:r>
            <a:r>
              <a:rPr lang="en-US" baseline="-25000" dirty="0" err="1">
                <a:solidFill>
                  <a:srgbClr val="7030A0"/>
                </a:solidFill>
              </a:rPr>
              <a:t>t</a:t>
            </a:r>
            <a:r>
              <a:rPr lang="en-US" baseline="-25000" dirty="0">
                <a:solidFill>
                  <a:srgbClr val="7030A0"/>
                </a:solidFill>
              </a:rPr>
              <a:t> </a:t>
            </a:r>
            <a:r>
              <a:rPr lang="en-US" i="0" dirty="0">
                <a:solidFill>
                  <a:srgbClr val="7030A0"/>
                </a:solidFill>
              </a:rPr>
              <a:t>to A</a:t>
            </a:r>
            <a:r>
              <a:rPr lang="en-US" i="0" baseline="-25000" dirty="0">
                <a:solidFill>
                  <a:srgbClr val="7030A0"/>
                </a:solidFill>
              </a:rPr>
              <a:t>t </a:t>
            </a:r>
            <a:r>
              <a:rPr lang="en-US" i="0" dirty="0">
                <a:solidFill>
                  <a:srgbClr val="7030A0"/>
                </a:solidFill>
              </a:rPr>
              <a:t>?</a:t>
            </a:r>
            <a:r>
              <a:rPr lang="en-US" baseline="-25000" dirty="0">
                <a:solidFill>
                  <a:srgbClr val="7030A0"/>
                </a:solidFill>
              </a:rPr>
              <a:t>  </a:t>
            </a:r>
            <a:endParaRPr lang="en-US" dirty="0">
              <a:solidFill>
                <a:srgbClr val="7030A0"/>
              </a:solidFill>
            </a:endParaRPr>
          </a:p>
        </p:txBody>
      </p:sp>
      <p:sp>
        <p:nvSpPr>
          <p:cNvPr id="4" name="TextBox 3"/>
          <p:cNvSpPr txBox="1"/>
          <p:nvPr/>
        </p:nvSpPr>
        <p:spPr>
          <a:xfrm>
            <a:off x="1366312" y="5892900"/>
            <a:ext cx="3459601" cy="461665"/>
          </a:xfrm>
          <a:prstGeom prst="rect">
            <a:avLst/>
          </a:prstGeom>
          <a:noFill/>
        </p:spPr>
        <p:txBody>
          <a:bodyPr wrap="none" rtlCol="0">
            <a:spAutoFit/>
          </a:bodyPr>
          <a:lstStyle/>
          <a:p>
            <a:r>
              <a:rPr lang="en-US" dirty="0"/>
              <a:t>Other processing sites</a:t>
            </a:r>
          </a:p>
        </p:txBody>
      </p:sp>
      <p:grpSp>
        <p:nvGrpSpPr>
          <p:cNvPr id="43" name="Group 42">
            <a:extLst>
              <a:ext uri="{FF2B5EF4-FFF2-40B4-BE49-F238E27FC236}">
                <a16:creationId xmlns:a16="http://schemas.microsoft.com/office/drawing/2014/main" id="{1DC070FC-D2D9-4A41-81DD-533780BA6172}"/>
              </a:ext>
            </a:extLst>
          </p:cNvPr>
          <p:cNvGrpSpPr/>
          <p:nvPr/>
        </p:nvGrpSpPr>
        <p:grpSpPr>
          <a:xfrm>
            <a:off x="5197814" y="1778962"/>
            <a:ext cx="3505200" cy="3048000"/>
            <a:chOff x="5410200" y="2133600"/>
            <a:chExt cx="3505200" cy="3048000"/>
          </a:xfrm>
        </p:grpSpPr>
        <p:sp>
          <p:nvSpPr>
            <p:cNvPr id="44" name="Rectangle 31">
              <a:extLst>
                <a:ext uri="{FF2B5EF4-FFF2-40B4-BE49-F238E27FC236}">
                  <a16:creationId xmlns:a16="http://schemas.microsoft.com/office/drawing/2014/main" id="{F33B3D08-152B-43B4-BACF-515690D0170D}"/>
                </a:ext>
              </a:extLst>
            </p:cNvPr>
            <p:cNvSpPr>
              <a:spLocks noChangeArrowheads="1"/>
            </p:cNvSpPr>
            <p:nvPr/>
          </p:nvSpPr>
          <p:spPr bwMode="auto">
            <a:xfrm>
              <a:off x="5791200" y="2209800"/>
              <a:ext cx="2286000" cy="609600"/>
            </a:xfrm>
            <a:prstGeom prst="rect">
              <a:avLst/>
            </a:prstGeom>
            <a:solidFill>
              <a:schemeClr val="bg2">
                <a:lumMod val="40000"/>
                <a:lumOff val="60000"/>
              </a:schemeClr>
            </a:solidFill>
            <a:ln w="9525">
              <a:solidFill>
                <a:schemeClr val="tx1"/>
              </a:solidFill>
              <a:miter lim="800000"/>
              <a:headEnd/>
              <a:tailEnd/>
            </a:ln>
          </p:spPr>
          <p:txBody>
            <a:bodyPr wrap="none" anchor="ctr"/>
            <a:lstStyle/>
            <a:p>
              <a:pPr algn="r"/>
              <a:endParaRPr lang="en-US"/>
            </a:p>
          </p:txBody>
        </p:sp>
        <p:sp>
          <p:nvSpPr>
            <p:cNvPr id="45" name="Rectangle 32">
              <a:extLst>
                <a:ext uri="{FF2B5EF4-FFF2-40B4-BE49-F238E27FC236}">
                  <a16:creationId xmlns:a16="http://schemas.microsoft.com/office/drawing/2014/main" id="{2F7F4C57-58BB-4BB1-A086-20C90168F095}"/>
                </a:ext>
              </a:extLst>
            </p:cNvPr>
            <p:cNvSpPr>
              <a:spLocks noChangeArrowheads="1"/>
            </p:cNvSpPr>
            <p:nvPr/>
          </p:nvSpPr>
          <p:spPr bwMode="auto">
            <a:xfrm>
              <a:off x="5486400" y="31242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ln>
                  <a:solidFill>
                    <a:schemeClr val="tx1"/>
                  </a:solidFill>
                </a:ln>
              </a:endParaRPr>
            </a:p>
          </p:txBody>
        </p:sp>
        <p:sp>
          <p:nvSpPr>
            <p:cNvPr id="46" name="Rectangle 33">
              <a:extLst>
                <a:ext uri="{FF2B5EF4-FFF2-40B4-BE49-F238E27FC236}">
                  <a16:creationId xmlns:a16="http://schemas.microsoft.com/office/drawing/2014/main" id="{C3A4B9E1-83E4-4D3B-AC0B-07D617BB4FF3}"/>
                </a:ext>
              </a:extLst>
            </p:cNvPr>
            <p:cNvSpPr>
              <a:spLocks noChangeArrowheads="1"/>
            </p:cNvSpPr>
            <p:nvPr/>
          </p:nvSpPr>
          <p:spPr bwMode="auto">
            <a:xfrm>
              <a:off x="7391400" y="31242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ln>
                  <a:solidFill>
                    <a:srgbClr val="C00000"/>
                  </a:solidFill>
                </a:ln>
              </a:endParaRPr>
            </a:p>
          </p:txBody>
        </p:sp>
        <p:sp>
          <p:nvSpPr>
            <p:cNvPr id="47" name="Rectangle 34">
              <a:extLst>
                <a:ext uri="{FF2B5EF4-FFF2-40B4-BE49-F238E27FC236}">
                  <a16:creationId xmlns:a16="http://schemas.microsoft.com/office/drawing/2014/main" id="{DB02435F-2A41-427F-BA68-B40D898920F9}"/>
                </a:ext>
              </a:extLst>
            </p:cNvPr>
            <p:cNvSpPr>
              <a:spLocks noChangeArrowheads="1"/>
            </p:cNvSpPr>
            <p:nvPr/>
          </p:nvSpPr>
          <p:spPr bwMode="auto">
            <a:xfrm>
              <a:off x="6477000" y="38100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p>
          </p:txBody>
        </p:sp>
        <p:sp>
          <p:nvSpPr>
            <p:cNvPr id="48" name="Rectangle 35">
              <a:extLst>
                <a:ext uri="{FF2B5EF4-FFF2-40B4-BE49-F238E27FC236}">
                  <a16:creationId xmlns:a16="http://schemas.microsoft.com/office/drawing/2014/main" id="{1C5759CB-405B-435F-A564-7109C2177F7C}"/>
                </a:ext>
              </a:extLst>
            </p:cNvPr>
            <p:cNvSpPr>
              <a:spLocks noChangeArrowheads="1"/>
            </p:cNvSpPr>
            <p:nvPr/>
          </p:nvSpPr>
          <p:spPr bwMode="auto">
            <a:xfrm>
              <a:off x="6477000" y="47244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ln>
                  <a:solidFill>
                    <a:srgbClr val="C00000"/>
                  </a:solidFill>
                </a:ln>
              </a:endParaRPr>
            </a:p>
          </p:txBody>
        </p:sp>
        <p:sp>
          <p:nvSpPr>
            <p:cNvPr id="49" name="Oval 36">
              <a:extLst>
                <a:ext uri="{FF2B5EF4-FFF2-40B4-BE49-F238E27FC236}">
                  <a16:creationId xmlns:a16="http://schemas.microsoft.com/office/drawing/2014/main" id="{13FE733B-CBD2-4BA8-9E79-2797BC6B7471}"/>
                </a:ext>
              </a:extLst>
            </p:cNvPr>
            <p:cNvSpPr>
              <a:spLocks noChangeArrowheads="1"/>
            </p:cNvSpPr>
            <p:nvPr/>
          </p:nvSpPr>
          <p:spPr bwMode="auto">
            <a:xfrm>
              <a:off x="6172200" y="3200400"/>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50" name="Oval 37">
              <a:extLst>
                <a:ext uri="{FF2B5EF4-FFF2-40B4-BE49-F238E27FC236}">
                  <a16:creationId xmlns:a16="http://schemas.microsoft.com/office/drawing/2014/main" id="{7D348AFC-7AA0-4835-9C28-08F8FE526991}"/>
                </a:ext>
              </a:extLst>
            </p:cNvPr>
            <p:cNvSpPr>
              <a:spLocks noChangeArrowheads="1"/>
            </p:cNvSpPr>
            <p:nvPr/>
          </p:nvSpPr>
          <p:spPr bwMode="auto">
            <a:xfrm>
              <a:off x="7467600" y="3200400"/>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51" name="Text Box 38">
              <a:extLst>
                <a:ext uri="{FF2B5EF4-FFF2-40B4-BE49-F238E27FC236}">
                  <a16:creationId xmlns:a16="http://schemas.microsoft.com/office/drawing/2014/main" id="{7DBEFA10-C2EE-4916-BE53-72A4E295CA66}"/>
                </a:ext>
              </a:extLst>
            </p:cNvPr>
            <p:cNvSpPr txBox="1">
              <a:spLocks noChangeArrowheads="1"/>
            </p:cNvSpPr>
            <p:nvPr/>
          </p:nvSpPr>
          <p:spPr bwMode="auto">
            <a:xfrm>
              <a:off x="6172200" y="3200400"/>
              <a:ext cx="3286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R</a:t>
              </a:r>
              <a:r>
                <a:rPr lang="en-US" sz="1200" i="0" baseline="-25000" dirty="0"/>
                <a:t>s</a:t>
              </a:r>
            </a:p>
          </p:txBody>
        </p:sp>
        <p:sp>
          <p:nvSpPr>
            <p:cNvPr id="52" name="Text Box 39">
              <a:extLst>
                <a:ext uri="{FF2B5EF4-FFF2-40B4-BE49-F238E27FC236}">
                  <a16:creationId xmlns:a16="http://schemas.microsoft.com/office/drawing/2014/main" id="{850D9228-50C3-4D2C-A2FA-34C4E660A98C}"/>
                </a:ext>
              </a:extLst>
            </p:cNvPr>
            <p:cNvSpPr txBox="1">
              <a:spLocks noChangeArrowheads="1"/>
            </p:cNvSpPr>
            <p:nvPr/>
          </p:nvSpPr>
          <p:spPr bwMode="auto">
            <a:xfrm>
              <a:off x="7467600" y="3200400"/>
              <a:ext cx="327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R</a:t>
              </a:r>
              <a:r>
                <a:rPr lang="en-US" sz="1200" i="0" baseline="-25000"/>
                <a:t>t</a:t>
              </a:r>
            </a:p>
          </p:txBody>
        </p:sp>
        <p:sp>
          <p:nvSpPr>
            <p:cNvPr id="53" name="Text Box 40">
              <a:extLst>
                <a:ext uri="{FF2B5EF4-FFF2-40B4-BE49-F238E27FC236}">
                  <a16:creationId xmlns:a16="http://schemas.microsoft.com/office/drawing/2014/main" id="{D2BB71D4-8F57-4E41-8147-662CCE708C6C}"/>
                </a:ext>
              </a:extLst>
            </p:cNvPr>
            <p:cNvSpPr txBox="1">
              <a:spLocks noChangeArrowheads="1"/>
            </p:cNvSpPr>
            <p:nvPr/>
          </p:nvSpPr>
          <p:spPr bwMode="auto">
            <a:xfrm>
              <a:off x="5578475" y="3200400"/>
              <a:ext cx="3698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s</a:t>
              </a:r>
            </a:p>
          </p:txBody>
        </p:sp>
        <p:sp>
          <p:nvSpPr>
            <p:cNvPr id="54" name="Text Box 41">
              <a:extLst>
                <a:ext uri="{FF2B5EF4-FFF2-40B4-BE49-F238E27FC236}">
                  <a16:creationId xmlns:a16="http://schemas.microsoft.com/office/drawing/2014/main" id="{8F4FC53D-963A-4232-BA94-A663D520A64D}"/>
                </a:ext>
              </a:extLst>
            </p:cNvPr>
            <p:cNvSpPr txBox="1">
              <a:spLocks noChangeArrowheads="1"/>
            </p:cNvSpPr>
            <p:nvPr/>
          </p:nvSpPr>
          <p:spPr bwMode="auto">
            <a:xfrm>
              <a:off x="8001000" y="3200400"/>
              <a:ext cx="368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A</a:t>
              </a:r>
              <a:r>
                <a:rPr lang="en-US" sz="1400" i="0" baseline="-25000" dirty="0"/>
                <a:t>t</a:t>
              </a:r>
            </a:p>
          </p:txBody>
        </p:sp>
        <p:sp>
          <p:nvSpPr>
            <p:cNvPr id="55" name="Text Box 42">
              <a:extLst>
                <a:ext uri="{FF2B5EF4-FFF2-40B4-BE49-F238E27FC236}">
                  <a16:creationId xmlns:a16="http://schemas.microsoft.com/office/drawing/2014/main" id="{CE8FEB18-80C3-4B3E-A0BD-4D75F2793868}"/>
                </a:ext>
              </a:extLst>
            </p:cNvPr>
            <p:cNvSpPr txBox="1">
              <a:spLocks noChangeArrowheads="1"/>
            </p:cNvSpPr>
            <p:nvPr/>
          </p:nvSpPr>
          <p:spPr bwMode="auto">
            <a:xfrm>
              <a:off x="6019800" y="2362200"/>
              <a:ext cx="3651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1</a:t>
              </a:r>
            </a:p>
          </p:txBody>
        </p:sp>
        <p:sp>
          <p:nvSpPr>
            <p:cNvPr id="56" name="Text Box 43">
              <a:extLst>
                <a:ext uri="{FF2B5EF4-FFF2-40B4-BE49-F238E27FC236}">
                  <a16:creationId xmlns:a16="http://schemas.microsoft.com/office/drawing/2014/main" id="{6D647B63-8A56-4D61-8AF1-708F4CCF53C6}"/>
                </a:ext>
              </a:extLst>
            </p:cNvPr>
            <p:cNvSpPr txBox="1">
              <a:spLocks noChangeArrowheads="1"/>
            </p:cNvSpPr>
            <p:nvPr/>
          </p:nvSpPr>
          <p:spPr bwMode="auto">
            <a:xfrm>
              <a:off x="6705600" y="2362200"/>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3</a:t>
              </a:r>
            </a:p>
          </p:txBody>
        </p:sp>
        <p:sp>
          <p:nvSpPr>
            <p:cNvPr id="57" name="Text Box 44">
              <a:extLst>
                <a:ext uri="{FF2B5EF4-FFF2-40B4-BE49-F238E27FC236}">
                  <a16:creationId xmlns:a16="http://schemas.microsoft.com/office/drawing/2014/main" id="{1ABC36AE-6735-4ADD-AF37-CECB823AB274}"/>
                </a:ext>
              </a:extLst>
            </p:cNvPr>
            <p:cNvSpPr txBox="1">
              <a:spLocks noChangeArrowheads="1"/>
            </p:cNvSpPr>
            <p:nvPr/>
          </p:nvSpPr>
          <p:spPr bwMode="auto">
            <a:xfrm>
              <a:off x="7467600" y="2362200"/>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2</a:t>
              </a:r>
            </a:p>
          </p:txBody>
        </p:sp>
        <p:sp>
          <p:nvSpPr>
            <p:cNvPr id="58" name="Text Box 45">
              <a:extLst>
                <a:ext uri="{FF2B5EF4-FFF2-40B4-BE49-F238E27FC236}">
                  <a16:creationId xmlns:a16="http://schemas.microsoft.com/office/drawing/2014/main" id="{99F4BB7D-9DB7-4256-8585-A01D37E347BF}"/>
                </a:ext>
              </a:extLst>
            </p:cNvPr>
            <p:cNvSpPr txBox="1">
              <a:spLocks noChangeArrowheads="1"/>
            </p:cNvSpPr>
            <p:nvPr/>
          </p:nvSpPr>
          <p:spPr bwMode="auto">
            <a:xfrm>
              <a:off x="5410200" y="2133600"/>
              <a:ext cx="455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r</a:t>
              </a:r>
            </a:p>
          </p:txBody>
        </p:sp>
        <p:sp>
          <p:nvSpPr>
            <p:cNvPr id="59" name="Text Box 46">
              <a:extLst>
                <a:ext uri="{FF2B5EF4-FFF2-40B4-BE49-F238E27FC236}">
                  <a16:creationId xmlns:a16="http://schemas.microsoft.com/office/drawing/2014/main" id="{4E30B2B8-264F-4C29-9BA5-824B19D27B6B}"/>
                </a:ext>
              </a:extLst>
            </p:cNvPr>
            <p:cNvSpPr txBox="1">
              <a:spLocks noChangeArrowheads="1"/>
            </p:cNvSpPr>
            <p:nvPr/>
          </p:nvSpPr>
          <p:spPr bwMode="auto">
            <a:xfrm>
              <a:off x="5486400" y="3581400"/>
              <a:ext cx="455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s</a:t>
              </a:r>
            </a:p>
          </p:txBody>
        </p:sp>
        <p:sp>
          <p:nvSpPr>
            <p:cNvPr id="60" name="Text Box 47">
              <a:extLst>
                <a:ext uri="{FF2B5EF4-FFF2-40B4-BE49-F238E27FC236}">
                  <a16:creationId xmlns:a16="http://schemas.microsoft.com/office/drawing/2014/main" id="{9477D64B-FA19-48A7-8F92-D6297080D3FE}"/>
                </a:ext>
              </a:extLst>
            </p:cNvPr>
            <p:cNvSpPr txBox="1">
              <a:spLocks noChangeArrowheads="1"/>
            </p:cNvSpPr>
            <p:nvPr/>
          </p:nvSpPr>
          <p:spPr bwMode="auto">
            <a:xfrm>
              <a:off x="8426450" y="3048000"/>
              <a:ext cx="4889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t </a:t>
              </a:r>
            </a:p>
          </p:txBody>
        </p:sp>
        <p:sp>
          <p:nvSpPr>
            <p:cNvPr id="61" name="Text Box 48">
              <a:extLst>
                <a:ext uri="{FF2B5EF4-FFF2-40B4-BE49-F238E27FC236}">
                  <a16:creationId xmlns:a16="http://schemas.microsoft.com/office/drawing/2014/main" id="{742C4960-631A-4B4F-A735-5159D251C759}"/>
                </a:ext>
              </a:extLst>
            </p:cNvPr>
            <p:cNvSpPr txBox="1">
              <a:spLocks noChangeArrowheads="1"/>
            </p:cNvSpPr>
            <p:nvPr/>
          </p:nvSpPr>
          <p:spPr bwMode="auto">
            <a:xfrm>
              <a:off x="7543800" y="3810000"/>
              <a:ext cx="469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4</a:t>
              </a:r>
            </a:p>
          </p:txBody>
        </p:sp>
        <p:sp>
          <p:nvSpPr>
            <p:cNvPr id="62" name="Text Box 49">
              <a:extLst>
                <a:ext uri="{FF2B5EF4-FFF2-40B4-BE49-F238E27FC236}">
                  <a16:creationId xmlns:a16="http://schemas.microsoft.com/office/drawing/2014/main" id="{658826B7-7B58-4A1A-8619-C03173466541}"/>
                </a:ext>
              </a:extLst>
            </p:cNvPr>
            <p:cNvSpPr txBox="1">
              <a:spLocks noChangeArrowheads="1"/>
            </p:cNvSpPr>
            <p:nvPr/>
          </p:nvSpPr>
          <p:spPr bwMode="auto">
            <a:xfrm>
              <a:off x="7543800" y="4724400"/>
              <a:ext cx="460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n</a:t>
              </a:r>
            </a:p>
          </p:txBody>
        </p:sp>
        <p:sp>
          <p:nvSpPr>
            <p:cNvPr id="63" name="Text Box 50">
              <a:extLst>
                <a:ext uri="{FF2B5EF4-FFF2-40B4-BE49-F238E27FC236}">
                  <a16:creationId xmlns:a16="http://schemas.microsoft.com/office/drawing/2014/main" id="{0E436F26-4A5E-470F-9F6D-BEBA75C551E2}"/>
                </a:ext>
              </a:extLst>
            </p:cNvPr>
            <p:cNvSpPr txBox="1">
              <a:spLocks noChangeArrowheads="1"/>
            </p:cNvSpPr>
            <p:nvPr/>
          </p:nvSpPr>
          <p:spPr bwMode="auto">
            <a:xfrm>
              <a:off x="6781800" y="3886200"/>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4</a:t>
              </a:r>
            </a:p>
          </p:txBody>
        </p:sp>
        <p:sp>
          <p:nvSpPr>
            <p:cNvPr id="64" name="Text Box 51">
              <a:extLst>
                <a:ext uri="{FF2B5EF4-FFF2-40B4-BE49-F238E27FC236}">
                  <a16:creationId xmlns:a16="http://schemas.microsoft.com/office/drawing/2014/main" id="{3C76508A-F1F5-4AB7-B581-F272B39EF389}"/>
                </a:ext>
              </a:extLst>
            </p:cNvPr>
            <p:cNvSpPr txBox="1">
              <a:spLocks noChangeArrowheads="1"/>
            </p:cNvSpPr>
            <p:nvPr/>
          </p:nvSpPr>
          <p:spPr bwMode="auto">
            <a:xfrm>
              <a:off x="6858000" y="4800600"/>
              <a:ext cx="3746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n</a:t>
              </a:r>
            </a:p>
          </p:txBody>
        </p:sp>
        <p:sp>
          <p:nvSpPr>
            <p:cNvPr id="66" name="Line 52">
              <a:extLst>
                <a:ext uri="{FF2B5EF4-FFF2-40B4-BE49-F238E27FC236}">
                  <a16:creationId xmlns:a16="http://schemas.microsoft.com/office/drawing/2014/main" id="{1C6F3035-1EB9-4EDA-A095-60D4F2E96B3D}"/>
                </a:ext>
              </a:extLst>
            </p:cNvPr>
            <p:cNvSpPr>
              <a:spLocks noChangeShapeType="1"/>
            </p:cNvSpPr>
            <p:nvPr/>
          </p:nvSpPr>
          <p:spPr bwMode="auto">
            <a:xfrm flipH="1" flipV="1">
              <a:off x="6172200" y="2590800"/>
              <a:ext cx="152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7" name="Line 53">
              <a:extLst>
                <a:ext uri="{FF2B5EF4-FFF2-40B4-BE49-F238E27FC236}">
                  <a16:creationId xmlns:a16="http://schemas.microsoft.com/office/drawing/2014/main" id="{C1A3EC41-BA98-4832-A952-3776EF367A6B}"/>
                </a:ext>
              </a:extLst>
            </p:cNvPr>
            <p:cNvSpPr>
              <a:spLocks noChangeShapeType="1"/>
            </p:cNvSpPr>
            <p:nvPr/>
          </p:nvSpPr>
          <p:spPr bwMode="auto">
            <a:xfrm flipV="1">
              <a:off x="6400800" y="25908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8" name="Line 54">
              <a:extLst>
                <a:ext uri="{FF2B5EF4-FFF2-40B4-BE49-F238E27FC236}">
                  <a16:creationId xmlns:a16="http://schemas.microsoft.com/office/drawing/2014/main" id="{E959A2E7-40EE-419C-A20C-8BF3A6463E60}"/>
                </a:ext>
              </a:extLst>
            </p:cNvPr>
            <p:cNvSpPr>
              <a:spLocks noChangeShapeType="1"/>
            </p:cNvSpPr>
            <p:nvPr/>
          </p:nvSpPr>
          <p:spPr bwMode="auto">
            <a:xfrm flipH="1" flipV="1">
              <a:off x="6934200" y="26670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 name="Line 55">
              <a:extLst>
                <a:ext uri="{FF2B5EF4-FFF2-40B4-BE49-F238E27FC236}">
                  <a16:creationId xmlns:a16="http://schemas.microsoft.com/office/drawing/2014/main" id="{A0ED3F52-18BC-450F-B6E3-E1503E1143C2}"/>
                </a:ext>
              </a:extLst>
            </p:cNvPr>
            <p:cNvSpPr>
              <a:spLocks noChangeShapeType="1"/>
            </p:cNvSpPr>
            <p:nvPr/>
          </p:nvSpPr>
          <p:spPr bwMode="auto">
            <a:xfrm flipV="1">
              <a:off x="7620000" y="2590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0" name="Line 56">
              <a:extLst>
                <a:ext uri="{FF2B5EF4-FFF2-40B4-BE49-F238E27FC236}">
                  <a16:creationId xmlns:a16="http://schemas.microsoft.com/office/drawing/2014/main" id="{3F1738BB-341B-4664-AF92-19AFADE514A9}"/>
                </a:ext>
              </a:extLst>
            </p:cNvPr>
            <p:cNvSpPr>
              <a:spLocks noChangeShapeType="1"/>
            </p:cNvSpPr>
            <p:nvPr/>
          </p:nvSpPr>
          <p:spPr bwMode="auto">
            <a:xfrm>
              <a:off x="7772400" y="3352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1" name="Line 57">
              <a:extLst>
                <a:ext uri="{FF2B5EF4-FFF2-40B4-BE49-F238E27FC236}">
                  <a16:creationId xmlns:a16="http://schemas.microsoft.com/office/drawing/2014/main" id="{496C83E3-BA33-44B6-A30D-DBE37E19F3DF}"/>
                </a:ext>
              </a:extLst>
            </p:cNvPr>
            <p:cNvSpPr>
              <a:spLocks noChangeShapeType="1"/>
            </p:cNvSpPr>
            <p:nvPr/>
          </p:nvSpPr>
          <p:spPr bwMode="auto">
            <a:xfrm flipH="1">
              <a:off x="5867400" y="3352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2" name="Line 58">
              <a:extLst>
                <a:ext uri="{FF2B5EF4-FFF2-40B4-BE49-F238E27FC236}">
                  <a16:creationId xmlns:a16="http://schemas.microsoft.com/office/drawing/2014/main" id="{8B71CD46-0A53-4C30-A696-D5695B16E966}"/>
                </a:ext>
              </a:extLst>
            </p:cNvPr>
            <p:cNvSpPr>
              <a:spLocks noChangeShapeType="1"/>
            </p:cNvSpPr>
            <p:nvPr/>
          </p:nvSpPr>
          <p:spPr bwMode="auto">
            <a:xfrm flipH="1">
              <a:off x="7086600" y="35052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3" name="Line 59">
              <a:extLst>
                <a:ext uri="{FF2B5EF4-FFF2-40B4-BE49-F238E27FC236}">
                  <a16:creationId xmlns:a16="http://schemas.microsoft.com/office/drawing/2014/main" id="{4C3070A6-E2CD-4A2A-96DA-86D4A95B1729}"/>
                </a:ext>
              </a:extLst>
            </p:cNvPr>
            <p:cNvSpPr>
              <a:spLocks noChangeShapeType="1"/>
            </p:cNvSpPr>
            <p:nvPr/>
          </p:nvSpPr>
          <p:spPr bwMode="auto">
            <a:xfrm>
              <a:off x="6400800" y="35052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5" name="Line 60">
              <a:extLst>
                <a:ext uri="{FF2B5EF4-FFF2-40B4-BE49-F238E27FC236}">
                  <a16:creationId xmlns:a16="http://schemas.microsoft.com/office/drawing/2014/main" id="{882A5396-23A5-45CA-AF49-BA0F2D43A565}"/>
                </a:ext>
              </a:extLst>
            </p:cNvPr>
            <p:cNvSpPr>
              <a:spLocks noChangeShapeType="1"/>
            </p:cNvSpPr>
            <p:nvPr/>
          </p:nvSpPr>
          <p:spPr bwMode="auto">
            <a:xfrm>
              <a:off x="6324600" y="3505200"/>
              <a:ext cx="6096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6" name="Line 61">
              <a:extLst>
                <a:ext uri="{FF2B5EF4-FFF2-40B4-BE49-F238E27FC236}">
                  <a16:creationId xmlns:a16="http://schemas.microsoft.com/office/drawing/2014/main" id="{969DCC35-CDB1-4902-AADC-DE15133EF7F8}"/>
                </a:ext>
              </a:extLst>
            </p:cNvPr>
            <p:cNvSpPr>
              <a:spLocks noChangeShapeType="1"/>
            </p:cNvSpPr>
            <p:nvPr/>
          </p:nvSpPr>
          <p:spPr bwMode="auto">
            <a:xfrm flipH="1">
              <a:off x="7086600" y="3505200"/>
              <a:ext cx="533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 name="Text Box 63">
              <a:extLst>
                <a:ext uri="{FF2B5EF4-FFF2-40B4-BE49-F238E27FC236}">
                  <a16:creationId xmlns:a16="http://schemas.microsoft.com/office/drawing/2014/main" id="{207272F1-C45E-4889-8BA2-7A814F6875DF}"/>
                </a:ext>
              </a:extLst>
            </p:cNvPr>
            <p:cNvSpPr txBox="1">
              <a:spLocks noChangeArrowheads="1"/>
            </p:cNvSpPr>
            <p:nvPr/>
          </p:nvSpPr>
          <p:spPr bwMode="auto">
            <a:xfrm>
              <a:off x="6858000" y="4191000"/>
              <a:ext cx="26035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lnSpc>
                  <a:spcPct val="40000"/>
                </a:lnSpc>
              </a:pPr>
              <a:r>
                <a:rPr lang="en-US" i="0"/>
                <a:t>.</a:t>
              </a:r>
            </a:p>
            <a:p>
              <a:pPr eaLnBrk="1" hangingPunct="1">
                <a:lnSpc>
                  <a:spcPct val="40000"/>
                </a:lnSpc>
              </a:pPr>
              <a:r>
                <a:rPr lang="en-US" i="0"/>
                <a:t>.</a:t>
              </a:r>
            </a:p>
            <a:p>
              <a:pPr eaLnBrk="1" hangingPunct="1">
                <a:lnSpc>
                  <a:spcPct val="40000"/>
                </a:lnSpc>
              </a:pPr>
              <a:r>
                <a:rPr lang="en-US" i="0"/>
                <a:t>.</a:t>
              </a:r>
            </a:p>
          </p:txBody>
        </p:sp>
      </p:grpSp>
      <p:sp>
        <p:nvSpPr>
          <p:cNvPr id="78" name="Right Arrow 2">
            <a:extLst>
              <a:ext uri="{FF2B5EF4-FFF2-40B4-BE49-F238E27FC236}">
                <a16:creationId xmlns:a16="http://schemas.microsoft.com/office/drawing/2014/main" id="{23576599-FE66-438C-81AA-0995AB73CC5D}"/>
              </a:ext>
            </a:extLst>
          </p:cNvPr>
          <p:cNvSpPr/>
          <p:nvPr/>
        </p:nvSpPr>
        <p:spPr bwMode="auto">
          <a:xfrm rot="19338380">
            <a:off x="4605349" y="3924357"/>
            <a:ext cx="1439291" cy="484632"/>
          </a:xfrm>
          <a:prstGeom prst="rightArrow">
            <a:avLst/>
          </a:prstGeom>
          <a:solidFill>
            <a:srgbClr val="9900CC"/>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9" name="Rectangle 2">
            <a:extLst>
              <a:ext uri="{FF2B5EF4-FFF2-40B4-BE49-F238E27FC236}">
                <a16:creationId xmlns:a16="http://schemas.microsoft.com/office/drawing/2014/main" id="{5C964F7C-8B62-4674-A338-0AC3237C6480}"/>
              </a:ext>
            </a:extLst>
          </p:cNvPr>
          <p:cNvSpPr txBox="1">
            <a:spLocks noChangeArrowheads="1"/>
          </p:cNvSpPr>
          <p:nvPr/>
        </p:nvSpPr>
        <p:spPr bwMode="auto">
          <a:xfrm>
            <a:off x="697684" y="219299"/>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3600" b="1" i="0" kern="0" dirty="0">
                <a:solidFill>
                  <a:srgbClr val="800080"/>
                </a:solidFill>
                <a:latin typeface="Comic Sans MS" pitchFamily="66" charset="0"/>
              </a:rPr>
              <a:t>Relocation of Data Fragments</a:t>
            </a:r>
          </a:p>
        </p:txBody>
      </p:sp>
      <p:pic>
        <p:nvPicPr>
          <p:cNvPr id="43010" name="Picture 2" descr="Check mark clip art pointing at camera clipart - Clipartix">
            <a:extLst>
              <a:ext uri="{FF2B5EF4-FFF2-40B4-BE49-F238E27FC236}">
                <a16:creationId xmlns:a16="http://schemas.microsoft.com/office/drawing/2014/main" id="{34960512-B3A3-4C73-B9E3-463A722B60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4269" y="4857215"/>
            <a:ext cx="276335" cy="28764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heck mark clip art pointing at camera clipart - Clipartix">
            <a:extLst>
              <a:ext uri="{FF2B5EF4-FFF2-40B4-BE49-F238E27FC236}">
                <a16:creationId xmlns:a16="http://schemas.microsoft.com/office/drawing/2014/main" id="{26C21B05-F9F3-4BD8-BA68-EEDA0B8DAB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515" y="4872599"/>
            <a:ext cx="276335" cy="287640"/>
          </a:xfrm>
          <a:prstGeom prst="rect">
            <a:avLst/>
          </a:prstGeom>
          <a:noFill/>
          <a:extLst>
            <a:ext uri="{909E8E84-426E-40DD-AFC4-6F175D3DCCD1}">
              <a14:hiddenFill xmlns:a14="http://schemas.microsoft.com/office/drawing/2010/main">
                <a:solidFill>
                  <a:srgbClr val="FFFFFF"/>
                </a:solidFill>
              </a14:hiddenFill>
            </a:ext>
          </a:extLst>
        </p:spPr>
      </p:pic>
      <p:sp>
        <p:nvSpPr>
          <p:cNvPr id="26684" name="Line 24"/>
          <p:cNvSpPr>
            <a:spLocks noChangeShapeType="1"/>
          </p:cNvSpPr>
          <p:nvPr/>
        </p:nvSpPr>
        <p:spPr bwMode="auto">
          <a:xfrm flipH="1">
            <a:off x="2688905" y="4322237"/>
            <a:ext cx="97155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1602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3010"/>
                                        </p:tgtEl>
                                        <p:attrNameLst>
                                          <p:attrName>style.visibility</p:attrName>
                                        </p:attrNameLst>
                                      </p:cBhvr>
                                      <p:to>
                                        <p:strVal val="visible"/>
                                      </p:to>
                                    </p:set>
                                    <p:animEffect transition="in" filter="dissolve">
                                      <p:cBhvr>
                                        <p:cTn id="11" dur="500"/>
                                        <p:tgtEl>
                                          <p:spTgt spid="43010"/>
                                        </p:tgtEl>
                                      </p:cBhvr>
                                    </p:animEffect>
                                  </p:childTnLst>
                                </p:cTn>
                              </p:par>
                              <p:par>
                                <p:cTn id="12" presetID="9" presetClass="entr" presetSubtype="0" fill="hold" nodeType="with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dissolve">
                                      <p:cBhvr>
                                        <p:cTn id="14" dur="500"/>
                                        <p:tgtEl>
                                          <p:spTgt spid="7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wipe(left)">
                                      <p:cBhvr>
                                        <p:cTn id="18" dur="500"/>
                                        <p:tgtEl>
                                          <p:spTgt spid="78"/>
                                        </p:tgtEl>
                                      </p:cBhvr>
                                    </p:animEffect>
                                  </p:childTnLst>
                                </p:cTn>
                              </p:par>
                            </p:childTnLst>
                          </p:cTn>
                        </p:par>
                        <p:par>
                          <p:cTn id="19" fill="hold">
                            <p:stCondLst>
                              <p:cond delay="1500"/>
                            </p:stCondLst>
                            <p:childTnLst>
                              <p:par>
                                <p:cTn id="20" presetID="9"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ssolv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97684" y="219299"/>
            <a:ext cx="7772400" cy="609600"/>
          </a:xfrm>
        </p:spPr>
        <p:txBody>
          <a:bodyPr/>
          <a:lstStyle/>
          <a:p>
            <a:pPr eaLnBrk="1" hangingPunct="1"/>
            <a:r>
              <a:rPr lang="en-US" sz="3600" b="1" dirty="0">
                <a:solidFill>
                  <a:srgbClr val="800080"/>
                </a:solidFill>
                <a:latin typeface="Comic Sans MS" pitchFamily="66" charset="0"/>
              </a:rPr>
              <a:t>Reallocation of Data Fragments</a:t>
            </a:r>
          </a:p>
        </p:txBody>
      </p:sp>
      <p:graphicFrame>
        <p:nvGraphicFramePr>
          <p:cNvPr id="26626" name="Object 62"/>
          <p:cNvGraphicFramePr>
            <a:graphicFrameLocks noChangeAspect="1"/>
          </p:cNvGraphicFramePr>
          <p:nvPr>
            <p:extLst>
              <p:ext uri="{D42A27DB-BD31-4B8C-83A1-F6EECF244321}">
                <p14:modId xmlns:p14="http://schemas.microsoft.com/office/powerpoint/2010/main" val="23286114"/>
              </p:ext>
            </p:extLst>
          </p:nvPr>
        </p:nvGraphicFramePr>
        <p:xfrm>
          <a:off x="706977" y="1915772"/>
          <a:ext cx="5260975" cy="1293813"/>
        </p:xfrm>
        <a:graphic>
          <a:graphicData uri="http://schemas.openxmlformats.org/presentationml/2006/ole">
            <mc:AlternateContent xmlns:mc="http://schemas.openxmlformats.org/markup-compatibility/2006">
              <mc:Choice xmlns:v="urn:schemas-microsoft-com:vml" Requires="v">
                <p:oleObj name="Equation" r:id="rId3" imgW="3200400" imgH="787320" progId="Equation.DSMT4">
                  <p:embed/>
                </p:oleObj>
              </mc:Choice>
              <mc:Fallback>
                <p:oleObj name="Equation" r:id="rId3" imgW="3200400" imgH="787320" progId="Equation.DSMT4">
                  <p:embed/>
                  <p:pic>
                    <p:nvPicPr>
                      <p:cNvPr id="26626" name="Object 62"/>
                      <p:cNvPicPr>
                        <a:picLocks noChangeAspect="1" noChangeArrowheads="1"/>
                      </p:cNvPicPr>
                      <p:nvPr/>
                    </p:nvPicPr>
                    <p:blipFill>
                      <a:blip r:embed="rId4"/>
                      <a:srcRect/>
                      <a:stretch>
                        <a:fillRect/>
                      </a:stretch>
                    </p:blipFill>
                    <p:spPr bwMode="auto">
                      <a:xfrm>
                        <a:off x="706977" y="1915772"/>
                        <a:ext cx="5260975" cy="1293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0" name="Picture 9">
            <a:extLst>
              <a:ext uri="{FF2B5EF4-FFF2-40B4-BE49-F238E27FC236}">
                <a16:creationId xmlns:a16="http://schemas.microsoft.com/office/drawing/2014/main" id="{EB0BA431-FAC8-4A40-8941-2E374C435AEF}"/>
              </a:ext>
            </a:extLst>
          </p:cNvPr>
          <p:cNvPicPr>
            <a:picLocks noChangeAspect="1"/>
          </p:cNvPicPr>
          <p:nvPr/>
        </p:nvPicPr>
        <p:blipFill>
          <a:blip r:embed="rId5"/>
          <a:stretch>
            <a:fillRect/>
          </a:stretch>
        </p:blipFill>
        <p:spPr>
          <a:xfrm>
            <a:off x="3429000" y="3027510"/>
            <a:ext cx="4519236" cy="2537896"/>
          </a:xfrm>
          <a:prstGeom prst="rect">
            <a:avLst/>
          </a:prstGeom>
        </p:spPr>
      </p:pic>
    </p:spTree>
    <p:extLst>
      <p:ext uri="{BB962C8B-B14F-4D97-AF65-F5344CB8AC3E}">
        <p14:creationId xmlns:p14="http://schemas.microsoft.com/office/powerpoint/2010/main" val="312452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0.03872 -0.05972 L 0.06163 0.1088 " pathEditMode="relative" rAng="0" ptsTypes="AA">
                                      <p:cBhvr>
                                        <p:cTn id="6" dur="2000" fill="hold"/>
                                        <p:tgtEl>
                                          <p:spTgt spid="10"/>
                                        </p:tgtEl>
                                        <p:attrNameLst>
                                          <p:attrName>ppt_x</p:attrName>
                                          <p:attrName>ppt_y</p:attrName>
                                        </p:attrNameLst>
                                      </p:cBhvr>
                                      <p:rCtr x="5017" y="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875"/>
            <a:ext cx="8153400" cy="1143000"/>
          </a:xfrm>
        </p:spPr>
        <p:txBody>
          <a:bodyPr/>
          <a:lstStyle/>
          <a:p>
            <a:pPr eaLnBrk="1" hangingPunct="1"/>
            <a:r>
              <a:rPr lang="en-US" sz="4000" dirty="0">
                <a:solidFill>
                  <a:srgbClr val="800000"/>
                </a:solidFill>
                <a:latin typeface="Comic Sans MS" pitchFamily="66" charset="0"/>
              </a:rPr>
              <a:t>Distributed Data Systems</a:t>
            </a:r>
          </a:p>
        </p:txBody>
      </p:sp>
      <p:sp>
        <p:nvSpPr>
          <p:cNvPr id="36880" name="Text Box 19"/>
          <p:cNvSpPr txBox="1">
            <a:spLocks noChangeArrowheads="1"/>
          </p:cNvSpPr>
          <p:nvPr/>
        </p:nvSpPr>
        <p:spPr bwMode="auto">
          <a:xfrm>
            <a:off x="593725" y="1646238"/>
            <a:ext cx="2911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a:p>
        </p:txBody>
      </p:sp>
      <p:sp>
        <p:nvSpPr>
          <p:cNvPr id="105492" name="Text Box 20"/>
          <p:cNvSpPr txBox="1">
            <a:spLocks noChangeArrowheads="1"/>
          </p:cNvSpPr>
          <p:nvPr/>
        </p:nvSpPr>
        <p:spPr bwMode="auto">
          <a:xfrm>
            <a:off x="288925" y="1295400"/>
            <a:ext cx="3749675" cy="3200400"/>
          </a:xfrm>
          <a:prstGeom prst="rect">
            <a:avLst/>
          </a:prstGeom>
          <a:solidFill>
            <a:schemeClr val="hlink"/>
          </a:solidFill>
          <a:ln w="9525">
            <a:noFill/>
            <a:miter lim="800000"/>
            <a:headEnd/>
            <a:tailEnd/>
          </a:ln>
          <a:effectLst/>
        </p:spPr>
        <p:txBody>
          <a:bodyPr>
            <a:spAutoFit/>
          </a:bodyPr>
          <a:lstStyle/>
          <a:p>
            <a:pPr>
              <a:spcAft>
                <a:spcPts val="600"/>
              </a:spcAft>
              <a:defRPr/>
            </a:pPr>
            <a:r>
              <a:rPr lang="en-US" i="0" dirty="0">
                <a:cs typeface="+mn-cs"/>
              </a:rPr>
              <a:t>A distributed database can be defined as</a:t>
            </a:r>
          </a:p>
          <a:p>
            <a:pPr marL="341313" indent="-225425">
              <a:spcAft>
                <a:spcPts val="600"/>
              </a:spcAft>
              <a:buFont typeface="Arial" pitchFamily="34" charset="0"/>
              <a:buChar char="•"/>
              <a:defRPr/>
            </a:pPr>
            <a:r>
              <a:rPr lang="en-US" i="0" dirty="0">
                <a:cs typeface="+mn-cs"/>
              </a:rPr>
              <a:t>a </a:t>
            </a:r>
            <a:r>
              <a:rPr lang="en-US" i="0" dirty="0">
                <a:solidFill>
                  <a:srgbClr val="FF0000"/>
                </a:solidFill>
                <a:cs typeface="+mn-cs"/>
              </a:rPr>
              <a:t>logically </a:t>
            </a:r>
            <a:r>
              <a:rPr lang="en-US" b="1" i="0" u="sng" dirty="0">
                <a:solidFill>
                  <a:srgbClr val="FF0000"/>
                </a:solidFill>
                <a:cs typeface="+mn-cs"/>
              </a:rPr>
              <a:t>integrated</a:t>
            </a:r>
            <a:r>
              <a:rPr lang="en-US" i="0" dirty="0">
                <a:solidFill>
                  <a:srgbClr val="FF0000"/>
                </a:solidFill>
                <a:cs typeface="+mn-cs"/>
              </a:rPr>
              <a:t> </a:t>
            </a:r>
            <a:r>
              <a:rPr lang="en-US" i="0" dirty="0">
                <a:cs typeface="+mn-cs"/>
              </a:rPr>
              <a:t>collection of shared data which is</a:t>
            </a:r>
          </a:p>
          <a:p>
            <a:pPr marL="341313" indent="-225425">
              <a:buFont typeface="Arial" pitchFamily="34" charset="0"/>
              <a:buChar char="•"/>
              <a:defRPr/>
            </a:pPr>
            <a:r>
              <a:rPr lang="en-US" i="0" dirty="0">
                <a:cs typeface="+mn-cs"/>
              </a:rPr>
              <a:t> </a:t>
            </a:r>
            <a:r>
              <a:rPr lang="en-US" i="0" dirty="0">
                <a:solidFill>
                  <a:srgbClr val="FF0000"/>
                </a:solidFill>
                <a:cs typeface="+mn-cs"/>
              </a:rPr>
              <a:t>physically distributed</a:t>
            </a:r>
            <a:r>
              <a:rPr lang="en-US" i="0" dirty="0">
                <a:cs typeface="+mn-cs"/>
              </a:rPr>
              <a:t> across the nodes of a computer network.</a:t>
            </a:r>
          </a:p>
        </p:txBody>
      </p:sp>
      <p:sp>
        <p:nvSpPr>
          <p:cNvPr id="2" name="Rounded Rectangular Callout 1"/>
          <p:cNvSpPr/>
          <p:nvPr/>
        </p:nvSpPr>
        <p:spPr bwMode="auto">
          <a:xfrm>
            <a:off x="3918646" y="1147875"/>
            <a:ext cx="1492250" cy="898525"/>
          </a:xfrm>
          <a:prstGeom prst="wedgeRoundRectCallout">
            <a:avLst>
              <a:gd name="adj1" fmla="val -61113"/>
              <a:gd name="adj2" fmla="val 61076"/>
              <a:gd name="adj3" fmla="val 16667"/>
            </a:avLst>
          </a:prstGeom>
          <a:solidFill>
            <a:srgbClr val="FFCC9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omic Sans MS" pitchFamily="66" charset="0"/>
              </a:rPr>
              <a:t>Simplify software development</a:t>
            </a:r>
          </a:p>
        </p:txBody>
      </p:sp>
      <p:sp>
        <p:nvSpPr>
          <p:cNvPr id="20" name="Rounded Rectangular Callout 19"/>
          <p:cNvSpPr/>
          <p:nvPr/>
        </p:nvSpPr>
        <p:spPr bwMode="auto">
          <a:xfrm>
            <a:off x="3967558" y="2318371"/>
            <a:ext cx="1492250" cy="898525"/>
          </a:xfrm>
          <a:prstGeom prst="wedgeRoundRectCallout">
            <a:avLst>
              <a:gd name="adj1" fmla="val -61113"/>
              <a:gd name="adj2" fmla="val 61076"/>
              <a:gd name="adj3" fmla="val 16667"/>
            </a:avLst>
          </a:prstGeom>
          <a:solidFill>
            <a:srgbClr val="FFCC99"/>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t>Improve system performance</a:t>
            </a:r>
            <a:endParaRPr kumimoji="0" lang="en-US" sz="1600" b="0" i="1" u="none" strike="noStrike" cap="none" normalizeH="0" baseline="0" dirty="0">
              <a:ln>
                <a:noFill/>
              </a:ln>
              <a:solidFill>
                <a:schemeClr val="tx1"/>
              </a:solidFill>
              <a:effectLst/>
              <a:latin typeface="Comic Sans MS"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4387392"/>
            <a:ext cx="5486400" cy="2283968"/>
          </a:xfrm>
          <a:prstGeom prst="rect">
            <a:avLst/>
          </a:prstGeom>
        </p:spPr>
      </p:pic>
      <p:sp>
        <p:nvSpPr>
          <p:cNvPr id="23" name="Rounded Rectangular Callout 22"/>
          <p:cNvSpPr/>
          <p:nvPr/>
        </p:nvSpPr>
        <p:spPr bwMode="auto">
          <a:xfrm>
            <a:off x="4267200" y="3733800"/>
            <a:ext cx="1447800" cy="737347"/>
          </a:xfrm>
          <a:prstGeom prst="wedgeRoundRectCallout">
            <a:avLst>
              <a:gd name="adj1" fmla="val -35431"/>
              <a:gd name="adj2" fmla="val 112208"/>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rgbClr val="FFC000"/>
                </a:solidFill>
              </a:rPr>
              <a:t>Logically integrated</a:t>
            </a:r>
            <a:endParaRPr kumimoji="0" lang="en-US" sz="1800" b="0" i="1" u="none" strike="noStrike" cap="none" normalizeH="0" baseline="0" dirty="0">
              <a:ln>
                <a:noFill/>
              </a:ln>
              <a:solidFill>
                <a:srgbClr val="FFC000"/>
              </a:solidFill>
              <a:effectLst/>
            </a:endParaRPr>
          </a:p>
        </p:txBody>
      </p:sp>
      <p:sp>
        <p:nvSpPr>
          <p:cNvPr id="24" name="Rounded Rectangular Callout 23"/>
          <p:cNvSpPr/>
          <p:nvPr/>
        </p:nvSpPr>
        <p:spPr bwMode="auto">
          <a:xfrm>
            <a:off x="6515100" y="3323249"/>
            <a:ext cx="1485900" cy="737347"/>
          </a:xfrm>
          <a:prstGeom prst="wedgeRoundRectCallout">
            <a:avLst>
              <a:gd name="adj1" fmla="val -35431"/>
              <a:gd name="adj2" fmla="val 112208"/>
              <a:gd name="adj3" fmla="val 16667"/>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a:solidFill>
                  <a:srgbClr val="FFC000"/>
                </a:solidFill>
              </a:rPr>
              <a:t>Physically distributed</a:t>
            </a:r>
            <a:endParaRPr kumimoji="0" lang="en-US" sz="1800" b="0" i="1" u="none" strike="noStrike" cap="none" normalizeH="0" baseline="0" dirty="0">
              <a:ln>
                <a:noFill/>
              </a:ln>
              <a:solidFill>
                <a:srgbClr val="FFC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3" grpId="0" animBg="1"/>
      <p:bldP spid="2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521200" y="1291747"/>
            <a:ext cx="3661986" cy="2633754"/>
            <a:chOff x="4476750" y="2025255"/>
            <a:chExt cx="3661986" cy="2633754"/>
          </a:xfrm>
        </p:grpSpPr>
        <p:sp>
          <p:nvSpPr>
            <p:cNvPr id="53" name="Rounded Rectangle 52"/>
            <p:cNvSpPr/>
            <p:nvPr/>
          </p:nvSpPr>
          <p:spPr bwMode="auto">
            <a:xfrm>
              <a:off x="4476750" y="4005968"/>
              <a:ext cx="1574800" cy="653041"/>
            </a:xfrm>
            <a:prstGeom prst="roundRect">
              <a:avLst/>
            </a:prstGeom>
            <a:solidFill>
              <a:srgbClr val="89E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ounded Rectangular Callout 56"/>
            <p:cNvSpPr/>
            <p:nvPr/>
          </p:nvSpPr>
          <p:spPr bwMode="auto">
            <a:xfrm>
              <a:off x="4815887" y="2025255"/>
              <a:ext cx="3322849" cy="1203354"/>
            </a:xfrm>
            <a:prstGeom prst="wedgeRoundRectCallout">
              <a:avLst>
                <a:gd name="adj1" fmla="val -39121"/>
                <a:gd name="adj2" fmla="val 119665"/>
                <a:gd name="adj3" fmla="val 16667"/>
              </a:avLst>
            </a:prstGeom>
            <a:solidFill>
              <a:schemeClr val="accent2">
                <a:lumMod val="7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The remaining locations do not like it because the fragments must be downloaded from two (instead of one) locations </a:t>
              </a:r>
              <a:endParaRPr kumimoji="0" lang="en-US" sz="1600" b="0" i="1" u="none" strike="noStrike" cap="none" normalizeH="0" baseline="0" dirty="0">
                <a:ln>
                  <a:noFill/>
                </a:ln>
                <a:solidFill>
                  <a:schemeClr val="bg1"/>
                </a:solidFill>
                <a:effectLst/>
                <a:latin typeface="Comic Sans MS" pitchFamily="66" charset="0"/>
              </a:endParaRPr>
            </a:p>
          </p:txBody>
        </p:sp>
      </p:grpSp>
      <p:grpSp>
        <p:nvGrpSpPr>
          <p:cNvPr id="14" name="Group 13"/>
          <p:cNvGrpSpPr/>
          <p:nvPr/>
        </p:nvGrpSpPr>
        <p:grpSpPr>
          <a:xfrm>
            <a:off x="1538086" y="2591178"/>
            <a:ext cx="3394350" cy="2753560"/>
            <a:chOff x="1545950" y="3314700"/>
            <a:chExt cx="3394350" cy="2753560"/>
          </a:xfrm>
        </p:grpSpPr>
        <p:sp>
          <p:nvSpPr>
            <p:cNvPr id="9" name="Freeform 8"/>
            <p:cNvSpPr/>
            <p:nvPr/>
          </p:nvSpPr>
          <p:spPr bwMode="auto">
            <a:xfrm>
              <a:off x="1545950" y="3314700"/>
              <a:ext cx="3394350" cy="1473200"/>
            </a:xfrm>
            <a:custGeom>
              <a:avLst/>
              <a:gdLst>
                <a:gd name="connsiteX0" fmla="*/ 28850 w 3394350"/>
                <a:gd name="connsiteY0" fmla="*/ 857250 h 1473200"/>
                <a:gd name="connsiteX1" fmla="*/ 28850 w 3394350"/>
                <a:gd name="connsiteY1" fmla="*/ 857250 h 1473200"/>
                <a:gd name="connsiteX2" fmla="*/ 47900 w 3394350"/>
                <a:gd name="connsiteY2" fmla="*/ 806450 h 1473200"/>
                <a:gd name="connsiteX3" fmla="*/ 86000 w 3394350"/>
                <a:gd name="connsiteY3" fmla="*/ 793750 h 1473200"/>
                <a:gd name="connsiteX4" fmla="*/ 251100 w 3394350"/>
                <a:gd name="connsiteY4" fmla="*/ 787400 h 1473200"/>
                <a:gd name="connsiteX5" fmla="*/ 308250 w 3394350"/>
                <a:gd name="connsiteY5" fmla="*/ 781050 h 1473200"/>
                <a:gd name="connsiteX6" fmla="*/ 333650 w 3394350"/>
                <a:gd name="connsiteY6" fmla="*/ 774700 h 1473200"/>
                <a:gd name="connsiteX7" fmla="*/ 492400 w 3394350"/>
                <a:gd name="connsiteY7" fmla="*/ 768350 h 1473200"/>
                <a:gd name="connsiteX8" fmla="*/ 695600 w 3394350"/>
                <a:gd name="connsiteY8" fmla="*/ 774700 h 1473200"/>
                <a:gd name="connsiteX9" fmla="*/ 721000 w 3394350"/>
                <a:gd name="connsiteY9" fmla="*/ 781050 h 1473200"/>
                <a:gd name="connsiteX10" fmla="*/ 771800 w 3394350"/>
                <a:gd name="connsiteY10" fmla="*/ 787400 h 1473200"/>
                <a:gd name="connsiteX11" fmla="*/ 1082950 w 3394350"/>
                <a:gd name="connsiteY11" fmla="*/ 793750 h 1473200"/>
                <a:gd name="connsiteX12" fmla="*/ 1400450 w 3394350"/>
                <a:gd name="connsiteY12" fmla="*/ 781050 h 1473200"/>
                <a:gd name="connsiteX13" fmla="*/ 1419500 w 3394350"/>
                <a:gd name="connsiteY13" fmla="*/ 774700 h 1473200"/>
                <a:gd name="connsiteX14" fmla="*/ 1489350 w 3394350"/>
                <a:gd name="connsiteY14" fmla="*/ 762000 h 1473200"/>
                <a:gd name="connsiteX15" fmla="*/ 1527450 w 3394350"/>
                <a:gd name="connsiteY15" fmla="*/ 749300 h 1473200"/>
                <a:gd name="connsiteX16" fmla="*/ 1641750 w 3394350"/>
                <a:gd name="connsiteY16" fmla="*/ 755650 h 1473200"/>
                <a:gd name="connsiteX17" fmla="*/ 1705250 w 3394350"/>
                <a:gd name="connsiteY17" fmla="*/ 768350 h 1473200"/>
                <a:gd name="connsiteX18" fmla="*/ 1876700 w 3394350"/>
                <a:gd name="connsiteY18" fmla="*/ 781050 h 1473200"/>
                <a:gd name="connsiteX19" fmla="*/ 2029100 w 3394350"/>
                <a:gd name="connsiteY19" fmla="*/ 781050 h 1473200"/>
                <a:gd name="connsiteX20" fmla="*/ 2067200 w 3394350"/>
                <a:gd name="connsiteY20" fmla="*/ 768350 h 1473200"/>
                <a:gd name="connsiteX21" fmla="*/ 2105300 w 3394350"/>
                <a:gd name="connsiteY21" fmla="*/ 730250 h 1473200"/>
                <a:gd name="connsiteX22" fmla="*/ 2137050 w 3394350"/>
                <a:gd name="connsiteY22" fmla="*/ 698500 h 1473200"/>
                <a:gd name="connsiteX23" fmla="*/ 2149750 w 3394350"/>
                <a:gd name="connsiteY23" fmla="*/ 679450 h 1473200"/>
                <a:gd name="connsiteX24" fmla="*/ 2187850 w 3394350"/>
                <a:gd name="connsiteY24" fmla="*/ 641350 h 1473200"/>
                <a:gd name="connsiteX25" fmla="*/ 2213250 w 3394350"/>
                <a:gd name="connsiteY25" fmla="*/ 609600 h 1473200"/>
                <a:gd name="connsiteX26" fmla="*/ 2219600 w 3394350"/>
                <a:gd name="connsiteY26" fmla="*/ 590550 h 1473200"/>
                <a:gd name="connsiteX27" fmla="*/ 2232300 w 3394350"/>
                <a:gd name="connsiteY27" fmla="*/ 571500 h 1473200"/>
                <a:gd name="connsiteX28" fmla="*/ 2251350 w 3394350"/>
                <a:gd name="connsiteY28" fmla="*/ 514350 h 1473200"/>
                <a:gd name="connsiteX29" fmla="*/ 2257700 w 3394350"/>
                <a:gd name="connsiteY29" fmla="*/ 495300 h 1473200"/>
                <a:gd name="connsiteX30" fmla="*/ 2264050 w 3394350"/>
                <a:gd name="connsiteY30" fmla="*/ 450850 h 1473200"/>
                <a:gd name="connsiteX31" fmla="*/ 2270400 w 3394350"/>
                <a:gd name="connsiteY31" fmla="*/ 381000 h 1473200"/>
                <a:gd name="connsiteX32" fmla="*/ 2276750 w 3394350"/>
                <a:gd name="connsiteY32" fmla="*/ 355600 h 1473200"/>
                <a:gd name="connsiteX33" fmla="*/ 2283100 w 3394350"/>
                <a:gd name="connsiteY33" fmla="*/ 304800 h 1473200"/>
                <a:gd name="connsiteX34" fmla="*/ 2289450 w 3394350"/>
                <a:gd name="connsiteY34" fmla="*/ 260350 h 1473200"/>
                <a:gd name="connsiteX35" fmla="*/ 2295800 w 3394350"/>
                <a:gd name="connsiteY35" fmla="*/ 196850 h 1473200"/>
                <a:gd name="connsiteX36" fmla="*/ 2302150 w 3394350"/>
                <a:gd name="connsiteY36" fmla="*/ 158750 h 1473200"/>
                <a:gd name="connsiteX37" fmla="*/ 2308500 w 3394350"/>
                <a:gd name="connsiteY37" fmla="*/ 101600 h 1473200"/>
                <a:gd name="connsiteX38" fmla="*/ 2314850 w 3394350"/>
                <a:gd name="connsiteY38" fmla="*/ 76200 h 1473200"/>
                <a:gd name="connsiteX39" fmla="*/ 2359300 w 3394350"/>
                <a:gd name="connsiteY39" fmla="*/ 44450 h 1473200"/>
                <a:gd name="connsiteX40" fmla="*/ 2378350 w 3394350"/>
                <a:gd name="connsiteY40" fmla="*/ 31750 h 1473200"/>
                <a:gd name="connsiteX41" fmla="*/ 2416450 w 3394350"/>
                <a:gd name="connsiteY41" fmla="*/ 19050 h 1473200"/>
                <a:gd name="connsiteX42" fmla="*/ 2435500 w 3394350"/>
                <a:gd name="connsiteY42" fmla="*/ 12700 h 1473200"/>
                <a:gd name="connsiteX43" fmla="*/ 2486300 w 3394350"/>
                <a:gd name="connsiteY43" fmla="*/ 0 h 1473200"/>
                <a:gd name="connsiteX44" fmla="*/ 2695850 w 3394350"/>
                <a:gd name="connsiteY44" fmla="*/ 6350 h 1473200"/>
                <a:gd name="connsiteX45" fmla="*/ 2714900 w 3394350"/>
                <a:gd name="connsiteY45" fmla="*/ 12700 h 1473200"/>
                <a:gd name="connsiteX46" fmla="*/ 2772050 w 3394350"/>
                <a:gd name="connsiteY46" fmla="*/ 19050 h 1473200"/>
                <a:gd name="connsiteX47" fmla="*/ 2816500 w 3394350"/>
                <a:gd name="connsiteY47" fmla="*/ 25400 h 1473200"/>
                <a:gd name="connsiteX48" fmla="*/ 2860950 w 3394350"/>
                <a:gd name="connsiteY48" fmla="*/ 38100 h 1473200"/>
                <a:gd name="connsiteX49" fmla="*/ 2918100 w 3394350"/>
                <a:gd name="connsiteY49" fmla="*/ 50800 h 1473200"/>
                <a:gd name="connsiteX50" fmla="*/ 2937150 w 3394350"/>
                <a:gd name="connsiteY50" fmla="*/ 63500 h 1473200"/>
                <a:gd name="connsiteX51" fmla="*/ 2975250 w 3394350"/>
                <a:gd name="connsiteY51" fmla="*/ 76200 h 1473200"/>
                <a:gd name="connsiteX52" fmla="*/ 3013350 w 3394350"/>
                <a:gd name="connsiteY52" fmla="*/ 101600 h 1473200"/>
                <a:gd name="connsiteX53" fmla="*/ 3057800 w 3394350"/>
                <a:gd name="connsiteY53" fmla="*/ 114300 h 1473200"/>
                <a:gd name="connsiteX54" fmla="*/ 3108600 w 3394350"/>
                <a:gd name="connsiteY54" fmla="*/ 133350 h 1473200"/>
                <a:gd name="connsiteX55" fmla="*/ 3146700 w 3394350"/>
                <a:gd name="connsiteY55" fmla="*/ 158750 h 1473200"/>
                <a:gd name="connsiteX56" fmla="*/ 3197500 w 3394350"/>
                <a:gd name="connsiteY56" fmla="*/ 184150 h 1473200"/>
                <a:gd name="connsiteX57" fmla="*/ 3222900 w 3394350"/>
                <a:gd name="connsiteY57" fmla="*/ 196850 h 1473200"/>
                <a:gd name="connsiteX58" fmla="*/ 3241950 w 3394350"/>
                <a:gd name="connsiteY58" fmla="*/ 209550 h 1473200"/>
                <a:gd name="connsiteX59" fmla="*/ 3292750 w 3394350"/>
                <a:gd name="connsiteY59" fmla="*/ 247650 h 1473200"/>
                <a:gd name="connsiteX60" fmla="*/ 3311800 w 3394350"/>
                <a:gd name="connsiteY60" fmla="*/ 254000 h 1473200"/>
                <a:gd name="connsiteX61" fmla="*/ 3343550 w 3394350"/>
                <a:gd name="connsiteY61" fmla="*/ 298450 h 1473200"/>
                <a:gd name="connsiteX62" fmla="*/ 3362600 w 3394350"/>
                <a:gd name="connsiteY62" fmla="*/ 317500 h 1473200"/>
                <a:gd name="connsiteX63" fmla="*/ 3394350 w 3394350"/>
                <a:gd name="connsiteY63" fmla="*/ 374650 h 1473200"/>
                <a:gd name="connsiteX64" fmla="*/ 3388000 w 3394350"/>
                <a:gd name="connsiteY64" fmla="*/ 444500 h 1473200"/>
                <a:gd name="connsiteX65" fmla="*/ 3330850 w 3394350"/>
                <a:gd name="connsiteY65" fmla="*/ 488950 h 1473200"/>
                <a:gd name="connsiteX66" fmla="*/ 3311800 w 3394350"/>
                <a:gd name="connsiteY66" fmla="*/ 501650 h 1473200"/>
                <a:gd name="connsiteX67" fmla="*/ 3241950 w 3394350"/>
                <a:gd name="connsiteY67" fmla="*/ 520700 h 1473200"/>
                <a:gd name="connsiteX68" fmla="*/ 3197500 w 3394350"/>
                <a:gd name="connsiteY68" fmla="*/ 527050 h 1473200"/>
                <a:gd name="connsiteX69" fmla="*/ 3159400 w 3394350"/>
                <a:gd name="connsiteY69" fmla="*/ 546100 h 1473200"/>
                <a:gd name="connsiteX70" fmla="*/ 3121300 w 3394350"/>
                <a:gd name="connsiteY70" fmla="*/ 558800 h 1473200"/>
                <a:gd name="connsiteX71" fmla="*/ 3102250 w 3394350"/>
                <a:gd name="connsiteY71" fmla="*/ 565150 h 1473200"/>
                <a:gd name="connsiteX72" fmla="*/ 3026050 w 3394350"/>
                <a:gd name="connsiteY72" fmla="*/ 584200 h 1473200"/>
                <a:gd name="connsiteX73" fmla="*/ 3000650 w 3394350"/>
                <a:gd name="connsiteY73" fmla="*/ 590550 h 1473200"/>
                <a:gd name="connsiteX74" fmla="*/ 2956200 w 3394350"/>
                <a:gd name="connsiteY74" fmla="*/ 609600 h 1473200"/>
                <a:gd name="connsiteX75" fmla="*/ 2918100 w 3394350"/>
                <a:gd name="connsiteY75" fmla="*/ 622300 h 1473200"/>
                <a:gd name="connsiteX76" fmla="*/ 2899050 w 3394350"/>
                <a:gd name="connsiteY76" fmla="*/ 628650 h 1473200"/>
                <a:gd name="connsiteX77" fmla="*/ 2860950 w 3394350"/>
                <a:gd name="connsiteY77" fmla="*/ 660400 h 1473200"/>
                <a:gd name="connsiteX78" fmla="*/ 2835550 w 3394350"/>
                <a:gd name="connsiteY78" fmla="*/ 673100 h 1473200"/>
                <a:gd name="connsiteX79" fmla="*/ 2784750 w 3394350"/>
                <a:gd name="connsiteY79" fmla="*/ 730250 h 1473200"/>
                <a:gd name="connsiteX80" fmla="*/ 2772050 w 3394350"/>
                <a:gd name="connsiteY80" fmla="*/ 768350 h 1473200"/>
                <a:gd name="connsiteX81" fmla="*/ 2759350 w 3394350"/>
                <a:gd name="connsiteY81" fmla="*/ 825500 h 1473200"/>
                <a:gd name="connsiteX82" fmla="*/ 2759350 w 3394350"/>
                <a:gd name="connsiteY82" fmla="*/ 1174750 h 1473200"/>
                <a:gd name="connsiteX83" fmla="*/ 2746650 w 3394350"/>
                <a:gd name="connsiteY83" fmla="*/ 1225550 h 1473200"/>
                <a:gd name="connsiteX84" fmla="*/ 2733950 w 3394350"/>
                <a:gd name="connsiteY84" fmla="*/ 1244600 h 1473200"/>
                <a:gd name="connsiteX85" fmla="*/ 2721250 w 3394350"/>
                <a:gd name="connsiteY85" fmla="*/ 1270000 h 1473200"/>
                <a:gd name="connsiteX86" fmla="*/ 2651400 w 3394350"/>
                <a:gd name="connsiteY86" fmla="*/ 1339850 h 1473200"/>
                <a:gd name="connsiteX87" fmla="*/ 2632350 w 3394350"/>
                <a:gd name="connsiteY87" fmla="*/ 1358900 h 1473200"/>
                <a:gd name="connsiteX88" fmla="*/ 2619650 w 3394350"/>
                <a:gd name="connsiteY88" fmla="*/ 1377950 h 1473200"/>
                <a:gd name="connsiteX89" fmla="*/ 2581550 w 3394350"/>
                <a:gd name="connsiteY89" fmla="*/ 1403350 h 1473200"/>
                <a:gd name="connsiteX90" fmla="*/ 2543450 w 3394350"/>
                <a:gd name="connsiteY90" fmla="*/ 1428750 h 1473200"/>
                <a:gd name="connsiteX91" fmla="*/ 2524400 w 3394350"/>
                <a:gd name="connsiteY91" fmla="*/ 1441450 h 1473200"/>
                <a:gd name="connsiteX92" fmla="*/ 2486300 w 3394350"/>
                <a:gd name="connsiteY92" fmla="*/ 1447800 h 1473200"/>
                <a:gd name="connsiteX93" fmla="*/ 2467250 w 3394350"/>
                <a:gd name="connsiteY93" fmla="*/ 1460500 h 1473200"/>
                <a:gd name="connsiteX94" fmla="*/ 2410100 w 3394350"/>
                <a:gd name="connsiteY94" fmla="*/ 1473200 h 1473200"/>
                <a:gd name="connsiteX95" fmla="*/ 2219600 w 3394350"/>
                <a:gd name="connsiteY95" fmla="*/ 1466850 h 1473200"/>
                <a:gd name="connsiteX96" fmla="*/ 2162450 w 3394350"/>
                <a:gd name="connsiteY96" fmla="*/ 1454150 h 1473200"/>
                <a:gd name="connsiteX97" fmla="*/ 2105300 w 3394350"/>
                <a:gd name="connsiteY97" fmla="*/ 1447800 h 1473200"/>
                <a:gd name="connsiteX98" fmla="*/ 2060850 w 3394350"/>
                <a:gd name="connsiteY98" fmla="*/ 1435100 h 1473200"/>
                <a:gd name="connsiteX99" fmla="*/ 1940200 w 3394350"/>
                <a:gd name="connsiteY99" fmla="*/ 1428750 h 1473200"/>
                <a:gd name="connsiteX100" fmla="*/ 1787800 w 3394350"/>
                <a:gd name="connsiteY100" fmla="*/ 1422400 h 1473200"/>
                <a:gd name="connsiteX101" fmla="*/ 740050 w 3394350"/>
                <a:gd name="connsiteY101" fmla="*/ 1435100 h 1473200"/>
                <a:gd name="connsiteX102" fmla="*/ 562250 w 3394350"/>
                <a:gd name="connsiteY102" fmla="*/ 1428750 h 1473200"/>
                <a:gd name="connsiteX103" fmla="*/ 384450 w 3394350"/>
                <a:gd name="connsiteY103" fmla="*/ 1416050 h 1473200"/>
                <a:gd name="connsiteX104" fmla="*/ 333650 w 3394350"/>
                <a:gd name="connsiteY104" fmla="*/ 1397000 h 1473200"/>
                <a:gd name="connsiteX105" fmla="*/ 301900 w 3394350"/>
                <a:gd name="connsiteY105" fmla="*/ 1390650 h 1473200"/>
                <a:gd name="connsiteX106" fmla="*/ 263800 w 3394350"/>
                <a:gd name="connsiteY106" fmla="*/ 1365250 h 1473200"/>
                <a:gd name="connsiteX107" fmla="*/ 244750 w 3394350"/>
                <a:gd name="connsiteY107" fmla="*/ 1358900 h 1473200"/>
                <a:gd name="connsiteX108" fmla="*/ 206650 w 3394350"/>
                <a:gd name="connsiteY108" fmla="*/ 1327150 h 1473200"/>
                <a:gd name="connsiteX109" fmla="*/ 181250 w 3394350"/>
                <a:gd name="connsiteY109" fmla="*/ 1320800 h 1473200"/>
                <a:gd name="connsiteX110" fmla="*/ 149500 w 3394350"/>
                <a:gd name="connsiteY110" fmla="*/ 1282700 h 1473200"/>
                <a:gd name="connsiteX111" fmla="*/ 124100 w 3394350"/>
                <a:gd name="connsiteY111" fmla="*/ 1270000 h 1473200"/>
                <a:gd name="connsiteX112" fmla="*/ 86000 w 3394350"/>
                <a:gd name="connsiteY112" fmla="*/ 1231900 h 1473200"/>
                <a:gd name="connsiteX113" fmla="*/ 47900 w 3394350"/>
                <a:gd name="connsiteY113" fmla="*/ 1200150 h 1473200"/>
                <a:gd name="connsiteX114" fmla="*/ 41550 w 3394350"/>
                <a:gd name="connsiteY114" fmla="*/ 1181100 h 1473200"/>
                <a:gd name="connsiteX115" fmla="*/ 9800 w 3394350"/>
                <a:gd name="connsiteY115" fmla="*/ 1136650 h 1473200"/>
                <a:gd name="connsiteX116" fmla="*/ 9800 w 3394350"/>
                <a:gd name="connsiteY116" fmla="*/ 1003300 h 1473200"/>
                <a:gd name="connsiteX117" fmla="*/ 22500 w 3394350"/>
                <a:gd name="connsiteY117" fmla="*/ 965200 h 1473200"/>
                <a:gd name="connsiteX118" fmla="*/ 35200 w 3394350"/>
                <a:gd name="connsiteY118" fmla="*/ 946150 h 1473200"/>
                <a:gd name="connsiteX119" fmla="*/ 35200 w 3394350"/>
                <a:gd name="connsiteY119" fmla="*/ 882650 h 1473200"/>
                <a:gd name="connsiteX120" fmla="*/ 28850 w 3394350"/>
                <a:gd name="connsiteY120" fmla="*/ 85725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394350" h="1473200">
                  <a:moveTo>
                    <a:pt x="28850" y="857250"/>
                  </a:moveTo>
                  <a:lnTo>
                    <a:pt x="28850" y="857250"/>
                  </a:lnTo>
                  <a:cubicBezTo>
                    <a:pt x="35200" y="840317"/>
                    <a:pt x="35802" y="819892"/>
                    <a:pt x="47900" y="806450"/>
                  </a:cubicBezTo>
                  <a:cubicBezTo>
                    <a:pt x="56855" y="796500"/>
                    <a:pt x="72623" y="794265"/>
                    <a:pt x="86000" y="793750"/>
                  </a:cubicBezTo>
                  <a:lnTo>
                    <a:pt x="251100" y="787400"/>
                  </a:lnTo>
                  <a:cubicBezTo>
                    <a:pt x="270150" y="785283"/>
                    <a:pt x="289306" y="783965"/>
                    <a:pt x="308250" y="781050"/>
                  </a:cubicBezTo>
                  <a:cubicBezTo>
                    <a:pt x="316876" y="779723"/>
                    <a:pt x="324943" y="775300"/>
                    <a:pt x="333650" y="774700"/>
                  </a:cubicBezTo>
                  <a:cubicBezTo>
                    <a:pt x="386483" y="771056"/>
                    <a:pt x="439483" y="770467"/>
                    <a:pt x="492400" y="768350"/>
                  </a:cubicBezTo>
                  <a:cubicBezTo>
                    <a:pt x="560133" y="770467"/>
                    <a:pt x="627938" y="770941"/>
                    <a:pt x="695600" y="774700"/>
                  </a:cubicBezTo>
                  <a:cubicBezTo>
                    <a:pt x="704314" y="775184"/>
                    <a:pt x="712392" y="779615"/>
                    <a:pt x="721000" y="781050"/>
                  </a:cubicBezTo>
                  <a:cubicBezTo>
                    <a:pt x="737833" y="783855"/>
                    <a:pt x="754745" y="786802"/>
                    <a:pt x="771800" y="787400"/>
                  </a:cubicBezTo>
                  <a:cubicBezTo>
                    <a:pt x="875474" y="791038"/>
                    <a:pt x="979233" y="791633"/>
                    <a:pt x="1082950" y="793750"/>
                  </a:cubicBezTo>
                  <a:lnTo>
                    <a:pt x="1400450" y="781050"/>
                  </a:lnTo>
                  <a:cubicBezTo>
                    <a:pt x="1407122" y="780516"/>
                    <a:pt x="1412936" y="776013"/>
                    <a:pt x="1419500" y="774700"/>
                  </a:cubicBezTo>
                  <a:cubicBezTo>
                    <a:pt x="1468695" y="764861"/>
                    <a:pt x="1451701" y="773295"/>
                    <a:pt x="1489350" y="762000"/>
                  </a:cubicBezTo>
                  <a:cubicBezTo>
                    <a:pt x="1502172" y="758153"/>
                    <a:pt x="1527450" y="749300"/>
                    <a:pt x="1527450" y="749300"/>
                  </a:cubicBezTo>
                  <a:cubicBezTo>
                    <a:pt x="1565550" y="751417"/>
                    <a:pt x="1603808" y="751585"/>
                    <a:pt x="1641750" y="755650"/>
                  </a:cubicBezTo>
                  <a:cubicBezTo>
                    <a:pt x="1663213" y="757950"/>
                    <a:pt x="1683739" y="766557"/>
                    <a:pt x="1705250" y="768350"/>
                  </a:cubicBezTo>
                  <a:cubicBezTo>
                    <a:pt x="1813161" y="777343"/>
                    <a:pt x="1756018" y="773005"/>
                    <a:pt x="1876700" y="781050"/>
                  </a:cubicBezTo>
                  <a:cubicBezTo>
                    <a:pt x="1943462" y="790587"/>
                    <a:pt x="1938410" y="792879"/>
                    <a:pt x="2029100" y="781050"/>
                  </a:cubicBezTo>
                  <a:cubicBezTo>
                    <a:pt x="2042375" y="779319"/>
                    <a:pt x="2067200" y="768350"/>
                    <a:pt x="2067200" y="768350"/>
                  </a:cubicBezTo>
                  <a:cubicBezTo>
                    <a:pt x="2079900" y="755650"/>
                    <a:pt x="2095337" y="745194"/>
                    <a:pt x="2105300" y="730250"/>
                  </a:cubicBezTo>
                  <a:cubicBezTo>
                    <a:pt x="2122233" y="704850"/>
                    <a:pt x="2111650" y="715433"/>
                    <a:pt x="2137050" y="698500"/>
                  </a:cubicBezTo>
                  <a:cubicBezTo>
                    <a:pt x="2141283" y="692150"/>
                    <a:pt x="2144680" y="685154"/>
                    <a:pt x="2149750" y="679450"/>
                  </a:cubicBezTo>
                  <a:cubicBezTo>
                    <a:pt x="2161682" y="666026"/>
                    <a:pt x="2187850" y="641350"/>
                    <a:pt x="2187850" y="641350"/>
                  </a:cubicBezTo>
                  <a:cubicBezTo>
                    <a:pt x="2203811" y="593467"/>
                    <a:pt x="2180424" y="650632"/>
                    <a:pt x="2213250" y="609600"/>
                  </a:cubicBezTo>
                  <a:cubicBezTo>
                    <a:pt x="2217431" y="604373"/>
                    <a:pt x="2216607" y="596537"/>
                    <a:pt x="2219600" y="590550"/>
                  </a:cubicBezTo>
                  <a:cubicBezTo>
                    <a:pt x="2223013" y="583724"/>
                    <a:pt x="2228887" y="578326"/>
                    <a:pt x="2232300" y="571500"/>
                  </a:cubicBezTo>
                  <a:cubicBezTo>
                    <a:pt x="2246896" y="542309"/>
                    <a:pt x="2243266" y="542645"/>
                    <a:pt x="2251350" y="514350"/>
                  </a:cubicBezTo>
                  <a:cubicBezTo>
                    <a:pt x="2253189" y="507914"/>
                    <a:pt x="2255583" y="501650"/>
                    <a:pt x="2257700" y="495300"/>
                  </a:cubicBezTo>
                  <a:cubicBezTo>
                    <a:pt x="2259817" y="480483"/>
                    <a:pt x="2262397" y="465726"/>
                    <a:pt x="2264050" y="450850"/>
                  </a:cubicBezTo>
                  <a:cubicBezTo>
                    <a:pt x="2266632" y="427614"/>
                    <a:pt x="2267310" y="404174"/>
                    <a:pt x="2270400" y="381000"/>
                  </a:cubicBezTo>
                  <a:cubicBezTo>
                    <a:pt x="2271553" y="372349"/>
                    <a:pt x="2275315" y="364208"/>
                    <a:pt x="2276750" y="355600"/>
                  </a:cubicBezTo>
                  <a:cubicBezTo>
                    <a:pt x="2279555" y="338767"/>
                    <a:pt x="2280845" y="321715"/>
                    <a:pt x="2283100" y="304800"/>
                  </a:cubicBezTo>
                  <a:cubicBezTo>
                    <a:pt x="2285078" y="289964"/>
                    <a:pt x="2287701" y="275215"/>
                    <a:pt x="2289450" y="260350"/>
                  </a:cubicBezTo>
                  <a:cubicBezTo>
                    <a:pt x="2291935" y="239223"/>
                    <a:pt x="2293162" y="217958"/>
                    <a:pt x="2295800" y="196850"/>
                  </a:cubicBezTo>
                  <a:cubicBezTo>
                    <a:pt x="2297397" y="184074"/>
                    <a:pt x="2300448" y="171512"/>
                    <a:pt x="2302150" y="158750"/>
                  </a:cubicBezTo>
                  <a:cubicBezTo>
                    <a:pt x="2304683" y="139751"/>
                    <a:pt x="2305585" y="120544"/>
                    <a:pt x="2308500" y="101600"/>
                  </a:cubicBezTo>
                  <a:cubicBezTo>
                    <a:pt x="2309827" y="92974"/>
                    <a:pt x="2310520" y="83777"/>
                    <a:pt x="2314850" y="76200"/>
                  </a:cubicBezTo>
                  <a:cubicBezTo>
                    <a:pt x="2326133" y="56454"/>
                    <a:pt x="2341110" y="54844"/>
                    <a:pt x="2359300" y="44450"/>
                  </a:cubicBezTo>
                  <a:cubicBezTo>
                    <a:pt x="2365926" y="40664"/>
                    <a:pt x="2371376" y="34850"/>
                    <a:pt x="2378350" y="31750"/>
                  </a:cubicBezTo>
                  <a:cubicBezTo>
                    <a:pt x="2390583" y="26313"/>
                    <a:pt x="2403750" y="23283"/>
                    <a:pt x="2416450" y="19050"/>
                  </a:cubicBezTo>
                  <a:cubicBezTo>
                    <a:pt x="2422800" y="16933"/>
                    <a:pt x="2428936" y="14013"/>
                    <a:pt x="2435500" y="12700"/>
                  </a:cubicBezTo>
                  <a:cubicBezTo>
                    <a:pt x="2473814" y="5037"/>
                    <a:pt x="2457011" y="9763"/>
                    <a:pt x="2486300" y="0"/>
                  </a:cubicBezTo>
                  <a:cubicBezTo>
                    <a:pt x="2556150" y="2117"/>
                    <a:pt x="2626076" y="2474"/>
                    <a:pt x="2695850" y="6350"/>
                  </a:cubicBezTo>
                  <a:cubicBezTo>
                    <a:pt x="2702533" y="6721"/>
                    <a:pt x="2708298" y="11600"/>
                    <a:pt x="2714900" y="12700"/>
                  </a:cubicBezTo>
                  <a:cubicBezTo>
                    <a:pt x="2733806" y="15851"/>
                    <a:pt x="2753031" y="16673"/>
                    <a:pt x="2772050" y="19050"/>
                  </a:cubicBezTo>
                  <a:cubicBezTo>
                    <a:pt x="2786902" y="20906"/>
                    <a:pt x="2801683" y="23283"/>
                    <a:pt x="2816500" y="25400"/>
                  </a:cubicBezTo>
                  <a:cubicBezTo>
                    <a:pt x="2834656" y="31452"/>
                    <a:pt x="2841016" y="34113"/>
                    <a:pt x="2860950" y="38100"/>
                  </a:cubicBezTo>
                  <a:cubicBezTo>
                    <a:pt x="2877209" y="41352"/>
                    <a:pt x="2901622" y="42561"/>
                    <a:pt x="2918100" y="50800"/>
                  </a:cubicBezTo>
                  <a:cubicBezTo>
                    <a:pt x="2924926" y="54213"/>
                    <a:pt x="2930176" y="60400"/>
                    <a:pt x="2937150" y="63500"/>
                  </a:cubicBezTo>
                  <a:cubicBezTo>
                    <a:pt x="2949383" y="68937"/>
                    <a:pt x="2964111" y="68774"/>
                    <a:pt x="2975250" y="76200"/>
                  </a:cubicBezTo>
                  <a:cubicBezTo>
                    <a:pt x="2987950" y="84667"/>
                    <a:pt x="2998542" y="97898"/>
                    <a:pt x="3013350" y="101600"/>
                  </a:cubicBezTo>
                  <a:cubicBezTo>
                    <a:pt x="3092755" y="121451"/>
                    <a:pt x="2994031" y="96080"/>
                    <a:pt x="3057800" y="114300"/>
                  </a:cubicBezTo>
                  <a:cubicBezTo>
                    <a:pt x="3086572" y="122521"/>
                    <a:pt x="3081697" y="117208"/>
                    <a:pt x="3108600" y="133350"/>
                  </a:cubicBezTo>
                  <a:cubicBezTo>
                    <a:pt x="3121688" y="141203"/>
                    <a:pt x="3133048" y="151924"/>
                    <a:pt x="3146700" y="158750"/>
                  </a:cubicBezTo>
                  <a:lnTo>
                    <a:pt x="3197500" y="184150"/>
                  </a:lnTo>
                  <a:cubicBezTo>
                    <a:pt x="3205967" y="188383"/>
                    <a:pt x="3215024" y="191599"/>
                    <a:pt x="3222900" y="196850"/>
                  </a:cubicBezTo>
                  <a:cubicBezTo>
                    <a:pt x="3229250" y="201083"/>
                    <a:pt x="3235778" y="205061"/>
                    <a:pt x="3241950" y="209550"/>
                  </a:cubicBezTo>
                  <a:cubicBezTo>
                    <a:pt x="3259068" y="222000"/>
                    <a:pt x="3272670" y="240957"/>
                    <a:pt x="3292750" y="247650"/>
                  </a:cubicBezTo>
                  <a:lnTo>
                    <a:pt x="3311800" y="254000"/>
                  </a:lnTo>
                  <a:cubicBezTo>
                    <a:pt x="3321851" y="269077"/>
                    <a:pt x="3331735" y="284666"/>
                    <a:pt x="3343550" y="298450"/>
                  </a:cubicBezTo>
                  <a:cubicBezTo>
                    <a:pt x="3349394" y="305268"/>
                    <a:pt x="3357087" y="310411"/>
                    <a:pt x="3362600" y="317500"/>
                  </a:cubicBezTo>
                  <a:cubicBezTo>
                    <a:pt x="3388074" y="350252"/>
                    <a:pt x="3384769" y="345907"/>
                    <a:pt x="3394350" y="374650"/>
                  </a:cubicBezTo>
                  <a:cubicBezTo>
                    <a:pt x="3392233" y="397933"/>
                    <a:pt x="3394423" y="422020"/>
                    <a:pt x="3388000" y="444500"/>
                  </a:cubicBezTo>
                  <a:cubicBezTo>
                    <a:pt x="3384489" y="456788"/>
                    <a:pt x="3331666" y="488406"/>
                    <a:pt x="3330850" y="488950"/>
                  </a:cubicBezTo>
                  <a:cubicBezTo>
                    <a:pt x="3324500" y="493183"/>
                    <a:pt x="3319040" y="499237"/>
                    <a:pt x="3311800" y="501650"/>
                  </a:cubicBezTo>
                  <a:cubicBezTo>
                    <a:pt x="3288550" y="509400"/>
                    <a:pt x="3267016" y="517119"/>
                    <a:pt x="3241950" y="520700"/>
                  </a:cubicBezTo>
                  <a:lnTo>
                    <a:pt x="3197500" y="527050"/>
                  </a:lnTo>
                  <a:cubicBezTo>
                    <a:pt x="3128025" y="550208"/>
                    <a:pt x="3233258" y="513274"/>
                    <a:pt x="3159400" y="546100"/>
                  </a:cubicBezTo>
                  <a:cubicBezTo>
                    <a:pt x="3147167" y="551537"/>
                    <a:pt x="3134000" y="554567"/>
                    <a:pt x="3121300" y="558800"/>
                  </a:cubicBezTo>
                  <a:cubicBezTo>
                    <a:pt x="3114950" y="560917"/>
                    <a:pt x="3108744" y="563527"/>
                    <a:pt x="3102250" y="565150"/>
                  </a:cubicBezTo>
                  <a:lnTo>
                    <a:pt x="3026050" y="584200"/>
                  </a:lnTo>
                  <a:cubicBezTo>
                    <a:pt x="3017583" y="586317"/>
                    <a:pt x="3008929" y="587790"/>
                    <a:pt x="3000650" y="590550"/>
                  </a:cubicBezTo>
                  <a:cubicBezTo>
                    <a:pt x="2939329" y="610990"/>
                    <a:pt x="3034667" y="578213"/>
                    <a:pt x="2956200" y="609600"/>
                  </a:cubicBezTo>
                  <a:cubicBezTo>
                    <a:pt x="2943771" y="614572"/>
                    <a:pt x="2930800" y="618067"/>
                    <a:pt x="2918100" y="622300"/>
                  </a:cubicBezTo>
                  <a:lnTo>
                    <a:pt x="2899050" y="628650"/>
                  </a:lnTo>
                  <a:cubicBezTo>
                    <a:pt x="2881539" y="646161"/>
                    <a:pt x="2881578" y="648612"/>
                    <a:pt x="2860950" y="660400"/>
                  </a:cubicBezTo>
                  <a:cubicBezTo>
                    <a:pt x="2852731" y="665096"/>
                    <a:pt x="2842942" y="667187"/>
                    <a:pt x="2835550" y="673100"/>
                  </a:cubicBezTo>
                  <a:cubicBezTo>
                    <a:pt x="2825640" y="681028"/>
                    <a:pt x="2793141" y="711370"/>
                    <a:pt x="2784750" y="730250"/>
                  </a:cubicBezTo>
                  <a:cubicBezTo>
                    <a:pt x="2779313" y="742483"/>
                    <a:pt x="2776283" y="755650"/>
                    <a:pt x="2772050" y="768350"/>
                  </a:cubicBezTo>
                  <a:cubicBezTo>
                    <a:pt x="2761629" y="799614"/>
                    <a:pt x="2766800" y="780798"/>
                    <a:pt x="2759350" y="825500"/>
                  </a:cubicBezTo>
                  <a:cubicBezTo>
                    <a:pt x="2765423" y="971252"/>
                    <a:pt x="2771226" y="1020363"/>
                    <a:pt x="2759350" y="1174750"/>
                  </a:cubicBezTo>
                  <a:cubicBezTo>
                    <a:pt x="2758011" y="1192153"/>
                    <a:pt x="2756332" y="1211027"/>
                    <a:pt x="2746650" y="1225550"/>
                  </a:cubicBezTo>
                  <a:cubicBezTo>
                    <a:pt x="2742417" y="1231900"/>
                    <a:pt x="2737736" y="1237974"/>
                    <a:pt x="2733950" y="1244600"/>
                  </a:cubicBezTo>
                  <a:cubicBezTo>
                    <a:pt x="2729254" y="1252819"/>
                    <a:pt x="2727244" y="1262674"/>
                    <a:pt x="2721250" y="1270000"/>
                  </a:cubicBezTo>
                  <a:lnTo>
                    <a:pt x="2651400" y="1339850"/>
                  </a:lnTo>
                  <a:cubicBezTo>
                    <a:pt x="2645050" y="1346200"/>
                    <a:pt x="2637331" y="1351428"/>
                    <a:pt x="2632350" y="1358900"/>
                  </a:cubicBezTo>
                  <a:cubicBezTo>
                    <a:pt x="2628117" y="1365250"/>
                    <a:pt x="2625393" y="1372924"/>
                    <a:pt x="2619650" y="1377950"/>
                  </a:cubicBezTo>
                  <a:cubicBezTo>
                    <a:pt x="2608163" y="1388001"/>
                    <a:pt x="2594250" y="1394883"/>
                    <a:pt x="2581550" y="1403350"/>
                  </a:cubicBezTo>
                  <a:lnTo>
                    <a:pt x="2543450" y="1428750"/>
                  </a:lnTo>
                  <a:cubicBezTo>
                    <a:pt x="2537100" y="1432983"/>
                    <a:pt x="2531928" y="1440195"/>
                    <a:pt x="2524400" y="1441450"/>
                  </a:cubicBezTo>
                  <a:lnTo>
                    <a:pt x="2486300" y="1447800"/>
                  </a:lnTo>
                  <a:cubicBezTo>
                    <a:pt x="2479950" y="1452033"/>
                    <a:pt x="2474265" y="1457494"/>
                    <a:pt x="2467250" y="1460500"/>
                  </a:cubicBezTo>
                  <a:cubicBezTo>
                    <a:pt x="2459403" y="1463863"/>
                    <a:pt x="2415751" y="1472070"/>
                    <a:pt x="2410100" y="1473200"/>
                  </a:cubicBezTo>
                  <a:cubicBezTo>
                    <a:pt x="2346600" y="1471083"/>
                    <a:pt x="2282948" y="1471723"/>
                    <a:pt x="2219600" y="1466850"/>
                  </a:cubicBezTo>
                  <a:cubicBezTo>
                    <a:pt x="2200143" y="1465353"/>
                    <a:pt x="2181699" y="1457358"/>
                    <a:pt x="2162450" y="1454150"/>
                  </a:cubicBezTo>
                  <a:cubicBezTo>
                    <a:pt x="2143544" y="1450999"/>
                    <a:pt x="2124350" y="1449917"/>
                    <a:pt x="2105300" y="1447800"/>
                  </a:cubicBezTo>
                  <a:cubicBezTo>
                    <a:pt x="2094158" y="1444086"/>
                    <a:pt x="2071638" y="1436038"/>
                    <a:pt x="2060850" y="1435100"/>
                  </a:cubicBezTo>
                  <a:cubicBezTo>
                    <a:pt x="2020729" y="1431611"/>
                    <a:pt x="1980429" y="1430621"/>
                    <a:pt x="1940200" y="1428750"/>
                  </a:cubicBezTo>
                  <a:lnTo>
                    <a:pt x="1787800" y="1422400"/>
                  </a:lnTo>
                  <a:cubicBezTo>
                    <a:pt x="1355721" y="1434745"/>
                    <a:pt x="1397458" y="1435100"/>
                    <a:pt x="740050" y="1435100"/>
                  </a:cubicBezTo>
                  <a:cubicBezTo>
                    <a:pt x="680746" y="1435100"/>
                    <a:pt x="621470" y="1431922"/>
                    <a:pt x="562250" y="1428750"/>
                  </a:cubicBezTo>
                  <a:cubicBezTo>
                    <a:pt x="502917" y="1425571"/>
                    <a:pt x="384450" y="1416050"/>
                    <a:pt x="384450" y="1416050"/>
                  </a:cubicBezTo>
                  <a:cubicBezTo>
                    <a:pt x="367517" y="1409700"/>
                    <a:pt x="350935" y="1402318"/>
                    <a:pt x="333650" y="1397000"/>
                  </a:cubicBezTo>
                  <a:cubicBezTo>
                    <a:pt x="323334" y="1393826"/>
                    <a:pt x="311726" y="1395116"/>
                    <a:pt x="301900" y="1390650"/>
                  </a:cubicBezTo>
                  <a:cubicBezTo>
                    <a:pt x="288005" y="1384334"/>
                    <a:pt x="277143" y="1372663"/>
                    <a:pt x="263800" y="1365250"/>
                  </a:cubicBezTo>
                  <a:cubicBezTo>
                    <a:pt x="257949" y="1361999"/>
                    <a:pt x="251100" y="1361017"/>
                    <a:pt x="244750" y="1358900"/>
                  </a:cubicBezTo>
                  <a:cubicBezTo>
                    <a:pt x="233307" y="1347457"/>
                    <a:pt x="222121" y="1333781"/>
                    <a:pt x="206650" y="1327150"/>
                  </a:cubicBezTo>
                  <a:cubicBezTo>
                    <a:pt x="198628" y="1323712"/>
                    <a:pt x="189717" y="1322917"/>
                    <a:pt x="181250" y="1320800"/>
                  </a:cubicBezTo>
                  <a:cubicBezTo>
                    <a:pt x="171123" y="1305610"/>
                    <a:pt x="165057" y="1293812"/>
                    <a:pt x="149500" y="1282700"/>
                  </a:cubicBezTo>
                  <a:cubicBezTo>
                    <a:pt x="141797" y="1277198"/>
                    <a:pt x="132567" y="1274233"/>
                    <a:pt x="124100" y="1270000"/>
                  </a:cubicBezTo>
                  <a:cubicBezTo>
                    <a:pt x="101743" y="1236464"/>
                    <a:pt x="122756" y="1263405"/>
                    <a:pt x="86000" y="1231900"/>
                  </a:cubicBezTo>
                  <a:cubicBezTo>
                    <a:pt x="43219" y="1195230"/>
                    <a:pt x="90004" y="1228219"/>
                    <a:pt x="47900" y="1200150"/>
                  </a:cubicBezTo>
                  <a:cubicBezTo>
                    <a:pt x="45783" y="1193800"/>
                    <a:pt x="44543" y="1187087"/>
                    <a:pt x="41550" y="1181100"/>
                  </a:cubicBezTo>
                  <a:cubicBezTo>
                    <a:pt x="36907" y="1171815"/>
                    <a:pt x="14114" y="1142403"/>
                    <a:pt x="9800" y="1136650"/>
                  </a:cubicBezTo>
                  <a:cubicBezTo>
                    <a:pt x="-3963" y="1081598"/>
                    <a:pt x="-2552" y="1098002"/>
                    <a:pt x="9800" y="1003300"/>
                  </a:cubicBezTo>
                  <a:cubicBezTo>
                    <a:pt x="11531" y="990025"/>
                    <a:pt x="15074" y="976339"/>
                    <a:pt x="22500" y="965200"/>
                  </a:cubicBezTo>
                  <a:lnTo>
                    <a:pt x="35200" y="946150"/>
                  </a:lnTo>
                  <a:cubicBezTo>
                    <a:pt x="40519" y="914238"/>
                    <a:pt x="46344" y="910511"/>
                    <a:pt x="35200" y="882650"/>
                  </a:cubicBezTo>
                  <a:cubicBezTo>
                    <a:pt x="34088" y="879871"/>
                    <a:pt x="29908" y="861483"/>
                    <a:pt x="28850" y="857250"/>
                  </a:cubicBez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6" name="Rounded Rectangular Callout 55"/>
            <p:cNvSpPr/>
            <p:nvPr/>
          </p:nvSpPr>
          <p:spPr bwMode="auto">
            <a:xfrm>
              <a:off x="1636656" y="5126762"/>
              <a:ext cx="1828800" cy="941498"/>
            </a:xfrm>
            <a:prstGeom prst="wedgeRoundRectCallout">
              <a:avLst>
                <a:gd name="adj1" fmla="val 18753"/>
                <a:gd name="adj2" fmla="val -105956"/>
                <a:gd name="adj3" fmla="val 16667"/>
              </a:avLst>
            </a:prstGeom>
            <a:solidFill>
              <a:srgbClr val="D7D2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effectLst/>
                  <a:latin typeface="Comic Sans MS" pitchFamily="66" charset="0"/>
                </a:rPr>
                <a:t>PS</a:t>
              </a:r>
              <a:r>
                <a:rPr kumimoji="0" lang="en-US" sz="1600" b="0" i="1" u="none" strike="noStrike" cap="none" normalizeH="0" baseline="-25000" dirty="0" err="1">
                  <a:ln>
                    <a:noFill/>
                  </a:ln>
                  <a:effectLst/>
                  <a:latin typeface="Comic Sans MS" pitchFamily="66" charset="0"/>
                </a:rPr>
                <a:t>r</a:t>
              </a:r>
              <a:r>
                <a:rPr kumimoji="0" lang="en-US" sz="1600" b="0" i="1" u="none" strike="noStrike" cap="none" normalizeH="0" dirty="0">
                  <a:ln>
                    <a:noFill/>
                  </a:ln>
                  <a:effectLst/>
                  <a:latin typeface="Comic Sans MS" pitchFamily="66" charset="0"/>
                </a:rPr>
                <a:t> loses the two fragments and </a:t>
              </a:r>
              <a:r>
                <a:rPr lang="en-US" sz="1600" dirty="0"/>
                <a:t>does</a:t>
              </a:r>
              <a:r>
                <a:rPr kumimoji="0" lang="en-US" sz="1600" b="0" i="1" u="none" strike="noStrike" cap="none" normalizeH="0" dirty="0">
                  <a:ln>
                    <a:noFill/>
                  </a:ln>
                  <a:effectLst/>
                  <a:latin typeface="Comic Sans MS" pitchFamily="66" charset="0"/>
                </a:rPr>
                <a:t> not like it</a:t>
              </a:r>
              <a:endParaRPr kumimoji="0" lang="en-US" sz="1600" b="0" i="1" u="none" strike="noStrike" cap="none" normalizeH="0" baseline="0" dirty="0">
                <a:ln>
                  <a:noFill/>
                </a:ln>
                <a:effectLst/>
                <a:latin typeface="Comic Sans MS" pitchFamily="66" charset="0"/>
              </a:endParaRPr>
            </a:p>
          </p:txBody>
        </p:sp>
      </p:grpSp>
      <p:grpSp>
        <p:nvGrpSpPr>
          <p:cNvPr id="13" name="Group 12"/>
          <p:cNvGrpSpPr/>
          <p:nvPr/>
        </p:nvGrpSpPr>
        <p:grpSpPr>
          <a:xfrm>
            <a:off x="2635250" y="1676400"/>
            <a:ext cx="1406099" cy="1614363"/>
            <a:chOff x="2590800" y="2409908"/>
            <a:chExt cx="1406099" cy="1614363"/>
          </a:xfrm>
        </p:grpSpPr>
        <p:sp>
          <p:nvSpPr>
            <p:cNvPr id="52" name="Rounded Rectangle 51"/>
            <p:cNvSpPr/>
            <p:nvPr/>
          </p:nvSpPr>
          <p:spPr bwMode="auto">
            <a:xfrm>
              <a:off x="2590800" y="3371230"/>
              <a:ext cx="1028700" cy="653041"/>
            </a:xfrm>
            <a:prstGeom prst="roundRect">
              <a:avLst/>
            </a:prstGeom>
            <a:solidFill>
              <a:srgbClr val="FF81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 name="Rounded Rectangular Callout 5"/>
            <p:cNvSpPr/>
            <p:nvPr/>
          </p:nvSpPr>
          <p:spPr bwMode="auto">
            <a:xfrm>
              <a:off x="2949149" y="2409908"/>
              <a:ext cx="1047750" cy="705010"/>
            </a:xfrm>
            <a:prstGeom prst="wedgeRoundRectCallout">
              <a:avLst>
                <a:gd name="adj1" fmla="val -29634"/>
                <a:gd name="adj2" fmla="val 95035"/>
                <a:gd name="adj3" fmla="val 16667"/>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Comic Sans MS" pitchFamily="66" charset="0"/>
                </a:rPr>
                <a:t>PS</a:t>
              </a:r>
              <a:r>
                <a:rPr kumimoji="0" lang="en-US" sz="1600" b="0" i="1" u="none" strike="noStrike" cap="none" normalizeH="0" baseline="-25000" dirty="0" err="1">
                  <a:ln>
                    <a:noFill/>
                  </a:ln>
                  <a:solidFill>
                    <a:schemeClr val="bg1"/>
                  </a:solidFill>
                  <a:effectLst/>
                  <a:latin typeface="Comic Sans MS" pitchFamily="66" charset="0"/>
                </a:rPr>
                <a:t>t</a:t>
              </a:r>
              <a:r>
                <a:rPr kumimoji="0" lang="en-US" sz="1600" b="0" i="1" u="none" strike="noStrike" cap="none" normalizeH="0" dirty="0">
                  <a:ln>
                    <a:noFill/>
                  </a:ln>
                  <a:solidFill>
                    <a:schemeClr val="bg1"/>
                  </a:solidFill>
                  <a:effectLst/>
                  <a:latin typeface="Comic Sans MS" pitchFamily="66" charset="0"/>
                </a:rPr>
                <a:t> also likes it</a:t>
              </a:r>
              <a:endParaRPr kumimoji="0" lang="en-US" sz="1600" b="0" i="1" u="none" strike="noStrike" cap="none" normalizeH="0" baseline="0" dirty="0">
                <a:ln>
                  <a:noFill/>
                </a:ln>
                <a:solidFill>
                  <a:schemeClr val="bg1"/>
                </a:solidFill>
                <a:effectLst/>
                <a:latin typeface="Comic Sans MS" pitchFamily="66" charset="0"/>
              </a:endParaRPr>
            </a:p>
          </p:txBody>
        </p:sp>
      </p:grpSp>
      <p:grpSp>
        <p:nvGrpSpPr>
          <p:cNvPr id="12" name="Group 11"/>
          <p:cNvGrpSpPr/>
          <p:nvPr/>
        </p:nvGrpSpPr>
        <p:grpSpPr>
          <a:xfrm>
            <a:off x="656991" y="1752600"/>
            <a:ext cx="1825859" cy="1544513"/>
            <a:chOff x="612541" y="2486108"/>
            <a:chExt cx="1825859" cy="1544513"/>
          </a:xfrm>
        </p:grpSpPr>
        <p:sp>
          <p:nvSpPr>
            <p:cNvPr id="7" name="Rounded Rectangle 6"/>
            <p:cNvSpPr/>
            <p:nvPr/>
          </p:nvSpPr>
          <p:spPr bwMode="auto">
            <a:xfrm>
              <a:off x="1295400" y="3377580"/>
              <a:ext cx="1143000" cy="65304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2" name="Rounded Rectangular Callout 71"/>
            <p:cNvSpPr/>
            <p:nvPr/>
          </p:nvSpPr>
          <p:spPr bwMode="auto">
            <a:xfrm>
              <a:off x="612541" y="2486108"/>
              <a:ext cx="1447800" cy="552610"/>
            </a:xfrm>
            <a:prstGeom prst="wedgeRoundRectCallout">
              <a:avLst>
                <a:gd name="adj1" fmla="val 32126"/>
                <a:gd name="adj2" fmla="val 131859"/>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PS</a:t>
              </a:r>
              <a:r>
                <a:rPr kumimoji="0" lang="en-US" sz="1800" b="0" i="1" u="none" strike="noStrike" cap="none" normalizeH="0" baseline="-25000" dirty="0">
                  <a:ln>
                    <a:noFill/>
                  </a:ln>
                  <a:solidFill>
                    <a:schemeClr val="bg1"/>
                  </a:solidFill>
                  <a:effectLst/>
                  <a:latin typeface="Comic Sans MS" pitchFamily="66" charset="0"/>
                </a:rPr>
                <a:t>s</a:t>
              </a:r>
              <a:r>
                <a:rPr kumimoji="0" lang="en-US" sz="1800" b="0" i="1" u="none" strike="noStrike" cap="none" normalizeH="0" baseline="0" dirty="0">
                  <a:ln>
                    <a:noFill/>
                  </a:ln>
                  <a:solidFill>
                    <a:schemeClr val="bg1"/>
                  </a:solidFill>
                  <a:effectLst/>
                  <a:latin typeface="Comic Sans MS" pitchFamily="66" charset="0"/>
                </a:rPr>
                <a:t> likes it</a:t>
              </a:r>
            </a:p>
          </p:txBody>
        </p:sp>
      </p:grpSp>
      <p:sp>
        <p:nvSpPr>
          <p:cNvPr id="26627" name="Rectangle 2"/>
          <p:cNvSpPr>
            <a:spLocks noGrp="1" noChangeArrowheads="1"/>
          </p:cNvSpPr>
          <p:nvPr>
            <p:ph type="title"/>
          </p:nvPr>
        </p:nvSpPr>
        <p:spPr>
          <a:xfrm>
            <a:off x="697684" y="219299"/>
            <a:ext cx="7772400" cy="609600"/>
          </a:xfrm>
        </p:spPr>
        <p:txBody>
          <a:bodyPr/>
          <a:lstStyle/>
          <a:p>
            <a:pPr eaLnBrk="1" hangingPunct="1"/>
            <a:r>
              <a:rPr lang="en-US" sz="3600" b="1" dirty="0">
                <a:solidFill>
                  <a:srgbClr val="800080"/>
                </a:solidFill>
                <a:latin typeface="Comic Sans MS" pitchFamily="66" charset="0"/>
              </a:rPr>
              <a:t>Relocation of Data Fragments</a:t>
            </a:r>
          </a:p>
        </p:txBody>
      </p:sp>
      <p:grpSp>
        <p:nvGrpSpPr>
          <p:cNvPr id="2" name="Group 66"/>
          <p:cNvGrpSpPr>
            <a:grpSpLocks/>
          </p:cNvGrpSpPr>
          <p:nvPr/>
        </p:nvGrpSpPr>
        <p:grpSpPr bwMode="auto">
          <a:xfrm>
            <a:off x="384872" y="2674488"/>
            <a:ext cx="5679378" cy="1926004"/>
            <a:chOff x="593725" y="3900418"/>
            <a:chExt cx="5679378" cy="1926004"/>
          </a:xfrm>
        </p:grpSpPr>
        <p:graphicFrame>
          <p:nvGraphicFramePr>
            <p:cNvPr id="26626" name="Object 62"/>
            <p:cNvGraphicFramePr>
              <a:graphicFrameLocks noChangeAspect="1"/>
            </p:cNvGraphicFramePr>
            <p:nvPr/>
          </p:nvGraphicFramePr>
          <p:xfrm>
            <a:off x="1012128" y="3900418"/>
            <a:ext cx="5260975" cy="1293813"/>
          </p:xfrm>
          <a:graphic>
            <a:graphicData uri="http://schemas.openxmlformats.org/presentationml/2006/ole">
              <mc:AlternateContent xmlns:mc="http://schemas.openxmlformats.org/markup-compatibility/2006">
                <mc:Choice xmlns:v="urn:schemas-microsoft-com:vml" Requires="v">
                  <p:oleObj name="Equation" r:id="rId3" imgW="3200400" imgH="787320" progId="Equation.DSMT4">
                    <p:embed/>
                  </p:oleObj>
                </mc:Choice>
                <mc:Fallback>
                  <p:oleObj name="Equation" r:id="rId3" imgW="3200400" imgH="787320" progId="Equation.DSMT4">
                    <p:embed/>
                    <p:pic>
                      <p:nvPicPr>
                        <p:cNvPr id="26626" name="Object 62"/>
                        <p:cNvPicPr>
                          <a:picLocks noChangeAspect="1" noChangeArrowheads="1"/>
                        </p:cNvPicPr>
                        <p:nvPr/>
                      </p:nvPicPr>
                      <p:blipFill>
                        <a:blip r:embed="rId4"/>
                        <a:srcRect/>
                        <a:stretch>
                          <a:fillRect/>
                        </a:stretch>
                      </p:blipFill>
                      <p:spPr bwMode="auto">
                        <a:xfrm>
                          <a:off x="1012128" y="3900418"/>
                          <a:ext cx="5260975" cy="12938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4" name="Line Callout 1 63"/>
            <p:cNvSpPr/>
            <p:nvPr/>
          </p:nvSpPr>
          <p:spPr bwMode="auto">
            <a:xfrm>
              <a:off x="593725" y="5213647"/>
              <a:ext cx="1066800" cy="612775"/>
            </a:xfrm>
            <a:prstGeom prst="borderCallout1">
              <a:avLst>
                <a:gd name="adj1" fmla="val -1003"/>
                <a:gd name="adj2" fmla="val 55391"/>
                <a:gd name="adj3" fmla="val -111082"/>
                <a:gd name="adj4" fmla="val 111033"/>
              </a:avLst>
            </a:prstGeom>
            <a:solidFill>
              <a:srgbClr val="FF9933"/>
            </a:solidFill>
            <a:ln w="9525" cap="flat" cmpd="sng" algn="ctr">
              <a:solidFill>
                <a:schemeClr val="tx1"/>
              </a:solidFill>
              <a:prstDash val="solid"/>
              <a:round/>
              <a:headEnd type="none" w="med" len="med"/>
              <a:tailEnd type="triangle" w="med" len="med"/>
            </a:ln>
            <a:effectLst/>
          </p:spPr>
          <p:txBody>
            <a:bodyPr lIns="91440" rIns="91440" anchor="ctr" anchorCtr="1"/>
            <a:lstStyle/>
            <a:p>
              <a:pPr algn="ctr">
                <a:defRPr/>
              </a:pPr>
              <a:r>
                <a:rPr lang="en-US" sz="1200" i="0" dirty="0">
                  <a:solidFill>
                    <a:schemeClr val="bg1"/>
                  </a:solidFill>
                </a:rPr>
                <a:t>Applications of type A</a:t>
              </a:r>
              <a:r>
                <a:rPr lang="en-US" sz="1200" i="0" baseline="-25000" dirty="0">
                  <a:solidFill>
                    <a:schemeClr val="bg1"/>
                  </a:solidFill>
                </a:rPr>
                <a:t>s</a:t>
              </a:r>
              <a:r>
                <a:rPr lang="en-US" sz="1200" i="0" dirty="0">
                  <a:solidFill>
                    <a:schemeClr val="bg1"/>
                  </a:solidFill>
                </a:rPr>
                <a:t> at </a:t>
              </a:r>
              <a:r>
                <a:rPr lang="en-US" sz="1200" dirty="0">
                  <a:solidFill>
                    <a:schemeClr val="bg1"/>
                  </a:solidFill>
                </a:rPr>
                <a:t>PS</a:t>
              </a:r>
              <a:r>
                <a:rPr lang="en-US" sz="1200" baseline="-25000" dirty="0">
                  <a:solidFill>
                    <a:schemeClr val="bg1"/>
                  </a:solidFill>
                </a:rPr>
                <a:t>s</a:t>
              </a:r>
            </a:p>
          </p:txBody>
        </p:sp>
      </p:grpSp>
      <p:pic>
        <p:nvPicPr>
          <p:cNvPr id="10" name="Picture 9">
            <a:extLst>
              <a:ext uri="{FF2B5EF4-FFF2-40B4-BE49-F238E27FC236}">
                <a16:creationId xmlns:a16="http://schemas.microsoft.com/office/drawing/2014/main" id="{EB0BA431-FAC8-4A40-8941-2E374C435AEF}"/>
              </a:ext>
            </a:extLst>
          </p:cNvPr>
          <p:cNvPicPr>
            <a:picLocks noChangeAspect="1"/>
          </p:cNvPicPr>
          <p:nvPr/>
        </p:nvPicPr>
        <p:blipFill>
          <a:blip r:embed="rId5"/>
          <a:stretch>
            <a:fillRect/>
          </a:stretch>
        </p:blipFill>
        <p:spPr>
          <a:xfrm>
            <a:off x="4419600" y="4051611"/>
            <a:ext cx="4519236" cy="2537896"/>
          </a:xfrm>
          <a:prstGeom prst="rect">
            <a:avLst/>
          </a:prstGeom>
        </p:spPr>
      </p:pic>
      <p:pic>
        <p:nvPicPr>
          <p:cNvPr id="29808" name="Picture 112" descr="Tango Face Sad Clip Art at Clker.com - vector clip art online, royalty free  &amp; public domain">
            <a:extLst>
              <a:ext uri="{FF2B5EF4-FFF2-40B4-BE49-F238E27FC236}">
                <a16:creationId xmlns:a16="http://schemas.microsoft.com/office/drawing/2014/main" id="{7C97C8C0-EECB-43A4-B0EA-ED0C446EAE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914" y="3574219"/>
            <a:ext cx="682625" cy="702564"/>
          </a:xfrm>
          <a:prstGeom prst="rect">
            <a:avLst/>
          </a:prstGeom>
          <a:noFill/>
          <a:extLst>
            <a:ext uri="{909E8E84-426E-40DD-AFC4-6F175D3DCCD1}">
              <a14:hiddenFill xmlns:a14="http://schemas.microsoft.com/office/drawing/2010/main">
                <a:solidFill>
                  <a:srgbClr val="FFFFFF"/>
                </a:solidFill>
              </a14:hiddenFill>
            </a:ext>
          </a:extLst>
        </p:spPr>
      </p:pic>
      <p:pic>
        <p:nvPicPr>
          <p:cNvPr id="29810" name="Picture 114" descr="Smiley - Wikipedia">
            <a:extLst>
              <a:ext uri="{FF2B5EF4-FFF2-40B4-BE49-F238E27FC236}">
                <a16:creationId xmlns:a16="http://schemas.microsoft.com/office/drawing/2014/main" id="{6AFF3AE6-553F-4574-BAF4-A7DCC64020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0201" y="4395956"/>
            <a:ext cx="478033" cy="4780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eck mark clip art pointing at camera clipart - Clipartix">
            <a:extLst>
              <a:ext uri="{FF2B5EF4-FFF2-40B4-BE49-F238E27FC236}">
                <a16:creationId xmlns:a16="http://schemas.microsoft.com/office/drawing/2014/main" id="{ECEC9B6C-193B-4C5C-92D3-9EC52C296C5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9308" y="6541425"/>
            <a:ext cx="276335" cy="2876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mark clip art pointing at camera clipart - Clipartix">
            <a:extLst>
              <a:ext uri="{FF2B5EF4-FFF2-40B4-BE49-F238E27FC236}">
                <a16:creationId xmlns:a16="http://schemas.microsoft.com/office/drawing/2014/main" id="{1B5A9685-CC18-4CC4-8813-5881D92234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61173" y="6541425"/>
            <a:ext cx="276335" cy="287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2" descr="Tango Face Sad Clip Art at Clker.com - vector clip art online, royalty free  &amp; public domain">
            <a:extLst>
              <a:ext uri="{FF2B5EF4-FFF2-40B4-BE49-F238E27FC236}">
                <a16:creationId xmlns:a16="http://schemas.microsoft.com/office/drawing/2014/main" id="{3C841D9E-56F0-4277-AEA6-63F28D1BE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5977" y="5821885"/>
            <a:ext cx="489387" cy="503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4" descr="Smiley - Wikipedia">
            <a:extLst>
              <a:ext uri="{FF2B5EF4-FFF2-40B4-BE49-F238E27FC236}">
                <a16:creationId xmlns:a16="http://schemas.microsoft.com/office/drawing/2014/main" id="{6AFF3AE6-553F-4574-BAF4-A7DCC64020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3697" y="4832351"/>
            <a:ext cx="478033" cy="47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9810"/>
                                        </p:tgtEl>
                                        <p:attrNameLst>
                                          <p:attrName>style.visibility</p:attrName>
                                        </p:attrNameLst>
                                      </p:cBhvr>
                                      <p:to>
                                        <p:strVal val="visible"/>
                                      </p:to>
                                    </p:set>
                                    <p:animEffect transition="in" filter="dissolve">
                                      <p:cBhvr>
                                        <p:cTn id="11" dur="500"/>
                                        <p:tgtEl>
                                          <p:spTgt spid="298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29808"/>
                                        </p:tgtEl>
                                        <p:attrNameLst>
                                          <p:attrName>style.visibility</p:attrName>
                                        </p:attrNameLst>
                                      </p:cBhvr>
                                      <p:to>
                                        <p:strVal val="visible"/>
                                      </p:to>
                                    </p:set>
                                    <p:animEffect transition="in" filter="dissolve">
                                      <p:cBhvr>
                                        <p:cTn id="29" dur="500"/>
                                        <p:tgtEl>
                                          <p:spTgt spid="2980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9"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521200" y="1291747"/>
            <a:ext cx="3661986" cy="2633754"/>
            <a:chOff x="4476750" y="2025255"/>
            <a:chExt cx="3661986" cy="2633754"/>
          </a:xfrm>
        </p:grpSpPr>
        <p:sp>
          <p:nvSpPr>
            <p:cNvPr id="53" name="Rounded Rectangle 52"/>
            <p:cNvSpPr/>
            <p:nvPr/>
          </p:nvSpPr>
          <p:spPr bwMode="auto">
            <a:xfrm>
              <a:off x="4476750" y="4005968"/>
              <a:ext cx="1574800" cy="653041"/>
            </a:xfrm>
            <a:prstGeom prst="roundRect">
              <a:avLst/>
            </a:prstGeom>
            <a:solidFill>
              <a:srgbClr val="89E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ounded Rectangular Callout 56"/>
            <p:cNvSpPr/>
            <p:nvPr/>
          </p:nvSpPr>
          <p:spPr bwMode="auto">
            <a:xfrm>
              <a:off x="4815887" y="2025255"/>
              <a:ext cx="3322849" cy="1203354"/>
            </a:xfrm>
            <a:prstGeom prst="wedgeRoundRectCallout">
              <a:avLst>
                <a:gd name="adj1" fmla="val -39121"/>
                <a:gd name="adj2" fmla="val 119665"/>
                <a:gd name="adj3" fmla="val 16667"/>
              </a:avLst>
            </a:prstGeom>
            <a:solidFill>
              <a:schemeClr val="accent2">
                <a:lumMod val="7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The remaining locations do not like it because the fragments must be downloaded from two (instead of one) locations </a:t>
              </a:r>
              <a:endParaRPr kumimoji="0" lang="en-US" sz="1600" b="0" i="1" u="none" strike="noStrike" cap="none" normalizeH="0" baseline="0" dirty="0">
                <a:ln>
                  <a:noFill/>
                </a:ln>
                <a:solidFill>
                  <a:schemeClr val="bg1"/>
                </a:solidFill>
                <a:effectLst/>
                <a:latin typeface="Comic Sans MS" pitchFamily="66" charset="0"/>
              </a:endParaRPr>
            </a:p>
          </p:txBody>
        </p:sp>
      </p:grpSp>
      <p:grpSp>
        <p:nvGrpSpPr>
          <p:cNvPr id="14" name="Group 13"/>
          <p:cNvGrpSpPr/>
          <p:nvPr/>
        </p:nvGrpSpPr>
        <p:grpSpPr>
          <a:xfrm>
            <a:off x="1538086" y="2591178"/>
            <a:ext cx="3394350" cy="2753560"/>
            <a:chOff x="1545950" y="3314700"/>
            <a:chExt cx="3394350" cy="2753560"/>
          </a:xfrm>
        </p:grpSpPr>
        <p:sp>
          <p:nvSpPr>
            <p:cNvPr id="9" name="Freeform 8"/>
            <p:cNvSpPr/>
            <p:nvPr/>
          </p:nvSpPr>
          <p:spPr bwMode="auto">
            <a:xfrm>
              <a:off x="1545950" y="3314700"/>
              <a:ext cx="3394350" cy="1473200"/>
            </a:xfrm>
            <a:custGeom>
              <a:avLst/>
              <a:gdLst>
                <a:gd name="connsiteX0" fmla="*/ 28850 w 3394350"/>
                <a:gd name="connsiteY0" fmla="*/ 857250 h 1473200"/>
                <a:gd name="connsiteX1" fmla="*/ 28850 w 3394350"/>
                <a:gd name="connsiteY1" fmla="*/ 857250 h 1473200"/>
                <a:gd name="connsiteX2" fmla="*/ 47900 w 3394350"/>
                <a:gd name="connsiteY2" fmla="*/ 806450 h 1473200"/>
                <a:gd name="connsiteX3" fmla="*/ 86000 w 3394350"/>
                <a:gd name="connsiteY3" fmla="*/ 793750 h 1473200"/>
                <a:gd name="connsiteX4" fmla="*/ 251100 w 3394350"/>
                <a:gd name="connsiteY4" fmla="*/ 787400 h 1473200"/>
                <a:gd name="connsiteX5" fmla="*/ 308250 w 3394350"/>
                <a:gd name="connsiteY5" fmla="*/ 781050 h 1473200"/>
                <a:gd name="connsiteX6" fmla="*/ 333650 w 3394350"/>
                <a:gd name="connsiteY6" fmla="*/ 774700 h 1473200"/>
                <a:gd name="connsiteX7" fmla="*/ 492400 w 3394350"/>
                <a:gd name="connsiteY7" fmla="*/ 768350 h 1473200"/>
                <a:gd name="connsiteX8" fmla="*/ 695600 w 3394350"/>
                <a:gd name="connsiteY8" fmla="*/ 774700 h 1473200"/>
                <a:gd name="connsiteX9" fmla="*/ 721000 w 3394350"/>
                <a:gd name="connsiteY9" fmla="*/ 781050 h 1473200"/>
                <a:gd name="connsiteX10" fmla="*/ 771800 w 3394350"/>
                <a:gd name="connsiteY10" fmla="*/ 787400 h 1473200"/>
                <a:gd name="connsiteX11" fmla="*/ 1082950 w 3394350"/>
                <a:gd name="connsiteY11" fmla="*/ 793750 h 1473200"/>
                <a:gd name="connsiteX12" fmla="*/ 1400450 w 3394350"/>
                <a:gd name="connsiteY12" fmla="*/ 781050 h 1473200"/>
                <a:gd name="connsiteX13" fmla="*/ 1419500 w 3394350"/>
                <a:gd name="connsiteY13" fmla="*/ 774700 h 1473200"/>
                <a:gd name="connsiteX14" fmla="*/ 1489350 w 3394350"/>
                <a:gd name="connsiteY14" fmla="*/ 762000 h 1473200"/>
                <a:gd name="connsiteX15" fmla="*/ 1527450 w 3394350"/>
                <a:gd name="connsiteY15" fmla="*/ 749300 h 1473200"/>
                <a:gd name="connsiteX16" fmla="*/ 1641750 w 3394350"/>
                <a:gd name="connsiteY16" fmla="*/ 755650 h 1473200"/>
                <a:gd name="connsiteX17" fmla="*/ 1705250 w 3394350"/>
                <a:gd name="connsiteY17" fmla="*/ 768350 h 1473200"/>
                <a:gd name="connsiteX18" fmla="*/ 1876700 w 3394350"/>
                <a:gd name="connsiteY18" fmla="*/ 781050 h 1473200"/>
                <a:gd name="connsiteX19" fmla="*/ 2029100 w 3394350"/>
                <a:gd name="connsiteY19" fmla="*/ 781050 h 1473200"/>
                <a:gd name="connsiteX20" fmla="*/ 2067200 w 3394350"/>
                <a:gd name="connsiteY20" fmla="*/ 768350 h 1473200"/>
                <a:gd name="connsiteX21" fmla="*/ 2105300 w 3394350"/>
                <a:gd name="connsiteY21" fmla="*/ 730250 h 1473200"/>
                <a:gd name="connsiteX22" fmla="*/ 2137050 w 3394350"/>
                <a:gd name="connsiteY22" fmla="*/ 698500 h 1473200"/>
                <a:gd name="connsiteX23" fmla="*/ 2149750 w 3394350"/>
                <a:gd name="connsiteY23" fmla="*/ 679450 h 1473200"/>
                <a:gd name="connsiteX24" fmla="*/ 2187850 w 3394350"/>
                <a:gd name="connsiteY24" fmla="*/ 641350 h 1473200"/>
                <a:gd name="connsiteX25" fmla="*/ 2213250 w 3394350"/>
                <a:gd name="connsiteY25" fmla="*/ 609600 h 1473200"/>
                <a:gd name="connsiteX26" fmla="*/ 2219600 w 3394350"/>
                <a:gd name="connsiteY26" fmla="*/ 590550 h 1473200"/>
                <a:gd name="connsiteX27" fmla="*/ 2232300 w 3394350"/>
                <a:gd name="connsiteY27" fmla="*/ 571500 h 1473200"/>
                <a:gd name="connsiteX28" fmla="*/ 2251350 w 3394350"/>
                <a:gd name="connsiteY28" fmla="*/ 514350 h 1473200"/>
                <a:gd name="connsiteX29" fmla="*/ 2257700 w 3394350"/>
                <a:gd name="connsiteY29" fmla="*/ 495300 h 1473200"/>
                <a:gd name="connsiteX30" fmla="*/ 2264050 w 3394350"/>
                <a:gd name="connsiteY30" fmla="*/ 450850 h 1473200"/>
                <a:gd name="connsiteX31" fmla="*/ 2270400 w 3394350"/>
                <a:gd name="connsiteY31" fmla="*/ 381000 h 1473200"/>
                <a:gd name="connsiteX32" fmla="*/ 2276750 w 3394350"/>
                <a:gd name="connsiteY32" fmla="*/ 355600 h 1473200"/>
                <a:gd name="connsiteX33" fmla="*/ 2283100 w 3394350"/>
                <a:gd name="connsiteY33" fmla="*/ 304800 h 1473200"/>
                <a:gd name="connsiteX34" fmla="*/ 2289450 w 3394350"/>
                <a:gd name="connsiteY34" fmla="*/ 260350 h 1473200"/>
                <a:gd name="connsiteX35" fmla="*/ 2295800 w 3394350"/>
                <a:gd name="connsiteY35" fmla="*/ 196850 h 1473200"/>
                <a:gd name="connsiteX36" fmla="*/ 2302150 w 3394350"/>
                <a:gd name="connsiteY36" fmla="*/ 158750 h 1473200"/>
                <a:gd name="connsiteX37" fmla="*/ 2308500 w 3394350"/>
                <a:gd name="connsiteY37" fmla="*/ 101600 h 1473200"/>
                <a:gd name="connsiteX38" fmla="*/ 2314850 w 3394350"/>
                <a:gd name="connsiteY38" fmla="*/ 76200 h 1473200"/>
                <a:gd name="connsiteX39" fmla="*/ 2359300 w 3394350"/>
                <a:gd name="connsiteY39" fmla="*/ 44450 h 1473200"/>
                <a:gd name="connsiteX40" fmla="*/ 2378350 w 3394350"/>
                <a:gd name="connsiteY40" fmla="*/ 31750 h 1473200"/>
                <a:gd name="connsiteX41" fmla="*/ 2416450 w 3394350"/>
                <a:gd name="connsiteY41" fmla="*/ 19050 h 1473200"/>
                <a:gd name="connsiteX42" fmla="*/ 2435500 w 3394350"/>
                <a:gd name="connsiteY42" fmla="*/ 12700 h 1473200"/>
                <a:gd name="connsiteX43" fmla="*/ 2486300 w 3394350"/>
                <a:gd name="connsiteY43" fmla="*/ 0 h 1473200"/>
                <a:gd name="connsiteX44" fmla="*/ 2695850 w 3394350"/>
                <a:gd name="connsiteY44" fmla="*/ 6350 h 1473200"/>
                <a:gd name="connsiteX45" fmla="*/ 2714900 w 3394350"/>
                <a:gd name="connsiteY45" fmla="*/ 12700 h 1473200"/>
                <a:gd name="connsiteX46" fmla="*/ 2772050 w 3394350"/>
                <a:gd name="connsiteY46" fmla="*/ 19050 h 1473200"/>
                <a:gd name="connsiteX47" fmla="*/ 2816500 w 3394350"/>
                <a:gd name="connsiteY47" fmla="*/ 25400 h 1473200"/>
                <a:gd name="connsiteX48" fmla="*/ 2860950 w 3394350"/>
                <a:gd name="connsiteY48" fmla="*/ 38100 h 1473200"/>
                <a:gd name="connsiteX49" fmla="*/ 2918100 w 3394350"/>
                <a:gd name="connsiteY49" fmla="*/ 50800 h 1473200"/>
                <a:gd name="connsiteX50" fmla="*/ 2937150 w 3394350"/>
                <a:gd name="connsiteY50" fmla="*/ 63500 h 1473200"/>
                <a:gd name="connsiteX51" fmla="*/ 2975250 w 3394350"/>
                <a:gd name="connsiteY51" fmla="*/ 76200 h 1473200"/>
                <a:gd name="connsiteX52" fmla="*/ 3013350 w 3394350"/>
                <a:gd name="connsiteY52" fmla="*/ 101600 h 1473200"/>
                <a:gd name="connsiteX53" fmla="*/ 3057800 w 3394350"/>
                <a:gd name="connsiteY53" fmla="*/ 114300 h 1473200"/>
                <a:gd name="connsiteX54" fmla="*/ 3108600 w 3394350"/>
                <a:gd name="connsiteY54" fmla="*/ 133350 h 1473200"/>
                <a:gd name="connsiteX55" fmla="*/ 3146700 w 3394350"/>
                <a:gd name="connsiteY55" fmla="*/ 158750 h 1473200"/>
                <a:gd name="connsiteX56" fmla="*/ 3197500 w 3394350"/>
                <a:gd name="connsiteY56" fmla="*/ 184150 h 1473200"/>
                <a:gd name="connsiteX57" fmla="*/ 3222900 w 3394350"/>
                <a:gd name="connsiteY57" fmla="*/ 196850 h 1473200"/>
                <a:gd name="connsiteX58" fmla="*/ 3241950 w 3394350"/>
                <a:gd name="connsiteY58" fmla="*/ 209550 h 1473200"/>
                <a:gd name="connsiteX59" fmla="*/ 3292750 w 3394350"/>
                <a:gd name="connsiteY59" fmla="*/ 247650 h 1473200"/>
                <a:gd name="connsiteX60" fmla="*/ 3311800 w 3394350"/>
                <a:gd name="connsiteY60" fmla="*/ 254000 h 1473200"/>
                <a:gd name="connsiteX61" fmla="*/ 3343550 w 3394350"/>
                <a:gd name="connsiteY61" fmla="*/ 298450 h 1473200"/>
                <a:gd name="connsiteX62" fmla="*/ 3362600 w 3394350"/>
                <a:gd name="connsiteY62" fmla="*/ 317500 h 1473200"/>
                <a:gd name="connsiteX63" fmla="*/ 3394350 w 3394350"/>
                <a:gd name="connsiteY63" fmla="*/ 374650 h 1473200"/>
                <a:gd name="connsiteX64" fmla="*/ 3388000 w 3394350"/>
                <a:gd name="connsiteY64" fmla="*/ 444500 h 1473200"/>
                <a:gd name="connsiteX65" fmla="*/ 3330850 w 3394350"/>
                <a:gd name="connsiteY65" fmla="*/ 488950 h 1473200"/>
                <a:gd name="connsiteX66" fmla="*/ 3311800 w 3394350"/>
                <a:gd name="connsiteY66" fmla="*/ 501650 h 1473200"/>
                <a:gd name="connsiteX67" fmla="*/ 3241950 w 3394350"/>
                <a:gd name="connsiteY67" fmla="*/ 520700 h 1473200"/>
                <a:gd name="connsiteX68" fmla="*/ 3197500 w 3394350"/>
                <a:gd name="connsiteY68" fmla="*/ 527050 h 1473200"/>
                <a:gd name="connsiteX69" fmla="*/ 3159400 w 3394350"/>
                <a:gd name="connsiteY69" fmla="*/ 546100 h 1473200"/>
                <a:gd name="connsiteX70" fmla="*/ 3121300 w 3394350"/>
                <a:gd name="connsiteY70" fmla="*/ 558800 h 1473200"/>
                <a:gd name="connsiteX71" fmla="*/ 3102250 w 3394350"/>
                <a:gd name="connsiteY71" fmla="*/ 565150 h 1473200"/>
                <a:gd name="connsiteX72" fmla="*/ 3026050 w 3394350"/>
                <a:gd name="connsiteY72" fmla="*/ 584200 h 1473200"/>
                <a:gd name="connsiteX73" fmla="*/ 3000650 w 3394350"/>
                <a:gd name="connsiteY73" fmla="*/ 590550 h 1473200"/>
                <a:gd name="connsiteX74" fmla="*/ 2956200 w 3394350"/>
                <a:gd name="connsiteY74" fmla="*/ 609600 h 1473200"/>
                <a:gd name="connsiteX75" fmla="*/ 2918100 w 3394350"/>
                <a:gd name="connsiteY75" fmla="*/ 622300 h 1473200"/>
                <a:gd name="connsiteX76" fmla="*/ 2899050 w 3394350"/>
                <a:gd name="connsiteY76" fmla="*/ 628650 h 1473200"/>
                <a:gd name="connsiteX77" fmla="*/ 2860950 w 3394350"/>
                <a:gd name="connsiteY77" fmla="*/ 660400 h 1473200"/>
                <a:gd name="connsiteX78" fmla="*/ 2835550 w 3394350"/>
                <a:gd name="connsiteY78" fmla="*/ 673100 h 1473200"/>
                <a:gd name="connsiteX79" fmla="*/ 2784750 w 3394350"/>
                <a:gd name="connsiteY79" fmla="*/ 730250 h 1473200"/>
                <a:gd name="connsiteX80" fmla="*/ 2772050 w 3394350"/>
                <a:gd name="connsiteY80" fmla="*/ 768350 h 1473200"/>
                <a:gd name="connsiteX81" fmla="*/ 2759350 w 3394350"/>
                <a:gd name="connsiteY81" fmla="*/ 825500 h 1473200"/>
                <a:gd name="connsiteX82" fmla="*/ 2759350 w 3394350"/>
                <a:gd name="connsiteY82" fmla="*/ 1174750 h 1473200"/>
                <a:gd name="connsiteX83" fmla="*/ 2746650 w 3394350"/>
                <a:gd name="connsiteY83" fmla="*/ 1225550 h 1473200"/>
                <a:gd name="connsiteX84" fmla="*/ 2733950 w 3394350"/>
                <a:gd name="connsiteY84" fmla="*/ 1244600 h 1473200"/>
                <a:gd name="connsiteX85" fmla="*/ 2721250 w 3394350"/>
                <a:gd name="connsiteY85" fmla="*/ 1270000 h 1473200"/>
                <a:gd name="connsiteX86" fmla="*/ 2651400 w 3394350"/>
                <a:gd name="connsiteY86" fmla="*/ 1339850 h 1473200"/>
                <a:gd name="connsiteX87" fmla="*/ 2632350 w 3394350"/>
                <a:gd name="connsiteY87" fmla="*/ 1358900 h 1473200"/>
                <a:gd name="connsiteX88" fmla="*/ 2619650 w 3394350"/>
                <a:gd name="connsiteY88" fmla="*/ 1377950 h 1473200"/>
                <a:gd name="connsiteX89" fmla="*/ 2581550 w 3394350"/>
                <a:gd name="connsiteY89" fmla="*/ 1403350 h 1473200"/>
                <a:gd name="connsiteX90" fmla="*/ 2543450 w 3394350"/>
                <a:gd name="connsiteY90" fmla="*/ 1428750 h 1473200"/>
                <a:gd name="connsiteX91" fmla="*/ 2524400 w 3394350"/>
                <a:gd name="connsiteY91" fmla="*/ 1441450 h 1473200"/>
                <a:gd name="connsiteX92" fmla="*/ 2486300 w 3394350"/>
                <a:gd name="connsiteY92" fmla="*/ 1447800 h 1473200"/>
                <a:gd name="connsiteX93" fmla="*/ 2467250 w 3394350"/>
                <a:gd name="connsiteY93" fmla="*/ 1460500 h 1473200"/>
                <a:gd name="connsiteX94" fmla="*/ 2410100 w 3394350"/>
                <a:gd name="connsiteY94" fmla="*/ 1473200 h 1473200"/>
                <a:gd name="connsiteX95" fmla="*/ 2219600 w 3394350"/>
                <a:gd name="connsiteY95" fmla="*/ 1466850 h 1473200"/>
                <a:gd name="connsiteX96" fmla="*/ 2162450 w 3394350"/>
                <a:gd name="connsiteY96" fmla="*/ 1454150 h 1473200"/>
                <a:gd name="connsiteX97" fmla="*/ 2105300 w 3394350"/>
                <a:gd name="connsiteY97" fmla="*/ 1447800 h 1473200"/>
                <a:gd name="connsiteX98" fmla="*/ 2060850 w 3394350"/>
                <a:gd name="connsiteY98" fmla="*/ 1435100 h 1473200"/>
                <a:gd name="connsiteX99" fmla="*/ 1940200 w 3394350"/>
                <a:gd name="connsiteY99" fmla="*/ 1428750 h 1473200"/>
                <a:gd name="connsiteX100" fmla="*/ 1787800 w 3394350"/>
                <a:gd name="connsiteY100" fmla="*/ 1422400 h 1473200"/>
                <a:gd name="connsiteX101" fmla="*/ 740050 w 3394350"/>
                <a:gd name="connsiteY101" fmla="*/ 1435100 h 1473200"/>
                <a:gd name="connsiteX102" fmla="*/ 562250 w 3394350"/>
                <a:gd name="connsiteY102" fmla="*/ 1428750 h 1473200"/>
                <a:gd name="connsiteX103" fmla="*/ 384450 w 3394350"/>
                <a:gd name="connsiteY103" fmla="*/ 1416050 h 1473200"/>
                <a:gd name="connsiteX104" fmla="*/ 333650 w 3394350"/>
                <a:gd name="connsiteY104" fmla="*/ 1397000 h 1473200"/>
                <a:gd name="connsiteX105" fmla="*/ 301900 w 3394350"/>
                <a:gd name="connsiteY105" fmla="*/ 1390650 h 1473200"/>
                <a:gd name="connsiteX106" fmla="*/ 263800 w 3394350"/>
                <a:gd name="connsiteY106" fmla="*/ 1365250 h 1473200"/>
                <a:gd name="connsiteX107" fmla="*/ 244750 w 3394350"/>
                <a:gd name="connsiteY107" fmla="*/ 1358900 h 1473200"/>
                <a:gd name="connsiteX108" fmla="*/ 206650 w 3394350"/>
                <a:gd name="connsiteY108" fmla="*/ 1327150 h 1473200"/>
                <a:gd name="connsiteX109" fmla="*/ 181250 w 3394350"/>
                <a:gd name="connsiteY109" fmla="*/ 1320800 h 1473200"/>
                <a:gd name="connsiteX110" fmla="*/ 149500 w 3394350"/>
                <a:gd name="connsiteY110" fmla="*/ 1282700 h 1473200"/>
                <a:gd name="connsiteX111" fmla="*/ 124100 w 3394350"/>
                <a:gd name="connsiteY111" fmla="*/ 1270000 h 1473200"/>
                <a:gd name="connsiteX112" fmla="*/ 86000 w 3394350"/>
                <a:gd name="connsiteY112" fmla="*/ 1231900 h 1473200"/>
                <a:gd name="connsiteX113" fmla="*/ 47900 w 3394350"/>
                <a:gd name="connsiteY113" fmla="*/ 1200150 h 1473200"/>
                <a:gd name="connsiteX114" fmla="*/ 41550 w 3394350"/>
                <a:gd name="connsiteY114" fmla="*/ 1181100 h 1473200"/>
                <a:gd name="connsiteX115" fmla="*/ 9800 w 3394350"/>
                <a:gd name="connsiteY115" fmla="*/ 1136650 h 1473200"/>
                <a:gd name="connsiteX116" fmla="*/ 9800 w 3394350"/>
                <a:gd name="connsiteY116" fmla="*/ 1003300 h 1473200"/>
                <a:gd name="connsiteX117" fmla="*/ 22500 w 3394350"/>
                <a:gd name="connsiteY117" fmla="*/ 965200 h 1473200"/>
                <a:gd name="connsiteX118" fmla="*/ 35200 w 3394350"/>
                <a:gd name="connsiteY118" fmla="*/ 946150 h 1473200"/>
                <a:gd name="connsiteX119" fmla="*/ 35200 w 3394350"/>
                <a:gd name="connsiteY119" fmla="*/ 882650 h 1473200"/>
                <a:gd name="connsiteX120" fmla="*/ 28850 w 3394350"/>
                <a:gd name="connsiteY120" fmla="*/ 85725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394350" h="1473200">
                  <a:moveTo>
                    <a:pt x="28850" y="857250"/>
                  </a:moveTo>
                  <a:lnTo>
                    <a:pt x="28850" y="857250"/>
                  </a:lnTo>
                  <a:cubicBezTo>
                    <a:pt x="35200" y="840317"/>
                    <a:pt x="35802" y="819892"/>
                    <a:pt x="47900" y="806450"/>
                  </a:cubicBezTo>
                  <a:cubicBezTo>
                    <a:pt x="56855" y="796500"/>
                    <a:pt x="72623" y="794265"/>
                    <a:pt x="86000" y="793750"/>
                  </a:cubicBezTo>
                  <a:lnTo>
                    <a:pt x="251100" y="787400"/>
                  </a:lnTo>
                  <a:cubicBezTo>
                    <a:pt x="270150" y="785283"/>
                    <a:pt x="289306" y="783965"/>
                    <a:pt x="308250" y="781050"/>
                  </a:cubicBezTo>
                  <a:cubicBezTo>
                    <a:pt x="316876" y="779723"/>
                    <a:pt x="324943" y="775300"/>
                    <a:pt x="333650" y="774700"/>
                  </a:cubicBezTo>
                  <a:cubicBezTo>
                    <a:pt x="386483" y="771056"/>
                    <a:pt x="439483" y="770467"/>
                    <a:pt x="492400" y="768350"/>
                  </a:cubicBezTo>
                  <a:cubicBezTo>
                    <a:pt x="560133" y="770467"/>
                    <a:pt x="627938" y="770941"/>
                    <a:pt x="695600" y="774700"/>
                  </a:cubicBezTo>
                  <a:cubicBezTo>
                    <a:pt x="704314" y="775184"/>
                    <a:pt x="712392" y="779615"/>
                    <a:pt x="721000" y="781050"/>
                  </a:cubicBezTo>
                  <a:cubicBezTo>
                    <a:pt x="737833" y="783855"/>
                    <a:pt x="754745" y="786802"/>
                    <a:pt x="771800" y="787400"/>
                  </a:cubicBezTo>
                  <a:cubicBezTo>
                    <a:pt x="875474" y="791038"/>
                    <a:pt x="979233" y="791633"/>
                    <a:pt x="1082950" y="793750"/>
                  </a:cubicBezTo>
                  <a:lnTo>
                    <a:pt x="1400450" y="781050"/>
                  </a:lnTo>
                  <a:cubicBezTo>
                    <a:pt x="1407122" y="780516"/>
                    <a:pt x="1412936" y="776013"/>
                    <a:pt x="1419500" y="774700"/>
                  </a:cubicBezTo>
                  <a:cubicBezTo>
                    <a:pt x="1468695" y="764861"/>
                    <a:pt x="1451701" y="773295"/>
                    <a:pt x="1489350" y="762000"/>
                  </a:cubicBezTo>
                  <a:cubicBezTo>
                    <a:pt x="1502172" y="758153"/>
                    <a:pt x="1527450" y="749300"/>
                    <a:pt x="1527450" y="749300"/>
                  </a:cubicBezTo>
                  <a:cubicBezTo>
                    <a:pt x="1565550" y="751417"/>
                    <a:pt x="1603808" y="751585"/>
                    <a:pt x="1641750" y="755650"/>
                  </a:cubicBezTo>
                  <a:cubicBezTo>
                    <a:pt x="1663213" y="757950"/>
                    <a:pt x="1683739" y="766557"/>
                    <a:pt x="1705250" y="768350"/>
                  </a:cubicBezTo>
                  <a:cubicBezTo>
                    <a:pt x="1813161" y="777343"/>
                    <a:pt x="1756018" y="773005"/>
                    <a:pt x="1876700" y="781050"/>
                  </a:cubicBezTo>
                  <a:cubicBezTo>
                    <a:pt x="1943462" y="790587"/>
                    <a:pt x="1938410" y="792879"/>
                    <a:pt x="2029100" y="781050"/>
                  </a:cubicBezTo>
                  <a:cubicBezTo>
                    <a:pt x="2042375" y="779319"/>
                    <a:pt x="2067200" y="768350"/>
                    <a:pt x="2067200" y="768350"/>
                  </a:cubicBezTo>
                  <a:cubicBezTo>
                    <a:pt x="2079900" y="755650"/>
                    <a:pt x="2095337" y="745194"/>
                    <a:pt x="2105300" y="730250"/>
                  </a:cubicBezTo>
                  <a:cubicBezTo>
                    <a:pt x="2122233" y="704850"/>
                    <a:pt x="2111650" y="715433"/>
                    <a:pt x="2137050" y="698500"/>
                  </a:cubicBezTo>
                  <a:cubicBezTo>
                    <a:pt x="2141283" y="692150"/>
                    <a:pt x="2144680" y="685154"/>
                    <a:pt x="2149750" y="679450"/>
                  </a:cubicBezTo>
                  <a:cubicBezTo>
                    <a:pt x="2161682" y="666026"/>
                    <a:pt x="2187850" y="641350"/>
                    <a:pt x="2187850" y="641350"/>
                  </a:cubicBezTo>
                  <a:cubicBezTo>
                    <a:pt x="2203811" y="593467"/>
                    <a:pt x="2180424" y="650632"/>
                    <a:pt x="2213250" y="609600"/>
                  </a:cubicBezTo>
                  <a:cubicBezTo>
                    <a:pt x="2217431" y="604373"/>
                    <a:pt x="2216607" y="596537"/>
                    <a:pt x="2219600" y="590550"/>
                  </a:cubicBezTo>
                  <a:cubicBezTo>
                    <a:pt x="2223013" y="583724"/>
                    <a:pt x="2228887" y="578326"/>
                    <a:pt x="2232300" y="571500"/>
                  </a:cubicBezTo>
                  <a:cubicBezTo>
                    <a:pt x="2246896" y="542309"/>
                    <a:pt x="2243266" y="542645"/>
                    <a:pt x="2251350" y="514350"/>
                  </a:cubicBezTo>
                  <a:cubicBezTo>
                    <a:pt x="2253189" y="507914"/>
                    <a:pt x="2255583" y="501650"/>
                    <a:pt x="2257700" y="495300"/>
                  </a:cubicBezTo>
                  <a:cubicBezTo>
                    <a:pt x="2259817" y="480483"/>
                    <a:pt x="2262397" y="465726"/>
                    <a:pt x="2264050" y="450850"/>
                  </a:cubicBezTo>
                  <a:cubicBezTo>
                    <a:pt x="2266632" y="427614"/>
                    <a:pt x="2267310" y="404174"/>
                    <a:pt x="2270400" y="381000"/>
                  </a:cubicBezTo>
                  <a:cubicBezTo>
                    <a:pt x="2271553" y="372349"/>
                    <a:pt x="2275315" y="364208"/>
                    <a:pt x="2276750" y="355600"/>
                  </a:cubicBezTo>
                  <a:cubicBezTo>
                    <a:pt x="2279555" y="338767"/>
                    <a:pt x="2280845" y="321715"/>
                    <a:pt x="2283100" y="304800"/>
                  </a:cubicBezTo>
                  <a:cubicBezTo>
                    <a:pt x="2285078" y="289964"/>
                    <a:pt x="2287701" y="275215"/>
                    <a:pt x="2289450" y="260350"/>
                  </a:cubicBezTo>
                  <a:cubicBezTo>
                    <a:pt x="2291935" y="239223"/>
                    <a:pt x="2293162" y="217958"/>
                    <a:pt x="2295800" y="196850"/>
                  </a:cubicBezTo>
                  <a:cubicBezTo>
                    <a:pt x="2297397" y="184074"/>
                    <a:pt x="2300448" y="171512"/>
                    <a:pt x="2302150" y="158750"/>
                  </a:cubicBezTo>
                  <a:cubicBezTo>
                    <a:pt x="2304683" y="139751"/>
                    <a:pt x="2305585" y="120544"/>
                    <a:pt x="2308500" y="101600"/>
                  </a:cubicBezTo>
                  <a:cubicBezTo>
                    <a:pt x="2309827" y="92974"/>
                    <a:pt x="2310520" y="83777"/>
                    <a:pt x="2314850" y="76200"/>
                  </a:cubicBezTo>
                  <a:cubicBezTo>
                    <a:pt x="2326133" y="56454"/>
                    <a:pt x="2341110" y="54844"/>
                    <a:pt x="2359300" y="44450"/>
                  </a:cubicBezTo>
                  <a:cubicBezTo>
                    <a:pt x="2365926" y="40664"/>
                    <a:pt x="2371376" y="34850"/>
                    <a:pt x="2378350" y="31750"/>
                  </a:cubicBezTo>
                  <a:cubicBezTo>
                    <a:pt x="2390583" y="26313"/>
                    <a:pt x="2403750" y="23283"/>
                    <a:pt x="2416450" y="19050"/>
                  </a:cubicBezTo>
                  <a:cubicBezTo>
                    <a:pt x="2422800" y="16933"/>
                    <a:pt x="2428936" y="14013"/>
                    <a:pt x="2435500" y="12700"/>
                  </a:cubicBezTo>
                  <a:cubicBezTo>
                    <a:pt x="2473814" y="5037"/>
                    <a:pt x="2457011" y="9763"/>
                    <a:pt x="2486300" y="0"/>
                  </a:cubicBezTo>
                  <a:cubicBezTo>
                    <a:pt x="2556150" y="2117"/>
                    <a:pt x="2626076" y="2474"/>
                    <a:pt x="2695850" y="6350"/>
                  </a:cubicBezTo>
                  <a:cubicBezTo>
                    <a:pt x="2702533" y="6721"/>
                    <a:pt x="2708298" y="11600"/>
                    <a:pt x="2714900" y="12700"/>
                  </a:cubicBezTo>
                  <a:cubicBezTo>
                    <a:pt x="2733806" y="15851"/>
                    <a:pt x="2753031" y="16673"/>
                    <a:pt x="2772050" y="19050"/>
                  </a:cubicBezTo>
                  <a:cubicBezTo>
                    <a:pt x="2786902" y="20906"/>
                    <a:pt x="2801683" y="23283"/>
                    <a:pt x="2816500" y="25400"/>
                  </a:cubicBezTo>
                  <a:cubicBezTo>
                    <a:pt x="2834656" y="31452"/>
                    <a:pt x="2841016" y="34113"/>
                    <a:pt x="2860950" y="38100"/>
                  </a:cubicBezTo>
                  <a:cubicBezTo>
                    <a:pt x="2877209" y="41352"/>
                    <a:pt x="2901622" y="42561"/>
                    <a:pt x="2918100" y="50800"/>
                  </a:cubicBezTo>
                  <a:cubicBezTo>
                    <a:pt x="2924926" y="54213"/>
                    <a:pt x="2930176" y="60400"/>
                    <a:pt x="2937150" y="63500"/>
                  </a:cubicBezTo>
                  <a:cubicBezTo>
                    <a:pt x="2949383" y="68937"/>
                    <a:pt x="2964111" y="68774"/>
                    <a:pt x="2975250" y="76200"/>
                  </a:cubicBezTo>
                  <a:cubicBezTo>
                    <a:pt x="2987950" y="84667"/>
                    <a:pt x="2998542" y="97898"/>
                    <a:pt x="3013350" y="101600"/>
                  </a:cubicBezTo>
                  <a:cubicBezTo>
                    <a:pt x="3092755" y="121451"/>
                    <a:pt x="2994031" y="96080"/>
                    <a:pt x="3057800" y="114300"/>
                  </a:cubicBezTo>
                  <a:cubicBezTo>
                    <a:pt x="3086572" y="122521"/>
                    <a:pt x="3081697" y="117208"/>
                    <a:pt x="3108600" y="133350"/>
                  </a:cubicBezTo>
                  <a:cubicBezTo>
                    <a:pt x="3121688" y="141203"/>
                    <a:pt x="3133048" y="151924"/>
                    <a:pt x="3146700" y="158750"/>
                  </a:cubicBezTo>
                  <a:lnTo>
                    <a:pt x="3197500" y="184150"/>
                  </a:lnTo>
                  <a:cubicBezTo>
                    <a:pt x="3205967" y="188383"/>
                    <a:pt x="3215024" y="191599"/>
                    <a:pt x="3222900" y="196850"/>
                  </a:cubicBezTo>
                  <a:cubicBezTo>
                    <a:pt x="3229250" y="201083"/>
                    <a:pt x="3235778" y="205061"/>
                    <a:pt x="3241950" y="209550"/>
                  </a:cubicBezTo>
                  <a:cubicBezTo>
                    <a:pt x="3259068" y="222000"/>
                    <a:pt x="3272670" y="240957"/>
                    <a:pt x="3292750" y="247650"/>
                  </a:cubicBezTo>
                  <a:lnTo>
                    <a:pt x="3311800" y="254000"/>
                  </a:lnTo>
                  <a:cubicBezTo>
                    <a:pt x="3321851" y="269077"/>
                    <a:pt x="3331735" y="284666"/>
                    <a:pt x="3343550" y="298450"/>
                  </a:cubicBezTo>
                  <a:cubicBezTo>
                    <a:pt x="3349394" y="305268"/>
                    <a:pt x="3357087" y="310411"/>
                    <a:pt x="3362600" y="317500"/>
                  </a:cubicBezTo>
                  <a:cubicBezTo>
                    <a:pt x="3388074" y="350252"/>
                    <a:pt x="3384769" y="345907"/>
                    <a:pt x="3394350" y="374650"/>
                  </a:cubicBezTo>
                  <a:cubicBezTo>
                    <a:pt x="3392233" y="397933"/>
                    <a:pt x="3394423" y="422020"/>
                    <a:pt x="3388000" y="444500"/>
                  </a:cubicBezTo>
                  <a:cubicBezTo>
                    <a:pt x="3384489" y="456788"/>
                    <a:pt x="3331666" y="488406"/>
                    <a:pt x="3330850" y="488950"/>
                  </a:cubicBezTo>
                  <a:cubicBezTo>
                    <a:pt x="3324500" y="493183"/>
                    <a:pt x="3319040" y="499237"/>
                    <a:pt x="3311800" y="501650"/>
                  </a:cubicBezTo>
                  <a:cubicBezTo>
                    <a:pt x="3288550" y="509400"/>
                    <a:pt x="3267016" y="517119"/>
                    <a:pt x="3241950" y="520700"/>
                  </a:cubicBezTo>
                  <a:lnTo>
                    <a:pt x="3197500" y="527050"/>
                  </a:lnTo>
                  <a:cubicBezTo>
                    <a:pt x="3128025" y="550208"/>
                    <a:pt x="3233258" y="513274"/>
                    <a:pt x="3159400" y="546100"/>
                  </a:cubicBezTo>
                  <a:cubicBezTo>
                    <a:pt x="3147167" y="551537"/>
                    <a:pt x="3134000" y="554567"/>
                    <a:pt x="3121300" y="558800"/>
                  </a:cubicBezTo>
                  <a:cubicBezTo>
                    <a:pt x="3114950" y="560917"/>
                    <a:pt x="3108744" y="563527"/>
                    <a:pt x="3102250" y="565150"/>
                  </a:cubicBezTo>
                  <a:lnTo>
                    <a:pt x="3026050" y="584200"/>
                  </a:lnTo>
                  <a:cubicBezTo>
                    <a:pt x="3017583" y="586317"/>
                    <a:pt x="3008929" y="587790"/>
                    <a:pt x="3000650" y="590550"/>
                  </a:cubicBezTo>
                  <a:cubicBezTo>
                    <a:pt x="2939329" y="610990"/>
                    <a:pt x="3034667" y="578213"/>
                    <a:pt x="2956200" y="609600"/>
                  </a:cubicBezTo>
                  <a:cubicBezTo>
                    <a:pt x="2943771" y="614572"/>
                    <a:pt x="2930800" y="618067"/>
                    <a:pt x="2918100" y="622300"/>
                  </a:cubicBezTo>
                  <a:lnTo>
                    <a:pt x="2899050" y="628650"/>
                  </a:lnTo>
                  <a:cubicBezTo>
                    <a:pt x="2881539" y="646161"/>
                    <a:pt x="2881578" y="648612"/>
                    <a:pt x="2860950" y="660400"/>
                  </a:cubicBezTo>
                  <a:cubicBezTo>
                    <a:pt x="2852731" y="665096"/>
                    <a:pt x="2842942" y="667187"/>
                    <a:pt x="2835550" y="673100"/>
                  </a:cubicBezTo>
                  <a:cubicBezTo>
                    <a:pt x="2825640" y="681028"/>
                    <a:pt x="2793141" y="711370"/>
                    <a:pt x="2784750" y="730250"/>
                  </a:cubicBezTo>
                  <a:cubicBezTo>
                    <a:pt x="2779313" y="742483"/>
                    <a:pt x="2776283" y="755650"/>
                    <a:pt x="2772050" y="768350"/>
                  </a:cubicBezTo>
                  <a:cubicBezTo>
                    <a:pt x="2761629" y="799614"/>
                    <a:pt x="2766800" y="780798"/>
                    <a:pt x="2759350" y="825500"/>
                  </a:cubicBezTo>
                  <a:cubicBezTo>
                    <a:pt x="2765423" y="971252"/>
                    <a:pt x="2771226" y="1020363"/>
                    <a:pt x="2759350" y="1174750"/>
                  </a:cubicBezTo>
                  <a:cubicBezTo>
                    <a:pt x="2758011" y="1192153"/>
                    <a:pt x="2756332" y="1211027"/>
                    <a:pt x="2746650" y="1225550"/>
                  </a:cubicBezTo>
                  <a:cubicBezTo>
                    <a:pt x="2742417" y="1231900"/>
                    <a:pt x="2737736" y="1237974"/>
                    <a:pt x="2733950" y="1244600"/>
                  </a:cubicBezTo>
                  <a:cubicBezTo>
                    <a:pt x="2729254" y="1252819"/>
                    <a:pt x="2727244" y="1262674"/>
                    <a:pt x="2721250" y="1270000"/>
                  </a:cubicBezTo>
                  <a:lnTo>
                    <a:pt x="2651400" y="1339850"/>
                  </a:lnTo>
                  <a:cubicBezTo>
                    <a:pt x="2645050" y="1346200"/>
                    <a:pt x="2637331" y="1351428"/>
                    <a:pt x="2632350" y="1358900"/>
                  </a:cubicBezTo>
                  <a:cubicBezTo>
                    <a:pt x="2628117" y="1365250"/>
                    <a:pt x="2625393" y="1372924"/>
                    <a:pt x="2619650" y="1377950"/>
                  </a:cubicBezTo>
                  <a:cubicBezTo>
                    <a:pt x="2608163" y="1388001"/>
                    <a:pt x="2594250" y="1394883"/>
                    <a:pt x="2581550" y="1403350"/>
                  </a:cubicBezTo>
                  <a:lnTo>
                    <a:pt x="2543450" y="1428750"/>
                  </a:lnTo>
                  <a:cubicBezTo>
                    <a:pt x="2537100" y="1432983"/>
                    <a:pt x="2531928" y="1440195"/>
                    <a:pt x="2524400" y="1441450"/>
                  </a:cubicBezTo>
                  <a:lnTo>
                    <a:pt x="2486300" y="1447800"/>
                  </a:lnTo>
                  <a:cubicBezTo>
                    <a:pt x="2479950" y="1452033"/>
                    <a:pt x="2474265" y="1457494"/>
                    <a:pt x="2467250" y="1460500"/>
                  </a:cubicBezTo>
                  <a:cubicBezTo>
                    <a:pt x="2459403" y="1463863"/>
                    <a:pt x="2415751" y="1472070"/>
                    <a:pt x="2410100" y="1473200"/>
                  </a:cubicBezTo>
                  <a:cubicBezTo>
                    <a:pt x="2346600" y="1471083"/>
                    <a:pt x="2282948" y="1471723"/>
                    <a:pt x="2219600" y="1466850"/>
                  </a:cubicBezTo>
                  <a:cubicBezTo>
                    <a:pt x="2200143" y="1465353"/>
                    <a:pt x="2181699" y="1457358"/>
                    <a:pt x="2162450" y="1454150"/>
                  </a:cubicBezTo>
                  <a:cubicBezTo>
                    <a:pt x="2143544" y="1450999"/>
                    <a:pt x="2124350" y="1449917"/>
                    <a:pt x="2105300" y="1447800"/>
                  </a:cubicBezTo>
                  <a:cubicBezTo>
                    <a:pt x="2094158" y="1444086"/>
                    <a:pt x="2071638" y="1436038"/>
                    <a:pt x="2060850" y="1435100"/>
                  </a:cubicBezTo>
                  <a:cubicBezTo>
                    <a:pt x="2020729" y="1431611"/>
                    <a:pt x="1980429" y="1430621"/>
                    <a:pt x="1940200" y="1428750"/>
                  </a:cubicBezTo>
                  <a:lnTo>
                    <a:pt x="1787800" y="1422400"/>
                  </a:lnTo>
                  <a:cubicBezTo>
                    <a:pt x="1355721" y="1434745"/>
                    <a:pt x="1397458" y="1435100"/>
                    <a:pt x="740050" y="1435100"/>
                  </a:cubicBezTo>
                  <a:cubicBezTo>
                    <a:pt x="680746" y="1435100"/>
                    <a:pt x="621470" y="1431922"/>
                    <a:pt x="562250" y="1428750"/>
                  </a:cubicBezTo>
                  <a:cubicBezTo>
                    <a:pt x="502917" y="1425571"/>
                    <a:pt x="384450" y="1416050"/>
                    <a:pt x="384450" y="1416050"/>
                  </a:cubicBezTo>
                  <a:cubicBezTo>
                    <a:pt x="367517" y="1409700"/>
                    <a:pt x="350935" y="1402318"/>
                    <a:pt x="333650" y="1397000"/>
                  </a:cubicBezTo>
                  <a:cubicBezTo>
                    <a:pt x="323334" y="1393826"/>
                    <a:pt x="311726" y="1395116"/>
                    <a:pt x="301900" y="1390650"/>
                  </a:cubicBezTo>
                  <a:cubicBezTo>
                    <a:pt x="288005" y="1384334"/>
                    <a:pt x="277143" y="1372663"/>
                    <a:pt x="263800" y="1365250"/>
                  </a:cubicBezTo>
                  <a:cubicBezTo>
                    <a:pt x="257949" y="1361999"/>
                    <a:pt x="251100" y="1361017"/>
                    <a:pt x="244750" y="1358900"/>
                  </a:cubicBezTo>
                  <a:cubicBezTo>
                    <a:pt x="233307" y="1347457"/>
                    <a:pt x="222121" y="1333781"/>
                    <a:pt x="206650" y="1327150"/>
                  </a:cubicBezTo>
                  <a:cubicBezTo>
                    <a:pt x="198628" y="1323712"/>
                    <a:pt x="189717" y="1322917"/>
                    <a:pt x="181250" y="1320800"/>
                  </a:cubicBezTo>
                  <a:cubicBezTo>
                    <a:pt x="171123" y="1305610"/>
                    <a:pt x="165057" y="1293812"/>
                    <a:pt x="149500" y="1282700"/>
                  </a:cubicBezTo>
                  <a:cubicBezTo>
                    <a:pt x="141797" y="1277198"/>
                    <a:pt x="132567" y="1274233"/>
                    <a:pt x="124100" y="1270000"/>
                  </a:cubicBezTo>
                  <a:cubicBezTo>
                    <a:pt x="101743" y="1236464"/>
                    <a:pt x="122756" y="1263405"/>
                    <a:pt x="86000" y="1231900"/>
                  </a:cubicBezTo>
                  <a:cubicBezTo>
                    <a:pt x="43219" y="1195230"/>
                    <a:pt x="90004" y="1228219"/>
                    <a:pt x="47900" y="1200150"/>
                  </a:cubicBezTo>
                  <a:cubicBezTo>
                    <a:pt x="45783" y="1193800"/>
                    <a:pt x="44543" y="1187087"/>
                    <a:pt x="41550" y="1181100"/>
                  </a:cubicBezTo>
                  <a:cubicBezTo>
                    <a:pt x="36907" y="1171815"/>
                    <a:pt x="14114" y="1142403"/>
                    <a:pt x="9800" y="1136650"/>
                  </a:cubicBezTo>
                  <a:cubicBezTo>
                    <a:pt x="-3963" y="1081598"/>
                    <a:pt x="-2552" y="1098002"/>
                    <a:pt x="9800" y="1003300"/>
                  </a:cubicBezTo>
                  <a:cubicBezTo>
                    <a:pt x="11531" y="990025"/>
                    <a:pt x="15074" y="976339"/>
                    <a:pt x="22500" y="965200"/>
                  </a:cubicBezTo>
                  <a:lnTo>
                    <a:pt x="35200" y="946150"/>
                  </a:lnTo>
                  <a:cubicBezTo>
                    <a:pt x="40519" y="914238"/>
                    <a:pt x="46344" y="910511"/>
                    <a:pt x="35200" y="882650"/>
                  </a:cubicBezTo>
                  <a:cubicBezTo>
                    <a:pt x="34088" y="879871"/>
                    <a:pt x="29908" y="861483"/>
                    <a:pt x="28850" y="857250"/>
                  </a:cubicBez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6" name="Rounded Rectangular Callout 55"/>
            <p:cNvSpPr/>
            <p:nvPr/>
          </p:nvSpPr>
          <p:spPr bwMode="auto">
            <a:xfrm>
              <a:off x="1636656" y="5126762"/>
              <a:ext cx="1828800" cy="941498"/>
            </a:xfrm>
            <a:prstGeom prst="wedgeRoundRectCallout">
              <a:avLst>
                <a:gd name="adj1" fmla="val 18753"/>
                <a:gd name="adj2" fmla="val -105956"/>
                <a:gd name="adj3" fmla="val 16667"/>
              </a:avLst>
            </a:prstGeom>
            <a:solidFill>
              <a:srgbClr val="D7D2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effectLst/>
                  <a:latin typeface="Comic Sans MS" pitchFamily="66" charset="0"/>
                </a:rPr>
                <a:t>PS</a:t>
              </a:r>
              <a:r>
                <a:rPr kumimoji="0" lang="en-US" sz="1600" b="0" i="1" u="none" strike="noStrike" cap="none" normalizeH="0" baseline="-25000" dirty="0" err="1">
                  <a:ln>
                    <a:noFill/>
                  </a:ln>
                  <a:effectLst/>
                  <a:latin typeface="Comic Sans MS" pitchFamily="66" charset="0"/>
                </a:rPr>
                <a:t>r</a:t>
              </a:r>
              <a:r>
                <a:rPr kumimoji="0" lang="en-US" sz="1600" b="0" i="1" u="none" strike="noStrike" cap="none" normalizeH="0" dirty="0">
                  <a:ln>
                    <a:noFill/>
                  </a:ln>
                  <a:effectLst/>
                  <a:latin typeface="Comic Sans MS" pitchFamily="66" charset="0"/>
                </a:rPr>
                <a:t> loses the two fragments and </a:t>
              </a:r>
              <a:r>
                <a:rPr lang="en-US" sz="1600" dirty="0"/>
                <a:t>does</a:t>
              </a:r>
              <a:r>
                <a:rPr kumimoji="0" lang="en-US" sz="1600" b="0" i="1" u="none" strike="noStrike" cap="none" normalizeH="0" dirty="0">
                  <a:ln>
                    <a:noFill/>
                  </a:ln>
                  <a:effectLst/>
                  <a:latin typeface="Comic Sans MS" pitchFamily="66" charset="0"/>
                </a:rPr>
                <a:t> not like it</a:t>
              </a:r>
              <a:endParaRPr kumimoji="0" lang="en-US" sz="1600" b="0" i="1" u="none" strike="noStrike" cap="none" normalizeH="0" baseline="0" dirty="0">
                <a:ln>
                  <a:noFill/>
                </a:ln>
                <a:effectLst/>
                <a:latin typeface="Comic Sans MS" pitchFamily="66" charset="0"/>
              </a:endParaRPr>
            </a:p>
          </p:txBody>
        </p:sp>
      </p:grpSp>
      <p:grpSp>
        <p:nvGrpSpPr>
          <p:cNvPr id="13" name="Group 12"/>
          <p:cNvGrpSpPr/>
          <p:nvPr/>
        </p:nvGrpSpPr>
        <p:grpSpPr>
          <a:xfrm>
            <a:off x="2635250" y="1676400"/>
            <a:ext cx="1406099" cy="1614363"/>
            <a:chOff x="2590800" y="2409908"/>
            <a:chExt cx="1406099" cy="1614363"/>
          </a:xfrm>
        </p:grpSpPr>
        <p:sp>
          <p:nvSpPr>
            <p:cNvPr id="52" name="Rounded Rectangle 51"/>
            <p:cNvSpPr/>
            <p:nvPr/>
          </p:nvSpPr>
          <p:spPr bwMode="auto">
            <a:xfrm>
              <a:off x="2590800" y="3371230"/>
              <a:ext cx="1028700" cy="653041"/>
            </a:xfrm>
            <a:prstGeom prst="roundRect">
              <a:avLst/>
            </a:prstGeom>
            <a:solidFill>
              <a:srgbClr val="FF81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 name="Rounded Rectangular Callout 5"/>
            <p:cNvSpPr/>
            <p:nvPr/>
          </p:nvSpPr>
          <p:spPr bwMode="auto">
            <a:xfrm>
              <a:off x="2949149" y="2409908"/>
              <a:ext cx="1047750" cy="705010"/>
            </a:xfrm>
            <a:prstGeom prst="wedgeRoundRectCallout">
              <a:avLst>
                <a:gd name="adj1" fmla="val -29634"/>
                <a:gd name="adj2" fmla="val 95035"/>
                <a:gd name="adj3" fmla="val 16667"/>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Comic Sans MS" pitchFamily="66" charset="0"/>
                </a:rPr>
                <a:t>PS</a:t>
              </a:r>
              <a:r>
                <a:rPr kumimoji="0" lang="en-US" sz="1600" b="0" i="1" u="none" strike="noStrike" cap="none" normalizeH="0" baseline="-25000" dirty="0" err="1">
                  <a:ln>
                    <a:noFill/>
                  </a:ln>
                  <a:solidFill>
                    <a:schemeClr val="bg1"/>
                  </a:solidFill>
                  <a:effectLst/>
                  <a:latin typeface="Comic Sans MS" pitchFamily="66" charset="0"/>
                </a:rPr>
                <a:t>t</a:t>
              </a:r>
              <a:r>
                <a:rPr kumimoji="0" lang="en-US" sz="1600" b="0" i="1" u="none" strike="noStrike" cap="none" normalizeH="0" dirty="0">
                  <a:ln>
                    <a:noFill/>
                  </a:ln>
                  <a:solidFill>
                    <a:schemeClr val="bg1"/>
                  </a:solidFill>
                  <a:effectLst/>
                  <a:latin typeface="Comic Sans MS" pitchFamily="66" charset="0"/>
                </a:rPr>
                <a:t> also likes it</a:t>
              </a:r>
              <a:endParaRPr kumimoji="0" lang="en-US" sz="1600" b="0" i="1" u="none" strike="noStrike" cap="none" normalizeH="0" baseline="0" dirty="0">
                <a:ln>
                  <a:noFill/>
                </a:ln>
                <a:solidFill>
                  <a:schemeClr val="bg1"/>
                </a:solidFill>
                <a:effectLst/>
                <a:latin typeface="Comic Sans MS" pitchFamily="66" charset="0"/>
              </a:endParaRPr>
            </a:p>
          </p:txBody>
        </p:sp>
      </p:grpSp>
      <p:grpSp>
        <p:nvGrpSpPr>
          <p:cNvPr id="12" name="Group 11"/>
          <p:cNvGrpSpPr/>
          <p:nvPr/>
        </p:nvGrpSpPr>
        <p:grpSpPr>
          <a:xfrm>
            <a:off x="656991" y="1752600"/>
            <a:ext cx="1825859" cy="1544513"/>
            <a:chOff x="612541" y="2486108"/>
            <a:chExt cx="1825859" cy="1544513"/>
          </a:xfrm>
        </p:grpSpPr>
        <p:sp>
          <p:nvSpPr>
            <p:cNvPr id="7" name="Rounded Rectangle 6"/>
            <p:cNvSpPr/>
            <p:nvPr/>
          </p:nvSpPr>
          <p:spPr bwMode="auto">
            <a:xfrm>
              <a:off x="1295400" y="3377580"/>
              <a:ext cx="1143000" cy="65304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2" name="Rounded Rectangular Callout 71"/>
            <p:cNvSpPr/>
            <p:nvPr/>
          </p:nvSpPr>
          <p:spPr bwMode="auto">
            <a:xfrm>
              <a:off x="612541" y="2486108"/>
              <a:ext cx="1447800" cy="552610"/>
            </a:xfrm>
            <a:prstGeom prst="wedgeRoundRectCallout">
              <a:avLst>
                <a:gd name="adj1" fmla="val 32126"/>
                <a:gd name="adj2" fmla="val 131859"/>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PS</a:t>
              </a:r>
              <a:r>
                <a:rPr kumimoji="0" lang="en-US" sz="1800" b="0" i="1" u="none" strike="noStrike" cap="none" normalizeH="0" baseline="-25000" dirty="0">
                  <a:ln>
                    <a:noFill/>
                  </a:ln>
                  <a:solidFill>
                    <a:schemeClr val="bg1"/>
                  </a:solidFill>
                  <a:effectLst/>
                  <a:latin typeface="Comic Sans MS" pitchFamily="66" charset="0"/>
                </a:rPr>
                <a:t>s</a:t>
              </a:r>
              <a:r>
                <a:rPr kumimoji="0" lang="en-US" sz="1800" b="0" i="1" u="none" strike="noStrike" cap="none" normalizeH="0" baseline="0" dirty="0">
                  <a:ln>
                    <a:noFill/>
                  </a:ln>
                  <a:solidFill>
                    <a:schemeClr val="bg1"/>
                  </a:solidFill>
                  <a:effectLst/>
                  <a:latin typeface="Comic Sans MS" pitchFamily="66" charset="0"/>
                </a:rPr>
                <a:t> likes it</a:t>
              </a:r>
            </a:p>
          </p:txBody>
        </p:sp>
      </p:grpSp>
      <p:sp>
        <p:nvSpPr>
          <p:cNvPr id="26627" name="Rectangle 2"/>
          <p:cNvSpPr>
            <a:spLocks noGrp="1" noChangeArrowheads="1"/>
          </p:cNvSpPr>
          <p:nvPr>
            <p:ph type="title"/>
          </p:nvPr>
        </p:nvSpPr>
        <p:spPr>
          <a:xfrm>
            <a:off x="697684" y="219299"/>
            <a:ext cx="7772400" cy="609600"/>
          </a:xfrm>
        </p:spPr>
        <p:txBody>
          <a:bodyPr/>
          <a:lstStyle/>
          <a:p>
            <a:pPr eaLnBrk="1" hangingPunct="1"/>
            <a:r>
              <a:rPr lang="en-US" sz="3600" b="1" dirty="0">
                <a:solidFill>
                  <a:srgbClr val="800080"/>
                </a:solidFill>
                <a:latin typeface="Comic Sans MS" pitchFamily="66" charset="0"/>
              </a:rPr>
              <a:t>Relocation of Data Fragments</a:t>
            </a:r>
          </a:p>
        </p:txBody>
      </p:sp>
      <p:grpSp>
        <p:nvGrpSpPr>
          <p:cNvPr id="2" name="Group 66"/>
          <p:cNvGrpSpPr>
            <a:grpSpLocks/>
          </p:cNvGrpSpPr>
          <p:nvPr/>
        </p:nvGrpSpPr>
        <p:grpSpPr bwMode="auto">
          <a:xfrm>
            <a:off x="384872" y="2674488"/>
            <a:ext cx="5679378" cy="1926004"/>
            <a:chOff x="593725" y="3900418"/>
            <a:chExt cx="5679378" cy="1926004"/>
          </a:xfrm>
        </p:grpSpPr>
        <p:graphicFrame>
          <p:nvGraphicFramePr>
            <p:cNvPr id="26626" name="Object 62"/>
            <p:cNvGraphicFramePr>
              <a:graphicFrameLocks noChangeAspect="1"/>
            </p:cNvGraphicFramePr>
            <p:nvPr/>
          </p:nvGraphicFramePr>
          <p:xfrm>
            <a:off x="1012128" y="3900418"/>
            <a:ext cx="5260975" cy="1293813"/>
          </p:xfrm>
          <a:graphic>
            <a:graphicData uri="http://schemas.openxmlformats.org/presentationml/2006/ole">
              <mc:AlternateContent xmlns:mc="http://schemas.openxmlformats.org/markup-compatibility/2006">
                <mc:Choice xmlns:v="urn:schemas-microsoft-com:vml" Requires="v">
                  <p:oleObj name="Equation" r:id="rId3" imgW="3200400" imgH="787320" progId="Equation.DSMT4">
                    <p:embed/>
                  </p:oleObj>
                </mc:Choice>
                <mc:Fallback>
                  <p:oleObj name="Equation" r:id="rId3" imgW="3200400" imgH="787320" progId="Equation.DSMT4">
                    <p:embed/>
                    <p:pic>
                      <p:nvPicPr>
                        <p:cNvPr id="26626" name="Object 62"/>
                        <p:cNvPicPr>
                          <a:picLocks noChangeAspect="1" noChangeArrowheads="1"/>
                        </p:cNvPicPr>
                        <p:nvPr/>
                      </p:nvPicPr>
                      <p:blipFill>
                        <a:blip r:embed="rId4"/>
                        <a:srcRect/>
                        <a:stretch>
                          <a:fillRect/>
                        </a:stretch>
                      </p:blipFill>
                      <p:spPr bwMode="auto">
                        <a:xfrm>
                          <a:off x="1012128" y="3900418"/>
                          <a:ext cx="5260975" cy="1293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4" name="Line Callout 1 63"/>
            <p:cNvSpPr/>
            <p:nvPr/>
          </p:nvSpPr>
          <p:spPr bwMode="auto">
            <a:xfrm>
              <a:off x="593725" y="5213647"/>
              <a:ext cx="1066800" cy="612775"/>
            </a:xfrm>
            <a:prstGeom prst="borderCallout1">
              <a:avLst>
                <a:gd name="adj1" fmla="val -1003"/>
                <a:gd name="adj2" fmla="val 55391"/>
                <a:gd name="adj3" fmla="val -111082"/>
                <a:gd name="adj4" fmla="val 111033"/>
              </a:avLst>
            </a:prstGeom>
            <a:solidFill>
              <a:srgbClr val="FF9933"/>
            </a:solidFill>
            <a:ln w="9525" cap="flat" cmpd="sng" algn="ctr">
              <a:solidFill>
                <a:schemeClr val="tx1"/>
              </a:solidFill>
              <a:prstDash val="solid"/>
              <a:round/>
              <a:headEnd type="none" w="med" len="med"/>
              <a:tailEnd type="triangle" w="med" len="med"/>
            </a:ln>
            <a:effectLst/>
          </p:spPr>
          <p:txBody>
            <a:bodyPr lIns="91440" rIns="91440" anchor="ctr" anchorCtr="1"/>
            <a:lstStyle/>
            <a:p>
              <a:pPr algn="ctr">
                <a:defRPr/>
              </a:pPr>
              <a:r>
                <a:rPr lang="en-US" sz="1200" i="0" dirty="0">
                  <a:solidFill>
                    <a:schemeClr val="bg1"/>
                  </a:solidFill>
                </a:rPr>
                <a:t>Applications of type A</a:t>
              </a:r>
              <a:r>
                <a:rPr lang="en-US" sz="1200" i="0" baseline="-25000" dirty="0">
                  <a:solidFill>
                    <a:schemeClr val="bg1"/>
                  </a:solidFill>
                </a:rPr>
                <a:t>s</a:t>
              </a:r>
              <a:r>
                <a:rPr lang="en-US" sz="1200" i="0" dirty="0">
                  <a:solidFill>
                    <a:schemeClr val="bg1"/>
                  </a:solidFill>
                </a:rPr>
                <a:t> at </a:t>
              </a:r>
              <a:r>
                <a:rPr lang="en-US" sz="1200" dirty="0">
                  <a:solidFill>
                    <a:schemeClr val="bg1"/>
                  </a:solidFill>
                </a:rPr>
                <a:t>PS</a:t>
              </a:r>
              <a:r>
                <a:rPr lang="en-US" sz="1200" baseline="-25000" dirty="0">
                  <a:solidFill>
                    <a:schemeClr val="bg1"/>
                  </a:solidFill>
                </a:rPr>
                <a:t>s</a:t>
              </a:r>
            </a:p>
          </p:txBody>
        </p:sp>
      </p:grpSp>
      <p:pic>
        <p:nvPicPr>
          <p:cNvPr id="10" name="Picture 9">
            <a:extLst>
              <a:ext uri="{FF2B5EF4-FFF2-40B4-BE49-F238E27FC236}">
                <a16:creationId xmlns:a16="http://schemas.microsoft.com/office/drawing/2014/main" id="{EB0BA431-FAC8-4A40-8941-2E374C435AEF}"/>
              </a:ext>
            </a:extLst>
          </p:cNvPr>
          <p:cNvPicPr>
            <a:picLocks noChangeAspect="1"/>
          </p:cNvPicPr>
          <p:nvPr/>
        </p:nvPicPr>
        <p:blipFill>
          <a:blip r:embed="rId5"/>
          <a:stretch>
            <a:fillRect/>
          </a:stretch>
        </p:blipFill>
        <p:spPr>
          <a:xfrm>
            <a:off x="3663950" y="2986221"/>
            <a:ext cx="4519236" cy="2537896"/>
          </a:xfrm>
          <a:prstGeom prst="rect">
            <a:avLst/>
          </a:prstGeom>
        </p:spPr>
      </p:pic>
      <p:pic>
        <p:nvPicPr>
          <p:cNvPr id="29808" name="Picture 112" descr="Tango Face Sad Clip Art at Clker.com - vector clip art online, royalty free  &amp; public domain">
            <a:extLst>
              <a:ext uri="{FF2B5EF4-FFF2-40B4-BE49-F238E27FC236}">
                <a16:creationId xmlns:a16="http://schemas.microsoft.com/office/drawing/2014/main" id="{7C97C8C0-EECB-43A4-B0EA-ED0C446EAE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3506" y="3575802"/>
            <a:ext cx="682625" cy="702564"/>
          </a:xfrm>
          <a:prstGeom prst="rect">
            <a:avLst/>
          </a:prstGeom>
          <a:noFill/>
          <a:extLst>
            <a:ext uri="{909E8E84-426E-40DD-AFC4-6F175D3DCCD1}">
              <a14:hiddenFill xmlns:a14="http://schemas.microsoft.com/office/drawing/2010/main">
                <a:solidFill>
                  <a:srgbClr val="FFFFFF"/>
                </a:solidFill>
              </a14:hiddenFill>
            </a:ext>
          </a:extLst>
        </p:spPr>
      </p:pic>
      <p:pic>
        <p:nvPicPr>
          <p:cNvPr id="29810" name="Picture 114" descr="Smiley - Wikipedia">
            <a:extLst>
              <a:ext uri="{FF2B5EF4-FFF2-40B4-BE49-F238E27FC236}">
                <a16:creationId xmlns:a16="http://schemas.microsoft.com/office/drawing/2014/main" id="{6AFF3AE6-553F-4574-BAF4-A7DCC64020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7673" y="4730435"/>
            <a:ext cx="478033" cy="4780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eck mark clip art pointing at camera clipart - Clipartix">
            <a:extLst>
              <a:ext uri="{FF2B5EF4-FFF2-40B4-BE49-F238E27FC236}">
                <a16:creationId xmlns:a16="http://schemas.microsoft.com/office/drawing/2014/main" id="{ECEC9B6C-193B-4C5C-92D3-9EC52C296C5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600" y="6494881"/>
            <a:ext cx="276335" cy="2876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heck mark clip art pointing at camera clipart - Clipartix">
            <a:extLst>
              <a:ext uri="{FF2B5EF4-FFF2-40B4-BE49-F238E27FC236}">
                <a16:creationId xmlns:a16="http://schemas.microsoft.com/office/drawing/2014/main" id="{1B5A9685-CC18-4CC4-8813-5881D92234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1465" y="6494881"/>
            <a:ext cx="276335" cy="287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2" descr="Tango Face Sad Clip Art at Clker.com - vector clip art online, royalty free  &amp; public domain">
            <a:extLst>
              <a:ext uri="{FF2B5EF4-FFF2-40B4-BE49-F238E27FC236}">
                <a16:creationId xmlns:a16="http://schemas.microsoft.com/office/drawing/2014/main" id="{3C841D9E-56F0-4277-AEA6-63F28D1BEF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5867" y="5208468"/>
            <a:ext cx="489387" cy="503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4" descr="Smiley - Wikipedia">
            <a:extLst>
              <a:ext uri="{FF2B5EF4-FFF2-40B4-BE49-F238E27FC236}">
                <a16:creationId xmlns:a16="http://schemas.microsoft.com/office/drawing/2014/main" id="{6AFF3AE6-553F-4574-BAF4-A7DCC64020D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8961" y="4953000"/>
            <a:ext cx="478033" cy="478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0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3.05556E-6 -3.7037E-7 L 0.10035 0.16852 " pathEditMode="relative" rAng="0" ptsTypes="AA">
                                      <p:cBhvr>
                                        <p:cTn id="6" dur="2000" fill="hold"/>
                                        <p:tgtEl>
                                          <p:spTgt spid="10"/>
                                        </p:tgtEl>
                                        <p:attrNameLst>
                                          <p:attrName>ppt_x</p:attrName>
                                          <p:attrName>ppt_y</p:attrName>
                                        </p:attrNameLst>
                                      </p:cBhvr>
                                      <p:rCtr x="5017" y="8426"/>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par>
                          <p:cTn id="11" fill="hold">
                            <p:stCondLst>
                              <p:cond delay="2500"/>
                            </p:stCondLst>
                            <p:childTnLst>
                              <p:par>
                                <p:cTn id="12" presetID="9" presetClass="entr" presetSubtype="0"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cTn>
                              </p:par>
                            </p:childTnLst>
                          </p:cTn>
                        </p:par>
                        <p:par>
                          <p:cTn id="15" fill="hold">
                            <p:stCondLst>
                              <p:cond delay="3000"/>
                            </p:stCondLst>
                            <p:childTnLst>
                              <p:par>
                                <p:cTn id="16" presetID="9"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29810"/>
                                        </p:tgtEl>
                                        <p:attrNameLst>
                                          <p:attrName>style.visibility</p:attrName>
                                        </p:attrNameLst>
                                      </p:cBhvr>
                                      <p:to>
                                        <p:strVal val="visible"/>
                                      </p:to>
                                    </p:set>
                                    <p:animEffect transition="in" filter="dissolve">
                                      <p:cBhvr>
                                        <p:cTn id="27" dur="500"/>
                                        <p:tgtEl>
                                          <p:spTgt spid="298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par>
                          <p:cTn id="42" fill="hold">
                            <p:stCondLst>
                              <p:cond delay="500"/>
                            </p:stCondLst>
                            <p:childTnLst>
                              <p:par>
                                <p:cTn id="43" presetID="9" presetClass="entr" presetSubtype="0" fill="hold" nodeType="afterEffect">
                                  <p:stCondLst>
                                    <p:cond delay="0"/>
                                  </p:stCondLst>
                                  <p:childTnLst>
                                    <p:set>
                                      <p:cBhvr>
                                        <p:cTn id="44" dur="1" fill="hold">
                                          <p:stCondLst>
                                            <p:cond delay="0"/>
                                          </p:stCondLst>
                                        </p:cTn>
                                        <p:tgtEl>
                                          <p:spTgt spid="29808"/>
                                        </p:tgtEl>
                                        <p:attrNameLst>
                                          <p:attrName>style.visibility</p:attrName>
                                        </p:attrNameLst>
                                      </p:cBhvr>
                                      <p:to>
                                        <p:strVal val="visible"/>
                                      </p:to>
                                    </p:set>
                                    <p:animEffect transition="in" filter="dissolve">
                                      <p:cBhvr>
                                        <p:cTn id="45" dur="500"/>
                                        <p:tgtEl>
                                          <p:spTgt spid="2980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childTnLst>
                          </p:cTn>
                        </p:par>
                        <p:par>
                          <p:cTn id="51" fill="hold">
                            <p:stCondLst>
                              <p:cond delay="500"/>
                            </p:stCondLst>
                            <p:childTnLst>
                              <p:par>
                                <p:cTn id="52" presetID="9"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035700" y="4799124"/>
            <a:ext cx="4264300" cy="1783754"/>
            <a:chOff x="3816350" y="4005968"/>
            <a:chExt cx="4264300" cy="1783754"/>
          </a:xfrm>
        </p:grpSpPr>
        <p:sp>
          <p:nvSpPr>
            <p:cNvPr id="53" name="Rounded Rectangle 52"/>
            <p:cNvSpPr/>
            <p:nvPr/>
          </p:nvSpPr>
          <p:spPr bwMode="auto">
            <a:xfrm>
              <a:off x="4476750" y="4005968"/>
              <a:ext cx="1574800" cy="653041"/>
            </a:xfrm>
            <a:prstGeom prst="roundRect">
              <a:avLst/>
            </a:prstGeom>
            <a:solidFill>
              <a:srgbClr val="89E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Rounded Rectangular Callout 56"/>
            <p:cNvSpPr/>
            <p:nvPr/>
          </p:nvSpPr>
          <p:spPr bwMode="auto">
            <a:xfrm>
              <a:off x="3816350" y="4898993"/>
              <a:ext cx="4264300" cy="890729"/>
            </a:xfrm>
            <a:prstGeom prst="wedgeRoundRectCallout">
              <a:avLst>
                <a:gd name="adj1" fmla="val -18948"/>
                <a:gd name="adj2" fmla="val -80705"/>
                <a:gd name="adj3" fmla="val 16667"/>
              </a:avLst>
            </a:prstGeom>
            <a:solidFill>
              <a:schemeClr val="accent2">
                <a:lumMod val="7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a:solidFill>
                    <a:schemeClr val="bg1"/>
                  </a:solidFill>
                </a:rPr>
                <a:t>The remaining locations do not like it because the fragments must be downloaded from two (instead of one) locations </a:t>
              </a:r>
              <a:endParaRPr kumimoji="0" lang="en-US" sz="1600" b="0" i="1" u="none" strike="noStrike" cap="none" normalizeH="0" baseline="0" dirty="0">
                <a:ln>
                  <a:noFill/>
                </a:ln>
                <a:solidFill>
                  <a:schemeClr val="bg1"/>
                </a:solidFill>
                <a:effectLst/>
                <a:latin typeface="Comic Sans MS" pitchFamily="66" charset="0"/>
              </a:endParaRPr>
            </a:p>
          </p:txBody>
        </p:sp>
      </p:grpSp>
      <p:grpSp>
        <p:nvGrpSpPr>
          <p:cNvPr id="14" name="Group 13"/>
          <p:cNvGrpSpPr/>
          <p:nvPr/>
        </p:nvGrpSpPr>
        <p:grpSpPr>
          <a:xfrm>
            <a:off x="1765300" y="4107856"/>
            <a:ext cx="3394350" cy="2495294"/>
            <a:chOff x="1545950" y="3314700"/>
            <a:chExt cx="3394350" cy="2495294"/>
          </a:xfrm>
        </p:grpSpPr>
        <p:sp>
          <p:nvSpPr>
            <p:cNvPr id="9" name="Freeform 8"/>
            <p:cNvSpPr/>
            <p:nvPr/>
          </p:nvSpPr>
          <p:spPr bwMode="auto">
            <a:xfrm>
              <a:off x="1545950" y="3314700"/>
              <a:ext cx="3394350" cy="1473200"/>
            </a:xfrm>
            <a:custGeom>
              <a:avLst/>
              <a:gdLst>
                <a:gd name="connsiteX0" fmla="*/ 28850 w 3394350"/>
                <a:gd name="connsiteY0" fmla="*/ 857250 h 1473200"/>
                <a:gd name="connsiteX1" fmla="*/ 28850 w 3394350"/>
                <a:gd name="connsiteY1" fmla="*/ 857250 h 1473200"/>
                <a:gd name="connsiteX2" fmla="*/ 47900 w 3394350"/>
                <a:gd name="connsiteY2" fmla="*/ 806450 h 1473200"/>
                <a:gd name="connsiteX3" fmla="*/ 86000 w 3394350"/>
                <a:gd name="connsiteY3" fmla="*/ 793750 h 1473200"/>
                <a:gd name="connsiteX4" fmla="*/ 251100 w 3394350"/>
                <a:gd name="connsiteY4" fmla="*/ 787400 h 1473200"/>
                <a:gd name="connsiteX5" fmla="*/ 308250 w 3394350"/>
                <a:gd name="connsiteY5" fmla="*/ 781050 h 1473200"/>
                <a:gd name="connsiteX6" fmla="*/ 333650 w 3394350"/>
                <a:gd name="connsiteY6" fmla="*/ 774700 h 1473200"/>
                <a:gd name="connsiteX7" fmla="*/ 492400 w 3394350"/>
                <a:gd name="connsiteY7" fmla="*/ 768350 h 1473200"/>
                <a:gd name="connsiteX8" fmla="*/ 695600 w 3394350"/>
                <a:gd name="connsiteY8" fmla="*/ 774700 h 1473200"/>
                <a:gd name="connsiteX9" fmla="*/ 721000 w 3394350"/>
                <a:gd name="connsiteY9" fmla="*/ 781050 h 1473200"/>
                <a:gd name="connsiteX10" fmla="*/ 771800 w 3394350"/>
                <a:gd name="connsiteY10" fmla="*/ 787400 h 1473200"/>
                <a:gd name="connsiteX11" fmla="*/ 1082950 w 3394350"/>
                <a:gd name="connsiteY11" fmla="*/ 793750 h 1473200"/>
                <a:gd name="connsiteX12" fmla="*/ 1400450 w 3394350"/>
                <a:gd name="connsiteY12" fmla="*/ 781050 h 1473200"/>
                <a:gd name="connsiteX13" fmla="*/ 1419500 w 3394350"/>
                <a:gd name="connsiteY13" fmla="*/ 774700 h 1473200"/>
                <a:gd name="connsiteX14" fmla="*/ 1489350 w 3394350"/>
                <a:gd name="connsiteY14" fmla="*/ 762000 h 1473200"/>
                <a:gd name="connsiteX15" fmla="*/ 1527450 w 3394350"/>
                <a:gd name="connsiteY15" fmla="*/ 749300 h 1473200"/>
                <a:gd name="connsiteX16" fmla="*/ 1641750 w 3394350"/>
                <a:gd name="connsiteY16" fmla="*/ 755650 h 1473200"/>
                <a:gd name="connsiteX17" fmla="*/ 1705250 w 3394350"/>
                <a:gd name="connsiteY17" fmla="*/ 768350 h 1473200"/>
                <a:gd name="connsiteX18" fmla="*/ 1876700 w 3394350"/>
                <a:gd name="connsiteY18" fmla="*/ 781050 h 1473200"/>
                <a:gd name="connsiteX19" fmla="*/ 2029100 w 3394350"/>
                <a:gd name="connsiteY19" fmla="*/ 781050 h 1473200"/>
                <a:gd name="connsiteX20" fmla="*/ 2067200 w 3394350"/>
                <a:gd name="connsiteY20" fmla="*/ 768350 h 1473200"/>
                <a:gd name="connsiteX21" fmla="*/ 2105300 w 3394350"/>
                <a:gd name="connsiteY21" fmla="*/ 730250 h 1473200"/>
                <a:gd name="connsiteX22" fmla="*/ 2137050 w 3394350"/>
                <a:gd name="connsiteY22" fmla="*/ 698500 h 1473200"/>
                <a:gd name="connsiteX23" fmla="*/ 2149750 w 3394350"/>
                <a:gd name="connsiteY23" fmla="*/ 679450 h 1473200"/>
                <a:gd name="connsiteX24" fmla="*/ 2187850 w 3394350"/>
                <a:gd name="connsiteY24" fmla="*/ 641350 h 1473200"/>
                <a:gd name="connsiteX25" fmla="*/ 2213250 w 3394350"/>
                <a:gd name="connsiteY25" fmla="*/ 609600 h 1473200"/>
                <a:gd name="connsiteX26" fmla="*/ 2219600 w 3394350"/>
                <a:gd name="connsiteY26" fmla="*/ 590550 h 1473200"/>
                <a:gd name="connsiteX27" fmla="*/ 2232300 w 3394350"/>
                <a:gd name="connsiteY27" fmla="*/ 571500 h 1473200"/>
                <a:gd name="connsiteX28" fmla="*/ 2251350 w 3394350"/>
                <a:gd name="connsiteY28" fmla="*/ 514350 h 1473200"/>
                <a:gd name="connsiteX29" fmla="*/ 2257700 w 3394350"/>
                <a:gd name="connsiteY29" fmla="*/ 495300 h 1473200"/>
                <a:gd name="connsiteX30" fmla="*/ 2264050 w 3394350"/>
                <a:gd name="connsiteY30" fmla="*/ 450850 h 1473200"/>
                <a:gd name="connsiteX31" fmla="*/ 2270400 w 3394350"/>
                <a:gd name="connsiteY31" fmla="*/ 381000 h 1473200"/>
                <a:gd name="connsiteX32" fmla="*/ 2276750 w 3394350"/>
                <a:gd name="connsiteY32" fmla="*/ 355600 h 1473200"/>
                <a:gd name="connsiteX33" fmla="*/ 2283100 w 3394350"/>
                <a:gd name="connsiteY33" fmla="*/ 304800 h 1473200"/>
                <a:gd name="connsiteX34" fmla="*/ 2289450 w 3394350"/>
                <a:gd name="connsiteY34" fmla="*/ 260350 h 1473200"/>
                <a:gd name="connsiteX35" fmla="*/ 2295800 w 3394350"/>
                <a:gd name="connsiteY35" fmla="*/ 196850 h 1473200"/>
                <a:gd name="connsiteX36" fmla="*/ 2302150 w 3394350"/>
                <a:gd name="connsiteY36" fmla="*/ 158750 h 1473200"/>
                <a:gd name="connsiteX37" fmla="*/ 2308500 w 3394350"/>
                <a:gd name="connsiteY37" fmla="*/ 101600 h 1473200"/>
                <a:gd name="connsiteX38" fmla="*/ 2314850 w 3394350"/>
                <a:gd name="connsiteY38" fmla="*/ 76200 h 1473200"/>
                <a:gd name="connsiteX39" fmla="*/ 2359300 w 3394350"/>
                <a:gd name="connsiteY39" fmla="*/ 44450 h 1473200"/>
                <a:gd name="connsiteX40" fmla="*/ 2378350 w 3394350"/>
                <a:gd name="connsiteY40" fmla="*/ 31750 h 1473200"/>
                <a:gd name="connsiteX41" fmla="*/ 2416450 w 3394350"/>
                <a:gd name="connsiteY41" fmla="*/ 19050 h 1473200"/>
                <a:gd name="connsiteX42" fmla="*/ 2435500 w 3394350"/>
                <a:gd name="connsiteY42" fmla="*/ 12700 h 1473200"/>
                <a:gd name="connsiteX43" fmla="*/ 2486300 w 3394350"/>
                <a:gd name="connsiteY43" fmla="*/ 0 h 1473200"/>
                <a:gd name="connsiteX44" fmla="*/ 2695850 w 3394350"/>
                <a:gd name="connsiteY44" fmla="*/ 6350 h 1473200"/>
                <a:gd name="connsiteX45" fmla="*/ 2714900 w 3394350"/>
                <a:gd name="connsiteY45" fmla="*/ 12700 h 1473200"/>
                <a:gd name="connsiteX46" fmla="*/ 2772050 w 3394350"/>
                <a:gd name="connsiteY46" fmla="*/ 19050 h 1473200"/>
                <a:gd name="connsiteX47" fmla="*/ 2816500 w 3394350"/>
                <a:gd name="connsiteY47" fmla="*/ 25400 h 1473200"/>
                <a:gd name="connsiteX48" fmla="*/ 2860950 w 3394350"/>
                <a:gd name="connsiteY48" fmla="*/ 38100 h 1473200"/>
                <a:gd name="connsiteX49" fmla="*/ 2918100 w 3394350"/>
                <a:gd name="connsiteY49" fmla="*/ 50800 h 1473200"/>
                <a:gd name="connsiteX50" fmla="*/ 2937150 w 3394350"/>
                <a:gd name="connsiteY50" fmla="*/ 63500 h 1473200"/>
                <a:gd name="connsiteX51" fmla="*/ 2975250 w 3394350"/>
                <a:gd name="connsiteY51" fmla="*/ 76200 h 1473200"/>
                <a:gd name="connsiteX52" fmla="*/ 3013350 w 3394350"/>
                <a:gd name="connsiteY52" fmla="*/ 101600 h 1473200"/>
                <a:gd name="connsiteX53" fmla="*/ 3057800 w 3394350"/>
                <a:gd name="connsiteY53" fmla="*/ 114300 h 1473200"/>
                <a:gd name="connsiteX54" fmla="*/ 3108600 w 3394350"/>
                <a:gd name="connsiteY54" fmla="*/ 133350 h 1473200"/>
                <a:gd name="connsiteX55" fmla="*/ 3146700 w 3394350"/>
                <a:gd name="connsiteY55" fmla="*/ 158750 h 1473200"/>
                <a:gd name="connsiteX56" fmla="*/ 3197500 w 3394350"/>
                <a:gd name="connsiteY56" fmla="*/ 184150 h 1473200"/>
                <a:gd name="connsiteX57" fmla="*/ 3222900 w 3394350"/>
                <a:gd name="connsiteY57" fmla="*/ 196850 h 1473200"/>
                <a:gd name="connsiteX58" fmla="*/ 3241950 w 3394350"/>
                <a:gd name="connsiteY58" fmla="*/ 209550 h 1473200"/>
                <a:gd name="connsiteX59" fmla="*/ 3292750 w 3394350"/>
                <a:gd name="connsiteY59" fmla="*/ 247650 h 1473200"/>
                <a:gd name="connsiteX60" fmla="*/ 3311800 w 3394350"/>
                <a:gd name="connsiteY60" fmla="*/ 254000 h 1473200"/>
                <a:gd name="connsiteX61" fmla="*/ 3343550 w 3394350"/>
                <a:gd name="connsiteY61" fmla="*/ 298450 h 1473200"/>
                <a:gd name="connsiteX62" fmla="*/ 3362600 w 3394350"/>
                <a:gd name="connsiteY62" fmla="*/ 317500 h 1473200"/>
                <a:gd name="connsiteX63" fmla="*/ 3394350 w 3394350"/>
                <a:gd name="connsiteY63" fmla="*/ 374650 h 1473200"/>
                <a:gd name="connsiteX64" fmla="*/ 3388000 w 3394350"/>
                <a:gd name="connsiteY64" fmla="*/ 444500 h 1473200"/>
                <a:gd name="connsiteX65" fmla="*/ 3330850 w 3394350"/>
                <a:gd name="connsiteY65" fmla="*/ 488950 h 1473200"/>
                <a:gd name="connsiteX66" fmla="*/ 3311800 w 3394350"/>
                <a:gd name="connsiteY66" fmla="*/ 501650 h 1473200"/>
                <a:gd name="connsiteX67" fmla="*/ 3241950 w 3394350"/>
                <a:gd name="connsiteY67" fmla="*/ 520700 h 1473200"/>
                <a:gd name="connsiteX68" fmla="*/ 3197500 w 3394350"/>
                <a:gd name="connsiteY68" fmla="*/ 527050 h 1473200"/>
                <a:gd name="connsiteX69" fmla="*/ 3159400 w 3394350"/>
                <a:gd name="connsiteY69" fmla="*/ 546100 h 1473200"/>
                <a:gd name="connsiteX70" fmla="*/ 3121300 w 3394350"/>
                <a:gd name="connsiteY70" fmla="*/ 558800 h 1473200"/>
                <a:gd name="connsiteX71" fmla="*/ 3102250 w 3394350"/>
                <a:gd name="connsiteY71" fmla="*/ 565150 h 1473200"/>
                <a:gd name="connsiteX72" fmla="*/ 3026050 w 3394350"/>
                <a:gd name="connsiteY72" fmla="*/ 584200 h 1473200"/>
                <a:gd name="connsiteX73" fmla="*/ 3000650 w 3394350"/>
                <a:gd name="connsiteY73" fmla="*/ 590550 h 1473200"/>
                <a:gd name="connsiteX74" fmla="*/ 2956200 w 3394350"/>
                <a:gd name="connsiteY74" fmla="*/ 609600 h 1473200"/>
                <a:gd name="connsiteX75" fmla="*/ 2918100 w 3394350"/>
                <a:gd name="connsiteY75" fmla="*/ 622300 h 1473200"/>
                <a:gd name="connsiteX76" fmla="*/ 2899050 w 3394350"/>
                <a:gd name="connsiteY76" fmla="*/ 628650 h 1473200"/>
                <a:gd name="connsiteX77" fmla="*/ 2860950 w 3394350"/>
                <a:gd name="connsiteY77" fmla="*/ 660400 h 1473200"/>
                <a:gd name="connsiteX78" fmla="*/ 2835550 w 3394350"/>
                <a:gd name="connsiteY78" fmla="*/ 673100 h 1473200"/>
                <a:gd name="connsiteX79" fmla="*/ 2784750 w 3394350"/>
                <a:gd name="connsiteY79" fmla="*/ 730250 h 1473200"/>
                <a:gd name="connsiteX80" fmla="*/ 2772050 w 3394350"/>
                <a:gd name="connsiteY80" fmla="*/ 768350 h 1473200"/>
                <a:gd name="connsiteX81" fmla="*/ 2759350 w 3394350"/>
                <a:gd name="connsiteY81" fmla="*/ 825500 h 1473200"/>
                <a:gd name="connsiteX82" fmla="*/ 2759350 w 3394350"/>
                <a:gd name="connsiteY82" fmla="*/ 1174750 h 1473200"/>
                <a:gd name="connsiteX83" fmla="*/ 2746650 w 3394350"/>
                <a:gd name="connsiteY83" fmla="*/ 1225550 h 1473200"/>
                <a:gd name="connsiteX84" fmla="*/ 2733950 w 3394350"/>
                <a:gd name="connsiteY84" fmla="*/ 1244600 h 1473200"/>
                <a:gd name="connsiteX85" fmla="*/ 2721250 w 3394350"/>
                <a:gd name="connsiteY85" fmla="*/ 1270000 h 1473200"/>
                <a:gd name="connsiteX86" fmla="*/ 2651400 w 3394350"/>
                <a:gd name="connsiteY86" fmla="*/ 1339850 h 1473200"/>
                <a:gd name="connsiteX87" fmla="*/ 2632350 w 3394350"/>
                <a:gd name="connsiteY87" fmla="*/ 1358900 h 1473200"/>
                <a:gd name="connsiteX88" fmla="*/ 2619650 w 3394350"/>
                <a:gd name="connsiteY88" fmla="*/ 1377950 h 1473200"/>
                <a:gd name="connsiteX89" fmla="*/ 2581550 w 3394350"/>
                <a:gd name="connsiteY89" fmla="*/ 1403350 h 1473200"/>
                <a:gd name="connsiteX90" fmla="*/ 2543450 w 3394350"/>
                <a:gd name="connsiteY90" fmla="*/ 1428750 h 1473200"/>
                <a:gd name="connsiteX91" fmla="*/ 2524400 w 3394350"/>
                <a:gd name="connsiteY91" fmla="*/ 1441450 h 1473200"/>
                <a:gd name="connsiteX92" fmla="*/ 2486300 w 3394350"/>
                <a:gd name="connsiteY92" fmla="*/ 1447800 h 1473200"/>
                <a:gd name="connsiteX93" fmla="*/ 2467250 w 3394350"/>
                <a:gd name="connsiteY93" fmla="*/ 1460500 h 1473200"/>
                <a:gd name="connsiteX94" fmla="*/ 2410100 w 3394350"/>
                <a:gd name="connsiteY94" fmla="*/ 1473200 h 1473200"/>
                <a:gd name="connsiteX95" fmla="*/ 2219600 w 3394350"/>
                <a:gd name="connsiteY95" fmla="*/ 1466850 h 1473200"/>
                <a:gd name="connsiteX96" fmla="*/ 2162450 w 3394350"/>
                <a:gd name="connsiteY96" fmla="*/ 1454150 h 1473200"/>
                <a:gd name="connsiteX97" fmla="*/ 2105300 w 3394350"/>
                <a:gd name="connsiteY97" fmla="*/ 1447800 h 1473200"/>
                <a:gd name="connsiteX98" fmla="*/ 2060850 w 3394350"/>
                <a:gd name="connsiteY98" fmla="*/ 1435100 h 1473200"/>
                <a:gd name="connsiteX99" fmla="*/ 1940200 w 3394350"/>
                <a:gd name="connsiteY99" fmla="*/ 1428750 h 1473200"/>
                <a:gd name="connsiteX100" fmla="*/ 1787800 w 3394350"/>
                <a:gd name="connsiteY100" fmla="*/ 1422400 h 1473200"/>
                <a:gd name="connsiteX101" fmla="*/ 740050 w 3394350"/>
                <a:gd name="connsiteY101" fmla="*/ 1435100 h 1473200"/>
                <a:gd name="connsiteX102" fmla="*/ 562250 w 3394350"/>
                <a:gd name="connsiteY102" fmla="*/ 1428750 h 1473200"/>
                <a:gd name="connsiteX103" fmla="*/ 384450 w 3394350"/>
                <a:gd name="connsiteY103" fmla="*/ 1416050 h 1473200"/>
                <a:gd name="connsiteX104" fmla="*/ 333650 w 3394350"/>
                <a:gd name="connsiteY104" fmla="*/ 1397000 h 1473200"/>
                <a:gd name="connsiteX105" fmla="*/ 301900 w 3394350"/>
                <a:gd name="connsiteY105" fmla="*/ 1390650 h 1473200"/>
                <a:gd name="connsiteX106" fmla="*/ 263800 w 3394350"/>
                <a:gd name="connsiteY106" fmla="*/ 1365250 h 1473200"/>
                <a:gd name="connsiteX107" fmla="*/ 244750 w 3394350"/>
                <a:gd name="connsiteY107" fmla="*/ 1358900 h 1473200"/>
                <a:gd name="connsiteX108" fmla="*/ 206650 w 3394350"/>
                <a:gd name="connsiteY108" fmla="*/ 1327150 h 1473200"/>
                <a:gd name="connsiteX109" fmla="*/ 181250 w 3394350"/>
                <a:gd name="connsiteY109" fmla="*/ 1320800 h 1473200"/>
                <a:gd name="connsiteX110" fmla="*/ 149500 w 3394350"/>
                <a:gd name="connsiteY110" fmla="*/ 1282700 h 1473200"/>
                <a:gd name="connsiteX111" fmla="*/ 124100 w 3394350"/>
                <a:gd name="connsiteY111" fmla="*/ 1270000 h 1473200"/>
                <a:gd name="connsiteX112" fmla="*/ 86000 w 3394350"/>
                <a:gd name="connsiteY112" fmla="*/ 1231900 h 1473200"/>
                <a:gd name="connsiteX113" fmla="*/ 47900 w 3394350"/>
                <a:gd name="connsiteY113" fmla="*/ 1200150 h 1473200"/>
                <a:gd name="connsiteX114" fmla="*/ 41550 w 3394350"/>
                <a:gd name="connsiteY114" fmla="*/ 1181100 h 1473200"/>
                <a:gd name="connsiteX115" fmla="*/ 9800 w 3394350"/>
                <a:gd name="connsiteY115" fmla="*/ 1136650 h 1473200"/>
                <a:gd name="connsiteX116" fmla="*/ 9800 w 3394350"/>
                <a:gd name="connsiteY116" fmla="*/ 1003300 h 1473200"/>
                <a:gd name="connsiteX117" fmla="*/ 22500 w 3394350"/>
                <a:gd name="connsiteY117" fmla="*/ 965200 h 1473200"/>
                <a:gd name="connsiteX118" fmla="*/ 35200 w 3394350"/>
                <a:gd name="connsiteY118" fmla="*/ 946150 h 1473200"/>
                <a:gd name="connsiteX119" fmla="*/ 35200 w 3394350"/>
                <a:gd name="connsiteY119" fmla="*/ 882650 h 1473200"/>
                <a:gd name="connsiteX120" fmla="*/ 28850 w 3394350"/>
                <a:gd name="connsiteY120" fmla="*/ 85725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394350" h="1473200">
                  <a:moveTo>
                    <a:pt x="28850" y="857250"/>
                  </a:moveTo>
                  <a:lnTo>
                    <a:pt x="28850" y="857250"/>
                  </a:lnTo>
                  <a:cubicBezTo>
                    <a:pt x="35200" y="840317"/>
                    <a:pt x="35802" y="819892"/>
                    <a:pt x="47900" y="806450"/>
                  </a:cubicBezTo>
                  <a:cubicBezTo>
                    <a:pt x="56855" y="796500"/>
                    <a:pt x="72623" y="794265"/>
                    <a:pt x="86000" y="793750"/>
                  </a:cubicBezTo>
                  <a:lnTo>
                    <a:pt x="251100" y="787400"/>
                  </a:lnTo>
                  <a:cubicBezTo>
                    <a:pt x="270150" y="785283"/>
                    <a:pt x="289306" y="783965"/>
                    <a:pt x="308250" y="781050"/>
                  </a:cubicBezTo>
                  <a:cubicBezTo>
                    <a:pt x="316876" y="779723"/>
                    <a:pt x="324943" y="775300"/>
                    <a:pt x="333650" y="774700"/>
                  </a:cubicBezTo>
                  <a:cubicBezTo>
                    <a:pt x="386483" y="771056"/>
                    <a:pt x="439483" y="770467"/>
                    <a:pt x="492400" y="768350"/>
                  </a:cubicBezTo>
                  <a:cubicBezTo>
                    <a:pt x="560133" y="770467"/>
                    <a:pt x="627938" y="770941"/>
                    <a:pt x="695600" y="774700"/>
                  </a:cubicBezTo>
                  <a:cubicBezTo>
                    <a:pt x="704314" y="775184"/>
                    <a:pt x="712392" y="779615"/>
                    <a:pt x="721000" y="781050"/>
                  </a:cubicBezTo>
                  <a:cubicBezTo>
                    <a:pt x="737833" y="783855"/>
                    <a:pt x="754745" y="786802"/>
                    <a:pt x="771800" y="787400"/>
                  </a:cubicBezTo>
                  <a:cubicBezTo>
                    <a:pt x="875474" y="791038"/>
                    <a:pt x="979233" y="791633"/>
                    <a:pt x="1082950" y="793750"/>
                  </a:cubicBezTo>
                  <a:lnTo>
                    <a:pt x="1400450" y="781050"/>
                  </a:lnTo>
                  <a:cubicBezTo>
                    <a:pt x="1407122" y="780516"/>
                    <a:pt x="1412936" y="776013"/>
                    <a:pt x="1419500" y="774700"/>
                  </a:cubicBezTo>
                  <a:cubicBezTo>
                    <a:pt x="1468695" y="764861"/>
                    <a:pt x="1451701" y="773295"/>
                    <a:pt x="1489350" y="762000"/>
                  </a:cubicBezTo>
                  <a:cubicBezTo>
                    <a:pt x="1502172" y="758153"/>
                    <a:pt x="1527450" y="749300"/>
                    <a:pt x="1527450" y="749300"/>
                  </a:cubicBezTo>
                  <a:cubicBezTo>
                    <a:pt x="1565550" y="751417"/>
                    <a:pt x="1603808" y="751585"/>
                    <a:pt x="1641750" y="755650"/>
                  </a:cubicBezTo>
                  <a:cubicBezTo>
                    <a:pt x="1663213" y="757950"/>
                    <a:pt x="1683739" y="766557"/>
                    <a:pt x="1705250" y="768350"/>
                  </a:cubicBezTo>
                  <a:cubicBezTo>
                    <a:pt x="1813161" y="777343"/>
                    <a:pt x="1756018" y="773005"/>
                    <a:pt x="1876700" y="781050"/>
                  </a:cubicBezTo>
                  <a:cubicBezTo>
                    <a:pt x="1943462" y="790587"/>
                    <a:pt x="1938410" y="792879"/>
                    <a:pt x="2029100" y="781050"/>
                  </a:cubicBezTo>
                  <a:cubicBezTo>
                    <a:pt x="2042375" y="779319"/>
                    <a:pt x="2067200" y="768350"/>
                    <a:pt x="2067200" y="768350"/>
                  </a:cubicBezTo>
                  <a:cubicBezTo>
                    <a:pt x="2079900" y="755650"/>
                    <a:pt x="2095337" y="745194"/>
                    <a:pt x="2105300" y="730250"/>
                  </a:cubicBezTo>
                  <a:cubicBezTo>
                    <a:pt x="2122233" y="704850"/>
                    <a:pt x="2111650" y="715433"/>
                    <a:pt x="2137050" y="698500"/>
                  </a:cubicBezTo>
                  <a:cubicBezTo>
                    <a:pt x="2141283" y="692150"/>
                    <a:pt x="2144680" y="685154"/>
                    <a:pt x="2149750" y="679450"/>
                  </a:cubicBezTo>
                  <a:cubicBezTo>
                    <a:pt x="2161682" y="666026"/>
                    <a:pt x="2187850" y="641350"/>
                    <a:pt x="2187850" y="641350"/>
                  </a:cubicBezTo>
                  <a:cubicBezTo>
                    <a:pt x="2203811" y="593467"/>
                    <a:pt x="2180424" y="650632"/>
                    <a:pt x="2213250" y="609600"/>
                  </a:cubicBezTo>
                  <a:cubicBezTo>
                    <a:pt x="2217431" y="604373"/>
                    <a:pt x="2216607" y="596537"/>
                    <a:pt x="2219600" y="590550"/>
                  </a:cubicBezTo>
                  <a:cubicBezTo>
                    <a:pt x="2223013" y="583724"/>
                    <a:pt x="2228887" y="578326"/>
                    <a:pt x="2232300" y="571500"/>
                  </a:cubicBezTo>
                  <a:cubicBezTo>
                    <a:pt x="2246896" y="542309"/>
                    <a:pt x="2243266" y="542645"/>
                    <a:pt x="2251350" y="514350"/>
                  </a:cubicBezTo>
                  <a:cubicBezTo>
                    <a:pt x="2253189" y="507914"/>
                    <a:pt x="2255583" y="501650"/>
                    <a:pt x="2257700" y="495300"/>
                  </a:cubicBezTo>
                  <a:cubicBezTo>
                    <a:pt x="2259817" y="480483"/>
                    <a:pt x="2262397" y="465726"/>
                    <a:pt x="2264050" y="450850"/>
                  </a:cubicBezTo>
                  <a:cubicBezTo>
                    <a:pt x="2266632" y="427614"/>
                    <a:pt x="2267310" y="404174"/>
                    <a:pt x="2270400" y="381000"/>
                  </a:cubicBezTo>
                  <a:cubicBezTo>
                    <a:pt x="2271553" y="372349"/>
                    <a:pt x="2275315" y="364208"/>
                    <a:pt x="2276750" y="355600"/>
                  </a:cubicBezTo>
                  <a:cubicBezTo>
                    <a:pt x="2279555" y="338767"/>
                    <a:pt x="2280845" y="321715"/>
                    <a:pt x="2283100" y="304800"/>
                  </a:cubicBezTo>
                  <a:cubicBezTo>
                    <a:pt x="2285078" y="289964"/>
                    <a:pt x="2287701" y="275215"/>
                    <a:pt x="2289450" y="260350"/>
                  </a:cubicBezTo>
                  <a:cubicBezTo>
                    <a:pt x="2291935" y="239223"/>
                    <a:pt x="2293162" y="217958"/>
                    <a:pt x="2295800" y="196850"/>
                  </a:cubicBezTo>
                  <a:cubicBezTo>
                    <a:pt x="2297397" y="184074"/>
                    <a:pt x="2300448" y="171512"/>
                    <a:pt x="2302150" y="158750"/>
                  </a:cubicBezTo>
                  <a:cubicBezTo>
                    <a:pt x="2304683" y="139751"/>
                    <a:pt x="2305585" y="120544"/>
                    <a:pt x="2308500" y="101600"/>
                  </a:cubicBezTo>
                  <a:cubicBezTo>
                    <a:pt x="2309827" y="92974"/>
                    <a:pt x="2310520" y="83777"/>
                    <a:pt x="2314850" y="76200"/>
                  </a:cubicBezTo>
                  <a:cubicBezTo>
                    <a:pt x="2326133" y="56454"/>
                    <a:pt x="2341110" y="54844"/>
                    <a:pt x="2359300" y="44450"/>
                  </a:cubicBezTo>
                  <a:cubicBezTo>
                    <a:pt x="2365926" y="40664"/>
                    <a:pt x="2371376" y="34850"/>
                    <a:pt x="2378350" y="31750"/>
                  </a:cubicBezTo>
                  <a:cubicBezTo>
                    <a:pt x="2390583" y="26313"/>
                    <a:pt x="2403750" y="23283"/>
                    <a:pt x="2416450" y="19050"/>
                  </a:cubicBezTo>
                  <a:cubicBezTo>
                    <a:pt x="2422800" y="16933"/>
                    <a:pt x="2428936" y="14013"/>
                    <a:pt x="2435500" y="12700"/>
                  </a:cubicBezTo>
                  <a:cubicBezTo>
                    <a:pt x="2473814" y="5037"/>
                    <a:pt x="2457011" y="9763"/>
                    <a:pt x="2486300" y="0"/>
                  </a:cubicBezTo>
                  <a:cubicBezTo>
                    <a:pt x="2556150" y="2117"/>
                    <a:pt x="2626076" y="2474"/>
                    <a:pt x="2695850" y="6350"/>
                  </a:cubicBezTo>
                  <a:cubicBezTo>
                    <a:pt x="2702533" y="6721"/>
                    <a:pt x="2708298" y="11600"/>
                    <a:pt x="2714900" y="12700"/>
                  </a:cubicBezTo>
                  <a:cubicBezTo>
                    <a:pt x="2733806" y="15851"/>
                    <a:pt x="2753031" y="16673"/>
                    <a:pt x="2772050" y="19050"/>
                  </a:cubicBezTo>
                  <a:cubicBezTo>
                    <a:pt x="2786902" y="20906"/>
                    <a:pt x="2801683" y="23283"/>
                    <a:pt x="2816500" y="25400"/>
                  </a:cubicBezTo>
                  <a:cubicBezTo>
                    <a:pt x="2834656" y="31452"/>
                    <a:pt x="2841016" y="34113"/>
                    <a:pt x="2860950" y="38100"/>
                  </a:cubicBezTo>
                  <a:cubicBezTo>
                    <a:pt x="2877209" y="41352"/>
                    <a:pt x="2901622" y="42561"/>
                    <a:pt x="2918100" y="50800"/>
                  </a:cubicBezTo>
                  <a:cubicBezTo>
                    <a:pt x="2924926" y="54213"/>
                    <a:pt x="2930176" y="60400"/>
                    <a:pt x="2937150" y="63500"/>
                  </a:cubicBezTo>
                  <a:cubicBezTo>
                    <a:pt x="2949383" y="68937"/>
                    <a:pt x="2964111" y="68774"/>
                    <a:pt x="2975250" y="76200"/>
                  </a:cubicBezTo>
                  <a:cubicBezTo>
                    <a:pt x="2987950" y="84667"/>
                    <a:pt x="2998542" y="97898"/>
                    <a:pt x="3013350" y="101600"/>
                  </a:cubicBezTo>
                  <a:cubicBezTo>
                    <a:pt x="3092755" y="121451"/>
                    <a:pt x="2994031" y="96080"/>
                    <a:pt x="3057800" y="114300"/>
                  </a:cubicBezTo>
                  <a:cubicBezTo>
                    <a:pt x="3086572" y="122521"/>
                    <a:pt x="3081697" y="117208"/>
                    <a:pt x="3108600" y="133350"/>
                  </a:cubicBezTo>
                  <a:cubicBezTo>
                    <a:pt x="3121688" y="141203"/>
                    <a:pt x="3133048" y="151924"/>
                    <a:pt x="3146700" y="158750"/>
                  </a:cubicBezTo>
                  <a:lnTo>
                    <a:pt x="3197500" y="184150"/>
                  </a:lnTo>
                  <a:cubicBezTo>
                    <a:pt x="3205967" y="188383"/>
                    <a:pt x="3215024" y="191599"/>
                    <a:pt x="3222900" y="196850"/>
                  </a:cubicBezTo>
                  <a:cubicBezTo>
                    <a:pt x="3229250" y="201083"/>
                    <a:pt x="3235778" y="205061"/>
                    <a:pt x="3241950" y="209550"/>
                  </a:cubicBezTo>
                  <a:cubicBezTo>
                    <a:pt x="3259068" y="222000"/>
                    <a:pt x="3272670" y="240957"/>
                    <a:pt x="3292750" y="247650"/>
                  </a:cubicBezTo>
                  <a:lnTo>
                    <a:pt x="3311800" y="254000"/>
                  </a:lnTo>
                  <a:cubicBezTo>
                    <a:pt x="3321851" y="269077"/>
                    <a:pt x="3331735" y="284666"/>
                    <a:pt x="3343550" y="298450"/>
                  </a:cubicBezTo>
                  <a:cubicBezTo>
                    <a:pt x="3349394" y="305268"/>
                    <a:pt x="3357087" y="310411"/>
                    <a:pt x="3362600" y="317500"/>
                  </a:cubicBezTo>
                  <a:cubicBezTo>
                    <a:pt x="3388074" y="350252"/>
                    <a:pt x="3384769" y="345907"/>
                    <a:pt x="3394350" y="374650"/>
                  </a:cubicBezTo>
                  <a:cubicBezTo>
                    <a:pt x="3392233" y="397933"/>
                    <a:pt x="3394423" y="422020"/>
                    <a:pt x="3388000" y="444500"/>
                  </a:cubicBezTo>
                  <a:cubicBezTo>
                    <a:pt x="3384489" y="456788"/>
                    <a:pt x="3331666" y="488406"/>
                    <a:pt x="3330850" y="488950"/>
                  </a:cubicBezTo>
                  <a:cubicBezTo>
                    <a:pt x="3324500" y="493183"/>
                    <a:pt x="3319040" y="499237"/>
                    <a:pt x="3311800" y="501650"/>
                  </a:cubicBezTo>
                  <a:cubicBezTo>
                    <a:pt x="3288550" y="509400"/>
                    <a:pt x="3267016" y="517119"/>
                    <a:pt x="3241950" y="520700"/>
                  </a:cubicBezTo>
                  <a:lnTo>
                    <a:pt x="3197500" y="527050"/>
                  </a:lnTo>
                  <a:cubicBezTo>
                    <a:pt x="3128025" y="550208"/>
                    <a:pt x="3233258" y="513274"/>
                    <a:pt x="3159400" y="546100"/>
                  </a:cubicBezTo>
                  <a:cubicBezTo>
                    <a:pt x="3147167" y="551537"/>
                    <a:pt x="3134000" y="554567"/>
                    <a:pt x="3121300" y="558800"/>
                  </a:cubicBezTo>
                  <a:cubicBezTo>
                    <a:pt x="3114950" y="560917"/>
                    <a:pt x="3108744" y="563527"/>
                    <a:pt x="3102250" y="565150"/>
                  </a:cubicBezTo>
                  <a:lnTo>
                    <a:pt x="3026050" y="584200"/>
                  </a:lnTo>
                  <a:cubicBezTo>
                    <a:pt x="3017583" y="586317"/>
                    <a:pt x="3008929" y="587790"/>
                    <a:pt x="3000650" y="590550"/>
                  </a:cubicBezTo>
                  <a:cubicBezTo>
                    <a:pt x="2939329" y="610990"/>
                    <a:pt x="3034667" y="578213"/>
                    <a:pt x="2956200" y="609600"/>
                  </a:cubicBezTo>
                  <a:cubicBezTo>
                    <a:pt x="2943771" y="614572"/>
                    <a:pt x="2930800" y="618067"/>
                    <a:pt x="2918100" y="622300"/>
                  </a:cubicBezTo>
                  <a:lnTo>
                    <a:pt x="2899050" y="628650"/>
                  </a:lnTo>
                  <a:cubicBezTo>
                    <a:pt x="2881539" y="646161"/>
                    <a:pt x="2881578" y="648612"/>
                    <a:pt x="2860950" y="660400"/>
                  </a:cubicBezTo>
                  <a:cubicBezTo>
                    <a:pt x="2852731" y="665096"/>
                    <a:pt x="2842942" y="667187"/>
                    <a:pt x="2835550" y="673100"/>
                  </a:cubicBezTo>
                  <a:cubicBezTo>
                    <a:pt x="2825640" y="681028"/>
                    <a:pt x="2793141" y="711370"/>
                    <a:pt x="2784750" y="730250"/>
                  </a:cubicBezTo>
                  <a:cubicBezTo>
                    <a:pt x="2779313" y="742483"/>
                    <a:pt x="2776283" y="755650"/>
                    <a:pt x="2772050" y="768350"/>
                  </a:cubicBezTo>
                  <a:cubicBezTo>
                    <a:pt x="2761629" y="799614"/>
                    <a:pt x="2766800" y="780798"/>
                    <a:pt x="2759350" y="825500"/>
                  </a:cubicBezTo>
                  <a:cubicBezTo>
                    <a:pt x="2765423" y="971252"/>
                    <a:pt x="2771226" y="1020363"/>
                    <a:pt x="2759350" y="1174750"/>
                  </a:cubicBezTo>
                  <a:cubicBezTo>
                    <a:pt x="2758011" y="1192153"/>
                    <a:pt x="2756332" y="1211027"/>
                    <a:pt x="2746650" y="1225550"/>
                  </a:cubicBezTo>
                  <a:cubicBezTo>
                    <a:pt x="2742417" y="1231900"/>
                    <a:pt x="2737736" y="1237974"/>
                    <a:pt x="2733950" y="1244600"/>
                  </a:cubicBezTo>
                  <a:cubicBezTo>
                    <a:pt x="2729254" y="1252819"/>
                    <a:pt x="2727244" y="1262674"/>
                    <a:pt x="2721250" y="1270000"/>
                  </a:cubicBezTo>
                  <a:lnTo>
                    <a:pt x="2651400" y="1339850"/>
                  </a:lnTo>
                  <a:cubicBezTo>
                    <a:pt x="2645050" y="1346200"/>
                    <a:pt x="2637331" y="1351428"/>
                    <a:pt x="2632350" y="1358900"/>
                  </a:cubicBezTo>
                  <a:cubicBezTo>
                    <a:pt x="2628117" y="1365250"/>
                    <a:pt x="2625393" y="1372924"/>
                    <a:pt x="2619650" y="1377950"/>
                  </a:cubicBezTo>
                  <a:cubicBezTo>
                    <a:pt x="2608163" y="1388001"/>
                    <a:pt x="2594250" y="1394883"/>
                    <a:pt x="2581550" y="1403350"/>
                  </a:cubicBezTo>
                  <a:lnTo>
                    <a:pt x="2543450" y="1428750"/>
                  </a:lnTo>
                  <a:cubicBezTo>
                    <a:pt x="2537100" y="1432983"/>
                    <a:pt x="2531928" y="1440195"/>
                    <a:pt x="2524400" y="1441450"/>
                  </a:cubicBezTo>
                  <a:lnTo>
                    <a:pt x="2486300" y="1447800"/>
                  </a:lnTo>
                  <a:cubicBezTo>
                    <a:pt x="2479950" y="1452033"/>
                    <a:pt x="2474265" y="1457494"/>
                    <a:pt x="2467250" y="1460500"/>
                  </a:cubicBezTo>
                  <a:cubicBezTo>
                    <a:pt x="2459403" y="1463863"/>
                    <a:pt x="2415751" y="1472070"/>
                    <a:pt x="2410100" y="1473200"/>
                  </a:cubicBezTo>
                  <a:cubicBezTo>
                    <a:pt x="2346600" y="1471083"/>
                    <a:pt x="2282948" y="1471723"/>
                    <a:pt x="2219600" y="1466850"/>
                  </a:cubicBezTo>
                  <a:cubicBezTo>
                    <a:pt x="2200143" y="1465353"/>
                    <a:pt x="2181699" y="1457358"/>
                    <a:pt x="2162450" y="1454150"/>
                  </a:cubicBezTo>
                  <a:cubicBezTo>
                    <a:pt x="2143544" y="1450999"/>
                    <a:pt x="2124350" y="1449917"/>
                    <a:pt x="2105300" y="1447800"/>
                  </a:cubicBezTo>
                  <a:cubicBezTo>
                    <a:pt x="2094158" y="1444086"/>
                    <a:pt x="2071638" y="1436038"/>
                    <a:pt x="2060850" y="1435100"/>
                  </a:cubicBezTo>
                  <a:cubicBezTo>
                    <a:pt x="2020729" y="1431611"/>
                    <a:pt x="1980429" y="1430621"/>
                    <a:pt x="1940200" y="1428750"/>
                  </a:cubicBezTo>
                  <a:lnTo>
                    <a:pt x="1787800" y="1422400"/>
                  </a:lnTo>
                  <a:cubicBezTo>
                    <a:pt x="1355721" y="1434745"/>
                    <a:pt x="1397458" y="1435100"/>
                    <a:pt x="740050" y="1435100"/>
                  </a:cubicBezTo>
                  <a:cubicBezTo>
                    <a:pt x="680746" y="1435100"/>
                    <a:pt x="621470" y="1431922"/>
                    <a:pt x="562250" y="1428750"/>
                  </a:cubicBezTo>
                  <a:cubicBezTo>
                    <a:pt x="502917" y="1425571"/>
                    <a:pt x="384450" y="1416050"/>
                    <a:pt x="384450" y="1416050"/>
                  </a:cubicBezTo>
                  <a:cubicBezTo>
                    <a:pt x="367517" y="1409700"/>
                    <a:pt x="350935" y="1402318"/>
                    <a:pt x="333650" y="1397000"/>
                  </a:cubicBezTo>
                  <a:cubicBezTo>
                    <a:pt x="323334" y="1393826"/>
                    <a:pt x="311726" y="1395116"/>
                    <a:pt x="301900" y="1390650"/>
                  </a:cubicBezTo>
                  <a:cubicBezTo>
                    <a:pt x="288005" y="1384334"/>
                    <a:pt x="277143" y="1372663"/>
                    <a:pt x="263800" y="1365250"/>
                  </a:cubicBezTo>
                  <a:cubicBezTo>
                    <a:pt x="257949" y="1361999"/>
                    <a:pt x="251100" y="1361017"/>
                    <a:pt x="244750" y="1358900"/>
                  </a:cubicBezTo>
                  <a:cubicBezTo>
                    <a:pt x="233307" y="1347457"/>
                    <a:pt x="222121" y="1333781"/>
                    <a:pt x="206650" y="1327150"/>
                  </a:cubicBezTo>
                  <a:cubicBezTo>
                    <a:pt x="198628" y="1323712"/>
                    <a:pt x="189717" y="1322917"/>
                    <a:pt x="181250" y="1320800"/>
                  </a:cubicBezTo>
                  <a:cubicBezTo>
                    <a:pt x="171123" y="1305610"/>
                    <a:pt x="165057" y="1293812"/>
                    <a:pt x="149500" y="1282700"/>
                  </a:cubicBezTo>
                  <a:cubicBezTo>
                    <a:pt x="141797" y="1277198"/>
                    <a:pt x="132567" y="1274233"/>
                    <a:pt x="124100" y="1270000"/>
                  </a:cubicBezTo>
                  <a:cubicBezTo>
                    <a:pt x="101743" y="1236464"/>
                    <a:pt x="122756" y="1263405"/>
                    <a:pt x="86000" y="1231900"/>
                  </a:cubicBezTo>
                  <a:cubicBezTo>
                    <a:pt x="43219" y="1195230"/>
                    <a:pt x="90004" y="1228219"/>
                    <a:pt x="47900" y="1200150"/>
                  </a:cubicBezTo>
                  <a:cubicBezTo>
                    <a:pt x="45783" y="1193800"/>
                    <a:pt x="44543" y="1187087"/>
                    <a:pt x="41550" y="1181100"/>
                  </a:cubicBezTo>
                  <a:cubicBezTo>
                    <a:pt x="36907" y="1171815"/>
                    <a:pt x="14114" y="1142403"/>
                    <a:pt x="9800" y="1136650"/>
                  </a:cubicBezTo>
                  <a:cubicBezTo>
                    <a:pt x="-3963" y="1081598"/>
                    <a:pt x="-2552" y="1098002"/>
                    <a:pt x="9800" y="1003300"/>
                  </a:cubicBezTo>
                  <a:cubicBezTo>
                    <a:pt x="11531" y="990025"/>
                    <a:pt x="15074" y="976339"/>
                    <a:pt x="22500" y="965200"/>
                  </a:cubicBezTo>
                  <a:lnTo>
                    <a:pt x="35200" y="946150"/>
                  </a:lnTo>
                  <a:cubicBezTo>
                    <a:pt x="40519" y="914238"/>
                    <a:pt x="46344" y="910511"/>
                    <a:pt x="35200" y="882650"/>
                  </a:cubicBezTo>
                  <a:cubicBezTo>
                    <a:pt x="34088" y="879871"/>
                    <a:pt x="29908" y="861483"/>
                    <a:pt x="28850" y="857250"/>
                  </a:cubicBezTo>
                  <a:close/>
                </a:path>
              </a:pathLst>
            </a:cu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6" name="Rounded Rectangular Callout 55"/>
            <p:cNvSpPr/>
            <p:nvPr/>
          </p:nvSpPr>
          <p:spPr bwMode="auto">
            <a:xfrm>
              <a:off x="1676400" y="4868496"/>
              <a:ext cx="1828800" cy="941498"/>
            </a:xfrm>
            <a:prstGeom prst="wedgeRoundRectCallout">
              <a:avLst>
                <a:gd name="adj1" fmla="val 8321"/>
                <a:gd name="adj2" fmla="val -80103"/>
                <a:gd name="adj3" fmla="val 16667"/>
              </a:avLst>
            </a:prstGeom>
            <a:solidFill>
              <a:srgbClr val="D7D2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effectLst/>
                  <a:latin typeface="Comic Sans MS" pitchFamily="66" charset="0"/>
                </a:rPr>
                <a:t>PS</a:t>
              </a:r>
              <a:r>
                <a:rPr kumimoji="0" lang="en-US" sz="1600" b="0" i="1" u="none" strike="noStrike" cap="none" normalizeH="0" baseline="-25000" dirty="0" err="1">
                  <a:ln>
                    <a:noFill/>
                  </a:ln>
                  <a:effectLst/>
                  <a:latin typeface="Comic Sans MS" pitchFamily="66" charset="0"/>
                </a:rPr>
                <a:t>r</a:t>
              </a:r>
              <a:r>
                <a:rPr kumimoji="0" lang="en-US" sz="1600" b="0" i="1" u="none" strike="noStrike" cap="none" normalizeH="0" dirty="0">
                  <a:ln>
                    <a:noFill/>
                  </a:ln>
                  <a:effectLst/>
                  <a:latin typeface="Comic Sans MS" pitchFamily="66" charset="0"/>
                </a:rPr>
                <a:t> loses the two fragments and </a:t>
              </a:r>
              <a:r>
                <a:rPr lang="en-US" sz="1600" dirty="0"/>
                <a:t>does</a:t>
              </a:r>
              <a:r>
                <a:rPr kumimoji="0" lang="en-US" sz="1600" b="0" i="1" u="none" strike="noStrike" cap="none" normalizeH="0" dirty="0">
                  <a:ln>
                    <a:noFill/>
                  </a:ln>
                  <a:effectLst/>
                  <a:latin typeface="Comic Sans MS" pitchFamily="66" charset="0"/>
                </a:rPr>
                <a:t> not like it</a:t>
              </a:r>
              <a:endParaRPr kumimoji="0" lang="en-US" sz="1600" b="0" i="1" u="none" strike="noStrike" cap="none" normalizeH="0" baseline="0" dirty="0">
                <a:ln>
                  <a:noFill/>
                </a:ln>
                <a:effectLst/>
                <a:latin typeface="Comic Sans MS" pitchFamily="66" charset="0"/>
              </a:endParaRPr>
            </a:p>
          </p:txBody>
        </p:sp>
      </p:grpSp>
      <p:grpSp>
        <p:nvGrpSpPr>
          <p:cNvPr id="13" name="Group 12"/>
          <p:cNvGrpSpPr/>
          <p:nvPr/>
        </p:nvGrpSpPr>
        <p:grpSpPr>
          <a:xfrm>
            <a:off x="2810150" y="3203064"/>
            <a:ext cx="1406099" cy="1614363"/>
            <a:chOff x="2590800" y="2409908"/>
            <a:chExt cx="1406099" cy="1614363"/>
          </a:xfrm>
        </p:grpSpPr>
        <p:sp>
          <p:nvSpPr>
            <p:cNvPr id="52" name="Rounded Rectangle 51"/>
            <p:cNvSpPr/>
            <p:nvPr/>
          </p:nvSpPr>
          <p:spPr bwMode="auto">
            <a:xfrm>
              <a:off x="2590800" y="3371230"/>
              <a:ext cx="1028700" cy="653041"/>
            </a:xfrm>
            <a:prstGeom prst="roundRect">
              <a:avLst/>
            </a:prstGeom>
            <a:solidFill>
              <a:srgbClr val="FF818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 name="Rounded Rectangular Callout 5"/>
            <p:cNvSpPr/>
            <p:nvPr/>
          </p:nvSpPr>
          <p:spPr bwMode="auto">
            <a:xfrm>
              <a:off x="2949149" y="2409908"/>
              <a:ext cx="1047750" cy="705010"/>
            </a:xfrm>
            <a:prstGeom prst="wedgeRoundRectCallout">
              <a:avLst>
                <a:gd name="adj1" fmla="val -29634"/>
                <a:gd name="adj2" fmla="val 95035"/>
                <a:gd name="adj3" fmla="val 16667"/>
              </a:avLst>
            </a:prstGeom>
            <a:solidFill>
              <a:srgbClr val="FF0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bg1"/>
                  </a:solidFill>
                  <a:effectLst/>
                  <a:latin typeface="Comic Sans MS" pitchFamily="66" charset="0"/>
                </a:rPr>
                <a:t>PS</a:t>
              </a:r>
              <a:r>
                <a:rPr kumimoji="0" lang="en-US" sz="1600" b="0" i="1" u="none" strike="noStrike" cap="none" normalizeH="0" baseline="-25000" dirty="0" err="1">
                  <a:ln>
                    <a:noFill/>
                  </a:ln>
                  <a:solidFill>
                    <a:schemeClr val="bg1"/>
                  </a:solidFill>
                  <a:effectLst/>
                  <a:latin typeface="Comic Sans MS" pitchFamily="66" charset="0"/>
                </a:rPr>
                <a:t>t</a:t>
              </a:r>
              <a:r>
                <a:rPr kumimoji="0" lang="en-US" sz="1600" b="0" i="1" u="none" strike="noStrike" cap="none" normalizeH="0" dirty="0">
                  <a:ln>
                    <a:noFill/>
                  </a:ln>
                  <a:solidFill>
                    <a:schemeClr val="bg1"/>
                  </a:solidFill>
                  <a:effectLst/>
                  <a:latin typeface="Comic Sans MS" pitchFamily="66" charset="0"/>
                </a:rPr>
                <a:t> also likes it</a:t>
              </a:r>
              <a:endParaRPr kumimoji="0" lang="en-US" sz="1600" b="0" i="1" u="none" strike="noStrike" cap="none" normalizeH="0" baseline="0" dirty="0">
                <a:ln>
                  <a:noFill/>
                </a:ln>
                <a:solidFill>
                  <a:schemeClr val="bg1"/>
                </a:solidFill>
                <a:effectLst/>
                <a:latin typeface="Comic Sans MS" pitchFamily="66" charset="0"/>
              </a:endParaRPr>
            </a:p>
          </p:txBody>
        </p:sp>
      </p:grpSp>
      <p:grpSp>
        <p:nvGrpSpPr>
          <p:cNvPr id="12" name="Group 11"/>
          <p:cNvGrpSpPr/>
          <p:nvPr/>
        </p:nvGrpSpPr>
        <p:grpSpPr>
          <a:xfrm>
            <a:off x="831891" y="3279264"/>
            <a:ext cx="1825859" cy="1544513"/>
            <a:chOff x="612541" y="2486108"/>
            <a:chExt cx="1825859" cy="1544513"/>
          </a:xfrm>
        </p:grpSpPr>
        <p:sp>
          <p:nvSpPr>
            <p:cNvPr id="7" name="Rounded Rectangle 6"/>
            <p:cNvSpPr/>
            <p:nvPr/>
          </p:nvSpPr>
          <p:spPr bwMode="auto">
            <a:xfrm>
              <a:off x="1295400" y="3377580"/>
              <a:ext cx="1143000" cy="65304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72" name="Rounded Rectangular Callout 71"/>
            <p:cNvSpPr/>
            <p:nvPr/>
          </p:nvSpPr>
          <p:spPr bwMode="auto">
            <a:xfrm>
              <a:off x="612541" y="2486108"/>
              <a:ext cx="1447800" cy="552610"/>
            </a:xfrm>
            <a:prstGeom prst="wedgeRoundRectCallout">
              <a:avLst>
                <a:gd name="adj1" fmla="val 32126"/>
                <a:gd name="adj2" fmla="val 131859"/>
                <a:gd name="adj3" fmla="val 16667"/>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PS</a:t>
              </a:r>
              <a:r>
                <a:rPr kumimoji="0" lang="en-US" sz="1800" b="0" i="1" u="none" strike="noStrike" cap="none" normalizeH="0" baseline="-25000" dirty="0">
                  <a:ln>
                    <a:noFill/>
                  </a:ln>
                  <a:solidFill>
                    <a:schemeClr val="bg1"/>
                  </a:solidFill>
                  <a:effectLst/>
                  <a:latin typeface="Comic Sans MS" pitchFamily="66" charset="0"/>
                </a:rPr>
                <a:t>s</a:t>
              </a:r>
              <a:r>
                <a:rPr kumimoji="0" lang="en-US" sz="1800" b="0" i="1" u="none" strike="noStrike" cap="none" normalizeH="0" baseline="0" dirty="0">
                  <a:ln>
                    <a:noFill/>
                  </a:ln>
                  <a:solidFill>
                    <a:schemeClr val="bg1"/>
                  </a:solidFill>
                  <a:effectLst/>
                  <a:latin typeface="Comic Sans MS" pitchFamily="66" charset="0"/>
                </a:rPr>
                <a:t> likes it</a:t>
              </a:r>
            </a:p>
          </p:txBody>
        </p:sp>
      </p:grpSp>
      <p:sp>
        <p:nvSpPr>
          <p:cNvPr id="26627" name="Rectangle 2"/>
          <p:cNvSpPr>
            <a:spLocks noGrp="1" noChangeArrowheads="1"/>
          </p:cNvSpPr>
          <p:nvPr>
            <p:ph type="title"/>
          </p:nvPr>
        </p:nvSpPr>
        <p:spPr>
          <a:xfrm>
            <a:off x="697684" y="219299"/>
            <a:ext cx="7772400" cy="609600"/>
          </a:xfrm>
        </p:spPr>
        <p:txBody>
          <a:bodyPr/>
          <a:lstStyle/>
          <a:p>
            <a:pPr eaLnBrk="1" hangingPunct="1"/>
            <a:r>
              <a:rPr lang="en-US" sz="3600" b="1" dirty="0">
                <a:solidFill>
                  <a:srgbClr val="800080"/>
                </a:solidFill>
                <a:latin typeface="Comic Sans MS" pitchFamily="66" charset="0"/>
              </a:rPr>
              <a:t>Relocation of Data Fragments</a:t>
            </a:r>
          </a:p>
        </p:txBody>
      </p:sp>
      <p:grpSp>
        <p:nvGrpSpPr>
          <p:cNvPr id="5" name="Group 4"/>
          <p:cNvGrpSpPr/>
          <p:nvPr/>
        </p:nvGrpSpPr>
        <p:grpSpPr>
          <a:xfrm>
            <a:off x="5477150" y="1187366"/>
            <a:ext cx="3505200" cy="3048000"/>
            <a:chOff x="5410200" y="2133600"/>
            <a:chExt cx="3505200" cy="3048000"/>
          </a:xfrm>
        </p:grpSpPr>
        <p:sp>
          <p:nvSpPr>
            <p:cNvPr id="26632" name="Rectangle 31"/>
            <p:cNvSpPr>
              <a:spLocks noChangeArrowheads="1"/>
            </p:cNvSpPr>
            <p:nvPr/>
          </p:nvSpPr>
          <p:spPr bwMode="auto">
            <a:xfrm>
              <a:off x="5791200" y="2209800"/>
              <a:ext cx="2286000" cy="609600"/>
            </a:xfrm>
            <a:prstGeom prst="rect">
              <a:avLst/>
            </a:prstGeom>
            <a:solidFill>
              <a:schemeClr val="bg2">
                <a:lumMod val="40000"/>
                <a:lumOff val="60000"/>
              </a:schemeClr>
            </a:solidFill>
            <a:ln w="9525">
              <a:solidFill>
                <a:schemeClr val="tx1"/>
              </a:solidFill>
              <a:miter lim="800000"/>
              <a:headEnd/>
              <a:tailEnd/>
            </a:ln>
          </p:spPr>
          <p:txBody>
            <a:bodyPr wrap="none" anchor="ctr"/>
            <a:lstStyle/>
            <a:p>
              <a:pPr algn="r"/>
              <a:endParaRPr lang="en-US"/>
            </a:p>
          </p:txBody>
        </p:sp>
        <p:sp>
          <p:nvSpPr>
            <p:cNvPr id="26633" name="Rectangle 32"/>
            <p:cNvSpPr>
              <a:spLocks noChangeArrowheads="1"/>
            </p:cNvSpPr>
            <p:nvPr/>
          </p:nvSpPr>
          <p:spPr bwMode="auto">
            <a:xfrm>
              <a:off x="5486400" y="31242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ln>
                  <a:solidFill>
                    <a:schemeClr val="tx1"/>
                  </a:solidFill>
                </a:ln>
              </a:endParaRPr>
            </a:p>
          </p:txBody>
        </p:sp>
        <p:sp>
          <p:nvSpPr>
            <p:cNvPr id="26634" name="Rectangle 33"/>
            <p:cNvSpPr>
              <a:spLocks noChangeArrowheads="1"/>
            </p:cNvSpPr>
            <p:nvPr/>
          </p:nvSpPr>
          <p:spPr bwMode="auto">
            <a:xfrm>
              <a:off x="7391400" y="31242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ln>
                  <a:solidFill>
                    <a:srgbClr val="C00000"/>
                  </a:solidFill>
                </a:ln>
              </a:endParaRPr>
            </a:p>
          </p:txBody>
        </p:sp>
        <p:sp>
          <p:nvSpPr>
            <p:cNvPr id="26635" name="Rectangle 34"/>
            <p:cNvSpPr>
              <a:spLocks noChangeArrowheads="1"/>
            </p:cNvSpPr>
            <p:nvPr/>
          </p:nvSpPr>
          <p:spPr bwMode="auto">
            <a:xfrm>
              <a:off x="6477000" y="38100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p>
          </p:txBody>
        </p:sp>
        <p:sp>
          <p:nvSpPr>
            <p:cNvPr id="26636" name="Rectangle 35"/>
            <p:cNvSpPr>
              <a:spLocks noChangeArrowheads="1"/>
            </p:cNvSpPr>
            <p:nvPr/>
          </p:nvSpPr>
          <p:spPr bwMode="auto">
            <a:xfrm>
              <a:off x="6477000" y="4724400"/>
              <a:ext cx="1066800" cy="457200"/>
            </a:xfrm>
            <a:prstGeom prst="rect">
              <a:avLst/>
            </a:prstGeom>
            <a:solidFill>
              <a:srgbClr val="FFCDCD"/>
            </a:solidFill>
            <a:ln w="9525">
              <a:solidFill>
                <a:srgbClr val="000000"/>
              </a:solidFill>
              <a:miter lim="800000"/>
              <a:headEnd/>
              <a:tailEnd/>
            </a:ln>
          </p:spPr>
          <p:txBody>
            <a:bodyPr wrap="none" anchor="ctr"/>
            <a:lstStyle/>
            <a:p>
              <a:pPr algn="r"/>
              <a:endParaRPr lang="en-US">
                <a:ln>
                  <a:solidFill>
                    <a:srgbClr val="C00000"/>
                  </a:solidFill>
                </a:ln>
              </a:endParaRPr>
            </a:p>
          </p:txBody>
        </p:sp>
        <p:sp>
          <p:nvSpPr>
            <p:cNvPr id="26637" name="Oval 36"/>
            <p:cNvSpPr>
              <a:spLocks noChangeArrowheads="1"/>
            </p:cNvSpPr>
            <p:nvPr/>
          </p:nvSpPr>
          <p:spPr bwMode="auto">
            <a:xfrm>
              <a:off x="6172200" y="3200400"/>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26638" name="Oval 37"/>
            <p:cNvSpPr>
              <a:spLocks noChangeArrowheads="1"/>
            </p:cNvSpPr>
            <p:nvPr/>
          </p:nvSpPr>
          <p:spPr bwMode="auto">
            <a:xfrm>
              <a:off x="7467600" y="3200400"/>
              <a:ext cx="304800" cy="304800"/>
            </a:xfrm>
            <a:prstGeom prst="ellipse">
              <a:avLst/>
            </a:prstGeom>
            <a:solidFill>
              <a:srgbClr val="E1FFF5"/>
            </a:solidFill>
            <a:ln w="9525">
              <a:solidFill>
                <a:schemeClr val="tx1"/>
              </a:solidFill>
              <a:round/>
              <a:headEnd/>
              <a:tailEnd/>
            </a:ln>
          </p:spPr>
          <p:txBody>
            <a:bodyPr wrap="none" anchor="ctr"/>
            <a:lstStyle/>
            <a:p>
              <a:pPr algn="r"/>
              <a:endParaRPr lang="en-US"/>
            </a:p>
          </p:txBody>
        </p:sp>
        <p:sp>
          <p:nvSpPr>
            <p:cNvPr id="26639" name="Text Box 38"/>
            <p:cNvSpPr txBox="1">
              <a:spLocks noChangeArrowheads="1"/>
            </p:cNvSpPr>
            <p:nvPr/>
          </p:nvSpPr>
          <p:spPr bwMode="auto">
            <a:xfrm>
              <a:off x="6172200" y="3200400"/>
              <a:ext cx="3286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dirty="0"/>
                <a:t>R</a:t>
              </a:r>
              <a:r>
                <a:rPr lang="en-US" sz="1200" i="0" baseline="-25000" dirty="0"/>
                <a:t>s</a:t>
              </a:r>
            </a:p>
          </p:txBody>
        </p:sp>
        <p:sp>
          <p:nvSpPr>
            <p:cNvPr id="26640" name="Text Box 39"/>
            <p:cNvSpPr txBox="1">
              <a:spLocks noChangeArrowheads="1"/>
            </p:cNvSpPr>
            <p:nvPr/>
          </p:nvSpPr>
          <p:spPr bwMode="auto">
            <a:xfrm>
              <a:off x="7467600" y="3200400"/>
              <a:ext cx="327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t>R</a:t>
              </a:r>
              <a:r>
                <a:rPr lang="en-US" sz="1200" i="0" baseline="-25000"/>
                <a:t>t</a:t>
              </a:r>
            </a:p>
          </p:txBody>
        </p:sp>
        <p:sp>
          <p:nvSpPr>
            <p:cNvPr id="26641" name="Text Box 40"/>
            <p:cNvSpPr txBox="1">
              <a:spLocks noChangeArrowheads="1"/>
            </p:cNvSpPr>
            <p:nvPr/>
          </p:nvSpPr>
          <p:spPr bwMode="auto">
            <a:xfrm>
              <a:off x="5578475" y="3200400"/>
              <a:ext cx="3698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s</a:t>
              </a:r>
            </a:p>
          </p:txBody>
        </p:sp>
        <p:sp>
          <p:nvSpPr>
            <p:cNvPr id="26642" name="Text Box 41"/>
            <p:cNvSpPr txBox="1">
              <a:spLocks noChangeArrowheads="1"/>
            </p:cNvSpPr>
            <p:nvPr/>
          </p:nvSpPr>
          <p:spPr bwMode="auto">
            <a:xfrm>
              <a:off x="8001000" y="3200400"/>
              <a:ext cx="3683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A</a:t>
              </a:r>
              <a:r>
                <a:rPr lang="en-US" sz="1400" i="0" baseline="-25000" dirty="0"/>
                <a:t>t</a:t>
              </a:r>
            </a:p>
          </p:txBody>
        </p:sp>
        <p:sp>
          <p:nvSpPr>
            <p:cNvPr id="26643" name="Text Box 42"/>
            <p:cNvSpPr txBox="1">
              <a:spLocks noChangeArrowheads="1"/>
            </p:cNvSpPr>
            <p:nvPr/>
          </p:nvSpPr>
          <p:spPr bwMode="auto">
            <a:xfrm>
              <a:off x="6019800" y="2362200"/>
              <a:ext cx="3651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1</a:t>
              </a:r>
            </a:p>
          </p:txBody>
        </p:sp>
        <p:sp>
          <p:nvSpPr>
            <p:cNvPr id="26644" name="Text Box 43"/>
            <p:cNvSpPr txBox="1">
              <a:spLocks noChangeArrowheads="1"/>
            </p:cNvSpPr>
            <p:nvPr/>
          </p:nvSpPr>
          <p:spPr bwMode="auto">
            <a:xfrm>
              <a:off x="6705600" y="2362200"/>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3</a:t>
              </a:r>
            </a:p>
          </p:txBody>
        </p:sp>
        <p:sp>
          <p:nvSpPr>
            <p:cNvPr id="26645" name="Text Box 44"/>
            <p:cNvSpPr txBox="1">
              <a:spLocks noChangeArrowheads="1"/>
            </p:cNvSpPr>
            <p:nvPr/>
          </p:nvSpPr>
          <p:spPr bwMode="auto">
            <a:xfrm>
              <a:off x="7467600" y="2362200"/>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2</a:t>
              </a:r>
            </a:p>
          </p:txBody>
        </p:sp>
        <p:sp>
          <p:nvSpPr>
            <p:cNvPr id="26646" name="Text Box 45"/>
            <p:cNvSpPr txBox="1">
              <a:spLocks noChangeArrowheads="1"/>
            </p:cNvSpPr>
            <p:nvPr/>
          </p:nvSpPr>
          <p:spPr bwMode="auto">
            <a:xfrm>
              <a:off x="5410200" y="2133600"/>
              <a:ext cx="455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r</a:t>
              </a:r>
            </a:p>
          </p:txBody>
        </p:sp>
        <p:sp>
          <p:nvSpPr>
            <p:cNvPr id="26647" name="Text Box 46"/>
            <p:cNvSpPr txBox="1">
              <a:spLocks noChangeArrowheads="1"/>
            </p:cNvSpPr>
            <p:nvPr/>
          </p:nvSpPr>
          <p:spPr bwMode="auto">
            <a:xfrm>
              <a:off x="5486400" y="3581400"/>
              <a:ext cx="455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s</a:t>
              </a:r>
            </a:p>
          </p:txBody>
        </p:sp>
        <p:sp>
          <p:nvSpPr>
            <p:cNvPr id="26648" name="Text Box 47"/>
            <p:cNvSpPr txBox="1">
              <a:spLocks noChangeArrowheads="1"/>
            </p:cNvSpPr>
            <p:nvPr/>
          </p:nvSpPr>
          <p:spPr bwMode="auto">
            <a:xfrm>
              <a:off x="8426450" y="3048000"/>
              <a:ext cx="4889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t </a:t>
              </a:r>
            </a:p>
          </p:txBody>
        </p:sp>
        <p:sp>
          <p:nvSpPr>
            <p:cNvPr id="26649" name="Text Box 48"/>
            <p:cNvSpPr txBox="1">
              <a:spLocks noChangeArrowheads="1"/>
            </p:cNvSpPr>
            <p:nvPr/>
          </p:nvSpPr>
          <p:spPr bwMode="auto">
            <a:xfrm>
              <a:off x="7543800" y="3810000"/>
              <a:ext cx="469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4</a:t>
              </a:r>
            </a:p>
          </p:txBody>
        </p:sp>
        <p:sp>
          <p:nvSpPr>
            <p:cNvPr id="26650" name="Text Box 49"/>
            <p:cNvSpPr txBox="1">
              <a:spLocks noChangeArrowheads="1"/>
            </p:cNvSpPr>
            <p:nvPr/>
          </p:nvSpPr>
          <p:spPr bwMode="auto">
            <a:xfrm>
              <a:off x="7543800" y="4724400"/>
              <a:ext cx="460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400" i="0"/>
                <a:t>PS</a:t>
              </a:r>
              <a:r>
                <a:rPr lang="en-US" sz="1400" i="0" baseline="-25000"/>
                <a:t>n</a:t>
              </a:r>
            </a:p>
          </p:txBody>
        </p:sp>
        <p:sp>
          <p:nvSpPr>
            <p:cNvPr id="26651" name="Text Box 50"/>
            <p:cNvSpPr txBox="1">
              <a:spLocks noChangeArrowheads="1"/>
            </p:cNvSpPr>
            <p:nvPr/>
          </p:nvSpPr>
          <p:spPr bwMode="auto">
            <a:xfrm>
              <a:off x="6781800" y="3886200"/>
              <a:ext cx="384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4</a:t>
              </a:r>
            </a:p>
          </p:txBody>
        </p:sp>
        <p:sp>
          <p:nvSpPr>
            <p:cNvPr id="26652" name="Text Box 51"/>
            <p:cNvSpPr txBox="1">
              <a:spLocks noChangeArrowheads="1"/>
            </p:cNvSpPr>
            <p:nvPr/>
          </p:nvSpPr>
          <p:spPr bwMode="auto">
            <a:xfrm>
              <a:off x="6858000" y="4800600"/>
              <a:ext cx="3746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A</a:t>
              </a:r>
              <a:r>
                <a:rPr lang="en-US" sz="1400" i="0" baseline="-25000"/>
                <a:t>n</a:t>
              </a:r>
            </a:p>
          </p:txBody>
        </p:sp>
        <p:sp>
          <p:nvSpPr>
            <p:cNvPr id="26653" name="Line 52"/>
            <p:cNvSpPr>
              <a:spLocks noChangeShapeType="1"/>
            </p:cNvSpPr>
            <p:nvPr/>
          </p:nvSpPr>
          <p:spPr bwMode="auto">
            <a:xfrm flipH="1" flipV="1">
              <a:off x="6172200" y="2590800"/>
              <a:ext cx="152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54" name="Line 53"/>
            <p:cNvSpPr>
              <a:spLocks noChangeShapeType="1"/>
            </p:cNvSpPr>
            <p:nvPr/>
          </p:nvSpPr>
          <p:spPr bwMode="auto">
            <a:xfrm flipV="1">
              <a:off x="6400800" y="2590800"/>
              <a:ext cx="457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55" name="Line 54"/>
            <p:cNvSpPr>
              <a:spLocks noChangeShapeType="1"/>
            </p:cNvSpPr>
            <p:nvPr/>
          </p:nvSpPr>
          <p:spPr bwMode="auto">
            <a:xfrm flipH="1" flipV="1">
              <a:off x="6934200" y="26670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56" name="Line 55"/>
            <p:cNvSpPr>
              <a:spLocks noChangeShapeType="1"/>
            </p:cNvSpPr>
            <p:nvPr/>
          </p:nvSpPr>
          <p:spPr bwMode="auto">
            <a:xfrm flipV="1">
              <a:off x="7620000" y="2590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57" name="Line 56"/>
            <p:cNvSpPr>
              <a:spLocks noChangeShapeType="1"/>
            </p:cNvSpPr>
            <p:nvPr/>
          </p:nvSpPr>
          <p:spPr bwMode="auto">
            <a:xfrm>
              <a:off x="7772400" y="3352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58" name="Line 57"/>
            <p:cNvSpPr>
              <a:spLocks noChangeShapeType="1"/>
            </p:cNvSpPr>
            <p:nvPr/>
          </p:nvSpPr>
          <p:spPr bwMode="auto">
            <a:xfrm flipH="1">
              <a:off x="5867400" y="3352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59" name="Line 58"/>
            <p:cNvSpPr>
              <a:spLocks noChangeShapeType="1"/>
            </p:cNvSpPr>
            <p:nvPr/>
          </p:nvSpPr>
          <p:spPr bwMode="auto">
            <a:xfrm flipH="1">
              <a:off x="7086600" y="35052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60" name="Line 59"/>
            <p:cNvSpPr>
              <a:spLocks noChangeShapeType="1"/>
            </p:cNvSpPr>
            <p:nvPr/>
          </p:nvSpPr>
          <p:spPr bwMode="auto">
            <a:xfrm>
              <a:off x="6400800" y="3505200"/>
              <a:ext cx="457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61" name="Line 60"/>
            <p:cNvSpPr>
              <a:spLocks noChangeShapeType="1"/>
            </p:cNvSpPr>
            <p:nvPr/>
          </p:nvSpPr>
          <p:spPr bwMode="auto">
            <a:xfrm>
              <a:off x="6324600" y="3505200"/>
              <a:ext cx="6096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62" name="Line 61"/>
            <p:cNvSpPr>
              <a:spLocks noChangeShapeType="1"/>
            </p:cNvSpPr>
            <p:nvPr/>
          </p:nvSpPr>
          <p:spPr bwMode="auto">
            <a:xfrm flipH="1">
              <a:off x="7086600" y="3505200"/>
              <a:ext cx="533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663" name="Text Box 63"/>
            <p:cNvSpPr txBox="1">
              <a:spLocks noChangeArrowheads="1"/>
            </p:cNvSpPr>
            <p:nvPr/>
          </p:nvSpPr>
          <p:spPr bwMode="auto">
            <a:xfrm>
              <a:off x="6858000" y="4191000"/>
              <a:ext cx="26035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lnSpc>
                  <a:spcPct val="40000"/>
                </a:lnSpc>
              </a:pPr>
              <a:r>
                <a:rPr lang="en-US" i="0"/>
                <a:t>.</a:t>
              </a:r>
            </a:p>
            <a:p>
              <a:pPr eaLnBrk="1" hangingPunct="1">
                <a:lnSpc>
                  <a:spcPct val="40000"/>
                </a:lnSpc>
              </a:pPr>
              <a:r>
                <a:rPr lang="en-US" i="0"/>
                <a:t>.</a:t>
              </a:r>
            </a:p>
            <a:p>
              <a:pPr eaLnBrk="1" hangingPunct="1">
                <a:lnSpc>
                  <a:spcPct val="40000"/>
                </a:lnSpc>
              </a:pPr>
              <a:r>
                <a:rPr lang="en-US" i="0"/>
                <a:t>.</a:t>
              </a:r>
            </a:p>
          </p:txBody>
        </p:sp>
      </p:grpSp>
      <p:grpSp>
        <p:nvGrpSpPr>
          <p:cNvPr id="2" name="Group 66"/>
          <p:cNvGrpSpPr>
            <a:grpSpLocks/>
          </p:cNvGrpSpPr>
          <p:nvPr/>
        </p:nvGrpSpPr>
        <p:grpSpPr bwMode="auto">
          <a:xfrm>
            <a:off x="559772" y="4201152"/>
            <a:ext cx="5679378" cy="1926004"/>
            <a:chOff x="593725" y="3900418"/>
            <a:chExt cx="5679378" cy="1926004"/>
          </a:xfrm>
        </p:grpSpPr>
        <p:graphicFrame>
          <p:nvGraphicFramePr>
            <p:cNvPr id="26626" name="Object 62"/>
            <p:cNvGraphicFramePr>
              <a:graphicFrameLocks noChangeAspect="1"/>
            </p:cNvGraphicFramePr>
            <p:nvPr/>
          </p:nvGraphicFramePr>
          <p:xfrm>
            <a:off x="1012128" y="3900418"/>
            <a:ext cx="5260975" cy="1293813"/>
          </p:xfrm>
          <a:graphic>
            <a:graphicData uri="http://schemas.openxmlformats.org/presentationml/2006/ole">
              <mc:AlternateContent xmlns:mc="http://schemas.openxmlformats.org/markup-compatibility/2006">
                <mc:Choice xmlns:v="urn:schemas-microsoft-com:vml" Requires="v">
                  <p:oleObj name="Equation" r:id="rId3" imgW="3200400" imgH="787320" progId="Equation.DSMT4">
                    <p:embed/>
                  </p:oleObj>
                </mc:Choice>
                <mc:Fallback>
                  <p:oleObj name="Equation" r:id="rId3" imgW="3200400" imgH="787320" progId="Equation.DSMT4">
                    <p:embed/>
                    <p:pic>
                      <p:nvPicPr>
                        <p:cNvPr id="26626" name="Object 62"/>
                        <p:cNvPicPr>
                          <a:picLocks noChangeAspect="1" noChangeArrowheads="1"/>
                        </p:cNvPicPr>
                        <p:nvPr/>
                      </p:nvPicPr>
                      <p:blipFill>
                        <a:blip r:embed="rId4"/>
                        <a:srcRect/>
                        <a:stretch>
                          <a:fillRect/>
                        </a:stretch>
                      </p:blipFill>
                      <p:spPr bwMode="auto">
                        <a:xfrm>
                          <a:off x="1012128" y="3900418"/>
                          <a:ext cx="5260975" cy="1293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4" name="Line Callout 1 63"/>
            <p:cNvSpPr/>
            <p:nvPr/>
          </p:nvSpPr>
          <p:spPr bwMode="auto">
            <a:xfrm>
              <a:off x="593725" y="5213647"/>
              <a:ext cx="1066800" cy="612775"/>
            </a:xfrm>
            <a:prstGeom prst="borderCallout1">
              <a:avLst>
                <a:gd name="adj1" fmla="val -1003"/>
                <a:gd name="adj2" fmla="val 55391"/>
                <a:gd name="adj3" fmla="val -111082"/>
                <a:gd name="adj4" fmla="val 111033"/>
              </a:avLst>
            </a:prstGeom>
            <a:solidFill>
              <a:srgbClr val="FF9933"/>
            </a:solidFill>
            <a:ln w="9525" cap="flat" cmpd="sng" algn="ctr">
              <a:solidFill>
                <a:schemeClr val="tx1"/>
              </a:solidFill>
              <a:prstDash val="solid"/>
              <a:round/>
              <a:headEnd type="none" w="med" len="med"/>
              <a:tailEnd type="triangle" w="med" len="med"/>
            </a:ln>
            <a:effectLst/>
          </p:spPr>
          <p:txBody>
            <a:bodyPr lIns="91440" rIns="91440" anchor="ctr" anchorCtr="1"/>
            <a:lstStyle/>
            <a:p>
              <a:pPr algn="ctr">
                <a:defRPr/>
              </a:pPr>
              <a:r>
                <a:rPr lang="en-US" sz="1200" i="0" dirty="0">
                  <a:solidFill>
                    <a:schemeClr val="bg1"/>
                  </a:solidFill>
                </a:rPr>
                <a:t>Applications of type A</a:t>
              </a:r>
              <a:r>
                <a:rPr lang="en-US" sz="1200" i="0" baseline="-25000" dirty="0">
                  <a:solidFill>
                    <a:schemeClr val="bg1"/>
                  </a:solidFill>
                </a:rPr>
                <a:t>s</a:t>
              </a:r>
              <a:r>
                <a:rPr lang="en-US" sz="1200" i="0" dirty="0">
                  <a:solidFill>
                    <a:schemeClr val="bg1"/>
                  </a:solidFill>
                </a:rPr>
                <a:t> at </a:t>
              </a:r>
              <a:r>
                <a:rPr lang="en-US" sz="1200" dirty="0">
                  <a:solidFill>
                    <a:schemeClr val="bg1"/>
                  </a:solidFill>
                </a:rPr>
                <a:t>PS</a:t>
              </a:r>
              <a:r>
                <a:rPr lang="en-US" sz="1200" baseline="-25000" dirty="0">
                  <a:solidFill>
                    <a:schemeClr val="bg1"/>
                  </a:solidFill>
                </a:rPr>
                <a:t>s</a:t>
              </a:r>
            </a:p>
          </p:txBody>
        </p:sp>
      </p:grpSp>
      <p:sp>
        <p:nvSpPr>
          <p:cNvPr id="54" name="Rectangle 3">
            <a:extLst>
              <a:ext uri="{FF2B5EF4-FFF2-40B4-BE49-F238E27FC236}">
                <a16:creationId xmlns:a16="http://schemas.microsoft.com/office/drawing/2014/main" id="{700625D7-92CD-4F97-BAFA-FA0CEC2C615A}"/>
              </a:ext>
            </a:extLst>
          </p:cNvPr>
          <p:cNvSpPr txBox="1">
            <a:spLocks noChangeArrowheads="1"/>
          </p:cNvSpPr>
          <p:nvPr/>
        </p:nvSpPr>
        <p:spPr bwMode="auto">
          <a:xfrm>
            <a:off x="321864" y="1231280"/>
            <a:ext cx="4847311" cy="17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sz="2400" i="0" kern="0" dirty="0">
                <a:latin typeface="Comic Sans MS" pitchFamily="66" charset="0"/>
              </a:rPr>
              <a:t>This formula can be used within an exhaustive “splitting” algorithm by trying all possible combinations of sites </a:t>
            </a:r>
            <a:r>
              <a:rPr lang="en-US" sz="2400" i="1" kern="0" dirty="0">
                <a:latin typeface="Comic Sans MS" pitchFamily="66" charset="0"/>
              </a:rPr>
              <a:t>s</a:t>
            </a:r>
            <a:r>
              <a:rPr lang="en-US" sz="2400" i="0" kern="0" dirty="0">
                <a:latin typeface="Comic Sans MS" pitchFamily="66" charset="0"/>
              </a:rPr>
              <a:t> and </a:t>
            </a:r>
            <a:r>
              <a:rPr lang="en-US" sz="2400" i="1" kern="0" dirty="0">
                <a:latin typeface="Comic Sans MS" pitchFamily="66" charset="0"/>
              </a:rPr>
              <a:t>t.</a:t>
            </a:r>
          </a:p>
        </p:txBody>
      </p:sp>
      <p:pic>
        <p:nvPicPr>
          <p:cNvPr id="55" name="Picture 2" descr="Check mark clip art pointing at camera clipart - Clipartix">
            <a:extLst>
              <a:ext uri="{FF2B5EF4-FFF2-40B4-BE49-F238E27FC236}">
                <a16:creationId xmlns:a16="http://schemas.microsoft.com/office/drawing/2014/main" id="{08DA4FE3-AC61-4E87-9A68-224726D837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8490" y="2016565"/>
            <a:ext cx="276335" cy="28764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heck mark clip art pointing at camera clipart - Clipartix">
            <a:extLst>
              <a:ext uri="{FF2B5EF4-FFF2-40B4-BE49-F238E27FC236}">
                <a16:creationId xmlns:a16="http://schemas.microsoft.com/office/drawing/2014/main" id="{31CE209F-2C6D-475F-BFDE-7B6FBE0ED4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198" y="1991842"/>
            <a:ext cx="276335" cy="28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wipe(left)">
                                      <p:cBhvr>
                                        <p:cTn id="7" dur="500"/>
                                        <p:tgtEl>
                                          <p:spTgt spid="54">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dissolve">
                                      <p:cBhvr>
                                        <p:cTn id="11" dur="500"/>
                                        <p:tgtEl>
                                          <p:spTgt spid="5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dissolve">
                                      <p:cBhvr>
                                        <p:cTn id="1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152400"/>
            <a:ext cx="7772400" cy="685800"/>
          </a:xfrm>
        </p:spPr>
        <p:txBody>
          <a:bodyPr/>
          <a:lstStyle/>
          <a:p>
            <a:pPr eaLnBrk="1" hangingPunct="1"/>
            <a:r>
              <a:rPr lang="en-US" sz="4800" dirty="0">
                <a:solidFill>
                  <a:srgbClr val="800000"/>
                </a:solidFill>
                <a:latin typeface="Comic Sans MS" pitchFamily="66" charset="0"/>
              </a:rPr>
              <a:t>SUMMARY</a:t>
            </a:r>
          </a:p>
        </p:txBody>
      </p:sp>
      <p:sp>
        <p:nvSpPr>
          <p:cNvPr id="75779" name="Rectangle 3"/>
          <p:cNvSpPr>
            <a:spLocks noGrp="1" noChangeArrowheads="1"/>
          </p:cNvSpPr>
          <p:nvPr>
            <p:ph type="body" idx="1"/>
          </p:nvPr>
        </p:nvSpPr>
        <p:spPr>
          <a:xfrm>
            <a:off x="304800" y="914400"/>
            <a:ext cx="8610600" cy="5715000"/>
          </a:xfrm>
        </p:spPr>
        <p:txBody>
          <a:bodyPr/>
          <a:lstStyle/>
          <a:p>
            <a:pPr eaLnBrk="1" hangingPunct="1">
              <a:spcAft>
                <a:spcPct val="10000"/>
              </a:spcAft>
              <a:buFontTx/>
              <a:buNone/>
              <a:tabLst>
                <a:tab pos="7148513" algn="l"/>
              </a:tabLst>
            </a:pPr>
            <a:r>
              <a:rPr lang="en-US" sz="2400" dirty="0">
                <a:latin typeface="Comic Sans MS" pitchFamily="66" charset="0"/>
              </a:rPr>
              <a:t>Top-Down Design of a distributed DB consists of 4 phases:</a:t>
            </a:r>
          </a:p>
          <a:p>
            <a:pPr marL="574675" lvl="1" eaLnBrk="1" hangingPunct="1">
              <a:spcAft>
                <a:spcPct val="10000"/>
              </a:spcAft>
              <a:tabLst>
                <a:tab pos="7148513" algn="l"/>
              </a:tabLst>
            </a:pPr>
            <a:r>
              <a:rPr lang="en-US" sz="2200" dirty="0">
                <a:latin typeface="Comic Sans MS" pitchFamily="66" charset="0"/>
              </a:rPr>
              <a:t>Phase 1:  </a:t>
            </a:r>
            <a:r>
              <a:rPr lang="en-US" sz="2200" dirty="0">
                <a:solidFill>
                  <a:srgbClr val="007053"/>
                </a:solidFill>
                <a:latin typeface="Comic Sans MS" pitchFamily="66" charset="0"/>
              </a:rPr>
              <a:t>Global schema design</a:t>
            </a:r>
            <a:r>
              <a:rPr lang="en-US" sz="2200" dirty="0">
                <a:latin typeface="Comic Sans MS" pitchFamily="66" charset="0"/>
              </a:rPr>
              <a:t> (same as in centralized DB design)</a:t>
            </a:r>
          </a:p>
          <a:p>
            <a:pPr marL="574675" lvl="1" eaLnBrk="1" hangingPunct="1">
              <a:spcAft>
                <a:spcPct val="10000"/>
              </a:spcAft>
              <a:tabLst>
                <a:tab pos="7148513" algn="l"/>
              </a:tabLst>
            </a:pPr>
            <a:r>
              <a:rPr lang="en-US" sz="2200" dirty="0">
                <a:latin typeface="Comic Sans MS" pitchFamily="66" charset="0"/>
              </a:rPr>
              <a:t>Phase 2: </a:t>
            </a:r>
            <a:r>
              <a:rPr lang="en-US" sz="2200" dirty="0">
                <a:solidFill>
                  <a:srgbClr val="007053"/>
                </a:solidFill>
                <a:latin typeface="Comic Sans MS" pitchFamily="66" charset="0"/>
              </a:rPr>
              <a:t>Fragmentation</a:t>
            </a:r>
          </a:p>
          <a:p>
            <a:pPr marL="973138" lvl="2" eaLnBrk="1" hangingPunct="1">
              <a:spcAft>
                <a:spcPct val="10000"/>
              </a:spcAft>
              <a:tabLst>
                <a:tab pos="7148513" algn="l"/>
              </a:tabLst>
            </a:pPr>
            <a:r>
              <a:rPr lang="en-US" sz="2000" dirty="0">
                <a:solidFill>
                  <a:srgbClr val="7030A0"/>
                </a:solidFill>
                <a:latin typeface="Comic Sans MS" pitchFamily="66" charset="0"/>
              </a:rPr>
              <a:t>Horizontal Fragmentation</a:t>
            </a:r>
          </a:p>
          <a:p>
            <a:pPr marL="1371600" lvl="3" eaLnBrk="1" hangingPunct="1">
              <a:spcAft>
                <a:spcPct val="10000"/>
              </a:spcAft>
              <a:tabLst>
                <a:tab pos="7148513" algn="l"/>
              </a:tabLst>
            </a:pPr>
            <a:r>
              <a:rPr lang="en-US" b="1" dirty="0">
                <a:latin typeface="Comic Sans MS" pitchFamily="66" charset="0"/>
              </a:rPr>
              <a:t>Primary fragmentation</a:t>
            </a:r>
            <a:r>
              <a:rPr lang="en-US" dirty="0">
                <a:latin typeface="Comic Sans MS" pitchFamily="66" charset="0"/>
              </a:rPr>
              <a:t>:  Determent a complete and minimal set of predicates</a:t>
            </a:r>
          </a:p>
          <a:p>
            <a:pPr marL="1371600" lvl="3" eaLnBrk="1" hangingPunct="1">
              <a:spcAft>
                <a:spcPct val="10000"/>
              </a:spcAft>
              <a:tabLst>
                <a:tab pos="7148513" algn="l"/>
              </a:tabLst>
            </a:pPr>
            <a:r>
              <a:rPr lang="en-US" b="1" dirty="0">
                <a:latin typeface="Comic Sans MS" pitchFamily="66" charset="0"/>
              </a:rPr>
              <a:t>Derived fragmentation</a:t>
            </a:r>
            <a:r>
              <a:rPr lang="en-US" dirty="0">
                <a:latin typeface="Comic Sans MS" pitchFamily="66" charset="0"/>
              </a:rPr>
              <a:t>:  Use </a:t>
            </a:r>
            <a:r>
              <a:rPr lang="en-US" dirty="0" err="1">
                <a:latin typeface="Comic Sans MS" pitchFamily="66" charset="0"/>
              </a:rPr>
              <a:t>semijoin</a:t>
            </a:r>
            <a:endParaRPr lang="en-US" dirty="0">
              <a:latin typeface="Comic Sans MS" pitchFamily="66" charset="0"/>
            </a:endParaRPr>
          </a:p>
          <a:p>
            <a:pPr marL="973138" lvl="2" eaLnBrk="1" hangingPunct="1">
              <a:spcAft>
                <a:spcPct val="10000"/>
              </a:spcAft>
              <a:tabLst>
                <a:tab pos="7148513" algn="l"/>
              </a:tabLst>
            </a:pPr>
            <a:r>
              <a:rPr lang="en-US" sz="2000" dirty="0">
                <a:solidFill>
                  <a:srgbClr val="7030A0"/>
                </a:solidFill>
                <a:latin typeface="Comic Sans MS" pitchFamily="66" charset="0"/>
              </a:rPr>
              <a:t>Vertical Fragmentation</a:t>
            </a:r>
          </a:p>
          <a:p>
            <a:pPr marL="1143000" lvl="3" indent="0" eaLnBrk="1" hangingPunct="1">
              <a:spcAft>
                <a:spcPct val="10000"/>
              </a:spcAft>
              <a:buFontTx/>
              <a:buNone/>
              <a:tabLst>
                <a:tab pos="7148513" algn="l"/>
              </a:tabLst>
            </a:pPr>
            <a:r>
              <a:rPr lang="en-US" dirty="0">
                <a:latin typeface="Comic Sans MS" pitchFamily="66" charset="0"/>
              </a:rPr>
              <a:t>Identify fragments such that many applications can be executed using just one fragment (clustering the attributes).</a:t>
            </a:r>
          </a:p>
          <a:p>
            <a:pPr marL="574675" lvl="1" eaLnBrk="1" hangingPunct="1">
              <a:spcAft>
                <a:spcPct val="10000"/>
              </a:spcAft>
              <a:tabLst>
                <a:tab pos="7148513" algn="l"/>
              </a:tabLst>
            </a:pPr>
            <a:r>
              <a:rPr lang="en-US" sz="2200" dirty="0">
                <a:latin typeface="Comic Sans MS" pitchFamily="66" charset="0"/>
              </a:rPr>
              <a:t>Phase 3:  </a:t>
            </a:r>
            <a:r>
              <a:rPr lang="en-US" sz="2200" dirty="0">
                <a:solidFill>
                  <a:srgbClr val="007053"/>
                </a:solidFill>
                <a:latin typeface="Comic Sans MS" pitchFamily="66" charset="0"/>
              </a:rPr>
              <a:t>Allocation</a:t>
            </a:r>
          </a:p>
          <a:p>
            <a:pPr marL="973138" lvl="2" eaLnBrk="1" hangingPunct="1">
              <a:spcAft>
                <a:spcPct val="10000"/>
              </a:spcAft>
              <a:buFontTx/>
              <a:buNone/>
              <a:tabLst>
                <a:tab pos="7148513" algn="l"/>
              </a:tabLst>
            </a:pPr>
            <a:r>
              <a:rPr lang="en-US" sz="2000" dirty="0">
                <a:latin typeface="Comic Sans MS" pitchFamily="66" charset="0"/>
              </a:rPr>
              <a:t>Minimize the number of remote accesses</a:t>
            </a:r>
          </a:p>
          <a:p>
            <a:pPr marL="574675" lvl="1" eaLnBrk="1" hangingPunct="1">
              <a:spcAft>
                <a:spcPct val="10000"/>
              </a:spcAft>
              <a:tabLst>
                <a:tab pos="7148513" algn="l"/>
              </a:tabLst>
            </a:pPr>
            <a:r>
              <a:rPr lang="en-US" sz="2200" dirty="0">
                <a:latin typeface="Comic Sans MS" pitchFamily="66" charset="0"/>
              </a:rPr>
              <a:t>Phase 4:  </a:t>
            </a:r>
            <a:r>
              <a:rPr lang="en-US" sz="2200" dirty="0">
                <a:solidFill>
                  <a:srgbClr val="007053"/>
                </a:solidFill>
                <a:latin typeface="Comic Sans MS" pitchFamily="66" charset="0"/>
              </a:rPr>
              <a:t>Physical schema design</a:t>
            </a:r>
            <a:r>
              <a:rPr lang="en-US" sz="2200" dirty="0">
                <a:latin typeface="Comic Sans MS" pitchFamily="66" charset="0"/>
              </a:rPr>
              <a:t> (same as in centralized DB design).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85800" y="2286000"/>
            <a:ext cx="7772400" cy="1981200"/>
          </a:xfrm>
          <a:solidFill>
            <a:schemeClr val="tx1"/>
          </a:solidFill>
        </p:spPr>
        <p:txBody>
          <a:bodyPr/>
          <a:lstStyle/>
          <a:p>
            <a:pPr eaLnBrk="1" hangingPunct="1">
              <a:spcBef>
                <a:spcPct val="40000"/>
              </a:spcBef>
              <a:spcAft>
                <a:spcPct val="40000"/>
              </a:spcAft>
            </a:pPr>
            <a:r>
              <a:rPr lang="en-US" sz="5400" b="1">
                <a:solidFill>
                  <a:srgbClr val="FF9933"/>
                </a:solidFill>
                <a:latin typeface="Comic Sans MS" pitchFamily="66" charset="0"/>
              </a:rPr>
              <a:t>Database Integration</a:t>
            </a:r>
            <a:br>
              <a:rPr lang="en-US" b="1">
                <a:solidFill>
                  <a:srgbClr val="FF9933"/>
                </a:solidFill>
                <a:latin typeface="Comic Sans MS" pitchFamily="66" charset="0"/>
              </a:rPr>
            </a:br>
            <a:r>
              <a:rPr lang="en-US" sz="3200" b="1">
                <a:solidFill>
                  <a:schemeClr val="hlink"/>
                </a:solidFill>
                <a:latin typeface="Comic Sans MS" pitchFamily="66" charset="0"/>
              </a:rPr>
              <a:t>Bottom-up Design</a:t>
            </a:r>
            <a:endParaRPr lang="en-US" b="1">
              <a:solidFill>
                <a:schemeClr val="hlink"/>
              </a:solidFill>
              <a:latin typeface="Comic Sans MS" pitchFamily="66"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81000"/>
            <a:ext cx="7772400" cy="609600"/>
          </a:xfrm>
        </p:spPr>
        <p:txBody>
          <a:bodyPr/>
          <a:lstStyle/>
          <a:p>
            <a:pPr eaLnBrk="1" hangingPunct="1"/>
            <a:r>
              <a:rPr lang="en-US" sz="4800" b="1" dirty="0">
                <a:solidFill>
                  <a:srgbClr val="800080"/>
                </a:solidFill>
                <a:latin typeface="Comic Sans MS" pitchFamily="66" charset="0"/>
              </a:rPr>
              <a:t>Overview</a:t>
            </a:r>
          </a:p>
        </p:txBody>
      </p:sp>
      <p:sp>
        <p:nvSpPr>
          <p:cNvPr id="77827" name="Rectangle 3"/>
          <p:cNvSpPr>
            <a:spLocks noGrp="1" noChangeArrowheads="1"/>
          </p:cNvSpPr>
          <p:nvPr>
            <p:ph type="body" idx="1"/>
          </p:nvPr>
        </p:nvSpPr>
        <p:spPr>
          <a:xfrm>
            <a:off x="292655" y="1219514"/>
            <a:ext cx="4015820" cy="5257485"/>
          </a:xfrm>
          <a:solidFill>
            <a:schemeClr val="hlink"/>
          </a:solidFill>
        </p:spPr>
        <p:txBody>
          <a:bodyPr/>
          <a:lstStyle/>
          <a:p>
            <a:pPr marL="228600" indent="-228600" eaLnBrk="1" hangingPunct="1">
              <a:lnSpc>
                <a:spcPts val="2700"/>
              </a:lnSpc>
              <a:spcAft>
                <a:spcPts val="1000"/>
              </a:spcAft>
            </a:pPr>
            <a:r>
              <a:rPr lang="en-US" sz="2400" dirty="0">
                <a:latin typeface="Comic Sans MS" pitchFamily="66" charset="0"/>
              </a:rPr>
              <a:t>The design process in </a:t>
            </a:r>
            <a:r>
              <a:rPr lang="en-US" sz="2400" dirty="0" err="1">
                <a:latin typeface="Comic Sans MS" pitchFamily="66" charset="0"/>
              </a:rPr>
              <a:t>multidatabase</a:t>
            </a:r>
            <a:r>
              <a:rPr lang="en-US" sz="2400" dirty="0">
                <a:latin typeface="Comic Sans MS" pitchFamily="66" charset="0"/>
              </a:rPr>
              <a:t> systems is </a:t>
            </a:r>
            <a:r>
              <a:rPr lang="en-US" sz="2400" dirty="0" err="1">
                <a:latin typeface="Comic Sans MS" pitchFamily="66" charset="0"/>
              </a:rPr>
              <a:t>bottomup</a:t>
            </a:r>
            <a:r>
              <a:rPr lang="en-US" sz="2400" dirty="0">
                <a:latin typeface="Comic Sans MS" pitchFamily="66" charset="0"/>
              </a:rPr>
              <a:t>.</a:t>
            </a:r>
          </a:p>
          <a:p>
            <a:pPr marL="685800" lvl="1" indent="-228600" eaLnBrk="1" hangingPunct="1">
              <a:lnSpc>
                <a:spcPts val="2100"/>
              </a:lnSpc>
              <a:spcAft>
                <a:spcPts val="1000"/>
              </a:spcAft>
            </a:pPr>
            <a:r>
              <a:rPr lang="en-US" sz="2000" dirty="0">
                <a:latin typeface="Comic Sans MS" pitchFamily="66" charset="0"/>
              </a:rPr>
              <a:t>The individual databases actually exists</a:t>
            </a:r>
          </a:p>
          <a:p>
            <a:pPr marL="685800" lvl="1" indent="-228600" eaLnBrk="1" hangingPunct="1">
              <a:lnSpc>
                <a:spcPts val="2100"/>
              </a:lnSpc>
              <a:spcAft>
                <a:spcPts val="1400"/>
              </a:spcAft>
            </a:pPr>
            <a:r>
              <a:rPr lang="en-US" sz="2000" dirty="0">
                <a:latin typeface="Comic Sans MS" pitchFamily="66" charset="0"/>
              </a:rPr>
              <a:t>Designing the </a:t>
            </a:r>
            <a:r>
              <a:rPr lang="en-US" sz="2000" b="1" i="1" dirty="0">
                <a:solidFill>
                  <a:srgbClr val="7030A0"/>
                </a:solidFill>
                <a:latin typeface="Comic Sans MS" pitchFamily="66" charset="0"/>
              </a:rPr>
              <a:t>global conceptual schema</a:t>
            </a:r>
            <a:r>
              <a:rPr lang="en-US" sz="2000" dirty="0">
                <a:solidFill>
                  <a:srgbClr val="7030A0"/>
                </a:solidFill>
                <a:latin typeface="Comic Sans MS" pitchFamily="66" charset="0"/>
              </a:rPr>
              <a:t> </a:t>
            </a:r>
            <a:r>
              <a:rPr lang="en-US" sz="2000" dirty="0">
                <a:latin typeface="Comic Sans MS" pitchFamily="66" charset="0"/>
              </a:rPr>
              <a:t>(GCS) involves integrating these local databases into a </a:t>
            </a:r>
            <a:r>
              <a:rPr lang="en-US" sz="2000" b="1" dirty="0" err="1">
                <a:solidFill>
                  <a:srgbClr val="7030A0"/>
                </a:solidFill>
                <a:latin typeface="Comic Sans MS" pitchFamily="66" charset="0"/>
              </a:rPr>
              <a:t>multidatabase</a:t>
            </a:r>
            <a:r>
              <a:rPr lang="en-US" sz="2000" dirty="0">
                <a:latin typeface="Comic Sans MS" pitchFamily="66"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200400"/>
            <a:ext cx="4532512" cy="28571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4038600"/>
            <a:ext cx="833289" cy="838200"/>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3922" y="3613938"/>
            <a:ext cx="833289" cy="838200"/>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5181600"/>
            <a:ext cx="833289" cy="838200"/>
          </a:xfrm>
          <a:prstGeom prst="rect">
            <a:avLst/>
          </a:prstGeom>
        </p:spPr>
      </p:pic>
      <p:sp>
        <p:nvSpPr>
          <p:cNvPr id="9" name="Rounded Rectangle 8"/>
          <p:cNvSpPr/>
          <p:nvPr/>
        </p:nvSpPr>
        <p:spPr bwMode="auto">
          <a:xfrm>
            <a:off x="5638800" y="3711742"/>
            <a:ext cx="1371600" cy="990600"/>
          </a:xfrm>
          <a:prstGeom prst="roundRect">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Comic Sans MS" pitchFamily="66" charset="0"/>
              </a:rPr>
              <a:t>Global Conceptual Schema</a:t>
            </a:r>
          </a:p>
        </p:txBody>
      </p:sp>
      <p:cxnSp>
        <p:nvCxnSpPr>
          <p:cNvPr id="11" name="Straight Arrow Connector 10"/>
          <p:cNvCxnSpPr/>
          <p:nvPr/>
        </p:nvCxnSpPr>
        <p:spPr bwMode="auto">
          <a:xfrm flipV="1">
            <a:off x="7022781" y="4191000"/>
            <a:ext cx="1283019" cy="16042"/>
          </a:xfrm>
          <a:prstGeom prst="straightConnector1">
            <a:avLst/>
          </a:prstGeom>
          <a:solidFill>
            <a:schemeClr val="accent1"/>
          </a:solidFill>
          <a:ln w="76200" cap="flat" cmpd="sng" algn="ctr">
            <a:solidFill>
              <a:srgbClr val="9900CC"/>
            </a:solidFill>
            <a:prstDash val="solid"/>
            <a:round/>
            <a:headEnd type="triangle"/>
            <a:tailEnd type="triangle"/>
          </a:ln>
          <a:effectLst/>
        </p:spPr>
      </p:cxnSp>
      <p:cxnSp>
        <p:nvCxnSpPr>
          <p:cNvPr id="47" name="Straight Arrow Connector 46"/>
          <p:cNvCxnSpPr>
            <a:endCxn id="9" idx="1"/>
          </p:cNvCxnSpPr>
          <p:nvPr/>
        </p:nvCxnSpPr>
        <p:spPr bwMode="auto">
          <a:xfrm flipV="1">
            <a:off x="4756463" y="4207042"/>
            <a:ext cx="882337" cy="364958"/>
          </a:xfrm>
          <a:prstGeom prst="straightConnector1">
            <a:avLst/>
          </a:prstGeom>
          <a:solidFill>
            <a:schemeClr val="accent1"/>
          </a:solidFill>
          <a:ln w="76200" cap="flat" cmpd="sng" algn="ctr">
            <a:solidFill>
              <a:srgbClr val="9900CC"/>
            </a:solidFill>
            <a:prstDash val="solid"/>
            <a:round/>
            <a:headEnd type="triangle"/>
            <a:tailEnd type="triangle"/>
          </a:ln>
          <a:effectLst/>
        </p:spPr>
      </p:cxnSp>
      <p:cxnSp>
        <p:nvCxnSpPr>
          <p:cNvPr id="49" name="Straight Arrow Connector 48"/>
          <p:cNvCxnSpPr/>
          <p:nvPr/>
        </p:nvCxnSpPr>
        <p:spPr bwMode="auto">
          <a:xfrm flipH="1" flipV="1">
            <a:off x="6324601" y="4702342"/>
            <a:ext cx="228599" cy="707858"/>
          </a:xfrm>
          <a:prstGeom prst="straightConnector1">
            <a:avLst/>
          </a:prstGeom>
          <a:solidFill>
            <a:schemeClr val="accent1"/>
          </a:solidFill>
          <a:ln w="76200" cap="flat" cmpd="sng" algn="ctr">
            <a:solidFill>
              <a:srgbClr val="9900CC"/>
            </a:solidFill>
            <a:prstDash val="solid"/>
            <a:round/>
            <a:headEnd type="triangle"/>
            <a:tailEnd type="triangle"/>
          </a:ln>
          <a:effectLst/>
        </p:spPr>
      </p:cxnSp>
      <p:pic>
        <p:nvPicPr>
          <p:cNvPr id="6146" name="Picture 2" descr="Software and Program lessons - All About Business Support">
            <a:extLst>
              <a:ext uri="{FF2B5EF4-FFF2-40B4-BE49-F238E27FC236}">
                <a16:creationId xmlns:a16="http://schemas.microsoft.com/office/drawing/2014/main" id="{EAF90C02-93C7-4C95-8F49-35D1DC5CAB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071" y="1293896"/>
            <a:ext cx="2178258"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Down 1">
            <a:extLst>
              <a:ext uri="{FF2B5EF4-FFF2-40B4-BE49-F238E27FC236}">
                <a16:creationId xmlns:a16="http://schemas.microsoft.com/office/drawing/2014/main" id="{3F265D50-2FBE-4C57-B226-2EA91DB5C130}"/>
              </a:ext>
            </a:extLst>
          </p:cNvPr>
          <p:cNvSpPr/>
          <p:nvPr/>
        </p:nvSpPr>
        <p:spPr bwMode="auto">
          <a:xfrm>
            <a:off x="6092014" y="3003884"/>
            <a:ext cx="484632" cy="743396"/>
          </a:xfrm>
          <a:prstGeom prst="upDownArrow">
            <a:avLst/>
          </a:prstGeom>
          <a:solidFill>
            <a:schemeClr val="accent6">
              <a:lumMod val="40000"/>
              <a:lumOff val="6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 name="Rectangle 2">
            <a:extLst>
              <a:ext uri="{FF2B5EF4-FFF2-40B4-BE49-F238E27FC236}">
                <a16:creationId xmlns:a16="http://schemas.microsoft.com/office/drawing/2014/main" id="{6C3177F5-F84B-4C15-A4DC-E2885A7ACE6F}"/>
              </a:ext>
            </a:extLst>
          </p:cNvPr>
          <p:cNvSpPr/>
          <p:nvPr/>
        </p:nvSpPr>
        <p:spPr>
          <a:xfrm>
            <a:off x="5185191" y="2205967"/>
            <a:ext cx="2507418" cy="400110"/>
          </a:xfrm>
          <a:prstGeom prst="rect">
            <a:avLst/>
          </a:prstGeom>
          <a:noFill/>
        </p:spPr>
        <p:txBody>
          <a:bodyPr wrap="none" lIns="91440" tIns="45720" rIns="91440" bIns="45720">
            <a:spAutoFit/>
          </a:bodyPr>
          <a:lstStyle/>
          <a:p>
            <a:pPr algn="ctr"/>
            <a:r>
              <a:rPr lang="en-US" sz="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Global Applications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down)">
                                      <p:cBhvr>
                                        <p:cTn id="11" dur="500"/>
                                        <p:tgtEl>
                                          <p:spTgt spid="61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381000"/>
            <a:ext cx="7772400" cy="609600"/>
          </a:xfrm>
        </p:spPr>
        <p:txBody>
          <a:bodyPr/>
          <a:lstStyle/>
          <a:p>
            <a:pPr eaLnBrk="1" hangingPunct="1"/>
            <a:r>
              <a:rPr lang="en-US" sz="4800" b="1" dirty="0">
                <a:solidFill>
                  <a:srgbClr val="800080"/>
                </a:solidFill>
                <a:latin typeface="Comic Sans MS" pitchFamily="66" charset="0"/>
              </a:rPr>
              <a:t>Overview</a:t>
            </a:r>
          </a:p>
        </p:txBody>
      </p:sp>
      <p:sp>
        <p:nvSpPr>
          <p:cNvPr id="77827" name="Rectangle 3"/>
          <p:cNvSpPr>
            <a:spLocks noGrp="1" noChangeArrowheads="1"/>
          </p:cNvSpPr>
          <p:nvPr>
            <p:ph type="body" idx="1"/>
          </p:nvPr>
        </p:nvSpPr>
        <p:spPr>
          <a:xfrm>
            <a:off x="292655" y="1219514"/>
            <a:ext cx="4015820" cy="5257485"/>
          </a:xfrm>
          <a:solidFill>
            <a:schemeClr val="hlink"/>
          </a:solidFill>
        </p:spPr>
        <p:txBody>
          <a:bodyPr/>
          <a:lstStyle/>
          <a:p>
            <a:pPr marL="228600" indent="-228600" eaLnBrk="1" hangingPunct="1">
              <a:lnSpc>
                <a:spcPts val="2700"/>
              </a:lnSpc>
              <a:spcAft>
                <a:spcPts val="1000"/>
              </a:spcAft>
            </a:pPr>
            <a:r>
              <a:rPr lang="en-US" sz="2400" dirty="0">
                <a:latin typeface="Comic Sans MS" pitchFamily="66" charset="0"/>
              </a:rPr>
              <a:t>The design process in </a:t>
            </a:r>
            <a:r>
              <a:rPr lang="en-US" sz="2400" dirty="0" err="1">
                <a:latin typeface="Comic Sans MS" pitchFamily="66" charset="0"/>
              </a:rPr>
              <a:t>multidatabase</a:t>
            </a:r>
            <a:r>
              <a:rPr lang="en-US" sz="2400" dirty="0">
                <a:latin typeface="Comic Sans MS" pitchFamily="66" charset="0"/>
              </a:rPr>
              <a:t> systems is </a:t>
            </a:r>
            <a:r>
              <a:rPr lang="en-US" sz="2400" dirty="0" err="1">
                <a:latin typeface="Comic Sans MS" pitchFamily="66" charset="0"/>
              </a:rPr>
              <a:t>bottomup</a:t>
            </a:r>
            <a:r>
              <a:rPr lang="en-US" sz="2400" dirty="0">
                <a:latin typeface="Comic Sans MS" pitchFamily="66" charset="0"/>
              </a:rPr>
              <a:t>.</a:t>
            </a:r>
          </a:p>
          <a:p>
            <a:pPr marL="685800" lvl="1" indent="-228600" eaLnBrk="1" hangingPunct="1">
              <a:lnSpc>
                <a:spcPts val="2100"/>
              </a:lnSpc>
              <a:spcAft>
                <a:spcPts val="1000"/>
              </a:spcAft>
            </a:pPr>
            <a:r>
              <a:rPr lang="en-US" sz="2000" dirty="0">
                <a:latin typeface="Comic Sans MS" pitchFamily="66" charset="0"/>
              </a:rPr>
              <a:t>The individual databases actually exists</a:t>
            </a:r>
          </a:p>
          <a:p>
            <a:pPr marL="685800" lvl="1" indent="-228600" eaLnBrk="1" hangingPunct="1">
              <a:lnSpc>
                <a:spcPts val="2100"/>
              </a:lnSpc>
              <a:spcAft>
                <a:spcPts val="1400"/>
              </a:spcAft>
            </a:pPr>
            <a:r>
              <a:rPr lang="en-US" sz="2000" dirty="0">
                <a:latin typeface="Comic Sans MS" pitchFamily="66" charset="0"/>
              </a:rPr>
              <a:t>Designing the </a:t>
            </a:r>
            <a:r>
              <a:rPr lang="en-US" sz="2000" b="1" i="1" dirty="0">
                <a:solidFill>
                  <a:srgbClr val="7030A0"/>
                </a:solidFill>
                <a:latin typeface="Comic Sans MS" pitchFamily="66" charset="0"/>
              </a:rPr>
              <a:t>global conceptual schema</a:t>
            </a:r>
            <a:r>
              <a:rPr lang="en-US" sz="2000" dirty="0">
                <a:solidFill>
                  <a:srgbClr val="7030A0"/>
                </a:solidFill>
                <a:latin typeface="Comic Sans MS" pitchFamily="66" charset="0"/>
              </a:rPr>
              <a:t> </a:t>
            </a:r>
            <a:r>
              <a:rPr lang="en-US" sz="2000" dirty="0">
                <a:latin typeface="Comic Sans MS" pitchFamily="66" charset="0"/>
              </a:rPr>
              <a:t>(GCS) involves integrating these local databases into a </a:t>
            </a:r>
            <a:r>
              <a:rPr lang="en-US" sz="2000" b="1" dirty="0" err="1">
                <a:solidFill>
                  <a:srgbClr val="7030A0"/>
                </a:solidFill>
                <a:latin typeface="Comic Sans MS" pitchFamily="66" charset="0"/>
              </a:rPr>
              <a:t>multidatabase</a:t>
            </a:r>
            <a:r>
              <a:rPr lang="en-US" sz="2000" dirty="0">
                <a:latin typeface="Comic Sans MS" pitchFamily="66" charset="0"/>
              </a:rPr>
              <a:t>.</a:t>
            </a:r>
          </a:p>
          <a:p>
            <a:pPr marL="228600" indent="-228600" eaLnBrk="1" hangingPunct="1">
              <a:lnSpc>
                <a:spcPts val="2700"/>
              </a:lnSpc>
              <a:spcAft>
                <a:spcPts val="200"/>
              </a:spcAft>
            </a:pPr>
            <a:r>
              <a:rPr lang="en-US" sz="2400" dirty="0">
                <a:latin typeface="Comic Sans MS" pitchFamily="66" charset="0"/>
              </a:rPr>
              <a:t>Database integration can occur in two steps:  </a:t>
            </a:r>
          </a:p>
          <a:p>
            <a:pPr marL="857250" lvl="1" indent="-457200" eaLnBrk="1" hangingPunct="1">
              <a:lnSpc>
                <a:spcPts val="2700"/>
              </a:lnSpc>
              <a:buFont typeface="+mj-lt"/>
              <a:buAutoNum type="arabicParenR"/>
            </a:pPr>
            <a:r>
              <a:rPr lang="en-US" sz="2000" dirty="0">
                <a:solidFill>
                  <a:srgbClr val="800000"/>
                </a:solidFill>
                <a:latin typeface="Comic Sans MS" pitchFamily="66" charset="0"/>
              </a:rPr>
              <a:t>Schema Translation</a:t>
            </a:r>
            <a:endParaRPr lang="en-US" sz="2000" dirty="0">
              <a:latin typeface="Comic Sans MS" pitchFamily="66" charset="0"/>
            </a:endParaRPr>
          </a:p>
          <a:p>
            <a:pPr marL="857250" lvl="1" indent="-457200" eaLnBrk="1" hangingPunct="1">
              <a:lnSpc>
                <a:spcPts val="2700"/>
              </a:lnSpc>
              <a:buFont typeface="+mj-lt"/>
              <a:buAutoNum type="arabicParenR"/>
            </a:pPr>
            <a:r>
              <a:rPr lang="en-US" sz="2000" dirty="0">
                <a:solidFill>
                  <a:srgbClr val="800000"/>
                </a:solidFill>
                <a:latin typeface="Comic Sans MS" pitchFamily="66" charset="0"/>
              </a:rPr>
              <a:t>Schema Integration</a:t>
            </a:r>
            <a:endParaRPr lang="en-US" sz="2000" dirty="0">
              <a:latin typeface="Comic Sans MS" pitchFamily="66" charset="0"/>
            </a:endParaRPr>
          </a:p>
        </p:txBody>
      </p:sp>
      <p:grpSp>
        <p:nvGrpSpPr>
          <p:cNvPr id="2" name="Group 33"/>
          <p:cNvGrpSpPr>
            <a:grpSpLocks/>
          </p:cNvGrpSpPr>
          <p:nvPr/>
        </p:nvGrpSpPr>
        <p:grpSpPr bwMode="auto">
          <a:xfrm>
            <a:off x="4419600" y="1600200"/>
            <a:ext cx="4343400" cy="4114800"/>
            <a:chOff x="4572000" y="1600200"/>
            <a:chExt cx="4343400" cy="4114800"/>
          </a:xfrm>
        </p:grpSpPr>
        <p:sp>
          <p:nvSpPr>
            <p:cNvPr id="77829" name="Oval 5"/>
            <p:cNvSpPr>
              <a:spLocks noChangeArrowheads="1"/>
            </p:cNvSpPr>
            <p:nvPr/>
          </p:nvSpPr>
          <p:spPr bwMode="auto">
            <a:xfrm>
              <a:off x="4800600" y="1600200"/>
              <a:ext cx="1295400" cy="457200"/>
            </a:xfrm>
            <a:prstGeom prst="ellipse">
              <a:avLst/>
            </a:prstGeom>
            <a:solidFill>
              <a:srgbClr val="9DFF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endParaRPr lang="en-US"/>
            </a:p>
          </p:txBody>
        </p:sp>
        <p:sp>
          <p:nvSpPr>
            <p:cNvPr id="77830" name="Text Box 6"/>
            <p:cNvSpPr txBox="1">
              <a:spLocks noChangeArrowheads="1"/>
            </p:cNvSpPr>
            <p:nvPr/>
          </p:nvSpPr>
          <p:spPr bwMode="auto">
            <a:xfrm>
              <a:off x="4930775" y="1676400"/>
              <a:ext cx="1089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Database 1</a:t>
              </a:r>
            </a:p>
          </p:txBody>
        </p:sp>
        <p:sp>
          <p:nvSpPr>
            <p:cNvPr id="77831" name="Oval 7"/>
            <p:cNvSpPr>
              <a:spLocks noChangeArrowheads="1"/>
            </p:cNvSpPr>
            <p:nvPr/>
          </p:nvSpPr>
          <p:spPr bwMode="auto">
            <a:xfrm>
              <a:off x="6172200" y="1600200"/>
              <a:ext cx="1295400" cy="457200"/>
            </a:xfrm>
            <a:prstGeom prst="ellipse">
              <a:avLst/>
            </a:prstGeom>
            <a:solidFill>
              <a:srgbClr val="9DFF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endParaRPr lang="en-US"/>
            </a:p>
          </p:txBody>
        </p:sp>
        <p:sp>
          <p:nvSpPr>
            <p:cNvPr id="77832" name="Text Box 8"/>
            <p:cNvSpPr txBox="1">
              <a:spLocks noChangeArrowheads="1"/>
            </p:cNvSpPr>
            <p:nvPr/>
          </p:nvSpPr>
          <p:spPr bwMode="auto">
            <a:xfrm>
              <a:off x="6302375" y="1676400"/>
              <a:ext cx="1117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Database 2</a:t>
              </a:r>
            </a:p>
          </p:txBody>
        </p:sp>
        <p:sp>
          <p:nvSpPr>
            <p:cNvPr id="77833" name="Oval 9"/>
            <p:cNvSpPr>
              <a:spLocks noChangeArrowheads="1"/>
            </p:cNvSpPr>
            <p:nvPr/>
          </p:nvSpPr>
          <p:spPr bwMode="auto">
            <a:xfrm>
              <a:off x="7543800" y="1600200"/>
              <a:ext cx="1295400" cy="457200"/>
            </a:xfrm>
            <a:prstGeom prst="ellipse">
              <a:avLst/>
            </a:prstGeom>
            <a:solidFill>
              <a:srgbClr val="9DFF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endParaRPr lang="en-US"/>
            </a:p>
          </p:txBody>
        </p:sp>
        <p:sp>
          <p:nvSpPr>
            <p:cNvPr id="77834" name="Text Box 10"/>
            <p:cNvSpPr txBox="1">
              <a:spLocks noChangeArrowheads="1"/>
            </p:cNvSpPr>
            <p:nvPr/>
          </p:nvSpPr>
          <p:spPr bwMode="auto">
            <a:xfrm>
              <a:off x="7673975" y="1676400"/>
              <a:ext cx="1117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Database 3</a:t>
              </a:r>
            </a:p>
          </p:txBody>
        </p:sp>
        <p:sp>
          <p:nvSpPr>
            <p:cNvPr id="77835" name="Text Box 12"/>
            <p:cNvSpPr txBox="1">
              <a:spLocks noChangeArrowheads="1"/>
            </p:cNvSpPr>
            <p:nvPr/>
          </p:nvSpPr>
          <p:spPr bwMode="auto">
            <a:xfrm>
              <a:off x="4876800" y="2414588"/>
              <a:ext cx="1196975" cy="304800"/>
            </a:xfrm>
            <a:prstGeom prst="rect">
              <a:avLst/>
            </a:prstGeom>
            <a:solidFill>
              <a:srgbClr val="FFD5AB"/>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Translator 1</a:t>
              </a:r>
            </a:p>
          </p:txBody>
        </p:sp>
        <p:sp>
          <p:nvSpPr>
            <p:cNvPr id="77836" name="Text Box 14"/>
            <p:cNvSpPr txBox="1">
              <a:spLocks noChangeArrowheads="1"/>
            </p:cNvSpPr>
            <p:nvPr/>
          </p:nvSpPr>
          <p:spPr bwMode="auto">
            <a:xfrm>
              <a:off x="6248400" y="2438400"/>
              <a:ext cx="1225550" cy="304800"/>
            </a:xfrm>
            <a:prstGeom prst="rect">
              <a:avLst/>
            </a:prstGeom>
            <a:solidFill>
              <a:srgbClr val="FFD5AB"/>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t>Translator 2</a:t>
              </a:r>
            </a:p>
          </p:txBody>
        </p:sp>
        <p:sp>
          <p:nvSpPr>
            <p:cNvPr id="77837" name="Text Box 15"/>
            <p:cNvSpPr txBox="1">
              <a:spLocks noChangeArrowheads="1"/>
            </p:cNvSpPr>
            <p:nvPr/>
          </p:nvSpPr>
          <p:spPr bwMode="auto">
            <a:xfrm>
              <a:off x="7642225" y="2438400"/>
              <a:ext cx="1225550" cy="304800"/>
            </a:xfrm>
            <a:prstGeom prst="rect">
              <a:avLst/>
            </a:prstGeom>
            <a:solidFill>
              <a:srgbClr val="FFD5AB"/>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Translator 3</a:t>
              </a:r>
            </a:p>
          </p:txBody>
        </p:sp>
        <p:sp>
          <p:nvSpPr>
            <p:cNvPr id="77838" name="Oval 16"/>
            <p:cNvSpPr>
              <a:spLocks noChangeArrowheads="1"/>
            </p:cNvSpPr>
            <p:nvPr/>
          </p:nvSpPr>
          <p:spPr bwMode="auto">
            <a:xfrm>
              <a:off x="4800600" y="3048000"/>
              <a:ext cx="1295400" cy="457200"/>
            </a:xfrm>
            <a:prstGeom prst="ellipse">
              <a:avLst/>
            </a:prstGeom>
            <a:solidFill>
              <a:srgbClr val="9DFF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endParaRPr lang="en-US"/>
            </a:p>
          </p:txBody>
        </p:sp>
        <p:sp>
          <p:nvSpPr>
            <p:cNvPr id="77839" name="Text Box 17"/>
            <p:cNvSpPr txBox="1">
              <a:spLocks noChangeArrowheads="1"/>
            </p:cNvSpPr>
            <p:nvPr/>
          </p:nvSpPr>
          <p:spPr bwMode="auto">
            <a:xfrm>
              <a:off x="5181600" y="3124200"/>
              <a:ext cx="549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1</a:t>
              </a:r>
            </a:p>
          </p:txBody>
        </p:sp>
        <p:sp>
          <p:nvSpPr>
            <p:cNvPr id="77840" name="Oval 18"/>
            <p:cNvSpPr>
              <a:spLocks noChangeArrowheads="1"/>
            </p:cNvSpPr>
            <p:nvPr/>
          </p:nvSpPr>
          <p:spPr bwMode="auto">
            <a:xfrm>
              <a:off x="6248400" y="3048000"/>
              <a:ext cx="1295400" cy="457200"/>
            </a:xfrm>
            <a:prstGeom prst="ellipse">
              <a:avLst/>
            </a:prstGeom>
            <a:solidFill>
              <a:srgbClr val="9DFF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endParaRPr lang="en-US"/>
            </a:p>
          </p:txBody>
        </p:sp>
        <p:sp>
          <p:nvSpPr>
            <p:cNvPr id="77841" name="Oval 20"/>
            <p:cNvSpPr>
              <a:spLocks noChangeArrowheads="1"/>
            </p:cNvSpPr>
            <p:nvPr/>
          </p:nvSpPr>
          <p:spPr bwMode="auto">
            <a:xfrm>
              <a:off x="7620000" y="3048000"/>
              <a:ext cx="1295400" cy="457200"/>
            </a:xfrm>
            <a:prstGeom prst="ellipse">
              <a:avLst/>
            </a:prstGeom>
            <a:solidFill>
              <a:srgbClr val="9DFF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endParaRPr lang="en-US"/>
            </a:p>
          </p:txBody>
        </p:sp>
        <p:sp>
          <p:nvSpPr>
            <p:cNvPr id="77842" name="Text Box 22"/>
            <p:cNvSpPr txBox="1">
              <a:spLocks noChangeArrowheads="1"/>
            </p:cNvSpPr>
            <p:nvPr/>
          </p:nvSpPr>
          <p:spPr bwMode="auto">
            <a:xfrm>
              <a:off x="5883275" y="4281488"/>
              <a:ext cx="2193925" cy="366712"/>
            </a:xfrm>
            <a:prstGeom prst="rect">
              <a:avLst/>
            </a:prstGeom>
            <a:solidFill>
              <a:schemeClr val="folHlink"/>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INTEGRATOR</a:t>
              </a:r>
            </a:p>
          </p:txBody>
        </p:sp>
        <p:sp>
          <p:nvSpPr>
            <p:cNvPr id="77843" name="Oval 23"/>
            <p:cNvSpPr>
              <a:spLocks noChangeArrowheads="1"/>
            </p:cNvSpPr>
            <p:nvPr/>
          </p:nvSpPr>
          <p:spPr bwMode="auto">
            <a:xfrm>
              <a:off x="6248400" y="5257800"/>
              <a:ext cx="1295400" cy="457200"/>
            </a:xfrm>
            <a:prstGeom prst="ellipse">
              <a:avLst/>
            </a:prstGeom>
            <a:solidFill>
              <a:srgbClr val="9DFFE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r"/>
              <a:endParaRPr lang="en-US"/>
            </a:p>
          </p:txBody>
        </p:sp>
        <p:sp>
          <p:nvSpPr>
            <p:cNvPr id="77844" name="Text Box 24"/>
            <p:cNvSpPr txBox="1">
              <a:spLocks noChangeArrowheads="1"/>
            </p:cNvSpPr>
            <p:nvPr/>
          </p:nvSpPr>
          <p:spPr bwMode="auto">
            <a:xfrm>
              <a:off x="6629400" y="5334000"/>
              <a:ext cx="5349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GCS</a:t>
              </a:r>
            </a:p>
          </p:txBody>
        </p:sp>
        <p:sp>
          <p:nvSpPr>
            <p:cNvPr id="77845" name="Line 25"/>
            <p:cNvSpPr>
              <a:spLocks noChangeShapeType="1"/>
            </p:cNvSpPr>
            <p:nvPr/>
          </p:nvSpPr>
          <p:spPr bwMode="auto">
            <a:xfrm>
              <a:off x="5486400" y="2057400"/>
              <a:ext cx="0" cy="3571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46" name="Line 26"/>
            <p:cNvSpPr>
              <a:spLocks noChangeShapeType="1"/>
            </p:cNvSpPr>
            <p:nvPr/>
          </p:nvSpPr>
          <p:spPr bwMode="auto">
            <a:xfrm>
              <a:off x="6857999" y="2057400"/>
              <a:ext cx="3175" cy="3571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47" name="Line 27"/>
            <p:cNvSpPr>
              <a:spLocks noChangeShapeType="1"/>
            </p:cNvSpPr>
            <p:nvPr/>
          </p:nvSpPr>
          <p:spPr bwMode="auto">
            <a:xfrm>
              <a:off x="8229599" y="2057400"/>
              <a:ext cx="3175" cy="3571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48" name="Line 28"/>
            <p:cNvSpPr>
              <a:spLocks noChangeShapeType="1"/>
            </p:cNvSpPr>
            <p:nvPr/>
          </p:nvSpPr>
          <p:spPr bwMode="auto">
            <a:xfrm>
              <a:off x="68580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49" name="Line 29"/>
            <p:cNvSpPr>
              <a:spLocks noChangeShapeType="1"/>
            </p:cNvSpPr>
            <p:nvPr/>
          </p:nvSpPr>
          <p:spPr bwMode="auto">
            <a:xfrm>
              <a:off x="54864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50" name="Line 30"/>
            <p:cNvSpPr>
              <a:spLocks noChangeShapeType="1"/>
            </p:cNvSpPr>
            <p:nvPr/>
          </p:nvSpPr>
          <p:spPr bwMode="auto">
            <a:xfrm>
              <a:off x="8229600" y="2743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51" name="Line 31"/>
            <p:cNvSpPr>
              <a:spLocks noChangeShapeType="1"/>
            </p:cNvSpPr>
            <p:nvPr/>
          </p:nvSpPr>
          <p:spPr bwMode="auto">
            <a:xfrm>
              <a:off x="6934200" y="35052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52" name="Line 32"/>
            <p:cNvSpPr>
              <a:spLocks noChangeShapeType="1"/>
            </p:cNvSpPr>
            <p:nvPr/>
          </p:nvSpPr>
          <p:spPr bwMode="auto">
            <a:xfrm>
              <a:off x="5791200" y="3505200"/>
              <a:ext cx="381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53" name="Line 33"/>
            <p:cNvSpPr>
              <a:spLocks noChangeShapeType="1"/>
            </p:cNvSpPr>
            <p:nvPr/>
          </p:nvSpPr>
          <p:spPr bwMode="auto">
            <a:xfrm flipH="1">
              <a:off x="7696200" y="3505200"/>
              <a:ext cx="228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54" name="Line 34"/>
            <p:cNvSpPr>
              <a:spLocks noChangeShapeType="1"/>
            </p:cNvSpPr>
            <p:nvPr/>
          </p:nvSpPr>
          <p:spPr bwMode="auto">
            <a:xfrm>
              <a:off x="6934200"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55" name="Text Box 35"/>
            <p:cNvSpPr txBox="1">
              <a:spLocks noChangeArrowheads="1"/>
            </p:cNvSpPr>
            <p:nvPr/>
          </p:nvSpPr>
          <p:spPr bwMode="auto">
            <a:xfrm>
              <a:off x="4572000" y="3749675"/>
              <a:ext cx="1239838"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200" i="0">
                  <a:solidFill>
                    <a:schemeClr val="accent2"/>
                  </a:solidFill>
                </a:rPr>
                <a:t>Intermediate </a:t>
              </a:r>
            </a:p>
            <a:p>
              <a:pPr eaLnBrk="1" hangingPunct="1"/>
              <a:r>
                <a:rPr lang="en-US" sz="1200" i="0">
                  <a:solidFill>
                    <a:schemeClr val="accent2"/>
                  </a:solidFill>
                </a:rPr>
                <a:t>schema in </a:t>
              </a:r>
            </a:p>
            <a:p>
              <a:pPr eaLnBrk="1" hangingPunct="1"/>
              <a:r>
                <a:rPr lang="en-US" sz="1200" i="0">
                  <a:solidFill>
                    <a:schemeClr val="accent2"/>
                  </a:solidFill>
                </a:rPr>
                <a:t>canonical</a:t>
              </a:r>
            </a:p>
            <a:p>
              <a:pPr eaLnBrk="1" hangingPunct="1"/>
              <a:r>
                <a:rPr lang="en-US" sz="1200" i="0">
                  <a:solidFill>
                    <a:schemeClr val="accent2"/>
                  </a:solidFill>
                </a:rPr>
                <a:t>representation</a:t>
              </a:r>
            </a:p>
          </p:txBody>
        </p:sp>
        <p:sp>
          <p:nvSpPr>
            <p:cNvPr id="77856" name="Line 36"/>
            <p:cNvSpPr>
              <a:spLocks noChangeShapeType="1"/>
            </p:cNvSpPr>
            <p:nvPr/>
          </p:nvSpPr>
          <p:spPr bwMode="auto">
            <a:xfrm flipV="1">
              <a:off x="5257800" y="3391215"/>
              <a:ext cx="152400" cy="381000"/>
            </a:xfrm>
            <a:prstGeom prst="line">
              <a:avLst/>
            </a:prstGeom>
            <a:noFill/>
            <a:ln w="127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57" name="Text Box 37"/>
            <p:cNvSpPr txBox="1">
              <a:spLocks noChangeArrowheads="1"/>
            </p:cNvSpPr>
            <p:nvPr/>
          </p:nvSpPr>
          <p:spPr bwMode="auto">
            <a:xfrm>
              <a:off x="8042275" y="31242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3</a:t>
              </a:r>
            </a:p>
          </p:txBody>
        </p:sp>
        <p:sp>
          <p:nvSpPr>
            <p:cNvPr id="77858" name="Text Box 38"/>
            <p:cNvSpPr txBox="1">
              <a:spLocks noChangeArrowheads="1"/>
            </p:cNvSpPr>
            <p:nvPr/>
          </p:nvSpPr>
          <p:spPr bwMode="auto">
            <a:xfrm>
              <a:off x="6629400" y="3124200"/>
              <a:ext cx="5683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a:t>InS</a:t>
              </a:r>
              <a:r>
                <a:rPr lang="en-US" sz="1400" i="0" baseline="-25000"/>
                <a:t>2</a:t>
              </a:r>
            </a:p>
          </p:txBody>
        </p:sp>
      </p:grpSp>
      <p:sp>
        <p:nvSpPr>
          <p:cNvPr id="3" name="Oval 2"/>
          <p:cNvSpPr/>
          <p:nvPr/>
        </p:nvSpPr>
        <p:spPr bwMode="auto">
          <a:xfrm>
            <a:off x="8575675" y="2133600"/>
            <a:ext cx="374650" cy="357554"/>
          </a:xfrm>
          <a:prstGeom prst="ellipse">
            <a:avLst/>
          </a:prstGeom>
          <a:solidFill>
            <a:srgbClr val="FF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Comic Sans MS" pitchFamily="66" charset="0"/>
              </a:rPr>
              <a:t>1</a:t>
            </a:r>
          </a:p>
        </p:txBody>
      </p:sp>
      <p:sp>
        <p:nvSpPr>
          <p:cNvPr id="36" name="Oval 35"/>
          <p:cNvSpPr/>
          <p:nvPr/>
        </p:nvSpPr>
        <p:spPr bwMode="auto">
          <a:xfrm>
            <a:off x="7808912" y="4026511"/>
            <a:ext cx="374650" cy="357554"/>
          </a:xfrm>
          <a:prstGeom prst="ellipse">
            <a:avLst/>
          </a:prstGeom>
          <a:solidFill>
            <a:srgbClr val="FF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2000" i="0" dirty="0">
                <a:solidFill>
                  <a:schemeClr val="bg1"/>
                </a:solidFill>
              </a:rPr>
              <a:t>2</a:t>
            </a:r>
            <a:endParaRPr kumimoji="0" lang="en-US" sz="20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414059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7827">
                                            <p:txEl>
                                              <p:pRg st="3" end="3"/>
                                            </p:txEl>
                                          </p:spTgt>
                                        </p:tgtEl>
                                        <p:attrNameLst>
                                          <p:attrName>style.visibility</p:attrName>
                                        </p:attrNameLst>
                                      </p:cBhvr>
                                      <p:to>
                                        <p:strVal val="visible"/>
                                      </p:to>
                                    </p:set>
                                    <p:animEffect transition="in" filter="wipe(left)">
                                      <p:cBhvr>
                                        <p:cTn id="7" dur="500"/>
                                        <p:tgtEl>
                                          <p:spTgt spid="77827">
                                            <p:txEl>
                                              <p:pRg st="3" end="3"/>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0"/>
                                        <p:tgtEl>
                                          <p:spTgt spid="3"/>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Effect transition="in" filter="wipe(left)">
                                      <p:cBhvr>
                                        <p:cTn id="19" dur="500"/>
                                        <p:tgtEl>
                                          <p:spTgt spid="77827">
                                            <p:txEl>
                                              <p:pRg st="4" end="4"/>
                                            </p:txEl>
                                          </p:spTgt>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dissolve">
                                      <p:cBhvr>
                                        <p:cTn id="23" dur="1000"/>
                                        <p:tgtEl>
                                          <p:spTgt spid="36"/>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animEffect transition="in" filter="wipe(left)">
                                      <p:cBhvr>
                                        <p:cTn id="27"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457200"/>
            <a:ext cx="7772400" cy="533400"/>
          </a:xfrm>
        </p:spPr>
        <p:txBody>
          <a:bodyPr/>
          <a:lstStyle/>
          <a:p>
            <a:pPr eaLnBrk="1" hangingPunct="1"/>
            <a:r>
              <a:rPr lang="en-US" sz="3600" b="1">
                <a:solidFill>
                  <a:srgbClr val="800000"/>
                </a:solidFill>
                <a:latin typeface="Comic Sans MS" pitchFamily="66" charset="0"/>
              </a:rPr>
              <a:t>Network Data Model (Review)</a:t>
            </a:r>
          </a:p>
        </p:txBody>
      </p:sp>
      <p:sp>
        <p:nvSpPr>
          <p:cNvPr id="78851" name="Rectangle 3"/>
          <p:cNvSpPr>
            <a:spLocks noGrp="1" noChangeArrowheads="1"/>
          </p:cNvSpPr>
          <p:nvPr>
            <p:ph type="body" idx="1"/>
          </p:nvPr>
        </p:nvSpPr>
        <p:spPr>
          <a:xfrm>
            <a:off x="685800" y="1219200"/>
            <a:ext cx="8032750" cy="4800600"/>
          </a:xfrm>
        </p:spPr>
        <p:txBody>
          <a:bodyPr/>
          <a:lstStyle/>
          <a:p>
            <a:pPr eaLnBrk="1" hangingPunct="1">
              <a:spcAft>
                <a:spcPts val="600"/>
              </a:spcAft>
            </a:pPr>
            <a:r>
              <a:rPr lang="en-US" sz="2400" dirty="0">
                <a:latin typeface="Comic Sans MS" pitchFamily="66" charset="0"/>
              </a:rPr>
              <a:t>There are two basic data structures in the network model:  </a:t>
            </a:r>
            <a:r>
              <a:rPr lang="en-US" sz="2400" dirty="0">
                <a:solidFill>
                  <a:srgbClr val="800080"/>
                </a:solidFill>
                <a:latin typeface="Comic Sans MS" pitchFamily="66" charset="0"/>
              </a:rPr>
              <a:t>records</a:t>
            </a:r>
            <a:r>
              <a:rPr lang="en-US" sz="2400" dirty="0">
                <a:latin typeface="Comic Sans MS" pitchFamily="66" charset="0"/>
              </a:rPr>
              <a:t>  and  </a:t>
            </a:r>
            <a:r>
              <a:rPr lang="en-US" sz="2400" dirty="0">
                <a:solidFill>
                  <a:srgbClr val="800080"/>
                </a:solidFill>
                <a:latin typeface="Comic Sans MS" pitchFamily="66" charset="0"/>
              </a:rPr>
              <a:t>sets</a:t>
            </a:r>
            <a:r>
              <a:rPr lang="en-US" sz="2400" dirty="0">
                <a:latin typeface="Comic Sans MS" pitchFamily="66" charset="0"/>
              </a:rPr>
              <a:t>.</a:t>
            </a:r>
          </a:p>
          <a:p>
            <a:pPr lvl="1" eaLnBrk="1" hangingPunct="1">
              <a:buFontTx/>
              <a:buNone/>
            </a:pPr>
            <a:r>
              <a:rPr lang="en-US" sz="1600" b="1" dirty="0">
                <a:solidFill>
                  <a:srgbClr val="800080"/>
                </a:solidFill>
                <a:latin typeface="Comic Sans MS" pitchFamily="66" charset="0"/>
              </a:rPr>
              <a:t>Record type</a:t>
            </a:r>
            <a:r>
              <a:rPr lang="en-US" sz="1600" dirty="0">
                <a:latin typeface="Comic Sans MS" pitchFamily="66" charset="0"/>
              </a:rPr>
              <a:t>:  a group of records of the same type.</a:t>
            </a:r>
          </a:p>
          <a:p>
            <a:pPr lvl="1" eaLnBrk="1" hangingPunct="1">
              <a:spcAft>
                <a:spcPts val="1200"/>
              </a:spcAft>
              <a:buFontTx/>
              <a:buNone/>
            </a:pPr>
            <a:r>
              <a:rPr lang="en-US" sz="1600" b="1" dirty="0">
                <a:solidFill>
                  <a:srgbClr val="800080"/>
                </a:solidFill>
                <a:latin typeface="Comic Sans MS" pitchFamily="66" charset="0"/>
              </a:rPr>
              <a:t>Set type</a:t>
            </a:r>
            <a:r>
              <a:rPr lang="en-US" sz="1600" dirty="0">
                <a:latin typeface="Comic Sans MS" pitchFamily="66" charset="0"/>
              </a:rPr>
              <a:t>:  indicates a many-to-one relationship in the direction of the arrow.</a:t>
            </a:r>
            <a:endParaRPr lang="en-US" sz="1600" dirty="0">
              <a:solidFill>
                <a:srgbClr val="007053"/>
              </a:solidFill>
              <a:latin typeface="Comic Sans MS" pitchFamily="66" charset="0"/>
            </a:endParaRPr>
          </a:p>
          <a:p>
            <a:pPr lvl="1" eaLnBrk="1" hangingPunct="1">
              <a:spcAft>
                <a:spcPct val="25000"/>
              </a:spcAft>
              <a:buFontTx/>
              <a:buNone/>
            </a:pPr>
            <a:r>
              <a:rPr lang="en-US" sz="1600" dirty="0">
                <a:solidFill>
                  <a:srgbClr val="007053"/>
                </a:solidFill>
                <a:latin typeface="Comic Sans MS" pitchFamily="66" charset="0"/>
              </a:rPr>
              <a:t>DEPARTMENT (DEPT-NAME, BUDGET, MANAGER)</a:t>
            </a:r>
          </a:p>
          <a:p>
            <a:pPr lvl="1" eaLnBrk="1" hangingPunct="1">
              <a:buFontTx/>
              <a:buNone/>
            </a:pPr>
            <a:endParaRPr lang="en-US" sz="1600" dirty="0">
              <a:solidFill>
                <a:srgbClr val="007053"/>
              </a:solidFill>
              <a:latin typeface="Comic Sans MS" pitchFamily="66" charset="0"/>
            </a:endParaRPr>
          </a:p>
          <a:p>
            <a:pPr lvl="1" eaLnBrk="1" hangingPunct="1">
              <a:buFontTx/>
              <a:buNone/>
            </a:pPr>
            <a:r>
              <a:rPr lang="en-US" sz="1600" dirty="0">
                <a:solidFill>
                  <a:srgbClr val="007053"/>
                </a:solidFill>
                <a:latin typeface="Comic Sans MS" pitchFamily="66" charset="0"/>
              </a:rPr>
              <a:t>EMPLOYEE (E#, NAME, ADDRESS, TITLE, SALARY)</a:t>
            </a:r>
          </a:p>
          <a:p>
            <a:pPr eaLnBrk="1" hangingPunct="1">
              <a:spcBef>
                <a:spcPts val="1800"/>
              </a:spcBef>
            </a:pPr>
            <a:r>
              <a:rPr lang="en-US" sz="2400" dirty="0">
                <a:latin typeface="Comic Sans MS" pitchFamily="66" charset="0"/>
              </a:rPr>
              <a:t>Implementation of set instances:</a:t>
            </a:r>
          </a:p>
        </p:txBody>
      </p:sp>
      <p:grpSp>
        <p:nvGrpSpPr>
          <p:cNvPr id="2" name="Group 1"/>
          <p:cNvGrpSpPr/>
          <p:nvPr/>
        </p:nvGrpSpPr>
        <p:grpSpPr>
          <a:xfrm>
            <a:off x="3641725" y="2856700"/>
            <a:ext cx="5076825" cy="991133"/>
            <a:chOff x="3641725" y="3276067"/>
            <a:chExt cx="5076825" cy="991133"/>
          </a:xfrm>
        </p:grpSpPr>
        <p:sp>
          <p:nvSpPr>
            <p:cNvPr id="78878" name="Line 4"/>
            <p:cNvSpPr>
              <a:spLocks noChangeShapeType="1"/>
            </p:cNvSpPr>
            <p:nvPr/>
          </p:nvSpPr>
          <p:spPr bwMode="auto">
            <a:xfrm flipH="1" flipV="1">
              <a:off x="3657600" y="3505200"/>
              <a:ext cx="6394" cy="368211"/>
            </a:xfrm>
            <a:prstGeom prst="line">
              <a:avLst/>
            </a:prstGeom>
            <a:noFill/>
            <a:ln w="190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8879" name="Text Box 5"/>
            <p:cNvSpPr txBox="1">
              <a:spLocks noChangeArrowheads="1"/>
            </p:cNvSpPr>
            <p:nvPr/>
          </p:nvSpPr>
          <p:spPr bwMode="auto">
            <a:xfrm>
              <a:off x="3641725" y="3581400"/>
              <a:ext cx="850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rgbClr val="FF0000"/>
                  </a:solidFill>
                </a:rPr>
                <a:t>Employs</a:t>
              </a:r>
            </a:p>
          </p:txBody>
        </p:sp>
        <p:grpSp>
          <p:nvGrpSpPr>
            <p:cNvPr id="5" name="Group 4"/>
            <p:cNvGrpSpPr/>
            <p:nvPr/>
          </p:nvGrpSpPr>
          <p:grpSpPr>
            <a:xfrm>
              <a:off x="4419600" y="3276067"/>
              <a:ext cx="4298950" cy="991133"/>
              <a:chOff x="4419600" y="2285467"/>
              <a:chExt cx="4298950" cy="991133"/>
            </a:xfrm>
          </p:grpSpPr>
          <p:sp>
            <p:nvSpPr>
              <p:cNvPr id="78876" name="Text Box 6"/>
              <p:cNvSpPr txBox="1">
                <a:spLocks noChangeArrowheads="1"/>
              </p:cNvSpPr>
              <p:nvPr/>
            </p:nvSpPr>
            <p:spPr bwMode="auto">
              <a:xfrm>
                <a:off x="6553200" y="2285467"/>
                <a:ext cx="1708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chemeClr val="accent2"/>
                    </a:solidFill>
                  </a:rPr>
                  <a:t>owner record type</a:t>
                </a:r>
              </a:p>
            </p:txBody>
          </p:sp>
          <p:sp>
            <p:nvSpPr>
              <p:cNvPr id="78877" name="Line 9"/>
              <p:cNvSpPr>
                <a:spLocks noChangeShapeType="1"/>
              </p:cNvSpPr>
              <p:nvPr/>
            </p:nvSpPr>
            <p:spPr bwMode="auto">
              <a:xfrm flipH="1" flipV="1">
                <a:off x="6172200" y="2362199"/>
                <a:ext cx="457200" cy="75667"/>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8880" name="Text Box 7"/>
              <p:cNvSpPr txBox="1">
                <a:spLocks noChangeArrowheads="1"/>
              </p:cNvSpPr>
              <p:nvPr/>
            </p:nvSpPr>
            <p:spPr bwMode="auto">
              <a:xfrm>
                <a:off x="6689725" y="2590800"/>
                <a:ext cx="189346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chemeClr val="accent2"/>
                    </a:solidFill>
                  </a:rPr>
                  <a:t>set type (many-to-1)</a:t>
                </a:r>
              </a:p>
            </p:txBody>
          </p:sp>
          <p:sp>
            <p:nvSpPr>
              <p:cNvPr id="78881" name="Text Box 8"/>
              <p:cNvSpPr txBox="1">
                <a:spLocks noChangeArrowheads="1"/>
              </p:cNvSpPr>
              <p:nvPr/>
            </p:nvSpPr>
            <p:spPr bwMode="auto">
              <a:xfrm>
                <a:off x="6842125" y="2971800"/>
                <a:ext cx="18764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chemeClr val="accent2"/>
                    </a:solidFill>
                  </a:rPr>
                  <a:t>member record type</a:t>
                </a:r>
              </a:p>
            </p:txBody>
          </p:sp>
          <p:sp>
            <p:nvSpPr>
              <p:cNvPr id="78882" name="Line 10"/>
              <p:cNvSpPr>
                <a:spLocks noChangeShapeType="1"/>
              </p:cNvSpPr>
              <p:nvPr/>
            </p:nvSpPr>
            <p:spPr bwMode="auto">
              <a:xfrm flipH="1">
                <a:off x="4419600" y="2743200"/>
                <a:ext cx="2286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8883" name="Line 11"/>
              <p:cNvSpPr>
                <a:spLocks noChangeShapeType="1"/>
              </p:cNvSpPr>
              <p:nvPr/>
            </p:nvSpPr>
            <p:spPr bwMode="auto">
              <a:xfrm flipH="1" flipV="1">
                <a:off x="6400800" y="3048000"/>
                <a:ext cx="457200" cy="762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grpSp>
        <p:nvGrpSpPr>
          <p:cNvPr id="3" name="Group 33"/>
          <p:cNvGrpSpPr>
            <a:grpSpLocks/>
          </p:cNvGrpSpPr>
          <p:nvPr/>
        </p:nvGrpSpPr>
        <p:grpSpPr bwMode="auto">
          <a:xfrm>
            <a:off x="914400" y="4452938"/>
            <a:ext cx="7789863" cy="1871662"/>
            <a:chOff x="822325" y="4560888"/>
            <a:chExt cx="7789863" cy="1871662"/>
          </a:xfrm>
        </p:grpSpPr>
        <p:sp>
          <p:nvSpPr>
            <p:cNvPr id="78854" name="Rectangle 12"/>
            <p:cNvSpPr>
              <a:spLocks noChangeArrowheads="1"/>
            </p:cNvSpPr>
            <p:nvPr/>
          </p:nvSpPr>
          <p:spPr bwMode="auto">
            <a:xfrm>
              <a:off x="914400" y="4876800"/>
              <a:ext cx="3581400" cy="304800"/>
            </a:xfrm>
            <a:prstGeom prst="rect">
              <a:avLst/>
            </a:prstGeom>
            <a:solidFill>
              <a:srgbClr val="FFD5AB"/>
            </a:solidFill>
            <a:ln w="9525">
              <a:solidFill>
                <a:schemeClr val="tx1"/>
              </a:solidFill>
              <a:miter lim="800000"/>
              <a:headEnd/>
              <a:tailEnd/>
            </a:ln>
          </p:spPr>
          <p:txBody>
            <a:bodyPr wrap="none" anchor="ctr"/>
            <a:lstStyle/>
            <a:p>
              <a:pPr algn="ctr"/>
              <a:endParaRPr lang="en-US" i="0"/>
            </a:p>
          </p:txBody>
        </p:sp>
        <p:sp>
          <p:nvSpPr>
            <p:cNvPr id="78855" name="Text Box 14"/>
            <p:cNvSpPr txBox="1">
              <a:spLocks noChangeArrowheads="1"/>
            </p:cNvSpPr>
            <p:nvPr/>
          </p:nvSpPr>
          <p:spPr bwMode="auto">
            <a:xfrm>
              <a:off x="914400" y="4876800"/>
              <a:ext cx="1069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Database</a:t>
              </a:r>
            </a:p>
          </p:txBody>
        </p:sp>
        <p:sp>
          <p:nvSpPr>
            <p:cNvPr id="78856" name="Line 16"/>
            <p:cNvSpPr>
              <a:spLocks noChangeShapeType="1"/>
            </p:cNvSpPr>
            <p:nvPr/>
          </p:nvSpPr>
          <p:spPr bwMode="auto">
            <a:xfrm>
              <a:off x="1981200" y="48768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57" name="Line 17"/>
            <p:cNvSpPr>
              <a:spLocks noChangeShapeType="1"/>
            </p:cNvSpPr>
            <p:nvPr/>
          </p:nvSpPr>
          <p:spPr bwMode="auto">
            <a:xfrm>
              <a:off x="4191000" y="48768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58" name="Rectangle 18"/>
            <p:cNvSpPr>
              <a:spLocks noChangeArrowheads="1"/>
            </p:cNvSpPr>
            <p:nvPr/>
          </p:nvSpPr>
          <p:spPr bwMode="auto">
            <a:xfrm>
              <a:off x="1905000" y="5530850"/>
              <a:ext cx="2819400" cy="304800"/>
            </a:xfrm>
            <a:prstGeom prst="rect">
              <a:avLst/>
            </a:prstGeom>
            <a:solidFill>
              <a:srgbClr val="FFD5AB"/>
            </a:solidFill>
            <a:ln w="9525">
              <a:solidFill>
                <a:schemeClr val="tx1"/>
              </a:solidFill>
              <a:miter lim="800000"/>
              <a:headEnd/>
              <a:tailEnd/>
            </a:ln>
          </p:spPr>
          <p:txBody>
            <a:bodyPr wrap="none" anchor="ctr"/>
            <a:lstStyle/>
            <a:p>
              <a:pPr algn="ctr"/>
              <a:endParaRPr lang="en-US" i="0"/>
            </a:p>
          </p:txBody>
        </p:sp>
        <p:sp>
          <p:nvSpPr>
            <p:cNvPr id="78859" name="Text Box 19"/>
            <p:cNvSpPr txBox="1">
              <a:spLocks noChangeArrowheads="1"/>
            </p:cNvSpPr>
            <p:nvPr/>
          </p:nvSpPr>
          <p:spPr bwMode="auto">
            <a:xfrm>
              <a:off x="1905000" y="5530850"/>
              <a:ext cx="10207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Jones, L.</a:t>
              </a:r>
            </a:p>
          </p:txBody>
        </p:sp>
        <p:sp>
          <p:nvSpPr>
            <p:cNvPr id="78860" name="Line 20"/>
            <p:cNvSpPr>
              <a:spLocks noChangeShapeType="1"/>
            </p:cNvSpPr>
            <p:nvPr/>
          </p:nvSpPr>
          <p:spPr bwMode="auto">
            <a:xfrm>
              <a:off x="2971800" y="5530850"/>
              <a:ext cx="1588"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61" name="Line 21"/>
            <p:cNvSpPr>
              <a:spLocks noChangeShapeType="1"/>
            </p:cNvSpPr>
            <p:nvPr/>
          </p:nvSpPr>
          <p:spPr bwMode="auto">
            <a:xfrm>
              <a:off x="4419600" y="5530850"/>
              <a:ext cx="1588"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62" name="Rectangle 22"/>
            <p:cNvSpPr>
              <a:spLocks noChangeArrowheads="1"/>
            </p:cNvSpPr>
            <p:nvPr/>
          </p:nvSpPr>
          <p:spPr bwMode="auto">
            <a:xfrm>
              <a:off x="2439988" y="6064250"/>
              <a:ext cx="2819400" cy="304800"/>
            </a:xfrm>
            <a:prstGeom prst="rect">
              <a:avLst/>
            </a:prstGeom>
            <a:solidFill>
              <a:srgbClr val="FFD5AB"/>
            </a:solidFill>
            <a:ln w="9525">
              <a:solidFill>
                <a:schemeClr val="tx1"/>
              </a:solidFill>
              <a:miter lim="800000"/>
              <a:headEnd/>
              <a:tailEnd/>
            </a:ln>
          </p:spPr>
          <p:txBody>
            <a:bodyPr wrap="none" anchor="ctr"/>
            <a:lstStyle/>
            <a:p>
              <a:pPr algn="ctr"/>
              <a:endParaRPr lang="en-US" i="0"/>
            </a:p>
          </p:txBody>
        </p:sp>
        <p:sp>
          <p:nvSpPr>
            <p:cNvPr id="78863" name="Text Box 23"/>
            <p:cNvSpPr txBox="1">
              <a:spLocks noChangeArrowheads="1"/>
            </p:cNvSpPr>
            <p:nvPr/>
          </p:nvSpPr>
          <p:spPr bwMode="auto">
            <a:xfrm>
              <a:off x="2439988" y="6064250"/>
              <a:ext cx="9588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Patel, J.</a:t>
              </a:r>
            </a:p>
          </p:txBody>
        </p:sp>
        <p:sp>
          <p:nvSpPr>
            <p:cNvPr id="78864" name="Line 24"/>
            <p:cNvSpPr>
              <a:spLocks noChangeShapeType="1"/>
            </p:cNvSpPr>
            <p:nvPr/>
          </p:nvSpPr>
          <p:spPr bwMode="auto">
            <a:xfrm>
              <a:off x="3506788" y="6064250"/>
              <a:ext cx="1587"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65" name="Line 25"/>
            <p:cNvSpPr>
              <a:spLocks noChangeShapeType="1"/>
            </p:cNvSpPr>
            <p:nvPr/>
          </p:nvSpPr>
          <p:spPr bwMode="auto">
            <a:xfrm>
              <a:off x="4954588" y="6064250"/>
              <a:ext cx="1587"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66" name="Rectangle 26"/>
            <p:cNvSpPr>
              <a:spLocks noChangeArrowheads="1"/>
            </p:cNvSpPr>
            <p:nvPr/>
          </p:nvSpPr>
          <p:spPr bwMode="auto">
            <a:xfrm>
              <a:off x="5792788" y="6096000"/>
              <a:ext cx="2819400" cy="304800"/>
            </a:xfrm>
            <a:prstGeom prst="rect">
              <a:avLst/>
            </a:prstGeom>
            <a:solidFill>
              <a:srgbClr val="FFD5AB"/>
            </a:solidFill>
            <a:ln w="9525">
              <a:solidFill>
                <a:schemeClr val="tx1"/>
              </a:solidFill>
              <a:miter lim="800000"/>
              <a:headEnd/>
              <a:tailEnd/>
            </a:ln>
          </p:spPr>
          <p:txBody>
            <a:bodyPr wrap="none" anchor="ctr"/>
            <a:lstStyle/>
            <a:p>
              <a:pPr algn="ctr"/>
              <a:endParaRPr lang="en-US" i="0"/>
            </a:p>
          </p:txBody>
        </p:sp>
        <p:sp>
          <p:nvSpPr>
            <p:cNvPr id="78867" name="Text Box 27"/>
            <p:cNvSpPr txBox="1">
              <a:spLocks noChangeArrowheads="1"/>
            </p:cNvSpPr>
            <p:nvPr/>
          </p:nvSpPr>
          <p:spPr bwMode="auto">
            <a:xfrm>
              <a:off x="5792788" y="6096000"/>
              <a:ext cx="7127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t>Vu, K.</a:t>
              </a:r>
            </a:p>
          </p:txBody>
        </p:sp>
        <p:sp>
          <p:nvSpPr>
            <p:cNvPr id="78868" name="Line 28"/>
            <p:cNvSpPr>
              <a:spLocks noChangeShapeType="1"/>
            </p:cNvSpPr>
            <p:nvPr/>
          </p:nvSpPr>
          <p:spPr bwMode="auto">
            <a:xfrm>
              <a:off x="6859588" y="6096000"/>
              <a:ext cx="1587"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69" name="Line 29"/>
            <p:cNvSpPr>
              <a:spLocks noChangeShapeType="1"/>
            </p:cNvSpPr>
            <p:nvPr/>
          </p:nvSpPr>
          <p:spPr bwMode="auto">
            <a:xfrm>
              <a:off x="8307388" y="6096000"/>
              <a:ext cx="1587"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870" name="Line 30"/>
            <p:cNvSpPr>
              <a:spLocks noChangeShapeType="1"/>
            </p:cNvSpPr>
            <p:nvPr/>
          </p:nvSpPr>
          <p:spPr bwMode="auto">
            <a:xfrm flipH="1">
              <a:off x="4191000" y="5029200"/>
              <a:ext cx="152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8871" name="Line 31"/>
            <p:cNvSpPr>
              <a:spLocks noChangeShapeType="1"/>
            </p:cNvSpPr>
            <p:nvPr/>
          </p:nvSpPr>
          <p:spPr bwMode="auto">
            <a:xfrm>
              <a:off x="4572000" y="5638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8872" name="Line 32"/>
            <p:cNvSpPr>
              <a:spLocks noChangeShapeType="1"/>
            </p:cNvSpPr>
            <p:nvPr/>
          </p:nvSpPr>
          <p:spPr bwMode="auto">
            <a:xfrm>
              <a:off x="5105400" y="6248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8873" name="Freeform 33"/>
            <p:cNvSpPr>
              <a:spLocks/>
            </p:cNvSpPr>
            <p:nvPr/>
          </p:nvSpPr>
          <p:spPr bwMode="auto">
            <a:xfrm>
              <a:off x="4495800" y="5029200"/>
              <a:ext cx="4013200" cy="1219200"/>
            </a:xfrm>
            <a:custGeom>
              <a:avLst/>
              <a:gdLst>
                <a:gd name="T0" fmla="*/ 2147483647 w 2528"/>
                <a:gd name="T1" fmla="*/ 2147483647 h 768"/>
                <a:gd name="T2" fmla="*/ 2147483647 w 2528"/>
                <a:gd name="T3" fmla="*/ 2147483647 h 768"/>
                <a:gd name="T4" fmla="*/ 2147483647 w 2528"/>
                <a:gd name="T5" fmla="*/ 2147483647 h 768"/>
                <a:gd name="T6" fmla="*/ 0 w 2528"/>
                <a:gd name="T7" fmla="*/ 0 h 768"/>
                <a:gd name="T8" fmla="*/ 0 60000 65536"/>
                <a:gd name="T9" fmla="*/ 0 60000 65536"/>
                <a:gd name="T10" fmla="*/ 0 60000 65536"/>
                <a:gd name="T11" fmla="*/ 0 60000 65536"/>
                <a:gd name="T12" fmla="*/ 0 w 2528"/>
                <a:gd name="T13" fmla="*/ 0 h 768"/>
                <a:gd name="T14" fmla="*/ 2528 w 2528"/>
                <a:gd name="T15" fmla="*/ 768 h 768"/>
              </a:gdLst>
              <a:ahLst/>
              <a:cxnLst>
                <a:cxn ang="T8">
                  <a:pos x="T0" y="T1"/>
                </a:cxn>
                <a:cxn ang="T9">
                  <a:pos x="T2" y="T3"/>
                </a:cxn>
                <a:cxn ang="T10">
                  <a:pos x="T4" y="T5"/>
                </a:cxn>
                <a:cxn ang="T11">
                  <a:pos x="T6" y="T7"/>
                </a:cxn>
              </a:cxnLst>
              <a:rect l="T12" t="T13" r="T14" b="T15"/>
              <a:pathLst>
                <a:path w="2528" h="768">
                  <a:moveTo>
                    <a:pt x="2496" y="768"/>
                  </a:moveTo>
                  <a:cubicBezTo>
                    <a:pt x="2512" y="672"/>
                    <a:pt x="2528" y="576"/>
                    <a:pt x="2448" y="480"/>
                  </a:cubicBezTo>
                  <a:cubicBezTo>
                    <a:pt x="2368" y="384"/>
                    <a:pt x="2424" y="272"/>
                    <a:pt x="2016" y="192"/>
                  </a:cubicBezTo>
                  <a:cubicBezTo>
                    <a:pt x="1608" y="112"/>
                    <a:pt x="804" y="56"/>
                    <a:pt x="0" y="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8874" name="Text Box 34"/>
            <p:cNvSpPr txBox="1">
              <a:spLocks noChangeArrowheads="1"/>
            </p:cNvSpPr>
            <p:nvPr/>
          </p:nvSpPr>
          <p:spPr bwMode="auto">
            <a:xfrm>
              <a:off x="822325" y="4560888"/>
              <a:ext cx="3054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a:solidFill>
                    <a:schemeClr val="accent2"/>
                  </a:solidFill>
                </a:rPr>
                <a:t>DEPARTMENT (owner record)</a:t>
              </a:r>
            </a:p>
          </p:txBody>
        </p:sp>
        <p:sp>
          <p:nvSpPr>
            <p:cNvPr id="78875" name="Text Box 35"/>
            <p:cNvSpPr txBox="1">
              <a:spLocks noChangeArrowheads="1"/>
            </p:cNvSpPr>
            <p:nvPr/>
          </p:nvSpPr>
          <p:spPr bwMode="auto">
            <a:xfrm>
              <a:off x="4953000" y="5362575"/>
              <a:ext cx="18859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solidFill>
                    <a:schemeClr val="accent2"/>
                  </a:solidFill>
                </a:rPr>
                <a:t>EMPLOYEE</a:t>
              </a:r>
            </a:p>
            <a:p>
              <a:pPr eaLnBrk="1" hangingPunct="1"/>
              <a:r>
                <a:rPr lang="en-US" sz="1600" i="0" dirty="0">
                  <a:solidFill>
                    <a:schemeClr val="accent2"/>
                  </a:solidFill>
                </a:rPr>
                <a:t>(member records)</a:t>
              </a:r>
            </a:p>
          </p:txBody>
        </p:sp>
      </p:grpSp>
      <p:sp>
        <p:nvSpPr>
          <p:cNvPr id="6" name="Rounded Rectangular Callout 5"/>
          <p:cNvSpPr/>
          <p:nvPr/>
        </p:nvSpPr>
        <p:spPr bwMode="auto">
          <a:xfrm>
            <a:off x="6096004" y="3924034"/>
            <a:ext cx="2714608" cy="958850"/>
          </a:xfrm>
          <a:prstGeom prst="wedgeRoundRectCallout">
            <a:avLst>
              <a:gd name="adj1" fmla="val -38296"/>
              <a:gd name="adj2" fmla="val 80310"/>
              <a:gd name="adj3" fmla="val 16667"/>
            </a:avLst>
          </a:prstGeom>
          <a:solidFill>
            <a:schemeClr val="accent2"/>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A one-to-many relationship for “Database” department</a:t>
            </a:r>
          </a:p>
        </p:txBody>
      </p:sp>
    </p:spTree>
    <p:extLst>
      <p:ext uri="{BB962C8B-B14F-4D97-AF65-F5344CB8AC3E}">
        <p14:creationId xmlns:p14="http://schemas.microsoft.com/office/powerpoint/2010/main" val="18027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8851">
                                            <p:txEl>
                                              <p:pRg st="6" end="6"/>
                                            </p:txEl>
                                          </p:spTgt>
                                        </p:tgtEl>
                                        <p:attrNameLst>
                                          <p:attrName>style.visibility</p:attrName>
                                        </p:attrNameLst>
                                      </p:cBhvr>
                                      <p:to>
                                        <p:strVal val="visible"/>
                                      </p:to>
                                    </p:set>
                                    <p:animEffect transition="in" filter="fade">
                                      <p:cBhvr>
                                        <p:cTn id="12" dur="1000"/>
                                        <p:tgtEl>
                                          <p:spTgt spid="78851">
                                            <p:txEl>
                                              <p:pRg st="6" end="6"/>
                                            </p:txEl>
                                          </p:spTgt>
                                        </p:tgtEl>
                                      </p:cBhvr>
                                    </p:animEffect>
                                    <p:anim calcmode="lin" valueType="num">
                                      <p:cBhvr>
                                        <p:cTn id="13" dur="1000" fill="hold"/>
                                        <p:tgtEl>
                                          <p:spTgt spid="78851">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78851">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542925" y="76201"/>
            <a:ext cx="8058150" cy="914400"/>
          </a:xfrm>
        </p:spPr>
        <p:txBody>
          <a:bodyPr>
            <a:normAutofit/>
          </a:bodyPr>
          <a:lstStyle/>
          <a:p>
            <a:r>
              <a:rPr lang="en-US" sz="4000" b="1" dirty="0"/>
              <a:t>Review:  Entity-Relationship (ER) Model  </a:t>
            </a:r>
          </a:p>
        </p:txBody>
      </p:sp>
      <p:sp>
        <p:nvSpPr>
          <p:cNvPr id="573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lide Number Placeholder 12">
            <a:extLst>
              <a:ext uri="{FF2B5EF4-FFF2-40B4-BE49-F238E27FC236}">
                <a16:creationId xmlns:a16="http://schemas.microsoft.com/office/drawing/2014/main" id="{F00D141B-CE00-414E-8E4C-2DA3B3CAE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3" name="Group 22"/>
          <p:cNvGrpSpPr/>
          <p:nvPr/>
        </p:nvGrpSpPr>
        <p:grpSpPr>
          <a:xfrm>
            <a:off x="685800" y="1295400"/>
            <a:ext cx="3468603" cy="2260981"/>
            <a:chOff x="838200" y="1066800"/>
            <a:chExt cx="3468603" cy="2260981"/>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066800"/>
              <a:ext cx="3468603" cy="1752600"/>
            </a:xfrm>
            <a:prstGeom prst="rect">
              <a:avLst/>
            </a:prstGeom>
          </p:spPr>
        </p:pic>
        <p:sp>
          <p:nvSpPr>
            <p:cNvPr id="11" name="TextBox 10"/>
            <p:cNvSpPr txBox="1"/>
            <p:nvPr/>
          </p:nvSpPr>
          <p:spPr>
            <a:xfrm>
              <a:off x="990600" y="2927671"/>
              <a:ext cx="2504212" cy="400110"/>
            </a:xfrm>
            <a:prstGeom prst="rect">
              <a:avLst/>
            </a:prstGeom>
            <a:noFill/>
          </p:spPr>
          <p:txBody>
            <a:bodyPr wrap="none" rtlCol="0">
              <a:spAutoFit/>
            </a:bodyPr>
            <a:lstStyle/>
            <a:p>
              <a:r>
                <a:rPr lang="en-US" sz="2000" dirty="0">
                  <a:solidFill>
                    <a:srgbClr val="FF0000"/>
                  </a:solidFill>
                </a:rPr>
                <a:t>Entity &amp; Entity Set</a:t>
              </a:r>
            </a:p>
          </p:txBody>
        </p:sp>
      </p:grpSp>
      <p:grpSp>
        <p:nvGrpSpPr>
          <p:cNvPr id="20" name="Group 19"/>
          <p:cNvGrpSpPr/>
          <p:nvPr/>
        </p:nvGrpSpPr>
        <p:grpSpPr>
          <a:xfrm>
            <a:off x="4378264" y="2419408"/>
            <a:ext cx="4221306" cy="3771902"/>
            <a:chOff x="4078470" y="1200208"/>
            <a:chExt cx="4221306" cy="3771902"/>
          </a:xfrm>
        </p:grpSpPr>
        <p:sp>
          <p:nvSpPr>
            <p:cNvPr id="104" name="TextBox 103"/>
            <p:cNvSpPr txBox="1"/>
            <p:nvPr/>
          </p:nvSpPr>
          <p:spPr>
            <a:xfrm>
              <a:off x="5532852" y="4572000"/>
              <a:ext cx="1633781" cy="400110"/>
            </a:xfrm>
            <a:prstGeom prst="rect">
              <a:avLst/>
            </a:prstGeom>
            <a:noFill/>
          </p:spPr>
          <p:txBody>
            <a:bodyPr wrap="none" rtlCol="0">
              <a:spAutoFit/>
            </a:bodyPr>
            <a:lstStyle/>
            <a:p>
              <a:r>
                <a:rPr lang="en-US" sz="2000" dirty="0">
                  <a:solidFill>
                    <a:srgbClr val="FF0000"/>
                  </a:solidFill>
                </a:rPr>
                <a:t>Relationship</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470" y="1200208"/>
              <a:ext cx="4221306" cy="131439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5605" y="2700549"/>
              <a:ext cx="3088274" cy="1814361"/>
            </a:xfrm>
            <a:prstGeom prst="rect">
              <a:avLst/>
            </a:prstGeom>
          </p:spPr>
        </p:pic>
      </p:grpSp>
    </p:spTree>
    <p:extLst>
      <p:ext uri="{BB962C8B-B14F-4D97-AF65-F5344CB8AC3E}">
        <p14:creationId xmlns:p14="http://schemas.microsoft.com/office/powerpoint/2010/main" val="176599595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542925" y="76201"/>
            <a:ext cx="8058150" cy="914400"/>
          </a:xfrm>
        </p:spPr>
        <p:txBody>
          <a:bodyPr>
            <a:normAutofit/>
          </a:bodyPr>
          <a:lstStyle/>
          <a:p>
            <a:r>
              <a:rPr lang="en-US" sz="4000" b="1" dirty="0"/>
              <a:t>Review:  Entity-Relationship (ER) Model  </a:t>
            </a:r>
          </a:p>
        </p:txBody>
      </p:sp>
      <p:sp>
        <p:nvSpPr>
          <p:cNvPr id="573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lide Number Placeholder 12">
            <a:extLst>
              <a:ext uri="{FF2B5EF4-FFF2-40B4-BE49-F238E27FC236}">
                <a16:creationId xmlns:a16="http://schemas.microsoft.com/office/drawing/2014/main" id="{F00D141B-CE00-414E-8E4C-2DA3B3CAE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 name="Group 3"/>
          <p:cNvGrpSpPr/>
          <p:nvPr/>
        </p:nvGrpSpPr>
        <p:grpSpPr>
          <a:xfrm>
            <a:off x="269168" y="3793522"/>
            <a:ext cx="8546772" cy="2667987"/>
            <a:chOff x="269168" y="3793522"/>
            <a:chExt cx="8546772" cy="2667987"/>
          </a:xfrm>
        </p:grpSpPr>
        <p:grpSp>
          <p:nvGrpSpPr>
            <p:cNvPr id="19" name="Group 110"/>
            <p:cNvGrpSpPr>
              <a:grpSpLocks/>
            </p:cNvGrpSpPr>
            <p:nvPr/>
          </p:nvGrpSpPr>
          <p:grpSpPr bwMode="auto">
            <a:xfrm>
              <a:off x="2966002" y="3793522"/>
              <a:ext cx="5849938" cy="2154238"/>
              <a:chOff x="3141663" y="1350963"/>
              <a:chExt cx="5849937" cy="2154237"/>
            </a:xfrm>
          </p:grpSpPr>
          <p:sp>
            <p:nvSpPr>
              <p:cNvPr id="21" name="Freeform 33"/>
              <p:cNvSpPr>
                <a:spLocks/>
              </p:cNvSpPr>
              <p:nvPr/>
            </p:nvSpPr>
            <p:spPr bwMode="auto">
              <a:xfrm>
                <a:off x="6757988" y="1981200"/>
                <a:ext cx="720725" cy="519113"/>
              </a:xfrm>
              <a:custGeom>
                <a:avLst/>
                <a:gdLst>
                  <a:gd name="T0" fmla="*/ 2147483647 w 454"/>
                  <a:gd name="T1" fmla="*/ 2147483647 h 327"/>
                  <a:gd name="T2" fmla="*/ 2147483647 w 454"/>
                  <a:gd name="T3" fmla="*/ 2147483647 h 327"/>
                  <a:gd name="T4" fmla="*/ 2147483647 w 454"/>
                  <a:gd name="T5" fmla="*/ 2147483647 h 327"/>
                  <a:gd name="T6" fmla="*/ 2147483647 w 454"/>
                  <a:gd name="T7" fmla="*/ 2147483647 h 327"/>
                  <a:gd name="T8" fmla="*/ 2147483647 w 454"/>
                  <a:gd name="T9" fmla="*/ 2147483647 h 327"/>
                  <a:gd name="T10" fmla="*/ 2147483647 w 454"/>
                  <a:gd name="T11" fmla="*/ 2147483647 h 327"/>
                  <a:gd name="T12" fmla="*/ 2147483647 w 454"/>
                  <a:gd name="T13" fmla="*/ 2147483647 h 327"/>
                  <a:gd name="T14" fmla="*/ 2147483647 w 454"/>
                  <a:gd name="T15" fmla="*/ 2147483647 h 327"/>
                  <a:gd name="T16" fmla="*/ 2147483647 w 454"/>
                  <a:gd name="T17" fmla="*/ 0 h 327"/>
                  <a:gd name="T18" fmla="*/ 2147483647 w 454"/>
                  <a:gd name="T19" fmla="*/ 0 h 327"/>
                  <a:gd name="T20" fmla="*/ 2147483647 w 454"/>
                  <a:gd name="T21" fmla="*/ 2147483647 h 327"/>
                  <a:gd name="T22" fmla="*/ 2147483647 w 454"/>
                  <a:gd name="T23" fmla="*/ 2147483647 h 327"/>
                  <a:gd name="T24" fmla="*/ 2147483647 w 454"/>
                  <a:gd name="T25" fmla="*/ 2147483647 h 327"/>
                  <a:gd name="T26" fmla="*/ 2147483647 w 454"/>
                  <a:gd name="T27" fmla="*/ 2147483647 h 327"/>
                  <a:gd name="T28" fmla="*/ 2147483647 w 454"/>
                  <a:gd name="T29" fmla="*/ 2147483647 h 327"/>
                  <a:gd name="T30" fmla="*/ 2147483647 w 454"/>
                  <a:gd name="T31" fmla="*/ 2147483647 h 327"/>
                  <a:gd name="T32" fmla="*/ 2147483647 w 454"/>
                  <a:gd name="T33" fmla="*/ 2147483647 h 327"/>
                  <a:gd name="T34" fmla="*/ 2147483647 w 454"/>
                  <a:gd name="T35" fmla="*/ 2147483647 h 327"/>
                  <a:gd name="T36" fmla="*/ 2147483647 w 454"/>
                  <a:gd name="T37" fmla="*/ 2147483647 h 327"/>
                  <a:gd name="T38" fmla="*/ 2147483647 w 454"/>
                  <a:gd name="T39" fmla="*/ 2147483647 h 327"/>
                  <a:gd name="T40" fmla="*/ 2147483647 w 454"/>
                  <a:gd name="T41" fmla="*/ 2147483647 h 327"/>
                  <a:gd name="T42" fmla="*/ 2147483647 w 454"/>
                  <a:gd name="T43" fmla="*/ 2147483647 h 327"/>
                  <a:gd name="T44" fmla="*/ 2147483647 w 454"/>
                  <a:gd name="T45" fmla="*/ 2147483647 h 327"/>
                  <a:gd name="T46" fmla="*/ 2147483647 w 454"/>
                  <a:gd name="T47" fmla="*/ 2147483647 h 327"/>
                  <a:gd name="T48" fmla="*/ 2147483647 w 454"/>
                  <a:gd name="T49" fmla="*/ 2147483647 h 327"/>
                  <a:gd name="T50" fmla="*/ 2147483647 w 454"/>
                  <a:gd name="T51" fmla="*/ 2147483647 h 327"/>
                  <a:gd name="T52" fmla="*/ 2147483647 w 454"/>
                  <a:gd name="T53" fmla="*/ 2147483647 h 327"/>
                  <a:gd name="T54" fmla="*/ 2147483647 w 454"/>
                  <a:gd name="T55" fmla="*/ 2147483647 h 327"/>
                  <a:gd name="T56" fmla="*/ 2147483647 w 454"/>
                  <a:gd name="T57" fmla="*/ 2147483647 h 327"/>
                  <a:gd name="T58" fmla="*/ 2147483647 w 454"/>
                  <a:gd name="T59" fmla="*/ 2147483647 h 327"/>
                  <a:gd name="T60" fmla="*/ 2147483647 w 454"/>
                  <a:gd name="T61" fmla="*/ 2147483647 h 327"/>
                  <a:gd name="T62" fmla="*/ 2147483647 w 454"/>
                  <a:gd name="T63" fmla="*/ 2147483647 h 327"/>
                  <a:gd name="T64" fmla="*/ 2147483647 w 454"/>
                  <a:gd name="T65" fmla="*/ 2147483647 h 327"/>
                  <a:gd name="T66" fmla="*/ 2147483647 w 454"/>
                  <a:gd name="T67" fmla="*/ 2147483647 h 327"/>
                  <a:gd name="T68" fmla="*/ 2147483647 w 454"/>
                  <a:gd name="T69" fmla="*/ 2147483647 h 327"/>
                  <a:gd name="T70" fmla="*/ 2147483647 w 454"/>
                  <a:gd name="T71" fmla="*/ 2147483647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7"/>
                  <a:gd name="T110" fmla="*/ 454 w 454"/>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7">
                    <a:moveTo>
                      <a:pt x="453" y="163"/>
                    </a:moveTo>
                    <a:lnTo>
                      <a:pt x="451" y="148"/>
                    </a:lnTo>
                    <a:lnTo>
                      <a:pt x="448" y="134"/>
                    </a:lnTo>
                    <a:lnTo>
                      <a:pt x="445" y="120"/>
                    </a:lnTo>
                    <a:lnTo>
                      <a:pt x="439" y="106"/>
                    </a:lnTo>
                    <a:lnTo>
                      <a:pt x="431" y="94"/>
                    </a:lnTo>
                    <a:lnTo>
                      <a:pt x="422" y="80"/>
                    </a:lnTo>
                    <a:lnTo>
                      <a:pt x="411" y="68"/>
                    </a:lnTo>
                    <a:lnTo>
                      <a:pt x="399" y="57"/>
                    </a:lnTo>
                    <a:lnTo>
                      <a:pt x="386" y="47"/>
                    </a:lnTo>
                    <a:lnTo>
                      <a:pt x="372" y="37"/>
                    </a:lnTo>
                    <a:lnTo>
                      <a:pt x="356" y="29"/>
                    </a:lnTo>
                    <a:lnTo>
                      <a:pt x="339" y="21"/>
                    </a:lnTo>
                    <a:lnTo>
                      <a:pt x="322" y="15"/>
                    </a:lnTo>
                    <a:lnTo>
                      <a:pt x="303"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5" y="47"/>
                    </a:lnTo>
                    <a:lnTo>
                      <a:pt x="53" y="57"/>
                    </a:lnTo>
                    <a:lnTo>
                      <a:pt x="40" y="68"/>
                    </a:lnTo>
                    <a:lnTo>
                      <a:pt x="29" y="80"/>
                    </a:lnTo>
                    <a:lnTo>
                      <a:pt x="21" y="94"/>
                    </a:lnTo>
                    <a:lnTo>
                      <a:pt x="13" y="106"/>
                    </a:lnTo>
                    <a:lnTo>
                      <a:pt x="7" y="120"/>
                    </a:lnTo>
                    <a:lnTo>
                      <a:pt x="3" y="134"/>
                    </a:lnTo>
                    <a:lnTo>
                      <a:pt x="1" y="148"/>
                    </a:lnTo>
                    <a:lnTo>
                      <a:pt x="0" y="163"/>
                    </a:lnTo>
                    <a:lnTo>
                      <a:pt x="1" y="177"/>
                    </a:lnTo>
                    <a:lnTo>
                      <a:pt x="3" y="191"/>
                    </a:lnTo>
                    <a:lnTo>
                      <a:pt x="7" y="205"/>
                    </a:lnTo>
                    <a:lnTo>
                      <a:pt x="13" y="217"/>
                    </a:lnTo>
                    <a:lnTo>
                      <a:pt x="21" y="231"/>
                    </a:lnTo>
                    <a:lnTo>
                      <a:pt x="29" y="244"/>
                    </a:lnTo>
                    <a:lnTo>
                      <a:pt x="40" y="255"/>
                    </a:lnTo>
                    <a:lnTo>
                      <a:pt x="53" y="266"/>
                    </a:lnTo>
                    <a:lnTo>
                      <a:pt x="65" y="278"/>
                    </a:lnTo>
                    <a:lnTo>
                      <a:pt x="80" y="288"/>
                    </a:lnTo>
                    <a:lnTo>
                      <a:pt x="96" y="296"/>
                    </a:lnTo>
                    <a:lnTo>
                      <a:pt x="113" y="303"/>
                    </a:lnTo>
                    <a:lnTo>
                      <a:pt x="130" y="310"/>
                    </a:lnTo>
                    <a:lnTo>
                      <a:pt x="148" y="316"/>
                    </a:lnTo>
                    <a:lnTo>
                      <a:pt x="167" y="320"/>
                    </a:lnTo>
                    <a:lnTo>
                      <a:pt x="186" y="323"/>
                    </a:lnTo>
                    <a:lnTo>
                      <a:pt x="206" y="326"/>
                    </a:lnTo>
                    <a:lnTo>
                      <a:pt x="225" y="326"/>
                    </a:lnTo>
                    <a:lnTo>
                      <a:pt x="246" y="326"/>
                    </a:lnTo>
                    <a:lnTo>
                      <a:pt x="265" y="323"/>
                    </a:lnTo>
                    <a:lnTo>
                      <a:pt x="285" y="320"/>
                    </a:lnTo>
                    <a:lnTo>
                      <a:pt x="303" y="316"/>
                    </a:lnTo>
                    <a:lnTo>
                      <a:pt x="322" y="310"/>
                    </a:lnTo>
                    <a:lnTo>
                      <a:pt x="339" y="303"/>
                    </a:lnTo>
                    <a:lnTo>
                      <a:pt x="356" y="296"/>
                    </a:lnTo>
                    <a:lnTo>
                      <a:pt x="372" y="288"/>
                    </a:lnTo>
                    <a:lnTo>
                      <a:pt x="386" y="278"/>
                    </a:lnTo>
                    <a:lnTo>
                      <a:pt x="399" y="266"/>
                    </a:lnTo>
                    <a:lnTo>
                      <a:pt x="411" y="255"/>
                    </a:lnTo>
                    <a:lnTo>
                      <a:pt x="422" y="244"/>
                    </a:lnTo>
                    <a:lnTo>
                      <a:pt x="431" y="231"/>
                    </a:lnTo>
                    <a:lnTo>
                      <a:pt x="439" y="217"/>
                    </a:lnTo>
                    <a:lnTo>
                      <a:pt x="445" y="205"/>
                    </a:lnTo>
                    <a:lnTo>
                      <a:pt x="448" y="191"/>
                    </a:lnTo>
                    <a:lnTo>
                      <a:pt x="451" y="177"/>
                    </a:lnTo>
                    <a:lnTo>
                      <a:pt x="453"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 name="Freeform 34"/>
              <p:cNvSpPr>
                <a:spLocks/>
              </p:cNvSpPr>
              <p:nvPr/>
            </p:nvSpPr>
            <p:spPr bwMode="auto">
              <a:xfrm>
                <a:off x="8077200" y="2003425"/>
                <a:ext cx="912813" cy="496888"/>
              </a:xfrm>
              <a:custGeom>
                <a:avLst/>
                <a:gdLst>
                  <a:gd name="T0" fmla="*/ 2147483647 w 575"/>
                  <a:gd name="T1" fmla="*/ 2147483647 h 313"/>
                  <a:gd name="T2" fmla="*/ 2147483647 w 575"/>
                  <a:gd name="T3" fmla="*/ 2147483647 h 313"/>
                  <a:gd name="T4" fmla="*/ 2147483647 w 575"/>
                  <a:gd name="T5" fmla="*/ 2147483647 h 313"/>
                  <a:gd name="T6" fmla="*/ 2147483647 w 575"/>
                  <a:gd name="T7" fmla="*/ 2147483647 h 313"/>
                  <a:gd name="T8" fmla="*/ 2147483647 w 575"/>
                  <a:gd name="T9" fmla="*/ 2147483647 h 313"/>
                  <a:gd name="T10" fmla="*/ 2147483647 w 575"/>
                  <a:gd name="T11" fmla="*/ 2147483647 h 313"/>
                  <a:gd name="T12" fmla="*/ 2147483647 w 575"/>
                  <a:gd name="T13" fmla="*/ 2147483647 h 313"/>
                  <a:gd name="T14" fmla="*/ 2147483647 w 575"/>
                  <a:gd name="T15" fmla="*/ 2147483647 h 313"/>
                  <a:gd name="T16" fmla="*/ 2147483647 w 575"/>
                  <a:gd name="T17" fmla="*/ 2147483647 h 313"/>
                  <a:gd name="T18" fmla="*/ 2147483647 w 575"/>
                  <a:gd name="T19" fmla="*/ 2147483647 h 313"/>
                  <a:gd name="T20" fmla="*/ 2147483647 w 575"/>
                  <a:gd name="T21" fmla="*/ 2147483647 h 313"/>
                  <a:gd name="T22" fmla="*/ 2147483647 w 575"/>
                  <a:gd name="T23" fmla="*/ 2147483647 h 313"/>
                  <a:gd name="T24" fmla="*/ 2147483647 w 575"/>
                  <a:gd name="T25" fmla="*/ 2147483647 h 313"/>
                  <a:gd name="T26" fmla="*/ 2147483647 w 575"/>
                  <a:gd name="T27" fmla="*/ 2147483647 h 313"/>
                  <a:gd name="T28" fmla="*/ 2147483647 w 575"/>
                  <a:gd name="T29" fmla="*/ 2147483647 h 313"/>
                  <a:gd name="T30" fmla="*/ 2147483647 w 575"/>
                  <a:gd name="T31" fmla="*/ 2147483647 h 313"/>
                  <a:gd name="T32" fmla="*/ 2147483647 w 575"/>
                  <a:gd name="T33" fmla="*/ 2147483647 h 313"/>
                  <a:gd name="T34" fmla="*/ 2147483647 w 575"/>
                  <a:gd name="T35" fmla="*/ 2147483647 h 313"/>
                  <a:gd name="T36" fmla="*/ 2147483647 w 575"/>
                  <a:gd name="T37" fmla="*/ 2147483647 h 313"/>
                  <a:gd name="T38" fmla="*/ 2147483647 w 575"/>
                  <a:gd name="T39" fmla="*/ 2147483647 h 313"/>
                  <a:gd name="T40" fmla="*/ 2147483647 w 575"/>
                  <a:gd name="T41" fmla="*/ 2147483647 h 313"/>
                  <a:gd name="T42" fmla="*/ 2147483647 w 575"/>
                  <a:gd name="T43" fmla="*/ 2147483647 h 313"/>
                  <a:gd name="T44" fmla="*/ 2147483647 w 575"/>
                  <a:gd name="T45" fmla="*/ 2147483647 h 313"/>
                  <a:gd name="T46" fmla="*/ 2147483647 w 575"/>
                  <a:gd name="T47" fmla="*/ 2147483647 h 313"/>
                  <a:gd name="T48" fmla="*/ 2147483647 w 575"/>
                  <a:gd name="T49" fmla="*/ 2147483647 h 313"/>
                  <a:gd name="T50" fmla="*/ 2147483647 w 575"/>
                  <a:gd name="T51" fmla="*/ 2147483647 h 313"/>
                  <a:gd name="T52" fmla="*/ 2147483647 w 575"/>
                  <a:gd name="T53" fmla="*/ 0 h 313"/>
                  <a:gd name="T54" fmla="*/ 2147483647 w 575"/>
                  <a:gd name="T55" fmla="*/ 0 h 313"/>
                  <a:gd name="T56" fmla="*/ 2147483647 w 575"/>
                  <a:gd name="T57" fmla="*/ 2147483647 h 313"/>
                  <a:gd name="T58" fmla="*/ 2147483647 w 575"/>
                  <a:gd name="T59" fmla="*/ 2147483647 h 313"/>
                  <a:gd name="T60" fmla="*/ 2147483647 w 575"/>
                  <a:gd name="T61" fmla="*/ 2147483647 h 313"/>
                  <a:gd name="T62" fmla="*/ 2147483647 w 575"/>
                  <a:gd name="T63" fmla="*/ 2147483647 h 313"/>
                  <a:gd name="T64" fmla="*/ 2147483647 w 575"/>
                  <a:gd name="T65" fmla="*/ 2147483647 h 313"/>
                  <a:gd name="T66" fmla="*/ 2147483647 w 575"/>
                  <a:gd name="T67" fmla="*/ 2147483647 h 313"/>
                  <a:gd name="T68" fmla="*/ 2147483647 w 575"/>
                  <a:gd name="T69" fmla="*/ 2147483647 h 313"/>
                  <a:gd name="T70" fmla="*/ 2147483647 w 575"/>
                  <a:gd name="T71" fmla="*/ 2147483647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5"/>
                  <a:gd name="T109" fmla="*/ 0 h 313"/>
                  <a:gd name="T110" fmla="*/ 575 w 575"/>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5" h="313">
                    <a:moveTo>
                      <a:pt x="0" y="156"/>
                    </a:moveTo>
                    <a:lnTo>
                      <a:pt x="1" y="169"/>
                    </a:lnTo>
                    <a:lnTo>
                      <a:pt x="5" y="182"/>
                    </a:lnTo>
                    <a:lnTo>
                      <a:pt x="9" y="196"/>
                    </a:lnTo>
                    <a:lnTo>
                      <a:pt x="17" y="208"/>
                    </a:lnTo>
                    <a:lnTo>
                      <a:pt x="28" y="221"/>
                    </a:lnTo>
                    <a:lnTo>
                      <a:pt x="38" y="234"/>
                    </a:lnTo>
                    <a:lnTo>
                      <a:pt x="52" y="244"/>
                    </a:lnTo>
                    <a:lnTo>
                      <a:pt x="67" y="255"/>
                    </a:lnTo>
                    <a:lnTo>
                      <a:pt x="84" y="266"/>
                    </a:lnTo>
                    <a:lnTo>
                      <a:pt x="103" y="275"/>
                    </a:lnTo>
                    <a:lnTo>
                      <a:pt x="123" y="283"/>
                    </a:lnTo>
                    <a:lnTo>
                      <a:pt x="143" y="290"/>
                    </a:lnTo>
                    <a:lnTo>
                      <a:pt x="165" y="297"/>
                    </a:lnTo>
                    <a:lnTo>
                      <a:pt x="189" y="302"/>
                    </a:lnTo>
                    <a:lnTo>
                      <a:pt x="213" y="306"/>
                    </a:lnTo>
                    <a:lnTo>
                      <a:pt x="237" y="309"/>
                    </a:lnTo>
                    <a:lnTo>
                      <a:pt x="262" y="312"/>
                    </a:lnTo>
                    <a:lnTo>
                      <a:pt x="287" y="312"/>
                    </a:lnTo>
                    <a:lnTo>
                      <a:pt x="311" y="312"/>
                    </a:lnTo>
                    <a:lnTo>
                      <a:pt x="337" y="309"/>
                    </a:lnTo>
                    <a:lnTo>
                      <a:pt x="361" y="306"/>
                    </a:lnTo>
                    <a:lnTo>
                      <a:pt x="385" y="302"/>
                    </a:lnTo>
                    <a:lnTo>
                      <a:pt x="408" y="297"/>
                    </a:lnTo>
                    <a:lnTo>
                      <a:pt x="431" y="290"/>
                    </a:lnTo>
                    <a:lnTo>
                      <a:pt x="451" y="283"/>
                    </a:lnTo>
                    <a:lnTo>
                      <a:pt x="471" y="275"/>
                    </a:lnTo>
                    <a:lnTo>
                      <a:pt x="490" y="266"/>
                    </a:lnTo>
                    <a:lnTo>
                      <a:pt x="506" y="255"/>
                    </a:lnTo>
                    <a:lnTo>
                      <a:pt x="522" y="244"/>
                    </a:lnTo>
                    <a:lnTo>
                      <a:pt x="536" y="234"/>
                    </a:lnTo>
                    <a:lnTo>
                      <a:pt x="547" y="221"/>
                    </a:lnTo>
                    <a:lnTo>
                      <a:pt x="556" y="208"/>
                    </a:lnTo>
                    <a:lnTo>
                      <a:pt x="564" y="196"/>
                    </a:lnTo>
                    <a:lnTo>
                      <a:pt x="569" y="182"/>
                    </a:lnTo>
                    <a:lnTo>
                      <a:pt x="572" y="169"/>
                    </a:lnTo>
                    <a:lnTo>
                      <a:pt x="574" y="156"/>
                    </a:lnTo>
                    <a:lnTo>
                      <a:pt x="572" y="141"/>
                    </a:lnTo>
                    <a:lnTo>
                      <a:pt x="569" y="129"/>
                    </a:lnTo>
                    <a:lnTo>
                      <a:pt x="564" y="114"/>
                    </a:lnTo>
                    <a:lnTo>
                      <a:pt x="556" y="102"/>
                    </a:lnTo>
                    <a:lnTo>
                      <a:pt x="547" y="90"/>
                    </a:lnTo>
                    <a:lnTo>
                      <a:pt x="536" y="76"/>
                    </a:lnTo>
                    <a:lnTo>
                      <a:pt x="522" y="65"/>
                    </a:lnTo>
                    <a:lnTo>
                      <a:pt x="506" y="55"/>
                    </a:lnTo>
                    <a:lnTo>
                      <a:pt x="490" y="45"/>
                    </a:lnTo>
                    <a:lnTo>
                      <a:pt x="471" y="36"/>
                    </a:lnTo>
                    <a:lnTo>
                      <a:pt x="451" y="26"/>
                    </a:lnTo>
                    <a:lnTo>
                      <a:pt x="431" y="20"/>
                    </a:lnTo>
                    <a:lnTo>
                      <a:pt x="408" y="14"/>
                    </a:lnTo>
                    <a:lnTo>
                      <a:pt x="385" y="8"/>
                    </a:lnTo>
                    <a:lnTo>
                      <a:pt x="361" y="5"/>
                    </a:lnTo>
                    <a:lnTo>
                      <a:pt x="337" y="1"/>
                    </a:lnTo>
                    <a:lnTo>
                      <a:pt x="311" y="0"/>
                    </a:lnTo>
                    <a:lnTo>
                      <a:pt x="287" y="0"/>
                    </a:lnTo>
                    <a:lnTo>
                      <a:pt x="262" y="0"/>
                    </a:lnTo>
                    <a:lnTo>
                      <a:pt x="237" y="1"/>
                    </a:lnTo>
                    <a:lnTo>
                      <a:pt x="212" y="5"/>
                    </a:lnTo>
                    <a:lnTo>
                      <a:pt x="189" y="9"/>
                    </a:lnTo>
                    <a:lnTo>
                      <a:pt x="165" y="14"/>
                    </a:lnTo>
                    <a:lnTo>
                      <a:pt x="143" y="20"/>
                    </a:lnTo>
                    <a:lnTo>
                      <a:pt x="123" y="28"/>
                    </a:lnTo>
                    <a:lnTo>
                      <a:pt x="102" y="36"/>
                    </a:lnTo>
                    <a:lnTo>
                      <a:pt x="84" y="45"/>
                    </a:lnTo>
                    <a:lnTo>
                      <a:pt x="67" y="55"/>
                    </a:lnTo>
                    <a:lnTo>
                      <a:pt x="52" y="65"/>
                    </a:lnTo>
                    <a:lnTo>
                      <a:pt x="38" y="78"/>
                    </a:lnTo>
                    <a:lnTo>
                      <a:pt x="28" y="90"/>
                    </a:lnTo>
                    <a:lnTo>
                      <a:pt x="17" y="102"/>
                    </a:lnTo>
                    <a:lnTo>
                      <a:pt x="9" y="115"/>
                    </a:lnTo>
                    <a:lnTo>
                      <a:pt x="5" y="129"/>
                    </a:lnTo>
                    <a:lnTo>
                      <a:pt x="1" y="142"/>
                    </a:lnTo>
                    <a:lnTo>
                      <a:pt x="0" y="1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5" name="Group 37"/>
              <p:cNvGrpSpPr>
                <a:grpSpLocks/>
              </p:cNvGrpSpPr>
              <p:nvPr/>
            </p:nvGrpSpPr>
            <p:grpSpPr bwMode="auto">
              <a:xfrm>
                <a:off x="7327900" y="1600200"/>
                <a:ext cx="939800" cy="519113"/>
                <a:chOff x="4672" y="468"/>
                <a:chExt cx="592" cy="327"/>
              </a:xfrm>
            </p:grpSpPr>
            <p:sp>
              <p:nvSpPr>
                <p:cNvPr id="55" name="Freeform 35"/>
                <p:cNvSpPr>
                  <a:spLocks/>
                </p:cNvSpPr>
                <p:nvPr/>
              </p:nvSpPr>
              <p:spPr bwMode="auto">
                <a:xfrm>
                  <a:off x="4672" y="468"/>
                  <a:ext cx="592" cy="327"/>
                </a:xfrm>
                <a:custGeom>
                  <a:avLst/>
                  <a:gdLst>
                    <a:gd name="T0" fmla="*/ 589 w 592"/>
                    <a:gd name="T1" fmla="*/ 148 h 327"/>
                    <a:gd name="T2" fmla="*/ 581 w 592"/>
                    <a:gd name="T3" fmla="*/ 120 h 327"/>
                    <a:gd name="T4" fmla="*/ 563 w 592"/>
                    <a:gd name="T5" fmla="*/ 94 h 327"/>
                    <a:gd name="T6" fmla="*/ 538 w 592"/>
                    <a:gd name="T7" fmla="*/ 68 h 327"/>
                    <a:gd name="T8" fmla="*/ 505 w 592"/>
                    <a:gd name="T9" fmla="*/ 46 h 327"/>
                    <a:gd name="T10" fmla="*/ 465 w 592"/>
                    <a:gd name="T11" fmla="*/ 29 h 327"/>
                    <a:gd name="T12" fmla="*/ 420 w 592"/>
                    <a:gd name="T13" fmla="*/ 14 h 327"/>
                    <a:gd name="T14" fmla="*/ 372 w 592"/>
                    <a:gd name="T15" fmla="*/ 4 h 327"/>
                    <a:gd name="T16" fmla="*/ 321 w 592"/>
                    <a:gd name="T17" fmla="*/ 0 h 327"/>
                    <a:gd name="T18" fmla="*/ 269 w 592"/>
                    <a:gd name="T19" fmla="*/ 0 h 327"/>
                    <a:gd name="T20" fmla="*/ 218 w 592"/>
                    <a:gd name="T21" fmla="*/ 4 h 327"/>
                    <a:gd name="T22" fmla="*/ 170 w 592"/>
                    <a:gd name="T23" fmla="*/ 14 h 327"/>
                    <a:gd name="T24" fmla="*/ 125 w 592"/>
                    <a:gd name="T25" fmla="*/ 29 h 327"/>
                    <a:gd name="T26" fmla="*/ 85 w 592"/>
                    <a:gd name="T27" fmla="*/ 46 h 327"/>
                    <a:gd name="T28" fmla="*/ 53 w 592"/>
                    <a:gd name="T29" fmla="*/ 68 h 327"/>
                    <a:gd name="T30" fmla="*/ 27 w 592"/>
                    <a:gd name="T31" fmla="*/ 94 h 327"/>
                    <a:gd name="T32" fmla="*/ 9 w 592"/>
                    <a:gd name="T33" fmla="*/ 120 h 327"/>
                    <a:gd name="T34" fmla="*/ 1 w 592"/>
                    <a:gd name="T35" fmla="*/ 148 h 327"/>
                    <a:gd name="T36" fmla="*/ 1 w 592"/>
                    <a:gd name="T37" fmla="*/ 177 h 327"/>
                    <a:gd name="T38" fmla="*/ 9 w 592"/>
                    <a:gd name="T39" fmla="*/ 205 h 327"/>
                    <a:gd name="T40" fmla="*/ 27 w 592"/>
                    <a:gd name="T41" fmla="*/ 231 h 327"/>
                    <a:gd name="T42" fmla="*/ 53 w 592"/>
                    <a:gd name="T43" fmla="*/ 257 h 327"/>
                    <a:gd name="T44" fmla="*/ 85 w 592"/>
                    <a:gd name="T45" fmla="*/ 278 h 327"/>
                    <a:gd name="T46" fmla="*/ 125 w 592"/>
                    <a:gd name="T47" fmla="*/ 296 h 327"/>
                    <a:gd name="T48" fmla="*/ 170 w 592"/>
                    <a:gd name="T49" fmla="*/ 310 h 327"/>
                    <a:gd name="T50" fmla="*/ 218 w 592"/>
                    <a:gd name="T51" fmla="*/ 320 h 327"/>
                    <a:gd name="T52" fmla="*/ 269 w 592"/>
                    <a:gd name="T53" fmla="*/ 326 h 327"/>
                    <a:gd name="T54" fmla="*/ 321 w 592"/>
                    <a:gd name="T55" fmla="*/ 326 h 327"/>
                    <a:gd name="T56" fmla="*/ 372 w 592"/>
                    <a:gd name="T57" fmla="*/ 320 h 327"/>
                    <a:gd name="T58" fmla="*/ 420 w 592"/>
                    <a:gd name="T59" fmla="*/ 310 h 327"/>
                    <a:gd name="T60" fmla="*/ 465 w 592"/>
                    <a:gd name="T61" fmla="*/ 296 h 327"/>
                    <a:gd name="T62" fmla="*/ 505 w 592"/>
                    <a:gd name="T63" fmla="*/ 278 h 327"/>
                    <a:gd name="T64" fmla="*/ 538 w 592"/>
                    <a:gd name="T65" fmla="*/ 257 h 327"/>
                    <a:gd name="T66" fmla="*/ 563 w 592"/>
                    <a:gd name="T67" fmla="*/ 231 h 327"/>
                    <a:gd name="T68" fmla="*/ 581 w 592"/>
                    <a:gd name="T69" fmla="*/ 205 h 327"/>
                    <a:gd name="T70" fmla="*/ 589 w 592"/>
                    <a:gd name="T71" fmla="*/ 177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2"/>
                    <a:gd name="T109" fmla="*/ 0 h 327"/>
                    <a:gd name="T110" fmla="*/ 592 w 592"/>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2" h="327">
                      <a:moveTo>
                        <a:pt x="591" y="163"/>
                      </a:moveTo>
                      <a:lnTo>
                        <a:pt x="589" y="148"/>
                      </a:lnTo>
                      <a:lnTo>
                        <a:pt x="586" y="133"/>
                      </a:lnTo>
                      <a:lnTo>
                        <a:pt x="581" y="120"/>
                      </a:lnTo>
                      <a:lnTo>
                        <a:pt x="573" y="106"/>
                      </a:lnTo>
                      <a:lnTo>
                        <a:pt x="563" y="94"/>
                      </a:lnTo>
                      <a:lnTo>
                        <a:pt x="550" y="81"/>
                      </a:lnTo>
                      <a:lnTo>
                        <a:pt x="538" y="68"/>
                      </a:lnTo>
                      <a:lnTo>
                        <a:pt x="521" y="57"/>
                      </a:lnTo>
                      <a:lnTo>
                        <a:pt x="505" y="46"/>
                      </a:lnTo>
                      <a:lnTo>
                        <a:pt x="485" y="37"/>
                      </a:lnTo>
                      <a:lnTo>
                        <a:pt x="465" y="29"/>
                      </a:lnTo>
                      <a:lnTo>
                        <a:pt x="442" y="21"/>
                      </a:lnTo>
                      <a:lnTo>
                        <a:pt x="420" y="14"/>
                      </a:lnTo>
                      <a:lnTo>
                        <a:pt x="395" y="9"/>
                      </a:lnTo>
                      <a:lnTo>
                        <a:pt x="372" y="4"/>
                      </a:lnTo>
                      <a:lnTo>
                        <a:pt x="347" y="1"/>
                      </a:lnTo>
                      <a:lnTo>
                        <a:pt x="321" y="0"/>
                      </a:lnTo>
                      <a:lnTo>
                        <a:pt x="294" y="0"/>
                      </a:lnTo>
                      <a:lnTo>
                        <a:pt x="269" y="0"/>
                      </a:lnTo>
                      <a:lnTo>
                        <a:pt x="243" y="1"/>
                      </a:lnTo>
                      <a:lnTo>
                        <a:pt x="218" y="4"/>
                      </a:lnTo>
                      <a:lnTo>
                        <a:pt x="195" y="9"/>
                      </a:lnTo>
                      <a:lnTo>
                        <a:pt x="170" y="14"/>
                      </a:lnTo>
                      <a:lnTo>
                        <a:pt x="148" y="21"/>
                      </a:lnTo>
                      <a:lnTo>
                        <a:pt x="125" y="29"/>
                      </a:lnTo>
                      <a:lnTo>
                        <a:pt x="105" y="37"/>
                      </a:lnTo>
                      <a:lnTo>
                        <a:pt x="85" y="46"/>
                      </a:lnTo>
                      <a:lnTo>
                        <a:pt x="69" y="57"/>
                      </a:lnTo>
                      <a:lnTo>
                        <a:pt x="53" y="68"/>
                      </a:lnTo>
                      <a:lnTo>
                        <a:pt x="40" y="81"/>
                      </a:lnTo>
                      <a:lnTo>
                        <a:pt x="27" y="94"/>
                      </a:lnTo>
                      <a:lnTo>
                        <a:pt x="17" y="106"/>
                      </a:lnTo>
                      <a:lnTo>
                        <a:pt x="9" y="120"/>
                      </a:lnTo>
                      <a:lnTo>
                        <a:pt x="4" y="133"/>
                      </a:lnTo>
                      <a:lnTo>
                        <a:pt x="1" y="148"/>
                      </a:lnTo>
                      <a:lnTo>
                        <a:pt x="0" y="163"/>
                      </a:lnTo>
                      <a:lnTo>
                        <a:pt x="1" y="177"/>
                      </a:lnTo>
                      <a:lnTo>
                        <a:pt x="4" y="191"/>
                      </a:lnTo>
                      <a:lnTo>
                        <a:pt x="9" y="205"/>
                      </a:lnTo>
                      <a:lnTo>
                        <a:pt x="17" y="219"/>
                      </a:lnTo>
                      <a:lnTo>
                        <a:pt x="27" y="231"/>
                      </a:lnTo>
                      <a:lnTo>
                        <a:pt x="40" y="244"/>
                      </a:lnTo>
                      <a:lnTo>
                        <a:pt x="53" y="257"/>
                      </a:lnTo>
                      <a:lnTo>
                        <a:pt x="69" y="268"/>
                      </a:lnTo>
                      <a:lnTo>
                        <a:pt x="85" y="278"/>
                      </a:lnTo>
                      <a:lnTo>
                        <a:pt x="105" y="288"/>
                      </a:lnTo>
                      <a:lnTo>
                        <a:pt x="125" y="296"/>
                      </a:lnTo>
                      <a:lnTo>
                        <a:pt x="148" y="304"/>
                      </a:lnTo>
                      <a:lnTo>
                        <a:pt x="170" y="310"/>
                      </a:lnTo>
                      <a:lnTo>
                        <a:pt x="195" y="316"/>
                      </a:lnTo>
                      <a:lnTo>
                        <a:pt x="218" y="320"/>
                      </a:lnTo>
                      <a:lnTo>
                        <a:pt x="243" y="324"/>
                      </a:lnTo>
                      <a:lnTo>
                        <a:pt x="269" y="326"/>
                      </a:lnTo>
                      <a:lnTo>
                        <a:pt x="294" y="326"/>
                      </a:lnTo>
                      <a:lnTo>
                        <a:pt x="321" y="326"/>
                      </a:lnTo>
                      <a:lnTo>
                        <a:pt x="347" y="324"/>
                      </a:lnTo>
                      <a:lnTo>
                        <a:pt x="372" y="320"/>
                      </a:lnTo>
                      <a:lnTo>
                        <a:pt x="395" y="316"/>
                      </a:lnTo>
                      <a:lnTo>
                        <a:pt x="420" y="310"/>
                      </a:lnTo>
                      <a:lnTo>
                        <a:pt x="442" y="304"/>
                      </a:lnTo>
                      <a:lnTo>
                        <a:pt x="465" y="296"/>
                      </a:lnTo>
                      <a:lnTo>
                        <a:pt x="485" y="288"/>
                      </a:lnTo>
                      <a:lnTo>
                        <a:pt x="505" y="278"/>
                      </a:lnTo>
                      <a:lnTo>
                        <a:pt x="521" y="268"/>
                      </a:lnTo>
                      <a:lnTo>
                        <a:pt x="538" y="257"/>
                      </a:lnTo>
                      <a:lnTo>
                        <a:pt x="550" y="244"/>
                      </a:lnTo>
                      <a:lnTo>
                        <a:pt x="563" y="231"/>
                      </a:lnTo>
                      <a:lnTo>
                        <a:pt x="573" y="219"/>
                      </a:lnTo>
                      <a:lnTo>
                        <a:pt x="581" y="205"/>
                      </a:lnTo>
                      <a:lnTo>
                        <a:pt x="586" y="191"/>
                      </a:lnTo>
                      <a:lnTo>
                        <a:pt x="589" y="177"/>
                      </a:lnTo>
                      <a:lnTo>
                        <a:pt x="591"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6" name="Rectangle 36"/>
                <p:cNvSpPr>
                  <a:spLocks noChangeArrowheads="1"/>
                </p:cNvSpPr>
                <p:nvPr/>
              </p:nvSpPr>
              <p:spPr bwMode="auto">
                <a:xfrm>
                  <a:off x="4696" y="507"/>
                  <a:ext cx="527"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dname</a:t>
                  </a:r>
                </a:p>
              </p:txBody>
            </p:sp>
          </p:grpSp>
          <p:sp>
            <p:nvSpPr>
              <p:cNvPr id="26" name="Rectangle 38"/>
              <p:cNvSpPr>
                <a:spLocks noChangeArrowheads="1"/>
              </p:cNvSpPr>
              <p:nvPr/>
            </p:nvSpPr>
            <p:spPr bwMode="auto">
              <a:xfrm>
                <a:off x="8132763" y="2058988"/>
                <a:ext cx="85883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budget</a:t>
                </a:r>
              </a:p>
            </p:txBody>
          </p:sp>
          <p:sp>
            <p:nvSpPr>
              <p:cNvPr id="27" name="Rectangle 39"/>
              <p:cNvSpPr>
                <a:spLocks noChangeArrowheads="1"/>
              </p:cNvSpPr>
              <p:nvPr/>
            </p:nvSpPr>
            <p:spPr bwMode="auto">
              <a:xfrm>
                <a:off x="6856413" y="2058988"/>
                <a:ext cx="48577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u="sng">
                    <a:solidFill>
                      <a:srgbClr val="000000"/>
                    </a:solidFill>
                    <a:latin typeface="Arial" charset="0"/>
                  </a:rPr>
                  <a:t>did</a:t>
                </a:r>
              </a:p>
            </p:txBody>
          </p:sp>
          <p:grpSp>
            <p:nvGrpSpPr>
              <p:cNvPr id="28" name="Group 42"/>
              <p:cNvGrpSpPr>
                <a:grpSpLocks/>
              </p:cNvGrpSpPr>
              <p:nvPr/>
            </p:nvGrpSpPr>
            <p:grpSpPr bwMode="auto">
              <a:xfrm>
                <a:off x="5659438" y="1350963"/>
                <a:ext cx="722312" cy="519112"/>
                <a:chOff x="3621" y="276"/>
                <a:chExt cx="455" cy="327"/>
              </a:xfrm>
            </p:grpSpPr>
            <p:sp>
              <p:nvSpPr>
                <p:cNvPr id="53" name="Freeform 40"/>
                <p:cNvSpPr>
                  <a:spLocks/>
                </p:cNvSpPr>
                <p:nvPr/>
              </p:nvSpPr>
              <p:spPr bwMode="auto">
                <a:xfrm>
                  <a:off x="3622" y="276"/>
                  <a:ext cx="454" cy="327"/>
                </a:xfrm>
                <a:custGeom>
                  <a:avLst/>
                  <a:gdLst>
                    <a:gd name="T0" fmla="*/ 1 w 454"/>
                    <a:gd name="T1" fmla="*/ 177 h 327"/>
                    <a:gd name="T2" fmla="*/ 8 w 454"/>
                    <a:gd name="T3" fmla="*/ 205 h 327"/>
                    <a:gd name="T4" fmla="*/ 21 w 454"/>
                    <a:gd name="T5" fmla="*/ 231 h 327"/>
                    <a:gd name="T6" fmla="*/ 41 w 454"/>
                    <a:gd name="T7" fmla="*/ 257 h 327"/>
                    <a:gd name="T8" fmla="*/ 66 w 454"/>
                    <a:gd name="T9" fmla="*/ 278 h 327"/>
                    <a:gd name="T10" fmla="*/ 96 w 454"/>
                    <a:gd name="T11" fmla="*/ 296 h 327"/>
                    <a:gd name="T12" fmla="*/ 131 w 454"/>
                    <a:gd name="T13" fmla="*/ 311 h 327"/>
                    <a:gd name="T14" fmla="*/ 167 w 454"/>
                    <a:gd name="T15" fmla="*/ 320 h 327"/>
                    <a:gd name="T16" fmla="*/ 206 w 454"/>
                    <a:gd name="T17" fmla="*/ 326 h 327"/>
                    <a:gd name="T18" fmla="*/ 246 w 454"/>
                    <a:gd name="T19" fmla="*/ 326 h 327"/>
                    <a:gd name="T20" fmla="*/ 285 w 454"/>
                    <a:gd name="T21" fmla="*/ 320 h 327"/>
                    <a:gd name="T22" fmla="*/ 322 w 454"/>
                    <a:gd name="T23" fmla="*/ 310 h 327"/>
                    <a:gd name="T24" fmla="*/ 356 w 454"/>
                    <a:gd name="T25" fmla="*/ 296 h 327"/>
                    <a:gd name="T26" fmla="*/ 387 w 454"/>
                    <a:gd name="T27" fmla="*/ 278 h 327"/>
                    <a:gd name="T28" fmla="*/ 412 w 454"/>
                    <a:gd name="T29" fmla="*/ 257 h 327"/>
                    <a:gd name="T30" fmla="*/ 431 w 454"/>
                    <a:gd name="T31" fmla="*/ 231 h 327"/>
                    <a:gd name="T32" fmla="*/ 445 w 454"/>
                    <a:gd name="T33" fmla="*/ 205 h 327"/>
                    <a:gd name="T34" fmla="*/ 453 w 454"/>
                    <a:gd name="T35" fmla="*/ 177 h 327"/>
                    <a:gd name="T36" fmla="*/ 453 w 454"/>
                    <a:gd name="T37" fmla="*/ 148 h 327"/>
                    <a:gd name="T38" fmla="*/ 445 w 454"/>
                    <a:gd name="T39" fmla="*/ 120 h 327"/>
                    <a:gd name="T40" fmla="*/ 431 w 454"/>
                    <a:gd name="T41" fmla="*/ 94 h 327"/>
                    <a:gd name="T42" fmla="*/ 412 w 454"/>
                    <a:gd name="T43" fmla="*/ 68 h 327"/>
                    <a:gd name="T44" fmla="*/ 387 w 454"/>
                    <a:gd name="T45" fmla="*/ 47 h 327"/>
                    <a:gd name="T46" fmla="*/ 356 w 454"/>
                    <a:gd name="T47" fmla="*/ 29 h 327"/>
                    <a:gd name="T48" fmla="*/ 322 w 454"/>
                    <a:gd name="T49" fmla="*/ 15 h 327"/>
                    <a:gd name="T50" fmla="*/ 285 w 454"/>
                    <a:gd name="T51" fmla="*/ 5 h 327"/>
                    <a:gd name="T52" fmla="*/ 246 w 454"/>
                    <a:gd name="T53" fmla="*/ 0 h 327"/>
                    <a:gd name="T54" fmla="*/ 206 w 454"/>
                    <a:gd name="T55" fmla="*/ 0 h 327"/>
                    <a:gd name="T56" fmla="*/ 167 w 454"/>
                    <a:gd name="T57" fmla="*/ 5 h 327"/>
                    <a:gd name="T58" fmla="*/ 131 w 454"/>
                    <a:gd name="T59" fmla="*/ 15 h 327"/>
                    <a:gd name="T60" fmla="*/ 96 w 454"/>
                    <a:gd name="T61" fmla="*/ 29 h 327"/>
                    <a:gd name="T62" fmla="*/ 66 w 454"/>
                    <a:gd name="T63" fmla="*/ 47 h 327"/>
                    <a:gd name="T64" fmla="*/ 41 w 454"/>
                    <a:gd name="T65" fmla="*/ 68 h 327"/>
                    <a:gd name="T66" fmla="*/ 21 w 454"/>
                    <a:gd name="T67" fmla="*/ 94 h 327"/>
                    <a:gd name="T68" fmla="*/ 8 w 454"/>
                    <a:gd name="T69" fmla="*/ 120 h 327"/>
                    <a:gd name="T70" fmla="*/ 1 w 454"/>
                    <a:gd name="T71" fmla="*/ 148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7"/>
                    <a:gd name="T110" fmla="*/ 454 w 454"/>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7">
                      <a:moveTo>
                        <a:pt x="0" y="163"/>
                      </a:moveTo>
                      <a:lnTo>
                        <a:pt x="1" y="177"/>
                      </a:lnTo>
                      <a:lnTo>
                        <a:pt x="3" y="192"/>
                      </a:lnTo>
                      <a:lnTo>
                        <a:pt x="8" y="205"/>
                      </a:lnTo>
                      <a:lnTo>
                        <a:pt x="13" y="219"/>
                      </a:lnTo>
                      <a:lnTo>
                        <a:pt x="21" y="231"/>
                      </a:lnTo>
                      <a:lnTo>
                        <a:pt x="30" y="244"/>
                      </a:lnTo>
                      <a:lnTo>
                        <a:pt x="41" y="257"/>
                      </a:lnTo>
                      <a:lnTo>
                        <a:pt x="53" y="268"/>
                      </a:lnTo>
                      <a:lnTo>
                        <a:pt x="66" y="278"/>
                      </a:lnTo>
                      <a:lnTo>
                        <a:pt x="80" y="288"/>
                      </a:lnTo>
                      <a:lnTo>
                        <a:pt x="96" y="296"/>
                      </a:lnTo>
                      <a:lnTo>
                        <a:pt x="113" y="304"/>
                      </a:lnTo>
                      <a:lnTo>
                        <a:pt x="131" y="311"/>
                      </a:lnTo>
                      <a:lnTo>
                        <a:pt x="149" y="316"/>
                      </a:lnTo>
                      <a:lnTo>
                        <a:pt x="167" y="320"/>
                      </a:lnTo>
                      <a:lnTo>
                        <a:pt x="186" y="324"/>
                      </a:lnTo>
                      <a:lnTo>
                        <a:pt x="206" y="326"/>
                      </a:lnTo>
                      <a:lnTo>
                        <a:pt x="227" y="326"/>
                      </a:lnTo>
                      <a:lnTo>
                        <a:pt x="246" y="326"/>
                      </a:lnTo>
                      <a:lnTo>
                        <a:pt x="266" y="323"/>
                      </a:lnTo>
                      <a:lnTo>
                        <a:pt x="285" y="320"/>
                      </a:lnTo>
                      <a:lnTo>
                        <a:pt x="304" y="316"/>
                      </a:lnTo>
                      <a:lnTo>
                        <a:pt x="322" y="310"/>
                      </a:lnTo>
                      <a:lnTo>
                        <a:pt x="340" y="304"/>
                      </a:lnTo>
                      <a:lnTo>
                        <a:pt x="356" y="296"/>
                      </a:lnTo>
                      <a:lnTo>
                        <a:pt x="372" y="288"/>
                      </a:lnTo>
                      <a:lnTo>
                        <a:pt x="387" y="278"/>
                      </a:lnTo>
                      <a:lnTo>
                        <a:pt x="399" y="266"/>
                      </a:lnTo>
                      <a:lnTo>
                        <a:pt x="412" y="257"/>
                      </a:lnTo>
                      <a:lnTo>
                        <a:pt x="423" y="244"/>
                      </a:lnTo>
                      <a:lnTo>
                        <a:pt x="431" y="231"/>
                      </a:lnTo>
                      <a:lnTo>
                        <a:pt x="439" y="219"/>
                      </a:lnTo>
                      <a:lnTo>
                        <a:pt x="445" y="205"/>
                      </a:lnTo>
                      <a:lnTo>
                        <a:pt x="449" y="191"/>
                      </a:lnTo>
                      <a:lnTo>
                        <a:pt x="453" y="177"/>
                      </a:lnTo>
                      <a:lnTo>
                        <a:pt x="453" y="163"/>
                      </a:ln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1"/>
                      </a:lnTo>
                      <a:lnTo>
                        <a:pt x="246" y="0"/>
                      </a:lnTo>
                      <a:lnTo>
                        <a:pt x="225" y="0"/>
                      </a:lnTo>
                      <a:lnTo>
                        <a:pt x="206" y="0"/>
                      </a:lnTo>
                      <a:lnTo>
                        <a:pt x="186" y="1"/>
                      </a:lnTo>
                      <a:lnTo>
                        <a:pt x="167" y="5"/>
                      </a:lnTo>
                      <a:lnTo>
                        <a:pt x="149" y="9"/>
                      </a:lnTo>
                      <a:lnTo>
                        <a:pt x="131" y="15"/>
                      </a:lnTo>
                      <a:lnTo>
                        <a:pt x="113" y="21"/>
                      </a:lnTo>
                      <a:lnTo>
                        <a:pt x="96" y="29"/>
                      </a:lnTo>
                      <a:lnTo>
                        <a:pt x="80" y="37"/>
                      </a:lnTo>
                      <a:lnTo>
                        <a:pt x="66" y="47"/>
                      </a:lnTo>
                      <a:lnTo>
                        <a:pt x="53" y="57"/>
                      </a:lnTo>
                      <a:lnTo>
                        <a:pt x="41" y="68"/>
                      </a:lnTo>
                      <a:lnTo>
                        <a:pt x="30" y="81"/>
                      </a:lnTo>
                      <a:lnTo>
                        <a:pt x="21" y="94"/>
                      </a:lnTo>
                      <a:lnTo>
                        <a:pt x="13" y="106"/>
                      </a:lnTo>
                      <a:lnTo>
                        <a:pt x="8" y="120"/>
                      </a:lnTo>
                      <a:lnTo>
                        <a:pt x="3" y="134"/>
                      </a:lnTo>
                      <a:lnTo>
                        <a:pt x="1" y="148"/>
                      </a:lnTo>
                      <a:lnTo>
                        <a:pt x="0"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4" name="Rectangle 41"/>
                <p:cNvSpPr>
                  <a:spLocks noChangeArrowheads="1"/>
                </p:cNvSpPr>
                <p:nvPr/>
              </p:nvSpPr>
              <p:spPr bwMode="auto">
                <a:xfrm>
                  <a:off x="3621" y="334"/>
                  <a:ext cx="441"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since</a:t>
                  </a:r>
                </a:p>
              </p:txBody>
            </p:sp>
          </p:grpSp>
          <p:grpSp>
            <p:nvGrpSpPr>
              <p:cNvPr id="29" name="Group 49"/>
              <p:cNvGrpSpPr>
                <a:grpSpLocks/>
              </p:cNvGrpSpPr>
              <p:nvPr/>
            </p:nvGrpSpPr>
            <p:grpSpPr bwMode="auto">
              <a:xfrm>
                <a:off x="3141663" y="1600200"/>
                <a:ext cx="2039937" cy="900113"/>
                <a:chOff x="2069" y="458"/>
                <a:chExt cx="1285" cy="567"/>
              </a:xfrm>
            </p:grpSpPr>
            <p:sp>
              <p:nvSpPr>
                <p:cNvPr id="47" name="Freeform 43"/>
                <p:cNvSpPr>
                  <a:spLocks/>
                </p:cNvSpPr>
                <p:nvPr/>
              </p:nvSpPr>
              <p:spPr bwMode="auto">
                <a:xfrm>
                  <a:off x="2476" y="458"/>
                  <a:ext cx="454" cy="327"/>
                </a:xfrm>
                <a:custGeom>
                  <a:avLst/>
                  <a:gdLst>
                    <a:gd name="T0" fmla="*/ 453 w 454"/>
                    <a:gd name="T1" fmla="*/ 148 h 327"/>
                    <a:gd name="T2" fmla="*/ 445 w 454"/>
                    <a:gd name="T3" fmla="*/ 120 h 327"/>
                    <a:gd name="T4" fmla="*/ 431 w 454"/>
                    <a:gd name="T5" fmla="*/ 94 h 327"/>
                    <a:gd name="T6" fmla="*/ 412 w 454"/>
                    <a:gd name="T7" fmla="*/ 68 h 327"/>
                    <a:gd name="T8" fmla="*/ 387 w 454"/>
                    <a:gd name="T9" fmla="*/ 47 h 327"/>
                    <a:gd name="T10" fmla="*/ 356 w 454"/>
                    <a:gd name="T11" fmla="*/ 29 h 327"/>
                    <a:gd name="T12" fmla="*/ 322 w 454"/>
                    <a:gd name="T13" fmla="*/ 15 h 327"/>
                    <a:gd name="T14" fmla="*/ 285 w 454"/>
                    <a:gd name="T15" fmla="*/ 5 h 327"/>
                    <a:gd name="T16" fmla="*/ 246 w 454"/>
                    <a:gd name="T17" fmla="*/ 0 h 327"/>
                    <a:gd name="T18" fmla="*/ 206 w 454"/>
                    <a:gd name="T19" fmla="*/ 0 h 327"/>
                    <a:gd name="T20" fmla="*/ 167 w 454"/>
                    <a:gd name="T21" fmla="*/ 5 h 327"/>
                    <a:gd name="T22" fmla="*/ 131 w 454"/>
                    <a:gd name="T23" fmla="*/ 15 h 327"/>
                    <a:gd name="T24" fmla="*/ 96 w 454"/>
                    <a:gd name="T25" fmla="*/ 29 h 327"/>
                    <a:gd name="T26" fmla="*/ 66 w 454"/>
                    <a:gd name="T27" fmla="*/ 47 h 327"/>
                    <a:gd name="T28" fmla="*/ 41 w 454"/>
                    <a:gd name="T29" fmla="*/ 68 h 327"/>
                    <a:gd name="T30" fmla="*/ 21 w 454"/>
                    <a:gd name="T31" fmla="*/ 94 h 327"/>
                    <a:gd name="T32" fmla="*/ 8 w 454"/>
                    <a:gd name="T33" fmla="*/ 120 h 327"/>
                    <a:gd name="T34" fmla="*/ 1 w 454"/>
                    <a:gd name="T35" fmla="*/ 148 h 327"/>
                    <a:gd name="T36" fmla="*/ 1 w 454"/>
                    <a:gd name="T37" fmla="*/ 177 h 327"/>
                    <a:gd name="T38" fmla="*/ 8 w 454"/>
                    <a:gd name="T39" fmla="*/ 205 h 327"/>
                    <a:gd name="T40" fmla="*/ 21 w 454"/>
                    <a:gd name="T41" fmla="*/ 231 h 327"/>
                    <a:gd name="T42" fmla="*/ 41 w 454"/>
                    <a:gd name="T43" fmla="*/ 257 h 327"/>
                    <a:gd name="T44" fmla="*/ 66 w 454"/>
                    <a:gd name="T45" fmla="*/ 278 h 327"/>
                    <a:gd name="T46" fmla="*/ 96 w 454"/>
                    <a:gd name="T47" fmla="*/ 296 h 327"/>
                    <a:gd name="T48" fmla="*/ 131 w 454"/>
                    <a:gd name="T49" fmla="*/ 310 h 327"/>
                    <a:gd name="T50" fmla="*/ 167 w 454"/>
                    <a:gd name="T51" fmla="*/ 320 h 327"/>
                    <a:gd name="T52" fmla="*/ 206 w 454"/>
                    <a:gd name="T53" fmla="*/ 326 h 327"/>
                    <a:gd name="T54" fmla="*/ 246 w 454"/>
                    <a:gd name="T55" fmla="*/ 326 h 327"/>
                    <a:gd name="T56" fmla="*/ 285 w 454"/>
                    <a:gd name="T57" fmla="*/ 320 h 327"/>
                    <a:gd name="T58" fmla="*/ 322 w 454"/>
                    <a:gd name="T59" fmla="*/ 310 h 327"/>
                    <a:gd name="T60" fmla="*/ 356 w 454"/>
                    <a:gd name="T61" fmla="*/ 296 h 327"/>
                    <a:gd name="T62" fmla="*/ 387 w 454"/>
                    <a:gd name="T63" fmla="*/ 278 h 327"/>
                    <a:gd name="T64" fmla="*/ 412 w 454"/>
                    <a:gd name="T65" fmla="*/ 257 h 327"/>
                    <a:gd name="T66" fmla="*/ 431 w 454"/>
                    <a:gd name="T67" fmla="*/ 231 h 327"/>
                    <a:gd name="T68" fmla="*/ 445 w 454"/>
                    <a:gd name="T69" fmla="*/ 205 h 327"/>
                    <a:gd name="T70" fmla="*/ 453 w 454"/>
                    <a:gd name="T71" fmla="*/ 177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7"/>
                    <a:gd name="T110" fmla="*/ 454 w 454"/>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7">
                      <a:moveTo>
                        <a:pt x="453" y="163"/>
                      </a:move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2"/>
                      </a:lnTo>
                      <a:lnTo>
                        <a:pt x="246" y="0"/>
                      </a:lnTo>
                      <a:lnTo>
                        <a:pt x="227" y="0"/>
                      </a:lnTo>
                      <a:lnTo>
                        <a:pt x="206" y="0"/>
                      </a:lnTo>
                      <a:lnTo>
                        <a:pt x="187" y="2"/>
                      </a:lnTo>
                      <a:lnTo>
                        <a:pt x="167" y="5"/>
                      </a:lnTo>
                      <a:lnTo>
                        <a:pt x="149" y="9"/>
                      </a:lnTo>
                      <a:lnTo>
                        <a:pt x="131" y="15"/>
                      </a:lnTo>
                      <a:lnTo>
                        <a:pt x="113" y="21"/>
                      </a:lnTo>
                      <a:lnTo>
                        <a:pt x="96" y="29"/>
                      </a:lnTo>
                      <a:lnTo>
                        <a:pt x="81" y="37"/>
                      </a:lnTo>
                      <a:lnTo>
                        <a:pt x="66" y="47"/>
                      </a:lnTo>
                      <a:lnTo>
                        <a:pt x="53" y="57"/>
                      </a:lnTo>
                      <a:lnTo>
                        <a:pt x="41" y="68"/>
                      </a:lnTo>
                      <a:lnTo>
                        <a:pt x="30" y="81"/>
                      </a:lnTo>
                      <a:lnTo>
                        <a:pt x="21" y="94"/>
                      </a:lnTo>
                      <a:lnTo>
                        <a:pt x="13" y="106"/>
                      </a:lnTo>
                      <a:lnTo>
                        <a:pt x="8" y="120"/>
                      </a:lnTo>
                      <a:lnTo>
                        <a:pt x="3" y="134"/>
                      </a:lnTo>
                      <a:lnTo>
                        <a:pt x="1" y="148"/>
                      </a:lnTo>
                      <a:lnTo>
                        <a:pt x="0" y="163"/>
                      </a:lnTo>
                      <a:lnTo>
                        <a:pt x="1" y="177"/>
                      </a:lnTo>
                      <a:lnTo>
                        <a:pt x="3" y="191"/>
                      </a:lnTo>
                      <a:lnTo>
                        <a:pt x="8" y="205"/>
                      </a:lnTo>
                      <a:lnTo>
                        <a:pt x="13" y="219"/>
                      </a:lnTo>
                      <a:lnTo>
                        <a:pt x="21" y="231"/>
                      </a:lnTo>
                      <a:lnTo>
                        <a:pt x="30" y="244"/>
                      </a:lnTo>
                      <a:lnTo>
                        <a:pt x="41" y="257"/>
                      </a:lnTo>
                      <a:lnTo>
                        <a:pt x="53" y="268"/>
                      </a:lnTo>
                      <a:lnTo>
                        <a:pt x="66" y="278"/>
                      </a:lnTo>
                      <a:lnTo>
                        <a:pt x="81" y="288"/>
                      </a:lnTo>
                      <a:lnTo>
                        <a:pt x="96" y="296"/>
                      </a:lnTo>
                      <a:lnTo>
                        <a:pt x="113" y="304"/>
                      </a:lnTo>
                      <a:lnTo>
                        <a:pt x="131" y="310"/>
                      </a:lnTo>
                      <a:lnTo>
                        <a:pt x="149" y="316"/>
                      </a:lnTo>
                      <a:lnTo>
                        <a:pt x="167" y="320"/>
                      </a:lnTo>
                      <a:lnTo>
                        <a:pt x="187" y="324"/>
                      </a:lnTo>
                      <a:lnTo>
                        <a:pt x="206" y="326"/>
                      </a:lnTo>
                      <a:lnTo>
                        <a:pt x="227" y="326"/>
                      </a:lnTo>
                      <a:lnTo>
                        <a:pt x="246" y="326"/>
                      </a:lnTo>
                      <a:lnTo>
                        <a:pt x="266" y="324"/>
                      </a:lnTo>
                      <a:lnTo>
                        <a:pt x="285" y="320"/>
                      </a:lnTo>
                      <a:lnTo>
                        <a:pt x="304" y="316"/>
                      </a:lnTo>
                      <a:lnTo>
                        <a:pt x="322" y="310"/>
                      </a:lnTo>
                      <a:lnTo>
                        <a:pt x="339" y="304"/>
                      </a:lnTo>
                      <a:lnTo>
                        <a:pt x="356" y="296"/>
                      </a:lnTo>
                      <a:lnTo>
                        <a:pt x="372" y="288"/>
                      </a:lnTo>
                      <a:lnTo>
                        <a:pt x="387" y="278"/>
                      </a:lnTo>
                      <a:lnTo>
                        <a:pt x="399" y="268"/>
                      </a:lnTo>
                      <a:lnTo>
                        <a:pt x="412" y="257"/>
                      </a:lnTo>
                      <a:lnTo>
                        <a:pt x="422" y="244"/>
                      </a:lnTo>
                      <a:lnTo>
                        <a:pt x="431" y="231"/>
                      </a:lnTo>
                      <a:lnTo>
                        <a:pt x="439" y="219"/>
                      </a:lnTo>
                      <a:lnTo>
                        <a:pt x="445" y="205"/>
                      </a:lnTo>
                      <a:lnTo>
                        <a:pt x="449" y="191"/>
                      </a:lnTo>
                      <a:lnTo>
                        <a:pt x="453" y="177"/>
                      </a:lnTo>
                      <a:lnTo>
                        <a:pt x="453"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8" name="Freeform 44"/>
                <p:cNvSpPr>
                  <a:spLocks/>
                </p:cNvSpPr>
                <p:nvPr/>
              </p:nvSpPr>
              <p:spPr bwMode="auto">
                <a:xfrm>
                  <a:off x="2069" y="699"/>
                  <a:ext cx="454" cy="326"/>
                </a:xfrm>
                <a:custGeom>
                  <a:avLst/>
                  <a:gdLst>
                    <a:gd name="T0" fmla="*/ 451 w 454"/>
                    <a:gd name="T1" fmla="*/ 148 h 326"/>
                    <a:gd name="T2" fmla="*/ 445 w 454"/>
                    <a:gd name="T3" fmla="*/ 120 h 326"/>
                    <a:gd name="T4" fmla="*/ 431 w 454"/>
                    <a:gd name="T5" fmla="*/ 93 h 326"/>
                    <a:gd name="T6" fmla="*/ 411 w 454"/>
                    <a:gd name="T7" fmla="*/ 68 h 326"/>
                    <a:gd name="T8" fmla="*/ 386 w 454"/>
                    <a:gd name="T9" fmla="*/ 47 h 326"/>
                    <a:gd name="T10" fmla="*/ 356 w 454"/>
                    <a:gd name="T11" fmla="*/ 29 h 326"/>
                    <a:gd name="T12" fmla="*/ 322 w 454"/>
                    <a:gd name="T13" fmla="*/ 15 h 326"/>
                    <a:gd name="T14" fmla="*/ 285 w 454"/>
                    <a:gd name="T15" fmla="*/ 5 h 326"/>
                    <a:gd name="T16" fmla="*/ 246 w 454"/>
                    <a:gd name="T17" fmla="*/ 0 h 326"/>
                    <a:gd name="T18" fmla="*/ 206 w 454"/>
                    <a:gd name="T19" fmla="*/ 0 h 326"/>
                    <a:gd name="T20" fmla="*/ 167 w 454"/>
                    <a:gd name="T21" fmla="*/ 5 h 326"/>
                    <a:gd name="T22" fmla="*/ 130 w 454"/>
                    <a:gd name="T23" fmla="*/ 15 h 326"/>
                    <a:gd name="T24" fmla="*/ 96 w 454"/>
                    <a:gd name="T25" fmla="*/ 29 h 326"/>
                    <a:gd name="T26" fmla="*/ 66 w 454"/>
                    <a:gd name="T27" fmla="*/ 47 h 326"/>
                    <a:gd name="T28" fmla="*/ 41 w 454"/>
                    <a:gd name="T29" fmla="*/ 68 h 326"/>
                    <a:gd name="T30" fmla="*/ 21 w 454"/>
                    <a:gd name="T31" fmla="*/ 93 h 326"/>
                    <a:gd name="T32" fmla="*/ 7 w 454"/>
                    <a:gd name="T33" fmla="*/ 120 h 326"/>
                    <a:gd name="T34" fmla="*/ 1 w 454"/>
                    <a:gd name="T35" fmla="*/ 148 h 326"/>
                    <a:gd name="T36" fmla="*/ 1 w 454"/>
                    <a:gd name="T37" fmla="*/ 176 h 326"/>
                    <a:gd name="T38" fmla="*/ 7 w 454"/>
                    <a:gd name="T39" fmla="*/ 204 h 326"/>
                    <a:gd name="T40" fmla="*/ 21 w 454"/>
                    <a:gd name="T41" fmla="*/ 231 h 326"/>
                    <a:gd name="T42" fmla="*/ 41 w 454"/>
                    <a:gd name="T43" fmla="*/ 256 h 326"/>
                    <a:gd name="T44" fmla="*/ 66 w 454"/>
                    <a:gd name="T45" fmla="*/ 277 h 326"/>
                    <a:gd name="T46" fmla="*/ 96 w 454"/>
                    <a:gd name="T47" fmla="*/ 295 h 326"/>
                    <a:gd name="T48" fmla="*/ 130 w 454"/>
                    <a:gd name="T49" fmla="*/ 309 h 326"/>
                    <a:gd name="T50" fmla="*/ 167 w 454"/>
                    <a:gd name="T51" fmla="*/ 319 h 326"/>
                    <a:gd name="T52" fmla="*/ 206 w 454"/>
                    <a:gd name="T53" fmla="*/ 325 h 326"/>
                    <a:gd name="T54" fmla="*/ 246 w 454"/>
                    <a:gd name="T55" fmla="*/ 325 h 326"/>
                    <a:gd name="T56" fmla="*/ 285 w 454"/>
                    <a:gd name="T57" fmla="*/ 319 h 326"/>
                    <a:gd name="T58" fmla="*/ 322 w 454"/>
                    <a:gd name="T59" fmla="*/ 309 h 326"/>
                    <a:gd name="T60" fmla="*/ 356 w 454"/>
                    <a:gd name="T61" fmla="*/ 295 h 326"/>
                    <a:gd name="T62" fmla="*/ 386 w 454"/>
                    <a:gd name="T63" fmla="*/ 277 h 326"/>
                    <a:gd name="T64" fmla="*/ 411 w 454"/>
                    <a:gd name="T65" fmla="*/ 256 h 326"/>
                    <a:gd name="T66" fmla="*/ 431 w 454"/>
                    <a:gd name="T67" fmla="*/ 231 h 326"/>
                    <a:gd name="T68" fmla="*/ 445 w 454"/>
                    <a:gd name="T69" fmla="*/ 204 h 326"/>
                    <a:gd name="T70" fmla="*/ 451 w 454"/>
                    <a:gd name="T71" fmla="*/ 176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6"/>
                    <a:gd name="T110" fmla="*/ 454 w 454"/>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6">
                      <a:moveTo>
                        <a:pt x="453" y="162"/>
                      </a:moveTo>
                      <a:lnTo>
                        <a:pt x="451" y="148"/>
                      </a:lnTo>
                      <a:lnTo>
                        <a:pt x="449" y="134"/>
                      </a:lnTo>
                      <a:lnTo>
                        <a:pt x="445" y="120"/>
                      </a:lnTo>
                      <a:lnTo>
                        <a:pt x="439" y="106"/>
                      </a:lnTo>
                      <a:lnTo>
                        <a:pt x="431" y="93"/>
                      </a:lnTo>
                      <a:lnTo>
                        <a:pt x="422" y="81"/>
                      </a:lnTo>
                      <a:lnTo>
                        <a:pt x="411" y="68"/>
                      </a:lnTo>
                      <a:lnTo>
                        <a:pt x="399" y="57"/>
                      </a:lnTo>
                      <a:lnTo>
                        <a:pt x="386" y="47"/>
                      </a:lnTo>
                      <a:lnTo>
                        <a:pt x="372" y="37"/>
                      </a:lnTo>
                      <a:lnTo>
                        <a:pt x="356" y="29"/>
                      </a:lnTo>
                      <a:lnTo>
                        <a:pt x="339" y="21"/>
                      </a:lnTo>
                      <a:lnTo>
                        <a:pt x="322" y="15"/>
                      </a:lnTo>
                      <a:lnTo>
                        <a:pt x="304"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6" y="47"/>
                      </a:lnTo>
                      <a:lnTo>
                        <a:pt x="53" y="57"/>
                      </a:lnTo>
                      <a:lnTo>
                        <a:pt x="41" y="68"/>
                      </a:lnTo>
                      <a:lnTo>
                        <a:pt x="30" y="81"/>
                      </a:lnTo>
                      <a:lnTo>
                        <a:pt x="21" y="93"/>
                      </a:lnTo>
                      <a:lnTo>
                        <a:pt x="13" y="106"/>
                      </a:lnTo>
                      <a:lnTo>
                        <a:pt x="7" y="120"/>
                      </a:lnTo>
                      <a:lnTo>
                        <a:pt x="3" y="134"/>
                      </a:lnTo>
                      <a:lnTo>
                        <a:pt x="1" y="148"/>
                      </a:lnTo>
                      <a:lnTo>
                        <a:pt x="0" y="162"/>
                      </a:lnTo>
                      <a:lnTo>
                        <a:pt x="1" y="176"/>
                      </a:lnTo>
                      <a:lnTo>
                        <a:pt x="3" y="190"/>
                      </a:lnTo>
                      <a:lnTo>
                        <a:pt x="7" y="204"/>
                      </a:lnTo>
                      <a:lnTo>
                        <a:pt x="13" y="218"/>
                      </a:lnTo>
                      <a:lnTo>
                        <a:pt x="21" y="231"/>
                      </a:lnTo>
                      <a:lnTo>
                        <a:pt x="30" y="243"/>
                      </a:lnTo>
                      <a:lnTo>
                        <a:pt x="41" y="256"/>
                      </a:lnTo>
                      <a:lnTo>
                        <a:pt x="53" y="266"/>
                      </a:lnTo>
                      <a:lnTo>
                        <a:pt x="66" y="277"/>
                      </a:lnTo>
                      <a:lnTo>
                        <a:pt x="80" y="287"/>
                      </a:lnTo>
                      <a:lnTo>
                        <a:pt x="96" y="295"/>
                      </a:lnTo>
                      <a:lnTo>
                        <a:pt x="113" y="303"/>
                      </a:lnTo>
                      <a:lnTo>
                        <a:pt x="130" y="309"/>
                      </a:lnTo>
                      <a:lnTo>
                        <a:pt x="148" y="315"/>
                      </a:lnTo>
                      <a:lnTo>
                        <a:pt x="167" y="319"/>
                      </a:lnTo>
                      <a:lnTo>
                        <a:pt x="186" y="322"/>
                      </a:lnTo>
                      <a:lnTo>
                        <a:pt x="206" y="325"/>
                      </a:lnTo>
                      <a:lnTo>
                        <a:pt x="225" y="325"/>
                      </a:lnTo>
                      <a:lnTo>
                        <a:pt x="246" y="325"/>
                      </a:lnTo>
                      <a:lnTo>
                        <a:pt x="265" y="322"/>
                      </a:lnTo>
                      <a:lnTo>
                        <a:pt x="285" y="319"/>
                      </a:lnTo>
                      <a:lnTo>
                        <a:pt x="304" y="315"/>
                      </a:lnTo>
                      <a:lnTo>
                        <a:pt x="322" y="309"/>
                      </a:lnTo>
                      <a:lnTo>
                        <a:pt x="339" y="303"/>
                      </a:lnTo>
                      <a:lnTo>
                        <a:pt x="356" y="295"/>
                      </a:lnTo>
                      <a:lnTo>
                        <a:pt x="372" y="287"/>
                      </a:lnTo>
                      <a:lnTo>
                        <a:pt x="386" y="277"/>
                      </a:lnTo>
                      <a:lnTo>
                        <a:pt x="399" y="266"/>
                      </a:lnTo>
                      <a:lnTo>
                        <a:pt x="411" y="256"/>
                      </a:lnTo>
                      <a:lnTo>
                        <a:pt x="422" y="243"/>
                      </a:lnTo>
                      <a:lnTo>
                        <a:pt x="431" y="231"/>
                      </a:lnTo>
                      <a:lnTo>
                        <a:pt x="439" y="218"/>
                      </a:lnTo>
                      <a:lnTo>
                        <a:pt x="445" y="204"/>
                      </a:lnTo>
                      <a:lnTo>
                        <a:pt x="449" y="190"/>
                      </a:lnTo>
                      <a:lnTo>
                        <a:pt x="451" y="176"/>
                      </a:lnTo>
                      <a:lnTo>
                        <a:pt x="453" y="16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9" name="Freeform 45"/>
                <p:cNvSpPr>
                  <a:spLocks/>
                </p:cNvSpPr>
                <p:nvPr/>
              </p:nvSpPr>
              <p:spPr bwMode="auto">
                <a:xfrm>
                  <a:off x="2902" y="699"/>
                  <a:ext cx="452" cy="326"/>
                </a:xfrm>
                <a:custGeom>
                  <a:avLst/>
                  <a:gdLst>
                    <a:gd name="T0" fmla="*/ 0 w 452"/>
                    <a:gd name="T1" fmla="*/ 176 h 326"/>
                    <a:gd name="T2" fmla="*/ 7 w 452"/>
                    <a:gd name="T3" fmla="*/ 204 h 326"/>
                    <a:gd name="T4" fmla="*/ 21 w 452"/>
                    <a:gd name="T5" fmla="*/ 231 h 326"/>
                    <a:gd name="T6" fmla="*/ 40 w 452"/>
                    <a:gd name="T7" fmla="*/ 256 h 326"/>
                    <a:gd name="T8" fmla="*/ 65 w 452"/>
                    <a:gd name="T9" fmla="*/ 278 h 326"/>
                    <a:gd name="T10" fmla="*/ 96 w 452"/>
                    <a:gd name="T11" fmla="*/ 295 h 326"/>
                    <a:gd name="T12" fmla="*/ 130 w 452"/>
                    <a:gd name="T13" fmla="*/ 309 h 326"/>
                    <a:gd name="T14" fmla="*/ 167 w 452"/>
                    <a:gd name="T15" fmla="*/ 319 h 326"/>
                    <a:gd name="T16" fmla="*/ 206 w 452"/>
                    <a:gd name="T17" fmla="*/ 325 h 326"/>
                    <a:gd name="T18" fmla="*/ 245 w 452"/>
                    <a:gd name="T19" fmla="*/ 325 h 326"/>
                    <a:gd name="T20" fmla="*/ 283 w 452"/>
                    <a:gd name="T21" fmla="*/ 319 h 326"/>
                    <a:gd name="T22" fmla="*/ 320 w 452"/>
                    <a:gd name="T23" fmla="*/ 309 h 326"/>
                    <a:gd name="T24" fmla="*/ 354 w 452"/>
                    <a:gd name="T25" fmla="*/ 295 h 326"/>
                    <a:gd name="T26" fmla="*/ 385 w 452"/>
                    <a:gd name="T27" fmla="*/ 277 h 326"/>
                    <a:gd name="T28" fmla="*/ 410 w 452"/>
                    <a:gd name="T29" fmla="*/ 254 h 326"/>
                    <a:gd name="T30" fmla="*/ 429 w 452"/>
                    <a:gd name="T31" fmla="*/ 231 h 326"/>
                    <a:gd name="T32" fmla="*/ 443 w 452"/>
                    <a:gd name="T33" fmla="*/ 204 h 326"/>
                    <a:gd name="T34" fmla="*/ 451 w 452"/>
                    <a:gd name="T35" fmla="*/ 176 h 326"/>
                    <a:gd name="T36" fmla="*/ 451 w 452"/>
                    <a:gd name="T37" fmla="*/ 148 h 326"/>
                    <a:gd name="T38" fmla="*/ 443 w 452"/>
                    <a:gd name="T39" fmla="*/ 120 h 326"/>
                    <a:gd name="T40" fmla="*/ 429 w 452"/>
                    <a:gd name="T41" fmla="*/ 93 h 326"/>
                    <a:gd name="T42" fmla="*/ 410 w 452"/>
                    <a:gd name="T43" fmla="*/ 68 h 326"/>
                    <a:gd name="T44" fmla="*/ 385 w 452"/>
                    <a:gd name="T45" fmla="*/ 47 h 326"/>
                    <a:gd name="T46" fmla="*/ 354 w 452"/>
                    <a:gd name="T47" fmla="*/ 29 h 326"/>
                    <a:gd name="T48" fmla="*/ 320 w 452"/>
                    <a:gd name="T49" fmla="*/ 15 h 326"/>
                    <a:gd name="T50" fmla="*/ 283 w 452"/>
                    <a:gd name="T51" fmla="*/ 5 h 326"/>
                    <a:gd name="T52" fmla="*/ 245 w 452"/>
                    <a:gd name="T53" fmla="*/ 0 h 326"/>
                    <a:gd name="T54" fmla="*/ 206 w 452"/>
                    <a:gd name="T55" fmla="*/ 0 h 326"/>
                    <a:gd name="T56" fmla="*/ 167 w 452"/>
                    <a:gd name="T57" fmla="*/ 5 h 326"/>
                    <a:gd name="T58" fmla="*/ 130 w 452"/>
                    <a:gd name="T59" fmla="*/ 15 h 326"/>
                    <a:gd name="T60" fmla="*/ 96 w 452"/>
                    <a:gd name="T61" fmla="*/ 29 h 326"/>
                    <a:gd name="T62" fmla="*/ 65 w 452"/>
                    <a:gd name="T63" fmla="*/ 47 h 326"/>
                    <a:gd name="T64" fmla="*/ 40 w 452"/>
                    <a:gd name="T65" fmla="*/ 68 h 326"/>
                    <a:gd name="T66" fmla="*/ 21 w 452"/>
                    <a:gd name="T67" fmla="*/ 93 h 326"/>
                    <a:gd name="T68" fmla="*/ 7 w 452"/>
                    <a:gd name="T69" fmla="*/ 120 h 326"/>
                    <a:gd name="T70" fmla="*/ 0 w 452"/>
                    <a:gd name="T71" fmla="*/ 148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326"/>
                    <a:gd name="T110" fmla="*/ 452 w 452"/>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326">
                      <a:moveTo>
                        <a:pt x="0" y="162"/>
                      </a:moveTo>
                      <a:lnTo>
                        <a:pt x="0" y="176"/>
                      </a:lnTo>
                      <a:lnTo>
                        <a:pt x="3" y="190"/>
                      </a:lnTo>
                      <a:lnTo>
                        <a:pt x="7" y="204"/>
                      </a:lnTo>
                      <a:lnTo>
                        <a:pt x="13" y="218"/>
                      </a:lnTo>
                      <a:lnTo>
                        <a:pt x="21" y="231"/>
                      </a:lnTo>
                      <a:lnTo>
                        <a:pt x="29" y="243"/>
                      </a:lnTo>
                      <a:lnTo>
                        <a:pt x="40" y="256"/>
                      </a:lnTo>
                      <a:lnTo>
                        <a:pt x="52" y="267"/>
                      </a:lnTo>
                      <a:lnTo>
                        <a:pt x="65" y="278"/>
                      </a:lnTo>
                      <a:lnTo>
                        <a:pt x="80" y="287"/>
                      </a:lnTo>
                      <a:lnTo>
                        <a:pt x="96" y="295"/>
                      </a:lnTo>
                      <a:lnTo>
                        <a:pt x="112" y="303"/>
                      </a:lnTo>
                      <a:lnTo>
                        <a:pt x="130" y="309"/>
                      </a:lnTo>
                      <a:lnTo>
                        <a:pt x="148" y="315"/>
                      </a:lnTo>
                      <a:lnTo>
                        <a:pt x="167" y="319"/>
                      </a:lnTo>
                      <a:lnTo>
                        <a:pt x="186" y="322"/>
                      </a:lnTo>
                      <a:lnTo>
                        <a:pt x="206" y="325"/>
                      </a:lnTo>
                      <a:lnTo>
                        <a:pt x="225" y="325"/>
                      </a:lnTo>
                      <a:lnTo>
                        <a:pt x="245" y="325"/>
                      </a:lnTo>
                      <a:lnTo>
                        <a:pt x="264" y="322"/>
                      </a:lnTo>
                      <a:lnTo>
                        <a:pt x="283" y="319"/>
                      </a:lnTo>
                      <a:lnTo>
                        <a:pt x="302" y="315"/>
                      </a:lnTo>
                      <a:lnTo>
                        <a:pt x="320" y="309"/>
                      </a:lnTo>
                      <a:lnTo>
                        <a:pt x="338" y="303"/>
                      </a:lnTo>
                      <a:lnTo>
                        <a:pt x="354" y="295"/>
                      </a:lnTo>
                      <a:lnTo>
                        <a:pt x="370" y="287"/>
                      </a:lnTo>
                      <a:lnTo>
                        <a:pt x="385" y="277"/>
                      </a:lnTo>
                      <a:lnTo>
                        <a:pt x="398" y="266"/>
                      </a:lnTo>
                      <a:lnTo>
                        <a:pt x="410" y="254"/>
                      </a:lnTo>
                      <a:lnTo>
                        <a:pt x="421" y="243"/>
                      </a:lnTo>
                      <a:lnTo>
                        <a:pt x="429" y="231"/>
                      </a:lnTo>
                      <a:lnTo>
                        <a:pt x="437" y="217"/>
                      </a:lnTo>
                      <a:lnTo>
                        <a:pt x="443" y="204"/>
                      </a:lnTo>
                      <a:lnTo>
                        <a:pt x="447" y="190"/>
                      </a:lnTo>
                      <a:lnTo>
                        <a:pt x="451" y="176"/>
                      </a:lnTo>
                      <a:lnTo>
                        <a:pt x="451" y="162"/>
                      </a:lnTo>
                      <a:lnTo>
                        <a:pt x="451" y="148"/>
                      </a:lnTo>
                      <a:lnTo>
                        <a:pt x="447" y="134"/>
                      </a:lnTo>
                      <a:lnTo>
                        <a:pt x="443" y="120"/>
                      </a:lnTo>
                      <a:lnTo>
                        <a:pt x="437" y="106"/>
                      </a:lnTo>
                      <a:lnTo>
                        <a:pt x="429" y="93"/>
                      </a:lnTo>
                      <a:lnTo>
                        <a:pt x="421" y="81"/>
                      </a:lnTo>
                      <a:lnTo>
                        <a:pt x="410" y="68"/>
                      </a:lnTo>
                      <a:lnTo>
                        <a:pt x="398" y="57"/>
                      </a:lnTo>
                      <a:lnTo>
                        <a:pt x="385" y="47"/>
                      </a:lnTo>
                      <a:lnTo>
                        <a:pt x="370" y="37"/>
                      </a:lnTo>
                      <a:lnTo>
                        <a:pt x="354" y="29"/>
                      </a:lnTo>
                      <a:lnTo>
                        <a:pt x="338" y="21"/>
                      </a:lnTo>
                      <a:lnTo>
                        <a:pt x="320" y="15"/>
                      </a:lnTo>
                      <a:lnTo>
                        <a:pt x="302" y="9"/>
                      </a:lnTo>
                      <a:lnTo>
                        <a:pt x="283" y="5"/>
                      </a:lnTo>
                      <a:lnTo>
                        <a:pt x="264" y="1"/>
                      </a:lnTo>
                      <a:lnTo>
                        <a:pt x="245" y="0"/>
                      </a:lnTo>
                      <a:lnTo>
                        <a:pt x="225" y="0"/>
                      </a:lnTo>
                      <a:lnTo>
                        <a:pt x="206" y="0"/>
                      </a:lnTo>
                      <a:lnTo>
                        <a:pt x="186" y="1"/>
                      </a:lnTo>
                      <a:lnTo>
                        <a:pt x="167" y="5"/>
                      </a:lnTo>
                      <a:lnTo>
                        <a:pt x="148" y="9"/>
                      </a:lnTo>
                      <a:lnTo>
                        <a:pt x="130" y="15"/>
                      </a:lnTo>
                      <a:lnTo>
                        <a:pt x="112" y="21"/>
                      </a:lnTo>
                      <a:lnTo>
                        <a:pt x="96" y="29"/>
                      </a:lnTo>
                      <a:lnTo>
                        <a:pt x="80" y="37"/>
                      </a:lnTo>
                      <a:lnTo>
                        <a:pt x="65" y="47"/>
                      </a:lnTo>
                      <a:lnTo>
                        <a:pt x="52" y="57"/>
                      </a:lnTo>
                      <a:lnTo>
                        <a:pt x="40" y="68"/>
                      </a:lnTo>
                      <a:lnTo>
                        <a:pt x="29" y="81"/>
                      </a:lnTo>
                      <a:lnTo>
                        <a:pt x="21" y="93"/>
                      </a:lnTo>
                      <a:lnTo>
                        <a:pt x="13" y="106"/>
                      </a:lnTo>
                      <a:lnTo>
                        <a:pt x="7" y="120"/>
                      </a:lnTo>
                      <a:lnTo>
                        <a:pt x="3" y="134"/>
                      </a:lnTo>
                      <a:lnTo>
                        <a:pt x="0" y="148"/>
                      </a:lnTo>
                      <a:lnTo>
                        <a:pt x="0" y="16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0" name="Rectangle 46"/>
                <p:cNvSpPr>
                  <a:spLocks noChangeArrowheads="1"/>
                </p:cNvSpPr>
                <p:nvPr/>
              </p:nvSpPr>
              <p:spPr bwMode="auto">
                <a:xfrm>
                  <a:off x="2976" y="757"/>
                  <a:ext cx="27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lot</a:t>
                  </a:r>
                </a:p>
              </p:txBody>
            </p:sp>
            <p:sp>
              <p:nvSpPr>
                <p:cNvPr id="51" name="Rectangle 47"/>
                <p:cNvSpPr>
                  <a:spLocks noChangeArrowheads="1"/>
                </p:cNvSpPr>
                <p:nvPr/>
              </p:nvSpPr>
              <p:spPr bwMode="auto">
                <a:xfrm>
                  <a:off x="2470" y="497"/>
                  <a:ext cx="448"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name</a:t>
                  </a:r>
                </a:p>
              </p:txBody>
            </p:sp>
            <p:sp>
              <p:nvSpPr>
                <p:cNvPr id="52" name="Rectangle 48"/>
                <p:cNvSpPr>
                  <a:spLocks noChangeArrowheads="1"/>
                </p:cNvSpPr>
                <p:nvPr/>
              </p:nvSpPr>
              <p:spPr bwMode="auto">
                <a:xfrm>
                  <a:off x="2121" y="750"/>
                  <a:ext cx="335"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u="sng">
                      <a:solidFill>
                        <a:srgbClr val="000000"/>
                      </a:solidFill>
                      <a:latin typeface="Arial" charset="0"/>
                    </a:rPr>
                    <a:t>ssn</a:t>
                  </a:r>
                </a:p>
              </p:txBody>
            </p:sp>
          </p:grpSp>
          <p:grpSp>
            <p:nvGrpSpPr>
              <p:cNvPr id="30" name="Group 52"/>
              <p:cNvGrpSpPr>
                <a:grpSpLocks/>
              </p:cNvGrpSpPr>
              <p:nvPr/>
            </p:nvGrpSpPr>
            <p:grpSpPr bwMode="auto">
              <a:xfrm>
                <a:off x="5397500" y="2584450"/>
                <a:ext cx="1220788" cy="920750"/>
                <a:chOff x="3456" y="1053"/>
                <a:chExt cx="769" cy="580"/>
              </a:xfrm>
            </p:grpSpPr>
            <p:sp>
              <p:nvSpPr>
                <p:cNvPr id="45" name="Freeform 51"/>
                <p:cNvSpPr>
                  <a:spLocks/>
                </p:cNvSpPr>
                <p:nvPr/>
              </p:nvSpPr>
              <p:spPr bwMode="auto">
                <a:xfrm>
                  <a:off x="3456" y="1053"/>
                  <a:ext cx="769" cy="580"/>
                </a:xfrm>
                <a:custGeom>
                  <a:avLst/>
                  <a:gdLst/>
                  <a:ahLst/>
                  <a:cxnLst>
                    <a:cxn ang="0">
                      <a:pos x="0" y="290"/>
                    </a:cxn>
                    <a:cxn ang="0">
                      <a:pos x="378" y="0"/>
                    </a:cxn>
                    <a:cxn ang="0">
                      <a:pos x="768" y="300"/>
                    </a:cxn>
                    <a:cxn ang="0">
                      <a:pos x="378" y="579"/>
                    </a:cxn>
                    <a:cxn ang="0">
                      <a:pos x="0" y="290"/>
                    </a:cxn>
                  </a:cxnLst>
                  <a:rect l="0" t="0" r="r" b="b"/>
                  <a:pathLst>
                    <a:path w="769" h="580">
                      <a:moveTo>
                        <a:pt x="0" y="290"/>
                      </a:moveTo>
                      <a:lnTo>
                        <a:pt x="378" y="0"/>
                      </a:lnTo>
                      <a:lnTo>
                        <a:pt x="768" y="300"/>
                      </a:lnTo>
                      <a:lnTo>
                        <a:pt x="378" y="579"/>
                      </a:lnTo>
                      <a:lnTo>
                        <a:pt x="0" y="290"/>
                      </a:lnTo>
                    </a:path>
                  </a:pathLst>
                </a:custGeom>
                <a:solidFill>
                  <a:srgbClr val="0070C0"/>
                </a:solidFill>
                <a:ln w="12700" cap="rnd" cmpd="sng">
                  <a:solidFill>
                    <a:srgbClr val="000000"/>
                  </a:solidFill>
                  <a:prstDash val="solid"/>
                  <a:round/>
                  <a:headEnd type="none" w="sm" len="sm"/>
                  <a:tailEnd type="none" w="sm" len="sm"/>
                </a:ln>
                <a:effectLst>
                  <a:outerShdw blurRad="50800" dist="38100" dir="8100000" algn="tr" rotWithShape="0">
                    <a:prstClr val="black">
                      <a:alpha val="40000"/>
                    </a:prstClr>
                  </a:outerShdw>
                </a:effectLst>
              </p:spPr>
              <p:txBody>
                <a:bodyPr/>
                <a:lstStyle/>
                <a:p>
                  <a:pPr eaLnBrk="0" hangingPunct="0">
                    <a:defRPr/>
                  </a:pPr>
                  <a:endParaRPr lang="en-US">
                    <a:cs typeface="+mn-cs"/>
                  </a:endParaRPr>
                </a:p>
              </p:txBody>
            </p:sp>
            <p:sp>
              <p:nvSpPr>
                <p:cNvPr id="46" name="Rectangle 50"/>
                <p:cNvSpPr>
                  <a:spLocks noChangeArrowheads="1"/>
                </p:cNvSpPr>
                <p:nvPr/>
              </p:nvSpPr>
              <p:spPr bwMode="auto">
                <a:xfrm>
                  <a:off x="3522" y="1249"/>
                  <a:ext cx="662"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chemeClr val="bg1"/>
                      </a:solidFill>
                      <a:latin typeface="Arial" charset="0"/>
                    </a:rPr>
                    <a:t>Manages</a:t>
                  </a:r>
                </a:p>
              </p:txBody>
            </p:sp>
          </p:grpSp>
          <p:sp>
            <p:nvSpPr>
              <p:cNvPr id="31" name="Freeform 53"/>
              <p:cNvSpPr>
                <a:spLocks/>
              </p:cNvSpPr>
              <p:nvPr/>
            </p:nvSpPr>
            <p:spPr bwMode="auto">
              <a:xfrm>
                <a:off x="7175500" y="2819400"/>
                <a:ext cx="1358900" cy="479425"/>
              </a:xfrm>
              <a:custGeom>
                <a:avLst/>
                <a:gdLst>
                  <a:gd name="T0" fmla="*/ 2147483647 w 816"/>
                  <a:gd name="T1" fmla="*/ 2147483647 h 302"/>
                  <a:gd name="T2" fmla="*/ 2147483647 w 816"/>
                  <a:gd name="T3" fmla="*/ 0 h 302"/>
                  <a:gd name="T4" fmla="*/ 0 w 816"/>
                  <a:gd name="T5" fmla="*/ 0 h 302"/>
                  <a:gd name="T6" fmla="*/ 0 w 816"/>
                  <a:gd name="T7" fmla="*/ 2147483647 h 302"/>
                  <a:gd name="T8" fmla="*/ 2147483647 w 816"/>
                  <a:gd name="T9" fmla="*/ 2147483647 h 302"/>
                  <a:gd name="T10" fmla="*/ 0 60000 65536"/>
                  <a:gd name="T11" fmla="*/ 0 60000 65536"/>
                  <a:gd name="T12" fmla="*/ 0 60000 65536"/>
                  <a:gd name="T13" fmla="*/ 0 60000 65536"/>
                  <a:gd name="T14" fmla="*/ 0 60000 65536"/>
                  <a:gd name="T15" fmla="*/ 0 w 816"/>
                  <a:gd name="T16" fmla="*/ 0 h 302"/>
                  <a:gd name="T17" fmla="*/ 816 w 816"/>
                  <a:gd name="T18" fmla="*/ 302 h 302"/>
                </a:gdLst>
                <a:ahLst/>
                <a:cxnLst>
                  <a:cxn ang="T10">
                    <a:pos x="T0" y="T1"/>
                  </a:cxn>
                  <a:cxn ang="T11">
                    <a:pos x="T2" y="T3"/>
                  </a:cxn>
                  <a:cxn ang="T12">
                    <a:pos x="T4" y="T5"/>
                  </a:cxn>
                  <a:cxn ang="T13">
                    <a:pos x="T6" y="T7"/>
                  </a:cxn>
                  <a:cxn ang="T14">
                    <a:pos x="T8" y="T9"/>
                  </a:cxn>
                </a:cxnLst>
                <a:rect l="T15" t="T16" r="T17" b="T18"/>
                <a:pathLst>
                  <a:path w="816" h="302">
                    <a:moveTo>
                      <a:pt x="815" y="301"/>
                    </a:moveTo>
                    <a:lnTo>
                      <a:pt x="815" y="0"/>
                    </a:lnTo>
                    <a:lnTo>
                      <a:pt x="0" y="0"/>
                    </a:lnTo>
                    <a:lnTo>
                      <a:pt x="0" y="301"/>
                    </a:lnTo>
                    <a:lnTo>
                      <a:pt x="815" y="301"/>
                    </a:lnTo>
                  </a:path>
                </a:pathLst>
              </a:custGeom>
              <a:solidFill>
                <a:schemeClr val="bg1">
                  <a:lumMod val="75000"/>
                </a:schemeClr>
              </a:solidFill>
              <a:ln w="12700" cap="rnd">
                <a:solidFill>
                  <a:srgbClr val="000000"/>
                </a:solidFill>
                <a:round/>
                <a:headEnd type="none" w="sm" len="sm"/>
                <a:tailEnd type="none" w="sm" len="sm"/>
              </a:ln>
              <a:effectLst>
                <a:outerShdw blurRad="50800" dist="38100" dir="8100000" algn="tr" rotWithShape="0">
                  <a:prstClr val="black">
                    <a:alpha val="40000"/>
                  </a:prstClr>
                </a:outerShdw>
              </a:effectLst>
            </p:spPr>
            <p:txBody>
              <a:bodyPr/>
              <a:lstStyle/>
              <a:p>
                <a:pPr>
                  <a:defRPr/>
                </a:pPr>
                <a:endParaRPr lang="en-US"/>
              </a:p>
            </p:txBody>
          </p:sp>
          <p:grpSp>
            <p:nvGrpSpPr>
              <p:cNvPr id="32" name="Group 56"/>
              <p:cNvGrpSpPr>
                <a:grpSpLocks/>
              </p:cNvGrpSpPr>
              <p:nvPr/>
            </p:nvGrpSpPr>
            <p:grpSpPr bwMode="auto">
              <a:xfrm>
                <a:off x="3552825" y="2819400"/>
                <a:ext cx="1292225" cy="468313"/>
                <a:chOff x="2328" y="1226"/>
                <a:chExt cx="814" cy="295"/>
              </a:xfrm>
            </p:grpSpPr>
            <p:sp>
              <p:nvSpPr>
                <p:cNvPr id="43" name="Freeform 54"/>
                <p:cNvSpPr>
                  <a:spLocks/>
                </p:cNvSpPr>
                <p:nvPr/>
              </p:nvSpPr>
              <p:spPr bwMode="auto">
                <a:xfrm>
                  <a:off x="2328" y="1226"/>
                  <a:ext cx="814" cy="295"/>
                </a:xfrm>
                <a:custGeom>
                  <a:avLst/>
                  <a:gdLst>
                    <a:gd name="T0" fmla="*/ 813 w 814"/>
                    <a:gd name="T1" fmla="*/ 294 h 295"/>
                    <a:gd name="T2" fmla="*/ 813 w 814"/>
                    <a:gd name="T3" fmla="*/ 0 h 295"/>
                    <a:gd name="T4" fmla="*/ 0 w 814"/>
                    <a:gd name="T5" fmla="*/ 0 h 295"/>
                    <a:gd name="T6" fmla="*/ 0 w 814"/>
                    <a:gd name="T7" fmla="*/ 294 h 295"/>
                    <a:gd name="T8" fmla="*/ 813 w 814"/>
                    <a:gd name="T9" fmla="*/ 294 h 295"/>
                    <a:gd name="T10" fmla="*/ 0 60000 65536"/>
                    <a:gd name="T11" fmla="*/ 0 60000 65536"/>
                    <a:gd name="T12" fmla="*/ 0 60000 65536"/>
                    <a:gd name="T13" fmla="*/ 0 60000 65536"/>
                    <a:gd name="T14" fmla="*/ 0 60000 65536"/>
                    <a:gd name="T15" fmla="*/ 0 w 814"/>
                    <a:gd name="T16" fmla="*/ 0 h 295"/>
                    <a:gd name="T17" fmla="*/ 814 w 814"/>
                    <a:gd name="T18" fmla="*/ 295 h 295"/>
                  </a:gdLst>
                  <a:ahLst/>
                  <a:cxnLst>
                    <a:cxn ang="T10">
                      <a:pos x="T0" y="T1"/>
                    </a:cxn>
                    <a:cxn ang="T11">
                      <a:pos x="T2" y="T3"/>
                    </a:cxn>
                    <a:cxn ang="T12">
                      <a:pos x="T4" y="T5"/>
                    </a:cxn>
                    <a:cxn ang="T13">
                      <a:pos x="T6" y="T7"/>
                    </a:cxn>
                    <a:cxn ang="T14">
                      <a:pos x="T8" y="T9"/>
                    </a:cxn>
                  </a:cxnLst>
                  <a:rect l="T15" t="T16" r="T17" b="T18"/>
                  <a:pathLst>
                    <a:path w="814" h="295">
                      <a:moveTo>
                        <a:pt x="813" y="294"/>
                      </a:moveTo>
                      <a:lnTo>
                        <a:pt x="813" y="0"/>
                      </a:lnTo>
                      <a:lnTo>
                        <a:pt x="0" y="0"/>
                      </a:lnTo>
                      <a:lnTo>
                        <a:pt x="0" y="294"/>
                      </a:lnTo>
                      <a:lnTo>
                        <a:pt x="813" y="294"/>
                      </a:lnTo>
                    </a:path>
                  </a:pathLst>
                </a:custGeom>
                <a:solidFill>
                  <a:schemeClr val="bg1">
                    <a:lumMod val="75000"/>
                  </a:schemeClr>
                </a:solidFill>
                <a:ln w="12700" cap="rnd">
                  <a:solidFill>
                    <a:srgbClr val="000000"/>
                  </a:solidFill>
                  <a:round/>
                  <a:headEnd type="none" w="sm" len="sm"/>
                  <a:tailEnd type="none" w="sm" len="sm"/>
                </a:ln>
                <a:effectLst>
                  <a:outerShdw blurRad="50800" dist="38100" dir="8100000" algn="tr" rotWithShape="0">
                    <a:prstClr val="black">
                      <a:alpha val="40000"/>
                    </a:prstClr>
                  </a:outerShdw>
                </a:effectLst>
              </p:spPr>
              <p:txBody>
                <a:bodyPr/>
                <a:lstStyle/>
                <a:p>
                  <a:pPr>
                    <a:defRPr/>
                  </a:pPr>
                  <a:endParaRPr lang="en-US"/>
                </a:p>
              </p:txBody>
            </p:sp>
            <p:sp>
              <p:nvSpPr>
                <p:cNvPr id="44" name="Rectangle 55"/>
                <p:cNvSpPr>
                  <a:spLocks noChangeArrowheads="1"/>
                </p:cNvSpPr>
                <p:nvPr/>
              </p:nvSpPr>
              <p:spPr bwMode="auto">
                <a:xfrm>
                  <a:off x="2336" y="1266"/>
                  <a:ext cx="79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000000"/>
                      </a:solidFill>
                      <a:latin typeface="Arial" charset="0"/>
                    </a:rPr>
                    <a:t>Employees</a:t>
                  </a:r>
                </a:p>
              </p:txBody>
            </p:sp>
          </p:grpSp>
          <p:sp>
            <p:nvSpPr>
              <p:cNvPr id="33" name="Rectangle 57"/>
              <p:cNvSpPr>
                <a:spLocks noChangeArrowheads="1"/>
              </p:cNvSpPr>
              <p:nvPr/>
            </p:nvSpPr>
            <p:spPr bwMode="auto">
              <a:xfrm>
                <a:off x="7138314" y="2882900"/>
                <a:ext cx="14224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dirty="0">
                    <a:solidFill>
                      <a:srgbClr val="000000"/>
                    </a:solidFill>
                    <a:latin typeface="Arial" charset="0"/>
                  </a:rPr>
                  <a:t>Departments</a:t>
                </a:r>
              </a:p>
            </p:txBody>
          </p:sp>
          <p:sp>
            <p:nvSpPr>
              <p:cNvPr id="34" name="Line 101"/>
              <p:cNvSpPr>
                <a:spLocks noChangeShapeType="1"/>
              </p:cNvSpPr>
              <p:nvPr/>
            </p:nvSpPr>
            <p:spPr bwMode="auto">
              <a:xfrm flipH="1">
                <a:off x="4857750" y="3046413"/>
                <a:ext cx="5461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5" name="Line 102"/>
              <p:cNvSpPr>
                <a:spLocks noChangeShapeType="1"/>
              </p:cNvSpPr>
              <p:nvPr/>
            </p:nvSpPr>
            <p:spPr bwMode="auto">
              <a:xfrm flipV="1">
                <a:off x="6623049" y="3040614"/>
                <a:ext cx="543063" cy="5799"/>
              </a:xfrm>
              <a:prstGeom prst="line">
                <a:avLst/>
              </a:prstGeom>
              <a:noFill/>
              <a:ln w="19050">
                <a:solidFill>
                  <a:srgbClr val="C00000"/>
                </a:solidFill>
                <a:round/>
                <a:headEnd type="triangle" w="med" len="med"/>
                <a:tailEnd type="none" w="med" len="med"/>
              </a:ln>
              <a:extLst>
                <a:ext uri="{909E8E84-426E-40dd-AFC4-6F175D3DCCD1}">
                  <a14:hiddenFill xmlns:a14="http://schemas.microsoft.com/office/drawing/2010/main" xmlns="">
                    <a:noFill/>
                  </a14:hiddenFill>
                </a:ext>
              </a:extLst>
            </p:spPr>
            <p:txBody>
              <a:bodyPr/>
              <a:lstStyle/>
              <a:p>
                <a:endParaRPr lang="en-US" dirty="0"/>
              </a:p>
            </p:txBody>
          </p:sp>
          <p:sp>
            <p:nvSpPr>
              <p:cNvPr id="36" name="Line 103"/>
              <p:cNvSpPr>
                <a:spLocks noChangeShapeType="1"/>
              </p:cNvSpPr>
              <p:nvPr/>
            </p:nvSpPr>
            <p:spPr bwMode="auto">
              <a:xfrm flipH="1">
                <a:off x="4562061" y="2501637"/>
                <a:ext cx="201182" cy="3203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7" name="Line 104"/>
              <p:cNvSpPr>
                <a:spLocks noChangeShapeType="1"/>
              </p:cNvSpPr>
              <p:nvPr/>
            </p:nvSpPr>
            <p:spPr bwMode="auto">
              <a:xfrm>
                <a:off x="4124324" y="2098674"/>
                <a:ext cx="46797" cy="7232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8" name="Line 105"/>
              <p:cNvSpPr>
                <a:spLocks noChangeShapeType="1"/>
              </p:cNvSpPr>
              <p:nvPr/>
            </p:nvSpPr>
            <p:spPr bwMode="auto">
              <a:xfrm>
                <a:off x="3597275" y="2479675"/>
                <a:ext cx="196160" cy="33565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39" name="Line 106"/>
              <p:cNvSpPr>
                <a:spLocks noChangeShapeType="1"/>
              </p:cNvSpPr>
              <p:nvPr/>
            </p:nvSpPr>
            <p:spPr bwMode="auto">
              <a:xfrm>
                <a:off x="5999922" y="1874424"/>
                <a:ext cx="7178" cy="70843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0" name="Line 107"/>
              <p:cNvSpPr>
                <a:spLocks noChangeShapeType="1"/>
              </p:cNvSpPr>
              <p:nvPr/>
            </p:nvSpPr>
            <p:spPr bwMode="auto">
              <a:xfrm>
                <a:off x="7232650" y="2479675"/>
                <a:ext cx="215900" cy="33972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1" name="Line 108"/>
              <p:cNvSpPr>
                <a:spLocks noChangeShapeType="1"/>
              </p:cNvSpPr>
              <p:nvPr/>
            </p:nvSpPr>
            <p:spPr bwMode="auto">
              <a:xfrm flipH="1">
                <a:off x="7746999" y="2119313"/>
                <a:ext cx="50801" cy="70008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42" name="Line 109"/>
              <p:cNvSpPr>
                <a:spLocks noChangeShapeType="1"/>
              </p:cNvSpPr>
              <p:nvPr/>
            </p:nvSpPr>
            <p:spPr bwMode="auto">
              <a:xfrm flipH="1">
                <a:off x="8134350" y="2463800"/>
                <a:ext cx="165100" cy="3683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sp>
          <p:nvSpPr>
            <p:cNvPr id="97" name="Oval Callout 96"/>
            <p:cNvSpPr/>
            <p:nvPr/>
          </p:nvSpPr>
          <p:spPr bwMode="auto">
            <a:xfrm>
              <a:off x="5978524" y="5967072"/>
              <a:ext cx="860427" cy="494437"/>
            </a:xfrm>
            <a:prstGeom prst="wedgeEllipseCallout">
              <a:avLst>
                <a:gd name="adj1" fmla="val -44915"/>
                <a:gd name="adj2" fmla="val -81993"/>
              </a:avLst>
            </a:prstGeom>
            <a:noFill/>
            <a:ln w="12700" cap="flat" cmpd="sng" algn="ctr">
              <a:solidFill>
                <a:schemeClr val="tx2"/>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Segoe Print" pitchFamily="2" charset="0"/>
                </a:rPr>
                <a:t>1</a:t>
              </a:r>
              <a:r>
                <a:rPr kumimoji="0" lang="en-US" sz="1200" b="0" i="0" u="none" strike="noStrike" cap="none" normalizeH="0" baseline="0" dirty="0">
                  <a:ln>
                    <a:noFill/>
                  </a:ln>
                  <a:solidFill>
                    <a:schemeClr val="tx1"/>
                  </a:solidFill>
                  <a:effectLst/>
                  <a:latin typeface="Segoe Print" pitchFamily="2" charset="0"/>
                </a:rPr>
                <a:t>-to-many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68" y="4050063"/>
              <a:ext cx="2677784" cy="1744344"/>
            </a:xfrm>
            <a:prstGeom prst="rect">
              <a:avLst/>
            </a:prstGeom>
          </p:spPr>
        </p:pic>
        <p:sp>
          <p:nvSpPr>
            <p:cNvPr id="98" name="TextBox 97"/>
            <p:cNvSpPr txBox="1"/>
            <p:nvPr/>
          </p:nvSpPr>
          <p:spPr>
            <a:xfrm>
              <a:off x="2966002" y="5942815"/>
              <a:ext cx="1943161" cy="339452"/>
            </a:xfrm>
            <a:prstGeom prst="rect">
              <a:avLst/>
            </a:prstGeom>
            <a:noFill/>
          </p:spPr>
          <p:txBody>
            <a:bodyPr wrap="none" rtlCol="0">
              <a:spAutoFit/>
            </a:bodyPr>
            <a:lstStyle/>
            <a:p>
              <a:pPr>
                <a:lnSpc>
                  <a:spcPts val="1900"/>
                </a:lnSpc>
              </a:pPr>
              <a:r>
                <a:rPr lang="en-US" sz="2000" dirty="0">
                  <a:solidFill>
                    <a:srgbClr val="FF0000"/>
                  </a:solidFill>
                </a:rPr>
                <a:t>Key Constraint</a:t>
              </a:r>
            </a:p>
          </p:txBody>
        </p:sp>
      </p:grpSp>
      <p:grpSp>
        <p:nvGrpSpPr>
          <p:cNvPr id="3" name="Group 2"/>
          <p:cNvGrpSpPr/>
          <p:nvPr/>
        </p:nvGrpSpPr>
        <p:grpSpPr>
          <a:xfrm>
            <a:off x="608013" y="1160846"/>
            <a:ext cx="7545085" cy="2514600"/>
            <a:chOff x="608013" y="1160846"/>
            <a:chExt cx="7545085" cy="2514600"/>
          </a:xfrm>
        </p:grpSpPr>
        <p:grpSp>
          <p:nvGrpSpPr>
            <p:cNvPr id="57" name="Group 156"/>
            <p:cNvGrpSpPr>
              <a:grpSpLocks/>
            </p:cNvGrpSpPr>
            <p:nvPr/>
          </p:nvGrpSpPr>
          <p:grpSpPr bwMode="auto">
            <a:xfrm>
              <a:off x="608013" y="1160846"/>
              <a:ext cx="5849937" cy="2139950"/>
              <a:chOff x="3141666" y="1600200"/>
              <a:chExt cx="5849934" cy="2139950"/>
            </a:xfrm>
          </p:grpSpPr>
          <p:sp>
            <p:nvSpPr>
              <p:cNvPr id="58" name="Freeform 33"/>
              <p:cNvSpPr>
                <a:spLocks/>
              </p:cNvSpPr>
              <p:nvPr/>
            </p:nvSpPr>
            <p:spPr bwMode="auto">
              <a:xfrm>
                <a:off x="6757988" y="2230437"/>
                <a:ext cx="720725" cy="519113"/>
              </a:xfrm>
              <a:custGeom>
                <a:avLst/>
                <a:gdLst>
                  <a:gd name="T0" fmla="*/ 2147483647 w 454"/>
                  <a:gd name="T1" fmla="*/ 2147483647 h 327"/>
                  <a:gd name="T2" fmla="*/ 2147483647 w 454"/>
                  <a:gd name="T3" fmla="*/ 2147483647 h 327"/>
                  <a:gd name="T4" fmla="*/ 2147483647 w 454"/>
                  <a:gd name="T5" fmla="*/ 2147483647 h 327"/>
                  <a:gd name="T6" fmla="*/ 2147483647 w 454"/>
                  <a:gd name="T7" fmla="*/ 2147483647 h 327"/>
                  <a:gd name="T8" fmla="*/ 2147483647 w 454"/>
                  <a:gd name="T9" fmla="*/ 2147483647 h 327"/>
                  <a:gd name="T10" fmla="*/ 2147483647 w 454"/>
                  <a:gd name="T11" fmla="*/ 2147483647 h 327"/>
                  <a:gd name="T12" fmla="*/ 2147483647 w 454"/>
                  <a:gd name="T13" fmla="*/ 2147483647 h 327"/>
                  <a:gd name="T14" fmla="*/ 2147483647 w 454"/>
                  <a:gd name="T15" fmla="*/ 2147483647 h 327"/>
                  <a:gd name="T16" fmla="*/ 2147483647 w 454"/>
                  <a:gd name="T17" fmla="*/ 0 h 327"/>
                  <a:gd name="T18" fmla="*/ 2147483647 w 454"/>
                  <a:gd name="T19" fmla="*/ 0 h 327"/>
                  <a:gd name="T20" fmla="*/ 2147483647 w 454"/>
                  <a:gd name="T21" fmla="*/ 2147483647 h 327"/>
                  <a:gd name="T22" fmla="*/ 2147483647 w 454"/>
                  <a:gd name="T23" fmla="*/ 2147483647 h 327"/>
                  <a:gd name="T24" fmla="*/ 2147483647 w 454"/>
                  <a:gd name="T25" fmla="*/ 2147483647 h 327"/>
                  <a:gd name="T26" fmla="*/ 2147483647 w 454"/>
                  <a:gd name="T27" fmla="*/ 2147483647 h 327"/>
                  <a:gd name="T28" fmla="*/ 2147483647 w 454"/>
                  <a:gd name="T29" fmla="*/ 2147483647 h 327"/>
                  <a:gd name="T30" fmla="*/ 2147483647 w 454"/>
                  <a:gd name="T31" fmla="*/ 2147483647 h 327"/>
                  <a:gd name="T32" fmla="*/ 2147483647 w 454"/>
                  <a:gd name="T33" fmla="*/ 2147483647 h 327"/>
                  <a:gd name="T34" fmla="*/ 2147483647 w 454"/>
                  <a:gd name="T35" fmla="*/ 2147483647 h 327"/>
                  <a:gd name="T36" fmla="*/ 2147483647 w 454"/>
                  <a:gd name="T37" fmla="*/ 2147483647 h 327"/>
                  <a:gd name="T38" fmla="*/ 2147483647 w 454"/>
                  <a:gd name="T39" fmla="*/ 2147483647 h 327"/>
                  <a:gd name="T40" fmla="*/ 2147483647 w 454"/>
                  <a:gd name="T41" fmla="*/ 2147483647 h 327"/>
                  <a:gd name="T42" fmla="*/ 2147483647 w 454"/>
                  <a:gd name="T43" fmla="*/ 2147483647 h 327"/>
                  <a:gd name="T44" fmla="*/ 2147483647 w 454"/>
                  <a:gd name="T45" fmla="*/ 2147483647 h 327"/>
                  <a:gd name="T46" fmla="*/ 2147483647 w 454"/>
                  <a:gd name="T47" fmla="*/ 2147483647 h 327"/>
                  <a:gd name="T48" fmla="*/ 2147483647 w 454"/>
                  <a:gd name="T49" fmla="*/ 2147483647 h 327"/>
                  <a:gd name="T50" fmla="*/ 2147483647 w 454"/>
                  <a:gd name="T51" fmla="*/ 2147483647 h 327"/>
                  <a:gd name="T52" fmla="*/ 2147483647 w 454"/>
                  <a:gd name="T53" fmla="*/ 2147483647 h 327"/>
                  <a:gd name="T54" fmla="*/ 2147483647 w 454"/>
                  <a:gd name="T55" fmla="*/ 2147483647 h 327"/>
                  <a:gd name="T56" fmla="*/ 2147483647 w 454"/>
                  <a:gd name="T57" fmla="*/ 2147483647 h 327"/>
                  <a:gd name="T58" fmla="*/ 2147483647 w 454"/>
                  <a:gd name="T59" fmla="*/ 2147483647 h 327"/>
                  <a:gd name="T60" fmla="*/ 2147483647 w 454"/>
                  <a:gd name="T61" fmla="*/ 2147483647 h 327"/>
                  <a:gd name="T62" fmla="*/ 2147483647 w 454"/>
                  <a:gd name="T63" fmla="*/ 2147483647 h 327"/>
                  <a:gd name="T64" fmla="*/ 2147483647 w 454"/>
                  <a:gd name="T65" fmla="*/ 2147483647 h 327"/>
                  <a:gd name="T66" fmla="*/ 2147483647 w 454"/>
                  <a:gd name="T67" fmla="*/ 2147483647 h 327"/>
                  <a:gd name="T68" fmla="*/ 2147483647 w 454"/>
                  <a:gd name="T69" fmla="*/ 2147483647 h 327"/>
                  <a:gd name="T70" fmla="*/ 2147483647 w 454"/>
                  <a:gd name="T71" fmla="*/ 2147483647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7"/>
                  <a:gd name="T110" fmla="*/ 454 w 454"/>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7">
                    <a:moveTo>
                      <a:pt x="453" y="163"/>
                    </a:moveTo>
                    <a:lnTo>
                      <a:pt x="451" y="148"/>
                    </a:lnTo>
                    <a:lnTo>
                      <a:pt x="448" y="134"/>
                    </a:lnTo>
                    <a:lnTo>
                      <a:pt x="445" y="120"/>
                    </a:lnTo>
                    <a:lnTo>
                      <a:pt x="439" y="106"/>
                    </a:lnTo>
                    <a:lnTo>
                      <a:pt x="431" y="94"/>
                    </a:lnTo>
                    <a:lnTo>
                      <a:pt x="422" y="80"/>
                    </a:lnTo>
                    <a:lnTo>
                      <a:pt x="411" y="68"/>
                    </a:lnTo>
                    <a:lnTo>
                      <a:pt x="399" y="57"/>
                    </a:lnTo>
                    <a:lnTo>
                      <a:pt x="386" y="47"/>
                    </a:lnTo>
                    <a:lnTo>
                      <a:pt x="372" y="37"/>
                    </a:lnTo>
                    <a:lnTo>
                      <a:pt x="356" y="29"/>
                    </a:lnTo>
                    <a:lnTo>
                      <a:pt x="339" y="21"/>
                    </a:lnTo>
                    <a:lnTo>
                      <a:pt x="322" y="15"/>
                    </a:lnTo>
                    <a:lnTo>
                      <a:pt x="303"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5" y="47"/>
                    </a:lnTo>
                    <a:lnTo>
                      <a:pt x="53" y="57"/>
                    </a:lnTo>
                    <a:lnTo>
                      <a:pt x="40" y="68"/>
                    </a:lnTo>
                    <a:lnTo>
                      <a:pt x="29" y="80"/>
                    </a:lnTo>
                    <a:lnTo>
                      <a:pt x="21" y="94"/>
                    </a:lnTo>
                    <a:lnTo>
                      <a:pt x="13" y="106"/>
                    </a:lnTo>
                    <a:lnTo>
                      <a:pt x="7" y="120"/>
                    </a:lnTo>
                    <a:lnTo>
                      <a:pt x="3" y="134"/>
                    </a:lnTo>
                    <a:lnTo>
                      <a:pt x="1" y="148"/>
                    </a:lnTo>
                    <a:lnTo>
                      <a:pt x="0" y="163"/>
                    </a:lnTo>
                    <a:lnTo>
                      <a:pt x="1" y="177"/>
                    </a:lnTo>
                    <a:lnTo>
                      <a:pt x="3" y="191"/>
                    </a:lnTo>
                    <a:lnTo>
                      <a:pt x="7" y="205"/>
                    </a:lnTo>
                    <a:lnTo>
                      <a:pt x="13" y="217"/>
                    </a:lnTo>
                    <a:lnTo>
                      <a:pt x="21" y="231"/>
                    </a:lnTo>
                    <a:lnTo>
                      <a:pt x="29" y="244"/>
                    </a:lnTo>
                    <a:lnTo>
                      <a:pt x="40" y="255"/>
                    </a:lnTo>
                    <a:lnTo>
                      <a:pt x="53" y="266"/>
                    </a:lnTo>
                    <a:lnTo>
                      <a:pt x="65" y="278"/>
                    </a:lnTo>
                    <a:lnTo>
                      <a:pt x="80" y="288"/>
                    </a:lnTo>
                    <a:lnTo>
                      <a:pt x="96" y="296"/>
                    </a:lnTo>
                    <a:lnTo>
                      <a:pt x="113" y="303"/>
                    </a:lnTo>
                    <a:lnTo>
                      <a:pt x="130" y="310"/>
                    </a:lnTo>
                    <a:lnTo>
                      <a:pt x="148" y="316"/>
                    </a:lnTo>
                    <a:lnTo>
                      <a:pt x="167" y="320"/>
                    </a:lnTo>
                    <a:lnTo>
                      <a:pt x="186" y="323"/>
                    </a:lnTo>
                    <a:lnTo>
                      <a:pt x="206" y="326"/>
                    </a:lnTo>
                    <a:lnTo>
                      <a:pt x="225" y="326"/>
                    </a:lnTo>
                    <a:lnTo>
                      <a:pt x="246" y="326"/>
                    </a:lnTo>
                    <a:lnTo>
                      <a:pt x="265" y="323"/>
                    </a:lnTo>
                    <a:lnTo>
                      <a:pt x="285" y="320"/>
                    </a:lnTo>
                    <a:lnTo>
                      <a:pt x="303" y="316"/>
                    </a:lnTo>
                    <a:lnTo>
                      <a:pt x="322" y="310"/>
                    </a:lnTo>
                    <a:lnTo>
                      <a:pt x="339" y="303"/>
                    </a:lnTo>
                    <a:lnTo>
                      <a:pt x="356" y="296"/>
                    </a:lnTo>
                    <a:lnTo>
                      <a:pt x="372" y="288"/>
                    </a:lnTo>
                    <a:lnTo>
                      <a:pt x="386" y="278"/>
                    </a:lnTo>
                    <a:lnTo>
                      <a:pt x="399" y="266"/>
                    </a:lnTo>
                    <a:lnTo>
                      <a:pt x="411" y="255"/>
                    </a:lnTo>
                    <a:lnTo>
                      <a:pt x="422" y="244"/>
                    </a:lnTo>
                    <a:lnTo>
                      <a:pt x="431" y="231"/>
                    </a:lnTo>
                    <a:lnTo>
                      <a:pt x="439" y="217"/>
                    </a:lnTo>
                    <a:lnTo>
                      <a:pt x="445" y="205"/>
                    </a:lnTo>
                    <a:lnTo>
                      <a:pt x="448" y="191"/>
                    </a:lnTo>
                    <a:lnTo>
                      <a:pt x="451" y="177"/>
                    </a:lnTo>
                    <a:lnTo>
                      <a:pt x="453"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9" name="Freeform 34"/>
              <p:cNvSpPr>
                <a:spLocks/>
              </p:cNvSpPr>
              <p:nvPr/>
            </p:nvSpPr>
            <p:spPr bwMode="auto">
              <a:xfrm>
                <a:off x="8077200" y="2252662"/>
                <a:ext cx="912813" cy="496888"/>
              </a:xfrm>
              <a:custGeom>
                <a:avLst/>
                <a:gdLst>
                  <a:gd name="T0" fmla="*/ 2147483647 w 575"/>
                  <a:gd name="T1" fmla="*/ 2147483647 h 313"/>
                  <a:gd name="T2" fmla="*/ 2147483647 w 575"/>
                  <a:gd name="T3" fmla="*/ 2147483647 h 313"/>
                  <a:gd name="T4" fmla="*/ 2147483647 w 575"/>
                  <a:gd name="T5" fmla="*/ 2147483647 h 313"/>
                  <a:gd name="T6" fmla="*/ 2147483647 w 575"/>
                  <a:gd name="T7" fmla="*/ 2147483647 h 313"/>
                  <a:gd name="T8" fmla="*/ 2147483647 w 575"/>
                  <a:gd name="T9" fmla="*/ 2147483647 h 313"/>
                  <a:gd name="T10" fmla="*/ 2147483647 w 575"/>
                  <a:gd name="T11" fmla="*/ 2147483647 h 313"/>
                  <a:gd name="T12" fmla="*/ 2147483647 w 575"/>
                  <a:gd name="T13" fmla="*/ 2147483647 h 313"/>
                  <a:gd name="T14" fmla="*/ 2147483647 w 575"/>
                  <a:gd name="T15" fmla="*/ 2147483647 h 313"/>
                  <a:gd name="T16" fmla="*/ 2147483647 w 575"/>
                  <a:gd name="T17" fmla="*/ 2147483647 h 313"/>
                  <a:gd name="T18" fmla="*/ 2147483647 w 575"/>
                  <a:gd name="T19" fmla="*/ 2147483647 h 313"/>
                  <a:gd name="T20" fmla="*/ 2147483647 w 575"/>
                  <a:gd name="T21" fmla="*/ 2147483647 h 313"/>
                  <a:gd name="T22" fmla="*/ 2147483647 w 575"/>
                  <a:gd name="T23" fmla="*/ 2147483647 h 313"/>
                  <a:gd name="T24" fmla="*/ 2147483647 w 575"/>
                  <a:gd name="T25" fmla="*/ 2147483647 h 313"/>
                  <a:gd name="T26" fmla="*/ 2147483647 w 575"/>
                  <a:gd name="T27" fmla="*/ 2147483647 h 313"/>
                  <a:gd name="T28" fmla="*/ 2147483647 w 575"/>
                  <a:gd name="T29" fmla="*/ 2147483647 h 313"/>
                  <a:gd name="T30" fmla="*/ 2147483647 w 575"/>
                  <a:gd name="T31" fmla="*/ 2147483647 h 313"/>
                  <a:gd name="T32" fmla="*/ 2147483647 w 575"/>
                  <a:gd name="T33" fmla="*/ 2147483647 h 313"/>
                  <a:gd name="T34" fmla="*/ 2147483647 w 575"/>
                  <a:gd name="T35" fmla="*/ 2147483647 h 313"/>
                  <a:gd name="T36" fmla="*/ 2147483647 w 575"/>
                  <a:gd name="T37" fmla="*/ 2147483647 h 313"/>
                  <a:gd name="T38" fmla="*/ 2147483647 w 575"/>
                  <a:gd name="T39" fmla="*/ 2147483647 h 313"/>
                  <a:gd name="T40" fmla="*/ 2147483647 w 575"/>
                  <a:gd name="T41" fmla="*/ 2147483647 h 313"/>
                  <a:gd name="T42" fmla="*/ 2147483647 w 575"/>
                  <a:gd name="T43" fmla="*/ 2147483647 h 313"/>
                  <a:gd name="T44" fmla="*/ 2147483647 w 575"/>
                  <a:gd name="T45" fmla="*/ 2147483647 h 313"/>
                  <a:gd name="T46" fmla="*/ 2147483647 w 575"/>
                  <a:gd name="T47" fmla="*/ 2147483647 h 313"/>
                  <a:gd name="T48" fmla="*/ 2147483647 w 575"/>
                  <a:gd name="T49" fmla="*/ 2147483647 h 313"/>
                  <a:gd name="T50" fmla="*/ 2147483647 w 575"/>
                  <a:gd name="T51" fmla="*/ 2147483647 h 313"/>
                  <a:gd name="T52" fmla="*/ 2147483647 w 575"/>
                  <a:gd name="T53" fmla="*/ 0 h 313"/>
                  <a:gd name="T54" fmla="*/ 2147483647 w 575"/>
                  <a:gd name="T55" fmla="*/ 0 h 313"/>
                  <a:gd name="T56" fmla="*/ 2147483647 w 575"/>
                  <a:gd name="T57" fmla="*/ 2147483647 h 313"/>
                  <a:gd name="T58" fmla="*/ 2147483647 w 575"/>
                  <a:gd name="T59" fmla="*/ 2147483647 h 313"/>
                  <a:gd name="T60" fmla="*/ 2147483647 w 575"/>
                  <a:gd name="T61" fmla="*/ 2147483647 h 313"/>
                  <a:gd name="T62" fmla="*/ 2147483647 w 575"/>
                  <a:gd name="T63" fmla="*/ 2147483647 h 313"/>
                  <a:gd name="T64" fmla="*/ 2147483647 w 575"/>
                  <a:gd name="T65" fmla="*/ 2147483647 h 313"/>
                  <a:gd name="T66" fmla="*/ 2147483647 w 575"/>
                  <a:gd name="T67" fmla="*/ 2147483647 h 313"/>
                  <a:gd name="T68" fmla="*/ 2147483647 w 575"/>
                  <a:gd name="T69" fmla="*/ 2147483647 h 313"/>
                  <a:gd name="T70" fmla="*/ 2147483647 w 575"/>
                  <a:gd name="T71" fmla="*/ 2147483647 h 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75"/>
                  <a:gd name="T109" fmla="*/ 0 h 313"/>
                  <a:gd name="T110" fmla="*/ 575 w 575"/>
                  <a:gd name="T111" fmla="*/ 313 h 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75" h="313">
                    <a:moveTo>
                      <a:pt x="0" y="156"/>
                    </a:moveTo>
                    <a:lnTo>
                      <a:pt x="1" y="169"/>
                    </a:lnTo>
                    <a:lnTo>
                      <a:pt x="5" y="182"/>
                    </a:lnTo>
                    <a:lnTo>
                      <a:pt x="9" y="196"/>
                    </a:lnTo>
                    <a:lnTo>
                      <a:pt x="17" y="208"/>
                    </a:lnTo>
                    <a:lnTo>
                      <a:pt x="28" y="221"/>
                    </a:lnTo>
                    <a:lnTo>
                      <a:pt x="38" y="234"/>
                    </a:lnTo>
                    <a:lnTo>
                      <a:pt x="52" y="244"/>
                    </a:lnTo>
                    <a:lnTo>
                      <a:pt x="67" y="255"/>
                    </a:lnTo>
                    <a:lnTo>
                      <a:pt x="84" y="266"/>
                    </a:lnTo>
                    <a:lnTo>
                      <a:pt x="103" y="275"/>
                    </a:lnTo>
                    <a:lnTo>
                      <a:pt x="123" y="283"/>
                    </a:lnTo>
                    <a:lnTo>
                      <a:pt x="143" y="290"/>
                    </a:lnTo>
                    <a:lnTo>
                      <a:pt x="165" y="297"/>
                    </a:lnTo>
                    <a:lnTo>
                      <a:pt x="189" y="302"/>
                    </a:lnTo>
                    <a:lnTo>
                      <a:pt x="213" y="306"/>
                    </a:lnTo>
                    <a:lnTo>
                      <a:pt x="237" y="309"/>
                    </a:lnTo>
                    <a:lnTo>
                      <a:pt x="262" y="312"/>
                    </a:lnTo>
                    <a:lnTo>
                      <a:pt x="287" y="312"/>
                    </a:lnTo>
                    <a:lnTo>
                      <a:pt x="311" y="312"/>
                    </a:lnTo>
                    <a:lnTo>
                      <a:pt x="337" y="309"/>
                    </a:lnTo>
                    <a:lnTo>
                      <a:pt x="361" y="306"/>
                    </a:lnTo>
                    <a:lnTo>
                      <a:pt x="385" y="302"/>
                    </a:lnTo>
                    <a:lnTo>
                      <a:pt x="408" y="297"/>
                    </a:lnTo>
                    <a:lnTo>
                      <a:pt x="431" y="290"/>
                    </a:lnTo>
                    <a:lnTo>
                      <a:pt x="451" y="283"/>
                    </a:lnTo>
                    <a:lnTo>
                      <a:pt x="471" y="275"/>
                    </a:lnTo>
                    <a:lnTo>
                      <a:pt x="490" y="266"/>
                    </a:lnTo>
                    <a:lnTo>
                      <a:pt x="506" y="255"/>
                    </a:lnTo>
                    <a:lnTo>
                      <a:pt x="522" y="244"/>
                    </a:lnTo>
                    <a:lnTo>
                      <a:pt x="536" y="234"/>
                    </a:lnTo>
                    <a:lnTo>
                      <a:pt x="547" y="221"/>
                    </a:lnTo>
                    <a:lnTo>
                      <a:pt x="556" y="208"/>
                    </a:lnTo>
                    <a:lnTo>
                      <a:pt x="564" y="196"/>
                    </a:lnTo>
                    <a:lnTo>
                      <a:pt x="569" y="182"/>
                    </a:lnTo>
                    <a:lnTo>
                      <a:pt x="572" y="169"/>
                    </a:lnTo>
                    <a:lnTo>
                      <a:pt x="574" y="156"/>
                    </a:lnTo>
                    <a:lnTo>
                      <a:pt x="572" y="141"/>
                    </a:lnTo>
                    <a:lnTo>
                      <a:pt x="569" y="129"/>
                    </a:lnTo>
                    <a:lnTo>
                      <a:pt x="564" y="114"/>
                    </a:lnTo>
                    <a:lnTo>
                      <a:pt x="556" y="102"/>
                    </a:lnTo>
                    <a:lnTo>
                      <a:pt x="547" y="90"/>
                    </a:lnTo>
                    <a:lnTo>
                      <a:pt x="536" y="76"/>
                    </a:lnTo>
                    <a:lnTo>
                      <a:pt x="522" y="65"/>
                    </a:lnTo>
                    <a:lnTo>
                      <a:pt x="506" y="55"/>
                    </a:lnTo>
                    <a:lnTo>
                      <a:pt x="490" y="45"/>
                    </a:lnTo>
                    <a:lnTo>
                      <a:pt x="471" y="36"/>
                    </a:lnTo>
                    <a:lnTo>
                      <a:pt x="451" y="26"/>
                    </a:lnTo>
                    <a:lnTo>
                      <a:pt x="431" y="20"/>
                    </a:lnTo>
                    <a:lnTo>
                      <a:pt x="408" y="14"/>
                    </a:lnTo>
                    <a:lnTo>
                      <a:pt x="385" y="8"/>
                    </a:lnTo>
                    <a:lnTo>
                      <a:pt x="361" y="5"/>
                    </a:lnTo>
                    <a:lnTo>
                      <a:pt x="337" y="1"/>
                    </a:lnTo>
                    <a:lnTo>
                      <a:pt x="311" y="0"/>
                    </a:lnTo>
                    <a:lnTo>
                      <a:pt x="287" y="0"/>
                    </a:lnTo>
                    <a:lnTo>
                      <a:pt x="262" y="0"/>
                    </a:lnTo>
                    <a:lnTo>
                      <a:pt x="237" y="1"/>
                    </a:lnTo>
                    <a:lnTo>
                      <a:pt x="212" y="5"/>
                    </a:lnTo>
                    <a:lnTo>
                      <a:pt x="189" y="9"/>
                    </a:lnTo>
                    <a:lnTo>
                      <a:pt x="165" y="14"/>
                    </a:lnTo>
                    <a:lnTo>
                      <a:pt x="143" y="20"/>
                    </a:lnTo>
                    <a:lnTo>
                      <a:pt x="123" y="28"/>
                    </a:lnTo>
                    <a:lnTo>
                      <a:pt x="102" y="36"/>
                    </a:lnTo>
                    <a:lnTo>
                      <a:pt x="84" y="45"/>
                    </a:lnTo>
                    <a:lnTo>
                      <a:pt x="67" y="55"/>
                    </a:lnTo>
                    <a:lnTo>
                      <a:pt x="52" y="65"/>
                    </a:lnTo>
                    <a:lnTo>
                      <a:pt x="38" y="78"/>
                    </a:lnTo>
                    <a:lnTo>
                      <a:pt x="28" y="90"/>
                    </a:lnTo>
                    <a:lnTo>
                      <a:pt x="17" y="102"/>
                    </a:lnTo>
                    <a:lnTo>
                      <a:pt x="9" y="115"/>
                    </a:lnTo>
                    <a:lnTo>
                      <a:pt x="5" y="129"/>
                    </a:lnTo>
                    <a:lnTo>
                      <a:pt x="1" y="142"/>
                    </a:lnTo>
                    <a:lnTo>
                      <a:pt x="0" y="1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60" name="Group 37"/>
              <p:cNvGrpSpPr>
                <a:grpSpLocks/>
              </p:cNvGrpSpPr>
              <p:nvPr/>
            </p:nvGrpSpPr>
            <p:grpSpPr bwMode="auto">
              <a:xfrm>
                <a:off x="7327900" y="1849437"/>
                <a:ext cx="939800" cy="519113"/>
                <a:chOff x="4672" y="468"/>
                <a:chExt cx="592" cy="327"/>
              </a:xfrm>
            </p:grpSpPr>
            <p:sp>
              <p:nvSpPr>
                <p:cNvPr id="94" name="Freeform 35"/>
                <p:cNvSpPr>
                  <a:spLocks/>
                </p:cNvSpPr>
                <p:nvPr/>
              </p:nvSpPr>
              <p:spPr bwMode="auto">
                <a:xfrm>
                  <a:off x="4672" y="468"/>
                  <a:ext cx="592" cy="327"/>
                </a:xfrm>
                <a:custGeom>
                  <a:avLst/>
                  <a:gdLst>
                    <a:gd name="T0" fmla="*/ 589 w 592"/>
                    <a:gd name="T1" fmla="*/ 148 h 327"/>
                    <a:gd name="T2" fmla="*/ 581 w 592"/>
                    <a:gd name="T3" fmla="*/ 120 h 327"/>
                    <a:gd name="T4" fmla="*/ 563 w 592"/>
                    <a:gd name="T5" fmla="*/ 94 h 327"/>
                    <a:gd name="T6" fmla="*/ 538 w 592"/>
                    <a:gd name="T7" fmla="*/ 68 h 327"/>
                    <a:gd name="T8" fmla="*/ 505 w 592"/>
                    <a:gd name="T9" fmla="*/ 46 h 327"/>
                    <a:gd name="T10" fmla="*/ 465 w 592"/>
                    <a:gd name="T11" fmla="*/ 29 h 327"/>
                    <a:gd name="T12" fmla="*/ 420 w 592"/>
                    <a:gd name="T13" fmla="*/ 14 h 327"/>
                    <a:gd name="T14" fmla="*/ 372 w 592"/>
                    <a:gd name="T15" fmla="*/ 4 h 327"/>
                    <a:gd name="T16" fmla="*/ 321 w 592"/>
                    <a:gd name="T17" fmla="*/ 0 h 327"/>
                    <a:gd name="T18" fmla="*/ 269 w 592"/>
                    <a:gd name="T19" fmla="*/ 0 h 327"/>
                    <a:gd name="T20" fmla="*/ 218 w 592"/>
                    <a:gd name="T21" fmla="*/ 4 h 327"/>
                    <a:gd name="T22" fmla="*/ 170 w 592"/>
                    <a:gd name="T23" fmla="*/ 14 h 327"/>
                    <a:gd name="T24" fmla="*/ 125 w 592"/>
                    <a:gd name="T25" fmla="*/ 29 h 327"/>
                    <a:gd name="T26" fmla="*/ 85 w 592"/>
                    <a:gd name="T27" fmla="*/ 46 h 327"/>
                    <a:gd name="T28" fmla="*/ 53 w 592"/>
                    <a:gd name="T29" fmla="*/ 68 h 327"/>
                    <a:gd name="T30" fmla="*/ 27 w 592"/>
                    <a:gd name="T31" fmla="*/ 94 h 327"/>
                    <a:gd name="T32" fmla="*/ 9 w 592"/>
                    <a:gd name="T33" fmla="*/ 120 h 327"/>
                    <a:gd name="T34" fmla="*/ 1 w 592"/>
                    <a:gd name="T35" fmla="*/ 148 h 327"/>
                    <a:gd name="T36" fmla="*/ 1 w 592"/>
                    <a:gd name="T37" fmla="*/ 177 h 327"/>
                    <a:gd name="T38" fmla="*/ 9 w 592"/>
                    <a:gd name="T39" fmla="*/ 205 h 327"/>
                    <a:gd name="T40" fmla="*/ 27 w 592"/>
                    <a:gd name="T41" fmla="*/ 231 h 327"/>
                    <a:gd name="T42" fmla="*/ 53 w 592"/>
                    <a:gd name="T43" fmla="*/ 257 h 327"/>
                    <a:gd name="T44" fmla="*/ 85 w 592"/>
                    <a:gd name="T45" fmla="*/ 278 h 327"/>
                    <a:gd name="T46" fmla="*/ 125 w 592"/>
                    <a:gd name="T47" fmla="*/ 296 h 327"/>
                    <a:gd name="T48" fmla="*/ 170 w 592"/>
                    <a:gd name="T49" fmla="*/ 310 h 327"/>
                    <a:gd name="T50" fmla="*/ 218 w 592"/>
                    <a:gd name="T51" fmla="*/ 320 h 327"/>
                    <a:gd name="T52" fmla="*/ 269 w 592"/>
                    <a:gd name="T53" fmla="*/ 326 h 327"/>
                    <a:gd name="T54" fmla="*/ 321 w 592"/>
                    <a:gd name="T55" fmla="*/ 326 h 327"/>
                    <a:gd name="T56" fmla="*/ 372 w 592"/>
                    <a:gd name="T57" fmla="*/ 320 h 327"/>
                    <a:gd name="T58" fmla="*/ 420 w 592"/>
                    <a:gd name="T59" fmla="*/ 310 h 327"/>
                    <a:gd name="T60" fmla="*/ 465 w 592"/>
                    <a:gd name="T61" fmla="*/ 296 h 327"/>
                    <a:gd name="T62" fmla="*/ 505 w 592"/>
                    <a:gd name="T63" fmla="*/ 278 h 327"/>
                    <a:gd name="T64" fmla="*/ 538 w 592"/>
                    <a:gd name="T65" fmla="*/ 257 h 327"/>
                    <a:gd name="T66" fmla="*/ 563 w 592"/>
                    <a:gd name="T67" fmla="*/ 231 h 327"/>
                    <a:gd name="T68" fmla="*/ 581 w 592"/>
                    <a:gd name="T69" fmla="*/ 205 h 327"/>
                    <a:gd name="T70" fmla="*/ 589 w 592"/>
                    <a:gd name="T71" fmla="*/ 177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2"/>
                    <a:gd name="T109" fmla="*/ 0 h 327"/>
                    <a:gd name="T110" fmla="*/ 592 w 592"/>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2" h="327">
                      <a:moveTo>
                        <a:pt x="591" y="163"/>
                      </a:moveTo>
                      <a:lnTo>
                        <a:pt x="589" y="148"/>
                      </a:lnTo>
                      <a:lnTo>
                        <a:pt x="586" y="133"/>
                      </a:lnTo>
                      <a:lnTo>
                        <a:pt x="581" y="120"/>
                      </a:lnTo>
                      <a:lnTo>
                        <a:pt x="573" y="106"/>
                      </a:lnTo>
                      <a:lnTo>
                        <a:pt x="563" y="94"/>
                      </a:lnTo>
                      <a:lnTo>
                        <a:pt x="550" y="81"/>
                      </a:lnTo>
                      <a:lnTo>
                        <a:pt x="538" y="68"/>
                      </a:lnTo>
                      <a:lnTo>
                        <a:pt x="521" y="57"/>
                      </a:lnTo>
                      <a:lnTo>
                        <a:pt x="505" y="46"/>
                      </a:lnTo>
                      <a:lnTo>
                        <a:pt x="485" y="37"/>
                      </a:lnTo>
                      <a:lnTo>
                        <a:pt x="465" y="29"/>
                      </a:lnTo>
                      <a:lnTo>
                        <a:pt x="442" y="21"/>
                      </a:lnTo>
                      <a:lnTo>
                        <a:pt x="420" y="14"/>
                      </a:lnTo>
                      <a:lnTo>
                        <a:pt x="395" y="9"/>
                      </a:lnTo>
                      <a:lnTo>
                        <a:pt x="372" y="4"/>
                      </a:lnTo>
                      <a:lnTo>
                        <a:pt x="347" y="1"/>
                      </a:lnTo>
                      <a:lnTo>
                        <a:pt x="321" y="0"/>
                      </a:lnTo>
                      <a:lnTo>
                        <a:pt x="294" y="0"/>
                      </a:lnTo>
                      <a:lnTo>
                        <a:pt x="269" y="0"/>
                      </a:lnTo>
                      <a:lnTo>
                        <a:pt x="243" y="1"/>
                      </a:lnTo>
                      <a:lnTo>
                        <a:pt x="218" y="4"/>
                      </a:lnTo>
                      <a:lnTo>
                        <a:pt x="195" y="9"/>
                      </a:lnTo>
                      <a:lnTo>
                        <a:pt x="170" y="14"/>
                      </a:lnTo>
                      <a:lnTo>
                        <a:pt x="148" y="21"/>
                      </a:lnTo>
                      <a:lnTo>
                        <a:pt x="125" y="29"/>
                      </a:lnTo>
                      <a:lnTo>
                        <a:pt x="105" y="37"/>
                      </a:lnTo>
                      <a:lnTo>
                        <a:pt x="85" y="46"/>
                      </a:lnTo>
                      <a:lnTo>
                        <a:pt x="69" y="57"/>
                      </a:lnTo>
                      <a:lnTo>
                        <a:pt x="53" y="68"/>
                      </a:lnTo>
                      <a:lnTo>
                        <a:pt x="40" y="81"/>
                      </a:lnTo>
                      <a:lnTo>
                        <a:pt x="27" y="94"/>
                      </a:lnTo>
                      <a:lnTo>
                        <a:pt x="17" y="106"/>
                      </a:lnTo>
                      <a:lnTo>
                        <a:pt x="9" y="120"/>
                      </a:lnTo>
                      <a:lnTo>
                        <a:pt x="4" y="133"/>
                      </a:lnTo>
                      <a:lnTo>
                        <a:pt x="1" y="148"/>
                      </a:lnTo>
                      <a:lnTo>
                        <a:pt x="0" y="163"/>
                      </a:lnTo>
                      <a:lnTo>
                        <a:pt x="1" y="177"/>
                      </a:lnTo>
                      <a:lnTo>
                        <a:pt x="4" y="191"/>
                      </a:lnTo>
                      <a:lnTo>
                        <a:pt x="9" y="205"/>
                      </a:lnTo>
                      <a:lnTo>
                        <a:pt x="17" y="219"/>
                      </a:lnTo>
                      <a:lnTo>
                        <a:pt x="27" y="231"/>
                      </a:lnTo>
                      <a:lnTo>
                        <a:pt x="40" y="244"/>
                      </a:lnTo>
                      <a:lnTo>
                        <a:pt x="53" y="257"/>
                      </a:lnTo>
                      <a:lnTo>
                        <a:pt x="69" y="268"/>
                      </a:lnTo>
                      <a:lnTo>
                        <a:pt x="85" y="278"/>
                      </a:lnTo>
                      <a:lnTo>
                        <a:pt x="105" y="288"/>
                      </a:lnTo>
                      <a:lnTo>
                        <a:pt x="125" y="296"/>
                      </a:lnTo>
                      <a:lnTo>
                        <a:pt x="148" y="304"/>
                      </a:lnTo>
                      <a:lnTo>
                        <a:pt x="170" y="310"/>
                      </a:lnTo>
                      <a:lnTo>
                        <a:pt x="195" y="316"/>
                      </a:lnTo>
                      <a:lnTo>
                        <a:pt x="218" y="320"/>
                      </a:lnTo>
                      <a:lnTo>
                        <a:pt x="243" y="324"/>
                      </a:lnTo>
                      <a:lnTo>
                        <a:pt x="269" y="326"/>
                      </a:lnTo>
                      <a:lnTo>
                        <a:pt x="294" y="326"/>
                      </a:lnTo>
                      <a:lnTo>
                        <a:pt x="321" y="326"/>
                      </a:lnTo>
                      <a:lnTo>
                        <a:pt x="347" y="324"/>
                      </a:lnTo>
                      <a:lnTo>
                        <a:pt x="372" y="320"/>
                      </a:lnTo>
                      <a:lnTo>
                        <a:pt x="395" y="316"/>
                      </a:lnTo>
                      <a:lnTo>
                        <a:pt x="420" y="310"/>
                      </a:lnTo>
                      <a:lnTo>
                        <a:pt x="442" y="304"/>
                      </a:lnTo>
                      <a:lnTo>
                        <a:pt x="465" y="296"/>
                      </a:lnTo>
                      <a:lnTo>
                        <a:pt x="485" y="288"/>
                      </a:lnTo>
                      <a:lnTo>
                        <a:pt x="505" y="278"/>
                      </a:lnTo>
                      <a:lnTo>
                        <a:pt x="521" y="268"/>
                      </a:lnTo>
                      <a:lnTo>
                        <a:pt x="538" y="257"/>
                      </a:lnTo>
                      <a:lnTo>
                        <a:pt x="550" y="244"/>
                      </a:lnTo>
                      <a:lnTo>
                        <a:pt x="563" y="231"/>
                      </a:lnTo>
                      <a:lnTo>
                        <a:pt x="573" y="219"/>
                      </a:lnTo>
                      <a:lnTo>
                        <a:pt x="581" y="205"/>
                      </a:lnTo>
                      <a:lnTo>
                        <a:pt x="586" y="191"/>
                      </a:lnTo>
                      <a:lnTo>
                        <a:pt x="589" y="177"/>
                      </a:lnTo>
                      <a:lnTo>
                        <a:pt x="591"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 name="Rectangle 36"/>
                <p:cNvSpPr>
                  <a:spLocks noChangeArrowheads="1"/>
                </p:cNvSpPr>
                <p:nvPr/>
              </p:nvSpPr>
              <p:spPr bwMode="auto">
                <a:xfrm>
                  <a:off x="4696" y="507"/>
                  <a:ext cx="527"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dirty="0" err="1">
                      <a:solidFill>
                        <a:srgbClr val="000000"/>
                      </a:solidFill>
                      <a:latin typeface="Arial" charset="0"/>
                    </a:rPr>
                    <a:t>dname</a:t>
                  </a:r>
                  <a:endParaRPr lang="en-US" sz="1600" b="1" dirty="0">
                    <a:solidFill>
                      <a:srgbClr val="000000"/>
                    </a:solidFill>
                    <a:latin typeface="Arial" charset="0"/>
                  </a:endParaRPr>
                </a:p>
              </p:txBody>
            </p:sp>
          </p:grpSp>
          <p:sp>
            <p:nvSpPr>
              <p:cNvPr id="61" name="Rectangle 38"/>
              <p:cNvSpPr>
                <a:spLocks noChangeArrowheads="1"/>
              </p:cNvSpPr>
              <p:nvPr/>
            </p:nvSpPr>
            <p:spPr bwMode="auto">
              <a:xfrm>
                <a:off x="8132763" y="2308225"/>
                <a:ext cx="858837"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budget</a:t>
                </a:r>
              </a:p>
            </p:txBody>
          </p:sp>
          <p:sp>
            <p:nvSpPr>
              <p:cNvPr id="62" name="Rectangle 39"/>
              <p:cNvSpPr>
                <a:spLocks noChangeArrowheads="1"/>
              </p:cNvSpPr>
              <p:nvPr/>
            </p:nvSpPr>
            <p:spPr bwMode="auto">
              <a:xfrm>
                <a:off x="6856413" y="2308225"/>
                <a:ext cx="48577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u="sng">
                    <a:solidFill>
                      <a:srgbClr val="000000"/>
                    </a:solidFill>
                    <a:latin typeface="Arial" charset="0"/>
                  </a:rPr>
                  <a:t>did</a:t>
                </a:r>
              </a:p>
            </p:txBody>
          </p:sp>
          <p:grpSp>
            <p:nvGrpSpPr>
              <p:cNvPr id="63" name="Group 42"/>
              <p:cNvGrpSpPr>
                <a:grpSpLocks/>
              </p:cNvGrpSpPr>
              <p:nvPr/>
            </p:nvGrpSpPr>
            <p:grpSpPr bwMode="auto">
              <a:xfrm>
                <a:off x="5105403" y="1600200"/>
                <a:ext cx="720725" cy="519112"/>
                <a:chOff x="3272" y="276"/>
                <a:chExt cx="454" cy="327"/>
              </a:xfrm>
            </p:grpSpPr>
            <p:sp>
              <p:nvSpPr>
                <p:cNvPr id="92" name="Freeform 40"/>
                <p:cNvSpPr>
                  <a:spLocks/>
                </p:cNvSpPr>
                <p:nvPr/>
              </p:nvSpPr>
              <p:spPr bwMode="auto">
                <a:xfrm>
                  <a:off x="3272" y="276"/>
                  <a:ext cx="454" cy="327"/>
                </a:xfrm>
                <a:custGeom>
                  <a:avLst/>
                  <a:gdLst>
                    <a:gd name="T0" fmla="*/ 1 w 454"/>
                    <a:gd name="T1" fmla="*/ 177 h 327"/>
                    <a:gd name="T2" fmla="*/ 8 w 454"/>
                    <a:gd name="T3" fmla="*/ 205 h 327"/>
                    <a:gd name="T4" fmla="*/ 21 w 454"/>
                    <a:gd name="T5" fmla="*/ 231 h 327"/>
                    <a:gd name="T6" fmla="*/ 41 w 454"/>
                    <a:gd name="T7" fmla="*/ 257 h 327"/>
                    <a:gd name="T8" fmla="*/ 66 w 454"/>
                    <a:gd name="T9" fmla="*/ 278 h 327"/>
                    <a:gd name="T10" fmla="*/ 96 w 454"/>
                    <a:gd name="T11" fmla="*/ 296 h 327"/>
                    <a:gd name="T12" fmla="*/ 131 w 454"/>
                    <a:gd name="T13" fmla="*/ 311 h 327"/>
                    <a:gd name="T14" fmla="*/ 167 w 454"/>
                    <a:gd name="T15" fmla="*/ 320 h 327"/>
                    <a:gd name="T16" fmla="*/ 206 w 454"/>
                    <a:gd name="T17" fmla="*/ 326 h 327"/>
                    <a:gd name="T18" fmla="*/ 246 w 454"/>
                    <a:gd name="T19" fmla="*/ 326 h 327"/>
                    <a:gd name="T20" fmla="*/ 285 w 454"/>
                    <a:gd name="T21" fmla="*/ 320 h 327"/>
                    <a:gd name="T22" fmla="*/ 322 w 454"/>
                    <a:gd name="T23" fmla="*/ 310 h 327"/>
                    <a:gd name="T24" fmla="*/ 356 w 454"/>
                    <a:gd name="T25" fmla="*/ 296 h 327"/>
                    <a:gd name="T26" fmla="*/ 387 w 454"/>
                    <a:gd name="T27" fmla="*/ 278 h 327"/>
                    <a:gd name="T28" fmla="*/ 412 w 454"/>
                    <a:gd name="T29" fmla="*/ 257 h 327"/>
                    <a:gd name="T30" fmla="*/ 431 w 454"/>
                    <a:gd name="T31" fmla="*/ 231 h 327"/>
                    <a:gd name="T32" fmla="*/ 445 w 454"/>
                    <a:gd name="T33" fmla="*/ 205 h 327"/>
                    <a:gd name="T34" fmla="*/ 453 w 454"/>
                    <a:gd name="T35" fmla="*/ 177 h 327"/>
                    <a:gd name="T36" fmla="*/ 453 w 454"/>
                    <a:gd name="T37" fmla="*/ 148 h 327"/>
                    <a:gd name="T38" fmla="*/ 445 w 454"/>
                    <a:gd name="T39" fmla="*/ 120 h 327"/>
                    <a:gd name="T40" fmla="*/ 431 w 454"/>
                    <a:gd name="T41" fmla="*/ 94 h 327"/>
                    <a:gd name="T42" fmla="*/ 412 w 454"/>
                    <a:gd name="T43" fmla="*/ 68 h 327"/>
                    <a:gd name="T44" fmla="*/ 387 w 454"/>
                    <a:gd name="T45" fmla="*/ 47 h 327"/>
                    <a:gd name="T46" fmla="*/ 356 w 454"/>
                    <a:gd name="T47" fmla="*/ 29 h 327"/>
                    <a:gd name="T48" fmla="*/ 322 w 454"/>
                    <a:gd name="T49" fmla="*/ 15 h 327"/>
                    <a:gd name="T50" fmla="*/ 285 w 454"/>
                    <a:gd name="T51" fmla="*/ 5 h 327"/>
                    <a:gd name="T52" fmla="*/ 246 w 454"/>
                    <a:gd name="T53" fmla="*/ 0 h 327"/>
                    <a:gd name="T54" fmla="*/ 206 w 454"/>
                    <a:gd name="T55" fmla="*/ 0 h 327"/>
                    <a:gd name="T56" fmla="*/ 167 w 454"/>
                    <a:gd name="T57" fmla="*/ 5 h 327"/>
                    <a:gd name="T58" fmla="*/ 131 w 454"/>
                    <a:gd name="T59" fmla="*/ 15 h 327"/>
                    <a:gd name="T60" fmla="*/ 96 w 454"/>
                    <a:gd name="T61" fmla="*/ 29 h 327"/>
                    <a:gd name="T62" fmla="*/ 66 w 454"/>
                    <a:gd name="T63" fmla="*/ 47 h 327"/>
                    <a:gd name="T64" fmla="*/ 41 w 454"/>
                    <a:gd name="T65" fmla="*/ 68 h 327"/>
                    <a:gd name="T66" fmla="*/ 21 w 454"/>
                    <a:gd name="T67" fmla="*/ 94 h 327"/>
                    <a:gd name="T68" fmla="*/ 8 w 454"/>
                    <a:gd name="T69" fmla="*/ 120 h 327"/>
                    <a:gd name="T70" fmla="*/ 1 w 454"/>
                    <a:gd name="T71" fmla="*/ 148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7"/>
                    <a:gd name="T110" fmla="*/ 454 w 454"/>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7">
                      <a:moveTo>
                        <a:pt x="0" y="163"/>
                      </a:moveTo>
                      <a:lnTo>
                        <a:pt x="1" y="177"/>
                      </a:lnTo>
                      <a:lnTo>
                        <a:pt x="3" y="192"/>
                      </a:lnTo>
                      <a:lnTo>
                        <a:pt x="8" y="205"/>
                      </a:lnTo>
                      <a:lnTo>
                        <a:pt x="13" y="219"/>
                      </a:lnTo>
                      <a:lnTo>
                        <a:pt x="21" y="231"/>
                      </a:lnTo>
                      <a:lnTo>
                        <a:pt x="30" y="244"/>
                      </a:lnTo>
                      <a:lnTo>
                        <a:pt x="41" y="257"/>
                      </a:lnTo>
                      <a:lnTo>
                        <a:pt x="53" y="268"/>
                      </a:lnTo>
                      <a:lnTo>
                        <a:pt x="66" y="278"/>
                      </a:lnTo>
                      <a:lnTo>
                        <a:pt x="80" y="288"/>
                      </a:lnTo>
                      <a:lnTo>
                        <a:pt x="96" y="296"/>
                      </a:lnTo>
                      <a:lnTo>
                        <a:pt x="113" y="304"/>
                      </a:lnTo>
                      <a:lnTo>
                        <a:pt x="131" y="311"/>
                      </a:lnTo>
                      <a:lnTo>
                        <a:pt x="149" y="316"/>
                      </a:lnTo>
                      <a:lnTo>
                        <a:pt x="167" y="320"/>
                      </a:lnTo>
                      <a:lnTo>
                        <a:pt x="186" y="324"/>
                      </a:lnTo>
                      <a:lnTo>
                        <a:pt x="206" y="326"/>
                      </a:lnTo>
                      <a:lnTo>
                        <a:pt x="227" y="326"/>
                      </a:lnTo>
                      <a:lnTo>
                        <a:pt x="246" y="326"/>
                      </a:lnTo>
                      <a:lnTo>
                        <a:pt x="266" y="323"/>
                      </a:lnTo>
                      <a:lnTo>
                        <a:pt x="285" y="320"/>
                      </a:lnTo>
                      <a:lnTo>
                        <a:pt x="304" y="316"/>
                      </a:lnTo>
                      <a:lnTo>
                        <a:pt x="322" y="310"/>
                      </a:lnTo>
                      <a:lnTo>
                        <a:pt x="340" y="304"/>
                      </a:lnTo>
                      <a:lnTo>
                        <a:pt x="356" y="296"/>
                      </a:lnTo>
                      <a:lnTo>
                        <a:pt x="372" y="288"/>
                      </a:lnTo>
                      <a:lnTo>
                        <a:pt x="387" y="278"/>
                      </a:lnTo>
                      <a:lnTo>
                        <a:pt x="399" y="266"/>
                      </a:lnTo>
                      <a:lnTo>
                        <a:pt x="412" y="257"/>
                      </a:lnTo>
                      <a:lnTo>
                        <a:pt x="423" y="244"/>
                      </a:lnTo>
                      <a:lnTo>
                        <a:pt x="431" y="231"/>
                      </a:lnTo>
                      <a:lnTo>
                        <a:pt x="439" y="219"/>
                      </a:lnTo>
                      <a:lnTo>
                        <a:pt x="445" y="205"/>
                      </a:lnTo>
                      <a:lnTo>
                        <a:pt x="449" y="191"/>
                      </a:lnTo>
                      <a:lnTo>
                        <a:pt x="453" y="177"/>
                      </a:lnTo>
                      <a:lnTo>
                        <a:pt x="453" y="163"/>
                      </a:ln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1"/>
                      </a:lnTo>
                      <a:lnTo>
                        <a:pt x="246" y="0"/>
                      </a:lnTo>
                      <a:lnTo>
                        <a:pt x="225" y="0"/>
                      </a:lnTo>
                      <a:lnTo>
                        <a:pt x="206" y="0"/>
                      </a:lnTo>
                      <a:lnTo>
                        <a:pt x="186" y="1"/>
                      </a:lnTo>
                      <a:lnTo>
                        <a:pt x="167" y="5"/>
                      </a:lnTo>
                      <a:lnTo>
                        <a:pt x="149" y="9"/>
                      </a:lnTo>
                      <a:lnTo>
                        <a:pt x="131" y="15"/>
                      </a:lnTo>
                      <a:lnTo>
                        <a:pt x="113" y="21"/>
                      </a:lnTo>
                      <a:lnTo>
                        <a:pt x="96" y="29"/>
                      </a:lnTo>
                      <a:lnTo>
                        <a:pt x="80" y="37"/>
                      </a:lnTo>
                      <a:lnTo>
                        <a:pt x="66" y="47"/>
                      </a:lnTo>
                      <a:lnTo>
                        <a:pt x="53" y="57"/>
                      </a:lnTo>
                      <a:lnTo>
                        <a:pt x="41" y="68"/>
                      </a:lnTo>
                      <a:lnTo>
                        <a:pt x="30" y="81"/>
                      </a:lnTo>
                      <a:lnTo>
                        <a:pt x="21" y="94"/>
                      </a:lnTo>
                      <a:lnTo>
                        <a:pt x="13" y="106"/>
                      </a:lnTo>
                      <a:lnTo>
                        <a:pt x="8" y="120"/>
                      </a:lnTo>
                      <a:lnTo>
                        <a:pt x="3" y="134"/>
                      </a:lnTo>
                      <a:lnTo>
                        <a:pt x="1" y="148"/>
                      </a:lnTo>
                      <a:lnTo>
                        <a:pt x="0"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 name="Rectangle 41"/>
                <p:cNvSpPr>
                  <a:spLocks noChangeArrowheads="1"/>
                </p:cNvSpPr>
                <p:nvPr/>
              </p:nvSpPr>
              <p:spPr bwMode="auto">
                <a:xfrm>
                  <a:off x="3320" y="324"/>
                  <a:ext cx="403"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from</a:t>
                  </a:r>
                </a:p>
              </p:txBody>
            </p:sp>
          </p:grpSp>
          <p:grpSp>
            <p:nvGrpSpPr>
              <p:cNvPr id="64" name="Group 49"/>
              <p:cNvGrpSpPr>
                <a:grpSpLocks/>
              </p:cNvGrpSpPr>
              <p:nvPr/>
            </p:nvGrpSpPr>
            <p:grpSpPr bwMode="auto">
              <a:xfrm>
                <a:off x="3141666" y="1849437"/>
                <a:ext cx="2039938" cy="900113"/>
                <a:chOff x="2069" y="458"/>
                <a:chExt cx="1285" cy="567"/>
              </a:xfrm>
            </p:grpSpPr>
            <p:sp>
              <p:nvSpPr>
                <p:cNvPr id="86" name="Freeform 43"/>
                <p:cNvSpPr>
                  <a:spLocks/>
                </p:cNvSpPr>
                <p:nvPr/>
              </p:nvSpPr>
              <p:spPr bwMode="auto">
                <a:xfrm>
                  <a:off x="2476" y="458"/>
                  <a:ext cx="454" cy="327"/>
                </a:xfrm>
                <a:custGeom>
                  <a:avLst/>
                  <a:gdLst>
                    <a:gd name="T0" fmla="*/ 453 w 454"/>
                    <a:gd name="T1" fmla="*/ 148 h 327"/>
                    <a:gd name="T2" fmla="*/ 445 w 454"/>
                    <a:gd name="T3" fmla="*/ 120 h 327"/>
                    <a:gd name="T4" fmla="*/ 431 w 454"/>
                    <a:gd name="T5" fmla="*/ 94 h 327"/>
                    <a:gd name="T6" fmla="*/ 412 w 454"/>
                    <a:gd name="T7" fmla="*/ 68 h 327"/>
                    <a:gd name="T8" fmla="*/ 387 w 454"/>
                    <a:gd name="T9" fmla="*/ 47 h 327"/>
                    <a:gd name="T10" fmla="*/ 356 w 454"/>
                    <a:gd name="T11" fmla="*/ 29 h 327"/>
                    <a:gd name="T12" fmla="*/ 322 w 454"/>
                    <a:gd name="T13" fmla="*/ 15 h 327"/>
                    <a:gd name="T14" fmla="*/ 285 w 454"/>
                    <a:gd name="T15" fmla="*/ 5 h 327"/>
                    <a:gd name="T16" fmla="*/ 246 w 454"/>
                    <a:gd name="T17" fmla="*/ 0 h 327"/>
                    <a:gd name="T18" fmla="*/ 206 w 454"/>
                    <a:gd name="T19" fmla="*/ 0 h 327"/>
                    <a:gd name="T20" fmla="*/ 167 w 454"/>
                    <a:gd name="T21" fmla="*/ 5 h 327"/>
                    <a:gd name="T22" fmla="*/ 131 w 454"/>
                    <a:gd name="T23" fmla="*/ 15 h 327"/>
                    <a:gd name="T24" fmla="*/ 96 w 454"/>
                    <a:gd name="T25" fmla="*/ 29 h 327"/>
                    <a:gd name="T26" fmla="*/ 66 w 454"/>
                    <a:gd name="T27" fmla="*/ 47 h 327"/>
                    <a:gd name="T28" fmla="*/ 41 w 454"/>
                    <a:gd name="T29" fmla="*/ 68 h 327"/>
                    <a:gd name="T30" fmla="*/ 21 w 454"/>
                    <a:gd name="T31" fmla="*/ 94 h 327"/>
                    <a:gd name="T32" fmla="*/ 8 w 454"/>
                    <a:gd name="T33" fmla="*/ 120 h 327"/>
                    <a:gd name="T34" fmla="*/ 1 w 454"/>
                    <a:gd name="T35" fmla="*/ 148 h 327"/>
                    <a:gd name="T36" fmla="*/ 1 w 454"/>
                    <a:gd name="T37" fmla="*/ 177 h 327"/>
                    <a:gd name="T38" fmla="*/ 8 w 454"/>
                    <a:gd name="T39" fmla="*/ 205 h 327"/>
                    <a:gd name="T40" fmla="*/ 21 w 454"/>
                    <a:gd name="T41" fmla="*/ 231 h 327"/>
                    <a:gd name="T42" fmla="*/ 41 w 454"/>
                    <a:gd name="T43" fmla="*/ 257 h 327"/>
                    <a:gd name="T44" fmla="*/ 66 w 454"/>
                    <a:gd name="T45" fmla="*/ 278 h 327"/>
                    <a:gd name="T46" fmla="*/ 96 w 454"/>
                    <a:gd name="T47" fmla="*/ 296 h 327"/>
                    <a:gd name="T48" fmla="*/ 131 w 454"/>
                    <a:gd name="T49" fmla="*/ 310 h 327"/>
                    <a:gd name="T50" fmla="*/ 167 w 454"/>
                    <a:gd name="T51" fmla="*/ 320 h 327"/>
                    <a:gd name="T52" fmla="*/ 206 w 454"/>
                    <a:gd name="T53" fmla="*/ 326 h 327"/>
                    <a:gd name="T54" fmla="*/ 246 w 454"/>
                    <a:gd name="T55" fmla="*/ 326 h 327"/>
                    <a:gd name="T56" fmla="*/ 285 w 454"/>
                    <a:gd name="T57" fmla="*/ 320 h 327"/>
                    <a:gd name="T58" fmla="*/ 322 w 454"/>
                    <a:gd name="T59" fmla="*/ 310 h 327"/>
                    <a:gd name="T60" fmla="*/ 356 w 454"/>
                    <a:gd name="T61" fmla="*/ 296 h 327"/>
                    <a:gd name="T62" fmla="*/ 387 w 454"/>
                    <a:gd name="T63" fmla="*/ 278 h 327"/>
                    <a:gd name="T64" fmla="*/ 412 w 454"/>
                    <a:gd name="T65" fmla="*/ 257 h 327"/>
                    <a:gd name="T66" fmla="*/ 431 w 454"/>
                    <a:gd name="T67" fmla="*/ 231 h 327"/>
                    <a:gd name="T68" fmla="*/ 445 w 454"/>
                    <a:gd name="T69" fmla="*/ 205 h 327"/>
                    <a:gd name="T70" fmla="*/ 453 w 454"/>
                    <a:gd name="T71" fmla="*/ 177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7"/>
                    <a:gd name="T110" fmla="*/ 454 w 454"/>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7">
                      <a:moveTo>
                        <a:pt x="453" y="163"/>
                      </a:move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2"/>
                      </a:lnTo>
                      <a:lnTo>
                        <a:pt x="246" y="0"/>
                      </a:lnTo>
                      <a:lnTo>
                        <a:pt x="227" y="0"/>
                      </a:lnTo>
                      <a:lnTo>
                        <a:pt x="206" y="0"/>
                      </a:lnTo>
                      <a:lnTo>
                        <a:pt x="187" y="2"/>
                      </a:lnTo>
                      <a:lnTo>
                        <a:pt x="167" y="5"/>
                      </a:lnTo>
                      <a:lnTo>
                        <a:pt x="149" y="9"/>
                      </a:lnTo>
                      <a:lnTo>
                        <a:pt x="131" y="15"/>
                      </a:lnTo>
                      <a:lnTo>
                        <a:pt x="113" y="21"/>
                      </a:lnTo>
                      <a:lnTo>
                        <a:pt x="96" y="29"/>
                      </a:lnTo>
                      <a:lnTo>
                        <a:pt x="81" y="37"/>
                      </a:lnTo>
                      <a:lnTo>
                        <a:pt x="66" y="47"/>
                      </a:lnTo>
                      <a:lnTo>
                        <a:pt x="53" y="57"/>
                      </a:lnTo>
                      <a:lnTo>
                        <a:pt x="41" y="68"/>
                      </a:lnTo>
                      <a:lnTo>
                        <a:pt x="30" y="81"/>
                      </a:lnTo>
                      <a:lnTo>
                        <a:pt x="21" y="94"/>
                      </a:lnTo>
                      <a:lnTo>
                        <a:pt x="13" y="106"/>
                      </a:lnTo>
                      <a:lnTo>
                        <a:pt x="8" y="120"/>
                      </a:lnTo>
                      <a:lnTo>
                        <a:pt x="3" y="134"/>
                      </a:lnTo>
                      <a:lnTo>
                        <a:pt x="1" y="148"/>
                      </a:lnTo>
                      <a:lnTo>
                        <a:pt x="0" y="163"/>
                      </a:lnTo>
                      <a:lnTo>
                        <a:pt x="1" y="177"/>
                      </a:lnTo>
                      <a:lnTo>
                        <a:pt x="3" y="191"/>
                      </a:lnTo>
                      <a:lnTo>
                        <a:pt x="8" y="205"/>
                      </a:lnTo>
                      <a:lnTo>
                        <a:pt x="13" y="219"/>
                      </a:lnTo>
                      <a:lnTo>
                        <a:pt x="21" y="231"/>
                      </a:lnTo>
                      <a:lnTo>
                        <a:pt x="30" y="244"/>
                      </a:lnTo>
                      <a:lnTo>
                        <a:pt x="41" y="257"/>
                      </a:lnTo>
                      <a:lnTo>
                        <a:pt x="53" y="268"/>
                      </a:lnTo>
                      <a:lnTo>
                        <a:pt x="66" y="278"/>
                      </a:lnTo>
                      <a:lnTo>
                        <a:pt x="81" y="288"/>
                      </a:lnTo>
                      <a:lnTo>
                        <a:pt x="96" y="296"/>
                      </a:lnTo>
                      <a:lnTo>
                        <a:pt x="113" y="304"/>
                      </a:lnTo>
                      <a:lnTo>
                        <a:pt x="131" y="310"/>
                      </a:lnTo>
                      <a:lnTo>
                        <a:pt x="149" y="316"/>
                      </a:lnTo>
                      <a:lnTo>
                        <a:pt x="167" y="320"/>
                      </a:lnTo>
                      <a:lnTo>
                        <a:pt x="187" y="324"/>
                      </a:lnTo>
                      <a:lnTo>
                        <a:pt x="206" y="326"/>
                      </a:lnTo>
                      <a:lnTo>
                        <a:pt x="227" y="326"/>
                      </a:lnTo>
                      <a:lnTo>
                        <a:pt x="246" y="326"/>
                      </a:lnTo>
                      <a:lnTo>
                        <a:pt x="266" y="324"/>
                      </a:lnTo>
                      <a:lnTo>
                        <a:pt x="285" y="320"/>
                      </a:lnTo>
                      <a:lnTo>
                        <a:pt x="304" y="316"/>
                      </a:lnTo>
                      <a:lnTo>
                        <a:pt x="322" y="310"/>
                      </a:lnTo>
                      <a:lnTo>
                        <a:pt x="339" y="304"/>
                      </a:lnTo>
                      <a:lnTo>
                        <a:pt x="356" y="296"/>
                      </a:lnTo>
                      <a:lnTo>
                        <a:pt x="372" y="288"/>
                      </a:lnTo>
                      <a:lnTo>
                        <a:pt x="387" y="278"/>
                      </a:lnTo>
                      <a:lnTo>
                        <a:pt x="399" y="268"/>
                      </a:lnTo>
                      <a:lnTo>
                        <a:pt x="412" y="257"/>
                      </a:lnTo>
                      <a:lnTo>
                        <a:pt x="422" y="244"/>
                      </a:lnTo>
                      <a:lnTo>
                        <a:pt x="431" y="231"/>
                      </a:lnTo>
                      <a:lnTo>
                        <a:pt x="439" y="219"/>
                      </a:lnTo>
                      <a:lnTo>
                        <a:pt x="445" y="205"/>
                      </a:lnTo>
                      <a:lnTo>
                        <a:pt x="449" y="191"/>
                      </a:lnTo>
                      <a:lnTo>
                        <a:pt x="453" y="177"/>
                      </a:lnTo>
                      <a:lnTo>
                        <a:pt x="453"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7" name="Freeform 44"/>
                <p:cNvSpPr>
                  <a:spLocks/>
                </p:cNvSpPr>
                <p:nvPr/>
              </p:nvSpPr>
              <p:spPr bwMode="auto">
                <a:xfrm>
                  <a:off x="2069" y="699"/>
                  <a:ext cx="454" cy="326"/>
                </a:xfrm>
                <a:custGeom>
                  <a:avLst/>
                  <a:gdLst>
                    <a:gd name="T0" fmla="*/ 451 w 454"/>
                    <a:gd name="T1" fmla="*/ 148 h 326"/>
                    <a:gd name="T2" fmla="*/ 445 w 454"/>
                    <a:gd name="T3" fmla="*/ 120 h 326"/>
                    <a:gd name="T4" fmla="*/ 431 w 454"/>
                    <a:gd name="T5" fmla="*/ 93 h 326"/>
                    <a:gd name="T6" fmla="*/ 411 w 454"/>
                    <a:gd name="T7" fmla="*/ 68 h 326"/>
                    <a:gd name="T8" fmla="*/ 386 w 454"/>
                    <a:gd name="T9" fmla="*/ 47 h 326"/>
                    <a:gd name="T10" fmla="*/ 356 w 454"/>
                    <a:gd name="T11" fmla="*/ 29 h 326"/>
                    <a:gd name="T12" fmla="*/ 322 w 454"/>
                    <a:gd name="T13" fmla="*/ 15 h 326"/>
                    <a:gd name="T14" fmla="*/ 285 w 454"/>
                    <a:gd name="T15" fmla="*/ 5 h 326"/>
                    <a:gd name="T16" fmla="*/ 246 w 454"/>
                    <a:gd name="T17" fmla="*/ 0 h 326"/>
                    <a:gd name="T18" fmla="*/ 206 w 454"/>
                    <a:gd name="T19" fmla="*/ 0 h 326"/>
                    <a:gd name="T20" fmla="*/ 167 w 454"/>
                    <a:gd name="T21" fmla="*/ 5 h 326"/>
                    <a:gd name="T22" fmla="*/ 130 w 454"/>
                    <a:gd name="T23" fmla="*/ 15 h 326"/>
                    <a:gd name="T24" fmla="*/ 96 w 454"/>
                    <a:gd name="T25" fmla="*/ 29 h 326"/>
                    <a:gd name="T26" fmla="*/ 66 w 454"/>
                    <a:gd name="T27" fmla="*/ 47 h 326"/>
                    <a:gd name="T28" fmla="*/ 41 w 454"/>
                    <a:gd name="T29" fmla="*/ 68 h 326"/>
                    <a:gd name="T30" fmla="*/ 21 w 454"/>
                    <a:gd name="T31" fmla="*/ 93 h 326"/>
                    <a:gd name="T32" fmla="*/ 7 w 454"/>
                    <a:gd name="T33" fmla="*/ 120 h 326"/>
                    <a:gd name="T34" fmla="*/ 1 w 454"/>
                    <a:gd name="T35" fmla="*/ 148 h 326"/>
                    <a:gd name="T36" fmla="*/ 1 w 454"/>
                    <a:gd name="T37" fmla="*/ 176 h 326"/>
                    <a:gd name="T38" fmla="*/ 7 w 454"/>
                    <a:gd name="T39" fmla="*/ 204 h 326"/>
                    <a:gd name="T40" fmla="*/ 21 w 454"/>
                    <a:gd name="T41" fmla="*/ 231 h 326"/>
                    <a:gd name="T42" fmla="*/ 41 w 454"/>
                    <a:gd name="T43" fmla="*/ 256 h 326"/>
                    <a:gd name="T44" fmla="*/ 66 w 454"/>
                    <a:gd name="T45" fmla="*/ 277 h 326"/>
                    <a:gd name="T46" fmla="*/ 96 w 454"/>
                    <a:gd name="T47" fmla="*/ 295 h 326"/>
                    <a:gd name="T48" fmla="*/ 130 w 454"/>
                    <a:gd name="T49" fmla="*/ 309 h 326"/>
                    <a:gd name="T50" fmla="*/ 167 w 454"/>
                    <a:gd name="T51" fmla="*/ 319 h 326"/>
                    <a:gd name="T52" fmla="*/ 206 w 454"/>
                    <a:gd name="T53" fmla="*/ 325 h 326"/>
                    <a:gd name="T54" fmla="*/ 246 w 454"/>
                    <a:gd name="T55" fmla="*/ 325 h 326"/>
                    <a:gd name="T56" fmla="*/ 285 w 454"/>
                    <a:gd name="T57" fmla="*/ 319 h 326"/>
                    <a:gd name="T58" fmla="*/ 322 w 454"/>
                    <a:gd name="T59" fmla="*/ 309 h 326"/>
                    <a:gd name="T60" fmla="*/ 356 w 454"/>
                    <a:gd name="T61" fmla="*/ 295 h 326"/>
                    <a:gd name="T62" fmla="*/ 386 w 454"/>
                    <a:gd name="T63" fmla="*/ 277 h 326"/>
                    <a:gd name="T64" fmla="*/ 411 w 454"/>
                    <a:gd name="T65" fmla="*/ 256 h 326"/>
                    <a:gd name="T66" fmla="*/ 431 w 454"/>
                    <a:gd name="T67" fmla="*/ 231 h 326"/>
                    <a:gd name="T68" fmla="*/ 445 w 454"/>
                    <a:gd name="T69" fmla="*/ 204 h 326"/>
                    <a:gd name="T70" fmla="*/ 451 w 454"/>
                    <a:gd name="T71" fmla="*/ 176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6"/>
                    <a:gd name="T110" fmla="*/ 454 w 454"/>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6">
                      <a:moveTo>
                        <a:pt x="453" y="162"/>
                      </a:moveTo>
                      <a:lnTo>
                        <a:pt x="451" y="148"/>
                      </a:lnTo>
                      <a:lnTo>
                        <a:pt x="449" y="134"/>
                      </a:lnTo>
                      <a:lnTo>
                        <a:pt x="445" y="120"/>
                      </a:lnTo>
                      <a:lnTo>
                        <a:pt x="439" y="106"/>
                      </a:lnTo>
                      <a:lnTo>
                        <a:pt x="431" y="93"/>
                      </a:lnTo>
                      <a:lnTo>
                        <a:pt x="422" y="81"/>
                      </a:lnTo>
                      <a:lnTo>
                        <a:pt x="411" y="68"/>
                      </a:lnTo>
                      <a:lnTo>
                        <a:pt x="399" y="57"/>
                      </a:lnTo>
                      <a:lnTo>
                        <a:pt x="386" y="47"/>
                      </a:lnTo>
                      <a:lnTo>
                        <a:pt x="372" y="37"/>
                      </a:lnTo>
                      <a:lnTo>
                        <a:pt x="356" y="29"/>
                      </a:lnTo>
                      <a:lnTo>
                        <a:pt x="339" y="21"/>
                      </a:lnTo>
                      <a:lnTo>
                        <a:pt x="322" y="15"/>
                      </a:lnTo>
                      <a:lnTo>
                        <a:pt x="304" y="9"/>
                      </a:lnTo>
                      <a:lnTo>
                        <a:pt x="285" y="5"/>
                      </a:lnTo>
                      <a:lnTo>
                        <a:pt x="265" y="1"/>
                      </a:lnTo>
                      <a:lnTo>
                        <a:pt x="246" y="0"/>
                      </a:lnTo>
                      <a:lnTo>
                        <a:pt x="225" y="0"/>
                      </a:lnTo>
                      <a:lnTo>
                        <a:pt x="206" y="0"/>
                      </a:lnTo>
                      <a:lnTo>
                        <a:pt x="186" y="1"/>
                      </a:lnTo>
                      <a:lnTo>
                        <a:pt x="167" y="5"/>
                      </a:lnTo>
                      <a:lnTo>
                        <a:pt x="148" y="9"/>
                      </a:lnTo>
                      <a:lnTo>
                        <a:pt x="130" y="15"/>
                      </a:lnTo>
                      <a:lnTo>
                        <a:pt x="113" y="21"/>
                      </a:lnTo>
                      <a:lnTo>
                        <a:pt x="96" y="29"/>
                      </a:lnTo>
                      <a:lnTo>
                        <a:pt x="80" y="37"/>
                      </a:lnTo>
                      <a:lnTo>
                        <a:pt x="66" y="47"/>
                      </a:lnTo>
                      <a:lnTo>
                        <a:pt x="53" y="57"/>
                      </a:lnTo>
                      <a:lnTo>
                        <a:pt x="41" y="68"/>
                      </a:lnTo>
                      <a:lnTo>
                        <a:pt x="30" y="81"/>
                      </a:lnTo>
                      <a:lnTo>
                        <a:pt x="21" y="93"/>
                      </a:lnTo>
                      <a:lnTo>
                        <a:pt x="13" y="106"/>
                      </a:lnTo>
                      <a:lnTo>
                        <a:pt x="7" y="120"/>
                      </a:lnTo>
                      <a:lnTo>
                        <a:pt x="3" y="134"/>
                      </a:lnTo>
                      <a:lnTo>
                        <a:pt x="1" y="148"/>
                      </a:lnTo>
                      <a:lnTo>
                        <a:pt x="0" y="162"/>
                      </a:lnTo>
                      <a:lnTo>
                        <a:pt x="1" y="176"/>
                      </a:lnTo>
                      <a:lnTo>
                        <a:pt x="3" y="190"/>
                      </a:lnTo>
                      <a:lnTo>
                        <a:pt x="7" y="204"/>
                      </a:lnTo>
                      <a:lnTo>
                        <a:pt x="13" y="218"/>
                      </a:lnTo>
                      <a:lnTo>
                        <a:pt x="21" y="231"/>
                      </a:lnTo>
                      <a:lnTo>
                        <a:pt x="30" y="243"/>
                      </a:lnTo>
                      <a:lnTo>
                        <a:pt x="41" y="256"/>
                      </a:lnTo>
                      <a:lnTo>
                        <a:pt x="53" y="266"/>
                      </a:lnTo>
                      <a:lnTo>
                        <a:pt x="66" y="277"/>
                      </a:lnTo>
                      <a:lnTo>
                        <a:pt x="80" y="287"/>
                      </a:lnTo>
                      <a:lnTo>
                        <a:pt x="96" y="295"/>
                      </a:lnTo>
                      <a:lnTo>
                        <a:pt x="113" y="303"/>
                      </a:lnTo>
                      <a:lnTo>
                        <a:pt x="130" y="309"/>
                      </a:lnTo>
                      <a:lnTo>
                        <a:pt x="148" y="315"/>
                      </a:lnTo>
                      <a:lnTo>
                        <a:pt x="167" y="319"/>
                      </a:lnTo>
                      <a:lnTo>
                        <a:pt x="186" y="322"/>
                      </a:lnTo>
                      <a:lnTo>
                        <a:pt x="206" y="325"/>
                      </a:lnTo>
                      <a:lnTo>
                        <a:pt x="225" y="325"/>
                      </a:lnTo>
                      <a:lnTo>
                        <a:pt x="246" y="325"/>
                      </a:lnTo>
                      <a:lnTo>
                        <a:pt x="265" y="322"/>
                      </a:lnTo>
                      <a:lnTo>
                        <a:pt x="285" y="319"/>
                      </a:lnTo>
                      <a:lnTo>
                        <a:pt x="304" y="315"/>
                      </a:lnTo>
                      <a:lnTo>
                        <a:pt x="322" y="309"/>
                      </a:lnTo>
                      <a:lnTo>
                        <a:pt x="339" y="303"/>
                      </a:lnTo>
                      <a:lnTo>
                        <a:pt x="356" y="295"/>
                      </a:lnTo>
                      <a:lnTo>
                        <a:pt x="372" y="287"/>
                      </a:lnTo>
                      <a:lnTo>
                        <a:pt x="386" y="277"/>
                      </a:lnTo>
                      <a:lnTo>
                        <a:pt x="399" y="266"/>
                      </a:lnTo>
                      <a:lnTo>
                        <a:pt x="411" y="256"/>
                      </a:lnTo>
                      <a:lnTo>
                        <a:pt x="422" y="243"/>
                      </a:lnTo>
                      <a:lnTo>
                        <a:pt x="431" y="231"/>
                      </a:lnTo>
                      <a:lnTo>
                        <a:pt x="439" y="218"/>
                      </a:lnTo>
                      <a:lnTo>
                        <a:pt x="445" y="204"/>
                      </a:lnTo>
                      <a:lnTo>
                        <a:pt x="449" y="190"/>
                      </a:lnTo>
                      <a:lnTo>
                        <a:pt x="451" y="176"/>
                      </a:lnTo>
                      <a:lnTo>
                        <a:pt x="453" y="16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8" name="Freeform 45"/>
                <p:cNvSpPr>
                  <a:spLocks/>
                </p:cNvSpPr>
                <p:nvPr/>
              </p:nvSpPr>
              <p:spPr bwMode="auto">
                <a:xfrm>
                  <a:off x="2902" y="699"/>
                  <a:ext cx="452" cy="326"/>
                </a:xfrm>
                <a:custGeom>
                  <a:avLst/>
                  <a:gdLst>
                    <a:gd name="T0" fmla="*/ 0 w 452"/>
                    <a:gd name="T1" fmla="*/ 176 h 326"/>
                    <a:gd name="T2" fmla="*/ 7 w 452"/>
                    <a:gd name="T3" fmla="*/ 204 h 326"/>
                    <a:gd name="T4" fmla="*/ 21 w 452"/>
                    <a:gd name="T5" fmla="*/ 231 h 326"/>
                    <a:gd name="T6" fmla="*/ 40 w 452"/>
                    <a:gd name="T7" fmla="*/ 256 h 326"/>
                    <a:gd name="T8" fmla="*/ 65 w 452"/>
                    <a:gd name="T9" fmla="*/ 278 h 326"/>
                    <a:gd name="T10" fmla="*/ 96 w 452"/>
                    <a:gd name="T11" fmla="*/ 295 h 326"/>
                    <a:gd name="T12" fmla="*/ 130 w 452"/>
                    <a:gd name="T13" fmla="*/ 309 h 326"/>
                    <a:gd name="T14" fmla="*/ 167 w 452"/>
                    <a:gd name="T15" fmla="*/ 319 h 326"/>
                    <a:gd name="T16" fmla="*/ 206 w 452"/>
                    <a:gd name="T17" fmla="*/ 325 h 326"/>
                    <a:gd name="T18" fmla="*/ 245 w 452"/>
                    <a:gd name="T19" fmla="*/ 325 h 326"/>
                    <a:gd name="T20" fmla="*/ 283 w 452"/>
                    <a:gd name="T21" fmla="*/ 319 h 326"/>
                    <a:gd name="T22" fmla="*/ 320 w 452"/>
                    <a:gd name="T23" fmla="*/ 309 h 326"/>
                    <a:gd name="T24" fmla="*/ 354 w 452"/>
                    <a:gd name="T25" fmla="*/ 295 h 326"/>
                    <a:gd name="T26" fmla="*/ 385 w 452"/>
                    <a:gd name="T27" fmla="*/ 277 h 326"/>
                    <a:gd name="T28" fmla="*/ 410 w 452"/>
                    <a:gd name="T29" fmla="*/ 254 h 326"/>
                    <a:gd name="T30" fmla="*/ 429 w 452"/>
                    <a:gd name="T31" fmla="*/ 231 h 326"/>
                    <a:gd name="T32" fmla="*/ 443 w 452"/>
                    <a:gd name="T33" fmla="*/ 204 h 326"/>
                    <a:gd name="T34" fmla="*/ 451 w 452"/>
                    <a:gd name="T35" fmla="*/ 176 h 326"/>
                    <a:gd name="T36" fmla="*/ 451 w 452"/>
                    <a:gd name="T37" fmla="*/ 148 h 326"/>
                    <a:gd name="T38" fmla="*/ 443 w 452"/>
                    <a:gd name="T39" fmla="*/ 120 h 326"/>
                    <a:gd name="T40" fmla="*/ 429 w 452"/>
                    <a:gd name="T41" fmla="*/ 93 h 326"/>
                    <a:gd name="T42" fmla="*/ 410 w 452"/>
                    <a:gd name="T43" fmla="*/ 68 h 326"/>
                    <a:gd name="T44" fmla="*/ 385 w 452"/>
                    <a:gd name="T45" fmla="*/ 47 h 326"/>
                    <a:gd name="T46" fmla="*/ 354 w 452"/>
                    <a:gd name="T47" fmla="*/ 29 h 326"/>
                    <a:gd name="T48" fmla="*/ 320 w 452"/>
                    <a:gd name="T49" fmla="*/ 15 h 326"/>
                    <a:gd name="T50" fmla="*/ 283 w 452"/>
                    <a:gd name="T51" fmla="*/ 5 h 326"/>
                    <a:gd name="T52" fmla="*/ 245 w 452"/>
                    <a:gd name="T53" fmla="*/ 0 h 326"/>
                    <a:gd name="T54" fmla="*/ 206 w 452"/>
                    <a:gd name="T55" fmla="*/ 0 h 326"/>
                    <a:gd name="T56" fmla="*/ 167 w 452"/>
                    <a:gd name="T57" fmla="*/ 5 h 326"/>
                    <a:gd name="T58" fmla="*/ 130 w 452"/>
                    <a:gd name="T59" fmla="*/ 15 h 326"/>
                    <a:gd name="T60" fmla="*/ 96 w 452"/>
                    <a:gd name="T61" fmla="*/ 29 h 326"/>
                    <a:gd name="T62" fmla="*/ 65 w 452"/>
                    <a:gd name="T63" fmla="*/ 47 h 326"/>
                    <a:gd name="T64" fmla="*/ 40 w 452"/>
                    <a:gd name="T65" fmla="*/ 68 h 326"/>
                    <a:gd name="T66" fmla="*/ 21 w 452"/>
                    <a:gd name="T67" fmla="*/ 93 h 326"/>
                    <a:gd name="T68" fmla="*/ 7 w 452"/>
                    <a:gd name="T69" fmla="*/ 120 h 326"/>
                    <a:gd name="T70" fmla="*/ 0 w 452"/>
                    <a:gd name="T71" fmla="*/ 148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326"/>
                    <a:gd name="T110" fmla="*/ 452 w 452"/>
                    <a:gd name="T111" fmla="*/ 326 h 3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326">
                      <a:moveTo>
                        <a:pt x="0" y="162"/>
                      </a:moveTo>
                      <a:lnTo>
                        <a:pt x="0" y="176"/>
                      </a:lnTo>
                      <a:lnTo>
                        <a:pt x="3" y="190"/>
                      </a:lnTo>
                      <a:lnTo>
                        <a:pt x="7" y="204"/>
                      </a:lnTo>
                      <a:lnTo>
                        <a:pt x="13" y="218"/>
                      </a:lnTo>
                      <a:lnTo>
                        <a:pt x="21" y="231"/>
                      </a:lnTo>
                      <a:lnTo>
                        <a:pt x="29" y="243"/>
                      </a:lnTo>
                      <a:lnTo>
                        <a:pt x="40" y="256"/>
                      </a:lnTo>
                      <a:lnTo>
                        <a:pt x="52" y="267"/>
                      </a:lnTo>
                      <a:lnTo>
                        <a:pt x="65" y="278"/>
                      </a:lnTo>
                      <a:lnTo>
                        <a:pt x="80" y="287"/>
                      </a:lnTo>
                      <a:lnTo>
                        <a:pt x="96" y="295"/>
                      </a:lnTo>
                      <a:lnTo>
                        <a:pt x="112" y="303"/>
                      </a:lnTo>
                      <a:lnTo>
                        <a:pt x="130" y="309"/>
                      </a:lnTo>
                      <a:lnTo>
                        <a:pt x="148" y="315"/>
                      </a:lnTo>
                      <a:lnTo>
                        <a:pt x="167" y="319"/>
                      </a:lnTo>
                      <a:lnTo>
                        <a:pt x="186" y="322"/>
                      </a:lnTo>
                      <a:lnTo>
                        <a:pt x="206" y="325"/>
                      </a:lnTo>
                      <a:lnTo>
                        <a:pt x="225" y="325"/>
                      </a:lnTo>
                      <a:lnTo>
                        <a:pt x="245" y="325"/>
                      </a:lnTo>
                      <a:lnTo>
                        <a:pt x="264" y="322"/>
                      </a:lnTo>
                      <a:lnTo>
                        <a:pt x="283" y="319"/>
                      </a:lnTo>
                      <a:lnTo>
                        <a:pt x="302" y="315"/>
                      </a:lnTo>
                      <a:lnTo>
                        <a:pt x="320" y="309"/>
                      </a:lnTo>
                      <a:lnTo>
                        <a:pt x="338" y="303"/>
                      </a:lnTo>
                      <a:lnTo>
                        <a:pt x="354" y="295"/>
                      </a:lnTo>
                      <a:lnTo>
                        <a:pt x="370" y="287"/>
                      </a:lnTo>
                      <a:lnTo>
                        <a:pt x="385" y="277"/>
                      </a:lnTo>
                      <a:lnTo>
                        <a:pt x="398" y="266"/>
                      </a:lnTo>
                      <a:lnTo>
                        <a:pt x="410" y="254"/>
                      </a:lnTo>
                      <a:lnTo>
                        <a:pt x="421" y="243"/>
                      </a:lnTo>
                      <a:lnTo>
                        <a:pt x="429" y="231"/>
                      </a:lnTo>
                      <a:lnTo>
                        <a:pt x="437" y="217"/>
                      </a:lnTo>
                      <a:lnTo>
                        <a:pt x="443" y="204"/>
                      </a:lnTo>
                      <a:lnTo>
                        <a:pt x="447" y="190"/>
                      </a:lnTo>
                      <a:lnTo>
                        <a:pt x="451" y="176"/>
                      </a:lnTo>
                      <a:lnTo>
                        <a:pt x="451" y="162"/>
                      </a:lnTo>
                      <a:lnTo>
                        <a:pt x="451" y="148"/>
                      </a:lnTo>
                      <a:lnTo>
                        <a:pt x="447" y="134"/>
                      </a:lnTo>
                      <a:lnTo>
                        <a:pt x="443" y="120"/>
                      </a:lnTo>
                      <a:lnTo>
                        <a:pt x="437" y="106"/>
                      </a:lnTo>
                      <a:lnTo>
                        <a:pt x="429" y="93"/>
                      </a:lnTo>
                      <a:lnTo>
                        <a:pt x="421" y="81"/>
                      </a:lnTo>
                      <a:lnTo>
                        <a:pt x="410" y="68"/>
                      </a:lnTo>
                      <a:lnTo>
                        <a:pt x="398" y="57"/>
                      </a:lnTo>
                      <a:lnTo>
                        <a:pt x="385" y="47"/>
                      </a:lnTo>
                      <a:lnTo>
                        <a:pt x="370" y="37"/>
                      </a:lnTo>
                      <a:lnTo>
                        <a:pt x="354" y="29"/>
                      </a:lnTo>
                      <a:lnTo>
                        <a:pt x="338" y="21"/>
                      </a:lnTo>
                      <a:lnTo>
                        <a:pt x="320" y="15"/>
                      </a:lnTo>
                      <a:lnTo>
                        <a:pt x="302" y="9"/>
                      </a:lnTo>
                      <a:lnTo>
                        <a:pt x="283" y="5"/>
                      </a:lnTo>
                      <a:lnTo>
                        <a:pt x="264" y="1"/>
                      </a:lnTo>
                      <a:lnTo>
                        <a:pt x="245" y="0"/>
                      </a:lnTo>
                      <a:lnTo>
                        <a:pt x="225" y="0"/>
                      </a:lnTo>
                      <a:lnTo>
                        <a:pt x="206" y="0"/>
                      </a:lnTo>
                      <a:lnTo>
                        <a:pt x="186" y="1"/>
                      </a:lnTo>
                      <a:lnTo>
                        <a:pt x="167" y="5"/>
                      </a:lnTo>
                      <a:lnTo>
                        <a:pt x="148" y="9"/>
                      </a:lnTo>
                      <a:lnTo>
                        <a:pt x="130" y="15"/>
                      </a:lnTo>
                      <a:lnTo>
                        <a:pt x="112" y="21"/>
                      </a:lnTo>
                      <a:lnTo>
                        <a:pt x="96" y="29"/>
                      </a:lnTo>
                      <a:lnTo>
                        <a:pt x="80" y="37"/>
                      </a:lnTo>
                      <a:lnTo>
                        <a:pt x="65" y="47"/>
                      </a:lnTo>
                      <a:lnTo>
                        <a:pt x="52" y="57"/>
                      </a:lnTo>
                      <a:lnTo>
                        <a:pt x="40" y="68"/>
                      </a:lnTo>
                      <a:lnTo>
                        <a:pt x="29" y="81"/>
                      </a:lnTo>
                      <a:lnTo>
                        <a:pt x="21" y="93"/>
                      </a:lnTo>
                      <a:lnTo>
                        <a:pt x="13" y="106"/>
                      </a:lnTo>
                      <a:lnTo>
                        <a:pt x="7" y="120"/>
                      </a:lnTo>
                      <a:lnTo>
                        <a:pt x="3" y="134"/>
                      </a:lnTo>
                      <a:lnTo>
                        <a:pt x="0" y="148"/>
                      </a:lnTo>
                      <a:lnTo>
                        <a:pt x="0" y="16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9" name="Rectangle 46"/>
                <p:cNvSpPr>
                  <a:spLocks noChangeArrowheads="1"/>
                </p:cNvSpPr>
                <p:nvPr/>
              </p:nvSpPr>
              <p:spPr bwMode="auto">
                <a:xfrm>
                  <a:off x="2976" y="757"/>
                  <a:ext cx="27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lot</a:t>
                  </a:r>
                </a:p>
              </p:txBody>
            </p:sp>
            <p:sp>
              <p:nvSpPr>
                <p:cNvPr id="90" name="Rectangle 47"/>
                <p:cNvSpPr>
                  <a:spLocks noChangeArrowheads="1"/>
                </p:cNvSpPr>
                <p:nvPr/>
              </p:nvSpPr>
              <p:spPr bwMode="auto">
                <a:xfrm>
                  <a:off x="2470" y="497"/>
                  <a:ext cx="448"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name</a:t>
                  </a:r>
                </a:p>
              </p:txBody>
            </p:sp>
            <p:sp>
              <p:nvSpPr>
                <p:cNvPr id="91" name="Rectangle 48"/>
                <p:cNvSpPr>
                  <a:spLocks noChangeArrowheads="1"/>
                </p:cNvSpPr>
                <p:nvPr/>
              </p:nvSpPr>
              <p:spPr bwMode="auto">
                <a:xfrm>
                  <a:off x="2121" y="750"/>
                  <a:ext cx="335"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u="sng">
                      <a:solidFill>
                        <a:srgbClr val="000000"/>
                      </a:solidFill>
                      <a:latin typeface="Arial" charset="0"/>
                    </a:rPr>
                    <a:t>ssn</a:t>
                  </a:r>
                </a:p>
              </p:txBody>
            </p:sp>
          </p:grpSp>
          <p:grpSp>
            <p:nvGrpSpPr>
              <p:cNvPr id="65" name="Group 52"/>
              <p:cNvGrpSpPr>
                <a:grpSpLocks/>
              </p:cNvGrpSpPr>
              <p:nvPr/>
            </p:nvGrpSpPr>
            <p:grpSpPr bwMode="auto">
              <a:xfrm>
                <a:off x="5397500" y="2819400"/>
                <a:ext cx="1220788" cy="920750"/>
                <a:chOff x="3456" y="1044"/>
                <a:chExt cx="769" cy="580"/>
              </a:xfrm>
            </p:grpSpPr>
            <p:sp>
              <p:nvSpPr>
                <p:cNvPr id="84" name="Freeform 51"/>
                <p:cNvSpPr>
                  <a:spLocks/>
                </p:cNvSpPr>
                <p:nvPr/>
              </p:nvSpPr>
              <p:spPr bwMode="auto">
                <a:xfrm>
                  <a:off x="3456" y="1044"/>
                  <a:ext cx="769" cy="580"/>
                </a:xfrm>
                <a:custGeom>
                  <a:avLst/>
                  <a:gdLst/>
                  <a:ahLst/>
                  <a:cxnLst>
                    <a:cxn ang="0">
                      <a:pos x="0" y="290"/>
                    </a:cxn>
                    <a:cxn ang="0">
                      <a:pos x="378" y="0"/>
                    </a:cxn>
                    <a:cxn ang="0">
                      <a:pos x="768" y="300"/>
                    </a:cxn>
                    <a:cxn ang="0">
                      <a:pos x="378" y="579"/>
                    </a:cxn>
                    <a:cxn ang="0">
                      <a:pos x="0" y="290"/>
                    </a:cxn>
                  </a:cxnLst>
                  <a:rect l="0" t="0" r="r" b="b"/>
                  <a:pathLst>
                    <a:path w="769" h="580">
                      <a:moveTo>
                        <a:pt x="0" y="290"/>
                      </a:moveTo>
                      <a:lnTo>
                        <a:pt x="378" y="0"/>
                      </a:lnTo>
                      <a:lnTo>
                        <a:pt x="768" y="300"/>
                      </a:lnTo>
                      <a:lnTo>
                        <a:pt x="378" y="579"/>
                      </a:lnTo>
                      <a:lnTo>
                        <a:pt x="0" y="290"/>
                      </a:lnTo>
                    </a:path>
                  </a:pathLst>
                </a:custGeom>
                <a:solidFill>
                  <a:srgbClr val="0070C0"/>
                </a:solidFill>
                <a:ln w="12700" cap="rnd" cmpd="sng">
                  <a:solidFill>
                    <a:srgbClr val="000000"/>
                  </a:solidFill>
                  <a:prstDash val="solid"/>
                  <a:round/>
                  <a:headEnd type="none" w="sm" len="sm"/>
                  <a:tailEnd type="none" w="sm" len="sm"/>
                </a:ln>
                <a:effectLst>
                  <a:outerShdw blurRad="50800" dist="38100" dir="8100000" algn="tr" rotWithShape="0">
                    <a:prstClr val="black">
                      <a:alpha val="40000"/>
                    </a:prstClr>
                  </a:outerShdw>
                </a:effectLst>
              </p:spPr>
              <p:txBody>
                <a:bodyPr/>
                <a:lstStyle/>
                <a:p>
                  <a:pPr eaLnBrk="0" hangingPunct="0">
                    <a:defRPr/>
                  </a:pPr>
                  <a:endParaRPr lang="en-US">
                    <a:cs typeface="+mn-cs"/>
                  </a:endParaRPr>
                </a:p>
              </p:txBody>
            </p:sp>
            <p:sp>
              <p:nvSpPr>
                <p:cNvPr id="85" name="Rectangle 50"/>
                <p:cNvSpPr>
                  <a:spLocks noChangeArrowheads="1"/>
                </p:cNvSpPr>
                <p:nvPr/>
              </p:nvSpPr>
              <p:spPr bwMode="auto">
                <a:xfrm>
                  <a:off x="3512" y="1236"/>
                  <a:ext cx="69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chemeClr val="bg1"/>
                      </a:solidFill>
                      <a:latin typeface="Arial" charset="0"/>
                    </a:rPr>
                    <a:t>Works_In</a:t>
                  </a:r>
                </a:p>
              </p:txBody>
            </p:sp>
          </p:grpSp>
          <p:sp>
            <p:nvSpPr>
              <p:cNvPr id="66" name="Freeform 53"/>
              <p:cNvSpPr>
                <a:spLocks/>
              </p:cNvSpPr>
              <p:nvPr/>
            </p:nvSpPr>
            <p:spPr bwMode="auto">
              <a:xfrm>
                <a:off x="7175501" y="3068638"/>
                <a:ext cx="1358899" cy="479425"/>
              </a:xfrm>
              <a:custGeom>
                <a:avLst/>
                <a:gdLst>
                  <a:gd name="T0" fmla="*/ 2147483647 w 816"/>
                  <a:gd name="T1" fmla="*/ 2147483647 h 302"/>
                  <a:gd name="T2" fmla="*/ 2147483647 w 816"/>
                  <a:gd name="T3" fmla="*/ 0 h 302"/>
                  <a:gd name="T4" fmla="*/ 0 w 816"/>
                  <a:gd name="T5" fmla="*/ 0 h 302"/>
                  <a:gd name="T6" fmla="*/ 0 w 816"/>
                  <a:gd name="T7" fmla="*/ 2147483647 h 302"/>
                  <a:gd name="T8" fmla="*/ 2147483647 w 816"/>
                  <a:gd name="T9" fmla="*/ 2147483647 h 302"/>
                  <a:gd name="T10" fmla="*/ 0 60000 65536"/>
                  <a:gd name="T11" fmla="*/ 0 60000 65536"/>
                  <a:gd name="T12" fmla="*/ 0 60000 65536"/>
                  <a:gd name="T13" fmla="*/ 0 60000 65536"/>
                  <a:gd name="T14" fmla="*/ 0 60000 65536"/>
                  <a:gd name="T15" fmla="*/ 0 w 816"/>
                  <a:gd name="T16" fmla="*/ 0 h 302"/>
                  <a:gd name="T17" fmla="*/ 816 w 816"/>
                  <a:gd name="T18" fmla="*/ 302 h 302"/>
                </a:gdLst>
                <a:ahLst/>
                <a:cxnLst>
                  <a:cxn ang="T10">
                    <a:pos x="T0" y="T1"/>
                  </a:cxn>
                  <a:cxn ang="T11">
                    <a:pos x="T2" y="T3"/>
                  </a:cxn>
                  <a:cxn ang="T12">
                    <a:pos x="T4" y="T5"/>
                  </a:cxn>
                  <a:cxn ang="T13">
                    <a:pos x="T6" y="T7"/>
                  </a:cxn>
                  <a:cxn ang="T14">
                    <a:pos x="T8" y="T9"/>
                  </a:cxn>
                </a:cxnLst>
                <a:rect l="T15" t="T16" r="T17" b="T18"/>
                <a:pathLst>
                  <a:path w="816" h="302">
                    <a:moveTo>
                      <a:pt x="815" y="301"/>
                    </a:moveTo>
                    <a:lnTo>
                      <a:pt x="815" y="0"/>
                    </a:lnTo>
                    <a:lnTo>
                      <a:pt x="0" y="0"/>
                    </a:lnTo>
                    <a:lnTo>
                      <a:pt x="0" y="301"/>
                    </a:lnTo>
                    <a:lnTo>
                      <a:pt x="815" y="301"/>
                    </a:lnTo>
                  </a:path>
                </a:pathLst>
              </a:custGeom>
              <a:solidFill>
                <a:schemeClr val="bg1">
                  <a:lumMod val="75000"/>
                </a:schemeClr>
              </a:solidFill>
              <a:ln w="12700" cap="rnd">
                <a:solidFill>
                  <a:srgbClr val="000000"/>
                </a:solidFill>
                <a:round/>
                <a:headEnd type="none" w="sm" len="sm"/>
                <a:tailEnd type="none" w="sm" len="sm"/>
              </a:ln>
              <a:effectLst>
                <a:outerShdw blurRad="50800" dist="38100" dir="8100000" algn="tr" rotWithShape="0">
                  <a:prstClr val="black">
                    <a:alpha val="40000"/>
                  </a:prstClr>
                </a:outerShdw>
              </a:effectLst>
            </p:spPr>
            <p:txBody>
              <a:bodyPr/>
              <a:lstStyle/>
              <a:p>
                <a:pPr>
                  <a:defRPr/>
                </a:pPr>
                <a:endParaRPr lang="en-US"/>
              </a:p>
            </p:txBody>
          </p:sp>
          <p:grpSp>
            <p:nvGrpSpPr>
              <p:cNvPr id="67" name="Group 56"/>
              <p:cNvGrpSpPr>
                <a:grpSpLocks/>
              </p:cNvGrpSpPr>
              <p:nvPr/>
            </p:nvGrpSpPr>
            <p:grpSpPr bwMode="auto">
              <a:xfrm>
                <a:off x="3552825" y="3068637"/>
                <a:ext cx="1292225" cy="468313"/>
                <a:chOff x="2328" y="1226"/>
                <a:chExt cx="814" cy="295"/>
              </a:xfrm>
            </p:grpSpPr>
            <p:sp>
              <p:nvSpPr>
                <p:cNvPr id="82" name="Freeform 54"/>
                <p:cNvSpPr>
                  <a:spLocks/>
                </p:cNvSpPr>
                <p:nvPr/>
              </p:nvSpPr>
              <p:spPr bwMode="auto">
                <a:xfrm>
                  <a:off x="2328" y="1226"/>
                  <a:ext cx="814" cy="295"/>
                </a:xfrm>
                <a:custGeom>
                  <a:avLst/>
                  <a:gdLst>
                    <a:gd name="T0" fmla="*/ 813 w 814"/>
                    <a:gd name="T1" fmla="*/ 294 h 295"/>
                    <a:gd name="T2" fmla="*/ 813 w 814"/>
                    <a:gd name="T3" fmla="*/ 0 h 295"/>
                    <a:gd name="T4" fmla="*/ 0 w 814"/>
                    <a:gd name="T5" fmla="*/ 0 h 295"/>
                    <a:gd name="T6" fmla="*/ 0 w 814"/>
                    <a:gd name="T7" fmla="*/ 294 h 295"/>
                    <a:gd name="T8" fmla="*/ 813 w 814"/>
                    <a:gd name="T9" fmla="*/ 294 h 295"/>
                    <a:gd name="T10" fmla="*/ 0 60000 65536"/>
                    <a:gd name="T11" fmla="*/ 0 60000 65536"/>
                    <a:gd name="T12" fmla="*/ 0 60000 65536"/>
                    <a:gd name="T13" fmla="*/ 0 60000 65536"/>
                    <a:gd name="T14" fmla="*/ 0 60000 65536"/>
                    <a:gd name="T15" fmla="*/ 0 w 814"/>
                    <a:gd name="T16" fmla="*/ 0 h 295"/>
                    <a:gd name="T17" fmla="*/ 814 w 814"/>
                    <a:gd name="T18" fmla="*/ 295 h 295"/>
                  </a:gdLst>
                  <a:ahLst/>
                  <a:cxnLst>
                    <a:cxn ang="T10">
                      <a:pos x="T0" y="T1"/>
                    </a:cxn>
                    <a:cxn ang="T11">
                      <a:pos x="T2" y="T3"/>
                    </a:cxn>
                    <a:cxn ang="T12">
                      <a:pos x="T4" y="T5"/>
                    </a:cxn>
                    <a:cxn ang="T13">
                      <a:pos x="T6" y="T7"/>
                    </a:cxn>
                    <a:cxn ang="T14">
                      <a:pos x="T8" y="T9"/>
                    </a:cxn>
                  </a:cxnLst>
                  <a:rect l="T15" t="T16" r="T17" b="T18"/>
                  <a:pathLst>
                    <a:path w="814" h="295">
                      <a:moveTo>
                        <a:pt x="813" y="294"/>
                      </a:moveTo>
                      <a:lnTo>
                        <a:pt x="813" y="0"/>
                      </a:lnTo>
                      <a:lnTo>
                        <a:pt x="0" y="0"/>
                      </a:lnTo>
                      <a:lnTo>
                        <a:pt x="0" y="294"/>
                      </a:lnTo>
                      <a:lnTo>
                        <a:pt x="813" y="294"/>
                      </a:lnTo>
                    </a:path>
                  </a:pathLst>
                </a:custGeom>
                <a:solidFill>
                  <a:schemeClr val="bg1">
                    <a:lumMod val="75000"/>
                  </a:schemeClr>
                </a:solidFill>
                <a:ln w="12700" cap="rnd">
                  <a:solidFill>
                    <a:srgbClr val="000000"/>
                  </a:solidFill>
                  <a:round/>
                  <a:headEnd type="none" w="sm" len="sm"/>
                  <a:tailEnd type="none" w="sm" len="sm"/>
                </a:ln>
                <a:effectLst>
                  <a:outerShdw blurRad="50800" dist="38100" dir="8100000" algn="tr" rotWithShape="0">
                    <a:prstClr val="black">
                      <a:alpha val="40000"/>
                    </a:prstClr>
                  </a:outerShdw>
                </a:effectLst>
              </p:spPr>
              <p:txBody>
                <a:bodyPr/>
                <a:lstStyle/>
                <a:p>
                  <a:pPr>
                    <a:defRPr/>
                  </a:pPr>
                  <a:endParaRPr lang="en-US"/>
                </a:p>
              </p:txBody>
            </p:sp>
            <p:sp>
              <p:nvSpPr>
                <p:cNvPr id="83" name="Rectangle 55"/>
                <p:cNvSpPr>
                  <a:spLocks noChangeArrowheads="1"/>
                </p:cNvSpPr>
                <p:nvPr/>
              </p:nvSpPr>
              <p:spPr bwMode="auto">
                <a:xfrm>
                  <a:off x="2336" y="1266"/>
                  <a:ext cx="790" cy="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Employees</a:t>
                  </a:r>
                </a:p>
              </p:txBody>
            </p:sp>
          </p:grpSp>
          <p:sp>
            <p:nvSpPr>
              <p:cNvPr id="68" name="Rectangle 57"/>
              <p:cNvSpPr>
                <a:spLocks noChangeArrowheads="1"/>
              </p:cNvSpPr>
              <p:nvPr/>
            </p:nvSpPr>
            <p:spPr bwMode="auto">
              <a:xfrm>
                <a:off x="7143065" y="3138715"/>
                <a:ext cx="142240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Departments</a:t>
                </a:r>
              </a:p>
            </p:txBody>
          </p:sp>
          <p:sp>
            <p:nvSpPr>
              <p:cNvPr id="69" name="Line 101"/>
              <p:cNvSpPr>
                <a:spLocks noChangeShapeType="1"/>
              </p:cNvSpPr>
              <p:nvPr/>
            </p:nvSpPr>
            <p:spPr bwMode="auto">
              <a:xfrm flipH="1">
                <a:off x="4857750" y="3295650"/>
                <a:ext cx="5461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0" name="Line 102"/>
              <p:cNvSpPr>
                <a:spLocks noChangeShapeType="1"/>
              </p:cNvSpPr>
              <p:nvPr/>
            </p:nvSpPr>
            <p:spPr bwMode="auto">
              <a:xfrm>
                <a:off x="6604000" y="3308350"/>
                <a:ext cx="571501" cy="4762"/>
              </a:xfrm>
              <a:prstGeom prst="line">
                <a:avLst/>
              </a:prstGeom>
              <a:noFill/>
              <a:ln w="25400">
                <a:solidFill>
                  <a:schemeClr val="tx2"/>
                </a:solidFill>
                <a:round/>
                <a:headEnd/>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1" name="Line 103"/>
              <p:cNvSpPr>
                <a:spLocks noChangeShapeType="1"/>
              </p:cNvSpPr>
              <p:nvPr/>
            </p:nvSpPr>
            <p:spPr bwMode="auto">
              <a:xfrm flipH="1">
                <a:off x="4495800" y="2728912"/>
                <a:ext cx="165100" cy="3190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2" name="Line 104"/>
              <p:cNvSpPr>
                <a:spLocks noChangeShapeType="1"/>
              </p:cNvSpPr>
              <p:nvPr/>
            </p:nvSpPr>
            <p:spPr bwMode="auto">
              <a:xfrm>
                <a:off x="4191000" y="2374900"/>
                <a:ext cx="0" cy="6731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3" name="Line 105"/>
              <p:cNvSpPr>
                <a:spLocks noChangeShapeType="1"/>
              </p:cNvSpPr>
              <p:nvPr/>
            </p:nvSpPr>
            <p:spPr bwMode="auto">
              <a:xfrm>
                <a:off x="3597274" y="2728912"/>
                <a:ext cx="212725" cy="3190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4" name="Line 106"/>
              <p:cNvSpPr>
                <a:spLocks noChangeShapeType="1"/>
              </p:cNvSpPr>
              <p:nvPr/>
            </p:nvSpPr>
            <p:spPr bwMode="auto">
              <a:xfrm>
                <a:off x="5499654" y="2120348"/>
                <a:ext cx="215346" cy="91495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5" name="Line 107"/>
              <p:cNvSpPr>
                <a:spLocks noChangeShapeType="1"/>
              </p:cNvSpPr>
              <p:nvPr/>
            </p:nvSpPr>
            <p:spPr bwMode="auto">
              <a:xfrm>
                <a:off x="7242314" y="2729947"/>
                <a:ext cx="205409" cy="33793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6" name="Line 108"/>
              <p:cNvSpPr>
                <a:spLocks noChangeShapeType="1"/>
              </p:cNvSpPr>
              <p:nvPr/>
            </p:nvSpPr>
            <p:spPr bwMode="auto">
              <a:xfrm flipH="1">
                <a:off x="7772400" y="2372139"/>
                <a:ext cx="13251" cy="68911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77" name="Line 109"/>
              <p:cNvSpPr>
                <a:spLocks noChangeShapeType="1"/>
              </p:cNvSpPr>
              <p:nvPr/>
            </p:nvSpPr>
            <p:spPr bwMode="auto">
              <a:xfrm flipH="1">
                <a:off x="8136834" y="2713037"/>
                <a:ext cx="162615" cy="34821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nvGrpSpPr>
              <p:cNvPr id="78" name="Group 42"/>
              <p:cNvGrpSpPr>
                <a:grpSpLocks/>
              </p:cNvGrpSpPr>
              <p:nvPr/>
            </p:nvGrpSpPr>
            <p:grpSpPr bwMode="auto">
              <a:xfrm>
                <a:off x="6061075" y="1600200"/>
                <a:ext cx="720725" cy="519112"/>
                <a:chOff x="3272" y="276"/>
                <a:chExt cx="454" cy="327"/>
              </a:xfrm>
            </p:grpSpPr>
            <p:sp>
              <p:nvSpPr>
                <p:cNvPr id="80" name="Freeform 40"/>
                <p:cNvSpPr>
                  <a:spLocks/>
                </p:cNvSpPr>
                <p:nvPr/>
              </p:nvSpPr>
              <p:spPr bwMode="auto">
                <a:xfrm>
                  <a:off x="3272" y="276"/>
                  <a:ext cx="454" cy="327"/>
                </a:xfrm>
                <a:custGeom>
                  <a:avLst/>
                  <a:gdLst>
                    <a:gd name="T0" fmla="*/ 1 w 454"/>
                    <a:gd name="T1" fmla="*/ 177 h 327"/>
                    <a:gd name="T2" fmla="*/ 8 w 454"/>
                    <a:gd name="T3" fmla="*/ 205 h 327"/>
                    <a:gd name="T4" fmla="*/ 21 w 454"/>
                    <a:gd name="T5" fmla="*/ 231 h 327"/>
                    <a:gd name="T6" fmla="*/ 41 w 454"/>
                    <a:gd name="T7" fmla="*/ 257 h 327"/>
                    <a:gd name="T8" fmla="*/ 66 w 454"/>
                    <a:gd name="T9" fmla="*/ 278 h 327"/>
                    <a:gd name="T10" fmla="*/ 96 w 454"/>
                    <a:gd name="T11" fmla="*/ 296 h 327"/>
                    <a:gd name="T12" fmla="*/ 131 w 454"/>
                    <a:gd name="T13" fmla="*/ 311 h 327"/>
                    <a:gd name="T14" fmla="*/ 167 w 454"/>
                    <a:gd name="T15" fmla="*/ 320 h 327"/>
                    <a:gd name="T16" fmla="*/ 206 w 454"/>
                    <a:gd name="T17" fmla="*/ 326 h 327"/>
                    <a:gd name="T18" fmla="*/ 246 w 454"/>
                    <a:gd name="T19" fmla="*/ 326 h 327"/>
                    <a:gd name="T20" fmla="*/ 285 w 454"/>
                    <a:gd name="T21" fmla="*/ 320 h 327"/>
                    <a:gd name="T22" fmla="*/ 322 w 454"/>
                    <a:gd name="T23" fmla="*/ 310 h 327"/>
                    <a:gd name="T24" fmla="*/ 356 w 454"/>
                    <a:gd name="T25" fmla="*/ 296 h 327"/>
                    <a:gd name="T26" fmla="*/ 387 w 454"/>
                    <a:gd name="T27" fmla="*/ 278 h 327"/>
                    <a:gd name="T28" fmla="*/ 412 w 454"/>
                    <a:gd name="T29" fmla="*/ 257 h 327"/>
                    <a:gd name="T30" fmla="*/ 431 w 454"/>
                    <a:gd name="T31" fmla="*/ 231 h 327"/>
                    <a:gd name="T32" fmla="*/ 445 w 454"/>
                    <a:gd name="T33" fmla="*/ 205 h 327"/>
                    <a:gd name="T34" fmla="*/ 453 w 454"/>
                    <a:gd name="T35" fmla="*/ 177 h 327"/>
                    <a:gd name="T36" fmla="*/ 453 w 454"/>
                    <a:gd name="T37" fmla="*/ 148 h 327"/>
                    <a:gd name="T38" fmla="*/ 445 w 454"/>
                    <a:gd name="T39" fmla="*/ 120 h 327"/>
                    <a:gd name="T40" fmla="*/ 431 w 454"/>
                    <a:gd name="T41" fmla="*/ 94 h 327"/>
                    <a:gd name="T42" fmla="*/ 412 w 454"/>
                    <a:gd name="T43" fmla="*/ 68 h 327"/>
                    <a:gd name="T44" fmla="*/ 387 w 454"/>
                    <a:gd name="T45" fmla="*/ 47 h 327"/>
                    <a:gd name="T46" fmla="*/ 356 w 454"/>
                    <a:gd name="T47" fmla="*/ 29 h 327"/>
                    <a:gd name="T48" fmla="*/ 322 w 454"/>
                    <a:gd name="T49" fmla="*/ 15 h 327"/>
                    <a:gd name="T50" fmla="*/ 285 w 454"/>
                    <a:gd name="T51" fmla="*/ 5 h 327"/>
                    <a:gd name="T52" fmla="*/ 246 w 454"/>
                    <a:gd name="T53" fmla="*/ 0 h 327"/>
                    <a:gd name="T54" fmla="*/ 206 w 454"/>
                    <a:gd name="T55" fmla="*/ 0 h 327"/>
                    <a:gd name="T56" fmla="*/ 167 w 454"/>
                    <a:gd name="T57" fmla="*/ 5 h 327"/>
                    <a:gd name="T58" fmla="*/ 131 w 454"/>
                    <a:gd name="T59" fmla="*/ 15 h 327"/>
                    <a:gd name="T60" fmla="*/ 96 w 454"/>
                    <a:gd name="T61" fmla="*/ 29 h 327"/>
                    <a:gd name="T62" fmla="*/ 66 w 454"/>
                    <a:gd name="T63" fmla="*/ 47 h 327"/>
                    <a:gd name="T64" fmla="*/ 41 w 454"/>
                    <a:gd name="T65" fmla="*/ 68 h 327"/>
                    <a:gd name="T66" fmla="*/ 21 w 454"/>
                    <a:gd name="T67" fmla="*/ 94 h 327"/>
                    <a:gd name="T68" fmla="*/ 8 w 454"/>
                    <a:gd name="T69" fmla="*/ 120 h 327"/>
                    <a:gd name="T70" fmla="*/ 1 w 454"/>
                    <a:gd name="T71" fmla="*/ 148 h 3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327"/>
                    <a:gd name="T110" fmla="*/ 454 w 454"/>
                    <a:gd name="T111" fmla="*/ 327 h 32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327">
                      <a:moveTo>
                        <a:pt x="0" y="163"/>
                      </a:moveTo>
                      <a:lnTo>
                        <a:pt x="1" y="177"/>
                      </a:lnTo>
                      <a:lnTo>
                        <a:pt x="3" y="192"/>
                      </a:lnTo>
                      <a:lnTo>
                        <a:pt x="8" y="205"/>
                      </a:lnTo>
                      <a:lnTo>
                        <a:pt x="13" y="219"/>
                      </a:lnTo>
                      <a:lnTo>
                        <a:pt x="21" y="231"/>
                      </a:lnTo>
                      <a:lnTo>
                        <a:pt x="30" y="244"/>
                      </a:lnTo>
                      <a:lnTo>
                        <a:pt x="41" y="257"/>
                      </a:lnTo>
                      <a:lnTo>
                        <a:pt x="53" y="268"/>
                      </a:lnTo>
                      <a:lnTo>
                        <a:pt x="66" y="278"/>
                      </a:lnTo>
                      <a:lnTo>
                        <a:pt x="80" y="288"/>
                      </a:lnTo>
                      <a:lnTo>
                        <a:pt x="96" y="296"/>
                      </a:lnTo>
                      <a:lnTo>
                        <a:pt x="113" y="304"/>
                      </a:lnTo>
                      <a:lnTo>
                        <a:pt x="131" y="311"/>
                      </a:lnTo>
                      <a:lnTo>
                        <a:pt x="149" y="316"/>
                      </a:lnTo>
                      <a:lnTo>
                        <a:pt x="167" y="320"/>
                      </a:lnTo>
                      <a:lnTo>
                        <a:pt x="186" y="324"/>
                      </a:lnTo>
                      <a:lnTo>
                        <a:pt x="206" y="326"/>
                      </a:lnTo>
                      <a:lnTo>
                        <a:pt x="227" y="326"/>
                      </a:lnTo>
                      <a:lnTo>
                        <a:pt x="246" y="326"/>
                      </a:lnTo>
                      <a:lnTo>
                        <a:pt x="266" y="323"/>
                      </a:lnTo>
                      <a:lnTo>
                        <a:pt x="285" y="320"/>
                      </a:lnTo>
                      <a:lnTo>
                        <a:pt x="304" y="316"/>
                      </a:lnTo>
                      <a:lnTo>
                        <a:pt x="322" y="310"/>
                      </a:lnTo>
                      <a:lnTo>
                        <a:pt x="340" y="304"/>
                      </a:lnTo>
                      <a:lnTo>
                        <a:pt x="356" y="296"/>
                      </a:lnTo>
                      <a:lnTo>
                        <a:pt x="372" y="288"/>
                      </a:lnTo>
                      <a:lnTo>
                        <a:pt x="387" y="278"/>
                      </a:lnTo>
                      <a:lnTo>
                        <a:pt x="399" y="266"/>
                      </a:lnTo>
                      <a:lnTo>
                        <a:pt x="412" y="257"/>
                      </a:lnTo>
                      <a:lnTo>
                        <a:pt x="423" y="244"/>
                      </a:lnTo>
                      <a:lnTo>
                        <a:pt x="431" y="231"/>
                      </a:lnTo>
                      <a:lnTo>
                        <a:pt x="439" y="219"/>
                      </a:lnTo>
                      <a:lnTo>
                        <a:pt x="445" y="205"/>
                      </a:lnTo>
                      <a:lnTo>
                        <a:pt x="449" y="191"/>
                      </a:lnTo>
                      <a:lnTo>
                        <a:pt x="453" y="177"/>
                      </a:lnTo>
                      <a:lnTo>
                        <a:pt x="453" y="163"/>
                      </a:lnTo>
                      <a:lnTo>
                        <a:pt x="453" y="148"/>
                      </a:lnTo>
                      <a:lnTo>
                        <a:pt x="449" y="134"/>
                      </a:lnTo>
                      <a:lnTo>
                        <a:pt x="445" y="120"/>
                      </a:lnTo>
                      <a:lnTo>
                        <a:pt x="439" y="106"/>
                      </a:lnTo>
                      <a:lnTo>
                        <a:pt x="431" y="94"/>
                      </a:lnTo>
                      <a:lnTo>
                        <a:pt x="422" y="81"/>
                      </a:lnTo>
                      <a:lnTo>
                        <a:pt x="412" y="68"/>
                      </a:lnTo>
                      <a:lnTo>
                        <a:pt x="399" y="57"/>
                      </a:lnTo>
                      <a:lnTo>
                        <a:pt x="387" y="47"/>
                      </a:lnTo>
                      <a:lnTo>
                        <a:pt x="372" y="37"/>
                      </a:lnTo>
                      <a:lnTo>
                        <a:pt x="356" y="29"/>
                      </a:lnTo>
                      <a:lnTo>
                        <a:pt x="339" y="21"/>
                      </a:lnTo>
                      <a:lnTo>
                        <a:pt x="322" y="15"/>
                      </a:lnTo>
                      <a:lnTo>
                        <a:pt x="304" y="9"/>
                      </a:lnTo>
                      <a:lnTo>
                        <a:pt x="285" y="5"/>
                      </a:lnTo>
                      <a:lnTo>
                        <a:pt x="266" y="1"/>
                      </a:lnTo>
                      <a:lnTo>
                        <a:pt x="246" y="0"/>
                      </a:lnTo>
                      <a:lnTo>
                        <a:pt x="225" y="0"/>
                      </a:lnTo>
                      <a:lnTo>
                        <a:pt x="206" y="0"/>
                      </a:lnTo>
                      <a:lnTo>
                        <a:pt x="186" y="1"/>
                      </a:lnTo>
                      <a:lnTo>
                        <a:pt x="167" y="5"/>
                      </a:lnTo>
                      <a:lnTo>
                        <a:pt x="149" y="9"/>
                      </a:lnTo>
                      <a:lnTo>
                        <a:pt x="131" y="15"/>
                      </a:lnTo>
                      <a:lnTo>
                        <a:pt x="113" y="21"/>
                      </a:lnTo>
                      <a:lnTo>
                        <a:pt x="96" y="29"/>
                      </a:lnTo>
                      <a:lnTo>
                        <a:pt x="80" y="37"/>
                      </a:lnTo>
                      <a:lnTo>
                        <a:pt x="66" y="47"/>
                      </a:lnTo>
                      <a:lnTo>
                        <a:pt x="53" y="57"/>
                      </a:lnTo>
                      <a:lnTo>
                        <a:pt x="41" y="68"/>
                      </a:lnTo>
                      <a:lnTo>
                        <a:pt x="30" y="81"/>
                      </a:lnTo>
                      <a:lnTo>
                        <a:pt x="21" y="94"/>
                      </a:lnTo>
                      <a:lnTo>
                        <a:pt x="13" y="106"/>
                      </a:lnTo>
                      <a:lnTo>
                        <a:pt x="8" y="120"/>
                      </a:lnTo>
                      <a:lnTo>
                        <a:pt x="3" y="134"/>
                      </a:lnTo>
                      <a:lnTo>
                        <a:pt x="1" y="148"/>
                      </a:lnTo>
                      <a:lnTo>
                        <a:pt x="0" y="16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 name="Rectangle 41"/>
                <p:cNvSpPr>
                  <a:spLocks noChangeArrowheads="1"/>
                </p:cNvSpPr>
                <p:nvPr/>
              </p:nvSpPr>
              <p:spPr bwMode="auto">
                <a:xfrm>
                  <a:off x="3356" y="324"/>
                  <a:ext cx="274"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8" tIns="44450" rIns="90488" bIns="44450">
                  <a:spAutoFit/>
                </a:bodyPr>
                <a:lstStyle/>
                <a:p>
                  <a:pPr eaLnBrk="0" hangingPunct="0"/>
                  <a:r>
                    <a:rPr lang="en-US" sz="1600" b="1">
                      <a:solidFill>
                        <a:srgbClr val="000000"/>
                      </a:solidFill>
                      <a:latin typeface="Arial" charset="0"/>
                    </a:rPr>
                    <a:t> to</a:t>
                  </a:r>
                </a:p>
              </p:txBody>
            </p:sp>
          </p:grpSp>
          <p:sp>
            <p:nvSpPr>
              <p:cNvPr id="79" name="Line 106"/>
              <p:cNvSpPr>
                <a:spLocks noChangeShapeType="1"/>
              </p:cNvSpPr>
              <p:nvPr/>
            </p:nvSpPr>
            <p:spPr bwMode="auto">
              <a:xfrm flipH="1">
                <a:off x="6288158" y="2133600"/>
                <a:ext cx="188842" cy="92102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grpSp>
        <p:sp>
          <p:nvSpPr>
            <p:cNvPr id="96" name="Oval Callout 95"/>
            <p:cNvSpPr/>
            <p:nvPr/>
          </p:nvSpPr>
          <p:spPr bwMode="auto">
            <a:xfrm>
              <a:off x="3716957" y="3218246"/>
              <a:ext cx="984250" cy="457200"/>
            </a:xfrm>
            <a:prstGeom prst="wedgeEllipseCallout">
              <a:avLst>
                <a:gd name="adj1" fmla="val -42001"/>
                <a:gd name="adj2" fmla="val -74208"/>
              </a:avLst>
            </a:prstGeom>
            <a:noFill/>
            <a:ln w="12700" cap="flat" cmpd="sng" algn="ctr">
              <a:solidFill>
                <a:schemeClr val="tx2"/>
              </a:solidFill>
              <a:prstDash val="solid"/>
              <a:round/>
              <a:headEnd type="none" w="sm" len="sm"/>
              <a:tailEnd type="none" w="sm" len="sm"/>
            </a:ln>
            <a:effectLst/>
          </p:spPr>
          <p:txBody>
            <a:bodyPr vert="horz" wrap="square" lIns="0" tIns="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Segoe Print" pitchFamily="2" charset="0"/>
                </a:rPr>
                <a:t>m</a:t>
              </a:r>
              <a:r>
                <a:rPr kumimoji="0" lang="en-US" sz="1200" b="0" i="0" u="none" strike="noStrike" cap="none" normalizeH="0" baseline="0" dirty="0">
                  <a:ln>
                    <a:noFill/>
                  </a:ln>
                  <a:solidFill>
                    <a:schemeClr val="tx1"/>
                  </a:solidFill>
                  <a:effectLst/>
                  <a:latin typeface="Segoe Print" pitchFamily="2" charset="0"/>
                </a:rPr>
                <a:t>any-to-many</a:t>
              </a:r>
            </a:p>
          </p:txBody>
        </p:sp>
        <p:sp>
          <p:nvSpPr>
            <p:cNvPr id="99" name="TextBox 98"/>
            <p:cNvSpPr txBox="1"/>
            <p:nvPr/>
          </p:nvSpPr>
          <p:spPr>
            <a:xfrm>
              <a:off x="6301309" y="2404080"/>
              <a:ext cx="1851789" cy="335989"/>
            </a:xfrm>
            <a:prstGeom prst="rect">
              <a:avLst/>
            </a:prstGeom>
            <a:noFill/>
          </p:spPr>
          <p:txBody>
            <a:bodyPr wrap="none" rtlCol="0">
              <a:spAutoFit/>
            </a:bodyPr>
            <a:lstStyle/>
            <a:p>
              <a:pPr>
                <a:lnSpc>
                  <a:spcPts val="1900"/>
                </a:lnSpc>
              </a:pPr>
              <a:r>
                <a:rPr lang="en-US" sz="2000" dirty="0">
                  <a:solidFill>
                    <a:srgbClr val="FF0000"/>
                  </a:solidFill>
                </a:rPr>
                <a:t>No Constraint</a:t>
              </a:r>
            </a:p>
          </p:txBody>
        </p:sp>
      </p:grpSp>
    </p:spTree>
    <p:extLst>
      <p:ext uri="{BB962C8B-B14F-4D97-AF65-F5344CB8AC3E}">
        <p14:creationId xmlns:p14="http://schemas.microsoft.com/office/powerpoint/2010/main" val="312573658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69951" y="324225"/>
            <a:ext cx="8153400" cy="1143000"/>
          </a:xfrm>
        </p:spPr>
        <p:txBody>
          <a:bodyPr/>
          <a:lstStyle/>
          <a:p>
            <a:pPr eaLnBrk="1" hangingPunct="1"/>
            <a:r>
              <a:rPr lang="en-US" sz="3200" dirty="0">
                <a:solidFill>
                  <a:srgbClr val="800000"/>
                </a:solidFill>
                <a:latin typeface="Comic Sans MS" pitchFamily="66" charset="0"/>
              </a:rPr>
              <a:t>A Taxonomy of Distributed Data Systems</a:t>
            </a:r>
          </a:p>
        </p:txBody>
      </p:sp>
      <p:grpSp>
        <p:nvGrpSpPr>
          <p:cNvPr id="3" name="Group 2"/>
          <p:cNvGrpSpPr/>
          <p:nvPr/>
        </p:nvGrpSpPr>
        <p:grpSpPr>
          <a:xfrm>
            <a:off x="3200400" y="2438400"/>
            <a:ext cx="4515644" cy="3156709"/>
            <a:chOff x="5101470" y="1836162"/>
            <a:chExt cx="4515644" cy="3156709"/>
          </a:xfrm>
        </p:grpSpPr>
        <p:sp>
          <p:nvSpPr>
            <p:cNvPr id="105475" name="Text Box 3"/>
            <p:cNvSpPr txBox="1">
              <a:spLocks noChangeArrowheads="1"/>
            </p:cNvSpPr>
            <p:nvPr/>
          </p:nvSpPr>
          <p:spPr bwMode="auto">
            <a:xfrm>
              <a:off x="5834895" y="1836162"/>
              <a:ext cx="1846262" cy="584775"/>
            </a:xfrm>
            <a:prstGeom prst="rect">
              <a:avLst/>
            </a:prstGeom>
            <a:solidFill>
              <a:schemeClr val="accent1">
                <a:lumMod val="20000"/>
                <a:lumOff val="80000"/>
              </a:schemeClr>
            </a:solidFill>
            <a:ln w="9525">
              <a:solidFill>
                <a:srgbClr val="0000CC"/>
              </a:solidFill>
              <a:miter lim="800000"/>
              <a:headEnd/>
              <a:tailEnd/>
            </a:ln>
            <a:effectLst>
              <a:outerShdw blurRad="50800" dist="38100" dir="8100000" algn="tr" rotWithShape="0">
                <a:prstClr val="black">
                  <a:alpha val="40000"/>
                </a:prstClr>
              </a:outerShdw>
            </a:effectLst>
          </p:spPr>
          <p:txBody>
            <a:bodyPr wrap="square">
              <a:spAutoFit/>
            </a:bodyPr>
            <a:lstStyle/>
            <a:p>
              <a:pPr algn="ctr">
                <a:defRPr/>
              </a:pPr>
              <a:r>
                <a:rPr lang="en-US" sz="1600" b="1" i="0" dirty="0">
                  <a:cs typeface="+mn-cs"/>
                </a:rPr>
                <a:t>Distributed data systems</a:t>
              </a:r>
            </a:p>
          </p:txBody>
        </p:sp>
        <p:sp>
          <p:nvSpPr>
            <p:cNvPr id="105476" name="Text Box 4"/>
            <p:cNvSpPr txBox="1">
              <a:spLocks noChangeArrowheads="1"/>
            </p:cNvSpPr>
            <p:nvPr/>
          </p:nvSpPr>
          <p:spPr bwMode="auto">
            <a:xfrm>
              <a:off x="5101470" y="3044824"/>
              <a:ext cx="1466850" cy="346075"/>
            </a:xfrm>
            <a:prstGeom prst="rect">
              <a:avLst/>
            </a:prstGeom>
            <a:solidFill>
              <a:schemeClr val="accent1">
                <a:lumMod val="20000"/>
                <a:lumOff val="80000"/>
              </a:schemeClr>
            </a:solidFill>
            <a:ln w="9525">
              <a:solidFill>
                <a:srgbClr val="0000CC"/>
              </a:solidFill>
              <a:miter lim="800000"/>
              <a:headEnd/>
              <a:tailEnd/>
            </a:ln>
            <a:effectLst>
              <a:outerShdw blurRad="50800" dist="38100" dir="8100000" algn="tr" rotWithShape="0">
                <a:prstClr val="black">
                  <a:alpha val="40000"/>
                </a:prstClr>
              </a:outerShdw>
            </a:effectLst>
          </p:spPr>
          <p:txBody>
            <a:bodyPr wrap="none">
              <a:spAutoFit/>
            </a:bodyPr>
            <a:lstStyle/>
            <a:p>
              <a:pPr>
                <a:defRPr/>
              </a:pPr>
              <a:r>
                <a:rPr lang="en-US" sz="1600" b="1" i="0" dirty="0">
                  <a:cs typeface="+mn-cs"/>
                </a:rPr>
                <a:t>Homogeneous</a:t>
              </a:r>
            </a:p>
          </p:txBody>
        </p:sp>
        <p:sp>
          <p:nvSpPr>
            <p:cNvPr id="105477" name="Text Box 5"/>
            <p:cNvSpPr txBox="1">
              <a:spLocks noChangeArrowheads="1"/>
            </p:cNvSpPr>
            <p:nvPr/>
          </p:nvSpPr>
          <p:spPr bwMode="auto">
            <a:xfrm>
              <a:off x="6724455" y="2897186"/>
              <a:ext cx="1695450" cy="590550"/>
            </a:xfrm>
            <a:prstGeom prst="rect">
              <a:avLst/>
            </a:prstGeom>
            <a:solidFill>
              <a:schemeClr val="accent1">
                <a:lumMod val="20000"/>
                <a:lumOff val="80000"/>
              </a:schemeClr>
            </a:solidFill>
            <a:ln w="9525">
              <a:solidFill>
                <a:srgbClr val="0000CC"/>
              </a:solidFill>
              <a:miter lim="800000"/>
              <a:headEnd/>
              <a:tailEnd/>
            </a:ln>
            <a:effectLst>
              <a:outerShdw blurRad="50800" dist="38100" dir="8100000" algn="tr" rotWithShape="0">
                <a:prstClr val="black">
                  <a:alpha val="40000"/>
                </a:prstClr>
              </a:outerShdw>
            </a:effectLst>
          </p:spPr>
          <p:txBody>
            <a:bodyPr wrap="none">
              <a:spAutoFit/>
            </a:bodyPr>
            <a:lstStyle/>
            <a:p>
              <a:pPr>
                <a:defRPr/>
              </a:pPr>
              <a:r>
                <a:rPr lang="en-US" sz="1600" b="1" i="0" dirty="0">
                  <a:cs typeface="+mn-cs"/>
                </a:rPr>
                <a:t>Heterogeneous</a:t>
              </a:r>
            </a:p>
            <a:p>
              <a:pPr>
                <a:defRPr/>
              </a:pPr>
              <a:r>
                <a:rPr lang="en-US" sz="1600" i="0" dirty="0">
                  <a:cs typeface="+mn-cs"/>
                </a:rPr>
                <a:t>(</a:t>
              </a:r>
              <a:r>
                <a:rPr lang="en-US" sz="1600" i="0" dirty="0" err="1">
                  <a:cs typeface="+mn-cs"/>
                </a:rPr>
                <a:t>Multidatabase</a:t>
              </a:r>
              <a:r>
                <a:rPr lang="en-US" sz="1600" i="0" dirty="0">
                  <a:cs typeface="+mn-cs"/>
                </a:rPr>
                <a:t>)</a:t>
              </a:r>
            </a:p>
          </p:txBody>
        </p:sp>
        <p:sp>
          <p:nvSpPr>
            <p:cNvPr id="105480" name="Text Box 8"/>
            <p:cNvSpPr txBox="1">
              <a:spLocks noChangeArrowheads="1"/>
            </p:cNvSpPr>
            <p:nvPr/>
          </p:nvSpPr>
          <p:spPr bwMode="auto">
            <a:xfrm>
              <a:off x="5624551" y="3913371"/>
              <a:ext cx="1887538" cy="1079500"/>
            </a:xfrm>
            <a:prstGeom prst="rect">
              <a:avLst/>
            </a:prstGeom>
            <a:solidFill>
              <a:schemeClr val="accent1">
                <a:lumMod val="20000"/>
                <a:lumOff val="80000"/>
              </a:schemeClr>
            </a:solidFill>
            <a:ln w="9525">
              <a:solidFill>
                <a:srgbClr val="0000CC"/>
              </a:solidFill>
              <a:miter lim="800000"/>
              <a:headEnd/>
              <a:tailEnd/>
            </a:ln>
            <a:effectLst>
              <a:outerShdw blurRad="50800" dist="38100" dir="8100000" algn="tr" rotWithShape="0">
                <a:prstClr val="black">
                  <a:alpha val="40000"/>
                </a:prstClr>
              </a:outerShdw>
            </a:effectLst>
          </p:spPr>
          <p:txBody>
            <a:bodyPr wrap="none">
              <a:spAutoFit/>
            </a:bodyPr>
            <a:lstStyle/>
            <a:p>
              <a:pPr>
                <a:defRPr/>
              </a:pPr>
              <a:r>
                <a:rPr lang="en-US" sz="1600" b="1" i="0" dirty="0">
                  <a:cs typeface="+mn-cs"/>
                </a:rPr>
                <a:t>Loosely coupled</a:t>
              </a:r>
            </a:p>
            <a:p>
              <a:pPr>
                <a:defRPr/>
              </a:pPr>
              <a:r>
                <a:rPr lang="en-US" sz="1600" i="0" dirty="0">
                  <a:cs typeface="+mn-cs"/>
                </a:rPr>
                <a:t>(interoperable DB</a:t>
              </a:r>
            </a:p>
            <a:p>
              <a:pPr>
                <a:defRPr/>
              </a:pPr>
              <a:r>
                <a:rPr lang="en-US" sz="1600" i="0" dirty="0">
                  <a:cs typeface="+mn-cs"/>
                </a:rPr>
                <a:t>  systems using </a:t>
              </a:r>
            </a:p>
            <a:p>
              <a:pPr>
                <a:defRPr/>
              </a:pPr>
              <a:r>
                <a:rPr lang="en-US" sz="1600" i="0" dirty="0">
                  <a:cs typeface="+mn-cs"/>
                </a:rPr>
                <a:t>   </a:t>
              </a:r>
              <a:r>
                <a:rPr lang="en-US" sz="1600" dirty="0">
                  <a:cs typeface="+mn-cs"/>
                </a:rPr>
                <a:t>export schema</a:t>
              </a:r>
              <a:r>
                <a:rPr lang="en-US" sz="1600" i="0" dirty="0">
                  <a:cs typeface="+mn-cs"/>
                </a:rPr>
                <a:t>)</a:t>
              </a:r>
            </a:p>
          </p:txBody>
        </p:sp>
        <p:sp>
          <p:nvSpPr>
            <p:cNvPr id="105481" name="Text Box 9"/>
            <p:cNvSpPr txBox="1">
              <a:spLocks noChangeArrowheads="1"/>
            </p:cNvSpPr>
            <p:nvPr/>
          </p:nvSpPr>
          <p:spPr bwMode="auto">
            <a:xfrm>
              <a:off x="7664489" y="3930833"/>
              <a:ext cx="1952625" cy="590550"/>
            </a:xfrm>
            <a:prstGeom prst="rect">
              <a:avLst/>
            </a:prstGeom>
            <a:solidFill>
              <a:schemeClr val="accent1">
                <a:lumMod val="20000"/>
                <a:lumOff val="80000"/>
              </a:schemeClr>
            </a:solidFill>
            <a:ln w="9525">
              <a:solidFill>
                <a:srgbClr val="0000CC"/>
              </a:solidFill>
              <a:miter lim="800000"/>
              <a:headEnd/>
              <a:tailEnd/>
            </a:ln>
            <a:effectLst>
              <a:outerShdw blurRad="50800" dist="38100" dir="8100000" algn="tr" rotWithShape="0">
                <a:prstClr val="black">
                  <a:alpha val="40000"/>
                </a:prstClr>
              </a:outerShdw>
            </a:effectLst>
          </p:spPr>
          <p:txBody>
            <a:bodyPr wrap="none">
              <a:spAutoFit/>
            </a:bodyPr>
            <a:lstStyle/>
            <a:p>
              <a:pPr>
                <a:defRPr/>
              </a:pPr>
              <a:r>
                <a:rPr lang="en-US" sz="1600" b="1" i="0" dirty="0">
                  <a:cs typeface="+mn-cs"/>
                </a:rPr>
                <a:t>Tightly coupled</a:t>
              </a:r>
            </a:p>
            <a:p>
              <a:pPr>
                <a:defRPr/>
              </a:pPr>
              <a:r>
                <a:rPr lang="en-US" sz="1600" i="0" dirty="0">
                  <a:cs typeface="+mn-cs"/>
                </a:rPr>
                <a:t>(/w </a:t>
              </a:r>
              <a:r>
                <a:rPr lang="en-US" sz="1600" dirty="0">
                  <a:cs typeface="+mn-cs"/>
                </a:rPr>
                <a:t>global schema</a:t>
              </a:r>
              <a:r>
                <a:rPr lang="en-US" sz="1600" i="0" dirty="0">
                  <a:cs typeface="+mn-cs"/>
                </a:rPr>
                <a:t>)</a:t>
              </a:r>
            </a:p>
          </p:txBody>
        </p:sp>
        <p:sp>
          <p:nvSpPr>
            <p:cNvPr id="36874" name="Line 11"/>
            <p:cNvSpPr>
              <a:spLocks noChangeShapeType="1"/>
            </p:cNvSpPr>
            <p:nvPr/>
          </p:nvSpPr>
          <p:spPr bwMode="auto">
            <a:xfrm flipH="1">
              <a:off x="6096000" y="2438399"/>
              <a:ext cx="231398" cy="6064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75" name="Line 12"/>
            <p:cNvSpPr>
              <a:spLocks noChangeShapeType="1"/>
            </p:cNvSpPr>
            <p:nvPr/>
          </p:nvSpPr>
          <p:spPr bwMode="auto">
            <a:xfrm>
              <a:off x="7118572" y="2438400"/>
              <a:ext cx="2286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78" name="Line 17"/>
            <p:cNvSpPr>
              <a:spLocks noChangeShapeType="1"/>
            </p:cNvSpPr>
            <p:nvPr/>
          </p:nvSpPr>
          <p:spPr bwMode="auto">
            <a:xfrm flipH="1">
              <a:off x="6886614" y="3532371"/>
              <a:ext cx="3048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79" name="Line 18"/>
            <p:cNvSpPr>
              <a:spLocks noChangeShapeType="1"/>
            </p:cNvSpPr>
            <p:nvPr/>
          </p:nvSpPr>
          <p:spPr bwMode="auto">
            <a:xfrm>
              <a:off x="7945893" y="3487736"/>
              <a:ext cx="423445" cy="44309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6880" name="Text Box 19"/>
          <p:cNvSpPr txBox="1">
            <a:spLocks noChangeArrowheads="1"/>
          </p:cNvSpPr>
          <p:nvPr/>
        </p:nvSpPr>
        <p:spPr bwMode="auto">
          <a:xfrm>
            <a:off x="593725" y="1646238"/>
            <a:ext cx="2911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i="0"/>
          </a:p>
        </p:txBody>
      </p:sp>
      <p:sp>
        <p:nvSpPr>
          <p:cNvPr id="2" name="Thought Bubble: Cloud 1">
            <a:extLst>
              <a:ext uri="{FF2B5EF4-FFF2-40B4-BE49-F238E27FC236}">
                <a16:creationId xmlns:a16="http://schemas.microsoft.com/office/drawing/2014/main" id="{662C7B94-FFF7-4029-A278-8BEA3CA0D05D}"/>
              </a:ext>
            </a:extLst>
          </p:cNvPr>
          <p:cNvSpPr/>
          <p:nvPr/>
        </p:nvSpPr>
        <p:spPr bwMode="auto">
          <a:xfrm>
            <a:off x="1524000" y="2619041"/>
            <a:ext cx="1592715" cy="878797"/>
          </a:xfrm>
          <a:prstGeom prst="cloudCallout">
            <a:avLst>
              <a:gd name="adj1" fmla="val 50850"/>
              <a:gd name="adj2" fmla="val 63085"/>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91440" rIns="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effectLst/>
                <a:latin typeface="Comic Sans MS" pitchFamily="66" charset="0"/>
              </a:rPr>
              <a:t>No local user</a:t>
            </a:r>
          </a:p>
        </p:txBody>
      </p:sp>
    </p:spTree>
    <p:extLst>
      <p:ext uri="{BB962C8B-B14F-4D97-AF65-F5344CB8AC3E}">
        <p14:creationId xmlns:p14="http://schemas.microsoft.com/office/powerpoint/2010/main" val="42545534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0"/>
          <p:cNvGrpSpPr>
            <a:grpSpLocks/>
          </p:cNvGrpSpPr>
          <p:nvPr/>
        </p:nvGrpSpPr>
        <p:grpSpPr bwMode="auto">
          <a:xfrm>
            <a:off x="1828800" y="5334000"/>
            <a:ext cx="2743200" cy="933450"/>
            <a:chOff x="1905000" y="1524000"/>
            <a:chExt cx="2743200" cy="933510"/>
          </a:xfrm>
        </p:grpSpPr>
        <p:sp>
          <p:nvSpPr>
            <p:cNvPr id="93" name="Oval 92"/>
            <p:cNvSpPr/>
            <p:nvPr/>
          </p:nvSpPr>
          <p:spPr bwMode="auto">
            <a:xfrm>
              <a:off x="1905000" y="1524000"/>
              <a:ext cx="2743200" cy="914459"/>
            </a:xfrm>
            <a:prstGeom prst="ellipse">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36" name="TextBox 248"/>
            <p:cNvSpPr txBox="1">
              <a:spLocks noChangeArrowheads="1"/>
            </p:cNvSpPr>
            <p:nvPr/>
          </p:nvSpPr>
          <p:spPr bwMode="auto">
            <a:xfrm>
              <a:off x="2743200" y="2057400"/>
              <a:ext cx="8651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itchFamily="34" charset="0"/>
                  <a:ea typeface="+mn-ea"/>
                  <a:cs typeface="Arial" pitchFamily="34" charset="0"/>
                </a:rPr>
                <a:t>Merge</a:t>
              </a:r>
            </a:p>
          </p:txBody>
        </p:sp>
      </p:grpSp>
      <p:sp>
        <p:nvSpPr>
          <p:cNvPr id="573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48" name="Rectangle 4"/>
          <p:cNvSpPr>
            <a:spLocks noGrp="1" noChangeArrowheads="1"/>
          </p:cNvSpPr>
          <p:nvPr>
            <p:ph type="title"/>
          </p:nvPr>
        </p:nvSpPr>
        <p:spPr>
          <a:xfrm>
            <a:off x="628650" y="235736"/>
            <a:ext cx="7886700" cy="1325563"/>
          </a:xfrm>
        </p:spPr>
        <p:txBody>
          <a:bodyPr/>
          <a:lstStyle/>
          <a:p>
            <a:r>
              <a:rPr lang="en-US" b="1" dirty="0"/>
              <a:t>Review:  ER vs Relational  </a:t>
            </a:r>
          </a:p>
        </p:txBody>
      </p:sp>
      <p:grpSp>
        <p:nvGrpSpPr>
          <p:cNvPr id="57349" name="Group 35"/>
          <p:cNvGrpSpPr>
            <a:grpSpLocks/>
          </p:cNvGrpSpPr>
          <p:nvPr/>
        </p:nvGrpSpPr>
        <p:grpSpPr bwMode="auto">
          <a:xfrm>
            <a:off x="914400" y="1598613"/>
            <a:ext cx="1600200" cy="914400"/>
            <a:chOff x="914400" y="1600200"/>
            <a:chExt cx="1600200" cy="914400"/>
          </a:xfrm>
        </p:grpSpPr>
        <p:sp>
          <p:nvSpPr>
            <p:cNvPr id="21" name="Flowchart: Terminator 20"/>
            <p:cNvSpPr/>
            <p:nvPr/>
          </p:nvSpPr>
          <p:spPr bwMode="auto">
            <a:xfrm>
              <a:off x="914400" y="1828800"/>
              <a:ext cx="533400" cy="152400"/>
            </a:xfrm>
            <a:prstGeom prst="flowChartTerminator">
              <a:avLst/>
            </a:prstGeom>
            <a:solidFill>
              <a:schemeClr val="accent4">
                <a:lumMod val="25000"/>
                <a:lumOff val="75000"/>
              </a:schemeClr>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57429" name="Flowchart: Terminator 21"/>
            <p:cNvSpPr>
              <a:spLocks noChangeArrowheads="1"/>
            </p:cNvSpPr>
            <p:nvPr/>
          </p:nvSpPr>
          <p:spPr bwMode="auto">
            <a:xfrm>
              <a:off x="1371600" y="1600200"/>
              <a:ext cx="533400" cy="152400"/>
            </a:xfrm>
            <a:prstGeom prst="flowChartTerminator">
              <a:avLst/>
            </a:prstGeom>
            <a:solidFill>
              <a:srgbClr val="FFC00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30" name="Flowchart: Terminator 22"/>
            <p:cNvSpPr>
              <a:spLocks noChangeArrowheads="1"/>
            </p:cNvSpPr>
            <p:nvPr/>
          </p:nvSpPr>
          <p:spPr bwMode="auto">
            <a:xfrm>
              <a:off x="1981200" y="1828800"/>
              <a:ext cx="533400" cy="152400"/>
            </a:xfrm>
            <a:prstGeom prst="flowChartTerminator">
              <a:avLst/>
            </a:prstGeom>
            <a:solidFill>
              <a:srgbClr val="9191B5"/>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lowchart: Process 23"/>
            <p:cNvSpPr/>
            <p:nvPr/>
          </p:nvSpPr>
          <p:spPr bwMode="auto">
            <a:xfrm>
              <a:off x="1066800" y="2209800"/>
              <a:ext cx="1295400" cy="304800"/>
            </a:xfrm>
            <a:prstGeom prst="flowChartProcess">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432" name="Straight Connector 25"/>
            <p:cNvCxnSpPr>
              <a:cxnSpLocks noChangeShapeType="1"/>
              <a:stCxn id="21" idx="2"/>
            </p:cNvCxnSpPr>
            <p:nvPr/>
          </p:nvCxnSpPr>
          <p:spPr bwMode="auto">
            <a:xfrm rot="16200000" flipH="1">
              <a:off x="1123950" y="2038350"/>
              <a:ext cx="228600" cy="1143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33" name="Straight Connector 27"/>
            <p:cNvCxnSpPr>
              <a:cxnSpLocks noChangeShapeType="1"/>
              <a:stCxn id="57429" idx="2"/>
              <a:endCxn id="24" idx="0"/>
            </p:cNvCxnSpPr>
            <p:nvPr/>
          </p:nvCxnSpPr>
          <p:spPr bwMode="auto">
            <a:xfrm rot="16200000" flipH="1">
              <a:off x="1447800" y="1943100"/>
              <a:ext cx="4572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34" name="Straight Connector 29"/>
            <p:cNvCxnSpPr>
              <a:cxnSpLocks noChangeShapeType="1"/>
              <a:stCxn id="57430" idx="2"/>
            </p:cNvCxnSpPr>
            <p:nvPr/>
          </p:nvCxnSpPr>
          <p:spPr bwMode="auto">
            <a:xfrm rot="5400000">
              <a:off x="2038350" y="2000250"/>
              <a:ext cx="228600" cy="1905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4" name="Group 34"/>
          <p:cNvGrpSpPr>
            <a:grpSpLocks/>
          </p:cNvGrpSpPr>
          <p:nvPr/>
        </p:nvGrpSpPr>
        <p:grpSpPr bwMode="auto">
          <a:xfrm>
            <a:off x="762000" y="3198813"/>
            <a:ext cx="2057400" cy="915987"/>
            <a:chOff x="5486400" y="1905000"/>
            <a:chExt cx="2057400" cy="915194"/>
          </a:xfrm>
          <a:effectLst>
            <a:glow rad="228600">
              <a:schemeClr val="accent4">
                <a:satMod val="175000"/>
                <a:alpha val="40000"/>
              </a:schemeClr>
            </a:glow>
          </a:effectLst>
        </p:grpSpPr>
        <p:sp>
          <p:nvSpPr>
            <p:cNvPr id="15" name="Rectangle 14"/>
            <p:cNvSpPr/>
            <p:nvPr/>
          </p:nvSpPr>
          <p:spPr bwMode="auto">
            <a:xfrm>
              <a:off x="5486400" y="1905000"/>
              <a:ext cx="2057400" cy="913608"/>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422" name="Straight Connector 16"/>
            <p:cNvCxnSpPr>
              <a:cxnSpLocks noChangeShapeType="1"/>
            </p:cNvCxnSpPr>
            <p:nvPr/>
          </p:nvCxnSpPr>
          <p:spPr bwMode="auto">
            <a:xfrm>
              <a:off x="5486400" y="2133600"/>
              <a:ext cx="2057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23" name="Straight Connector 18"/>
            <p:cNvCxnSpPr>
              <a:cxnSpLocks noChangeShapeType="1"/>
            </p:cNvCxnSpPr>
            <p:nvPr/>
          </p:nvCxnSpPr>
          <p:spPr bwMode="auto">
            <a:xfrm rot="5400000">
              <a:off x="5715000" y="2362200"/>
              <a:ext cx="914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24" name="Straight Connector 19"/>
            <p:cNvCxnSpPr>
              <a:cxnSpLocks noChangeShapeType="1"/>
            </p:cNvCxnSpPr>
            <p:nvPr/>
          </p:nvCxnSpPr>
          <p:spPr bwMode="auto">
            <a:xfrm rot="5400000">
              <a:off x="6400006" y="2361406"/>
              <a:ext cx="914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1" name="Flowchart: Process 30"/>
            <p:cNvSpPr/>
            <p:nvPr/>
          </p:nvSpPr>
          <p:spPr bwMode="auto">
            <a:xfrm>
              <a:off x="5486400" y="1905000"/>
              <a:ext cx="685800" cy="228402"/>
            </a:xfrm>
            <a:prstGeom prst="flowChartProcess">
              <a:avLst/>
            </a:prstGeom>
            <a:solidFill>
              <a:schemeClr val="accent4">
                <a:lumMod val="40000"/>
                <a:lumOff val="60000"/>
              </a:schemeClr>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57426" name="Flowchart: Process 31"/>
            <p:cNvSpPr>
              <a:spLocks noChangeArrowheads="1"/>
            </p:cNvSpPr>
            <p:nvPr/>
          </p:nvSpPr>
          <p:spPr bwMode="auto">
            <a:xfrm>
              <a:off x="6172200" y="1905000"/>
              <a:ext cx="685800" cy="228600"/>
            </a:xfrm>
            <a:prstGeom prst="flowChartProcess">
              <a:avLst/>
            </a:prstGeom>
            <a:solidFill>
              <a:srgbClr val="FFC00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27" name="Flowchart: Process 32"/>
            <p:cNvSpPr>
              <a:spLocks noChangeArrowheads="1"/>
            </p:cNvSpPr>
            <p:nvPr/>
          </p:nvSpPr>
          <p:spPr bwMode="auto">
            <a:xfrm>
              <a:off x="6858000" y="1905000"/>
              <a:ext cx="685800" cy="228600"/>
            </a:xfrm>
            <a:prstGeom prst="flowChartProcess">
              <a:avLst/>
            </a:prstGeom>
            <a:solidFill>
              <a:srgbClr val="9191B5"/>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9" name="Down Arrow 88"/>
          <p:cNvSpPr>
            <a:spLocks noChangeArrowheads="1"/>
          </p:cNvSpPr>
          <p:nvPr/>
        </p:nvSpPr>
        <p:spPr bwMode="auto">
          <a:xfrm>
            <a:off x="1600200" y="2589213"/>
            <a:ext cx="381000" cy="533400"/>
          </a:xfrm>
          <a:prstGeom prst="downArrow">
            <a:avLst>
              <a:gd name="adj1" fmla="val 50000"/>
              <a:gd name="adj2" fmla="val 49998"/>
            </a:avLst>
          </a:prstGeom>
          <a:noFill/>
          <a:ln w="12700"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130"/>
          <p:cNvGrpSpPr>
            <a:grpSpLocks/>
          </p:cNvGrpSpPr>
          <p:nvPr/>
        </p:nvGrpSpPr>
        <p:grpSpPr bwMode="auto">
          <a:xfrm>
            <a:off x="4038600" y="1674813"/>
            <a:ext cx="4267200" cy="1066800"/>
            <a:chOff x="4038600" y="1675606"/>
            <a:chExt cx="4267200" cy="1066800"/>
          </a:xfrm>
        </p:grpSpPr>
        <p:grpSp>
          <p:nvGrpSpPr>
            <p:cNvPr id="57400" name="Group 52"/>
            <p:cNvGrpSpPr>
              <a:grpSpLocks/>
            </p:cNvGrpSpPr>
            <p:nvPr/>
          </p:nvGrpSpPr>
          <p:grpSpPr bwMode="auto">
            <a:xfrm>
              <a:off x="4038600" y="1675606"/>
              <a:ext cx="1600200" cy="914400"/>
              <a:chOff x="914400" y="1600200"/>
              <a:chExt cx="1600200" cy="914400"/>
            </a:xfrm>
          </p:grpSpPr>
          <p:sp>
            <p:nvSpPr>
              <p:cNvPr id="54" name="Flowchart: Terminator 53"/>
              <p:cNvSpPr/>
              <p:nvPr/>
            </p:nvSpPr>
            <p:spPr bwMode="auto">
              <a:xfrm>
                <a:off x="914400" y="1828800"/>
                <a:ext cx="533400" cy="152400"/>
              </a:xfrm>
              <a:prstGeom prst="flowChartTerminator">
                <a:avLst/>
              </a:prstGeom>
              <a:solidFill>
                <a:schemeClr val="accent4">
                  <a:lumMod val="25000"/>
                  <a:lumOff val="75000"/>
                </a:schemeClr>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57415" name="Flowchart: Terminator 54"/>
              <p:cNvSpPr>
                <a:spLocks noChangeArrowheads="1"/>
              </p:cNvSpPr>
              <p:nvPr/>
            </p:nvSpPr>
            <p:spPr bwMode="auto">
              <a:xfrm>
                <a:off x="1371600" y="1600200"/>
                <a:ext cx="533400" cy="152400"/>
              </a:xfrm>
              <a:prstGeom prst="flowChartTerminator">
                <a:avLst/>
              </a:prstGeom>
              <a:solidFill>
                <a:srgbClr val="FFC00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16" name="Flowchart: Terminator 55"/>
              <p:cNvSpPr>
                <a:spLocks noChangeArrowheads="1"/>
              </p:cNvSpPr>
              <p:nvPr/>
            </p:nvSpPr>
            <p:spPr bwMode="auto">
              <a:xfrm>
                <a:off x="1981200" y="1828800"/>
                <a:ext cx="533400" cy="152400"/>
              </a:xfrm>
              <a:prstGeom prst="flowChartTerminator">
                <a:avLst/>
              </a:prstGeom>
              <a:solidFill>
                <a:srgbClr val="9191B5"/>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lowchart: Process 56"/>
              <p:cNvSpPr/>
              <p:nvPr/>
            </p:nvSpPr>
            <p:spPr bwMode="auto">
              <a:xfrm>
                <a:off x="1066800" y="2209800"/>
                <a:ext cx="1295400" cy="304800"/>
              </a:xfrm>
              <a:prstGeom prst="flowChartProcess">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418" name="Straight Connector 57"/>
              <p:cNvCxnSpPr>
                <a:cxnSpLocks noChangeShapeType="1"/>
                <a:stCxn id="54" idx="2"/>
              </p:cNvCxnSpPr>
              <p:nvPr/>
            </p:nvCxnSpPr>
            <p:spPr bwMode="auto">
              <a:xfrm rot="16200000" flipH="1">
                <a:off x="1123950" y="2038350"/>
                <a:ext cx="228600" cy="1143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19" name="Straight Connector 58"/>
              <p:cNvCxnSpPr>
                <a:cxnSpLocks noChangeShapeType="1"/>
                <a:stCxn id="57415" idx="2"/>
                <a:endCxn id="57" idx="0"/>
              </p:cNvCxnSpPr>
              <p:nvPr/>
            </p:nvCxnSpPr>
            <p:spPr bwMode="auto">
              <a:xfrm rot="16200000" flipH="1">
                <a:off x="1447800" y="1943100"/>
                <a:ext cx="4572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20" name="Straight Connector 59"/>
              <p:cNvCxnSpPr>
                <a:cxnSpLocks noChangeShapeType="1"/>
                <a:stCxn id="57416" idx="2"/>
              </p:cNvCxnSpPr>
              <p:nvPr/>
            </p:nvCxnSpPr>
            <p:spPr bwMode="auto">
              <a:xfrm rot="5400000">
                <a:off x="2038350" y="2000250"/>
                <a:ext cx="228600" cy="1905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57401" name="Group 60"/>
            <p:cNvGrpSpPr>
              <a:grpSpLocks/>
            </p:cNvGrpSpPr>
            <p:nvPr/>
          </p:nvGrpSpPr>
          <p:grpSpPr bwMode="auto">
            <a:xfrm>
              <a:off x="6705600" y="1675606"/>
              <a:ext cx="1600200" cy="914400"/>
              <a:chOff x="914400" y="1600200"/>
              <a:chExt cx="1600200" cy="914400"/>
            </a:xfrm>
          </p:grpSpPr>
          <p:sp>
            <p:nvSpPr>
              <p:cNvPr id="62" name="Flowchart: Terminator 61"/>
              <p:cNvSpPr/>
              <p:nvPr/>
            </p:nvSpPr>
            <p:spPr bwMode="auto">
              <a:xfrm>
                <a:off x="914400" y="1828800"/>
                <a:ext cx="533400" cy="152400"/>
              </a:xfrm>
              <a:prstGeom prst="flowChartTerminator">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63" name="Flowchart: Terminator 62"/>
              <p:cNvSpPr/>
              <p:nvPr/>
            </p:nvSpPr>
            <p:spPr bwMode="auto">
              <a:xfrm>
                <a:off x="1371600" y="1600200"/>
                <a:ext cx="533400" cy="152400"/>
              </a:xfrm>
              <a:prstGeom prst="flowChartTerminator">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09" name="Flowchart: Terminator 63"/>
              <p:cNvSpPr>
                <a:spLocks noChangeArrowheads="1"/>
              </p:cNvSpPr>
              <p:nvPr/>
            </p:nvSpPr>
            <p:spPr bwMode="auto">
              <a:xfrm>
                <a:off x="1981200" y="1828800"/>
                <a:ext cx="533400" cy="152400"/>
              </a:xfrm>
              <a:prstGeom prst="flowChartTerminator">
                <a:avLst/>
              </a:prstGeom>
              <a:solidFill>
                <a:srgbClr val="C0000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lowchart: Process 64"/>
              <p:cNvSpPr/>
              <p:nvPr/>
            </p:nvSpPr>
            <p:spPr bwMode="auto">
              <a:xfrm>
                <a:off x="1066800" y="2209800"/>
                <a:ext cx="1295400" cy="304800"/>
              </a:xfrm>
              <a:prstGeom prst="flowChartProcess">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411" name="Straight Connector 65"/>
              <p:cNvCxnSpPr>
                <a:cxnSpLocks noChangeShapeType="1"/>
                <a:stCxn id="62" idx="2"/>
              </p:cNvCxnSpPr>
              <p:nvPr/>
            </p:nvCxnSpPr>
            <p:spPr bwMode="auto">
              <a:xfrm rot="16200000" flipH="1">
                <a:off x="1123950" y="2038350"/>
                <a:ext cx="228600" cy="1143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12" name="Straight Connector 66"/>
              <p:cNvCxnSpPr>
                <a:cxnSpLocks noChangeShapeType="1"/>
                <a:stCxn id="63" idx="2"/>
                <a:endCxn id="65" idx="0"/>
              </p:cNvCxnSpPr>
              <p:nvPr/>
            </p:nvCxnSpPr>
            <p:spPr bwMode="auto">
              <a:xfrm rot="16200000" flipH="1">
                <a:off x="1447800" y="1943100"/>
                <a:ext cx="4572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13" name="Straight Connector 67"/>
              <p:cNvCxnSpPr>
                <a:cxnSpLocks noChangeShapeType="1"/>
                <a:stCxn id="57409" idx="2"/>
              </p:cNvCxnSpPr>
              <p:nvPr/>
            </p:nvCxnSpPr>
            <p:spPr bwMode="auto">
              <a:xfrm rot="5400000">
                <a:off x="2038350" y="2000250"/>
                <a:ext cx="228600" cy="1905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57402" name="Diamond 68"/>
            <p:cNvSpPr>
              <a:spLocks noChangeArrowheads="1"/>
            </p:cNvSpPr>
            <p:nvPr/>
          </p:nvSpPr>
          <p:spPr bwMode="auto">
            <a:xfrm>
              <a:off x="5715000" y="2132806"/>
              <a:ext cx="914400" cy="609600"/>
            </a:xfrm>
            <a:prstGeom prst="diamond">
              <a:avLst/>
            </a:prstGeom>
            <a:solidFill>
              <a:srgbClr val="00FFCC"/>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403" name="Straight Connector 70"/>
            <p:cNvCxnSpPr>
              <a:cxnSpLocks noChangeShapeType="1"/>
              <a:stCxn id="57402" idx="3"/>
            </p:cNvCxnSpPr>
            <p:nvPr/>
          </p:nvCxnSpPr>
          <p:spPr bwMode="auto">
            <a:xfrm>
              <a:off x="6629400" y="2437606"/>
              <a:ext cx="2286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404" name="Straight Connector 76"/>
            <p:cNvCxnSpPr>
              <a:cxnSpLocks noChangeShapeType="1"/>
              <a:endCxn id="57402" idx="1"/>
            </p:cNvCxnSpPr>
            <p:nvPr/>
          </p:nvCxnSpPr>
          <p:spPr bwMode="auto">
            <a:xfrm>
              <a:off x="5486400" y="2437606"/>
              <a:ext cx="2286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7405" name="Flowchart: Terminator 77"/>
            <p:cNvSpPr>
              <a:spLocks noChangeArrowheads="1"/>
            </p:cNvSpPr>
            <p:nvPr/>
          </p:nvSpPr>
          <p:spPr bwMode="auto">
            <a:xfrm>
              <a:off x="5867400" y="1675606"/>
              <a:ext cx="533400" cy="152400"/>
            </a:xfrm>
            <a:prstGeom prst="flowChartTerminator">
              <a:avLst/>
            </a:prstGeom>
            <a:solidFill>
              <a:srgbClr val="66CCFF"/>
            </a:solidFill>
            <a:ln w="12700" algn="ctr">
              <a:solidFill>
                <a:schemeClr val="tx1"/>
              </a:solidFill>
              <a:round/>
              <a:headEnd type="none" w="sm" len="sm"/>
              <a:tailEnd type="none" w="sm" len="sm"/>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57406" name="Straight Connector 79"/>
            <p:cNvCxnSpPr>
              <a:cxnSpLocks noChangeShapeType="1"/>
              <a:stCxn id="57405" idx="2"/>
              <a:endCxn id="57402" idx="0"/>
            </p:cNvCxnSpPr>
            <p:nvPr/>
          </p:nvCxnSpPr>
          <p:spPr bwMode="auto">
            <a:xfrm rot="16200000" flipH="1">
              <a:off x="6000750" y="1961356"/>
              <a:ext cx="304800" cy="381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8" name="Group 80"/>
          <p:cNvGrpSpPr>
            <a:grpSpLocks/>
          </p:cNvGrpSpPr>
          <p:nvPr/>
        </p:nvGrpSpPr>
        <p:grpSpPr bwMode="auto">
          <a:xfrm>
            <a:off x="5181600" y="3427413"/>
            <a:ext cx="2057400" cy="915987"/>
            <a:chOff x="5486400" y="1905000"/>
            <a:chExt cx="2057400" cy="915194"/>
          </a:xfrm>
          <a:effectLst>
            <a:glow rad="228600">
              <a:schemeClr val="accent4">
                <a:satMod val="175000"/>
                <a:alpha val="40000"/>
              </a:schemeClr>
            </a:glow>
          </a:effectLst>
        </p:grpSpPr>
        <p:sp>
          <p:nvSpPr>
            <p:cNvPr id="57393" name="Rectangle 81"/>
            <p:cNvSpPr>
              <a:spLocks noChangeArrowheads="1"/>
            </p:cNvSpPr>
            <p:nvPr/>
          </p:nvSpPr>
          <p:spPr bwMode="auto">
            <a:xfrm>
              <a:off x="5486400" y="1905000"/>
              <a:ext cx="2057400" cy="914400"/>
            </a:xfrm>
            <a:prstGeom prst="rect">
              <a:avLst/>
            </a:prstGeom>
            <a:solidFill>
              <a:srgbClr val="00FFCC"/>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394" name="Straight Connector 82"/>
            <p:cNvCxnSpPr>
              <a:cxnSpLocks noChangeShapeType="1"/>
            </p:cNvCxnSpPr>
            <p:nvPr/>
          </p:nvCxnSpPr>
          <p:spPr bwMode="auto">
            <a:xfrm>
              <a:off x="5486400" y="2133600"/>
              <a:ext cx="2057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95" name="Straight Connector 83"/>
            <p:cNvCxnSpPr>
              <a:cxnSpLocks noChangeShapeType="1"/>
            </p:cNvCxnSpPr>
            <p:nvPr/>
          </p:nvCxnSpPr>
          <p:spPr bwMode="auto">
            <a:xfrm rot="5400000">
              <a:off x="5715000" y="2362200"/>
              <a:ext cx="914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96" name="Straight Connector 84"/>
            <p:cNvCxnSpPr>
              <a:cxnSpLocks noChangeShapeType="1"/>
            </p:cNvCxnSpPr>
            <p:nvPr/>
          </p:nvCxnSpPr>
          <p:spPr bwMode="auto">
            <a:xfrm rot="5400000">
              <a:off x="6400006" y="2361406"/>
              <a:ext cx="914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86" name="Flowchart: Process 85"/>
            <p:cNvSpPr/>
            <p:nvPr/>
          </p:nvSpPr>
          <p:spPr bwMode="auto">
            <a:xfrm>
              <a:off x="5486400" y="1905000"/>
              <a:ext cx="685800" cy="228402"/>
            </a:xfrm>
            <a:prstGeom prst="flowChartProcess">
              <a:avLst/>
            </a:prstGeom>
            <a:solidFill>
              <a:schemeClr val="accent4">
                <a:lumMod val="40000"/>
                <a:lumOff val="60000"/>
              </a:schemeClr>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87" name="Flowchart: Process 86"/>
            <p:cNvSpPr/>
            <p:nvPr/>
          </p:nvSpPr>
          <p:spPr bwMode="auto">
            <a:xfrm>
              <a:off x="6172200" y="1905000"/>
              <a:ext cx="685800" cy="228402"/>
            </a:xfrm>
            <a:prstGeom prst="flowChartProcess">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57399" name="Flowchart: Process 87"/>
            <p:cNvSpPr>
              <a:spLocks noChangeArrowheads="1"/>
            </p:cNvSpPr>
            <p:nvPr/>
          </p:nvSpPr>
          <p:spPr bwMode="auto">
            <a:xfrm>
              <a:off x="6858000" y="1905000"/>
              <a:ext cx="685800" cy="228600"/>
            </a:xfrm>
            <a:prstGeom prst="flowChartProcess">
              <a:avLst/>
            </a:prstGeom>
            <a:solidFill>
              <a:srgbClr val="66CCFF"/>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0" name="Down Arrow 89"/>
          <p:cNvSpPr>
            <a:spLocks noChangeArrowheads="1"/>
          </p:cNvSpPr>
          <p:nvPr/>
        </p:nvSpPr>
        <p:spPr bwMode="auto">
          <a:xfrm>
            <a:off x="6019800" y="2817813"/>
            <a:ext cx="381000" cy="533400"/>
          </a:xfrm>
          <a:prstGeom prst="downArrow">
            <a:avLst>
              <a:gd name="adj1" fmla="val 50000"/>
              <a:gd name="adj2" fmla="val 49998"/>
            </a:avLst>
          </a:prstGeom>
          <a:solidFill>
            <a:srgbClr val="005EA4"/>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5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129"/>
          <p:cNvGrpSpPr>
            <a:grpSpLocks/>
          </p:cNvGrpSpPr>
          <p:nvPr/>
        </p:nvGrpSpPr>
        <p:grpSpPr bwMode="auto">
          <a:xfrm>
            <a:off x="304800" y="5029200"/>
            <a:ext cx="4267200" cy="1066800"/>
            <a:chOff x="304800" y="5029200"/>
            <a:chExt cx="4267200" cy="1066800"/>
          </a:xfrm>
        </p:grpSpPr>
        <p:grpSp>
          <p:nvGrpSpPr>
            <p:cNvPr id="57372" name="Group 90"/>
            <p:cNvGrpSpPr>
              <a:grpSpLocks/>
            </p:cNvGrpSpPr>
            <p:nvPr/>
          </p:nvGrpSpPr>
          <p:grpSpPr bwMode="auto">
            <a:xfrm>
              <a:off x="304800" y="5029200"/>
              <a:ext cx="1600200" cy="914400"/>
              <a:chOff x="914400" y="1600200"/>
              <a:chExt cx="1600200" cy="914400"/>
            </a:xfrm>
          </p:grpSpPr>
          <p:sp>
            <p:nvSpPr>
              <p:cNvPr id="92" name="Flowchart: Terminator 91"/>
              <p:cNvSpPr/>
              <p:nvPr/>
            </p:nvSpPr>
            <p:spPr bwMode="auto">
              <a:xfrm>
                <a:off x="914400" y="1828800"/>
                <a:ext cx="533400" cy="152400"/>
              </a:xfrm>
              <a:prstGeom prst="flowChartTerminator">
                <a:avLst/>
              </a:prstGeom>
              <a:solidFill>
                <a:schemeClr val="accent4">
                  <a:lumMod val="25000"/>
                  <a:lumOff val="75000"/>
                </a:schemeClr>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57387" name="Flowchart: Terminator 92"/>
              <p:cNvSpPr>
                <a:spLocks noChangeArrowheads="1"/>
              </p:cNvSpPr>
              <p:nvPr/>
            </p:nvSpPr>
            <p:spPr bwMode="auto">
              <a:xfrm>
                <a:off x="1371600" y="1600200"/>
                <a:ext cx="533400" cy="152400"/>
              </a:xfrm>
              <a:prstGeom prst="flowChartTerminator">
                <a:avLst/>
              </a:prstGeom>
              <a:solidFill>
                <a:srgbClr val="FFC00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88" name="Flowchart: Terminator 93"/>
              <p:cNvSpPr>
                <a:spLocks noChangeArrowheads="1"/>
              </p:cNvSpPr>
              <p:nvPr/>
            </p:nvSpPr>
            <p:spPr bwMode="auto">
              <a:xfrm>
                <a:off x="1981200" y="1828800"/>
                <a:ext cx="533400" cy="152400"/>
              </a:xfrm>
              <a:prstGeom prst="flowChartTerminator">
                <a:avLst/>
              </a:prstGeom>
              <a:solidFill>
                <a:srgbClr val="9191B5"/>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lowchart: Process 94"/>
              <p:cNvSpPr/>
              <p:nvPr/>
            </p:nvSpPr>
            <p:spPr bwMode="auto">
              <a:xfrm>
                <a:off x="1066800" y="2209800"/>
                <a:ext cx="1295400" cy="304800"/>
              </a:xfrm>
              <a:prstGeom prst="flowChartProcess">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390" name="Straight Connector 95"/>
              <p:cNvCxnSpPr>
                <a:cxnSpLocks noChangeShapeType="1"/>
                <a:stCxn id="92" idx="2"/>
              </p:cNvCxnSpPr>
              <p:nvPr/>
            </p:nvCxnSpPr>
            <p:spPr bwMode="auto">
              <a:xfrm rot="16200000" flipH="1">
                <a:off x="1123950" y="2038350"/>
                <a:ext cx="228600" cy="1143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91" name="Straight Connector 96"/>
              <p:cNvCxnSpPr>
                <a:cxnSpLocks noChangeShapeType="1"/>
                <a:stCxn id="57387" idx="2"/>
                <a:endCxn id="95" idx="0"/>
              </p:cNvCxnSpPr>
              <p:nvPr/>
            </p:nvCxnSpPr>
            <p:spPr bwMode="auto">
              <a:xfrm rot="16200000" flipH="1">
                <a:off x="1447800" y="1943100"/>
                <a:ext cx="4572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92" name="Straight Connector 97"/>
              <p:cNvCxnSpPr>
                <a:cxnSpLocks noChangeShapeType="1"/>
                <a:stCxn id="57388" idx="2"/>
              </p:cNvCxnSpPr>
              <p:nvPr/>
            </p:nvCxnSpPr>
            <p:spPr bwMode="auto">
              <a:xfrm rot="5400000">
                <a:off x="2038350" y="2000250"/>
                <a:ext cx="228600" cy="1905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57373" name="Group 98"/>
            <p:cNvGrpSpPr>
              <a:grpSpLocks/>
            </p:cNvGrpSpPr>
            <p:nvPr/>
          </p:nvGrpSpPr>
          <p:grpSpPr bwMode="auto">
            <a:xfrm>
              <a:off x="2971800" y="5029200"/>
              <a:ext cx="1600200" cy="914400"/>
              <a:chOff x="914400" y="1600200"/>
              <a:chExt cx="1600200" cy="914400"/>
            </a:xfrm>
          </p:grpSpPr>
          <p:sp>
            <p:nvSpPr>
              <p:cNvPr id="100" name="Flowchart: Terminator 99"/>
              <p:cNvSpPr/>
              <p:nvPr/>
            </p:nvSpPr>
            <p:spPr bwMode="auto">
              <a:xfrm>
                <a:off x="914400" y="1828800"/>
                <a:ext cx="533400" cy="152400"/>
              </a:xfrm>
              <a:prstGeom prst="flowChartTerminator">
                <a:avLst/>
              </a:prstGeom>
              <a:solidFill>
                <a:srgbClr val="92D050"/>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101" name="Flowchart: Terminator 100"/>
              <p:cNvSpPr/>
              <p:nvPr/>
            </p:nvSpPr>
            <p:spPr bwMode="auto">
              <a:xfrm>
                <a:off x="1371600" y="1600200"/>
                <a:ext cx="533400" cy="152400"/>
              </a:xfrm>
              <a:prstGeom prst="flowChartTerminator">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81" name="Flowchart: Terminator 101"/>
              <p:cNvSpPr>
                <a:spLocks noChangeArrowheads="1"/>
              </p:cNvSpPr>
              <p:nvPr/>
            </p:nvSpPr>
            <p:spPr bwMode="auto">
              <a:xfrm>
                <a:off x="1981200" y="1828800"/>
                <a:ext cx="533400" cy="152400"/>
              </a:xfrm>
              <a:prstGeom prst="flowChartTerminator">
                <a:avLst/>
              </a:prstGeom>
              <a:solidFill>
                <a:srgbClr val="C0000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lowchart: Process 102"/>
              <p:cNvSpPr/>
              <p:nvPr/>
            </p:nvSpPr>
            <p:spPr bwMode="auto">
              <a:xfrm>
                <a:off x="1066800" y="2209800"/>
                <a:ext cx="1295400" cy="304800"/>
              </a:xfrm>
              <a:prstGeom prst="flowChartProcess">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383" name="Straight Connector 103"/>
              <p:cNvCxnSpPr>
                <a:cxnSpLocks noChangeShapeType="1"/>
                <a:stCxn id="100" idx="2"/>
              </p:cNvCxnSpPr>
              <p:nvPr/>
            </p:nvCxnSpPr>
            <p:spPr bwMode="auto">
              <a:xfrm rot="16200000" flipH="1">
                <a:off x="1123950" y="2038350"/>
                <a:ext cx="228600" cy="1143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84" name="Straight Connector 104"/>
              <p:cNvCxnSpPr>
                <a:cxnSpLocks noChangeShapeType="1"/>
                <a:stCxn id="101" idx="2"/>
                <a:endCxn id="103" idx="0"/>
              </p:cNvCxnSpPr>
              <p:nvPr/>
            </p:nvCxnSpPr>
            <p:spPr bwMode="auto">
              <a:xfrm rot="16200000" flipH="1">
                <a:off x="1447800" y="1943100"/>
                <a:ext cx="457200" cy="762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85" name="Straight Connector 105"/>
              <p:cNvCxnSpPr>
                <a:cxnSpLocks noChangeShapeType="1"/>
                <a:stCxn id="57381" idx="2"/>
              </p:cNvCxnSpPr>
              <p:nvPr/>
            </p:nvCxnSpPr>
            <p:spPr bwMode="auto">
              <a:xfrm rot="5400000">
                <a:off x="2038350" y="2000250"/>
                <a:ext cx="228600" cy="1905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107" name="Diamond 106"/>
            <p:cNvSpPr/>
            <p:nvPr/>
          </p:nvSpPr>
          <p:spPr bwMode="auto">
            <a:xfrm>
              <a:off x="1981200" y="5486400"/>
              <a:ext cx="914400" cy="609600"/>
            </a:xfrm>
            <a:prstGeom prst="diamond">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375" name="Straight Connector 107"/>
            <p:cNvCxnSpPr>
              <a:cxnSpLocks noChangeShapeType="1"/>
              <a:stCxn id="107" idx="3"/>
            </p:cNvCxnSpPr>
            <p:nvPr/>
          </p:nvCxnSpPr>
          <p:spPr bwMode="auto">
            <a:xfrm>
              <a:off x="2895600" y="5791200"/>
              <a:ext cx="228600" cy="1588"/>
            </a:xfrm>
            <a:prstGeom prst="line">
              <a:avLst/>
            </a:prstGeom>
            <a:noFill/>
            <a:ln w="12700" algn="ctr">
              <a:solidFill>
                <a:schemeClr val="tx1"/>
              </a:solidFill>
              <a:round/>
              <a:headEnd type="arrow" w="sm" len="sm"/>
              <a:tailEnd type="none" w="sm" len="sm"/>
            </a:ln>
            <a:extLst>
              <a:ext uri="{909E8E84-426E-40DD-AFC4-6F175D3DCCD1}">
                <a14:hiddenFill xmlns:a14="http://schemas.microsoft.com/office/drawing/2010/main">
                  <a:noFill/>
                </a14:hiddenFill>
              </a:ext>
            </a:extLst>
          </p:spPr>
        </p:cxnSp>
        <p:cxnSp>
          <p:nvCxnSpPr>
            <p:cNvPr id="57376" name="Straight Connector 108"/>
            <p:cNvCxnSpPr>
              <a:cxnSpLocks noChangeShapeType="1"/>
              <a:endCxn id="107" idx="1"/>
            </p:cNvCxnSpPr>
            <p:nvPr/>
          </p:nvCxnSpPr>
          <p:spPr bwMode="auto">
            <a:xfrm>
              <a:off x="1752600" y="5791200"/>
              <a:ext cx="2286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57377" name="Flowchart: Terminator 109"/>
            <p:cNvSpPr>
              <a:spLocks noChangeArrowheads="1"/>
            </p:cNvSpPr>
            <p:nvPr/>
          </p:nvSpPr>
          <p:spPr bwMode="auto">
            <a:xfrm>
              <a:off x="2133600" y="5029200"/>
              <a:ext cx="533400" cy="152400"/>
            </a:xfrm>
            <a:prstGeom prst="flowChartTerminator">
              <a:avLst/>
            </a:prstGeom>
            <a:solidFill>
              <a:srgbClr val="66CCFF"/>
            </a:solidFill>
            <a:ln w="12700" algn="ctr">
              <a:solidFill>
                <a:schemeClr val="tx1"/>
              </a:solidFill>
              <a:round/>
              <a:headEnd type="none" w="sm" len="sm"/>
              <a:tailEnd type="none" w="sm" len="sm"/>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57378" name="Straight Connector 110"/>
            <p:cNvCxnSpPr>
              <a:cxnSpLocks noChangeShapeType="1"/>
              <a:stCxn id="57377" idx="2"/>
              <a:endCxn id="107" idx="0"/>
            </p:cNvCxnSpPr>
            <p:nvPr/>
          </p:nvCxnSpPr>
          <p:spPr bwMode="auto">
            <a:xfrm rot="16200000" flipH="1">
              <a:off x="2266950" y="5314950"/>
              <a:ext cx="304800" cy="381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126" name="Down Arrow 125"/>
          <p:cNvSpPr>
            <a:spLocks noChangeArrowheads="1"/>
          </p:cNvSpPr>
          <p:nvPr/>
        </p:nvSpPr>
        <p:spPr bwMode="auto">
          <a:xfrm rot="16200000">
            <a:off x="4724400" y="5411788"/>
            <a:ext cx="381000" cy="533400"/>
          </a:xfrm>
          <a:prstGeom prst="downArrow">
            <a:avLst>
              <a:gd name="adj1" fmla="val 50000"/>
              <a:gd name="adj2" fmla="val 49998"/>
            </a:avLst>
          </a:prstGeom>
          <a:solidFill>
            <a:srgbClr val="005EA4"/>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5334000" y="5103812"/>
            <a:ext cx="3628190" cy="915988"/>
            <a:chOff x="5181600" y="5029200"/>
            <a:chExt cx="3628190" cy="915988"/>
          </a:xfrm>
          <a:effectLst>
            <a:glow rad="228600">
              <a:schemeClr val="accent4">
                <a:satMod val="175000"/>
                <a:alpha val="40000"/>
              </a:schemeClr>
            </a:glow>
          </a:effectLst>
        </p:grpSpPr>
        <p:grpSp>
          <p:nvGrpSpPr>
            <p:cNvPr id="12" name="Group 131"/>
            <p:cNvGrpSpPr>
              <a:grpSpLocks/>
            </p:cNvGrpSpPr>
            <p:nvPr/>
          </p:nvGrpSpPr>
          <p:grpSpPr bwMode="auto">
            <a:xfrm>
              <a:off x="5181600" y="5029200"/>
              <a:ext cx="3581400" cy="915988"/>
              <a:chOff x="5181600" y="5029200"/>
              <a:chExt cx="3581400" cy="915195"/>
            </a:xfrm>
          </p:grpSpPr>
          <p:grpSp>
            <p:nvGrpSpPr>
              <p:cNvPr id="57359" name="Group 122"/>
              <p:cNvGrpSpPr>
                <a:grpSpLocks/>
              </p:cNvGrpSpPr>
              <p:nvPr/>
            </p:nvGrpSpPr>
            <p:grpSpPr bwMode="auto">
              <a:xfrm>
                <a:off x="5181600" y="5029200"/>
                <a:ext cx="3581400" cy="915194"/>
                <a:chOff x="5638800" y="5028406"/>
                <a:chExt cx="3581400" cy="915194"/>
              </a:xfrm>
            </p:grpSpPr>
            <p:grpSp>
              <p:nvGrpSpPr>
                <p:cNvPr id="57362" name="Group 112"/>
                <p:cNvGrpSpPr>
                  <a:grpSpLocks/>
                </p:cNvGrpSpPr>
                <p:nvPr/>
              </p:nvGrpSpPr>
              <p:grpSpPr bwMode="auto">
                <a:xfrm>
                  <a:off x="5638800" y="5028406"/>
                  <a:ext cx="3581400" cy="915194"/>
                  <a:chOff x="5486400" y="1905000"/>
                  <a:chExt cx="3342640" cy="915194"/>
                </a:xfrm>
              </p:grpSpPr>
              <p:sp>
                <p:nvSpPr>
                  <p:cNvPr id="114" name="Rectangle 113"/>
                  <p:cNvSpPr/>
                  <p:nvPr/>
                </p:nvSpPr>
                <p:spPr bwMode="auto">
                  <a:xfrm>
                    <a:off x="5486400" y="1905000"/>
                    <a:ext cx="3342640" cy="913608"/>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366" name="Straight Connector 114"/>
                  <p:cNvCxnSpPr>
                    <a:cxnSpLocks noChangeShapeType="1"/>
                  </p:cNvCxnSpPr>
                  <p:nvPr/>
                </p:nvCxnSpPr>
                <p:spPr bwMode="auto">
                  <a:xfrm>
                    <a:off x="5486400" y="2133600"/>
                    <a:ext cx="2057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67" name="Straight Connector 115"/>
                  <p:cNvCxnSpPr>
                    <a:cxnSpLocks noChangeShapeType="1"/>
                  </p:cNvCxnSpPr>
                  <p:nvPr/>
                </p:nvCxnSpPr>
                <p:spPr bwMode="auto">
                  <a:xfrm rot="5400000">
                    <a:off x="5715000" y="2362200"/>
                    <a:ext cx="914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68" name="Straight Connector 116"/>
                  <p:cNvCxnSpPr>
                    <a:cxnSpLocks noChangeShapeType="1"/>
                  </p:cNvCxnSpPr>
                  <p:nvPr/>
                </p:nvCxnSpPr>
                <p:spPr bwMode="auto">
                  <a:xfrm rot="5400000">
                    <a:off x="6400006" y="2361406"/>
                    <a:ext cx="914400"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8" name="Flowchart: Process 117"/>
                  <p:cNvSpPr/>
                  <p:nvPr/>
                </p:nvSpPr>
                <p:spPr bwMode="auto">
                  <a:xfrm>
                    <a:off x="5486400" y="1905000"/>
                    <a:ext cx="686012" cy="228402"/>
                  </a:xfrm>
                  <a:prstGeom prst="flowChartProcess">
                    <a:avLst/>
                  </a:prstGeom>
                  <a:solidFill>
                    <a:srgbClr val="92D050"/>
                  </a:solidFill>
                  <a:ln w="12700" cap="flat" cmpd="sng" algn="ctr">
                    <a:solidFill>
                      <a:schemeClr val="tx1"/>
                    </a:solidFill>
                    <a:prstDash val="solid"/>
                    <a:round/>
                    <a:headEnd type="none" w="sm" len="sm"/>
                    <a:tailEnd type="none" w="sm" len="sm"/>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KEY</a:t>
                    </a:r>
                  </a:p>
                </p:txBody>
              </p:sp>
              <p:sp>
                <p:nvSpPr>
                  <p:cNvPr id="119" name="Flowchart: Process 118"/>
                  <p:cNvSpPr/>
                  <p:nvPr/>
                </p:nvSpPr>
                <p:spPr bwMode="auto">
                  <a:xfrm>
                    <a:off x="6172412" y="1905000"/>
                    <a:ext cx="686011" cy="228402"/>
                  </a:xfrm>
                  <a:prstGeom prst="flowChartProcess">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71" name="Flowchart: Process 119"/>
                  <p:cNvSpPr>
                    <a:spLocks noChangeArrowheads="1"/>
                  </p:cNvSpPr>
                  <p:nvPr/>
                </p:nvSpPr>
                <p:spPr bwMode="auto">
                  <a:xfrm>
                    <a:off x="6858000" y="1905000"/>
                    <a:ext cx="685800" cy="228600"/>
                  </a:xfrm>
                  <a:prstGeom prst="flowChartProcess">
                    <a:avLst/>
                  </a:prstGeom>
                  <a:solidFill>
                    <a:srgbClr val="C0000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7363" name="Flowchart: Process 120"/>
                <p:cNvSpPr>
                  <a:spLocks noChangeArrowheads="1"/>
                </p:cNvSpPr>
                <p:nvPr/>
              </p:nvSpPr>
              <p:spPr bwMode="auto">
                <a:xfrm>
                  <a:off x="7848600" y="5029200"/>
                  <a:ext cx="685800" cy="228600"/>
                </a:xfrm>
                <a:prstGeom prst="flowChartProcess">
                  <a:avLst/>
                </a:prstGeom>
                <a:solidFill>
                  <a:srgbClr val="00B0F0"/>
                </a:solidFill>
                <a:ln w="12700" algn="ctr">
                  <a:solidFill>
                    <a:schemeClr val="tx1"/>
                  </a:solidFill>
                  <a:round/>
                  <a:headEnd type="none" w="sm" len="sm"/>
                  <a:tailEnd type="none" w="sm" len="sm"/>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lowchart: Process 121"/>
                <p:cNvSpPr/>
                <p:nvPr/>
              </p:nvSpPr>
              <p:spPr bwMode="auto">
                <a:xfrm>
                  <a:off x="8534400" y="5029993"/>
                  <a:ext cx="685800" cy="228402"/>
                </a:xfrm>
                <a:prstGeom prst="flowChartProcess">
                  <a:avLst/>
                </a:prstGeom>
                <a:solidFill>
                  <a:schemeClr val="accent4">
                    <a:lumMod val="40000"/>
                    <a:lumOff val="60000"/>
                  </a:schemeClr>
                </a:solidFill>
                <a:ln w="12700" cap="flat" cmpd="sng" algn="ctr">
                  <a:solidFill>
                    <a:schemeClr val="tx1"/>
                  </a:solidFill>
                  <a:prstDash val="solid"/>
                  <a:round/>
                  <a:headEnd type="none" w="sm" len="sm"/>
                  <a:tailEnd type="none" w="sm" len="sm"/>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57360" name="Straight Connector 123"/>
              <p:cNvCxnSpPr>
                <a:cxnSpLocks noChangeShapeType="1"/>
              </p:cNvCxnSpPr>
              <p:nvPr/>
            </p:nvCxnSpPr>
            <p:spPr bwMode="auto">
              <a:xfrm rot="5400000">
                <a:off x="6933349" y="5486344"/>
                <a:ext cx="914400" cy="1701"/>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361" name="Straight Connector 124"/>
              <p:cNvCxnSpPr>
                <a:cxnSpLocks noChangeShapeType="1"/>
              </p:cNvCxnSpPr>
              <p:nvPr/>
            </p:nvCxnSpPr>
            <p:spPr bwMode="auto">
              <a:xfrm rot="5400000">
                <a:off x="7620851" y="5486344"/>
                <a:ext cx="914400" cy="1701"/>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3" name="TextBox 2"/>
            <p:cNvSpPr txBox="1"/>
            <p:nvPr/>
          </p:nvSpPr>
          <p:spPr>
            <a:xfrm>
              <a:off x="8030409" y="5042356"/>
              <a:ext cx="77938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2060"/>
                  </a:solidFill>
                  <a:effectLst/>
                  <a:uLnTx/>
                  <a:uFillTx/>
                  <a:latin typeface="Arial" pitchFamily="34" charset="0"/>
                  <a:ea typeface="+mn-ea"/>
                  <a:cs typeface="+mn-cs"/>
                </a:rPr>
                <a:t>Foreign Key</a:t>
              </a:r>
            </a:p>
          </p:txBody>
        </p:sp>
      </p:grpSp>
      <p:sp>
        <p:nvSpPr>
          <p:cNvPr id="13" name="Slide Number Placeholder 12">
            <a:extLst>
              <a:ext uri="{FF2B5EF4-FFF2-40B4-BE49-F238E27FC236}">
                <a16:creationId xmlns:a16="http://schemas.microsoft.com/office/drawing/2014/main" id="{F00D141B-CE00-414E-8E4C-2DA3B3CAEF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D7F5-7323-4990-94E9-6AF33DDF49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2" name="Speech Bubble: Rectangle with Corners Rounded 101">
            <a:extLst>
              <a:ext uri="{FF2B5EF4-FFF2-40B4-BE49-F238E27FC236}">
                <a16:creationId xmlns:a16="http://schemas.microsoft.com/office/drawing/2014/main" id="{169CE13F-C035-42B7-8A2F-59E4221FE55F}"/>
              </a:ext>
            </a:extLst>
          </p:cNvPr>
          <p:cNvSpPr/>
          <p:nvPr/>
        </p:nvSpPr>
        <p:spPr>
          <a:xfrm>
            <a:off x="7740981" y="4267200"/>
            <a:ext cx="977238" cy="606424"/>
          </a:xfrm>
          <a:prstGeom prst="wedgeRoundRectCallout">
            <a:avLst>
              <a:gd name="adj1" fmla="val 34491"/>
              <a:gd name="adj2" fmla="val 95039"/>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Key constraint</a:t>
            </a:r>
          </a:p>
        </p:txBody>
      </p:sp>
      <p:sp>
        <p:nvSpPr>
          <p:cNvPr id="7" name="Rounded Rectangular Callout 6"/>
          <p:cNvSpPr/>
          <p:nvPr/>
        </p:nvSpPr>
        <p:spPr>
          <a:xfrm>
            <a:off x="3617118" y="2853451"/>
            <a:ext cx="1183482" cy="612648"/>
          </a:xfrm>
          <a:prstGeom prst="wedgeRoundRectCallout">
            <a:avLst>
              <a:gd name="adj1" fmla="val 133673"/>
              <a:gd name="adj2" fmla="val -77900"/>
              <a:gd name="adj3" fmla="val 16667"/>
            </a:avLst>
          </a:prstGeom>
          <a:solidFill>
            <a:srgbClr val="99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Many-to-many</a:t>
            </a:r>
          </a:p>
        </p:txBody>
      </p:sp>
    </p:spTree>
    <p:extLst>
      <p:ext uri="{BB962C8B-B14F-4D97-AF65-F5344CB8AC3E}">
        <p14:creationId xmlns:p14="http://schemas.microsoft.com/office/powerpoint/2010/main" val="371261174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500"/>
                                        <p:tgtEl>
                                          <p:spTgt spid="8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wipe(up)">
                                      <p:cBhvr>
                                        <p:cTn id="27" dur="500"/>
                                        <p:tgtEl>
                                          <p:spTgt spid="90"/>
                                        </p:tgtEl>
                                      </p:cBhvr>
                                    </p:animEffect>
                                  </p:childTnLst>
                                </p:cTn>
                              </p:par>
                            </p:childTnLst>
                          </p:cTn>
                        </p:par>
                        <p:par>
                          <p:cTn id="28" fill="hold" nodeType="afterGroup">
                            <p:stCondLst>
                              <p:cond delay="5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strVal val="#ppt_w*0.70"/>
                                          </p:val>
                                        </p:tav>
                                        <p:tav tm="100000">
                                          <p:val>
                                            <p:strVal val="#ppt_w"/>
                                          </p:val>
                                        </p:tav>
                                      </p:tavLst>
                                    </p:anim>
                                    <p:anim calcmode="lin" valueType="num">
                                      <p:cBhvr>
                                        <p:cTn id="44" dur="1000" fill="hold"/>
                                        <p:tgtEl>
                                          <p:spTgt spid="2"/>
                                        </p:tgtEl>
                                        <p:attrNameLst>
                                          <p:attrName>ppt_h</p:attrName>
                                        </p:attrNameLst>
                                      </p:cBhvr>
                                      <p:tavLst>
                                        <p:tav tm="0">
                                          <p:val>
                                            <p:strVal val="#ppt_h"/>
                                          </p:val>
                                        </p:tav>
                                        <p:tav tm="100000">
                                          <p:val>
                                            <p:strVal val="#ppt_h"/>
                                          </p:val>
                                        </p:tav>
                                      </p:tavLst>
                                    </p:anim>
                                    <p:animEffect transition="in" filter="fade">
                                      <p:cBhvr>
                                        <p:cTn id="45" dur="1000"/>
                                        <p:tgtEl>
                                          <p:spTgt spid="2"/>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2000"/>
                            </p:stCondLst>
                            <p:childTnLst>
                              <p:par>
                                <p:cTn id="55" presetID="22" presetClass="entr" presetSubtype="1" fill="hold" grpId="0" nodeType="after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wipe(up)">
                                      <p:cBhvr>
                                        <p:cTn id="5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126" grpId="0" animBg="1"/>
      <p:bldP spid="102" grpId="0" animBg="1"/>
      <p:bldP spid="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249022"/>
            <a:ext cx="7772400" cy="685800"/>
          </a:xfrm>
        </p:spPr>
        <p:txBody>
          <a:bodyPr/>
          <a:lstStyle/>
          <a:p>
            <a:pPr eaLnBrk="1" hangingPunct="1"/>
            <a:r>
              <a:rPr lang="en-US" sz="3600" b="1" dirty="0">
                <a:solidFill>
                  <a:srgbClr val="800080"/>
                </a:solidFill>
                <a:latin typeface="Comic Sans MS" pitchFamily="66" charset="0"/>
              </a:rPr>
              <a:t>Example:  Three Local Databases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1066800"/>
            <a:ext cx="5047651" cy="182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496782"/>
            <a:ext cx="4946937" cy="1767048"/>
          </a:xfrm>
          <a:prstGeom prst="rect">
            <a:avLst/>
          </a:prstGeom>
        </p:spPr>
      </p:pic>
      <p:sp>
        <p:nvSpPr>
          <p:cNvPr id="7" name="TextBox 6"/>
          <p:cNvSpPr txBox="1"/>
          <p:nvPr/>
        </p:nvSpPr>
        <p:spPr>
          <a:xfrm>
            <a:off x="5977449" y="3693812"/>
            <a:ext cx="2440838" cy="1200329"/>
          </a:xfrm>
          <a:prstGeom prst="rect">
            <a:avLst/>
          </a:prstGeom>
          <a:noFill/>
        </p:spPr>
        <p:txBody>
          <a:bodyPr wrap="square" rtlCol="0">
            <a:spAutoFit/>
          </a:bodyPr>
          <a:lstStyle/>
          <a:p>
            <a:r>
              <a:rPr lang="en-US" dirty="0"/>
              <a:t>We choose ER as the canonical representation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352800"/>
            <a:ext cx="5160579" cy="3127493"/>
          </a:xfrm>
          <a:prstGeom prst="rect">
            <a:avLst/>
          </a:prstGeom>
        </p:spPr>
      </p:pic>
      <p:sp>
        <p:nvSpPr>
          <p:cNvPr id="8" name="Rectangle: Rounded Corners 7">
            <a:extLst>
              <a:ext uri="{FF2B5EF4-FFF2-40B4-BE49-F238E27FC236}">
                <a16:creationId xmlns:a16="http://schemas.microsoft.com/office/drawing/2014/main" id="{8953E433-BB69-4927-B5F7-C8F60F2BAC8C}"/>
              </a:ext>
            </a:extLst>
          </p:cNvPr>
          <p:cNvSpPr/>
          <p:nvPr/>
        </p:nvSpPr>
        <p:spPr bwMode="auto">
          <a:xfrm>
            <a:off x="381000" y="3352800"/>
            <a:ext cx="8458200" cy="3256177"/>
          </a:xfrm>
          <a:prstGeom prst="roundRect">
            <a:avLst>
              <a:gd name="adj" fmla="val 7558"/>
            </a:avLst>
          </a:prstGeom>
          <a:no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2" name="TextBox 1">
            <a:extLst>
              <a:ext uri="{FF2B5EF4-FFF2-40B4-BE49-F238E27FC236}">
                <a16:creationId xmlns:a16="http://schemas.microsoft.com/office/drawing/2014/main" id="{EEB8BB9D-C2C2-9377-6D93-7F4EDA78968F}"/>
              </a:ext>
            </a:extLst>
          </p:cNvPr>
          <p:cNvSpPr txBox="1"/>
          <p:nvPr/>
        </p:nvSpPr>
        <p:spPr>
          <a:xfrm>
            <a:off x="5882986" y="5103082"/>
            <a:ext cx="2727614" cy="1200329"/>
          </a:xfrm>
          <a:prstGeom prst="rect">
            <a:avLst/>
          </a:prstGeom>
          <a:noFill/>
          <a:effectLst>
            <a:outerShdw blurRad="50800" dist="38100" dir="10800000" algn="r" rotWithShape="0">
              <a:prstClr val="black">
                <a:alpha val="40000"/>
              </a:prstClr>
            </a:outerShdw>
          </a:effectLst>
        </p:spPr>
        <p:txBody>
          <a:bodyPr wrap="square" rtlCol="0">
            <a:spAutoFit/>
          </a:bodyPr>
          <a:lstStyle/>
          <a:p>
            <a:r>
              <a:rPr lang="en-US" dirty="0">
                <a:solidFill>
                  <a:srgbClr val="00B0F0"/>
                </a:solidFill>
              </a:rPr>
              <a:t>Need translation for Database 1 and Database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81000"/>
            <a:ext cx="7772400" cy="533400"/>
          </a:xfrm>
        </p:spPr>
        <p:txBody>
          <a:bodyPr/>
          <a:lstStyle/>
          <a:p>
            <a:pPr eaLnBrk="1" hangingPunct="1"/>
            <a:r>
              <a:rPr lang="en-US" sz="3200">
                <a:latin typeface="Comic Sans MS" pitchFamily="66" charset="0"/>
              </a:rPr>
              <a:t>Schema Translation:  Relational to ER</a:t>
            </a:r>
          </a:p>
        </p:txBody>
      </p:sp>
      <p:sp>
        <p:nvSpPr>
          <p:cNvPr id="81923" name="Text Box 3"/>
          <p:cNvSpPr txBox="1">
            <a:spLocks noChangeArrowheads="1"/>
          </p:cNvSpPr>
          <p:nvPr/>
        </p:nvSpPr>
        <p:spPr bwMode="auto">
          <a:xfrm>
            <a:off x="685800" y="1143000"/>
            <a:ext cx="4724400" cy="149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000" i="0"/>
              <a:t>              </a:t>
            </a:r>
            <a:r>
              <a:rPr lang="en-US" sz="1200" i="0"/>
              <a:t>S (</a:t>
            </a:r>
            <a:r>
              <a:rPr lang="en-US" sz="1200" i="0" u="sng"/>
              <a:t>TITLE</a:t>
            </a:r>
            <a:r>
              <a:rPr lang="en-US" sz="1200" i="0"/>
              <a:t>, SAL)</a:t>
            </a:r>
          </a:p>
          <a:p>
            <a:pPr eaLnBrk="1" hangingPunct="1"/>
            <a:endParaRPr lang="en-US" sz="1200" i="0"/>
          </a:p>
          <a:p>
            <a:pPr eaLnBrk="1" hangingPunct="1"/>
            <a:r>
              <a:rPr lang="en-US" sz="1200" i="0"/>
              <a:t>E (</a:t>
            </a:r>
            <a:r>
              <a:rPr lang="en-US" sz="1200" i="0" u="sng"/>
              <a:t>ENO</a:t>
            </a:r>
            <a:r>
              <a:rPr lang="en-US" sz="1200" i="0"/>
              <a:t>, ENAME, TITLE)   </a:t>
            </a:r>
          </a:p>
          <a:p>
            <a:pPr eaLnBrk="1" hangingPunct="1"/>
            <a:r>
              <a:rPr lang="en-US" sz="1200" i="0"/>
              <a:t>          </a:t>
            </a:r>
          </a:p>
          <a:p>
            <a:pPr eaLnBrk="1" hangingPunct="1"/>
            <a:r>
              <a:rPr lang="en-US" sz="1200" i="0"/>
              <a:t>                  J (</a:t>
            </a:r>
            <a:r>
              <a:rPr lang="en-US" sz="1200" i="0" u="sng"/>
              <a:t>JNO</a:t>
            </a:r>
            <a:r>
              <a:rPr lang="en-US" sz="1200" i="0"/>
              <a:t>, JNAME, BUDGET, LOC, CNAME)</a:t>
            </a:r>
          </a:p>
          <a:p>
            <a:pPr eaLnBrk="1" hangingPunct="1"/>
            <a:endParaRPr lang="en-US" sz="1200" i="0"/>
          </a:p>
          <a:p>
            <a:pPr eaLnBrk="1" hangingPunct="1"/>
            <a:r>
              <a:rPr lang="en-US" sz="1200" i="0"/>
              <a:t>      G (</a:t>
            </a:r>
            <a:r>
              <a:rPr lang="en-US" sz="1200" i="0" u="sng"/>
              <a:t>ENO, JNO</a:t>
            </a:r>
            <a:r>
              <a:rPr lang="en-US" sz="1200" i="0"/>
              <a:t>, RESP, DUR)</a:t>
            </a:r>
          </a:p>
        </p:txBody>
      </p:sp>
      <p:sp>
        <p:nvSpPr>
          <p:cNvPr id="81924" name="Line 4"/>
          <p:cNvSpPr>
            <a:spLocks noChangeShapeType="1"/>
          </p:cNvSpPr>
          <p:nvPr/>
        </p:nvSpPr>
        <p:spPr bwMode="auto">
          <a:xfrm flipV="1">
            <a:off x="2286000" y="1477963"/>
            <a:ext cx="15875" cy="198437"/>
          </a:xfrm>
          <a:prstGeom prst="line">
            <a:avLst/>
          </a:prstGeom>
          <a:noFill/>
          <a:ln w="19050">
            <a:solidFill>
              <a:srgbClr val="00BE8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25" name="Line 5"/>
          <p:cNvSpPr>
            <a:spLocks noChangeShapeType="1"/>
          </p:cNvSpPr>
          <p:nvPr/>
        </p:nvSpPr>
        <p:spPr bwMode="auto">
          <a:xfrm flipH="1" flipV="1">
            <a:off x="1143000" y="1905000"/>
            <a:ext cx="304800" cy="533400"/>
          </a:xfrm>
          <a:prstGeom prst="line">
            <a:avLst/>
          </a:prstGeom>
          <a:noFill/>
          <a:ln w="19050">
            <a:solidFill>
              <a:srgbClr val="00BE8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26" name="Line 6"/>
          <p:cNvSpPr>
            <a:spLocks noChangeShapeType="1"/>
          </p:cNvSpPr>
          <p:nvPr/>
        </p:nvSpPr>
        <p:spPr bwMode="auto">
          <a:xfrm flipV="1">
            <a:off x="1828800" y="2209800"/>
            <a:ext cx="152400" cy="228600"/>
          </a:xfrm>
          <a:prstGeom prst="line">
            <a:avLst/>
          </a:prstGeom>
          <a:noFill/>
          <a:ln w="19050">
            <a:solidFill>
              <a:srgbClr val="00BE8C"/>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27" name="Oval 7"/>
          <p:cNvSpPr>
            <a:spLocks noChangeArrowheads="1"/>
          </p:cNvSpPr>
          <p:nvPr/>
        </p:nvSpPr>
        <p:spPr bwMode="auto">
          <a:xfrm>
            <a:off x="4648200" y="14478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ENO</a:t>
            </a:r>
          </a:p>
        </p:txBody>
      </p:sp>
      <p:sp>
        <p:nvSpPr>
          <p:cNvPr id="81928" name="Oval 8"/>
          <p:cNvSpPr>
            <a:spLocks noChangeArrowheads="1"/>
          </p:cNvSpPr>
          <p:nvPr/>
        </p:nvSpPr>
        <p:spPr bwMode="auto">
          <a:xfrm>
            <a:off x="5334000" y="1447800"/>
            <a:ext cx="7620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ENAME</a:t>
            </a:r>
          </a:p>
        </p:txBody>
      </p:sp>
      <p:sp>
        <p:nvSpPr>
          <p:cNvPr id="81929" name="Oval 9"/>
          <p:cNvSpPr>
            <a:spLocks noChangeArrowheads="1"/>
          </p:cNvSpPr>
          <p:nvPr/>
        </p:nvSpPr>
        <p:spPr bwMode="auto">
          <a:xfrm>
            <a:off x="4953000" y="3810000"/>
            <a:ext cx="6096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TITLE</a:t>
            </a:r>
          </a:p>
        </p:txBody>
      </p:sp>
      <p:sp>
        <p:nvSpPr>
          <p:cNvPr id="81930" name="Oval 10"/>
          <p:cNvSpPr>
            <a:spLocks noChangeArrowheads="1"/>
          </p:cNvSpPr>
          <p:nvPr/>
        </p:nvSpPr>
        <p:spPr bwMode="auto">
          <a:xfrm>
            <a:off x="5715000" y="37338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SAL</a:t>
            </a:r>
          </a:p>
        </p:txBody>
      </p:sp>
      <p:sp>
        <p:nvSpPr>
          <p:cNvPr id="81931" name="Text Box 11"/>
          <p:cNvSpPr txBox="1">
            <a:spLocks noChangeArrowheads="1"/>
          </p:cNvSpPr>
          <p:nvPr/>
        </p:nvSpPr>
        <p:spPr bwMode="auto">
          <a:xfrm>
            <a:off x="5029200" y="1905000"/>
            <a:ext cx="736600" cy="366713"/>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   E   </a:t>
            </a:r>
          </a:p>
        </p:txBody>
      </p:sp>
      <p:sp>
        <p:nvSpPr>
          <p:cNvPr id="81932" name="AutoShape 12"/>
          <p:cNvSpPr>
            <a:spLocks noChangeArrowheads="1"/>
          </p:cNvSpPr>
          <p:nvPr/>
        </p:nvSpPr>
        <p:spPr bwMode="auto">
          <a:xfrm rot="-81441">
            <a:off x="4953000" y="2514600"/>
            <a:ext cx="841375" cy="422275"/>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81933" name="Text Box 13"/>
          <p:cNvSpPr txBox="1">
            <a:spLocks noChangeArrowheads="1"/>
          </p:cNvSpPr>
          <p:nvPr/>
        </p:nvSpPr>
        <p:spPr bwMode="auto">
          <a:xfrm>
            <a:off x="5159375" y="2620963"/>
            <a:ext cx="4730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b="1" i="0"/>
              <a:t>PAY</a:t>
            </a:r>
          </a:p>
        </p:txBody>
      </p:sp>
      <p:sp>
        <p:nvSpPr>
          <p:cNvPr id="81934" name="Text Box 14"/>
          <p:cNvSpPr txBox="1">
            <a:spLocks noChangeArrowheads="1"/>
          </p:cNvSpPr>
          <p:nvPr/>
        </p:nvSpPr>
        <p:spPr bwMode="auto">
          <a:xfrm>
            <a:off x="5029200" y="3200400"/>
            <a:ext cx="752475" cy="366713"/>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   S   </a:t>
            </a:r>
          </a:p>
        </p:txBody>
      </p:sp>
      <p:sp>
        <p:nvSpPr>
          <p:cNvPr id="81935" name="AutoShape 25"/>
          <p:cNvSpPr>
            <a:spLocks noChangeArrowheads="1"/>
          </p:cNvSpPr>
          <p:nvPr/>
        </p:nvSpPr>
        <p:spPr bwMode="auto">
          <a:xfrm rot="-81441">
            <a:off x="6248400" y="1863725"/>
            <a:ext cx="841375" cy="422275"/>
          </a:xfrm>
          <a:prstGeom prst="diamond">
            <a:avLst/>
          </a:prstGeom>
          <a:solidFill>
            <a:srgbClr val="CC99FF"/>
          </a:solidFill>
          <a:ln w="9525">
            <a:solidFill>
              <a:schemeClr val="tx1"/>
            </a:solidFill>
            <a:miter lim="800000"/>
            <a:headEnd/>
            <a:tailEnd/>
          </a:ln>
        </p:spPr>
        <p:txBody>
          <a:bodyPr wrap="none" anchor="ctr"/>
          <a:lstStyle/>
          <a:p>
            <a:pPr algn="ctr"/>
            <a:r>
              <a:rPr lang="en-US" sz="1600" i="0"/>
              <a:t>G</a:t>
            </a:r>
          </a:p>
        </p:txBody>
      </p:sp>
      <p:sp>
        <p:nvSpPr>
          <p:cNvPr id="81936" name="Oval 27"/>
          <p:cNvSpPr>
            <a:spLocks noChangeArrowheads="1"/>
          </p:cNvSpPr>
          <p:nvPr/>
        </p:nvSpPr>
        <p:spPr bwMode="auto">
          <a:xfrm>
            <a:off x="7772400" y="2743200"/>
            <a:ext cx="6096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CNAME</a:t>
            </a:r>
          </a:p>
        </p:txBody>
      </p:sp>
      <p:sp>
        <p:nvSpPr>
          <p:cNvPr id="81937" name="Oval 28"/>
          <p:cNvSpPr>
            <a:spLocks noChangeArrowheads="1"/>
          </p:cNvSpPr>
          <p:nvPr/>
        </p:nvSpPr>
        <p:spPr bwMode="auto">
          <a:xfrm>
            <a:off x="8229600" y="24384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LOC</a:t>
            </a:r>
          </a:p>
        </p:txBody>
      </p:sp>
      <p:sp>
        <p:nvSpPr>
          <p:cNvPr id="81938" name="Text Box 29"/>
          <p:cNvSpPr txBox="1">
            <a:spLocks noChangeArrowheads="1"/>
          </p:cNvSpPr>
          <p:nvPr/>
        </p:nvSpPr>
        <p:spPr bwMode="auto">
          <a:xfrm>
            <a:off x="7546975" y="1905000"/>
            <a:ext cx="746125" cy="366713"/>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   J   </a:t>
            </a:r>
          </a:p>
        </p:txBody>
      </p:sp>
      <p:sp>
        <p:nvSpPr>
          <p:cNvPr id="81939" name="Oval 30"/>
          <p:cNvSpPr>
            <a:spLocks noChangeArrowheads="1"/>
          </p:cNvSpPr>
          <p:nvPr/>
        </p:nvSpPr>
        <p:spPr bwMode="auto">
          <a:xfrm>
            <a:off x="7162800" y="2438400"/>
            <a:ext cx="6858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BUDGET</a:t>
            </a:r>
          </a:p>
        </p:txBody>
      </p:sp>
      <p:sp>
        <p:nvSpPr>
          <p:cNvPr id="81940" name="Oval 31"/>
          <p:cNvSpPr>
            <a:spLocks noChangeArrowheads="1"/>
          </p:cNvSpPr>
          <p:nvPr/>
        </p:nvSpPr>
        <p:spPr bwMode="auto">
          <a:xfrm>
            <a:off x="7162800" y="13716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JNO</a:t>
            </a:r>
          </a:p>
        </p:txBody>
      </p:sp>
      <p:sp>
        <p:nvSpPr>
          <p:cNvPr id="81941" name="Oval 32"/>
          <p:cNvSpPr>
            <a:spLocks noChangeArrowheads="1"/>
          </p:cNvSpPr>
          <p:nvPr/>
        </p:nvSpPr>
        <p:spPr bwMode="auto">
          <a:xfrm>
            <a:off x="7848600" y="1371600"/>
            <a:ext cx="7620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JNAME</a:t>
            </a:r>
          </a:p>
        </p:txBody>
      </p:sp>
      <p:sp>
        <p:nvSpPr>
          <p:cNvPr id="81942" name="Oval 33"/>
          <p:cNvSpPr>
            <a:spLocks noChangeArrowheads="1"/>
          </p:cNvSpPr>
          <p:nvPr/>
        </p:nvSpPr>
        <p:spPr bwMode="auto">
          <a:xfrm>
            <a:off x="6324600" y="24384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DUR</a:t>
            </a:r>
          </a:p>
        </p:txBody>
      </p:sp>
      <p:sp>
        <p:nvSpPr>
          <p:cNvPr id="81943" name="Oval 34"/>
          <p:cNvSpPr>
            <a:spLocks noChangeArrowheads="1"/>
          </p:cNvSpPr>
          <p:nvPr/>
        </p:nvSpPr>
        <p:spPr bwMode="auto">
          <a:xfrm>
            <a:off x="6324600" y="14478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RESP</a:t>
            </a:r>
          </a:p>
        </p:txBody>
      </p:sp>
      <p:sp>
        <p:nvSpPr>
          <p:cNvPr id="81944" name="Line 35"/>
          <p:cNvSpPr>
            <a:spLocks noChangeShapeType="1"/>
          </p:cNvSpPr>
          <p:nvPr/>
        </p:nvSpPr>
        <p:spPr bwMode="auto">
          <a:xfrm>
            <a:off x="5105400" y="1752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5" name="Line 36"/>
          <p:cNvSpPr>
            <a:spLocks noChangeShapeType="1"/>
          </p:cNvSpPr>
          <p:nvPr/>
        </p:nvSpPr>
        <p:spPr bwMode="auto">
          <a:xfrm flipH="1">
            <a:off x="5638800" y="1752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6" name="Line 37"/>
          <p:cNvSpPr>
            <a:spLocks noChangeShapeType="1"/>
          </p:cNvSpPr>
          <p:nvPr/>
        </p:nvSpPr>
        <p:spPr bwMode="auto">
          <a:xfrm flipV="1">
            <a:off x="5364892" y="2273643"/>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7" name="Line 38"/>
          <p:cNvSpPr>
            <a:spLocks noChangeShapeType="1"/>
          </p:cNvSpPr>
          <p:nvPr/>
        </p:nvSpPr>
        <p:spPr bwMode="auto">
          <a:xfrm>
            <a:off x="5394324" y="2952750"/>
            <a:ext cx="3175" cy="247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8" name="Line 39"/>
          <p:cNvSpPr>
            <a:spLocks noChangeShapeType="1"/>
          </p:cNvSpPr>
          <p:nvPr/>
        </p:nvSpPr>
        <p:spPr bwMode="auto">
          <a:xfrm>
            <a:off x="5257800" y="3581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49" name="Line 40"/>
          <p:cNvSpPr>
            <a:spLocks noChangeShapeType="1"/>
          </p:cNvSpPr>
          <p:nvPr/>
        </p:nvSpPr>
        <p:spPr bwMode="auto">
          <a:xfrm>
            <a:off x="5638800" y="3581400"/>
            <a:ext cx="1524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0" name="Line 41"/>
          <p:cNvSpPr>
            <a:spLocks noChangeShapeType="1"/>
          </p:cNvSpPr>
          <p:nvPr/>
        </p:nvSpPr>
        <p:spPr bwMode="auto">
          <a:xfrm flipH="1">
            <a:off x="6666471" y="2298357"/>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1" name="Line 42"/>
          <p:cNvSpPr>
            <a:spLocks noChangeShapeType="1"/>
          </p:cNvSpPr>
          <p:nvPr/>
        </p:nvSpPr>
        <p:spPr bwMode="auto">
          <a:xfrm flipH="1" flipV="1">
            <a:off x="6666470" y="1734065"/>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2" name="Line 43"/>
          <p:cNvSpPr>
            <a:spLocks noChangeShapeType="1"/>
          </p:cNvSpPr>
          <p:nvPr/>
        </p:nvSpPr>
        <p:spPr bwMode="auto">
          <a:xfrm flipH="1">
            <a:off x="5791200" y="20574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3" name="Line 44"/>
          <p:cNvSpPr>
            <a:spLocks noChangeShapeType="1"/>
          </p:cNvSpPr>
          <p:nvPr/>
        </p:nvSpPr>
        <p:spPr bwMode="auto">
          <a:xfrm>
            <a:off x="7086600" y="20574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4" name="Line 45"/>
          <p:cNvSpPr>
            <a:spLocks noChangeShapeType="1"/>
          </p:cNvSpPr>
          <p:nvPr/>
        </p:nvSpPr>
        <p:spPr bwMode="auto">
          <a:xfrm flipH="1" flipV="1">
            <a:off x="7543800" y="1676400"/>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5" name="Line 46"/>
          <p:cNvSpPr>
            <a:spLocks noChangeShapeType="1"/>
          </p:cNvSpPr>
          <p:nvPr/>
        </p:nvSpPr>
        <p:spPr bwMode="auto">
          <a:xfrm flipV="1">
            <a:off x="8153400" y="16764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6" name="Line 47"/>
          <p:cNvSpPr>
            <a:spLocks noChangeShapeType="1"/>
          </p:cNvSpPr>
          <p:nvPr/>
        </p:nvSpPr>
        <p:spPr bwMode="auto">
          <a:xfrm flipH="1">
            <a:off x="7620000" y="22860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7" name="Line 48"/>
          <p:cNvSpPr>
            <a:spLocks noChangeShapeType="1"/>
          </p:cNvSpPr>
          <p:nvPr/>
        </p:nvSpPr>
        <p:spPr bwMode="auto">
          <a:xfrm>
            <a:off x="7924800" y="2286000"/>
            <a:ext cx="152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8" name="Line 49"/>
          <p:cNvSpPr>
            <a:spLocks noChangeShapeType="1"/>
          </p:cNvSpPr>
          <p:nvPr/>
        </p:nvSpPr>
        <p:spPr bwMode="auto">
          <a:xfrm>
            <a:off x="8229600" y="22860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59" name="Text Box 50"/>
          <p:cNvSpPr txBox="1">
            <a:spLocks noChangeArrowheads="1"/>
          </p:cNvSpPr>
          <p:nvPr/>
        </p:nvSpPr>
        <p:spPr bwMode="auto">
          <a:xfrm>
            <a:off x="5791200" y="1828800"/>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81960" name="Text Box 51"/>
          <p:cNvSpPr txBox="1">
            <a:spLocks noChangeArrowheads="1"/>
          </p:cNvSpPr>
          <p:nvPr/>
        </p:nvSpPr>
        <p:spPr bwMode="auto">
          <a:xfrm>
            <a:off x="7154863" y="1828800"/>
            <a:ext cx="3190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M</a:t>
            </a:r>
          </a:p>
        </p:txBody>
      </p:sp>
      <p:sp>
        <p:nvSpPr>
          <p:cNvPr id="81961" name="Text Box 52"/>
          <p:cNvSpPr txBox="1">
            <a:spLocks noChangeArrowheads="1"/>
          </p:cNvSpPr>
          <p:nvPr/>
        </p:nvSpPr>
        <p:spPr bwMode="auto">
          <a:xfrm>
            <a:off x="5378932" y="2933700"/>
            <a:ext cx="25359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1</a:t>
            </a:r>
          </a:p>
        </p:txBody>
      </p:sp>
      <p:sp>
        <p:nvSpPr>
          <p:cNvPr id="81962" name="Text Box 53"/>
          <p:cNvSpPr txBox="1">
            <a:spLocks noChangeArrowheads="1"/>
          </p:cNvSpPr>
          <p:nvPr/>
        </p:nvSpPr>
        <p:spPr bwMode="auto">
          <a:xfrm>
            <a:off x="5315296" y="2280486"/>
            <a:ext cx="30809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N</a:t>
            </a:r>
          </a:p>
        </p:txBody>
      </p:sp>
      <p:grpSp>
        <p:nvGrpSpPr>
          <p:cNvPr id="2" name="Group 77"/>
          <p:cNvGrpSpPr>
            <a:grpSpLocks/>
          </p:cNvGrpSpPr>
          <p:nvPr/>
        </p:nvGrpSpPr>
        <p:grpSpPr bwMode="auto">
          <a:xfrm>
            <a:off x="609600" y="4495800"/>
            <a:ext cx="4191000" cy="1752600"/>
            <a:chOff x="609600" y="4495800"/>
            <a:chExt cx="4191000" cy="1752600"/>
          </a:xfrm>
        </p:grpSpPr>
        <p:sp>
          <p:nvSpPr>
            <p:cNvPr id="81971" name="Oval 54"/>
            <p:cNvSpPr>
              <a:spLocks noChangeArrowheads="1"/>
            </p:cNvSpPr>
            <p:nvPr/>
          </p:nvSpPr>
          <p:spPr bwMode="auto">
            <a:xfrm>
              <a:off x="609600" y="45720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ENO</a:t>
              </a:r>
            </a:p>
          </p:txBody>
        </p:sp>
        <p:sp>
          <p:nvSpPr>
            <p:cNvPr id="81972" name="Oval 55"/>
            <p:cNvSpPr>
              <a:spLocks noChangeArrowheads="1"/>
            </p:cNvSpPr>
            <p:nvPr/>
          </p:nvSpPr>
          <p:spPr bwMode="auto">
            <a:xfrm>
              <a:off x="1295400" y="4572000"/>
              <a:ext cx="7620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ENAME</a:t>
              </a:r>
            </a:p>
          </p:txBody>
        </p:sp>
        <p:sp>
          <p:nvSpPr>
            <p:cNvPr id="81973" name="Oval 56"/>
            <p:cNvSpPr>
              <a:spLocks noChangeArrowheads="1"/>
            </p:cNvSpPr>
            <p:nvPr/>
          </p:nvSpPr>
          <p:spPr bwMode="auto">
            <a:xfrm>
              <a:off x="685800" y="5638800"/>
              <a:ext cx="6096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TITLE</a:t>
              </a:r>
            </a:p>
          </p:txBody>
        </p:sp>
        <p:sp>
          <p:nvSpPr>
            <p:cNvPr id="81974" name="Oval 57"/>
            <p:cNvSpPr>
              <a:spLocks noChangeArrowheads="1"/>
            </p:cNvSpPr>
            <p:nvPr/>
          </p:nvSpPr>
          <p:spPr bwMode="auto">
            <a:xfrm>
              <a:off x="1447800" y="56388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SAL</a:t>
              </a:r>
            </a:p>
          </p:txBody>
        </p:sp>
        <p:sp>
          <p:nvSpPr>
            <p:cNvPr id="81975" name="Text Box 58"/>
            <p:cNvSpPr txBox="1">
              <a:spLocks noChangeArrowheads="1"/>
            </p:cNvSpPr>
            <p:nvPr/>
          </p:nvSpPr>
          <p:spPr bwMode="auto">
            <a:xfrm>
              <a:off x="990600" y="5029200"/>
              <a:ext cx="736600" cy="366713"/>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   E   </a:t>
              </a:r>
            </a:p>
          </p:txBody>
        </p:sp>
        <p:sp>
          <p:nvSpPr>
            <p:cNvPr id="81976" name="AutoShape 62"/>
            <p:cNvSpPr>
              <a:spLocks noChangeArrowheads="1"/>
            </p:cNvSpPr>
            <p:nvPr/>
          </p:nvSpPr>
          <p:spPr bwMode="auto">
            <a:xfrm rot="-81441">
              <a:off x="2209800" y="4987925"/>
              <a:ext cx="841375" cy="422275"/>
            </a:xfrm>
            <a:prstGeom prst="diamond">
              <a:avLst/>
            </a:prstGeom>
            <a:solidFill>
              <a:srgbClr val="CC99FF"/>
            </a:solidFill>
            <a:ln w="9525">
              <a:solidFill>
                <a:schemeClr val="tx1"/>
              </a:solidFill>
              <a:miter lim="800000"/>
              <a:headEnd/>
              <a:tailEnd/>
            </a:ln>
          </p:spPr>
          <p:txBody>
            <a:bodyPr wrap="none" anchor="ctr"/>
            <a:lstStyle/>
            <a:p>
              <a:pPr algn="ctr"/>
              <a:r>
                <a:rPr lang="en-US" sz="1600" i="0"/>
                <a:t>G</a:t>
              </a:r>
            </a:p>
          </p:txBody>
        </p:sp>
        <p:sp>
          <p:nvSpPr>
            <p:cNvPr id="81977" name="Oval 63"/>
            <p:cNvSpPr>
              <a:spLocks noChangeArrowheads="1"/>
            </p:cNvSpPr>
            <p:nvPr/>
          </p:nvSpPr>
          <p:spPr bwMode="auto">
            <a:xfrm>
              <a:off x="3733800" y="5867400"/>
              <a:ext cx="6096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CNAME</a:t>
              </a:r>
            </a:p>
          </p:txBody>
        </p:sp>
        <p:sp>
          <p:nvSpPr>
            <p:cNvPr id="81978" name="Oval 64"/>
            <p:cNvSpPr>
              <a:spLocks noChangeArrowheads="1"/>
            </p:cNvSpPr>
            <p:nvPr/>
          </p:nvSpPr>
          <p:spPr bwMode="auto">
            <a:xfrm>
              <a:off x="4191000" y="55626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LOC</a:t>
              </a:r>
            </a:p>
          </p:txBody>
        </p:sp>
        <p:sp>
          <p:nvSpPr>
            <p:cNvPr id="81979" name="Text Box 65"/>
            <p:cNvSpPr txBox="1">
              <a:spLocks noChangeArrowheads="1"/>
            </p:cNvSpPr>
            <p:nvPr/>
          </p:nvSpPr>
          <p:spPr bwMode="auto">
            <a:xfrm>
              <a:off x="3508375" y="5029200"/>
              <a:ext cx="746125" cy="366713"/>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   J   </a:t>
              </a:r>
            </a:p>
          </p:txBody>
        </p:sp>
        <p:sp>
          <p:nvSpPr>
            <p:cNvPr id="81980" name="Oval 66"/>
            <p:cNvSpPr>
              <a:spLocks noChangeArrowheads="1"/>
            </p:cNvSpPr>
            <p:nvPr/>
          </p:nvSpPr>
          <p:spPr bwMode="auto">
            <a:xfrm>
              <a:off x="3124200" y="5562600"/>
              <a:ext cx="6858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BUDGET</a:t>
              </a:r>
            </a:p>
          </p:txBody>
        </p:sp>
        <p:sp>
          <p:nvSpPr>
            <p:cNvPr id="81981" name="Oval 67"/>
            <p:cNvSpPr>
              <a:spLocks noChangeArrowheads="1"/>
            </p:cNvSpPr>
            <p:nvPr/>
          </p:nvSpPr>
          <p:spPr bwMode="auto">
            <a:xfrm>
              <a:off x="3124200" y="44958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dirty="0"/>
                <a:t>JNO</a:t>
              </a:r>
            </a:p>
          </p:txBody>
        </p:sp>
        <p:sp>
          <p:nvSpPr>
            <p:cNvPr id="81982" name="Oval 68"/>
            <p:cNvSpPr>
              <a:spLocks noChangeArrowheads="1"/>
            </p:cNvSpPr>
            <p:nvPr/>
          </p:nvSpPr>
          <p:spPr bwMode="auto">
            <a:xfrm>
              <a:off x="3810000" y="4495800"/>
              <a:ext cx="7620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JNAME</a:t>
              </a:r>
            </a:p>
          </p:txBody>
        </p:sp>
        <p:sp>
          <p:nvSpPr>
            <p:cNvPr id="81983" name="Oval 69"/>
            <p:cNvSpPr>
              <a:spLocks noChangeArrowheads="1"/>
            </p:cNvSpPr>
            <p:nvPr/>
          </p:nvSpPr>
          <p:spPr bwMode="auto">
            <a:xfrm>
              <a:off x="2286000" y="55626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DUR</a:t>
              </a:r>
            </a:p>
          </p:txBody>
        </p:sp>
        <p:sp>
          <p:nvSpPr>
            <p:cNvPr id="81984" name="Oval 70"/>
            <p:cNvSpPr>
              <a:spLocks noChangeArrowheads="1"/>
            </p:cNvSpPr>
            <p:nvPr/>
          </p:nvSpPr>
          <p:spPr bwMode="auto">
            <a:xfrm>
              <a:off x="2286000" y="45720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RESP</a:t>
              </a:r>
            </a:p>
          </p:txBody>
        </p:sp>
        <p:sp>
          <p:nvSpPr>
            <p:cNvPr id="81985" name="Line 71"/>
            <p:cNvSpPr>
              <a:spLocks noChangeShapeType="1"/>
            </p:cNvSpPr>
            <p:nvPr/>
          </p:nvSpPr>
          <p:spPr bwMode="auto">
            <a:xfrm>
              <a:off x="1066800" y="48768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86" name="Line 72"/>
            <p:cNvSpPr>
              <a:spLocks noChangeShapeType="1"/>
            </p:cNvSpPr>
            <p:nvPr/>
          </p:nvSpPr>
          <p:spPr bwMode="auto">
            <a:xfrm flipH="1">
              <a:off x="1600200" y="48768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87" name="Line 77"/>
            <p:cNvSpPr>
              <a:spLocks noChangeShapeType="1"/>
            </p:cNvSpPr>
            <p:nvPr/>
          </p:nvSpPr>
          <p:spPr bwMode="auto">
            <a:xfrm flipH="1">
              <a:off x="2590800" y="5418438"/>
              <a:ext cx="47368" cy="1441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88" name="Line 78"/>
            <p:cNvSpPr>
              <a:spLocks noChangeShapeType="1"/>
            </p:cNvSpPr>
            <p:nvPr/>
          </p:nvSpPr>
          <p:spPr bwMode="auto">
            <a:xfrm flipH="1" flipV="1">
              <a:off x="2607275" y="4899453"/>
              <a:ext cx="16475" cy="803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89" name="Line 79"/>
            <p:cNvSpPr>
              <a:spLocks noChangeShapeType="1"/>
            </p:cNvSpPr>
            <p:nvPr/>
          </p:nvSpPr>
          <p:spPr bwMode="auto">
            <a:xfrm flipH="1">
              <a:off x="1740243" y="5212492"/>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0" name="Line 80"/>
            <p:cNvSpPr>
              <a:spLocks noChangeShapeType="1"/>
            </p:cNvSpPr>
            <p:nvPr/>
          </p:nvSpPr>
          <p:spPr bwMode="auto">
            <a:xfrm>
              <a:off x="3048000" y="51816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1" name="Line 81"/>
            <p:cNvSpPr>
              <a:spLocks noChangeShapeType="1"/>
            </p:cNvSpPr>
            <p:nvPr/>
          </p:nvSpPr>
          <p:spPr bwMode="auto">
            <a:xfrm flipH="1" flipV="1">
              <a:off x="3505200" y="4800600"/>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2" name="Line 82"/>
            <p:cNvSpPr>
              <a:spLocks noChangeShapeType="1"/>
            </p:cNvSpPr>
            <p:nvPr/>
          </p:nvSpPr>
          <p:spPr bwMode="auto">
            <a:xfrm flipV="1">
              <a:off x="4114800" y="4800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3" name="Line 83"/>
            <p:cNvSpPr>
              <a:spLocks noChangeShapeType="1"/>
            </p:cNvSpPr>
            <p:nvPr/>
          </p:nvSpPr>
          <p:spPr bwMode="auto">
            <a:xfrm flipH="1">
              <a:off x="3581400" y="5410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4" name="Line 84"/>
            <p:cNvSpPr>
              <a:spLocks noChangeShapeType="1"/>
            </p:cNvSpPr>
            <p:nvPr/>
          </p:nvSpPr>
          <p:spPr bwMode="auto">
            <a:xfrm>
              <a:off x="3917092" y="5393724"/>
              <a:ext cx="121508" cy="4736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5" name="Line 85"/>
            <p:cNvSpPr>
              <a:spLocks noChangeShapeType="1"/>
            </p:cNvSpPr>
            <p:nvPr/>
          </p:nvSpPr>
          <p:spPr bwMode="auto">
            <a:xfrm>
              <a:off x="4191000" y="5410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6" name="Text Box 86"/>
            <p:cNvSpPr txBox="1">
              <a:spLocks noChangeArrowheads="1"/>
            </p:cNvSpPr>
            <p:nvPr/>
          </p:nvSpPr>
          <p:spPr bwMode="auto">
            <a:xfrm>
              <a:off x="1752600" y="4953000"/>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81997" name="Text Box 87"/>
            <p:cNvSpPr txBox="1">
              <a:spLocks noChangeArrowheads="1"/>
            </p:cNvSpPr>
            <p:nvPr/>
          </p:nvSpPr>
          <p:spPr bwMode="auto">
            <a:xfrm>
              <a:off x="3116263" y="4953000"/>
              <a:ext cx="3190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M</a:t>
              </a:r>
            </a:p>
          </p:txBody>
        </p:sp>
        <p:sp>
          <p:nvSpPr>
            <p:cNvPr id="81998" name="Line 90"/>
            <p:cNvSpPr>
              <a:spLocks noChangeShapeType="1"/>
            </p:cNvSpPr>
            <p:nvPr/>
          </p:nvSpPr>
          <p:spPr bwMode="auto">
            <a:xfrm flipH="1">
              <a:off x="1066800" y="54102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999" name="Line 91"/>
            <p:cNvSpPr>
              <a:spLocks noChangeShapeType="1"/>
            </p:cNvSpPr>
            <p:nvPr/>
          </p:nvSpPr>
          <p:spPr bwMode="auto">
            <a:xfrm>
              <a:off x="1600200" y="54102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1964" name="Freeform 96"/>
          <p:cNvSpPr>
            <a:spLocks/>
          </p:cNvSpPr>
          <p:nvPr/>
        </p:nvSpPr>
        <p:spPr bwMode="auto">
          <a:xfrm>
            <a:off x="2362200" y="2667000"/>
            <a:ext cx="2590800" cy="800100"/>
          </a:xfrm>
          <a:custGeom>
            <a:avLst/>
            <a:gdLst>
              <a:gd name="T0" fmla="*/ 0 w 1632"/>
              <a:gd name="T1" fmla="*/ 0 h 504"/>
              <a:gd name="T2" fmla="*/ 2147483647 w 1632"/>
              <a:gd name="T3" fmla="*/ 2147483647 h 504"/>
              <a:gd name="T4" fmla="*/ 2147483647 w 1632"/>
              <a:gd name="T5" fmla="*/ 2147483647 h 504"/>
              <a:gd name="T6" fmla="*/ 2147483647 w 1632"/>
              <a:gd name="T7" fmla="*/ 2147483647 h 504"/>
              <a:gd name="T8" fmla="*/ 0 60000 65536"/>
              <a:gd name="T9" fmla="*/ 0 60000 65536"/>
              <a:gd name="T10" fmla="*/ 0 60000 65536"/>
              <a:gd name="T11" fmla="*/ 0 60000 65536"/>
              <a:gd name="T12" fmla="*/ 0 w 1632"/>
              <a:gd name="T13" fmla="*/ 0 h 504"/>
              <a:gd name="T14" fmla="*/ 1632 w 1632"/>
              <a:gd name="T15" fmla="*/ 504 h 504"/>
            </a:gdLst>
            <a:ahLst/>
            <a:cxnLst>
              <a:cxn ang="T8">
                <a:pos x="T0" y="T1"/>
              </a:cxn>
              <a:cxn ang="T9">
                <a:pos x="T2" y="T3"/>
              </a:cxn>
              <a:cxn ang="T10">
                <a:pos x="T4" y="T5"/>
              </a:cxn>
              <a:cxn ang="T11">
                <a:pos x="T6" y="T7"/>
              </a:cxn>
            </a:cxnLst>
            <a:rect l="T12" t="T13" r="T14" b="T15"/>
            <a:pathLst>
              <a:path w="1632" h="504">
                <a:moveTo>
                  <a:pt x="0" y="0"/>
                </a:moveTo>
                <a:cubicBezTo>
                  <a:pt x="52" y="104"/>
                  <a:pt x="104" y="208"/>
                  <a:pt x="240" y="288"/>
                </a:cubicBezTo>
                <a:cubicBezTo>
                  <a:pt x="376" y="368"/>
                  <a:pt x="584" y="504"/>
                  <a:pt x="816" y="480"/>
                </a:cubicBezTo>
                <a:cubicBezTo>
                  <a:pt x="1048" y="456"/>
                  <a:pt x="1340" y="300"/>
                  <a:pt x="1632" y="144"/>
                </a:cubicBezTo>
              </a:path>
            </a:pathLst>
          </a:custGeom>
          <a:noFill/>
          <a:ln w="57150">
            <a:solidFill>
              <a:srgbClr val="8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65" name="Text Box 97"/>
          <p:cNvSpPr txBox="1">
            <a:spLocks noChangeArrowheads="1"/>
          </p:cNvSpPr>
          <p:nvPr/>
        </p:nvSpPr>
        <p:spPr bwMode="auto">
          <a:xfrm>
            <a:off x="838200" y="2986088"/>
            <a:ext cx="2057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endParaRPr lang="en-US" sz="1400" i="0"/>
          </a:p>
        </p:txBody>
      </p:sp>
      <p:sp>
        <p:nvSpPr>
          <p:cNvPr id="81966" name="Text Box 98"/>
          <p:cNvSpPr txBox="1">
            <a:spLocks noChangeArrowheads="1"/>
          </p:cNvSpPr>
          <p:nvPr/>
        </p:nvSpPr>
        <p:spPr bwMode="auto">
          <a:xfrm>
            <a:off x="762000" y="2957513"/>
            <a:ext cx="19812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14300" indent="-114300"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buFont typeface="Arial" charset="0"/>
              <a:buChar char="•"/>
            </a:pPr>
            <a:r>
              <a:rPr lang="en-US" sz="1200" i="0">
                <a:solidFill>
                  <a:srgbClr val="800000"/>
                </a:solidFill>
              </a:rPr>
              <a:t>E &amp; J have a many-to-many relationship</a:t>
            </a:r>
          </a:p>
          <a:p>
            <a:pPr eaLnBrk="1" hangingPunct="1">
              <a:buFont typeface="Arial" charset="0"/>
              <a:buChar char="•"/>
            </a:pPr>
            <a:r>
              <a:rPr lang="en-US" sz="1200" i="0">
                <a:solidFill>
                  <a:srgbClr val="800000"/>
                </a:solidFill>
              </a:rPr>
              <a:t>E &amp; S have a 1-to-many relationship</a:t>
            </a:r>
          </a:p>
        </p:txBody>
      </p:sp>
      <p:grpSp>
        <p:nvGrpSpPr>
          <p:cNvPr id="3" name="Group 78"/>
          <p:cNvGrpSpPr>
            <a:grpSpLocks/>
          </p:cNvGrpSpPr>
          <p:nvPr/>
        </p:nvGrpSpPr>
        <p:grpSpPr bwMode="auto">
          <a:xfrm>
            <a:off x="4648199" y="2971800"/>
            <a:ext cx="4187827" cy="2256409"/>
            <a:chOff x="4648200" y="2971800"/>
            <a:chExt cx="3760498" cy="2256409"/>
          </a:xfrm>
        </p:grpSpPr>
        <p:sp>
          <p:nvSpPr>
            <p:cNvPr id="81969" name="Freeform 95"/>
            <p:cNvSpPr>
              <a:spLocks/>
            </p:cNvSpPr>
            <p:nvPr/>
          </p:nvSpPr>
          <p:spPr bwMode="auto">
            <a:xfrm>
              <a:off x="4648200" y="2971800"/>
              <a:ext cx="2057400" cy="2209800"/>
            </a:xfrm>
            <a:custGeom>
              <a:avLst/>
              <a:gdLst>
                <a:gd name="T0" fmla="*/ 2147483647 w 1288"/>
                <a:gd name="T1" fmla="*/ 0 h 1392"/>
                <a:gd name="T2" fmla="*/ 2147483647 w 1288"/>
                <a:gd name="T3" fmla="*/ 2147483647 h 1392"/>
                <a:gd name="T4" fmla="*/ 2147483647 w 1288"/>
                <a:gd name="T5" fmla="*/ 2147483647 h 1392"/>
                <a:gd name="T6" fmla="*/ 0 w 1288"/>
                <a:gd name="T7" fmla="*/ 2147483647 h 1392"/>
                <a:gd name="T8" fmla="*/ 0 60000 65536"/>
                <a:gd name="T9" fmla="*/ 0 60000 65536"/>
                <a:gd name="T10" fmla="*/ 0 60000 65536"/>
                <a:gd name="T11" fmla="*/ 0 60000 65536"/>
                <a:gd name="T12" fmla="*/ 0 w 1288"/>
                <a:gd name="T13" fmla="*/ 0 h 1392"/>
                <a:gd name="T14" fmla="*/ 1288 w 1288"/>
                <a:gd name="T15" fmla="*/ 1392 h 1392"/>
              </a:gdLst>
              <a:ahLst/>
              <a:cxnLst>
                <a:cxn ang="T8">
                  <a:pos x="T0" y="T1"/>
                </a:cxn>
                <a:cxn ang="T9">
                  <a:pos x="T2" y="T3"/>
                </a:cxn>
                <a:cxn ang="T10">
                  <a:pos x="T4" y="T5"/>
                </a:cxn>
                <a:cxn ang="T11">
                  <a:pos x="T6" y="T7"/>
                </a:cxn>
              </a:cxnLst>
              <a:rect l="T12" t="T13" r="T14" b="T15"/>
              <a:pathLst>
                <a:path w="1288" h="1392">
                  <a:moveTo>
                    <a:pt x="1248" y="0"/>
                  </a:moveTo>
                  <a:cubicBezTo>
                    <a:pt x="1268" y="196"/>
                    <a:pt x="1288" y="392"/>
                    <a:pt x="1248" y="576"/>
                  </a:cubicBezTo>
                  <a:cubicBezTo>
                    <a:pt x="1208" y="760"/>
                    <a:pt x="1216" y="968"/>
                    <a:pt x="1008" y="1104"/>
                  </a:cubicBezTo>
                  <a:cubicBezTo>
                    <a:pt x="800" y="1240"/>
                    <a:pt x="400" y="1316"/>
                    <a:pt x="0" y="1392"/>
                  </a:cubicBezTo>
                </a:path>
              </a:pathLst>
            </a:custGeom>
            <a:noFill/>
            <a:ln w="57150">
              <a:solidFill>
                <a:srgbClr val="8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1970" name="Text Box 99"/>
            <p:cNvSpPr txBox="1">
              <a:spLocks noChangeArrowheads="1"/>
            </p:cNvSpPr>
            <p:nvPr/>
          </p:nvSpPr>
          <p:spPr bwMode="auto">
            <a:xfrm>
              <a:off x="6760806" y="3627771"/>
              <a:ext cx="1647892"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400" i="0" dirty="0">
                  <a:solidFill>
                    <a:srgbClr val="800000"/>
                  </a:solidFill>
                </a:rPr>
                <a:t>Treat salary as an attribute of </a:t>
              </a:r>
              <a:r>
                <a:rPr lang="en-US" sz="1400" dirty="0">
                  <a:solidFill>
                    <a:srgbClr val="800000"/>
                  </a:solidFill>
                </a:rPr>
                <a:t>E</a:t>
              </a:r>
              <a:r>
                <a:rPr lang="en-US" sz="1400" i="0" dirty="0">
                  <a:solidFill>
                    <a:srgbClr val="800000"/>
                  </a:solidFill>
                </a:rPr>
                <a:t> to make </a:t>
              </a:r>
              <a:r>
                <a:rPr lang="en-US" sz="1400" dirty="0">
                  <a:solidFill>
                    <a:srgbClr val="800000"/>
                  </a:solidFill>
                </a:rPr>
                <a:t>E </a:t>
              </a:r>
              <a:r>
                <a:rPr lang="en-US" sz="1400" i="0" dirty="0">
                  <a:solidFill>
                    <a:srgbClr val="800000"/>
                  </a:solidFill>
                </a:rPr>
                <a:t>look more like the entity set </a:t>
              </a:r>
              <a:r>
                <a:rPr lang="en-US" sz="1400" dirty="0">
                  <a:solidFill>
                    <a:srgbClr val="800000"/>
                  </a:solidFill>
                </a:rPr>
                <a:t>Engineer</a:t>
              </a:r>
              <a:r>
                <a:rPr lang="en-US" sz="1400" i="0" dirty="0">
                  <a:solidFill>
                    <a:srgbClr val="800000"/>
                  </a:solidFill>
                </a:rPr>
                <a:t> in Database 3 (see last slide)</a:t>
              </a:r>
            </a:p>
          </p:txBody>
        </p:sp>
      </p:grpSp>
      <p:sp>
        <p:nvSpPr>
          <p:cNvPr id="81968" name="Text Box 100"/>
          <p:cNvSpPr txBox="1">
            <a:spLocks noChangeArrowheads="1"/>
          </p:cNvSpPr>
          <p:nvPr/>
        </p:nvSpPr>
        <p:spPr bwMode="auto">
          <a:xfrm>
            <a:off x="5165725" y="5638800"/>
            <a:ext cx="3670300" cy="825500"/>
          </a:xfrm>
          <a:prstGeom prst="rect">
            <a:avLst/>
          </a:prstGeom>
          <a:solidFill>
            <a:schemeClr val="tx1">
              <a:lumMod val="65000"/>
              <a:lumOff val="35000"/>
            </a:schemeClr>
          </a:solidFill>
          <a:ln>
            <a:noFill/>
          </a:ln>
          <a:effectLst>
            <a:outerShdw blurRad="76200" dir="13500000" sy="23000" kx="1200000" algn="br" rotWithShape="0">
              <a:prstClr val="black">
                <a:alpha val="20000"/>
              </a:prstClr>
            </a:outerShdw>
          </a:effec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600" i="0" dirty="0">
                <a:solidFill>
                  <a:schemeClr val="bg1"/>
                </a:solidFill>
              </a:rPr>
              <a:t>Relationships may be identified from</a:t>
            </a:r>
          </a:p>
          <a:p>
            <a:pPr eaLnBrk="1" hangingPunct="1"/>
            <a:r>
              <a:rPr lang="en-US" sz="1600" i="0" dirty="0">
                <a:solidFill>
                  <a:schemeClr val="bg1"/>
                </a:solidFill>
              </a:rPr>
              <a:t>the foreign keys defined for each</a:t>
            </a:r>
          </a:p>
          <a:p>
            <a:pPr eaLnBrk="1" hangingPunct="1"/>
            <a:r>
              <a:rPr lang="en-US" sz="1600" i="0" dirty="0">
                <a:solidFill>
                  <a:schemeClr val="bg1"/>
                </a:solidFill>
              </a:rPr>
              <a:t>relation.</a:t>
            </a:r>
          </a:p>
        </p:txBody>
      </p:sp>
      <p:pic>
        <p:nvPicPr>
          <p:cNvPr id="27650" name="Picture 2" descr="C:\Users\Kien\AppData\Local\Microsoft\Windows\Temporary Internet Files\Content.IE5\KL0RE8YG\MC9004418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6034142"/>
            <a:ext cx="464517" cy="7540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50785" y="1110734"/>
            <a:ext cx="1364476" cy="369332"/>
          </a:xfrm>
          <a:prstGeom prst="rect">
            <a:avLst/>
          </a:prstGeom>
          <a:noFill/>
          <a:ln>
            <a:solidFill>
              <a:srgbClr val="FF0000"/>
            </a:solidFill>
          </a:ln>
        </p:spPr>
        <p:txBody>
          <a:bodyPr wrap="none" rtlCol="0">
            <a:spAutoFit/>
          </a:bodyPr>
          <a:lstStyle/>
          <a:p>
            <a:r>
              <a:rPr lang="en-US" sz="1800" dirty="0">
                <a:solidFill>
                  <a:srgbClr val="FF0000"/>
                </a:solidFill>
              </a:rPr>
              <a:t>Database 1</a:t>
            </a:r>
          </a:p>
        </p:txBody>
      </p:sp>
      <p:sp>
        <p:nvSpPr>
          <p:cNvPr id="5" name="TextBox 4"/>
          <p:cNvSpPr txBox="1"/>
          <p:nvPr/>
        </p:nvSpPr>
        <p:spPr>
          <a:xfrm>
            <a:off x="567083" y="6286500"/>
            <a:ext cx="4035079" cy="400110"/>
          </a:xfrm>
          <a:prstGeom prst="rect">
            <a:avLst/>
          </a:prstGeom>
          <a:noFill/>
        </p:spPr>
        <p:txBody>
          <a:bodyPr wrap="none" rtlCol="0">
            <a:spAutoFit/>
          </a:bodyPr>
          <a:lstStyle/>
          <a:p>
            <a:r>
              <a:rPr lang="en-US" sz="2000" dirty="0">
                <a:solidFill>
                  <a:srgbClr val="FF0000"/>
                </a:solidFill>
              </a:rPr>
              <a:t>Database 1 in ER representation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47700" y="250309"/>
            <a:ext cx="8001000" cy="609600"/>
          </a:xfrm>
        </p:spPr>
        <p:txBody>
          <a:bodyPr/>
          <a:lstStyle/>
          <a:p>
            <a:pPr eaLnBrk="1" hangingPunct="1"/>
            <a:r>
              <a:rPr lang="en-US" sz="3600" dirty="0">
                <a:solidFill>
                  <a:srgbClr val="800000"/>
                </a:solidFill>
                <a:latin typeface="Comic Sans MS" pitchFamily="66" charset="0"/>
              </a:rPr>
              <a:t>Schema Translation:  Network to ER</a:t>
            </a:r>
          </a:p>
        </p:txBody>
      </p:sp>
      <p:sp>
        <p:nvSpPr>
          <p:cNvPr id="82947" name="Rectangle 3"/>
          <p:cNvSpPr>
            <a:spLocks noGrp="1" noChangeArrowheads="1"/>
          </p:cNvSpPr>
          <p:nvPr>
            <p:ph type="body" idx="1"/>
          </p:nvPr>
        </p:nvSpPr>
        <p:spPr>
          <a:xfrm>
            <a:off x="762000" y="4824412"/>
            <a:ext cx="7772400" cy="1828800"/>
          </a:xfrm>
          <a:solidFill>
            <a:schemeClr val="hlink"/>
          </a:solidFill>
        </p:spPr>
        <p:txBody>
          <a:bodyPr/>
          <a:lstStyle/>
          <a:p>
            <a:pPr eaLnBrk="1" hangingPunct="1">
              <a:spcAft>
                <a:spcPct val="20000"/>
              </a:spcAft>
            </a:pPr>
            <a:r>
              <a:rPr lang="en-US" sz="2000" dirty="0">
                <a:latin typeface="Comic Sans MS" pitchFamily="66" charset="0"/>
              </a:rPr>
              <a:t>Map each record type in the network schema to an entity and each set type to a relationship.</a:t>
            </a:r>
          </a:p>
          <a:p>
            <a:pPr eaLnBrk="1" hangingPunct="1"/>
            <a:r>
              <a:rPr lang="en-US" sz="2000" dirty="0">
                <a:latin typeface="Comic Sans MS" pitchFamily="66" charset="0"/>
              </a:rPr>
              <a:t>Network model uses dummy records in its representation of many-to-many relationships that need to be recognized during mapping.</a:t>
            </a:r>
          </a:p>
        </p:txBody>
      </p:sp>
      <p:sp>
        <p:nvSpPr>
          <p:cNvPr id="82948" name="Text Box 4"/>
          <p:cNvSpPr txBox="1">
            <a:spLocks noChangeArrowheads="1"/>
          </p:cNvSpPr>
          <p:nvPr/>
        </p:nvSpPr>
        <p:spPr bwMode="auto">
          <a:xfrm>
            <a:off x="1039813" y="1665288"/>
            <a:ext cx="15843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DEPARTMENT</a:t>
            </a:r>
          </a:p>
        </p:txBody>
      </p:sp>
      <p:sp>
        <p:nvSpPr>
          <p:cNvPr id="82949" name="Text Box 5"/>
          <p:cNvSpPr txBox="1">
            <a:spLocks noChangeArrowheads="1"/>
          </p:cNvSpPr>
          <p:nvPr/>
        </p:nvSpPr>
        <p:spPr bwMode="auto">
          <a:xfrm>
            <a:off x="2971800" y="1676400"/>
            <a:ext cx="12541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EMPLOYEE</a:t>
            </a:r>
          </a:p>
        </p:txBody>
      </p:sp>
      <p:sp>
        <p:nvSpPr>
          <p:cNvPr id="82950" name="Text Box 6"/>
          <p:cNvSpPr txBox="1">
            <a:spLocks noChangeArrowheads="1"/>
          </p:cNvSpPr>
          <p:nvPr/>
        </p:nvSpPr>
        <p:spPr bwMode="auto">
          <a:xfrm>
            <a:off x="2316163" y="2362200"/>
            <a:ext cx="808037"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WORK</a:t>
            </a:r>
          </a:p>
        </p:txBody>
      </p:sp>
      <p:sp>
        <p:nvSpPr>
          <p:cNvPr id="82951" name="Line 7"/>
          <p:cNvSpPr>
            <a:spLocks noChangeShapeType="1"/>
          </p:cNvSpPr>
          <p:nvPr/>
        </p:nvSpPr>
        <p:spPr bwMode="auto">
          <a:xfrm flipH="1" flipV="1">
            <a:off x="2209800" y="1981200"/>
            <a:ext cx="2286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952" name="Line 8"/>
          <p:cNvSpPr>
            <a:spLocks noChangeShapeType="1"/>
          </p:cNvSpPr>
          <p:nvPr/>
        </p:nvSpPr>
        <p:spPr bwMode="auto">
          <a:xfrm flipV="1">
            <a:off x="3048000" y="1981200"/>
            <a:ext cx="76200"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953" name="Text Box 9"/>
          <p:cNvSpPr txBox="1">
            <a:spLocks noChangeArrowheads="1"/>
          </p:cNvSpPr>
          <p:nvPr/>
        </p:nvSpPr>
        <p:spPr bwMode="auto">
          <a:xfrm>
            <a:off x="1608138" y="2095500"/>
            <a:ext cx="7540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i="0">
                <a:solidFill>
                  <a:srgbClr val="800000"/>
                </a:solidFill>
              </a:rPr>
              <a:t>Employs</a:t>
            </a:r>
          </a:p>
        </p:txBody>
      </p:sp>
      <p:sp>
        <p:nvSpPr>
          <p:cNvPr id="82954" name="Text Box 10"/>
          <p:cNvSpPr txBox="1">
            <a:spLocks noChangeArrowheads="1"/>
          </p:cNvSpPr>
          <p:nvPr/>
        </p:nvSpPr>
        <p:spPr bwMode="auto">
          <a:xfrm>
            <a:off x="3048000" y="2057400"/>
            <a:ext cx="8382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r" eaLnBrk="1" hangingPunct="1"/>
            <a:r>
              <a:rPr lang="en-US" sz="1200" i="0">
                <a:solidFill>
                  <a:srgbClr val="800000"/>
                </a:solidFill>
              </a:rPr>
              <a:t>Works-in</a:t>
            </a:r>
          </a:p>
        </p:txBody>
      </p:sp>
      <p:sp>
        <p:nvSpPr>
          <p:cNvPr id="82955" name="Text Box 11"/>
          <p:cNvSpPr txBox="1">
            <a:spLocks noChangeArrowheads="1"/>
          </p:cNvSpPr>
          <p:nvPr/>
        </p:nvSpPr>
        <p:spPr bwMode="auto">
          <a:xfrm>
            <a:off x="6223975" y="2685800"/>
            <a:ext cx="808038"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WORK</a:t>
            </a:r>
          </a:p>
        </p:txBody>
      </p:sp>
      <p:sp>
        <p:nvSpPr>
          <p:cNvPr id="82956" name="Text Box 12"/>
          <p:cNvSpPr txBox="1">
            <a:spLocks noChangeArrowheads="1"/>
          </p:cNvSpPr>
          <p:nvPr/>
        </p:nvSpPr>
        <p:spPr bwMode="auto">
          <a:xfrm>
            <a:off x="4729365" y="1136841"/>
            <a:ext cx="15843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dirty="0"/>
              <a:t>DEPARTMENT</a:t>
            </a:r>
          </a:p>
        </p:txBody>
      </p:sp>
      <p:sp>
        <p:nvSpPr>
          <p:cNvPr id="82957" name="Text Box 13"/>
          <p:cNvSpPr txBox="1">
            <a:spLocks noChangeArrowheads="1"/>
          </p:cNvSpPr>
          <p:nvPr/>
        </p:nvSpPr>
        <p:spPr bwMode="auto">
          <a:xfrm>
            <a:off x="6918404" y="1145021"/>
            <a:ext cx="12541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dirty="0"/>
              <a:t>EMPLOYEE</a:t>
            </a:r>
          </a:p>
        </p:txBody>
      </p:sp>
      <p:sp>
        <p:nvSpPr>
          <p:cNvPr id="82958" name="AutoShape 14"/>
          <p:cNvSpPr>
            <a:spLocks noChangeArrowheads="1"/>
          </p:cNvSpPr>
          <p:nvPr/>
        </p:nvSpPr>
        <p:spPr bwMode="auto">
          <a:xfrm>
            <a:off x="5323091" y="1850508"/>
            <a:ext cx="1214437" cy="457200"/>
          </a:xfrm>
          <a:prstGeom prst="diamond">
            <a:avLst/>
          </a:prstGeom>
          <a:solidFill>
            <a:schemeClr val="accent1"/>
          </a:solidFill>
          <a:ln w="9525">
            <a:solidFill>
              <a:schemeClr val="tx1"/>
            </a:solidFill>
            <a:miter lim="800000"/>
            <a:headEnd/>
            <a:tailEnd/>
          </a:ln>
        </p:spPr>
        <p:txBody>
          <a:bodyPr wrap="none" anchor="ctr"/>
          <a:lstStyle/>
          <a:p>
            <a:pPr algn="ctr"/>
            <a:r>
              <a:rPr lang="en-US" sz="1200" i="0"/>
              <a:t>EMPLOYS</a:t>
            </a:r>
          </a:p>
        </p:txBody>
      </p:sp>
      <p:sp>
        <p:nvSpPr>
          <p:cNvPr id="82959" name="AutoShape 15"/>
          <p:cNvSpPr>
            <a:spLocks noChangeArrowheads="1"/>
          </p:cNvSpPr>
          <p:nvPr/>
        </p:nvSpPr>
        <p:spPr bwMode="auto">
          <a:xfrm>
            <a:off x="6770891" y="1850508"/>
            <a:ext cx="1214437" cy="457200"/>
          </a:xfrm>
          <a:prstGeom prst="diamond">
            <a:avLst/>
          </a:prstGeom>
          <a:solidFill>
            <a:schemeClr val="accent1"/>
          </a:solidFill>
          <a:ln w="9525">
            <a:solidFill>
              <a:schemeClr val="tx1"/>
            </a:solidFill>
            <a:miter lim="800000"/>
            <a:headEnd/>
            <a:tailEnd/>
          </a:ln>
        </p:spPr>
        <p:txBody>
          <a:bodyPr wrap="none" anchor="ctr"/>
          <a:lstStyle/>
          <a:p>
            <a:pPr algn="ctr"/>
            <a:r>
              <a:rPr lang="en-US" sz="1200" i="0"/>
              <a:t>WORKS-IN</a:t>
            </a:r>
          </a:p>
        </p:txBody>
      </p:sp>
      <p:sp>
        <p:nvSpPr>
          <p:cNvPr id="82960" name="Line 18"/>
          <p:cNvSpPr>
            <a:spLocks noChangeShapeType="1"/>
          </p:cNvSpPr>
          <p:nvPr/>
        </p:nvSpPr>
        <p:spPr bwMode="auto">
          <a:xfrm>
            <a:off x="5265026" y="1472416"/>
            <a:ext cx="373914" cy="47880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1" name="Line 19"/>
          <p:cNvSpPr>
            <a:spLocks noChangeShapeType="1"/>
          </p:cNvSpPr>
          <p:nvPr/>
        </p:nvSpPr>
        <p:spPr bwMode="auto">
          <a:xfrm>
            <a:off x="6156729" y="2226617"/>
            <a:ext cx="317095" cy="45820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2" name="Line 21"/>
          <p:cNvSpPr>
            <a:spLocks noChangeShapeType="1"/>
          </p:cNvSpPr>
          <p:nvPr/>
        </p:nvSpPr>
        <p:spPr bwMode="auto">
          <a:xfrm flipH="1">
            <a:off x="7666469" y="1480066"/>
            <a:ext cx="150523" cy="4653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3" name="Line 22"/>
          <p:cNvSpPr>
            <a:spLocks noChangeShapeType="1"/>
          </p:cNvSpPr>
          <p:nvPr/>
        </p:nvSpPr>
        <p:spPr bwMode="auto">
          <a:xfrm flipH="1">
            <a:off x="6815152" y="2307708"/>
            <a:ext cx="562957" cy="391042"/>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64" name="Text Box 23"/>
          <p:cNvSpPr txBox="1">
            <a:spLocks noChangeArrowheads="1"/>
          </p:cNvSpPr>
          <p:nvPr/>
        </p:nvSpPr>
        <p:spPr bwMode="auto">
          <a:xfrm>
            <a:off x="6002680" y="2325490"/>
            <a:ext cx="30809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N</a:t>
            </a:r>
          </a:p>
        </p:txBody>
      </p:sp>
      <p:sp>
        <p:nvSpPr>
          <p:cNvPr id="82965" name="Text Box 24"/>
          <p:cNvSpPr txBox="1">
            <a:spLocks noChangeArrowheads="1"/>
          </p:cNvSpPr>
          <p:nvPr/>
        </p:nvSpPr>
        <p:spPr bwMode="auto">
          <a:xfrm>
            <a:off x="7066437" y="2425898"/>
            <a:ext cx="32092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M</a:t>
            </a:r>
          </a:p>
        </p:txBody>
      </p:sp>
      <p:sp>
        <p:nvSpPr>
          <p:cNvPr id="82966" name="Text Box 25"/>
          <p:cNvSpPr txBox="1">
            <a:spLocks noChangeArrowheads="1"/>
          </p:cNvSpPr>
          <p:nvPr/>
        </p:nvSpPr>
        <p:spPr bwMode="auto">
          <a:xfrm>
            <a:off x="7721853" y="1617549"/>
            <a:ext cx="25359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1</a:t>
            </a:r>
          </a:p>
        </p:txBody>
      </p:sp>
      <p:sp>
        <p:nvSpPr>
          <p:cNvPr id="82967" name="Text Box 26"/>
          <p:cNvSpPr txBox="1">
            <a:spLocks noChangeArrowheads="1"/>
          </p:cNvSpPr>
          <p:nvPr/>
        </p:nvSpPr>
        <p:spPr bwMode="auto">
          <a:xfrm>
            <a:off x="5451618" y="1555663"/>
            <a:ext cx="25359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1</a:t>
            </a:r>
          </a:p>
        </p:txBody>
      </p:sp>
      <p:grpSp>
        <p:nvGrpSpPr>
          <p:cNvPr id="2" name="Group 34"/>
          <p:cNvGrpSpPr>
            <a:grpSpLocks/>
          </p:cNvGrpSpPr>
          <p:nvPr/>
        </p:nvGrpSpPr>
        <p:grpSpPr bwMode="auto">
          <a:xfrm>
            <a:off x="606425" y="3693119"/>
            <a:ext cx="4987925" cy="457200"/>
            <a:chOff x="914400" y="3733800"/>
            <a:chExt cx="4987925" cy="457200"/>
          </a:xfrm>
        </p:grpSpPr>
        <p:sp>
          <p:nvSpPr>
            <p:cNvPr id="82973" name="Text Box 27"/>
            <p:cNvSpPr txBox="1">
              <a:spLocks noChangeArrowheads="1"/>
            </p:cNvSpPr>
            <p:nvPr/>
          </p:nvSpPr>
          <p:spPr bwMode="auto">
            <a:xfrm>
              <a:off x="914400" y="3810000"/>
              <a:ext cx="15843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DEPARTMENT</a:t>
              </a:r>
            </a:p>
          </p:txBody>
        </p:sp>
        <p:sp>
          <p:nvSpPr>
            <p:cNvPr id="82974" name="AutoShape 28"/>
            <p:cNvSpPr>
              <a:spLocks noChangeArrowheads="1"/>
            </p:cNvSpPr>
            <p:nvPr/>
          </p:nvSpPr>
          <p:spPr bwMode="auto">
            <a:xfrm>
              <a:off x="2971800" y="3733800"/>
              <a:ext cx="1214438" cy="457200"/>
            </a:xfrm>
            <a:prstGeom prst="diamond">
              <a:avLst/>
            </a:prstGeom>
            <a:solidFill>
              <a:schemeClr val="accent1"/>
            </a:solidFill>
            <a:ln w="9525">
              <a:solidFill>
                <a:schemeClr val="tx1"/>
              </a:solidFill>
              <a:miter lim="800000"/>
              <a:headEnd/>
              <a:tailEnd/>
            </a:ln>
          </p:spPr>
          <p:txBody>
            <a:bodyPr wrap="none" anchor="ctr"/>
            <a:lstStyle/>
            <a:p>
              <a:pPr algn="ctr"/>
              <a:r>
                <a:rPr lang="en-US" sz="1200" i="0"/>
                <a:t>EMPLOYS</a:t>
              </a:r>
            </a:p>
          </p:txBody>
        </p:sp>
        <p:sp>
          <p:nvSpPr>
            <p:cNvPr id="82975" name="Text Box 29"/>
            <p:cNvSpPr txBox="1">
              <a:spLocks noChangeArrowheads="1"/>
            </p:cNvSpPr>
            <p:nvPr/>
          </p:nvSpPr>
          <p:spPr bwMode="auto">
            <a:xfrm>
              <a:off x="4648200" y="3810000"/>
              <a:ext cx="12541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EMPLOYEE</a:t>
              </a:r>
            </a:p>
          </p:txBody>
        </p:sp>
        <p:sp>
          <p:nvSpPr>
            <p:cNvPr id="3" name="Line 30"/>
            <p:cNvSpPr>
              <a:spLocks noChangeShapeType="1"/>
            </p:cNvSpPr>
            <p:nvPr/>
          </p:nvSpPr>
          <p:spPr bwMode="auto">
            <a:xfrm flipH="1">
              <a:off x="2514600" y="396240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77" name="Line 31"/>
            <p:cNvSpPr>
              <a:spLocks noChangeShapeType="1"/>
            </p:cNvSpPr>
            <p:nvPr/>
          </p:nvSpPr>
          <p:spPr bwMode="auto">
            <a:xfrm>
              <a:off x="4191000" y="396240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2978" name="Text Box 32"/>
            <p:cNvSpPr txBox="1">
              <a:spLocks noChangeArrowheads="1"/>
            </p:cNvSpPr>
            <p:nvPr/>
          </p:nvSpPr>
          <p:spPr bwMode="auto">
            <a:xfrm>
              <a:off x="2590800" y="3733800"/>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82979" name="Text Box 33"/>
            <p:cNvSpPr txBox="1">
              <a:spLocks noChangeArrowheads="1"/>
            </p:cNvSpPr>
            <p:nvPr/>
          </p:nvSpPr>
          <p:spPr bwMode="auto">
            <a:xfrm>
              <a:off x="4184650" y="3733800"/>
              <a:ext cx="3190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M</a:t>
              </a:r>
            </a:p>
          </p:txBody>
        </p:sp>
      </p:grpSp>
      <p:sp>
        <p:nvSpPr>
          <p:cNvPr id="82969" name="Line 34"/>
          <p:cNvSpPr>
            <a:spLocks noChangeShapeType="1"/>
          </p:cNvSpPr>
          <p:nvPr/>
        </p:nvSpPr>
        <p:spPr bwMode="auto">
          <a:xfrm flipV="1">
            <a:off x="4098140" y="2133600"/>
            <a:ext cx="1083460" cy="93206"/>
          </a:xfrm>
          <a:prstGeom prst="line">
            <a:avLst/>
          </a:prstGeom>
          <a:noFill/>
          <a:ln w="3810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2976" name="Freeform 35"/>
          <p:cNvSpPr>
            <a:spLocks/>
          </p:cNvSpPr>
          <p:nvPr/>
        </p:nvSpPr>
        <p:spPr bwMode="auto">
          <a:xfrm>
            <a:off x="5711825" y="3146841"/>
            <a:ext cx="762000" cy="851078"/>
          </a:xfrm>
          <a:custGeom>
            <a:avLst/>
            <a:gdLst>
              <a:gd name="T0" fmla="*/ 2147483647 w 480"/>
              <a:gd name="T1" fmla="*/ 0 h 336"/>
              <a:gd name="T2" fmla="*/ 2147483647 w 480"/>
              <a:gd name="T3" fmla="*/ 2147483647 h 336"/>
              <a:gd name="T4" fmla="*/ 2147483647 w 480"/>
              <a:gd name="T5" fmla="*/ 2147483647 h 336"/>
              <a:gd name="T6" fmla="*/ 0 w 480"/>
              <a:gd name="T7" fmla="*/ 2147483647 h 336"/>
              <a:gd name="T8" fmla="*/ 0 60000 65536"/>
              <a:gd name="T9" fmla="*/ 0 60000 65536"/>
              <a:gd name="T10" fmla="*/ 0 60000 65536"/>
              <a:gd name="T11" fmla="*/ 0 60000 65536"/>
              <a:gd name="T12" fmla="*/ 0 w 480"/>
              <a:gd name="T13" fmla="*/ 0 h 336"/>
              <a:gd name="T14" fmla="*/ 480 w 480"/>
              <a:gd name="T15" fmla="*/ 336 h 336"/>
            </a:gdLst>
            <a:ahLst/>
            <a:cxnLst>
              <a:cxn ang="T8">
                <a:pos x="T0" y="T1"/>
              </a:cxn>
              <a:cxn ang="T9">
                <a:pos x="T2" y="T3"/>
              </a:cxn>
              <a:cxn ang="T10">
                <a:pos x="T4" y="T5"/>
              </a:cxn>
              <a:cxn ang="T11">
                <a:pos x="T6" y="T7"/>
              </a:cxn>
            </a:cxnLst>
            <a:rect l="T12" t="T13" r="T14" b="T15"/>
            <a:pathLst>
              <a:path w="480" h="336">
                <a:moveTo>
                  <a:pt x="480" y="0"/>
                </a:moveTo>
                <a:cubicBezTo>
                  <a:pt x="476" y="48"/>
                  <a:pt x="472" y="96"/>
                  <a:pt x="432" y="144"/>
                </a:cubicBezTo>
                <a:cubicBezTo>
                  <a:pt x="392" y="192"/>
                  <a:pt x="312" y="256"/>
                  <a:pt x="240" y="288"/>
                </a:cubicBezTo>
                <a:cubicBezTo>
                  <a:pt x="168" y="320"/>
                  <a:pt x="84" y="328"/>
                  <a:pt x="0" y="336"/>
                </a:cubicBezTo>
              </a:path>
            </a:pathLst>
          </a:custGeom>
          <a:noFill/>
          <a:ln w="38100">
            <a:solidFill>
              <a:schemeClr val="accent2"/>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 name="Rounded Rectangular Callout 3"/>
          <p:cNvSpPr/>
          <p:nvPr/>
        </p:nvSpPr>
        <p:spPr bwMode="auto">
          <a:xfrm>
            <a:off x="606425" y="2667000"/>
            <a:ext cx="1298575" cy="612648"/>
          </a:xfrm>
          <a:prstGeom prst="wedgeRoundRectCallout">
            <a:avLst>
              <a:gd name="adj1" fmla="val 89015"/>
              <a:gd name="adj2" fmla="val -57163"/>
              <a:gd name="adj3" fmla="val 16667"/>
            </a:avLst>
          </a:prstGeom>
          <a:solidFill>
            <a:srgbClr val="FFCDCD"/>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Comic Sans MS" pitchFamily="66" charset="0"/>
              </a:rPr>
              <a:t>Dummy record</a:t>
            </a:r>
            <a:r>
              <a:rPr kumimoji="0" lang="en-US" sz="1600" b="0" i="1" u="none" strike="noStrike" cap="none" normalizeH="0" dirty="0">
                <a:ln>
                  <a:noFill/>
                </a:ln>
                <a:solidFill>
                  <a:schemeClr val="tx1"/>
                </a:solidFill>
                <a:effectLst/>
                <a:latin typeface="Comic Sans MS" pitchFamily="66" charset="0"/>
              </a:rPr>
              <a:t> type</a:t>
            </a:r>
            <a:endParaRPr kumimoji="0" lang="en-US" sz="1600" b="0" i="1" u="none" strike="noStrike" cap="none" normalizeH="0" baseline="0" dirty="0">
              <a:ln>
                <a:noFill/>
              </a:ln>
              <a:solidFill>
                <a:schemeClr val="tx1"/>
              </a:solidFill>
              <a:effectLst/>
              <a:latin typeface="Comic Sans MS" pitchFamily="66" charset="0"/>
            </a:endParaRPr>
          </a:p>
        </p:txBody>
      </p:sp>
      <p:sp>
        <p:nvSpPr>
          <p:cNvPr id="35" name="TextBox 34"/>
          <p:cNvSpPr txBox="1"/>
          <p:nvPr/>
        </p:nvSpPr>
        <p:spPr>
          <a:xfrm>
            <a:off x="350785" y="1110734"/>
            <a:ext cx="1401346" cy="369332"/>
          </a:xfrm>
          <a:prstGeom prst="rect">
            <a:avLst/>
          </a:prstGeom>
          <a:noFill/>
          <a:ln>
            <a:solidFill>
              <a:srgbClr val="FF0000"/>
            </a:solidFill>
          </a:ln>
        </p:spPr>
        <p:txBody>
          <a:bodyPr wrap="none" rtlCol="0">
            <a:spAutoFit/>
          </a:bodyPr>
          <a:lstStyle/>
          <a:p>
            <a:r>
              <a:rPr lang="en-US" sz="1800" dirty="0">
                <a:solidFill>
                  <a:srgbClr val="FF0000"/>
                </a:solidFill>
              </a:rPr>
              <a:t>Database 2</a:t>
            </a:r>
          </a:p>
        </p:txBody>
      </p:sp>
      <p:sp>
        <p:nvSpPr>
          <p:cNvPr id="36" name="TextBox 35"/>
          <p:cNvSpPr txBox="1"/>
          <p:nvPr/>
        </p:nvSpPr>
        <p:spPr>
          <a:xfrm>
            <a:off x="947737" y="4226519"/>
            <a:ext cx="4076757" cy="400110"/>
          </a:xfrm>
          <a:prstGeom prst="rect">
            <a:avLst/>
          </a:prstGeom>
          <a:noFill/>
        </p:spPr>
        <p:txBody>
          <a:bodyPr wrap="none" rtlCol="0">
            <a:spAutoFit/>
          </a:bodyPr>
          <a:lstStyle/>
          <a:p>
            <a:r>
              <a:rPr lang="en-US" sz="2000" dirty="0">
                <a:solidFill>
                  <a:srgbClr val="FF0000"/>
                </a:solidFill>
              </a:rPr>
              <a:t>Database 2 in ER representation</a:t>
            </a:r>
          </a:p>
        </p:txBody>
      </p:sp>
      <p:grpSp>
        <p:nvGrpSpPr>
          <p:cNvPr id="12" name="Group 11">
            <a:extLst>
              <a:ext uri="{FF2B5EF4-FFF2-40B4-BE49-F238E27FC236}">
                <a16:creationId xmlns:a16="http://schemas.microsoft.com/office/drawing/2014/main" id="{47B52F80-2025-9F6C-2272-2B268F4FE2EA}"/>
              </a:ext>
            </a:extLst>
          </p:cNvPr>
          <p:cNvGrpSpPr/>
          <p:nvPr/>
        </p:nvGrpSpPr>
        <p:grpSpPr>
          <a:xfrm>
            <a:off x="6595023" y="3146841"/>
            <a:ext cx="2293413" cy="1604159"/>
            <a:chOff x="6513518" y="3124200"/>
            <a:chExt cx="2293413" cy="1604159"/>
          </a:xfrm>
        </p:grpSpPr>
        <p:grpSp>
          <p:nvGrpSpPr>
            <p:cNvPr id="24" name="Group 23"/>
            <p:cNvGrpSpPr/>
            <p:nvPr/>
          </p:nvGrpSpPr>
          <p:grpSpPr>
            <a:xfrm flipV="1">
              <a:off x="6750868" y="3368790"/>
              <a:ext cx="1912446" cy="1109181"/>
              <a:chOff x="6736254" y="3309295"/>
              <a:chExt cx="1912446" cy="1199347"/>
            </a:xfrm>
          </p:grpSpPr>
          <p:sp>
            <p:nvSpPr>
              <p:cNvPr id="5" name="Flowchart: Terminator 4"/>
              <p:cNvSpPr/>
              <p:nvPr/>
            </p:nvSpPr>
            <p:spPr bwMode="auto">
              <a:xfrm>
                <a:off x="6990288" y="3309295"/>
                <a:ext cx="1230904" cy="301752"/>
              </a:xfrm>
              <a:prstGeom prst="flowChartTerminator">
                <a:avLst/>
              </a:prstGeom>
              <a:solidFill>
                <a:srgbClr val="DF8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 name="Oval 5"/>
              <p:cNvSpPr/>
              <p:nvPr/>
            </p:nvSpPr>
            <p:spPr bwMode="auto">
              <a:xfrm>
                <a:off x="7078518" y="3419217"/>
                <a:ext cx="87026" cy="90012"/>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39" name="Oval 38"/>
              <p:cNvSpPr/>
              <p:nvPr/>
            </p:nvSpPr>
            <p:spPr bwMode="auto">
              <a:xfrm>
                <a:off x="7217301" y="3425464"/>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0" name="Oval 39"/>
              <p:cNvSpPr/>
              <p:nvPr/>
            </p:nvSpPr>
            <p:spPr bwMode="auto">
              <a:xfrm>
                <a:off x="7360861" y="3429534"/>
                <a:ext cx="87026" cy="90012"/>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1" name="Oval 40"/>
              <p:cNvSpPr/>
              <p:nvPr/>
            </p:nvSpPr>
            <p:spPr bwMode="auto">
              <a:xfrm>
                <a:off x="7499644" y="3435781"/>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2" name="Oval 41"/>
              <p:cNvSpPr/>
              <p:nvPr/>
            </p:nvSpPr>
            <p:spPr bwMode="auto">
              <a:xfrm>
                <a:off x="7642224" y="3429534"/>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3" name="Oval 42"/>
              <p:cNvSpPr/>
              <p:nvPr/>
            </p:nvSpPr>
            <p:spPr bwMode="auto">
              <a:xfrm>
                <a:off x="7781007" y="3435781"/>
                <a:ext cx="87026" cy="90012"/>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4" name="Oval 43"/>
              <p:cNvSpPr/>
              <p:nvPr/>
            </p:nvSpPr>
            <p:spPr bwMode="auto">
              <a:xfrm>
                <a:off x="7920770" y="3429534"/>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5" name="Oval 44"/>
              <p:cNvSpPr/>
              <p:nvPr/>
            </p:nvSpPr>
            <p:spPr bwMode="auto">
              <a:xfrm>
                <a:off x="8059553" y="3435781"/>
                <a:ext cx="87026" cy="9001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46" name="Flowchart: Terminator 45"/>
              <p:cNvSpPr/>
              <p:nvPr/>
            </p:nvSpPr>
            <p:spPr bwMode="auto">
              <a:xfrm>
                <a:off x="6736254" y="4195702"/>
                <a:ext cx="800446" cy="301752"/>
              </a:xfrm>
              <a:prstGeom prst="flowChartTerminator">
                <a:avLst/>
              </a:prstGeom>
              <a:solidFill>
                <a:srgbClr val="DF8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0" name="Oval 49"/>
              <p:cNvSpPr/>
              <p:nvPr/>
            </p:nvSpPr>
            <p:spPr bwMode="auto">
              <a:xfrm>
                <a:off x="6815152" y="4322188"/>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1" name="Oval 50"/>
              <p:cNvSpPr/>
              <p:nvPr/>
            </p:nvSpPr>
            <p:spPr bwMode="auto">
              <a:xfrm>
                <a:off x="6957732" y="4315941"/>
                <a:ext cx="87026" cy="90012"/>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2" name="Oval 51"/>
              <p:cNvSpPr/>
              <p:nvPr/>
            </p:nvSpPr>
            <p:spPr bwMode="auto">
              <a:xfrm>
                <a:off x="7096515" y="4322188"/>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3" name="Oval 52"/>
              <p:cNvSpPr/>
              <p:nvPr/>
            </p:nvSpPr>
            <p:spPr bwMode="auto">
              <a:xfrm>
                <a:off x="7236278" y="4315941"/>
                <a:ext cx="87026" cy="9001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4" name="Oval 53"/>
              <p:cNvSpPr/>
              <p:nvPr/>
            </p:nvSpPr>
            <p:spPr bwMode="auto">
              <a:xfrm>
                <a:off x="7375061" y="4322188"/>
                <a:ext cx="87026" cy="9001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5" name="Flowchart: Terminator 54"/>
              <p:cNvSpPr/>
              <p:nvPr/>
            </p:nvSpPr>
            <p:spPr bwMode="auto">
              <a:xfrm>
                <a:off x="7672608" y="4206890"/>
                <a:ext cx="976092" cy="301752"/>
              </a:xfrm>
              <a:prstGeom prst="flowChartTerminator">
                <a:avLst/>
              </a:prstGeom>
              <a:solidFill>
                <a:srgbClr val="DF85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6" name="Oval 55"/>
              <p:cNvSpPr/>
              <p:nvPr/>
            </p:nvSpPr>
            <p:spPr bwMode="auto">
              <a:xfrm>
                <a:off x="7760838" y="4316812"/>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7" name="Oval 56"/>
              <p:cNvSpPr/>
              <p:nvPr/>
            </p:nvSpPr>
            <p:spPr bwMode="auto">
              <a:xfrm>
                <a:off x="7899621" y="4323059"/>
                <a:ext cx="87026" cy="90012"/>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8" name="Oval 57"/>
              <p:cNvSpPr/>
              <p:nvPr/>
            </p:nvSpPr>
            <p:spPr bwMode="auto">
              <a:xfrm>
                <a:off x="8043181" y="4327129"/>
                <a:ext cx="87026" cy="90012"/>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59" name="Oval 58"/>
              <p:cNvSpPr/>
              <p:nvPr/>
            </p:nvSpPr>
            <p:spPr bwMode="auto">
              <a:xfrm>
                <a:off x="8181964" y="4333376"/>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0" name="Oval 59"/>
              <p:cNvSpPr/>
              <p:nvPr/>
            </p:nvSpPr>
            <p:spPr bwMode="auto">
              <a:xfrm>
                <a:off x="8324544" y="4327129"/>
                <a:ext cx="87026" cy="9001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61" name="Oval 60"/>
              <p:cNvSpPr/>
              <p:nvPr/>
            </p:nvSpPr>
            <p:spPr bwMode="auto">
              <a:xfrm>
                <a:off x="8463327" y="4333376"/>
                <a:ext cx="87026" cy="9001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cxnSp>
            <p:nvCxnSpPr>
              <p:cNvPr id="8" name="Straight Connector 7"/>
              <p:cNvCxnSpPr>
                <a:stCxn id="45" idx="4"/>
                <a:endCxn id="61" idx="0"/>
              </p:cNvCxnSpPr>
              <p:nvPr/>
            </p:nvCxnSpPr>
            <p:spPr bwMode="auto">
              <a:xfrm>
                <a:off x="8103066" y="3525793"/>
                <a:ext cx="403774" cy="807583"/>
              </a:xfrm>
              <a:prstGeom prst="line">
                <a:avLst/>
              </a:prstGeom>
              <a:solidFill>
                <a:schemeClr val="accent1"/>
              </a:solidFill>
              <a:ln w="19050" cap="flat" cmpd="sng" algn="ctr">
                <a:solidFill>
                  <a:srgbClr val="FF4343"/>
                </a:solidFill>
                <a:prstDash val="solid"/>
                <a:round/>
                <a:headEnd type="none" w="med" len="med"/>
                <a:tailEnd type="none" w="med" len="med"/>
              </a:ln>
              <a:effectLst/>
            </p:spPr>
          </p:cxnSp>
          <p:cxnSp>
            <p:nvCxnSpPr>
              <p:cNvPr id="11" name="Straight Connector 10"/>
              <p:cNvCxnSpPr>
                <a:stCxn id="61" idx="0"/>
                <a:endCxn id="43" idx="4"/>
              </p:cNvCxnSpPr>
              <p:nvPr/>
            </p:nvCxnSpPr>
            <p:spPr bwMode="auto">
              <a:xfrm flipH="1" flipV="1">
                <a:off x="7824520" y="3525793"/>
                <a:ext cx="682320" cy="807583"/>
              </a:xfrm>
              <a:prstGeom prst="line">
                <a:avLst/>
              </a:prstGeom>
              <a:solidFill>
                <a:srgbClr val="FF0000"/>
              </a:solidFill>
              <a:ln w="19050" cap="flat" cmpd="sng" algn="ctr">
                <a:solidFill>
                  <a:srgbClr val="FF4343"/>
                </a:solidFill>
                <a:prstDash val="solid"/>
                <a:round/>
                <a:headEnd type="none" w="med" len="med"/>
                <a:tailEnd type="none" w="med" len="med"/>
              </a:ln>
              <a:effectLst/>
            </p:spPr>
          </p:cxnSp>
          <p:cxnSp>
            <p:nvCxnSpPr>
              <p:cNvPr id="13" name="Straight Connector 12"/>
              <p:cNvCxnSpPr>
                <a:stCxn id="43" idx="4"/>
                <a:endCxn id="53" idx="0"/>
              </p:cNvCxnSpPr>
              <p:nvPr/>
            </p:nvCxnSpPr>
            <p:spPr bwMode="auto">
              <a:xfrm flipH="1">
                <a:off x="7279791" y="3525793"/>
                <a:ext cx="544729" cy="790148"/>
              </a:xfrm>
              <a:prstGeom prst="line">
                <a:avLst/>
              </a:prstGeom>
              <a:solidFill>
                <a:schemeClr val="accent1"/>
              </a:solidFill>
              <a:ln w="19050" cap="flat" cmpd="sng" algn="ctr">
                <a:solidFill>
                  <a:srgbClr val="FF4343"/>
                </a:solidFill>
                <a:prstDash val="solid"/>
                <a:round/>
                <a:headEnd type="none" w="med" len="med"/>
                <a:tailEnd type="none" w="med" len="med"/>
              </a:ln>
              <a:effectLst/>
            </p:spPr>
          </p:cxnSp>
          <p:cxnSp>
            <p:nvCxnSpPr>
              <p:cNvPr id="15" name="Straight Connector 14"/>
              <p:cNvCxnSpPr>
                <a:stCxn id="45" idx="4"/>
                <a:endCxn id="54" idx="0"/>
              </p:cNvCxnSpPr>
              <p:nvPr/>
            </p:nvCxnSpPr>
            <p:spPr bwMode="auto">
              <a:xfrm flipH="1">
                <a:off x="7418574" y="3525793"/>
                <a:ext cx="684492" cy="796395"/>
              </a:xfrm>
              <a:prstGeom prst="line">
                <a:avLst/>
              </a:prstGeom>
              <a:solidFill>
                <a:schemeClr val="accent1"/>
              </a:solidFill>
              <a:ln w="19050" cap="flat" cmpd="sng" algn="ctr">
                <a:solidFill>
                  <a:srgbClr val="FF4343"/>
                </a:solidFill>
                <a:prstDash val="solid"/>
                <a:round/>
                <a:headEnd type="none" w="med" len="med"/>
                <a:tailEnd type="none" w="med" len="med"/>
              </a:ln>
              <a:effectLst/>
            </p:spPr>
          </p:cxnSp>
          <p:cxnSp>
            <p:nvCxnSpPr>
              <p:cNvPr id="73" name="Straight Connector 72"/>
              <p:cNvCxnSpPr/>
              <p:nvPr/>
            </p:nvCxnSpPr>
            <p:spPr bwMode="auto">
              <a:xfrm flipH="1">
                <a:off x="7017146" y="3491661"/>
                <a:ext cx="89300" cy="813963"/>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75" name="Straight Connector 74"/>
              <p:cNvCxnSpPr>
                <a:endCxn id="51" idx="7"/>
              </p:cNvCxnSpPr>
              <p:nvPr/>
            </p:nvCxnSpPr>
            <p:spPr bwMode="auto">
              <a:xfrm flipH="1">
                <a:off x="7032013" y="3528916"/>
                <a:ext cx="352663" cy="800207"/>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77" name="Straight Connector 76"/>
              <p:cNvCxnSpPr>
                <a:stCxn id="40" idx="4"/>
              </p:cNvCxnSpPr>
              <p:nvPr/>
            </p:nvCxnSpPr>
            <p:spPr bwMode="auto">
              <a:xfrm>
                <a:off x="7404374" y="3519546"/>
                <a:ext cx="677563" cy="827032"/>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78" name="Straight Connector 77"/>
              <p:cNvCxnSpPr>
                <a:endCxn id="57" idx="1"/>
              </p:cNvCxnSpPr>
              <p:nvPr/>
            </p:nvCxnSpPr>
            <p:spPr bwMode="auto">
              <a:xfrm>
                <a:off x="7097846" y="3499775"/>
                <a:ext cx="814520" cy="836466"/>
              </a:xfrm>
              <a:prstGeom prst="line">
                <a:avLst/>
              </a:prstGeom>
              <a:solidFill>
                <a:schemeClr val="accent1"/>
              </a:solidFill>
              <a:ln w="19050" cap="flat" cmpd="sng" algn="ctr">
                <a:solidFill>
                  <a:srgbClr val="0070C0"/>
                </a:solidFill>
                <a:prstDash val="solid"/>
                <a:round/>
                <a:headEnd type="none" w="med" len="med"/>
                <a:tailEnd type="none" w="med" len="med"/>
              </a:ln>
              <a:effectLst/>
            </p:spPr>
          </p:cxnSp>
        </p:grpSp>
        <p:sp>
          <p:nvSpPr>
            <p:cNvPr id="7" name="TextBox 6">
              <a:extLst>
                <a:ext uri="{FF2B5EF4-FFF2-40B4-BE49-F238E27FC236}">
                  <a16:creationId xmlns:a16="http://schemas.microsoft.com/office/drawing/2014/main" id="{50401C43-10D9-28EE-7A2C-813A86504F12}"/>
                </a:ext>
              </a:extLst>
            </p:cNvPr>
            <p:cNvSpPr txBox="1"/>
            <p:nvPr/>
          </p:nvSpPr>
          <p:spPr>
            <a:xfrm>
              <a:off x="6513518" y="3135258"/>
              <a:ext cx="1244251" cy="276999"/>
            </a:xfrm>
            <a:prstGeom prst="rect">
              <a:avLst/>
            </a:prstGeom>
            <a:noFill/>
          </p:spPr>
          <p:txBody>
            <a:bodyPr wrap="none" rtlCol="0">
              <a:spAutoFit/>
            </a:bodyPr>
            <a:lstStyle/>
            <a:p>
              <a:r>
                <a:rPr lang="en-US" sz="1200" dirty="0"/>
                <a:t>DEPARTMENT</a:t>
              </a:r>
            </a:p>
          </p:txBody>
        </p:sp>
        <p:sp>
          <p:nvSpPr>
            <p:cNvPr id="9" name="TextBox 8">
              <a:extLst>
                <a:ext uri="{FF2B5EF4-FFF2-40B4-BE49-F238E27FC236}">
                  <a16:creationId xmlns:a16="http://schemas.microsoft.com/office/drawing/2014/main" id="{366E587A-629B-AB70-A3FD-6DB2518B0040}"/>
                </a:ext>
              </a:extLst>
            </p:cNvPr>
            <p:cNvSpPr txBox="1"/>
            <p:nvPr/>
          </p:nvSpPr>
          <p:spPr>
            <a:xfrm>
              <a:off x="7811146" y="3124200"/>
              <a:ext cx="995785" cy="276999"/>
            </a:xfrm>
            <a:prstGeom prst="rect">
              <a:avLst/>
            </a:prstGeom>
            <a:noFill/>
          </p:spPr>
          <p:txBody>
            <a:bodyPr wrap="none" rtlCol="0">
              <a:spAutoFit/>
            </a:bodyPr>
            <a:lstStyle/>
            <a:p>
              <a:r>
                <a:rPr lang="en-US" sz="1200" dirty="0"/>
                <a:t>EMPLOYEE</a:t>
              </a:r>
            </a:p>
          </p:txBody>
        </p:sp>
        <p:sp>
          <p:nvSpPr>
            <p:cNvPr id="10" name="TextBox 9">
              <a:extLst>
                <a:ext uri="{FF2B5EF4-FFF2-40B4-BE49-F238E27FC236}">
                  <a16:creationId xmlns:a16="http://schemas.microsoft.com/office/drawing/2014/main" id="{8366182B-D8F6-4CC0-9D65-C55EBEE7F102}"/>
                </a:ext>
              </a:extLst>
            </p:cNvPr>
            <p:cNvSpPr txBox="1"/>
            <p:nvPr/>
          </p:nvSpPr>
          <p:spPr>
            <a:xfrm>
              <a:off x="7318941" y="4451360"/>
              <a:ext cx="659155" cy="276999"/>
            </a:xfrm>
            <a:prstGeom prst="rect">
              <a:avLst/>
            </a:prstGeom>
            <a:noFill/>
          </p:spPr>
          <p:txBody>
            <a:bodyPr wrap="none" rtlCol="0">
              <a:spAutoFit/>
            </a:bodyPr>
            <a:lstStyle/>
            <a:p>
              <a:r>
                <a:rPr lang="en-US" sz="1200" dirty="0"/>
                <a:t>WORK</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2976"/>
                                        </p:tgtEl>
                                        <p:attrNameLst>
                                          <p:attrName>style.visibility</p:attrName>
                                        </p:attrNameLst>
                                      </p:cBhvr>
                                      <p:to>
                                        <p:strVal val="visible"/>
                                      </p:to>
                                    </p:set>
                                    <p:animEffect transition="in" filter="wipe(right)">
                                      <p:cBhvr>
                                        <p:cTn id="7" dur="500"/>
                                        <p:tgtEl>
                                          <p:spTgt spid="8297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947">
                                            <p:txEl>
                                              <p:pRg st="1" end="1"/>
                                            </p:txEl>
                                          </p:spTgt>
                                        </p:tgtEl>
                                        <p:attrNameLst>
                                          <p:attrName>style.visibility</p:attrName>
                                        </p:attrNameLst>
                                      </p:cBhvr>
                                      <p:to>
                                        <p:strVal val="visible"/>
                                      </p:to>
                                    </p:set>
                                    <p:animEffect transition="in" filter="wipe(left)">
                                      <p:cBhvr>
                                        <p:cTn id="15" dur="500"/>
                                        <p:tgtEl>
                                          <p:spTgt spid="829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wipe(left)">
                                      <p:cBhvr>
                                        <p:cTn id="20"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06" y="152400"/>
            <a:ext cx="7772400" cy="533400"/>
          </a:xfrm>
        </p:spPr>
        <p:txBody>
          <a:bodyPr/>
          <a:lstStyle/>
          <a:p>
            <a:r>
              <a:rPr lang="en-US" dirty="0">
                <a:latin typeface="Calibri" panose="020F0502020204030204" pitchFamily="34" charset="0"/>
                <a:cs typeface="Calibri" panose="020F0502020204030204" pitchFamily="34" charset="0"/>
              </a:rPr>
              <a:t>After Translation</a:t>
            </a:r>
          </a:p>
        </p:txBody>
      </p:sp>
      <p:grpSp>
        <p:nvGrpSpPr>
          <p:cNvPr id="4" name="Group 77"/>
          <p:cNvGrpSpPr>
            <a:grpSpLocks/>
          </p:cNvGrpSpPr>
          <p:nvPr/>
        </p:nvGrpSpPr>
        <p:grpSpPr bwMode="auto">
          <a:xfrm>
            <a:off x="568295" y="3697210"/>
            <a:ext cx="4191000" cy="1752600"/>
            <a:chOff x="609600" y="4495800"/>
            <a:chExt cx="4191000" cy="1752600"/>
          </a:xfrm>
        </p:grpSpPr>
        <p:sp>
          <p:nvSpPr>
            <p:cNvPr id="5" name="Oval 54"/>
            <p:cNvSpPr>
              <a:spLocks noChangeArrowheads="1"/>
            </p:cNvSpPr>
            <p:nvPr/>
          </p:nvSpPr>
          <p:spPr bwMode="auto">
            <a:xfrm>
              <a:off x="609600" y="45720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dirty="0"/>
                <a:t>ENO</a:t>
              </a:r>
            </a:p>
          </p:txBody>
        </p:sp>
        <p:sp>
          <p:nvSpPr>
            <p:cNvPr id="6" name="Oval 55"/>
            <p:cNvSpPr>
              <a:spLocks noChangeArrowheads="1"/>
            </p:cNvSpPr>
            <p:nvPr/>
          </p:nvSpPr>
          <p:spPr bwMode="auto">
            <a:xfrm>
              <a:off x="1295400" y="4572000"/>
              <a:ext cx="7620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ENAME</a:t>
              </a:r>
            </a:p>
          </p:txBody>
        </p:sp>
        <p:sp>
          <p:nvSpPr>
            <p:cNvPr id="7" name="Oval 56"/>
            <p:cNvSpPr>
              <a:spLocks noChangeArrowheads="1"/>
            </p:cNvSpPr>
            <p:nvPr/>
          </p:nvSpPr>
          <p:spPr bwMode="auto">
            <a:xfrm>
              <a:off x="685800" y="5638800"/>
              <a:ext cx="6096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TITLE</a:t>
              </a:r>
            </a:p>
          </p:txBody>
        </p:sp>
        <p:sp>
          <p:nvSpPr>
            <p:cNvPr id="8" name="Oval 57"/>
            <p:cNvSpPr>
              <a:spLocks noChangeArrowheads="1"/>
            </p:cNvSpPr>
            <p:nvPr/>
          </p:nvSpPr>
          <p:spPr bwMode="auto">
            <a:xfrm>
              <a:off x="1447800" y="56388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SAL</a:t>
              </a:r>
            </a:p>
          </p:txBody>
        </p:sp>
        <p:sp>
          <p:nvSpPr>
            <p:cNvPr id="9" name="Text Box 58"/>
            <p:cNvSpPr txBox="1">
              <a:spLocks noChangeArrowheads="1"/>
            </p:cNvSpPr>
            <p:nvPr/>
          </p:nvSpPr>
          <p:spPr bwMode="auto">
            <a:xfrm>
              <a:off x="990600" y="5029200"/>
              <a:ext cx="736600" cy="366713"/>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   E   </a:t>
              </a:r>
            </a:p>
          </p:txBody>
        </p:sp>
        <p:sp>
          <p:nvSpPr>
            <p:cNvPr id="10" name="AutoShape 62"/>
            <p:cNvSpPr>
              <a:spLocks noChangeArrowheads="1"/>
            </p:cNvSpPr>
            <p:nvPr/>
          </p:nvSpPr>
          <p:spPr bwMode="auto">
            <a:xfrm rot="-81441">
              <a:off x="2209800" y="4987925"/>
              <a:ext cx="841375" cy="422275"/>
            </a:xfrm>
            <a:prstGeom prst="diamond">
              <a:avLst/>
            </a:prstGeom>
            <a:solidFill>
              <a:srgbClr val="CC99FF"/>
            </a:solidFill>
            <a:ln w="9525">
              <a:solidFill>
                <a:schemeClr val="tx1"/>
              </a:solidFill>
              <a:miter lim="800000"/>
              <a:headEnd/>
              <a:tailEnd/>
            </a:ln>
          </p:spPr>
          <p:txBody>
            <a:bodyPr wrap="none" anchor="ctr"/>
            <a:lstStyle/>
            <a:p>
              <a:pPr algn="ctr"/>
              <a:r>
                <a:rPr lang="en-US" sz="1600" i="0"/>
                <a:t>G</a:t>
              </a:r>
            </a:p>
          </p:txBody>
        </p:sp>
        <p:sp>
          <p:nvSpPr>
            <p:cNvPr id="11" name="Oval 63"/>
            <p:cNvSpPr>
              <a:spLocks noChangeArrowheads="1"/>
            </p:cNvSpPr>
            <p:nvPr/>
          </p:nvSpPr>
          <p:spPr bwMode="auto">
            <a:xfrm>
              <a:off x="3733800" y="5867400"/>
              <a:ext cx="6096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CNAME</a:t>
              </a:r>
            </a:p>
          </p:txBody>
        </p:sp>
        <p:sp>
          <p:nvSpPr>
            <p:cNvPr id="12" name="Oval 64"/>
            <p:cNvSpPr>
              <a:spLocks noChangeArrowheads="1"/>
            </p:cNvSpPr>
            <p:nvPr/>
          </p:nvSpPr>
          <p:spPr bwMode="auto">
            <a:xfrm>
              <a:off x="4191000" y="55626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LOC</a:t>
              </a:r>
            </a:p>
          </p:txBody>
        </p:sp>
        <p:sp>
          <p:nvSpPr>
            <p:cNvPr id="13" name="Text Box 65"/>
            <p:cNvSpPr txBox="1">
              <a:spLocks noChangeArrowheads="1"/>
            </p:cNvSpPr>
            <p:nvPr/>
          </p:nvSpPr>
          <p:spPr bwMode="auto">
            <a:xfrm>
              <a:off x="3508375" y="5029200"/>
              <a:ext cx="746125" cy="366713"/>
            </a:xfrm>
            <a:prstGeom prst="rect">
              <a:avLst/>
            </a:prstGeom>
            <a:solidFill>
              <a:srgbClr val="FFD5AB"/>
            </a:solidFill>
            <a:ln w="9525">
              <a:solidFill>
                <a:srgbClr val="000000"/>
              </a:solidFill>
              <a:miter lim="800000"/>
              <a:headEnd/>
              <a:tailEnd/>
            </a:ln>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dirty="0"/>
                <a:t>   J   </a:t>
              </a:r>
            </a:p>
          </p:txBody>
        </p:sp>
        <p:sp>
          <p:nvSpPr>
            <p:cNvPr id="14" name="Oval 66"/>
            <p:cNvSpPr>
              <a:spLocks noChangeArrowheads="1"/>
            </p:cNvSpPr>
            <p:nvPr/>
          </p:nvSpPr>
          <p:spPr bwMode="auto">
            <a:xfrm>
              <a:off x="3124200" y="5562600"/>
              <a:ext cx="685800" cy="3810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BUDGET</a:t>
              </a:r>
            </a:p>
          </p:txBody>
        </p:sp>
        <p:sp>
          <p:nvSpPr>
            <p:cNvPr id="15" name="Oval 67"/>
            <p:cNvSpPr>
              <a:spLocks noChangeArrowheads="1"/>
            </p:cNvSpPr>
            <p:nvPr/>
          </p:nvSpPr>
          <p:spPr bwMode="auto">
            <a:xfrm>
              <a:off x="3124200" y="44958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dirty="0"/>
                <a:t>JNO</a:t>
              </a:r>
            </a:p>
          </p:txBody>
        </p:sp>
        <p:sp>
          <p:nvSpPr>
            <p:cNvPr id="16" name="Oval 68"/>
            <p:cNvSpPr>
              <a:spLocks noChangeArrowheads="1"/>
            </p:cNvSpPr>
            <p:nvPr/>
          </p:nvSpPr>
          <p:spPr bwMode="auto">
            <a:xfrm>
              <a:off x="3810000" y="4495800"/>
              <a:ext cx="7620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JNAME</a:t>
              </a:r>
            </a:p>
          </p:txBody>
        </p:sp>
        <p:sp>
          <p:nvSpPr>
            <p:cNvPr id="17" name="Oval 69"/>
            <p:cNvSpPr>
              <a:spLocks noChangeArrowheads="1"/>
            </p:cNvSpPr>
            <p:nvPr/>
          </p:nvSpPr>
          <p:spPr bwMode="auto">
            <a:xfrm>
              <a:off x="2286000" y="5562600"/>
              <a:ext cx="609600" cy="2286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dirty="0"/>
                <a:t>DUR</a:t>
              </a:r>
            </a:p>
          </p:txBody>
        </p:sp>
        <p:sp>
          <p:nvSpPr>
            <p:cNvPr id="18" name="Oval 70"/>
            <p:cNvSpPr>
              <a:spLocks noChangeArrowheads="1"/>
            </p:cNvSpPr>
            <p:nvPr/>
          </p:nvSpPr>
          <p:spPr bwMode="auto">
            <a:xfrm>
              <a:off x="2286000" y="4572000"/>
              <a:ext cx="609600" cy="304800"/>
            </a:xfrm>
            <a:prstGeom prst="ellipse">
              <a:avLst/>
            </a:prstGeom>
            <a:solidFill>
              <a:srgbClr val="9DFFE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RESP</a:t>
              </a:r>
            </a:p>
          </p:txBody>
        </p:sp>
        <p:sp>
          <p:nvSpPr>
            <p:cNvPr id="19" name="Line 71"/>
            <p:cNvSpPr>
              <a:spLocks noChangeShapeType="1"/>
            </p:cNvSpPr>
            <p:nvPr/>
          </p:nvSpPr>
          <p:spPr bwMode="auto">
            <a:xfrm>
              <a:off x="1066800" y="48768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Line 72"/>
            <p:cNvSpPr>
              <a:spLocks noChangeShapeType="1"/>
            </p:cNvSpPr>
            <p:nvPr/>
          </p:nvSpPr>
          <p:spPr bwMode="auto">
            <a:xfrm flipH="1">
              <a:off x="1600200" y="48768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 name="Line 77"/>
            <p:cNvSpPr>
              <a:spLocks noChangeShapeType="1"/>
            </p:cNvSpPr>
            <p:nvPr/>
          </p:nvSpPr>
          <p:spPr bwMode="auto">
            <a:xfrm flipH="1">
              <a:off x="2590800" y="5418438"/>
              <a:ext cx="47368" cy="1441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 name="Line 78"/>
            <p:cNvSpPr>
              <a:spLocks noChangeShapeType="1"/>
            </p:cNvSpPr>
            <p:nvPr/>
          </p:nvSpPr>
          <p:spPr bwMode="auto">
            <a:xfrm flipH="1" flipV="1">
              <a:off x="2607275" y="4899453"/>
              <a:ext cx="16475" cy="803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 name="Line 79"/>
            <p:cNvSpPr>
              <a:spLocks noChangeShapeType="1"/>
            </p:cNvSpPr>
            <p:nvPr/>
          </p:nvSpPr>
          <p:spPr bwMode="auto">
            <a:xfrm flipH="1">
              <a:off x="1740243" y="5212492"/>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Line 80"/>
            <p:cNvSpPr>
              <a:spLocks noChangeShapeType="1"/>
            </p:cNvSpPr>
            <p:nvPr/>
          </p:nvSpPr>
          <p:spPr bwMode="auto">
            <a:xfrm>
              <a:off x="3048000" y="5181600"/>
              <a:ext cx="457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Line 81"/>
            <p:cNvSpPr>
              <a:spLocks noChangeShapeType="1"/>
            </p:cNvSpPr>
            <p:nvPr/>
          </p:nvSpPr>
          <p:spPr bwMode="auto">
            <a:xfrm flipH="1" flipV="1">
              <a:off x="3505200" y="4800600"/>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82"/>
            <p:cNvSpPr>
              <a:spLocks noChangeShapeType="1"/>
            </p:cNvSpPr>
            <p:nvPr/>
          </p:nvSpPr>
          <p:spPr bwMode="auto">
            <a:xfrm flipV="1">
              <a:off x="4114800" y="4800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Line 83"/>
            <p:cNvSpPr>
              <a:spLocks noChangeShapeType="1"/>
            </p:cNvSpPr>
            <p:nvPr/>
          </p:nvSpPr>
          <p:spPr bwMode="auto">
            <a:xfrm flipH="1">
              <a:off x="3581400" y="5410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Line 84"/>
            <p:cNvSpPr>
              <a:spLocks noChangeShapeType="1"/>
            </p:cNvSpPr>
            <p:nvPr/>
          </p:nvSpPr>
          <p:spPr bwMode="auto">
            <a:xfrm>
              <a:off x="3917092" y="5393724"/>
              <a:ext cx="121508" cy="4736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85"/>
            <p:cNvSpPr>
              <a:spLocks noChangeShapeType="1"/>
            </p:cNvSpPr>
            <p:nvPr/>
          </p:nvSpPr>
          <p:spPr bwMode="auto">
            <a:xfrm>
              <a:off x="4191000" y="5410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Text Box 86"/>
            <p:cNvSpPr txBox="1">
              <a:spLocks noChangeArrowheads="1"/>
            </p:cNvSpPr>
            <p:nvPr/>
          </p:nvSpPr>
          <p:spPr bwMode="auto">
            <a:xfrm>
              <a:off x="1752600" y="4953000"/>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31" name="Text Box 87"/>
            <p:cNvSpPr txBox="1">
              <a:spLocks noChangeArrowheads="1"/>
            </p:cNvSpPr>
            <p:nvPr/>
          </p:nvSpPr>
          <p:spPr bwMode="auto">
            <a:xfrm>
              <a:off x="3116263" y="4953000"/>
              <a:ext cx="3190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dirty="0">
                  <a:solidFill>
                    <a:srgbClr val="800000"/>
                  </a:solidFill>
                </a:rPr>
                <a:t>M</a:t>
              </a:r>
            </a:p>
          </p:txBody>
        </p:sp>
        <p:sp>
          <p:nvSpPr>
            <p:cNvPr id="32" name="Line 90"/>
            <p:cNvSpPr>
              <a:spLocks noChangeShapeType="1"/>
            </p:cNvSpPr>
            <p:nvPr/>
          </p:nvSpPr>
          <p:spPr bwMode="auto">
            <a:xfrm flipH="1">
              <a:off x="1066800" y="54102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91"/>
            <p:cNvSpPr>
              <a:spLocks noChangeShapeType="1"/>
            </p:cNvSpPr>
            <p:nvPr/>
          </p:nvSpPr>
          <p:spPr bwMode="auto">
            <a:xfrm>
              <a:off x="1600200" y="54102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 name="Group 34"/>
          <p:cNvGrpSpPr>
            <a:grpSpLocks/>
          </p:cNvGrpSpPr>
          <p:nvPr/>
        </p:nvGrpSpPr>
        <p:grpSpPr bwMode="auto">
          <a:xfrm>
            <a:off x="3616295" y="6078213"/>
            <a:ext cx="4987925" cy="457200"/>
            <a:chOff x="914400" y="3733800"/>
            <a:chExt cx="4987925" cy="457200"/>
          </a:xfrm>
        </p:grpSpPr>
        <p:sp>
          <p:nvSpPr>
            <p:cNvPr id="35" name="Text Box 27"/>
            <p:cNvSpPr txBox="1">
              <a:spLocks noChangeArrowheads="1"/>
            </p:cNvSpPr>
            <p:nvPr/>
          </p:nvSpPr>
          <p:spPr bwMode="auto">
            <a:xfrm>
              <a:off x="914400" y="3810000"/>
              <a:ext cx="15843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a:t>DEPARTMENT</a:t>
              </a:r>
            </a:p>
          </p:txBody>
        </p:sp>
        <p:sp>
          <p:nvSpPr>
            <p:cNvPr id="36" name="AutoShape 28"/>
            <p:cNvSpPr>
              <a:spLocks noChangeArrowheads="1"/>
            </p:cNvSpPr>
            <p:nvPr/>
          </p:nvSpPr>
          <p:spPr bwMode="auto">
            <a:xfrm>
              <a:off x="2971800" y="3733800"/>
              <a:ext cx="1214438" cy="457200"/>
            </a:xfrm>
            <a:prstGeom prst="diamond">
              <a:avLst/>
            </a:prstGeom>
            <a:solidFill>
              <a:schemeClr val="accent1"/>
            </a:solidFill>
            <a:ln w="9525">
              <a:solidFill>
                <a:schemeClr val="tx1"/>
              </a:solidFill>
              <a:miter lim="800000"/>
              <a:headEnd/>
              <a:tailEnd/>
            </a:ln>
          </p:spPr>
          <p:txBody>
            <a:bodyPr wrap="none" anchor="ctr"/>
            <a:lstStyle/>
            <a:p>
              <a:pPr algn="ctr"/>
              <a:r>
                <a:rPr lang="en-US" sz="1200" i="0"/>
                <a:t>EMPLOYS</a:t>
              </a:r>
            </a:p>
          </p:txBody>
        </p:sp>
        <p:sp>
          <p:nvSpPr>
            <p:cNvPr id="37" name="Text Box 29"/>
            <p:cNvSpPr txBox="1">
              <a:spLocks noChangeArrowheads="1"/>
            </p:cNvSpPr>
            <p:nvPr/>
          </p:nvSpPr>
          <p:spPr bwMode="auto">
            <a:xfrm>
              <a:off x="4648200" y="3810000"/>
              <a:ext cx="1254125" cy="336550"/>
            </a:xfrm>
            <a:prstGeom prst="rect">
              <a:avLst/>
            </a:prstGeom>
            <a:solidFill>
              <a:srgbClr val="CC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600" i="0" dirty="0"/>
                <a:t>EMPLOYEE</a:t>
              </a:r>
            </a:p>
          </p:txBody>
        </p:sp>
        <p:sp>
          <p:nvSpPr>
            <p:cNvPr id="38" name="Line 30"/>
            <p:cNvSpPr>
              <a:spLocks noChangeShapeType="1"/>
            </p:cNvSpPr>
            <p:nvPr/>
          </p:nvSpPr>
          <p:spPr bwMode="auto">
            <a:xfrm flipH="1">
              <a:off x="2514600" y="396240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31"/>
            <p:cNvSpPr>
              <a:spLocks noChangeShapeType="1"/>
            </p:cNvSpPr>
            <p:nvPr/>
          </p:nvSpPr>
          <p:spPr bwMode="auto">
            <a:xfrm>
              <a:off x="4191000" y="396240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Text Box 32"/>
            <p:cNvSpPr txBox="1">
              <a:spLocks noChangeArrowheads="1"/>
            </p:cNvSpPr>
            <p:nvPr/>
          </p:nvSpPr>
          <p:spPr bwMode="auto">
            <a:xfrm>
              <a:off x="2590800" y="3733800"/>
              <a:ext cx="3063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41" name="Text Box 33"/>
            <p:cNvSpPr txBox="1">
              <a:spLocks noChangeArrowheads="1"/>
            </p:cNvSpPr>
            <p:nvPr/>
          </p:nvSpPr>
          <p:spPr bwMode="auto">
            <a:xfrm>
              <a:off x="4184650" y="3733800"/>
              <a:ext cx="31908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M</a:t>
              </a:r>
            </a:p>
          </p:txBody>
        </p:sp>
      </p:grpSp>
      <p:grpSp>
        <p:nvGrpSpPr>
          <p:cNvPr id="83" name="Group 82"/>
          <p:cNvGrpSpPr/>
          <p:nvPr/>
        </p:nvGrpSpPr>
        <p:grpSpPr>
          <a:xfrm>
            <a:off x="1748276" y="945114"/>
            <a:ext cx="7010400" cy="3657600"/>
            <a:chOff x="1066800" y="2514600"/>
            <a:chExt cx="7010400" cy="3657600"/>
          </a:xfrm>
        </p:grpSpPr>
        <p:sp>
          <p:nvSpPr>
            <p:cNvPr id="42" name="Oval 12"/>
            <p:cNvSpPr>
              <a:spLocks noChangeArrowheads="1"/>
            </p:cNvSpPr>
            <p:nvPr/>
          </p:nvSpPr>
          <p:spPr bwMode="auto">
            <a:xfrm>
              <a:off x="1066800" y="2743200"/>
              <a:ext cx="9906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dirty="0"/>
                <a:t>Engineer</a:t>
              </a:r>
            </a:p>
            <a:p>
              <a:pPr algn="ctr"/>
              <a:r>
                <a:rPr lang="en-US" sz="1200" i="0" u="sng" dirty="0"/>
                <a:t>No.</a:t>
              </a:r>
            </a:p>
          </p:txBody>
        </p:sp>
        <p:sp>
          <p:nvSpPr>
            <p:cNvPr id="43" name="Oval 14"/>
            <p:cNvSpPr>
              <a:spLocks noChangeArrowheads="1"/>
            </p:cNvSpPr>
            <p:nvPr/>
          </p:nvSpPr>
          <p:spPr bwMode="auto">
            <a:xfrm>
              <a:off x="2133600" y="2743200"/>
              <a:ext cx="9906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Engineer</a:t>
              </a:r>
            </a:p>
            <a:p>
              <a:pPr algn="ctr"/>
              <a:r>
                <a:rPr lang="en-US" sz="1200" i="0"/>
                <a:t>Name</a:t>
              </a:r>
            </a:p>
          </p:txBody>
        </p:sp>
        <p:sp>
          <p:nvSpPr>
            <p:cNvPr id="44" name="Oval 15"/>
            <p:cNvSpPr>
              <a:spLocks noChangeArrowheads="1"/>
            </p:cNvSpPr>
            <p:nvPr/>
          </p:nvSpPr>
          <p:spPr bwMode="auto">
            <a:xfrm>
              <a:off x="1143000" y="40386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Title</a:t>
              </a:r>
            </a:p>
          </p:txBody>
        </p:sp>
        <p:sp>
          <p:nvSpPr>
            <p:cNvPr id="45" name="Oval 16"/>
            <p:cNvSpPr>
              <a:spLocks noChangeArrowheads="1"/>
            </p:cNvSpPr>
            <p:nvPr/>
          </p:nvSpPr>
          <p:spPr bwMode="auto">
            <a:xfrm>
              <a:off x="2133600" y="40386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Salary</a:t>
              </a:r>
            </a:p>
          </p:txBody>
        </p:sp>
        <p:sp>
          <p:nvSpPr>
            <p:cNvPr id="46" name="Oval 17"/>
            <p:cNvSpPr>
              <a:spLocks noChangeArrowheads="1"/>
            </p:cNvSpPr>
            <p:nvPr/>
          </p:nvSpPr>
          <p:spPr bwMode="auto">
            <a:xfrm>
              <a:off x="5257800" y="25146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Project</a:t>
              </a:r>
            </a:p>
            <a:p>
              <a:pPr algn="ctr"/>
              <a:r>
                <a:rPr lang="en-US" sz="1200" i="0" u="sng"/>
                <a:t>No.</a:t>
              </a:r>
            </a:p>
          </p:txBody>
        </p:sp>
        <p:sp>
          <p:nvSpPr>
            <p:cNvPr id="47" name="Oval 18"/>
            <p:cNvSpPr>
              <a:spLocks noChangeArrowheads="1"/>
            </p:cNvSpPr>
            <p:nvPr/>
          </p:nvSpPr>
          <p:spPr bwMode="auto">
            <a:xfrm>
              <a:off x="6324600" y="25146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Project</a:t>
              </a:r>
            </a:p>
            <a:p>
              <a:pPr algn="ctr"/>
              <a:r>
                <a:rPr lang="en-US" sz="1200" i="0"/>
                <a:t>Name</a:t>
              </a:r>
            </a:p>
          </p:txBody>
        </p:sp>
        <p:sp>
          <p:nvSpPr>
            <p:cNvPr id="48" name="Oval 19"/>
            <p:cNvSpPr>
              <a:spLocks noChangeArrowheads="1"/>
            </p:cNvSpPr>
            <p:nvPr/>
          </p:nvSpPr>
          <p:spPr bwMode="auto">
            <a:xfrm>
              <a:off x="7162800" y="30480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Budget</a:t>
              </a:r>
            </a:p>
          </p:txBody>
        </p:sp>
        <p:sp>
          <p:nvSpPr>
            <p:cNvPr id="49" name="Oval 20"/>
            <p:cNvSpPr>
              <a:spLocks noChangeArrowheads="1"/>
            </p:cNvSpPr>
            <p:nvPr/>
          </p:nvSpPr>
          <p:spPr bwMode="auto">
            <a:xfrm>
              <a:off x="7162800" y="37338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Location</a:t>
              </a:r>
            </a:p>
          </p:txBody>
        </p:sp>
        <p:sp>
          <p:nvSpPr>
            <p:cNvPr id="50" name="Oval 21"/>
            <p:cNvSpPr>
              <a:spLocks noChangeArrowheads="1"/>
            </p:cNvSpPr>
            <p:nvPr/>
          </p:nvSpPr>
          <p:spPr bwMode="auto">
            <a:xfrm>
              <a:off x="3733800" y="4267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Duration</a:t>
              </a:r>
            </a:p>
          </p:txBody>
        </p:sp>
        <p:sp>
          <p:nvSpPr>
            <p:cNvPr id="51" name="Oval 22"/>
            <p:cNvSpPr>
              <a:spLocks noChangeArrowheads="1"/>
            </p:cNvSpPr>
            <p:nvPr/>
          </p:nvSpPr>
          <p:spPr bwMode="auto">
            <a:xfrm>
              <a:off x="3581400" y="2514600"/>
              <a:ext cx="12192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Responsibility</a:t>
              </a:r>
            </a:p>
          </p:txBody>
        </p:sp>
        <p:sp>
          <p:nvSpPr>
            <p:cNvPr id="52" name="Oval 23"/>
            <p:cNvSpPr>
              <a:spLocks noChangeArrowheads="1"/>
            </p:cNvSpPr>
            <p:nvPr/>
          </p:nvSpPr>
          <p:spPr bwMode="auto">
            <a:xfrm>
              <a:off x="4572000" y="46482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Contract</a:t>
              </a:r>
            </a:p>
            <a:p>
              <a:pPr algn="ctr"/>
              <a:r>
                <a:rPr lang="en-US" sz="1200" i="0"/>
                <a:t>Date</a:t>
              </a:r>
            </a:p>
          </p:txBody>
        </p:sp>
        <p:sp>
          <p:nvSpPr>
            <p:cNvPr id="53" name="Oval 24"/>
            <p:cNvSpPr>
              <a:spLocks noChangeArrowheads="1"/>
            </p:cNvSpPr>
            <p:nvPr/>
          </p:nvSpPr>
          <p:spPr bwMode="auto">
            <a:xfrm>
              <a:off x="6248400" y="5638800"/>
              <a:ext cx="914400" cy="4572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a:t>Address</a:t>
              </a:r>
            </a:p>
          </p:txBody>
        </p:sp>
        <p:sp>
          <p:nvSpPr>
            <p:cNvPr id="54" name="Oval 25"/>
            <p:cNvSpPr>
              <a:spLocks noChangeArrowheads="1"/>
            </p:cNvSpPr>
            <p:nvPr/>
          </p:nvSpPr>
          <p:spPr bwMode="auto">
            <a:xfrm>
              <a:off x="5181600" y="5638800"/>
              <a:ext cx="914400" cy="533400"/>
            </a:xfrm>
            <a:prstGeom prst="ellipse">
              <a:avLst/>
            </a:prstGeom>
            <a:solidFill>
              <a:srgbClr val="9DFFE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n-US" sz="1200" i="0" u="sng"/>
                <a:t>Client</a:t>
              </a:r>
            </a:p>
            <a:p>
              <a:pPr algn="ctr"/>
              <a:r>
                <a:rPr lang="en-US" sz="1200" i="0" u="sng"/>
                <a:t>Name</a:t>
              </a:r>
            </a:p>
          </p:txBody>
        </p:sp>
        <p:sp>
          <p:nvSpPr>
            <p:cNvPr id="55" name="Text Box 26"/>
            <p:cNvSpPr txBox="1">
              <a:spLocks noChangeArrowheads="1"/>
            </p:cNvSpPr>
            <p:nvPr/>
          </p:nvSpPr>
          <p:spPr bwMode="auto">
            <a:xfrm>
              <a:off x="1358900" y="3443288"/>
              <a:ext cx="140176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ENGINEER</a:t>
              </a:r>
            </a:p>
          </p:txBody>
        </p:sp>
        <p:sp>
          <p:nvSpPr>
            <p:cNvPr id="56" name="Rectangle 27"/>
            <p:cNvSpPr>
              <a:spLocks noChangeArrowheads="1"/>
            </p:cNvSpPr>
            <p:nvPr/>
          </p:nvSpPr>
          <p:spPr bwMode="auto">
            <a:xfrm rot="-2891565">
              <a:off x="3888581" y="3355182"/>
              <a:ext cx="528637" cy="533400"/>
            </a:xfrm>
            <a:prstGeom prst="rect">
              <a:avLst/>
            </a:prstGeom>
            <a:solidFill>
              <a:srgbClr val="CC99FF"/>
            </a:solidFill>
            <a:ln w="9525">
              <a:solidFill>
                <a:schemeClr val="tx1"/>
              </a:solidFill>
              <a:miter lim="800000"/>
              <a:headEnd/>
              <a:tailEnd/>
            </a:ln>
          </p:spPr>
          <p:txBody>
            <a:bodyPr wrap="none" anchor="ctr"/>
            <a:lstStyle/>
            <a:p>
              <a:pPr algn="r"/>
              <a:endParaRPr lang="en-US"/>
            </a:p>
          </p:txBody>
        </p:sp>
        <p:sp>
          <p:nvSpPr>
            <p:cNvPr id="57" name="Text Box 28"/>
            <p:cNvSpPr txBox="1">
              <a:spLocks noChangeArrowheads="1"/>
            </p:cNvSpPr>
            <p:nvPr/>
          </p:nvSpPr>
          <p:spPr bwMode="auto">
            <a:xfrm>
              <a:off x="3833813" y="3489325"/>
              <a:ext cx="661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WORKS</a:t>
              </a:r>
            </a:p>
            <a:p>
              <a:pPr algn="ctr" eaLnBrk="1" hangingPunct="1"/>
              <a:r>
                <a:rPr lang="en-US" sz="1000" b="1" i="0"/>
                <a:t>IN</a:t>
              </a:r>
            </a:p>
          </p:txBody>
        </p:sp>
        <p:sp>
          <p:nvSpPr>
            <p:cNvPr id="58" name="Text Box 29"/>
            <p:cNvSpPr txBox="1">
              <a:spLocks noChangeArrowheads="1"/>
            </p:cNvSpPr>
            <p:nvPr/>
          </p:nvSpPr>
          <p:spPr bwMode="auto">
            <a:xfrm>
              <a:off x="5502275" y="3367088"/>
              <a:ext cx="1217613" cy="366712"/>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PROJECT</a:t>
              </a:r>
            </a:p>
          </p:txBody>
        </p:sp>
        <p:sp>
          <p:nvSpPr>
            <p:cNvPr id="59" name="AutoShape 30"/>
            <p:cNvSpPr>
              <a:spLocks noChangeArrowheads="1"/>
            </p:cNvSpPr>
            <p:nvPr/>
          </p:nvSpPr>
          <p:spPr bwMode="auto">
            <a:xfrm rot="-81441">
              <a:off x="5486400" y="3994150"/>
              <a:ext cx="1287463" cy="654050"/>
            </a:xfrm>
            <a:prstGeom prst="diamond">
              <a:avLst/>
            </a:prstGeom>
            <a:solidFill>
              <a:srgbClr val="CC99FF"/>
            </a:solidFill>
            <a:ln w="9525">
              <a:solidFill>
                <a:schemeClr val="tx1"/>
              </a:solidFill>
              <a:miter lim="800000"/>
              <a:headEnd/>
              <a:tailEnd/>
            </a:ln>
          </p:spPr>
          <p:txBody>
            <a:bodyPr wrap="none" anchor="ctr"/>
            <a:lstStyle/>
            <a:p>
              <a:pPr algn="r"/>
              <a:endParaRPr lang="en-US"/>
            </a:p>
          </p:txBody>
        </p:sp>
        <p:sp>
          <p:nvSpPr>
            <p:cNvPr id="60" name="Text Box 32"/>
            <p:cNvSpPr txBox="1">
              <a:spLocks noChangeArrowheads="1"/>
            </p:cNvSpPr>
            <p:nvPr/>
          </p:nvSpPr>
          <p:spPr bwMode="auto">
            <a:xfrm>
              <a:off x="5637213" y="4191000"/>
              <a:ext cx="10683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000" b="1" i="0"/>
                <a:t>CONTRACTED</a:t>
              </a:r>
            </a:p>
            <a:p>
              <a:pPr algn="ctr" eaLnBrk="1" hangingPunct="1"/>
              <a:r>
                <a:rPr lang="en-US" sz="1000" b="1" i="0"/>
                <a:t>BY</a:t>
              </a:r>
            </a:p>
          </p:txBody>
        </p:sp>
        <p:sp>
          <p:nvSpPr>
            <p:cNvPr id="61" name="Text Box 33"/>
            <p:cNvSpPr txBox="1">
              <a:spLocks noChangeArrowheads="1"/>
            </p:cNvSpPr>
            <p:nvPr/>
          </p:nvSpPr>
          <p:spPr bwMode="auto">
            <a:xfrm>
              <a:off x="5645150" y="4953000"/>
              <a:ext cx="1054100" cy="366713"/>
            </a:xfrm>
            <a:prstGeom prst="rect">
              <a:avLst/>
            </a:prstGeom>
            <a:solidFill>
              <a:srgbClr val="FFD5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800" i="0"/>
                <a:t>CLIENT</a:t>
              </a:r>
            </a:p>
          </p:txBody>
        </p:sp>
        <p:sp>
          <p:nvSpPr>
            <p:cNvPr id="62" name="Line 34"/>
            <p:cNvSpPr>
              <a:spLocks noChangeShapeType="1"/>
            </p:cNvSpPr>
            <p:nvPr/>
          </p:nvSpPr>
          <p:spPr bwMode="auto">
            <a:xfrm>
              <a:off x="1524000" y="3200400"/>
              <a:ext cx="76200" cy="2286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35"/>
            <p:cNvSpPr>
              <a:spLocks noChangeShapeType="1"/>
            </p:cNvSpPr>
            <p:nvPr/>
          </p:nvSpPr>
          <p:spPr bwMode="auto">
            <a:xfrm flipH="1">
              <a:off x="2438400" y="3200400"/>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Line 36"/>
            <p:cNvSpPr>
              <a:spLocks noChangeShapeType="1"/>
            </p:cNvSpPr>
            <p:nvPr/>
          </p:nvSpPr>
          <p:spPr bwMode="auto">
            <a:xfrm flipH="1">
              <a:off x="1676400" y="38100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37"/>
            <p:cNvSpPr>
              <a:spLocks noChangeShapeType="1"/>
            </p:cNvSpPr>
            <p:nvPr/>
          </p:nvSpPr>
          <p:spPr bwMode="auto">
            <a:xfrm>
              <a:off x="2514600" y="38100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Line 38"/>
            <p:cNvSpPr>
              <a:spLocks noChangeShapeType="1"/>
            </p:cNvSpPr>
            <p:nvPr/>
          </p:nvSpPr>
          <p:spPr bwMode="auto">
            <a:xfrm flipH="1">
              <a:off x="2743200" y="3657600"/>
              <a:ext cx="1066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 name="Line 39"/>
            <p:cNvSpPr>
              <a:spLocks noChangeShapeType="1"/>
            </p:cNvSpPr>
            <p:nvPr/>
          </p:nvSpPr>
          <p:spPr bwMode="auto">
            <a:xfrm flipV="1">
              <a:off x="4114800" y="2971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 name="Line 40"/>
            <p:cNvSpPr>
              <a:spLocks noChangeShapeType="1"/>
            </p:cNvSpPr>
            <p:nvPr/>
          </p:nvSpPr>
          <p:spPr bwMode="auto">
            <a:xfrm>
              <a:off x="4191000" y="40386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 name="Line 41"/>
            <p:cNvSpPr>
              <a:spLocks noChangeShapeType="1"/>
            </p:cNvSpPr>
            <p:nvPr/>
          </p:nvSpPr>
          <p:spPr bwMode="auto">
            <a:xfrm>
              <a:off x="4495800" y="35814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 name="Line 42"/>
            <p:cNvSpPr>
              <a:spLocks noChangeShapeType="1"/>
            </p:cNvSpPr>
            <p:nvPr/>
          </p:nvSpPr>
          <p:spPr bwMode="auto">
            <a:xfrm>
              <a:off x="5715000" y="2971800"/>
              <a:ext cx="76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43"/>
            <p:cNvSpPr>
              <a:spLocks noChangeShapeType="1"/>
            </p:cNvSpPr>
            <p:nvPr/>
          </p:nvSpPr>
          <p:spPr bwMode="auto">
            <a:xfrm flipH="1">
              <a:off x="6324600" y="2971800"/>
              <a:ext cx="381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44"/>
            <p:cNvSpPr>
              <a:spLocks noChangeShapeType="1"/>
            </p:cNvSpPr>
            <p:nvPr/>
          </p:nvSpPr>
          <p:spPr bwMode="auto">
            <a:xfrm flipH="1">
              <a:off x="6705600" y="3352800"/>
              <a:ext cx="457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45"/>
            <p:cNvSpPr>
              <a:spLocks noChangeShapeType="1"/>
            </p:cNvSpPr>
            <p:nvPr/>
          </p:nvSpPr>
          <p:spPr bwMode="auto">
            <a:xfrm flipH="1" flipV="1">
              <a:off x="6705600" y="3657600"/>
              <a:ext cx="457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46"/>
            <p:cNvSpPr>
              <a:spLocks noChangeShapeType="1"/>
            </p:cNvSpPr>
            <p:nvPr/>
          </p:nvSpPr>
          <p:spPr bwMode="auto">
            <a:xfrm flipV="1">
              <a:off x="6096000" y="3733800"/>
              <a:ext cx="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Line 47"/>
            <p:cNvSpPr>
              <a:spLocks noChangeShapeType="1"/>
            </p:cNvSpPr>
            <p:nvPr/>
          </p:nvSpPr>
          <p:spPr bwMode="auto">
            <a:xfrm>
              <a:off x="6096000" y="4648200"/>
              <a:ext cx="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6" name="Line 48"/>
            <p:cNvSpPr>
              <a:spLocks noChangeShapeType="1"/>
            </p:cNvSpPr>
            <p:nvPr/>
          </p:nvSpPr>
          <p:spPr bwMode="auto">
            <a:xfrm flipH="1">
              <a:off x="5791200" y="53340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Line 49"/>
            <p:cNvSpPr>
              <a:spLocks noChangeShapeType="1"/>
            </p:cNvSpPr>
            <p:nvPr/>
          </p:nvSpPr>
          <p:spPr bwMode="auto">
            <a:xfrm>
              <a:off x="6477000" y="5334000"/>
              <a:ext cx="76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50"/>
            <p:cNvSpPr>
              <a:spLocks noChangeShapeType="1"/>
            </p:cNvSpPr>
            <p:nvPr/>
          </p:nvSpPr>
          <p:spPr bwMode="auto">
            <a:xfrm flipV="1">
              <a:off x="5334000" y="4495800"/>
              <a:ext cx="457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Text Box 51"/>
            <p:cNvSpPr txBox="1">
              <a:spLocks noChangeArrowheads="1"/>
            </p:cNvSpPr>
            <p:nvPr/>
          </p:nvSpPr>
          <p:spPr bwMode="auto">
            <a:xfrm>
              <a:off x="4827588" y="3306763"/>
              <a:ext cx="252412"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1</a:t>
              </a:r>
            </a:p>
          </p:txBody>
        </p:sp>
        <p:sp>
          <p:nvSpPr>
            <p:cNvPr id="80" name="Text Box 52"/>
            <p:cNvSpPr txBox="1">
              <a:spLocks noChangeArrowheads="1"/>
            </p:cNvSpPr>
            <p:nvPr/>
          </p:nvSpPr>
          <p:spPr bwMode="auto">
            <a:xfrm>
              <a:off x="3173413" y="3429000"/>
              <a:ext cx="3063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81" name="Text Box 53"/>
            <p:cNvSpPr txBox="1">
              <a:spLocks noChangeArrowheads="1"/>
            </p:cNvSpPr>
            <p:nvPr/>
          </p:nvSpPr>
          <p:spPr bwMode="auto">
            <a:xfrm>
              <a:off x="6094413" y="3733800"/>
              <a:ext cx="3063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N</a:t>
              </a:r>
            </a:p>
          </p:txBody>
        </p:sp>
        <p:sp>
          <p:nvSpPr>
            <p:cNvPr id="82" name="Text Box 54"/>
            <p:cNvSpPr txBox="1">
              <a:spLocks noChangeArrowheads="1"/>
            </p:cNvSpPr>
            <p:nvPr/>
          </p:nvSpPr>
          <p:spPr bwMode="auto">
            <a:xfrm>
              <a:off x="6072188" y="4648200"/>
              <a:ext cx="2524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200" i="0">
                  <a:solidFill>
                    <a:srgbClr val="800000"/>
                  </a:solidFill>
                </a:rPr>
                <a:t>1</a:t>
              </a:r>
            </a:p>
          </p:txBody>
        </p:sp>
      </p:grpSp>
      <p:sp>
        <p:nvSpPr>
          <p:cNvPr id="84" name="TextBox 83"/>
          <p:cNvSpPr txBox="1"/>
          <p:nvPr/>
        </p:nvSpPr>
        <p:spPr>
          <a:xfrm>
            <a:off x="644495" y="3222834"/>
            <a:ext cx="1494320" cy="400110"/>
          </a:xfrm>
          <a:prstGeom prst="rect">
            <a:avLst/>
          </a:prstGeom>
          <a:noFill/>
          <a:ln>
            <a:solidFill>
              <a:srgbClr val="FF0000"/>
            </a:solidFill>
          </a:ln>
          <a:effectLst>
            <a:outerShdw blurRad="50800" dist="38100" dir="18900000" algn="bl" rotWithShape="0">
              <a:prstClr val="black">
                <a:alpha val="40000"/>
              </a:prstClr>
            </a:outerShdw>
          </a:effectLst>
        </p:spPr>
        <p:txBody>
          <a:bodyPr wrap="none" rtlCol="0">
            <a:spAutoFit/>
          </a:bodyPr>
          <a:lstStyle/>
          <a:p>
            <a:r>
              <a:rPr lang="en-US" sz="2000" dirty="0">
                <a:solidFill>
                  <a:srgbClr val="FF0000"/>
                </a:solidFill>
              </a:rPr>
              <a:t>Database 1</a:t>
            </a:r>
          </a:p>
        </p:txBody>
      </p:sp>
      <p:sp>
        <p:nvSpPr>
          <p:cNvPr id="85" name="TextBox 84"/>
          <p:cNvSpPr txBox="1"/>
          <p:nvPr/>
        </p:nvSpPr>
        <p:spPr>
          <a:xfrm>
            <a:off x="1852283" y="6147537"/>
            <a:ext cx="1535998" cy="400110"/>
          </a:xfrm>
          <a:prstGeom prst="rect">
            <a:avLst/>
          </a:prstGeom>
          <a:noFill/>
          <a:ln>
            <a:solidFill>
              <a:srgbClr val="FF0000"/>
            </a:solidFill>
          </a:ln>
          <a:effectLst>
            <a:outerShdw blurRad="50800" dist="38100" dir="18900000" algn="bl" rotWithShape="0">
              <a:prstClr val="black">
                <a:alpha val="40000"/>
              </a:prstClr>
            </a:outerShdw>
          </a:effectLst>
        </p:spPr>
        <p:txBody>
          <a:bodyPr wrap="none" rtlCol="0">
            <a:spAutoFit/>
          </a:bodyPr>
          <a:lstStyle/>
          <a:p>
            <a:r>
              <a:rPr lang="en-US" sz="2000" dirty="0">
                <a:solidFill>
                  <a:srgbClr val="FF0000"/>
                </a:solidFill>
              </a:rPr>
              <a:t>Database 2</a:t>
            </a:r>
          </a:p>
        </p:txBody>
      </p:sp>
      <p:sp>
        <p:nvSpPr>
          <p:cNvPr id="86" name="TextBox 85"/>
          <p:cNvSpPr txBox="1"/>
          <p:nvPr/>
        </p:nvSpPr>
        <p:spPr>
          <a:xfrm>
            <a:off x="316285" y="1694545"/>
            <a:ext cx="1535998" cy="400110"/>
          </a:xfrm>
          <a:prstGeom prst="rect">
            <a:avLst/>
          </a:prstGeom>
          <a:noFill/>
          <a:ln>
            <a:solidFill>
              <a:srgbClr val="FF0000"/>
            </a:solidFill>
          </a:ln>
          <a:effectLst>
            <a:outerShdw blurRad="50800" dist="38100" dir="18900000" algn="bl" rotWithShape="0">
              <a:prstClr val="black">
                <a:alpha val="40000"/>
              </a:prstClr>
            </a:outerShdw>
          </a:effectLst>
        </p:spPr>
        <p:txBody>
          <a:bodyPr wrap="none" rtlCol="0">
            <a:spAutoFit/>
          </a:bodyPr>
          <a:lstStyle/>
          <a:p>
            <a:r>
              <a:rPr lang="en-US" sz="2000" dirty="0">
                <a:solidFill>
                  <a:srgbClr val="FF0000"/>
                </a:solidFill>
              </a:rPr>
              <a:t>Database 3</a:t>
            </a:r>
          </a:p>
        </p:txBody>
      </p:sp>
      <p:sp>
        <p:nvSpPr>
          <p:cNvPr id="3" name="TextBox 2"/>
          <p:cNvSpPr txBox="1"/>
          <p:nvPr/>
        </p:nvSpPr>
        <p:spPr>
          <a:xfrm>
            <a:off x="5253476" y="4808381"/>
            <a:ext cx="3296462" cy="1015663"/>
          </a:xfrm>
          <a:prstGeom prst="rect">
            <a:avLst/>
          </a:prstGeom>
          <a:noFill/>
        </p:spPr>
        <p:txBody>
          <a:bodyPr wrap="square" rtlCol="0">
            <a:spAutoFit/>
          </a:bodyPr>
          <a:lstStyle/>
          <a:p>
            <a:r>
              <a:rPr lang="en-US" sz="2000" dirty="0"/>
              <a:t>All three databases in ER representation, ready for integration</a:t>
            </a:r>
          </a:p>
        </p:txBody>
      </p:sp>
    </p:spTree>
    <p:extLst>
      <p:ext uri="{BB962C8B-B14F-4D97-AF65-F5344CB8AC3E}">
        <p14:creationId xmlns:p14="http://schemas.microsoft.com/office/powerpoint/2010/main" val="309698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90282" y="152400"/>
            <a:ext cx="7772400" cy="1295400"/>
          </a:xfrm>
        </p:spPr>
        <p:txBody>
          <a:bodyPr/>
          <a:lstStyle/>
          <a:p>
            <a:pPr eaLnBrk="1" hangingPunct="1"/>
            <a:r>
              <a:rPr lang="en-US" sz="4800" b="1" dirty="0">
                <a:solidFill>
                  <a:srgbClr val="800000"/>
                </a:solidFill>
                <a:latin typeface="Comic Sans MS" pitchFamily="66" charset="0"/>
              </a:rPr>
              <a:t>Schema Integration</a:t>
            </a:r>
          </a:p>
        </p:txBody>
      </p:sp>
      <p:sp>
        <p:nvSpPr>
          <p:cNvPr id="83971" name="Rectangle 3"/>
          <p:cNvSpPr>
            <a:spLocks noGrp="1" noChangeArrowheads="1"/>
          </p:cNvSpPr>
          <p:nvPr>
            <p:ph type="body" idx="1"/>
          </p:nvPr>
        </p:nvSpPr>
        <p:spPr>
          <a:xfrm>
            <a:off x="643852" y="1371600"/>
            <a:ext cx="7784727" cy="5181600"/>
          </a:xfrm>
        </p:spPr>
        <p:txBody>
          <a:bodyPr/>
          <a:lstStyle/>
          <a:p>
            <a:pPr marL="0" indent="0" eaLnBrk="1" hangingPunct="1">
              <a:spcBef>
                <a:spcPct val="0"/>
              </a:spcBef>
              <a:spcAft>
                <a:spcPct val="70000"/>
              </a:spcAft>
              <a:buFontTx/>
              <a:buNone/>
            </a:pPr>
            <a:r>
              <a:rPr lang="en-US" sz="2800" dirty="0">
                <a:solidFill>
                  <a:srgbClr val="008C67"/>
                </a:solidFill>
                <a:latin typeface="Comic Sans MS" pitchFamily="66" charset="0"/>
              </a:rPr>
              <a:t>Schema integration follows the translation process and generates the GCS by integrating the intermediate schemas.</a:t>
            </a:r>
          </a:p>
          <a:p>
            <a:pPr marL="690563" lvl="1" indent="-457200" eaLnBrk="1" hangingPunct="1">
              <a:lnSpc>
                <a:spcPct val="90000"/>
              </a:lnSpc>
              <a:spcBef>
                <a:spcPct val="0"/>
              </a:spcBef>
              <a:spcAft>
                <a:spcPct val="35000"/>
              </a:spcAft>
              <a:buFont typeface="+mj-lt"/>
              <a:buAutoNum type="arabicParenR"/>
            </a:pPr>
            <a:r>
              <a:rPr lang="en-US" sz="2600" dirty="0">
                <a:solidFill>
                  <a:srgbClr val="800080"/>
                </a:solidFill>
                <a:latin typeface="Comic Sans MS" pitchFamily="66" charset="0"/>
              </a:rPr>
              <a:t>Identify the components of a database which are related to one another.</a:t>
            </a:r>
          </a:p>
          <a:p>
            <a:pPr marL="914400" lvl="2" indent="0" eaLnBrk="1" hangingPunct="1">
              <a:spcBef>
                <a:spcPct val="0"/>
              </a:spcBef>
              <a:spcAft>
                <a:spcPct val="70000"/>
              </a:spcAft>
              <a:buNone/>
            </a:pPr>
            <a:r>
              <a:rPr lang="en-US" dirty="0">
                <a:latin typeface="Comic Sans MS" pitchFamily="66" charset="0"/>
              </a:rPr>
              <a:t>Two components can be related as (1) equivalent, (2) one contained in the other one, (3) overlapped, or (4) disjoint.</a:t>
            </a:r>
          </a:p>
          <a:p>
            <a:pPr marL="690563" lvl="1" indent="-457200" eaLnBrk="1" hangingPunct="1">
              <a:lnSpc>
                <a:spcPct val="90000"/>
              </a:lnSpc>
              <a:spcBef>
                <a:spcPct val="0"/>
              </a:spcBef>
              <a:spcAft>
                <a:spcPct val="70000"/>
              </a:spcAft>
              <a:buFont typeface="+mj-lt"/>
              <a:buAutoNum type="arabicParenR"/>
            </a:pPr>
            <a:r>
              <a:rPr lang="en-US" sz="2600" dirty="0">
                <a:solidFill>
                  <a:srgbClr val="800080"/>
                </a:solidFill>
                <a:latin typeface="Comic Sans MS" pitchFamily="66" charset="0"/>
              </a:rPr>
              <a:t>Select the best representation for the GCS.</a:t>
            </a:r>
          </a:p>
          <a:p>
            <a:pPr marL="690563" lvl="1" indent="-457200" eaLnBrk="1" hangingPunct="1">
              <a:lnSpc>
                <a:spcPct val="90000"/>
              </a:lnSpc>
              <a:spcBef>
                <a:spcPct val="0"/>
              </a:spcBef>
              <a:spcAft>
                <a:spcPct val="35000"/>
              </a:spcAft>
              <a:buFont typeface="+mj-lt"/>
              <a:buAutoNum type="arabicParenR"/>
            </a:pPr>
            <a:r>
              <a:rPr lang="en-US" sz="2600" dirty="0">
                <a:solidFill>
                  <a:srgbClr val="800080"/>
                </a:solidFill>
                <a:latin typeface="Comic Sans MS" pitchFamily="66" charset="0"/>
              </a:rPr>
              <a:t>Integrate the components of each intermediate schema.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fade">
                                      <p:cBhvr>
                                        <p:cTn id="7" dur="1000"/>
                                        <p:tgtEl>
                                          <p:spTgt spid="83971">
                                            <p:txEl>
                                              <p:pRg st="1" end="1"/>
                                            </p:txEl>
                                          </p:spTgt>
                                        </p:tgtEl>
                                      </p:cBhvr>
                                    </p:animEffect>
                                    <p:anim calcmode="lin" valueType="num">
                                      <p:cBhvr>
                                        <p:cTn id="8"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397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3971">
                                            <p:txEl>
                                              <p:pRg st="2" end="2"/>
                                            </p:txEl>
                                          </p:spTgt>
                                        </p:tgtEl>
                                        <p:attrNameLst>
                                          <p:attrName>style.visibility</p:attrName>
                                        </p:attrNameLst>
                                      </p:cBhvr>
                                      <p:to>
                                        <p:strVal val="visible"/>
                                      </p:to>
                                    </p:set>
                                    <p:animEffect transition="in" filter="fade">
                                      <p:cBhvr>
                                        <p:cTn id="12" dur="1000"/>
                                        <p:tgtEl>
                                          <p:spTgt spid="83971">
                                            <p:txEl>
                                              <p:pRg st="2" end="2"/>
                                            </p:txEl>
                                          </p:spTgt>
                                        </p:tgtEl>
                                      </p:cBhvr>
                                    </p:animEffect>
                                    <p:anim calcmode="lin" valueType="num">
                                      <p:cBhvr>
                                        <p:cTn id="13" dur="10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39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Effect transition="in" filter="fade">
                                      <p:cBhvr>
                                        <p:cTn id="19" dur="1000"/>
                                        <p:tgtEl>
                                          <p:spTgt spid="83971">
                                            <p:txEl>
                                              <p:pRg st="3" end="3"/>
                                            </p:txEl>
                                          </p:spTgt>
                                        </p:tgtEl>
                                      </p:cBhvr>
                                    </p:animEffect>
                                    <p:anim calcmode="lin" valueType="num">
                                      <p:cBhvr>
                                        <p:cTn id="20" dur="10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39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3971">
                                            <p:txEl>
                                              <p:pRg st="4" end="4"/>
                                            </p:txEl>
                                          </p:spTgt>
                                        </p:tgtEl>
                                        <p:attrNameLst>
                                          <p:attrName>style.visibility</p:attrName>
                                        </p:attrNameLst>
                                      </p:cBhvr>
                                      <p:to>
                                        <p:strVal val="visible"/>
                                      </p:to>
                                    </p:set>
                                    <p:animEffect transition="in" filter="fade">
                                      <p:cBhvr>
                                        <p:cTn id="26" dur="1000"/>
                                        <p:tgtEl>
                                          <p:spTgt spid="83971">
                                            <p:txEl>
                                              <p:pRg st="4" end="4"/>
                                            </p:txEl>
                                          </p:spTgt>
                                        </p:tgtEl>
                                      </p:cBhvr>
                                    </p:animEffect>
                                    <p:anim calcmode="lin" valueType="num">
                                      <p:cBhvr>
                                        <p:cTn id="27" dur="10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39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838200"/>
            <a:ext cx="7772400" cy="838200"/>
          </a:xfrm>
        </p:spPr>
        <p:txBody>
          <a:bodyPr/>
          <a:lstStyle/>
          <a:p>
            <a:pPr eaLnBrk="1" hangingPunct="1"/>
            <a:r>
              <a:rPr lang="en-US" sz="3600" b="1">
                <a:solidFill>
                  <a:srgbClr val="800080"/>
                </a:solidFill>
                <a:latin typeface="Comic Sans MS" pitchFamily="66" charset="0"/>
              </a:rPr>
              <a:t>Integration Methodologies</a:t>
            </a:r>
          </a:p>
        </p:txBody>
      </p:sp>
      <p:sp>
        <p:nvSpPr>
          <p:cNvPr id="84995" name="Text Box 3"/>
          <p:cNvSpPr txBox="1">
            <a:spLocks noChangeArrowheads="1"/>
          </p:cNvSpPr>
          <p:nvPr/>
        </p:nvSpPr>
        <p:spPr bwMode="auto">
          <a:xfrm>
            <a:off x="1911350" y="2338388"/>
            <a:ext cx="1146175" cy="517525"/>
          </a:xfrm>
          <a:prstGeom prst="rect">
            <a:avLst/>
          </a:prstGeom>
          <a:solidFill>
            <a:srgbClr val="9DFFE5"/>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Integration</a:t>
            </a:r>
          </a:p>
          <a:p>
            <a:pPr algn="ctr" eaLnBrk="1" hangingPunct="1"/>
            <a:r>
              <a:rPr lang="en-US" sz="1400" i="0" dirty="0"/>
              <a:t>Process</a:t>
            </a:r>
          </a:p>
        </p:txBody>
      </p:sp>
      <p:sp>
        <p:nvSpPr>
          <p:cNvPr id="84996" name="Text Box 6"/>
          <p:cNvSpPr txBox="1">
            <a:spLocks noChangeArrowheads="1"/>
          </p:cNvSpPr>
          <p:nvPr/>
        </p:nvSpPr>
        <p:spPr bwMode="auto">
          <a:xfrm>
            <a:off x="3176588" y="3100388"/>
            <a:ext cx="668337" cy="304800"/>
          </a:xfrm>
          <a:prstGeom prst="rect">
            <a:avLst/>
          </a:prstGeom>
          <a:solidFill>
            <a:srgbClr val="9D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N-</a:t>
            </a:r>
            <a:r>
              <a:rPr lang="en-US" sz="1400" i="0" dirty="0" err="1"/>
              <a:t>ary</a:t>
            </a:r>
            <a:endParaRPr lang="en-US" sz="1400" i="0" dirty="0"/>
          </a:p>
        </p:txBody>
      </p:sp>
      <p:sp>
        <p:nvSpPr>
          <p:cNvPr id="84997" name="Text Box 7"/>
          <p:cNvSpPr txBox="1">
            <a:spLocks noChangeArrowheads="1"/>
          </p:cNvSpPr>
          <p:nvPr/>
        </p:nvSpPr>
        <p:spPr bwMode="auto">
          <a:xfrm>
            <a:off x="1366838" y="3100388"/>
            <a:ext cx="708025" cy="304800"/>
          </a:xfrm>
          <a:prstGeom prst="rect">
            <a:avLst/>
          </a:prstGeom>
          <a:solidFill>
            <a:srgbClr val="9D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a:t>Binary</a:t>
            </a:r>
          </a:p>
        </p:txBody>
      </p:sp>
      <p:sp>
        <p:nvSpPr>
          <p:cNvPr id="85002" name="Line 12"/>
          <p:cNvSpPr>
            <a:spLocks noChangeShapeType="1"/>
          </p:cNvSpPr>
          <p:nvPr/>
        </p:nvSpPr>
        <p:spPr bwMode="auto">
          <a:xfrm flipH="1">
            <a:off x="1911349" y="2889503"/>
            <a:ext cx="144222" cy="21088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3" name="Line 13"/>
          <p:cNvSpPr>
            <a:spLocks noChangeShapeType="1"/>
          </p:cNvSpPr>
          <p:nvPr/>
        </p:nvSpPr>
        <p:spPr bwMode="auto">
          <a:xfrm>
            <a:off x="2984602" y="2882189"/>
            <a:ext cx="291998" cy="21819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 name="Group 1"/>
          <p:cNvGrpSpPr/>
          <p:nvPr/>
        </p:nvGrpSpPr>
        <p:grpSpPr>
          <a:xfrm>
            <a:off x="685800" y="3429000"/>
            <a:ext cx="1828800" cy="1828800"/>
            <a:chOff x="685800" y="3429000"/>
            <a:chExt cx="1828800" cy="1828800"/>
          </a:xfrm>
        </p:grpSpPr>
        <p:sp>
          <p:nvSpPr>
            <p:cNvPr id="85000" name="Text Box 10"/>
            <p:cNvSpPr txBox="1">
              <a:spLocks noChangeArrowheads="1"/>
            </p:cNvSpPr>
            <p:nvPr/>
          </p:nvSpPr>
          <p:spPr bwMode="auto">
            <a:xfrm>
              <a:off x="1600200" y="3862388"/>
              <a:ext cx="914400" cy="304800"/>
            </a:xfrm>
            <a:prstGeom prst="rect">
              <a:avLst/>
            </a:prstGeom>
            <a:solidFill>
              <a:srgbClr val="9D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Balanced</a:t>
              </a:r>
            </a:p>
          </p:txBody>
        </p:sp>
        <p:sp>
          <p:nvSpPr>
            <p:cNvPr id="85001" name="Text Box 11"/>
            <p:cNvSpPr txBox="1">
              <a:spLocks noChangeArrowheads="1"/>
            </p:cNvSpPr>
            <p:nvPr/>
          </p:nvSpPr>
          <p:spPr bwMode="auto">
            <a:xfrm>
              <a:off x="728663" y="3862388"/>
              <a:ext cx="765175" cy="304800"/>
            </a:xfrm>
            <a:prstGeom prst="rect">
              <a:avLst/>
            </a:prstGeom>
            <a:solidFill>
              <a:srgbClr val="9D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Ladder</a:t>
              </a:r>
            </a:p>
          </p:txBody>
        </p:sp>
        <p:sp>
          <p:nvSpPr>
            <p:cNvPr id="85004" name="Line 14"/>
            <p:cNvSpPr>
              <a:spLocks noChangeShapeType="1"/>
            </p:cNvSpPr>
            <p:nvPr/>
          </p:nvSpPr>
          <p:spPr bwMode="auto">
            <a:xfrm flipH="1">
              <a:off x="1295400" y="3429000"/>
              <a:ext cx="152400" cy="4333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5" name="Line 15"/>
            <p:cNvSpPr>
              <a:spLocks noChangeShapeType="1"/>
            </p:cNvSpPr>
            <p:nvPr/>
          </p:nvSpPr>
          <p:spPr bwMode="auto">
            <a:xfrm>
              <a:off x="1905000" y="3429000"/>
              <a:ext cx="190500" cy="4333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8" name="Oval 19"/>
            <p:cNvSpPr>
              <a:spLocks noChangeArrowheads="1"/>
            </p:cNvSpPr>
            <p:nvPr/>
          </p:nvSpPr>
          <p:spPr bwMode="auto">
            <a:xfrm>
              <a:off x="1143000" y="44958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09" name="Oval 20"/>
            <p:cNvSpPr>
              <a:spLocks noChangeArrowheads="1"/>
            </p:cNvSpPr>
            <p:nvPr/>
          </p:nvSpPr>
          <p:spPr bwMode="auto">
            <a:xfrm>
              <a:off x="1295400" y="47244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10" name="Oval 21"/>
            <p:cNvSpPr>
              <a:spLocks noChangeArrowheads="1"/>
            </p:cNvSpPr>
            <p:nvPr/>
          </p:nvSpPr>
          <p:spPr bwMode="auto">
            <a:xfrm>
              <a:off x="990600" y="47244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11" name="Oval 22"/>
            <p:cNvSpPr>
              <a:spLocks noChangeArrowheads="1"/>
            </p:cNvSpPr>
            <p:nvPr/>
          </p:nvSpPr>
          <p:spPr bwMode="auto">
            <a:xfrm>
              <a:off x="8382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12" name="Oval 23"/>
            <p:cNvSpPr>
              <a:spLocks noChangeArrowheads="1"/>
            </p:cNvSpPr>
            <p:nvPr/>
          </p:nvSpPr>
          <p:spPr bwMode="auto">
            <a:xfrm>
              <a:off x="6858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13" name="Oval 24"/>
            <p:cNvSpPr>
              <a:spLocks noChangeArrowheads="1"/>
            </p:cNvSpPr>
            <p:nvPr/>
          </p:nvSpPr>
          <p:spPr bwMode="auto">
            <a:xfrm>
              <a:off x="11430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14" name="Oval 25"/>
            <p:cNvSpPr>
              <a:spLocks noChangeArrowheads="1"/>
            </p:cNvSpPr>
            <p:nvPr/>
          </p:nvSpPr>
          <p:spPr bwMode="auto">
            <a:xfrm>
              <a:off x="9906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15" name="Line 27"/>
            <p:cNvSpPr>
              <a:spLocks noChangeShapeType="1"/>
            </p:cNvSpPr>
            <p:nvPr/>
          </p:nvSpPr>
          <p:spPr bwMode="auto">
            <a:xfrm flipV="1">
              <a:off x="1066800" y="45720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16" name="Line 28"/>
            <p:cNvSpPr>
              <a:spLocks noChangeShapeType="1"/>
            </p:cNvSpPr>
            <p:nvPr/>
          </p:nvSpPr>
          <p:spPr bwMode="auto">
            <a:xfrm flipH="1">
              <a:off x="914400" y="4800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17" name="Line 29"/>
            <p:cNvSpPr>
              <a:spLocks noChangeShapeType="1"/>
            </p:cNvSpPr>
            <p:nvPr/>
          </p:nvSpPr>
          <p:spPr bwMode="auto">
            <a:xfrm flipH="1">
              <a:off x="762000" y="5029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18" name="Line 30"/>
            <p:cNvSpPr>
              <a:spLocks noChangeShapeType="1"/>
            </p:cNvSpPr>
            <p:nvPr/>
          </p:nvSpPr>
          <p:spPr bwMode="auto">
            <a:xfrm>
              <a:off x="1219200" y="45720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19" name="Line 31"/>
            <p:cNvSpPr>
              <a:spLocks noChangeShapeType="1"/>
            </p:cNvSpPr>
            <p:nvPr/>
          </p:nvSpPr>
          <p:spPr bwMode="auto">
            <a:xfrm>
              <a:off x="1066800" y="4800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0" name="Line 32"/>
            <p:cNvSpPr>
              <a:spLocks noChangeShapeType="1"/>
            </p:cNvSpPr>
            <p:nvPr/>
          </p:nvSpPr>
          <p:spPr bwMode="auto">
            <a:xfrm>
              <a:off x="914400" y="5029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1" name="Oval 33"/>
            <p:cNvSpPr>
              <a:spLocks noChangeArrowheads="1"/>
            </p:cNvSpPr>
            <p:nvPr/>
          </p:nvSpPr>
          <p:spPr bwMode="auto">
            <a:xfrm>
              <a:off x="2057400" y="44958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22" name="Oval 34"/>
            <p:cNvSpPr>
              <a:spLocks noChangeArrowheads="1"/>
            </p:cNvSpPr>
            <p:nvPr/>
          </p:nvSpPr>
          <p:spPr bwMode="auto">
            <a:xfrm>
              <a:off x="2286000" y="47244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23" name="Oval 35"/>
            <p:cNvSpPr>
              <a:spLocks noChangeArrowheads="1"/>
            </p:cNvSpPr>
            <p:nvPr/>
          </p:nvSpPr>
          <p:spPr bwMode="auto">
            <a:xfrm>
              <a:off x="1828800" y="47244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24" name="Line 36"/>
            <p:cNvSpPr>
              <a:spLocks noChangeShapeType="1"/>
            </p:cNvSpPr>
            <p:nvPr/>
          </p:nvSpPr>
          <p:spPr bwMode="auto">
            <a:xfrm flipV="1">
              <a:off x="1905000" y="4572000"/>
              <a:ext cx="1524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5" name="Line 37"/>
            <p:cNvSpPr>
              <a:spLocks noChangeShapeType="1"/>
            </p:cNvSpPr>
            <p:nvPr/>
          </p:nvSpPr>
          <p:spPr bwMode="auto">
            <a:xfrm>
              <a:off x="2133600" y="4572000"/>
              <a:ext cx="1524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6" name="Oval 38"/>
            <p:cNvSpPr>
              <a:spLocks noChangeArrowheads="1"/>
            </p:cNvSpPr>
            <p:nvPr/>
          </p:nvSpPr>
          <p:spPr bwMode="auto">
            <a:xfrm>
              <a:off x="19812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27" name="Oval 39"/>
            <p:cNvSpPr>
              <a:spLocks noChangeArrowheads="1"/>
            </p:cNvSpPr>
            <p:nvPr/>
          </p:nvSpPr>
          <p:spPr bwMode="auto">
            <a:xfrm>
              <a:off x="16764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28" name="Line 40"/>
            <p:cNvSpPr>
              <a:spLocks noChangeShapeType="1"/>
            </p:cNvSpPr>
            <p:nvPr/>
          </p:nvSpPr>
          <p:spPr bwMode="auto">
            <a:xfrm flipV="1">
              <a:off x="1752600" y="4800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29" name="Line 41"/>
            <p:cNvSpPr>
              <a:spLocks noChangeShapeType="1"/>
            </p:cNvSpPr>
            <p:nvPr/>
          </p:nvSpPr>
          <p:spPr bwMode="auto">
            <a:xfrm>
              <a:off x="1905000" y="4800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0" name="Oval 42"/>
            <p:cNvSpPr>
              <a:spLocks noChangeArrowheads="1"/>
            </p:cNvSpPr>
            <p:nvPr/>
          </p:nvSpPr>
          <p:spPr bwMode="auto">
            <a:xfrm>
              <a:off x="24384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31" name="Oval 43"/>
            <p:cNvSpPr>
              <a:spLocks noChangeArrowheads="1"/>
            </p:cNvSpPr>
            <p:nvPr/>
          </p:nvSpPr>
          <p:spPr bwMode="auto">
            <a:xfrm>
              <a:off x="21336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32" name="Line 44"/>
            <p:cNvSpPr>
              <a:spLocks noChangeShapeType="1"/>
            </p:cNvSpPr>
            <p:nvPr/>
          </p:nvSpPr>
          <p:spPr bwMode="auto">
            <a:xfrm flipV="1">
              <a:off x="2209800" y="4800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3" name="Line 45"/>
            <p:cNvSpPr>
              <a:spLocks noChangeShapeType="1"/>
            </p:cNvSpPr>
            <p:nvPr/>
          </p:nvSpPr>
          <p:spPr bwMode="auto">
            <a:xfrm>
              <a:off x="2362200" y="48006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2"/>
          <p:cNvGrpSpPr/>
          <p:nvPr/>
        </p:nvGrpSpPr>
        <p:grpSpPr>
          <a:xfrm>
            <a:off x="2614613" y="3429000"/>
            <a:ext cx="2109787" cy="1828800"/>
            <a:chOff x="2614613" y="3429000"/>
            <a:chExt cx="2109787" cy="1828800"/>
          </a:xfrm>
        </p:grpSpPr>
        <p:sp>
          <p:nvSpPr>
            <p:cNvPr id="84998" name="Text Box 8"/>
            <p:cNvSpPr txBox="1">
              <a:spLocks noChangeArrowheads="1"/>
            </p:cNvSpPr>
            <p:nvPr/>
          </p:nvSpPr>
          <p:spPr bwMode="auto">
            <a:xfrm>
              <a:off x="3608388" y="3862388"/>
              <a:ext cx="954087" cy="304800"/>
            </a:xfrm>
            <a:prstGeom prst="rect">
              <a:avLst/>
            </a:prstGeom>
            <a:solidFill>
              <a:srgbClr val="9D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Iterative</a:t>
              </a:r>
            </a:p>
          </p:txBody>
        </p:sp>
        <p:sp>
          <p:nvSpPr>
            <p:cNvPr id="84999" name="Text Box 9"/>
            <p:cNvSpPr txBox="1">
              <a:spLocks noChangeArrowheads="1"/>
            </p:cNvSpPr>
            <p:nvPr/>
          </p:nvSpPr>
          <p:spPr bwMode="auto">
            <a:xfrm>
              <a:off x="2614613" y="3862388"/>
              <a:ext cx="958850" cy="304800"/>
            </a:xfrm>
            <a:prstGeom prst="rect">
              <a:avLst/>
            </a:prstGeom>
            <a:solidFill>
              <a:srgbClr val="9DFFE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algn="ctr" eaLnBrk="1" hangingPunct="1"/>
              <a:r>
                <a:rPr lang="en-US" sz="1400" i="0" dirty="0"/>
                <a:t>One-shot</a:t>
              </a:r>
            </a:p>
          </p:txBody>
        </p:sp>
        <p:sp>
          <p:nvSpPr>
            <p:cNvPr id="85006" name="Line 16"/>
            <p:cNvSpPr>
              <a:spLocks noChangeShapeType="1"/>
            </p:cNvSpPr>
            <p:nvPr/>
          </p:nvSpPr>
          <p:spPr bwMode="auto">
            <a:xfrm flipH="1">
              <a:off x="3124200" y="3429000"/>
              <a:ext cx="228600" cy="4333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07" name="Line 18"/>
            <p:cNvSpPr>
              <a:spLocks noChangeShapeType="1"/>
            </p:cNvSpPr>
            <p:nvPr/>
          </p:nvSpPr>
          <p:spPr bwMode="auto">
            <a:xfrm>
              <a:off x="3733800" y="3429000"/>
              <a:ext cx="228600" cy="4333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4" name="Oval 46"/>
            <p:cNvSpPr>
              <a:spLocks noChangeArrowheads="1"/>
            </p:cNvSpPr>
            <p:nvPr/>
          </p:nvSpPr>
          <p:spPr bwMode="auto">
            <a:xfrm>
              <a:off x="3124200" y="44958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35" name="Oval 47"/>
            <p:cNvSpPr>
              <a:spLocks noChangeArrowheads="1"/>
            </p:cNvSpPr>
            <p:nvPr/>
          </p:nvSpPr>
          <p:spPr bwMode="auto">
            <a:xfrm>
              <a:off x="3352800" y="47244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36" name="Oval 48"/>
            <p:cNvSpPr>
              <a:spLocks noChangeArrowheads="1"/>
            </p:cNvSpPr>
            <p:nvPr/>
          </p:nvSpPr>
          <p:spPr bwMode="auto">
            <a:xfrm>
              <a:off x="2895600" y="47244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37" name="Line 49"/>
            <p:cNvSpPr>
              <a:spLocks noChangeShapeType="1"/>
            </p:cNvSpPr>
            <p:nvPr/>
          </p:nvSpPr>
          <p:spPr bwMode="auto">
            <a:xfrm flipV="1">
              <a:off x="2971800" y="4572000"/>
              <a:ext cx="1524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8" name="Line 50"/>
            <p:cNvSpPr>
              <a:spLocks noChangeShapeType="1"/>
            </p:cNvSpPr>
            <p:nvPr/>
          </p:nvSpPr>
          <p:spPr bwMode="auto">
            <a:xfrm>
              <a:off x="3124200" y="4572000"/>
              <a:ext cx="2286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39" name="Oval 51"/>
            <p:cNvSpPr>
              <a:spLocks noChangeArrowheads="1"/>
            </p:cNvSpPr>
            <p:nvPr/>
          </p:nvSpPr>
          <p:spPr bwMode="auto">
            <a:xfrm>
              <a:off x="3124200" y="47244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40" name="Line 53"/>
            <p:cNvSpPr>
              <a:spLocks noChangeShapeType="1"/>
            </p:cNvSpPr>
            <p:nvPr/>
          </p:nvSpPr>
          <p:spPr bwMode="auto">
            <a:xfrm flipV="1">
              <a:off x="3124200" y="4572000"/>
              <a:ext cx="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41" name="Oval 54"/>
            <p:cNvSpPr>
              <a:spLocks noChangeArrowheads="1"/>
            </p:cNvSpPr>
            <p:nvPr/>
          </p:nvSpPr>
          <p:spPr bwMode="auto">
            <a:xfrm>
              <a:off x="4114800" y="4419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42" name="Oval 55"/>
            <p:cNvSpPr>
              <a:spLocks noChangeArrowheads="1"/>
            </p:cNvSpPr>
            <p:nvPr/>
          </p:nvSpPr>
          <p:spPr bwMode="auto">
            <a:xfrm>
              <a:off x="46482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43" name="Oval 56"/>
            <p:cNvSpPr>
              <a:spLocks noChangeArrowheads="1"/>
            </p:cNvSpPr>
            <p:nvPr/>
          </p:nvSpPr>
          <p:spPr bwMode="auto">
            <a:xfrm>
              <a:off x="3886200" y="46482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44" name="Line 57"/>
            <p:cNvSpPr>
              <a:spLocks noChangeShapeType="1"/>
            </p:cNvSpPr>
            <p:nvPr/>
          </p:nvSpPr>
          <p:spPr bwMode="auto">
            <a:xfrm flipV="1">
              <a:off x="3962400" y="4495800"/>
              <a:ext cx="1524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45" name="Line 58"/>
            <p:cNvSpPr>
              <a:spLocks noChangeShapeType="1"/>
            </p:cNvSpPr>
            <p:nvPr/>
          </p:nvSpPr>
          <p:spPr bwMode="auto">
            <a:xfrm>
              <a:off x="4191000" y="4495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46" name="Oval 59"/>
            <p:cNvSpPr>
              <a:spLocks noChangeArrowheads="1"/>
            </p:cNvSpPr>
            <p:nvPr/>
          </p:nvSpPr>
          <p:spPr bwMode="auto">
            <a:xfrm>
              <a:off x="41148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47" name="Oval 60"/>
            <p:cNvSpPr>
              <a:spLocks noChangeArrowheads="1"/>
            </p:cNvSpPr>
            <p:nvPr/>
          </p:nvSpPr>
          <p:spPr bwMode="auto">
            <a:xfrm>
              <a:off x="44196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48" name="Oval 61"/>
            <p:cNvSpPr>
              <a:spLocks noChangeArrowheads="1"/>
            </p:cNvSpPr>
            <p:nvPr/>
          </p:nvSpPr>
          <p:spPr bwMode="auto">
            <a:xfrm>
              <a:off x="40386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49" name="Line 62"/>
            <p:cNvSpPr>
              <a:spLocks noChangeShapeType="1"/>
            </p:cNvSpPr>
            <p:nvPr/>
          </p:nvSpPr>
          <p:spPr bwMode="auto">
            <a:xfrm flipV="1">
              <a:off x="4114800" y="5029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50" name="Line 63"/>
            <p:cNvSpPr>
              <a:spLocks noChangeShapeType="1"/>
            </p:cNvSpPr>
            <p:nvPr/>
          </p:nvSpPr>
          <p:spPr bwMode="auto">
            <a:xfrm>
              <a:off x="4191000" y="5029200"/>
              <a:ext cx="2286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51" name="Oval 64"/>
            <p:cNvSpPr>
              <a:spLocks noChangeArrowheads="1"/>
            </p:cNvSpPr>
            <p:nvPr/>
          </p:nvSpPr>
          <p:spPr bwMode="auto">
            <a:xfrm>
              <a:off x="41910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52" name="Line 65"/>
            <p:cNvSpPr>
              <a:spLocks noChangeShapeType="1"/>
            </p:cNvSpPr>
            <p:nvPr/>
          </p:nvSpPr>
          <p:spPr bwMode="auto">
            <a:xfrm flipH="1" flipV="1">
              <a:off x="4191000" y="5029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53" name="Oval 66"/>
            <p:cNvSpPr>
              <a:spLocks noChangeArrowheads="1"/>
            </p:cNvSpPr>
            <p:nvPr/>
          </p:nvSpPr>
          <p:spPr bwMode="auto">
            <a:xfrm>
              <a:off x="3733800" y="49530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54" name="Oval 67"/>
            <p:cNvSpPr>
              <a:spLocks noChangeArrowheads="1"/>
            </p:cNvSpPr>
            <p:nvPr/>
          </p:nvSpPr>
          <p:spPr bwMode="auto">
            <a:xfrm>
              <a:off x="38100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55" name="Oval 68"/>
            <p:cNvSpPr>
              <a:spLocks noChangeArrowheads="1"/>
            </p:cNvSpPr>
            <p:nvPr/>
          </p:nvSpPr>
          <p:spPr bwMode="auto">
            <a:xfrm>
              <a:off x="3581400" y="5181600"/>
              <a:ext cx="76200" cy="76200"/>
            </a:xfrm>
            <a:prstGeom prst="ellipse">
              <a:avLst/>
            </a:prstGeom>
            <a:solidFill>
              <a:srgbClr val="800080"/>
            </a:solidFill>
            <a:ln w="9525">
              <a:solidFill>
                <a:schemeClr val="tx1"/>
              </a:solidFill>
              <a:round/>
              <a:headEnd/>
              <a:tailEnd/>
            </a:ln>
          </p:spPr>
          <p:txBody>
            <a:bodyPr wrap="none" anchor="ctr"/>
            <a:lstStyle/>
            <a:p>
              <a:pPr algn="r"/>
              <a:endParaRPr lang="en-US"/>
            </a:p>
          </p:txBody>
        </p:sp>
        <p:sp>
          <p:nvSpPr>
            <p:cNvPr id="85056" name="Line 69"/>
            <p:cNvSpPr>
              <a:spLocks noChangeShapeType="1"/>
            </p:cNvSpPr>
            <p:nvPr/>
          </p:nvSpPr>
          <p:spPr bwMode="auto">
            <a:xfrm flipV="1">
              <a:off x="3657600" y="5029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57" name="Line 70"/>
            <p:cNvSpPr>
              <a:spLocks noChangeShapeType="1"/>
            </p:cNvSpPr>
            <p:nvPr/>
          </p:nvSpPr>
          <p:spPr bwMode="auto">
            <a:xfrm>
              <a:off x="3733800" y="5029200"/>
              <a:ext cx="76200" cy="15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58" name="Line 71"/>
            <p:cNvSpPr>
              <a:spLocks noChangeShapeType="1"/>
            </p:cNvSpPr>
            <p:nvPr/>
          </p:nvSpPr>
          <p:spPr bwMode="auto">
            <a:xfrm>
              <a:off x="3962400" y="4724400"/>
              <a:ext cx="1524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059" name="Line 72"/>
            <p:cNvSpPr>
              <a:spLocks noChangeShapeType="1"/>
            </p:cNvSpPr>
            <p:nvPr/>
          </p:nvSpPr>
          <p:spPr bwMode="auto">
            <a:xfrm flipH="1">
              <a:off x="3810000" y="4724400"/>
              <a:ext cx="76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5060" name="Text Box 73"/>
          <p:cNvSpPr txBox="1">
            <a:spLocks noChangeArrowheads="1"/>
          </p:cNvSpPr>
          <p:nvPr/>
        </p:nvSpPr>
        <p:spPr bwMode="auto">
          <a:xfrm>
            <a:off x="5165725" y="2403475"/>
            <a:ext cx="3292475" cy="3416300"/>
          </a:xfrm>
          <a:prstGeom prst="rect">
            <a:avLst/>
          </a:prstGeom>
          <a:solidFill>
            <a:schemeClr val="hlink"/>
          </a:solidFill>
          <a:ln>
            <a:noFill/>
          </a:ln>
          <a:effectLst>
            <a:outerShdw blurRad="76200" dir="13500000" sy="23000" kx="1200000" algn="br" rotWithShape="0">
              <a:prstClr val="black">
                <a:alpha val="2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1800" i="0" dirty="0">
                <a:solidFill>
                  <a:schemeClr val="accent2"/>
                </a:solidFill>
              </a:rPr>
              <a:t>Binary:</a:t>
            </a:r>
            <a:r>
              <a:rPr lang="en-US" sz="1800" i="0" dirty="0"/>
              <a:t>  Decreases the potential integration complexity and lead toward automation techniques.</a:t>
            </a:r>
          </a:p>
          <a:p>
            <a:pPr eaLnBrk="1" hangingPunct="1"/>
            <a:endParaRPr lang="en-US" sz="1800" i="0" dirty="0"/>
          </a:p>
          <a:p>
            <a:pPr eaLnBrk="1" hangingPunct="1"/>
            <a:r>
              <a:rPr lang="en-US" sz="1800" i="0" dirty="0">
                <a:solidFill>
                  <a:schemeClr val="accent2"/>
                </a:solidFill>
              </a:rPr>
              <a:t>One-shot:</a:t>
            </a:r>
            <a:r>
              <a:rPr lang="en-US" sz="1800" i="0" dirty="0"/>
              <a:t>  There is no implied priority for integration order of schemas, and the trade-off can be made among all schemas rather than among a few.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42" presetClass="entr" presetSubtype="0" fill="hold" nodeType="withEffect">
                                  <p:stCondLst>
                                    <p:cond delay="0"/>
                                  </p:stCondLst>
                                  <p:childTnLst>
                                    <p:set>
                                      <p:cBhvr>
                                        <p:cTn id="14" dur="1" fill="hold">
                                          <p:stCondLst>
                                            <p:cond delay="0"/>
                                          </p:stCondLst>
                                        </p:cTn>
                                        <p:tgtEl>
                                          <p:spTgt spid="85060">
                                            <p:txEl>
                                              <p:pRg st="2" end="2"/>
                                            </p:txEl>
                                          </p:spTgt>
                                        </p:tgtEl>
                                        <p:attrNameLst>
                                          <p:attrName>style.visibility</p:attrName>
                                        </p:attrNameLst>
                                      </p:cBhvr>
                                      <p:to>
                                        <p:strVal val="visible"/>
                                      </p:to>
                                    </p:set>
                                    <p:animEffect transition="in" filter="fade">
                                      <p:cBhvr>
                                        <p:cTn id="15" dur="1000"/>
                                        <p:tgtEl>
                                          <p:spTgt spid="85060">
                                            <p:txEl>
                                              <p:pRg st="2" end="2"/>
                                            </p:txEl>
                                          </p:spTgt>
                                        </p:tgtEl>
                                      </p:cBhvr>
                                    </p:animEffect>
                                    <p:anim calcmode="lin" valueType="num">
                                      <p:cBhvr>
                                        <p:cTn id="16" dur="1000" fill="hold"/>
                                        <p:tgtEl>
                                          <p:spTgt spid="85060">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8506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3623" y="283288"/>
            <a:ext cx="7772400" cy="762000"/>
          </a:xfrm>
        </p:spPr>
        <p:txBody>
          <a:bodyPr/>
          <a:lstStyle/>
          <a:p>
            <a:pPr eaLnBrk="1" hangingPunct="1"/>
            <a:r>
              <a:rPr lang="en-US" sz="4000" b="1" dirty="0">
                <a:solidFill>
                  <a:srgbClr val="008C67"/>
                </a:solidFill>
                <a:latin typeface="Comic Sans MS" pitchFamily="66" charset="0"/>
              </a:rPr>
              <a:t>Integration Process</a:t>
            </a:r>
          </a:p>
        </p:txBody>
      </p:sp>
      <p:sp>
        <p:nvSpPr>
          <p:cNvPr id="86019" name="Rectangle 3"/>
          <p:cNvSpPr>
            <a:spLocks noGrp="1" noChangeArrowheads="1"/>
          </p:cNvSpPr>
          <p:nvPr>
            <p:ph type="body" idx="1"/>
          </p:nvPr>
        </p:nvSpPr>
        <p:spPr>
          <a:xfrm>
            <a:off x="381000" y="2383712"/>
            <a:ext cx="8382000" cy="4191000"/>
          </a:xfrm>
        </p:spPr>
        <p:txBody>
          <a:bodyPr/>
          <a:lstStyle/>
          <a:p>
            <a:pPr marL="457200" indent="-457200" eaLnBrk="1" hangingPunct="1">
              <a:spcAft>
                <a:spcPct val="55000"/>
              </a:spcAft>
              <a:buFont typeface="+mj-lt"/>
              <a:buAutoNum type="arabicParenR"/>
            </a:pPr>
            <a:r>
              <a:rPr lang="en-US" sz="2400" dirty="0" err="1">
                <a:solidFill>
                  <a:srgbClr val="800080"/>
                </a:solidFill>
                <a:latin typeface="Comic Sans MS" pitchFamily="66" charset="0"/>
              </a:rPr>
              <a:t>Preintegration</a:t>
            </a:r>
            <a:r>
              <a:rPr lang="en-US" sz="2400" dirty="0">
                <a:solidFill>
                  <a:srgbClr val="800080"/>
                </a:solidFill>
                <a:latin typeface="Comic Sans MS" pitchFamily="66" charset="0"/>
              </a:rPr>
              <a:t>:</a:t>
            </a:r>
            <a:r>
              <a:rPr lang="en-US" sz="2400" dirty="0">
                <a:latin typeface="Comic Sans MS" pitchFamily="66" charset="0"/>
              </a:rPr>
              <a:t>  </a:t>
            </a:r>
            <a:r>
              <a:rPr lang="en-US" sz="2400" dirty="0">
                <a:solidFill>
                  <a:schemeClr val="accent2"/>
                </a:solidFill>
                <a:latin typeface="Comic Sans MS" pitchFamily="66" charset="0"/>
              </a:rPr>
              <a:t>establish the “rules” of the integration process before actual integration occurs.</a:t>
            </a:r>
          </a:p>
          <a:p>
            <a:pPr marL="457200" indent="-457200" eaLnBrk="1" hangingPunct="1">
              <a:spcAft>
                <a:spcPct val="55000"/>
              </a:spcAft>
              <a:buFont typeface="+mj-lt"/>
              <a:buAutoNum type="arabicParenR"/>
            </a:pPr>
            <a:r>
              <a:rPr lang="en-US" sz="2400" dirty="0">
                <a:solidFill>
                  <a:srgbClr val="800080"/>
                </a:solidFill>
                <a:latin typeface="Comic Sans MS" pitchFamily="66" charset="0"/>
              </a:rPr>
              <a:t>Comparison:</a:t>
            </a:r>
            <a:r>
              <a:rPr lang="en-US" sz="2400" dirty="0">
                <a:solidFill>
                  <a:schemeClr val="accent2"/>
                </a:solidFill>
                <a:latin typeface="Comic Sans MS" pitchFamily="66" charset="0"/>
              </a:rPr>
              <a:t>  naming and structural conflicts are identified.</a:t>
            </a:r>
          </a:p>
          <a:p>
            <a:pPr marL="457200" indent="-457200" eaLnBrk="1" hangingPunct="1">
              <a:spcAft>
                <a:spcPct val="55000"/>
              </a:spcAft>
              <a:buFont typeface="+mj-lt"/>
              <a:buAutoNum type="arabicParenR"/>
            </a:pPr>
            <a:r>
              <a:rPr lang="en-US" sz="2400" dirty="0">
                <a:solidFill>
                  <a:srgbClr val="800080"/>
                </a:solidFill>
                <a:latin typeface="Comic Sans MS" pitchFamily="66" charset="0"/>
              </a:rPr>
              <a:t>Conformation:</a:t>
            </a:r>
            <a:r>
              <a:rPr lang="en-US" sz="2400" dirty="0">
                <a:solidFill>
                  <a:schemeClr val="accent2"/>
                </a:solidFill>
                <a:latin typeface="Comic Sans MS" pitchFamily="66" charset="0"/>
              </a:rPr>
              <a:t>  resolve naming and structural conflicts</a:t>
            </a:r>
          </a:p>
          <a:p>
            <a:pPr marL="457200" indent="-457200" eaLnBrk="1" hangingPunct="1">
              <a:buFont typeface="+mj-lt"/>
              <a:buAutoNum type="arabicParenR"/>
            </a:pPr>
            <a:r>
              <a:rPr lang="en-US" sz="2400" dirty="0">
                <a:solidFill>
                  <a:srgbClr val="800080"/>
                </a:solidFill>
                <a:latin typeface="Comic Sans MS" pitchFamily="66" charset="0"/>
              </a:rPr>
              <a:t>Merging and restructuring:</a:t>
            </a:r>
            <a:r>
              <a:rPr lang="en-US" sz="2400" dirty="0">
                <a:solidFill>
                  <a:schemeClr val="accent2"/>
                </a:solidFill>
                <a:latin typeface="Comic Sans MS" pitchFamily="66" charset="0"/>
              </a:rPr>
              <a:t>  all schemas must be merged into a single database schema and then restructured to create the “best integrated schema.</a:t>
            </a:r>
          </a:p>
        </p:txBody>
      </p:sp>
      <p:sp>
        <p:nvSpPr>
          <p:cNvPr id="86020" name="Text Box 4"/>
          <p:cNvSpPr txBox="1">
            <a:spLocks noChangeArrowheads="1"/>
          </p:cNvSpPr>
          <p:nvPr/>
        </p:nvSpPr>
        <p:spPr bwMode="auto">
          <a:xfrm>
            <a:off x="381000" y="1228737"/>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i="1">
                <a:solidFill>
                  <a:schemeClr val="tx1"/>
                </a:solidFill>
                <a:latin typeface="Comic Sans MS" pitchFamily="66" charset="0"/>
                <a:cs typeface="Arial" charset="0"/>
              </a:defRPr>
            </a:lvl1pPr>
            <a:lvl2pPr marL="742950" indent="-285750" eaLnBrk="0" hangingPunct="0">
              <a:defRPr sz="2400" i="1">
                <a:solidFill>
                  <a:schemeClr val="tx1"/>
                </a:solidFill>
                <a:latin typeface="Comic Sans MS" pitchFamily="66" charset="0"/>
                <a:cs typeface="Arial" charset="0"/>
              </a:defRPr>
            </a:lvl2pPr>
            <a:lvl3pPr marL="1143000" indent="-228600" eaLnBrk="0" hangingPunct="0">
              <a:defRPr sz="2400" i="1">
                <a:solidFill>
                  <a:schemeClr val="tx1"/>
                </a:solidFill>
                <a:latin typeface="Comic Sans MS" pitchFamily="66" charset="0"/>
                <a:cs typeface="Arial" charset="0"/>
              </a:defRPr>
            </a:lvl3pPr>
            <a:lvl4pPr marL="1600200" indent="-228600" eaLnBrk="0" hangingPunct="0">
              <a:defRPr sz="2400" i="1">
                <a:solidFill>
                  <a:schemeClr val="tx1"/>
                </a:solidFill>
                <a:latin typeface="Comic Sans MS" pitchFamily="66" charset="0"/>
                <a:cs typeface="Arial" charset="0"/>
              </a:defRPr>
            </a:lvl4pPr>
            <a:lvl5pPr marL="2057400" indent="-228600" eaLnBrk="0" hangingPunct="0">
              <a:defRPr sz="2400" i="1">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i="1">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i="1">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i="1">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i="1">
                <a:solidFill>
                  <a:schemeClr val="tx1"/>
                </a:solidFill>
                <a:latin typeface="Comic Sans MS" pitchFamily="66" charset="0"/>
                <a:cs typeface="Arial" charset="0"/>
              </a:defRPr>
            </a:lvl9pPr>
          </a:lstStyle>
          <a:p>
            <a:pPr eaLnBrk="1" hangingPunct="1"/>
            <a:r>
              <a:rPr lang="en-US" sz="2800" i="0" dirty="0">
                <a:solidFill>
                  <a:srgbClr val="800080"/>
                </a:solidFill>
              </a:rPr>
              <a:t>Schema integration occurs in a sequence of four steps: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tgtEl>
                                          <p:spTgt spid="86019">
                                            <p:txEl>
                                              <p:pRg st="0" end="0"/>
                                            </p:txEl>
                                          </p:spTgt>
                                        </p:tgtEl>
                                      </p:cBhvr>
                                    </p:animEffect>
                                    <p:anim calcmode="lin" valueType="num">
                                      <p:cBhvr>
                                        <p:cTn id="8"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60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Effect transition="in" filter="fade">
                                      <p:cBhvr>
                                        <p:cTn id="14" dur="1000"/>
                                        <p:tgtEl>
                                          <p:spTgt spid="86019">
                                            <p:txEl>
                                              <p:pRg st="1" end="1"/>
                                            </p:txEl>
                                          </p:spTgt>
                                        </p:tgtEl>
                                      </p:cBhvr>
                                    </p:animEffect>
                                    <p:anim calcmode="lin" valueType="num">
                                      <p:cBhvr>
                                        <p:cTn id="15"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60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6019">
                                            <p:txEl>
                                              <p:pRg st="2" end="2"/>
                                            </p:txEl>
                                          </p:spTgt>
                                        </p:tgtEl>
                                        <p:attrNameLst>
                                          <p:attrName>style.visibility</p:attrName>
                                        </p:attrNameLst>
                                      </p:cBhvr>
                                      <p:to>
                                        <p:strVal val="visible"/>
                                      </p:to>
                                    </p:set>
                                    <p:animEffect transition="in" filter="fade">
                                      <p:cBhvr>
                                        <p:cTn id="21" dur="1000"/>
                                        <p:tgtEl>
                                          <p:spTgt spid="86019">
                                            <p:txEl>
                                              <p:pRg st="2" end="2"/>
                                            </p:txEl>
                                          </p:spTgt>
                                        </p:tgtEl>
                                      </p:cBhvr>
                                    </p:animEffect>
                                    <p:anim calcmode="lin" valueType="num">
                                      <p:cBhvr>
                                        <p:cTn id="22" dur="1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60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6019">
                                            <p:txEl>
                                              <p:pRg st="3" end="3"/>
                                            </p:txEl>
                                          </p:spTgt>
                                        </p:tgtEl>
                                        <p:attrNameLst>
                                          <p:attrName>style.visibility</p:attrName>
                                        </p:attrNameLst>
                                      </p:cBhvr>
                                      <p:to>
                                        <p:strVal val="visible"/>
                                      </p:to>
                                    </p:set>
                                    <p:animEffect transition="in" filter="fade">
                                      <p:cBhvr>
                                        <p:cTn id="28" dur="1000"/>
                                        <p:tgtEl>
                                          <p:spTgt spid="86019">
                                            <p:txEl>
                                              <p:pRg st="3" end="3"/>
                                            </p:txEl>
                                          </p:spTgt>
                                        </p:tgtEl>
                                      </p:cBhvr>
                                    </p:animEffect>
                                    <p:anim calcmode="lin" valueType="num">
                                      <p:cBhvr>
                                        <p:cTn id="29" dur="10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60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304800"/>
            <a:ext cx="7772400" cy="1143000"/>
          </a:xfrm>
        </p:spPr>
        <p:txBody>
          <a:bodyPr/>
          <a:lstStyle/>
          <a:p>
            <a:pPr eaLnBrk="1" hangingPunct="1"/>
            <a:r>
              <a:rPr lang="en-US" sz="3600" dirty="0">
                <a:solidFill>
                  <a:srgbClr val="800080"/>
                </a:solidFill>
                <a:latin typeface="Comic Sans MS" pitchFamily="66" charset="0"/>
              </a:rPr>
              <a:t>Step 1:  </a:t>
            </a:r>
            <a:r>
              <a:rPr lang="en-US" sz="3600" i="1" dirty="0" err="1">
                <a:solidFill>
                  <a:srgbClr val="800080"/>
                </a:solidFill>
                <a:latin typeface="Comic Sans MS" pitchFamily="66" charset="0"/>
              </a:rPr>
              <a:t>Preintegration</a:t>
            </a:r>
            <a:endParaRPr lang="en-US" sz="3600" i="1" dirty="0">
              <a:solidFill>
                <a:srgbClr val="800080"/>
              </a:solidFill>
              <a:latin typeface="Comic Sans MS" pitchFamily="66" charset="0"/>
            </a:endParaRPr>
          </a:p>
        </p:txBody>
      </p:sp>
      <p:sp>
        <p:nvSpPr>
          <p:cNvPr id="87043" name="Rectangle 3"/>
          <p:cNvSpPr>
            <a:spLocks noGrp="1" noChangeArrowheads="1"/>
          </p:cNvSpPr>
          <p:nvPr>
            <p:ph type="body" idx="1"/>
          </p:nvPr>
        </p:nvSpPr>
        <p:spPr>
          <a:xfrm>
            <a:off x="457200" y="1752600"/>
            <a:ext cx="8001000" cy="4648200"/>
          </a:xfrm>
        </p:spPr>
        <p:txBody>
          <a:bodyPr/>
          <a:lstStyle/>
          <a:p>
            <a:pPr marL="457200" indent="-457200" eaLnBrk="1" hangingPunct="1">
              <a:spcAft>
                <a:spcPct val="20000"/>
              </a:spcAft>
              <a:buFont typeface="+mj-lt"/>
              <a:buAutoNum type="arabicPeriod"/>
              <a:defRPr/>
            </a:pPr>
            <a:r>
              <a:rPr lang="en-US" sz="2400" dirty="0">
                <a:latin typeface="Comic Sans MS" pitchFamily="66" charset="0"/>
              </a:rPr>
              <a:t>An </a:t>
            </a:r>
            <a:r>
              <a:rPr lang="en-US" sz="2400" dirty="0">
                <a:solidFill>
                  <a:schemeClr val="accent6">
                    <a:lumMod val="60000"/>
                    <a:lumOff val="40000"/>
                  </a:schemeClr>
                </a:solidFill>
                <a:latin typeface="Comic Sans MS" pitchFamily="66" charset="0"/>
              </a:rPr>
              <a:t>integration method </a:t>
            </a:r>
            <a:r>
              <a:rPr lang="en-US" sz="2400" dirty="0">
                <a:latin typeface="Comic Sans MS" pitchFamily="66" charset="0"/>
              </a:rPr>
              <a:t>(binary or n-</a:t>
            </a:r>
            <a:r>
              <a:rPr lang="en-US" sz="2400" dirty="0" err="1">
                <a:latin typeface="Comic Sans MS" pitchFamily="66" charset="0"/>
              </a:rPr>
              <a:t>ary</a:t>
            </a:r>
            <a:r>
              <a:rPr lang="en-US" sz="2400" dirty="0">
                <a:latin typeface="Comic Sans MS" pitchFamily="66" charset="0"/>
              </a:rPr>
              <a:t>) must be selected and the schema integration order defined.</a:t>
            </a:r>
          </a:p>
          <a:p>
            <a:pPr marL="804863" lvl="1" indent="-230188" eaLnBrk="1" hangingPunct="1">
              <a:spcAft>
                <a:spcPts val="1800"/>
              </a:spcAft>
              <a:defRPr/>
            </a:pPr>
            <a:r>
              <a:rPr lang="en-US" sz="2200" dirty="0">
                <a:solidFill>
                  <a:schemeClr val="tx1">
                    <a:lumMod val="65000"/>
                    <a:lumOff val="35000"/>
                  </a:schemeClr>
                </a:solidFill>
                <a:latin typeface="Comic Sans MS" pitchFamily="66" charset="0"/>
              </a:rPr>
              <a:t>The order implicitly defines priorities.</a:t>
            </a:r>
          </a:p>
          <a:p>
            <a:pPr marL="457200" indent="-457200" eaLnBrk="1" hangingPunct="1">
              <a:spcAft>
                <a:spcPts val="1800"/>
              </a:spcAft>
              <a:buClr>
                <a:schemeClr val="tx1"/>
              </a:buClr>
              <a:buFont typeface="+mj-lt"/>
              <a:buAutoNum type="arabicPeriod"/>
              <a:defRPr/>
            </a:pPr>
            <a:r>
              <a:rPr lang="en-US" sz="2400" dirty="0">
                <a:solidFill>
                  <a:schemeClr val="accent6">
                    <a:lumMod val="60000"/>
                    <a:lumOff val="40000"/>
                  </a:schemeClr>
                </a:solidFill>
                <a:latin typeface="Comic Sans MS" pitchFamily="66" charset="0"/>
              </a:rPr>
              <a:t>Candidate keys </a:t>
            </a:r>
            <a:r>
              <a:rPr lang="en-US" sz="2400" dirty="0">
                <a:latin typeface="Comic Sans MS" pitchFamily="66" charset="0"/>
              </a:rPr>
              <a:t>in each schema are identified to enable the integrator to determine dependencies implied by the schemas.</a:t>
            </a:r>
          </a:p>
          <a:p>
            <a:pPr marL="457200" indent="-457200" eaLnBrk="1" hangingPunct="1">
              <a:spcAft>
                <a:spcPct val="20000"/>
              </a:spcAft>
              <a:buFont typeface="+mj-lt"/>
              <a:buAutoNum type="arabicPeriod"/>
              <a:defRPr/>
            </a:pPr>
            <a:r>
              <a:rPr lang="en-US" sz="2400" dirty="0">
                <a:latin typeface="Comic Sans MS" pitchFamily="66" charset="0"/>
              </a:rPr>
              <a:t>The mapping or </a:t>
            </a:r>
            <a:r>
              <a:rPr lang="en-US" sz="2400" dirty="0">
                <a:solidFill>
                  <a:schemeClr val="accent6">
                    <a:lumMod val="60000"/>
                    <a:lumOff val="40000"/>
                  </a:schemeClr>
                </a:solidFill>
                <a:latin typeface="Comic Sans MS" pitchFamily="66" charset="0"/>
              </a:rPr>
              <a:t>transformation rules </a:t>
            </a:r>
            <a:r>
              <a:rPr lang="en-US" sz="2400" dirty="0">
                <a:latin typeface="Comic Sans MS" pitchFamily="66" charset="0"/>
              </a:rPr>
              <a:t>should be described before integration begins.</a:t>
            </a:r>
          </a:p>
          <a:p>
            <a:pPr marL="858838" lvl="1" indent="-284163" eaLnBrk="1" hangingPunct="1">
              <a:defRPr/>
            </a:pPr>
            <a:r>
              <a:rPr lang="en-US" sz="2200" dirty="0">
                <a:solidFill>
                  <a:schemeClr val="tx1">
                    <a:lumMod val="65000"/>
                    <a:lumOff val="35000"/>
                  </a:schemeClr>
                </a:solidFill>
                <a:latin typeface="Comic Sans MS" pitchFamily="66" charset="0"/>
              </a:rPr>
              <a:t>e.g., mapping from degree Celsius in one schema to degrees Fahrenheit in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1000"/>
                                        <p:tgtEl>
                                          <p:spTgt spid="87043">
                                            <p:txEl>
                                              <p:pRg st="1" end="1"/>
                                            </p:txEl>
                                          </p:spTgt>
                                        </p:tgtEl>
                                      </p:cBhvr>
                                    </p:animEffect>
                                    <p:anim calcmode="lin" valueType="num">
                                      <p:cBhvr>
                                        <p:cTn id="13" dur="1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70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Effect transition="in" filter="fade">
                                      <p:cBhvr>
                                        <p:cTn id="19" dur="1000"/>
                                        <p:tgtEl>
                                          <p:spTgt spid="87043">
                                            <p:txEl>
                                              <p:pRg st="2" end="2"/>
                                            </p:txEl>
                                          </p:spTgt>
                                        </p:tgtEl>
                                      </p:cBhvr>
                                    </p:animEffect>
                                    <p:anim calcmode="lin" valueType="num">
                                      <p:cBhvr>
                                        <p:cTn id="20" dur="1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70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7043">
                                            <p:txEl>
                                              <p:pRg st="3" end="3"/>
                                            </p:txEl>
                                          </p:spTgt>
                                        </p:tgtEl>
                                        <p:attrNameLst>
                                          <p:attrName>style.visibility</p:attrName>
                                        </p:attrNameLst>
                                      </p:cBhvr>
                                      <p:to>
                                        <p:strVal val="visible"/>
                                      </p:to>
                                    </p:set>
                                    <p:animEffect transition="in" filter="fade">
                                      <p:cBhvr>
                                        <p:cTn id="26" dur="1000"/>
                                        <p:tgtEl>
                                          <p:spTgt spid="87043">
                                            <p:txEl>
                                              <p:pRg st="3" end="3"/>
                                            </p:txEl>
                                          </p:spTgt>
                                        </p:tgtEl>
                                      </p:cBhvr>
                                    </p:animEffect>
                                    <p:anim calcmode="lin" valueType="num">
                                      <p:cBhvr>
                                        <p:cTn id="27" dur="1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704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Effect transition="in" filter="fade">
                                      <p:cBhvr>
                                        <p:cTn id="31" dur="1000"/>
                                        <p:tgtEl>
                                          <p:spTgt spid="87043">
                                            <p:txEl>
                                              <p:pRg st="4" end="4"/>
                                            </p:txEl>
                                          </p:spTgt>
                                        </p:tgtEl>
                                      </p:cBhvr>
                                    </p:animEffect>
                                    <p:anim calcmode="lin" valueType="num">
                                      <p:cBhvr>
                                        <p:cTn id="32" dur="10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70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3886200" cy="1219200"/>
          </a:xfrm>
        </p:spPr>
        <p:txBody>
          <a:bodyPr/>
          <a:lstStyle/>
          <a:p>
            <a:pPr algn="l">
              <a:lnSpc>
                <a:spcPts val="4200"/>
              </a:lnSpc>
            </a:pPr>
            <a:r>
              <a:rPr lang="en-US" sz="4000" dirty="0" err="1">
                <a:solidFill>
                  <a:srgbClr val="9900CC"/>
                </a:solidFill>
                <a:latin typeface="Calibri" panose="020F0502020204030204" pitchFamily="34" charset="0"/>
                <a:cs typeface="Calibri" panose="020F0502020204030204" pitchFamily="34" charset="0"/>
              </a:rPr>
              <a:t>Preintegration</a:t>
            </a:r>
            <a:r>
              <a:rPr lang="en-US" sz="4000" dirty="0">
                <a:solidFill>
                  <a:srgbClr val="9900CC"/>
                </a:solidFill>
                <a:latin typeface="Calibri" panose="020F0502020204030204" pitchFamily="34" charset="0"/>
                <a:cs typeface="Calibri" panose="020F0502020204030204" pitchFamily="34" charset="0"/>
              </a:rPr>
              <a:t> Example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990600"/>
            <a:ext cx="5310629" cy="27846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73" y="3497169"/>
            <a:ext cx="5250329" cy="14558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986" y="5181600"/>
            <a:ext cx="5180084" cy="1435712"/>
          </a:xfrm>
          <a:prstGeom prst="rect">
            <a:avLst/>
          </a:prstGeom>
        </p:spPr>
      </p:pic>
      <p:sp>
        <p:nvSpPr>
          <p:cNvPr id="6" name="TextBox 5"/>
          <p:cNvSpPr txBox="1"/>
          <p:nvPr/>
        </p:nvSpPr>
        <p:spPr>
          <a:xfrm>
            <a:off x="5367457" y="2855444"/>
            <a:ext cx="607859" cy="338554"/>
          </a:xfrm>
          <a:prstGeom prst="rect">
            <a:avLst/>
          </a:prstGeom>
          <a:noFill/>
        </p:spPr>
        <p:txBody>
          <a:bodyPr wrap="none" rtlCol="0">
            <a:spAutoFit/>
          </a:bodyPr>
          <a:lstStyle/>
          <a:p>
            <a:r>
              <a:rPr lang="en-US" sz="1600" dirty="0">
                <a:solidFill>
                  <a:srgbClr val="C00000"/>
                </a:solidFill>
              </a:rPr>
              <a:t>InS</a:t>
            </a:r>
            <a:r>
              <a:rPr lang="en-US" sz="1600" baseline="-25000" dirty="0">
                <a:solidFill>
                  <a:srgbClr val="C00000"/>
                </a:solidFill>
              </a:rPr>
              <a:t>1</a:t>
            </a:r>
          </a:p>
        </p:txBody>
      </p:sp>
      <p:sp>
        <p:nvSpPr>
          <p:cNvPr id="7" name="TextBox 6"/>
          <p:cNvSpPr txBox="1"/>
          <p:nvPr/>
        </p:nvSpPr>
        <p:spPr>
          <a:xfrm>
            <a:off x="609600" y="1551911"/>
            <a:ext cx="2590800" cy="830997"/>
          </a:xfrm>
          <a:prstGeom prst="rect">
            <a:avLst/>
          </a:prstGeom>
          <a:noFill/>
        </p:spPr>
        <p:txBody>
          <a:bodyPr wrap="square" rtlCol="0">
            <a:spAutoFit/>
          </a:bodyPr>
          <a:lstStyle/>
          <a:p>
            <a:r>
              <a:rPr lang="en-US" sz="1600" dirty="0"/>
              <a:t>(</a:t>
            </a:r>
            <a:r>
              <a:rPr lang="en-US" sz="1600" i="0" u="sng" dirty="0"/>
              <a:t>NOTE</a:t>
            </a:r>
            <a:r>
              <a:rPr lang="en-US" sz="1600" dirty="0"/>
              <a:t>:  This three databases are different from the last example)</a:t>
            </a:r>
          </a:p>
        </p:txBody>
      </p:sp>
      <p:sp>
        <p:nvSpPr>
          <p:cNvPr id="8" name="Rounded Rectangular Callout 7"/>
          <p:cNvSpPr/>
          <p:nvPr/>
        </p:nvSpPr>
        <p:spPr bwMode="auto">
          <a:xfrm>
            <a:off x="533400" y="5334000"/>
            <a:ext cx="1600200" cy="990600"/>
          </a:xfrm>
          <a:prstGeom prst="wedgeRoundRectCallout">
            <a:avLst>
              <a:gd name="adj1" fmla="val 28714"/>
              <a:gd name="adj2" fmla="val -92066"/>
              <a:gd name="adj3" fmla="val 16667"/>
            </a:avLst>
          </a:prstGeom>
          <a:solidFill>
            <a:srgbClr val="FF81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ts val="1900"/>
              </a:lnSpc>
              <a:spcBef>
                <a:spcPct val="0"/>
              </a:spcBef>
              <a:spcAft>
                <a:spcPct val="0"/>
              </a:spcAft>
              <a:buClrTx/>
              <a:buSzTx/>
              <a:buFontTx/>
              <a:buNone/>
              <a:tabLst/>
            </a:pPr>
            <a:r>
              <a:rPr kumimoji="0" lang="en-US" sz="1800" b="0" i="1" u="none" strike="noStrike" cap="none" normalizeH="0" baseline="0" dirty="0">
                <a:ln>
                  <a:noFill/>
                </a:ln>
                <a:solidFill>
                  <a:schemeClr val="bg1"/>
                </a:solidFill>
                <a:effectLst/>
                <a:latin typeface="Comic Sans MS" pitchFamily="66" charset="0"/>
              </a:rPr>
              <a:t>They do not work on projects</a:t>
            </a:r>
          </a:p>
        </p:txBody>
      </p:sp>
      <p:sp>
        <p:nvSpPr>
          <p:cNvPr id="9" name="Arrow: Up-Down 8">
            <a:extLst>
              <a:ext uri="{FF2B5EF4-FFF2-40B4-BE49-F238E27FC236}">
                <a16:creationId xmlns:a16="http://schemas.microsoft.com/office/drawing/2014/main" id="{53D15907-1319-A680-CF3A-B19C22EA31E1}"/>
              </a:ext>
            </a:extLst>
          </p:cNvPr>
          <p:cNvSpPr/>
          <p:nvPr/>
        </p:nvSpPr>
        <p:spPr bwMode="auto">
          <a:xfrm rot="924545">
            <a:off x="6862608" y="3901047"/>
            <a:ext cx="489371" cy="1154339"/>
          </a:xfrm>
          <a:prstGeom prst="upDownArrow">
            <a:avLst/>
          </a:prstGeom>
          <a:solidFill>
            <a:srgbClr val="00B0F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Comic Sans MS" pitchFamily="66" charset="0"/>
            </a:endParaRPr>
          </a:p>
        </p:txBody>
      </p:sp>
      <p:sp>
        <p:nvSpPr>
          <p:cNvPr id="10" name="TextBox 9">
            <a:extLst>
              <a:ext uri="{FF2B5EF4-FFF2-40B4-BE49-F238E27FC236}">
                <a16:creationId xmlns:a16="http://schemas.microsoft.com/office/drawing/2014/main" id="{363A5492-18DA-3624-1FCB-F79890253225}"/>
              </a:ext>
            </a:extLst>
          </p:cNvPr>
          <p:cNvSpPr txBox="1"/>
          <p:nvPr/>
        </p:nvSpPr>
        <p:spPr>
          <a:xfrm>
            <a:off x="7239000" y="4209042"/>
            <a:ext cx="1680268" cy="400110"/>
          </a:xfrm>
          <a:prstGeom prst="rect">
            <a:avLst/>
          </a:prstGeom>
          <a:noFill/>
        </p:spPr>
        <p:txBody>
          <a:bodyPr wrap="none" rtlCol="0">
            <a:spAutoFit/>
          </a:bodyPr>
          <a:lstStyle/>
          <a:p>
            <a:r>
              <a:rPr lang="en-US" sz="2000" dirty="0"/>
              <a:t>More similar</a:t>
            </a:r>
          </a:p>
        </p:txBody>
      </p:sp>
      <p:sp>
        <p:nvSpPr>
          <p:cNvPr id="11" name="TextBox 10">
            <a:extLst>
              <a:ext uri="{FF2B5EF4-FFF2-40B4-BE49-F238E27FC236}">
                <a16:creationId xmlns:a16="http://schemas.microsoft.com/office/drawing/2014/main" id="{45C9FA8F-8FBA-2BD1-E97B-15F3CB8D9B6E}"/>
              </a:ext>
            </a:extLst>
          </p:cNvPr>
          <p:cNvSpPr txBox="1"/>
          <p:nvPr/>
        </p:nvSpPr>
        <p:spPr>
          <a:xfrm>
            <a:off x="7314778" y="4529196"/>
            <a:ext cx="1654680" cy="584775"/>
          </a:xfrm>
          <a:prstGeom prst="rect">
            <a:avLst/>
          </a:prstGeom>
          <a:noFill/>
        </p:spPr>
        <p:txBody>
          <a:bodyPr wrap="square" rtlCol="0">
            <a:spAutoFit/>
          </a:bodyPr>
          <a:lstStyle/>
          <a:p>
            <a:r>
              <a:rPr lang="en-US" sz="1600" i="0" dirty="0"/>
              <a:t>Integrate these two first</a:t>
            </a:r>
            <a:endParaRPr lang="en-US" sz="1400" i="0" dirty="0"/>
          </a:p>
        </p:txBody>
      </p:sp>
    </p:spTree>
    <p:extLst>
      <p:ext uri="{BB962C8B-B14F-4D97-AF65-F5344CB8AC3E}">
        <p14:creationId xmlns:p14="http://schemas.microsoft.com/office/powerpoint/2010/main" val="349390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7"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500"/>
                                        <p:tgtEl>
                                          <p:spTgt spid="10">
                                            <p:txEl>
                                              <p:pRg st="0" end="0"/>
                                            </p:txEl>
                                          </p:spTgt>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15613</Words>
  <Application>Microsoft Office PowerPoint</Application>
  <PresentationFormat>On-screen Show (4:3)</PresentationFormat>
  <Paragraphs>4212</Paragraphs>
  <Slides>193</Slides>
  <Notes>185</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3</vt:i4>
      </vt:variant>
      <vt:variant>
        <vt:lpstr>Slide Titles</vt:lpstr>
      </vt:variant>
      <vt:variant>
        <vt:i4>193</vt:i4>
      </vt:variant>
    </vt:vector>
  </HeadingPairs>
  <TitlesOfParts>
    <vt:vector size="211" baseType="lpstr">
      <vt:lpstr>Amazon Ember</vt:lpstr>
      <vt:lpstr>Arial</vt:lpstr>
      <vt:lpstr>Arial Unicode MS</vt:lpstr>
      <vt:lpstr>Bradley Hand ITC</vt:lpstr>
      <vt:lpstr>Calibri</vt:lpstr>
      <vt:lpstr>Calibri Light</vt:lpstr>
      <vt:lpstr>Cambria Math</vt:lpstr>
      <vt:lpstr>Comic Sans MS</vt:lpstr>
      <vt:lpstr>Segoe Print</vt:lpstr>
      <vt:lpstr>Segoe Script</vt:lpstr>
      <vt:lpstr>Symbol</vt:lpstr>
      <vt:lpstr>Times New Roman</vt:lpstr>
      <vt:lpstr>Wingdings</vt:lpstr>
      <vt:lpstr>Default Design</vt:lpstr>
      <vt:lpstr>Office Theme</vt:lpstr>
      <vt:lpstr>Visio</vt:lpstr>
      <vt:lpstr>VISIO</vt:lpstr>
      <vt:lpstr>Equation</vt:lpstr>
      <vt:lpstr>PowerPoint Presentation</vt:lpstr>
      <vt:lpstr>PowerPoint Presentation</vt:lpstr>
      <vt:lpstr>PowerPoint Presentation</vt:lpstr>
      <vt:lpstr>Replication &amp; Fragmentation Transparency</vt:lpstr>
      <vt:lpstr>PowerPoint Presentation</vt:lpstr>
      <vt:lpstr>Distributed DBMS Architecture</vt:lpstr>
      <vt:lpstr>PowerPoint Presentation</vt:lpstr>
      <vt:lpstr>Distributed Data Systems</vt:lpstr>
      <vt:lpstr>A Taxonomy of Distributed Data Systems</vt:lpstr>
      <vt:lpstr>PowerPoint Presentation</vt:lpstr>
      <vt:lpstr>PowerPoint Presentation</vt:lpstr>
      <vt:lpstr>PowerPoint Presentation</vt:lpstr>
      <vt:lpstr>PowerPoint Presentation</vt:lpstr>
      <vt:lpstr>PowerPoint Presentation</vt:lpstr>
      <vt:lpstr>PowerPoint Presentation</vt:lpstr>
      <vt:lpstr>Homogeneous vs. Heterogeneous</vt:lpstr>
      <vt:lpstr>Homogeneous vs. Heterogeneous</vt:lpstr>
      <vt:lpstr>Schema Architecture of a Tightly-Coupled System</vt:lpstr>
      <vt:lpstr>Auxiliary Schema  (1)</vt:lpstr>
      <vt:lpstr>Auxiliary Schema  (2)</vt:lpstr>
      <vt:lpstr>Auxiliary Schema  (3)</vt:lpstr>
      <vt:lpstr>Loosely-Coupled Systems (Interoperable Database Systems)</vt:lpstr>
      <vt:lpstr>Loosely-Coupled Systems</vt:lpstr>
      <vt:lpstr>Loosely Coupled vs. Tightly Coupled</vt:lpstr>
      <vt:lpstr>A Book on Distributed DB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Redundant Fragmentation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Fragment Allocation</vt:lpstr>
      <vt:lpstr>PowerPoint Presentation</vt:lpstr>
      <vt:lpstr>PowerPoint Presentation</vt:lpstr>
      <vt:lpstr>PowerPoint Presentation</vt:lpstr>
      <vt:lpstr>Information for Fragment Allocation</vt:lpstr>
      <vt:lpstr>PowerPoint Presentation</vt:lpstr>
      <vt:lpstr>PowerPoint Presentation</vt:lpstr>
      <vt:lpstr>PowerPoint Presentation</vt:lpstr>
      <vt:lpstr>Relocation of Data Fragments</vt:lpstr>
      <vt:lpstr>PowerPoint Presentation</vt:lpstr>
      <vt:lpstr>Reallocation of Data Fragments</vt:lpstr>
      <vt:lpstr>Relocation of Data Fragments</vt:lpstr>
      <vt:lpstr>Relocation of Data Fragments</vt:lpstr>
      <vt:lpstr>Relocation of Data Fragments</vt:lpstr>
      <vt:lpstr>SUMMARY</vt:lpstr>
      <vt:lpstr>Database Integration Bottom-up Design</vt:lpstr>
      <vt:lpstr>Overview</vt:lpstr>
      <vt:lpstr>Overview</vt:lpstr>
      <vt:lpstr>Network Data Model (Review)</vt:lpstr>
      <vt:lpstr>Review:  Entity-Relationship (ER) Model  </vt:lpstr>
      <vt:lpstr>Review:  Entity-Relationship (ER) Model  </vt:lpstr>
      <vt:lpstr>Review:  ER vs Relational  </vt:lpstr>
      <vt:lpstr>Example:  Three Local Databases</vt:lpstr>
      <vt:lpstr>Schema Translation:  Relational to ER</vt:lpstr>
      <vt:lpstr>Schema Translation:  Network to ER</vt:lpstr>
      <vt:lpstr>After Translation</vt:lpstr>
      <vt:lpstr>Schema Integration</vt:lpstr>
      <vt:lpstr>Integration Methodologies</vt:lpstr>
      <vt:lpstr>Integration Process</vt:lpstr>
      <vt:lpstr>Step 1:  Preintegration</vt:lpstr>
      <vt:lpstr>Preintegration Example</vt:lpstr>
      <vt:lpstr>Integration Method</vt:lpstr>
      <vt:lpstr>Key Identification</vt:lpstr>
      <vt:lpstr>Schema Comparison</vt:lpstr>
      <vt:lpstr>Step 2:  Schema Comparison  Naming Conflict (1)</vt:lpstr>
      <vt:lpstr>Step 2:  Schema Comparison  Naming Conflict (2)</vt:lpstr>
      <vt:lpstr>PowerPoint Presentation</vt:lpstr>
      <vt:lpstr>PowerPoint Presentation</vt:lpstr>
      <vt:lpstr>PowerPoint Presentation</vt:lpstr>
      <vt:lpstr>PowerPoint Presentation</vt:lpstr>
      <vt:lpstr>Step 3:  Resolving Structural Conflict</vt:lpstr>
      <vt:lpstr>Step 3:  Resolving Structural Conflict</vt:lpstr>
      <vt:lpstr>Integrate InS1 &amp; InS3</vt:lpstr>
      <vt:lpstr>PowerPoint Presentation</vt:lpstr>
      <vt:lpstr>PowerPoint Presentation</vt:lpstr>
      <vt:lpstr>Query Processing in Multidatabase Systems</vt:lpstr>
      <vt:lpstr>Query Processing in Three Steps</vt:lpstr>
      <vt:lpstr>Query Processing in Three Steps</vt:lpstr>
      <vt:lpstr>Query Processing in Three Steps</vt:lpstr>
      <vt:lpstr>Query Processing in Three Steps</vt:lpstr>
      <vt:lpstr>Query Processing</vt:lpstr>
      <vt:lpstr>Query Decomposition Overview</vt:lpstr>
      <vt:lpstr>The Local Databases</vt:lpstr>
      <vt:lpstr>Object-Oriented DB</vt:lpstr>
      <vt:lpstr>Object-Oriented DB</vt:lpstr>
      <vt:lpstr>Object-Oriented DB</vt:lpstr>
      <vt:lpstr>Schema Integration</vt:lpstr>
      <vt:lpstr>Outerjoin R1 ⋈o R2 </vt:lpstr>
      <vt:lpstr>Outerunion</vt:lpstr>
      <vt:lpstr>Schema Integration Using Outerjoin</vt:lpstr>
      <vt:lpstr>Schema Integration thru Generalization</vt:lpstr>
      <vt:lpstr>Inconsistency Resolution</vt:lpstr>
      <vt:lpstr>Inconsistency Resolution:  Generalization</vt:lpstr>
      <vt:lpstr>Inconsistency Resolution:  Generalization</vt:lpstr>
      <vt:lpstr>Inconsistency Resolution: Outerjoin</vt:lpstr>
      <vt:lpstr>Inconsistency Resolution: Outerjoin</vt:lpstr>
      <vt:lpstr>Query Decomposition</vt:lpstr>
      <vt:lpstr>Query Decomposition</vt:lpstr>
      <vt:lpstr>Query Decomposition</vt:lpstr>
      <vt:lpstr>Query Decomposition Step 1: Determine Number of Subqueries</vt:lpstr>
      <vt:lpstr>Query Decomposition Step 1: Determine Number of Subqueries</vt:lpstr>
      <vt:lpstr>Query Decomposition Step 1: Determine Number of Subqueries</vt:lpstr>
      <vt:lpstr>Query Decomposition Step 1: Determine Number of Subqueries</vt:lpstr>
      <vt:lpstr>Query Decomposition Step 1: Determine Number of Subqueries</vt:lpstr>
      <vt:lpstr>Query Decomposition Step 1: Determine Number of Subqueries</vt:lpstr>
      <vt:lpstr>Query Decomposition Step 1: Determine Number of Subqueries</vt:lpstr>
      <vt:lpstr>Query Decomposition Another Example</vt:lpstr>
      <vt:lpstr>Query Decomposition Step 2: Query Decomposition</vt:lpstr>
      <vt:lpstr>Query Decomposition Step 2: Query Decomposition</vt:lpstr>
      <vt:lpstr>Query Decomposition Step 2: Query Decomposition</vt:lpstr>
      <vt:lpstr>Query Decomposition Step 2: Query Decomposition</vt:lpstr>
      <vt:lpstr>Query Decomposition Step 3: Further Decomposition</vt:lpstr>
      <vt:lpstr>Query Decomposition Step 4:  Query Optimization</vt:lpstr>
      <vt:lpstr>Query Translation</vt:lpstr>
      <vt:lpstr>Query Translation (1)</vt:lpstr>
      <vt:lpstr>Query Translation (2)</vt:lpstr>
      <vt:lpstr>Object-Oriented Database Example</vt:lpstr>
      <vt:lpstr>Object-Oriented Database Example</vt:lpstr>
      <vt:lpstr>Equivalent Relational Schema</vt:lpstr>
      <vt:lpstr>Query:  SQL</vt:lpstr>
      <vt:lpstr>Query:  OO Database</vt:lpstr>
      <vt:lpstr>Some Simple Queries</vt:lpstr>
      <vt:lpstr>Some Simple Queries</vt:lpstr>
      <vt:lpstr>Some Simple Queries</vt:lpstr>
      <vt:lpstr>Some Simple Queries</vt:lpstr>
      <vt:lpstr>Relational-to-OO Translation</vt:lpstr>
      <vt:lpstr>Step 1: Construct Relational Predicate Graph</vt:lpstr>
      <vt:lpstr>What is This Query?</vt:lpstr>
      <vt:lpstr>What is This Query?</vt:lpstr>
      <vt:lpstr>What is This Query?</vt:lpstr>
      <vt:lpstr>What is This Query?</vt:lpstr>
      <vt:lpstr>Step 2:  Construct OO Predicate Graph</vt:lpstr>
      <vt:lpstr>Step 3:  Construct the OO Query</vt:lpstr>
      <vt:lpstr>Step 3:  Construct the OO Query</vt:lpstr>
      <vt:lpstr>Step 3:  Construct the OO Query</vt:lpstr>
      <vt:lpstr>Global Query Optimization</vt:lpstr>
      <vt:lpstr>Query Optimization (1)</vt:lpstr>
      <vt:lpstr>Query Optimization (2)</vt:lpstr>
      <vt:lpstr>Global Query Optimization (1)</vt:lpstr>
      <vt:lpstr>Global Query Optimization (2)</vt:lpstr>
      <vt:lpstr>Without Data Inconsistency</vt:lpstr>
      <vt:lpstr>With Data Inconsistency</vt:lpstr>
      <vt:lpstr>Notations</vt:lpstr>
      <vt:lpstr>Notations</vt:lpstr>
      <vt:lpstr>Query Decomposition</vt:lpstr>
      <vt:lpstr>Optimization</vt:lpstr>
      <vt:lpstr>Query Optimization</vt:lpstr>
      <vt:lpstr>Distribution of Selection</vt:lpstr>
      <vt:lpstr>Optimization:  Case 1</vt:lpstr>
      <vt:lpstr>Optimization:  Case 2</vt:lpstr>
      <vt:lpstr>Optimization:  Case 3</vt:lpstr>
      <vt:lpstr>Optimization:  Case 4</vt:lpstr>
      <vt:lpstr>Distribution Rules for σ over ⋈</vt:lpstr>
      <vt:lpstr>Problem in Global Query Optimization (1)</vt:lpstr>
      <vt:lpstr>Problems in Global Query Optimization (2)</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Computer Scienc</dc:creator>
  <cp:lastModifiedBy>Kien H</cp:lastModifiedBy>
  <cp:revision>945</cp:revision>
  <cp:lastPrinted>2019-12-10T02:18:41Z</cp:lastPrinted>
  <dcterms:created xsi:type="dcterms:W3CDTF">2000-09-07T20:54:34Z</dcterms:created>
  <dcterms:modified xsi:type="dcterms:W3CDTF">2025-03-31T19:02:51Z</dcterms:modified>
</cp:coreProperties>
</file>