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9" r:id="rId4"/>
    <p:sldMasterId id="2147483702" r:id="rId5"/>
    <p:sldMasterId id="2147483715" r:id="rId6"/>
  </p:sldMasterIdLst>
  <p:notesMasterIdLst>
    <p:notesMasterId r:id="rId146"/>
  </p:notesMasterIdLst>
  <p:sldIdLst>
    <p:sldId id="547" r:id="rId7"/>
    <p:sldId id="548" r:id="rId8"/>
    <p:sldId id="309" r:id="rId9"/>
    <p:sldId id="521" r:id="rId10"/>
    <p:sldId id="522" r:id="rId11"/>
    <p:sldId id="507" r:id="rId12"/>
    <p:sldId id="460" r:id="rId13"/>
    <p:sldId id="567" r:id="rId14"/>
    <p:sldId id="508" r:id="rId15"/>
    <p:sldId id="470" r:id="rId16"/>
    <p:sldId id="312" r:id="rId17"/>
    <p:sldId id="589" r:id="rId18"/>
    <p:sldId id="468" r:id="rId19"/>
    <p:sldId id="566" r:id="rId20"/>
    <p:sldId id="484" r:id="rId21"/>
    <p:sldId id="509" r:id="rId22"/>
    <p:sldId id="485" r:id="rId23"/>
    <p:sldId id="481" r:id="rId24"/>
    <p:sldId id="482" r:id="rId25"/>
    <p:sldId id="483" r:id="rId26"/>
    <p:sldId id="493" r:id="rId27"/>
    <p:sldId id="472" r:id="rId28"/>
    <p:sldId id="495" r:id="rId29"/>
    <p:sldId id="497" r:id="rId30"/>
    <p:sldId id="474" r:id="rId31"/>
    <p:sldId id="524" r:id="rId32"/>
    <p:sldId id="523" r:id="rId33"/>
    <p:sldId id="476" r:id="rId34"/>
    <p:sldId id="510" r:id="rId35"/>
    <p:sldId id="549" r:id="rId36"/>
    <p:sldId id="317" r:id="rId37"/>
    <p:sldId id="464" r:id="rId38"/>
    <p:sldId id="395" r:id="rId39"/>
    <p:sldId id="319" r:id="rId40"/>
    <p:sldId id="518" r:id="rId41"/>
    <p:sldId id="520" r:id="rId42"/>
    <p:sldId id="519" r:id="rId43"/>
    <p:sldId id="438" r:id="rId44"/>
    <p:sldId id="467" r:id="rId45"/>
    <p:sldId id="525" r:id="rId46"/>
    <p:sldId id="466" r:id="rId47"/>
    <p:sldId id="488" r:id="rId48"/>
    <p:sldId id="391" r:id="rId49"/>
    <p:sldId id="498" r:id="rId50"/>
    <p:sldId id="502" r:id="rId51"/>
    <p:sldId id="349" r:id="rId52"/>
    <p:sldId id="598" r:id="rId53"/>
    <p:sldId id="491" r:id="rId54"/>
    <p:sldId id="367" r:id="rId55"/>
    <p:sldId id="322" r:id="rId56"/>
    <p:sldId id="596" r:id="rId57"/>
    <p:sldId id="597" r:id="rId58"/>
    <p:sldId id="277" r:id="rId59"/>
    <p:sldId id="592" r:id="rId60"/>
    <p:sldId id="577" r:id="rId61"/>
    <p:sldId id="278" r:id="rId62"/>
    <p:sldId id="568" r:id="rId63"/>
    <p:sldId id="321" r:id="rId64"/>
    <p:sldId id="564" r:id="rId65"/>
    <p:sldId id="565" r:id="rId66"/>
    <p:sldId id="323" r:id="rId67"/>
    <p:sldId id="324" r:id="rId68"/>
    <p:sldId id="325" r:id="rId69"/>
    <p:sldId id="368" r:id="rId70"/>
    <p:sldId id="593" r:id="rId71"/>
    <p:sldId id="526" r:id="rId72"/>
    <p:sldId id="530" r:id="rId73"/>
    <p:sldId id="345" r:id="rId74"/>
    <p:sldId id="369" r:id="rId75"/>
    <p:sldId id="531" r:id="rId76"/>
    <p:sldId id="347" r:id="rId77"/>
    <p:sldId id="346" r:id="rId78"/>
    <p:sldId id="371" r:id="rId79"/>
    <p:sldId id="532" r:id="rId80"/>
    <p:sldId id="348" r:id="rId81"/>
    <p:sldId id="578" r:id="rId82"/>
    <p:sldId id="551" r:id="rId83"/>
    <p:sldId id="552" r:id="rId84"/>
    <p:sldId id="553" r:id="rId85"/>
    <p:sldId id="554" r:id="rId86"/>
    <p:sldId id="555" r:id="rId87"/>
    <p:sldId id="556" r:id="rId88"/>
    <p:sldId id="557" r:id="rId89"/>
    <p:sldId id="562" r:id="rId90"/>
    <p:sldId id="563" r:id="rId91"/>
    <p:sldId id="535" r:id="rId92"/>
    <p:sldId id="558" r:id="rId93"/>
    <p:sldId id="441" r:id="rId94"/>
    <p:sldId id="533" r:id="rId95"/>
    <p:sldId id="329" r:id="rId96"/>
    <p:sldId id="534" r:id="rId97"/>
    <p:sldId id="545" r:id="rId98"/>
    <p:sldId id="331" r:id="rId99"/>
    <p:sldId id="413" r:id="rId100"/>
    <p:sldId id="414" r:id="rId101"/>
    <p:sldId id="457" r:id="rId102"/>
    <p:sldId id="458" r:id="rId103"/>
    <p:sldId id="459" r:id="rId104"/>
    <p:sldId id="257" r:id="rId105"/>
    <p:sldId id="588" r:id="rId106"/>
    <p:sldId id="261" r:id="rId107"/>
    <p:sldId id="591" r:id="rId108"/>
    <p:sldId id="590" r:id="rId109"/>
    <p:sldId id="263" r:id="rId110"/>
    <p:sldId id="282" r:id="rId111"/>
    <p:sldId id="264" r:id="rId112"/>
    <p:sldId id="286" r:id="rId113"/>
    <p:sldId id="595" r:id="rId114"/>
    <p:sldId id="266" r:id="rId115"/>
    <p:sldId id="287" r:id="rId116"/>
    <p:sldId id="295" r:id="rId117"/>
    <p:sldId id="289" r:id="rId118"/>
    <p:sldId id="288" r:id="rId119"/>
    <p:sldId id="572" r:id="rId120"/>
    <p:sldId id="271" r:id="rId121"/>
    <p:sldId id="292" r:id="rId122"/>
    <p:sldId id="296" r:id="rId123"/>
    <p:sldId id="293" r:id="rId124"/>
    <p:sldId id="570" r:id="rId125"/>
    <p:sldId id="276" r:id="rId126"/>
    <p:sldId id="571" r:id="rId127"/>
    <p:sldId id="499" r:id="rId128"/>
    <p:sldId id="258" r:id="rId129"/>
    <p:sldId id="393" r:id="rId130"/>
    <p:sldId id="516" r:id="rId131"/>
    <p:sldId id="394" r:id="rId132"/>
    <p:sldId id="594" r:id="rId133"/>
    <p:sldId id="573" r:id="rId134"/>
    <p:sldId id="575" r:id="rId135"/>
    <p:sldId id="576" r:id="rId136"/>
    <p:sldId id="397" r:id="rId137"/>
    <p:sldId id="411" r:id="rId138"/>
    <p:sldId id="433" r:id="rId139"/>
    <p:sldId id="401" r:id="rId140"/>
    <p:sldId id="587" r:id="rId141"/>
    <p:sldId id="582" r:id="rId142"/>
    <p:sldId id="584" r:id="rId143"/>
    <p:sldId id="585" r:id="rId144"/>
    <p:sldId id="586" r:id="rId1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D96883-FED4-455A-B41B-FCC22C0DDC2B}">
          <p14:sldIdLst>
            <p14:sldId id="547"/>
            <p14:sldId id="548"/>
            <p14:sldId id="309"/>
            <p14:sldId id="521"/>
            <p14:sldId id="522"/>
            <p14:sldId id="507"/>
            <p14:sldId id="460"/>
            <p14:sldId id="567"/>
            <p14:sldId id="508"/>
            <p14:sldId id="470"/>
            <p14:sldId id="312"/>
            <p14:sldId id="589"/>
            <p14:sldId id="468"/>
            <p14:sldId id="566"/>
            <p14:sldId id="484"/>
            <p14:sldId id="509"/>
            <p14:sldId id="485"/>
            <p14:sldId id="481"/>
            <p14:sldId id="482"/>
            <p14:sldId id="483"/>
            <p14:sldId id="493"/>
            <p14:sldId id="472"/>
            <p14:sldId id="495"/>
            <p14:sldId id="497"/>
            <p14:sldId id="474"/>
            <p14:sldId id="524"/>
            <p14:sldId id="523"/>
            <p14:sldId id="476"/>
            <p14:sldId id="510"/>
            <p14:sldId id="549"/>
            <p14:sldId id="317"/>
            <p14:sldId id="464"/>
            <p14:sldId id="395"/>
            <p14:sldId id="319"/>
            <p14:sldId id="518"/>
            <p14:sldId id="520"/>
            <p14:sldId id="519"/>
            <p14:sldId id="438"/>
            <p14:sldId id="467"/>
            <p14:sldId id="525"/>
            <p14:sldId id="466"/>
            <p14:sldId id="488"/>
            <p14:sldId id="391"/>
            <p14:sldId id="498"/>
            <p14:sldId id="502"/>
            <p14:sldId id="349"/>
            <p14:sldId id="598"/>
            <p14:sldId id="491"/>
            <p14:sldId id="367"/>
            <p14:sldId id="322"/>
            <p14:sldId id="596"/>
            <p14:sldId id="597"/>
            <p14:sldId id="277"/>
            <p14:sldId id="592"/>
            <p14:sldId id="577"/>
            <p14:sldId id="278"/>
            <p14:sldId id="568"/>
            <p14:sldId id="321"/>
            <p14:sldId id="564"/>
            <p14:sldId id="565"/>
            <p14:sldId id="323"/>
            <p14:sldId id="324"/>
            <p14:sldId id="325"/>
            <p14:sldId id="368"/>
            <p14:sldId id="593"/>
            <p14:sldId id="526"/>
            <p14:sldId id="530"/>
            <p14:sldId id="345"/>
            <p14:sldId id="369"/>
            <p14:sldId id="531"/>
            <p14:sldId id="347"/>
            <p14:sldId id="346"/>
            <p14:sldId id="371"/>
            <p14:sldId id="532"/>
            <p14:sldId id="348"/>
            <p14:sldId id="578"/>
            <p14:sldId id="551"/>
            <p14:sldId id="552"/>
            <p14:sldId id="553"/>
            <p14:sldId id="554"/>
            <p14:sldId id="555"/>
            <p14:sldId id="556"/>
            <p14:sldId id="557"/>
            <p14:sldId id="562"/>
            <p14:sldId id="563"/>
            <p14:sldId id="535"/>
            <p14:sldId id="558"/>
            <p14:sldId id="441"/>
            <p14:sldId id="533"/>
            <p14:sldId id="329"/>
            <p14:sldId id="534"/>
            <p14:sldId id="545"/>
            <p14:sldId id="331"/>
            <p14:sldId id="413"/>
            <p14:sldId id="414"/>
            <p14:sldId id="457"/>
            <p14:sldId id="458"/>
            <p14:sldId id="459"/>
            <p14:sldId id="257"/>
            <p14:sldId id="588"/>
            <p14:sldId id="261"/>
            <p14:sldId id="591"/>
            <p14:sldId id="590"/>
            <p14:sldId id="263"/>
            <p14:sldId id="282"/>
            <p14:sldId id="264"/>
            <p14:sldId id="286"/>
            <p14:sldId id="595"/>
            <p14:sldId id="266"/>
            <p14:sldId id="287"/>
            <p14:sldId id="295"/>
            <p14:sldId id="289"/>
            <p14:sldId id="288"/>
            <p14:sldId id="572"/>
            <p14:sldId id="271"/>
            <p14:sldId id="292"/>
            <p14:sldId id="296"/>
            <p14:sldId id="293"/>
            <p14:sldId id="570"/>
            <p14:sldId id="276"/>
            <p14:sldId id="571"/>
            <p14:sldId id="499"/>
            <p14:sldId id="258"/>
            <p14:sldId id="393"/>
            <p14:sldId id="516"/>
            <p14:sldId id="394"/>
            <p14:sldId id="594"/>
            <p14:sldId id="573"/>
            <p14:sldId id="575"/>
            <p14:sldId id="576"/>
            <p14:sldId id="397"/>
            <p14:sldId id="411"/>
            <p14:sldId id="433"/>
            <p14:sldId id="401"/>
            <p14:sldId id="587"/>
            <p14:sldId id="582"/>
            <p14:sldId id="584"/>
            <p14:sldId id="585"/>
            <p14:sldId id="5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EE0000"/>
    <a:srgbClr val="B17ED8"/>
    <a:srgbClr val="9F5FCF"/>
    <a:srgbClr val="72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21" autoAdjust="0"/>
    <p:restoredTop sz="96975" autoAdjust="0"/>
  </p:normalViewPr>
  <p:slideViewPr>
    <p:cSldViewPr snapToGrid="0">
      <p:cViewPr varScale="1">
        <p:scale>
          <a:sx n="111" d="100"/>
          <a:sy n="111" d="100"/>
        </p:scale>
        <p:origin x="1670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tableStyles" Target="tableStyle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A255-29FE-409D-B7E7-9A3A78A97B4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DA95-CF3D-435F-B885-484642C9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8796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71053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7492526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6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576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458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6726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56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159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9191F6A-83C0-4092-85E8-71B8D5D7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A5D472-EBA3-4CA5-913B-D744B6108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CCE19C6-4B8C-4F3A-811B-62E83FB5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956B3AE-1F62-4002-8443-0D4C6AA0C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F2A682A-1674-4E61-892C-94251E694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B563308-DE78-4110-A2A4-A647D4577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148504-85B5-4EC6-8972-8000A1CAF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57C4245-919B-492D-A497-A6BFD6D8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483E27F-3315-4A10-A289-B2228D560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D94D5E-6AB8-4FD4-BCDC-57248DC8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5E958A9-7DF7-45A7-A2F6-696D09528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CA666D8-41AC-46BC-939F-F6A24C868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9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634213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164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334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3847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32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059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617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0247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640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477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48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56109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895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Since 100 boats are equally popular, no</a:t>
            </a:r>
            <a:r>
              <a:rPr lang="en-US" baseline="0" dirty="0"/>
              <a:t> hash bucket overflows.  As a result, retrieving the </a:t>
            </a:r>
            <a:r>
              <a:rPr lang="en-US" i="1" baseline="0" dirty="0"/>
              <a:t>Reserve </a:t>
            </a:r>
            <a:r>
              <a:rPr lang="en-US" baseline="0" dirty="0"/>
              <a:t>tuples takes 10 I/</a:t>
            </a:r>
            <a:r>
              <a:rPr lang="en-US" baseline="0" dirty="0" err="1"/>
              <a:t>Os</a:t>
            </a:r>
            <a:r>
              <a:rPr lang="en-US" baseline="0" dirty="0"/>
              <a:t>, not (10x1.2) I/</a:t>
            </a:r>
            <a:r>
              <a:rPr lang="en-US" baseline="0" dirty="0" err="1"/>
              <a:t>Os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5391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8952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3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7972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5625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15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3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077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56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66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2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716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981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931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8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520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8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2262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8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609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259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4762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4893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10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8306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05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418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11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005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827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11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6182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12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42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7509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227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13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5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1608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kumimoji="0" lang="en-US" altLang="zh-TW" sz="1000" i="1"/>
              <a:t>14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3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5740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/>
              <a:t>If 20&lt;age&lt;30 is more “compact” than 3000&lt;sal&lt;5000, then select the “20&lt;age&lt;30” index.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662113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/>
              <a:t>If 20&lt;age&lt;30 is more “compact” than 3000&lt;sal&lt;5000, then select the “20&lt;age&lt;30” index.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431109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AAD494D-172D-4200-898E-6A1BFE4A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5519FF1-CD44-4EB5-9DE4-E088DDBC9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73CD6188-CCE1-4E9B-8934-7A3484BB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5D8D822C-1CB7-415D-AB03-7B94ADEA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57C747E-7F2A-4B19-B084-0C29FF9B0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3577A441-A123-47B7-B6EA-8B1E23CD7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1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5300CD2-432E-4FE5-8EBF-01392F2D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8387591-D223-4FEF-BFE9-0B7AD6E9A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F7C3F8A-4803-43BA-8140-02983C9DB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B9F37A2-D20D-471D-ADA4-99B54B49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FBC52E1D-F70C-4EF2-AD51-DFB922170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763B712E-6E4E-4E7F-ABEC-81C89794D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15431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829A378-6803-4BDD-9F2D-93CE7784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7A9CA72-77AF-49C5-A2B2-8F1BB52C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64C897D-EA33-41FC-896A-1E3B28F6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0E40DDE-27E1-4A32-A862-6F2C26B0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EF33BCD7-7E58-4A5E-9778-7151F1DBC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734A322-F64B-4124-AA39-3CBE2803F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978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6CCA4E5-13CE-46A6-A5E3-B3DB5A3C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zh-TW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D77FB54-657D-4BFF-AA53-D73A7537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A7B79F0-938C-44CE-9C63-965BABE6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zh-TW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B2C0046-3B6F-4EB4-BA39-DF95335D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zh-TW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88F60776-3CCA-49E4-A643-8C3CEFB70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C93C7DDE-502E-44A7-BA9E-D2D75CFBE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42C4BBB-2D91-4F3A-9901-AFEE4CCFD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E1EFB82-A435-473B-AFCF-26F7E3B3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CFEB578-A0A3-4313-B5FF-A527C42DA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F25ACA8B-69D0-497F-9D3A-D2C1C420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B797C165-D722-4A32-82B3-3D831AAF8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86839F18-4B38-4FF2-A95D-080DCB8FD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829A378-6803-4BDD-9F2D-93CE7784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7A9CA72-77AF-49C5-A2B2-8F1BB52C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64C897D-EA33-41FC-896A-1E3B28F6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0E40DDE-27E1-4A32-A862-6F2C26B0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EF33BCD7-7E58-4A5E-9778-7151F1DBC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734A322-F64B-4124-AA39-3CBE2803F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34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7C411-1AD5-76B4-5EF4-65EBEE682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400CD1B-A72E-C685-641D-D9DE760D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449F84D-070E-3A76-4BCD-949F318C2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16ABF05E-9880-5E9A-0A7D-B5E345782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4041C15-2C3A-311B-7180-16B9D6543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DA385670-CB45-C1EE-1736-D8453C534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5FE28ADE-6B9A-EEB8-6DA4-22841EE21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762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ACE37D1-524E-4F10-A07F-8F41C8A17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EC90B7A-CB65-41D1-8F95-614971D4A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829A378-6803-4BDD-9F2D-93CE7784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7A9CA72-77AF-49C5-A2B2-8F1BB52C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64C897D-EA33-41FC-896A-1E3B28F6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0E40DDE-27E1-4A32-A862-6F2C26B0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EF33BCD7-7E58-4A5E-9778-7151F1DBC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734A322-F64B-4124-AA39-3CBE2803F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346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ACE37D1-524E-4F10-A07F-8F41C8A17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EC90B7A-CB65-41D1-8F95-614971D4A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866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AF989EB-D9FB-4B4D-9786-63AD37A90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B7FF50B-7147-4C72-B41A-3A1088079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E4B7362-27B7-4BF6-BBEB-99ED73CC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05E4254-768B-40E4-AA42-CAE4C370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5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909C3C8-EAA5-4C22-8F79-F9C54190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4E8AEAD-6B9B-4478-98C9-4513298A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23646BAF-420A-4595-AA1D-F299893BF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AEF52B30-C0A7-442B-B657-5D1F4296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6179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0439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C2093D4-B95E-4D64-AD98-E690F4635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85F6132-50F4-4344-AF7D-155446DA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CBAB1BB9-BF5F-40B7-8E8C-F08CA1BE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448549DA-8C6F-415A-9332-7BE26FC3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6E7E836-9052-445E-A77F-7B847A623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A9C508A3-9F13-46E6-A3C4-802856300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E4B7362-27B7-4BF6-BBEB-99ED73CC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05E4254-768B-40E4-AA42-CAE4C370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909C3C8-EAA5-4C22-8F79-F9C54190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4E8AEAD-6B9B-4478-98C9-4513298A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23646BAF-420A-4595-AA1D-F299893BF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AEF52B30-C0A7-442B-B657-5D1F4296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1D391E4-966D-43F3-9EEA-E8C8BCCB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6F3EEB1-176D-49ED-9226-4ABA273E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DAA4192E-4F90-4947-BACC-09CBD453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994D300D-4E3E-42E1-992C-84DAA7F1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E2878F2F-E62F-4279-A899-2536508AB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B3EA27F8-399F-4A90-85AB-13CE8FA9E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0222FD0-E1EB-4F61-B61F-E287ADF7C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055AC96-7D5D-4212-BE05-863A2E9C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25A4FAC1-7E4D-46FB-8222-E24548F48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952FBB80-E677-4628-A3EE-809D866E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7D12287B-DE5C-4FF2-88E1-8BD40E606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C7347B54-DCF0-4AAA-987E-CE3BF114C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4AA0B8A-A90F-411C-8503-327231B3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D8E605-1629-4F0C-A625-2308DA91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1946608-CE82-4642-90A3-CAB10FD0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0FE08360-0834-4B91-B322-84DC355C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C8B58B99-93DE-407E-82EB-AA99EBEC8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4230D5DF-15C0-4433-8CB0-4DCE7ED1D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4AA0B8A-A90F-411C-8503-327231B3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D8E605-1629-4F0C-A625-2308DA91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1946608-CE82-4642-90A3-CAB10FD0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0FE08360-0834-4B91-B322-84DC355C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C8B58B99-93DE-407E-82EB-AA99EBEC8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4230D5DF-15C0-4433-8CB0-4DCE7ED1D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9791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A32F66E-43CB-4A85-A18E-56A856A1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1B3E1AD-80BD-4A6F-8650-E5A76498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E609245B-48F1-44CA-A74D-1C3B7D88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EA92F1AB-AD67-41A5-90EB-F2CC57BC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AD74D4E0-50AD-4ECF-99BF-9446966A5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31E8D8C3-BA38-46EA-A649-A429B5BF3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073700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8613836-4A93-46C8-B481-2CCF8EC6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7F59637-B5F4-4FF4-94A3-540A4DD4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A1127296-ABBD-4497-86B0-1D4F6E79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5E92A2A6-5FE2-4714-8CDE-5D6153D2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974C8025-C618-4F46-82B1-7FF47CA29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426CC772-95D8-49B4-9103-E2CECF022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225512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59E30442-51CF-48B3-B0FE-38FE7DC4BE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C951CA9-B053-4231-B41D-8DB712B0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D9E6C5C6-4AA6-4B02-B8EE-AD2934EF2D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F11FC095-DF52-4C60-BBC8-AFD26D411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012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8613836-4A93-46C8-B481-2CCF8EC6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7F59637-B5F4-4FF4-94A3-540A4DD4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A1127296-ABBD-4497-86B0-1D4F6E79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5E92A2A6-5FE2-4714-8CDE-5D6153D2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974C8025-C618-4F46-82B1-7FF47CA29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426CC772-95D8-49B4-9103-E2CECF022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78523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8613836-4A93-46C8-B481-2CCF8EC6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7F59637-B5F4-4FF4-94A3-540A4DD4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A1127296-ABBD-4497-86B0-1D4F6E79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5E92A2A6-5FE2-4714-8CDE-5D6153D2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974C8025-C618-4F46-82B1-7FF47CA29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426CC772-95D8-49B4-9103-E2CECF022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2DB51CCB-00C7-4B00-A552-12502D6F06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284F8C5C-8110-4629-8DB6-80F0E1B54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9D395153-09D8-4DC2-B492-5D6DDF44C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184C61C0-5A33-433B-9650-0F65D7425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8613836-4A93-46C8-B481-2CCF8EC6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7F59637-B5F4-4FF4-94A3-540A4DD4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A1127296-ABBD-4497-86B0-1D4F6E79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5E92A2A6-5FE2-4714-8CDE-5D6153D2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974C8025-C618-4F46-82B1-7FF47CA29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426CC772-95D8-49B4-9103-E2CECF022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365499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49E5C34-094B-4889-8435-C3C9003C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5DE8452-3D54-433A-936C-3B360078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0ECBE5B8-6D49-4988-A317-B0A28072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C1174AD3-A0DC-4239-8EDF-A3421E7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25E16ED3-0816-4531-B7F9-8703A19EB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E5974542-2113-4F37-B692-734C7C53B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49E5C34-094B-4889-8435-C3C9003C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5DE8452-3D54-433A-936C-3B360078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0ECBE5B8-6D49-4988-A317-B0A28072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C1174AD3-A0DC-4239-8EDF-A3421E7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25E16ED3-0816-4531-B7F9-8703A19EB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E5974542-2113-4F37-B692-734C7C53B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5516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79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15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2618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7580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31569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21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67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67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8291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 dirty="0"/>
              <a:t>If 20&lt;age&lt;30 is more “compact” than 3000&lt;</a:t>
            </a:r>
            <a:r>
              <a:rPr lang="en-US" altLang="zh-TW" dirty="0" err="1"/>
              <a:t>sal</a:t>
            </a:r>
            <a:r>
              <a:rPr lang="en-US" altLang="zh-TW" dirty="0"/>
              <a:t>&lt;5000, then select the “20&lt;age&lt;30” index.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8599907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/>
              <a:t>If 20&lt;age&lt;30 is more “compact” than 3000&lt;sal&lt;5000, then select the “20&lt;age&lt;30” index.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271795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4184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46287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01557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1282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87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41666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5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7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9477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689995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25226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  <p:sp>
        <p:nvSpPr>
          <p:cNvPr id="1198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9409879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15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08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335245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38100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dirty="0"/>
          </a:p>
        </p:txBody>
      </p:sp>
      <p:sp>
        <p:nvSpPr>
          <p:cNvPr id="419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0281128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630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81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5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9745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4748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504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936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5511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069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540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425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842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theta join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for arbitrary comparison relationships (such as ≥)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4600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5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AF71-D9DD-407B-8002-62A911EEB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EAA40-B3A4-4FFB-8245-B31A4AAFC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15CE-8B85-4CEC-A158-BAAD15D2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98BA-13D4-44FC-8641-B3D5669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037A-606F-4F62-A9D2-3FF98155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CA5D-1D98-4E25-AF3B-61009059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82D2-F565-4ABA-B22A-F075323C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B860-CE69-407C-BE23-9F77B628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4FED-C4FD-4FDA-B416-43514455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BD11-3CA2-4DF4-95B0-11E279D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9180D-2080-4F32-B136-0649562FE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C1DF-8240-4715-BEF4-F98D8214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425C-AE0D-49FE-BE6F-A0E2D8BD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B192-A567-4D70-8410-45A1A1BC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7592-232C-4461-8041-8CA2A5D4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646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4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D031-E893-4029-926F-2E37528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E04AD-1DD6-4B60-ACE5-4E1C7F0D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88BC-C446-4B0E-87EB-2E2507D9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6553-F7A3-4DBD-BFB5-645CBE6B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0C2F-22FB-4C61-81CC-BD312852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5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5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20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AF71-D9DD-407B-8002-62A911EEB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EAA40-B3A4-4FFB-8245-B31A4AAFC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15CE-8B85-4CEC-A158-BAAD15D2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98BA-13D4-44FC-8641-B3D5669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037A-606F-4F62-A9D2-3FF98155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3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D031-E893-4029-926F-2E37528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E04AD-1DD6-4B60-ACE5-4E1C7F0D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88BC-C446-4B0E-87EB-2E2507D9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6553-F7A3-4DBD-BFB5-645CBE6B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0C2F-22FB-4C61-81CC-BD312852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425E-9223-4449-AEC3-ADD35B2B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5B7A-3095-4D28-A4E4-00187265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BF399-28DC-4DE1-A8C7-745C6FBE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C30A-5023-4A51-A48C-7775FED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26CD7-B153-4656-BCDA-AF36212C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4B79-E50E-4AF2-BA87-5DB1D637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1B81-93D2-42B3-AA81-CFCA8032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B6732-CE41-4892-9C6B-D8BD653F6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42E4E-49F0-4998-AA4E-10DD361E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04EE-30FE-47A6-9E5C-8E16371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61694-CA0F-4487-9056-73EFC38F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12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2705-688A-46F4-8C27-E6D672DF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6D09-9B2A-4EB0-9A46-B46712A03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9F37-8888-4F0A-BF92-DF610D807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85BDE-989B-460D-8D52-2F1707060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1AAEB-E809-4EF2-AB84-00AC06159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18B99-AA36-4C6E-BF6F-0E40FB72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224ED-F812-485F-8086-09FA57A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8EA54-501C-4843-94E4-AA186A3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7199-CBD0-4F8D-BDED-5B020F5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964C5-E69C-4FE2-B303-63BA4614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71524-A799-4169-AC9B-648BA990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A408C-2309-4FC3-AD30-4F98FD9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425E-9223-4449-AEC3-ADD35B2B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5B7A-3095-4D28-A4E4-00187265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BF399-28DC-4DE1-A8C7-745C6FBE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C30A-5023-4A51-A48C-7775FED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26CD7-B153-4656-BCDA-AF36212C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7BD71-BC2D-49B4-9C63-526D6981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D48DC-AC52-4FAE-B19C-97774F0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C7D4-79B7-420B-BF3F-324E98DB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45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4D4F-F043-437F-824A-400731C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F704-A4BC-40B0-AD87-B57844B6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4B79-34DC-4D9D-B286-C668118A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DCA1E-33E8-46A5-B64A-C9EF7459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E969-7DAB-42D9-997D-C881D4CA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60E6-D9AB-4FC0-AEF4-6DE1038C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9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CABA-A805-4291-8B9B-A3408328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CB759-055D-4D8E-887B-D0AEF327A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31C6-CAB0-4686-8B37-65228791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BCDD-20F2-452E-A87F-E94F6A67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A81D5-7854-4A51-A215-5EEA77C3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D36C-D7C3-4826-8038-A8DFA3F0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8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CA5D-1D98-4E25-AF3B-61009059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82D2-F565-4ABA-B22A-F075323C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B860-CE69-407C-BE23-9F77B628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4FED-C4FD-4FDA-B416-43514455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BD11-3CA2-4DF4-95B0-11E279D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1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9180D-2080-4F32-B136-0649562FE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C1DF-8240-4715-BEF4-F98D8214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425C-AE0D-49FE-BE6F-A0E2D8BD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B192-A567-4D70-8410-45A1A1BC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7592-232C-4461-8041-8CA2A5D4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8680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9069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AF71-D9DD-407B-8002-62A911EEB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EAA40-B3A4-4FFB-8245-B31A4AAFC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15CE-8B85-4CEC-A158-BAAD15D2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98BA-13D4-44FC-8641-B3D5669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037A-606F-4F62-A9D2-3FF98155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57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D031-E893-4029-926F-2E37528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E04AD-1DD6-4B60-ACE5-4E1C7F0D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88BC-C446-4B0E-87EB-2E2507D9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6553-F7A3-4DBD-BFB5-645CBE6B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0C2F-22FB-4C61-81CC-BD312852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769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425E-9223-4449-AEC3-ADD35B2B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5B7A-3095-4D28-A4E4-00187265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BF399-28DC-4DE1-A8C7-745C6FBE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C30A-5023-4A51-A48C-7775FED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26CD7-B153-4656-BCDA-AF36212C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2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4B79-E50E-4AF2-BA87-5DB1D637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1B81-93D2-42B3-AA81-CFCA8032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B6732-CE41-4892-9C6B-D8BD653F6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42E4E-49F0-4998-AA4E-10DD361E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04EE-30FE-47A6-9E5C-8E16371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61694-CA0F-4487-9056-73EFC38F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4B79-E50E-4AF2-BA87-5DB1D637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1B81-93D2-42B3-AA81-CFCA8032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B6732-CE41-4892-9C6B-D8BD653F6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42E4E-49F0-4998-AA4E-10DD361E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04EE-30FE-47A6-9E5C-8E16371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61694-CA0F-4487-9056-73EFC38F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662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2705-688A-46F4-8C27-E6D672DF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6D09-9B2A-4EB0-9A46-B46712A03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9F37-8888-4F0A-BF92-DF610D807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85BDE-989B-460D-8D52-2F1707060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1AAEB-E809-4EF2-AB84-00AC06159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18B99-AA36-4C6E-BF6F-0E40FB72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224ED-F812-485F-8086-09FA57A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8EA54-501C-4843-94E4-AA186A3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40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7199-CBD0-4F8D-BDED-5B020F5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964C5-E69C-4FE2-B303-63BA4614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71524-A799-4169-AC9B-648BA990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A408C-2309-4FC3-AD30-4F98FD9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439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7BD71-BC2D-49B4-9C63-526D6981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D48DC-AC52-4FAE-B19C-97774F0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C7D4-79B7-420B-BF3F-324E98DB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41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4D4F-F043-437F-824A-400731C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F704-A4BC-40B0-AD87-B57844B6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4B79-34DC-4D9D-B286-C668118A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DCA1E-33E8-46A5-B64A-C9EF7459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E969-7DAB-42D9-997D-C881D4CA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60E6-D9AB-4FC0-AEF4-6DE1038C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57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CABA-A805-4291-8B9B-A3408328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CB759-055D-4D8E-887B-D0AEF327A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31C6-CAB0-4686-8B37-65228791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BCDD-20F2-452E-A87F-E94F6A67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A81D5-7854-4A51-A215-5EEA77C3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D36C-D7C3-4826-8038-A8DFA3F0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523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CA5D-1D98-4E25-AF3B-61009059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82D2-F565-4ABA-B22A-F075323C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B860-CE69-407C-BE23-9F77B628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4FED-C4FD-4FDA-B416-43514455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BD11-3CA2-4DF4-95B0-11E279D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99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9180D-2080-4F32-B136-0649562FE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C1DF-8240-4715-BEF4-F98D8214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425C-AE0D-49FE-BE6F-A0E2D8BD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B192-A567-4D70-8410-45A1A1BC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7592-232C-4461-8041-8CA2A5D4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91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69248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215F-F2DE-405A-BBC2-1E46AB8CC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66-9514-4909-A251-94D8B1A63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35E3-1B53-4123-823F-DA2288B3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940B-455E-45CC-871D-C4CCB207C4AE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2204-DA42-4AA3-B748-84FB68E9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704AA-097F-4E51-93EA-ED499D6D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2705-688A-46F4-8C27-E6D672DF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6D09-9B2A-4EB0-9A46-B46712A03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9F37-8888-4F0A-BF92-DF610D807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85BDE-989B-460D-8D52-2F1707060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1AAEB-E809-4EF2-AB84-00AC06159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18B99-AA36-4C6E-BF6F-0E40FB72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224ED-F812-485F-8086-09FA57A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8EA54-501C-4843-94E4-AA186A3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1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A594-1310-460D-BBD7-A5F5604E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E26A-014B-4760-A6A6-AF18744AE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71641-C208-444A-91DC-67BB1375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B21-6B49-41FD-A131-548248ACAE78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2A1E-1958-41C5-AAC3-2F42CE1E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13222-0E08-4953-8504-7CFAF5BB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7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A2ED-A99C-4620-A276-B3709AA2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B764B-7AE3-426C-A363-22547F7A2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406CD-5BDB-4FD6-9674-31CD4163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4333-D1A3-47AC-A07D-B05729EB3C0A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20A7C-55EE-4F9D-A699-3AAD40DD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80E8-22A6-42E5-A013-39816869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1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B587-83B8-4691-9222-696F15F8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DCC4-A885-4B5E-9EBD-7D2215826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ADD69-C00B-4CA8-AD2B-86CED4BCD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6C298-72E5-4748-907A-DA6DFE74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AC16-78BF-497A-A245-BFD0009BEA11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81143-8A83-4F9C-B6D3-5F7D8BD4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0A03-EFF7-44B2-8368-35CE2CB2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1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1B27-512A-422E-A66C-A233E7E8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DA6E7-B024-4360-B451-785BC4F20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0A308-501B-4D53-A277-E5C40BA00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41067-1915-4972-B357-87067E603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57648-5892-4797-B5C5-3318CF2F3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8674B-207A-44D8-9315-4814CD99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AB9-A66E-4FEC-887D-1728ECCF2244}" type="datetime1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A4015-A705-4B3B-B44F-4CC33133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0D30D-25ED-49BA-AD27-00F896B0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66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6407-DD2A-49EE-B24D-099001D3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2E74F-F3AD-41D5-9A9A-A40C40CE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FE1-13E5-4484-BB3B-86D1BC0024D2}" type="datetime1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5DF5-6070-418E-89DD-2DA1794E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40AE-0516-4C63-A9D9-DB95BBA8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03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F5B04-3759-4799-8102-C8A26B98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CE99-28D3-497E-BF47-5DE00FBB95B2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431F6-7E3F-4976-AC45-F7F42CDC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02E2E-CFC4-4299-B018-59CACB63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99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778-356E-4991-B29A-AC467FED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E49BD-05D1-4813-8BFB-32B1AC86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4974E-E766-40A5-B81E-F802AC80F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0DF8-F2DF-46F5-A2CC-D6675574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7FFA-8977-4495-9950-B6EB02C9DC1C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18AFB-AF94-41EF-B7EF-D5131732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3B576-36C7-4A28-BCF5-0AC63AA1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5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03A0-E844-4561-84AB-A24CC5F4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C76FD-CCF5-41FC-85B2-48E813F39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7B1F4-F2B6-4012-A502-EA474263C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29BBE-D05F-4434-9A23-23801D95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166-A043-4ACE-9DB4-A321806E67E4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528B0-F0D6-4E06-9F92-4EACE524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25A11-6EBA-41CF-9EB3-E0A6737E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8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6E9D-1F7D-49FC-925C-660B534A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CA4CF-0461-42D5-BB9B-C82D4589C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1E2E1-93ED-483C-9D24-94C9A973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F83-509E-4FF2-82F2-6217C710BDBB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31C8-29CC-4707-9390-CB0138CB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0FCE-D54C-42BB-943F-E9F9883A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6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C711-4077-4AAF-B936-617F635B8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7AB1D-60D4-4742-A386-4F8A84ABD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402CE-D973-4259-8B6E-9423112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E7B1-90FB-44A7-9AEA-E88001C00B0C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AEFA3-3E13-4354-841A-2CEBB9F8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02E7-DDBD-4F4B-87FD-D76EA7C7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7199-CBD0-4F8D-BDED-5B020F5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964C5-E69C-4FE2-B303-63BA4614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71524-A799-4169-AC9B-648BA990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A408C-2309-4FC3-AD30-4F98FD9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10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9674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86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23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8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14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6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3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07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7BD71-BC2D-49B4-9C63-526D6981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D48DC-AC52-4FAE-B19C-97774F0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C7D4-79B7-420B-BF3F-324E98DB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17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40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2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33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4D4F-F043-437F-824A-400731C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F704-A4BC-40B0-AD87-B57844B6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4B79-34DC-4D9D-B286-C668118A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DCA1E-33E8-46A5-B64A-C9EF7459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E969-7DAB-42D9-997D-C881D4CA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60E6-D9AB-4FC0-AEF4-6DE1038C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2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CABA-A805-4291-8B9B-A3408328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CB759-055D-4D8E-887B-D0AEF327A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31C6-CAB0-4686-8B37-65228791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BCDD-20F2-452E-A87F-E94F6A67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A81D5-7854-4A51-A215-5EEA77C3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D36C-D7C3-4826-8038-A8DFA3F0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3020B-D298-409B-9304-3E818DFA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7F5E-D998-4850-ADAF-43A7B223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A362-9374-41FA-9274-9B171D7E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CCAC-7090-4338-9683-17F4FD6F6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2DFE-D993-4B86-A711-85AE7ED7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3020B-D298-409B-9304-3E818DFA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7F5E-D998-4850-ADAF-43A7B223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A362-9374-41FA-9274-9B171D7E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807D-9855-4ADA-A23A-1D89079777B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CCAC-7090-4338-9683-17F4FD6F6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2DFE-D993-4B86-A711-85AE7ED7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3020B-D298-409B-9304-3E818DFA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7F5E-D998-4850-ADAF-43A7B223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A362-9374-41FA-9274-9B171D7E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CCAC-7090-4338-9683-17F4FD6F6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2DFE-D993-4B86-A711-85AE7ED7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6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49A2-0CC5-4994-B579-7E6311FB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391E5-B509-41E5-A280-6B395992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ED08-A6BB-48A1-978A-AFCF34951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839E-9186-42D9-8A75-88764FAEC2FE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085B-25E7-4B0F-97E0-7DD8E9957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AB2C4-0DFC-4C29-BE28-E8A0EF3E7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93EB-EFFD-4FC8-B5B3-88CC20832C3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1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3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0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2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6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4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1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2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3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2.w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2.png"/><Relationship Id="rId4" Type="http://schemas.openxmlformats.org/officeDocument/2006/relationships/image" Target="../media/image66.e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1.w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3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29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72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3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5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3.wmf"/><Relationship Id="rId9" Type="http://schemas.openxmlformats.org/officeDocument/2006/relationships/image" Target="../media/image74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3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0.bin"/><Relationship Id="rId7" Type="http://schemas.openxmlformats.org/officeDocument/2006/relationships/image" Target="../media/image76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3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8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84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50.png"/><Relationship Id="rId11" Type="http://schemas.openxmlformats.org/officeDocument/2006/relationships/image" Target="../media/image810.png"/><Relationship Id="rId10" Type="http://schemas.openxmlformats.org/officeDocument/2006/relationships/image" Target="../media/image84.png"/><Relationship Id="rId4" Type="http://schemas.openxmlformats.org/officeDocument/2006/relationships/image" Target="../media/image73.wmf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51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85.png"/><Relationship Id="rId4" Type="http://schemas.openxmlformats.org/officeDocument/2006/relationships/image" Target="../media/image84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86.png"/><Relationship Id="rId5" Type="http://schemas.openxmlformats.org/officeDocument/2006/relationships/image" Target="../media/image621.png"/><Relationship Id="rId4" Type="http://schemas.openxmlformats.org/officeDocument/2006/relationships/image" Target="../media/image9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86.png"/><Relationship Id="rId5" Type="http://schemas.openxmlformats.org/officeDocument/2006/relationships/image" Target="../media/image621.png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621.png"/><Relationship Id="rId4" Type="http://schemas.openxmlformats.org/officeDocument/2006/relationships/image" Target="../media/image9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92.png"/><Relationship Id="rId5" Type="http://schemas.openxmlformats.org/officeDocument/2006/relationships/image" Target="../media/image840.png"/><Relationship Id="rId4" Type="http://schemas.openxmlformats.org/officeDocument/2006/relationships/image" Target="../media/image96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44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FA3ED8-2516-4FB5-80A2-75CADC0365FC}"/>
              </a:ext>
            </a:extLst>
          </p:cNvPr>
          <p:cNvSpPr/>
          <p:nvPr/>
        </p:nvSpPr>
        <p:spPr>
          <a:xfrm>
            <a:off x="253860" y="1198418"/>
            <a:ext cx="2871594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COP5711</a:t>
            </a: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 Course Outline</a:t>
            </a: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79F5F-678B-48E8-8F9B-70A1DE75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673" y="636189"/>
            <a:ext cx="4857749" cy="558561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39725" indent="-339725" defTabSz="914400">
              <a:spcAft>
                <a:spcPts val="1200"/>
              </a:spcAft>
            </a:pPr>
            <a:r>
              <a:rPr lang="en-US" sz="3600" dirty="0"/>
              <a:t>Techniques for Uniprocessor Database Systems</a:t>
            </a:r>
            <a:endParaRPr lang="en-US" sz="4000" dirty="0"/>
          </a:p>
          <a:p>
            <a:pPr marL="339725" indent="-339725" defTabSz="914400">
              <a:spcAft>
                <a:spcPts val="1200"/>
              </a:spcAft>
            </a:pPr>
            <a:r>
              <a:rPr lang="en-US" sz="3600" dirty="0"/>
              <a:t>Techniques for Parallel Database Systems</a:t>
            </a:r>
          </a:p>
          <a:p>
            <a:pPr marL="339725" indent="-339725" defTabSz="914400">
              <a:spcAft>
                <a:spcPts val="1200"/>
              </a:spcAft>
            </a:pPr>
            <a:r>
              <a:rPr lang="en-US" sz="3600" dirty="0"/>
              <a:t>Techniques for Distributed Database</a:t>
            </a:r>
          </a:p>
          <a:p>
            <a:pPr marL="339725" indent="-339725" defTabSz="914400">
              <a:spcAft>
                <a:spcPts val="1200"/>
              </a:spcAft>
            </a:pPr>
            <a:r>
              <a:rPr lang="en-US" sz="3600" dirty="0"/>
              <a:t>Techniques for Moving Object Databases</a:t>
            </a:r>
          </a:p>
          <a:p>
            <a:pPr marL="339725" indent="-339725" defTabSz="914400">
              <a:spcAft>
                <a:spcPts val="600"/>
              </a:spcAft>
            </a:pPr>
            <a:r>
              <a:rPr lang="en-US" sz="3600" dirty="0"/>
              <a:t>Internet of Things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0D807-19B0-4F55-847F-D60A8C6E7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1049" y="289181"/>
            <a:ext cx="5198154" cy="22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2000" y="6019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723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5400" dirty="0"/>
              <a:t>Indexes – Search Key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>
          <a:xfrm>
            <a:off x="4109086" y="1335448"/>
            <a:ext cx="4648200" cy="48006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An </a:t>
            </a:r>
            <a:r>
              <a:rPr lang="en-US" i="1" u="sng" dirty="0">
                <a:solidFill>
                  <a:schemeClr val="accent2"/>
                </a:solidFill>
                <a:ea typeface="+mn-ea"/>
              </a:rPr>
              <a:t>index </a:t>
            </a:r>
            <a:r>
              <a:rPr lang="en-US" dirty="0">
                <a:ea typeface="+mn-ea"/>
              </a:rPr>
              <a:t>on a file speeds up selections on the </a:t>
            </a:r>
            <a:r>
              <a:rPr lang="en-US" i="1" dirty="0">
                <a:solidFill>
                  <a:schemeClr val="accent2"/>
                </a:solidFill>
                <a:ea typeface="+mn-ea"/>
              </a:rPr>
              <a:t>search key fields </a:t>
            </a:r>
            <a:r>
              <a:rPr lang="en-US" dirty="0">
                <a:ea typeface="+mn-ea"/>
              </a:rPr>
              <a:t>for the index.</a:t>
            </a:r>
          </a:p>
          <a:p>
            <a:pPr lvl="1" eaLnBrk="1" fontAlgn="auto" hangingPunct="1">
              <a:spcAft>
                <a:spcPts val="800"/>
              </a:spcAft>
              <a:buSzPct val="75000"/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Any subset of the fields of a relation can be the search key for an index on the relation.</a:t>
            </a:r>
          </a:p>
          <a:p>
            <a:pPr lvl="1" eaLnBrk="1" fontAlgn="auto" hangingPunct="1">
              <a:spcAft>
                <a:spcPts val="800"/>
              </a:spcAft>
              <a:buSzPct val="75000"/>
              <a:buFont typeface="Arial" pitchFamily="34" charset="0"/>
              <a:buChar char="–"/>
              <a:defRPr/>
            </a:pPr>
            <a:r>
              <a:rPr lang="en-US" i="1" dirty="0">
                <a:solidFill>
                  <a:schemeClr val="accent2"/>
                </a:solidFill>
                <a:ea typeface="+mn-ea"/>
              </a:rPr>
              <a:t>Search key </a:t>
            </a:r>
            <a:r>
              <a:rPr lang="en-US" dirty="0">
                <a:ea typeface="+mn-ea"/>
              </a:rPr>
              <a:t>is 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not</a:t>
            </a:r>
            <a:r>
              <a:rPr lang="en-US" dirty="0">
                <a:ea typeface="+mn-ea"/>
              </a:rPr>
              <a:t> the same as </a:t>
            </a:r>
            <a:r>
              <a:rPr lang="en-US" i="1" dirty="0">
                <a:solidFill>
                  <a:schemeClr val="accent2"/>
                </a:solidFill>
                <a:ea typeface="+mn-ea"/>
              </a:rPr>
              <a:t>key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 </a:t>
            </a:r>
            <a:r>
              <a:rPr lang="en-US" dirty="0">
                <a:ea typeface="+mn-ea"/>
              </a:rPr>
              <a:t>(minimal set of fields that uniquely identify a record in a relation, e.g., student ID).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0" y="3040063"/>
          <a:ext cx="1752600" cy="2682872"/>
        </p:xfrm>
        <a:graphic>
          <a:graphicData uri="http://schemas.openxmlformats.org/drawingml/2006/table">
            <a:tbl>
              <a:tblPr/>
              <a:tblGrid>
                <a:gridCol w="35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 bwMode="auto">
          <a:xfrm rot="16200000">
            <a:off x="300831" y="3806032"/>
            <a:ext cx="2370137" cy="14478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tIns="0" bIns="9144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Index on AB</a:t>
            </a:r>
          </a:p>
        </p:txBody>
      </p:sp>
      <p:pic>
        <p:nvPicPr>
          <p:cNvPr id="8258" name="Picture 68" descr="C:\Users\Kien\AppData\Local\Microsoft\Windows\Temporary Internet Files\Content.IE5\VQHLQM3M\MC900078753[1].wmf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343400"/>
            <a:ext cx="105886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2193925" y="3938588"/>
            <a:ext cx="312738" cy="347662"/>
          </a:xfrm>
          <a:custGeom>
            <a:avLst/>
            <a:gdLst>
              <a:gd name="connsiteX0" fmla="*/ 0 w 312517"/>
              <a:gd name="connsiteY0" fmla="*/ 347241 h 347241"/>
              <a:gd name="connsiteX1" fmla="*/ 81023 w 312517"/>
              <a:gd name="connsiteY1" fmla="*/ 324091 h 347241"/>
              <a:gd name="connsiteX2" fmla="*/ 104172 w 312517"/>
              <a:gd name="connsiteY2" fmla="*/ 289367 h 347241"/>
              <a:gd name="connsiteX3" fmla="*/ 127322 w 312517"/>
              <a:gd name="connsiteY3" fmla="*/ 185195 h 347241"/>
              <a:gd name="connsiteX4" fmla="*/ 150471 w 312517"/>
              <a:gd name="connsiteY4" fmla="*/ 115747 h 347241"/>
              <a:gd name="connsiteX5" fmla="*/ 185195 w 312517"/>
              <a:gd name="connsiteY5" fmla="*/ 57873 h 347241"/>
              <a:gd name="connsiteX6" fmla="*/ 219919 w 312517"/>
              <a:gd name="connsiteY6" fmla="*/ 46299 h 347241"/>
              <a:gd name="connsiteX7" fmla="*/ 243068 w 312517"/>
              <a:gd name="connsiteY7" fmla="*/ 23149 h 347241"/>
              <a:gd name="connsiteX8" fmla="*/ 312517 w 312517"/>
              <a:gd name="connsiteY8" fmla="*/ 0 h 34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517" h="347241">
                <a:moveTo>
                  <a:pt x="0" y="347241"/>
                </a:moveTo>
                <a:cubicBezTo>
                  <a:pt x="3025" y="346485"/>
                  <a:pt x="73475" y="330130"/>
                  <a:pt x="81023" y="324091"/>
                </a:cubicBezTo>
                <a:cubicBezTo>
                  <a:pt x="91886" y="315401"/>
                  <a:pt x="97951" y="301809"/>
                  <a:pt x="104172" y="289367"/>
                </a:cubicBezTo>
                <a:cubicBezTo>
                  <a:pt x="120731" y="256249"/>
                  <a:pt x="118430" y="220762"/>
                  <a:pt x="127322" y="185195"/>
                </a:cubicBezTo>
                <a:cubicBezTo>
                  <a:pt x="133240" y="161522"/>
                  <a:pt x="142755" y="138896"/>
                  <a:pt x="150471" y="115747"/>
                </a:cubicBezTo>
                <a:cubicBezTo>
                  <a:pt x="159575" y="88436"/>
                  <a:pt x="158716" y="73761"/>
                  <a:pt x="185195" y="57873"/>
                </a:cubicBezTo>
                <a:cubicBezTo>
                  <a:pt x="195657" y="51596"/>
                  <a:pt x="208344" y="50157"/>
                  <a:pt x="219919" y="46299"/>
                </a:cubicBezTo>
                <a:cubicBezTo>
                  <a:pt x="227635" y="38582"/>
                  <a:pt x="233307" y="28029"/>
                  <a:pt x="243068" y="23149"/>
                </a:cubicBezTo>
                <a:cubicBezTo>
                  <a:pt x="264894" y="12236"/>
                  <a:pt x="312517" y="0"/>
                  <a:pt x="312517" y="0"/>
                </a:cubicBezTo>
              </a:path>
            </a:pathLst>
          </a:cu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1421685" y="5155485"/>
            <a:ext cx="204628" cy="1524001"/>
          </a:xfrm>
          <a:prstGeom prst="rightBrace">
            <a:avLst/>
          </a:prstGeom>
          <a:ln w="1905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3293624" y="5046227"/>
            <a:ext cx="194552" cy="1752600"/>
          </a:xfrm>
          <a:prstGeom prst="rightBrace">
            <a:avLst/>
          </a:prstGeom>
          <a:ln w="1905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990" y="6029683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4188" y="6029683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pic>
        <p:nvPicPr>
          <p:cNvPr id="15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58CB45DA-9666-4560-8EB1-CF6C2265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7" y="2982855"/>
            <a:ext cx="1022253" cy="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1002990" y="1916112"/>
            <a:ext cx="2197410" cy="674688"/>
          </a:xfrm>
          <a:prstGeom prst="wedgeRoundRectCallout">
            <a:avLst>
              <a:gd name="adj1" fmla="val 29883"/>
              <a:gd name="adj2" fmla="val 115193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 field</a:t>
            </a:r>
          </a:p>
        </p:txBody>
      </p:sp>
    </p:spTree>
    <p:extLst>
      <p:ext uri="{BB962C8B-B14F-4D97-AF65-F5344CB8AC3E}">
        <p14:creationId xmlns:p14="http://schemas.microsoft.com/office/powerpoint/2010/main" val="22937079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C088-B1B6-45DF-BBD5-5A41C2FB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FF057-0DED-4690-8A80-0B1C4FBE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Operators</a:t>
            </a:r>
          </a:p>
          <a:p>
            <a:pPr marL="457189" lvl="1" indent="0">
              <a:buNone/>
            </a:pPr>
            <a:r>
              <a:rPr lang="en-US" sz="3200" dirty="0"/>
              <a:t>+</a:t>
            </a:r>
            <a:r>
              <a:rPr lang="en-US" sz="2800" dirty="0"/>
              <a:t>:   Addition</a:t>
            </a:r>
          </a:p>
          <a:p>
            <a:pPr marL="457189" lvl="1" indent="0">
              <a:buNone/>
            </a:pPr>
            <a:r>
              <a:rPr lang="en-US" sz="3200" dirty="0"/>
              <a:t>-</a:t>
            </a:r>
            <a:r>
              <a:rPr lang="en-US" sz="2800" dirty="0"/>
              <a:t>:    Subtraction</a:t>
            </a:r>
          </a:p>
          <a:p>
            <a:pPr marL="457189" lvl="1" indent="0">
              <a:buNone/>
            </a:pPr>
            <a:r>
              <a:rPr lang="en-US" sz="3200" dirty="0"/>
              <a:t>x</a:t>
            </a:r>
            <a:r>
              <a:rPr lang="en-US" sz="2800" dirty="0"/>
              <a:t>:   Multiplication</a:t>
            </a:r>
          </a:p>
          <a:p>
            <a:pPr marL="457189" lvl="1" indent="0">
              <a:buNone/>
            </a:pPr>
            <a:r>
              <a:rPr lang="en-US" sz="3200" dirty="0"/>
              <a:t> ∕ </a:t>
            </a:r>
            <a:r>
              <a:rPr lang="en-US" sz="2800" dirty="0"/>
              <a:t>:   Division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Expression</a:t>
            </a:r>
          </a:p>
          <a:p>
            <a:pPr marL="457189" lvl="1" indent="0">
              <a:buNone/>
            </a:pPr>
            <a:r>
              <a:rPr lang="en-US" sz="3200" dirty="0"/>
              <a:t>               (X + Y) / 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7341E-B6F7-4AAA-B299-71D6F102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B21-6B49-41FD-A131-548248ACAE78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D7940-9A18-4264-B41D-AFD3BC28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100</a:t>
            </a:fld>
            <a:endParaRPr lang="en-US"/>
          </a:p>
        </p:txBody>
      </p:sp>
      <p:pic>
        <p:nvPicPr>
          <p:cNvPr id="6" name="Picture 5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47A361A9-A6E5-4FB0-9BB3-B645C51C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70" y="4869381"/>
            <a:ext cx="3611497" cy="1136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F0D5D-5DB5-411A-8ED7-64B068ED60BD}"/>
              </a:ext>
            </a:extLst>
          </p:cNvPr>
          <p:cNvSpPr txBox="1"/>
          <p:nvPr/>
        </p:nvSpPr>
        <p:spPr>
          <a:xfrm>
            <a:off x="4681659" y="4887976"/>
            <a:ext cx="3552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Bradley Hand ITC" panose="03070402050302030203" pitchFamily="66" charset="0"/>
              </a:rPr>
              <a:t>It is a procedure for computation !</a:t>
            </a:r>
          </a:p>
        </p:txBody>
      </p:sp>
    </p:spTree>
    <p:extLst>
      <p:ext uri="{BB962C8B-B14F-4D97-AF65-F5344CB8AC3E}">
        <p14:creationId xmlns:p14="http://schemas.microsoft.com/office/powerpoint/2010/main" val="10181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20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39200" cy="51816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Basic operations:</a:t>
            </a:r>
          </a:p>
          <a:p>
            <a:pPr lvl="1">
              <a:buSzPct val="75000"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Selection</a:t>
            </a:r>
            <a:r>
              <a:rPr lang="en-US" dirty="0">
                <a:latin typeface="Calibri" pitchFamily="34" charset="0"/>
              </a:rPr>
              <a:t>  (     )    Selects a subset of rows from relation.</a:t>
            </a:r>
          </a:p>
          <a:p>
            <a:pPr lvl="1">
              <a:buSzPct val="75000"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Projection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 (     )   Deletes unwanted columns from relation.</a:t>
            </a:r>
          </a:p>
          <a:p>
            <a:pPr lvl="1">
              <a:buSzPct val="75000"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Cross-product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dirty="0">
                <a:latin typeface="Calibri" pitchFamily="34" charset="0"/>
              </a:rPr>
              <a:t>(      )  Allows us to combine two relations.</a:t>
            </a:r>
          </a:p>
          <a:p>
            <a:pPr lvl="1">
              <a:buSzPct val="75000"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Set-difference</a:t>
            </a:r>
            <a:r>
              <a:rPr lang="en-US" dirty="0">
                <a:latin typeface="Calibri" pitchFamily="34" charset="0"/>
              </a:rPr>
              <a:t>  (      )  Tuples in relation 1, but not in relation 2.</a:t>
            </a:r>
          </a:p>
          <a:p>
            <a:pPr lvl="1">
              <a:buSzPct val="75000"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Union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(     )  Tuples in relation 1 and in relation 2.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Calibri" pitchFamily="34" charset="0"/>
              </a:rPr>
              <a:t>Additional operations: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Intersection,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join</a:t>
            </a:r>
            <a:r>
              <a:rPr lang="en-US" dirty="0">
                <a:latin typeface="Calibri" pitchFamily="34" charset="0"/>
              </a:rPr>
              <a:t>, division, renaming:  Not essential, but (very!) useful.</a:t>
            </a:r>
          </a:p>
          <a:p>
            <a:r>
              <a:rPr lang="en-US" dirty="0">
                <a:latin typeface="Calibri" pitchFamily="34" charset="0"/>
              </a:rPr>
              <a:t>Since each operation returns a relation,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operations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can be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composed</a:t>
            </a:r>
            <a:r>
              <a:rPr lang="en-US" dirty="0">
                <a:latin typeface="Calibri" pitchFamily="34" charset="0"/>
              </a:rPr>
              <a:t>! (Algebra is “closed”.)</a:t>
            </a:r>
          </a:p>
        </p:txBody>
      </p:sp>
      <p:graphicFrame>
        <p:nvGraphicFramePr>
          <p:cNvPr id="205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76613" y="1778000"/>
          <a:ext cx="2227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6960" imgH="761760" progId="Equation.3">
                  <p:embed/>
                </p:oleObj>
              </mc:Choice>
              <mc:Fallback>
                <p:oleObj name="Equation" r:id="rId3" imgW="2226960" imgH="761760" progId="Equation.3">
                  <p:embed/>
                  <p:pic>
                    <p:nvPicPr>
                      <p:cNvPr id="2050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613" y="1778000"/>
                        <a:ext cx="22272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6475" y="2160312"/>
          <a:ext cx="20574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57040" imgH="1025280" progId="Equation.3">
                  <p:embed/>
                </p:oleObj>
              </mc:Choice>
              <mc:Fallback>
                <p:oleObj name="Equation" r:id="rId5" imgW="2057040" imgH="1025280" progId="Equation.3">
                  <p:embed/>
                  <p:pic>
                    <p:nvPicPr>
                      <p:cNvPr id="2051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475" y="2160312"/>
                        <a:ext cx="20574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94991" y="3022600"/>
          <a:ext cx="53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1422360" progId="Equation.3">
                  <p:embed/>
                </p:oleObj>
              </mc:Choice>
              <mc:Fallback>
                <p:oleObj name="Equation" r:id="rId7" imgW="533160" imgH="1422360" progId="Equation.3">
                  <p:embed/>
                  <p:pic>
                    <p:nvPicPr>
                      <p:cNvPr id="2052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991" y="3022600"/>
                        <a:ext cx="5334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95613" y="2438400"/>
          <a:ext cx="17653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65080" imgH="1269720" progId="Equation.3">
                  <p:embed/>
                </p:oleObj>
              </mc:Choice>
              <mc:Fallback>
                <p:oleObj name="Equation" r:id="rId9" imgW="1765080" imgH="1269720" progId="Equation.3">
                  <p:embed/>
                  <p:pic>
                    <p:nvPicPr>
                      <p:cNvPr id="2053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2438400"/>
                        <a:ext cx="17653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19507" y="3378200"/>
          <a:ext cx="652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52320" imgH="507960" progId="Equation.3">
                  <p:embed/>
                </p:oleObj>
              </mc:Choice>
              <mc:Fallback>
                <p:oleObj name="Equation" r:id="rId11" imgW="652320" imgH="507960" progId="Equation.3">
                  <p:embed/>
                  <p:pic>
                    <p:nvPicPr>
                      <p:cNvPr id="2054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507" y="3378200"/>
                        <a:ext cx="6524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3835C-03D5-49EB-AA1A-62E61372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5760B-D597-4597-AF05-FF6E9FF7766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7B658-4C6F-4655-8AC9-D480430B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</a:t>
            </a:r>
          </a:p>
        </p:txBody>
      </p:sp>
      <p:grpSp>
        <p:nvGrpSpPr>
          <p:cNvPr id="3080" name="Group 12"/>
          <p:cNvGrpSpPr>
            <a:grpSpLocks/>
          </p:cNvGrpSpPr>
          <p:nvPr/>
        </p:nvGrpSpPr>
        <p:grpSpPr bwMode="auto">
          <a:xfrm>
            <a:off x="4419600" y="4495800"/>
            <a:ext cx="3836988" cy="1203325"/>
            <a:chOff x="4495800" y="4419600"/>
            <a:chExt cx="3836988" cy="120332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495800" y="4419600"/>
              <a:ext cx="3657600" cy="990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307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0600" y="4648200"/>
            <a:ext cx="3532188" cy="9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31960" imgH="974520" progId="Equation.3">
                    <p:embed/>
                  </p:oleObj>
                </mc:Choice>
                <mc:Fallback>
                  <p:oleObj name="Equation" r:id="rId3" imgW="3531960" imgH="974520" progId="Equation.3">
                    <p:embed/>
                    <p:pic>
                      <p:nvPicPr>
                        <p:cNvPr id="3076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4648200"/>
                          <a:ext cx="3532188" cy="974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5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1524000"/>
          <a:ext cx="43973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397040" imgH="2363760" progId="Word.Document.8">
                  <p:embed/>
                </p:oleObj>
              </mc:Choice>
              <mc:Fallback>
                <p:oleObj name="Document" r:id="rId5" imgW="4397040" imgH="2363760" progId="Word.Document.8">
                  <p:embed/>
                  <p:pic>
                    <p:nvPicPr>
                      <p:cNvPr id="3075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524000"/>
                        <a:ext cx="4397375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6019800" y="3657600"/>
            <a:ext cx="484188" cy="762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429000" y="4724400"/>
            <a:ext cx="914400" cy="484188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800600" y="1371600"/>
            <a:ext cx="2514600" cy="2362200"/>
          </a:xfrm>
          <a:prstGeom prst="roundRect">
            <a:avLst/>
          </a:prstGeom>
          <a:solidFill>
            <a:schemeClr val="accent2">
              <a:lumMod val="75000"/>
              <a:alpha val="1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349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</a:t>
            </a:r>
          </a:p>
        </p:txBody>
      </p:sp>
      <p:graphicFrame>
        <p:nvGraphicFramePr>
          <p:cNvPr id="307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680359"/>
              </p:ext>
            </p:extLst>
          </p:nvPr>
        </p:nvGraphicFramePr>
        <p:xfrm>
          <a:off x="4891880" y="1517469"/>
          <a:ext cx="258660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712960" imgH="2384280" progId="Word.Document.8">
                  <p:embed/>
                </p:oleObj>
              </mc:Choice>
              <mc:Fallback>
                <p:oleObj name="Document" r:id="rId3" imgW="2712960" imgH="2384280" progId="Word.Document.8">
                  <p:embed/>
                  <p:pic>
                    <p:nvPicPr>
                      <p:cNvPr id="3074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880" y="1517469"/>
                        <a:ext cx="258660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0" name="Group 12"/>
          <p:cNvGrpSpPr>
            <a:grpSpLocks/>
          </p:cNvGrpSpPr>
          <p:nvPr/>
        </p:nvGrpSpPr>
        <p:grpSpPr bwMode="auto">
          <a:xfrm>
            <a:off x="4419600" y="4495800"/>
            <a:ext cx="3836988" cy="1203325"/>
            <a:chOff x="4495800" y="4419600"/>
            <a:chExt cx="3836988" cy="120332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495800" y="4419600"/>
              <a:ext cx="3657600" cy="990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307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0600" y="4648200"/>
            <a:ext cx="3532188" cy="9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31960" imgH="974520" progId="Equation.3">
                    <p:embed/>
                  </p:oleObj>
                </mc:Choice>
                <mc:Fallback>
                  <p:oleObj name="Equation" r:id="rId5" imgW="3531960" imgH="974520" progId="Equation.3">
                    <p:embed/>
                    <p:pic>
                      <p:nvPicPr>
                        <p:cNvPr id="3076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4648200"/>
                          <a:ext cx="3532188" cy="974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5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1524000"/>
          <a:ext cx="43973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4397040" imgH="2363760" progId="Word.Document.8">
                  <p:embed/>
                </p:oleObj>
              </mc:Choice>
              <mc:Fallback>
                <p:oleObj name="Document" r:id="rId7" imgW="4397040" imgH="2363760" progId="Word.Document.8">
                  <p:embed/>
                  <p:pic>
                    <p:nvPicPr>
                      <p:cNvPr id="3075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524000"/>
                        <a:ext cx="4397375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6019800" y="3657600"/>
            <a:ext cx="484188" cy="762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429000" y="4724400"/>
            <a:ext cx="914400" cy="484188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800600" y="1371600"/>
            <a:ext cx="2514600" cy="2362200"/>
          </a:xfrm>
          <a:prstGeom prst="roundRect">
            <a:avLst/>
          </a:prstGeom>
          <a:solidFill>
            <a:schemeClr val="accent2">
              <a:lumMod val="75000"/>
              <a:alpha val="1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523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22465 1.48148E-6 C -0.32552 1.48148E-6 -0.44931 0.0919 -0.44931 0.16667 L -0.44931 0.3333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C:\Users\Kien\AppData\Local\Microsoft\Windows\Temporary Internet Files\Content.IE5\1ZZKVPOX\MC9004419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8688"/>
            <a:ext cx="12255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Terminator 16"/>
          <p:cNvSpPr/>
          <p:nvPr/>
        </p:nvSpPr>
        <p:spPr bwMode="auto">
          <a:xfrm>
            <a:off x="644058" y="3643022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Terminator 15"/>
          <p:cNvSpPr/>
          <p:nvPr/>
        </p:nvSpPr>
        <p:spPr bwMode="auto">
          <a:xfrm>
            <a:off x="644058" y="2423822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US"/>
              <a:t>Selection</a:t>
            </a:r>
          </a:p>
        </p:txBody>
      </p:sp>
      <p:grpSp>
        <p:nvGrpSpPr>
          <p:cNvPr id="5130" name="Group 13"/>
          <p:cNvGrpSpPr>
            <a:grpSpLocks/>
          </p:cNvGrpSpPr>
          <p:nvPr/>
        </p:nvGrpSpPr>
        <p:grpSpPr bwMode="auto">
          <a:xfrm>
            <a:off x="5635158" y="2500022"/>
            <a:ext cx="3238500" cy="1039813"/>
            <a:chOff x="5486400" y="2133600"/>
            <a:chExt cx="3238500" cy="103981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486400" y="2133600"/>
              <a:ext cx="2819400" cy="9143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512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638800" y="2286000"/>
            <a:ext cx="3086100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85920" imgH="887400" progId="Equation.3">
                    <p:embed/>
                  </p:oleObj>
                </mc:Choice>
                <mc:Fallback>
                  <p:oleObj name="Equation" r:id="rId4" imgW="3085920" imgH="887400" progId="Equation.3">
                    <p:embed/>
                    <p:pic>
                      <p:nvPicPr>
                        <p:cNvPr id="5124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2286000"/>
                          <a:ext cx="3086100" cy="887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9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000294"/>
              </p:ext>
            </p:extLst>
          </p:nvPr>
        </p:nvGraphicFramePr>
        <p:xfrm>
          <a:off x="4149258" y="4709822"/>
          <a:ext cx="47005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4700520" imgH="1693800" progId="Word.Document.8">
                  <p:embed/>
                </p:oleObj>
              </mc:Choice>
              <mc:Fallback>
                <p:oleObj name="Document" r:id="rId6" imgW="4700520" imgH="1693800" progId="Word.Document.8">
                  <p:embed/>
                  <p:pic>
                    <p:nvPicPr>
                      <p:cNvPr id="4099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258" y="4709822"/>
                        <a:ext cx="4700588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691343"/>
              </p:ext>
            </p:extLst>
          </p:nvPr>
        </p:nvGraphicFramePr>
        <p:xfrm>
          <a:off x="720258" y="1966622"/>
          <a:ext cx="43973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4397040" imgH="2363760" progId="Word.Document.8">
                  <p:embed/>
                </p:oleObj>
              </mc:Choice>
              <mc:Fallback>
                <p:oleObj name="Document" r:id="rId8" imgW="4397040" imgH="2363760" progId="Word.Document.8">
                  <p:embed/>
                  <p:pic>
                    <p:nvPicPr>
                      <p:cNvPr id="5123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58" y="1966622"/>
                        <a:ext cx="4397375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4911258" y="2728622"/>
            <a:ext cx="685800" cy="48418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6816258" y="3490622"/>
            <a:ext cx="484188" cy="1143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Operator </a:t>
            </a:r>
            <a:br>
              <a:rPr lang="en-US"/>
            </a:br>
            <a:r>
              <a:rPr lang="en-US"/>
              <a:t>Composition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32250" y="5026808"/>
            <a:ext cx="4724388" cy="1285897"/>
            <a:chOff x="4038600" y="5014913"/>
            <a:chExt cx="4724388" cy="1285897"/>
          </a:xfrm>
        </p:grpSpPr>
        <p:grpSp>
          <p:nvGrpSpPr>
            <p:cNvPr id="6159" name="Group 14"/>
            <p:cNvGrpSpPr>
              <a:grpSpLocks/>
            </p:cNvGrpSpPr>
            <p:nvPr/>
          </p:nvGrpSpPr>
          <p:grpSpPr bwMode="auto">
            <a:xfrm>
              <a:off x="4038600" y="5472113"/>
              <a:ext cx="4724388" cy="828697"/>
              <a:chOff x="4038600" y="5334011"/>
              <a:chExt cx="4724388" cy="828685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038600" y="5334011"/>
                <a:ext cx="4343400" cy="6095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aphicFrame>
            <p:nvGraphicFramePr>
              <p:cNvPr id="17416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190988" y="5461021"/>
              <a:ext cx="4572000" cy="701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4881240" imgH="853920" progId="Equation.3">
                      <p:embed/>
                    </p:oleObj>
                  </mc:Choice>
                  <mc:Fallback>
                    <p:oleObj name="Equation" r:id="rId3" imgW="4881240" imgH="853920" progId="Equation.3">
                      <p:embed/>
                      <p:pic>
                        <p:nvPicPr>
                          <p:cNvPr id="17416" name="Object 8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88" y="5461021"/>
                            <a:ext cx="4572000" cy="701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" name="Down Arrow 17"/>
            <p:cNvSpPr/>
            <p:nvPr/>
          </p:nvSpPr>
          <p:spPr bwMode="auto">
            <a:xfrm>
              <a:off x="5943600" y="5014913"/>
              <a:ext cx="484188" cy="449262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6800" y="5091113"/>
            <a:ext cx="2965450" cy="1385887"/>
            <a:chOff x="1066800" y="5091113"/>
            <a:chExt cx="2965450" cy="1385887"/>
          </a:xfrm>
        </p:grpSpPr>
        <p:graphicFrame>
          <p:nvGraphicFramePr>
            <p:cNvPr id="17415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66800" y="5091113"/>
            <a:ext cx="2590788" cy="1385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3116160" imgH="1690560" progId="Word.Document.8">
                    <p:embed/>
                  </p:oleObj>
                </mc:Choice>
                <mc:Fallback>
                  <p:oleObj name="Document" r:id="rId5" imgW="3116160" imgH="1690560" progId="Word.Document.8">
                    <p:embed/>
                    <p:pic>
                      <p:nvPicPr>
                        <p:cNvPr id="17415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5091113"/>
                          <a:ext cx="2590788" cy="1385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Down Arrow 18"/>
            <p:cNvSpPr/>
            <p:nvPr/>
          </p:nvSpPr>
          <p:spPr bwMode="auto">
            <a:xfrm rot="5400000">
              <a:off x="3409950" y="5384801"/>
              <a:ext cx="484187" cy="760412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609600" y="2365375"/>
            <a:ext cx="2966242" cy="1909763"/>
          </a:xfrm>
          <a:prstGeom prst="wedgeRoundRectCallout">
            <a:avLst>
              <a:gd name="adj1" fmla="val 71416"/>
              <a:gd name="adj2" fmla="val 35860"/>
              <a:gd name="adj3" fmla="val 16667"/>
            </a:avLst>
          </a:prstGeom>
          <a:solidFill>
            <a:srgbClr val="DEC8E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 relation can be the input for another relational algebra operation 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62400" y="533400"/>
            <a:ext cx="4495800" cy="4803775"/>
            <a:chOff x="3962400" y="533400"/>
            <a:chExt cx="4495800" cy="4803775"/>
          </a:xfrm>
        </p:grpSpPr>
        <p:grpSp>
          <p:nvGrpSpPr>
            <p:cNvPr id="6" name="Group 5"/>
            <p:cNvGrpSpPr/>
            <p:nvPr/>
          </p:nvGrpSpPr>
          <p:grpSpPr>
            <a:xfrm>
              <a:off x="4191000" y="539750"/>
              <a:ext cx="4267200" cy="4797425"/>
              <a:chOff x="4191000" y="539750"/>
              <a:chExt cx="4267200" cy="4797425"/>
            </a:xfrm>
          </p:grpSpPr>
          <p:grpSp>
            <p:nvGrpSpPr>
              <p:cNvPr id="6158" name="Group 13"/>
              <p:cNvGrpSpPr>
                <a:grpSpLocks/>
              </p:cNvGrpSpPr>
              <p:nvPr/>
            </p:nvGrpSpPr>
            <p:grpSpPr bwMode="auto">
              <a:xfrm>
                <a:off x="5029200" y="2805063"/>
                <a:ext cx="2667000" cy="674864"/>
                <a:chOff x="5029200" y="2667000"/>
                <a:chExt cx="2667000" cy="674854"/>
              </a:xfrm>
            </p:grpSpPr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5029200" y="2667050"/>
                  <a:ext cx="2286000" cy="60959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6150" name="Object 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5181600" y="2759242"/>
                <a:ext cx="2514600" cy="5826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3085920" imgH="887400" progId="Equation.3">
                        <p:embed/>
                      </p:oleObj>
                    </mc:Choice>
                    <mc:Fallback>
                      <p:oleObj name="Equation" r:id="rId7" imgW="3085920" imgH="887400" progId="Equation.3">
                        <p:embed/>
                        <p:pic>
                          <p:nvPicPr>
                            <p:cNvPr id="6150" name="Object 5">
                              <a:hlinkClick r:id="" action="ppaction://ole?verb=0"/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1600" y="2759242"/>
                              <a:ext cx="2514600" cy="5826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6147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191000" y="3871913"/>
              <a:ext cx="4267200" cy="1465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9" imgW="4700520" imgH="1693800" progId="Word.Document.8">
                      <p:embed/>
                    </p:oleObj>
                  </mc:Choice>
                  <mc:Fallback>
                    <p:oleObj name="Document" r:id="rId9" imgW="4700520" imgH="1693800" progId="Word.Document.8">
                      <p:embed/>
                      <p:pic>
                        <p:nvPicPr>
                          <p:cNvPr id="6147" name="Object 6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1000" y="3871913"/>
                            <a:ext cx="4267200" cy="1465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48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447674" y="539750"/>
              <a:ext cx="3886200" cy="2059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11" imgW="4397040" imgH="2363760" progId="Word.Document.8">
                      <p:embed/>
                    </p:oleObj>
                  </mc:Choice>
                  <mc:Fallback>
                    <p:oleObj name="Document" r:id="rId11" imgW="4397040" imgH="2363760" progId="Word.Document.8">
                      <p:embed/>
                      <p:pic>
                        <p:nvPicPr>
                          <p:cNvPr id="6148" name="Object 10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7674" y="539750"/>
                            <a:ext cx="3886200" cy="20590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Down Arrow 15"/>
              <p:cNvSpPr/>
              <p:nvPr/>
            </p:nvSpPr>
            <p:spPr bwMode="auto">
              <a:xfrm>
                <a:off x="5975350" y="2365375"/>
                <a:ext cx="484188" cy="441325"/>
              </a:xfrm>
              <a:prstGeom prst="downArrow">
                <a:avLst/>
              </a:prstGeom>
              <a:solidFill>
                <a:schemeClr val="accent5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 bwMode="auto">
              <a:xfrm>
                <a:off x="5961063" y="3425825"/>
                <a:ext cx="484187" cy="449263"/>
              </a:xfrm>
              <a:prstGeom prst="downArrow">
                <a:avLst/>
              </a:prstGeom>
              <a:solidFill>
                <a:schemeClr val="accent5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962400" y="5334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S2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Terminator 12"/>
          <p:cNvSpPr/>
          <p:nvPr/>
        </p:nvSpPr>
        <p:spPr bwMode="auto">
          <a:xfrm>
            <a:off x="228600" y="4953000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Terminator 11"/>
          <p:cNvSpPr/>
          <p:nvPr/>
        </p:nvSpPr>
        <p:spPr bwMode="auto">
          <a:xfrm>
            <a:off x="228600" y="2670175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Terminator 13"/>
          <p:cNvSpPr/>
          <p:nvPr/>
        </p:nvSpPr>
        <p:spPr bwMode="auto">
          <a:xfrm>
            <a:off x="4572000" y="2971800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90500"/>
            <a:ext cx="7772400" cy="1104900"/>
          </a:xfrm>
        </p:spPr>
        <p:txBody>
          <a:bodyPr/>
          <a:lstStyle/>
          <a:p>
            <a:r>
              <a:rPr lang="en-US"/>
              <a:t>Union</a:t>
            </a:r>
          </a:p>
        </p:txBody>
      </p:sp>
      <p:graphicFrame>
        <p:nvGraphicFramePr>
          <p:cNvPr id="717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48200" y="2057400"/>
          <a:ext cx="44704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70120" imgH="2946240" progId="Word.Document.8">
                  <p:embed/>
                </p:oleObj>
              </mc:Choice>
              <mc:Fallback>
                <p:oleObj name="Document" r:id="rId3" imgW="4470120" imgH="2946240" progId="Word.Document.8">
                  <p:embed/>
                  <p:pic>
                    <p:nvPicPr>
                      <p:cNvPr id="7170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7400"/>
                        <a:ext cx="44704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72200" y="4724400"/>
          <a:ext cx="13795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9520" imgH="515880" progId="Equation.3">
                  <p:embed/>
                </p:oleObj>
              </mc:Choice>
              <mc:Fallback>
                <p:oleObj name="Equation" r:id="rId5" imgW="1379520" imgH="515880" progId="Equation.3">
                  <p:embed/>
                  <p:pic>
                    <p:nvPicPr>
                      <p:cNvPr id="7171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24400"/>
                        <a:ext cx="137953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04800" y="1222375"/>
            <a:ext cx="4410075" cy="5256213"/>
            <a:chOff x="304800" y="1222375"/>
            <a:chExt cx="4410075" cy="5256213"/>
          </a:xfrm>
        </p:grpSpPr>
        <p:graphicFrame>
          <p:nvGraphicFramePr>
            <p:cNvPr id="7172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500" y="16002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4233600" imgH="2206440" progId="Word.Document.8">
                    <p:embed/>
                  </p:oleObj>
                </mc:Choice>
                <mc:Fallback>
                  <p:oleObj name="Document" r:id="rId7" imgW="4233600" imgH="2206440" progId="Word.Document.8">
                    <p:embed/>
                    <p:pic>
                      <p:nvPicPr>
                        <p:cNvPr id="7172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16002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500" y="4114800"/>
            <a:ext cx="4397375" cy="236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9" imgW="4397040" imgH="2363760" progId="Word.Document.8">
                    <p:embed/>
                  </p:oleObj>
                </mc:Choice>
                <mc:Fallback>
                  <p:oleObj name="Document" r:id="rId9" imgW="4397040" imgH="2363760" progId="Word.Document.8">
                    <p:embed/>
                    <p:pic>
                      <p:nvPicPr>
                        <p:cNvPr id="7173" name="Object 1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4114800"/>
                          <a:ext cx="4397375" cy="2363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304800" y="1222375"/>
              <a:ext cx="50815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S1</a:t>
              </a: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304800" y="3733800"/>
              <a:ext cx="50815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S2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/>
          <p:cNvSpPr/>
          <p:nvPr/>
        </p:nvSpPr>
        <p:spPr bwMode="auto">
          <a:xfrm>
            <a:off x="2705100" y="4759325"/>
            <a:ext cx="5791200" cy="377825"/>
          </a:xfrm>
          <a:prstGeom prst="flowChartTerminator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Terminator 18"/>
          <p:cNvSpPr>
            <a:spLocks noChangeArrowheads="1"/>
          </p:cNvSpPr>
          <p:nvPr/>
        </p:nvSpPr>
        <p:spPr bwMode="auto">
          <a:xfrm>
            <a:off x="2743200" y="5565775"/>
            <a:ext cx="5791200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Terminator 13"/>
          <p:cNvSpPr/>
          <p:nvPr/>
        </p:nvSpPr>
        <p:spPr bwMode="auto">
          <a:xfrm>
            <a:off x="2743200" y="4038600"/>
            <a:ext cx="5791200" cy="377825"/>
          </a:xfrm>
          <a:prstGeom prst="flowChartTerminator">
            <a:avLst/>
          </a:prstGeom>
          <a:solidFill>
            <a:schemeClr val="accent2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Terminator 15"/>
          <p:cNvSpPr>
            <a:spLocks noChangeArrowheads="1"/>
          </p:cNvSpPr>
          <p:nvPr/>
        </p:nvSpPr>
        <p:spPr bwMode="auto">
          <a:xfrm>
            <a:off x="304800" y="2822575"/>
            <a:ext cx="4114800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Terminator 14"/>
          <p:cNvSpPr/>
          <p:nvPr/>
        </p:nvSpPr>
        <p:spPr bwMode="auto">
          <a:xfrm>
            <a:off x="228600" y="2365375"/>
            <a:ext cx="4114800" cy="377825"/>
          </a:xfrm>
          <a:prstGeom prst="flowChartTerminator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Terminator 12"/>
          <p:cNvSpPr/>
          <p:nvPr/>
        </p:nvSpPr>
        <p:spPr bwMode="auto">
          <a:xfrm>
            <a:off x="228600" y="1831975"/>
            <a:ext cx="4114800" cy="377825"/>
          </a:xfrm>
          <a:prstGeom prst="flowChartTerminator">
            <a:avLst/>
          </a:prstGeom>
          <a:solidFill>
            <a:schemeClr val="accent2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266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59038" y="3646488"/>
          <a:ext cx="6989762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989400" imgH="2906640" progId="Word.Document.8">
                  <p:embed/>
                </p:oleObj>
              </mc:Choice>
              <mc:Fallback>
                <p:oleObj name="Document" r:id="rId3" imgW="6989400" imgH="2906640" progId="Word.Document.8">
                  <p:embed/>
                  <p:pic>
                    <p:nvPicPr>
                      <p:cNvPr id="11266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3646488"/>
                        <a:ext cx="6989762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/>
          <a:lstStyle/>
          <a:p>
            <a:r>
              <a:rPr lang="en-US"/>
              <a:t>Cross-Product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524000" y="3514725"/>
            <a:ext cx="128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R1 × S1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4495800"/>
            <a:ext cx="22098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Each row of R1 is paired with each row of S1.</a:t>
            </a:r>
          </a:p>
        </p:txBody>
      </p:sp>
      <p:grpSp>
        <p:nvGrpSpPr>
          <p:cNvPr id="11280" name="Group 19"/>
          <p:cNvGrpSpPr>
            <a:grpSpLocks/>
          </p:cNvGrpSpPr>
          <p:nvPr/>
        </p:nvGrpSpPr>
        <p:grpSpPr bwMode="auto">
          <a:xfrm>
            <a:off x="4953000" y="1219200"/>
            <a:ext cx="3581400" cy="2068513"/>
            <a:chOff x="533400" y="1066800"/>
            <a:chExt cx="3581400" cy="2068513"/>
          </a:xfrm>
        </p:grpSpPr>
        <p:sp>
          <p:nvSpPr>
            <p:cNvPr id="12" name="Flowchart: Terminator 11"/>
            <p:cNvSpPr/>
            <p:nvPr/>
          </p:nvSpPr>
          <p:spPr bwMode="auto">
            <a:xfrm>
              <a:off x="533400" y="1984375"/>
              <a:ext cx="3505200" cy="377825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126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3403440" imgH="1687320" progId="Word.Document.8">
                    <p:embed/>
                  </p:oleObj>
                </mc:Choice>
                <mc:Fallback>
                  <p:oleObj name="Document" r:id="rId5" imgW="3403440" imgH="1687320" progId="Word.Document.8">
                    <p:embed/>
                    <p:pic>
                      <p:nvPicPr>
                        <p:cNvPr id="11268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3" name="Rectangle 8"/>
            <p:cNvSpPr>
              <a:spLocks noChangeArrowheads="1"/>
            </p:cNvSpPr>
            <p:nvPr/>
          </p:nvSpPr>
          <p:spPr bwMode="auto">
            <a:xfrm>
              <a:off x="685800" y="1066800"/>
              <a:ext cx="49693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R1</a:t>
              </a:r>
            </a:p>
          </p:txBody>
        </p:sp>
      </p:grpSp>
      <p:graphicFrame>
        <p:nvGraphicFramePr>
          <p:cNvPr id="1126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1295400"/>
          <a:ext cx="4233863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4233600" imgH="2206440" progId="Word.Document.8">
                  <p:embed/>
                </p:oleObj>
              </mc:Choice>
              <mc:Fallback>
                <p:oleObj name="Document" r:id="rId7" imgW="4233600" imgH="2206440" progId="Word.Document.8">
                  <p:embed/>
                  <p:pic>
                    <p:nvPicPr>
                      <p:cNvPr id="11267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4233863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9"/>
          <p:cNvSpPr>
            <a:spLocks noChangeArrowheads="1"/>
          </p:cNvSpPr>
          <p:nvPr/>
        </p:nvSpPr>
        <p:spPr bwMode="auto">
          <a:xfrm>
            <a:off x="304800" y="914400"/>
            <a:ext cx="50815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42CE0-50D5-4674-BD28-EDA5FE74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95C0C-EF91-45AD-9EF3-A980FBB9E0F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BF9D1-320A-4193-A80E-3E8CDBF9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00A96A-73FB-445F-B6C1-8359DC4CD101}"/>
              </a:ext>
            </a:extLst>
          </p:cNvPr>
          <p:cNvCxnSpPr/>
          <p:nvPr/>
        </p:nvCxnSpPr>
        <p:spPr>
          <a:xfrm>
            <a:off x="5943600" y="3657600"/>
            <a:ext cx="0" cy="2698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92233" y="5692303"/>
            <a:ext cx="2160373" cy="308919"/>
          </a:xfrm>
          <a:prstGeom prst="roundRect">
            <a:avLst>
              <a:gd name="adj" fmla="val 4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Expensive Computation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9600" y="2020887"/>
            <a:ext cx="861200" cy="2543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208869" y="2352675"/>
            <a:ext cx="896531" cy="19503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85863" y="2427131"/>
            <a:ext cx="819537" cy="55360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4" grpId="0" animBg="1"/>
      <p:bldP spid="16" grpId="0" animBg="1"/>
      <p:bldP spid="15" grpId="0" animBg="1"/>
      <p:bldP spid="1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7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/>
          <a:lstStyle/>
          <a:p>
            <a:r>
              <a:rPr lang="en-US" dirty="0"/>
              <a:t>Primary Key and Foreign Key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42CE0-50D5-4674-BD28-EDA5FE74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5C0C-EF91-45AD-9EF3-A980FBB9E0F8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BF9D1-320A-4193-A80E-3E8CDBF9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108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53753" y="2102071"/>
            <a:ext cx="2786137" cy="445539"/>
          </a:xfrm>
          <a:prstGeom prst="roundRect">
            <a:avLst>
              <a:gd name="adj" fmla="val 4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000" dirty="0"/>
              <a:t>Expensive Computation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EF9DE-396B-3C11-65A3-B6A783ED32DB}"/>
              </a:ext>
            </a:extLst>
          </p:cNvPr>
          <p:cNvSpPr txBox="1"/>
          <p:nvPr/>
        </p:nvSpPr>
        <p:spPr>
          <a:xfrm>
            <a:off x="995886" y="1120258"/>
            <a:ext cx="7304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Pairing each sailor with everyone’s reservations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Most of these pairs do not make sense </a:t>
            </a:r>
          </a:p>
        </p:txBody>
      </p:sp>
      <p:sp>
        <p:nvSpPr>
          <p:cNvPr id="22" name="Flowchart: Terminator 21"/>
          <p:cNvSpPr>
            <a:spLocks noChangeArrowheads="1"/>
          </p:cNvSpPr>
          <p:nvPr/>
        </p:nvSpPr>
        <p:spPr bwMode="auto">
          <a:xfrm>
            <a:off x="546022" y="5676903"/>
            <a:ext cx="4114800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" name="Flowchart: Terminator 23"/>
          <p:cNvSpPr/>
          <p:nvPr/>
        </p:nvSpPr>
        <p:spPr bwMode="auto">
          <a:xfrm>
            <a:off x="469822" y="4686303"/>
            <a:ext cx="4114800" cy="377825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5194222" y="4073528"/>
            <a:ext cx="3581400" cy="2068513"/>
            <a:chOff x="533400" y="1066800"/>
            <a:chExt cx="3581400" cy="2068513"/>
          </a:xfrm>
        </p:grpSpPr>
        <p:sp>
          <p:nvSpPr>
            <p:cNvPr id="26" name="Flowchart: Terminator 25"/>
            <p:cNvSpPr/>
            <p:nvPr/>
          </p:nvSpPr>
          <p:spPr bwMode="auto">
            <a:xfrm>
              <a:off x="533400" y="1984375"/>
              <a:ext cx="3505200" cy="377825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7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403440" imgH="1687320" progId="Word.Document.8">
                    <p:embed/>
                  </p:oleObj>
                </mc:Choice>
                <mc:Fallback>
                  <p:oleObj name="Document" r:id="rId3" imgW="3403440" imgH="1687320" progId="Word.Document.8">
                    <p:embed/>
                    <p:pic>
                      <p:nvPicPr>
                        <p:cNvPr id="27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85800" y="1066800"/>
              <a:ext cx="49693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 dirty="0">
                  <a:latin typeface="Book Antiqua" pitchFamily="18" charset="0"/>
                </a:rPr>
                <a:t>R1</a:t>
              </a:r>
            </a:p>
          </p:txBody>
        </p:sp>
      </p:grpSp>
      <p:graphicFrame>
        <p:nvGraphicFramePr>
          <p:cNvPr id="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6022" y="4149728"/>
          <a:ext cx="4233863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233600" imgH="2206440" progId="Word.Document.8">
                  <p:embed/>
                </p:oleObj>
              </mc:Choice>
              <mc:Fallback>
                <p:oleObj name="Document" r:id="rId5" imgW="4233600" imgH="2206440" progId="Word.Document.8">
                  <p:embed/>
                  <p:pic>
                    <p:nvPicPr>
                      <p:cNvPr id="29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22" y="4149728"/>
                        <a:ext cx="4233863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546022" y="3768728"/>
            <a:ext cx="50815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 dirty="0">
                <a:latin typeface="Book Antiqua" pitchFamily="18" charset="0"/>
              </a:rPr>
              <a:t>S1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510822" y="4875215"/>
            <a:ext cx="861200" cy="2543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27085" y="5611503"/>
            <a:ext cx="844937" cy="22356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1211720" y="2885028"/>
            <a:ext cx="2137340" cy="828669"/>
          </a:xfrm>
          <a:prstGeom prst="wedgeRoundRectCallout">
            <a:avLst>
              <a:gd name="adj1" fmla="val -54429"/>
              <a:gd name="adj2" fmla="val 10447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Primary Key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6005152" y="3266029"/>
            <a:ext cx="2137340" cy="828669"/>
          </a:xfrm>
          <a:prstGeom prst="wedgeRoundRectCallout">
            <a:avLst>
              <a:gd name="adj1" fmla="val -54429"/>
              <a:gd name="adj2" fmla="val 10447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Foreign Key</a:t>
            </a:r>
          </a:p>
        </p:txBody>
      </p:sp>
      <p:sp>
        <p:nvSpPr>
          <p:cNvPr id="37" name="Flowchart: Terminator 36"/>
          <p:cNvSpPr>
            <a:spLocks noChangeArrowheads="1"/>
          </p:cNvSpPr>
          <p:nvPr/>
        </p:nvSpPr>
        <p:spPr bwMode="auto">
          <a:xfrm>
            <a:off x="5278372" y="5414025"/>
            <a:ext cx="3351213" cy="377825"/>
          </a:xfrm>
          <a:prstGeom prst="flowChartTerminator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80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>
            <a:noAutofit/>
          </a:bodyPr>
          <a:lstStyle/>
          <a:p>
            <a:r>
              <a:rPr lang="en-US" sz="5400" b="1" dirty="0"/>
              <a:t>Joins</a:t>
            </a:r>
          </a:p>
        </p:txBody>
      </p:sp>
      <p:sp>
        <p:nvSpPr>
          <p:cNvPr id="133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3390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Condition Join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    Example: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i="1" dirty="0"/>
          </a:p>
        </p:txBody>
      </p:sp>
      <p:graphicFrame>
        <p:nvGraphicFramePr>
          <p:cNvPr id="13314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94000" y="4343400"/>
          <a:ext cx="3556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32040" imgH="596880" progId="Equation.3">
                  <p:embed/>
                </p:oleObj>
              </mc:Choice>
              <mc:Fallback>
                <p:oleObj name="Equation" r:id="rId3" imgW="3632040" imgH="596880" progId="Equation.3">
                  <p:embed/>
                  <p:pic>
                    <p:nvPicPr>
                      <p:cNvPr id="13314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343400"/>
                        <a:ext cx="3556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 bwMode="auto">
          <a:xfrm>
            <a:off x="4876800" y="1981200"/>
            <a:ext cx="1905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638800" y="2133600"/>
            <a:ext cx="1066800" cy="60960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315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13100" y="2286000"/>
          <a:ext cx="4178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4178160" imgH="701640" progId="Equation.3">
                  <p:embed/>
                </p:oleObj>
              </mc:Choice>
              <mc:Fallback>
                <p:oleObj name="Microsoft Equation 3.0" r:id="rId5" imgW="4178160" imgH="701640" progId="Equation.3">
                  <p:embed/>
                  <p:pic>
                    <p:nvPicPr>
                      <p:cNvPr id="13315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2286000"/>
                        <a:ext cx="41783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ular Callout 16"/>
          <p:cNvSpPr/>
          <p:nvPr/>
        </p:nvSpPr>
        <p:spPr bwMode="auto">
          <a:xfrm>
            <a:off x="6284843" y="1036638"/>
            <a:ext cx="1828800" cy="762000"/>
          </a:xfrm>
          <a:prstGeom prst="wedgeRoundRectCallout">
            <a:avLst>
              <a:gd name="adj1" fmla="val -51438"/>
              <a:gd name="adj2" fmla="val 107996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All combinations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980924" y="3200400"/>
            <a:ext cx="2105676" cy="701675"/>
          </a:xfrm>
          <a:prstGeom prst="wedgeRoundRectCallout">
            <a:avLst>
              <a:gd name="adj1" fmla="val -25938"/>
              <a:gd name="adj2" fmla="val -108881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Selecting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combinations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2E5DF-5B7A-42FF-BFB7-B68AC60C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16C0-946D-4A70-B9BF-BD5C13779F7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59F3A-5903-4156-A0A6-B006B5B7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ular Callout 17">
            <a:extLst>
              <a:ext uri="{FF2B5EF4-FFF2-40B4-BE49-F238E27FC236}">
                <a16:creationId xmlns:a16="http://schemas.microsoft.com/office/drawing/2014/main" id="{16415AEF-CB70-49B1-A343-990CEACBC8F5}"/>
              </a:ext>
            </a:extLst>
          </p:cNvPr>
          <p:cNvSpPr/>
          <p:nvPr/>
        </p:nvSpPr>
        <p:spPr bwMode="auto">
          <a:xfrm>
            <a:off x="1697815" y="5449247"/>
            <a:ext cx="4538279" cy="799153"/>
          </a:xfrm>
          <a:prstGeom prst="wedgeRoundRectCallout">
            <a:avLst>
              <a:gd name="adj1" fmla="val 18261"/>
              <a:gd name="adj2" fmla="val -117055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Selecting combinations with primary key matching foreign key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B5566ED-80A6-B54F-4603-2D7D339F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31" y="3935044"/>
            <a:ext cx="2979288" cy="2820393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919103" y="424070"/>
            <a:ext cx="1838739" cy="723900"/>
          </a:xfrm>
        </p:spPr>
        <p:txBody>
          <a:bodyPr>
            <a:noAutofit/>
          </a:bodyPr>
          <a:lstStyle/>
          <a:p>
            <a:pPr algn="r" eaLnBrk="1" hangingPunct="1">
              <a:lnSpc>
                <a:spcPts val="4800"/>
              </a:lnSpc>
            </a:pPr>
            <a:r>
              <a:rPr lang="en-US" altLang="zh-TW" b="1" dirty="0">
                <a:ea typeface="新細明體" pitchFamily="18" charset="-120"/>
              </a:rPr>
              <a:t>Data Entries   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515407" y="389880"/>
            <a:ext cx="6134289" cy="42291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ts val="31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700" dirty="0">
                <a:ea typeface="+mn-ea"/>
              </a:rPr>
              <a:t>An index contains a collection of </a:t>
            </a:r>
            <a:r>
              <a:rPr lang="en-US" sz="2700" i="1" dirty="0">
                <a:solidFill>
                  <a:schemeClr val="accent2"/>
                </a:solidFill>
                <a:ea typeface="+mn-ea"/>
              </a:rPr>
              <a:t>data entries</a:t>
            </a:r>
            <a:r>
              <a:rPr lang="en-US" sz="2700" dirty="0">
                <a:ea typeface="+mn-ea"/>
              </a:rPr>
              <a:t>, and supports efficient retrieval of all data entries </a:t>
            </a:r>
            <a:r>
              <a:rPr lang="en-US" sz="2700" b="1" i="1" dirty="0">
                <a:ea typeface="+mn-ea"/>
              </a:rPr>
              <a:t>k*</a:t>
            </a:r>
            <a:r>
              <a:rPr lang="en-US" sz="2700" b="1" dirty="0">
                <a:ea typeface="+mn-ea"/>
              </a:rPr>
              <a:t> </a:t>
            </a:r>
            <a:r>
              <a:rPr lang="en-US" sz="2700" dirty="0">
                <a:ea typeface="+mn-ea"/>
              </a:rPr>
              <a:t>with a given key value </a:t>
            </a:r>
            <a:r>
              <a:rPr lang="en-US" sz="2700" b="1" i="1" dirty="0">
                <a:ea typeface="+mn-ea"/>
              </a:rPr>
              <a:t>k</a:t>
            </a:r>
            <a:r>
              <a:rPr lang="en-US" sz="2700" dirty="0">
                <a:ea typeface="+mn-ea"/>
              </a:rPr>
              <a:t>.</a:t>
            </a:r>
          </a:p>
        </p:txBody>
      </p:sp>
      <p:sp>
        <p:nvSpPr>
          <p:cNvPr id="9277" name="Isosceles Triangle 6"/>
          <p:cNvSpPr>
            <a:spLocks noChangeArrowheads="1"/>
          </p:cNvSpPr>
          <p:nvPr/>
        </p:nvSpPr>
        <p:spPr bwMode="auto">
          <a:xfrm rot="-5400000">
            <a:off x="2624851" y="4392664"/>
            <a:ext cx="1695042" cy="253079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lIns="91440" tIns="0" rIns="91440" bIns="182880" anchor="ctr" anchorCtr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3" name="TextBox 12"/>
          <p:cNvSpPr txBox="1">
            <a:spLocks noChangeArrowheads="1"/>
          </p:cNvSpPr>
          <p:nvPr/>
        </p:nvSpPr>
        <p:spPr bwMode="auto">
          <a:xfrm>
            <a:off x="969678" y="5369047"/>
            <a:ext cx="83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Search key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780574" y="5528496"/>
            <a:ext cx="381000" cy="255588"/>
          </a:xfrm>
          <a:prstGeom prst="rightArrow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6" name="TextBox 14"/>
          <p:cNvSpPr txBox="1">
            <a:spLocks noChangeArrowheads="1"/>
          </p:cNvSpPr>
          <p:nvPr/>
        </p:nvSpPr>
        <p:spPr bwMode="auto">
          <a:xfrm>
            <a:off x="1388778" y="5499803"/>
            <a:ext cx="33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1544" y="6320916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1050" y="5382232"/>
            <a:ext cx="16697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mechanism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D14583-3C31-4992-95D3-AB9E6EF7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70653"/>
              </p:ext>
            </p:extLst>
          </p:nvPr>
        </p:nvGraphicFramePr>
        <p:xfrm>
          <a:off x="4716514" y="4547798"/>
          <a:ext cx="755330" cy="198477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RID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5287623" y="4810540"/>
            <a:ext cx="1794364" cy="6343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" name="Oval Callout 17"/>
          <p:cNvSpPr/>
          <p:nvPr/>
        </p:nvSpPr>
        <p:spPr>
          <a:xfrm>
            <a:off x="3389293" y="4698704"/>
            <a:ext cx="1030202" cy="549158"/>
          </a:xfrm>
          <a:prstGeom prst="wedgeEllipseCallout">
            <a:avLst>
              <a:gd name="adj1" fmla="val 67659"/>
              <a:gd name="adj2" fmla="val 7021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A data entry k*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AA894-A528-441E-B1C5-2ADD4BBAE3BF}"/>
              </a:ext>
            </a:extLst>
          </p:cNvPr>
          <p:cNvCxnSpPr>
            <a:cxnSpLocks/>
          </p:cNvCxnSpPr>
          <p:nvPr/>
        </p:nvCxnSpPr>
        <p:spPr bwMode="auto">
          <a:xfrm flipV="1">
            <a:off x="5287623" y="5022761"/>
            <a:ext cx="1794364" cy="658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5B8711-6059-407C-8D8E-8BE4132B0499}"/>
              </a:ext>
            </a:extLst>
          </p:cNvPr>
          <p:cNvSpPr txBox="1"/>
          <p:nvPr/>
        </p:nvSpPr>
        <p:spPr>
          <a:xfrm>
            <a:off x="647483" y="5907855"/>
            <a:ext cx="15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A=3 ꓥ B=7</a:t>
            </a:r>
          </a:p>
        </p:txBody>
      </p:sp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F138B34D-B944-47B4-975A-1E0309AD5860}"/>
              </a:ext>
            </a:extLst>
          </p:cNvPr>
          <p:cNvSpPr/>
          <p:nvPr/>
        </p:nvSpPr>
        <p:spPr bwMode="auto">
          <a:xfrm>
            <a:off x="3389293" y="2798618"/>
            <a:ext cx="1644525" cy="1136426"/>
          </a:xfrm>
          <a:prstGeom prst="wedgeRoundRectCallout">
            <a:avLst>
              <a:gd name="adj1" fmla="val 44517"/>
              <a:gd name="adj2" fmla="val 100227"/>
              <a:gd name="adj3" fmla="val 16667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 vertical subset of the relation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3DE81D-75C0-AA0B-8A16-8AF707361DA9}"/>
              </a:ext>
            </a:extLst>
          </p:cNvPr>
          <p:cNvSpPr txBox="1"/>
          <p:nvPr/>
        </p:nvSpPr>
        <p:spPr>
          <a:xfrm>
            <a:off x="6695699" y="2591730"/>
            <a:ext cx="216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Tuples are accessed by their record ID (i.e., disk address)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78FFE1C-3DA2-C0DA-E8BC-B685E1C71AA6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7688687" y="3515060"/>
            <a:ext cx="90571" cy="915272"/>
          </a:xfrm>
          <a:prstGeom prst="straightConnector1">
            <a:avLst/>
          </a:prstGeom>
          <a:ln w="76200">
            <a:solidFill>
              <a:srgbClr val="FF71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903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7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 dirty="0"/>
              <a:t>Joins</a:t>
            </a:r>
          </a:p>
        </p:txBody>
      </p:sp>
      <p:graphicFrame>
        <p:nvGraphicFramePr>
          <p:cNvPr id="15362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5175" y="1905000"/>
          <a:ext cx="7693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76441" imgH="1619601" progId="Word.Document.8">
                  <p:embed/>
                </p:oleObj>
              </mc:Choice>
              <mc:Fallback>
                <p:oleObj name="Document" r:id="rId3" imgW="8576441" imgH="1619601" progId="Word.Document.8">
                  <p:embed/>
                  <p:pic>
                    <p:nvPicPr>
                      <p:cNvPr id="15362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905000"/>
                        <a:ext cx="76930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981200" y="3646488"/>
          <a:ext cx="6989763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989400" imgH="2906640" progId="Word.Document.8">
                  <p:embed/>
                </p:oleObj>
              </mc:Choice>
              <mc:Fallback>
                <p:oleObj name="Document" r:id="rId5" imgW="6989400" imgH="2906640" progId="Word.Document.8">
                  <p:embed/>
                  <p:pic>
                    <p:nvPicPr>
                      <p:cNvPr id="15364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46488"/>
                        <a:ext cx="6989763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990600" y="3581400"/>
            <a:ext cx="128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R1 × S1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33600" y="4038600"/>
            <a:ext cx="60960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133600" y="5943600"/>
            <a:ext cx="6096000" cy="304800"/>
          </a:xfrm>
          <a:prstGeom prst="roundRect">
            <a:avLst/>
          </a:prstGeom>
          <a:solidFill>
            <a:schemeClr val="accent5">
              <a:lumMod val="75000"/>
              <a:alpha val="4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8200" y="2362200"/>
            <a:ext cx="7543800" cy="304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38200" y="2819400"/>
            <a:ext cx="7543800" cy="304800"/>
          </a:xfrm>
          <a:prstGeom prst="roundRect">
            <a:avLst/>
          </a:prstGeom>
          <a:solidFill>
            <a:schemeClr val="accent5">
              <a:lumMod val="75000"/>
              <a:alpha val="4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373" name="Straight Connector 15"/>
          <p:cNvCxnSpPr>
            <a:cxnSpLocks noChangeShapeType="1"/>
          </p:cNvCxnSpPr>
          <p:nvPr/>
        </p:nvCxnSpPr>
        <p:spPr bwMode="auto">
          <a:xfrm rot="5400000">
            <a:off x="7848600" y="2514600"/>
            <a:ext cx="1219200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val Callout 2"/>
          <p:cNvSpPr/>
          <p:nvPr/>
        </p:nvSpPr>
        <p:spPr bwMode="auto">
          <a:xfrm>
            <a:off x="714087" y="4300537"/>
            <a:ext cx="1219200" cy="876300"/>
          </a:xfrm>
          <a:prstGeom prst="wedgeEllipseCallout">
            <a:avLst>
              <a:gd name="adj1" fmla="val 73899"/>
              <a:gd name="adj2" fmla="val -20511"/>
            </a:avLst>
          </a:prstGeom>
          <a:solidFill>
            <a:srgbClr val="DEC8E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in join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85537-2F93-428C-AE38-D910A46D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5BC-255D-4E6F-8094-A097D17313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919FC-9F03-49C4-85C1-780E89CD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816D677-41C5-4E86-BA5B-97170E6E51F7}"/>
              </a:ext>
            </a:extLst>
          </p:cNvPr>
          <p:cNvSpPr/>
          <p:nvPr/>
        </p:nvSpPr>
        <p:spPr>
          <a:xfrm>
            <a:off x="2743200" y="6270171"/>
            <a:ext cx="2963206" cy="405717"/>
          </a:xfrm>
          <a:custGeom>
            <a:avLst/>
            <a:gdLst>
              <a:gd name="connsiteX0" fmla="*/ 0 w 3038833"/>
              <a:gd name="connsiteY0" fmla="*/ 27501 h 405717"/>
              <a:gd name="connsiteX1" fmla="*/ 1732547 w 3038833"/>
              <a:gd name="connsiteY1" fmla="*/ 405637 h 405717"/>
              <a:gd name="connsiteX2" fmla="*/ 3038833 w 3038833"/>
              <a:gd name="connsiteY2" fmla="*/ 0 h 40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8833" h="405717">
                <a:moveTo>
                  <a:pt x="0" y="27501"/>
                </a:moveTo>
                <a:cubicBezTo>
                  <a:pt x="613037" y="218860"/>
                  <a:pt x="1226075" y="410220"/>
                  <a:pt x="1732547" y="405637"/>
                </a:cubicBezTo>
                <a:cubicBezTo>
                  <a:pt x="2239019" y="401054"/>
                  <a:pt x="2638926" y="200527"/>
                  <a:pt x="3038833" y="0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80" y="3911298"/>
            <a:ext cx="310039" cy="3548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38" y="3886200"/>
            <a:ext cx="310039" cy="354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50" y="4241037"/>
            <a:ext cx="621000" cy="62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81" y="4249311"/>
            <a:ext cx="621000" cy="62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0201F-EE90-43D4-BCED-C65FF30A6187}"/>
                  </a:ext>
                </a:extLst>
              </p:cNvPr>
              <p:cNvSpPr txBox="1"/>
              <p:nvPr/>
            </p:nvSpPr>
            <p:spPr>
              <a:xfrm>
                <a:off x="4114800" y="2971800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0201F-EE90-43D4-BCED-C65FF30A6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2016578" cy="276999"/>
              </a:xfrm>
              <a:prstGeom prst="rect">
                <a:avLst/>
              </a:prstGeom>
              <a:blipFill>
                <a:blip r:embed="rId10"/>
                <a:stretch>
                  <a:fillRect l="-3323" r="-27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B34528-0669-0294-18CE-3782B5B090C5}"/>
                  </a:ext>
                </a:extLst>
              </p:cNvPr>
              <p:cNvSpPr txBox="1"/>
              <p:nvPr/>
            </p:nvSpPr>
            <p:spPr>
              <a:xfrm>
                <a:off x="2743200" y="1047947"/>
                <a:ext cx="40298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sz="32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𝑠𝑖𝑑</m:t>
                          </m:r>
                          <m:r>
                            <a:rPr lang="en-US" sz="32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sz="32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𝑠𝑖𝑑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B34528-0669-0294-18CE-3782B5B09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047947"/>
                <a:ext cx="4029885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4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 dirty="0"/>
              <a:t>Joins </a:t>
            </a:r>
          </a:p>
        </p:txBody>
      </p:sp>
      <p:sp>
        <p:nvSpPr>
          <p:cNvPr id="143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3588" y="1246188"/>
            <a:ext cx="60960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Condition Join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i="1" dirty="0"/>
          </a:p>
        </p:txBody>
      </p:sp>
      <p:graphicFrame>
        <p:nvGraphicFramePr>
          <p:cNvPr id="1433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13100" y="1371600"/>
          <a:ext cx="4178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3" imgW="4178160" imgH="701640" progId="Equation.3">
                  <p:embed/>
                </p:oleObj>
              </mc:Choice>
              <mc:Fallback>
                <p:oleObj name="Microsoft Equation 3.0" r:id="rId3" imgW="4178160" imgH="701640" progId="Equation.3">
                  <p:embed/>
                  <p:pic>
                    <p:nvPicPr>
                      <p:cNvPr id="1433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371600"/>
                        <a:ext cx="41783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5334000"/>
          <a:ext cx="76962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305560" imgH="1618920" progId="Word.Document.8">
                  <p:embed/>
                </p:oleObj>
              </mc:Choice>
              <mc:Fallback>
                <p:oleObj name="Document" r:id="rId5" imgW="8305560" imgH="1618920" progId="Word.Document.8">
                  <p:embed/>
                  <p:pic>
                    <p:nvPicPr>
                      <p:cNvPr id="14339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76962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752725" y="4191000"/>
            <a:ext cx="3800475" cy="914400"/>
            <a:chOff x="2438400" y="4191000"/>
            <a:chExt cx="3800475" cy="9144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2438400" y="4191000"/>
              <a:ext cx="3170400" cy="705000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4342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90800" y="4343400"/>
            <a:ext cx="364807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295520" imgH="942840" progId="Equation.3">
                    <p:embed/>
                  </p:oleObj>
                </mc:Choice>
                <mc:Fallback>
                  <p:oleObj name="Equation" r:id="rId7" imgW="4295520" imgH="942840" progId="Equation.3">
                    <p:embed/>
                    <p:pic>
                      <p:nvPicPr>
                        <p:cNvPr id="14342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4343400"/>
                          <a:ext cx="3648075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8" name="Group 13"/>
          <p:cNvGrpSpPr>
            <a:grpSpLocks/>
          </p:cNvGrpSpPr>
          <p:nvPr/>
        </p:nvGrpSpPr>
        <p:grpSpPr bwMode="auto">
          <a:xfrm>
            <a:off x="5181600" y="1981200"/>
            <a:ext cx="3643312" cy="1535113"/>
            <a:chOff x="4799013" y="4800600"/>
            <a:chExt cx="3643312" cy="1535113"/>
          </a:xfrm>
        </p:grpSpPr>
        <p:graphicFrame>
          <p:nvGraphicFramePr>
            <p:cNvPr id="14341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32413" y="4876800"/>
            <a:ext cx="3109912" cy="1458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9" imgW="3403440" imgH="1687320" progId="Word.Document.8">
                    <p:embed/>
                  </p:oleObj>
                </mc:Choice>
                <mc:Fallback>
                  <p:oleObj name="Document" r:id="rId9" imgW="3403440" imgH="1687320" progId="Word.Document.8">
                    <p:embed/>
                    <p:pic>
                      <p:nvPicPr>
                        <p:cNvPr id="14341" name="Object 10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413" y="4876800"/>
                          <a:ext cx="3109912" cy="1458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4" name="Rectangle 8"/>
            <p:cNvSpPr>
              <a:spLocks noChangeArrowheads="1"/>
            </p:cNvSpPr>
            <p:nvPr/>
          </p:nvSpPr>
          <p:spPr bwMode="auto">
            <a:xfrm>
              <a:off x="4799013" y="4800600"/>
              <a:ext cx="554037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R1</a:t>
              </a:r>
            </a:p>
          </p:txBody>
        </p:sp>
      </p:grpSp>
      <p:grpSp>
        <p:nvGrpSpPr>
          <p:cNvPr id="14349" name="Group 14"/>
          <p:cNvGrpSpPr>
            <a:grpSpLocks/>
          </p:cNvGrpSpPr>
          <p:nvPr/>
        </p:nvGrpSpPr>
        <p:grpSpPr bwMode="auto">
          <a:xfrm>
            <a:off x="381000" y="1981200"/>
            <a:ext cx="4492625" cy="2057400"/>
            <a:chOff x="4048125" y="6443663"/>
            <a:chExt cx="4492626" cy="2057400"/>
          </a:xfrm>
        </p:grpSpPr>
        <p:graphicFrame>
          <p:nvGraphicFramePr>
            <p:cNvPr id="14340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81525" y="6519863"/>
            <a:ext cx="3959226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11" imgW="4233600" imgH="2206440" progId="Word.Document.8">
                    <p:embed/>
                  </p:oleObj>
                </mc:Choice>
                <mc:Fallback>
                  <p:oleObj name="Document" r:id="rId11" imgW="4233600" imgH="2206440" progId="Word.Document.8">
                    <p:embed/>
                    <p:pic>
                      <p:nvPicPr>
                        <p:cNvPr id="14340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1525" y="6519863"/>
                          <a:ext cx="3959226" cy="198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3" name="Rectangle 9"/>
            <p:cNvSpPr>
              <a:spLocks noChangeArrowheads="1"/>
            </p:cNvSpPr>
            <p:nvPr/>
          </p:nvSpPr>
          <p:spPr bwMode="auto">
            <a:xfrm>
              <a:off x="4048125" y="6443663"/>
              <a:ext cx="503238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S1</a:t>
              </a:r>
            </a:p>
          </p:txBody>
        </p:sp>
      </p:grpSp>
      <p:sp>
        <p:nvSpPr>
          <p:cNvPr id="19" name="Bent Arrow 18"/>
          <p:cNvSpPr/>
          <p:nvPr/>
        </p:nvSpPr>
        <p:spPr bwMode="auto">
          <a:xfrm rot="10800000" flipH="1">
            <a:off x="1981200" y="3810000"/>
            <a:ext cx="762000" cy="914400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4114800" y="4911725"/>
            <a:ext cx="484188" cy="42386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735637" y="3276599"/>
            <a:ext cx="28749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Bent Arrow 17"/>
          <p:cNvSpPr/>
          <p:nvPr/>
        </p:nvSpPr>
        <p:spPr bwMode="auto">
          <a:xfrm rot="10800000">
            <a:off x="5943600" y="3276599"/>
            <a:ext cx="814388" cy="1477963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8A195-A8A5-42BD-A67A-53356036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D2E6D-070B-437C-9F8F-E5481376C29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FA899-460F-4C90-8262-818BC9C8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293" y="209700"/>
            <a:ext cx="323532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Sometimes called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theta-join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723900"/>
          </a:xfrm>
        </p:spPr>
        <p:txBody>
          <a:bodyPr/>
          <a:lstStyle/>
          <a:p>
            <a:r>
              <a:rPr lang="en-US"/>
              <a:t>Equi-Join</a:t>
            </a:r>
          </a:p>
        </p:txBody>
      </p:sp>
      <p:grpSp>
        <p:nvGrpSpPr>
          <p:cNvPr id="16393" name="Group 14"/>
          <p:cNvGrpSpPr>
            <a:grpSpLocks/>
          </p:cNvGrpSpPr>
          <p:nvPr/>
        </p:nvGrpSpPr>
        <p:grpSpPr bwMode="auto">
          <a:xfrm>
            <a:off x="5257800" y="1512888"/>
            <a:ext cx="3429000" cy="2068512"/>
            <a:chOff x="685800" y="1066800"/>
            <a:chExt cx="3429000" cy="2068513"/>
          </a:xfrm>
        </p:grpSpPr>
        <p:graphicFrame>
          <p:nvGraphicFramePr>
            <p:cNvPr id="16389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403440" imgH="1687320" progId="Word.Document.8">
                    <p:embed/>
                  </p:oleObj>
                </mc:Choice>
                <mc:Fallback>
                  <p:oleObj name="Document" r:id="rId3" imgW="3403440" imgH="1687320" progId="Word.Document.8">
                    <p:embed/>
                    <p:pic>
                      <p:nvPicPr>
                        <p:cNvPr id="16389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3" name="Rectangle 8"/>
            <p:cNvSpPr>
              <a:spLocks noChangeArrowheads="1"/>
            </p:cNvSpPr>
            <p:nvPr/>
          </p:nvSpPr>
          <p:spPr bwMode="auto">
            <a:xfrm>
              <a:off x="685800" y="1066800"/>
              <a:ext cx="554037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R1</a:t>
              </a:r>
            </a:p>
          </p:txBody>
        </p:sp>
      </p:grpSp>
      <p:grpSp>
        <p:nvGrpSpPr>
          <p:cNvPr id="16394" name="Group 17"/>
          <p:cNvGrpSpPr>
            <a:grpSpLocks/>
          </p:cNvGrpSpPr>
          <p:nvPr/>
        </p:nvGrpSpPr>
        <p:grpSpPr bwMode="auto">
          <a:xfrm>
            <a:off x="457200" y="990600"/>
            <a:ext cx="4233863" cy="2587625"/>
            <a:chOff x="4495800" y="1066800"/>
            <a:chExt cx="4233863" cy="2587625"/>
          </a:xfrm>
        </p:grpSpPr>
        <p:graphicFrame>
          <p:nvGraphicFramePr>
            <p:cNvPr id="16388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4233600" imgH="2206440" progId="Word.Document.8">
                    <p:embed/>
                  </p:oleObj>
                </mc:Choice>
                <mc:Fallback>
                  <p:oleObj name="Document" r:id="rId5" imgW="4233600" imgH="2206440" progId="Word.Document.8">
                    <p:embed/>
                    <p:pic>
                      <p:nvPicPr>
                        <p:cNvPr id="16388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2" name="Rectangle 9"/>
            <p:cNvSpPr>
              <a:spLocks noChangeArrowheads="1"/>
            </p:cNvSpPr>
            <p:nvPr/>
          </p:nvSpPr>
          <p:spPr bwMode="auto">
            <a:xfrm>
              <a:off x="4495800" y="1066800"/>
              <a:ext cx="503238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S1</a:t>
              </a:r>
            </a:p>
          </p:txBody>
        </p:sp>
      </p:grpSp>
      <p:grpSp>
        <p:nvGrpSpPr>
          <p:cNvPr id="16395" name="Group 26"/>
          <p:cNvGrpSpPr>
            <a:grpSpLocks/>
          </p:cNvGrpSpPr>
          <p:nvPr/>
        </p:nvGrpSpPr>
        <p:grpSpPr bwMode="auto">
          <a:xfrm>
            <a:off x="1162050" y="4329112"/>
            <a:ext cx="7705725" cy="2243138"/>
            <a:chOff x="762000" y="4100512"/>
            <a:chExt cx="7705725" cy="2243138"/>
          </a:xfrm>
        </p:grpSpPr>
        <p:graphicFrame>
          <p:nvGraphicFramePr>
            <p:cNvPr id="1638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2000" y="4724400"/>
            <a:ext cx="7524750" cy="161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7524720" imgH="1618920" progId="Word.Document.8">
                    <p:embed/>
                  </p:oleObj>
                </mc:Choice>
                <mc:Fallback>
                  <p:oleObj name="Document" r:id="rId7" imgW="7524720" imgH="1618920" progId="Word.Document.8">
                    <p:embed/>
                    <p:pic>
                      <p:nvPicPr>
                        <p:cNvPr id="16386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724400"/>
                          <a:ext cx="7524750" cy="161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153150" y="4100512"/>
            <a:ext cx="231457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314440" imgH="790560" progId="Equation.3">
                    <p:embed/>
                  </p:oleObj>
                </mc:Choice>
                <mc:Fallback>
                  <p:oleObj name="Equation" r:id="rId9" imgW="2314440" imgH="790560" progId="Equation.3">
                    <p:embed/>
                    <p:pic>
                      <p:nvPicPr>
                        <p:cNvPr id="16387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3150" y="4100512"/>
                          <a:ext cx="2314575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396" name="Straight Arrow Connector 19"/>
          <p:cNvCxnSpPr>
            <a:cxnSpLocks noChangeShapeType="1"/>
          </p:cNvCxnSpPr>
          <p:nvPr/>
        </p:nvCxnSpPr>
        <p:spPr bwMode="auto">
          <a:xfrm rot="10800000">
            <a:off x="4343400" y="2133600"/>
            <a:ext cx="1066800" cy="5334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Arrow Connector 21"/>
          <p:cNvCxnSpPr>
            <a:cxnSpLocks noChangeShapeType="1"/>
          </p:cNvCxnSpPr>
          <p:nvPr/>
        </p:nvCxnSpPr>
        <p:spPr bwMode="auto">
          <a:xfrm flipH="1" flipV="1">
            <a:off x="4343400" y="3048001"/>
            <a:ext cx="1043412" cy="301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ounded Rectangular Callout 24"/>
          <p:cNvSpPr/>
          <p:nvPr/>
        </p:nvSpPr>
        <p:spPr bwMode="auto">
          <a:xfrm>
            <a:off x="5715000" y="685800"/>
            <a:ext cx="1676400" cy="612775"/>
          </a:xfrm>
          <a:prstGeom prst="wedgeRoundRectCallout">
            <a:avLst>
              <a:gd name="adj1" fmla="val -43021"/>
              <a:gd name="adj2" fmla="val 166219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Foreign key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3611493"/>
            <a:ext cx="5334000" cy="1092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Equi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-Join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special case of condition join where the condition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contains only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equalities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9B6-97F8-45E5-B0E0-67D6CD62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B7E4C-341C-4D27-9E11-75D6451A9C8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28894-C04F-4CBC-9408-246C302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2950" y="3889612"/>
            <a:ext cx="7772400" cy="25873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i="1" dirty="0">
                <a:solidFill>
                  <a:schemeClr val="accent2"/>
                </a:solidFill>
                <a:latin typeface="Calibri" pitchFamily="34" charset="0"/>
              </a:rPr>
              <a:t>Result schema </a:t>
            </a:r>
            <a:r>
              <a:rPr lang="en-US" sz="3600" dirty="0">
                <a:latin typeface="Calibri" pitchFamily="34" charset="0"/>
              </a:rPr>
              <a:t>same as that of cross-product.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Calibri" pitchFamily="34" charset="0"/>
              </a:rPr>
              <a:t>Fewer tuples than cross-product -  can be computed more efficiently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53B19-06FD-4CD6-B492-F32679C3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5A676-C663-4FDE-8ECE-11D616E803C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9269A-8930-40AD-9DD0-BC181084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409063" y="2138624"/>
            <a:ext cx="1905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74576" y="2246856"/>
            <a:ext cx="1570629" cy="770552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45363" y="2443424"/>
          <a:ext cx="4178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3" imgW="4178160" imgH="701640" progId="Equation.3">
                  <p:embed/>
                </p:oleObj>
              </mc:Choice>
              <mc:Fallback>
                <p:oleObj name="Microsoft Equation 3.0" r:id="rId3" imgW="4178160" imgH="701640" progId="Equation.3">
                  <p:embed/>
                  <p:pic>
                    <p:nvPicPr>
                      <p:cNvPr id="11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363" y="2443424"/>
                        <a:ext cx="41783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ular Callout 11"/>
          <p:cNvSpPr/>
          <p:nvPr/>
        </p:nvSpPr>
        <p:spPr bwMode="auto">
          <a:xfrm>
            <a:off x="6172200" y="1157691"/>
            <a:ext cx="1865194" cy="762000"/>
          </a:xfrm>
          <a:prstGeom prst="wedgeRoundRectCallout">
            <a:avLst>
              <a:gd name="adj1" fmla="val -40462"/>
              <a:gd name="adj2" fmla="val 104414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Expensive computation !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67525" y="1804163"/>
            <a:ext cx="1768238" cy="1664817"/>
          </a:xfrm>
          <a:prstGeom prst="wedgeRoundRectCallout">
            <a:avLst>
              <a:gd name="adj1" fmla="val 80358"/>
              <a:gd name="adj2" fmla="val -8048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More efficient algorithms possible !!</a:t>
            </a:r>
          </a:p>
        </p:txBody>
      </p:sp>
    </p:spTree>
  </p:cSld>
  <p:clrMapOvr>
    <a:masterClrMapping/>
  </p:clrMapOvr>
  <p:transition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1568"/>
            <a:ext cx="7772400" cy="773332"/>
          </a:xfrm>
        </p:spPr>
        <p:txBody>
          <a:bodyPr/>
          <a:lstStyle/>
          <a:p>
            <a:r>
              <a:rPr lang="en-US" dirty="0"/>
              <a:t>Block Nested-Loops Join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81050" y="1822007"/>
            <a:ext cx="3053840" cy="3367179"/>
            <a:chOff x="4823858" y="3568296"/>
            <a:chExt cx="3053840" cy="3367179"/>
          </a:xfrm>
        </p:grpSpPr>
        <p:grpSp>
          <p:nvGrpSpPr>
            <p:cNvPr id="32" name="Group 31"/>
            <p:cNvGrpSpPr/>
            <p:nvPr/>
          </p:nvGrpSpPr>
          <p:grpSpPr>
            <a:xfrm>
              <a:off x="4823858" y="3568296"/>
              <a:ext cx="2438400" cy="3367179"/>
              <a:chOff x="6019800" y="3182973"/>
              <a:chExt cx="2438400" cy="3367179"/>
            </a:xfrm>
          </p:grpSpPr>
          <p:sp>
            <p:nvSpPr>
              <p:cNvPr id="35" name="Flowchart: Magnetic Disk 34"/>
              <p:cNvSpPr/>
              <p:nvPr/>
            </p:nvSpPr>
            <p:spPr>
              <a:xfrm>
                <a:off x="6246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7389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019800" y="4140233"/>
                <a:ext cx="2362200" cy="1632945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1876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5161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58000" y="4260241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Up Arrow 43"/>
              <p:cNvSpPr/>
              <p:nvPr/>
            </p:nvSpPr>
            <p:spPr>
              <a:xfrm>
                <a:off x="6477000" y="5559552"/>
                <a:ext cx="304800" cy="457686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Up Arrow 44"/>
              <p:cNvSpPr/>
              <p:nvPr/>
            </p:nvSpPr>
            <p:spPr>
              <a:xfrm>
                <a:off x="7620000" y="5559552"/>
                <a:ext cx="304800" cy="457200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6" name="Up Arrow 45"/>
              <p:cNvSpPr/>
              <p:nvPr/>
            </p:nvSpPr>
            <p:spPr>
              <a:xfrm>
                <a:off x="7008853" y="3811853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604395" y="4642526"/>
                <a:ext cx="1143533" cy="52056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 anchorCtr="1"/>
              <a:lstStyle/>
              <a:p>
                <a:pPr marL="0" marR="0" lvl="0" indent="0" algn="ctr" defTabSz="4572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 the two pages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781800" y="5163577"/>
                <a:ext cx="0" cy="2435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7543800" y="5163577"/>
                <a:ext cx="0" cy="2435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7" idx="0"/>
              </p:cNvCxnSpPr>
              <p:nvPr/>
            </p:nvCxnSpPr>
            <p:spPr>
              <a:xfrm flipH="1" flipV="1">
                <a:off x="7169481" y="4421178"/>
                <a:ext cx="6681" cy="2213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Magnetic Disk 51"/>
              <p:cNvSpPr/>
              <p:nvPr/>
            </p:nvSpPr>
            <p:spPr>
              <a:xfrm>
                <a:off x="6788481" y="3182973"/>
                <a:ext cx="762000" cy="6126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67600" y="418795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4" name="Rounded Rectangular Callout 33"/>
            <p:cNvSpPr/>
            <p:nvPr/>
          </p:nvSpPr>
          <p:spPr>
            <a:xfrm>
              <a:off x="7065804" y="5701895"/>
              <a:ext cx="811894" cy="773331"/>
            </a:xfrm>
            <a:prstGeom prst="wedgeRoundRectCallout">
              <a:avLst>
                <a:gd name="adj1" fmla="val -90525"/>
                <a:gd name="adj2" fmla="val 36614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to scan S M time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92985" y="1822007"/>
            <a:ext cx="4439066" cy="3194288"/>
            <a:chOff x="4533900" y="3539397"/>
            <a:chExt cx="4439066" cy="3194288"/>
          </a:xfrm>
        </p:grpSpPr>
        <p:grpSp>
          <p:nvGrpSpPr>
            <p:cNvPr id="55" name="Group 54"/>
            <p:cNvGrpSpPr/>
            <p:nvPr/>
          </p:nvGrpSpPr>
          <p:grpSpPr>
            <a:xfrm>
              <a:off x="5572333" y="3578352"/>
              <a:ext cx="2362200" cy="3051048"/>
              <a:chOff x="6019800" y="3578352"/>
              <a:chExt cx="2362200" cy="3051048"/>
            </a:xfrm>
          </p:grpSpPr>
          <p:sp>
            <p:nvSpPr>
              <p:cNvPr id="74" name="Flowchart: Magnetic Disk 73"/>
              <p:cNvSpPr/>
              <p:nvPr/>
            </p:nvSpPr>
            <p:spPr>
              <a:xfrm>
                <a:off x="6248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5" name="Flowchart: Magnetic Disk 74"/>
              <p:cNvSpPr/>
              <p:nvPr/>
            </p:nvSpPr>
            <p:spPr>
              <a:xfrm>
                <a:off x="7391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019800" y="4233567"/>
                <a:ext cx="2362200" cy="1630785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324600" y="52225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324600" y="53749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24600" y="55273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467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857965" y="4448714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2" name="Up Arrow 81"/>
              <p:cNvSpPr/>
              <p:nvPr/>
            </p:nvSpPr>
            <p:spPr>
              <a:xfrm>
                <a:off x="6477000" y="5671382"/>
                <a:ext cx="304800" cy="48557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3" name="Up Arrow 82"/>
              <p:cNvSpPr/>
              <p:nvPr/>
            </p:nvSpPr>
            <p:spPr>
              <a:xfrm>
                <a:off x="7620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Up Arrow 83"/>
              <p:cNvSpPr/>
              <p:nvPr/>
            </p:nvSpPr>
            <p:spPr>
              <a:xfrm>
                <a:off x="7010400" y="4035552"/>
                <a:ext cx="304800" cy="413162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53200" y="4797552"/>
                <a:ext cx="11430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86" name="Straight Arrow Connector 85"/>
              <p:cNvCxnSpPr>
                <a:cxnSpLocks/>
              </p:cNvCxnSpPr>
              <p:nvPr/>
            </p:nvCxnSpPr>
            <p:spPr>
              <a:xfrm flipV="1">
                <a:off x="6781800" y="5026152"/>
                <a:ext cx="0" cy="1964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7543800" y="5026152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cxnSpLocks/>
                <a:endCxn id="81" idx="2"/>
              </p:cNvCxnSpPr>
              <p:nvPr/>
            </p:nvCxnSpPr>
            <p:spPr>
              <a:xfrm flipH="1" flipV="1">
                <a:off x="7162765" y="4601114"/>
                <a:ext cx="36" cy="1964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Flowchart: Magnetic Disk 88"/>
              <p:cNvSpPr/>
              <p:nvPr/>
            </p:nvSpPr>
            <p:spPr>
              <a:xfrm>
                <a:off x="6781800" y="3578352"/>
                <a:ext cx="762000" cy="4602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069982" y="415579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56" name="Rounded Rectangular Callout 55"/>
            <p:cNvSpPr/>
            <p:nvPr/>
          </p:nvSpPr>
          <p:spPr>
            <a:xfrm>
              <a:off x="4533900" y="4479096"/>
              <a:ext cx="1228933" cy="746760"/>
            </a:xfrm>
            <a:prstGeom prst="wedgeRoundRectCallout">
              <a:avLst>
                <a:gd name="adj1" fmla="val 55063"/>
                <a:gd name="adj2" fmla="val 76492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Bring in R 3 pages at a 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ular Callout 56"/>
                <p:cNvSpPr/>
                <p:nvPr/>
              </p:nvSpPr>
              <p:spPr>
                <a:xfrm>
                  <a:off x="7875368" y="5178552"/>
                  <a:ext cx="1097598" cy="952364"/>
                </a:xfrm>
                <a:prstGeom prst="wedgeRoundRectCallout">
                  <a:avLst>
                    <a:gd name="adj1" fmla="val -96901"/>
                    <a:gd name="adj2" fmla="val 34113"/>
                    <a:gd name="adj3" fmla="val 16667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Need to scan S only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⌉"/>
                              <m:ctrlP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|/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times </a:t>
                  </a:r>
                </a:p>
              </p:txBody>
            </p:sp>
          </mc:Choice>
          <mc:Fallback xmlns="">
            <p:sp>
              <p:nvSpPr>
                <p:cNvPr id="57" name="Rounded Rectangular Callout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5368" y="5178552"/>
                  <a:ext cx="1097598" cy="952364"/>
                </a:xfrm>
                <a:prstGeom prst="wedgeRoundRectCallout">
                  <a:avLst>
                    <a:gd name="adj1" fmla="val -96901"/>
                    <a:gd name="adj2" fmla="val 34113"/>
                    <a:gd name="adj3" fmla="val 1666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>
              <a:off x="6149738" y="6245352"/>
              <a:ext cx="392592" cy="180340"/>
              <a:chOff x="5332141" y="6096000"/>
              <a:chExt cx="392592" cy="18034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965002" y="6416578"/>
              <a:ext cx="392592" cy="180340"/>
              <a:chOff x="5332141" y="6096000"/>
              <a:chExt cx="392592" cy="18034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832511" y="6324212"/>
              <a:ext cx="390733" cy="60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7022" y="636435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6539351" y="5164074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6563570" y="6135398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6370253" y="6528592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641527" y="6178356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7" name="Oval Callout 66"/>
            <p:cNvSpPr/>
            <p:nvPr/>
          </p:nvSpPr>
          <p:spPr>
            <a:xfrm>
              <a:off x="7268694" y="3539397"/>
              <a:ext cx="1586035" cy="1105755"/>
            </a:xfrm>
            <a:prstGeom prst="wedgeEllipseCallout">
              <a:avLst>
                <a:gd name="adj1" fmla="val -45583"/>
                <a:gd name="adj2" fmla="val 51808"/>
              </a:avLst>
            </a:prstGeom>
            <a:solidFill>
              <a:srgbClr val="FF474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If we have  5 pages available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7830" y="5346491"/>
            <a:ext cx="272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Nested-Loop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31418" y="5342948"/>
            <a:ext cx="2577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 Nested-Loop Join</a:t>
            </a:r>
          </a:p>
        </p:txBody>
      </p:sp>
    </p:spTree>
    <p:extLst>
      <p:ext uri="{BB962C8B-B14F-4D97-AF65-F5344CB8AC3E}">
        <p14:creationId xmlns:p14="http://schemas.microsoft.com/office/powerpoint/2010/main" val="8361297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17"/>
          <p:cNvSpPr/>
          <p:nvPr/>
        </p:nvSpPr>
        <p:spPr bwMode="auto">
          <a:xfrm>
            <a:off x="1600200" y="1371600"/>
            <a:ext cx="6019800" cy="12192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Alternate Process 16"/>
          <p:cNvSpPr/>
          <p:nvPr/>
        </p:nvSpPr>
        <p:spPr bwMode="auto">
          <a:xfrm>
            <a:off x="2743200" y="1447800"/>
            <a:ext cx="4702175" cy="990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Terminator 15"/>
          <p:cNvSpPr/>
          <p:nvPr/>
        </p:nvSpPr>
        <p:spPr bwMode="auto">
          <a:xfrm>
            <a:off x="2819400" y="1524000"/>
            <a:ext cx="2971800" cy="801688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201985"/>
            <a:ext cx="8229600" cy="1104900"/>
          </a:xfrm>
        </p:spPr>
        <p:txBody>
          <a:bodyPr/>
          <a:lstStyle/>
          <a:p>
            <a:r>
              <a:rPr lang="en-US" sz="3200" dirty="0"/>
              <a:t>Find names of sailors who’ve reserved boat #103</a:t>
            </a:r>
          </a:p>
        </p:txBody>
      </p:sp>
      <p:graphicFrame>
        <p:nvGraphicFramePr>
          <p:cNvPr id="337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167640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0320" imgH="774360" progId="Equation.3">
                  <p:embed/>
                </p:oleObj>
              </mc:Choice>
              <mc:Fallback>
                <p:oleObj name="Equation" r:id="rId3" imgW="6340320" imgH="774360" progId="Equation.3">
                  <p:embed/>
                  <p:pic>
                    <p:nvPicPr>
                      <p:cNvPr id="337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640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5" name="Group 14"/>
          <p:cNvGrpSpPr>
            <a:grpSpLocks/>
          </p:cNvGrpSpPr>
          <p:nvPr/>
        </p:nvGrpSpPr>
        <p:grpSpPr bwMode="auto">
          <a:xfrm>
            <a:off x="5359400" y="4341813"/>
            <a:ext cx="3403600" cy="2058987"/>
            <a:chOff x="711200" y="1076013"/>
            <a:chExt cx="3403600" cy="2059300"/>
          </a:xfrm>
        </p:grpSpPr>
        <p:graphicFrame>
          <p:nvGraphicFramePr>
            <p:cNvPr id="21508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3403440" imgH="1687320" progId="Word.Document.8">
                    <p:embed/>
                  </p:oleObj>
                </mc:Choice>
                <mc:Fallback>
                  <p:oleObj name="Document" r:id="rId5" imgW="3403440" imgH="1687320" progId="Word.Document.8">
                    <p:embed/>
                    <p:pic>
                      <p:nvPicPr>
                        <p:cNvPr id="21508" name="Object 1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6" name="Rectangle 8"/>
            <p:cNvSpPr>
              <a:spLocks noChangeArrowheads="1"/>
            </p:cNvSpPr>
            <p:nvPr/>
          </p:nvSpPr>
          <p:spPr bwMode="auto">
            <a:xfrm>
              <a:off x="2583816" y="1076013"/>
              <a:ext cx="137858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Reserves</a:t>
              </a:r>
            </a:p>
          </p:txBody>
        </p:sp>
      </p:grpSp>
      <p:grpSp>
        <p:nvGrpSpPr>
          <p:cNvPr id="21516" name="Group 17"/>
          <p:cNvGrpSpPr>
            <a:grpSpLocks/>
          </p:cNvGrpSpPr>
          <p:nvPr/>
        </p:nvGrpSpPr>
        <p:grpSpPr bwMode="auto">
          <a:xfrm>
            <a:off x="533400" y="3810000"/>
            <a:ext cx="4233863" cy="2587625"/>
            <a:chOff x="4495800" y="1066800"/>
            <a:chExt cx="4233863" cy="2587625"/>
          </a:xfrm>
        </p:grpSpPr>
        <p:graphicFrame>
          <p:nvGraphicFramePr>
            <p:cNvPr id="21507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4233600" imgH="2206440" progId="Word.Document.8">
                    <p:embed/>
                  </p:oleObj>
                </mc:Choice>
                <mc:Fallback>
                  <p:oleObj name="Document" r:id="rId7" imgW="4233600" imgH="2206440" progId="Word.Document.8">
                    <p:embed/>
                    <p:pic>
                      <p:nvPicPr>
                        <p:cNvPr id="21507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5" name="Rectangle 9"/>
            <p:cNvSpPr>
              <a:spLocks noChangeArrowheads="1"/>
            </p:cNvSpPr>
            <p:nvPr/>
          </p:nvSpPr>
          <p:spPr bwMode="auto">
            <a:xfrm>
              <a:off x="4495800" y="1066800"/>
              <a:ext cx="115897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Sailors</a:t>
              </a:r>
            </a:p>
          </p:txBody>
        </p:sp>
      </p:grpSp>
      <p:cxnSp>
        <p:nvCxnSpPr>
          <p:cNvPr id="21518" name="Straight Arrow Connector 21"/>
          <p:cNvCxnSpPr>
            <a:cxnSpLocks noChangeShapeType="1"/>
          </p:cNvCxnSpPr>
          <p:nvPr/>
        </p:nvCxnSpPr>
        <p:spPr bwMode="auto">
          <a:xfrm flipH="1" flipV="1">
            <a:off x="4394200" y="5901266"/>
            <a:ext cx="1058333" cy="8467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ular Callout 22"/>
          <p:cNvSpPr/>
          <p:nvPr/>
        </p:nvSpPr>
        <p:spPr bwMode="auto">
          <a:xfrm>
            <a:off x="5715000" y="3810000"/>
            <a:ext cx="1676400" cy="536575"/>
          </a:xfrm>
          <a:prstGeom prst="wedgeRoundRectCallout">
            <a:avLst>
              <a:gd name="adj1" fmla="val -39156"/>
              <a:gd name="adj2" fmla="val 130970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Foreign key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3352800" y="2819400"/>
            <a:ext cx="1752600" cy="762000"/>
          </a:xfrm>
          <a:prstGeom prst="wedgeRoundRectCallout">
            <a:avLst>
              <a:gd name="adj1" fmla="val -26583"/>
              <a:gd name="adj2" fmla="val -129310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(1) Find all reservations for boat 103</a:t>
            </a:r>
          </a:p>
        </p:txBody>
      </p:sp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5562600" y="2819400"/>
            <a:ext cx="2971800" cy="762000"/>
          </a:xfrm>
          <a:prstGeom prst="wedgeRoundRectCallout">
            <a:avLst>
              <a:gd name="adj1" fmla="val -35134"/>
              <a:gd name="adj2" fmla="val -154824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(2) Follow the foreign-key pointer to identify sailors who made these reservations</a:t>
            </a:r>
          </a:p>
        </p:txBody>
      </p:sp>
      <p:sp>
        <p:nvSpPr>
          <p:cNvPr id="21" name="Rounded Rectangular Callout 20"/>
          <p:cNvSpPr>
            <a:spLocks noChangeArrowheads="1"/>
          </p:cNvSpPr>
          <p:nvPr/>
        </p:nvSpPr>
        <p:spPr bwMode="auto">
          <a:xfrm>
            <a:off x="1219200" y="2819400"/>
            <a:ext cx="1676400" cy="762000"/>
          </a:xfrm>
          <a:prstGeom prst="wedgeRoundRectCallout">
            <a:avLst>
              <a:gd name="adj1" fmla="val 9472"/>
              <a:gd name="adj2" fmla="val -126477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(3) Find out the names of those sailors</a:t>
            </a:r>
          </a:p>
        </p:txBody>
      </p:sp>
      <p:pic>
        <p:nvPicPr>
          <p:cNvPr id="21561" name="Picture 57" descr="http://www.clker.com/cliparts/Z/S/a/z/j/D/highlight-circle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9" y="5638800"/>
            <a:ext cx="1344612" cy="5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1E9CF-5519-47CF-9066-1715F797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630D7-3788-4890-AFE8-A92E23E3A31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7A132-5146-42AD-8836-5ED7A3EE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57" descr="http://www.clker.com/cliparts/Z/S/a/z/j/D/highlight-circle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56" y="5638799"/>
            <a:ext cx="858044" cy="5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711156" y="6226922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802346" y="6060265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2263140" y="6102641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3" grpId="0" animBg="1"/>
      <p:bldP spid="27" grpId="0" animBg="1"/>
      <p:bldP spid="2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7382"/>
            <a:ext cx="8229600" cy="1104900"/>
          </a:xfrm>
        </p:spPr>
        <p:txBody>
          <a:bodyPr/>
          <a:lstStyle/>
          <a:p>
            <a:r>
              <a:rPr lang="en-US" sz="3200" dirty="0"/>
              <a:t>Find names of sailors who’ve reserved boat #103</a:t>
            </a:r>
          </a:p>
        </p:txBody>
      </p:sp>
      <p:grpSp>
        <p:nvGrpSpPr>
          <p:cNvPr id="23560" name="Group 14"/>
          <p:cNvGrpSpPr>
            <a:grpSpLocks/>
          </p:cNvGrpSpPr>
          <p:nvPr/>
        </p:nvGrpSpPr>
        <p:grpSpPr bwMode="auto">
          <a:xfrm>
            <a:off x="5359400" y="4113213"/>
            <a:ext cx="3403600" cy="2058987"/>
            <a:chOff x="711200" y="1076013"/>
            <a:chExt cx="3403600" cy="2059300"/>
          </a:xfrm>
        </p:grpSpPr>
        <p:graphicFrame>
          <p:nvGraphicFramePr>
            <p:cNvPr id="2355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403440" imgH="1687320" progId="Word.Document.8">
                    <p:embed/>
                  </p:oleObj>
                </mc:Choice>
                <mc:Fallback>
                  <p:oleObj name="Document" r:id="rId3" imgW="3403440" imgH="1687320" progId="Word.Document.8">
                    <p:embed/>
                    <p:pic>
                      <p:nvPicPr>
                        <p:cNvPr id="23556" name="Object 1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3" name="Rectangle 8"/>
            <p:cNvSpPr>
              <a:spLocks noChangeArrowheads="1"/>
            </p:cNvSpPr>
            <p:nvPr/>
          </p:nvSpPr>
          <p:spPr bwMode="auto">
            <a:xfrm>
              <a:off x="2583816" y="1076013"/>
              <a:ext cx="137858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Reserves</a:t>
              </a:r>
            </a:p>
          </p:txBody>
        </p:sp>
      </p:grpSp>
      <p:grpSp>
        <p:nvGrpSpPr>
          <p:cNvPr id="23561" name="Group 17"/>
          <p:cNvGrpSpPr>
            <a:grpSpLocks/>
          </p:cNvGrpSpPr>
          <p:nvPr/>
        </p:nvGrpSpPr>
        <p:grpSpPr bwMode="auto">
          <a:xfrm>
            <a:off x="533400" y="3581400"/>
            <a:ext cx="4233863" cy="2587625"/>
            <a:chOff x="4495800" y="1066800"/>
            <a:chExt cx="4233863" cy="2587625"/>
          </a:xfrm>
        </p:grpSpPr>
        <p:graphicFrame>
          <p:nvGraphicFramePr>
            <p:cNvPr id="2355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4233600" imgH="2206440" progId="Word.Document.8">
                    <p:embed/>
                  </p:oleObj>
                </mc:Choice>
                <mc:Fallback>
                  <p:oleObj name="Document" r:id="rId5" imgW="4233600" imgH="2206440" progId="Word.Document.8">
                    <p:embed/>
                    <p:pic>
                      <p:nvPicPr>
                        <p:cNvPr id="23555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2" name="Rectangle 9"/>
            <p:cNvSpPr>
              <a:spLocks noChangeArrowheads="1"/>
            </p:cNvSpPr>
            <p:nvPr/>
          </p:nvSpPr>
          <p:spPr bwMode="auto">
            <a:xfrm>
              <a:off x="4495800" y="1066800"/>
              <a:ext cx="115897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Sailors</a:t>
              </a:r>
            </a:p>
          </p:txBody>
        </p:sp>
      </p:grpSp>
      <p:cxnSp>
        <p:nvCxnSpPr>
          <p:cNvPr id="23562" name="Straight Arrow Connector 20"/>
          <p:cNvCxnSpPr>
            <a:cxnSpLocks noChangeShapeType="1"/>
          </p:cNvCxnSpPr>
          <p:nvPr/>
        </p:nvCxnSpPr>
        <p:spPr bwMode="auto">
          <a:xfrm rot="10800000">
            <a:off x="4419600" y="4724400"/>
            <a:ext cx="1066800" cy="533400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Straight Arrow Connector 21"/>
          <p:cNvCxnSpPr>
            <a:cxnSpLocks noChangeShapeType="1"/>
          </p:cNvCxnSpPr>
          <p:nvPr/>
        </p:nvCxnSpPr>
        <p:spPr bwMode="auto">
          <a:xfrm rot="10800000">
            <a:off x="4419600" y="5638800"/>
            <a:ext cx="990600" cy="1588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ular Callout 22"/>
          <p:cNvSpPr/>
          <p:nvPr/>
        </p:nvSpPr>
        <p:spPr bwMode="auto">
          <a:xfrm>
            <a:off x="5715000" y="3733800"/>
            <a:ext cx="1676400" cy="384175"/>
          </a:xfrm>
          <a:prstGeom prst="wedgeRoundRectCallout">
            <a:avLst>
              <a:gd name="adj1" fmla="val -43021"/>
              <a:gd name="adj2" fmla="val 166219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Foreign key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1600200"/>
            <a:ext cx="8763000" cy="890588"/>
            <a:chOff x="240" y="3562"/>
            <a:chExt cx="5520" cy="561"/>
          </a:xfrm>
        </p:grpSpPr>
        <p:sp>
          <p:nvSpPr>
            <p:cNvPr id="23571" name="Rectangle 12"/>
            <p:cNvSpPr>
              <a:spLocks noChangeArrowheads="1"/>
            </p:cNvSpPr>
            <p:nvPr/>
          </p:nvSpPr>
          <p:spPr bwMode="auto">
            <a:xfrm>
              <a:off x="240" y="3562"/>
              <a:ext cx="114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Solution 3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:</a:t>
              </a:r>
            </a:p>
          </p:txBody>
        </p:sp>
        <p:graphicFrame>
          <p:nvGraphicFramePr>
            <p:cNvPr id="23554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32" y="3600"/>
            <a:ext cx="4128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553080" imgH="830160" progId="Equation.3">
                    <p:embed/>
                  </p:oleObj>
                </mc:Choice>
                <mc:Fallback>
                  <p:oleObj name="Equation" r:id="rId7" imgW="6553080" imgH="830160" progId="Equation.3">
                    <p:embed/>
                    <p:pic>
                      <p:nvPicPr>
                        <p:cNvPr id="23554" name="Object 1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600"/>
                          <a:ext cx="4128" cy="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6629400" y="2438400"/>
            <a:ext cx="2133600" cy="533400"/>
          </a:xfrm>
          <a:prstGeom prst="wedgeRoundRectCallout">
            <a:avLst>
              <a:gd name="adj1" fmla="val -27051"/>
              <a:gd name="adj2" fmla="val -136347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(1) Find reservations for every sailor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4648200" y="2590800"/>
            <a:ext cx="1752600" cy="762000"/>
          </a:xfrm>
          <a:prstGeom prst="wedgeRoundRectCallout">
            <a:avLst>
              <a:gd name="adj1" fmla="val -42556"/>
              <a:gd name="adj2" fmla="val -100046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(2) Retain only reservations for boat 103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1524000" y="2514600"/>
            <a:ext cx="2133600" cy="762000"/>
          </a:xfrm>
          <a:prstGeom prst="wedgeRoundRectCallout">
            <a:avLst>
              <a:gd name="adj1" fmla="val 24731"/>
              <a:gd name="adj2" fmla="val -101352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(3) Find out the names of sailors who made those sailors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B9194-3620-4A38-A1C6-015C16C6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15B19-1A3C-4528-B1BC-1CC4DCF7BB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993AB-065C-48CF-833A-712D93B4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Which one is better ?</a:t>
            </a:r>
          </a:p>
        </p:txBody>
      </p:sp>
      <p:graphicFrame>
        <p:nvGraphicFramePr>
          <p:cNvPr id="337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205740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0320" imgH="774360" progId="Equation.3">
                  <p:embed/>
                </p:oleObj>
              </mc:Choice>
              <mc:Fallback>
                <p:oleObj name="Equation" r:id="rId3" imgW="6340320" imgH="774360" progId="Equation.3">
                  <p:embed/>
                  <p:pic>
                    <p:nvPicPr>
                      <p:cNvPr id="337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3962400"/>
          <a:ext cx="6553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53080" imgH="830160" progId="Equation.3">
                  <p:embed/>
                </p:oleObj>
              </mc:Choice>
              <mc:Fallback>
                <p:oleObj name="Equation" r:id="rId5" imgW="6553080" imgH="830160" progId="Equation.3">
                  <p:embed/>
                  <p:pic>
                    <p:nvPicPr>
                      <p:cNvPr id="24579" name="Object 1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65532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4" descr="C:\Users\Kien\AppData\Local\Microsoft\Windows\Temporary Internet Files\Content.IE5\R7S19DGI\MCj0437781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8827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5000" y="2734800"/>
            <a:ext cx="627000" cy="553998"/>
          </a:xfrm>
          <a:prstGeom prst="rect">
            <a:avLst/>
          </a:prstGeom>
          <a:solidFill>
            <a:srgbClr val="F8F8F8"/>
          </a:solidFill>
          <a:scene3d>
            <a:camera prst="isometricOffAxis2Left"/>
            <a:lightRig rig="threePt" dir="t"/>
          </a:scene3d>
        </p:spPr>
        <p:txBody>
          <a:bodyPr t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86600" y="3352800"/>
            <a:ext cx="1838325" cy="1603375"/>
            <a:chOff x="7086600" y="3657600"/>
            <a:chExt cx="1838325" cy="1603375"/>
          </a:xfrm>
        </p:grpSpPr>
        <p:pic>
          <p:nvPicPr>
            <p:cNvPr id="24582" name="Picture 5" descr="C:\Users\Kien\AppData\Local\Microsoft\Windows\Temporary Internet Files\Content.IE5\T01PYXRP\MCj0437787000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657600"/>
              <a:ext cx="1838325" cy="160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162800" y="3733800"/>
              <a:ext cx="838200" cy="707886"/>
            </a:xfrm>
            <a:prstGeom prst="rect">
              <a:avLst/>
            </a:prstGeom>
            <a:solidFill>
              <a:srgbClr val="F8F8F8"/>
            </a:solidFill>
            <a:scene3d>
              <a:camera prst="isometricOffAxis1Right"/>
              <a:lightRig rig="threePt" dir="t"/>
            </a:scene3d>
          </p:spPr>
          <p:txBody>
            <a:bodyPr lIns="182880" tIns="0" rIns="182880" bIns="9144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1100" y="5326063"/>
            <a:ext cx="6094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Script" panose="020B0504020000000003" pitchFamily="34" charset="0"/>
                <a:ea typeface="+mn-ea"/>
                <a:cs typeface="+mn-cs"/>
              </a:rPr>
              <a:t>Need optimization before query execution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84E02-8969-47AB-A16C-BAAE1426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79288-49B5-4C0D-B860-3082A8DEC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67ED9-EB58-44B0-84C3-6756F189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title"/>
          </p:nvPr>
        </p:nvSpPr>
        <p:spPr>
          <a:xfrm>
            <a:off x="620260" y="302592"/>
            <a:ext cx="8229600" cy="659433"/>
          </a:xfrm>
        </p:spPr>
        <p:txBody>
          <a:bodyPr/>
          <a:lstStyle/>
          <a:p>
            <a:r>
              <a:rPr lang="en-US" sz="3200" b="1" dirty="0"/>
              <a:t>Find names of sailors who’ve reserved a red boat</a:t>
            </a:r>
          </a:p>
        </p:txBody>
      </p:sp>
      <p:graphicFrame>
        <p:nvGraphicFramePr>
          <p:cNvPr id="2662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2097248"/>
          <a:ext cx="79041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03800" imgH="726840" progId="Equation.3">
                  <p:embed/>
                </p:oleObj>
              </mc:Choice>
              <mc:Fallback>
                <p:oleObj name="Equation" r:id="rId3" imgW="7903800" imgH="726840" progId="Equation.3">
                  <p:embed/>
                  <p:pic>
                    <p:nvPicPr>
                      <p:cNvPr id="2662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97248"/>
                        <a:ext cx="790416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1" name="Group 9"/>
          <p:cNvGrpSpPr>
            <a:grpSpLocks/>
          </p:cNvGrpSpPr>
          <p:nvPr/>
        </p:nvGrpSpPr>
        <p:grpSpPr bwMode="auto">
          <a:xfrm>
            <a:off x="190500" y="2931280"/>
            <a:ext cx="8763000" cy="1463675"/>
            <a:chOff x="568" y="2554"/>
            <a:chExt cx="5297" cy="922"/>
          </a:xfrm>
        </p:grpSpPr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568" y="2554"/>
              <a:ext cx="239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 more efficient solution:</a:t>
              </a:r>
            </a:p>
          </p:txBody>
        </p:sp>
        <p:graphicFrame>
          <p:nvGraphicFramePr>
            <p:cNvPr id="26627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1" y="3040"/>
            <a:ext cx="510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102520" imgH="691920" progId="Equation.3">
                    <p:embed/>
                  </p:oleObj>
                </mc:Choice>
                <mc:Fallback>
                  <p:oleObj name="Equation" r:id="rId5" imgW="8102520" imgH="691920" progId="Equation.3">
                    <p:embed/>
                    <p:pic>
                      <p:nvPicPr>
                        <p:cNvPr id="26627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3040"/>
                          <a:ext cx="510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00062" y="5753260"/>
            <a:ext cx="8186537" cy="4591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query optimizer can find this, given the first solution!</a:t>
            </a:r>
          </a:p>
        </p:txBody>
      </p:sp>
      <p:sp>
        <p:nvSpPr>
          <p:cNvPr id="26633" name="Curved Up Arrow 10"/>
          <p:cNvSpPr>
            <a:spLocks noChangeArrowheads="1"/>
          </p:cNvSpPr>
          <p:nvPr/>
        </p:nvSpPr>
        <p:spPr bwMode="auto">
          <a:xfrm rot="21171799">
            <a:off x="3622675" y="4089561"/>
            <a:ext cx="2667000" cy="730250"/>
          </a:xfrm>
          <a:prstGeom prst="curvedUpArrow">
            <a:avLst>
              <a:gd name="adj1" fmla="val 25058"/>
              <a:gd name="adj2" fmla="val 50082"/>
              <a:gd name="adj3" fmla="val 25000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642" name="Picture 18" descr="C:\Users\Kien\AppData\Local\Microsoft\Windows\Temporary Internet Files\Content.IE5\7MVQVQH7\MC90043388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84" y="415464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Up Arrow 10"/>
          <p:cNvSpPr>
            <a:spLocks noChangeArrowheads="1"/>
          </p:cNvSpPr>
          <p:nvPr/>
        </p:nvSpPr>
        <p:spPr bwMode="auto">
          <a:xfrm rot="21407025">
            <a:off x="2127131" y="4075031"/>
            <a:ext cx="5342699" cy="1133339"/>
          </a:xfrm>
          <a:prstGeom prst="curvedUpArrow">
            <a:avLst>
              <a:gd name="adj1" fmla="val 25058"/>
              <a:gd name="adj2" fmla="val 50082"/>
              <a:gd name="adj3" fmla="val 25000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D9CC9-CABD-44EB-A5AF-F25CEC45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67EC7-66CE-48EE-9AB2-110FFEBEE2A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5B441-0795-4501-8E3E-53BC1A4C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473A6DE-30C0-4A8E-A39C-12C062DF6356}"/>
              </a:ext>
            </a:extLst>
          </p:cNvPr>
          <p:cNvSpPr/>
          <p:nvPr/>
        </p:nvSpPr>
        <p:spPr>
          <a:xfrm>
            <a:off x="1450182" y="1094768"/>
            <a:ext cx="2589644" cy="719978"/>
          </a:xfrm>
          <a:prstGeom prst="wedgeRoundRectCallout">
            <a:avLst>
              <a:gd name="adj1" fmla="val 39212"/>
              <a:gd name="adj2" fmla="val 100951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Shorter is not necessarily better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43C8642-2915-4942-9466-C8038B23AAFD}"/>
              </a:ext>
            </a:extLst>
          </p:cNvPr>
          <p:cNvSpPr/>
          <p:nvPr/>
        </p:nvSpPr>
        <p:spPr>
          <a:xfrm>
            <a:off x="4874004" y="2679852"/>
            <a:ext cx="1450702" cy="790591"/>
          </a:xfrm>
          <a:prstGeom prst="wedgeRoundRectCallout">
            <a:avLst>
              <a:gd name="adj1" fmla="val 30274"/>
              <a:gd name="adj2" fmla="val 78480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only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7BF9189-A0EA-45DC-99A5-62C4BC7A0850}"/>
              </a:ext>
            </a:extLst>
          </p:cNvPr>
          <p:cNvSpPr/>
          <p:nvPr/>
        </p:nvSpPr>
        <p:spPr>
          <a:xfrm>
            <a:off x="6761299" y="2723016"/>
            <a:ext cx="1450702" cy="790591"/>
          </a:xfrm>
          <a:prstGeom prst="wedgeRoundRectCallout">
            <a:avLst>
              <a:gd name="adj1" fmla="val -25240"/>
              <a:gd name="adj2" fmla="val 75297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only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2443163" y="4305419"/>
            <a:ext cx="4077835" cy="63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NSimSun" pitchFamily="49" charset="-122"/>
                <a:cs typeface="Arial" charset="0"/>
              </a:rPr>
              <a:t>These select and project operators make Join operations less expensive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26633" grpId="0" animBg="1"/>
      <p:bldP spid="13" grpId="0" animBg="1"/>
      <p:bldP spid="4" grpId="0" animBg="1"/>
      <p:bldP spid="17" grpId="0" animBg="1"/>
      <p:bldP spid="18" grpId="0" animBg="1"/>
      <p:bldP spid="2663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628650" y="136522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Execution Tree</a:t>
            </a:r>
          </a:p>
        </p:txBody>
      </p:sp>
      <p:graphicFrame>
        <p:nvGraphicFramePr>
          <p:cNvPr id="3379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180276"/>
              </p:ext>
            </p:extLst>
          </p:nvPr>
        </p:nvGraphicFramePr>
        <p:xfrm>
          <a:off x="1758431" y="127035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0320" imgH="774360" progId="Equation.3">
                  <p:embed/>
                </p:oleObj>
              </mc:Choice>
              <mc:Fallback>
                <p:oleObj name="Equation" r:id="rId3" imgW="6340320" imgH="774360" progId="Equation.3">
                  <p:embed/>
                  <p:pic>
                    <p:nvPicPr>
                      <p:cNvPr id="337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431" y="127035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84E02-8969-47AB-A16C-BAAE1426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79288-49B5-4C0D-B860-3082A8DEC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67ED9-EB58-44B0-84C3-6756F189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BE0AB7-8C86-475F-AF96-2512D60B6E17}"/>
              </a:ext>
            </a:extLst>
          </p:cNvPr>
          <p:cNvGrpSpPr/>
          <p:nvPr/>
        </p:nvGrpSpPr>
        <p:grpSpPr>
          <a:xfrm>
            <a:off x="1262792" y="2101256"/>
            <a:ext cx="2985012" cy="4246651"/>
            <a:chOff x="1262792" y="2101256"/>
            <a:chExt cx="2985012" cy="4246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235302B-4017-4025-89E1-EB985DA41170}"/>
                    </a:ext>
                  </a:extLst>
                </p:cNvPr>
                <p:cNvSpPr txBox="1"/>
                <p:nvPr/>
              </p:nvSpPr>
              <p:spPr>
                <a:xfrm>
                  <a:off x="1992604" y="2912651"/>
                  <a:ext cx="13504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𝑠𝑛𝑎𝑚𝑒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235302B-4017-4025-89E1-EB985DA41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604" y="2912651"/>
                  <a:ext cx="135043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6CC50F-B066-4119-9EBC-A9CC5DEC2524}"/>
                    </a:ext>
                  </a:extLst>
                </p:cNvPr>
                <p:cNvSpPr txBox="1"/>
                <p:nvPr/>
              </p:nvSpPr>
              <p:spPr>
                <a:xfrm>
                  <a:off x="2164767" y="3878403"/>
                  <a:ext cx="10061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𝑠𝑖𝑑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6CC50F-B066-4119-9EBC-A9CC5DEC2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4767" y="3878403"/>
                  <a:ext cx="100610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31FA88C-451A-4DD2-B4DC-3E0F6EE3D82F}"/>
                    </a:ext>
                  </a:extLst>
                </p:cNvPr>
                <p:cNvSpPr txBox="1"/>
                <p:nvPr/>
              </p:nvSpPr>
              <p:spPr>
                <a:xfrm>
                  <a:off x="2667821" y="4851545"/>
                  <a:ext cx="15799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𝑏𝑖𝑑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=103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31FA88C-451A-4DD2-B4DC-3E0F6EE3D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821" y="4851545"/>
                  <a:ext cx="157998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34FBFB-5E71-4964-8794-FBE40E3AA826}"/>
                </a:ext>
              </a:extLst>
            </p:cNvPr>
            <p:cNvSpPr txBox="1"/>
            <p:nvPr/>
          </p:nvSpPr>
          <p:spPr>
            <a:xfrm>
              <a:off x="2675259" y="5824687"/>
              <a:ext cx="1335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Reserve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B5032E-95B3-4C94-A260-76C910EACA3B}"/>
                </a:ext>
              </a:extLst>
            </p:cNvPr>
            <p:cNvSpPr txBox="1"/>
            <p:nvPr/>
          </p:nvSpPr>
          <p:spPr>
            <a:xfrm>
              <a:off x="1262792" y="5824687"/>
              <a:ext cx="1133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Sailors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4FF234-13B2-4B4D-8531-19A9BB035C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2316" y="5370709"/>
              <a:ext cx="115613" cy="557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4CFF6E-F902-4D20-B051-470127A2A0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90039" y="4401624"/>
              <a:ext cx="532276" cy="632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8E20AF-5BFB-49ED-9932-968CDFACD2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584" y="4450076"/>
              <a:ext cx="425109" cy="14566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3AA1A96-D489-44AA-A4AC-59E7AA17A0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4498" y="3442206"/>
              <a:ext cx="1" cy="557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F2194A-F8E0-42D0-AC28-D176B67E2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05965">
              <a:off x="2401348" y="2657065"/>
              <a:ext cx="115305" cy="45641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AFE50D-41A5-4F60-8A38-960C2DC1FD36}"/>
                </a:ext>
              </a:extLst>
            </p:cNvPr>
            <p:cNvSpPr txBox="1"/>
            <p:nvPr/>
          </p:nvSpPr>
          <p:spPr>
            <a:xfrm>
              <a:off x="1558453" y="2101256"/>
              <a:ext cx="1994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Query result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F8D10-9628-4AE0-9F4E-236F9ABDAA32}"/>
              </a:ext>
            </a:extLst>
          </p:cNvPr>
          <p:cNvGrpSpPr/>
          <p:nvPr/>
        </p:nvGrpSpPr>
        <p:grpSpPr>
          <a:xfrm>
            <a:off x="5691857" y="2099839"/>
            <a:ext cx="2748025" cy="4246651"/>
            <a:chOff x="5212007" y="2140467"/>
            <a:chExt cx="2748025" cy="4246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1A9971-D638-4051-8408-EC62CC2F717B}"/>
                    </a:ext>
                  </a:extLst>
                </p:cNvPr>
                <p:cNvSpPr txBox="1"/>
                <p:nvPr/>
              </p:nvSpPr>
              <p:spPr>
                <a:xfrm>
                  <a:off x="5941819" y="2951862"/>
                  <a:ext cx="13504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𝑠𝑛𝑎𝑚𝑒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1A9971-D638-4051-8408-EC62CC2F71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1819" y="2951862"/>
                  <a:ext cx="1350434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883EC0-BA89-4B2D-9FE1-7198A3335F9C}"/>
                    </a:ext>
                  </a:extLst>
                </p:cNvPr>
                <p:cNvSpPr txBox="1"/>
                <p:nvPr/>
              </p:nvSpPr>
              <p:spPr>
                <a:xfrm>
                  <a:off x="5954895" y="4748605"/>
                  <a:ext cx="10061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𝑠𝑖𝑑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883EC0-BA89-4B2D-9FE1-7198A3335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895" y="4748605"/>
                  <a:ext cx="1006109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4107AA3-7DE4-49EA-8F4B-DA355F38DB10}"/>
                    </a:ext>
                  </a:extLst>
                </p:cNvPr>
                <p:cNvSpPr txBox="1"/>
                <p:nvPr/>
              </p:nvSpPr>
              <p:spPr>
                <a:xfrm>
                  <a:off x="5613721" y="3829875"/>
                  <a:ext cx="15799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𝑏𝑖𝑑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=103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4107AA3-7DE4-49EA-8F4B-DA355F38D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721" y="3829875"/>
                  <a:ext cx="157998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9F26FF-D985-44B9-95EC-425DDC45B6F2}"/>
                </a:ext>
              </a:extLst>
            </p:cNvPr>
            <p:cNvSpPr txBox="1"/>
            <p:nvPr/>
          </p:nvSpPr>
          <p:spPr>
            <a:xfrm>
              <a:off x="6624474" y="5863898"/>
              <a:ext cx="1335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Reserve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662B38-49A2-4FC2-9763-F4C73CA0A6E8}"/>
                </a:ext>
              </a:extLst>
            </p:cNvPr>
            <p:cNvSpPr txBox="1"/>
            <p:nvPr/>
          </p:nvSpPr>
          <p:spPr>
            <a:xfrm>
              <a:off x="5212007" y="5863898"/>
              <a:ext cx="1133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Sailors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3A8FFD-7384-4E9A-B87B-D11F4AC185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9375" y="4343400"/>
              <a:ext cx="7144" cy="5143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357B61-7948-43FD-B809-8DAA9F0653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91992" y="5271825"/>
              <a:ext cx="420434" cy="689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3FA24F-8BFD-4CB4-97E0-FA5E46DA97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0799" y="5271825"/>
              <a:ext cx="277883" cy="674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232107-6F72-4603-8F03-2BA0920506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3713" y="3481417"/>
              <a:ext cx="1" cy="557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C0B96D-874F-4873-9EB0-C7AB6D351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605965">
              <a:off x="6350563" y="2696276"/>
              <a:ext cx="115305" cy="45641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850470-3413-4D16-AA11-247919532E8C}"/>
                </a:ext>
              </a:extLst>
            </p:cNvPr>
            <p:cNvSpPr txBox="1"/>
            <p:nvPr/>
          </p:nvSpPr>
          <p:spPr>
            <a:xfrm>
              <a:off x="5507668" y="2140467"/>
              <a:ext cx="1994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Query result</a:t>
              </a:r>
            </a:p>
          </p:txBody>
        </p:sp>
      </p:grp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A2E5FFBA-C2CA-4D6D-9CA6-CF7C8FEB6487}"/>
              </a:ext>
            </a:extLst>
          </p:cNvPr>
          <p:cNvSpPr/>
          <p:nvPr/>
        </p:nvSpPr>
        <p:spPr>
          <a:xfrm rot="14761899" flipH="1" flipV="1">
            <a:off x="4492774" y="2739002"/>
            <a:ext cx="537911" cy="3052727"/>
          </a:xfrm>
          <a:prstGeom prst="curved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E117DB-A2F8-45C9-A248-8BBA3460BF95}"/>
              </a:ext>
            </a:extLst>
          </p:cNvPr>
          <p:cNvSpPr txBox="1"/>
          <p:nvPr/>
        </p:nvSpPr>
        <p:spPr>
          <a:xfrm>
            <a:off x="3507534" y="2825303"/>
            <a:ext cx="2586037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Pushing a less expensive operator down the execution tree is usually a good idea</a:t>
            </a:r>
          </a:p>
        </p:txBody>
      </p:sp>
    </p:spTree>
    <p:extLst>
      <p:ext uri="{BB962C8B-B14F-4D97-AF65-F5344CB8AC3E}">
        <p14:creationId xmlns:p14="http://schemas.microsoft.com/office/powerpoint/2010/main" val="11461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919103" y="424070"/>
            <a:ext cx="1838739" cy="723900"/>
          </a:xfrm>
        </p:spPr>
        <p:txBody>
          <a:bodyPr>
            <a:noAutofit/>
          </a:bodyPr>
          <a:lstStyle/>
          <a:p>
            <a:pPr algn="r" eaLnBrk="1" hangingPunct="1">
              <a:lnSpc>
                <a:spcPts val="4800"/>
              </a:lnSpc>
            </a:pPr>
            <a:r>
              <a:rPr lang="en-US" altLang="zh-TW" b="1" dirty="0">
                <a:ea typeface="新細明體" pitchFamily="18" charset="-120"/>
              </a:rPr>
              <a:t>Data Entries   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515407" y="389880"/>
            <a:ext cx="6134289" cy="42291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ts val="31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700" dirty="0">
                <a:ea typeface="+mn-ea"/>
              </a:rPr>
              <a:t>An index contains a collection of </a:t>
            </a:r>
            <a:r>
              <a:rPr lang="en-US" sz="2700" i="1" dirty="0">
                <a:solidFill>
                  <a:schemeClr val="accent2"/>
                </a:solidFill>
                <a:ea typeface="+mn-ea"/>
              </a:rPr>
              <a:t>data entries</a:t>
            </a:r>
            <a:r>
              <a:rPr lang="en-US" sz="2700" dirty="0">
                <a:ea typeface="+mn-ea"/>
              </a:rPr>
              <a:t>, and supports efficient retrieval of all data entries </a:t>
            </a:r>
            <a:r>
              <a:rPr lang="en-US" sz="2700" b="1" i="1" dirty="0">
                <a:ea typeface="+mn-ea"/>
              </a:rPr>
              <a:t>k*</a:t>
            </a:r>
            <a:r>
              <a:rPr lang="en-US" sz="2700" b="1" dirty="0">
                <a:ea typeface="+mn-ea"/>
              </a:rPr>
              <a:t> </a:t>
            </a:r>
            <a:r>
              <a:rPr lang="en-US" sz="2700" dirty="0">
                <a:ea typeface="+mn-ea"/>
              </a:rPr>
              <a:t>with a given key value </a:t>
            </a:r>
            <a:r>
              <a:rPr lang="en-US" sz="2700" b="1" i="1" dirty="0">
                <a:ea typeface="+mn-ea"/>
              </a:rPr>
              <a:t>k</a:t>
            </a:r>
            <a:r>
              <a:rPr lang="en-US" sz="2700" dirty="0">
                <a:ea typeface="+mn-ea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7162" y="4523962"/>
          <a:ext cx="1905000" cy="19847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77" name="Isosceles Triangle 6"/>
          <p:cNvSpPr>
            <a:spLocks noChangeArrowheads="1"/>
          </p:cNvSpPr>
          <p:nvPr/>
        </p:nvSpPr>
        <p:spPr bwMode="auto">
          <a:xfrm rot="-5400000">
            <a:off x="2624851" y="4392664"/>
            <a:ext cx="1695042" cy="253079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lIns="91440" tIns="0" rIns="91440" bIns="182880" anchor="ctr" anchorCtr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3" name="TextBox 12"/>
          <p:cNvSpPr txBox="1">
            <a:spLocks noChangeArrowheads="1"/>
          </p:cNvSpPr>
          <p:nvPr/>
        </p:nvSpPr>
        <p:spPr bwMode="auto">
          <a:xfrm>
            <a:off x="969678" y="5369047"/>
            <a:ext cx="83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Search key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780574" y="5528496"/>
            <a:ext cx="381000" cy="255588"/>
          </a:xfrm>
          <a:prstGeom prst="rightArrow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6" name="TextBox 14"/>
          <p:cNvSpPr txBox="1">
            <a:spLocks noChangeArrowheads="1"/>
          </p:cNvSpPr>
          <p:nvPr/>
        </p:nvSpPr>
        <p:spPr bwMode="auto">
          <a:xfrm>
            <a:off x="1388778" y="5499803"/>
            <a:ext cx="33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1544" y="6320916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7162" y="6429999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1050" y="5382232"/>
            <a:ext cx="16697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mechanism</a:t>
            </a:r>
          </a:p>
        </p:txBody>
      </p:sp>
      <p:pic>
        <p:nvPicPr>
          <p:cNvPr id="26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169C257A-9ECC-40A0-8C8D-3AA36284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39" y="4428735"/>
            <a:ext cx="1022253" cy="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D14583-3C31-4992-95D3-AB9E6EF7CF8E}"/>
              </a:ext>
            </a:extLst>
          </p:cNvPr>
          <p:cNvGraphicFramePr>
            <a:graphicFrameLocks noGrp="1"/>
          </p:cNvGraphicFramePr>
          <p:nvPr/>
        </p:nvGraphicFramePr>
        <p:xfrm>
          <a:off x="4716514" y="4547798"/>
          <a:ext cx="755330" cy="198477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RID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5287623" y="5387872"/>
            <a:ext cx="667007" cy="57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" name="Oval Callout 17"/>
          <p:cNvSpPr/>
          <p:nvPr/>
        </p:nvSpPr>
        <p:spPr>
          <a:xfrm>
            <a:off x="3389293" y="4698704"/>
            <a:ext cx="1030202" cy="549158"/>
          </a:xfrm>
          <a:prstGeom prst="wedgeEllipseCallout">
            <a:avLst>
              <a:gd name="adj1" fmla="val 67659"/>
              <a:gd name="adj2" fmla="val 7021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A data entry k*</a:t>
            </a:r>
          </a:p>
        </p:txBody>
      </p:sp>
      <p:pic>
        <p:nvPicPr>
          <p:cNvPr id="28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60BB96A0-7E50-4E06-AE93-8D3BE507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7577" y="5231734"/>
            <a:ext cx="141452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6655527" y="3773895"/>
            <a:ext cx="1182945" cy="411832"/>
          </a:xfrm>
          <a:prstGeom prst="wedgeRoundRectCallout">
            <a:avLst>
              <a:gd name="adj1" fmla="val -52647"/>
              <a:gd name="adj2" fmla="val 14574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AA894-A528-441E-B1C5-2ADD4BBAE3BF}"/>
              </a:ext>
            </a:extLst>
          </p:cNvPr>
          <p:cNvCxnSpPr>
            <a:cxnSpLocks/>
          </p:cNvCxnSpPr>
          <p:nvPr/>
        </p:nvCxnSpPr>
        <p:spPr bwMode="auto">
          <a:xfrm>
            <a:off x="5287623" y="5680967"/>
            <a:ext cx="634050" cy="4584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EFD5E0-339C-4750-9C51-960EDCCACDF2}"/>
              </a:ext>
            </a:extLst>
          </p:cNvPr>
          <p:cNvSpPr/>
          <p:nvPr/>
        </p:nvSpPr>
        <p:spPr>
          <a:xfrm>
            <a:off x="5902537" y="5787284"/>
            <a:ext cx="1914250" cy="2087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89426" y="4989462"/>
            <a:ext cx="793280" cy="597932"/>
          </a:xfrm>
          <a:prstGeom prst="wedgeRoundRectCallout">
            <a:avLst>
              <a:gd name="adj1" fmla="val -56574"/>
              <a:gd name="adj2" fmla="val 103190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B8711-6059-407C-8D8E-8BE4132B0499}"/>
              </a:ext>
            </a:extLst>
          </p:cNvPr>
          <p:cNvSpPr txBox="1"/>
          <p:nvPr/>
        </p:nvSpPr>
        <p:spPr>
          <a:xfrm>
            <a:off x="647483" y="5907855"/>
            <a:ext cx="15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A=3 ꓥ B=7</a:t>
            </a:r>
          </a:p>
        </p:txBody>
      </p:sp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F138B34D-B944-47B4-975A-1E0309AD5860}"/>
              </a:ext>
            </a:extLst>
          </p:cNvPr>
          <p:cNvSpPr/>
          <p:nvPr/>
        </p:nvSpPr>
        <p:spPr bwMode="auto">
          <a:xfrm>
            <a:off x="3389293" y="2798618"/>
            <a:ext cx="1644525" cy="1136426"/>
          </a:xfrm>
          <a:prstGeom prst="wedgeRoundRectCallout">
            <a:avLst>
              <a:gd name="adj1" fmla="val 44517"/>
              <a:gd name="adj2" fmla="val 100227"/>
              <a:gd name="adj3" fmla="val 16667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 vertical subset of the relation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904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192" y="58337"/>
            <a:ext cx="5442008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Summary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594" y="1276350"/>
            <a:ext cx="5791200" cy="4381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latin typeface="Calibri" pitchFamily="34" charset="0"/>
              </a:rPr>
              <a:t>The relational model has rigorously defined query languages that are simple and powerful.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latin typeface="Calibri" pitchFamily="34" charset="0"/>
              </a:rPr>
              <a:t>Relational algebra is more operational; useful as internal representation for query evaluation plans.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pitchFamily="34" charset="0"/>
              </a:rPr>
              <a:t>Several ways of expressing a given query; a query optimizer should choose the most efficient version.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505200"/>
            <a:ext cx="251460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42" name="Can 4"/>
          <p:cNvSpPr>
            <a:spLocks noChangeArrowheads="1"/>
          </p:cNvSpPr>
          <p:nvPr/>
        </p:nvSpPr>
        <p:spPr bwMode="auto">
          <a:xfrm>
            <a:off x="6719094" y="5570844"/>
            <a:ext cx="1524000" cy="838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43" name="Up-Down Arrow 5"/>
          <p:cNvSpPr>
            <a:spLocks noChangeArrowheads="1"/>
          </p:cNvSpPr>
          <p:nvPr/>
        </p:nvSpPr>
        <p:spPr bwMode="auto">
          <a:xfrm>
            <a:off x="7239000" y="4800600"/>
            <a:ext cx="484188" cy="835025"/>
          </a:xfrm>
          <a:prstGeom prst="upDownArrow">
            <a:avLst>
              <a:gd name="adj1" fmla="val 50000"/>
              <a:gd name="adj2" fmla="val 50037"/>
            </a:avLst>
          </a:prstGeom>
          <a:solidFill>
            <a:schemeClr val="accent6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44" name="TextBox 6"/>
          <p:cNvSpPr txBox="1">
            <a:spLocks noChangeArrowheads="1"/>
          </p:cNvSpPr>
          <p:nvPr/>
        </p:nvSpPr>
        <p:spPr bwMode="auto">
          <a:xfrm>
            <a:off x="6142037" y="4341019"/>
            <a:ext cx="94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DBMS</a:t>
            </a:r>
          </a:p>
        </p:txBody>
      </p:sp>
      <p:sp>
        <p:nvSpPr>
          <p:cNvPr id="39945" name="Cloud Callout 8"/>
          <p:cNvSpPr>
            <a:spLocks noChangeArrowheads="1"/>
          </p:cNvSpPr>
          <p:nvPr/>
        </p:nvSpPr>
        <p:spPr bwMode="auto">
          <a:xfrm>
            <a:off x="6705600" y="3658791"/>
            <a:ext cx="17526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</p:txBody>
      </p:sp>
      <p:pic>
        <p:nvPicPr>
          <p:cNvPr id="32770" name="Picture 2" descr="Image result for student using computer free clipart">
            <a:extLst>
              <a:ext uri="{FF2B5EF4-FFF2-40B4-BE49-F238E27FC236}">
                <a16:creationId xmlns:a16="http://schemas.microsoft.com/office/drawing/2014/main" id="{3520BE0E-2977-4184-A6F6-D8EED2CB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95" y="1696334"/>
            <a:ext cx="2890216" cy="1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Cloud Callout 11"/>
          <p:cNvSpPr>
            <a:spLocks noChangeArrowheads="1"/>
          </p:cNvSpPr>
          <p:nvPr/>
        </p:nvSpPr>
        <p:spPr bwMode="auto">
          <a:xfrm>
            <a:off x="6743700" y="868056"/>
            <a:ext cx="1752600" cy="762000"/>
          </a:xfrm>
          <a:prstGeom prst="cloudCallout">
            <a:avLst>
              <a:gd name="adj1" fmla="val -27303"/>
              <a:gd name="adj2" fmla="val 68790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SQL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8A9BD-88B5-44C7-9BB6-D4ABF494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ABBBB0-5E51-460A-83AC-38F3B595C61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91F04-8627-48C4-ACAD-1F1F56C6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7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6" name="Rectangle 7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5993D92-4D5E-4539-91E0-B2794E19F0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4708" y="2577001"/>
            <a:ext cx="7432722" cy="2590027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sz="7000" dirty="0">
                <a:latin typeface="Calibri" panose="020F0502020204030204" pitchFamily="34" charset="0"/>
              </a:rPr>
              <a:t>Query Evaluation</a:t>
            </a:r>
          </a:p>
        </p:txBody>
      </p:sp>
      <p:sp>
        <p:nvSpPr>
          <p:cNvPr id="3097" name="Rectangle 8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069AAFE-0A4A-48DD-A573-2C8885BE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283A384-3F91-402D-90C3-19D535AE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C84D-FA85-4A8E-955F-3B0C3980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Algebraic Expression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11AA3-9929-4E0A-99D7-7040C6F8826D}"/>
              </a:ext>
            </a:extLst>
          </p:cNvPr>
          <p:cNvGrpSpPr/>
          <p:nvPr/>
        </p:nvGrpSpPr>
        <p:grpSpPr>
          <a:xfrm>
            <a:off x="1752600" y="2209800"/>
            <a:ext cx="4542974" cy="2885997"/>
            <a:chOff x="762000" y="1828800"/>
            <a:chExt cx="4542974" cy="2885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678F5-4DDF-40B3-89F0-BA7A101BF554}"/>
                    </a:ext>
                  </a:extLst>
                </p:cNvPr>
                <p:cNvSpPr txBox="1"/>
                <p:nvPr/>
              </p:nvSpPr>
              <p:spPr>
                <a:xfrm>
                  <a:off x="762000" y="1828800"/>
                  <a:ext cx="41449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+3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+4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678F5-4DDF-40B3-89F0-BA7A101BF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828800"/>
                  <a:ext cx="4144917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2E04616-C0F1-419C-9FC6-F5ADEBD51965}"/>
                    </a:ext>
                  </a:extLst>
                </p:cNvPr>
                <p:cNvSpPr txBox="1"/>
                <p:nvPr/>
              </p:nvSpPr>
              <p:spPr>
                <a:xfrm>
                  <a:off x="881776" y="2424332"/>
                  <a:ext cx="44231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=10+5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+12 −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2E04616-C0F1-419C-9FC6-F5ADEBD51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76" y="2424332"/>
                  <a:ext cx="442319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D6ECA7B-04C6-4AA9-BC30-EF59B271BE3C}"/>
                    </a:ext>
                  </a:extLst>
                </p:cNvPr>
                <p:cNvSpPr txBox="1"/>
                <p:nvPr/>
              </p:nvSpPr>
              <p:spPr>
                <a:xfrm>
                  <a:off x="881776" y="3033932"/>
                  <a:ext cx="40251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=10+5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+12 − 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D6ECA7B-04C6-4AA9-BC30-EF59B271B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76" y="3033932"/>
                  <a:ext cx="402514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5F5470-844E-4059-8869-DB1665F31E5D}"/>
                    </a:ext>
                  </a:extLst>
                </p:cNvPr>
                <p:cNvSpPr txBox="1"/>
                <p:nvPr/>
              </p:nvSpPr>
              <p:spPr>
                <a:xfrm>
                  <a:off x="881776" y="3643532"/>
                  <a:ext cx="33163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=10+20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+12 − 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5F5470-844E-4059-8869-DB1665F31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76" y="3643532"/>
                  <a:ext cx="331635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3CCBE3-A26E-449C-A020-0E61F5F82663}"/>
                    </a:ext>
                  </a:extLst>
                </p:cNvPr>
                <p:cNvSpPr txBox="1"/>
                <p:nvPr/>
              </p:nvSpPr>
              <p:spPr>
                <a:xfrm>
                  <a:off x="880604" y="4253132"/>
                  <a:ext cx="26104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=22+20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 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3CCBE3-A26E-449C-A020-0E61F5F82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604" y="4253132"/>
                  <a:ext cx="261045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928FD598-16BA-4BFC-9B98-E59B22AAD903}"/>
              </a:ext>
            </a:extLst>
          </p:cNvPr>
          <p:cNvSpPr/>
          <p:nvPr/>
        </p:nvSpPr>
        <p:spPr>
          <a:xfrm>
            <a:off x="867226" y="2209800"/>
            <a:ext cx="961574" cy="2885997"/>
          </a:xfrm>
          <a:prstGeom prst="downArrow">
            <a:avLst/>
          </a:prstGeom>
          <a:solidFill>
            <a:srgbClr val="3792A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0D85E09-17B3-45CF-A544-CB6F1775A3D6}"/>
              </a:ext>
            </a:extLst>
          </p:cNvPr>
          <p:cNvSpPr/>
          <p:nvPr/>
        </p:nvSpPr>
        <p:spPr>
          <a:xfrm>
            <a:off x="6295574" y="1676400"/>
            <a:ext cx="2238826" cy="917448"/>
          </a:xfrm>
          <a:prstGeom prst="wedgeRoundRectCallout">
            <a:avLst>
              <a:gd name="adj1" fmla="val -69844"/>
              <a:gd name="adj2" fmla="val 28766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computation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proceddure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8194194-6C2A-4AF3-9A20-91926791BA25}"/>
              </a:ext>
            </a:extLst>
          </p:cNvPr>
          <p:cNvSpPr/>
          <p:nvPr/>
        </p:nvSpPr>
        <p:spPr>
          <a:xfrm>
            <a:off x="5188732" y="4630073"/>
            <a:ext cx="2895600" cy="1376171"/>
          </a:xfrm>
          <a:prstGeom prst="wedgeRoundRectCallout">
            <a:avLst>
              <a:gd name="adj1" fmla="val -77647"/>
              <a:gd name="adj2" fmla="val -29502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simpler procedure that compute the same thing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A9036-4456-4CBA-97F8-5E80EA58A3A6}"/>
              </a:ext>
            </a:extLst>
          </p:cNvPr>
          <p:cNvSpPr txBox="1"/>
          <p:nvPr/>
        </p:nvSpPr>
        <p:spPr>
          <a:xfrm>
            <a:off x="976462" y="5447269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SQL query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optimized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optimizing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its relational algebraic expressions</a:t>
            </a:r>
          </a:p>
        </p:txBody>
      </p:sp>
    </p:spTree>
    <p:extLst>
      <p:ext uri="{BB962C8B-B14F-4D97-AF65-F5344CB8AC3E}">
        <p14:creationId xmlns:p14="http://schemas.microsoft.com/office/powerpoint/2010/main" val="271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7D4306-7A28-4D59-941A-2CD3244F3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AF2FA5-276D-4EE3-BF0F-560B9367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53EFEFF-EB85-49F0-BF47-AFB98C526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Execution Plan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AEA2A3E-08F4-46A9-BEBF-6B56C49A4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19250"/>
            <a:ext cx="7162800" cy="1219200"/>
          </a:xfrm>
          <a:noFill/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600" i="1" u="sng">
                <a:solidFill>
                  <a:srgbClr val="7030A0"/>
                </a:solidFill>
                <a:latin typeface="Calibri" panose="020F0502020204030204" pitchFamily="34" charset="0"/>
              </a:rPr>
              <a:t>Plan</a:t>
            </a:r>
            <a:r>
              <a:rPr lang="en-US" altLang="en-US" sz="3600">
                <a:solidFill>
                  <a:srgbClr val="7030A0"/>
                </a:solidFill>
                <a:latin typeface="Calibri" panose="020F0502020204030204" pitchFamily="34" charset="0"/>
              </a:rPr>
              <a:t>:  </a:t>
            </a:r>
            <a:r>
              <a:rPr lang="en-US" altLang="en-US" sz="3600" i="1">
                <a:solidFill>
                  <a:srgbClr val="000000"/>
                </a:solidFill>
                <a:latin typeface="Calibri" panose="020F0502020204030204" pitchFamily="34" charset="0"/>
              </a:rPr>
              <a:t>Tree of R.A. operators, with choice of algorithm for each operator</a:t>
            </a:r>
          </a:p>
        </p:txBody>
      </p:sp>
      <p:grpSp>
        <p:nvGrpSpPr>
          <p:cNvPr id="5126" name="Group 57">
            <a:extLst>
              <a:ext uri="{FF2B5EF4-FFF2-40B4-BE49-F238E27FC236}">
                <a16:creationId xmlns:a16="http://schemas.microsoft.com/office/drawing/2014/main" id="{41FDEDBF-C2DC-4902-8C2D-5CAC9F40FB0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221038"/>
            <a:ext cx="2347913" cy="2487612"/>
            <a:chOff x="5791200" y="831850"/>
            <a:chExt cx="2347913" cy="2487613"/>
          </a:xfrm>
        </p:grpSpPr>
        <p:sp>
          <p:nvSpPr>
            <p:cNvPr id="5130" name="Freeform 7">
              <a:extLst>
                <a:ext uri="{FF2B5EF4-FFF2-40B4-BE49-F238E27FC236}">
                  <a16:creationId xmlns:a16="http://schemas.microsoft.com/office/drawing/2014/main" id="{96F94A2C-7433-48C3-9C99-9E1D2E07F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1536700"/>
              <a:ext cx="107950" cy="139700"/>
            </a:xfrm>
            <a:custGeom>
              <a:avLst/>
              <a:gdLst>
                <a:gd name="T0" fmla="*/ 2147483646 w 68"/>
                <a:gd name="T1" fmla="*/ 2147483646 h 88"/>
                <a:gd name="T2" fmla="*/ 2147483646 w 68"/>
                <a:gd name="T3" fmla="*/ 2147483646 h 88"/>
                <a:gd name="T4" fmla="*/ 2147483646 w 68"/>
                <a:gd name="T5" fmla="*/ 0 h 88"/>
                <a:gd name="T6" fmla="*/ 2147483646 w 68"/>
                <a:gd name="T7" fmla="*/ 2147483646 h 88"/>
                <a:gd name="T8" fmla="*/ 0 w 68"/>
                <a:gd name="T9" fmla="*/ 2147483646 h 88"/>
                <a:gd name="T10" fmla="*/ 2147483646 w 68"/>
                <a:gd name="T11" fmla="*/ 2147483646 h 88"/>
                <a:gd name="T12" fmla="*/ 2147483646 w 68"/>
                <a:gd name="T13" fmla="*/ 2147483646 h 88"/>
                <a:gd name="T14" fmla="*/ 2147483646 w 68"/>
                <a:gd name="T15" fmla="*/ 2147483646 h 88"/>
                <a:gd name="T16" fmla="*/ 2147483646 w 68"/>
                <a:gd name="T17" fmla="*/ 2147483646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8"/>
                <a:gd name="T29" fmla="*/ 68 w 68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8">
                  <a:moveTo>
                    <a:pt x="67" y="43"/>
                  </a:moveTo>
                  <a:lnTo>
                    <a:pt x="58" y="13"/>
                  </a:lnTo>
                  <a:lnTo>
                    <a:pt x="34" y="0"/>
                  </a:lnTo>
                  <a:lnTo>
                    <a:pt x="10" y="13"/>
                  </a:lnTo>
                  <a:lnTo>
                    <a:pt x="0" y="43"/>
                  </a:lnTo>
                  <a:lnTo>
                    <a:pt x="10" y="74"/>
                  </a:lnTo>
                  <a:lnTo>
                    <a:pt x="34" y="87"/>
                  </a:lnTo>
                  <a:lnTo>
                    <a:pt x="58" y="74"/>
                  </a:lnTo>
                  <a:lnTo>
                    <a:pt x="67" y="4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1" name="Freeform 8">
              <a:extLst>
                <a:ext uri="{FF2B5EF4-FFF2-40B4-BE49-F238E27FC236}">
                  <a16:creationId xmlns:a16="http://schemas.microsoft.com/office/drawing/2014/main" id="{D70F4FFF-3B6E-45E3-AF18-4A3FCE85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5" y="1550987"/>
              <a:ext cx="98425" cy="1588"/>
            </a:xfrm>
            <a:custGeom>
              <a:avLst/>
              <a:gdLst>
                <a:gd name="T0" fmla="*/ 0 w 62"/>
                <a:gd name="T1" fmla="*/ 0 h 1"/>
                <a:gd name="T2" fmla="*/ 2147483646 w 62"/>
                <a:gd name="T3" fmla="*/ 0 h 1"/>
                <a:gd name="T4" fmla="*/ 0 w 62"/>
                <a:gd name="T5" fmla="*/ 0 h 1"/>
                <a:gd name="T6" fmla="*/ 0 60000 65536"/>
                <a:gd name="T7" fmla="*/ 0 60000 65536"/>
                <a:gd name="T8" fmla="*/ 0 60000 65536"/>
                <a:gd name="T9" fmla="*/ 0 w 62"/>
                <a:gd name="T10" fmla="*/ 0 h 1"/>
                <a:gd name="T11" fmla="*/ 62 w 6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2" name="Freeform 9">
              <a:extLst>
                <a:ext uri="{FF2B5EF4-FFF2-40B4-BE49-F238E27FC236}">
                  <a16:creationId xmlns:a16="http://schemas.microsoft.com/office/drawing/2014/main" id="{281C4D4A-7278-4FD4-A3C0-96682EF71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844550"/>
              <a:ext cx="1588" cy="153988"/>
            </a:xfrm>
            <a:custGeom>
              <a:avLst/>
              <a:gdLst>
                <a:gd name="T0" fmla="*/ 0 w 1"/>
                <a:gd name="T1" fmla="*/ 0 h 97"/>
                <a:gd name="T2" fmla="*/ 0 w 1"/>
                <a:gd name="T3" fmla="*/ 2147483646 h 97"/>
                <a:gd name="T4" fmla="*/ 0 w 1"/>
                <a:gd name="T5" fmla="*/ 0 h 97"/>
                <a:gd name="T6" fmla="*/ 0 60000 65536"/>
                <a:gd name="T7" fmla="*/ 0 60000 65536"/>
                <a:gd name="T8" fmla="*/ 0 60000 65536"/>
                <a:gd name="T9" fmla="*/ 0 w 1"/>
                <a:gd name="T10" fmla="*/ 0 h 97"/>
                <a:gd name="T11" fmla="*/ 1 w 1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7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3" name="Freeform 10">
              <a:extLst>
                <a:ext uri="{FF2B5EF4-FFF2-40B4-BE49-F238E27FC236}">
                  <a16:creationId xmlns:a16="http://schemas.microsoft.com/office/drawing/2014/main" id="{8205AE27-068A-4A9B-9B63-3DE0C5F70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844550"/>
              <a:ext cx="1588" cy="153988"/>
            </a:xfrm>
            <a:custGeom>
              <a:avLst/>
              <a:gdLst>
                <a:gd name="T0" fmla="*/ 0 w 1"/>
                <a:gd name="T1" fmla="*/ 0 h 97"/>
                <a:gd name="T2" fmla="*/ 0 w 1"/>
                <a:gd name="T3" fmla="*/ 2147483646 h 97"/>
                <a:gd name="T4" fmla="*/ 0 w 1"/>
                <a:gd name="T5" fmla="*/ 0 h 97"/>
                <a:gd name="T6" fmla="*/ 0 60000 65536"/>
                <a:gd name="T7" fmla="*/ 0 60000 65536"/>
                <a:gd name="T8" fmla="*/ 0 60000 65536"/>
                <a:gd name="T9" fmla="*/ 0 w 1"/>
                <a:gd name="T10" fmla="*/ 0 h 97"/>
                <a:gd name="T11" fmla="*/ 1 w 1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7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4" name="Freeform 11">
              <a:extLst>
                <a:ext uri="{FF2B5EF4-FFF2-40B4-BE49-F238E27FC236}">
                  <a16:creationId xmlns:a16="http://schemas.microsoft.com/office/drawing/2014/main" id="{44C5F291-C0D0-4ECF-841D-A32D7917A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6" y="831850"/>
              <a:ext cx="163513" cy="1588"/>
            </a:xfrm>
            <a:custGeom>
              <a:avLst/>
              <a:gdLst>
                <a:gd name="T0" fmla="*/ 0 w 103"/>
                <a:gd name="T1" fmla="*/ 0 h 1"/>
                <a:gd name="T2" fmla="*/ 2147483646 w 103"/>
                <a:gd name="T3" fmla="*/ 0 h 1"/>
                <a:gd name="T4" fmla="*/ 0 w 103"/>
                <a:gd name="T5" fmla="*/ 0 h 1"/>
                <a:gd name="T6" fmla="*/ 0 60000 65536"/>
                <a:gd name="T7" fmla="*/ 0 60000 65536"/>
                <a:gd name="T8" fmla="*/ 0 60000 65536"/>
                <a:gd name="T9" fmla="*/ 0 w 103"/>
                <a:gd name="T10" fmla="*/ 0 h 1"/>
                <a:gd name="T11" fmla="*/ 103 w 1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1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5" name="Freeform 12">
              <a:extLst>
                <a:ext uri="{FF2B5EF4-FFF2-40B4-BE49-F238E27FC236}">
                  <a16:creationId xmlns:a16="http://schemas.microsoft.com/office/drawing/2014/main" id="{87AC8444-BB84-44F7-97BC-0B8C598FE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2386013"/>
              <a:ext cx="1588" cy="111125"/>
            </a:xfrm>
            <a:custGeom>
              <a:avLst/>
              <a:gdLst>
                <a:gd name="T0" fmla="*/ 0 w 1"/>
                <a:gd name="T1" fmla="*/ 0 h 70"/>
                <a:gd name="T2" fmla="*/ 0 w 1"/>
                <a:gd name="T3" fmla="*/ 2147483646 h 70"/>
                <a:gd name="T4" fmla="*/ 0 w 1"/>
                <a:gd name="T5" fmla="*/ 0 h 70"/>
                <a:gd name="T6" fmla="*/ 0 60000 65536"/>
                <a:gd name="T7" fmla="*/ 0 60000 65536"/>
                <a:gd name="T8" fmla="*/ 0 60000 65536"/>
                <a:gd name="T9" fmla="*/ 0 w 1"/>
                <a:gd name="T10" fmla="*/ 0 h 70"/>
                <a:gd name="T11" fmla="*/ 1 w 1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0">
                  <a:moveTo>
                    <a:pt x="0" y="0"/>
                  </a:move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6" name="Freeform 13">
              <a:extLst>
                <a:ext uri="{FF2B5EF4-FFF2-40B4-BE49-F238E27FC236}">
                  <a16:creationId xmlns:a16="http://schemas.microsoft.com/office/drawing/2014/main" id="{1480EC23-C7B9-4EDA-822E-A6CC454E5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25" y="2386013"/>
              <a:ext cx="1588" cy="111125"/>
            </a:xfrm>
            <a:custGeom>
              <a:avLst/>
              <a:gdLst>
                <a:gd name="T0" fmla="*/ 0 w 1"/>
                <a:gd name="T1" fmla="*/ 0 h 70"/>
                <a:gd name="T2" fmla="*/ 0 w 1"/>
                <a:gd name="T3" fmla="*/ 2147483646 h 70"/>
                <a:gd name="T4" fmla="*/ 0 w 1"/>
                <a:gd name="T5" fmla="*/ 0 h 70"/>
                <a:gd name="T6" fmla="*/ 0 60000 65536"/>
                <a:gd name="T7" fmla="*/ 0 60000 65536"/>
                <a:gd name="T8" fmla="*/ 0 60000 65536"/>
                <a:gd name="T9" fmla="*/ 0 w 1"/>
                <a:gd name="T10" fmla="*/ 0 h 70"/>
                <a:gd name="T11" fmla="*/ 1 w 1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0">
                  <a:moveTo>
                    <a:pt x="0" y="0"/>
                  </a:move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7" name="Freeform 14">
              <a:extLst>
                <a:ext uri="{FF2B5EF4-FFF2-40B4-BE49-F238E27FC236}">
                  <a16:creationId xmlns:a16="http://schemas.microsoft.com/office/drawing/2014/main" id="{272FDDBA-DFC9-49A3-BE86-9871348D1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2403475"/>
              <a:ext cx="330200" cy="111125"/>
            </a:xfrm>
            <a:custGeom>
              <a:avLst/>
              <a:gdLst>
                <a:gd name="T0" fmla="*/ 0 w 208"/>
                <a:gd name="T1" fmla="*/ 0 h 70"/>
                <a:gd name="T2" fmla="*/ 2147483646 w 208"/>
                <a:gd name="T3" fmla="*/ 2147483646 h 70"/>
                <a:gd name="T4" fmla="*/ 0 w 208"/>
                <a:gd name="T5" fmla="*/ 0 h 70"/>
                <a:gd name="T6" fmla="*/ 0 60000 65536"/>
                <a:gd name="T7" fmla="*/ 0 60000 65536"/>
                <a:gd name="T8" fmla="*/ 0 60000 65536"/>
                <a:gd name="T9" fmla="*/ 0 w 208"/>
                <a:gd name="T10" fmla="*/ 0 h 70"/>
                <a:gd name="T11" fmla="*/ 208 w 208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70">
                  <a:moveTo>
                    <a:pt x="0" y="0"/>
                  </a:moveTo>
                  <a:lnTo>
                    <a:pt x="207" y="6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8" name="Freeform 15">
              <a:extLst>
                <a:ext uri="{FF2B5EF4-FFF2-40B4-BE49-F238E27FC236}">
                  <a16:creationId xmlns:a16="http://schemas.microsoft.com/office/drawing/2014/main" id="{E9ACD625-53EB-459C-8783-0EFEAA4D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2386013"/>
              <a:ext cx="330200" cy="111125"/>
            </a:xfrm>
            <a:custGeom>
              <a:avLst/>
              <a:gdLst>
                <a:gd name="T0" fmla="*/ 0 w 208"/>
                <a:gd name="T1" fmla="*/ 2147483646 h 70"/>
                <a:gd name="T2" fmla="*/ 2147483646 w 208"/>
                <a:gd name="T3" fmla="*/ 0 h 70"/>
                <a:gd name="T4" fmla="*/ 0 w 208"/>
                <a:gd name="T5" fmla="*/ 2147483646 h 70"/>
                <a:gd name="T6" fmla="*/ 0 60000 65536"/>
                <a:gd name="T7" fmla="*/ 0 60000 65536"/>
                <a:gd name="T8" fmla="*/ 0 60000 65536"/>
                <a:gd name="T9" fmla="*/ 0 w 208"/>
                <a:gd name="T10" fmla="*/ 0 h 70"/>
                <a:gd name="T11" fmla="*/ 208 w 208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70">
                  <a:moveTo>
                    <a:pt x="0" y="69"/>
                  </a:moveTo>
                  <a:lnTo>
                    <a:pt x="207" y="0"/>
                  </a:lnTo>
                  <a:lnTo>
                    <a:pt x="0" y="6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9" name="Freeform 16">
              <a:extLst>
                <a:ext uri="{FF2B5EF4-FFF2-40B4-BE49-F238E27FC236}">
                  <a16:creationId xmlns:a16="http://schemas.microsoft.com/office/drawing/2014/main" id="{0645DE84-F1DC-49E2-A58A-8146BDB39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2719388"/>
              <a:ext cx="325438" cy="328612"/>
            </a:xfrm>
            <a:custGeom>
              <a:avLst/>
              <a:gdLst>
                <a:gd name="T0" fmla="*/ 0 w 399"/>
                <a:gd name="T1" fmla="*/ 2147483646 h 200"/>
                <a:gd name="T2" fmla="*/ 2147483646 w 399"/>
                <a:gd name="T3" fmla="*/ 0 h 200"/>
                <a:gd name="T4" fmla="*/ 0 w 399"/>
                <a:gd name="T5" fmla="*/ 2147483646 h 200"/>
                <a:gd name="T6" fmla="*/ 0 60000 65536"/>
                <a:gd name="T7" fmla="*/ 0 60000 65536"/>
                <a:gd name="T8" fmla="*/ 0 60000 65536"/>
                <a:gd name="T9" fmla="*/ 0 w 399"/>
                <a:gd name="T10" fmla="*/ 0 h 200"/>
                <a:gd name="T11" fmla="*/ 399 w 399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9" h="200">
                  <a:moveTo>
                    <a:pt x="0" y="199"/>
                  </a:moveTo>
                  <a:lnTo>
                    <a:pt x="398" y="0"/>
                  </a:lnTo>
                  <a:lnTo>
                    <a:pt x="0" y="1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0" name="Freeform 17">
              <a:extLst>
                <a:ext uri="{FF2B5EF4-FFF2-40B4-BE49-F238E27FC236}">
                  <a16:creationId xmlns:a16="http://schemas.microsoft.com/office/drawing/2014/main" id="{B9F60F72-83B1-4776-A31D-4D8E847E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6" y="2719388"/>
              <a:ext cx="433387" cy="328612"/>
            </a:xfrm>
            <a:custGeom>
              <a:avLst/>
              <a:gdLst>
                <a:gd name="T0" fmla="*/ 0 w 408"/>
                <a:gd name="T1" fmla="*/ 0 h 200"/>
                <a:gd name="T2" fmla="*/ 2147483646 w 408"/>
                <a:gd name="T3" fmla="*/ 2147483646 h 200"/>
                <a:gd name="T4" fmla="*/ 0 w 408"/>
                <a:gd name="T5" fmla="*/ 0 h 200"/>
                <a:gd name="T6" fmla="*/ 0 60000 65536"/>
                <a:gd name="T7" fmla="*/ 0 60000 65536"/>
                <a:gd name="T8" fmla="*/ 0 60000 65536"/>
                <a:gd name="T9" fmla="*/ 0 w 408"/>
                <a:gd name="T10" fmla="*/ 0 h 200"/>
                <a:gd name="T11" fmla="*/ 408 w 4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00">
                  <a:moveTo>
                    <a:pt x="0" y="0"/>
                  </a:moveTo>
                  <a:lnTo>
                    <a:pt x="407" y="19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1" name="Freeform 18">
              <a:extLst>
                <a:ext uri="{FF2B5EF4-FFF2-40B4-BE49-F238E27FC236}">
                  <a16:creationId xmlns:a16="http://schemas.microsoft.com/office/drawing/2014/main" id="{9C3AE91A-1157-4CB5-8415-4C49FA6FE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225" y="1828800"/>
              <a:ext cx="1588" cy="495300"/>
            </a:xfrm>
            <a:custGeom>
              <a:avLst/>
              <a:gdLst>
                <a:gd name="T0" fmla="*/ 0 w 1"/>
                <a:gd name="T1" fmla="*/ 0 h 312"/>
                <a:gd name="T2" fmla="*/ 0 w 1"/>
                <a:gd name="T3" fmla="*/ 2147483646 h 312"/>
                <a:gd name="T4" fmla="*/ 0 w 1"/>
                <a:gd name="T5" fmla="*/ 0 h 312"/>
                <a:gd name="T6" fmla="*/ 0 60000 65536"/>
                <a:gd name="T7" fmla="*/ 0 60000 65536"/>
                <a:gd name="T8" fmla="*/ 0 60000 65536"/>
                <a:gd name="T9" fmla="*/ 0 w 1"/>
                <a:gd name="T10" fmla="*/ 0 h 312"/>
                <a:gd name="T11" fmla="*/ 1 w 1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12">
                  <a:moveTo>
                    <a:pt x="0" y="0"/>
                  </a:moveTo>
                  <a:lnTo>
                    <a:pt x="0" y="31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2" name="Freeform 19">
              <a:extLst>
                <a:ext uri="{FF2B5EF4-FFF2-40B4-BE49-F238E27FC236}">
                  <a16:creationId xmlns:a16="http://schemas.microsoft.com/office/drawing/2014/main" id="{B13C8AB6-1B66-4015-9573-786BBC2E76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975475" y="1136650"/>
              <a:ext cx="45719" cy="357188"/>
            </a:xfrm>
            <a:custGeom>
              <a:avLst/>
              <a:gdLst>
                <a:gd name="T0" fmla="*/ 0 w 1"/>
                <a:gd name="T1" fmla="*/ 0 h 286"/>
                <a:gd name="T2" fmla="*/ 0 w 1"/>
                <a:gd name="T3" fmla="*/ 2147483646 h 286"/>
                <a:gd name="T4" fmla="*/ 0 w 1"/>
                <a:gd name="T5" fmla="*/ 0 h 286"/>
                <a:gd name="T6" fmla="*/ 0 60000 65536"/>
                <a:gd name="T7" fmla="*/ 0 60000 65536"/>
                <a:gd name="T8" fmla="*/ 0 60000 65536"/>
                <a:gd name="T9" fmla="*/ 0 w 1"/>
                <a:gd name="T10" fmla="*/ 0 h 286"/>
                <a:gd name="T11" fmla="*/ 1 w 1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6">
                  <a:moveTo>
                    <a:pt x="0" y="0"/>
                  </a:moveTo>
                  <a:lnTo>
                    <a:pt x="0" y="28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3" name="Freeform 20">
              <a:extLst>
                <a:ext uri="{FF2B5EF4-FFF2-40B4-BE49-F238E27FC236}">
                  <a16:creationId xmlns:a16="http://schemas.microsoft.com/office/drawing/2014/main" id="{8ADCA2DA-BF9E-44DB-9875-C6FC56934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726" y="1584325"/>
              <a:ext cx="71438" cy="147638"/>
            </a:xfrm>
            <a:custGeom>
              <a:avLst/>
              <a:gdLst>
                <a:gd name="T0" fmla="*/ 0 w 45"/>
                <a:gd name="T1" fmla="*/ 2147483646 h 93"/>
                <a:gd name="T2" fmla="*/ 2147483646 w 45"/>
                <a:gd name="T3" fmla="*/ 0 h 93"/>
                <a:gd name="T4" fmla="*/ 0 w 45"/>
                <a:gd name="T5" fmla="*/ 2147483646 h 93"/>
                <a:gd name="T6" fmla="*/ 0 60000 65536"/>
                <a:gd name="T7" fmla="*/ 0 60000 65536"/>
                <a:gd name="T8" fmla="*/ 0 60000 65536"/>
                <a:gd name="T9" fmla="*/ 0 w 45"/>
                <a:gd name="T10" fmla="*/ 0 h 93"/>
                <a:gd name="T11" fmla="*/ 45 w 45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93">
                  <a:moveTo>
                    <a:pt x="0" y="92"/>
                  </a:moveTo>
                  <a:lnTo>
                    <a:pt x="44" y="0"/>
                  </a:lnTo>
                  <a:lnTo>
                    <a:pt x="0" y="9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4" name="Freeform 21">
              <a:extLst>
                <a:ext uri="{FF2B5EF4-FFF2-40B4-BE49-F238E27FC236}">
                  <a16:creationId xmlns:a16="http://schemas.microsoft.com/office/drawing/2014/main" id="{1AA4745F-2A5F-443F-9352-D851B679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576" y="1595438"/>
              <a:ext cx="68263" cy="136525"/>
            </a:xfrm>
            <a:custGeom>
              <a:avLst/>
              <a:gdLst>
                <a:gd name="T0" fmla="*/ 0 w 43"/>
                <a:gd name="T1" fmla="*/ 0 h 86"/>
                <a:gd name="T2" fmla="*/ 2147483646 w 43"/>
                <a:gd name="T3" fmla="*/ 2147483646 h 86"/>
                <a:gd name="T4" fmla="*/ 0 w 43"/>
                <a:gd name="T5" fmla="*/ 0 h 86"/>
                <a:gd name="T6" fmla="*/ 0 60000 65536"/>
                <a:gd name="T7" fmla="*/ 0 60000 65536"/>
                <a:gd name="T8" fmla="*/ 0 60000 65536"/>
                <a:gd name="T9" fmla="*/ 0 w 43"/>
                <a:gd name="T10" fmla="*/ 0 h 86"/>
                <a:gd name="T11" fmla="*/ 43 w 43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86">
                  <a:moveTo>
                    <a:pt x="0" y="0"/>
                  </a:moveTo>
                  <a:lnTo>
                    <a:pt x="42" y="8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5" name="Rectangle 22">
              <a:extLst>
                <a:ext uri="{FF2B5EF4-FFF2-40B4-BE49-F238E27FC236}">
                  <a16:creationId xmlns:a16="http://schemas.microsoft.com/office/drawing/2014/main" id="{067A53FC-87B6-4D00-A351-418309D9E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2971800"/>
              <a:ext cx="11414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5146" name="Rectangle 23">
              <a:extLst>
                <a:ext uri="{FF2B5EF4-FFF2-40B4-BE49-F238E27FC236}">
                  <a16:creationId xmlns:a16="http://schemas.microsoft.com/office/drawing/2014/main" id="{9EF69931-DB8A-4600-A659-BFD383742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7413" y="2971800"/>
              <a:ext cx="9017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5147" name="Rectangle 24">
              <a:extLst>
                <a:ext uri="{FF2B5EF4-FFF2-40B4-BE49-F238E27FC236}">
                  <a16:creationId xmlns:a16="http://schemas.microsoft.com/office/drawing/2014/main" id="{7D1725F3-CBCF-4215-A382-2B36D2EA6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576" y="2438400"/>
              <a:ext cx="7985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5148" name="Rectangle 25">
              <a:extLst>
                <a:ext uri="{FF2B5EF4-FFF2-40B4-BE49-F238E27FC236}">
                  <a16:creationId xmlns:a16="http://schemas.microsoft.com/office/drawing/2014/main" id="{2DAE5B04-F6C7-4A5B-BE78-64ABE2BA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5" y="1524000"/>
              <a:ext cx="8969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5149" name="Rectangle 26">
              <a:extLst>
                <a:ext uri="{FF2B5EF4-FFF2-40B4-BE49-F238E27FC236}">
                  <a16:creationId xmlns:a16="http://schemas.microsoft.com/office/drawing/2014/main" id="{96BADCAE-FE35-4021-8A04-711341600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7" y="1524000"/>
              <a:ext cx="9763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5150" name="Rectangle 27">
              <a:extLst>
                <a:ext uri="{FF2B5EF4-FFF2-40B4-BE49-F238E27FC236}">
                  <a16:creationId xmlns:a16="http://schemas.microsoft.com/office/drawing/2014/main" id="{1AF93819-D21D-407A-8594-C7DBFDF2F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88" y="835025"/>
              <a:ext cx="7445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sname</a:t>
              </a:r>
            </a:p>
          </p:txBody>
        </p:sp>
      </p:grp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FD00B95-A275-4536-8112-8E5F409D9DE0}"/>
              </a:ext>
            </a:extLst>
          </p:cNvPr>
          <p:cNvSpPr/>
          <p:nvPr/>
        </p:nvSpPr>
        <p:spPr bwMode="auto">
          <a:xfrm>
            <a:off x="3417372" y="3802491"/>
            <a:ext cx="1520111" cy="1104424"/>
          </a:xfrm>
          <a:prstGeom prst="wedgeRoundRectCallout">
            <a:avLst>
              <a:gd name="adj1" fmla="val 121798"/>
              <a:gd name="adj2" fmla="val 46013"/>
              <a:gd name="adj3" fmla="val 16667"/>
            </a:avLst>
          </a:prstGeom>
          <a:solidFill>
            <a:srgbClr val="C2D0F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Block Nested-Loop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Join algorithm</a:t>
            </a:r>
          </a:p>
        </p:txBody>
      </p:sp>
    </p:spTree>
  </p:cSld>
  <p:clrMapOvr>
    <a:masterClrMapping/>
  </p:clrMapOvr>
  <p:transition>
    <p:cut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049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Plan Generation – Relational Algebra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343400" y="1371600"/>
            <a:ext cx="4010025" cy="169068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Reserves R, Sailors 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R.bid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=100 AND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S.rating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&gt;5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495800"/>
            <a:ext cx="7010400" cy="609600"/>
          </a:xfrm>
          <a:noFill/>
        </p:spPr>
        <p:txBody>
          <a:bodyPr/>
          <a:lstStyle/>
          <a:p>
            <a:pPr>
              <a:lnSpc>
                <a:spcPts val="2600"/>
              </a:lnSpc>
              <a:buFont typeface="Wingding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</a:t>
            </a:r>
            <a:r>
              <a:rPr lang="en-US" sz="3200" i="1" baseline="-25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sname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 </a:t>
            </a:r>
            <a:r>
              <a:rPr lang="en-US" sz="3200" i="1" baseline="-25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sid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=</a:t>
            </a:r>
            <a:r>
              <a:rPr lang="en-US" sz="3200" i="1" baseline="-25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sid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 </a:t>
            </a:r>
            <a:r>
              <a:rPr lang="en-US" sz="3200" i="1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bid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=100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r>
              <a:rPr lang="en-US" sz="3200" i="1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rating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&gt;5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 (RS))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3505200"/>
            <a:ext cx="7086600" cy="533400"/>
            <a:chOff x="1066800" y="3200400"/>
            <a:chExt cx="7086600" cy="533400"/>
          </a:xfrm>
        </p:grpSpPr>
        <p:sp>
          <p:nvSpPr>
            <p:cNvPr id="62" name="Rounded Rectangular Callout 61"/>
            <p:cNvSpPr/>
            <p:nvPr/>
          </p:nvSpPr>
          <p:spPr bwMode="auto">
            <a:xfrm>
              <a:off x="6400800" y="3200400"/>
              <a:ext cx="1752600" cy="457200"/>
            </a:xfrm>
            <a:prstGeom prst="wedgeRoundRectCallout">
              <a:avLst>
                <a:gd name="adj1" fmla="val -45694"/>
                <a:gd name="adj2" fmla="val 171077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clause </a:t>
              </a:r>
            </a:p>
          </p:txBody>
        </p:sp>
        <p:sp>
          <p:nvSpPr>
            <p:cNvPr id="63" name="Rounded Rectangular Callout 62"/>
            <p:cNvSpPr/>
            <p:nvPr/>
          </p:nvSpPr>
          <p:spPr bwMode="auto">
            <a:xfrm>
              <a:off x="3200400" y="3276600"/>
              <a:ext cx="1752600" cy="457200"/>
            </a:xfrm>
            <a:prstGeom prst="wedgeRoundRectCallout">
              <a:avLst>
                <a:gd name="adj1" fmla="val -74265"/>
                <a:gd name="adj2" fmla="val 179014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 clause </a:t>
              </a:r>
            </a:p>
          </p:txBody>
        </p:sp>
        <p:sp>
          <p:nvSpPr>
            <p:cNvPr id="64" name="Rounded Rectangular Callout 63"/>
            <p:cNvSpPr/>
            <p:nvPr/>
          </p:nvSpPr>
          <p:spPr bwMode="auto">
            <a:xfrm>
              <a:off x="1066800" y="3276600"/>
              <a:ext cx="1752600" cy="457200"/>
            </a:xfrm>
            <a:prstGeom prst="wedgeRoundRectCallout">
              <a:avLst>
                <a:gd name="adj1" fmla="val -28716"/>
                <a:gd name="adj2" fmla="val 137744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clause </a:t>
              </a:r>
            </a:p>
          </p:txBody>
        </p:sp>
      </p:grpSp>
      <p:sp>
        <p:nvSpPr>
          <p:cNvPr id="2" name="Bent Arrow 1"/>
          <p:cNvSpPr/>
          <p:nvPr/>
        </p:nvSpPr>
        <p:spPr>
          <a:xfrm rot="16200000" flipH="1">
            <a:off x="2387798" y="1650803"/>
            <a:ext cx="1295402" cy="2108595"/>
          </a:xfrm>
          <a:prstGeom prst="bentArrow">
            <a:avLst>
              <a:gd name="adj1" fmla="val 14720"/>
              <a:gd name="adj2" fmla="val 18489"/>
              <a:gd name="adj3" fmla="val 21573"/>
              <a:gd name="adj4" fmla="val 437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6409" y="4828309"/>
            <a:ext cx="6487391" cy="1572491"/>
            <a:chOff x="1056409" y="4828309"/>
            <a:chExt cx="6487391" cy="1572491"/>
          </a:xfrm>
        </p:grpSpPr>
        <p:sp>
          <p:nvSpPr>
            <p:cNvPr id="4" name="Curved Left Arrow 3"/>
            <p:cNvSpPr/>
            <p:nvPr/>
          </p:nvSpPr>
          <p:spPr>
            <a:xfrm>
              <a:off x="6553200" y="5334000"/>
              <a:ext cx="990600" cy="990600"/>
            </a:xfrm>
            <a:prstGeom prst="curvedLeftArrow">
              <a:avLst>
                <a:gd name="adj1" fmla="val 9367"/>
                <a:gd name="adj2" fmla="val 21804"/>
                <a:gd name="adj3" fmla="val 25000"/>
              </a:avLst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urved Left Arrow 13"/>
            <p:cNvSpPr/>
            <p:nvPr/>
          </p:nvSpPr>
          <p:spPr>
            <a:xfrm flipH="1">
              <a:off x="5486400" y="5334000"/>
              <a:ext cx="990600" cy="990600"/>
            </a:xfrm>
            <a:prstGeom prst="curvedLeftArrow">
              <a:avLst>
                <a:gd name="adj1" fmla="val 9367"/>
                <a:gd name="adj2" fmla="val 21804"/>
                <a:gd name="adj3" fmla="val 25000"/>
              </a:avLst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590800" y="5485967"/>
              <a:ext cx="2057400" cy="166688"/>
            </a:xfrm>
            <a:prstGeom prst="rightArrow">
              <a:avLst/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2590800" y="5783839"/>
              <a:ext cx="2057400" cy="166688"/>
            </a:xfrm>
            <a:prstGeom prst="rightArrow">
              <a:avLst/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447800" y="5340096"/>
              <a:ext cx="173182" cy="1060704"/>
            </a:xfrm>
            <a:prstGeom prst="downArrow">
              <a:avLst/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056409" y="5340096"/>
              <a:ext cx="173182" cy="1060704"/>
            </a:xfrm>
            <a:prstGeom prst="downArrow">
              <a:avLst/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483927" y="4828309"/>
              <a:ext cx="0" cy="457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2590800" y="4876800"/>
              <a:ext cx="304800" cy="5334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323109" y="4876800"/>
              <a:ext cx="0" cy="457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0553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uiExpand="1" build="p"/>
      <p:bldP spid="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049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Plan Generation – Relational Algebra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343400" y="1371600"/>
            <a:ext cx="4010025" cy="169068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Reserves R, Sailors 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R.bid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=100 AND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S.rating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5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066800" y="4495800"/>
                <a:ext cx="7010400" cy="2057400"/>
              </a:xfr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ts val="2600"/>
                  </a:lnSpc>
                  <a:spcAft>
                    <a:spcPts val="1800"/>
                  </a:spcAft>
                  <a:buFont typeface="Wingdings" pitchFamily="2" charset="2"/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sname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( 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 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bid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=100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rating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&gt;5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 (RS))</a:t>
                </a:r>
              </a:p>
              <a:p>
                <a:pPr>
                  <a:lnSpc>
                    <a:spcPts val="2600"/>
                  </a:lnSpc>
                  <a:spcAft>
                    <a:spcPts val="1800"/>
                  </a:spcAft>
                  <a:buFont typeface="Wingdings" pitchFamily="2" charset="2"/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  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sname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( 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bid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=100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rating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&gt;5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( 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(RS)))</a:t>
                </a:r>
              </a:p>
              <a:p>
                <a:pPr>
                  <a:lnSpc>
                    <a:spcPts val="2600"/>
                  </a:lnSpc>
                  <a:spcAft>
                    <a:spcPts val="600"/>
                  </a:spcAft>
                  <a:buFont typeface="Wingdings" pitchFamily="2" charset="2"/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  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sname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( 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bid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=100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rating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&gt;5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(R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𝑠𝑖𝑑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𝑠𝑖𝑑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S))</a:t>
                </a:r>
              </a:p>
              <a:p>
                <a:pPr>
                  <a:lnSpc>
                    <a:spcPts val="2600"/>
                  </a:lnSpc>
                  <a:spcAft>
                    <a:spcPts val="600"/>
                  </a:spcAft>
                  <a:buFont typeface="Wingdings" pitchFamily="2" charset="2"/>
                  <a:buNone/>
                </a:pPr>
                <a:endParaRPr lang="en-US" sz="32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2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066800" y="4495800"/>
                <a:ext cx="7010400" cy="2057400"/>
              </a:xfrm>
              <a:blipFill>
                <a:blip r:embed="rId3"/>
                <a:stretch>
                  <a:fillRect l="-2174" t="-10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66800" y="3505200"/>
            <a:ext cx="7086600" cy="533400"/>
            <a:chOff x="1066800" y="3200400"/>
            <a:chExt cx="7086600" cy="533400"/>
          </a:xfrm>
        </p:grpSpPr>
        <p:sp>
          <p:nvSpPr>
            <p:cNvPr id="62" name="Rounded Rectangular Callout 61"/>
            <p:cNvSpPr/>
            <p:nvPr/>
          </p:nvSpPr>
          <p:spPr bwMode="auto">
            <a:xfrm>
              <a:off x="6400800" y="3200400"/>
              <a:ext cx="1752600" cy="457200"/>
            </a:xfrm>
            <a:prstGeom prst="wedgeRoundRectCallout">
              <a:avLst>
                <a:gd name="adj1" fmla="val -45694"/>
                <a:gd name="adj2" fmla="val 171077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clause </a:t>
              </a:r>
            </a:p>
          </p:txBody>
        </p:sp>
        <p:sp>
          <p:nvSpPr>
            <p:cNvPr id="63" name="Rounded Rectangular Callout 62"/>
            <p:cNvSpPr/>
            <p:nvPr/>
          </p:nvSpPr>
          <p:spPr bwMode="auto">
            <a:xfrm>
              <a:off x="3200400" y="3276600"/>
              <a:ext cx="1752600" cy="457200"/>
            </a:xfrm>
            <a:prstGeom prst="wedgeRoundRectCallout">
              <a:avLst>
                <a:gd name="adj1" fmla="val -74265"/>
                <a:gd name="adj2" fmla="val 179014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 clause </a:t>
              </a:r>
            </a:p>
          </p:txBody>
        </p:sp>
        <p:sp>
          <p:nvSpPr>
            <p:cNvPr id="64" name="Rounded Rectangular Callout 63"/>
            <p:cNvSpPr/>
            <p:nvPr/>
          </p:nvSpPr>
          <p:spPr bwMode="auto">
            <a:xfrm>
              <a:off x="1066800" y="3276600"/>
              <a:ext cx="1752600" cy="457200"/>
            </a:xfrm>
            <a:prstGeom prst="wedgeRoundRectCallout">
              <a:avLst>
                <a:gd name="adj1" fmla="val -28716"/>
                <a:gd name="adj2" fmla="val 137744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clause </a:t>
              </a:r>
            </a:p>
          </p:txBody>
        </p:sp>
      </p:grpSp>
      <p:sp>
        <p:nvSpPr>
          <p:cNvPr id="2" name="Bent Arrow 1"/>
          <p:cNvSpPr/>
          <p:nvPr/>
        </p:nvSpPr>
        <p:spPr>
          <a:xfrm rot="16200000" flipH="1">
            <a:off x="2387798" y="1650803"/>
            <a:ext cx="1295402" cy="2108595"/>
          </a:xfrm>
          <a:prstGeom prst="bentArrow">
            <a:avLst>
              <a:gd name="adj1" fmla="val 14720"/>
              <a:gd name="adj2" fmla="val 18489"/>
              <a:gd name="adj3" fmla="val 21573"/>
              <a:gd name="adj4" fmla="val 437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6303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2613" y="622745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5471289" cy="1104900"/>
          </a:xfrm>
          <a:noFill/>
        </p:spPr>
        <p:txBody>
          <a:bodyPr>
            <a:normAutofit/>
          </a:bodyPr>
          <a:lstStyle/>
          <a:p>
            <a:pPr algn="l">
              <a:lnSpc>
                <a:spcPts val="4300"/>
              </a:lnSpc>
            </a:pPr>
            <a:r>
              <a:rPr lang="en-US" b="1" dirty="0"/>
              <a:t>On-the-fly Processing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245854-8796-2F78-016E-620636CA14B7}"/>
              </a:ext>
            </a:extLst>
          </p:cNvPr>
          <p:cNvGrpSpPr/>
          <p:nvPr/>
        </p:nvGrpSpPr>
        <p:grpSpPr>
          <a:xfrm>
            <a:off x="1479193" y="1455491"/>
            <a:ext cx="2465290" cy="4638222"/>
            <a:chOff x="1479193" y="1455491"/>
            <a:chExt cx="2465290" cy="46382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ED219B8-EB20-63CF-D82B-5BFAA190DD34}"/>
                </a:ext>
              </a:extLst>
            </p:cNvPr>
            <p:cNvSpPr/>
            <p:nvPr/>
          </p:nvSpPr>
          <p:spPr>
            <a:xfrm>
              <a:off x="1803222" y="3868437"/>
              <a:ext cx="1739279" cy="57549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Operator 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BACCC3-6E30-17E7-2EC2-09DE9B94DDEF}"/>
                </a:ext>
              </a:extLst>
            </p:cNvPr>
            <p:cNvSpPr/>
            <p:nvPr/>
          </p:nvSpPr>
          <p:spPr>
            <a:xfrm>
              <a:off x="1818154" y="1731667"/>
              <a:ext cx="1739279" cy="57549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Operator 2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A4D5F572-86D6-ADD7-EE80-FBABC85BABDD}"/>
                </a:ext>
              </a:extLst>
            </p:cNvPr>
            <p:cNvSpPr/>
            <p:nvPr/>
          </p:nvSpPr>
          <p:spPr>
            <a:xfrm>
              <a:off x="1988659" y="4659694"/>
              <a:ext cx="1368403" cy="834376"/>
            </a:xfrm>
            <a:prstGeom prst="can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dirty="0"/>
                <a:t>Database</a:t>
              </a:r>
            </a:p>
            <a:p>
              <a:pPr algn="ctr"/>
              <a:r>
                <a:rPr lang="en-US" dirty="0"/>
                <a:t>(N pages)</a:t>
              </a:r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1AE79B1A-B3A9-F3DC-CB74-43F26D66E1C4}"/>
                </a:ext>
              </a:extLst>
            </p:cNvPr>
            <p:cNvSpPr/>
            <p:nvPr/>
          </p:nvSpPr>
          <p:spPr>
            <a:xfrm>
              <a:off x="1969474" y="2460283"/>
              <a:ext cx="1368403" cy="1125722"/>
            </a:xfrm>
            <a:prstGeom prst="can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dirty="0"/>
                <a:t>Intermediate result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(M pages)</a:t>
              </a:r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9C8E5625-58D8-0D89-2572-395ACBA594BE}"/>
                </a:ext>
              </a:extLst>
            </p:cNvPr>
            <p:cNvSpPr/>
            <p:nvPr/>
          </p:nvSpPr>
          <p:spPr>
            <a:xfrm>
              <a:off x="2430544" y="4368655"/>
              <a:ext cx="484632" cy="342606"/>
            </a:xfrm>
            <a:prstGeom prst="upArrow">
              <a:avLst/>
            </a:prstGeom>
            <a:solidFill>
              <a:srgbClr val="9F5FC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D5D2A703-6A77-9C9D-FBD4-21861B83E174}"/>
                </a:ext>
              </a:extLst>
            </p:cNvPr>
            <p:cNvSpPr/>
            <p:nvPr/>
          </p:nvSpPr>
          <p:spPr>
            <a:xfrm>
              <a:off x="2430543" y="3575835"/>
              <a:ext cx="484632" cy="342606"/>
            </a:xfrm>
            <a:prstGeom prst="upArrow">
              <a:avLst/>
            </a:prstGeom>
            <a:solidFill>
              <a:srgbClr val="9F5FC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F88FF0F6-7FC0-EE8C-59D8-B8461BF52816}"/>
                </a:ext>
              </a:extLst>
            </p:cNvPr>
            <p:cNvSpPr/>
            <p:nvPr/>
          </p:nvSpPr>
          <p:spPr>
            <a:xfrm>
              <a:off x="2411359" y="2244522"/>
              <a:ext cx="484632" cy="342606"/>
            </a:xfrm>
            <a:prstGeom prst="upArrow">
              <a:avLst/>
            </a:prstGeom>
            <a:solidFill>
              <a:srgbClr val="9F5FC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1FACC3EE-A807-4BB9-305C-94D8E6B66DBB}"/>
                </a:ext>
              </a:extLst>
            </p:cNvPr>
            <p:cNvSpPr/>
            <p:nvPr/>
          </p:nvSpPr>
          <p:spPr>
            <a:xfrm>
              <a:off x="2445477" y="1455491"/>
              <a:ext cx="484632" cy="342606"/>
            </a:xfrm>
            <a:prstGeom prst="upArrow">
              <a:avLst/>
            </a:prstGeom>
            <a:solidFill>
              <a:srgbClr val="9F5FC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3FC369-0032-4BE3-C10B-DCFCDDFC89B3}"/>
                </a:ext>
              </a:extLst>
            </p:cNvPr>
            <p:cNvSpPr txBox="1"/>
            <p:nvPr/>
          </p:nvSpPr>
          <p:spPr>
            <a:xfrm>
              <a:off x="1479193" y="5724381"/>
              <a:ext cx="2465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COST = (N + M + M) I/</a:t>
              </a:r>
              <a:r>
                <a:rPr lang="en-US" dirty="0" err="1"/>
                <a:t>Os</a:t>
              </a:r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892223-F91D-3482-1BD9-A8F696A8BD0A}"/>
                </a:ext>
              </a:extLst>
            </p:cNvPr>
            <p:cNvSpPr txBox="1"/>
            <p:nvPr/>
          </p:nvSpPr>
          <p:spPr>
            <a:xfrm>
              <a:off x="2149101" y="351801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05BF98-3D2E-15FE-9281-D2F1F12497C2}"/>
                </a:ext>
              </a:extLst>
            </p:cNvPr>
            <p:cNvSpPr txBox="1"/>
            <p:nvPr/>
          </p:nvSpPr>
          <p:spPr>
            <a:xfrm>
              <a:off x="2197191" y="4384461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4C2E2C-7463-05AD-2ED1-83093F12AD3D}"/>
                </a:ext>
              </a:extLst>
            </p:cNvPr>
            <p:cNvSpPr txBox="1"/>
            <p:nvPr/>
          </p:nvSpPr>
          <p:spPr>
            <a:xfrm>
              <a:off x="2119870" y="226771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EA77AC-BFF4-9B0E-CE36-84E223F7C0B0}"/>
              </a:ext>
            </a:extLst>
          </p:cNvPr>
          <p:cNvGrpSpPr/>
          <p:nvPr/>
        </p:nvGrpSpPr>
        <p:grpSpPr>
          <a:xfrm>
            <a:off x="5329321" y="1521921"/>
            <a:ext cx="1754211" cy="4578177"/>
            <a:chOff x="5329321" y="1521921"/>
            <a:chExt cx="1754211" cy="457817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C332F8B-CAF2-E1E9-763D-F0FF61A5B30D}"/>
                </a:ext>
              </a:extLst>
            </p:cNvPr>
            <p:cNvGrpSpPr/>
            <p:nvPr/>
          </p:nvGrpSpPr>
          <p:grpSpPr>
            <a:xfrm>
              <a:off x="5329321" y="1521921"/>
              <a:ext cx="1754211" cy="4038579"/>
              <a:chOff x="5329321" y="1521921"/>
              <a:chExt cx="1754211" cy="403857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845C186-C947-28B2-FF9F-1988118ABD9A}"/>
                  </a:ext>
                </a:extLst>
              </p:cNvPr>
              <p:cNvSpPr/>
              <p:nvPr/>
            </p:nvSpPr>
            <p:spPr>
              <a:xfrm>
                <a:off x="5329321" y="3934867"/>
                <a:ext cx="1739279" cy="57549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Operator 1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FCE7423-8D36-36FF-43F2-2944C8CFEF27}"/>
                  </a:ext>
                </a:extLst>
              </p:cNvPr>
              <p:cNvSpPr/>
              <p:nvPr/>
            </p:nvSpPr>
            <p:spPr>
              <a:xfrm>
                <a:off x="5344253" y="1798097"/>
                <a:ext cx="1739279" cy="57549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Operator 2</a:t>
                </a:r>
              </a:p>
            </p:txBody>
          </p:sp>
          <p:sp>
            <p:nvSpPr>
              <p:cNvPr id="22" name="Cylinder 21">
                <a:extLst>
                  <a:ext uri="{FF2B5EF4-FFF2-40B4-BE49-F238E27FC236}">
                    <a16:creationId xmlns:a16="http://schemas.microsoft.com/office/drawing/2014/main" id="{FCDBD1F8-E8F5-4549-3992-7A1FB2733F0F}"/>
                  </a:ext>
                </a:extLst>
              </p:cNvPr>
              <p:cNvSpPr/>
              <p:nvPr/>
            </p:nvSpPr>
            <p:spPr>
              <a:xfrm>
                <a:off x="5514758" y="4726124"/>
                <a:ext cx="1368403" cy="834376"/>
              </a:xfrm>
              <a:prstGeom prst="can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dirty="0"/>
                  <a:t>Database</a:t>
                </a:r>
              </a:p>
              <a:p>
                <a:pPr algn="ctr"/>
                <a:r>
                  <a:rPr lang="en-US" dirty="0"/>
                  <a:t>(N pages)</a:t>
                </a:r>
              </a:p>
            </p:txBody>
          </p:sp>
          <p:sp>
            <p:nvSpPr>
              <p:cNvPr id="24" name="Arrow: Up 23">
                <a:extLst>
                  <a:ext uri="{FF2B5EF4-FFF2-40B4-BE49-F238E27FC236}">
                    <a16:creationId xmlns:a16="http://schemas.microsoft.com/office/drawing/2014/main" id="{1F3998A9-938A-36EE-0B0A-7A39F68062C2}"/>
                  </a:ext>
                </a:extLst>
              </p:cNvPr>
              <p:cNvSpPr/>
              <p:nvPr/>
            </p:nvSpPr>
            <p:spPr>
              <a:xfrm>
                <a:off x="5956643" y="4435085"/>
                <a:ext cx="484632" cy="342606"/>
              </a:xfrm>
              <a:prstGeom prst="upArrow">
                <a:avLst/>
              </a:prstGeom>
              <a:solidFill>
                <a:srgbClr val="9F5FC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row: Up 26">
                <a:extLst>
                  <a:ext uri="{FF2B5EF4-FFF2-40B4-BE49-F238E27FC236}">
                    <a16:creationId xmlns:a16="http://schemas.microsoft.com/office/drawing/2014/main" id="{92D5CAE9-1D84-220B-6FC1-20B4BFA42FBB}"/>
                  </a:ext>
                </a:extLst>
              </p:cNvPr>
              <p:cNvSpPr/>
              <p:nvPr/>
            </p:nvSpPr>
            <p:spPr>
              <a:xfrm>
                <a:off x="5971576" y="1521921"/>
                <a:ext cx="484632" cy="342606"/>
              </a:xfrm>
              <a:prstGeom prst="upArrow">
                <a:avLst/>
              </a:prstGeom>
              <a:solidFill>
                <a:srgbClr val="9F5FC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5F56CD9-9B5A-56CA-A8FB-1E43E95BC9CD}"/>
                  </a:ext>
                </a:extLst>
              </p:cNvPr>
              <p:cNvSpPr/>
              <p:nvPr/>
            </p:nvSpPr>
            <p:spPr>
              <a:xfrm>
                <a:off x="5348924" y="2597704"/>
                <a:ext cx="1719675" cy="1121402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ocument 28">
                <a:extLst>
                  <a:ext uri="{FF2B5EF4-FFF2-40B4-BE49-F238E27FC236}">
                    <a16:creationId xmlns:a16="http://schemas.microsoft.com/office/drawing/2014/main" id="{73867A80-C267-70BA-B399-4345A597A522}"/>
                  </a:ext>
                </a:extLst>
              </p:cNvPr>
              <p:cNvSpPr/>
              <p:nvPr/>
            </p:nvSpPr>
            <p:spPr>
              <a:xfrm>
                <a:off x="5565079" y="2976771"/>
                <a:ext cx="549919" cy="363267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ocument 29">
                <a:extLst>
                  <a:ext uri="{FF2B5EF4-FFF2-40B4-BE49-F238E27FC236}">
                    <a16:creationId xmlns:a16="http://schemas.microsoft.com/office/drawing/2014/main" id="{B97CC6B9-79A9-5539-F37F-132118F27140}"/>
                  </a:ext>
                </a:extLst>
              </p:cNvPr>
              <p:cNvSpPr/>
              <p:nvPr/>
            </p:nvSpPr>
            <p:spPr>
              <a:xfrm>
                <a:off x="6316839" y="2966571"/>
                <a:ext cx="549919" cy="363267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1D27D438-277C-ACF4-C9F7-D9727B2195A5}"/>
                  </a:ext>
                </a:extLst>
              </p:cNvPr>
              <p:cNvSpPr/>
              <p:nvPr/>
            </p:nvSpPr>
            <p:spPr>
              <a:xfrm>
                <a:off x="5630366" y="3216386"/>
                <a:ext cx="484632" cy="797287"/>
              </a:xfrm>
              <a:prstGeom prst="upArrow">
                <a:avLst/>
              </a:prstGeom>
              <a:solidFill>
                <a:srgbClr val="9F5FC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row: Up 25">
                <a:extLst>
                  <a:ext uri="{FF2B5EF4-FFF2-40B4-BE49-F238E27FC236}">
                    <a16:creationId xmlns:a16="http://schemas.microsoft.com/office/drawing/2014/main" id="{4F73A7D2-1B8F-6A06-DCC6-841F21864B59}"/>
                  </a:ext>
                </a:extLst>
              </p:cNvPr>
              <p:cNvSpPr/>
              <p:nvPr/>
            </p:nvSpPr>
            <p:spPr>
              <a:xfrm>
                <a:off x="6335188" y="2244522"/>
                <a:ext cx="484632" cy="848894"/>
              </a:xfrm>
              <a:prstGeom prst="upArrow">
                <a:avLst/>
              </a:prstGeom>
              <a:solidFill>
                <a:srgbClr val="9F5FC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87D462-C32A-0190-A126-DECEC9D0C4C9}"/>
                  </a:ext>
                </a:extLst>
              </p:cNvPr>
              <p:cNvSpPr txBox="1"/>
              <p:nvPr/>
            </p:nvSpPr>
            <p:spPr>
              <a:xfrm>
                <a:off x="6396440" y="3376089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RAM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EA1C14-9690-1854-1EC5-9EE9CE47F78A}"/>
                </a:ext>
              </a:extLst>
            </p:cNvPr>
            <p:cNvSpPr txBox="1"/>
            <p:nvPr/>
          </p:nvSpPr>
          <p:spPr>
            <a:xfrm>
              <a:off x="5465032" y="5730766"/>
              <a:ext cx="1487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COST = N I/</a:t>
              </a:r>
              <a:r>
                <a:rPr lang="en-US" dirty="0" err="1"/>
                <a:t>Os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BF79B-F38F-D300-620A-EE6B4E635F94}"/>
                </a:ext>
              </a:extLst>
            </p:cNvPr>
            <p:cNvSpPr txBox="1"/>
            <p:nvPr/>
          </p:nvSpPr>
          <p:spPr>
            <a:xfrm>
              <a:off x="5781252" y="4510363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9322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11"/>
          <p:cNvSpPr/>
          <p:nvPr/>
        </p:nvSpPr>
        <p:spPr>
          <a:xfrm>
            <a:off x="5915597" y="2581571"/>
            <a:ext cx="484632" cy="1396692"/>
          </a:xfrm>
          <a:prstGeom prst="upArrow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2613" y="622745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5471289" cy="1104900"/>
          </a:xfrm>
          <a:noFill/>
        </p:spPr>
        <p:txBody>
          <a:bodyPr>
            <a:normAutofit/>
          </a:bodyPr>
          <a:lstStyle/>
          <a:p>
            <a:pPr algn="l">
              <a:lnSpc>
                <a:spcPts val="4300"/>
              </a:lnSpc>
            </a:pPr>
            <a:r>
              <a:rPr lang="en-US" dirty="0"/>
              <a:t>On-the-fly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56"/>
              <p:cNvSpPr>
                <a:spLocks noChangeArrowheads="1"/>
              </p:cNvSpPr>
              <p:nvPr/>
            </p:nvSpPr>
            <p:spPr bwMode="auto">
              <a:xfrm>
                <a:off x="2066883" y="1509202"/>
                <a:ext cx="5275611" cy="446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</a:t>
                </a:r>
                <a:r>
                  <a:rPr kumimoji="0" lang="en-US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sname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( </a:t>
                </a:r>
                <a:r>
                  <a:rPr kumimoji="0" lang="en-US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bid=100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 rating&gt;5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(R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⋈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S))</a:t>
                </a:r>
              </a:p>
            </p:txBody>
          </p:sp>
        </mc:Choice>
        <mc:Fallback xmlns="">
          <p:sp>
            <p:nvSpPr>
              <p:cNvPr id="6154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6883" y="1509202"/>
                <a:ext cx="5275611" cy="446532"/>
              </a:xfrm>
              <a:prstGeom prst="rect">
                <a:avLst/>
              </a:prstGeom>
              <a:blipFill>
                <a:blip r:embed="rId3"/>
                <a:stretch>
                  <a:fillRect l="-2890" t="-50685" r="-2081" b="-465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953000" y="3113075"/>
            <a:ext cx="3578161" cy="2551114"/>
            <a:chOff x="4998214" y="3806824"/>
            <a:chExt cx="3578161" cy="2551114"/>
          </a:xfrm>
        </p:grpSpPr>
        <p:grpSp>
          <p:nvGrpSpPr>
            <p:cNvPr id="6152" name="Group 60"/>
            <p:cNvGrpSpPr>
              <a:grpSpLocks/>
            </p:cNvGrpSpPr>
            <p:nvPr/>
          </p:nvGrpSpPr>
          <p:grpSpPr bwMode="auto">
            <a:xfrm>
              <a:off x="4998214" y="3806824"/>
              <a:ext cx="3578161" cy="2551114"/>
              <a:chOff x="4998214" y="3806824"/>
              <a:chExt cx="3578161" cy="2551114"/>
            </a:xfrm>
          </p:grpSpPr>
          <p:sp>
            <p:nvSpPr>
              <p:cNvPr id="6155" name="Freeform 29"/>
              <p:cNvSpPr>
                <a:spLocks/>
              </p:cNvSpPr>
              <p:nvPr/>
            </p:nvSpPr>
            <p:spPr bwMode="auto">
              <a:xfrm>
                <a:off x="5233165" y="4605337"/>
                <a:ext cx="115888" cy="158750"/>
              </a:xfrm>
              <a:custGeom>
                <a:avLst/>
                <a:gdLst>
                  <a:gd name="T0" fmla="*/ 2147483647 w 73"/>
                  <a:gd name="T1" fmla="*/ 2147483647 h 100"/>
                  <a:gd name="T2" fmla="*/ 2147483647 w 73"/>
                  <a:gd name="T3" fmla="*/ 2147483647 h 100"/>
                  <a:gd name="T4" fmla="*/ 2147483647 w 73"/>
                  <a:gd name="T5" fmla="*/ 0 h 100"/>
                  <a:gd name="T6" fmla="*/ 2147483647 w 73"/>
                  <a:gd name="T7" fmla="*/ 2147483647 h 100"/>
                  <a:gd name="T8" fmla="*/ 0 w 73"/>
                  <a:gd name="T9" fmla="*/ 2147483647 h 100"/>
                  <a:gd name="T10" fmla="*/ 2147483647 w 73"/>
                  <a:gd name="T11" fmla="*/ 2147483647 h 100"/>
                  <a:gd name="T12" fmla="*/ 2147483647 w 73"/>
                  <a:gd name="T13" fmla="*/ 2147483647 h 100"/>
                  <a:gd name="T14" fmla="*/ 2147483647 w 73"/>
                  <a:gd name="T15" fmla="*/ 2147483647 h 100"/>
                  <a:gd name="T16" fmla="*/ 2147483647 w 73"/>
                  <a:gd name="T17" fmla="*/ 2147483647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100"/>
                  <a:gd name="T29" fmla="*/ 73 w 73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100">
                    <a:moveTo>
                      <a:pt x="72" y="50"/>
                    </a:moveTo>
                    <a:lnTo>
                      <a:pt x="62" y="15"/>
                    </a:lnTo>
                    <a:lnTo>
                      <a:pt x="36" y="0"/>
                    </a:lnTo>
                    <a:lnTo>
                      <a:pt x="11" y="15"/>
                    </a:lnTo>
                    <a:lnTo>
                      <a:pt x="0" y="50"/>
                    </a:lnTo>
                    <a:lnTo>
                      <a:pt x="11" y="84"/>
                    </a:lnTo>
                    <a:lnTo>
                      <a:pt x="36" y="99"/>
                    </a:lnTo>
                    <a:lnTo>
                      <a:pt x="62" y="84"/>
                    </a:lnTo>
                    <a:lnTo>
                      <a:pt x="72" y="5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6" name="Freeform 30"/>
              <p:cNvSpPr>
                <a:spLocks/>
              </p:cNvSpPr>
              <p:nvPr/>
            </p:nvSpPr>
            <p:spPr bwMode="auto">
              <a:xfrm>
                <a:off x="5291902" y="4622800"/>
                <a:ext cx="103188" cy="1588"/>
              </a:xfrm>
              <a:custGeom>
                <a:avLst/>
                <a:gdLst>
                  <a:gd name="T0" fmla="*/ 0 w 65"/>
                  <a:gd name="T1" fmla="*/ 0 h 1"/>
                  <a:gd name="T2" fmla="*/ 2147483647 w 65"/>
                  <a:gd name="T3" fmla="*/ 0 h 1"/>
                  <a:gd name="T4" fmla="*/ 0 w 6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5"/>
                  <a:gd name="T10" fmla="*/ 0 h 1"/>
                  <a:gd name="T11" fmla="*/ 65 w 6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" h="1">
                    <a:moveTo>
                      <a:pt x="0" y="0"/>
                    </a:moveTo>
                    <a:lnTo>
                      <a:pt x="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7" name="Freeform 31"/>
              <p:cNvSpPr>
                <a:spLocks/>
              </p:cNvSpPr>
              <p:nvPr/>
            </p:nvSpPr>
            <p:spPr bwMode="auto">
              <a:xfrm>
                <a:off x="5930077" y="3822699"/>
                <a:ext cx="1588" cy="173038"/>
              </a:xfrm>
              <a:custGeom>
                <a:avLst/>
                <a:gdLst>
                  <a:gd name="T0" fmla="*/ 0 w 1"/>
                  <a:gd name="T1" fmla="*/ 0 h 109"/>
                  <a:gd name="T2" fmla="*/ 0 w 1"/>
                  <a:gd name="T3" fmla="*/ 2147483647 h 109"/>
                  <a:gd name="T4" fmla="*/ 0 w 1"/>
                  <a:gd name="T5" fmla="*/ 0 h 10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9"/>
                  <a:gd name="T11" fmla="*/ 1 w 1"/>
                  <a:gd name="T12" fmla="*/ 109 h 1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9">
                    <a:moveTo>
                      <a:pt x="0" y="0"/>
                    </a:move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8" name="Freeform 32"/>
              <p:cNvSpPr>
                <a:spLocks/>
              </p:cNvSpPr>
              <p:nvPr/>
            </p:nvSpPr>
            <p:spPr bwMode="auto">
              <a:xfrm>
                <a:off x="6017389" y="3822699"/>
                <a:ext cx="1588" cy="173038"/>
              </a:xfrm>
              <a:custGeom>
                <a:avLst/>
                <a:gdLst>
                  <a:gd name="T0" fmla="*/ 0 w 1"/>
                  <a:gd name="T1" fmla="*/ 0 h 109"/>
                  <a:gd name="T2" fmla="*/ 0 w 1"/>
                  <a:gd name="T3" fmla="*/ 2147483647 h 109"/>
                  <a:gd name="T4" fmla="*/ 0 w 1"/>
                  <a:gd name="T5" fmla="*/ 0 h 10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9"/>
                  <a:gd name="T11" fmla="*/ 1 w 1"/>
                  <a:gd name="T12" fmla="*/ 109 h 1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9">
                    <a:moveTo>
                      <a:pt x="0" y="0"/>
                    </a:move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9" name="Freeform 33"/>
              <p:cNvSpPr>
                <a:spLocks/>
              </p:cNvSpPr>
              <p:nvPr/>
            </p:nvSpPr>
            <p:spPr bwMode="auto">
              <a:xfrm>
                <a:off x="5888802" y="3806824"/>
                <a:ext cx="174625" cy="1588"/>
              </a:xfrm>
              <a:custGeom>
                <a:avLst/>
                <a:gdLst>
                  <a:gd name="T0" fmla="*/ 0 w 110"/>
                  <a:gd name="T1" fmla="*/ 0 h 1"/>
                  <a:gd name="T2" fmla="*/ 2147483647 w 110"/>
                  <a:gd name="T3" fmla="*/ 0 h 1"/>
                  <a:gd name="T4" fmla="*/ 0 w 1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0"/>
                  <a:gd name="T10" fmla="*/ 0 h 1"/>
                  <a:gd name="T11" fmla="*/ 110 w 1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" h="1">
                    <a:moveTo>
                      <a:pt x="0" y="0"/>
                    </a:moveTo>
                    <a:lnTo>
                      <a:pt x="10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0" name="Freeform 34"/>
              <p:cNvSpPr>
                <a:spLocks/>
              </p:cNvSpPr>
              <p:nvPr/>
            </p:nvSpPr>
            <p:spPr bwMode="auto">
              <a:xfrm>
                <a:off x="6028502" y="5394325"/>
                <a:ext cx="1588" cy="123825"/>
              </a:xfrm>
              <a:custGeom>
                <a:avLst/>
                <a:gdLst>
                  <a:gd name="T0" fmla="*/ 0 w 1"/>
                  <a:gd name="T1" fmla="*/ 0 h 78"/>
                  <a:gd name="T2" fmla="*/ 0 w 1"/>
                  <a:gd name="T3" fmla="*/ 2147483647 h 78"/>
                  <a:gd name="T4" fmla="*/ 0 w 1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8"/>
                  <a:gd name="T11" fmla="*/ 1 w 1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8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1" name="Freeform 35"/>
              <p:cNvSpPr>
                <a:spLocks/>
              </p:cNvSpPr>
              <p:nvPr/>
            </p:nvSpPr>
            <p:spPr bwMode="auto">
              <a:xfrm>
                <a:off x="6376164" y="5394325"/>
                <a:ext cx="1588" cy="123825"/>
              </a:xfrm>
              <a:custGeom>
                <a:avLst/>
                <a:gdLst>
                  <a:gd name="T0" fmla="*/ 0 w 1"/>
                  <a:gd name="T1" fmla="*/ 0 h 78"/>
                  <a:gd name="T2" fmla="*/ 0 w 1"/>
                  <a:gd name="T3" fmla="*/ 2147483647 h 78"/>
                  <a:gd name="T4" fmla="*/ 0 w 1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8"/>
                  <a:gd name="T11" fmla="*/ 1 w 1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8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2" name="Freeform 36"/>
              <p:cNvSpPr>
                <a:spLocks/>
              </p:cNvSpPr>
              <p:nvPr/>
            </p:nvSpPr>
            <p:spPr bwMode="auto">
              <a:xfrm>
                <a:off x="6028502" y="5394325"/>
                <a:ext cx="349250" cy="123825"/>
              </a:xfrm>
              <a:custGeom>
                <a:avLst/>
                <a:gdLst>
                  <a:gd name="T0" fmla="*/ 0 w 220"/>
                  <a:gd name="T1" fmla="*/ 0 h 78"/>
                  <a:gd name="T2" fmla="*/ 2147483647 w 220"/>
                  <a:gd name="T3" fmla="*/ 2147483647 h 78"/>
                  <a:gd name="T4" fmla="*/ 0 w 220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220"/>
                  <a:gd name="T10" fmla="*/ 0 h 78"/>
                  <a:gd name="T11" fmla="*/ 220 w 220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" h="78">
                    <a:moveTo>
                      <a:pt x="0" y="0"/>
                    </a:moveTo>
                    <a:lnTo>
                      <a:pt x="219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3" name="Freeform 37"/>
              <p:cNvSpPr>
                <a:spLocks/>
              </p:cNvSpPr>
              <p:nvPr/>
            </p:nvSpPr>
            <p:spPr bwMode="auto">
              <a:xfrm>
                <a:off x="6028502" y="5394325"/>
                <a:ext cx="349250" cy="123825"/>
              </a:xfrm>
              <a:custGeom>
                <a:avLst/>
                <a:gdLst>
                  <a:gd name="T0" fmla="*/ 0 w 220"/>
                  <a:gd name="T1" fmla="*/ 2147483647 h 78"/>
                  <a:gd name="T2" fmla="*/ 2147483647 w 220"/>
                  <a:gd name="T3" fmla="*/ 0 h 78"/>
                  <a:gd name="T4" fmla="*/ 0 w 220"/>
                  <a:gd name="T5" fmla="*/ 2147483647 h 78"/>
                  <a:gd name="T6" fmla="*/ 0 60000 65536"/>
                  <a:gd name="T7" fmla="*/ 0 60000 65536"/>
                  <a:gd name="T8" fmla="*/ 0 60000 65536"/>
                  <a:gd name="T9" fmla="*/ 0 w 220"/>
                  <a:gd name="T10" fmla="*/ 0 h 78"/>
                  <a:gd name="T11" fmla="*/ 220 w 220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" h="78">
                    <a:moveTo>
                      <a:pt x="0" y="77"/>
                    </a:moveTo>
                    <a:lnTo>
                      <a:pt x="219" y="0"/>
                    </a:lnTo>
                    <a:lnTo>
                      <a:pt x="0" y="7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4" name="Freeform 38"/>
              <p:cNvSpPr>
                <a:spLocks/>
              </p:cNvSpPr>
              <p:nvPr/>
            </p:nvSpPr>
            <p:spPr bwMode="auto">
              <a:xfrm>
                <a:off x="5834827" y="5786438"/>
                <a:ext cx="268287" cy="223837"/>
              </a:xfrm>
              <a:custGeom>
                <a:avLst/>
                <a:gdLst>
                  <a:gd name="T0" fmla="*/ 0 w 422"/>
                  <a:gd name="T1" fmla="*/ 2147483647 h 225"/>
                  <a:gd name="T2" fmla="*/ 2147483647 w 422"/>
                  <a:gd name="T3" fmla="*/ 0 h 225"/>
                  <a:gd name="T4" fmla="*/ 0 w 422"/>
                  <a:gd name="T5" fmla="*/ 2147483647 h 225"/>
                  <a:gd name="T6" fmla="*/ 0 60000 65536"/>
                  <a:gd name="T7" fmla="*/ 0 60000 65536"/>
                  <a:gd name="T8" fmla="*/ 0 60000 65536"/>
                  <a:gd name="T9" fmla="*/ 0 w 422"/>
                  <a:gd name="T10" fmla="*/ 0 h 225"/>
                  <a:gd name="T11" fmla="*/ 422 w 422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" h="225">
                    <a:moveTo>
                      <a:pt x="0" y="224"/>
                    </a:moveTo>
                    <a:lnTo>
                      <a:pt x="421" y="0"/>
                    </a:lnTo>
                    <a:lnTo>
                      <a:pt x="0" y="22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5" name="Freeform 39"/>
              <p:cNvSpPr>
                <a:spLocks/>
              </p:cNvSpPr>
              <p:nvPr/>
            </p:nvSpPr>
            <p:spPr bwMode="auto">
              <a:xfrm>
                <a:off x="6349178" y="5786438"/>
                <a:ext cx="323849" cy="223837"/>
              </a:xfrm>
              <a:custGeom>
                <a:avLst/>
                <a:gdLst>
                  <a:gd name="T0" fmla="*/ 0 w 431"/>
                  <a:gd name="T1" fmla="*/ 0 h 225"/>
                  <a:gd name="T2" fmla="*/ 2147483647 w 431"/>
                  <a:gd name="T3" fmla="*/ 2147483647 h 225"/>
                  <a:gd name="T4" fmla="*/ 0 w 431"/>
                  <a:gd name="T5" fmla="*/ 0 h 225"/>
                  <a:gd name="T6" fmla="*/ 0 60000 65536"/>
                  <a:gd name="T7" fmla="*/ 0 60000 65536"/>
                  <a:gd name="T8" fmla="*/ 0 60000 65536"/>
                  <a:gd name="T9" fmla="*/ 0 w 431"/>
                  <a:gd name="T10" fmla="*/ 0 h 225"/>
                  <a:gd name="T11" fmla="*/ 431 w 431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" h="225">
                    <a:moveTo>
                      <a:pt x="0" y="0"/>
                    </a:moveTo>
                    <a:lnTo>
                      <a:pt x="430" y="22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6" name="Freeform 40"/>
              <p:cNvSpPr>
                <a:spLocks/>
              </p:cNvSpPr>
              <p:nvPr/>
            </p:nvSpPr>
            <p:spPr bwMode="auto">
              <a:xfrm>
                <a:off x="6214238" y="4976812"/>
                <a:ext cx="45719" cy="314325"/>
              </a:xfrm>
              <a:custGeom>
                <a:avLst/>
                <a:gdLst>
                  <a:gd name="T0" fmla="*/ 0 w 1"/>
                  <a:gd name="T1" fmla="*/ 0 h 353"/>
                  <a:gd name="T2" fmla="*/ 0 w 1"/>
                  <a:gd name="T3" fmla="*/ 2147483647 h 353"/>
                  <a:gd name="T4" fmla="*/ 0 w 1"/>
                  <a:gd name="T5" fmla="*/ 0 h 35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3"/>
                  <a:gd name="T11" fmla="*/ 1 w 1"/>
                  <a:gd name="T12" fmla="*/ 353 h 3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3">
                    <a:moveTo>
                      <a:pt x="0" y="0"/>
                    </a:moveTo>
                    <a:lnTo>
                      <a:pt x="0" y="35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7" name="Freeform 41"/>
              <p:cNvSpPr>
                <a:spLocks/>
              </p:cNvSpPr>
              <p:nvPr/>
            </p:nvSpPr>
            <p:spPr bwMode="auto">
              <a:xfrm flipH="1">
                <a:off x="6166615" y="4224337"/>
                <a:ext cx="49212" cy="338138"/>
              </a:xfrm>
              <a:custGeom>
                <a:avLst/>
                <a:gdLst>
                  <a:gd name="T0" fmla="*/ 0 w 1"/>
                  <a:gd name="T1" fmla="*/ 0 h 323"/>
                  <a:gd name="T2" fmla="*/ 0 w 1"/>
                  <a:gd name="T3" fmla="*/ 2147483647 h 323"/>
                  <a:gd name="T4" fmla="*/ 0 w 1"/>
                  <a:gd name="T5" fmla="*/ 0 h 32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3"/>
                  <a:gd name="T11" fmla="*/ 1 w 1"/>
                  <a:gd name="T12" fmla="*/ 323 h 3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3">
                    <a:moveTo>
                      <a:pt x="0" y="0"/>
                    </a:moveTo>
                    <a:lnTo>
                      <a:pt x="0" y="32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8" name="Freeform 42"/>
              <p:cNvSpPr>
                <a:spLocks/>
              </p:cNvSpPr>
              <p:nvPr/>
            </p:nvSpPr>
            <p:spPr bwMode="auto">
              <a:xfrm>
                <a:off x="6120577" y="4689475"/>
                <a:ext cx="87313" cy="158750"/>
              </a:xfrm>
              <a:custGeom>
                <a:avLst/>
                <a:gdLst>
                  <a:gd name="T0" fmla="*/ 0 w 55"/>
                  <a:gd name="T1" fmla="*/ 2147483647 h 100"/>
                  <a:gd name="T2" fmla="*/ 2147483647 w 55"/>
                  <a:gd name="T3" fmla="*/ 0 h 100"/>
                  <a:gd name="T4" fmla="*/ 0 w 55"/>
                  <a:gd name="T5" fmla="*/ 2147483647 h 100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100"/>
                  <a:gd name="T11" fmla="*/ 55 w 55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100">
                    <a:moveTo>
                      <a:pt x="0" y="99"/>
                    </a:moveTo>
                    <a:lnTo>
                      <a:pt x="54" y="0"/>
                    </a:lnTo>
                    <a:lnTo>
                      <a:pt x="0" y="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9" name="Freeform 43"/>
              <p:cNvSpPr>
                <a:spLocks/>
              </p:cNvSpPr>
              <p:nvPr/>
            </p:nvSpPr>
            <p:spPr bwMode="auto">
              <a:xfrm>
                <a:off x="6206302" y="4702175"/>
                <a:ext cx="76200" cy="146050"/>
              </a:xfrm>
              <a:custGeom>
                <a:avLst/>
                <a:gdLst>
                  <a:gd name="T0" fmla="*/ 0 w 48"/>
                  <a:gd name="T1" fmla="*/ 0 h 92"/>
                  <a:gd name="T2" fmla="*/ 2147483647 w 48"/>
                  <a:gd name="T3" fmla="*/ 2147483647 h 92"/>
                  <a:gd name="T4" fmla="*/ 0 w 48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2"/>
                  <a:gd name="T11" fmla="*/ 48 w 48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2">
                    <a:moveTo>
                      <a:pt x="0" y="0"/>
                    </a:moveTo>
                    <a:lnTo>
                      <a:pt x="47" y="9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0" name="Rectangle 44"/>
              <p:cNvSpPr>
                <a:spLocks noChangeArrowheads="1"/>
              </p:cNvSpPr>
              <p:nvPr/>
            </p:nvSpPr>
            <p:spPr bwMode="auto">
              <a:xfrm>
                <a:off x="4998214" y="5967412"/>
                <a:ext cx="114141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Reserves</a:t>
                </a:r>
              </a:p>
            </p:txBody>
          </p:sp>
          <p:sp>
            <p:nvSpPr>
              <p:cNvPr id="6171" name="Rectangle 45"/>
              <p:cNvSpPr>
                <a:spLocks noChangeArrowheads="1"/>
              </p:cNvSpPr>
              <p:nvPr/>
            </p:nvSpPr>
            <p:spPr bwMode="auto">
              <a:xfrm>
                <a:off x="6444427" y="6010275"/>
                <a:ext cx="901700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Sailors</a:t>
                </a:r>
              </a:p>
            </p:txBody>
          </p:sp>
          <p:sp>
            <p:nvSpPr>
              <p:cNvPr id="6172" name="Rectangle 46"/>
              <p:cNvSpPr>
                <a:spLocks noChangeArrowheads="1"/>
              </p:cNvSpPr>
              <p:nvPr/>
            </p:nvSpPr>
            <p:spPr bwMode="auto">
              <a:xfrm>
                <a:off x="5850702" y="5486400"/>
                <a:ext cx="7985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sid=sid</a:t>
                </a:r>
              </a:p>
            </p:txBody>
          </p:sp>
          <p:sp>
            <p:nvSpPr>
              <p:cNvPr id="6173" name="Rectangle 47"/>
              <p:cNvSpPr>
                <a:spLocks noChangeArrowheads="1"/>
              </p:cNvSpPr>
              <p:nvPr/>
            </p:nvSpPr>
            <p:spPr bwMode="auto">
              <a:xfrm>
                <a:off x="5301427" y="4676775"/>
                <a:ext cx="95218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bid=100  </a:t>
                </a:r>
              </a:p>
            </p:txBody>
          </p:sp>
          <p:sp>
            <p:nvSpPr>
              <p:cNvPr id="6174" name="Rectangle 48"/>
              <p:cNvSpPr>
                <a:spLocks noChangeArrowheads="1"/>
              </p:cNvSpPr>
              <p:nvPr/>
            </p:nvSpPr>
            <p:spPr bwMode="auto">
              <a:xfrm>
                <a:off x="6290440" y="4643437"/>
                <a:ext cx="9763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rating &gt; 5</a:t>
                </a:r>
              </a:p>
            </p:txBody>
          </p:sp>
          <p:sp>
            <p:nvSpPr>
              <p:cNvPr id="6175" name="Rectangle 49"/>
              <p:cNvSpPr>
                <a:spLocks noChangeArrowheads="1"/>
              </p:cNvSpPr>
              <p:nvPr/>
            </p:nvSpPr>
            <p:spPr bwMode="auto">
              <a:xfrm>
                <a:off x="6004689" y="3843337"/>
                <a:ext cx="7445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77" name="Rectangle 51"/>
              <p:cNvSpPr>
                <a:spLocks noChangeArrowheads="1"/>
              </p:cNvSpPr>
              <p:nvPr/>
            </p:nvSpPr>
            <p:spPr bwMode="auto">
              <a:xfrm>
                <a:off x="7220234" y="4421873"/>
                <a:ext cx="1356141" cy="351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(On-the-fly)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274691" y="4752560"/>
                  <a:ext cx="1233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𝑆𝑎𝑣𝑒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4691" y="4752560"/>
                  <a:ext cx="123309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70" t="-2222" r="-396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068005" y="2595299"/>
            <a:ext cx="2858820" cy="3061115"/>
            <a:chOff x="1068005" y="2595299"/>
            <a:chExt cx="2858820" cy="3061115"/>
          </a:xfrm>
        </p:grpSpPr>
        <p:grpSp>
          <p:nvGrpSpPr>
            <p:cNvPr id="65" name="Group 64"/>
            <p:cNvGrpSpPr/>
            <p:nvPr/>
          </p:nvGrpSpPr>
          <p:grpSpPr>
            <a:xfrm>
              <a:off x="1068005" y="2595299"/>
              <a:ext cx="2858820" cy="3061115"/>
              <a:chOff x="4487307" y="3296823"/>
              <a:chExt cx="2858820" cy="3061115"/>
            </a:xfrm>
          </p:grpSpPr>
          <p:grpSp>
            <p:nvGrpSpPr>
              <p:cNvPr id="66" name="Group 60"/>
              <p:cNvGrpSpPr>
                <a:grpSpLocks/>
              </p:cNvGrpSpPr>
              <p:nvPr/>
            </p:nvGrpSpPr>
            <p:grpSpPr bwMode="auto">
              <a:xfrm>
                <a:off x="4998214" y="3806824"/>
                <a:ext cx="2347913" cy="2551114"/>
                <a:chOff x="4998214" y="3806824"/>
                <a:chExt cx="2347913" cy="2551114"/>
              </a:xfrm>
            </p:grpSpPr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5233165" y="4605337"/>
                  <a:ext cx="115888" cy="158750"/>
                </a:xfrm>
                <a:custGeom>
                  <a:avLst/>
                  <a:gdLst>
                    <a:gd name="T0" fmla="*/ 2147483647 w 73"/>
                    <a:gd name="T1" fmla="*/ 2147483647 h 100"/>
                    <a:gd name="T2" fmla="*/ 2147483647 w 73"/>
                    <a:gd name="T3" fmla="*/ 2147483647 h 100"/>
                    <a:gd name="T4" fmla="*/ 2147483647 w 73"/>
                    <a:gd name="T5" fmla="*/ 0 h 100"/>
                    <a:gd name="T6" fmla="*/ 2147483647 w 73"/>
                    <a:gd name="T7" fmla="*/ 2147483647 h 100"/>
                    <a:gd name="T8" fmla="*/ 0 w 73"/>
                    <a:gd name="T9" fmla="*/ 2147483647 h 100"/>
                    <a:gd name="T10" fmla="*/ 2147483647 w 73"/>
                    <a:gd name="T11" fmla="*/ 2147483647 h 100"/>
                    <a:gd name="T12" fmla="*/ 2147483647 w 73"/>
                    <a:gd name="T13" fmla="*/ 2147483647 h 100"/>
                    <a:gd name="T14" fmla="*/ 2147483647 w 73"/>
                    <a:gd name="T15" fmla="*/ 2147483647 h 100"/>
                    <a:gd name="T16" fmla="*/ 2147483647 w 73"/>
                    <a:gd name="T17" fmla="*/ 2147483647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100"/>
                    <a:gd name="T29" fmla="*/ 73 w 73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5291902" y="4622800"/>
                  <a:ext cx="103188" cy="1588"/>
                </a:xfrm>
                <a:custGeom>
                  <a:avLst/>
                  <a:gdLst>
                    <a:gd name="T0" fmla="*/ 0 w 65"/>
                    <a:gd name="T1" fmla="*/ 0 h 1"/>
                    <a:gd name="T2" fmla="*/ 2147483647 w 65"/>
                    <a:gd name="T3" fmla="*/ 0 h 1"/>
                    <a:gd name="T4" fmla="*/ 0 w 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"/>
                    <a:gd name="T11" fmla="*/ 65 w 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5930077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6017389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5888802" y="3806824"/>
                  <a:ext cx="174625" cy="1588"/>
                </a:xfrm>
                <a:custGeom>
                  <a:avLst/>
                  <a:gdLst>
                    <a:gd name="T0" fmla="*/ 0 w 110"/>
                    <a:gd name="T1" fmla="*/ 0 h 1"/>
                    <a:gd name="T2" fmla="*/ 2147483647 w 110"/>
                    <a:gd name="T3" fmla="*/ 0 h 1"/>
                    <a:gd name="T4" fmla="*/ 0 w 1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"/>
                    <a:gd name="T11" fmla="*/ 110 w 1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6376164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0 h 78"/>
                    <a:gd name="T2" fmla="*/ 2147483647 w 220"/>
                    <a:gd name="T3" fmla="*/ 214748364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7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2147483647 h 78"/>
                    <a:gd name="T2" fmla="*/ 2147483647 w 220"/>
                    <a:gd name="T3" fmla="*/ 0 h 78"/>
                    <a:gd name="T4" fmla="*/ 0 w 220"/>
                    <a:gd name="T5" fmla="*/ 214748364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8"/>
                <p:cNvSpPr>
                  <a:spLocks/>
                </p:cNvSpPr>
                <p:nvPr/>
              </p:nvSpPr>
              <p:spPr bwMode="auto">
                <a:xfrm>
                  <a:off x="5834827" y="5786438"/>
                  <a:ext cx="268287" cy="223837"/>
                </a:xfrm>
                <a:custGeom>
                  <a:avLst/>
                  <a:gdLst>
                    <a:gd name="T0" fmla="*/ 0 w 422"/>
                    <a:gd name="T1" fmla="*/ 2147483647 h 225"/>
                    <a:gd name="T2" fmla="*/ 2147483647 w 422"/>
                    <a:gd name="T3" fmla="*/ 0 h 225"/>
                    <a:gd name="T4" fmla="*/ 0 w 422"/>
                    <a:gd name="T5" fmla="*/ 2147483647 h 225"/>
                    <a:gd name="T6" fmla="*/ 0 60000 65536"/>
                    <a:gd name="T7" fmla="*/ 0 60000 65536"/>
                    <a:gd name="T8" fmla="*/ 0 60000 65536"/>
                    <a:gd name="T9" fmla="*/ 0 w 422"/>
                    <a:gd name="T10" fmla="*/ 0 h 225"/>
                    <a:gd name="T11" fmla="*/ 422 w 422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2" h="225">
                      <a:moveTo>
                        <a:pt x="0" y="224"/>
                      </a:moveTo>
                      <a:lnTo>
                        <a:pt x="421" y="0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39"/>
                <p:cNvSpPr>
                  <a:spLocks/>
                </p:cNvSpPr>
                <p:nvPr/>
              </p:nvSpPr>
              <p:spPr bwMode="auto">
                <a:xfrm>
                  <a:off x="6349178" y="5786438"/>
                  <a:ext cx="323849" cy="223837"/>
                </a:xfrm>
                <a:custGeom>
                  <a:avLst/>
                  <a:gdLst>
                    <a:gd name="T0" fmla="*/ 0 w 431"/>
                    <a:gd name="T1" fmla="*/ 0 h 225"/>
                    <a:gd name="T2" fmla="*/ 2147483647 w 431"/>
                    <a:gd name="T3" fmla="*/ 2147483647 h 225"/>
                    <a:gd name="T4" fmla="*/ 0 w 431"/>
                    <a:gd name="T5" fmla="*/ 0 h 225"/>
                    <a:gd name="T6" fmla="*/ 0 60000 65536"/>
                    <a:gd name="T7" fmla="*/ 0 60000 65536"/>
                    <a:gd name="T8" fmla="*/ 0 60000 65536"/>
                    <a:gd name="T9" fmla="*/ 0 w 431"/>
                    <a:gd name="T10" fmla="*/ 0 h 225"/>
                    <a:gd name="T11" fmla="*/ 431 w 431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" h="225">
                      <a:moveTo>
                        <a:pt x="0" y="0"/>
                      </a:moveTo>
                      <a:lnTo>
                        <a:pt x="430" y="2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40"/>
                <p:cNvSpPr>
                  <a:spLocks/>
                </p:cNvSpPr>
                <p:nvPr/>
              </p:nvSpPr>
              <p:spPr bwMode="auto">
                <a:xfrm>
                  <a:off x="6214238" y="4976812"/>
                  <a:ext cx="45719" cy="314325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2147483647 h 353"/>
                    <a:gd name="T4" fmla="*/ 0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41"/>
                <p:cNvSpPr>
                  <a:spLocks/>
                </p:cNvSpPr>
                <p:nvPr/>
              </p:nvSpPr>
              <p:spPr bwMode="auto">
                <a:xfrm flipH="1">
                  <a:off x="6166615" y="4224337"/>
                  <a:ext cx="49212" cy="338138"/>
                </a:xfrm>
                <a:custGeom>
                  <a:avLst/>
                  <a:gdLst>
                    <a:gd name="T0" fmla="*/ 0 w 1"/>
                    <a:gd name="T1" fmla="*/ 0 h 323"/>
                    <a:gd name="T2" fmla="*/ 0 w 1"/>
                    <a:gd name="T3" fmla="*/ 2147483647 h 323"/>
                    <a:gd name="T4" fmla="*/ 0 w 1"/>
                    <a:gd name="T5" fmla="*/ 0 h 32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23"/>
                    <a:gd name="T11" fmla="*/ 1 w 1"/>
                    <a:gd name="T12" fmla="*/ 323 h 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23">
                      <a:moveTo>
                        <a:pt x="0" y="0"/>
                      </a:moveTo>
                      <a:lnTo>
                        <a:pt x="0" y="3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42"/>
                <p:cNvSpPr>
                  <a:spLocks/>
                </p:cNvSpPr>
                <p:nvPr/>
              </p:nvSpPr>
              <p:spPr bwMode="auto">
                <a:xfrm>
                  <a:off x="6120577" y="4689475"/>
                  <a:ext cx="87313" cy="158750"/>
                </a:xfrm>
                <a:custGeom>
                  <a:avLst/>
                  <a:gdLst>
                    <a:gd name="T0" fmla="*/ 0 w 55"/>
                    <a:gd name="T1" fmla="*/ 2147483647 h 100"/>
                    <a:gd name="T2" fmla="*/ 2147483647 w 55"/>
                    <a:gd name="T3" fmla="*/ 0 h 100"/>
                    <a:gd name="T4" fmla="*/ 0 w 55"/>
                    <a:gd name="T5" fmla="*/ 2147483647 h 10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100"/>
                    <a:gd name="T11" fmla="*/ 55 w 55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100">
                      <a:moveTo>
                        <a:pt x="0" y="99"/>
                      </a:moveTo>
                      <a:lnTo>
                        <a:pt x="54" y="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43"/>
                <p:cNvSpPr>
                  <a:spLocks/>
                </p:cNvSpPr>
                <p:nvPr/>
              </p:nvSpPr>
              <p:spPr bwMode="auto">
                <a:xfrm>
                  <a:off x="6206302" y="4702175"/>
                  <a:ext cx="76200" cy="146050"/>
                </a:xfrm>
                <a:custGeom>
                  <a:avLst/>
                  <a:gdLst>
                    <a:gd name="T0" fmla="*/ 0 w 48"/>
                    <a:gd name="T1" fmla="*/ 0 h 92"/>
                    <a:gd name="T2" fmla="*/ 2147483647 w 48"/>
                    <a:gd name="T3" fmla="*/ 2147483647 h 92"/>
                    <a:gd name="T4" fmla="*/ 0 w 48"/>
                    <a:gd name="T5" fmla="*/ 0 h 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2"/>
                    <a:gd name="T11" fmla="*/ 48 w 48"/>
                    <a:gd name="T12" fmla="*/ 92 h 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2">
                      <a:moveTo>
                        <a:pt x="0" y="0"/>
                      </a:moveTo>
                      <a:lnTo>
                        <a:pt x="47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44"/>
                <p:cNvSpPr>
                  <a:spLocks noChangeArrowheads="1"/>
                </p:cNvSpPr>
                <p:nvPr/>
              </p:nvSpPr>
              <p:spPr bwMode="auto">
                <a:xfrm>
                  <a:off x="4998214" y="5967412"/>
                  <a:ext cx="1141413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Reserves</a:t>
                  </a:r>
                </a:p>
              </p:txBody>
            </p:sp>
            <p:sp>
              <p:nvSpPr>
                <p:cNvPr id="84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4427" y="6010275"/>
                  <a:ext cx="901700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Sailors</a:t>
                  </a:r>
                </a:p>
              </p:txBody>
            </p:sp>
            <p:sp>
              <p:nvSpPr>
                <p:cNvPr id="85" name="Rectangle 46"/>
                <p:cNvSpPr>
                  <a:spLocks noChangeArrowheads="1"/>
                </p:cNvSpPr>
                <p:nvPr/>
              </p:nvSpPr>
              <p:spPr bwMode="auto">
                <a:xfrm>
                  <a:off x="5850702" y="5486400"/>
                  <a:ext cx="7985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sid=sid</a:t>
                  </a:r>
                </a:p>
              </p:txBody>
            </p:sp>
            <p:sp>
              <p:nvSpPr>
                <p:cNvPr id="86" name="Rectangle 47"/>
                <p:cNvSpPr>
                  <a:spLocks noChangeArrowheads="1"/>
                </p:cNvSpPr>
                <p:nvPr/>
              </p:nvSpPr>
              <p:spPr bwMode="auto">
                <a:xfrm>
                  <a:off x="5301427" y="4676775"/>
                  <a:ext cx="952185" cy="305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bid=100  </a:t>
                  </a:r>
                </a:p>
              </p:txBody>
            </p:sp>
            <p:sp>
              <p:nvSpPr>
                <p:cNvPr id="87" name="Rectangle 48"/>
                <p:cNvSpPr>
                  <a:spLocks noChangeArrowheads="1"/>
                </p:cNvSpPr>
                <p:nvPr/>
              </p:nvSpPr>
              <p:spPr bwMode="auto">
                <a:xfrm>
                  <a:off x="6290440" y="4643437"/>
                  <a:ext cx="9763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rating &gt; 5</a:t>
                  </a:r>
                </a:p>
              </p:txBody>
            </p:sp>
            <p:sp>
              <p:nvSpPr>
                <p:cNvPr id="88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4689" y="3843337"/>
                  <a:ext cx="744538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sname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487307" y="3296823"/>
                    <a:ext cx="12262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More</m:t>
                          </m:r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I</m:t>
                          </m:r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O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7307" y="3296823"/>
                    <a:ext cx="122629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85" t="-4444" r="-497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Flowchart: Magnetic Disk 8"/>
            <p:cNvSpPr/>
            <p:nvPr/>
          </p:nvSpPr>
          <p:spPr>
            <a:xfrm>
              <a:off x="1103426" y="4179928"/>
              <a:ext cx="616012" cy="423735"/>
            </a:xfrm>
            <a:prstGeom prst="flowChartMagneticDisk">
              <a:avLst/>
            </a:prstGeom>
            <a:solidFill>
              <a:srgbClr val="3792A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Temp</a:t>
              </a:r>
            </a:p>
          </p:txBody>
        </p:sp>
        <p:sp>
          <p:nvSpPr>
            <p:cNvPr id="10" name="Bent-Up Arrow 9"/>
            <p:cNvSpPr/>
            <p:nvPr/>
          </p:nvSpPr>
          <p:spPr>
            <a:xfrm rot="10800000">
              <a:off x="1514996" y="3648226"/>
              <a:ext cx="1103775" cy="595312"/>
            </a:xfrm>
            <a:prstGeom prst="bentUpArrow">
              <a:avLst>
                <a:gd name="adj1" fmla="val 10938"/>
                <a:gd name="adj2" fmla="val 14724"/>
                <a:gd name="adj3" fmla="val 27163"/>
              </a:avLst>
            </a:prstGeom>
            <a:solidFill>
              <a:srgbClr val="FF717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>
              <a:off x="1207231" y="3105300"/>
              <a:ext cx="1208294" cy="1138556"/>
            </a:xfrm>
            <a:prstGeom prst="bentArrow">
              <a:avLst>
                <a:gd name="adj1" fmla="val 5703"/>
                <a:gd name="adj2" fmla="val 8447"/>
                <a:gd name="adj3" fmla="val 13275"/>
                <a:gd name="adj4" fmla="val 43750"/>
              </a:avLst>
            </a:prstGeom>
            <a:solidFill>
              <a:srgbClr val="FF717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ED192E-16F8-428E-8F70-7CAAB7EF0AD5}"/>
              </a:ext>
            </a:extLst>
          </p:cNvPr>
          <p:cNvSpPr txBox="1"/>
          <p:nvPr/>
        </p:nvSpPr>
        <p:spPr>
          <a:xfrm>
            <a:off x="1406869" y="3321408"/>
            <a:ext cx="1423945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</a:t>
            </a:r>
          </a:p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intermediate result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0AA6D2-2506-4108-A19D-BD0DF360F517}"/>
              </a:ext>
            </a:extLst>
          </p:cNvPr>
          <p:cNvSpPr txBox="1"/>
          <p:nvPr/>
        </p:nvSpPr>
        <p:spPr>
          <a:xfrm>
            <a:off x="870358" y="2924685"/>
            <a:ext cx="1423945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intermediate result</a:t>
            </a:r>
          </a:p>
        </p:txBody>
      </p:sp>
    </p:spTree>
    <p:extLst>
      <p:ext uri="{BB962C8B-B14F-4D97-AF65-F5344CB8AC3E}">
        <p14:creationId xmlns:p14="http://schemas.microsoft.com/office/powerpoint/2010/main" val="38505958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5699889" cy="110490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4300"/>
              </a:lnSpc>
            </a:pPr>
            <a:r>
              <a:rPr lang="en-US" dirty="0"/>
              <a:t>Plan Generation - </a:t>
            </a:r>
            <a:br>
              <a:rPr lang="en-US" dirty="0"/>
            </a:br>
            <a:r>
              <a:rPr lang="en-US" dirty="0"/>
              <a:t>Execution Plan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2619222"/>
            <a:ext cx="4010025" cy="1690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Reserves R, Sailors 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R.bid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=100 AND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S.rating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56"/>
              <p:cNvSpPr>
                <a:spLocks noChangeArrowheads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</a:t>
                </a:r>
                <a:r>
                  <a:rPr kumimoji="0" lang="en-US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sname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( 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bid=100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 rating&gt;5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(R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⋈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S))</a:t>
                </a:r>
              </a:p>
            </p:txBody>
          </p:sp>
        </mc:Choice>
        <mc:Fallback xmlns="">
          <p:sp>
            <p:nvSpPr>
              <p:cNvPr id="6154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blipFill rotWithShape="0">
                <a:blip r:embed="rId3"/>
                <a:stretch>
                  <a:fillRect l="-2763" t="-37143" r="-1711" b="-428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30504" y="457200"/>
            <a:ext cx="3351496" cy="2487613"/>
            <a:chOff x="5030504" y="457200"/>
            <a:chExt cx="3351496" cy="2487613"/>
          </a:xfrm>
        </p:grpSpPr>
        <p:grpSp>
          <p:nvGrpSpPr>
            <p:cNvPr id="6151" name="Group 57"/>
            <p:cNvGrpSpPr>
              <a:grpSpLocks/>
            </p:cNvGrpSpPr>
            <p:nvPr/>
          </p:nvGrpSpPr>
          <p:grpSpPr bwMode="auto">
            <a:xfrm>
              <a:off x="5638800" y="457200"/>
              <a:ext cx="2743200" cy="2487613"/>
              <a:chOff x="5791200" y="831850"/>
              <a:chExt cx="2743200" cy="2487613"/>
            </a:xfrm>
          </p:grpSpPr>
          <p:sp>
            <p:nvSpPr>
              <p:cNvPr id="6180" name="Freeform 7"/>
              <p:cNvSpPr>
                <a:spLocks/>
              </p:cNvSpPr>
              <p:nvPr/>
            </p:nvSpPr>
            <p:spPr bwMode="auto">
              <a:xfrm>
                <a:off x="6019800" y="1536700"/>
                <a:ext cx="107950" cy="139700"/>
              </a:xfrm>
              <a:custGeom>
                <a:avLst/>
                <a:gdLst>
                  <a:gd name="T0" fmla="*/ 2147483647 w 68"/>
                  <a:gd name="T1" fmla="*/ 2147483647 h 88"/>
                  <a:gd name="T2" fmla="*/ 2147483647 w 68"/>
                  <a:gd name="T3" fmla="*/ 2147483647 h 88"/>
                  <a:gd name="T4" fmla="*/ 2147483647 w 68"/>
                  <a:gd name="T5" fmla="*/ 0 h 88"/>
                  <a:gd name="T6" fmla="*/ 2147483647 w 68"/>
                  <a:gd name="T7" fmla="*/ 2147483647 h 88"/>
                  <a:gd name="T8" fmla="*/ 0 w 68"/>
                  <a:gd name="T9" fmla="*/ 2147483647 h 88"/>
                  <a:gd name="T10" fmla="*/ 2147483647 w 68"/>
                  <a:gd name="T11" fmla="*/ 2147483647 h 88"/>
                  <a:gd name="T12" fmla="*/ 2147483647 w 68"/>
                  <a:gd name="T13" fmla="*/ 2147483647 h 88"/>
                  <a:gd name="T14" fmla="*/ 2147483647 w 68"/>
                  <a:gd name="T15" fmla="*/ 2147483647 h 88"/>
                  <a:gd name="T16" fmla="*/ 2147483647 w 68"/>
                  <a:gd name="T17" fmla="*/ 2147483647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88"/>
                  <a:gd name="T29" fmla="*/ 68 w 68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88">
                    <a:moveTo>
                      <a:pt x="67" y="43"/>
                    </a:moveTo>
                    <a:lnTo>
                      <a:pt x="58" y="13"/>
                    </a:lnTo>
                    <a:lnTo>
                      <a:pt x="34" y="0"/>
                    </a:lnTo>
                    <a:lnTo>
                      <a:pt x="10" y="13"/>
                    </a:lnTo>
                    <a:lnTo>
                      <a:pt x="0" y="43"/>
                    </a:lnTo>
                    <a:lnTo>
                      <a:pt x="10" y="74"/>
                    </a:lnTo>
                    <a:lnTo>
                      <a:pt x="34" y="87"/>
                    </a:lnTo>
                    <a:lnTo>
                      <a:pt x="58" y="74"/>
                    </a:lnTo>
                    <a:lnTo>
                      <a:pt x="67" y="4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1" name="Freeform 8"/>
              <p:cNvSpPr>
                <a:spLocks/>
              </p:cNvSpPr>
              <p:nvPr/>
            </p:nvSpPr>
            <p:spPr bwMode="auto">
              <a:xfrm>
                <a:off x="6073775" y="1550987"/>
                <a:ext cx="98425" cy="1588"/>
              </a:xfrm>
              <a:custGeom>
                <a:avLst/>
                <a:gdLst>
                  <a:gd name="T0" fmla="*/ 0 w 62"/>
                  <a:gd name="T1" fmla="*/ 0 h 1"/>
                  <a:gd name="T2" fmla="*/ 2147483647 w 62"/>
                  <a:gd name="T3" fmla="*/ 0 h 1"/>
                  <a:gd name="T4" fmla="*/ 0 w 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"/>
                  <a:gd name="T11" fmla="*/ 62 w 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2" name="Freeform 9"/>
              <p:cNvSpPr>
                <a:spLocks/>
              </p:cNvSpPr>
              <p:nvPr/>
            </p:nvSpPr>
            <p:spPr bwMode="auto">
              <a:xfrm>
                <a:off x="669766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3" name="Freeform 10"/>
              <p:cNvSpPr>
                <a:spLocks/>
              </p:cNvSpPr>
              <p:nvPr/>
            </p:nvSpPr>
            <p:spPr bwMode="auto">
              <a:xfrm>
                <a:off x="678021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4" name="Freeform 11"/>
              <p:cNvSpPr>
                <a:spLocks/>
              </p:cNvSpPr>
              <p:nvPr/>
            </p:nvSpPr>
            <p:spPr bwMode="auto">
              <a:xfrm>
                <a:off x="6657976" y="831850"/>
                <a:ext cx="163513" cy="1588"/>
              </a:xfrm>
              <a:custGeom>
                <a:avLst/>
                <a:gdLst>
                  <a:gd name="T0" fmla="*/ 0 w 103"/>
                  <a:gd name="T1" fmla="*/ 0 h 1"/>
                  <a:gd name="T2" fmla="*/ 2147483647 w 103"/>
                  <a:gd name="T3" fmla="*/ 0 h 1"/>
                  <a:gd name="T4" fmla="*/ 0 w 10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3"/>
                  <a:gd name="T10" fmla="*/ 0 h 1"/>
                  <a:gd name="T11" fmla="*/ 103 w 10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" h="1">
                    <a:moveTo>
                      <a:pt x="0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5" name="Freeform 12"/>
              <p:cNvSpPr>
                <a:spLocks/>
              </p:cNvSpPr>
              <p:nvPr/>
            </p:nvSpPr>
            <p:spPr bwMode="auto">
              <a:xfrm>
                <a:off x="6831013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6" name="Freeform 13"/>
              <p:cNvSpPr>
                <a:spLocks/>
              </p:cNvSpPr>
              <p:nvPr/>
            </p:nvSpPr>
            <p:spPr bwMode="auto">
              <a:xfrm>
                <a:off x="7159625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7" name="Freeform 14"/>
              <p:cNvSpPr>
                <a:spLocks/>
              </p:cNvSpPr>
              <p:nvPr/>
            </p:nvSpPr>
            <p:spPr bwMode="auto">
              <a:xfrm>
                <a:off x="6831013" y="2403475"/>
                <a:ext cx="330200" cy="111125"/>
              </a:xfrm>
              <a:custGeom>
                <a:avLst/>
                <a:gdLst>
                  <a:gd name="T0" fmla="*/ 0 w 208"/>
                  <a:gd name="T1" fmla="*/ 0 h 70"/>
                  <a:gd name="T2" fmla="*/ 2147483647 w 208"/>
                  <a:gd name="T3" fmla="*/ 2147483647 h 70"/>
                  <a:gd name="T4" fmla="*/ 0 w 208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0"/>
                    </a:moveTo>
                    <a:lnTo>
                      <a:pt x="207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8" name="Freeform 15"/>
              <p:cNvSpPr>
                <a:spLocks/>
              </p:cNvSpPr>
              <p:nvPr/>
            </p:nvSpPr>
            <p:spPr bwMode="auto">
              <a:xfrm>
                <a:off x="6831013" y="2386013"/>
                <a:ext cx="330200" cy="111125"/>
              </a:xfrm>
              <a:custGeom>
                <a:avLst/>
                <a:gdLst>
                  <a:gd name="T0" fmla="*/ 0 w 208"/>
                  <a:gd name="T1" fmla="*/ 2147483647 h 70"/>
                  <a:gd name="T2" fmla="*/ 2147483647 w 208"/>
                  <a:gd name="T3" fmla="*/ 0 h 70"/>
                  <a:gd name="T4" fmla="*/ 0 w 208"/>
                  <a:gd name="T5" fmla="*/ 2147483647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69"/>
                    </a:moveTo>
                    <a:lnTo>
                      <a:pt x="207" y="0"/>
                    </a:lnTo>
                    <a:lnTo>
                      <a:pt x="0" y="6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9" name="Freeform 16"/>
              <p:cNvSpPr>
                <a:spLocks/>
              </p:cNvSpPr>
              <p:nvPr/>
            </p:nvSpPr>
            <p:spPr bwMode="auto">
              <a:xfrm>
                <a:off x="6551613" y="2719388"/>
                <a:ext cx="325438" cy="328612"/>
              </a:xfrm>
              <a:custGeom>
                <a:avLst/>
                <a:gdLst>
                  <a:gd name="T0" fmla="*/ 0 w 399"/>
                  <a:gd name="T1" fmla="*/ 2147483647 h 200"/>
                  <a:gd name="T2" fmla="*/ 2147483647 w 399"/>
                  <a:gd name="T3" fmla="*/ 0 h 200"/>
                  <a:gd name="T4" fmla="*/ 0 w 399"/>
                  <a:gd name="T5" fmla="*/ 2147483647 h 200"/>
                  <a:gd name="T6" fmla="*/ 0 60000 65536"/>
                  <a:gd name="T7" fmla="*/ 0 60000 65536"/>
                  <a:gd name="T8" fmla="*/ 0 60000 65536"/>
                  <a:gd name="T9" fmla="*/ 0 w 399"/>
                  <a:gd name="T10" fmla="*/ 0 h 200"/>
                  <a:gd name="T11" fmla="*/ 399 w 399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9" h="200">
                    <a:moveTo>
                      <a:pt x="0" y="199"/>
                    </a:moveTo>
                    <a:lnTo>
                      <a:pt x="398" y="0"/>
                    </a:lnTo>
                    <a:lnTo>
                      <a:pt x="0" y="1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0" name="Freeform 17"/>
              <p:cNvSpPr>
                <a:spLocks/>
              </p:cNvSpPr>
              <p:nvPr/>
            </p:nvSpPr>
            <p:spPr bwMode="auto">
              <a:xfrm>
                <a:off x="7108826" y="2719388"/>
                <a:ext cx="433387" cy="328612"/>
              </a:xfrm>
              <a:custGeom>
                <a:avLst/>
                <a:gdLst>
                  <a:gd name="T0" fmla="*/ 0 w 408"/>
                  <a:gd name="T1" fmla="*/ 0 h 200"/>
                  <a:gd name="T2" fmla="*/ 2147483647 w 408"/>
                  <a:gd name="T3" fmla="*/ 2147483647 h 200"/>
                  <a:gd name="T4" fmla="*/ 0 w 408"/>
                  <a:gd name="T5" fmla="*/ 0 h 200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200"/>
                  <a:gd name="T11" fmla="*/ 408 w 408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200">
                    <a:moveTo>
                      <a:pt x="0" y="0"/>
                    </a:moveTo>
                    <a:lnTo>
                      <a:pt x="407" y="1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1" name="Freeform 18"/>
              <p:cNvSpPr>
                <a:spLocks/>
              </p:cNvSpPr>
              <p:nvPr/>
            </p:nvSpPr>
            <p:spPr bwMode="auto">
              <a:xfrm>
                <a:off x="7007225" y="1828800"/>
                <a:ext cx="1588" cy="495300"/>
              </a:xfrm>
              <a:custGeom>
                <a:avLst/>
                <a:gdLst>
                  <a:gd name="T0" fmla="*/ 0 w 1"/>
                  <a:gd name="T1" fmla="*/ 0 h 312"/>
                  <a:gd name="T2" fmla="*/ 0 w 1"/>
                  <a:gd name="T3" fmla="*/ 2147483647 h 312"/>
                  <a:gd name="T4" fmla="*/ 0 w 1"/>
                  <a:gd name="T5" fmla="*/ 0 h 3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2"/>
                  <a:gd name="T11" fmla="*/ 1 w 1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2">
                    <a:moveTo>
                      <a:pt x="0" y="0"/>
                    </a:moveTo>
                    <a:lnTo>
                      <a:pt x="0" y="3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2" name="Freeform 19"/>
              <p:cNvSpPr>
                <a:spLocks/>
              </p:cNvSpPr>
              <p:nvPr/>
            </p:nvSpPr>
            <p:spPr bwMode="auto">
              <a:xfrm flipH="1">
                <a:off x="6975475" y="1136650"/>
                <a:ext cx="45719" cy="357188"/>
              </a:xfrm>
              <a:custGeom>
                <a:avLst/>
                <a:gdLst>
                  <a:gd name="T0" fmla="*/ 0 w 1"/>
                  <a:gd name="T1" fmla="*/ 0 h 286"/>
                  <a:gd name="T2" fmla="*/ 0 w 1"/>
                  <a:gd name="T3" fmla="*/ 2147483647 h 286"/>
                  <a:gd name="T4" fmla="*/ 0 w 1"/>
                  <a:gd name="T5" fmla="*/ 0 h 28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6"/>
                  <a:gd name="T11" fmla="*/ 1 w 1"/>
                  <a:gd name="T12" fmla="*/ 286 h 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6">
                    <a:moveTo>
                      <a:pt x="0" y="0"/>
                    </a:moveTo>
                    <a:lnTo>
                      <a:pt x="0" y="2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3" name="Freeform 20"/>
              <p:cNvSpPr>
                <a:spLocks/>
              </p:cNvSpPr>
              <p:nvPr/>
            </p:nvSpPr>
            <p:spPr bwMode="auto">
              <a:xfrm>
                <a:off x="6943726" y="1584325"/>
                <a:ext cx="71438" cy="147638"/>
              </a:xfrm>
              <a:custGeom>
                <a:avLst/>
                <a:gdLst>
                  <a:gd name="T0" fmla="*/ 0 w 45"/>
                  <a:gd name="T1" fmla="*/ 2147483647 h 93"/>
                  <a:gd name="T2" fmla="*/ 2147483647 w 45"/>
                  <a:gd name="T3" fmla="*/ 0 h 93"/>
                  <a:gd name="T4" fmla="*/ 0 w 45"/>
                  <a:gd name="T5" fmla="*/ 2147483647 h 9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3"/>
                  <a:gd name="T11" fmla="*/ 45 w 45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3">
                    <a:moveTo>
                      <a:pt x="0" y="92"/>
                    </a:moveTo>
                    <a:lnTo>
                      <a:pt x="44" y="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4" name="Freeform 21"/>
              <p:cNvSpPr>
                <a:spLocks/>
              </p:cNvSpPr>
              <p:nvPr/>
            </p:nvSpPr>
            <p:spPr bwMode="auto">
              <a:xfrm>
                <a:off x="7013576" y="1595438"/>
                <a:ext cx="68263" cy="136525"/>
              </a:xfrm>
              <a:custGeom>
                <a:avLst/>
                <a:gdLst>
                  <a:gd name="T0" fmla="*/ 0 w 43"/>
                  <a:gd name="T1" fmla="*/ 0 h 86"/>
                  <a:gd name="T2" fmla="*/ 2147483647 w 43"/>
                  <a:gd name="T3" fmla="*/ 2147483647 h 86"/>
                  <a:gd name="T4" fmla="*/ 0 w 43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86"/>
                  <a:gd name="T11" fmla="*/ 43 w 43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86">
                    <a:moveTo>
                      <a:pt x="0" y="0"/>
                    </a:moveTo>
                    <a:lnTo>
                      <a:pt x="42" y="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5" name="Rectangle 22"/>
              <p:cNvSpPr>
                <a:spLocks noChangeArrowheads="1"/>
              </p:cNvSpPr>
              <p:nvPr/>
            </p:nvSpPr>
            <p:spPr bwMode="auto">
              <a:xfrm>
                <a:off x="5791200" y="2971800"/>
                <a:ext cx="114141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Reserves</a:t>
                </a:r>
              </a:p>
            </p:txBody>
          </p:sp>
          <p:sp>
            <p:nvSpPr>
              <p:cNvPr id="6196" name="Rectangle 23"/>
              <p:cNvSpPr>
                <a:spLocks noChangeArrowheads="1"/>
              </p:cNvSpPr>
              <p:nvPr/>
            </p:nvSpPr>
            <p:spPr bwMode="auto">
              <a:xfrm>
                <a:off x="7237413" y="2971800"/>
                <a:ext cx="901700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Sailors</a:t>
                </a:r>
              </a:p>
            </p:txBody>
          </p:sp>
          <p:sp>
            <p:nvSpPr>
              <p:cNvPr id="6197" name="Rectangle 24"/>
              <p:cNvSpPr>
                <a:spLocks noChangeArrowheads="1"/>
              </p:cNvSpPr>
              <p:nvPr/>
            </p:nvSpPr>
            <p:spPr bwMode="auto">
              <a:xfrm>
                <a:off x="6632576" y="2438400"/>
                <a:ext cx="7985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sid=sid</a:t>
                </a:r>
              </a:p>
            </p:txBody>
          </p:sp>
          <p:sp>
            <p:nvSpPr>
              <p:cNvPr id="6198" name="Rectangle 25"/>
              <p:cNvSpPr>
                <a:spLocks noChangeArrowheads="1"/>
              </p:cNvSpPr>
              <p:nvPr/>
            </p:nvSpPr>
            <p:spPr bwMode="auto">
              <a:xfrm>
                <a:off x="6111875" y="1524000"/>
                <a:ext cx="8969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bid=100 </a:t>
                </a:r>
              </a:p>
            </p:txBody>
          </p:sp>
          <p:sp>
            <p:nvSpPr>
              <p:cNvPr id="6199" name="Rectangle 26"/>
              <p:cNvSpPr>
                <a:spLocks noChangeArrowheads="1"/>
              </p:cNvSpPr>
              <p:nvPr/>
            </p:nvSpPr>
            <p:spPr bwMode="auto">
              <a:xfrm>
                <a:off x="7024687" y="1524000"/>
                <a:ext cx="9763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rating &gt; 5</a:t>
                </a:r>
              </a:p>
            </p:txBody>
          </p:sp>
          <p:sp>
            <p:nvSpPr>
              <p:cNvPr id="6200" name="Rectangle 27"/>
              <p:cNvSpPr>
                <a:spLocks noChangeArrowheads="1"/>
              </p:cNvSpPr>
              <p:nvPr/>
            </p:nvSpPr>
            <p:spPr bwMode="auto">
              <a:xfrm>
                <a:off x="6745288" y="835025"/>
                <a:ext cx="7445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</a:p>
            </p:txBody>
          </p:sp>
          <p:sp>
            <p:nvSpPr>
              <p:cNvPr id="6201" name="Rectangle 54"/>
              <p:cNvSpPr>
                <a:spLocks noChangeArrowheads="1"/>
              </p:cNvSpPr>
              <p:nvPr/>
            </p:nvSpPr>
            <p:spPr bwMode="auto">
              <a:xfrm>
                <a:off x="7620000" y="838713"/>
                <a:ext cx="914400" cy="36676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RA Tree</a:t>
                </a:r>
              </a:p>
            </p:txBody>
          </p:sp>
        </p:grpSp>
        <p:sp>
          <p:nvSpPr>
            <p:cNvPr id="59" name="Down Arrow 58"/>
            <p:cNvSpPr/>
            <p:nvPr/>
          </p:nvSpPr>
          <p:spPr>
            <a:xfrm rot="16200000">
              <a:off x="5130436" y="1626755"/>
              <a:ext cx="484632" cy="68449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4572001" y="5421579"/>
            <a:ext cx="1248656" cy="22617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8214" y="3106484"/>
            <a:ext cx="3993386" cy="3251454"/>
            <a:chOff x="4998214" y="3106484"/>
            <a:chExt cx="3993386" cy="3251454"/>
          </a:xfrm>
        </p:grpSpPr>
        <p:grpSp>
          <p:nvGrpSpPr>
            <p:cNvPr id="5" name="Group 4"/>
            <p:cNvGrpSpPr/>
            <p:nvPr/>
          </p:nvGrpSpPr>
          <p:grpSpPr>
            <a:xfrm>
              <a:off x="4998214" y="3106484"/>
              <a:ext cx="3993386" cy="3251454"/>
              <a:chOff x="4998214" y="3106484"/>
              <a:chExt cx="3993386" cy="3251454"/>
            </a:xfrm>
          </p:grpSpPr>
          <p:grpSp>
            <p:nvGrpSpPr>
              <p:cNvPr id="6152" name="Group 60"/>
              <p:cNvGrpSpPr>
                <a:grpSpLocks/>
              </p:cNvGrpSpPr>
              <p:nvPr/>
            </p:nvGrpSpPr>
            <p:grpSpPr bwMode="auto">
              <a:xfrm>
                <a:off x="4998214" y="3767137"/>
                <a:ext cx="3993386" cy="2590801"/>
                <a:chOff x="4998214" y="3767137"/>
                <a:chExt cx="3993386" cy="2590801"/>
              </a:xfrm>
            </p:grpSpPr>
            <p:sp>
              <p:nvSpPr>
                <p:cNvPr id="6155" name="Freeform 29"/>
                <p:cNvSpPr>
                  <a:spLocks/>
                </p:cNvSpPr>
                <p:nvPr/>
              </p:nvSpPr>
              <p:spPr bwMode="auto">
                <a:xfrm>
                  <a:off x="5233165" y="4605337"/>
                  <a:ext cx="115888" cy="158750"/>
                </a:xfrm>
                <a:custGeom>
                  <a:avLst/>
                  <a:gdLst>
                    <a:gd name="T0" fmla="*/ 2147483647 w 73"/>
                    <a:gd name="T1" fmla="*/ 2147483647 h 100"/>
                    <a:gd name="T2" fmla="*/ 2147483647 w 73"/>
                    <a:gd name="T3" fmla="*/ 2147483647 h 100"/>
                    <a:gd name="T4" fmla="*/ 2147483647 w 73"/>
                    <a:gd name="T5" fmla="*/ 0 h 100"/>
                    <a:gd name="T6" fmla="*/ 2147483647 w 73"/>
                    <a:gd name="T7" fmla="*/ 2147483647 h 100"/>
                    <a:gd name="T8" fmla="*/ 0 w 73"/>
                    <a:gd name="T9" fmla="*/ 2147483647 h 100"/>
                    <a:gd name="T10" fmla="*/ 2147483647 w 73"/>
                    <a:gd name="T11" fmla="*/ 2147483647 h 100"/>
                    <a:gd name="T12" fmla="*/ 2147483647 w 73"/>
                    <a:gd name="T13" fmla="*/ 2147483647 h 100"/>
                    <a:gd name="T14" fmla="*/ 2147483647 w 73"/>
                    <a:gd name="T15" fmla="*/ 2147483647 h 100"/>
                    <a:gd name="T16" fmla="*/ 2147483647 w 73"/>
                    <a:gd name="T17" fmla="*/ 2147483647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100"/>
                    <a:gd name="T29" fmla="*/ 73 w 73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6" name="Freeform 30"/>
                <p:cNvSpPr>
                  <a:spLocks/>
                </p:cNvSpPr>
                <p:nvPr/>
              </p:nvSpPr>
              <p:spPr bwMode="auto">
                <a:xfrm>
                  <a:off x="5291902" y="4622800"/>
                  <a:ext cx="103188" cy="1588"/>
                </a:xfrm>
                <a:custGeom>
                  <a:avLst/>
                  <a:gdLst>
                    <a:gd name="T0" fmla="*/ 0 w 65"/>
                    <a:gd name="T1" fmla="*/ 0 h 1"/>
                    <a:gd name="T2" fmla="*/ 2147483647 w 65"/>
                    <a:gd name="T3" fmla="*/ 0 h 1"/>
                    <a:gd name="T4" fmla="*/ 0 w 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"/>
                    <a:gd name="T11" fmla="*/ 65 w 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7" name="Freeform 31"/>
                <p:cNvSpPr>
                  <a:spLocks/>
                </p:cNvSpPr>
                <p:nvPr/>
              </p:nvSpPr>
              <p:spPr bwMode="auto">
                <a:xfrm>
                  <a:off x="5930077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8" name="Freeform 32"/>
                <p:cNvSpPr>
                  <a:spLocks/>
                </p:cNvSpPr>
                <p:nvPr/>
              </p:nvSpPr>
              <p:spPr bwMode="auto">
                <a:xfrm>
                  <a:off x="6017389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9" name="Freeform 33"/>
                <p:cNvSpPr>
                  <a:spLocks/>
                </p:cNvSpPr>
                <p:nvPr/>
              </p:nvSpPr>
              <p:spPr bwMode="auto">
                <a:xfrm>
                  <a:off x="5888802" y="3806824"/>
                  <a:ext cx="174625" cy="1588"/>
                </a:xfrm>
                <a:custGeom>
                  <a:avLst/>
                  <a:gdLst>
                    <a:gd name="T0" fmla="*/ 0 w 110"/>
                    <a:gd name="T1" fmla="*/ 0 h 1"/>
                    <a:gd name="T2" fmla="*/ 2147483647 w 110"/>
                    <a:gd name="T3" fmla="*/ 0 h 1"/>
                    <a:gd name="T4" fmla="*/ 0 w 1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"/>
                    <a:gd name="T11" fmla="*/ 110 w 1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0" name="Freeform 34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1" name="Freeform 35"/>
                <p:cNvSpPr>
                  <a:spLocks/>
                </p:cNvSpPr>
                <p:nvPr/>
              </p:nvSpPr>
              <p:spPr bwMode="auto">
                <a:xfrm>
                  <a:off x="6376164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2" name="Freeform 36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0 h 78"/>
                    <a:gd name="T2" fmla="*/ 2147483647 w 220"/>
                    <a:gd name="T3" fmla="*/ 214748364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3" name="Freeform 37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2147483647 h 78"/>
                    <a:gd name="T2" fmla="*/ 2147483647 w 220"/>
                    <a:gd name="T3" fmla="*/ 0 h 78"/>
                    <a:gd name="T4" fmla="*/ 0 w 220"/>
                    <a:gd name="T5" fmla="*/ 214748364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38"/>
                <p:cNvSpPr>
                  <a:spLocks/>
                </p:cNvSpPr>
                <p:nvPr/>
              </p:nvSpPr>
              <p:spPr bwMode="auto">
                <a:xfrm>
                  <a:off x="5834827" y="5786438"/>
                  <a:ext cx="268287" cy="223837"/>
                </a:xfrm>
                <a:custGeom>
                  <a:avLst/>
                  <a:gdLst>
                    <a:gd name="T0" fmla="*/ 0 w 422"/>
                    <a:gd name="T1" fmla="*/ 2147483647 h 225"/>
                    <a:gd name="T2" fmla="*/ 2147483647 w 422"/>
                    <a:gd name="T3" fmla="*/ 0 h 225"/>
                    <a:gd name="T4" fmla="*/ 0 w 422"/>
                    <a:gd name="T5" fmla="*/ 2147483647 h 225"/>
                    <a:gd name="T6" fmla="*/ 0 60000 65536"/>
                    <a:gd name="T7" fmla="*/ 0 60000 65536"/>
                    <a:gd name="T8" fmla="*/ 0 60000 65536"/>
                    <a:gd name="T9" fmla="*/ 0 w 422"/>
                    <a:gd name="T10" fmla="*/ 0 h 225"/>
                    <a:gd name="T11" fmla="*/ 422 w 422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2" h="225">
                      <a:moveTo>
                        <a:pt x="0" y="224"/>
                      </a:moveTo>
                      <a:lnTo>
                        <a:pt x="421" y="0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39"/>
                <p:cNvSpPr>
                  <a:spLocks/>
                </p:cNvSpPr>
                <p:nvPr/>
              </p:nvSpPr>
              <p:spPr bwMode="auto">
                <a:xfrm>
                  <a:off x="6349178" y="5786438"/>
                  <a:ext cx="323849" cy="223837"/>
                </a:xfrm>
                <a:custGeom>
                  <a:avLst/>
                  <a:gdLst>
                    <a:gd name="T0" fmla="*/ 0 w 431"/>
                    <a:gd name="T1" fmla="*/ 0 h 225"/>
                    <a:gd name="T2" fmla="*/ 2147483647 w 431"/>
                    <a:gd name="T3" fmla="*/ 2147483647 h 225"/>
                    <a:gd name="T4" fmla="*/ 0 w 431"/>
                    <a:gd name="T5" fmla="*/ 0 h 225"/>
                    <a:gd name="T6" fmla="*/ 0 60000 65536"/>
                    <a:gd name="T7" fmla="*/ 0 60000 65536"/>
                    <a:gd name="T8" fmla="*/ 0 60000 65536"/>
                    <a:gd name="T9" fmla="*/ 0 w 431"/>
                    <a:gd name="T10" fmla="*/ 0 h 225"/>
                    <a:gd name="T11" fmla="*/ 431 w 431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" h="225">
                      <a:moveTo>
                        <a:pt x="0" y="0"/>
                      </a:moveTo>
                      <a:lnTo>
                        <a:pt x="430" y="2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40"/>
                <p:cNvSpPr>
                  <a:spLocks/>
                </p:cNvSpPr>
                <p:nvPr/>
              </p:nvSpPr>
              <p:spPr bwMode="auto">
                <a:xfrm>
                  <a:off x="6214238" y="4976812"/>
                  <a:ext cx="45719" cy="314325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2147483647 h 353"/>
                    <a:gd name="T4" fmla="*/ 0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41"/>
                <p:cNvSpPr>
                  <a:spLocks/>
                </p:cNvSpPr>
                <p:nvPr/>
              </p:nvSpPr>
              <p:spPr bwMode="auto">
                <a:xfrm flipH="1">
                  <a:off x="6166615" y="4224337"/>
                  <a:ext cx="49212" cy="338138"/>
                </a:xfrm>
                <a:custGeom>
                  <a:avLst/>
                  <a:gdLst>
                    <a:gd name="T0" fmla="*/ 0 w 1"/>
                    <a:gd name="T1" fmla="*/ 0 h 323"/>
                    <a:gd name="T2" fmla="*/ 0 w 1"/>
                    <a:gd name="T3" fmla="*/ 2147483647 h 323"/>
                    <a:gd name="T4" fmla="*/ 0 w 1"/>
                    <a:gd name="T5" fmla="*/ 0 h 32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23"/>
                    <a:gd name="T11" fmla="*/ 1 w 1"/>
                    <a:gd name="T12" fmla="*/ 323 h 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23">
                      <a:moveTo>
                        <a:pt x="0" y="0"/>
                      </a:moveTo>
                      <a:lnTo>
                        <a:pt x="0" y="3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42"/>
                <p:cNvSpPr>
                  <a:spLocks/>
                </p:cNvSpPr>
                <p:nvPr/>
              </p:nvSpPr>
              <p:spPr bwMode="auto">
                <a:xfrm>
                  <a:off x="6120577" y="4689475"/>
                  <a:ext cx="87313" cy="158750"/>
                </a:xfrm>
                <a:custGeom>
                  <a:avLst/>
                  <a:gdLst>
                    <a:gd name="T0" fmla="*/ 0 w 55"/>
                    <a:gd name="T1" fmla="*/ 2147483647 h 100"/>
                    <a:gd name="T2" fmla="*/ 2147483647 w 55"/>
                    <a:gd name="T3" fmla="*/ 0 h 100"/>
                    <a:gd name="T4" fmla="*/ 0 w 55"/>
                    <a:gd name="T5" fmla="*/ 2147483647 h 10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100"/>
                    <a:gd name="T11" fmla="*/ 55 w 55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100">
                      <a:moveTo>
                        <a:pt x="0" y="99"/>
                      </a:moveTo>
                      <a:lnTo>
                        <a:pt x="54" y="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43"/>
                <p:cNvSpPr>
                  <a:spLocks/>
                </p:cNvSpPr>
                <p:nvPr/>
              </p:nvSpPr>
              <p:spPr bwMode="auto">
                <a:xfrm>
                  <a:off x="6206302" y="4702175"/>
                  <a:ext cx="76200" cy="146050"/>
                </a:xfrm>
                <a:custGeom>
                  <a:avLst/>
                  <a:gdLst>
                    <a:gd name="T0" fmla="*/ 0 w 48"/>
                    <a:gd name="T1" fmla="*/ 0 h 92"/>
                    <a:gd name="T2" fmla="*/ 2147483647 w 48"/>
                    <a:gd name="T3" fmla="*/ 2147483647 h 92"/>
                    <a:gd name="T4" fmla="*/ 0 w 48"/>
                    <a:gd name="T5" fmla="*/ 0 h 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2"/>
                    <a:gd name="T11" fmla="*/ 48 w 48"/>
                    <a:gd name="T12" fmla="*/ 92 h 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2">
                      <a:moveTo>
                        <a:pt x="0" y="0"/>
                      </a:moveTo>
                      <a:lnTo>
                        <a:pt x="47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Rectangle 44"/>
                <p:cNvSpPr>
                  <a:spLocks noChangeArrowheads="1"/>
                </p:cNvSpPr>
                <p:nvPr/>
              </p:nvSpPr>
              <p:spPr bwMode="auto">
                <a:xfrm>
                  <a:off x="4998214" y="5967412"/>
                  <a:ext cx="1141413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Reserves</a:t>
                  </a:r>
                </a:p>
              </p:txBody>
            </p:sp>
            <p:sp>
              <p:nvSpPr>
                <p:cNvPr id="6171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4427" y="6010275"/>
                  <a:ext cx="901700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Sailors</a:t>
                  </a:r>
                </a:p>
              </p:txBody>
            </p:sp>
            <p:sp>
              <p:nvSpPr>
                <p:cNvPr id="6172" name="Rectangle 46"/>
                <p:cNvSpPr>
                  <a:spLocks noChangeArrowheads="1"/>
                </p:cNvSpPr>
                <p:nvPr/>
              </p:nvSpPr>
              <p:spPr bwMode="auto">
                <a:xfrm>
                  <a:off x="5850702" y="5486400"/>
                  <a:ext cx="7985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sid=sid</a:t>
                  </a:r>
                </a:p>
              </p:txBody>
            </p:sp>
            <p:sp>
              <p:nvSpPr>
                <p:cNvPr id="6173" name="Rectangle 47"/>
                <p:cNvSpPr>
                  <a:spLocks noChangeArrowheads="1"/>
                </p:cNvSpPr>
                <p:nvPr/>
              </p:nvSpPr>
              <p:spPr bwMode="auto">
                <a:xfrm>
                  <a:off x="5301427" y="4676775"/>
                  <a:ext cx="952185" cy="305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bid=100  </a:t>
                  </a:r>
                </a:p>
              </p:txBody>
            </p:sp>
            <p:sp>
              <p:nvSpPr>
                <p:cNvPr id="6174" name="Rectangle 48"/>
                <p:cNvSpPr>
                  <a:spLocks noChangeArrowheads="1"/>
                </p:cNvSpPr>
                <p:nvPr/>
              </p:nvSpPr>
              <p:spPr bwMode="auto">
                <a:xfrm>
                  <a:off x="6290440" y="4643437"/>
                  <a:ext cx="9763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rating &gt; 5</a:t>
                  </a:r>
                </a:p>
              </p:txBody>
            </p:sp>
            <p:sp>
              <p:nvSpPr>
                <p:cNvPr id="6175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4689" y="3843337"/>
                  <a:ext cx="744538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sname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Rectangle 50"/>
                <p:cNvSpPr>
                  <a:spLocks noChangeArrowheads="1"/>
                </p:cNvSpPr>
                <p:nvPr/>
              </p:nvSpPr>
              <p:spPr bwMode="auto">
                <a:xfrm>
                  <a:off x="6444427" y="5214937"/>
                  <a:ext cx="2547173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(Simple Nested Loops)</a:t>
                  </a:r>
                </a:p>
              </p:txBody>
            </p:sp>
            <p:sp>
              <p:nvSpPr>
                <p:cNvPr id="6177" name="Rectangle 51"/>
                <p:cNvSpPr>
                  <a:spLocks noChangeArrowheads="1"/>
                </p:cNvSpPr>
                <p:nvPr/>
              </p:nvSpPr>
              <p:spPr bwMode="auto">
                <a:xfrm>
                  <a:off x="7266753" y="448219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8" name="Rectangle 52"/>
                <p:cNvSpPr>
                  <a:spLocks noChangeArrowheads="1"/>
                </p:cNvSpPr>
                <p:nvPr/>
              </p:nvSpPr>
              <p:spPr bwMode="auto">
                <a:xfrm>
                  <a:off x="6749227" y="376713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9" name="Rectangle 55"/>
                <p:cNvSpPr>
                  <a:spLocks noChangeArrowheads="1"/>
                </p:cNvSpPr>
                <p:nvPr/>
              </p:nvSpPr>
              <p:spPr bwMode="auto">
                <a:xfrm>
                  <a:off x="7769240" y="5764743"/>
                  <a:ext cx="615920" cy="36676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Plan</a:t>
                  </a:r>
                </a:p>
              </p:txBody>
            </p:sp>
          </p:grpSp>
          <p:sp>
            <p:nvSpPr>
              <p:cNvPr id="2" name="Down Arrow 1"/>
              <p:cNvSpPr/>
              <p:nvPr/>
            </p:nvSpPr>
            <p:spPr>
              <a:xfrm>
                <a:off x="6724651" y="3106484"/>
                <a:ext cx="484632" cy="521208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𝑆𝑎𝑣𝑒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70" t="-2174" r="-4455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𝑆𝑎𝑣𝑒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70" t="-4444" r="-396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3B3AAAD-480E-401F-9606-D17E659D9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4" y="4744243"/>
            <a:ext cx="422058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51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5699889" cy="110490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4300"/>
              </a:lnSpc>
            </a:pPr>
            <a:r>
              <a:rPr lang="en-US" dirty="0"/>
              <a:t>Plan Generation - </a:t>
            </a:r>
            <a:br>
              <a:rPr lang="en-US" dirty="0"/>
            </a:br>
            <a:r>
              <a:rPr lang="en-US" dirty="0"/>
              <a:t>Execution 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56"/>
              <p:cNvSpPr>
                <a:spLocks noChangeArrowheads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</a:t>
                </a:r>
                <a:r>
                  <a:rPr kumimoji="0" lang="en-US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sname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( 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bid=100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 rating&gt;5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(R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⋈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S))</a:t>
                </a:r>
              </a:p>
            </p:txBody>
          </p:sp>
        </mc:Choice>
        <mc:Fallback xmlns="">
          <p:sp>
            <p:nvSpPr>
              <p:cNvPr id="6154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blipFill rotWithShape="0">
                <a:blip r:embed="rId3"/>
                <a:stretch>
                  <a:fillRect l="-2763" t="-37143" r="-1711" b="-428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30504" y="457200"/>
            <a:ext cx="3351496" cy="2487613"/>
            <a:chOff x="5030504" y="457200"/>
            <a:chExt cx="3351496" cy="2487613"/>
          </a:xfrm>
        </p:grpSpPr>
        <p:grpSp>
          <p:nvGrpSpPr>
            <p:cNvPr id="6151" name="Group 57"/>
            <p:cNvGrpSpPr>
              <a:grpSpLocks/>
            </p:cNvGrpSpPr>
            <p:nvPr/>
          </p:nvGrpSpPr>
          <p:grpSpPr bwMode="auto">
            <a:xfrm>
              <a:off x="5638800" y="457200"/>
              <a:ext cx="2743200" cy="2487613"/>
              <a:chOff x="5791200" y="831850"/>
              <a:chExt cx="2743200" cy="2487613"/>
            </a:xfrm>
          </p:grpSpPr>
          <p:sp>
            <p:nvSpPr>
              <p:cNvPr id="6180" name="Freeform 7"/>
              <p:cNvSpPr>
                <a:spLocks/>
              </p:cNvSpPr>
              <p:nvPr/>
            </p:nvSpPr>
            <p:spPr bwMode="auto">
              <a:xfrm>
                <a:off x="6019800" y="1536700"/>
                <a:ext cx="107950" cy="139700"/>
              </a:xfrm>
              <a:custGeom>
                <a:avLst/>
                <a:gdLst>
                  <a:gd name="T0" fmla="*/ 2147483647 w 68"/>
                  <a:gd name="T1" fmla="*/ 2147483647 h 88"/>
                  <a:gd name="T2" fmla="*/ 2147483647 w 68"/>
                  <a:gd name="T3" fmla="*/ 2147483647 h 88"/>
                  <a:gd name="T4" fmla="*/ 2147483647 w 68"/>
                  <a:gd name="T5" fmla="*/ 0 h 88"/>
                  <a:gd name="T6" fmla="*/ 2147483647 w 68"/>
                  <a:gd name="T7" fmla="*/ 2147483647 h 88"/>
                  <a:gd name="T8" fmla="*/ 0 w 68"/>
                  <a:gd name="T9" fmla="*/ 2147483647 h 88"/>
                  <a:gd name="T10" fmla="*/ 2147483647 w 68"/>
                  <a:gd name="T11" fmla="*/ 2147483647 h 88"/>
                  <a:gd name="T12" fmla="*/ 2147483647 w 68"/>
                  <a:gd name="T13" fmla="*/ 2147483647 h 88"/>
                  <a:gd name="T14" fmla="*/ 2147483647 w 68"/>
                  <a:gd name="T15" fmla="*/ 2147483647 h 88"/>
                  <a:gd name="T16" fmla="*/ 2147483647 w 68"/>
                  <a:gd name="T17" fmla="*/ 2147483647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88"/>
                  <a:gd name="T29" fmla="*/ 68 w 68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88">
                    <a:moveTo>
                      <a:pt x="67" y="43"/>
                    </a:moveTo>
                    <a:lnTo>
                      <a:pt x="58" y="13"/>
                    </a:lnTo>
                    <a:lnTo>
                      <a:pt x="34" y="0"/>
                    </a:lnTo>
                    <a:lnTo>
                      <a:pt x="10" y="13"/>
                    </a:lnTo>
                    <a:lnTo>
                      <a:pt x="0" y="43"/>
                    </a:lnTo>
                    <a:lnTo>
                      <a:pt x="10" y="74"/>
                    </a:lnTo>
                    <a:lnTo>
                      <a:pt x="34" y="87"/>
                    </a:lnTo>
                    <a:lnTo>
                      <a:pt x="58" y="74"/>
                    </a:lnTo>
                    <a:lnTo>
                      <a:pt x="67" y="4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1" name="Freeform 8"/>
              <p:cNvSpPr>
                <a:spLocks/>
              </p:cNvSpPr>
              <p:nvPr/>
            </p:nvSpPr>
            <p:spPr bwMode="auto">
              <a:xfrm>
                <a:off x="6073775" y="1550987"/>
                <a:ext cx="98425" cy="1588"/>
              </a:xfrm>
              <a:custGeom>
                <a:avLst/>
                <a:gdLst>
                  <a:gd name="T0" fmla="*/ 0 w 62"/>
                  <a:gd name="T1" fmla="*/ 0 h 1"/>
                  <a:gd name="T2" fmla="*/ 2147483647 w 62"/>
                  <a:gd name="T3" fmla="*/ 0 h 1"/>
                  <a:gd name="T4" fmla="*/ 0 w 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"/>
                  <a:gd name="T11" fmla="*/ 62 w 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2" name="Freeform 9"/>
              <p:cNvSpPr>
                <a:spLocks/>
              </p:cNvSpPr>
              <p:nvPr/>
            </p:nvSpPr>
            <p:spPr bwMode="auto">
              <a:xfrm>
                <a:off x="669766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3" name="Freeform 10"/>
              <p:cNvSpPr>
                <a:spLocks/>
              </p:cNvSpPr>
              <p:nvPr/>
            </p:nvSpPr>
            <p:spPr bwMode="auto">
              <a:xfrm>
                <a:off x="678021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4" name="Freeform 11"/>
              <p:cNvSpPr>
                <a:spLocks/>
              </p:cNvSpPr>
              <p:nvPr/>
            </p:nvSpPr>
            <p:spPr bwMode="auto">
              <a:xfrm>
                <a:off x="6657976" y="831850"/>
                <a:ext cx="163513" cy="1588"/>
              </a:xfrm>
              <a:custGeom>
                <a:avLst/>
                <a:gdLst>
                  <a:gd name="T0" fmla="*/ 0 w 103"/>
                  <a:gd name="T1" fmla="*/ 0 h 1"/>
                  <a:gd name="T2" fmla="*/ 2147483647 w 103"/>
                  <a:gd name="T3" fmla="*/ 0 h 1"/>
                  <a:gd name="T4" fmla="*/ 0 w 10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3"/>
                  <a:gd name="T10" fmla="*/ 0 h 1"/>
                  <a:gd name="T11" fmla="*/ 103 w 10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" h="1">
                    <a:moveTo>
                      <a:pt x="0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5" name="Freeform 12"/>
              <p:cNvSpPr>
                <a:spLocks/>
              </p:cNvSpPr>
              <p:nvPr/>
            </p:nvSpPr>
            <p:spPr bwMode="auto">
              <a:xfrm>
                <a:off x="6831013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6" name="Freeform 13"/>
              <p:cNvSpPr>
                <a:spLocks/>
              </p:cNvSpPr>
              <p:nvPr/>
            </p:nvSpPr>
            <p:spPr bwMode="auto">
              <a:xfrm>
                <a:off x="7159625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7" name="Freeform 14"/>
              <p:cNvSpPr>
                <a:spLocks/>
              </p:cNvSpPr>
              <p:nvPr/>
            </p:nvSpPr>
            <p:spPr bwMode="auto">
              <a:xfrm>
                <a:off x="6831013" y="2403475"/>
                <a:ext cx="330200" cy="111125"/>
              </a:xfrm>
              <a:custGeom>
                <a:avLst/>
                <a:gdLst>
                  <a:gd name="T0" fmla="*/ 0 w 208"/>
                  <a:gd name="T1" fmla="*/ 0 h 70"/>
                  <a:gd name="T2" fmla="*/ 2147483647 w 208"/>
                  <a:gd name="T3" fmla="*/ 2147483647 h 70"/>
                  <a:gd name="T4" fmla="*/ 0 w 208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0"/>
                    </a:moveTo>
                    <a:lnTo>
                      <a:pt x="207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8" name="Freeform 15"/>
              <p:cNvSpPr>
                <a:spLocks/>
              </p:cNvSpPr>
              <p:nvPr/>
            </p:nvSpPr>
            <p:spPr bwMode="auto">
              <a:xfrm>
                <a:off x="6831013" y="2386013"/>
                <a:ext cx="330200" cy="111125"/>
              </a:xfrm>
              <a:custGeom>
                <a:avLst/>
                <a:gdLst>
                  <a:gd name="T0" fmla="*/ 0 w 208"/>
                  <a:gd name="T1" fmla="*/ 2147483647 h 70"/>
                  <a:gd name="T2" fmla="*/ 2147483647 w 208"/>
                  <a:gd name="T3" fmla="*/ 0 h 70"/>
                  <a:gd name="T4" fmla="*/ 0 w 208"/>
                  <a:gd name="T5" fmla="*/ 2147483647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69"/>
                    </a:moveTo>
                    <a:lnTo>
                      <a:pt x="207" y="0"/>
                    </a:lnTo>
                    <a:lnTo>
                      <a:pt x="0" y="6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9" name="Freeform 16"/>
              <p:cNvSpPr>
                <a:spLocks/>
              </p:cNvSpPr>
              <p:nvPr/>
            </p:nvSpPr>
            <p:spPr bwMode="auto">
              <a:xfrm>
                <a:off x="6551613" y="2719388"/>
                <a:ext cx="325438" cy="328612"/>
              </a:xfrm>
              <a:custGeom>
                <a:avLst/>
                <a:gdLst>
                  <a:gd name="T0" fmla="*/ 0 w 399"/>
                  <a:gd name="T1" fmla="*/ 2147483647 h 200"/>
                  <a:gd name="T2" fmla="*/ 2147483647 w 399"/>
                  <a:gd name="T3" fmla="*/ 0 h 200"/>
                  <a:gd name="T4" fmla="*/ 0 w 399"/>
                  <a:gd name="T5" fmla="*/ 2147483647 h 200"/>
                  <a:gd name="T6" fmla="*/ 0 60000 65536"/>
                  <a:gd name="T7" fmla="*/ 0 60000 65536"/>
                  <a:gd name="T8" fmla="*/ 0 60000 65536"/>
                  <a:gd name="T9" fmla="*/ 0 w 399"/>
                  <a:gd name="T10" fmla="*/ 0 h 200"/>
                  <a:gd name="T11" fmla="*/ 399 w 399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9" h="200">
                    <a:moveTo>
                      <a:pt x="0" y="199"/>
                    </a:moveTo>
                    <a:lnTo>
                      <a:pt x="398" y="0"/>
                    </a:lnTo>
                    <a:lnTo>
                      <a:pt x="0" y="1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0" name="Freeform 17"/>
              <p:cNvSpPr>
                <a:spLocks/>
              </p:cNvSpPr>
              <p:nvPr/>
            </p:nvSpPr>
            <p:spPr bwMode="auto">
              <a:xfrm>
                <a:off x="7108826" y="2719388"/>
                <a:ext cx="433387" cy="328612"/>
              </a:xfrm>
              <a:custGeom>
                <a:avLst/>
                <a:gdLst>
                  <a:gd name="T0" fmla="*/ 0 w 408"/>
                  <a:gd name="T1" fmla="*/ 0 h 200"/>
                  <a:gd name="T2" fmla="*/ 2147483647 w 408"/>
                  <a:gd name="T3" fmla="*/ 2147483647 h 200"/>
                  <a:gd name="T4" fmla="*/ 0 w 408"/>
                  <a:gd name="T5" fmla="*/ 0 h 200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200"/>
                  <a:gd name="T11" fmla="*/ 408 w 408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200">
                    <a:moveTo>
                      <a:pt x="0" y="0"/>
                    </a:moveTo>
                    <a:lnTo>
                      <a:pt x="407" y="1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1" name="Freeform 18"/>
              <p:cNvSpPr>
                <a:spLocks/>
              </p:cNvSpPr>
              <p:nvPr/>
            </p:nvSpPr>
            <p:spPr bwMode="auto">
              <a:xfrm>
                <a:off x="7007225" y="1828800"/>
                <a:ext cx="1588" cy="495300"/>
              </a:xfrm>
              <a:custGeom>
                <a:avLst/>
                <a:gdLst>
                  <a:gd name="T0" fmla="*/ 0 w 1"/>
                  <a:gd name="T1" fmla="*/ 0 h 312"/>
                  <a:gd name="T2" fmla="*/ 0 w 1"/>
                  <a:gd name="T3" fmla="*/ 2147483647 h 312"/>
                  <a:gd name="T4" fmla="*/ 0 w 1"/>
                  <a:gd name="T5" fmla="*/ 0 h 3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2"/>
                  <a:gd name="T11" fmla="*/ 1 w 1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2">
                    <a:moveTo>
                      <a:pt x="0" y="0"/>
                    </a:moveTo>
                    <a:lnTo>
                      <a:pt x="0" y="3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2" name="Freeform 19"/>
              <p:cNvSpPr>
                <a:spLocks/>
              </p:cNvSpPr>
              <p:nvPr/>
            </p:nvSpPr>
            <p:spPr bwMode="auto">
              <a:xfrm flipH="1">
                <a:off x="6975475" y="1136650"/>
                <a:ext cx="45719" cy="357188"/>
              </a:xfrm>
              <a:custGeom>
                <a:avLst/>
                <a:gdLst>
                  <a:gd name="T0" fmla="*/ 0 w 1"/>
                  <a:gd name="T1" fmla="*/ 0 h 286"/>
                  <a:gd name="T2" fmla="*/ 0 w 1"/>
                  <a:gd name="T3" fmla="*/ 2147483647 h 286"/>
                  <a:gd name="T4" fmla="*/ 0 w 1"/>
                  <a:gd name="T5" fmla="*/ 0 h 28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6"/>
                  <a:gd name="T11" fmla="*/ 1 w 1"/>
                  <a:gd name="T12" fmla="*/ 286 h 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6">
                    <a:moveTo>
                      <a:pt x="0" y="0"/>
                    </a:moveTo>
                    <a:lnTo>
                      <a:pt x="0" y="2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3" name="Freeform 20"/>
              <p:cNvSpPr>
                <a:spLocks/>
              </p:cNvSpPr>
              <p:nvPr/>
            </p:nvSpPr>
            <p:spPr bwMode="auto">
              <a:xfrm>
                <a:off x="6943726" y="1584325"/>
                <a:ext cx="71438" cy="147638"/>
              </a:xfrm>
              <a:custGeom>
                <a:avLst/>
                <a:gdLst>
                  <a:gd name="T0" fmla="*/ 0 w 45"/>
                  <a:gd name="T1" fmla="*/ 2147483647 h 93"/>
                  <a:gd name="T2" fmla="*/ 2147483647 w 45"/>
                  <a:gd name="T3" fmla="*/ 0 h 93"/>
                  <a:gd name="T4" fmla="*/ 0 w 45"/>
                  <a:gd name="T5" fmla="*/ 2147483647 h 9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3"/>
                  <a:gd name="T11" fmla="*/ 45 w 45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3">
                    <a:moveTo>
                      <a:pt x="0" y="92"/>
                    </a:moveTo>
                    <a:lnTo>
                      <a:pt x="44" y="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4" name="Freeform 21"/>
              <p:cNvSpPr>
                <a:spLocks/>
              </p:cNvSpPr>
              <p:nvPr/>
            </p:nvSpPr>
            <p:spPr bwMode="auto">
              <a:xfrm>
                <a:off x="7013576" y="1595438"/>
                <a:ext cx="68263" cy="136525"/>
              </a:xfrm>
              <a:custGeom>
                <a:avLst/>
                <a:gdLst>
                  <a:gd name="T0" fmla="*/ 0 w 43"/>
                  <a:gd name="T1" fmla="*/ 0 h 86"/>
                  <a:gd name="T2" fmla="*/ 2147483647 w 43"/>
                  <a:gd name="T3" fmla="*/ 2147483647 h 86"/>
                  <a:gd name="T4" fmla="*/ 0 w 43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86"/>
                  <a:gd name="T11" fmla="*/ 43 w 43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86">
                    <a:moveTo>
                      <a:pt x="0" y="0"/>
                    </a:moveTo>
                    <a:lnTo>
                      <a:pt x="42" y="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5" name="Rectangle 22"/>
              <p:cNvSpPr>
                <a:spLocks noChangeArrowheads="1"/>
              </p:cNvSpPr>
              <p:nvPr/>
            </p:nvSpPr>
            <p:spPr bwMode="auto">
              <a:xfrm>
                <a:off x="5791200" y="2971800"/>
                <a:ext cx="114141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Reserves</a:t>
                </a:r>
              </a:p>
            </p:txBody>
          </p:sp>
          <p:sp>
            <p:nvSpPr>
              <p:cNvPr id="6196" name="Rectangle 23"/>
              <p:cNvSpPr>
                <a:spLocks noChangeArrowheads="1"/>
              </p:cNvSpPr>
              <p:nvPr/>
            </p:nvSpPr>
            <p:spPr bwMode="auto">
              <a:xfrm>
                <a:off x="7237413" y="2971800"/>
                <a:ext cx="901700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Sailors</a:t>
                </a:r>
              </a:p>
            </p:txBody>
          </p:sp>
          <p:sp>
            <p:nvSpPr>
              <p:cNvPr id="6197" name="Rectangle 24"/>
              <p:cNvSpPr>
                <a:spLocks noChangeArrowheads="1"/>
              </p:cNvSpPr>
              <p:nvPr/>
            </p:nvSpPr>
            <p:spPr bwMode="auto">
              <a:xfrm>
                <a:off x="6632576" y="2438400"/>
                <a:ext cx="7985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sid=sid</a:t>
                </a:r>
              </a:p>
            </p:txBody>
          </p:sp>
          <p:sp>
            <p:nvSpPr>
              <p:cNvPr id="6198" name="Rectangle 25"/>
              <p:cNvSpPr>
                <a:spLocks noChangeArrowheads="1"/>
              </p:cNvSpPr>
              <p:nvPr/>
            </p:nvSpPr>
            <p:spPr bwMode="auto">
              <a:xfrm>
                <a:off x="6111875" y="1524000"/>
                <a:ext cx="8969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bid=100 </a:t>
                </a:r>
              </a:p>
            </p:txBody>
          </p:sp>
          <p:sp>
            <p:nvSpPr>
              <p:cNvPr id="6199" name="Rectangle 26"/>
              <p:cNvSpPr>
                <a:spLocks noChangeArrowheads="1"/>
              </p:cNvSpPr>
              <p:nvPr/>
            </p:nvSpPr>
            <p:spPr bwMode="auto">
              <a:xfrm>
                <a:off x="7024687" y="1524000"/>
                <a:ext cx="9763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rating &gt; 5</a:t>
                </a:r>
              </a:p>
            </p:txBody>
          </p:sp>
          <p:sp>
            <p:nvSpPr>
              <p:cNvPr id="6200" name="Rectangle 27"/>
              <p:cNvSpPr>
                <a:spLocks noChangeArrowheads="1"/>
              </p:cNvSpPr>
              <p:nvPr/>
            </p:nvSpPr>
            <p:spPr bwMode="auto">
              <a:xfrm>
                <a:off x="6745288" y="835025"/>
                <a:ext cx="7445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</a:p>
            </p:txBody>
          </p:sp>
          <p:sp>
            <p:nvSpPr>
              <p:cNvPr id="6201" name="Rectangle 54"/>
              <p:cNvSpPr>
                <a:spLocks noChangeArrowheads="1"/>
              </p:cNvSpPr>
              <p:nvPr/>
            </p:nvSpPr>
            <p:spPr bwMode="auto">
              <a:xfrm>
                <a:off x="7620000" y="838713"/>
                <a:ext cx="914400" cy="36676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RA Tree</a:t>
                </a:r>
              </a:p>
            </p:txBody>
          </p:sp>
        </p:grpSp>
        <p:sp>
          <p:nvSpPr>
            <p:cNvPr id="59" name="Down Arrow 58"/>
            <p:cNvSpPr/>
            <p:nvPr/>
          </p:nvSpPr>
          <p:spPr>
            <a:xfrm rot="16200000">
              <a:off x="5130436" y="1626755"/>
              <a:ext cx="484632" cy="68449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4572001" y="5421579"/>
            <a:ext cx="1248656" cy="22617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8214" y="3106484"/>
            <a:ext cx="3993386" cy="3251454"/>
            <a:chOff x="4998214" y="3106484"/>
            <a:chExt cx="3993386" cy="3251454"/>
          </a:xfrm>
        </p:grpSpPr>
        <p:grpSp>
          <p:nvGrpSpPr>
            <p:cNvPr id="5" name="Group 4"/>
            <p:cNvGrpSpPr/>
            <p:nvPr/>
          </p:nvGrpSpPr>
          <p:grpSpPr>
            <a:xfrm>
              <a:off x="4998214" y="3106484"/>
              <a:ext cx="3993386" cy="3251454"/>
              <a:chOff x="4998214" y="3106484"/>
              <a:chExt cx="3993386" cy="3251454"/>
            </a:xfrm>
          </p:grpSpPr>
          <p:grpSp>
            <p:nvGrpSpPr>
              <p:cNvPr id="6152" name="Group 60"/>
              <p:cNvGrpSpPr>
                <a:grpSpLocks/>
              </p:cNvGrpSpPr>
              <p:nvPr/>
            </p:nvGrpSpPr>
            <p:grpSpPr bwMode="auto">
              <a:xfrm>
                <a:off x="4998214" y="3767137"/>
                <a:ext cx="3993386" cy="2590801"/>
                <a:chOff x="4998214" y="3767137"/>
                <a:chExt cx="3993386" cy="2590801"/>
              </a:xfrm>
            </p:grpSpPr>
            <p:sp>
              <p:nvSpPr>
                <p:cNvPr id="6155" name="Freeform 29"/>
                <p:cNvSpPr>
                  <a:spLocks/>
                </p:cNvSpPr>
                <p:nvPr/>
              </p:nvSpPr>
              <p:spPr bwMode="auto">
                <a:xfrm>
                  <a:off x="5233165" y="4605337"/>
                  <a:ext cx="115888" cy="158750"/>
                </a:xfrm>
                <a:custGeom>
                  <a:avLst/>
                  <a:gdLst>
                    <a:gd name="T0" fmla="*/ 2147483647 w 73"/>
                    <a:gd name="T1" fmla="*/ 2147483647 h 100"/>
                    <a:gd name="T2" fmla="*/ 2147483647 w 73"/>
                    <a:gd name="T3" fmla="*/ 2147483647 h 100"/>
                    <a:gd name="T4" fmla="*/ 2147483647 w 73"/>
                    <a:gd name="T5" fmla="*/ 0 h 100"/>
                    <a:gd name="T6" fmla="*/ 2147483647 w 73"/>
                    <a:gd name="T7" fmla="*/ 2147483647 h 100"/>
                    <a:gd name="T8" fmla="*/ 0 w 73"/>
                    <a:gd name="T9" fmla="*/ 2147483647 h 100"/>
                    <a:gd name="T10" fmla="*/ 2147483647 w 73"/>
                    <a:gd name="T11" fmla="*/ 2147483647 h 100"/>
                    <a:gd name="T12" fmla="*/ 2147483647 w 73"/>
                    <a:gd name="T13" fmla="*/ 2147483647 h 100"/>
                    <a:gd name="T14" fmla="*/ 2147483647 w 73"/>
                    <a:gd name="T15" fmla="*/ 2147483647 h 100"/>
                    <a:gd name="T16" fmla="*/ 2147483647 w 73"/>
                    <a:gd name="T17" fmla="*/ 2147483647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100"/>
                    <a:gd name="T29" fmla="*/ 73 w 73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6" name="Freeform 30"/>
                <p:cNvSpPr>
                  <a:spLocks/>
                </p:cNvSpPr>
                <p:nvPr/>
              </p:nvSpPr>
              <p:spPr bwMode="auto">
                <a:xfrm>
                  <a:off x="5291902" y="4622800"/>
                  <a:ext cx="103188" cy="1588"/>
                </a:xfrm>
                <a:custGeom>
                  <a:avLst/>
                  <a:gdLst>
                    <a:gd name="T0" fmla="*/ 0 w 65"/>
                    <a:gd name="T1" fmla="*/ 0 h 1"/>
                    <a:gd name="T2" fmla="*/ 2147483647 w 65"/>
                    <a:gd name="T3" fmla="*/ 0 h 1"/>
                    <a:gd name="T4" fmla="*/ 0 w 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"/>
                    <a:gd name="T11" fmla="*/ 65 w 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7" name="Freeform 31"/>
                <p:cNvSpPr>
                  <a:spLocks/>
                </p:cNvSpPr>
                <p:nvPr/>
              </p:nvSpPr>
              <p:spPr bwMode="auto">
                <a:xfrm>
                  <a:off x="5930077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8" name="Freeform 32"/>
                <p:cNvSpPr>
                  <a:spLocks/>
                </p:cNvSpPr>
                <p:nvPr/>
              </p:nvSpPr>
              <p:spPr bwMode="auto">
                <a:xfrm>
                  <a:off x="6017389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9" name="Freeform 33"/>
                <p:cNvSpPr>
                  <a:spLocks/>
                </p:cNvSpPr>
                <p:nvPr/>
              </p:nvSpPr>
              <p:spPr bwMode="auto">
                <a:xfrm>
                  <a:off x="5888802" y="3806824"/>
                  <a:ext cx="174625" cy="1588"/>
                </a:xfrm>
                <a:custGeom>
                  <a:avLst/>
                  <a:gdLst>
                    <a:gd name="T0" fmla="*/ 0 w 110"/>
                    <a:gd name="T1" fmla="*/ 0 h 1"/>
                    <a:gd name="T2" fmla="*/ 2147483647 w 110"/>
                    <a:gd name="T3" fmla="*/ 0 h 1"/>
                    <a:gd name="T4" fmla="*/ 0 w 1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"/>
                    <a:gd name="T11" fmla="*/ 110 w 1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0" name="Freeform 34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1" name="Freeform 35"/>
                <p:cNvSpPr>
                  <a:spLocks/>
                </p:cNvSpPr>
                <p:nvPr/>
              </p:nvSpPr>
              <p:spPr bwMode="auto">
                <a:xfrm>
                  <a:off x="6376164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2" name="Freeform 36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0 h 78"/>
                    <a:gd name="T2" fmla="*/ 2147483647 w 220"/>
                    <a:gd name="T3" fmla="*/ 214748364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3" name="Freeform 37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2147483647 h 78"/>
                    <a:gd name="T2" fmla="*/ 2147483647 w 220"/>
                    <a:gd name="T3" fmla="*/ 0 h 78"/>
                    <a:gd name="T4" fmla="*/ 0 w 220"/>
                    <a:gd name="T5" fmla="*/ 214748364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38"/>
                <p:cNvSpPr>
                  <a:spLocks/>
                </p:cNvSpPr>
                <p:nvPr/>
              </p:nvSpPr>
              <p:spPr bwMode="auto">
                <a:xfrm>
                  <a:off x="5834827" y="5786438"/>
                  <a:ext cx="268287" cy="223837"/>
                </a:xfrm>
                <a:custGeom>
                  <a:avLst/>
                  <a:gdLst>
                    <a:gd name="T0" fmla="*/ 0 w 422"/>
                    <a:gd name="T1" fmla="*/ 2147483647 h 225"/>
                    <a:gd name="T2" fmla="*/ 2147483647 w 422"/>
                    <a:gd name="T3" fmla="*/ 0 h 225"/>
                    <a:gd name="T4" fmla="*/ 0 w 422"/>
                    <a:gd name="T5" fmla="*/ 2147483647 h 225"/>
                    <a:gd name="T6" fmla="*/ 0 60000 65536"/>
                    <a:gd name="T7" fmla="*/ 0 60000 65536"/>
                    <a:gd name="T8" fmla="*/ 0 60000 65536"/>
                    <a:gd name="T9" fmla="*/ 0 w 422"/>
                    <a:gd name="T10" fmla="*/ 0 h 225"/>
                    <a:gd name="T11" fmla="*/ 422 w 422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2" h="225">
                      <a:moveTo>
                        <a:pt x="0" y="224"/>
                      </a:moveTo>
                      <a:lnTo>
                        <a:pt x="421" y="0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39"/>
                <p:cNvSpPr>
                  <a:spLocks/>
                </p:cNvSpPr>
                <p:nvPr/>
              </p:nvSpPr>
              <p:spPr bwMode="auto">
                <a:xfrm>
                  <a:off x="6349178" y="5786438"/>
                  <a:ext cx="323849" cy="223837"/>
                </a:xfrm>
                <a:custGeom>
                  <a:avLst/>
                  <a:gdLst>
                    <a:gd name="T0" fmla="*/ 0 w 431"/>
                    <a:gd name="T1" fmla="*/ 0 h 225"/>
                    <a:gd name="T2" fmla="*/ 2147483647 w 431"/>
                    <a:gd name="T3" fmla="*/ 2147483647 h 225"/>
                    <a:gd name="T4" fmla="*/ 0 w 431"/>
                    <a:gd name="T5" fmla="*/ 0 h 225"/>
                    <a:gd name="T6" fmla="*/ 0 60000 65536"/>
                    <a:gd name="T7" fmla="*/ 0 60000 65536"/>
                    <a:gd name="T8" fmla="*/ 0 60000 65536"/>
                    <a:gd name="T9" fmla="*/ 0 w 431"/>
                    <a:gd name="T10" fmla="*/ 0 h 225"/>
                    <a:gd name="T11" fmla="*/ 431 w 431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" h="225">
                      <a:moveTo>
                        <a:pt x="0" y="0"/>
                      </a:moveTo>
                      <a:lnTo>
                        <a:pt x="430" y="2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40"/>
                <p:cNvSpPr>
                  <a:spLocks/>
                </p:cNvSpPr>
                <p:nvPr/>
              </p:nvSpPr>
              <p:spPr bwMode="auto">
                <a:xfrm>
                  <a:off x="6214238" y="4976812"/>
                  <a:ext cx="45719" cy="314325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2147483647 h 353"/>
                    <a:gd name="T4" fmla="*/ 0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41"/>
                <p:cNvSpPr>
                  <a:spLocks/>
                </p:cNvSpPr>
                <p:nvPr/>
              </p:nvSpPr>
              <p:spPr bwMode="auto">
                <a:xfrm flipH="1">
                  <a:off x="6166615" y="4224337"/>
                  <a:ext cx="49212" cy="338138"/>
                </a:xfrm>
                <a:custGeom>
                  <a:avLst/>
                  <a:gdLst>
                    <a:gd name="T0" fmla="*/ 0 w 1"/>
                    <a:gd name="T1" fmla="*/ 0 h 323"/>
                    <a:gd name="T2" fmla="*/ 0 w 1"/>
                    <a:gd name="T3" fmla="*/ 2147483647 h 323"/>
                    <a:gd name="T4" fmla="*/ 0 w 1"/>
                    <a:gd name="T5" fmla="*/ 0 h 32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23"/>
                    <a:gd name="T11" fmla="*/ 1 w 1"/>
                    <a:gd name="T12" fmla="*/ 323 h 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23">
                      <a:moveTo>
                        <a:pt x="0" y="0"/>
                      </a:moveTo>
                      <a:lnTo>
                        <a:pt x="0" y="3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42"/>
                <p:cNvSpPr>
                  <a:spLocks/>
                </p:cNvSpPr>
                <p:nvPr/>
              </p:nvSpPr>
              <p:spPr bwMode="auto">
                <a:xfrm>
                  <a:off x="6120577" y="4689475"/>
                  <a:ext cx="87313" cy="158750"/>
                </a:xfrm>
                <a:custGeom>
                  <a:avLst/>
                  <a:gdLst>
                    <a:gd name="T0" fmla="*/ 0 w 55"/>
                    <a:gd name="T1" fmla="*/ 2147483647 h 100"/>
                    <a:gd name="T2" fmla="*/ 2147483647 w 55"/>
                    <a:gd name="T3" fmla="*/ 0 h 100"/>
                    <a:gd name="T4" fmla="*/ 0 w 55"/>
                    <a:gd name="T5" fmla="*/ 2147483647 h 10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100"/>
                    <a:gd name="T11" fmla="*/ 55 w 55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100">
                      <a:moveTo>
                        <a:pt x="0" y="99"/>
                      </a:moveTo>
                      <a:lnTo>
                        <a:pt x="54" y="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43"/>
                <p:cNvSpPr>
                  <a:spLocks/>
                </p:cNvSpPr>
                <p:nvPr/>
              </p:nvSpPr>
              <p:spPr bwMode="auto">
                <a:xfrm>
                  <a:off x="6206302" y="4702175"/>
                  <a:ext cx="76200" cy="146050"/>
                </a:xfrm>
                <a:custGeom>
                  <a:avLst/>
                  <a:gdLst>
                    <a:gd name="T0" fmla="*/ 0 w 48"/>
                    <a:gd name="T1" fmla="*/ 0 h 92"/>
                    <a:gd name="T2" fmla="*/ 2147483647 w 48"/>
                    <a:gd name="T3" fmla="*/ 2147483647 h 92"/>
                    <a:gd name="T4" fmla="*/ 0 w 48"/>
                    <a:gd name="T5" fmla="*/ 0 h 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2"/>
                    <a:gd name="T11" fmla="*/ 48 w 48"/>
                    <a:gd name="T12" fmla="*/ 92 h 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2">
                      <a:moveTo>
                        <a:pt x="0" y="0"/>
                      </a:moveTo>
                      <a:lnTo>
                        <a:pt x="47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Rectangle 44"/>
                <p:cNvSpPr>
                  <a:spLocks noChangeArrowheads="1"/>
                </p:cNvSpPr>
                <p:nvPr/>
              </p:nvSpPr>
              <p:spPr bwMode="auto">
                <a:xfrm>
                  <a:off x="4998214" y="5967412"/>
                  <a:ext cx="1141413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Reserves</a:t>
                  </a:r>
                </a:p>
              </p:txBody>
            </p:sp>
            <p:sp>
              <p:nvSpPr>
                <p:cNvPr id="6171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4427" y="6010275"/>
                  <a:ext cx="901700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Sailors</a:t>
                  </a:r>
                </a:p>
              </p:txBody>
            </p:sp>
            <p:sp>
              <p:nvSpPr>
                <p:cNvPr id="6172" name="Rectangle 46"/>
                <p:cNvSpPr>
                  <a:spLocks noChangeArrowheads="1"/>
                </p:cNvSpPr>
                <p:nvPr/>
              </p:nvSpPr>
              <p:spPr bwMode="auto">
                <a:xfrm>
                  <a:off x="5850702" y="5486400"/>
                  <a:ext cx="7985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sid=sid</a:t>
                  </a:r>
                </a:p>
              </p:txBody>
            </p:sp>
            <p:sp>
              <p:nvSpPr>
                <p:cNvPr id="6173" name="Rectangle 47"/>
                <p:cNvSpPr>
                  <a:spLocks noChangeArrowheads="1"/>
                </p:cNvSpPr>
                <p:nvPr/>
              </p:nvSpPr>
              <p:spPr bwMode="auto">
                <a:xfrm>
                  <a:off x="5301427" y="4676775"/>
                  <a:ext cx="952185" cy="305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bid=100  </a:t>
                  </a:r>
                </a:p>
              </p:txBody>
            </p:sp>
            <p:sp>
              <p:nvSpPr>
                <p:cNvPr id="6174" name="Rectangle 48"/>
                <p:cNvSpPr>
                  <a:spLocks noChangeArrowheads="1"/>
                </p:cNvSpPr>
                <p:nvPr/>
              </p:nvSpPr>
              <p:spPr bwMode="auto">
                <a:xfrm>
                  <a:off x="6290440" y="4643437"/>
                  <a:ext cx="9763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rating &gt; 5</a:t>
                  </a:r>
                </a:p>
              </p:txBody>
            </p:sp>
            <p:sp>
              <p:nvSpPr>
                <p:cNvPr id="6175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4689" y="3843337"/>
                  <a:ext cx="744538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sname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Rectangle 50"/>
                <p:cNvSpPr>
                  <a:spLocks noChangeArrowheads="1"/>
                </p:cNvSpPr>
                <p:nvPr/>
              </p:nvSpPr>
              <p:spPr bwMode="auto">
                <a:xfrm>
                  <a:off x="6444427" y="5214937"/>
                  <a:ext cx="2547173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(Simple Nested Loops)</a:t>
                  </a:r>
                </a:p>
              </p:txBody>
            </p:sp>
            <p:sp>
              <p:nvSpPr>
                <p:cNvPr id="6177" name="Rectangle 51"/>
                <p:cNvSpPr>
                  <a:spLocks noChangeArrowheads="1"/>
                </p:cNvSpPr>
                <p:nvPr/>
              </p:nvSpPr>
              <p:spPr bwMode="auto">
                <a:xfrm>
                  <a:off x="7266753" y="448219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8" name="Rectangle 52"/>
                <p:cNvSpPr>
                  <a:spLocks noChangeArrowheads="1"/>
                </p:cNvSpPr>
                <p:nvPr/>
              </p:nvSpPr>
              <p:spPr bwMode="auto">
                <a:xfrm>
                  <a:off x="6749227" y="376713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9" name="Rectangle 55"/>
                <p:cNvSpPr>
                  <a:spLocks noChangeArrowheads="1"/>
                </p:cNvSpPr>
                <p:nvPr/>
              </p:nvSpPr>
              <p:spPr bwMode="auto">
                <a:xfrm>
                  <a:off x="7769240" y="5764743"/>
                  <a:ext cx="615920" cy="36676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Plan</a:t>
                  </a:r>
                </a:p>
              </p:txBody>
            </p:sp>
          </p:grpSp>
          <p:sp>
            <p:nvSpPr>
              <p:cNvPr id="2" name="Down Arrow 1"/>
              <p:cNvSpPr/>
              <p:nvPr/>
            </p:nvSpPr>
            <p:spPr>
              <a:xfrm>
                <a:off x="6724651" y="3106484"/>
                <a:ext cx="484632" cy="521208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𝑆𝑎𝑣𝑒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70" t="-2174" r="-4455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𝑆𝑎𝑣𝑒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70" t="-4444" r="-396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3B3AAAD-480E-401F-9606-D17E659D9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4" y="4744243"/>
            <a:ext cx="4220583" cy="152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94A085-8E9C-4E8C-B7FA-CA5BC8E20E83}"/>
              </a:ext>
            </a:extLst>
          </p:cNvPr>
          <p:cNvSpPr/>
          <p:nvPr/>
        </p:nvSpPr>
        <p:spPr>
          <a:xfrm>
            <a:off x="586778" y="2889758"/>
            <a:ext cx="4138441" cy="433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Cost:  500 + 500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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1000 I/</a:t>
            </a:r>
            <a:r>
              <a:rPr lang="en-US" sz="2800" dirty="0" err="1">
                <a:solidFill>
                  <a:schemeClr val="accent2"/>
                </a:solidFill>
                <a:latin typeface="Calibri" pitchFamily="34" charset="0"/>
              </a:rPr>
              <a:t>Os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E9A99-D640-44AE-8840-62504D306E42}"/>
              </a:ext>
            </a:extLst>
          </p:cNvPr>
          <p:cNvSpPr/>
          <p:nvPr/>
        </p:nvSpPr>
        <p:spPr>
          <a:xfrm>
            <a:off x="578410" y="3423928"/>
            <a:ext cx="4163447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indent="0">
              <a:lnSpc>
                <a:spcPts val="2600"/>
              </a:lnSpc>
              <a:spcAft>
                <a:spcPts val="600"/>
              </a:spcAft>
              <a:buNone/>
            </a:pPr>
            <a:r>
              <a:rPr lang="en-US" sz="2400" dirty="0">
                <a:latin typeface="Calibri" pitchFamily="34" charset="0"/>
              </a:rPr>
              <a:t>By no means the worst plan! </a:t>
            </a:r>
          </a:p>
        </p:txBody>
      </p:sp>
    </p:spTree>
    <p:extLst>
      <p:ext uri="{BB962C8B-B14F-4D97-AF65-F5344CB8AC3E}">
        <p14:creationId xmlns:p14="http://schemas.microsoft.com/office/powerpoint/2010/main" val="33706221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919103" y="424070"/>
            <a:ext cx="1838739" cy="723900"/>
          </a:xfrm>
        </p:spPr>
        <p:txBody>
          <a:bodyPr>
            <a:noAutofit/>
          </a:bodyPr>
          <a:lstStyle/>
          <a:p>
            <a:pPr algn="r" eaLnBrk="1" hangingPunct="1">
              <a:lnSpc>
                <a:spcPts val="4800"/>
              </a:lnSpc>
            </a:pPr>
            <a:r>
              <a:rPr lang="en-US" altLang="zh-TW" b="1" dirty="0">
                <a:ea typeface="新細明體" pitchFamily="18" charset="-120"/>
              </a:rPr>
              <a:t>Data Entries   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515407" y="389880"/>
            <a:ext cx="6134289" cy="42291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ts val="31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An index contains a collection of </a:t>
            </a:r>
            <a:r>
              <a:rPr lang="en-US" i="1" dirty="0">
                <a:solidFill>
                  <a:schemeClr val="accent2"/>
                </a:solidFill>
                <a:ea typeface="+mn-ea"/>
              </a:rPr>
              <a:t>data entries</a:t>
            </a:r>
            <a:r>
              <a:rPr lang="en-US" dirty="0">
                <a:ea typeface="+mn-ea"/>
              </a:rPr>
              <a:t>, and supports efficient retrieval of all data entries </a:t>
            </a:r>
            <a:r>
              <a:rPr lang="en-US" b="1" i="1" dirty="0">
                <a:ea typeface="+mn-ea"/>
              </a:rPr>
              <a:t>k*</a:t>
            </a:r>
            <a:r>
              <a:rPr lang="en-US" b="1" dirty="0">
                <a:ea typeface="+mn-ea"/>
              </a:rPr>
              <a:t> </a:t>
            </a:r>
            <a:r>
              <a:rPr lang="en-US" dirty="0">
                <a:ea typeface="+mn-ea"/>
              </a:rPr>
              <a:t>with a given key value </a:t>
            </a:r>
            <a:r>
              <a:rPr lang="en-US" b="1" i="1" dirty="0">
                <a:ea typeface="+mn-ea"/>
              </a:rPr>
              <a:t>k</a:t>
            </a:r>
            <a:r>
              <a:rPr lang="en-US" dirty="0">
                <a:ea typeface="+mn-ea"/>
              </a:rPr>
              <a:t>.</a:t>
            </a:r>
          </a:p>
          <a:p>
            <a:pPr marL="231775" lvl="1" indent="0" eaLnBrk="1" fontAlgn="auto" hangingPunct="1">
              <a:lnSpc>
                <a:spcPts val="2600"/>
              </a:lnSpc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2060"/>
                </a:solidFill>
                <a:ea typeface="+mn-ea"/>
              </a:rPr>
              <a:t>To locate (one or more) data records with search key value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</a:t>
            </a:r>
          </a:p>
          <a:p>
            <a:pPr marL="801688" lvl="1" indent="-287338" eaLnBrk="1" fontAlgn="auto" hangingPunct="1">
              <a:lnSpc>
                <a:spcPts val="2600"/>
              </a:lnSpc>
              <a:spcAft>
                <a:spcPts val="30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2060"/>
                </a:solidFill>
                <a:ea typeface="+mn-ea"/>
              </a:rPr>
              <a:t>Search the index using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</a:t>
            </a:r>
            <a:r>
              <a:rPr lang="en-US" dirty="0">
                <a:solidFill>
                  <a:srgbClr val="002060"/>
                </a:solidFill>
                <a:ea typeface="+mn-ea"/>
              </a:rPr>
              <a:t> to find the desired data entry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k* </a:t>
            </a:r>
            <a:r>
              <a:rPr lang="en-US" dirty="0">
                <a:solidFill>
                  <a:srgbClr val="002060"/>
                </a:solidFill>
                <a:ea typeface="+mn-ea"/>
              </a:rPr>
              <a:t>(e.g.,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A</a:t>
            </a:r>
            <a:r>
              <a:rPr lang="en-US" dirty="0">
                <a:solidFill>
                  <a:srgbClr val="002060"/>
                </a:solidFill>
                <a:ea typeface="+mn-ea"/>
              </a:rPr>
              <a:t>=3 and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B</a:t>
            </a:r>
            <a:r>
              <a:rPr lang="en-US" dirty="0">
                <a:solidFill>
                  <a:srgbClr val="002060"/>
                </a:solidFill>
                <a:ea typeface="+mn-ea"/>
              </a:rPr>
              <a:t>=7)</a:t>
            </a:r>
          </a:p>
          <a:p>
            <a:pPr marL="801688" lvl="1" indent="-287338" eaLnBrk="1" fontAlgn="auto" hangingPunct="1">
              <a:lnSpc>
                <a:spcPts val="26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2060"/>
                </a:solidFill>
                <a:ea typeface="+mn-ea"/>
              </a:rPr>
              <a:t>The data entry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k* </a:t>
            </a:r>
            <a:r>
              <a:rPr lang="en-US" dirty="0">
                <a:solidFill>
                  <a:srgbClr val="002060"/>
                </a:solidFill>
                <a:ea typeface="+mn-ea"/>
              </a:rPr>
              <a:t>contains information to locate (one or more) data records with search key value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</a:t>
            </a:r>
            <a:r>
              <a:rPr lang="en-US" dirty="0">
                <a:solidFill>
                  <a:srgbClr val="002060"/>
                </a:solidFill>
                <a:ea typeface="+mn-ea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7162" y="4523962"/>
          <a:ext cx="1905000" cy="19847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77" name="Isosceles Triangle 6"/>
          <p:cNvSpPr>
            <a:spLocks noChangeArrowheads="1"/>
          </p:cNvSpPr>
          <p:nvPr/>
        </p:nvSpPr>
        <p:spPr bwMode="auto">
          <a:xfrm rot="-5400000">
            <a:off x="2624851" y="4392664"/>
            <a:ext cx="1695042" cy="253079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lIns="91440" tIns="0" rIns="91440" bIns="182880" anchor="ctr" anchorCtr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3" name="TextBox 12"/>
          <p:cNvSpPr txBox="1">
            <a:spLocks noChangeArrowheads="1"/>
          </p:cNvSpPr>
          <p:nvPr/>
        </p:nvSpPr>
        <p:spPr bwMode="auto">
          <a:xfrm>
            <a:off x="969678" y="5369047"/>
            <a:ext cx="83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Search key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780574" y="5528496"/>
            <a:ext cx="381000" cy="255588"/>
          </a:xfrm>
          <a:prstGeom prst="rightArrow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6" name="TextBox 14"/>
          <p:cNvSpPr txBox="1">
            <a:spLocks noChangeArrowheads="1"/>
          </p:cNvSpPr>
          <p:nvPr/>
        </p:nvSpPr>
        <p:spPr bwMode="auto">
          <a:xfrm>
            <a:off x="1388778" y="5499803"/>
            <a:ext cx="33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1544" y="6320916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7162" y="6429999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1050" y="5382232"/>
            <a:ext cx="16697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mechanism</a:t>
            </a:r>
          </a:p>
        </p:txBody>
      </p:sp>
      <p:pic>
        <p:nvPicPr>
          <p:cNvPr id="26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169C257A-9ECC-40A0-8C8D-3AA36284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39" y="4428735"/>
            <a:ext cx="1022253" cy="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D14583-3C31-4992-95D3-AB9E6EF7CF8E}"/>
              </a:ext>
            </a:extLst>
          </p:cNvPr>
          <p:cNvGraphicFramePr>
            <a:graphicFrameLocks noGrp="1"/>
          </p:cNvGraphicFramePr>
          <p:nvPr/>
        </p:nvGraphicFramePr>
        <p:xfrm>
          <a:off x="4716514" y="4547798"/>
          <a:ext cx="755330" cy="198477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RID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5287623" y="5387872"/>
            <a:ext cx="667007" cy="57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" name="Oval Callout 17"/>
          <p:cNvSpPr/>
          <p:nvPr/>
        </p:nvSpPr>
        <p:spPr>
          <a:xfrm>
            <a:off x="3389293" y="4698704"/>
            <a:ext cx="1030202" cy="549158"/>
          </a:xfrm>
          <a:prstGeom prst="wedgeEllipseCallout">
            <a:avLst>
              <a:gd name="adj1" fmla="val 67659"/>
              <a:gd name="adj2" fmla="val 7021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A data entry k*</a:t>
            </a:r>
          </a:p>
        </p:txBody>
      </p:sp>
      <p:pic>
        <p:nvPicPr>
          <p:cNvPr id="28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60BB96A0-7E50-4E06-AE93-8D3BE507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7577" y="5231734"/>
            <a:ext cx="141452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6655527" y="3773895"/>
            <a:ext cx="1182945" cy="411832"/>
          </a:xfrm>
          <a:prstGeom prst="wedgeRoundRectCallout">
            <a:avLst>
              <a:gd name="adj1" fmla="val -52647"/>
              <a:gd name="adj2" fmla="val 14574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AA894-A528-441E-B1C5-2ADD4BBAE3BF}"/>
              </a:ext>
            </a:extLst>
          </p:cNvPr>
          <p:cNvCxnSpPr>
            <a:cxnSpLocks/>
          </p:cNvCxnSpPr>
          <p:nvPr/>
        </p:nvCxnSpPr>
        <p:spPr bwMode="auto">
          <a:xfrm>
            <a:off x="5287623" y="5680967"/>
            <a:ext cx="634050" cy="4584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EFD5E0-339C-4750-9C51-960EDCCACDF2}"/>
              </a:ext>
            </a:extLst>
          </p:cNvPr>
          <p:cNvSpPr/>
          <p:nvPr/>
        </p:nvSpPr>
        <p:spPr>
          <a:xfrm>
            <a:off x="5902537" y="5787284"/>
            <a:ext cx="1914250" cy="2087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89426" y="4989462"/>
            <a:ext cx="793280" cy="597932"/>
          </a:xfrm>
          <a:prstGeom prst="wedgeRoundRectCallout">
            <a:avLst>
              <a:gd name="adj1" fmla="val -56574"/>
              <a:gd name="adj2" fmla="val 103190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B8711-6059-407C-8D8E-8BE4132B0499}"/>
              </a:ext>
            </a:extLst>
          </p:cNvPr>
          <p:cNvSpPr txBox="1"/>
          <p:nvPr/>
        </p:nvSpPr>
        <p:spPr>
          <a:xfrm>
            <a:off x="647483" y="5907855"/>
            <a:ext cx="15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A=3 ꓥ B=7</a:t>
            </a:r>
          </a:p>
        </p:txBody>
      </p:sp>
    </p:spTree>
    <p:extLst>
      <p:ext uri="{BB962C8B-B14F-4D97-AF65-F5344CB8AC3E}">
        <p14:creationId xmlns:p14="http://schemas.microsoft.com/office/powerpoint/2010/main" val="23803179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5699889" cy="110490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4300"/>
              </a:lnSpc>
            </a:pPr>
            <a:r>
              <a:rPr lang="en-US" dirty="0"/>
              <a:t>Plan Generation - </a:t>
            </a:r>
            <a:br>
              <a:rPr lang="en-US" dirty="0"/>
            </a:br>
            <a:r>
              <a:rPr lang="en-US" dirty="0"/>
              <a:t>Execution 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56"/>
              <p:cNvSpPr>
                <a:spLocks noChangeArrowheads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</a:t>
                </a:r>
                <a:r>
                  <a:rPr kumimoji="0" lang="en-US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sname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( 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bid=100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 rating&gt;5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(R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⋈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S))</a:t>
                </a:r>
              </a:p>
            </p:txBody>
          </p:sp>
        </mc:Choice>
        <mc:Fallback xmlns="">
          <p:sp>
            <p:nvSpPr>
              <p:cNvPr id="6154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blipFill rotWithShape="0">
                <a:blip r:embed="rId3"/>
                <a:stretch>
                  <a:fillRect l="-2763" t="-37143" r="-1711" b="-428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30504" y="457200"/>
            <a:ext cx="3351496" cy="2487613"/>
            <a:chOff x="5030504" y="457200"/>
            <a:chExt cx="3351496" cy="2487613"/>
          </a:xfrm>
        </p:grpSpPr>
        <p:grpSp>
          <p:nvGrpSpPr>
            <p:cNvPr id="6151" name="Group 57"/>
            <p:cNvGrpSpPr>
              <a:grpSpLocks/>
            </p:cNvGrpSpPr>
            <p:nvPr/>
          </p:nvGrpSpPr>
          <p:grpSpPr bwMode="auto">
            <a:xfrm>
              <a:off x="5638800" y="457200"/>
              <a:ext cx="2743200" cy="2487613"/>
              <a:chOff x="5791200" y="831850"/>
              <a:chExt cx="2743200" cy="2487613"/>
            </a:xfrm>
          </p:grpSpPr>
          <p:sp>
            <p:nvSpPr>
              <p:cNvPr id="6180" name="Freeform 7"/>
              <p:cNvSpPr>
                <a:spLocks/>
              </p:cNvSpPr>
              <p:nvPr/>
            </p:nvSpPr>
            <p:spPr bwMode="auto">
              <a:xfrm>
                <a:off x="6019800" y="1536700"/>
                <a:ext cx="107950" cy="139700"/>
              </a:xfrm>
              <a:custGeom>
                <a:avLst/>
                <a:gdLst>
                  <a:gd name="T0" fmla="*/ 2147483647 w 68"/>
                  <a:gd name="T1" fmla="*/ 2147483647 h 88"/>
                  <a:gd name="T2" fmla="*/ 2147483647 w 68"/>
                  <a:gd name="T3" fmla="*/ 2147483647 h 88"/>
                  <a:gd name="T4" fmla="*/ 2147483647 w 68"/>
                  <a:gd name="T5" fmla="*/ 0 h 88"/>
                  <a:gd name="T6" fmla="*/ 2147483647 w 68"/>
                  <a:gd name="T7" fmla="*/ 2147483647 h 88"/>
                  <a:gd name="T8" fmla="*/ 0 w 68"/>
                  <a:gd name="T9" fmla="*/ 2147483647 h 88"/>
                  <a:gd name="T10" fmla="*/ 2147483647 w 68"/>
                  <a:gd name="T11" fmla="*/ 2147483647 h 88"/>
                  <a:gd name="T12" fmla="*/ 2147483647 w 68"/>
                  <a:gd name="T13" fmla="*/ 2147483647 h 88"/>
                  <a:gd name="T14" fmla="*/ 2147483647 w 68"/>
                  <a:gd name="T15" fmla="*/ 2147483647 h 88"/>
                  <a:gd name="T16" fmla="*/ 2147483647 w 68"/>
                  <a:gd name="T17" fmla="*/ 2147483647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88"/>
                  <a:gd name="T29" fmla="*/ 68 w 68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88">
                    <a:moveTo>
                      <a:pt x="67" y="43"/>
                    </a:moveTo>
                    <a:lnTo>
                      <a:pt x="58" y="13"/>
                    </a:lnTo>
                    <a:lnTo>
                      <a:pt x="34" y="0"/>
                    </a:lnTo>
                    <a:lnTo>
                      <a:pt x="10" y="13"/>
                    </a:lnTo>
                    <a:lnTo>
                      <a:pt x="0" y="43"/>
                    </a:lnTo>
                    <a:lnTo>
                      <a:pt x="10" y="74"/>
                    </a:lnTo>
                    <a:lnTo>
                      <a:pt x="34" y="87"/>
                    </a:lnTo>
                    <a:lnTo>
                      <a:pt x="58" y="74"/>
                    </a:lnTo>
                    <a:lnTo>
                      <a:pt x="67" y="4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1" name="Freeform 8"/>
              <p:cNvSpPr>
                <a:spLocks/>
              </p:cNvSpPr>
              <p:nvPr/>
            </p:nvSpPr>
            <p:spPr bwMode="auto">
              <a:xfrm>
                <a:off x="6073775" y="1550987"/>
                <a:ext cx="98425" cy="1588"/>
              </a:xfrm>
              <a:custGeom>
                <a:avLst/>
                <a:gdLst>
                  <a:gd name="T0" fmla="*/ 0 w 62"/>
                  <a:gd name="T1" fmla="*/ 0 h 1"/>
                  <a:gd name="T2" fmla="*/ 2147483647 w 62"/>
                  <a:gd name="T3" fmla="*/ 0 h 1"/>
                  <a:gd name="T4" fmla="*/ 0 w 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"/>
                  <a:gd name="T11" fmla="*/ 62 w 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2" name="Freeform 9"/>
              <p:cNvSpPr>
                <a:spLocks/>
              </p:cNvSpPr>
              <p:nvPr/>
            </p:nvSpPr>
            <p:spPr bwMode="auto">
              <a:xfrm>
                <a:off x="669766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3" name="Freeform 10"/>
              <p:cNvSpPr>
                <a:spLocks/>
              </p:cNvSpPr>
              <p:nvPr/>
            </p:nvSpPr>
            <p:spPr bwMode="auto">
              <a:xfrm>
                <a:off x="678021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4" name="Freeform 11"/>
              <p:cNvSpPr>
                <a:spLocks/>
              </p:cNvSpPr>
              <p:nvPr/>
            </p:nvSpPr>
            <p:spPr bwMode="auto">
              <a:xfrm>
                <a:off x="6657976" y="831850"/>
                <a:ext cx="163513" cy="1588"/>
              </a:xfrm>
              <a:custGeom>
                <a:avLst/>
                <a:gdLst>
                  <a:gd name="T0" fmla="*/ 0 w 103"/>
                  <a:gd name="T1" fmla="*/ 0 h 1"/>
                  <a:gd name="T2" fmla="*/ 2147483647 w 103"/>
                  <a:gd name="T3" fmla="*/ 0 h 1"/>
                  <a:gd name="T4" fmla="*/ 0 w 10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3"/>
                  <a:gd name="T10" fmla="*/ 0 h 1"/>
                  <a:gd name="T11" fmla="*/ 103 w 10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" h="1">
                    <a:moveTo>
                      <a:pt x="0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5" name="Freeform 12"/>
              <p:cNvSpPr>
                <a:spLocks/>
              </p:cNvSpPr>
              <p:nvPr/>
            </p:nvSpPr>
            <p:spPr bwMode="auto">
              <a:xfrm>
                <a:off x="6831013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6" name="Freeform 13"/>
              <p:cNvSpPr>
                <a:spLocks/>
              </p:cNvSpPr>
              <p:nvPr/>
            </p:nvSpPr>
            <p:spPr bwMode="auto">
              <a:xfrm>
                <a:off x="7159625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7" name="Freeform 14"/>
              <p:cNvSpPr>
                <a:spLocks/>
              </p:cNvSpPr>
              <p:nvPr/>
            </p:nvSpPr>
            <p:spPr bwMode="auto">
              <a:xfrm>
                <a:off x="6831013" y="2403475"/>
                <a:ext cx="330200" cy="111125"/>
              </a:xfrm>
              <a:custGeom>
                <a:avLst/>
                <a:gdLst>
                  <a:gd name="T0" fmla="*/ 0 w 208"/>
                  <a:gd name="T1" fmla="*/ 0 h 70"/>
                  <a:gd name="T2" fmla="*/ 2147483647 w 208"/>
                  <a:gd name="T3" fmla="*/ 2147483647 h 70"/>
                  <a:gd name="T4" fmla="*/ 0 w 208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0"/>
                    </a:moveTo>
                    <a:lnTo>
                      <a:pt x="207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8" name="Freeform 15"/>
              <p:cNvSpPr>
                <a:spLocks/>
              </p:cNvSpPr>
              <p:nvPr/>
            </p:nvSpPr>
            <p:spPr bwMode="auto">
              <a:xfrm>
                <a:off x="6831013" y="2386013"/>
                <a:ext cx="330200" cy="111125"/>
              </a:xfrm>
              <a:custGeom>
                <a:avLst/>
                <a:gdLst>
                  <a:gd name="T0" fmla="*/ 0 w 208"/>
                  <a:gd name="T1" fmla="*/ 2147483647 h 70"/>
                  <a:gd name="T2" fmla="*/ 2147483647 w 208"/>
                  <a:gd name="T3" fmla="*/ 0 h 70"/>
                  <a:gd name="T4" fmla="*/ 0 w 208"/>
                  <a:gd name="T5" fmla="*/ 2147483647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69"/>
                    </a:moveTo>
                    <a:lnTo>
                      <a:pt x="207" y="0"/>
                    </a:lnTo>
                    <a:lnTo>
                      <a:pt x="0" y="6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9" name="Freeform 16"/>
              <p:cNvSpPr>
                <a:spLocks/>
              </p:cNvSpPr>
              <p:nvPr/>
            </p:nvSpPr>
            <p:spPr bwMode="auto">
              <a:xfrm>
                <a:off x="6551613" y="2719388"/>
                <a:ext cx="325438" cy="328612"/>
              </a:xfrm>
              <a:custGeom>
                <a:avLst/>
                <a:gdLst>
                  <a:gd name="T0" fmla="*/ 0 w 399"/>
                  <a:gd name="T1" fmla="*/ 2147483647 h 200"/>
                  <a:gd name="T2" fmla="*/ 2147483647 w 399"/>
                  <a:gd name="T3" fmla="*/ 0 h 200"/>
                  <a:gd name="T4" fmla="*/ 0 w 399"/>
                  <a:gd name="T5" fmla="*/ 2147483647 h 200"/>
                  <a:gd name="T6" fmla="*/ 0 60000 65536"/>
                  <a:gd name="T7" fmla="*/ 0 60000 65536"/>
                  <a:gd name="T8" fmla="*/ 0 60000 65536"/>
                  <a:gd name="T9" fmla="*/ 0 w 399"/>
                  <a:gd name="T10" fmla="*/ 0 h 200"/>
                  <a:gd name="T11" fmla="*/ 399 w 399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9" h="200">
                    <a:moveTo>
                      <a:pt x="0" y="199"/>
                    </a:moveTo>
                    <a:lnTo>
                      <a:pt x="398" y="0"/>
                    </a:lnTo>
                    <a:lnTo>
                      <a:pt x="0" y="1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0" name="Freeform 17"/>
              <p:cNvSpPr>
                <a:spLocks/>
              </p:cNvSpPr>
              <p:nvPr/>
            </p:nvSpPr>
            <p:spPr bwMode="auto">
              <a:xfrm>
                <a:off x="7108826" y="2719388"/>
                <a:ext cx="433387" cy="328612"/>
              </a:xfrm>
              <a:custGeom>
                <a:avLst/>
                <a:gdLst>
                  <a:gd name="T0" fmla="*/ 0 w 408"/>
                  <a:gd name="T1" fmla="*/ 0 h 200"/>
                  <a:gd name="T2" fmla="*/ 2147483647 w 408"/>
                  <a:gd name="T3" fmla="*/ 2147483647 h 200"/>
                  <a:gd name="T4" fmla="*/ 0 w 408"/>
                  <a:gd name="T5" fmla="*/ 0 h 200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200"/>
                  <a:gd name="T11" fmla="*/ 408 w 408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200">
                    <a:moveTo>
                      <a:pt x="0" y="0"/>
                    </a:moveTo>
                    <a:lnTo>
                      <a:pt x="407" y="1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1" name="Freeform 18"/>
              <p:cNvSpPr>
                <a:spLocks/>
              </p:cNvSpPr>
              <p:nvPr/>
            </p:nvSpPr>
            <p:spPr bwMode="auto">
              <a:xfrm>
                <a:off x="7007225" y="1828800"/>
                <a:ext cx="1588" cy="495300"/>
              </a:xfrm>
              <a:custGeom>
                <a:avLst/>
                <a:gdLst>
                  <a:gd name="T0" fmla="*/ 0 w 1"/>
                  <a:gd name="T1" fmla="*/ 0 h 312"/>
                  <a:gd name="T2" fmla="*/ 0 w 1"/>
                  <a:gd name="T3" fmla="*/ 2147483647 h 312"/>
                  <a:gd name="T4" fmla="*/ 0 w 1"/>
                  <a:gd name="T5" fmla="*/ 0 h 3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2"/>
                  <a:gd name="T11" fmla="*/ 1 w 1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2">
                    <a:moveTo>
                      <a:pt x="0" y="0"/>
                    </a:moveTo>
                    <a:lnTo>
                      <a:pt x="0" y="3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2" name="Freeform 19"/>
              <p:cNvSpPr>
                <a:spLocks/>
              </p:cNvSpPr>
              <p:nvPr/>
            </p:nvSpPr>
            <p:spPr bwMode="auto">
              <a:xfrm flipH="1">
                <a:off x="6975475" y="1136650"/>
                <a:ext cx="45719" cy="357188"/>
              </a:xfrm>
              <a:custGeom>
                <a:avLst/>
                <a:gdLst>
                  <a:gd name="T0" fmla="*/ 0 w 1"/>
                  <a:gd name="T1" fmla="*/ 0 h 286"/>
                  <a:gd name="T2" fmla="*/ 0 w 1"/>
                  <a:gd name="T3" fmla="*/ 2147483647 h 286"/>
                  <a:gd name="T4" fmla="*/ 0 w 1"/>
                  <a:gd name="T5" fmla="*/ 0 h 28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6"/>
                  <a:gd name="T11" fmla="*/ 1 w 1"/>
                  <a:gd name="T12" fmla="*/ 286 h 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6">
                    <a:moveTo>
                      <a:pt x="0" y="0"/>
                    </a:moveTo>
                    <a:lnTo>
                      <a:pt x="0" y="2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3" name="Freeform 20"/>
              <p:cNvSpPr>
                <a:spLocks/>
              </p:cNvSpPr>
              <p:nvPr/>
            </p:nvSpPr>
            <p:spPr bwMode="auto">
              <a:xfrm>
                <a:off x="6943726" y="1584325"/>
                <a:ext cx="71438" cy="147638"/>
              </a:xfrm>
              <a:custGeom>
                <a:avLst/>
                <a:gdLst>
                  <a:gd name="T0" fmla="*/ 0 w 45"/>
                  <a:gd name="T1" fmla="*/ 2147483647 h 93"/>
                  <a:gd name="T2" fmla="*/ 2147483647 w 45"/>
                  <a:gd name="T3" fmla="*/ 0 h 93"/>
                  <a:gd name="T4" fmla="*/ 0 w 45"/>
                  <a:gd name="T5" fmla="*/ 2147483647 h 9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3"/>
                  <a:gd name="T11" fmla="*/ 45 w 45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3">
                    <a:moveTo>
                      <a:pt x="0" y="92"/>
                    </a:moveTo>
                    <a:lnTo>
                      <a:pt x="44" y="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4" name="Freeform 21"/>
              <p:cNvSpPr>
                <a:spLocks/>
              </p:cNvSpPr>
              <p:nvPr/>
            </p:nvSpPr>
            <p:spPr bwMode="auto">
              <a:xfrm>
                <a:off x="7013576" y="1595438"/>
                <a:ext cx="68263" cy="136525"/>
              </a:xfrm>
              <a:custGeom>
                <a:avLst/>
                <a:gdLst>
                  <a:gd name="T0" fmla="*/ 0 w 43"/>
                  <a:gd name="T1" fmla="*/ 0 h 86"/>
                  <a:gd name="T2" fmla="*/ 2147483647 w 43"/>
                  <a:gd name="T3" fmla="*/ 2147483647 h 86"/>
                  <a:gd name="T4" fmla="*/ 0 w 43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86"/>
                  <a:gd name="T11" fmla="*/ 43 w 43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86">
                    <a:moveTo>
                      <a:pt x="0" y="0"/>
                    </a:moveTo>
                    <a:lnTo>
                      <a:pt x="42" y="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5" name="Rectangle 22"/>
              <p:cNvSpPr>
                <a:spLocks noChangeArrowheads="1"/>
              </p:cNvSpPr>
              <p:nvPr/>
            </p:nvSpPr>
            <p:spPr bwMode="auto">
              <a:xfrm>
                <a:off x="5791200" y="2971800"/>
                <a:ext cx="114141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Reserves</a:t>
                </a:r>
              </a:p>
            </p:txBody>
          </p:sp>
          <p:sp>
            <p:nvSpPr>
              <p:cNvPr id="6196" name="Rectangle 23"/>
              <p:cNvSpPr>
                <a:spLocks noChangeArrowheads="1"/>
              </p:cNvSpPr>
              <p:nvPr/>
            </p:nvSpPr>
            <p:spPr bwMode="auto">
              <a:xfrm>
                <a:off x="7237413" y="2971800"/>
                <a:ext cx="901700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Sailors</a:t>
                </a:r>
              </a:p>
            </p:txBody>
          </p:sp>
          <p:sp>
            <p:nvSpPr>
              <p:cNvPr id="6197" name="Rectangle 24"/>
              <p:cNvSpPr>
                <a:spLocks noChangeArrowheads="1"/>
              </p:cNvSpPr>
              <p:nvPr/>
            </p:nvSpPr>
            <p:spPr bwMode="auto">
              <a:xfrm>
                <a:off x="6632576" y="2438400"/>
                <a:ext cx="7985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sid=sid</a:t>
                </a:r>
              </a:p>
            </p:txBody>
          </p:sp>
          <p:sp>
            <p:nvSpPr>
              <p:cNvPr id="6198" name="Rectangle 25"/>
              <p:cNvSpPr>
                <a:spLocks noChangeArrowheads="1"/>
              </p:cNvSpPr>
              <p:nvPr/>
            </p:nvSpPr>
            <p:spPr bwMode="auto">
              <a:xfrm>
                <a:off x="6111875" y="1524000"/>
                <a:ext cx="8969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bid=100 </a:t>
                </a:r>
              </a:p>
            </p:txBody>
          </p:sp>
          <p:sp>
            <p:nvSpPr>
              <p:cNvPr id="6199" name="Rectangle 26"/>
              <p:cNvSpPr>
                <a:spLocks noChangeArrowheads="1"/>
              </p:cNvSpPr>
              <p:nvPr/>
            </p:nvSpPr>
            <p:spPr bwMode="auto">
              <a:xfrm>
                <a:off x="7024687" y="1524000"/>
                <a:ext cx="9763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rating &gt; 5</a:t>
                </a:r>
              </a:p>
            </p:txBody>
          </p:sp>
          <p:sp>
            <p:nvSpPr>
              <p:cNvPr id="6200" name="Rectangle 27"/>
              <p:cNvSpPr>
                <a:spLocks noChangeArrowheads="1"/>
              </p:cNvSpPr>
              <p:nvPr/>
            </p:nvSpPr>
            <p:spPr bwMode="auto">
              <a:xfrm>
                <a:off x="6745288" y="835025"/>
                <a:ext cx="7445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</a:p>
            </p:txBody>
          </p:sp>
          <p:sp>
            <p:nvSpPr>
              <p:cNvPr id="6201" name="Rectangle 54"/>
              <p:cNvSpPr>
                <a:spLocks noChangeArrowheads="1"/>
              </p:cNvSpPr>
              <p:nvPr/>
            </p:nvSpPr>
            <p:spPr bwMode="auto">
              <a:xfrm>
                <a:off x="7620000" y="838713"/>
                <a:ext cx="914400" cy="36676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RA Tree</a:t>
                </a:r>
              </a:p>
            </p:txBody>
          </p:sp>
        </p:grpSp>
        <p:sp>
          <p:nvSpPr>
            <p:cNvPr id="59" name="Down Arrow 58"/>
            <p:cNvSpPr/>
            <p:nvPr/>
          </p:nvSpPr>
          <p:spPr>
            <a:xfrm rot="16200000">
              <a:off x="5130436" y="1626755"/>
              <a:ext cx="484632" cy="68449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8214" y="3106484"/>
            <a:ext cx="3993386" cy="3251454"/>
            <a:chOff x="4998214" y="3106484"/>
            <a:chExt cx="3993386" cy="3251454"/>
          </a:xfrm>
        </p:grpSpPr>
        <p:grpSp>
          <p:nvGrpSpPr>
            <p:cNvPr id="5" name="Group 4"/>
            <p:cNvGrpSpPr/>
            <p:nvPr/>
          </p:nvGrpSpPr>
          <p:grpSpPr>
            <a:xfrm>
              <a:off x="4998214" y="3106484"/>
              <a:ext cx="3993386" cy="3251454"/>
              <a:chOff x="4998214" y="3106484"/>
              <a:chExt cx="3993386" cy="3251454"/>
            </a:xfrm>
          </p:grpSpPr>
          <p:grpSp>
            <p:nvGrpSpPr>
              <p:cNvPr id="6152" name="Group 60"/>
              <p:cNvGrpSpPr>
                <a:grpSpLocks/>
              </p:cNvGrpSpPr>
              <p:nvPr/>
            </p:nvGrpSpPr>
            <p:grpSpPr bwMode="auto">
              <a:xfrm>
                <a:off x="4998214" y="3767137"/>
                <a:ext cx="3993386" cy="2590801"/>
                <a:chOff x="4998214" y="3767137"/>
                <a:chExt cx="3993386" cy="2590801"/>
              </a:xfrm>
            </p:grpSpPr>
            <p:sp>
              <p:nvSpPr>
                <p:cNvPr id="6155" name="Freeform 29"/>
                <p:cNvSpPr>
                  <a:spLocks/>
                </p:cNvSpPr>
                <p:nvPr/>
              </p:nvSpPr>
              <p:spPr bwMode="auto">
                <a:xfrm>
                  <a:off x="5233165" y="4605337"/>
                  <a:ext cx="115888" cy="158750"/>
                </a:xfrm>
                <a:custGeom>
                  <a:avLst/>
                  <a:gdLst>
                    <a:gd name="T0" fmla="*/ 2147483647 w 73"/>
                    <a:gd name="T1" fmla="*/ 2147483647 h 100"/>
                    <a:gd name="T2" fmla="*/ 2147483647 w 73"/>
                    <a:gd name="T3" fmla="*/ 2147483647 h 100"/>
                    <a:gd name="T4" fmla="*/ 2147483647 w 73"/>
                    <a:gd name="T5" fmla="*/ 0 h 100"/>
                    <a:gd name="T6" fmla="*/ 2147483647 w 73"/>
                    <a:gd name="T7" fmla="*/ 2147483647 h 100"/>
                    <a:gd name="T8" fmla="*/ 0 w 73"/>
                    <a:gd name="T9" fmla="*/ 2147483647 h 100"/>
                    <a:gd name="T10" fmla="*/ 2147483647 w 73"/>
                    <a:gd name="T11" fmla="*/ 2147483647 h 100"/>
                    <a:gd name="T12" fmla="*/ 2147483647 w 73"/>
                    <a:gd name="T13" fmla="*/ 2147483647 h 100"/>
                    <a:gd name="T14" fmla="*/ 2147483647 w 73"/>
                    <a:gd name="T15" fmla="*/ 2147483647 h 100"/>
                    <a:gd name="T16" fmla="*/ 2147483647 w 73"/>
                    <a:gd name="T17" fmla="*/ 2147483647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100"/>
                    <a:gd name="T29" fmla="*/ 73 w 73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6" name="Freeform 30"/>
                <p:cNvSpPr>
                  <a:spLocks/>
                </p:cNvSpPr>
                <p:nvPr/>
              </p:nvSpPr>
              <p:spPr bwMode="auto">
                <a:xfrm>
                  <a:off x="5291902" y="4622800"/>
                  <a:ext cx="103188" cy="1588"/>
                </a:xfrm>
                <a:custGeom>
                  <a:avLst/>
                  <a:gdLst>
                    <a:gd name="T0" fmla="*/ 0 w 65"/>
                    <a:gd name="T1" fmla="*/ 0 h 1"/>
                    <a:gd name="T2" fmla="*/ 2147483647 w 65"/>
                    <a:gd name="T3" fmla="*/ 0 h 1"/>
                    <a:gd name="T4" fmla="*/ 0 w 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"/>
                    <a:gd name="T11" fmla="*/ 65 w 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7" name="Freeform 31"/>
                <p:cNvSpPr>
                  <a:spLocks/>
                </p:cNvSpPr>
                <p:nvPr/>
              </p:nvSpPr>
              <p:spPr bwMode="auto">
                <a:xfrm>
                  <a:off x="5930077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8" name="Freeform 32"/>
                <p:cNvSpPr>
                  <a:spLocks/>
                </p:cNvSpPr>
                <p:nvPr/>
              </p:nvSpPr>
              <p:spPr bwMode="auto">
                <a:xfrm>
                  <a:off x="6017389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9" name="Freeform 33"/>
                <p:cNvSpPr>
                  <a:spLocks/>
                </p:cNvSpPr>
                <p:nvPr/>
              </p:nvSpPr>
              <p:spPr bwMode="auto">
                <a:xfrm>
                  <a:off x="5888802" y="3806824"/>
                  <a:ext cx="174625" cy="1588"/>
                </a:xfrm>
                <a:custGeom>
                  <a:avLst/>
                  <a:gdLst>
                    <a:gd name="T0" fmla="*/ 0 w 110"/>
                    <a:gd name="T1" fmla="*/ 0 h 1"/>
                    <a:gd name="T2" fmla="*/ 2147483647 w 110"/>
                    <a:gd name="T3" fmla="*/ 0 h 1"/>
                    <a:gd name="T4" fmla="*/ 0 w 1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"/>
                    <a:gd name="T11" fmla="*/ 110 w 1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0" name="Freeform 34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1" name="Freeform 35"/>
                <p:cNvSpPr>
                  <a:spLocks/>
                </p:cNvSpPr>
                <p:nvPr/>
              </p:nvSpPr>
              <p:spPr bwMode="auto">
                <a:xfrm>
                  <a:off x="6376164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2" name="Freeform 36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0 h 78"/>
                    <a:gd name="T2" fmla="*/ 2147483647 w 220"/>
                    <a:gd name="T3" fmla="*/ 214748364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3" name="Freeform 37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2147483647 h 78"/>
                    <a:gd name="T2" fmla="*/ 2147483647 w 220"/>
                    <a:gd name="T3" fmla="*/ 0 h 78"/>
                    <a:gd name="T4" fmla="*/ 0 w 220"/>
                    <a:gd name="T5" fmla="*/ 214748364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38"/>
                <p:cNvSpPr>
                  <a:spLocks/>
                </p:cNvSpPr>
                <p:nvPr/>
              </p:nvSpPr>
              <p:spPr bwMode="auto">
                <a:xfrm>
                  <a:off x="5834827" y="5786438"/>
                  <a:ext cx="268287" cy="223837"/>
                </a:xfrm>
                <a:custGeom>
                  <a:avLst/>
                  <a:gdLst>
                    <a:gd name="T0" fmla="*/ 0 w 422"/>
                    <a:gd name="T1" fmla="*/ 2147483647 h 225"/>
                    <a:gd name="T2" fmla="*/ 2147483647 w 422"/>
                    <a:gd name="T3" fmla="*/ 0 h 225"/>
                    <a:gd name="T4" fmla="*/ 0 w 422"/>
                    <a:gd name="T5" fmla="*/ 2147483647 h 225"/>
                    <a:gd name="T6" fmla="*/ 0 60000 65536"/>
                    <a:gd name="T7" fmla="*/ 0 60000 65536"/>
                    <a:gd name="T8" fmla="*/ 0 60000 65536"/>
                    <a:gd name="T9" fmla="*/ 0 w 422"/>
                    <a:gd name="T10" fmla="*/ 0 h 225"/>
                    <a:gd name="T11" fmla="*/ 422 w 422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2" h="225">
                      <a:moveTo>
                        <a:pt x="0" y="224"/>
                      </a:moveTo>
                      <a:lnTo>
                        <a:pt x="421" y="0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39"/>
                <p:cNvSpPr>
                  <a:spLocks/>
                </p:cNvSpPr>
                <p:nvPr/>
              </p:nvSpPr>
              <p:spPr bwMode="auto">
                <a:xfrm>
                  <a:off x="6349178" y="5786438"/>
                  <a:ext cx="323849" cy="223837"/>
                </a:xfrm>
                <a:custGeom>
                  <a:avLst/>
                  <a:gdLst>
                    <a:gd name="T0" fmla="*/ 0 w 431"/>
                    <a:gd name="T1" fmla="*/ 0 h 225"/>
                    <a:gd name="T2" fmla="*/ 2147483647 w 431"/>
                    <a:gd name="T3" fmla="*/ 2147483647 h 225"/>
                    <a:gd name="T4" fmla="*/ 0 w 431"/>
                    <a:gd name="T5" fmla="*/ 0 h 225"/>
                    <a:gd name="T6" fmla="*/ 0 60000 65536"/>
                    <a:gd name="T7" fmla="*/ 0 60000 65536"/>
                    <a:gd name="T8" fmla="*/ 0 60000 65536"/>
                    <a:gd name="T9" fmla="*/ 0 w 431"/>
                    <a:gd name="T10" fmla="*/ 0 h 225"/>
                    <a:gd name="T11" fmla="*/ 431 w 431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" h="225">
                      <a:moveTo>
                        <a:pt x="0" y="0"/>
                      </a:moveTo>
                      <a:lnTo>
                        <a:pt x="430" y="2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40"/>
                <p:cNvSpPr>
                  <a:spLocks/>
                </p:cNvSpPr>
                <p:nvPr/>
              </p:nvSpPr>
              <p:spPr bwMode="auto">
                <a:xfrm>
                  <a:off x="6214238" y="4976812"/>
                  <a:ext cx="45719" cy="314325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2147483647 h 353"/>
                    <a:gd name="T4" fmla="*/ 0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41"/>
                <p:cNvSpPr>
                  <a:spLocks/>
                </p:cNvSpPr>
                <p:nvPr/>
              </p:nvSpPr>
              <p:spPr bwMode="auto">
                <a:xfrm flipH="1">
                  <a:off x="6166615" y="4224337"/>
                  <a:ext cx="49212" cy="338138"/>
                </a:xfrm>
                <a:custGeom>
                  <a:avLst/>
                  <a:gdLst>
                    <a:gd name="T0" fmla="*/ 0 w 1"/>
                    <a:gd name="T1" fmla="*/ 0 h 323"/>
                    <a:gd name="T2" fmla="*/ 0 w 1"/>
                    <a:gd name="T3" fmla="*/ 2147483647 h 323"/>
                    <a:gd name="T4" fmla="*/ 0 w 1"/>
                    <a:gd name="T5" fmla="*/ 0 h 32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23"/>
                    <a:gd name="T11" fmla="*/ 1 w 1"/>
                    <a:gd name="T12" fmla="*/ 323 h 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23">
                      <a:moveTo>
                        <a:pt x="0" y="0"/>
                      </a:moveTo>
                      <a:lnTo>
                        <a:pt x="0" y="3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42"/>
                <p:cNvSpPr>
                  <a:spLocks/>
                </p:cNvSpPr>
                <p:nvPr/>
              </p:nvSpPr>
              <p:spPr bwMode="auto">
                <a:xfrm>
                  <a:off x="6120577" y="4689475"/>
                  <a:ext cx="87313" cy="158750"/>
                </a:xfrm>
                <a:custGeom>
                  <a:avLst/>
                  <a:gdLst>
                    <a:gd name="T0" fmla="*/ 0 w 55"/>
                    <a:gd name="T1" fmla="*/ 2147483647 h 100"/>
                    <a:gd name="T2" fmla="*/ 2147483647 w 55"/>
                    <a:gd name="T3" fmla="*/ 0 h 100"/>
                    <a:gd name="T4" fmla="*/ 0 w 55"/>
                    <a:gd name="T5" fmla="*/ 2147483647 h 10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100"/>
                    <a:gd name="T11" fmla="*/ 55 w 55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100">
                      <a:moveTo>
                        <a:pt x="0" y="99"/>
                      </a:moveTo>
                      <a:lnTo>
                        <a:pt x="54" y="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43"/>
                <p:cNvSpPr>
                  <a:spLocks/>
                </p:cNvSpPr>
                <p:nvPr/>
              </p:nvSpPr>
              <p:spPr bwMode="auto">
                <a:xfrm>
                  <a:off x="6206302" y="4702175"/>
                  <a:ext cx="76200" cy="146050"/>
                </a:xfrm>
                <a:custGeom>
                  <a:avLst/>
                  <a:gdLst>
                    <a:gd name="T0" fmla="*/ 0 w 48"/>
                    <a:gd name="T1" fmla="*/ 0 h 92"/>
                    <a:gd name="T2" fmla="*/ 2147483647 w 48"/>
                    <a:gd name="T3" fmla="*/ 2147483647 h 92"/>
                    <a:gd name="T4" fmla="*/ 0 w 48"/>
                    <a:gd name="T5" fmla="*/ 0 h 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2"/>
                    <a:gd name="T11" fmla="*/ 48 w 48"/>
                    <a:gd name="T12" fmla="*/ 92 h 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2">
                      <a:moveTo>
                        <a:pt x="0" y="0"/>
                      </a:moveTo>
                      <a:lnTo>
                        <a:pt x="47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Rectangle 44"/>
                <p:cNvSpPr>
                  <a:spLocks noChangeArrowheads="1"/>
                </p:cNvSpPr>
                <p:nvPr/>
              </p:nvSpPr>
              <p:spPr bwMode="auto">
                <a:xfrm>
                  <a:off x="4998214" y="5967412"/>
                  <a:ext cx="1141413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Reserves</a:t>
                  </a:r>
                </a:p>
              </p:txBody>
            </p:sp>
            <p:sp>
              <p:nvSpPr>
                <p:cNvPr id="6171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4427" y="6010275"/>
                  <a:ext cx="901700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Sailors</a:t>
                  </a:r>
                </a:p>
              </p:txBody>
            </p:sp>
            <p:sp>
              <p:nvSpPr>
                <p:cNvPr id="6172" name="Rectangle 46"/>
                <p:cNvSpPr>
                  <a:spLocks noChangeArrowheads="1"/>
                </p:cNvSpPr>
                <p:nvPr/>
              </p:nvSpPr>
              <p:spPr bwMode="auto">
                <a:xfrm>
                  <a:off x="5850702" y="5486400"/>
                  <a:ext cx="7985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sid=sid</a:t>
                  </a:r>
                </a:p>
              </p:txBody>
            </p:sp>
            <p:sp>
              <p:nvSpPr>
                <p:cNvPr id="6173" name="Rectangle 47"/>
                <p:cNvSpPr>
                  <a:spLocks noChangeArrowheads="1"/>
                </p:cNvSpPr>
                <p:nvPr/>
              </p:nvSpPr>
              <p:spPr bwMode="auto">
                <a:xfrm>
                  <a:off x="5301427" y="4676775"/>
                  <a:ext cx="952185" cy="305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bid=100  </a:t>
                  </a:r>
                </a:p>
              </p:txBody>
            </p:sp>
            <p:sp>
              <p:nvSpPr>
                <p:cNvPr id="6174" name="Rectangle 48"/>
                <p:cNvSpPr>
                  <a:spLocks noChangeArrowheads="1"/>
                </p:cNvSpPr>
                <p:nvPr/>
              </p:nvSpPr>
              <p:spPr bwMode="auto">
                <a:xfrm>
                  <a:off x="6290440" y="4643437"/>
                  <a:ext cx="9763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rating &gt; 5</a:t>
                  </a:r>
                </a:p>
              </p:txBody>
            </p:sp>
            <p:sp>
              <p:nvSpPr>
                <p:cNvPr id="6175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4689" y="3843337"/>
                  <a:ext cx="744538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sname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Rectangle 50"/>
                <p:cNvSpPr>
                  <a:spLocks noChangeArrowheads="1"/>
                </p:cNvSpPr>
                <p:nvPr/>
              </p:nvSpPr>
              <p:spPr bwMode="auto">
                <a:xfrm>
                  <a:off x="6444427" y="5214937"/>
                  <a:ext cx="2547173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(Simple Nested Loops)</a:t>
                  </a:r>
                </a:p>
              </p:txBody>
            </p:sp>
            <p:sp>
              <p:nvSpPr>
                <p:cNvPr id="6177" name="Rectangle 51"/>
                <p:cNvSpPr>
                  <a:spLocks noChangeArrowheads="1"/>
                </p:cNvSpPr>
                <p:nvPr/>
              </p:nvSpPr>
              <p:spPr bwMode="auto">
                <a:xfrm>
                  <a:off x="7266753" y="448219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8" name="Rectangle 52"/>
                <p:cNvSpPr>
                  <a:spLocks noChangeArrowheads="1"/>
                </p:cNvSpPr>
                <p:nvPr/>
              </p:nvSpPr>
              <p:spPr bwMode="auto">
                <a:xfrm>
                  <a:off x="6749227" y="376713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9" name="Rectangle 55"/>
                <p:cNvSpPr>
                  <a:spLocks noChangeArrowheads="1"/>
                </p:cNvSpPr>
                <p:nvPr/>
              </p:nvSpPr>
              <p:spPr bwMode="auto">
                <a:xfrm>
                  <a:off x="7769240" y="5764743"/>
                  <a:ext cx="615920" cy="36676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Plan</a:t>
                  </a:r>
                </a:p>
              </p:txBody>
            </p:sp>
          </p:grpSp>
          <p:sp>
            <p:nvSpPr>
              <p:cNvPr id="2" name="Down Arrow 1"/>
              <p:cNvSpPr/>
              <p:nvPr/>
            </p:nvSpPr>
            <p:spPr>
              <a:xfrm>
                <a:off x="6724651" y="3106484"/>
                <a:ext cx="484632" cy="521208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𝑆𝑎𝑣𝑒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70" t="-2174" r="-4455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𝑆𝑎𝑣𝑒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70" t="-4444" r="-396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394A085-8E9C-4E8C-B7FA-CA5BC8E20E83}"/>
              </a:ext>
            </a:extLst>
          </p:cNvPr>
          <p:cNvSpPr/>
          <p:nvPr/>
        </p:nvSpPr>
        <p:spPr>
          <a:xfrm>
            <a:off x="586778" y="2889758"/>
            <a:ext cx="4138441" cy="433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Cost:  500 + 500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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1000 I/</a:t>
            </a:r>
            <a:r>
              <a:rPr lang="en-US" sz="2800" dirty="0" err="1">
                <a:solidFill>
                  <a:schemeClr val="accent2"/>
                </a:solidFill>
                <a:latin typeface="Calibri" pitchFamily="34" charset="0"/>
              </a:rPr>
              <a:t>Os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E9A99-D640-44AE-8840-62504D306E42}"/>
              </a:ext>
            </a:extLst>
          </p:cNvPr>
          <p:cNvSpPr/>
          <p:nvPr/>
        </p:nvSpPr>
        <p:spPr>
          <a:xfrm>
            <a:off x="578410" y="3423928"/>
            <a:ext cx="4163447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indent="0">
              <a:lnSpc>
                <a:spcPts val="2600"/>
              </a:lnSpc>
              <a:spcAft>
                <a:spcPts val="600"/>
              </a:spcAft>
              <a:buNone/>
            </a:pPr>
            <a:r>
              <a:rPr lang="en-US" sz="2400" dirty="0">
                <a:latin typeface="Calibri" pitchFamily="34" charset="0"/>
              </a:rPr>
              <a:t>By no means the worst plan! </a:t>
            </a: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BD336CFC-5FA7-46F6-8EBB-D13543932C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6240" y="3995647"/>
            <a:ext cx="4444995" cy="26123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sz="2400" dirty="0">
                <a:latin typeface="Calibri" pitchFamily="34" charset="0"/>
              </a:rPr>
              <a:t>Misses several opportunities: selections could have been `pushed’ earlier, no use is made of any available indexes, etc.</a:t>
            </a:r>
          </a:p>
          <a:p>
            <a:pPr>
              <a:lnSpc>
                <a:spcPts val="2600"/>
              </a:lnSpc>
            </a:pPr>
            <a:r>
              <a:rPr lang="en-US" sz="2400" i="1" dirty="0">
                <a:latin typeface="Calibri" pitchFamily="34" charset="0"/>
              </a:rPr>
              <a:t>Goal of optimization:  </a:t>
            </a:r>
            <a:r>
              <a:rPr lang="en-US" sz="2400" dirty="0">
                <a:latin typeface="Calibri" pitchFamily="34" charset="0"/>
              </a:rPr>
              <a:t>To find more efficient plans that compute the same answer. </a:t>
            </a:r>
          </a:p>
        </p:txBody>
      </p:sp>
    </p:spTree>
    <p:extLst>
      <p:ext uri="{BB962C8B-B14F-4D97-AF65-F5344CB8AC3E}">
        <p14:creationId xmlns:p14="http://schemas.microsoft.com/office/powerpoint/2010/main" val="11978445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88376" y="249238"/>
            <a:ext cx="4343400" cy="11049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Alternative Plan 1 </a:t>
            </a:r>
            <a:br>
              <a:rPr lang="en-US" dirty="0"/>
            </a:br>
            <a:r>
              <a:rPr lang="en-US" dirty="0"/>
              <a:t>(No Indexes)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0028" y="2921752"/>
            <a:ext cx="4954711" cy="53302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join cost = 10+(4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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250), 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2777" name="Freeform 6"/>
          <p:cNvSpPr>
            <a:spLocks/>
          </p:cNvSpPr>
          <p:nvPr/>
        </p:nvSpPr>
        <p:spPr bwMode="auto">
          <a:xfrm>
            <a:off x="4923980" y="2078732"/>
            <a:ext cx="100025" cy="119063"/>
          </a:xfrm>
          <a:custGeom>
            <a:avLst/>
            <a:gdLst>
              <a:gd name="T0" fmla="*/ 2147483647 w 63"/>
              <a:gd name="T1" fmla="*/ 2147483647 h 75"/>
              <a:gd name="T2" fmla="*/ 2147483647 w 63"/>
              <a:gd name="T3" fmla="*/ 2147483647 h 75"/>
              <a:gd name="T4" fmla="*/ 2147483647 w 63"/>
              <a:gd name="T5" fmla="*/ 0 h 75"/>
              <a:gd name="T6" fmla="*/ 2147483647 w 63"/>
              <a:gd name="T7" fmla="*/ 2147483647 h 75"/>
              <a:gd name="T8" fmla="*/ 0 w 63"/>
              <a:gd name="T9" fmla="*/ 2147483647 h 75"/>
              <a:gd name="T10" fmla="*/ 2147483647 w 63"/>
              <a:gd name="T11" fmla="*/ 2147483647 h 75"/>
              <a:gd name="T12" fmla="*/ 2147483647 w 63"/>
              <a:gd name="T13" fmla="*/ 2147483647 h 75"/>
              <a:gd name="T14" fmla="*/ 2147483647 w 63"/>
              <a:gd name="T15" fmla="*/ 2147483647 h 75"/>
              <a:gd name="T16" fmla="*/ 2147483647 w 63"/>
              <a:gd name="T17" fmla="*/ 2147483647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75"/>
              <a:gd name="T29" fmla="*/ 63 w 63"/>
              <a:gd name="T30" fmla="*/ 75 h 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75">
                <a:moveTo>
                  <a:pt x="62" y="37"/>
                </a:moveTo>
                <a:lnTo>
                  <a:pt x="53" y="11"/>
                </a:lnTo>
                <a:lnTo>
                  <a:pt x="31" y="0"/>
                </a:lnTo>
                <a:lnTo>
                  <a:pt x="9" y="11"/>
                </a:lnTo>
                <a:lnTo>
                  <a:pt x="0" y="37"/>
                </a:lnTo>
                <a:lnTo>
                  <a:pt x="9" y="64"/>
                </a:lnTo>
                <a:lnTo>
                  <a:pt x="31" y="74"/>
                </a:lnTo>
                <a:lnTo>
                  <a:pt x="53" y="64"/>
                </a:lnTo>
                <a:lnTo>
                  <a:pt x="62" y="3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8" name="Freeform 7"/>
          <p:cNvSpPr>
            <a:spLocks/>
          </p:cNvSpPr>
          <p:nvPr/>
        </p:nvSpPr>
        <p:spPr bwMode="auto">
          <a:xfrm>
            <a:off x="4973199" y="2088257"/>
            <a:ext cx="87323" cy="1588"/>
          </a:xfrm>
          <a:custGeom>
            <a:avLst/>
            <a:gdLst>
              <a:gd name="T0" fmla="*/ 0 w 55"/>
              <a:gd name="T1" fmla="*/ 0 h 1"/>
              <a:gd name="T2" fmla="*/ 2147483647 w 55"/>
              <a:gd name="T3" fmla="*/ 0 h 1"/>
              <a:gd name="T4" fmla="*/ 0 w 55"/>
              <a:gd name="T5" fmla="*/ 0 h 1"/>
              <a:gd name="T6" fmla="*/ 0 60000 65536"/>
              <a:gd name="T7" fmla="*/ 0 60000 65536"/>
              <a:gd name="T8" fmla="*/ 0 60000 65536"/>
              <a:gd name="T9" fmla="*/ 0 w 55"/>
              <a:gd name="T10" fmla="*/ 0 h 1"/>
              <a:gd name="T11" fmla="*/ 55 w 5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9" name="Freeform 8"/>
          <p:cNvSpPr>
            <a:spLocks/>
          </p:cNvSpPr>
          <p:nvPr/>
        </p:nvSpPr>
        <p:spPr bwMode="auto">
          <a:xfrm>
            <a:off x="5778162" y="470595"/>
            <a:ext cx="1587" cy="133350"/>
          </a:xfrm>
          <a:custGeom>
            <a:avLst/>
            <a:gdLst>
              <a:gd name="T0" fmla="*/ 0 w 1"/>
              <a:gd name="T1" fmla="*/ 0 h 84"/>
              <a:gd name="T2" fmla="*/ 0 w 1"/>
              <a:gd name="T3" fmla="*/ 2147483647 h 84"/>
              <a:gd name="T4" fmla="*/ 0 w 1"/>
              <a:gd name="T5" fmla="*/ 0 h 84"/>
              <a:gd name="T6" fmla="*/ 0 60000 65536"/>
              <a:gd name="T7" fmla="*/ 0 60000 65536"/>
              <a:gd name="T8" fmla="*/ 0 60000 65536"/>
              <a:gd name="T9" fmla="*/ 0 w 1"/>
              <a:gd name="T10" fmla="*/ 0 h 84"/>
              <a:gd name="T11" fmla="*/ 1 w 1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84">
                <a:moveTo>
                  <a:pt x="0" y="0"/>
                </a:moveTo>
                <a:lnTo>
                  <a:pt x="0" y="8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0" name="Freeform 9"/>
          <p:cNvSpPr>
            <a:spLocks/>
          </p:cNvSpPr>
          <p:nvPr/>
        </p:nvSpPr>
        <p:spPr bwMode="auto">
          <a:xfrm>
            <a:off x="5852784" y="470595"/>
            <a:ext cx="1587" cy="133350"/>
          </a:xfrm>
          <a:custGeom>
            <a:avLst/>
            <a:gdLst>
              <a:gd name="T0" fmla="*/ 0 w 1"/>
              <a:gd name="T1" fmla="*/ 0 h 84"/>
              <a:gd name="T2" fmla="*/ 0 w 1"/>
              <a:gd name="T3" fmla="*/ 2147483647 h 84"/>
              <a:gd name="T4" fmla="*/ 0 w 1"/>
              <a:gd name="T5" fmla="*/ 0 h 84"/>
              <a:gd name="T6" fmla="*/ 0 60000 65536"/>
              <a:gd name="T7" fmla="*/ 0 60000 65536"/>
              <a:gd name="T8" fmla="*/ 0 60000 65536"/>
              <a:gd name="T9" fmla="*/ 0 w 1"/>
              <a:gd name="T10" fmla="*/ 0 h 84"/>
              <a:gd name="T11" fmla="*/ 1 w 1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84">
                <a:moveTo>
                  <a:pt x="0" y="0"/>
                </a:moveTo>
                <a:lnTo>
                  <a:pt x="0" y="8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1" name="Freeform 10"/>
          <p:cNvSpPr>
            <a:spLocks/>
          </p:cNvSpPr>
          <p:nvPr/>
        </p:nvSpPr>
        <p:spPr bwMode="auto">
          <a:xfrm>
            <a:off x="5741645" y="457895"/>
            <a:ext cx="149244" cy="1588"/>
          </a:xfrm>
          <a:custGeom>
            <a:avLst/>
            <a:gdLst>
              <a:gd name="T0" fmla="*/ 0 w 94"/>
              <a:gd name="T1" fmla="*/ 0 h 1"/>
              <a:gd name="T2" fmla="*/ 2147483647 w 94"/>
              <a:gd name="T3" fmla="*/ 0 h 1"/>
              <a:gd name="T4" fmla="*/ 0 w 94"/>
              <a:gd name="T5" fmla="*/ 0 h 1"/>
              <a:gd name="T6" fmla="*/ 0 60000 65536"/>
              <a:gd name="T7" fmla="*/ 0 60000 65536"/>
              <a:gd name="T8" fmla="*/ 0 60000 65536"/>
              <a:gd name="T9" fmla="*/ 0 w 94"/>
              <a:gd name="T10" fmla="*/ 0 h 1"/>
              <a:gd name="T11" fmla="*/ 94 w 9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1">
                <a:moveTo>
                  <a:pt x="0" y="0"/>
                </a:moveTo>
                <a:lnTo>
                  <a:pt x="93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2" name="Freeform 11"/>
          <p:cNvSpPr>
            <a:spLocks/>
          </p:cNvSpPr>
          <p:nvPr/>
        </p:nvSpPr>
        <p:spPr bwMode="auto">
          <a:xfrm>
            <a:off x="5902003" y="1388169"/>
            <a:ext cx="1587" cy="98425"/>
          </a:xfrm>
          <a:custGeom>
            <a:avLst/>
            <a:gdLst>
              <a:gd name="T0" fmla="*/ 0 w 1"/>
              <a:gd name="T1" fmla="*/ 0 h 62"/>
              <a:gd name="T2" fmla="*/ 0 w 1"/>
              <a:gd name="T3" fmla="*/ 2147483647 h 62"/>
              <a:gd name="T4" fmla="*/ 0 w 1"/>
              <a:gd name="T5" fmla="*/ 0 h 62"/>
              <a:gd name="T6" fmla="*/ 0 60000 65536"/>
              <a:gd name="T7" fmla="*/ 0 60000 65536"/>
              <a:gd name="T8" fmla="*/ 0 60000 65536"/>
              <a:gd name="T9" fmla="*/ 0 w 1"/>
              <a:gd name="T10" fmla="*/ 0 h 62"/>
              <a:gd name="T11" fmla="*/ 1 w 1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">
                <a:moveTo>
                  <a:pt x="0" y="0"/>
                </a:moveTo>
                <a:lnTo>
                  <a:pt x="0" y="6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3" name="Freeform 12"/>
          <p:cNvSpPr>
            <a:spLocks/>
          </p:cNvSpPr>
          <p:nvPr/>
        </p:nvSpPr>
        <p:spPr bwMode="auto">
          <a:xfrm>
            <a:off x="6197315" y="1388169"/>
            <a:ext cx="1587" cy="98425"/>
          </a:xfrm>
          <a:custGeom>
            <a:avLst/>
            <a:gdLst>
              <a:gd name="T0" fmla="*/ 0 w 1"/>
              <a:gd name="T1" fmla="*/ 0 h 62"/>
              <a:gd name="T2" fmla="*/ 0 w 1"/>
              <a:gd name="T3" fmla="*/ 2147483647 h 62"/>
              <a:gd name="T4" fmla="*/ 0 w 1"/>
              <a:gd name="T5" fmla="*/ 0 h 62"/>
              <a:gd name="T6" fmla="*/ 0 60000 65536"/>
              <a:gd name="T7" fmla="*/ 0 60000 65536"/>
              <a:gd name="T8" fmla="*/ 0 60000 65536"/>
              <a:gd name="T9" fmla="*/ 0 w 1"/>
              <a:gd name="T10" fmla="*/ 0 h 62"/>
              <a:gd name="T11" fmla="*/ 1 w 1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">
                <a:moveTo>
                  <a:pt x="0" y="0"/>
                </a:moveTo>
                <a:lnTo>
                  <a:pt x="0" y="6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4" name="Freeform 13"/>
          <p:cNvSpPr>
            <a:spLocks/>
          </p:cNvSpPr>
          <p:nvPr/>
        </p:nvSpPr>
        <p:spPr bwMode="auto">
          <a:xfrm>
            <a:off x="5902003" y="1388169"/>
            <a:ext cx="296899" cy="98425"/>
          </a:xfrm>
          <a:custGeom>
            <a:avLst/>
            <a:gdLst>
              <a:gd name="T0" fmla="*/ 0 w 187"/>
              <a:gd name="T1" fmla="*/ 0 h 62"/>
              <a:gd name="T2" fmla="*/ 2147483647 w 187"/>
              <a:gd name="T3" fmla="*/ 2147483647 h 62"/>
              <a:gd name="T4" fmla="*/ 0 w 187"/>
              <a:gd name="T5" fmla="*/ 0 h 62"/>
              <a:gd name="T6" fmla="*/ 0 60000 65536"/>
              <a:gd name="T7" fmla="*/ 0 60000 65536"/>
              <a:gd name="T8" fmla="*/ 0 60000 65536"/>
              <a:gd name="T9" fmla="*/ 0 w 187"/>
              <a:gd name="T10" fmla="*/ 0 h 62"/>
              <a:gd name="T11" fmla="*/ 187 w 18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62">
                <a:moveTo>
                  <a:pt x="0" y="0"/>
                </a:moveTo>
                <a:lnTo>
                  <a:pt x="186" y="6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5" name="Freeform 14"/>
          <p:cNvSpPr>
            <a:spLocks/>
          </p:cNvSpPr>
          <p:nvPr/>
        </p:nvSpPr>
        <p:spPr bwMode="auto">
          <a:xfrm>
            <a:off x="5902003" y="1388169"/>
            <a:ext cx="296899" cy="98425"/>
          </a:xfrm>
          <a:custGeom>
            <a:avLst/>
            <a:gdLst>
              <a:gd name="T0" fmla="*/ 0 w 187"/>
              <a:gd name="T1" fmla="*/ 2147483647 h 62"/>
              <a:gd name="T2" fmla="*/ 2147483647 w 187"/>
              <a:gd name="T3" fmla="*/ 0 h 62"/>
              <a:gd name="T4" fmla="*/ 0 w 187"/>
              <a:gd name="T5" fmla="*/ 2147483647 h 62"/>
              <a:gd name="T6" fmla="*/ 0 60000 65536"/>
              <a:gd name="T7" fmla="*/ 0 60000 65536"/>
              <a:gd name="T8" fmla="*/ 0 60000 65536"/>
              <a:gd name="T9" fmla="*/ 0 w 187"/>
              <a:gd name="T10" fmla="*/ 0 h 62"/>
              <a:gd name="T11" fmla="*/ 187 w 18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62">
                <a:moveTo>
                  <a:pt x="0" y="61"/>
                </a:moveTo>
                <a:lnTo>
                  <a:pt x="186" y="0"/>
                </a:lnTo>
                <a:lnTo>
                  <a:pt x="0" y="6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6" name="Freeform 15"/>
          <p:cNvSpPr>
            <a:spLocks/>
          </p:cNvSpPr>
          <p:nvPr/>
        </p:nvSpPr>
        <p:spPr bwMode="auto">
          <a:xfrm>
            <a:off x="5317729" y="1672332"/>
            <a:ext cx="569984" cy="274638"/>
          </a:xfrm>
          <a:custGeom>
            <a:avLst/>
            <a:gdLst>
              <a:gd name="T0" fmla="*/ 0 w 359"/>
              <a:gd name="T1" fmla="*/ 2147483647 h 173"/>
              <a:gd name="T2" fmla="*/ 2147483647 w 359"/>
              <a:gd name="T3" fmla="*/ 0 h 173"/>
              <a:gd name="T4" fmla="*/ 0 w 359"/>
              <a:gd name="T5" fmla="*/ 2147483647 h 173"/>
              <a:gd name="T6" fmla="*/ 0 60000 65536"/>
              <a:gd name="T7" fmla="*/ 0 60000 65536"/>
              <a:gd name="T8" fmla="*/ 0 60000 65536"/>
              <a:gd name="T9" fmla="*/ 0 w 359"/>
              <a:gd name="T10" fmla="*/ 0 h 173"/>
              <a:gd name="T11" fmla="*/ 359 w 359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" h="173">
                <a:moveTo>
                  <a:pt x="0" y="172"/>
                </a:moveTo>
                <a:lnTo>
                  <a:pt x="358" y="0"/>
                </a:lnTo>
                <a:lnTo>
                  <a:pt x="0" y="17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7" name="Freeform 16"/>
          <p:cNvSpPr>
            <a:spLocks/>
          </p:cNvSpPr>
          <p:nvPr/>
        </p:nvSpPr>
        <p:spPr bwMode="auto">
          <a:xfrm>
            <a:off x="6095702" y="1672332"/>
            <a:ext cx="581098" cy="274638"/>
          </a:xfrm>
          <a:custGeom>
            <a:avLst/>
            <a:gdLst>
              <a:gd name="T0" fmla="*/ 0 w 366"/>
              <a:gd name="T1" fmla="*/ 0 h 173"/>
              <a:gd name="T2" fmla="*/ 2147483647 w 366"/>
              <a:gd name="T3" fmla="*/ 2147483647 h 173"/>
              <a:gd name="T4" fmla="*/ 0 w 366"/>
              <a:gd name="T5" fmla="*/ 0 h 173"/>
              <a:gd name="T6" fmla="*/ 0 60000 65536"/>
              <a:gd name="T7" fmla="*/ 0 60000 65536"/>
              <a:gd name="T8" fmla="*/ 0 60000 65536"/>
              <a:gd name="T9" fmla="*/ 0 w 366"/>
              <a:gd name="T10" fmla="*/ 0 h 173"/>
              <a:gd name="T11" fmla="*/ 366 w 366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173">
                <a:moveTo>
                  <a:pt x="0" y="0"/>
                </a:moveTo>
                <a:lnTo>
                  <a:pt x="365" y="17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8" name="Freeform 17"/>
          <p:cNvSpPr>
            <a:spLocks/>
          </p:cNvSpPr>
          <p:nvPr/>
        </p:nvSpPr>
        <p:spPr bwMode="auto">
          <a:xfrm flipH="1">
            <a:off x="6726018" y="2372419"/>
            <a:ext cx="45725" cy="363538"/>
          </a:xfrm>
          <a:custGeom>
            <a:avLst/>
            <a:gdLst>
              <a:gd name="T0" fmla="*/ 0 w 1"/>
              <a:gd name="T1" fmla="*/ 0 h 272"/>
              <a:gd name="T2" fmla="*/ 0 w 1"/>
              <a:gd name="T3" fmla="*/ 2147483647 h 272"/>
              <a:gd name="T4" fmla="*/ 0 w 1"/>
              <a:gd name="T5" fmla="*/ 0 h 272"/>
              <a:gd name="T6" fmla="*/ 0 60000 65536"/>
              <a:gd name="T7" fmla="*/ 0 60000 65536"/>
              <a:gd name="T8" fmla="*/ 0 60000 65536"/>
              <a:gd name="T9" fmla="*/ 0 w 1"/>
              <a:gd name="T10" fmla="*/ 0 h 272"/>
              <a:gd name="T11" fmla="*/ 1 w 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72">
                <a:moveTo>
                  <a:pt x="0" y="0"/>
                </a:move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9" name="Freeform 18"/>
          <p:cNvSpPr>
            <a:spLocks/>
          </p:cNvSpPr>
          <p:nvPr/>
        </p:nvSpPr>
        <p:spPr bwMode="auto">
          <a:xfrm>
            <a:off x="6036958" y="842070"/>
            <a:ext cx="1587" cy="392113"/>
          </a:xfrm>
          <a:custGeom>
            <a:avLst/>
            <a:gdLst>
              <a:gd name="T0" fmla="*/ 0 w 1"/>
              <a:gd name="T1" fmla="*/ 0 h 247"/>
              <a:gd name="T2" fmla="*/ 0 w 1"/>
              <a:gd name="T3" fmla="*/ 2147483647 h 247"/>
              <a:gd name="T4" fmla="*/ 0 w 1"/>
              <a:gd name="T5" fmla="*/ 0 h 247"/>
              <a:gd name="T6" fmla="*/ 0 60000 65536"/>
              <a:gd name="T7" fmla="*/ 0 60000 65536"/>
              <a:gd name="T8" fmla="*/ 0 60000 65536"/>
              <a:gd name="T9" fmla="*/ 0 w 1"/>
              <a:gd name="T10" fmla="*/ 0 h 247"/>
              <a:gd name="T11" fmla="*/ 1 w 1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7">
                <a:moveTo>
                  <a:pt x="0" y="0"/>
                </a:moveTo>
                <a:lnTo>
                  <a:pt x="0" y="2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0" name="Freeform 19"/>
          <p:cNvSpPr>
            <a:spLocks/>
          </p:cNvSpPr>
          <p:nvPr/>
        </p:nvSpPr>
        <p:spPr bwMode="auto">
          <a:xfrm>
            <a:off x="6343383" y="2053332"/>
            <a:ext cx="100025" cy="122238"/>
          </a:xfrm>
          <a:custGeom>
            <a:avLst/>
            <a:gdLst>
              <a:gd name="T0" fmla="*/ 2147483647 w 63"/>
              <a:gd name="T1" fmla="*/ 2147483647 h 77"/>
              <a:gd name="T2" fmla="*/ 2147483647 w 63"/>
              <a:gd name="T3" fmla="*/ 2147483647 h 77"/>
              <a:gd name="T4" fmla="*/ 2147483647 w 63"/>
              <a:gd name="T5" fmla="*/ 0 h 77"/>
              <a:gd name="T6" fmla="*/ 2147483647 w 63"/>
              <a:gd name="T7" fmla="*/ 2147483647 h 77"/>
              <a:gd name="T8" fmla="*/ 0 w 63"/>
              <a:gd name="T9" fmla="*/ 2147483647 h 77"/>
              <a:gd name="T10" fmla="*/ 2147483647 w 63"/>
              <a:gd name="T11" fmla="*/ 2147483647 h 77"/>
              <a:gd name="T12" fmla="*/ 2147483647 w 63"/>
              <a:gd name="T13" fmla="*/ 2147483647 h 77"/>
              <a:gd name="T14" fmla="*/ 2147483647 w 63"/>
              <a:gd name="T15" fmla="*/ 2147483647 h 77"/>
              <a:gd name="T16" fmla="*/ 2147483647 w 63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77"/>
              <a:gd name="T29" fmla="*/ 63 w 63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77">
                <a:moveTo>
                  <a:pt x="62" y="38"/>
                </a:moveTo>
                <a:lnTo>
                  <a:pt x="53" y="11"/>
                </a:lnTo>
                <a:lnTo>
                  <a:pt x="31" y="0"/>
                </a:lnTo>
                <a:lnTo>
                  <a:pt x="9" y="11"/>
                </a:lnTo>
                <a:lnTo>
                  <a:pt x="0" y="38"/>
                </a:lnTo>
                <a:lnTo>
                  <a:pt x="9" y="65"/>
                </a:lnTo>
                <a:lnTo>
                  <a:pt x="31" y="76"/>
                </a:lnTo>
                <a:lnTo>
                  <a:pt x="53" y="65"/>
                </a:lnTo>
                <a:lnTo>
                  <a:pt x="62" y="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1" name="Freeform 20"/>
          <p:cNvSpPr>
            <a:spLocks/>
          </p:cNvSpPr>
          <p:nvPr/>
        </p:nvSpPr>
        <p:spPr bwMode="auto">
          <a:xfrm>
            <a:off x="6392602" y="2064444"/>
            <a:ext cx="87323" cy="1588"/>
          </a:xfrm>
          <a:custGeom>
            <a:avLst/>
            <a:gdLst>
              <a:gd name="T0" fmla="*/ 0 w 55"/>
              <a:gd name="T1" fmla="*/ 0 h 1"/>
              <a:gd name="T2" fmla="*/ 2147483647 w 55"/>
              <a:gd name="T3" fmla="*/ 0 h 1"/>
              <a:gd name="T4" fmla="*/ 0 w 55"/>
              <a:gd name="T5" fmla="*/ 0 h 1"/>
              <a:gd name="T6" fmla="*/ 0 60000 65536"/>
              <a:gd name="T7" fmla="*/ 0 60000 65536"/>
              <a:gd name="T8" fmla="*/ 0 60000 65536"/>
              <a:gd name="T9" fmla="*/ 0 w 55"/>
              <a:gd name="T10" fmla="*/ 0 h 1"/>
              <a:gd name="T11" fmla="*/ 55 w 5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2" name="Freeform 21"/>
          <p:cNvSpPr>
            <a:spLocks/>
          </p:cNvSpPr>
          <p:nvPr/>
        </p:nvSpPr>
        <p:spPr bwMode="auto">
          <a:xfrm flipH="1">
            <a:off x="5282800" y="2372419"/>
            <a:ext cx="45725" cy="373063"/>
          </a:xfrm>
          <a:custGeom>
            <a:avLst/>
            <a:gdLst>
              <a:gd name="T0" fmla="*/ 0 w 1"/>
              <a:gd name="T1" fmla="*/ 0 h 271"/>
              <a:gd name="T2" fmla="*/ 0 w 1"/>
              <a:gd name="T3" fmla="*/ 2147483647 h 271"/>
              <a:gd name="T4" fmla="*/ 0 w 1"/>
              <a:gd name="T5" fmla="*/ 0 h 271"/>
              <a:gd name="T6" fmla="*/ 0 60000 65536"/>
              <a:gd name="T7" fmla="*/ 0 60000 65536"/>
              <a:gd name="T8" fmla="*/ 0 60000 65536"/>
              <a:gd name="T9" fmla="*/ 0 w 1"/>
              <a:gd name="T10" fmla="*/ 0 h 271"/>
              <a:gd name="T11" fmla="*/ 1 w 1"/>
              <a:gd name="T12" fmla="*/ 271 h 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71">
                <a:moveTo>
                  <a:pt x="0" y="0"/>
                </a:moveTo>
                <a:lnTo>
                  <a:pt x="0" y="27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3" name="Rectangle 22"/>
          <p:cNvSpPr>
            <a:spLocks noChangeArrowheads="1"/>
          </p:cNvSpPr>
          <p:nvPr/>
        </p:nvSpPr>
        <p:spPr bwMode="auto">
          <a:xfrm>
            <a:off x="4844595" y="2697856"/>
            <a:ext cx="114155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2794" name="Rectangle 23"/>
          <p:cNvSpPr>
            <a:spLocks noChangeArrowheads="1"/>
          </p:cNvSpPr>
          <p:nvPr/>
        </p:nvSpPr>
        <p:spPr bwMode="auto">
          <a:xfrm>
            <a:off x="6402128" y="2710556"/>
            <a:ext cx="9018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2795" name="Rectangle 24"/>
          <p:cNvSpPr>
            <a:spLocks noChangeArrowheads="1"/>
          </p:cNvSpPr>
          <p:nvPr/>
        </p:nvSpPr>
        <p:spPr bwMode="auto">
          <a:xfrm>
            <a:off x="5659085" y="1426269"/>
            <a:ext cx="7986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2796" name="Rectangle 25"/>
          <p:cNvSpPr>
            <a:spLocks noChangeArrowheads="1"/>
          </p:cNvSpPr>
          <p:nvPr/>
        </p:nvSpPr>
        <p:spPr bwMode="auto">
          <a:xfrm>
            <a:off x="4992251" y="2104132"/>
            <a:ext cx="897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2797" name="Rectangle 26"/>
          <p:cNvSpPr>
            <a:spLocks noChangeArrowheads="1"/>
          </p:cNvSpPr>
          <p:nvPr/>
        </p:nvSpPr>
        <p:spPr bwMode="auto">
          <a:xfrm>
            <a:off x="5811504" y="508695"/>
            <a:ext cx="74463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2798" name="Rectangle 27"/>
          <p:cNvSpPr>
            <a:spLocks noChangeArrowheads="1"/>
          </p:cNvSpPr>
          <p:nvPr/>
        </p:nvSpPr>
        <p:spPr bwMode="auto">
          <a:xfrm>
            <a:off x="5965002" y="196344"/>
            <a:ext cx="1356311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2799" name="Rectangle 28"/>
          <p:cNvSpPr>
            <a:spLocks noChangeArrowheads="1"/>
          </p:cNvSpPr>
          <p:nvPr/>
        </p:nvSpPr>
        <p:spPr bwMode="auto">
          <a:xfrm>
            <a:off x="6387839" y="2080319"/>
            <a:ext cx="97643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2800" name="Rectangle 29"/>
          <p:cNvSpPr>
            <a:spLocks noChangeArrowheads="1"/>
          </p:cNvSpPr>
          <p:nvPr/>
        </p:nvSpPr>
        <p:spPr bwMode="auto">
          <a:xfrm>
            <a:off x="3931668" y="1762819"/>
            <a:ext cx="849700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(Scan;</a:t>
            </a:r>
          </a:p>
        </p:txBody>
      </p:sp>
      <p:sp>
        <p:nvSpPr>
          <p:cNvPr id="32801" name="Rectangle 30"/>
          <p:cNvSpPr>
            <a:spLocks noChangeArrowheads="1"/>
          </p:cNvSpPr>
          <p:nvPr/>
        </p:nvSpPr>
        <p:spPr bwMode="auto">
          <a:xfrm>
            <a:off x="3931668" y="1991419"/>
            <a:ext cx="1019639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write to </a:t>
            </a:r>
          </a:p>
        </p:txBody>
      </p:sp>
      <p:sp>
        <p:nvSpPr>
          <p:cNvPr id="32802" name="Rectangle 31"/>
          <p:cNvSpPr>
            <a:spLocks noChangeArrowheads="1"/>
          </p:cNvSpPr>
          <p:nvPr/>
        </p:nvSpPr>
        <p:spPr bwMode="auto">
          <a:xfrm>
            <a:off x="3931668" y="2220019"/>
            <a:ext cx="1091784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temp T1)</a:t>
            </a:r>
          </a:p>
        </p:txBody>
      </p:sp>
      <p:sp>
        <p:nvSpPr>
          <p:cNvPr id="32803" name="Rectangle 32"/>
          <p:cNvSpPr>
            <a:spLocks noChangeArrowheads="1"/>
          </p:cNvSpPr>
          <p:nvPr/>
        </p:nvSpPr>
        <p:spPr bwMode="auto">
          <a:xfrm>
            <a:off x="7240434" y="1796156"/>
            <a:ext cx="849700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(Scan;</a:t>
            </a:r>
          </a:p>
        </p:txBody>
      </p:sp>
      <p:sp>
        <p:nvSpPr>
          <p:cNvPr id="32804" name="Rectangle 33"/>
          <p:cNvSpPr>
            <a:spLocks noChangeArrowheads="1"/>
          </p:cNvSpPr>
          <p:nvPr/>
        </p:nvSpPr>
        <p:spPr bwMode="auto">
          <a:xfrm>
            <a:off x="7240434" y="1991419"/>
            <a:ext cx="958717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write to</a:t>
            </a:r>
          </a:p>
        </p:txBody>
      </p:sp>
      <p:sp>
        <p:nvSpPr>
          <p:cNvPr id="32805" name="Rectangle 34"/>
          <p:cNvSpPr>
            <a:spLocks noChangeArrowheads="1"/>
          </p:cNvSpPr>
          <p:nvPr/>
        </p:nvSpPr>
        <p:spPr bwMode="auto">
          <a:xfrm>
            <a:off x="7240434" y="2177156"/>
            <a:ext cx="1091784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temp T2)</a:t>
            </a:r>
          </a:p>
        </p:txBody>
      </p:sp>
      <p:sp>
        <p:nvSpPr>
          <p:cNvPr id="32806" name="Rectangle 35"/>
          <p:cNvSpPr>
            <a:spLocks noChangeArrowheads="1"/>
          </p:cNvSpPr>
          <p:nvPr/>
        </p:nvSpPr>
        <p:spPr bwMode="auto">
          <a:xfrm>
            <a:off x="6383057" y="1073631"/>
            <a:ext cx="1663412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(Block Nested Loop Join)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2117733" y="3545164"/>
                <a:ext cx="2516606" cy="1752600"/>
              </a:xfrm>
              <a:prstGeom prst="wedgeRoundRectCallout">
                <a:avLst>
                  <a:gd name="adj1" fmla="val -28718"/>
                  <a:gd name="adj2" fmla="val -64525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Scan T2 for every 3 pages of T1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→  Since T1 has 10 pages, need to scan T2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or 4 times</a:t>
                </a: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33" y="3545164"/>
                <a:ext cx="2516606" cy="1752600"/>
              </a:xfrm>
              <a:prstGeom prst="wedgeRoundRectCallout">
                <a:avLst>
                  <a:gd name="adj1" fmla="val -28718"/>
                  <a:gd name="adj2" fmla="val -6452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ular Callout 40"/>
          <p:cNvSpPr/>
          <p:nvPr/>
        </p:nvSpPr>
        <p:spPr>
          <a:xfrm>
            <a:off x="933193" y="3559284"/>
            <a:ext cx="1143000" cy="609600"/>
          </a:xfrm>
          <a:prstGeom prst="wedgeRoundRectCallout">
            <a:avLst>
              <a:gd name="adj1" fmla="val 35847"/>
              <a:gd name="adj2" fmla="val -9585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 has 10 pages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33900" y="3578352"/>
            <a:ext cx="4346050" cy="3138985"/>
            <a:chOff x="4533900" y="3578352"/>
            <a:chExt cx="4346050" cy="3138985"/>
          </a:xfrm>
        </p:grpSpPr>
        <p:grpSp>
          <p:nvGrpSpPr>
            <p:cNvPr id="61" name="Group 60"/>
            <p:cNvGrpSpPr/>
            <p:nvPr/>
          </p:nvGrpSpPr>
          <p:grpSpPr>
            <a:xfrm>
              <a:off x="5572333" y="3578352"/>
              <a:ext cx="2362200" cy="3051048"/>
              <a:chOff x="6019800" y="3578352"/>
              <a:chExt cx="2362200" cy="3051048"/>
            </a:xfrm>
          </p:grpSpPr>
          <p:sp>
            <p:nvSpPr>
              <p:cNvPr id="40" name="Flowchart: Magnetic Disk 39"/>
              <p:cNvSpPr/>
              <p:nvPr/>
            </p:nvSpPr>
            <p:spPr>
              <a:xfrm>
                <a:off x="6248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2" name="Flowchart: Magnetic Disk 41"/>
              <p:cNvSpPr/>
              <p:nvPr/>
            </p:nvSpPr>
            <p:spPr>
              <a:xfrm>
                <a:off x="7391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T2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019800" y="4264152"/>
                <a:ext cx="2362200" cy="1600200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24600" y="51785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324600" y="53309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324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467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58000" y="44927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" name="Up Arrow 49"/>
              <p:cNvSpPr/>
              <p:nvPr/>
            </p:nvSpPr>
            <p:spPr>
              <a:xfrm>
                <a:off x="6477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" name="Up Arrow 50"/>
              <p:cNvSpPr/>
              <p:nvPr/>
            </p:nvSpPr>
            <p:spPr>
              <a:xfrm>
                <a:off x="7620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2" name="Up Arrow 51"/>
              <p:cNvSpPr/>
              <p:nvPr/>
            </p:nvSpPr>
            <p:spPr>
              <a:xfrm>
                <a:off x="7010400" y="4035552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553200" y="4797552"/>
                <a:ext cx="11430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V="1">
                <a:off x="6781800" y="5026152"/>
                <a:ext cx="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7543800" y="5026152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7162800" y="4645152"/>
                <a:ext cx="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lowchart: Magnetic Disk 58"/>
              <p:cNvSpPr/>
              <p:nvPr/>
            </p:nvSpPr>
            <p:spPr>
              <a:xfrm>
                <a:off x="6781800" y="3578352"/>
                <a:ext cx="762000" cy="4602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062073" y="4180591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62" name="Rounded Rectangular Callout 61"/>
            <p:cNvSpPr/>
            <p:nvPr/>
          </p:nvSpPr>
          <p:spPr>
            <a:xfrm>
              <a:off x="4533900" y="4479096"/>
              <a:ext cx="1228933" cy="746760"/>
            </a:xfrm>
            <a:prstGeom prst="wedgeRoundRectCallout">
              <a:avLst>
                <a:gd name="adj1" fmla="val 55063"/>
                <a:gd name="adj2" fmla="val 76492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Bring in T1 3 pages at a 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ular Callout 62"/>
                <p:cNvSpPr/>
                <p:nvPr/>
              </p:nvSpPr>
              <p:spPr>
                <a:xfrm>
                  <a:off x="7875368" y="5178552"/>
                  <a:ext cx="994204" cy="952364"/>
                </a:xfrm>
                <a:prstGeom prst="wedgeRoundRectCallout">
                  <a:avLst>
                    <a:gd name="adj1" fmla="val -99834"/>
                    <a:gd name="adj2" fmla="val 30056"/>
                    <a:gd name="adj3" fmla="val 16667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Need to scan T2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⌉"/>
                              <m:ctrlP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or 4 times </a:t>
                  </a:r>
                </a:p>
              </p:txBody>
            </p:sp>
          </mc:Choice>
          <mc:Fallback xmlns="">
            <p:sp>
              <p:nvSpPr>
                <p:cNvPr id="63" name="Rounded Rectangular Callout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5368" y="5178552"/>
                  <a:ext cx="994204" cy="952364"/>
                </a:xfrm>
                <a:prstGeom prst="wedgeRoundRectCallout">
                  <a:avLst>
                    <a:gd name="adj1" fmla="val -99834"/>
                    <a:gd name="adj2" fmla="val 30056"/>
                    <a:gd name="adj3" fmla="val 1666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6149738" y="6245352"/>
              <a:ext cx="392592" cy="180340"/>
              <a:chOff x="5332141" y="6096000"/>
              <a:chExt cx="392592" cy="18034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965002" y="6416578"/>
              <a:ext cx="392592" cy="180340"/>
              <a:chOff x="5332141" y="6096000"/>
              <a:chExt cx="392592" cy="18034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5832511" y="6324212"/>
              <a:ext cx="390733" cy="60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34245" y="634800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539351" y="5164074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6563570" y="6135398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6370253" y="6528592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5641527" y="6178356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2" name="Oval Callout 71"/>
            <p:cNvSpPr/>
            <p:nvPr/>
          </p:nvSpPr>
          <p:spPr>
            <a:xfrm>
              <a:off x="7293915" y="4193852"/>
              <a:ext cx="1586035" cy="758917"/>
            </a:xfrm>
            <a:prstGeom prst="wedgeEllipseCallout">
              <a:avLst>
                <a:gd name="adj1" fmla="val -56843"/>
                <a:gd name="adj2" fmla="val 50516"/>
              </a:avLst>
            </a:prstGeom>
            <a:solidFill>
              <a:srgbClr val="FF474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pages available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669864" y="2870505"/>
            <a:ext cx="144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ular Callout 76"/>
              <p:cNvSpPr/>
              <p:nvPr/>
            </p:nvSpPr>
            <p:spPr>
              <a:xfrm>
                <a:off x="731525" y="1762819"/>
                <a:ext cx="2886563" cy="907733"/>
              </a:xfrm>
              <a:prstGeom prst="wedgeRoundRectCallout">
                <a:avLst>
                  <a:gd name="adj1" fmla="val 63950"/>
                  <a:gd name="adj2" fmla="val -9530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are 100 boats and all boats are equal</a:t>
                </a:r>
                <a:r>
                  <a:rPr lang="en-US" dirty="0" err="1">
                    <a:solidFill>
                      <a:prstClr val="white"/>
                    </a:solidFill>
                    <a:latin typeface="Calibri" panose="020F0502020204030204"/>
                  </a:rPr>
                  <a:t>ly</a:t>
                </a: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 popular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T1 has 10 pages</a:t>
                </a:r>
              </a:p>
            </p:txBody>
          </p:sp>
        </mc:Choice>
        <mc:Fallback xmlns="">
          <p:sp>
            <p:nvSpPr>
              <p:cNvPr id="77" name="Rounded Rectangular Callout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5" y="1762819"/>
                <a:ext cx="2886563" cy="907733"/>
              </a:xfrm>
              <a:prstGeom prst="wedgeRoundRectCallout">
                <a:avLst>
                  <a:gd name="adj1" fmla="val 63950"/>
                  <a:gd name="adj2" fmla="val -953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6215840" y="2885745"/>
            <a:ext cx="127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(500 pages)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ular Callout 78"/>
              <p:cNvSpPr/>
              <p:nvPr/>
            </p:nvSpPr>
            <p:spPr>
              <a:xfrm>
                <a:off x="7587089" y="2808702"/>
                <a:ext cx="1434904" cy="1104981"/>
              </a:xfrm>
              <a:prstGeom prst="wedgeRoundRectCallout">
                <a:avLst>
                  <a:gd name="adj1" fmla="val -34177"/>
                  <a:gd name="adj2" fmla="val -78201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different ratings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T2 has 250 pages</a:t>
                </a:r>
              </a:p>
            </p:txBody>
          </p:sp>
        </mc:Choice>
        <mc:Fallback xmlns="">
          <p:sp>
            <p:nvSpPr>
              <p:cNvPr id="79" name="Rounded Rectangular Callout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089" y="2808702"/>
                <a:ext cx="1434904" cy="1104981"/>
              </a:xfrm>
              <a:prstGeom prst="wedgeRoundRectCallout">
                <a:avLst>
                  <a:gd name="adj1" fmla="val -34177"/>
                  <a:gd name="adj2" fmla="val -78201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A19C0B6-2503-446B-BF8F-109B13B64953}"/>
              </a:ext>
            </a:extLst>
          </p:cNvPr>
          <p:cNvSpPr/>
          <p:nvPr/>
        </p:nvSpPr>
        <p:spPr>
          <a:xfrm>
            <a:off x="292187" y="5460240"/>
            <a:ext cx="4807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D7D31"/>
                </a:solidFill>
                <a:latin typeface="Calibri" pitchFamily="34" charset="0"/>
              </a:rPr>
              <a:t>Total cost = (1000+10) + (500+250) +  </a:t>
            </a:r>
          </a:p>
          <a:p>
            <a:r>
              <a:rPr lang="en-US" sz="2400" b="1" dirty="0">
                <a:solidFill>
                  <a:srgbClr val="ED7D31"/>
                </a:solidFill>
                <a:latin typeface="Calibri" pitchFamily="34" charset="0"/>
              </a:rPr>
              <a:t>                       [10+(4X250)] </a:t>
            </a:r>
          </a:p>
          <a:p>
            <a:r>
              <a:rPr lang="en-US" sz="2400" b="1" dirty="0">
                <a:solidFill>
                  <a:srgbClr val="ED7D31"/>
                </a:solidFill>
                <a:latin typeface="Calibri" pitchFamily="34" charset="0"/>
              </a:rPr>
              <a:t>                   = 2770 I/</a:t>
            </a:r>
            <a:r>
              <a:rPr lang="en-US" sz="2400" b="1" dirty="0" err="1">
                <a:solidFill>
                  <a:srgbClr val="ED7D31"/>
                </a:solidFill>
                <a:latin typeface="Calibri" pitchFamily="34" charset="0"/>
              </a:rPr>
              <a:t>Os</a:t>
            </a:r>
            <a:r>
              <a:rPr lang="en-US" sz="2400" dirty="0">
                <a:solidFill>
                  <a:srgbClr val="ED7D31"/>
                </a:solidFill>
                <a:latin typeface="Calibri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01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6" grpId="0"/>
      <p:bldP spid="2" grpId="0" animBg="1"/>
      <p:bldP spid="4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744" y="284863"/>
            <a:ext cx="4343400" cy="11049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Push Projections</a:t>
            </a:r>
          </a:p>
        </p:txBody>
      </p:sp>
      <p:sp>
        <p:nvSpPr>
          <p:cNvPr id="64" name="Rectangle 5"/>
          <p:cNvSpPr txBox="1">
            <a:spLocks noChangeArrowheads="1"/>
          </p:cNvSpPr>
          <p:nvPr/>
        </p:nvSpPr>
        <p:spPr>
          <a:xfrm>
            <a:off x="4263139" y="4378110"/>
            <a:ext cx="4476806" cy="8034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we `push’ projections, T1 has only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T2 only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sname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4313" y="1813150"/>
            <a:ext cx="4519095" cy="3543193"/>
            <a:chOff x="4659311" y="490538"/>
            <a:chExt cx="4519095" cy="3543193"/>
          </a:xfrm>
        </p:grpSpPr>
        <p:sp>
          <p:nvSpPr>
            <p:cNvPr id="32777" name="Freeform 6"/>
            <p:cNvSpPr>
              <a:spLocks/>
            </p:cNvSpPr>
            <p:nvPr/>
          </p:nvSpPr>
          <p:spPr bwMode="auto">
            <a:xfrm>
              <a:off x="5543039" y="2967694"/>
              <a:ext cx="100025" cy="119063"/>
            </a:xfrm>
            <a:custGeom>
              <a:avLst/>
              <a:gdLst>
                <a:gd name="T0" fmla="*/ 2147483647 w 63"/>
                <a:gd name="T1" fmla="*/ 2147483647 h 75"/>
                <a:gd name="T2" fmla="*/ 2147483647 w 63"/>
                <a:gd name="T3" fmla="*/ 2147483647 h 75"/>
                <a:gd name="T4" fmla="*/ 2147483647 w 63"/>
                <a:gd name="T5" fmla="*/ 0 h 75"/>
                <a:gd name="T6" fmla="*/ 2147483647 w 63"/>
                <a:gd name="T7" fmla="*/ 2147483647 h 75"/>
                <a:gd name="T8" fmla="*/ 0 w 63"/>
                <a:gd name="T9" fmla="*/ 2147483647 h 75"/>
                <a:gd name="T10" fmla="*/ 2147483647 w 63"/>
                <a:gd name="T11" fmla="*/ 2147483647 h 75"/>
                <a:gd name="T12" fmla="*/ 2147483647 w 63"/>
                <a:gd name="T13" fmla="*/ 2147483647 h 75"/>
                <a:gd name="T14" fmla="*/ 2147483647 w 63"/>
                <a:gd name="T15" fmla="*/ 2147483647 h 75"/>
                <a:gd name="T16" fmla="*/ 2147483647 w 63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5"/>
                <a:gd name="T29" fmla="*/ 63 w 6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5">
                  <a:moveTo>
                    <a:pt x="62" y="37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7"/>
                  </a:lnTo>
                  <a:lnTo>
                    <a:pt x="9" y="64"/>
                  </a:lnTo>
                  <a:lnTo>
                    <a:pt x="31" y="74"/>
                  </a:lnTo>
                  <a:lnTo>
                    <a:pt x="53" y="64"/>
                  </a:lnTo>
                  <a:lnTo>
                    <a:pt x="62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8" name="Freeform 7"/>
            <p:cNvSpPr>
              <a:spLocks/>
            </p:cNvSpPr>
            <p:nvPr/>
          </p:nvSpPr>
          <p:spPr bwMode="auto">
            <a:xfrm>
              <a:off x="5592258" y="2977219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9" name="Freeform 8"/>
            <p:cNvSpPr>
              <a:spLocks/>
            </p:cNvSpPr>
            <p:nvPr/>
          </p:nvSpPr>
          <p:spPr bwMode="auto">
            <a:xfrm>
              <a:off x="6418493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0" name="Freeform 9"/>
            <p:cNvSpPr>
              <a:spLocks/>
            </p:cNvSpPr>
            <p:nvPr/>
          </p:nvSpPr>
          <p:spPr bwMode="auto">
            <a:xfrm>
              <a:off x="6493115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1" name="Freeform 10"/>
            <p:cNvSpPr>
              <a:spLocks/>
            </p:cNvSpPr>
            <p:nvPr/>
          </p:nvSpPr>
          <p:spPr bwMode="auto">
            <a:xfrm>
              <a:off x="6381976" y="600076"/>
              <a:ext cx="149244" cy="1588"/>
            </a:xfrm>
            <a:custGeom>
              <a:avLst/>
              <a:gdLst>
                <a:gd name="T0" fmla="*/ 0 w 94"/>
                <a:gd name="T1" fmla="*/ 0 h 1"/>
                <a:gd name="T2" fmla="*/ 2147483647 w 94"/>
                <a:gd name="T3" fmla="*/ 0 h 1"/>
                <a:gd name="T4" fmla="*/ 0 w 94"/>
                <a:gd name="T5" fmla="*/ 0 h 1"/>
                <a:gd name="T6" fmla="*/ 0 60000 65536"/>
                <a:gd name="T7" fmla="*/ 0 60000 65536"/>
                <a:gd name="T8" fmla="*/ 0 60000 65536"/>
                <a:gd name="T9" fmla="*/ 0 w 94"/>
                <a:gd name="T10" fmla="*/ 0 h 1"/>
                <a:gd name="T11" fmla="*/ 94 w 9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2" name="Freeform 11"/>
            <p:cNvSpPr>
              <a:spLocks/>
            </p:cNvSpPr>
            <p:nvPr/>
          </p:nvSpPr>
          <p:spPr bwMode="auto">
            <a:xfrm>
              <a:off x="6542334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3" name="Freeform 12"/>
            <p:cNvSpPr>
              <a:spLocks/>
            </p:cNvSpPr>
            <p:nvPr/>
          </p:nvSpPr>
          <p:spPr bwMode="auto">
            <a:xfrm>
              <a:off x="6837646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4" name="Freeform 13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0 h 62"/>
                <a:gd name="T2" fmla="*/ 2147483647 w 187"/>
                <a:gd name="T3" fmla="*/ 2147483647 h 62"/>
                <a:gd name="T4" fmla="*/ 0 w 187"/>
                <a:gd name="T5" fmla="*/ 0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0"/>
                  </a:moveTo>
                  <a:lnTo>
                    <a:pt x="186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5" name="Freeform 14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2147483647 h 62"/>
                <a:gd name="T2" fmla="*/ 2147483647 w 187"/>
                <a:gd name="T3" fmla="*/ 0 h 62"/>
                <a:gd name="T4" fmla="*/ 0 w 187"/>
                <a:gd name="T5" fmla="*/ 2147483647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61"/>
                  </a:moveTo>
                  <a:lnTo>
                    <a:pt x="186" y="0"/>
                  </a:lnTo>
                  <a:lnTo>
                    <a:pt x="0" y="6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15"/>
            <p:cNvSpPr>
              <a:spLocks/>
            </p:cNvSpPr>
            <p:nvPr/>
          </p:nvSpPr>
          <p:spPr bwMode="auto">
            <a:xfrm>
              <a:off x="5958060" y="1814513"/>
              <a:ext cx="569984" cy="274638"/>
            </a:xfrm>
            <a:custGeom>
              <a:avLst/>
              <a:gdLst>
                <a:gd name="T0" fmla="*/ 0 w 359"/>
                <a:gd name="T1" fmla="*/ 2147483647 h 173"/>
                <a:gd name="T2" fmla="*/ 2147483647 w 359"/>
                <a:gd name="T3" fmla="*/ 0 h 173"/>
                <a:gd name="T4" fmla="*/ 0 w 35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59"/>
                <a:gd name="T10" fmla="*/ 0 h 173"/>
                <a:gd name="T11" fmla="*/ 359 w 35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173">
                  <a:moveTo>
                    <a:pt x="0" y="172"/>
                  </a:moveTo>
                  <a:lnTo>
                    <a:pt x="358" y="0"/>
                  </a:lnTo>
                  <a:lnTo>
                    <a:pt x="0" y="17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16"/>
            <p:cNvSpPr>
              <a:spLocks/>
            </p:cNvSpPr>
            <p:nvPr/>
          </p:nvSpPr>
          <p:spPr bwMode="auto">
            <a:xfrm>
              <a:off x="6736033" y="1814513"/>
              <a:ext cx="581098" cy="274638"/>
            </a:xfrm>
            <a:custGeom>
              <a:avLst/>
              <a:gdLst>
                <a:gd name="T0" fmla="*/ 0 w 366"/>
                <a:gd name="T1" fmla="*/ 0 h 173"/>
                <a:gd name="T2" fmla="*/ 2147483647 w 366"/>
                <a:gd name="T3" fmla="*/ 2147483647 h 173"/>
                <a:gd name="T4" fmla="*/ 0 w 366"/>
                <a:gd name="T5" fmla="*/ 0 h 173"/>
                <a:gd name="T6" fmla="*/ 0 60000 65536"/>
                <a:gd name="T7" fmla="*/ 0 60000 65536"/>
                <a:gd name="T8" fmla="*/ 0 60000 65536"/>
                <a:gd name="T9" fmla="*/ 0 w 366"/>
                <a:gd name="T10" fmla="*/ 0 h 173"/>
                <a:gd name="T11" fmla="*/ 366 w 36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173">
                  <a:moveTo>
                    <a:pt x="0" y="0"/>
                  </a:moveTo>
                  <a:lnTo>
                    <a:pt x="365" y="17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17"/>
            <p:cNvSpPr>
              <a:spLocks/>
            </p:cNvSpPr>
            <p:nvPr/>
          </p:nvSpPr>
          <p:spPr bwMode="auto">
            <a:xfrm flipH="1">
              <a:off x="7345076" y="3261381"/>
              <a:ext cx="45725" cy="363538"/>
            </a:xfrm>
            <a:custGeom>
              <a:avLst/>
              <a:gdLst>
                <a:gd name="T0" fmla="*/ 0 w 1"/>
                <a:gd name="T1" fmla="*/ 0 h 272"/>
                <a:gd name="T2" fmla="*/ 0 w 1"/>
                <a:gd name="T3" fmla="*/ 2147483647 h 272"/>
                <a:gd name="T4" fmla="*/ 0 w 1"/>
                <a:gd name="T5" fmla="*/ 0 h 272"/>
                <a:gd name="T6" fmla="*/ 0 60000 65536"/>
                <a:gd name="T7" fmla="*/ 0 60000 65536"/>
                <a:gd name="T8" fmla="*/ 0 60000 65536"/>
                <a:gd name="T9" fmla="*/ 0 w 1"/>
                <a:gd name="T10" fmla="*/ 0 h 272"/>
                <a:gd name="T11" fmla="*/ 1 w 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2">
                  <a:moveTo>
                    <a:pt x="0" y="0"/>
                  </a:moveTo>
                  <a:lnTo>
                    <a:pt x="0" y="27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8"/>
            <p:cNvSpPr>
              <a:spLocks/>
            </p:cNvSpPr>
            <p:nvPr/>
          </p:nvSpPr>
          <p:spPr bwMode="auto">
            <a:xfrm>
              <a:off x="6677289" y="984251"/>
              <a:ext cx="1587" cy="392113"/>
            </a:xfrm>
            <a:custGeom>
              <a:avLst/>
              <a:gdLst>
                <a:gd name="T0" fmla="*/ 0 w 1"/>
                <a:gd name="T1" fmla="*/ 0 h 247"/>
                <a:gd name="T2" fmla="*/ 0 w 1"/>
                <a:gd name="T3" fmla="*/ 2147483647 h 247"/>
                <a:gd name="T4" fmla="*/ 0 w 1"/>
                <a:gd name="T5" fmla="*/ 0 h 247"/>
                <a:gd name="T6" fmla="*/ 0 60000 65536"/>
                <a:gd name="T7" fmla="*/ 0 60000 65536"/>
                <a:gd name="T8" fmla="*/ 0 60000 65536"/>
                <a:gd name="T9" fmla="*/ 0 w 1"/>
                <a:gd name="T10" fmla="*/ 0 h 247"/>
                <a:gd name="T11" fmla="*/ 1 w 1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7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9"/>
            <p:cNvSpPr>
              <a:spLocks/>
            </p:cNvSpPr>
            <p:nvPr/>
          </p:nvSpPr>
          <p:spPr bwMode="auto">
            <a:xfrm>
              <a:off x="6962442" y="2942294"/>
              <a:ext cx="100025" cy="122238"/>
            </a:xfrm>
            <a:custGeom>
              <a:avLst/>
              <a:gdLst>
                <a:gd name="T0" fmla="*/ 2147483647 w 63"/>
                <a:gd name="T1" fmla="*/ 2147483647 h 77"/>
                <a:gd name="T2" fmla="*/ 2147483647 w 63"/>
                <a:gd name="T3" fmla="*/ 2147483647 h 77"/>
                <a:gd name="T4" fmla="*/ 2147483647 w 63"/>
                <a:gd name="T5" fmla="*/ 0 h 77"/>
                <a:gd name="T6" fmla="*/ 2147483647 w 63"/>
                <a:gd name="T7" fmla="*/ 2147483647 h 77"/>
                <a:gd name="T8" fmla="*/ 0 w 63"/>
                <a:gd name="T9" fmla="*/ 2147483647 h 77"/>
                <a:gd name="T10" fmla="*/ 2147483647 w 63"/>
                <a:gd name="T11" fmla="*/ 2147483647 h 77"/>
                <a:gd name="T12" fmla="*/ 2147483647 w 63"/>
                <a:gd name="T13" fmla="*/ 2147483647 h 77"/>
                <a:gd name="T14" fmla="*/ 2147483647 w 63"/>
                <a:gd name="T15" fmla="*/ 2147483647 h 77"/>
                <a:gd name="T16" fmla="*/ 2147483647 w 63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7"/>
                <a:gd name="T29" fmla="*/ 63 w 63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7">
                  <a:moveTo>
                    <a:pt x="62" y="38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8"/>
                  </a:lnTo>
                  <a:lnTo>
                    <a:pt x="9" y="65"/>
                  </a:lnTo>
                  <a:lnTo>
                    <a:pt x="31" y="76"/>
                  </a:lnTo>
                  <a:lnTo>
                    <a:pt x="53" y="65"/>
                  </a:lnTo>
                  <a:lnTo>
                    <a:pt x="62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20"/>
            <p:cNvSpPr>
              <a:spLocks/>
            </p:cNvSpPr>
            <p:nvPr/>
          </p:nvSpPr>
          <p:spPr bwMode="auto">
            <a:xfrm>
              <a:off x="7011661" y="2953406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21"/>
            <p:cNvSpPr>
              <a:spLocks/>
            </p:cNvSpPr>
            <p:nvPr/>
          </p:nvSpPr>
          <p:spPr bwMode="auto">
            <a:xfrm flipH="1">
              <a:off x="5899694" y="331300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Rectangle 22"/>
            <p:cNvSpPr>
              <a:spLocks noChangeArrowheads="1"/>
            </p:cNvSpPr>
            <p:nvPr/>
          </p:nvSpPr>
          <p:spPr bwMode="auto">
            <a:xfrm>
              <a:off x="5525574" y="3686068"/>
              <a:ext cx="114155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32794" name="Rectangle 23"/>
            <p:cNvSpPr>
              <a:spLocks noChangeArrowheads="1"/>
            </p:cNvSpPr>
            <p:nvPr/>
          </p:nvSpPr>
          <p:spPr bwMode="auto">
            <a:xfrm>
              <a:off x="7061788" y="3686068"/>
              <a:ext cx="9018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32795" name="Rectangle 24"/>
            <p:cNvSpPr>
              <a:spLocks noChangeArrowheads="1"/>
            </p:cNvSpPr>
            <p:nvPr/>
          </p:nvSpPr>
          <p:spPr bwMode="auto">
            <a:xfrm>
              <a:off x="6299416" y="1568450"/>
              <a:ext cx="7986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32796" name="Rectangle 25"/>
            <p:cNvSpPr>
              <a:spLocks noChangeArrowheads="1"/>
            </p:cNvSpPr>
            <p:nvPr/>
          </p:nvSpPr>
          <p:spPr bwMode="auto">
            <a:xfrm>
              <a:off x="5611310" y="2993094"/>
              <a:ext cx="8970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32797" name="Rectangle 26"/>
            <p:cNvSpPr>
              <a:spLocks noChangeArrowheads="1"/>
            </p:cNvSpPr>
            <p:nvPr/>
          </p:nvSpPr>
          <p:spPr bwMode="auto">
            <a:xfrm>
              <a:off x="6451835" y="650876"/>
              <a:ext cx="744631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sname</a:t>
              </a:r>
            </a:p>
          </p:txBody>
        </p:sp>
        <p:sp>
          <p:nvSpPr>
            <p:cNvPr id="32798" name="Rectangle 27"/>
            <p:cNvSpPr>
              <a:spLocks noChangeArrowheads="1"/>
            </p:cNvSpPr>
            <p:nvPr/>
          </p:nvSpPr>
          <p:spPr bwMode="auto">
            <a:xfrm>
              <a:off x="4980038" y="490538"/>
              <a:ext cx="1356311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(On-the-fly)</a:t>
              </a:r>
            </a:p>
          </p:txBody>
        </p:sp>
        <p:sp>
          <p:nvSpPr>
            <p:cNvPr id="32799" name="Rectangle 28"/>
            <p:cNvSpPr>
              <a:spLocks noChangeArrowheads="1"/>
            </p:cNvSpPr>
            <p:nvPr/>
          </p:nvSpPr>
          <p:spPr bwMode="auto">
            <a:xfrm>
              <a:off x="7006898" y="2969281"/>
              <a:ext cx="97643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32800" name="Rectangle 29"/>
            <p:cNvSpPr>
              <a:spLocks noChangeArrowheads="1"/>
            </p:cNvSpPr>
            <p:nvPr/>
          </p:nvSpPr>
          <p:spPr bwMode="auto">
            <a:xfrm>
              <a:off x="4659311" y="1831950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32801" name="Rectangle 30"/>
            <p:cNvSpPr>
              <a:spLocks noChangeArrowheads="1"/>
            </p:cNvSpPr>
            <p:nvPr/>
          </p:nvSpPr>
          <p:spPr bwMode="auto">
            <a:xfrm>
              <a:off x="4659311" y="2060550"/>
              <a:ext cx="1019639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 </a:t>
              </a:r>
            </a:p>
          </p:txBody>
        </p:sp>
        <p:sp>
          <p:nvSpPr>
            <p:cNvPr id="32802" name="Rectangle 31"/>
            <p:cNvSpPr>
              <a:spLocks noChangeArrowheads="1"/>
            </p:cNvSpPr>
            <p:nvPr/>
          </p:nvSpPr>
          <p:spPr bwMode="auto">
            <a:xfrm>
              <a:off x="4659311" y="2289150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T1)</a:t>
              </a:r>
            </a:p>
          </p:txBody>
        </p:sp>
        <p:sp>
          <p:nvSpPr>
            <p:cNvPr id="32803" name="Rectangle 32"/>
            <p:cNvSpPr>
              <a:spLocks noChangeArrowheads="1"/>
            </p:cNvSpPr>
            <p:nvPr/>
          </p:nvSpPr>
          <p:spPr bwMode="auto">
            <a:xfrm>
              <a:off x="8129956" y="1937772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32804" name="Rectangle 33"/>
            <p:cNvSpPr>
              <a:spLocks noChangeArrowheads="1"/>
            </p:cNvSpPr>
            <p:nvPr/>
          </p:nvSpPr>
          <p:spPr bwMode="auto">
            <a:xfrm>
              <a:off x="8129956" y="2165521"/>
              <a:ext cx="958717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</a:t>
              </a:r>
            </a:p>
          </p:txBody>
        </p:sp>
        <p:sp>
          <p:nvSpPr>
            <p:cNvPr id="32805" name="Rectangle 34"/>
            <p:cNvSpPr>
              <a:spLocks noChangeArrowheads="1"/>
            </p:cNvSpPr>
            <p:nvPr/>
          </p:nvSpPr>
          <p:spPr bwMode="auto">
            <a:xfrm>
              <a:off x="8086622" y="2391735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T2)</a:t>
              </a:r>
            </a:p>
          </p:txBody>
        </p:sp>
        <p:sp>
          <p:nvSpPr>
            <p:cNvPr id="32806" name="Rectangle 35"/>
            <p:cNvSpPr>
              <a:spLocks noChangeArrowheads="1"/>
            </p:cNvSpPr>
            <p:nvPr/>
          </p:nvSpPr>
          <p:spPr bwMode="auto">
            <a:xfrm>
              <a:off x="7023388" y="1215812"/>
              <a:ext cx="1663412" cy="6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(Block Nested Loop Join)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702717" y="2179432"/>
              <a:ext cx="510686" cy="356012"/>
              <a:chOff x="5540145" y="2910006"/>
              <a:chExt cx="510686" cy="356012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440827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061788" y="2151702"/>
              <a:ext cx="1198374" cy="356012"/>
              <a:chOff x="5540145" y="2910006"/>
              <a:chExt cx="1198374" cy="356012"/>
            </a:xfrm>
          </p:grpSpPr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112851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Sid, </a:t>
                </a: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5" name="Freeform 21"/>
            <p:cNvSpPr>
              <a:spLocks/>
            </p:cNvSpPr>
            <p:nvPr/>
          </p:nvSpPr>
          <p:spPr bwMode="auto">
            <a:xfrm flipH="1">
              <a:off x="5853969" y="2576614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 flipH="1">
              <a:off x="7345077" y="256517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1999" y="490538"/>
            <a:ext cx="4400550" cy="2709862"/>
            <a:chOff x="4571999" y="490538"/>
            <a:chExt cx="4400550" cy="2709862"/>
          </a:xfrm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5564311" y="2220913"/>
              <a:ext cx="100025" cy="119063"/>
            </a:xfrm>
            <a:custGeom>
              <a:avLst/>
              <a:gdLst>
                <a:gd name="T0" fmla="*/ 2147483647 w 63"/>
                <a:gd name="T1" fmla="*/ 2147483647 h 75"/>
                <a:gd name="T2" fmla="*/ 2147483647 w 63"/>
                <a:gd name="T3" fmla="*/ 2147483647 h 75"/>
                <a:gd name="T4" fmla="*/ 2147483647 w 63"/>
                <a:gd name="T5" fmla="*/ 0 h 75"/>
                <a:gd name="T6" fmla="*/ 2147483647 w 63"/>
                <a:gd name="T7" fmla="*/ 2147483647 h 75"/>
                <a:gd name="T8" fmla="*/ 0 w 63"/>
                <a:gd name="T9" fmla="*/ 2147483647 h 75"/>
                <a:gd name="T10" fmla="*/ 2147483647 w 63"/>
                <a:gd name="T11" fmla="*/ 2147483647 h 75"/>
                <a:gd name="T12" fmla="*/ 2147483647 w 63"/>
                <a:gd name="T13" fmla="*/ 2147483647 h 75"/>
                <a:gd name="T14" fmla="*/ 2147483647 w 63"/>
                <a:gd name="T15" fmla="*/ 2147483647 h 75"/>
                <a:gd name="T16" fmla="*/ 2147483647 w 63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5"/>
                <a:gd name="T29" fmla="*/ 63 w 6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5">
                  <a:moveTo>
                    <a:pt x="62" y="37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7"/>
                  </a:lnTo>
                  <a:lnTo>
                    <a:pt x="9" y="64"/>
                  </a:lnTo>
                  <a:lnTo>
                    <a:pt x="31" y="74"/>
                  </a:lnTo>
                  <a:lnTo>
                    <a:pt x="53" y="64"/>
                  </a:lnTo>
                  <a:lnTo>
                    <a:pt x="62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5613530" y="2230438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6418493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>
              <a:off x="6493115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6381976" y="600076"/>
              <a:ext cx="149244" cy="1588"/>
            </a:xfrm>
            <a:custGeom>
              <a:avLst/>
              <a:gdLst>
                <a:gd name="T0" fmla="*/ 0 w 94"/>
                <a:gd name="T1" fmla="*/ 0 h 1"/>
                <a:gd name="T2" fmla="*/ 2147483647 w 94"/>
                <a:gd name="T3" fmla="*/ 0 h 1"/>
                <a:gd name="T4" fmla="*/ 0 w 94"/>
                <a:gd name="T5" fmla="*/ 0 h 1"/>
                <a:gd name="T6" fmla="*/ 0 60000 65536"/>
                <a:gd name="T7" fmla="*/ 0 60000 65536"/>
                <a:gd name="T8" fmla="*/ 0 60000 65536"/>
                <a:gd name="T9" fmla="*/ 0 w 94"/>
                <a:gd name="T10" fmla="*/ 0 h 1"/>
                <a:gd name="T11" fmla="*/ 94 w 9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1"/>
            <p:cNvSpPr>
              <a:spLocks/>
            </p:cNvSpPr>
            <p:nvPr/>
          </p:nvSpPr>
          <p:spPr bwMode="auto">
            <a:xfrm>
              <a:off x="6542334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2"/>
            <p:cNvSpPr>
              <a:spLocks/>
            </p:cNvSpPr>
            <p:nvPr/>
          </p:nvSpPr>
          <p:spPr bwMode="auto">
            <a:xfrm>
              <a:off x="6837646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0 h 62"/>
                <a:gd name="T2" fmla="*/ 2147483647 w 187"/>
                <a:gd name="T3" fmla="*/ 2147483647 h 62"/>
                <a:gd name="T4" fmla="*/ 0 w 187"/>
                <a:gd name="T5" fmla="*/ 0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0"/>
                  </a:moveTo>
                  <a:lnTo>
                    <a:pt x="186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2147483647 h 62"/>
                <a:gd name="T2" fmla="*/ 2147483647 w 187"/>
                <a:gd name="T3" fmla="*/ 0 h 62"/>
                <a:gd name="T4" fmla="*/ 0 w 187"/>
                <a:gd name="T5" fmla="*/ 2147483647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61"/>
                  </a:moveTo>
                  <a:lnTo>
                    <a:pt x="186" y="0"/>
                  </a:lnTo>
                  <a:lnTo>
                    <a:pt x="0" y="6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5958060" y="1814513"/>
              <a:ext cx="569984" cy="274638"/>
            </a:xfrm>
            <a:custGeom>
              <a:avLst/>
              <a:gdLst>
                <a:gd name="T0" fmla="*/ 0 w 359"/>
                <a:gd name="T1" fmla="*/ 2147483647 h 173"/>
                <a:gd name="T2" fmla="*/ 2147483647 w 359"/>
                <a:gd name="T3" fmla="*/ 0 h 173"/>
                <a:gd name="T4" fmla="*/ 0 w 35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59"/>
                <a:gd name="T10" fmla="*/ 0 h 173"/>
                <a:gd name="T11" fmla="*/ 359 w 35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173">
                  <a:moveTo>
                    <a:pt x="0" y="172"/>
                  </a:moveTo>
                  <a:lnTo>
                    <a:pt x="358" y="0"/>
                  </a:lnTo>
                  <a:lnTo>
                    <a:pt x="0" y="17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6736033" y="1814513"/>
              <a:ext cx="581098" cy="274638"/>
            </a:xfrm>
            <a:custGeom>
              <a:avLst/>
              <a:gdLst>
                <a:gd name="T0" fmla="*/ 0 w 366"/>
                <a:gd name="T1" fmla="*/ 0 h 173"/>
                <a:gd name="T2" fmla="*/ 2147483647 w 366"/>
                <a:gd name="T3" fmla="*/ 2147483647 h 173"/>
                <a:gd name="T4" fmla="*/ 0 w 366"/>
                <a:gd name="T5" fmla="*/ 0 h 173"/>
                <a:gd name="T6" fmla="*/ 0 60000 65536"/>
                <a:gd name="T7" fmla="*/ 0 60000 65536"/>
                <a:gd name="T8" fmla="*/ 0 60000 65536"/>
                <a:gd name="T9" fmla="*/ 0 w 366"/>
                <a:gd name="T10" fmla="*/ 0 h 173"/>
                <a:gd name="T11" fmla="*/ 366 w 36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173">
                  <a:moveTo>
                    <a:pt x="0" y="0"/>
                  </a:moveTo>
                  <a:lnTo>
                    <a:pt x="365" y="17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 flipH="1">
              <a:off x="7366349" y="2514600"/>
              <a:ext cx="45725" cy="363538"/>
            </a:xfrm>
            <a:custGeom>
              <a:avLst/>
              <a:gdLst>
                <a:gd name="T0" fmla="*/ 0 w 1"/>
                <a:gd name="T1" fmla="*/ 0 h 272"/>
                <a:gd name="T2" fmla="*/ 0 w 1"/>
                <a:gd name="T3" fmla="*/ 2147483647 h 272"/>
                <a:gd name="T4" fmla="*/ 0 w 1"/>
                <a:gd name="T5" fmla="*/ 0 h 272"/>
                <a:gd name="T6" fmla="*/ 0 60000 65536"/>
                <a:gd name="T7" fmla="*/ 0 60000 65536"/>
                <a:gd name="T8" fmla="*/ 0 60000 65536"/>
                <a:gd name="T9" fmla="*/ 0 w 1"/>
                <a:gd name="T10" fmla="*/ 0 h 272"/>
                <a:gd name="T11" fmla="*/ 1 w 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2">
                  <a:moveTo>
                    <a:pt x="0" y="0"/>
                  </a:moveTo>
                  <a:lnTo>
                    <a:pt x="0" y="27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6677289" y="984251"/>
              <a:ext cx="1587" cy="392113"/>
            </a:xfrm>
            <a:custGeom>
              <a:avLst/>
              <a:gdLst>
                <a:gd name="T0" fmla="*/ 0 w 1"/>
                <a:gd name="T1" fmla="*/ 0 h 247"/>
                <a:gd name="T2" fmla="*/ 0 w 1"/>
                <a:gd name="T3" fmla="*/ 2147483647 h 247"/>
                <a:gd name="T4" fmla="*/ 0 w 1"/>
                <a:gd name="T5" fmla="*/ 0 h 247"/>
                <a:gd name="T6" fmla="*/ 0 60000 65536"/>
                <a:gd name="T7" fmla="*/ 0 60000 65536"/>
                <a:gd name="T8" fmla="*/ 0 60000 65536"/>
                <a:gd name="T9" fmla="*/ 0 w 1"/>
                <a:gd name="T10" fmla="*/ 0 h 247"/>
                <a:gd name="T11" fmla="*/ 1 w 1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7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6983714" y="2195513"/>
              <a:ext cx="100025" cy="122238"/>
            </a:xfrm>
            <a:custGeom>
              <a:avLst/>
              <a:gdLst>
                <a:gd name="T0" fmla="*/ 2147483647 w 63"/>
                <a:gd name="T1" fmla="*/ 2147483647 h 77"/>
                <a:gd name="T2" fmla="*/ 2147483647 w 63"/>
                <a:gd name="T3" fmla="*/ 2147483647 h 77"/>
                <a:gd name="T4" fmla="*/ 2147483647 w 63"/>
                <a:gd name="T5" fmla="*/ 0 h 77"/>
                <a:gd name="T6" fmla="*/ 2147483647 w 63"/>
                <a:gd name="T7" fmla="*/ 2147483647 h 77"/>
                <a:gd name="T8" fmla="*/ 0 w 63"/>
                <a:gd name="T9" fmla="*/ 2147483647 h 77"/>
                <a:gd name="T10" fmla="*/ 2147483647 w 63"/>
                <a:gd name="T11" fmla="*/ 2147483647 h 77"/>
                <a:gd name="T12" fmla="*/ 2147483647 w 63"/>
                <a:gd name="T13" fmla="*/ 2147483647 h 77"/>
                <a:gd name="T14" fmla="*/ 2147483647 w 63"/>
                <a:gd name="T15" fmla="*/ 2147483647 h 77"/>
                <a:gd name="T16" fmla="*/ 2147483647 w 63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7"/>
                <a:gd name="T29" fmla="*/ 63 w 63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7">
                  <a:moveTo>
                    <a:pt x="62" y="38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8"/>
                  </a:lnTo>
                  <a:lnTo>
                    <a:pt x="9" y="65"/>
                  </a:lnTo>
                  <a:lnTo>
                    <a:pt x="31" y="76"/>
                  </a:lnTo>
                  <a:lnTo>
                    <a:pt x="53" y="65"/>
                  </a:lnTo>
                  <a:lnTo>
                    <a:pt x="62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20"/>
            <p:cNvSpPr>
              <a:spLocks/>
            </p:cNvSpPr>
            <p:nvPr/>
          </p:nvSpPr>
          <p:spPr bwMode="auto">
            <a:xfrm>
              <a:off x="7032933" y="2206625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21"/>
            <p:cNvSpPr>
              <a:spLocks/>
            </p:cNvSpPr>
            <p:nvPr/>
          </p:nvSpPr>
          <p:spPr bwMode="auto">
            <a:xfrm flipH="1">
              <a:off x="5923131" y="2514600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5484926" y="2840037"/>
              <a:ext cx="114155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7042459" y="2852737"/>
              <a:ext cx="9018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115" name="Rectangle 24"/>
            <p:cNvSpPr>
              <a:spLocks noChangeArrowheads="1"/>
            </p:cNvSpPr>
            <p:nvPr/>
          </p:nvSpPr>
          <p:spPr bwMode="auto">
            <a:xfrm>
              <a:off x="6299416" y="1568450"/>
              <a:ext cx="7986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116" name="Rectangle 25"/>
            <p:cNvSpPr>
              <a:spLocks noChangeArrowheads="1"/>
            </p:cNvSpPr>
            <p:nvPr/>
          </p:nvSpPr>
          <p:spPr bwMode="auto">
            <a:xfrm>
              <a:off x="5632582" y="2246313"/>
              <a:ext cx="8970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117" name="Rectangle 26"/>
            <p:cNvSpPr>
              <a:spLocks noChangeArrowheads="1"/>
            </p:cNvSpPr>
            <p:nvPr/>
          </p:nvSpPr>
          <p:spPr bwMode="auto">
            <a:xfrm>
              <a:off x="6451835" y="650876"/>
              <a:ext cx="744631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sname</a:t>
              </a:r>
            </a:p>
          </p:txBody>
        </p:sp>
        <p:sp>
          <p:nvSpPr>
            <p:cNvPr id="118" name="Rectangle 27"/>
            <p:cNvSpPr>
              <a:spLocks noChangeArrowheads="1"/>
            </p:cNvSpPr>
            <p:nvPr/>
          </p:nvSpPr>
          <p:spPr bwMode="auto">
            <a:xfrm>
              <a:off x="4980038" y="490538"/>
              <a:ext cx="1356311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(On-the-fly)</a:t>
              </a:r>
            </a:p>
          </p:txBody>
        </p:sp>
        <p:sp>
          <p:nvSpPr>
            <p:cNvPr id="119" name="Rectangle 28"/>
            <p:cNvSpPr>
              <a:spLocks noChangeArrowheads="1"/>
            </p:cNvSpPr>
            <p:nvPr/>
          </p:nvSpPr>
          <p:spPr bwMode="auto">
            <a:xfrm>
              <a:off x="7028170" y="2222500"/>
              <a:ext cx="97643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120" name="Rectangle 29"/>
            <p:cNvSpPr>
              <a:spLocks noChangeArrowheads="1"/>
            </p:cNvSpPr>
            <p:nvPr/>
          </p:nvSpPr>
          <p:spPr bwMode="auto">
            <a:xfrm>
              <a:off x="4571999" y="1905000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4571999" y="2133600"/>
              <a:ext cx="1019639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 </a:t>
              </a:r>
            </a:p>
          </p:txBody>
        </p:sp>
        <p:sp>
          <p:nvSpPr>
            <p:cNvPr id="122" name="Rectangle 31"/>
            <p:cNvSpPr>
              <a:spLocks noChangeArrowheads="1"/>
            </p:cNvSpPr>
            <p:nvPr/>
          </p:nvSpPr>
          <p:spPr bwMode="auto">
            <a:xfrm>
              <a:off x="4571999" y="2362200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T1)</a:t>
              </a:r>
            </a:p>
          </p:txBody>
        </p:sp>
        <p:sp>
          <p:nvSpPr>
            <p:cNvPr id="123" name="Rectangle 32"/>
            <p:cNvSpPr>
              <a:spLocks noChangeArrowheads="1"/>
            </p:cNvSpPr>
            <p:nvPr/>
          </p:nvSpPr>
          <p:spPr bwMode="auto">
            <a:xfrm>
              <a:off x="7880765" y="1938337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124" name="Rectangle 33"/>
            <p:cNvSpPr>
              <a:spLocks noChangeArrowheads="1"/>
            </p:cNvSpPr>
            <p:nvPr/>
          </p:nvSpPr>
          <p:spPr bwMode="auto">
            <a:xfrm>
              <a:off x="7880765" y="2133600"/>
              <a:ext cx="958717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</a:t>
              </a:r>
            </a:p>
          </p:txBody>
        </p:sp>
        <p:sp>
          <p:nvSpPr>
            <p:cNvPr id="125" name="Rectangle 34"/>
            <p:cNvSpPr>
              <a:spLocks noChangeArrowheads="1"/>
            </p:cNvSpPr>
            <p:nvPr/>
          </p:nvSpPr>
          <p:spPr bwMode="auto">
            <a:xfrm>
              <a:off x="7880765" y="2319337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T2)</a:t>
              </a:r>
            </a:p>
          </p:txBody>
        </p:sp>
        <p:sp>
          <p:nvSpPr>
            <p:cNvPr id="126" name="Rectangle 35"/>
            <p:cNvSpPr>
              <a:spLocks noChangeArrowheads="1"/>
            </p:cNvSpPr>
            <p:nvPr/>
          </p:nvSpPr>
          <p:spPr bwMode="auto">
            <a:xfrm>
              <a:off x="7023388" y="1215812"/>
              <a:ext cx="1663412" cy="6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(Block Nested Loop Join)</a:t>
              </a:r>
            </a:p>
          </p:txBody>
        </p:sp>
      </p:grpSp>
      <p:sp>
        <p:nvSpPr>
          <p:cNvPr id="6" name="Left Arrow 5"/>
          <p:cNvSpPr/>
          <p:nvPr/>
        </p:nvSpPr>
        <p:spPr>
          <a:xfrm rot="20041892">
            <a:off x="4063313" y="2892550"/>
            <a:ext cx="801437" cy="20312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2396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5"/>
          <p:cNvSpPr txBox="1">
            <a:spLocks noChangeArrowheads="1"/>
          </p:cNvSpPr>
          <p:nvPr/>
        </p:nvSpPr>
        <p:spPr>
          <a:xfrm>
            <a:off x="4263139" y="4378110"/>
            <a:ext cx="4476806" cy="2133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we `push’ projections, T1 has only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T2 only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sname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5000"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T1 fits in 3 pages, need to scan T2 only once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cost of BNL drops to under 250 pages,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total cost &lt; 2000.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4313" y="1813150"/>
            <a:ext cx="4519095" cy="3543193"/>
            <a:chOff x="4659311" y="490538"/>
            <a:chExt cx="4519095" cy="3543193"/>
          </a:xfrm>
        </p:grpSpPr>
        <p:sp>
          <p:nvSpPr>
            <p:cNvPr id="32777" name="Freeform 6"/>
            <p:cNvSpPr>
              <a:spLocks/>
            </p:cNvSpPr>
            <p:nvPr/>
          </p:nvSpPr>
          <p:spPr bwMode="auto">
            <a:xfrm>
              <a:off x="5543039" y="2967694"/>
              <a:ext cx="100025" cy="119063"/>
            </a:xfrm>
            <a:custGeom>
              <a:avLst/>
              <a:gdLst>
                <a:gd name="T0" fmla="*/ 2147483647 w 63"/>
                <a:gd name="T1" fmla="*/ 2147483647 h 75"/>
                <a:gd name="T2" fmla="*/ 2147483647 w 63"/>
                <a:gd name="T3" fmla="*/ 2147483647 h 75"/>
                <a:gd name="T4" fmla="*/ 2147483647 w 63"/>
                <a:gd name="T5" fmla="*/ 0 h 75"/>
                <a:gd name="T6" fmla="*/ 2147483647 w 63"/>
                <a:gd name="T7" fmla="*/ 2147483647 h 75"/>
                <a:gd name="T8" fmla="*/ 0 w 63"/>
                <a:gd name="T9" fmla="*/ 2147483647 h 75"/>
                <a:gd name="T10" fmla="*/ 2147483647 w 63"/>
                <a:gd name="T11" fmla="*/ 2147483647 h 75"/>
                <a:gd name="T12" fmla="*/ 2147483647 w 63"/>
                <a:gd name="T13" fmla="*/ 2147483647 h 75"/>
                <a:gd name="T14" fmla="*/ 2147483647 w 63"/>
                <a:gd name="T15" fmla="*/ 2147483647 h 75"/>
                <a:gd name="T16" fmla="*/ 2147483647 w 63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5"/>
                <a:gd name="T29" fmla="*/ 63 w 6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5">
                  <a:moveTo>
                    <a:pt x="62" y="37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7"/>
                  </a:lnTo>
                  <a:lnTo>
                    <a:pt x="9" y="64"/>
                  </a:lnTo>
                  <a:lnTo>
                    <a:pt x="31" y="74"/>
                  </a:lnTo>
                  <a:lnTo>
                    <a:pt x="53" y="64"/>
                  </a:lnTo>
                  <a:lnTo>
                    <a:pt x="62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8" name="Freeform 7"/>
            <p:cNvSpPr>
              <a:spLocks/>
            </p:cNvSpPr>
            <p:nvPr/>
          </p:nvSpPr>
          <p:spPr bwMode="auto">
            <a:xfrm>
              <a:off x="5592258" y="2977219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9" name="Freeform 8"/>
            <p:cNvSpPr>
              <a:spLocks/>
            </p:cNvSpPr>
            <p:nvPr/>
          </p:nvSpPr>
          <p:spPr bwMode="auto">
            <a:xfrm>
              <a:off x="6418493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0" name="Freeform 9"/>
            <p:cNvSpPr>
              <a:spLocks/>
            </p:cNvSpPr>
            <p:nvPr/>
          </p:nvSpPr>
          <p:spPr bwMode="auto">
            <a:xfrm>
              <a:off x="6493115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1" name="Freeform 10"/>
            <p:cNvSpPr>
              <a:spLocks/>
            </p:cNvSpPr>
            <p:nvPr/>
          </p:nvSpPr>
          <p:spPr bwMode="auto">
            <a:xfrm>
              <a:off x="6381976" y="600076"/>
              <a:ext cx="149244" cy="1588"/>
            </a:xfrm>
            <a:custGeom>
              <a:avLst/>
              <a:gdLst>
                <a:gd name="T0" fmla="*/ 0 w 94"/>
                <a:gd name="T1" fmla="*/ 0 h 1"/>
                <a:gd name="T2" fmla="*/ 2147483647 w 94"/>
                <a:gd name="T3" fmla="*/ 0 h 1"/>
                <a:gd name="T4" fmla="*/ 0 w 94"/>
                <a:gd name="T5" fmla="*/ 0 h 1"/>
                <a:gd name="T6" fmla="*/ 0 60000 65536"/>
                <a:gd name="T7" fmla="*/ 0 60000 65536"/>
                <a:gd name="T8" fmla="*/ 0 60000 65536"/>
                <a:gd name="T9" fmla="*/ 0 w 94"/>
                <a:gd name="T10" fmla="*/ 0 h 1"/>
                <a:gd name="T11" fmla="*/ 94 w 9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2" name="Freeform 11"/>
            <p:cNvSpPr>
              <a:spLocks/>
            </p:cNvSpPr>
            <p:nvPr/>
          </p:nvSpPr>
          <p:spPr bwMode="auto">
            <a:xfrm>
              <a:off x="6542334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3" name="Freeform 12"/>
            <p:cNvSpPr>
              <a:spLocks/>
            </p:cNvSpPr>
            <p:nvPr/>
          </p:nvSpPr>
          <p:spPr bwMode="auto">
            <a:xfrm>
              <a:off x="6837646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4" name="Freeform 13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0 h 62"/>
                <a:gd name="T2" fmla="*/ 2147483647 w 187"/>
                <a:gd name="T3" fmla="*/ 2147483647 h 62"/>
                <a:gd name="T4" fmla="*/ 0 w 187"/>
                <a:gd name="T5" fmla="*/ 0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0"/>
                  </a:moveTo>
                  <a:lnTo>
                    <a:pt x="186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5" name="Freeform 14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2147483647 h 62"/>
                <a:gd name="T2" fmla="*/ 2147483647 w 187"/>
                <a:gd name="T3" fmla="*/ 0 h 62"/>
                <a:gd name="T4" fmla="*/ 0 w 187"/>
                <a:gd name="T5" fmla="*/ 2147483647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61"/>
                  </a:moveTo>
                  <a:lnTo>
                    <a:pt x="186" y="0"/>
                  </a:lnTo>
                  <a:lnTo>
                    <a:pt x="0" y="6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15"/>
            <p:cNvSpPr>
              <a:spLocks/>
            </p:cNvSpPr>
            <p:nvPr/>
          </p:nvSpPr>
          <p:spPr bwMode="auto">
            <a:xfrm>
              <a:off x="5958060" y="1814513"/>
              <a:ext cx="569984" cy="274638"/>
            </a:xfrm>
            <a:custGeom>
              <a:avLst/>
              <a:gdLst>
                <a:gd name="T0" fmla="*/ 0 w 359"/>
                <a:gd name="T1" fmla="*/ 2147483647 h 173"/>
                <a:gd name="T2" fmla="*/ 2147483647 w 359"/>
                <a:gd name="T3" fmla="*/ 0 h 173"/>
                <a:gd name="T4" fmla="*/ 0 w 35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59"/>
                <a:gd name="T10" fmla="*/ 0 h 173"/>
                <a:gd name="T11" fmla="*/ 359 w 35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173">
                  <a:moveTo>
                    <a:pt x="0" y="172"/>
                  </a:moveTo>
                  <a:lnTo>
                    <a:pt x="358" y="0"/>
                  </a:lnTo>
                  <a:lnTo>
                    <a:pt x="0" y="17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16"/>
            <p:cNvSpPr>
              <a:spLocks/>
            </p:cNvSpPr>
            <p:nvPr/>
          </p:nvSpPr>
          <p:spPr bwMode="auto">
            <a:xfrm>
              <a:off x="6736033" y="1814513"/>
              <a:ext cx="581098" cy="274638"/>
            </a:xfrm>
            <a:custGeom>
              <a:avLst/>
              <a:gdLst>
                <a:gd name="T0" fmla="*/ 0 w 366"/>
                <a:gd name="T1" fmla="*/ 0 h 173"/>
                <a:gd name="T2" fmla="*/ 2147483647 w 366"/>
                <a:gd name="T3" fmla="*/ 2147483647 h 173"/>
                <a:gd name="T4" fmla="*/ 0 w 366"/>
                <a:gd name="T5" fmla="*/ 0 h 173"/>
                <a:gd name="T6" fmla="*/ 0 60000 65536"/>
                <a:gd name="T7" fmla="*/ 0 60000 65536"/>
                <a:gd name="T8" fmla="*/ 0 60000 65536"/>
                <a:gd name="T9" fmla="*/ 0 w 366"/>
                <a:gd name="T10" fmla="*/ 0 h 173"/>
                <a:gd name="T11" fmla="*/ 366 w 36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173">
                  <a:moveTo>
                    <a:pt x="0" y="0"/>
                  </a:moveTo>
                  <a:lnTo>
                    <a:pt x="365" y="17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17"/>
            <p:cNvSpPr>
              <a:spLocks/>
            </p:cNvSpPr>
            <p:nvPr/>
          </p:nvSpPr>
          <p:spPr bwMode="auto">
            <a:xfrm flipH="1">
              <a:off x="7345076" y="3261381"/>
              <a:ext cx="45725" cy="363538"/>
            </a:xfrm>
            <a:custGeom>
              <a:avLst/>
              <a:gdLst>
                <a:gd name="T0" fmla="*/ 0 w 1"/>
                <a:gd name="T1" fmla="*/ 0 h 272"/>
                <a:gd name="T2" fmla="*/ 0 w 1"/>
                <a:gd name="T3" fmla="*/ 2147483647 h 272"/>
                <a:gd name="T4" fmla="*/ 0 w 1"/>
                <a:gd name="T5" fmla="*/ 0 h 272"/>
                <a:gd name="T6" fmla="*/ 0 60000 65536"/>
                <a:gd name="T7" fmla="*/ 0 60000 65536"/>
                <a:gd name="T8" fmla="*/ 0 60000 65536"/>
                <a:gd name="T9" fmla="*/ 0 w 1"/>
                <a:gd name="T10" fmla="*/ 0 h 272"/>
                <a:gd name="T11" fmla="*/ 1 w 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2">
                  <a:moveTo>
                    <a:pt x="0" y="0"/>
                  </a:moveTo>
                  <a:lnTo>
                    <a:pt x="0" y="27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8"/>
            <p:cNvSpPr>
              <a:spLocks/>
            </p:cNvSpPr>
            <p:nvPr/>
          </p:nvSpPr>
          <p:spPr bwMode="auto">
            <a:xfrm>
              <a:off x="6677289" y="984251"/>
              <a:ext cx="1587" cy="392113"/>
            </a:xfrm>
            <a:custGeom>
              <a:avLst/>
              <a:gdLst>
                <a:gd name="T0" fmla="*/ 0 w 1"/>
                <a:gd name="T1" fmla="*/ 0 h 247"/>
                <a:gd name="T2" fmla="*/ 0 w 1"/>
                <a:gd name="T3" fmla="*/ 2147483647 h 247"/>
                <a:gd name="T4" fmla="*/ 0 w 1"/>
                <a:gd name="T5" fmla="*/ 0 h 247"/>
                <a:gd name="T6" fmla="*/ 0 60000 65536"/>
                <a:gd name="T7" fmla="*/ 0 60000 65536"/>
                <a:gd name="T8" fmla="*/ 0 60000 65536"/>
                <a:gd name="T9" fmla="*/ 0 w 1"/>
                <a:gd name="T10" fmla="*/ 0 h 247"/>
                <a:gd name="T11" fmla="*/ 1 w 1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7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9"/>
            <p:cNvSpPr>
              <a:spLocks/>
            </p:cNvSpPr>
            <p:nvPr/>
          </p:nvSpPr>
          <p:spPr bwMode="auto">
            <a:xfrm>
              <a:off x="6962442" y="2942294"/>
              <a:ext cx="100025" cy="122238"/>
            </a:xfrm>
            <a:custGeom>
              <a:avLst/>
              <a:gdLst>
                <a:gd name="T0" fmla="*/ 2147483647 w 63"/>
                <a:gd name="T1" fmla="*/ 2147483647 h 77"/>
                <a:gd name="T2" fmla="*/ 2147483647 w 63"/>
                <a:gd name="T3" fmla="*/ 2147483647 h 77"/>
                <a:gd name="T4" fmla="*/ 2147483647 w 63"/>
                <a:gd name="T5" fmla="*/ 0 h 77"/>
                <a:gd name="T6" fmla="*/ 2147483647 w 63"/>
                <a:gd name="T7" fmla="*/ 2147483647 h 77"/>
                <a:gd name="T8" fmla="*/ 0 w 63"/>
                <a:gd name="T9" fmla="*/ 2147483647 h 77"/>
                <a:gd name="T10" fmla="*/ 2147483647 w 63"/>
                <a:gd name="T11" fmla="*/ 2147483647 h 77"/>
                <a:gd name="T12" fmla="*/ 2147483647 w 63"/>
                <a:gd name="T13" fmla="*/ 2147483647 h 77"/>
                <a:gd name="T14" fmla="*/ 2147483647 w 63"/>
                <a:gd name="T15" fmla="*/ 2147483647 h 77"/>
                <a:gd name="T16" fmla="*/ 2147483647 w 63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7"/>
                <a:gd name="T29" fmla="*/ 63 w 63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7">
                  <a:moveTo>
                    <a:pt x="62" y="38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8"/>
                  </a:lnTo>
                  <a:lnTo>
                    <a:pt x="9" y="65"/>
                  </a:lnTo>
                  <a:lnTo>
                    <a:pt x="31" y="76"/>
                  </a:lnTo>
                  <a:lnTo>
                    <a:pt x="53" y="65"/>
                  </a:lnTo>
                  <a:lnTo>
                    <a:pt x="62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20"/>
            <p:cNvSpPr>
              <a:spLocks/>
            </p:cNvSpPr>
            <p:nvPr/>
          </p:nvSpPr>
          <p:spPr bwMode="auto">
            <a:xfrm>
              <a:off x="7011661" y="2953406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21"/>
            <p:cNvSpPr>
              <a:spLocks/>
            </p:cNvSpPr>
            <p:nvPr/>
          </p:nvSpPr>
          <p:spPr bwMode="auto">
            <a:xfrm flipH="1">
              <a:off x="5899694" y="331300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Rectangle 22"/>
            <p:cNvSpPr>
              <a:spLocks noChangeArrowheads="1"/>
            </p:cNvSpPr>
            <p:nvPr/>
          </p:nvSpPr>
          <p:spPr bwMode="auto">
            <a:xfrm>
              <a:off x="5525574" y="3686068"/>
              <a:ext cx="114155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32794" name="Rectangle 23"/>
            <p:cNvSpPr>
              <a:spLocks noChangeArrowheads="1"/>
            </p:cNvSpPr>
            <p:nvPr/>
          </p:nvSpPr>
          <p:spPr bwMode="auto">
            <a:xfrm>
              <a:off x="7061788" y="3686068"/>
              <a:ext cx="9018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32795" name="Rectangle 24"/>
            <p:cNvSpPr>
              <a:spLocks noChangeArrowheads="1"/>
            </p:cNvSpPr>
            <p:nvPr/>
          </p:nvSpPr>
          <p:spPr bwMode="auto">
            <a:xfrm>
              <a:off x="6299416" y="1568450"/>
              <a:ext cx="7986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32796" name="Rectangle 25"/>
            <p:cNvSpPr>
              <a:spLocks noChangeArrowheads="1"/>
            </p:cNvSpPr>
            <p:nvPr/>
          </p:nvSpPr>
          <p:spPr bwMode="auto">
            <a:xfrm>
              <a:off x="5611310" y="2993094"/>
              <a:ext cx="8970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32797" name="Rectangle 26"/>
            <p:cNvSpPr>
              <a:spLocks noChangeArrowheads="1"/>
            </p:cNvSpPr>
            <p:nvPr/>
          </p:nvSpPr>
          <p:spPr bwMode="auto">
            <a:xfrm>
              <a:off x="6451835" y="650876"/>
              <a:ext cx="744631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sname</a:t>
              </a:r>
            </a:p>
          </p:txBody>
        </p:sp>
        <p:sp>
          <p:nvSpPr>
            <p:cNvPr id="32798" name="Rectangle 27"/>
            <p:cNvSpPr>
              <a:spLocks noChangeArrowheads="1"/>
            </p:cNvSpPr>
            <p:nvPr/>
          </p:nvSpPr>
          <p:spPr bwMode="auto">
            <a:xfrm>
              <a:off x="4980038" y="490538"/>
              <a:ext cx="1356311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(On-the-fly)</a:t>
              </a:r>
            </a:p>
          </p:txBody>
        </p:sp>
        <p:sp>
          <p:nvSpPr>
            <p:cNvPr id="32799" name="Rectangle 28"/>
            <p:cNvSpPr>
              <a:spLocks noChangeArrowheads="1"/>
            </p:cNvSpPr>
            <p:nvPr/>
          </p:nvSpPr>
          <p:spPr bwMode="auto">
            <a:xfrm>
              <a:off x="7006898" y="2969281"/>
              <a:ext cx="97643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32800" name="Rectangle 29"/>
            <p:cNvSpPr>
              <a:spLocks noChangeArrowheads="1"/>
            </p:cNvSpPr>
            <p:nvPr/>
          </p:nvSpPr>
          <p:spPr bwMode="auto">
            <a:xfrm>
              <a:off x="4659311" y="1831950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32801" name="Rectangle 30"/>
            <p:cNvSpPr>
              <a:spLocks noChangeArrowheads="1"/>
            </p:cNvSpPr>
            <p:nvPr/>
          </p:nvSpPr>
          <p:spPr bwMode="auto">
            <a:xfrm>
              <a:off x="4659311" y="2060550"/>
              <a:ext cx="1019639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 </a:t>
              </a:r>
            </a:p>
          </p:txBody>
        </p:sp>
        <p:sp>
          <p:nvSpPr>
            <p:cNvPr id="32802" name="Rectangle 31"/>
            <p:cNvSpPr>
              <a:spLocks noChangeArrowheads="1"/>
            </p:cNvSpPr>
            <p:nvPr/>
          </p:nvSpPr>
          <p:spPr bwMode="auto">
            <a:xfrm>
              <a:off x="4659311" y="2289150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T1)</a:t>
              </a:r>
            </a:p>
          </p:txBody>
        </p:sp>
        <p:sp>
          <p:nvSpPr>
            <p:cNvPr id="32803" name="Rectangle 32"/>
            <p:cNvSpPr>
              <a:spLocks noChangeArrowheads="1"/>
            </p:cNvSpPr>
            <p:nvPr/>
          </p:nvSpPr>
          <p:spPr bwMode="auto">
            <a:xfrm>
              <a:off x="8129956" y="1937772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32804" name="Rectangle 33"/>
            <p:cNvSpPr>
              <a:spLocks noChangeArrowheads="1"/>
            </p:cNvSpPr>
            <p:nvPr/>
          </p:nvSpPr>
          <p:spPr bwMode="auto">
            <a:xfrm>
              <a:off x="8129956" y="2165521"/>
              <a:ext cx="958717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</a:t>
              </a:r>
            </a:p>
          </p:txBody>
        </p:sp>
        <p:sp>
          <p:nvSpPr>
            <p:cNvPr id="32805" name="Rectangle 34"/>
            <p:cNvSpPr>
              <a:spLocks noChangeArrowheads="1"/>
            </p:cNvSpPr>
            <p:nvPr/>
          </p:nvSpPr>
          <p:spPr bwMode="auto">
            <a:xfrm>
              <a:off x="8086622" y="2391735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T2)</a:t>
              </a:r>
            </a:p>
          </p:txBody>
        </p:sp>
        <p:sp>
          <p:nvSpPr>
            <p:cNvPr id="32806" name="Rectangle 35"/>
            <p:cNvSpPr>
              <a:spLocks noChangeArrowheads="1"/>
            </p:cNvSpPr>
            <p:nvPr/>
          </p:nvSpPr>
          <p:spPr bwMode="auto">
            <a:xfrm>
              <a:off x="7023388" y="1215812"/>
              <a:ext cx="1663412" cy="6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(Block Nested Loop Join)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702717" y="2179432"/>
              <a:ext cx="510686" cy="356012"/>
              <a:chOff x="5540145" y="2910006"/>
              <a:chExt cx="510686" cy="356012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440827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061788" y="2151702"/>
              <a:ext cx="1198374" cy="356012"/>
              <a:chOff x="5540145" y="2910006"/>
              <a:chExt cx="1198374" cy="356012"/>
            </a:xfrm>
          </p:grpSpPr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112851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Sid, </a:t>
                </a: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5" name="Freeform 21"/>
            <p:cNvSpPr>
              <a:spLocks/>
            </p:cNvSpPr>
            <p:nvPr/>
          </p:nvSpPr>
          <p:spPr bwMode="auto">
            <a:xfrm flipH="1">
              <a:off x="5853969" y="2576614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 flipH="1">
              <a:off x="7345077" y="256517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60984" y="595943"/>
            <a:ext cx="4236550" cy="3203448"/>
            <a:chOff x="3844858" y="3811275"/>
            <a:chExt cx="4236550" cy="3203448"/>
          </a:xfrm>
        </p:grpSpPr>
        <p:grpSp>
          <p:nvGrpSpPr>
            <p:cNvPr id="77" name="Group 76"/>
            <p:cNvGrpSpPr/>
            <p:nvPr/>
          </p:nvGrpSpPr>
          <p:grpSpPr>
            <a:xfrm>
              <a:off x="4823858" y="3811275"/>
              <a:ext cx="2438400" cy="3203448"/>
              <a:chOff x="6019800" y="3425952"/>
              <a:chExt cx="2438400" cy="3203448"/>
            </a:xfrm>
          </p:grpSpPr>
          <p:sp>
            <p:nvSpPr>
              <p:cNvPr id="78" name="Flowchart: Magnetic Disk 77"/>
              <p:cNvSpPr/>
              <p:nvPr/>
            </p:nvSpPr>
            <p:spPr>
              <a:xfrm>
                <a:off x="6248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T1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9" name="Flowchart: Magnetic Disk 78"/>
              <p:cNvSpPr/>
              <p:nvPr/>
            </p:nvSpPr>
            <p:spPr>
              <a:xfrm>
                <a:off x="7391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T2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6019800" y="4264152"/>
                <a:ext cx="2362200" cy="1600200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324600" y="51785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24600" y="53309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24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467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858000" y="44927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6" name="Up Arrow 85"/>
              <p:cNvSpPr/>
              <p:nvPr/>
            </p:nvSpPr>
            <p:spPr>
              <a:xfrm>
                <a:off x="6477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7" name="Up Arrow 86"/>
              <p:cNvSpPr/>
              <p:nvPr/>
            </p:nvSpPr>
            <p:spPr>
              <a:xfrm>
                <a:off x="7620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8" name="Up Arrow 87"/>
              <p:cNvSpPr/>
              <p:nvPr/>
            </p:nvSpPr>
            <p:spPr>
              <a:xfrm>
                <a:off x="7010400" y="4035552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553200" y="4797552"/>
                <a:ext cx="11430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flipV="1">
                <a:off x="6781800" y="5026152"/>
                <a:ext cx="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V="1">
                <a:off x="7543800" y="5026152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V="1">
                <a:off x="7162800" y="4645152"/>
                <a:ext cx="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lowchart: Magnetic Disk 92"/>
              <p:cNvSpPr/>
              <p:nvPr/>
            </p:nvSpPr>
            <p:spPr>
              <a:xfrm>
                <a:off x="6781800" y="3425952"/>
                <a:ext cx="762000" cy="6126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467600" y="418795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5" name="Rounded Rectangular Callout 94"/>
            <p:cNvSpPr/>
            <p:nvPr/>
          </p:nvSpPr>
          <p:spPr>
            <a:xfrm>
              <a:off x="3844858" y="5106675"/>
              <a:ext cx="990599" cy="640938"/>
            </a:xfrm>
            <a:prstGeom prst="wedgeRoundRectCallout">
              <a:avLst>
                <a:gd name="adj1" fmla="val 81618"/>
                <a:gd name="adj2" fmla="val 54305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T1 fits in 3 pages</a:t>
              </a:r>
            </a:p>
          </p:txBody>
        </p:sp>
        <p:sp>
          <p:nvSpPr>
            <p:cNvPr id="96" name="Rounded Rectangular Callout 95"/>
            <p:cNvSpPr/>
            <p:nvPr/>
          </p:nvSpPr>
          <p:spPr>
            <a:xfrm>
              <a:off x="7065803" y="5475483"/>
              <a:ext cx="1015605" cy="999744"/>
            </a:xfrm>
            <a:prstGeom prst="wedgeRoundRectCallout">
              <a:avLst>
                <a:gd name="adj1" fmla="val -90525"/>
                <a:gd name="adj2" fmla="val 36614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to scan the smaller T2 only once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56383" y="228688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</a:p>
        </p:txBody>
      </p:sp>
      <p:sp>
        <p:nvSpPr>
          <p:cNvPr id="97" name="Rectangle 4">
            <a:extLst>
              <a:ext uri="{FF2B5EF4-FFF2-40B4-BE49-F238E27FC236}">
                <a16:creationId xmlns:a16="http://schemas.microsoft.com/office/drawing/2014/main" id="{1D9B1E1E-382D-4E6D-BFE4-B921E7441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744" y="284863"/>
            <a:ext cx="4343400" cy="11049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Push Projections</a:t>
            </a:r>
          </a:p>
        </p:txBody>
      </p:sp>
    </p:spTree>
    <p:extLst>
      <p:ext uri="{BB962C8B-B14F-4D97-AF65-F5344CB8AC3E}">
        <p14:creationId xmlns:p14="http://schemas.microsoft.com/office/powerpoint/2010/main" val="22605109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7772400" cy="1104900"/>
          </a:xfrm>
          <a:noFill/>
        </p:spPr>
        <p:txBody>
          <a:bodyPr/>
          <a:lstStyle/>
          <a:p>
            <a:r>
              <a:rPr lang="en-US" dirty="0"/>
              <a:t>Index Nested-Loop Join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4539" y="1295400"/>
            <a:ext cx="3876078" cy="5334000"/>
          </a:xfrm>
          <a:noFill/>
        </p:spPr>
        <p:txBody>
          <a:bodyPr/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Block Nested-Loop Join:   For each page of the outer relation, scan the inner relation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Index Nested Loop Join:  For each tuple of the outer relation, use the index to look up the matching records in the inner relation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6B5A87-AAC8-4910-89BA-59B8A7262A59}"/>
              </a:ext>
            </a:extLst>
          </p:cNvPr>
          <p:cNvGrpSpPr/>
          <p:nvPr/>
        </p:nvGrpSpPr>
        <p:grpSpPr>
          <a:xfrm>
            <a:off x="5175760" y="2447339"/>
            <a:ext cx="3053840" cy="3367179"/>
            <a:chOff x="4823858" y="3568296"/>
            <a:chExt cx="3053840" cy="33671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E05B93-DFD1-4468-88AB-0C429AA5C31C}"/>
                </a:ext>
              </a:extLst>
            </p:cNvPr>
            <p:cNvGrpSpPr/>
            <p:nvPr/>
          </p:nvGrpSpPr>
          <p:grpSpPr>
            <a:xfrm>
              <a:off x="4823858" y="3568296"/>
              <a:ext cx="2438400" cy="3367179"/>
              <a:chOff x="6019800" y="3182973"/>
              <a:chExt cx="2438400" cy="3367179"/>
            </a:xfrm>
          </p:grpSpPr>
          <p:sp>
            <p:nvSpPr>
              <p:cNvPr id="9" name="Flowchart: Magnetic Disk 8">
                <a:extLst>
                  <a:ext uri="{FF2B5EF4-FFF2-40B4-BE49-F238E27FC236}">
                    <a16:creationId xmlns:a16="http://schemas.microsoft.com/office/drawing/2014/main" id="{86E53DE5-44CE-47F6-9F1D-DFF3E7AEF7AC}"/>
                  </a:ext>
                </a:extLst>
              </p:cNvPr>
              <p:cNvSpPr/>
              <p:nvPr/>
            </p:nvSpPr>
            <p:spPr>
              <a:xfrm>
                <a:off x="6246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" name="Flowchart: Magnetic Disk 9">
                <a:extLst>
                  <a:ext uri="{FF2B5EF4-FFF2-40B4-BE49-F238E27FC236}">
                    <a16:creationId xmlns:a16="http://schemas.microsoft.com/office/drawing/2014/main" id="{B1C0345A-A0AE-420C-9410-38F7D4D66899}"/>
                  </a:ext>
                </a:extLst>
              </p:cNvPr>
              <p:cNvSpPr/>
              <p:nvPr/>
            </p:nvSpPr>
            <p:spPr>
              <a:xfrm>
                <a:off x="7389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" name="Rounded Rectangle 36">
                <a:extLst>
                  <a:ext uri="{FF2B5EF4-FFF2-40B4-BE49-F238E27FC236}">
                    <a16:creationId xmlns:a16="http://schemas.microsoft.com/office/drawing/2014/main" id="{734BA78C-BCA7-48ED-87A5-AF0022F4B0FD}"/>
                  </a:ext>
                </a:extLst>
              </p:cNvPr>
              <p:cNvSpPr/>
              <p:nvPr/>
            </p:nvSpPr>
            <p:spPr>
              <a:xfrm>
                <a:off x="6019800" y="4140233"/>
                <a:ext cx="2362200" cy="1632945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8267BE-7B1F-491A-B56C-8D3C508AE658}"/>
                  </a:ext>
                </a:extLst>
              </p:cNvPr>
              <p:cNvSpPr/>
              <p:nvPr/>
            </p:nvSpPr>
            <p:spPr>
              <a:xfrm>
                <a:off x="631876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9B1E97-3B73-490D-AD59-E81604061EF6}"/>
                  </a:ext>
                </a:extLst>
              </p:cNvPr>
              <p:cNvSpPr/>
              <p:nvPr/>
            </p:nvSpPr>
            <p:spPr>
              <a:xfrm>
                <a:off x="745161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7A2AF1-BC13-42CE-901E-0DC721B0622F}"/>
                  </a:ext>
                </a:extLst>
              </p:cNvPr>
              <p:cNvSpPr/>
              <p:nvPr/>
            </p:nvSpPr>
            <p:spPr>
              <a:xfrm>
                <a:off x="6858000" y="4260241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" name="Up Arrow 43">
                <a:extLst>
                  <a:ext uri="{FF2B5EF4-FFF2-40B4-BE49-F238E27FC236}">
                    <a16:creationId xmlns:a16="http://schemas.microsoft.com/office/drawing/2014/main" id="{947205BB-1F77-4935-8EB7-740911BAC6B3}"/>
                  </a:ext>
                </a:extLst>
              </p:cNvPr>
              <p:cNvSpPr/>
              <p:nvPr/>
            </p:nvSpPr>
            <p:spPr>
              <a:xfrm>
                <a:off x="6477000" y="5559552"/>
                <a:ext cx="304800" cy="457686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6" name="Up Arrow 44">
                <a:extLst>
                  <a:ext uri="{FF2B5EF4-FFF2-40B4-BE49-F238E27FC236}">
                    <a16:creationId xmlns:a16="http://schemas.microsoft.com/office/drawing/2014/main" id="{312CCF86-668F-4FBD-AC44-80D120362E62}"/>
                  </a:ext>
                </a:extLst>
              </p:cNvPr>
              <p:cNvSpPr/>
              <p:nvPr/>
            </p:nvSpPr>
            <p:spPr>
              <a:xfrm>
                <a:off x="7620000" y="5559552"/>
                <a:ext cx="304800" cy="457200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7" name="Up Arrow 45">
                <a:extLst>
                  <a:ext uri="{FF2B5EF4-FFF2-40B4-BE49-F238E27FC236}">
                    <a16:creationId xmlns:a16="http://schemas.microsoft.com/office/drawing/2014/main" id="{F02A46F2-CF2E-42AA-9B33-C316FA6CD08E}"/>
                  </a:ext>
                </a:extLst>
              </p:cNvPr>
              <p:cNvSpPr/>
              <p:nvPr/>
            </p:nvSpPr>
            <p:spPr>
              <a:xfrm>
                <a:off x="7008853" y="3811853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BEEBFE-799C-4488-9B9B-C145B03450C8}"/>
                  </a:ext>
                </a:extLst>
              </p:cNvPr>
              <p:cNvSpPr/>
              <p:nvPr/>
            </p:nvSpPr>
            <p:spPr>
              <a:xfrm>
                <a:off x="6604395" y="4642526"/>
                <a:ext cx="1143533" cy="52056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 anchorCtr="1"/>
              <a:lstStyle/>
              <a:p>
                <a:pPr marL="0" marR="0" lvl="0" indent="0" algn="ctr" defTabSz="4572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 the two pages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B52D248-A384-4BDD-BD5C-40E3E51FB61A}"/>
                  </a:ext>
                </a:extLst>
              </p:cNvPr>
              <p:cNvCxnSpPr/>
              <p:nvPr/>
            </p:nvCxnSpPr>
            <p:spPr>
              <a:xfrm flipV="1">
                <a:off x="6781800" y="5163577"/>
                <a:ext cx="0" cy="2435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490699B-8762-47D6-BAED-51FA6DECE054}"/>
                  </a:ext>
                </a:extLst>
              </p:cNvPr>
              <p:cNvCxnSpPr/>
              <p:nvPr/>
            </p:nvCxnSpPr>
            <p:spPr>
              <a:xfrm flipV="1">
                <a:off x="7543800" y="5163577"/>
                <a:ext cx="0" cy="2435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B5623DA-EC07-4C0B-80BE-995C2194C7CE}"/>
                  </a:ext>
                </a:extLst>
              </p:cNvPr>
              <p:cNvCxnSpPr>
                <a:stCxn id="18" idx="0"/>
              </p:cNvCxnSpPr>
              <p:nvPr/>
            </p:nvCxnSpPr>
            <p:spPr>
              <a:xfrm flipH="1" flipV="1">
                <a:off x="7169481" y="4421178"/>
                <a:ext cx="6681" cy="2213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628D4885-ECEE-4AC8-A539-1E318B846DA0}"/>
                  </a:ext>
                </a:extLst>
              </p:cNvPr>
              <p:cNvSpPr/>
              <p:nvPr/>
            </p:nvSpPr>
            <p:spPr>
              <a:xfrm>
                <a:off x="6788481" y="3182973"/>
                <a:ext cx="762000" cy="6126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7947AD-56DC-4B56-9A52-41D56414F59D}"/>
                  </a:ext>
                </a:extLst>
              </p:cNvPr>
              <p:cNvSpPr txBox="1"/>
              <p:nvPr/>
            </p:nvSpPr>
            <p:spPr>
              <a:xfrm>
                <a:off x="7467600" y="418795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8" name="Rounded Rectangular Callout 33">
              <a:extLst>
                <a:ext uri="{FF2B5EF4-FFF2-40B4-BE49-F238E27FC236}">
                  <a16:creationId xmlns:a16="http://schemas.microsoft.com/office/drawing/2014/main" id="{00D9F2E0-60DC-4A1D-B1D3-8FFC52766150}"/>
                </a:ext>
              </a:extLst>
            </p:cNvPr>
            <p:cNvSpPr/>
            <p:nvPr/>
          </p:nvSpPr>
          <p:spPr>
            <a:xfrm>
              <a:off x="7065804" y="5701895"/>
              <a:ext cx="811894" cy="773331"/>
            </a:xfrm>
            <a:prstGeom prst="wedgeRoundRectCallout">
              <a:avLst>
                <a:gd name="adj1" fmla="val -90525"/>
                <a:gd name="adj2" fmla="val 36614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to scan S M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1933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7772400" cy="1104900"/>
          </a:xfrm>
          <a:noFill/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4538" y="1295400"/>
            <a:ext cx="7903661" cy="5334000"/>
          </a:xfrm>
          <a:noFill/>
        </p:spPr>
        <p:txBody>
          <a:bodyPr/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There are several alternative evaluation algorithms for each relational operator.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A query is evaluated by converting it to a tree of operators and evaluating the operators in the tree.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Must understand query optimization in order to fully understand the performance impact of a given database design (relations, indexes) on a workload (set of queries).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latin typeface="Calibri" pitchFamily="34" charset="0"/>
              </a:rPr>
              <a:t>Two parts to optimizing a query:</a:t>
            </a:r>
          </a:p>
          <a:p>
            <a:pPr lvl="1">
              <a:buSzPct val="75000"/>
            </a:pPr>
            <a:r>
              <a:rPr lang="en-US" sz="2200" dirty="0">
                <a:latin typeface="Calibri" pitchFamily="34" charset="0"/>
              </a:rPr>
              <a:t>Consider a set of alternative plans.</a:t>
            </a:r>
          </a:p>
          <a:p>
            <a:pPr lvl="1">
              <a:buSzPct val="75000"/>
            </a:pPr>
            <a:r>
              <a:rPr lang="en-US" sz="2200" dirty="0">
                <a:latin typeface="Calibri" pitchFamily="34" charset="0"/>
              </a:rPr>
              <a:t>Must estimate cost of each plan that is considered.</a:t>
            </a:r>
          </a:p>
        </p:txBody>
      </p:sp>
    </p:spTree>
    <p:extLst>
      <p:ext uri="{BB962C8B-B14F-4D97-AF65-F5344CB8AC3E}">
        <p14:creationId xmlns:p14="http://schemas.microsoft.com/office/powerpoint/2010/main" val="22675706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98837-15D5-4024-A702-05C30D103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1" y="463988"/>
            <a:ext cx="7272957" cy="60219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2D891-4D4F-4EB6-8092-7616E4F53E0F}"/>
              </a:ext>
            </a:extLst>
          </p:cNvPr>
          <p:cNvSpPr txBox="1"/>
          <p:nvPr/>
        </p:nvSpPr>
        <p:spPr>
          <a:xfrm>
            <a:off x="6463994" y="52116"/>
            <a:ext cx="214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Old Exam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0739" y="5400484"/>
            <a:ext cx="278277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/>
              <a:t>Some of these hash buckets are overflow.  The average size of each hash bucket is 1.2 pages.</a:t>
            </a:r>
          </a:p>
        </p:txBody>
      </p:sp>
    </p:spTree>
    <p:extLst>
      <p:ext uri="{BB962C8B-B14F-4D97-AF65-F5344CB8AC3E}">
        <p14:creationId xmlns:p14="http://schemas.microsoft.com/office/powerpoint/2010/main" val="325566843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DF01E04-EBAF-458E-AAC6-BF29A9089FC0}"/>
              </a:ext>
            </a:extLst>
          </p:cNvPr>
          <p:cNvSpPr/>
          <p:nvPr/>
        </p:nvSpPr>
        <p:spPr>
          <a:xfrm>
            <a:off x="1320203" y="1298187"/>
            <a:ext cx="4062921" cy="1389062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8470901" cy="762000"/>
          </a:xfrm>
          <a:noFill/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/>
              <a:t>Homework #1 (old homework)</a:t>
            </a:r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4671925" y="3086313"/>
            <a:ext cx="1588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4854488" y="3086313"/>
            <a:ext cx="1587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4671925" y="3086313"/>
            <a:ext cx="184150" cy="88900"/>
          </a:xfrm>
          <a:custGeom>
            <a:avLst/>
            <a:gdLst>
              <a:gd name="T0" fmla="*/ 0 w 116"/>
              <a:gd name="T1" fmla="*/ 0 h 56"/>
              <a:gd name="T2" fmla="*/ 2147483647 w 116"/>
              <a:gd name="T3" fmla="*/ 2147483647 h 56"/>
              <a:gd name="T4" fmla="*/ 0 w 116"/>
              <a:gd name="T5" fmla="*/ 0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0"/>
                </a:moveTo>
                <a:lnTo>
                  <a:pt x="115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4671925" y="3086313"/>
            <a:ext cx="184150" cy="88900"/>
          </a:xfrm>
          <a:custGeom>
            <a:avLst/>
            <a:gdLst>
              <a:gd name="T0" fmla="*/ 0 w 116"/>
              <a:gd name="T1" fmla="*/ 2147483647 h 56"/>
              <a:gd name="T2" fmla="*/ 2147483647 w 116"/>
              <a:gd name="T3" fmla="*/ 0 h 56"/>
              <a:gd name="T4" fmla="*/ 0 w 116"/>
              <a:gd name="T5" fmla="*/ 2147483647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55"/>
                </a:moveTo>
                <a:lnTo>
                  <a:pt x="115" y="0"/>
                </a:lnTo>
                <a:lnTo>
                  <a:pt x="0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4359188" y="3443500"/>
            <a:ext cx="350837" cy="250825"/>
          </a:xfrm>
          <a:custGeom>
            <a:avLst/>
            <a:gdLst>
              <a:gd name="T0" fmla="*/ 0 w 221"/>
              <a:gd name="T1" fmla="*/ 2147483647 h 158"/>
              <a:gd name="T2" fmla="*/ 2147483647 w 221"/>
              <a:gd name="T3" fmla="*/ 0 h 158"/>
              <a:gd name="T4" fmla="*/ 0 w 221"/>
              <a:gd name="T5" fmla="*/ 2147483647 h 158"/>
              <a:gd name="T6" fmla="*/ 0 60000 65536"/>
              <a:gd name="T7" fmla="*/ 0 60000 65536"/>
              <a:gd name="T8" fmla="*/ 0 60000 65536"/>
              <a:gd name="T9" fmla="*/ 0 w 221"/>
              <a:gd name="T10" fmla="*/ 0 h 158"/>
              <a:gd name="T11" fmla="*/ 221 w 22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158">
                <a:moveTo>
                  <a:pt x="0" y="157"/>
                </a:moveTo>
                <a:lnTo>
                  <a:pt x="220" y="0"/>
                </a:lnTo>
                <a:lnTo>
                  <a:pt x="0" y="1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4840200" y="3443500"/>
            <a:ext cx="360363" cy="250825"/>
          </a:xfrm>
          <a:custGeom>
            <a:avLst/>
            <a:gdLst>
              <a:gd name="T0" fmla="*/ 0 w 227"/>
              <a:gd name="T1" fmla="*/ 0 h 158"/>
              <a:gd name="T2" fmla="*/ 2147483647 w 227"/>
              <a:gd name="T3" fmla="*/ 2147483647 h 158"/>
              <a:gd name="T4" fmla="*/ 0 w 227"/>
              <a:gd name="T5" fmla="*/ 0 h 158"/>
              <a:gd name="T6" fmla="*/ 0 60000 65536"/>
              <a:gd name="T7" fmla="*/ 0 60000 65536"/>
              <a:gd name="T8" fmla="*/ 0 60000 65536"/>
              <a:gd name="T9" fmla="*/ 0 w 227"/>
              <a:gd name="T10" fmla="*/ 0 h 158"/>
              <a:gd name="T11" fmla="*/ 227 w 227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158">
                <a:moveTo>
                  <a:pt x="0" y="0"/>
                </a:moveTo>
                <a:lnTo>
                  <a:pt x="226" y="15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4762413" y="1798850"/>
            <a:ext cx="1587" cy="390525"/>
          </a:xfrm>
          <a:custGeom>
            <a:avLst/>
            <a:gdLst>
              <a:gd name="T0" fmla="*/ 0 w 1"/>
              <a:gd name="T1" fmla="*/ 0 h 246"/>
              <a:gd name="T2" fmla="*/ 0 w 1"/>
              <a:gd name="T3" fmla="*/ 2147483647 h 246"/>
              <a:gd name="T4" fmla="*/ 0 w 1"/>
              <a:gd name="T5" fmla="*/ 0 h 246"/>
              <a:gd name="T6" fmla="*/ 0 60000 65536"/>
              <a:gd name="T7" fmla="*/ 0 60000 65536"/>
              <a:gd name="T8" fmla="*/ 0 60000 65536"/>
              <a:gd name="T9" fmla="*/ 0 w 1"/>
              <a:gd name="T10" fmla="*/ 0 h 246"/>
              <a:gd name="T11" fmla="*/ 1 w 1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6">
                <a:moveTo>
                  <a:pt x="0" y="0"/>
                </a:moveTo>
                <a:lnTo>
                  <a:pt x="0" y="24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4756063" y="2587838"/>
            <a:ext cx="1587" cy="358775"/>
          </a:xfrm>
          <a:custGeom>
            <a:avLst/>
            <a:gdLst>
              <a:gd name="T0" fmla="*/ 0 w 1"/>
              <a:gd name="T1" fmla="*/ 0 h 226"/>
              <a:gd name="T2" fmla="*/ 0 w 1"/>
              <a:gd name="T3" fmla="*/ 2147483647 h 226"/>
              <a:gd name="T4" fmla="*/ 0 w 1"/>
              <a:gd name="T5" fmla="*/ 0 h 226"/>
              <a:gd name="T6" fmla="*/ 0 60000 65536"/>
              <a:gd name="T7" fmla="*/ 0 60000 65536"/>
              <a:gd name="T8" fmla="*/ 0 60000 65536"/>
              <a:gd name="T9" fmla="*/ 0 w 1"/>
              <a:gd name="T10" fmla="*/ 0 h 226"/>
              <a:gd name="T11" fmla="*/ 1 w 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6">
                <a:moveTo>
                  <a:pt x="0" y="0"/>
                </a:moveTo>
                <a:lnTo>
                  <a:pt x="0" y="22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4533813" y="1503575"/>
            <a:ext cx="1587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4579850" y="1503575"/>
            <a:ext cx="1588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4511588" y="1494050"/>
            <a:ext cx="92075" cy="1588"/>
          </a:xfrm>
          <a:custGeom>
            <a:avLst/>
            <a:gdLst>
              <a:gd name="T0" fmla="*/ 0 w 58"/>
              <a:gd name="T1" fmla="*/ 0 h 1"/>
              <a:gd name="T2" fmla="*/ 2147483647 w 58"/>
              <a:gd name="T3" fmla="*/ 0 h 1"/>
              <a:gd name="T4" fmla="*/ 0 w 58"/>
              <a:gd name="T5" fmla="*/ 0 h 1"/>
              <a:gd name="T6" fmla="*/ 0 60000 65536"/>
              <a:gd name="T7" fmla="*/ 0 60000 65536"/>
              <a:gd name="T8" fmla="*/ 0 60000 65536"/>
              <a:gd name="T9" fmla="*/ 0 w 58"/>
              <a:gd name="T10" fmla="*/ 0 h 1"/>
              <a:gd name="T11" fmla="*/ 58 w 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">
                <a:moveTo>
                  <a:pt x="0" y="0"/>
                </a:move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4527463" y="2254463"/>
            <a:ext cx="61912" cy="109537"/>
          </a:xfrm>
          <a:custGeom>
            <a:avLst/>
            <a:gdLst>
              <a:gd name="T0" fmla="*/ 2147483647 w 39"/>
              <a:gd name="T1" fmla="*/ 2147483647 h 69"/>
              <a:gd name="T2" fmla="*/ 2147483647 w 39"/>
              <a:gd name="T3" fmla="*/ 2147483647 h 69"/>
              <a:gd name="T4" fmla="*/ 2147483647 w 39"/>
              <a:gd name="T5" fmla="*/ 0 h 69"/>
              <a:gd name="T6" fmla="*/ 2147483647 w 39"/>
              <a:gd name="T7" fmla="*/ 2147483647 h 69"/>
              <a:gd name="T8" fmla="*/ 0 w 39"/>
              <a:gd name="T9" fmla="*/ 2147483647 h 69"/>
              <a:gd name="T10" fmla="*/ 2147483647 w 39"/>
              <a:gd name="T11" fmla="*/ 2147483647 h 69"/>
              <a:gd name="T12" fmla="*/ 2147483647 w 39"/>
              <a:gd name="T13" fmla="*/ 2147483647 h 69"/>
              <a:gd name="T14" fmla="*/ 2147483647 w 39"/>
              <a:gd name="T15" fmla="*/ 2147483647 h 69"/>
              <a:gd name="T16" fmla="*/ 2147483647 w 39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69"/>
              <a:gd name="T29" fmla="*/ 39 w 39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69">
                <a:moveTo>
                  <a:pt x="38" y="34"/>
                </a:moveTo>
                <a:lnTo>
                  <a:pt x="33" y="10"/>
                </a:lnTo>
                <a:lnTo>
                  <a:pt x="19" y="0"/>
                </a:lnTo>
                <a:lnTo>
                  <a:pt x="5" y="10"/>
                </a:lnTo>
                <a:lnTo>
                  <a:pt x="0" y="34"/>
                </a:lnTo>
                <a:lnTo>
                  <a:pt x="5" y="58"/>
                </a:lnTo>
                <a:lnTo>
                  <a:pt x="19" y="68"/>
                </a:lnTo>
                <a:lnTo>
                  <a:pt x="33" y="58"/>
                </a:lnTo>
                <a:lnTo>
                  <a:pt x="38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4556038" y="2263988"/>
            <a:ext cx="57150" cy="1587"/>
          </a:xfrm>
          <a:custGeom>
            <a:avLst/>
            <a:gdLst>
              <a:gd name="T0" fmla="*/ 0 w 36"/>
              <a:gd name="T1" fmla="*/ 0 h 1"/>
              <a:gd name="T2" fmla="*/ 2147483647 w 36"/>
              <a:gd name="T3" fmla="*/ 0 h 1"/>
              <a:gd name="T4" fmla="*/ 0 w 36"/>
              <a:gd name="T5" fmla="*/ 0 h 1"/>
              <a:gd name="T6" fmla="*/ 0 60000 65536"/>
              <a:gd name="T7" fmla="*/ 0 60000 65536"/>
              <a:gd name="T8" fmla="*/ 0 60000 65536"/>
              <a:gd name="T9" fmla="*/ 0 w 36"/>
              <a:gd name="T10" fmla="*/ 0 h 1"/>
              <a:gd name="T11" fmla="*/ 36 w 3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">
                <a:moveTo>
                  <a:pt x="0" y="0"/>
                </a:move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4343313" y="4072150"/>
            <a:ext cx="1587" cy="388938"/>
          </a:xfrm>
          <a:custGeom>
            <a:avLst/>
            <a:gdLst>
              <a:gd name="T0" fmla="*/ 0 w 1"/>
              <a:gd name="T1" fmla="*/ 0 h 245"/>
              <a:gd name="T2" fmla="*/ 0 w 1"/>
              <a:gd name="T3" fmla="*/ 2147483647 h 245"/>
              <a:gd name="T4" fmla="*/ 0 w 1"/>
              <a:gd name="T5" fmla="*/ 0 h 245"/>
              <a:gd name="T6" fmla="*/ 0 60000 65536"/>
              <a:gd name="T7" fmla="*/ 0 60000 65536"/>
              <a:gd name="T8" fmla="*/ 0 60000 65536"/>
              <a:gd name="T9" fmla="*/ 0 w 1"/>
              <a:gd name="T10" fmla="*/ 0 h 245"/>
              <a:gd name="T11" fmla="*/ 1 w 1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5">
                <a:moveTo>
                  <a:pt x="0" y="0"/>
                </a:moveTo>
                <a:lnTo>
                  <a:pt x="0" y="24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033750" y="4500775"/>
            <a:ext cx="8588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4962438" y="3827675"/>
            <a:ext cx="688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383000" y="3151400"/>
            <a:ext cx="709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124238" y="3841963"/>
            <a:ext cx="795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521113" y="1548025"/>
            <a:ext cx="663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405100" y="1449600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521113" y="2283038"/>
            <a:ext cx="862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4108363" y="3811800"/>
            <a:ext cx="65087" cy="111125"/>
          </a:xfrm>
          <a:custGeom>
            <a:avLst/>
            <a:gdLst>
              <a:gd name="T0" fmla="*/ 2147483647 w 41"/>
              <a:gd name="T1" fmla="*/ 2147483647 h 70"/>
              <a:gd name="T2" fmla="*/ 2147483647 w 41"/>
              <a:gd name="T3" fmla="*/ 2147483647 h 70"/>
              <a:gd name="T4" fmla="*/ 2147483647 w 41"/>
              <a:gd name="T5" fmla="*/ 0 h 70"/>
              <a:gd name="T6" fmla="*/ 2147483647 w 41"/>
              <a:gd name="T7" fmla="*/ 2147483647 h 70"/>
              <a:gd name="T8" fmla="*/ 0 w 41"/>
              <a:gd name="T9" fmla="*/ 2147483647 h 70"/>
              <a:gd name="T10" fmla="*/ 2147483647 w 41"/>
              <a:gd name="T11" fmla="*/ 2147483647 h 70"/>
              <a:gd name="T12" fmla="*/ 2147483647 w 41"/>
              <a:gd name="T13" fmla="*/ 2147483647 h 70"/>
              <a:gd name="T14" fmla="*/ 2147483647 w 41"/>
              <a:gd name="T15" fmla="*/ 2147483647 h 70"/>
              <a:gd name="T16" fmla="*/ 2147483647 w 41"/>
              <a:gd name="T17" fmla="*/ 2147483647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0"/>
              <a:gd name="T29" fmla="*/ 41 w 41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0">
                <a:moveTo>
                  <a:pt x="40" y="34"/>
                </a:moveTo>
                <a:lnTo>
                  <a:pt x="34" y="10"/>
                </a:lnTo>
                <a:lnTo>
                  <a:pt x="20" y="0"/>
                </a:lnTo>
                <a:lnTo>
                  <a:pt x="6" y="10"/>
                </a:lnTo>
                <a:lnTo>
                  <a:pt x="0" y="34"/>
                </a:lnTo>
                <a:lnTo>
                  <a:pt x="6" y="59"/>
                </a:lnTo>
                <a:lnTo>
                  <a:pt x="20" y="69"/>
                </a:lnTo>
                <a:lnTo>
                  <a:pt x="34" y="59"/>
                </a:lnTo>
                <a:lnTo>
                  <a:pt x="40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4140113" y="3822913"/>
            <a:ext cx="58737" cy="1587"/>
          </a:xfrm>
          <a:custGeom>
            <a:avLst/>
            <a:gdLst>
              <a:gd name="T0" fmla="*/ 0 w 37"/>
              <a:gd name="T1" fmla="*/ 0 h 1"/>
              <a:gd name="T2" fmla="*/ 2147483647 w 37"/>
              <a:gd name="T3" fmla="*/ 0 h 1"/>
              <a:gd name="T4" fmla="*/ 0 w 37"/>
              <a:gd name="T5" fmla="*/ 0 h 1"/>
              <a:gd name="T6" fmla="*/ 0 60000 65536"/>
              <a:gd name="T7" fmla="*/ 0 60000 65536"/>
              <a:gd name="T8" fmla="*/ 0 60000 65536"/>
              <a:gd name="T9" fmla="*/ 0 w 37"/>
              <a:gd name="T10" fmla="*/ 0 h 1"/>
              <a:gd name="T11" fmla="*/ 37 w 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40212" y="2906925"/>
            <a:ext cx="1741488" cy="447675"/>
            <a:chOff x="7378700" y="1685925"/>
            <a:chExt cx="1741488" cy="447675"/>
          </a:xfrm>
        </p:grpSpPr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7378700" y="1685925"/>
              <a:ext cx="1741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(Index Nested Loops,</a:t>
              </a:r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7378700" y="1858963"/>
              <a:ext cx="1360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with pipelining )</a:t>
              </a:r>
            </a:p>
          </p:txBody>
        </p:sp>
      </p:grp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481300" y="2135400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556957" y="3644611"/>
            <a:ext cx="112474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unclustered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hash Index on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OK)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00968" y="4642867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 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100,000 tuples)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1729752" y="2566071"/>
            <a:ext cx="2286148" cy="868585"/>
          </a:xfrm>
          <a:prstGeom prst="wedgeRoundRectCallout">
            <a:avLst>
              <a:gd name="adj1" fmla="val 67626"/>
              <a:gd name="adj2" fmla="val 6350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tuples in 10 pages.  They are not stored to disk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6004366" y="1213156"/>
            <a:ext cx="2335091" cy="1335026"/>
          </a:xfrm>
          <a:prstGeom prst="wedgeRoundRectCallout">
            <a:avLst>
              <a:gd name="adj1" fmla="val -42824"/>
              <a:gd name="adj2" fmla="val 8057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x 1.2 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look up the matching data entries in the hash buckets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D8F34A-E359-4430-AC8E-6C724231A73C}"/>
              </a:ext>
            </a:extLst>
          </p:cNvPr>
          <p:cNvGrpSpPr/>
          <p:nvPr/>
        </p:nvGrpSpPr>
        <p:grpSpPr>
          <a:xfrm>
            <a:off x="2280019" y="3811800"/>
            <a:ext cx="1410629" cy="960438"/>
            <a:chOff x="2280019" y="3811800"/>
            <a:chExt cx="1410629" cy="960438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CDE7A749-1BDD-40FE-9EBF-9D64FC689A78}"/>
                </a:ext>
              </a:extLst>
            </p:cNvPr>
            <p:cNvSpPr/>
            <p:nvPr/>
          </p:nvSpPr>
          <p:spPr>
            <a:xfrm>
              <a:off x="3565438" y="3811800"/>
              <a:ext cx="125210" cy="960438"/>
            </a:xfrm>
            <a:prstGeom prst="leftBrace">
              <a:avLst/>
            </a:prstGeom>
            <a:no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972389-79E1-460D-B2EF-40047B73CE98}"/>
                </a:ext>
              </a:extLst>
            </p:cNvPr>
            <p:cNvSpPr txBox="1"/>
            <p:nvPr/>
          </p:nvSpPr>
          <p:spPr>
            <a:xfrm>
              <a:off x="2280019" y="4091756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1,000 I/</a:t>
              </a:r>
              <a:r>
                <a:rPr lang="en-US" dirty="0" err="1"/>
                <a:t>Os</a:t>
              </a:r>
              <a:endParaRPr lang="en-US" dirty="0"/>
            </a:p>
          </p:txBody>
        </p:sp>
      </p:grpSp>
      <p:sp>
        <p:nvSpPr>
          <p:cNvPr id="39" name="Rounded Rectangular Callout 37">
            <a:extLst>
              <a:ext uri="{FF2B5EF4-FFF2-40B4-BE49-F238E27FC236}">
                <a16:creationId xmlns:a16="http://schemas.microsoft.com/office/drawing/2014/main" id="{B11F7DDC-79AD-4C81-97C0-7C0C5A017E57}"/>
              </a:ext>
            </a:extLst>
          </p:cNvPr>
          <p:cNvSpPr/>
          <p:nvPr/>
        </p:nvSpPr>
        <p:spPr>
          <a:xfrm>
            <a:off x="6065360" y="4521563"/>
            <a:ext cx="1741488" cy="1244825"/>
          </a:xfrm>
          <a:prstGeom prst="wedgeRoundRectCallout">
            <a:avLst>
              <a:gd name="adj1" fmla="val -40666"/>
              <a:gd name="adj2" fmla="val -6450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1000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retrieve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matching Sailor data records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67D1F-4782-42C8-910D-159EE88FA790}"/>
              </a:ext>
            </a:extLst>
          </p:cNvPr>
          <p:cNvSpPr txBox="1"/>
          <p:nvPr/>
        </p:nvSpPr>
        <p:spPr>
          <a:xfrm>
            <a:off x="590400" y="5644800"/>
            <a:ext cx="4848443" cy="830997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/>
              <a:t>Total Cost = 1000 + (1000x1.2 + 1000)</a:t>
            </a:r>
          </a:p>
          <a:p>
            <a:r>
              <a:rPr lang="en-US" sz="2400" dirty="0"/>
              <a:t>                   = 3200 I/</a:t>
            </a:r>
            <a:r>
              <a:rPr lang="en-US" sz="2400" dirty="0" err="1"/>
              <a:t>Os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F7EB7-CAED-4AF4-ACA8-FD5A419D9801}"/>
              </a:ext>
            </a:extLst>
          </p:cNvPr>
          <p:cNvSpPr txBox="1"/>
          <p:nvPr/>
        </p:nvSpPr>
        <p:spPr>
          <a:xfrm>
            <a:off x="590400" y="15480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76440F-7B60-491B-9E95-0E090321644F}"/>
              </a:ext>
            </a:extLst>
          </p:cNvPr>
          <p:cNvSpPr txBox="1"/>
          <p:nvPr/>
        </p:nvSpPr>
        <p:spPr>
          <a:xfrm>
            <a:off x="1380059" y="1545513"/>
            <a:ext cx="219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Pipeline processing: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No additional I/O cost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4B44F-174C-2116-BF1B-DF4F5BEFA857}"/>
              </a:ext>
            </a:extLst>
          </p:cNvPr>
          <p:cNvSpPr/>
          <p:nvPr/>
        </p:nvSpPr>
        <p:spPr>
          <a:xfrm>
            <a:off x="2323078" y="5407380"/>
            <a:ext cx="307959" cy="30127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04F37B-9623-4062-AED5-6BFC58AD3E45}"/>
              </a:ext>
            </a:extLst>
          </p:cNvPr>
          <p:cNvSpPr/>
          <p:nvPr/>
        </p:nvSpPr>
        <p:spPr>
          <a:xfrm>
            <a:off x="1909245" y="4124879"/>
            <a:ext cx="307959" cy="30127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E9A3FD-F5DB-332D-64B2-76C828CB9BDB}"/>
              </a:ext>
            </a:extLst>
          </p:cNvPr>
          <p:cNvSpPr/>
          <p:nvPr/>
        </p:nvSpPr>
        <p:spPr>
          <a:xfrm>
            <a:off x="3536668" y="5414997"/>
            <a:ext cx="307959" cy="30127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4B3FD4-B0A0-1F13-3321-14B5E6C9E5EC}"/>
              </a:ext>
            </a:extLst>
          </p:cNvPr>
          <p:cNvSpPr/>
          <p:nvPr/>
        </p:nvSpPr>
        <p:spPr>
          <a:xfrm>
            <a:off x="5865820" y="2256160"/>
            <a:ext cx="307959" cy="30127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5C20AC-BF15-B72C-0EED-2B0C3B4D1E6A}"/>
              </a:ext>
            </a:extLst>
          </p:cNvPr>
          <p:cNvSpPr/>
          <p:nvPr/>
        </p:nvSpPr>
        <p:spPr>
          <a:xfrm>
            <a:off x="4707449" y="5414997"/>
            <a:ext cx="307959" cy="30127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3E008A-7A06-C8AF-C04D-A56284687BC0}"/>
              </a:ext>
            </a:extLst>
          </p:cNvPr>
          <p:cNvSpPr/>
          <p:nvPr/>
        </p:nvSpPr>
        <p:spPr>
          <a:xfrm>
            <a:off x="5942540" y="4741337"/>
            <a:ext cx="307959" cy="30127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27770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7" grpId="0" animBg="1"/>
      <p:bldP spid="38" grpId="0" animBg="1"/>
      <p:bldP spid="3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8470901" cy="762000"/>
          </a:xfrm>
          <a:noFill/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/>
              <a:t>Homework #1</a:t>
            </a:r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5237647" y="3032475"/>
            <a:ext cx="1588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5420210" y="3032475"/>
            <a:ext cx="1587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5237647" y="3032475"/>
            <a:ext cx="184150" cy="88900"/>
          </a:xfrm>
          <a:custGeom>
            <a:avLst/>
            <a:gdLst>
              <a:gd name="T0" fmla="*/ 0 w 116"/>
              <a:gd name="T1" fmla="*/ 0 h 56"/>
              <a:gd name="T2" fmla="*/ 2147483647 w 116"/>
              <a:gd name="T3" fmla="*/ 2147483647 h 56"/>
              <a:gd name="T4" fmla="*/ 0 w 116"/>
              <a:gd name="T5" fmla="*/ 0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0"/>
                </a:moveTo>
                <a:lnTo>
                  <a:pt x="115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5237647" y="3032475"/>
            <a:ext cx="184150" cy="88900"/>
          </a:xfrm>
          <a:custGeom>
            <a:avLst/>
            <a:gdLst>
              <a:gd name="T0" fmla="*/ 0 w 116"/>
              <a:gd name="T1" fmla="*/ 2147483647 h 56"/>
              <a:gd name="T2" fmla="*/ 2147483647 w 116"/>
              <a:gd name="T3" fmla="*/ 0 h 56"/>
              <a:gd name="T4" fmla="*/ 0 w 116"/>
              <a:gd name="T5" fmla="*/ 2147483647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55"/>
                </a:moveTo>
                <a:lnTo>
                  <a:pt x="115" y="0"/>
                </a:lnTo>
                <a:lnTo>
                  <a:pt x="0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4924910" y="3389662"/>
            <a:ext cx="350837" cy="250825"/>
          </a:xfrm>
          <a:custGeom>
            <a:avLst/>
            <a:gdLst>
              <a:gd name="T0" fmla="*/ 0 w 221"/>
              <a:gd name="T1" fmla="*/ 2147483647 h 158"/>
              <a:gd name="T2" fmla="*/ 2147483647 w 221"/>
              <a:gd name="T3" fmla="*/ 0 h 158"/>
              <a:gd name="T4" fmla="*/ 0 w 221"/>
              <a:gd name="T5" fmla="*/ 2147483647 h 158"/>
              <a:gd name="T6" fmla="*/ 0 60000 65536"/>
              <a:gd name="T7" fmla="*/ 0 60000 65536"/>
              <a:gd name="T8" fmla="*/ 0 60000 65536"/>
              <a:gd name="T9" fmla="*/ 0 w 221"/>
              <a:gd name="T10" fmla="*/ 0 h 158"/>
              <a:gd name="T11" fmla="*/ 221 w 22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158">
                <a:moveTo>
                  <a:pt x="0" y="157"/>
                </a:moveTo>
                <a:lnTo>
                  <a:pt x="220" y="0"/>
                </a:lnTo>
                <a:lnTo>
                  <a:pt x="0" y="1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5405922" y="3389662"/>
            <a:ext cx="360363" cy="250825"/>
          </a:xfrm>
          <a:custGeom>
            <a:avLst/>
            <a:gdLst>
              <a:gd name="T0" fmla="*/ 0 w 227"/>
              <a:gd name="T1" fmla="*/ 0 h 158"/>
              <a:gd name="T2" fmla="*/ 2147483647 w 227"/>
              <a:gd name="T3" fmla="*/ 2147483647 h 158"/>
              <a:gd name="T4" fmla="*/ 0 w 227"/>
              <a:gd name="T5" fmla="*/ 0 h 158"/>
              <a:gd name="T6" fmla="*/ 0 60000 65536"/>
              <a:gd name="T7" fmla="*/ 0 60000 65536"/>
              <a:gd name="T8" fmla="*/ 0 60000 65536"/>
              <a:gd name="T9" fmla="*/ 0 w 227"/>
              <a:gd name="T10" fmla="*/ 0 h 158"/>
              <a:gd name="T11" fmla="*/ 227 w 227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158">
                <a:moveTo>
                  <a:pt x="0" y="0"/>
                </a:moveTo>
                <a:lnTo>
                  <a:pt x="226" y="15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5328135" y="1745012"/>
            <a:ext cx="1587" cy="390525"/>
          </a:xfrm>
          <a:custGeom>
            <a:avLst/>
            <a:gdLst>
              <a:gd name="T0" fmla="*/ 0 w 1"/>
              <a:gd name="T1" fmla="*/ 0 h 246"/>
              <a:gd name="T2" fmla="*/ 0 w 1"/>
              <a:gd name="T3" fmla="*/ 2147483647 h 246"/>
              <a:gd name="T4" fmla="*/ 0 w 1"/>
              <a:gd name="T5" fmla="*/ 0 h 246"/>
              <a:gd name="T6" fmla="*/ 0 60000 65536"/>
              <a:gd name="T7" fmla="*/ 0 60000 65536"/>
              <a:gd name="T8" fmla="*/ 0 60000 65536"/>
              <a:gd name="T9" fmla="*/ 0 w 1"/>
              <a:gd name="T10" fmla="*/ 0 h 246"/>
              <a:gd name="T11" fmla="*/ 1 w 1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6">
                <a:moveTo>
                  <a:pt x="0" y="0"/>
                </a:moveTo>
                <a:lnTo>
                  <a:pt x="0" y="24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5321785" y="2534000"/>
            <a:ext cx="1587" cy="358775"/>
          </a:xfrm>
          <a:custGeom>
            <a:avLst/>
            <a:gdLst>
              <a:gd name="T0" fmla="*/ 0 w 1"/>
              <a:gd name="T1" fmla="*/ 0 h 226"/>
              <a:gd name="T2" fmla="*/ 0 w 1"/>
              <a:gd name="T3" fmla="*/ 2147483647 h 226"/>
              <a:gd name="T4" fmla="*/ 0 w 1"/>
              <a:gd name="T5" fmla="*/ 0 h 226"/>
              <a:gd name="T6" fmla="*/ 0 60000 65536"/>
              <a:gd name="T7" fmla="*/ 0 60000 65536"/>
              <a:gd name="T8" fmla="*/ 0 60000 65536"/>
              <a:gd name="T9" fmla="*/ 0 w 1"/>
              <a:gd name="T10" fmla="*/ 0 h 226"/>
              <a:gd name="T11" fmla="*/ 1 w 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6">
                <a:moveTo>
                  <a:pt x="0" y="0"/>
                </a:moveTo>
                <a:lnTo>
                  <a:pt x="0" y="22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5099535" y="1449737"/>
            <a:ext cx="1587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5145572" y="1449737"/>
            <a:ext cx="1588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5077310" y="1440212"/>
            <a:ext cx="92075" cy="1588"/>
          </a:xfrm>
          <a:custGeom>
            <a:avLst/>
            <a:gdLst>
              <a:gd name="T0" fmla="*/ 0 w 58"/>
              <a:gd name="T1" fmla="*/ 0 h 1"/>
              <a:gd name="T2" fmla="*/ 2147483647 w 58"/>
              <a:gd name="T3" fmla="*/ 0 h 1"/>
              <a:gd name="T4" fmla="*/ 0 w 58"/>
              <a:gd name="T5" fmla="*/ 0 h 1"/>
              <a:gd name="T6" fmla="*/ 0 60000 65536"/>
              <a:gd name="T7" fmla="*/ 0 60000 65536"/>
              <a:gd name="T8" fmla="*/ 0 60000 65536"/>
              <a:gd name="T9" fmla="*/ 0 w 58"/>
              <a:gd name="T10" fmla="*/ 0 h 1"/>
              <a:gd name="T11" fmla="*/ 58 w 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">
                <a:moveTo>
                  <a:pt x="0" y="0"/>
                </a:move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5093185" y="2200625"/>
            <a:ext cx="61912" cy="109537"/>
          </a:xfrm>
          <a:custGeom>
            <a:avLst/>
            <a:gdLst>
              <a:gd name="T0" fmla="*/ 2147483647 w 39"/>
              <a:gd name="T1" fmla="*/ 2147483647 h 69"/>
              <a:gd name="T2" fmla="*/ 2147483647 w 39"/>
              <a:gd name="T3" fmla="*/ 2147483647 h 69"/>
              <a:gd name="T4" fmla="*/ 2147483647 w 39"/>
              <a:gd name="T5" fmla="*/ 0 h 69"/>
              <a:gd name="T6" fmla="*/ 2147483647 w 39"/>
              <a:gd name="T7" fmla="*/ 2147483647 h 69"/>
              <a:gd name="T8" fmla="*/ 0 w 39"/>
              <a:gd name="T9" fmla="*/ 2147483647 h 69"/>
              <a:gd name="T10" fmla="*/ 2147483647 w 39"/>
              <a:gd name="T11" fmla="*/ 2147483647 h 69"/>
              <a:gd name="T12" fmla="*/ 2147483647 w 39"/>
              <a:gd name="T13" fmla="*/ 2147483647 h 69"/>
              <a:gd name="T14" fmla="*/ 2147483647 w 39"/>
              <a:gd name="T15" fmla="*/ 2147483647 h 69"/>
              <a:gd name="T16" fmla="*/ 2147483647 w 39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69"/>
              <a:gd name="T29" fmla="*/ 39 w 39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69">
                <a:moveTo>
                  <a:pt x="38" y="34"/>
                </a:moveTo>
                <a:lnTo>
                  <a:pt x="33" y="10"/>
                </a:lnTo>
                <a:lnTo>
                  <a:pt x="19" y="0"/>
                </a:lnTo>
                <a:lnTo>
                  <a:pt x="5" y="10"/>
                </a:lnTo>
                <a:lnTo>
                  <a:pt x="0" y="34"/>
                </a:lnTo>
                <a:lnTo>
                  <a:pt x="5" y="58"/>
                </a:lnTo>
                <a:lnTo>
                  <a:pt x="19" y="68"/>
                </a:lnTo>
                <a:lnTo>
                  <a:pt x="33" y="58"/>
                </a:lnTo>
                <a:lnTo>
                  <a:pt x="38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5121760" y="2210150"/>
            <a:ext cx="57150" cy="1587"/>
          </a:xfrm>
          <a:custGeom>
            <a:avLst/>
            <a:gdLst>
              <a:gd name="T0" fmla="*/ 0 w 36"/>
              <a:gd name="T1" fmla="*/ 0 h 1"/>
              <a:gd name="T2" fmla="*/ 2147483647 w 36"/>
              <a:gd name="T3" fmla="*/ 0 h 1"/>
              <a:gd name="T4" fmla="*/ 0 w 36"/>
              <a:gd name="T5" fmla="*/ 0 h 1"/>
              <a:gd name="T6" fmla="*/ 0 60000 65536"/>
              <a:gd name="T7" fmla="*/ 0 60000 65536"/>
              <a:gd name="T8" fmla="*/ 0 60000 65536"/>
              <a:gd name="T9" fmla="*/ 0 w 36"/>
              <a:gd name="T10" fmla="*/ 0 h 1"/>
              <a:gd name="T11" fmla="*/ 36 w 3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">
                <a:moveTo>
                  <a:pt x="0" y="0"/>
                </a:move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4909035" y="4018312"/>
            <a:ext cx="1587" cy="388938"/>
          </a:xfrm>
          <a:custGeom>
            <a:avLst/>
            <a:gdLst>
              <a:gd name="T0" fmla="*/ 0 w 1"/>
              <a:gd name="T1" fmla="*/ 0 h 245"/>
              <a:gd name="T2" fmla="*/ 0 w 1"/>
              <a:gd name="T3" fmla="*/ 2147483647 h 245"/>
              <a:gd name="T4" fmla="*/ 0 w 1"/>
              <a:gd name="T5" fmla="*/ 0 h 245"/>
              <a:gd name="T6" fmla="*/ 0 60000 65536"/>
              <a:gd name="T7" fmla="*/ 0 60000 65536"/>
              <a:gd name="T8" fmla="*/ 0 60000 65536"/>
              <a:gd name="T9" fmla="*/ 0 w 1"/>
              <a:gd name="T10" fmla="*/ 0 h 245"/>
              <a:gd name="T11" fmla="*/ 1 w 1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5">
                <a:moveTo>
                  <a:pt x="0" y="0"/>
                </a:moveTo>
                <a:lnTo>
                  <a:pt x="0" y="24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599472" y="4446937"/>
            <a:ext cx="8588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528160" y="3773837"/>
            <a:ext cx="688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948722" y="3097562"/>
            <a:ext cx="709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689960" y="3788125"/>
            <a:ext cx="795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086835" y="1494187"/>
            <a:ext cx="663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970822" y="1395762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5086835" y="2229200"/>
            <a:ext cx="862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4674085" y="3757962"/>
            <a:ext cx="65087" cy="111125"/>
          </a:xfrm>
          <a:custGeom>
            <a:avLst/>
            <a:gdLst>
              <a:gd name="T0" fmla="*/ 2147483647 w 41"/>
              <a:gd name="T1" fmla="*/ 2147483647 h 70"/>
              <a:gd name="T2" fmla="*/ 2147483647 w 41"/>
              <a:gd name="T3" fmla="*/ 2147483647 h 70"/>
              <a:gd name="T4" fmla="*/ 2147483647 w 41"/>
              <a:gd name="T5" fmla="*/ 0 h 70"/>
              <a:gd name="T6" fmla="*/ 2147483647 w 41"/>
              <a:gd name="T7" fmla="*/ 2147483647 h 70"/>
              <a:gd name="T8" fmla="*/ 0 w 41"/>
              <a:gd name="T9" fmla="*/ 2147483647 h 70"/>
              <a:gd name="T10" fmla="*/ 2147483647 w 41"/>
              <a:gd name="T11" fmla="*/ 2147483647 h 70"/>
              <a:gd name="T12" fmla="*/ 2147483647 w 41"/>
              <a:gd name="T13" fmla="*/ 2147483647 h 70"/>
              <a:gd name="T14" fmla="*/ 2147483647 w 41"/>
              <a:gd name="T15" fmla="*/ 2147483647 h 70"/>
              <a:gd name="T16" fmla="*/ 2147483647 w 41"/>
              <a:gd name="T17" fmla="*/ 2147483647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0"/>
              <a:gd name="T29" fmla="*/ 41 w 41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0">
                <a:moveTo>
                  <a:pt x="40" y="34"/>
                </a:moveTo>
                <a:lnTo>
                  <a:pt x="34" y="10"/>
                </a:lnTo>
                <a:lnTo>
                  <a:pt x="20" y="0"/>
                </a:lnTo>
                <a:lnTo>
                  <a:pt x="6" y="10"/>
                </a:lnTo>
                <a:lnTo>
                  <a:pt x="0" y="34"/>
                </a:lnTo>
                <a:lnTo>
                  <a:pt x="6" y="59"/>
                </a:lnTo>
                <a:lnTo>
                  <a:pt x="20" y="69"/>
                </a:lnTo>
                <a:lnTo>
                  <a:pt x="34" y="59"/>
                </a:lnTo>
                <a:lnTo>
                  <a:pt x="40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4705835" y="3769075"/>
            <a:ext cx="58737" cy="1587"/>
          </a:xfrm>
          <a:custGeom>
            <a:avLst/>
            <a:gdLst>
              <a:gd name="T0" fmla="*/ 0 w 37"/>
              <a:gd name="T1" fmla="*/ 0 h 1"/>
              <a:gd name="T2" fmla="*/ 2147483647 w 37"/>
              <a:gd name="T3" fmla="*/ 0 h 1"/>
              <a:gd name="T4" fmla="*/ 0 w 37"/>
              <a:gd name="T5" fmla="*/ 0 h 1"/>
              <a:gd name="T6" fmla="*/ 0 60000 65536"/>
              <a:gd name="T7" fmla="*/ 0 60000 65536"/>
              <a:gd name="T8" fmla="*/ 0 60000 65536"/>
              <a:gd name="T9" fmla="*/ 0 w 37"/>
              <a:gd name="T10" fmla="*/ 0 h 1"/>
              <a:gd name="T11" fmla="*/ 37 w 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05934" y="2853087"/>
            <a:ext cx="1741488" cy="447675"/>
            <a:chOff x="7378700" y="1685925"/>
            <a:chExt cx="1741488" cy="447675"/>
          </a:xfrm>
        </p:grpSpPr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7378700" y="1685925"/>
              <a:ext cx="1741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(Index Nested Loops,</a:t>
              </a:r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7378700" y="1858963"/>
              <a:ext cx="1360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with pipelining )</a:t>
              </a:r>
            </a:p>
          </p:txBody>
        </p:sp>
      </p:grp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4047022" y="2081562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6122679" y="3590773"/>
            <a:ext cx="112474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unclustered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hash Index on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OK)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66690" y="4589029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 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100,000 tuples)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1572002" y="1616946"/>
            <a:ext cx="2286148" cy="868585"/>
          </a:xfrm>
          <a:prstGeom prst="wedgeRoundRectCallout">
            <a:avLst>
              <a:gd name="adj1" fmla="val 100064"/>
              <a:gd name="adj2" fmla="val 17292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tuples in 10 pages.  They are not stored to disk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6122679" y="1296502"/>
            <a:ext cx="2335091" cy="1335026"/>
          </a:xfrm>
          <a:prstGeom prst="wedgeRoundRectCallout">
            <a:avLst>
              <a:gd name="adj1" fmla="val -36041"/>
              <a:gd name="adj2" fmla="val 6978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x 1.2 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look up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matching data entries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hash buckets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0F18FB-99E4-4294-905E-948436987D89}"/>
              </a:ext>
            </a:extLst>
          </p:cNvPr>
          <p:cNvGrpSpPr/>
          <p:nvPr/>
        </p:nvGrpSpPr>
        <p:grpSpPr>
          <a:xfrm>
            <a:off x="1793679" y="3848505"/>
            <a:ext cx="1593736" cy="960438"/>
            <a:chOff x="1793679" y="3848505"/>
            <a:chExt cx="1593736" cy="960438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CDE7A749-1BDD-40FE-9EBF-9D64FC689A78}"/>
                </a:ext>
              </a:extLst>
            </p:cNvPr>
            <p:cNvSpPr/>
            <p:nvPr/>
          </p:nvSpPr>
          <p:spPr>
            <a:xfrm>
              <a:off x="3262205" y="3848505"/>
              <a:ext cx="125210" cy="960438"/>
            </a:xfrm>
            <a:prstGeom prst="leftBrace">
              <a:avLst/>
            </a:prstGeom>
            <a:no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972389-79E1-460D-B2EF-40047B73CE98}"/>
                </a:ext>
              </a:extLst>
            </p:cNvPr>
            <p:cNvSpPr txBox="1"/>
            <p:nvPr/>
          </p:nvSpPr>
          <p:spPr>
            <a:xfrm>
              <a:off x="1793679" y="4144058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(1+10) I/</a:t>
              </a:r>
              <a:r>
                <a:rPr lang="en-US" dirty="0" err="1"/>
                <a:t>Os</a:t>
              </a:r>
              <a:endParaRPr lang="en-US" dirty="0"/>
            </a:p>
          </p:txBody>
        </p:sp>
      </p:grpSp>
      <p:sp>
        <p:nvSpPr>
          <p:cNvPr id="39" name="Rounded Rectangular Callout 37">
            <a:extLst>
              <a:ext uri="{FF2B5EF4-FFF2-40B4-BE49-F238E27FC236}">
                <a16:creationId xmlns:a16="http://schemas.microsoft.com/office/drawing/2014/main" id="{B11F7DDC-79AD-4C81-97C0-7C0C5A017E57}"/>
              </a:ext>
            </a:extLst>
          </p:cNvPr>
          <p:cNvSpPr/>
          <p:nvPr/>
        </p:nvSpPr>
        <p:spPr>
          <a:xfrm>
            <a:off x="6631082" y="4467725"/>
            <a:ext cx="1878050" cy="1244825"/>
          </a:xfrm>
          <a:prstGeom prst="wedgeRoundRectCallout">
            <a:avLst>
              <a:gd name="adj1" fmla="val -41171"/>
              <a:gd name="adj2" fmla="val -6678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1000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retrieve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matching Sailor data records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67D1F-4782-42C8-910D-159EE88FA790}"/>
              </a:ext>
            </a:extLst>
          </p:cNvPr>
          <p:cNvSpPr txBox="1"/>
          <p:nvPr/>
        </p:nvSpPr>
        <p:spPr>
          <a:xfrm>
            <a:off x="590399" y="5644800"/>
            <a:ext cx="5626736" cy="830997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Total Cost = (1+10) + (1000 x 1.2 + 1000)</a:t>
            </a:r>
          </a:p>
          <a:p>
            <a:r>
              <a:rPr lang="en-US" sz="2400" dirty="0"/>
              <a:t>                   = 2211 I/</a:t>
            </a:r>
            <a:r>
              <a:rPr lang="en-US" sz="2400" dirty="0" err="1"/>
              <a:t>Os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F7EB7-CAED-4AF4-ACA8-FD5A419D9801}"/>
              </a:ext>
            </a:extLst>
          </p:cNvPr>
          <p:cNvSpPr txBox="1"/>
          <p:nvPr/>
        </p:nvSpPr>
        <p:spPr>
          <a:xfrm>
            <a:off x="796122" y="1385784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B7FEED-7B6B-46EC-9F22-F997CCD4A043}"/>
              </a:ext>
            </a:extLst>
          </p:cNvPr>
          <p:cNvSpPr txBox="1"/>
          <p:nvPr/>
        </p:nvSpPr>
        <p:spPr>
          <a:xfrm>
            <a:off x="3465629" y="3487899"/>
            <a:ext cx="1203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clustered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hash index; do not write result to disk</a:t>
            </a:r>
          </a:p>
        </p:txBody>
      </p:sp>
      <p:sp>
        <p:nvSpPr>
          <p:cNvPr id="44" name="Rounded Rectangular Callout 37">
            <a:extLst>
              <a:ext uri="{FF2B5EF4-FFF2-40B4-BE49-F238E27FC236}">
                <a16:creationId xmlns:a16="http://schemas.microsoft.com/office/drawing/2014/main" id="{7BA9750D-CB60-4C43-BC7B-3B4BCAB58CAE}"/>
              </a:ext>
            </a:extLst>
          </p:cNvPr>
          <p:cNvSpPr/>
          <p:nvPr/>
        </p:nvSpPr>
        <p:spPr>
          <a:xfrm>
            <a:off x="433790" y="2742202"/>
            <a:ext cx="2641126" cy="1167366"/>
          </a:xfrm>
          <a:prstGeom prst="wedgeRoundRectCallout">
            <a:avLst>
              <a:gd name="adj1" fmla="val 18754"/>
              <a:gd name="adj2" fmla="val 7595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I/O to find the matching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entry, and 10 I/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retrieve the 1000 matching records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F908B-52D1-03AE-ED35-62CACC9233B5}"/>
              </a:ext>
            </a:extLst>
          </p:cNvPr>
          <p:cNvSpPr txBox="1"/>
          <p:nvPr/>
        </p:nvSpPr>
        <p:spPr>
          <a:xfrm>
            <a:off x="414848" y="4615073"/>
            <a:ext cx="272986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/>
              <a:t>Assuming bucket overflow does not change the result by much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D938B3-A48B-5D3A-4938-34420396DF73}"/>
              </a:ext>
            </a:extLst>
          </p:cNvPr>
          <p:cNvCxnSpPr>
            <a:cxnSpLocks/>
          </p:cNvCxnSpPr>
          <p:nvPr/>
        </p:nvCxnSpPr>
        <p:spPr>
          <a:xfrm>
            <a:off x="1959880" y="5241054"/>
            <a:ext cx="339975" cy="471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9807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3" grpId="0"/>
      <p:bldP spid="44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8470901" cy="762000"/>
          </a:xfrm>
          <a:noFill/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/>
              <a:t>Homework #1</a:t>
            </a:r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4671925" y="3086313"/>
            <a:ext cx="1588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4854488" y="3086313"/>
            <a:ext cx="1587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4671925" y="3086313"/>
            <a:ext cx="184150" cy="88900"/>
          </a:xfrm>
          <a:custGeom>
            <a:avLst/>
            <a:gdLst>
              <a:gd name="T0" fmla="*/ 0 w 116"/>
              <a:gd name="T1" fmla="*/ 0 h 56"/>
              <a:gd name="T2" fmla="*/ 2147483647 w 116"/>
              <a:gd name="T3" fmla="*/ 2147483647 h 56"/>
              <a:gd name="T4" fmla="*/ 0 w 116"/>
              <a:gd name="T5" fmla="*/ 0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0"/>
                </a:moveTo>
                <a:lnTo>
                  <a:pt x="115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4671925" y="3086313"/>
            <a:ext cx="184150" cy="88900"/>
          </a:xfrm>
          <a:custGeom>
            <a:avLst/>
            <a:gdLst>
              <a:gd name="T0" fmla="*/ 0 w 116"/>
              <a:gd name="T1" fmla="*/ 2147483647 h 56"/>
              <a:gd name="T2" fmla="*/ 2147483647 w 116"/>
              <a:gd name="T3" fmla="*/ 0 h 56"/>
              <a:gd name="T4" fmla="*/ 0 w 116"/>
              <a:gd name="T5" fmla="*/ 2147483647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55"/>
                </a:moveTo>
                <a:lnTo>
                  <a:pt x="115" y="0"/>
                </a:lnTo>
                <a:lnTo>
                  <a:pt x="0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4359188" y="3443500"/>
            <a:ext cx="350837" cy="250825"/>
          </a:xfrm>
          <a:custGeom>
            <a:avLst/>
            <a:gdLst>
              <a:gd name="T0" fmla="*/ 0 w 221"/>
              <a:gd name="T1" fmla="*/ 2147483647 h 158"/>
              <a:gd name="T2" fmla="*/ 2147483647 w 221"/>
              <a:gd name="T3" fmla="*/ 0 h 158"/>
              <a:gd name="T4" fmla="*/ 0 w 221"/>
              <a:gd name="T5" fmla="*/ 2147483647 h 158"/>
              <a:gd name="T6" fmla="*/ 0 60000 65536"/>
              <a:gd name="T7" fmla="*/ 0 60000 65536"/>
              <a:gd name="T8" fmla="*/ 0 60000 65536"/>
              <a:gd name="T9" fmla="*/ 0 w 221"/>
              <a:gd name="T10" fmla="*/ 0 h 158"/>
              <a:gd name="T11" fmla="*/ 221 w 22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158">
                <a:moveTo>
                  <a:pt x="0" y="157"/>
                </a:moveTo>
                <a:lnTo>
                  <a:pt x="220" y="0"/>
                </a:lnTo>
                <a:lnTo>
                  <a:pt x="0" y="1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4840200" y="3443500"/>
            <a:ext cx="360363" cy="250825"/>
          </a:xfrm>
          <a:custGeom>
            <a:avLst/>
            <a:gdLst>
              <a:gd name="T0" fmla="*/ 0 w 227"/>
              <a:gd name="T1" fmla="*/ 0 h 158"/>
              <a:gd name="T2" fmla="*/ 2147483647 w 227"/>
              <a:gd name="T3" fmla="*/ 2147483647 h 158"/>
              <a:gd name="T4" fmla="*/ 0 w 227"/>
              <a:gd name="T5" fmla="*/ 0 h 158"/>
              <a:gd name="T6" fmla="*/ 0 60000 65536"/>
              <a:gd name="T7" fmla="*/ 0 60000 65536"/>
              <a:gd name="T8" fmla="*/ 0 60000 65536"/>
              <a:gd name="T9" fmla="*/ 0 w 227"/>
              <a:gd name="T10" fmla="*/ 0 h 158"/>
              <a:gd name="T11" fmla="*/ 227 w 227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158">
                <a:moveTo>
                  <a:pt x="0" y="0"/>
                </a:moveTo>
                <a:lnTo>
                  <a:pt x="226" y="15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4762413" y="1798850"/>
            <a:ext cx="1587" cy="390525"/>
          </a:xfrm>
          <a:custGeom>
            <a:avLst/>
            <a:gdLst>
              <a:gd name="T0" fmla="*/ 0 w 1"/>
              <a:gd name="T1" fmla="*/ 0 h 246"/>
              <a:gd name="T2" fmla="*/ 0 w 1"/>
              <a:gd name="T3" fmla="*/ 2147483647 h 246"/>
              <a:gd name="T4" fmla="*/ 0 w 1"/>
              <a:gd name="T5" fmla="*/ 0 h 246"/>
              <a:gd name="T6" fmla="*/ 0 60000 65536"/>
              <a:gd name="T7" fmla="*/ 0 60000 65536"/>
              <a:gd name="T8" fmla="*/ 0 60000 65536"/>
              <a:gd name="T9" fmla="*/ 0 w 1"/>
              <a:gd name="T10" fmla="*/ 0 h 246"/>
              <a:gd name="T11" fmla="*/ 1 w 1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6">
                <a:moveTo>
                  <a:pt x="0" y="0"/>
                </a:moveTo>
                <a:lnTo>
                  <a:pt x="0" y="24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4756063" y="2587838"/>
            <a:ext cx="1587" cy="358775"/>
          </a:xfrm>
          <a:custGeom>
            <a:avLst/>
            <a:gdLst>
              <a:gd name="T0" fmla="*/ 0 w 1"/>
              <a:gd name="T1" fmla="*/ 0 h 226"/>
              <a:gd name="T2" fmla="*/ 0 w 1"/>
              <a:gd name="T3" fmla="*/ 2147483647 h 226"/>
              <a:gd name="T4" fmla="*/ 0 w 1"/>
              <a:gd name="T5" fmla="*/ 0 h 226"/>
              <a:gd name="T6" fmla="*/ 0 60000 65536"/>
              <a:gd name="T7" fmla="*/ 0 60000 65536"/>
              <a:gd name="T8" fmla="*/ 0 60000 65536"/>
              <a:gd name="T9" fmla="*/ 0 w 1"/>
              <a:gd name="T10" fmla="*/ 0 h 226"/>
              <a:gd name="T11" fmla="*/ 1 w 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6">
                <a:moveTo>
                  <a:pt x="0" y="0"/>
                </a:moveTo>
                <a:lnTo>
                  <a:pt x="0" y="22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4533813" y="1503575"/>
            <a:ext cx="1587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4579850" y="1503575"/>
            <a:ext cx="1588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4511588" y="1494050"/>
            <a:ext cx="92075" cy="1588"/>
          </a:xfrm>
          <a:custGeom>
            <a:avLst/>
            <a:gdLst>
              <a:gd name="T0" fmla="*/ 0 w 58"/>
              <a:gd name="T1" fmla="*/ 0 h 1"/>
              <a:gd name="T2" fmla="*/ 2147483647 w 58"/>
              <a:gd name="T3" fmla="*/ 0 h 1"/>
              <a:gd name="T4" fmla="*/ 0 w 58"/>
              <a:gd name="T5" fmla="*/ 0 h 1"/>
              <a:gd name="T6" fmla="*/ 0 60000 65536"/>
              <a:gd name="T7" fmla="*/ 0 60000 65536"/>
              <a:gd name="T8" fmla="*/ 0 60000 65536"/>
              <a:gd name="T9" fmla="*/ 0 w 58"/>
              <a:gd name="T10" fmla="*/ 0 h 1"/>
              <a:gd name="T11" fmla="*/ 58 w 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">
                <a:moveTo>
                  <a:pt x="0" y="0"/>
                </a:move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4527463" y="2254463"/>
            <a:ext cx="61912" cy="109537"/>
          </a:xfrm>
          <a:custGeom>
            <a:avLst/>
            <a:gdLst>
              <a:gd name="T0" fmla="*/ 2147483647 w 39"/>
              <a:gd name="T1" fmla="*/ 2147483647 h 69"/>
              <a:gd name="T2" fmla="*/ 2147483647 w 39"/>
              <a:gd name="T3" fmla="*/ 2147483647 h 69"/>
              <a:gd name="T4" fmla="*/ 2147483647 w 39"/>
              <a:gd name="T5" fmla="*/ 0 h 69"/>
              <a:gd name="T6" fmla="*/ 2147483647 w 39"/>
              <a:gd name="T7" fmla="*/ 2147483647 h 69"/>
              <a:gd name="T8" fmla="*/ 0 w 39"/>
              <a:gd name="T9" fmla="*/ 2147483647 h 69"/>
              <a:gd name="T10" fmla="*/ 2147483647 w 39"/>
              <a:gd name="T11" fmla="*/ 2147483647 h 69"/>
              <a:gd name="T12" fmla="*/ 2147483647 w 39"/>
              <a:gd name="T13" fmla="*/ 2147483647 h 69"/>
              <a:gd name="T14" fmla="*/ 2147483647 w 39"/>
              <a:gd name="T15" fmla="*/ 2147483647 h 69"/>
              <a:gd name="T16" fmla="*/ 2147483647 w 39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69"/>
              <a:gd name="T29" fmla="*/ 39 w 39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69">
                <a:moveTo>
                  <a:pt x="38" y="34"/>
                </a:moveTo>
                <a:lnTo>
                  <a:pt x="33" y="10"/>
                </a:lnTo>
                <a:lnTo>
                  <a:pt x="19" y="0"/>
                </a:lnTo>
                <a:lnTo>
                  <a:pt x="5" y="10"/>
                </a:lnTo>
                <a:lnTo>
                  <a:pt x="0" y="34"/>
                </a:lnTo>
                <a:lnTo>
                  <a:pt x="5" y="58"/>
                </a:lnTo>
                <a:lnTo>
                  <a:pt x="19" y="68"/>
                </a:lnTo>
                <a:lnTo>
                  <a:pt x="33" y="58"/>
                </a:lnTo>
                <a:lnTo>
                  <a:pt x="38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4556038" y="2263988"/>
            <a:ext cx="57150" cy="1587"/>
          </a:xfrm>
          <a:custGeom>
            <a:avLst/>
            <a:gdLst>
              <a:gd name="T0" fmla="*/ 0 w 36"/>
              <a:gd name="T1" fmla="*/ 0 h 1"/>
              <a:gd name="T2" fmla="*/ 2147483647 w 36"/>
              <a:gd name="T3" fmla="*/ 0 h 1"/>
              <a:gd name="T4" fmla="*/ 0 w 36"/>
              <a:gd name="T5" fmla="*/ 0 h 1"/>
              <a:gd name="T6" fmla="*/ 0 60000 65536"/>
              <a:gd name="T7" fmla="*/ 0 60000 65536"/>
              <a:gd name="T8" fmla="*/ 0 60000 65536"/>
              <a:gd name="T9" fmla="*/ 0 w 36"/>
              <a:gd name="T10" fmla="*/ 0 h 1"/>
              <a:gd name="T11" fmla="*/ 36 w 3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">
                <a:moveTo>
                  <a:pt x="0" y="0"/>
                </a:move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4343313" y="4072150"/>
            <a:ext cx="1587" cy="388938"/>
          </a:xfrm>
          <a:custGeom>
            <a:avLst/>
            <a:gdLst>
              <a:gd name="T0" fmla="*/ 0 w 1"/>
              <a:gd name="T1" fmla="*/ 0 h 245"/>
              <a:gd name="T2" fmla="*/ 0 w 1"/>
              <a:gd name="T3" fmla="*/ 2147483647 h 245"/>
              <a:gd name="T4" fmla="*/ 0 w 1"/>
              <a:gd name="T5" fmla="*/ 0 h 245"/>
              <a:gd name="T6" fmla="*/ 0 60000 65536"/>
              <a:gd name="T7" fmla="*/ 0 60000 65536"/>
              <a:gd name="T8" fmla="*/ 0 60000 65536"/>
              <a:gd name="T9" fmla="*/ 0 w 1"/>
              <a:gd name="T10" fmla="*/ 0 h 245"/>
              <a:gd name="T11" fmla="*/ 1 w 1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5">
                <a:moveTo>
                  <a:pt x="0" y="0"/>
                </a:moveTo>
                <a:lnTo>
                  <a:pt x="0" y="24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033750" y="4500775"/>
            <a:ext cx="8588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4962438" y="3827675"/>
            <a:ext cx="688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383000" y="3151400"/>
            <a:ext cx="709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124238" y="3841963"/>
            <a:ext cx="795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521113" y="1548025"/>
            <a:ext cx="663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405100" y="1449600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521113" y="2283038"/>
            <a:ext cx="862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4108363" y="3811800"/>
            <a:ext cx="65087" cy="111125"/>
          </a:xfrm>
          <a:custGeom>
            <a:avLst/>
            <a:gdLst>
              <a:gd name="T0" fmla="*/ 2147483647 w 41"/>
              <a:gd name="T1" fmla="*/ 2147483647 h 70"/>
              <a:gd name="T2" fmla="*/ 2147483647 w 41"/>
              <a:gd name="T3" fmla="*/ 2147483647 h 70"/>
              <a:gd name="T4" fmla="*/ 2147483647 w 41"/>
              <a:gd name="T5" fmla="*/ 0 h 70"/>
              <a:gd name="T6" fmla="*/ 2147483647 w 41"/>
              <a:gd name="T7" fmla="*/ 2147483647 h 70"/>
              <a:gd name="T8" fmla="*/ 0 w 41"/>
              <a:gd name="T9" fmla="*/ 2147483647 h 70"/>
              <a:gd name="T10" fmla="*/ 2147483647 w 41"/>
              <a:gd name="T11" fmla="*/ 2147483647 h 70"/>
              <a:gd name="T12" fmla="*/ 2147483647 w 41"/>
              <a:gd name="T13" fmla="*/ 2147483647 h 70"/>
              <a:gd name="T14" fmla="*/ 2147483647 w 41"/>
              <a:gd name="T15" fmla="*/ 2147483647 h 70"/>
              <a:gd name="T16" fmla="*/ 2147483647 w 41"/>
              <a:gd name="T17" fmla="*/ 2147483647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0"/>
              <a:gd name="T29" fmla="*/ 41 w 41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0">
                <a:moveTo>
                  <a:pt x="40" y="34"/>
                </a:moveTo>
                <a:lnTo>
                  <a:pt x="34" y="10"/>
                </a:lnTo>
                <a:lnTo>
                  <a:pt x="20" y="0"/>
                </a:lnTo>
                <a:lnTo>
                  <a:pt x="6" y="10"/>
                </a:lnTo>
                <a:lnTo>
                  <a:pt x="0" y="34"/>
                </a:lnTo>
                <a:lnTo>
                  <a:pt x="6" y="59"/>
                </a:lnTo>
                <a:lnTo>
                  <a:pt x="20" y="69"/>
                </a:lnTo>
                <a:lnTo>
                  <a:pt x="34" y="59"/>
                </a:lnTo>
                <a:lnTo>
                  <a:pt x="40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4140113" y="3822913"/>
            <a:ext cx="58737" cy="1587"/>
          </a:xfrm>
          <a:custGeom>
            <a:avLst/>
            <a:gdLst>
              <a:gd name="T0" fmla="*/ 0 w 37"/>
              <a:gd name="T1" fmla="*/ 0 h 1"/>
              <a:gd name="T2" fmla="*/ 2147483647 w 37"/>
              <a:gd name="T3" fmla="*/ 0 h 1"/>
              <a:gd name="T4" fmla="*/ 0 w 37"/>
              <a:gd name="T5" fmla="*/ 0 h 1"/>
              <a:gd name="T6" fmla="*/ 0 60000 65536"/>
              <a:gd name="T7" fmla="*/ 0 60000 65536"/>
              <a:gd name="T8" fmla="*/ 0 60000 65536"/>
              <a:gd name="T9" fmla="*/ 0 w 37"/>
              <a:gd name="T10" fmla="*/ 0 h 1"/>
              <a:gd name="T11" fmla="*/ 37 w 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96318" y="2813688"/>
            <a:ext cx="1741488" cy="447675"/>
            <a:chOff x="7378700" y="1685925"/>
            <a:chExt cx="1741488" cy="447675"/>
          </a:xfrm>
        </p:grpSpPr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7378700" y="1685925"/>
              <a:ext cx="1741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(Index Nested Loops,</a:t>
              </a:r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7378700" y="1858963"/>
              <a:ext cx="1360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with pipelining )</a:t>
              </a:r>
            </a:p>
          </p:txBody>
        </p:sp>
      </p:grp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481300" y="2135400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556957" y="3644611"/>
            <a:ext cx="112474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unclustered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hash Index on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OK)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00968" y="4642867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 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100,000 tuples)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67D1F-4782-42C8-910D-159EE88FA790}"/>
              </a:ext>
            </a:extLst>
          </p:cNvPr>
          <p:cNvSpPr txBox="1"/>
          <p:nvPr/>
        </p:nvSpPr>
        <p:spPr>
          <a:xfrm>
            <a:off x="1145309" y="5363950"/>
            <a:ext cx="7494557" cy="1200329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We do not want to push the “select” before the “join” because we want to benefit from the clustered hash index on </a:t>
            </a:r>
            <a:r>
              <a:rPr lang="en-US" sz="2400" i="1" dirty="0"/>
              <a:t>Sailors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F7EB7-CAED-4AF4-ACA8-FD5A419D9801}"/>
              </a:ext>
            </a:extLst>
          </p:cNvPr>
          <p:cNvSpPr txBox="1"/>
          <p:nvPr/>
        </p:nvSpPr>
        <p:spPr>
          <a:xfrm>
            <a:off x="590400" y="15480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B7FEED-7B6B-46EC-9F22-F997CCD4A043}"/>
              </a:ext>
            </a:extLst>
          </p:cNvPr>
          <p:cNvSpPr txBox="1"/>
          <p:nvPr/>
        </p:nvSpPr>
        <p:spPr>
          <a:xfrm>
            <a:off x="2899907" y="3541737"/>
            <a:ext cx="1203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clustered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hash index; do not write result to disk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DBCD5F-68EA-4A7F-9265-DC91F717173A}"/>
              </a:ext>
            </a:extLst>
          </p:cNvPr>
          <p:cNvSpPr txBox="1"/>
          <p:nvPr/>
        </p:nvSpPr>
        <p:spPr>
          <a:xfrm>
            <a:off x="5457060" y="2663620"/>
            <a:ext cx="160080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Should we push this “select” before the “join” 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Arc 2"/>
          <p:cNvSpPr/>
          <p:nvPr/>
        </p:nvSpPr>
        <p:spPr>
          <a:xfrm rot="936150">
            <a:off x="4522557" y="2531857"/>
            <a:ext cx="914400" cy="1017593"/>
          </a:xfrm>
          <a:prstGeom prst="arc">
            <a:avLst>
              <a:gd name="adj1" fmla="val 16200000"/>
              <a:gd name="adj2" fmla="val 3939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78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919103" y="424070"/>
            <a:ext cx="1838739" cy="723900"/>
          </a:xfrm>
        </p:spPr>
        <p:txBody>
          <a:bodyPr>
            <a:noAutofit/>
          </a:bodyPr>
          <a:lstStyle/>
          <a:p>
            <a:pPr algn="r" eaLnBrk="1" hangingPunct="1">
              <a:lnSpc>
                <a:spcPts val="4800"/>
              </a:lnSpc>
            </a:pPr>
            <a:r>
              <a:rPr lang="en-US" altLang="zh-TW" b="1" dirty="0">
                <a:ea typeface="新細明體" pitchFamily="18" charset="-120"/>
              </a:rPr>
              <a:t>Data Entries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7162" y="4523962"/>
          <a:ext cx="1905000" cy="19847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77" name="Isosceles Triangle 6"/>
          <p:cNvSpPr>
            <a:spLocks noChangeArrowheads="1"/>
          </p:cNvSpPr>
          <p:nvPr/>
        </p:nvSpPr>
        <p:spPr bwMode="auto">
          <a:xfrm rot="-5400000">
            <a:off x="2624851" y="4392664"/>
            <a:ext cx="1695042" cy="253079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lIns="91440" tIns="0" rIns="91440" bIns="182880" anchor="ctr" anchorCtr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3" name="TextBox 12"/>
          <p:cNvSpPr txBox="1">
            <a:spLocks noChangeArrowheads="1"/>
          </p:cNvSpPr>
          <p:nvPr/>
        </p:nvSpPr>
        <p:spPr bwMode="auto">
          <a:xfrm>
            <a:off x="969678" y="5369047"/>
            <a:ext cx="83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Search key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780574" y="5528496"/>
            <a:ext cx="381000" cy="255588"/>
          </a:xfrm>
          <a:prstGeom prst="rightArrow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6" name="TextBox 14"/>
          <p:cNvSpPr txBox="1">
            <a:spLocks noChangeArrowheads="1"/>
          </p:cNvSpPr>
          <p:nvPr/>
        </p:nvSpPr>
        <p:spPr bwMode="auto">
          <a:xfrm>
            <a:off x="1388778" y="5499803"/>
            <a:ext cx="33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1544" y="6320916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7162" y="6429999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1050" y="5382232"/>
            <a:ext cx="16697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mechanism</a:t>
            </a:r>
          </a:p>
        </p:txBody>
      </p:sp>
      <p:pic>
        <p:nvPicPr>
          <p:cNvPr id="26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169C257A-9ECC-40A0-8C8D-3AA36284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39" y="4428735"/>
            <a:ext cx="1022253" cy="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D14583-3C31-4992-95D3-AB9E6EF7CF8E}"/>
              </a:ext>
            </a:extLst>
          </p:cNvPr>
          <p:cNvGraphicFramePr>
            <a:graphicFrameLocks noGrp="1"/>
          </p:cNvGraphicFramePr>
          <p:nvPr/>
        </p:nvGraphicFramePr>
        <p:xfrm>
          <a:off x="4716514" y="4547798"/>
          <a:ext cx="755330" cy="198477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RID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5287623" y="5387872"/>
            <a:ext cx="667007" cy="57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" name="Oval Callout 17"/>
          <p:cNvSpPr/>
          <p:nvPr/>
        </p:nvSpPr>
        <p:spPr>
          <a:xfrm>
            <a:off x="3389293" y="4698704"/>
            <a:ext cx="1030202" cy="549158"/>
          </a:xfrm>
          <a:prstGeom prst="wedgeEllipseCallout">
            <a:avLst>
              <a:gd name="adj1" fmla="val 67659"/>
              <a:gd name="adj2" fmla="val 7021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A data entry k*</a:t>
            </a:r>
          </a:p>
        </p:txBody>
      </p:sp>
      <p:pic>
        <p:nvPicPr>
          <p:cNvPr id="28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60BB96A0-7E50-4E06-AE93-8D3BE507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7577" y="5231734"/>
            <a:ext cx="141452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6655527" y="3773895"/>
            <a:ext cx="1182945" cy="411832"/>
          </a:xfrm>
          <a:prstGeom prst="wedgeRoundRectCallout">
            <a:avLst>
              <a:gd name="adj1" fmla="val -52647"/>
              <a:gd name="adj2" fmla="val 14574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AA894-A528-441E-B1C5-2ADD4BBAE3BF}"/>
              </a:ext>
            </a:extLst>
          </p:cNvPr>
          <p:cNvCxnSpPr>
            <a:cxnSpLocks/>
          </p:cNvCxnSpPr>
          <p:nvPr/>
        </p:nvCxnSpPr>
        <p:spPr bwMode="auto">
          <a:xfrm>
            <a:off x="5287623" y="5680967"/>
            <a:ext cx="634050" cy="4584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EFD5E0-339C-4750-9C51-960EDCCACDF2}"/>
              </a:ext>
            </a:extLst>
          </p:cNvPr>
          <p:cNvSpPr/>
          <p:nvPr/>
        </p:nvSpPr>
        <p:spPr>
          <a:xfrm>
            <a:off x="5902537" y="5787284"/>
            <a:ext cx="1914250" cy="2087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89426" y="4989462"/>
            <a:ext cx="793280" cy="597932"/>
          </a:xfrm>
          <a:prstGeom prst="wedgeRoundRectCallout">
            <a:avLst>
              <a:gd name="adj1" fmla="val -56574"/>
              <a:gd name="adj2" fmla="val 103190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B8711-6059-407C-8D8E-8BE4132B0499}"/>
              </a:ext>
            </a:extLst>
          </p:cNvPr>
          <p:cNvSpPr txBox="1"/>
          <p:nvPr/>
        </p:nvSpPr>
        <p:spPr>
          <a:xfrm>
            <a:off x="647483" y="5907855"/>
            <a:ext cx="15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A=3 ꓥ B=7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40286-5EE4-48E2-8978-2CCDBE3A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92" y="1715898"/>
            <a:ext cx="5767831" cy="16950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Note:  This index is also good for the query “A=3”, but not the query “B=7”</a:t>
            </a:r>
          </a:p>
        </p:txBody>
      </p:sp>
    </p:spTree>
    <p:extLst>
      <p:ext uri="{BB962C8B-B14F-4D97-AF65-F5344CB8AC3E}">
        <p14:creationId xmlns:p14="http://schemas.microsoft.com/office/powerpoint/2010/main" val="39639336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96716" y="177389"/>
            <a:ext cx="4607218" cy="1143000"/>
          </a:xfrm>
        </p:spPr>
        <p:txBody>
          <a:bodyPr/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B+ Tree Indexes</a:t>
            </a:r>
          </a:p>
        </p:txBody>
      </p:sp>
      <p:grpSp>
        <p:nvGrpSpPr>
          <p:cNvPr id="19459" name="Group 131"/>
          <p:cNvGrpSpPr>
            <a:grpSpLocks/>
          </p:cNvGrpSpPr>
          <p:nvPr/>
        </p:nvGrpSpPr>
        <p:grpSpPr bwMode="auto">
          <a:xfrm>
            <a:off x="304800" y="3228749"/>
            <a:ext cx="7877175" cy="2420937"/>
            <a:chOff x="719138" y="1409700"/>
            <a:chExt cx="7877175" cy="2420893"/>
          </a:xfrm>
        </p:grpSpPr>
        <p:sp>
          <p:nvSpPr>
            <p:cNvPr id="15368" name="Freeform 40"/>
            <p:cNvSpPr>
              <a:spLocks/>
            </p:cNvSpPr>
            <p:nvPr/>
          </p:nvSpPr>
          <p:spPr bwMode="auto">
            <a:xfrm>
              <a:off x="147161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69" name="Freeform 41"/>
            <p:cNvSpPr>
              <a:spLocks/>
            </p:cNvSpPr>
            <p:nvPr/>
          </p:nvSpPr>
          <p:spPr bwMode="auto">
            <a:xfrm>
              <a:off x="237331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0" name="Freeform 42"/>
            <p:cNvSpPr>
              <a:spLocks/>
            </p:cNvSpPr>
            <p:nvPr/>
          </p:nvSpPr>
          <p:spPr bwMode="auto">
            <a:xfrm>
              <a:off x="3386138" y="3433725"/>
              <a:ext cx="452437" cy="225421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1" name="Freeform 43"/>
            <p:cNvSpPr>
              <a:spLocks/>
            </p:cNvSpPr>
            <p:nvPr/>
          </p:nvSpPr>
          <p:spPr bwMode="auto">
            <a:xfrm>
              <a:off x="4286250" y="3433725"/>
              <a:ext cx="452438" cy="225421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2" name="Freeform 44"/>
            <p:cNvSpPr>
              <a:spLocks/>
            </p:cNvSpPr>
            <p:nvPr/>
          </p:nvSpPr>
          <p:spPr bwMode="auto">
            <a:xfrm>
              <a:off x="530066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3" name="Freeform 45"/>
            <p:cNvSpPr>
              <a:spLocks/>
            </p:cNvSpPr>
            <p:nvPr/>
          </p:nvSpPr>
          <p:spPr bwMode="auto">
            <a:xfrm>
              <a:off x="6200775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4" name="Freeform 46"/>
            <p:cNvSpPr>
              <a:spLocks/>
            </p:cNvSpPr>
            <p:nvPr/>
          </p:nvSpPr>
          <p:spPr bwMode="auto">
            <a:xfrm>
              <a:off x="7215188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5" name="Freeform 47"/>
            <p:cNvSpPr>
              <a:spLocks/>
            </p:cNvSpPr>
            <p:nvPr/>
          </p:nvSpPr>
          <p:spPr bwMode="auto">
            <a:xfrm>
              <a:off x="8113713" y="3433725"/>
              <a:ext cx="454025" cy="225421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1" name="Freeform 48"/>
            <p:cNvSpPr>
              <a:spLocks/>
            </p:cNvSpPr>
            <p:nvPr/>
          </p:nvSpPr>
          <p:spPr bwMode="auto">
            <a:xfrm>
              <a:off x="1920875" y="2871788"/>
              <a:ext cx="454025" cy="225425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2" name="Freeform 49"/>
            <p:cNvSpPr>
              <a:spLocks/>
            </p:cNvSpPr>
            <p:nvPr/>
          </p:nvSpPr>
          <p:spPr bwMode="auto">
            <a:xfrm>
              <a:off x="3836988" y="2871788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3" name="Freeform 50"/>
            <p:cNvSpPr>
              <a:spLocks/>
            </p:cNvSpPr>
            <p:nvPr/>
          </p:nvSpPr>
          <p:spPr bwMode="auto">
            <a:xfrm>
              <a:off x="5749925" y="2871788"/>
              <a:ext cx="452438" cy="225425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4" name="Freeform 51"/>
            <p:cNvSpPr>
              <a:spLocks/>
            </p:cNvSpPr>
            <p:nvPr/>
          </p:nvSpPr>
          <p:spPr bwMode="auto">
            <a:xfrm>
              <a:off x="7664450" y="2871788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5" name="Freeform 52"/>
            <p:cNvSpPr>
              <a:spLocks/>
            </p:cNvSpPr>
            <p:nvPr/>
          </p:nvSpPr>
          <p:spPr bwMode="auto">
            <a:xfrm>
              <a:off x="6765925" y="2197100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6" name="Freeform 53"/>
            <p:cNvSpPr>
              <a:spLocks/>
            </p:cNvSpPr>
            <p:nvPr/>
          </p:nvSpPr>
          <p:spPr bwMode="auto">
            <a:xfrm>
              <a:off x="2933700" y="2197100"/>
              <a:ext cx="454025" cy="225425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7" name="Freeform 54"/>
            <p:cNvSpPr>
              <a:spLocks/>
            </p:cNvSpPr>
            <p:nvPr/>
          </p:nvSpPr>
          <p:spPr bwMode="auto">
            <a:xfrm>
              <a:off x="4737100" y="1409700"/>
              <a:ext cx="450850" cy="227013"/>
            </a:xfrm>
            <a:custGeom>
              <a:avLst/>
              <a:gdLst>
                <a:gd name="T0" fmla="*/ 0 w 284"/>
                <a:gd name="T1" fmla="*/ 2147483647 h 143"/>
                <a:gd name="T2" fmla="*/ 0 w 284"/>
                <a:gd name="T3" fmla="*/ 0 h 143"/>
                <a:gd name="T4" fmla="*/ 2147483647 w 284"/>
                <a:gd name="T5" fmla="*/ 0 h 143"/>
                <a:gd name="T6" fmla="*/ 2147483647 w 284"/>
                <a:gd name="T7" fmla="*/ 2147483647 h 143"/>
                <a:gd name="T8" fmla="*/ 0 w 284"/>
                <a:gd name="T9" fmla="*/ 214748364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3"/>
                <a:gd name="T17" fmla="*/ 284 w 28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3">
                  <a:moveTo>
                    <a:pt x="0" y="14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2"/>
                  </a:lnTo>
                  <a:lnTo>
                    <a:pt x="0" y="1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8" name="Freeform 55"/>
            <p:cNvSpPr>
              <a:spLocks/>
            </p:cNvSpPr>
            <p:nvPr/>
          </p:nvSpPr>
          <p:spPr bwMode="auto">
            <a:xfrm>
              <a:off x="3386138" y="1635125"/>
              <a:ext cx="1465262" cy="563563"/>
            </a:xfrm>
            <a:custGeom>
              <a:avLst/>
              <a:gdLst>
                <a:gd name="T0" fmla="*/ 2147483647 w 923"/>
                <a:gd name="T1" fmla="*/ 0 h 355"/>
                <a:gd name="T2" fmla="*/ 0 w 923"/>
                <a:gd name="T3" fmla="*/ 2147483647 h 355"/>
                <a:gd name="T4" fmla="*/ 2147483647 w 923"/>
                <a:gd name="T5" fmla="*/ 0 h 355"/>
                <a:gd name="T6" fmla="*/ 0 60000 65536"/>
                <a:gd name="T7" fmla="*/ 0 60000 65536"/>
                <a:gd name="T8" fmla="*/ 0 60000 65536"/>
                <a:gd name="T9" fmla="*/ 0 w 923"/>
                <a:gd name="T10" fmla="*/ 0 h 355"/>
                <a:gd name="T11" fmla="*/ 923 w 923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3" h="355">
                  <a:moveTo>
                    <a:pt x="922" y="0"/>
                  </a:moveTo>
                  <a:lnTo>
                    <a:pt x="0" y="354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9" name="Freeform 56"/>
            <p:cNvSpPr>
              <a:spLocks/>
            </p:cNvSpPr>
            <p:nvPr/>
          </p:nvSpPr>
          <p:spPr bwMode="auto">
            <a:xfrm>
              <a:off x="3386138" y="2128838"/>
              <a:ext cx="115887" cy="69850"/>
            </a:xfrm>
            <a:custGeom>
              <a:avLst/>
              <a:gdLst>
                <a:gd name="T0" fmla="*/ 2147483647 w 73"/>
                <a:gd name="T1" fmla="*/ 2147483647 h 44"/>
                <a:gd name="T2" fmla="*/ 0 w 73"/>
                <a:gd name="T3" fmla="*/ 2147483647 h 44"/>
                <a:gd name="T4" fmla="*/ 2147483647 w 73"/>
                <a:gd name="T5" fmla="*/ 0 h 44"/>
                <a:gd name="T6" fmla="*/ 2147483647 w 73"/>
                <a:gd name="T7" fmla="*/ 2147483647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4"/>
                <a:gd name="T14" fmla="*/ 73 w 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4">
                  <a:moveTo>
                    <a:pt x="72" y="34"/>
                  </a:moveTo>
                  <a:lnTo>
                    <a:pt x="0" y="43"/>
                  </a:lnTo>
                  <a:lnTo>
                    <a:pt x="59" y="0"/>
                  </a:lnTo>
                  <a:lnTo>
                    <a:pt x="72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0" name="Freeform 57"/>
            <p:cNvSpPr>
              <a:spLocks/>
            </p:cNvSpPr>
            <p:nvPr/>
          </p:nvSpPr>
          <p:spPr bwMode="auto">
            <a:xfrm>
              <a:off x="4962525" y="1635125"/>
              <a:ext cx="1588" cy="449263"/>
            </a:xfrm>
            <a:custGeom>
              <a:avLst/>
              <a:gdLst>
                <a:gd name="T0" fmla="*/ 0 w 1"/>
                <a:gd name="T1" fmla="*/ 0 h 283"/>
                <a:gd name="T2" fmla="*/ 0 w 1"/>
                <a:gd name="T3" fmla="*/ 2147483647 h 283"/>
                <a:gd name="T4" fmla="*/ 0 w 1"/>
                <a:gd name="T5" fmla="*/ 0 h 283"/>
                <a:gd name="T6" fmla="*/ 0 60000 65536"/>
                <a:gd name="T7" fmla="*/ 0 60000 65536"/>
                <a:gd name="T8" fmla="*/ 0 60000 65536"/>
                <a:gd name="T9" fmla="*/ 0 w 1"/>
                <a:gd name="T10" fmla="*/ 0 h 283"/>
                <a:gd name="T11" fmla="*/ 1 w 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3">
                  <a:moveTo>
                    <a:pt x="0" y="0"/>
                  </a:move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1" name="Freeform 58"/>
            <p:cNvSpPr>
              <a:spLocks/>
            </p:cNvSpPr>
            <p:nvPr/>
          </p:nvSpPr>
          <p:spPr bwMode="auto">
            <a:xfrm>
              <a:off x="4932363" y="1971675"/>
              <a:ext cx="60325" cy="112713"/>
            </a:xfrm>
            <a:custGeom>
              <a:avLst/>
              <a:gdLst>
                <a:gd name="T0" fmla="*/ 2147483647 w 38"/>
                <a:gd name="T1" fmla="*/ 0 h 71"/>
                <a:gd name="T2" fmla="*/ 2147483647 w 38"/>
                <a:gd name="T3" fmla="*/ 2147483647 h 71"/>
                <a:gd name="T4" fmla="*/ 0 w 38"/>
                <a:gd name="T5" fmla="*/ 0 h 71"/>
                <a:gd name="T6" fmla="*/ 2147483647 w 3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1"/>
                <a:gd name="T14" fmla="*/ 38 w 3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1">
                  <a:moveTo>
                    <a:pt x="37" y="0"/>
                  </a:moveTo>
                  <a:lnTo>
                    <a:pt x="19" y="7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2" name="Freeform 59"/>
            <p:cNvSpPr>
              <a:spLocks/>
            </p:cNvSpPr>
            <p:nvPr/>
          </p:nvSpPr>
          <p:spPr bwMode="auto">
            <a:xfrm>
              <a:off x="5073650" y="1635125"/>
              <a:ext cx="1693863" cy="563563"/>
            </a:xfrm>
            <a:custGeom>
              <a:avLst/>
              <a:gdLst>
                <a:gd name="T0" fmla="*/ 0 w 1067"/>
                <a:gd name="T1" fmla="*/ 0 h 355"/>
                <a:gd name="T2" fmla="*/ 2147483647 w 1067"/>
                <a:gd name="T3" fmla="*/ 2147483647 h 355"/>
                <a:gd name="T4" fmla="*/ 0 w 1067"/>
                <a:gd name="T5" fmla="*/ 0 h 355"/>
                <a:gd name="T6" fmla="*/ 0 60000 65536"/>
                <a:gd name="T7" fmla="*/ 0 60000 65536"/>
                <a:gd name="T8" fmla="*/ 0 60000 65536"/>
                <a:gd name="T9" fmla="*/ 0 w 1067"/>
                <a:gd name="T10" fmla="*/ 0 h 355"/>
                <a:gd name="T11" fmla="*/ 1067 w 1067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7" h="355">
                  <a:moveTo>
                    <a:pt x="0" y="0"/>
                  </a:moveTo>
                  <a:lnTo>
                    <a:pt x="1066" y="3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3" name="Freeform 60"/>
            <p:cNvSpPr>
              <a:spLocks/>
            </p:cNvSpPr>
            <p:nvPr/>
          </p:nvSpPr>
          <p:spPr bwMode="auto">
            <a:xfrm>
              <a:off x="6646863" y="2132013"/>
              <a:ext cx="120650" cy="66675"/>
            </a:xfrm>
            <a:custGeom>
              <a:avLst/>
              <a:gdLst>
                <a:gd name="T0" fmla="*/ 2147483647 w 76"/>
                <a:gd name="T1" fmla="*/ 0 h 42"/>
                <a:gd name="T2" fmla="*/ 2147483647 w 76"/>
                <a:gd name="T3" fmla="*/ 2147483647 h 42"/>
                <a:gd name="T4" fmla="*/ 0 w 76"/>
                <a:gd name="T5" fmla="*/ 2147483647 h 42"/>
                <a:gd name="T6" fmla="*/ 2147483647 w 7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2"/>
                <a:gd name="T14" fmla="*/ 76 w 7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2">
                  <a:moveTo>
                    <a:pt x="12" y="0"/>
                  </a:moveTo>
                  <a:lnTo>
                    <a:pt x="75" y="41"/>
                  </a:lnTo>
                  <a:lnTo>
                    <a:pt x="0" y="35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4" name="Freeform 61"/>
            <p:cNvSpPr>
              <a:spLocks/>
            </p:cNvSpPr>
            <p:nvPr/>
          </p:nvSpPr>
          <p:spPr bwMode="auto">
            <a:xfrm>
              <a:off x="2373313" y="2420938"/>
              <a:ext cx="676275" cy="452437"/>
            </a:xfrm>
            <a:custGeom>
              <a:avLst/>
              <a:gdLst>
                <a:gd name="T0" fmla="*/ 2147483647 w 426"/>
                <a:gd name="T1" fmla="*/ 0 h 285"/>
                <a:gd name="T2" fmla="*/ 0 w 426"/>
                <a:gd name="T3" fmla="*/ 2147483647 h 285"/>
                <a:gd name="T4" fmla="*/ 2147483647 w 426"/>
                <a:gd name="T5" fmla="*/ 0 h 285"/>
                <a:gd name="T6" fmla="*/ 0 60000 65536"/>
                <a:gd name="T7" fmla="*/ 0 60000 65536"/>
                <a:gd name="T8" fmla="*/ 0 60000 65536"/>
                <a:gd name="T9" fmla="*/ 0 w 426"/>
                <a:gd name="T10" fmla="*/ 0 h 285"/>
                <a:gd name="T11" fmla="*/ 426 w 42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285">
                  <a:moveTo>
                    <a:pt x="425" y="0"/>
                  </a:moveTo>
                  <a:lnTo>
                    <a:pt x="0" y="284"/>
                  </a:lnTo>
                  <a:lnTo>
                    <a:pt x="4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5" name="Freeform 62"/>
            <p:cNvSpPr>
              <a:spLocks/>
            </p:cNvSpPr>
            <p:nvPr/>
          </p:nvSpPr>
          <p:spPr bwMode="auto">
            <a:xfrm>
              <a:off x="2373313" y="2786063"/>
              <a:ext cx="109537" cy="87312"/>
            </a:xfrm>
            <a:custGeom>
              <a:avLst/>
              <a:gdLst>
                <a:gd name="T0" fmla="*/ 2147483647 w 69"/>
                <a:gd name="T1" fmla="*/ 2147483647 h 55"/>
                <a:gd name="T2" fmla="*/ 0 w 69"/>
                <a:gd name="T3" fmla="*/ 2147483647 h 55"/>
                <a:gd name="T4" fmla="*/ 2147483647 w 69"/>
                <a:gd name="T5" fmla="*/ 0 h 55"/>
                <a:gd name="T6" fmla="*/ 2147483647 w 69"/>
                <a:gd name="T7" fmla="*/ 2147483647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5"/>
                <a:gd name="T14" fmla="*/ 69 w 69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5">
                  <a:moveTo>
                    <a:pt x="68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6" name="Freeform 63"/>
            <p:cNvSpPr>
              <a:spLocks/>
            </p:cNvSpPr>
            <p:nvPr/>
          </p:nvSpPr>
          <p:spPr bwMode="auto">
            <a:xfrm>
              <a:off x="3273425" y="2420938"/>
              <a:ext cx="565150" cy="452437"/>
            </a:xfrm>
            <a:custGeom>
              <a:avLst/>
              <a:gdLst>
                <a:gd name="T0" fmla="*/ 0 w 356"/>
                <a:gd name="T1" fmla="*/ 0 h 285"/>
                <a:gd name="T2" fmla="*/ 2147483647 w 356"/>
                <a:gd name="T3" fmla="*/ 2147483647 h 285"/>
                <a:gd name="T4" fmla="*/ 0 w 356"/>
                <a:gd name="T5" fmla="*/ 0 h 285"/>
                <a:gd name="T6" fmla="*/ 0 60000 65536"/>
                <a:gd name="T7" fmla="*/ 0 60000 65536"/>
                <a:gd name="T8" fmla="*/ 0 60000 65536"/>
                <a:gd name="T9" fmla="*/ 0 w 356"/>
                <a:gd name="T10" fmla="*/ 0 h 285"/>
                <a:gd name="T11" fmla="*/ 356 w 35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285">
                  <a:moveTo>
                    <a:pt x="0" y="0"/>
                  </a:moveTo>
                  <a:lnTo>
                    <a:pt x="355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7" name="Freeform 64"/>
            <p:cNvSpPr>
              <a:spLocks/>
            </p:cNvSpPr>
            <p:nvPr/>
          </p:nvSpPr>
          <p:spPr bwMode="auto">
            <a:xfrm>
              <a:off x="3730625" y="2779713"/>
              <a:ext cx="107950" cy="93662"/>
            </a:xfrm>
            <a:custGeom>
              <a:avLst/>
              <a:gdLst>
                <a:gd name="T0" fmla="*/ 2147483647 w 68"/>
                <a:gd name="T1" fmla="*/ 0 h 59"/>
                <a:gd name="T2" fmla="*/ 2147483647 w 68"/>
                <a:gd name="T3" fmla="*/ 2147483647 h 59"/>
                <a:gd name="T4" fmla="*/ 0 w 68"/>
                <a:gd name="T5" fmla="*/ 2147483647 h 59"/>
                <a:gd name="T6" fmla="*/ 2147483647 w 6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9"/>
                <a:gd name="T14" fmla="*/ 68 w 6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9">
                  <a:moveTo>
                    <a:pt x="22" y="0"/>
                  </a:moveTo>
                  <a:lnTo>
                    <a:pt x="67" y="58"/>
                  </a:lnTo>
                  <a:lnTo>
                    <a:pt x="0" y="27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8" name="Freeform 65"/>
            <p:cNvSpPr>
              <a:spLocks/>
            </p:cNvSpPr>
            <p:nvPr/>
          </p:nvSpPr>
          <p:spPr bwMode="auto">
            <a:xfrm>
              <a:off x="3160713" y="2420938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7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9" name="Freeform 66"/>
            <p:cNvSpPr>
              <a:spLocks/>
            </p:cNvSpPr>
            <p:nvPr/>
          </p:nvSpPr>
          <p:spPr bwMode="auto">
            <a:xfrm>
              <a:off x="3132138" y="2644775"/>
              <a:ext cx="58737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0" name="Freeform 67"/>
            <p:cNvSpPr>
              <a:spLocks/>
            </p:cNvSpPr>
            <p:nvPr/>
          </p:nvSpPr>
          <p:spPr bwMode="auto">
            <a:xfrm>
              <a:off x="6200775" y="2420938"/>
              <a:ext cx="677863" cy="452437"/>
            </a:xfrm>
            <a:custGeom>
              <a:avLst/>
              <a:gdLst>
                <a:gd name="T0" fmla="*/ 2147483647 w 427"/>
                <a:gd name="T1" fmla="*/ 0 h 285"/>
                <a:gd name="T2" fmla="*/ 0 w 427"/>
                <a:gd name="T3" fmla="*/ 2147483647 h 285"/>
                <a:gd name="T4" fmla="*/ 2147483647 w 427"/>
                <a:gd name="T5" fmla="*/ 0 h 285"/>
                <a:gd name="T6" fmla="*/ 0 60000 65536"/>
                <a:gd name="T7" fmla="*/ 0 60000 65536"/>
                <a:gd name="T8" fmla="*/ 0 60000 65536"/>
                <a:gd name="T9" fmla="*/ 0 w 427"/>
                <a:gd name="T10" fmla="*/ 0 h 285"/>
                <a:gd name="T11" fmla="*/ 427 w 427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" h="285">
                  <a:moveTo>
                    <a:pt x="426" y="0"/>
                  </a:moveTo>
                  <a:lnTo>
                    <a:pt x="0" y="284"/>
                  </a:lnTo>
                  <a:lnTo>
                    <a:pt x="4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1" name="Freeform 68"/>
            <p:cNvSpPr>
              <a:spLocks/>
            </p:cNvSpPr>
            <p:nvPr/>
          </p:nvSpPr>
          <p:spPr bwMode="auto">
            <a:xfrm>
              <a:off x="6200775" y="2786063"/>
              <a:ext cx="111125" cy="87312"/>
            </a:xfrm>
            <a:custGeom>
              <a:avLst/>
              <a:gdLst>
                <a:gd name="T0" fmla="*/ 2147483647 w 70"/>
                <a:gd name="T1" fmla="*/ 2147483647 h 55"/>
                <a:gd name="T2" fmla="*/ 0 w 70"/>
                <a:gd name="T3" fmla="*/ 2147483647 h 55"/>
                <a:gd name="T4" fmla="*/ 2147483647 w 70"/>
                <a:gd name="T5" fmla="*/ 0 h 55"/>
                <a:gd name="T6" fmla="*/ 2147483647 w 70"/>
                <a:gd name="T7" fmla="*/ 2147483647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55"/>
                <a:gd name="T14" fmla="*/ 70 w 7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55">
                  <a:moveTo>
                    <a:pt x="69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2" name="Freeform 69"/>
            <p:cNvSpPr>
              <a:spLocks/>
            </p:cNvSpPr>
            <p:nvPr/>
          </p:nvSpPr>
          <p:spPr bwMode="auto">
            <a:xfrm>
              <a:off x="7102475" y="2420938"/>
              <a:ext cx="563563" cy="452437"/>
            </a:xfrm>
            <a:custGeom>
              <a:avLst/>
              <a:gdLst>
                <a:gd name="T0" fmla="*/ 0 w 355"/>
                <a:gd name="T1" fmla="*/ 0 h 285"/>
                <a:gd name="T2" fmla="*/ 2147483647 w 355"/>
                <a:gd name="T3" fmla="*/ 2147483647 h 285"/>
                <a:gd name="T4" fmla="*/ 0 w 355"/>
                <a:gd name="T5" fmla="*/ 0 h 285"/>
                <a:gd name="T6" fmla="*/ 0 60000 65536"/>
                <a:gd name="T7" fmla="*/ 0 60000 65536"/>
                <a:gd name="T8" fmla="*/ 0 60000 65536"/>
                <a:gd name="T9" fmla="*/ 0 w 355"/>
                <a:gd name="T10" fmla="*/ 0 h 285"/>
                <a:gd name="T11" fmla="*/ 355 w 355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85">
                  <a:moveTo>
                    <a:pt x="0" y="0"/>
                  </a:moveTo>
                  <a:lnTo>
                    <a:pt x="354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3" name="Freeform 70"/>
            <p:cNvSpPr>
              <a:spLocks/>
            </p:cNvSpPr>
            <p:nvPr/>
          </p:nvSpPr>
          <p:spPr bwMode="auto">
            <a:xfrm>
              <a:off x="7561263" y="2779713"/>
              <a:ext cx="104775" cy="93662"/>
            </a:xfrm>
            <a:custGeom>
              <a:avLst/>
              <a:gdLst>
                <a:gd name="T0" fmla="*/ 2147483647 w 66"/>
                <a:gd name="T1" fmla="*/ 0 h 59"/>
                <a:gd name="T2" fmla="*/ 2147483647 w 66"/>
                <a:gd name="T3" fmla="*/ 2147483647 h 59"/>
                <a:gd name="T4" fmla="*/ 0 w 66"/>
                <a:gd name="T5" fmla="*/ 2147483647 h 59"/>
                <a:gd name="T6" fmla="*/ 2147483647 w 6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9"/>
                <a:gd name="T14" fmla="*/ 66 w 6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9">
                  <a:moveTo>
                    <a:pt x="21" y="0"/>
                  </a:moveTo>
                  <a:lnTo>
                    <a:pt x="65" y="58"/>
                  </a:lnTo>
                  <a:lnTo>
                    <a:pt x="0" y="2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4" name="Freeform 71"/>
            <p:cNvSpPr>
              <a:spLocks/>
            </p:cNvSpPr>
            <p:nvPr/>
          </p:nvSpPr>
          <p:spPr bwMode="auto">
            <a:xfrm>
              <a:off x="6989763" y="2420938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7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5" name="Freeform 72"/>
            <p:cNvSpPr>
              <a:spLocks/>
            </p:cNvSpPr>
            <p:nvPr/>
          </p:nvSpPr>
          <p:spPr bwMode="auto">
            <a:xfrm>
              <a:off x="6961188" y="2644775"/>
              <a:ext cx="58737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6" name="Freeform 73"/>
            <p:cNvSpPr>
              <a:spLocks/>
            </p:cNvSpPr>
            <p:nvPr/>
          </p:nvSpPr>
          <p:spPr bwMode="auto">
            <a:xfrm>
              <a:off x="1920875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7" name="Freeform 74"/>
            <p:cNvSpPr>
              <a:spLocks/>
            </p:cNvSpPr>
            <p:nvPr/>
          </p:nvSpPr>
          <p:spPr bwMode="auto">
            <a:xfrm>
              <a:off x="1920875" y="3317875"/>
              <a:ext cx="65088" cy="117475"/>
            </a:xfrm>
            <a:custGeom>
              <a:avLst/>
              <a:gdLst>
                <a:gd name="T0" fmla="*/ 2147483647 w 41"/>
                <a:gd name="T1" fmla="*/ 2147483647 h 74"/>
                <a:gd name="T2" fmla="*/ 0 w 41"/>
                <a:gd name="T3" fmla="*/ 2147483647 h 74"/>
                <a:gd name="T4" fmla="*/ 2147483647 w 41"/>
                <a:gd name="T5" fmla="*/ 0 h 74"/>
                <a:gd name="T6" fmla="*/ 2147483647 w 41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40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4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8" name="Freeform 75"/>
            <p:cNvSpPr>
              <a:spLocks/>
            </p:cNvSpPr>
            <p:nvPr/>
          </p:nvSpPr>
          <p:spPr bwMode="auto">
            <a:xfrm>
              <a:off x="2259013" y="3095625"/>
              <a:ext cx="115887" cy="339725"/>
            </a:xfrm>
            <a:custGeom>
              <a:avLst/>
              <a:gdLst>
                <a:gd name="T0" fmla="*/ 0 w 73"/>
                <a:gd name="T1" fmla="*/ 0 h 214"/>
                <a:gd name="T2" fmla="*/ 2147483647 w 73"/>
                <a:gd name="T3" fmla="*/ 2147483647 h 214"/>
                <a:gd name="T4" fmla="*/ 0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0" y="0"/>
                  </a:moveTo>
                  <a:lnTo>
                    <a:pt x="72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9" name="Freeform 76"/>
            <p:cNvSpPr>
              <a:spLocks/>
            </p:cNvSpPr>
            <p:nvPr/>
          </p:nvSpPr>
          <p:spPr bwMode="auto">
            <a:xfrm>
              <a:off x="2309813" y="3317875"/>
              <a:ext cx="65087" cy="117475"/>
            </a:xfrm>
            <a:custGeom>
              <a:avLst/>
              <a:gdLst>
                <a:gd name="T0" fmla="*/ 2147483647 w 41"/>
                <a:gd name="T1" fmla="*/ 0 h 74"/>
                <a:gd name="T2" fmla="*/ 2147483647 w 41"/>
                <a:gd name="T3" fmla="*/ 2147483647 h 74"/>
                <a:gd name="T4" fmla="*/ 0 w 41"/>
                <a:gd name="T5" fmla="*/ 2147483647 h 74"/>
                <a:gd name="T6" fmla="*/ 2147483647 w 4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33" y="0"/>
                  </a:moveTo>
                  <a:lnTo>
                    <a:pt x="40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0" name="Freeform 77"/>
            <p:cNvSpPr>
              <a:spLocks/>
            </p:cNvSpPr>
            <p:nvPr/>
          </p:nvSpPr>
          <p:spPr bwMode="auto">
            <a:xfrm>
              <a:off x="2144713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1" name="Freeform 78"/>
            <p:cNvSpPr>
              <a:spLocks/>
            </p:cNvSpPr>
            <p:nvPr/>
          </p:nvSpPr>
          <p:spPr bwMode="auto">
            <a:xfrm>
              <a:off x="2117725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7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2" name="Freeform 79"/>
            <p:cNvSpPr>
              <a:spLocks/>
            </p:cNvSpPr>
            <p:nvPr/>
          </p:nvSpPr>
          <p:spPr bwMode="auto">
            <a:xfrm>
              <a:off x="3836988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3" name="Freeform 80"/>
            <p:cNvSpPr>
              <a:spLocks/>
            </p:cNvSpPr>
            <p:nvPr/>
          </p:nvSpPr>
          <p:spPr bwMode="auto">
            <a:xfrm>
              <a:off x="3836988" y="3317875"/>
              <a:ext cx="61912" cy="117475"/>
            </a:xfrm>
            <a:custGeom>
              <a:avLst/>
              <a:gdLst>
                <a:gd name="T0" fmla="*/ 2147483647 w 39"/>
                <a:gd name="T1" fmla="*/ 2147483647 h 74"/>
                <a:gd name="T2" fmla="*/ 0 w 39"/>
                <a:gd name="T3" fmla="*/ 2147483647 h 74"/>
                <a:gd name="T4" fmla="*/ 2147483647 w 39"/>
                <a:gd name="T5" fmla="*/ 0 h 74"/>
                <a:gd name="T6" fmla="*/ 2147483647 w 39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8" y="10"/>
                  </a:moveTo>
                  <a:lnTo>
                    <a:pt x="0" y="73"/>
                  </a:lnTo>
                  <a:lnTo>
                    <a:pt x="5" y="0"/>
                  </a:lnTo>
                  <a:lnTo>
                    <a:pt x="38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4" name="Freeform 81"/>
            <p:cNvSpPr>
              <a:spLocks/>
            </p:cNvSpPr>
            <p:nvPr/>
          </p:nvSpPr>
          <p:spPr bwMode="auto">
            <a:xfrm>
              <a:off x="4173538" y="3095625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7 w 72"/>
                <a:gd name="T3" fmla="*/ 2147483647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5" name="Freeform 82"/>
            <p:cNvSpPr>
              <a:spLocks/>
            </p:cNvSpPr>
            <p:nvPr/>
          </p:nvSpPr>
          <p:spPr bwMode="auto">
            <a:xfrm>
              <a:off x="4224338" y="3317875"/>
              <a:ext cx="63500" cy="117475"/>
            </a:xfrm>
            <a:custGeom>
              <a:avLst/>
              <a:gdLst>
                <a:gd name="T0" fmla="*/ 2147483647 w 40"/>
                <a:gd name="T1" fmla="*/ 0 h 74"/>
                <a:gd name="T2" fmla="*/ 2147483647 w 40"/>
                <a:gd name="T3" fmla="*/ 2147483647 h 74"/>
                <a:gd name="T4" fmla="*/ 0 w 40"/>
                <a:gd name="T5" fmla="*/ 2147483647 h 74"/>
                <a:gd name="T6" fmla="*/ 2147483647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6" name="Freeform 83"/>
            <p:cNvSpPr>
              <a:spLocks/>
            </p:cNvSpPr>
            <p:nvPr/>
          </p:nvSpPr>
          <p:spPr bwMode="auto">
            <a:xfrm>
              <a:off x="4060825" y="3095625"/>
              <a:ext cx="1588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7" name="Freeform 84"/>
            <p:cNvSpPr>
              <a:spLocks/>
            </p:cNvSpPr>
            <p:nvPr/>
          </p:nvSpPr>
          <p:spPr bwMode="auto">
            <a:xfrm>
              <a:off x="4032250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8" name="Freeform 85"/>
            <p:cNvSpPr>
              <a:spLocks/>
            </p:cNvSpPr>
            <p:nvPr/>
          </p:nvSpPr>
          <p:spPr bwMode="auto">
            <a:xfrm>
              <a:off x="5749925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9" name="Freeform 86"/>
            <p:cNvSpPr>
              <a:spLocks/>
            </p:cNvSpPr>
            <p:nvPr/>
          </p:nvSpPr>
          <p:spPr bwMode="auto">
            <a:xfrm>
              <a:off x="5749925" y="3317875"/>
              <a:ext cx="63500" cy="117475"/>
            </a:xfrm>
            <a:custGeom>
              <a:avLst/>
              <a:gdLst>
                <a:gd name="T0" fmla="*/ 2147483647 w 40"/>
                <a:gd name="T1" fmla="*/ 2147483647 h 74"/>
                <a:gd name="T2" fmla="*/ 0 w 40"/>
                <a:gd name="T3" fmla="*/ 2147483647 h 74"/>
                <a:gd name="T4" fmla="*/ 2147483647 w 40"/>
                <a:gd name="T5" fmla="*/ 0 h 74"/>
                <a:gd name="T6" fmla="*/ 2147483647 w 40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0" name="Freeform 87"/>
            <p:cNvSpPr>
              <a:spLocks/>
            </p:cNvSpPr>
            <p:nvPr/>
          </p:nvSpPr>
          <p:spPr bwMode="auto">
            <a:xfrm>
              <a:off x="6088063" y="3095625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7 w 72"/>
                <a:gd name="T3" fmla="*/ 2147483647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1" name="Freeform 88"/>
            <p:cNvSpPr>
              <a:spLocks/>
            </p:cNvSpPr>
            <p:nvPr/>
          </p:nvSpPr>
          <p:spPr bwMode="auto">
            <a:xfrm>
              <a:off x="6138863" y="3317875"/>
              <a:ext cx="63500" cy="117475"/>
            </a:xfrm>
            <a:custGeom>
              <a:avLst/>
              <a:gdLst>
                <a:gd name="T0" fmla="*/ 2147483647 w 40"/>
                <a:gd name="T1" fmla="*/ 0 h 74"/>
                <a:gd name="T2" fmla="*/ 2147483647 w 40"/>
                <a:gd name="T3" fmla="*/ 2147483647 h 74"/>
                <a:gd name="T4" fmla="*/ 0 w 40"/>
                <a:gd name="T5" fmla="*/ 2147483647 h 74"/>
                <a:gd name="T6" fmla="*/ 2147483647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2" name="Freeform 89"/>
            <p:cNvSpPr>
              <a:spLocks/>
            </p:cNvSpPr>
            <p:nvPr/>
          </p:nvSpPr>
          <p:spPr bwMode="auto">
            <a:xfrm>
              <a:off x="5976938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3" name="Freeform 90"/>
            <p:cNvSpPr>
              <a:spLocks/>
            </p:cNvSpPr>
            <p:nvPr/>
          </p:nvSpPr>
          <p:spPr bwMode="auto">
            <a:xfrm>
              <a:off x="5946775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4" name="Freeform 91"/>
            <p:cNvSpPr>
              <a:spLocks/>
            </p:cNvSpPr>
            <p:nvPr/>
          </p:nvSpPr>
          <p:spPr bwMode="auto">
            <a:xfrm>
              <a:off x="7664450" y="3095625"/>
              <a:ext cx="115888" cy="339725"/>
            </a:xfrm>
            <a:custGeom>
              <a:avLst/>
              <a:gdLst>
                <a:gd name="T0" fmla="*/ 2147483647 w 73"/>
                <a:gd name="T1" fmla="*/ 0 h 214"/>
                <a:gd name="T2" fmla="*/ 0 w 73"/>
                <a:gd name="T3" fmla="*/ 2147483647 h 214"/>
                <a:gd name="T4" fmla="*/ 2147483647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72" y="0"/>
                  </a:moveTo>
                  <a:lnTo>
                    <a:pt x="0" y="213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5" name="Freeform 92"/>
            <p:cNvSpPr>
              <a:spLocks/>
            </p:cNvSpPr>
            <p:nvPr/>
          </p:nvSpPr>
          <p:spPr bwMode="auto">
            <a:xfrm>
              <a:off x="7664450" y="3317875"/>
              <a:ext cx="63500" cy="117475"/>
            </a:xfrm>
            <a:custGeom>
              <a:avLst/>
              <a:gdLst>
                <a:gd name="T0" fmla="*/ 2147483647 w 40"/>
                <a:gd name="T1" fmla="*/ 2147483647 h 74"/>
                <a:gd name="T2" fmla="*/ 0 w 40"/>
                <a:gd name="T3" fmla="*/ 2147483647 h 74"/>
                <a:gd name="T4" fmla="*/ 2147483647 w 40"/>
                <a:gd name="T5" fmla="*/ 0 h 74"/>
                <a:gd name="T6" fmla="*/ 2147483647 w 40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6" name="Freeform 93"/>
            <p:cNvSpPr>
              <a:spLocks/>
            </p:cNvSpPr>
            <p:nvPr/>
          </p:nvSpPr>
          <p:spPr bwMode="auto">
            <a:xfrm>
              <a:off x="8002588" y="3095625"/>
              <a:ext cx="112712" cy="339725"/>
            </a:xfrm>
            <a:custGeom>
              <a:avLst/>
              <a:gdLst>
                <a:gd name="T0" fmla="*/ 0 w 71"/>
                <a:gd name="T1" fmla="*/ 0 h 214"/>
                <a:gd name="T2" fmla="*/ 2147483647 w 71"/>
                <a:gd name="T3" fmla="*/ 2147483647 h 214"/>
                <a:gd name="T4" fmla="*/ 0 w 71"/>
                <a:gd name="T5" fmla="*/ 0 h 214"/>
                <a:gd name="T6" fmla="*/ 0 60000 65536"/>
                <a:gd name="T7" fmla="*/ 0 60000 65536"/>
                <a:gd name="T8" fmla="*/ 0 60000 65536"/>
                <a:gd name="T9" fmla="*/ 0 w 71"/>
                <a:gd name="T10" fmla="*/ 0 h 214"/>
                <a:gd name="T11" fmla="*/ 71 w 7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214">
                  <a:moveTo>
                    <a:pt x="0" y="0"/>
                  </a:moveTo>
                  <a:lnTo>
                    <a:pt x="70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7" name="Freeform 94"/>
            <p:cNvSpPr>
              <a:spLocks/>
            </p:cNvSpPr>
            <p:nvPr/>
          </p:nvSpPr>
          <p:spPr bwMode="auto">
            <a:xfrm>
              <a:off x="8053388" y="3317875"/>
              <a:ext cx="61912" cy="117475"/>
            </a:xfrm>
            <a:custGeom>
              <a:avLst/>
              <a:gdLst>
                <a:gd name="T0" fmla="*/ 2147483647 w 39"/>
                <a:gd name="T1" fmla="*/ 0 h 74"/>
                <a:gd name="T2" fmla="*/ 2147483647 w 39"/>
                <a:gd name="T3" fmla="*/ 2147483647 h 74"/>
                <a:gd name="T4" fmla="*/ 0 w 39"/>
                <a:gd name="T5" fmla="*/ 2147483647 h 74"/>
                <a:gd name="T6" fmla="*/ 2147483647 w 3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3" y="0"/>
                  </a:moveTo>
                  <a:lnTo>
                    <a:pt x="38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8" name="Freeform 95"/>
            <p:cNvSpPr>
              <a:spLocks/>
            </p:cNvSpPr>
            <p:nvPr/>
          </p:nvSpPr>
          <p:spPr bwMode="auto">
            <a:xfrm>
              <a:off x="7891463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9" name="Freeform 96"/>
            <p:cNvSpPr>
              <a:spLocks/>
            </p:cNvSpPr>
            <p:nvPr/>
          </p:nvSpPr>
          <p:spPr bwMode="auto">
            <a:xfrm>
              <a:off x="7861300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0" name="Freeform 97"/>
            <p:cNvSpPr>
              <a:spLocks/>
            </p:cNvSpPr>
            <p:nvPr/>
          </p:nvSpPr>
          <p:spPr bwMode="auto">
            <a:xfrm>
              <a:off x="1992313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1" name="Freeform 98"/>
            <p:cNvSpPr>
              <a:spLocks/>
            </p:cNvSpPr>
            <p:nvPr/>
          </p:nvSpPr>
          <p:spPr bwMode="auto">
            <a:xfrm>
              <a:off x="2117725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2" name="Freeform 99"/>
            <p:cNvSpPr>
              <a:spLocks/>
            </p:cNvSpPr>
            <p:nvPr/>
          </p:nvSpPr>
          <p:spPr bwMode="auto">
            <a:xfrm>
              <a:off x="2244725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3" name="Freeform 100"/>
            <p:cNvSpPr>
              <a:spLocks/>
            </p:cNvSpPr>
            <p:nvPr/>
          </p:nvSpPr>
          <p:spPr bwMode="auto">
            <a:xfrm>
              <a:off x="3892550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4" name="Freeform 101"/>
            <p:cNvSpPr>
              <a:spLocks/>
            </p:cNvSpPr>
            <p:nvPr/>
          </p:nvSpPr>
          <p:spPr bwMode="auto">
            <a:xfrm>
              <a:off x="4019550" y="3532188"/>
              <a:ext cx="55563" cy="285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0 h 18"/>
                <a:gd name="T4" fmla="*/ 0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5" name="Freeform 102"/>
            <p:cNvSpPr>
              <a:spLocks/>
            </p:cNvSpPr>
            <p:nvPr/>
          </p:nvSpPr>
          <p:spPr bwMode="auto">
            <a:xfrm>
              <a:off x="4144963" y="3532188"/>
              <a:ext cx="58737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6" name="Freeform 103"/>
            <p:cNvSpPr>
              <a:spLocks/>
            </p:cNvSpPr>
            <p:nvPr/>
          </p:nvSpPr>
          <p:spPr bwMode="auto">
            <a:xfrm>
              <a:off x="5807075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7" name="Freeform 104"/>
            <p:cNvSpPr>
              <a:spLocks/>
            </p:cNvSpPr>
            <p:nvPr/>
          </p:nvSpPr>
          <p:spPr bwMode="auto">
            <a:xfrm>
              <a:off x="5932488" y="3532188"/>
              <a:ext cx="60325" cy="2857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0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7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8" name="Freeform 105"/>
            <p:cNvSpPr>
              <a:spLocks/>
            </p:cNvSpPr>
            <p:nvPr/>
          </p:nvSpPr>
          <p:spPr bwMode="auto">
            <a:xfrm>
              <a:off x="6061075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9" name="Freeform 106"/>
            <p:cNvSpPr>
              <a:spLocks/>
            </p:cNvSpPr>
            <p:nvPr/>
          </p:nvSpPr>
          <p:spPr bwMode="auto">
            <a:xfrm>
              <a:off x="7735888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0" name="Freeform 107"/>
            <p:cNvSpPr>
              <a:spLocks/>
            </p:cNvSpPr>
            <p:nvPr/>
          </p:nvSpPr>
          <p:spPr bwMode="auto">
            <a:xfrm>
              <a:off x="7861300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19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1" name="Freeform 108"/>
            <p:cNvSpPr>
              <a:spLocks/>
            </p:cNvSpPr>
            <p:nvPr/>
          </p:nvSpPr>
          <p:spPr bwMode="auto">
            <a:xfrm>
              <a:off x="7988300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2" name="Freeform 109"/>
            <p:cNvSpPr>
              <a:spLocks/>
            </p:cNvSpPr>
            <p:nvPr/>
          </p:nvSpPr>
          <p:spPr bwMode="auto">
            <a:xfrm>
              <a:off x="6819900" y="2982913"/>
              <a:ext cx="58738" cy="30162"/>
            </a:xfrm>
            <a:custGeom>
              <a:avLst/>
              <a:gdLst>
                <a:gd name="T0" fmla="*/ 2147483647 w 37"/>
                <a:gd name="T1" fmla="*/ 2147483647 h 19"/>
                <a:gd name="T2" fmla="*/ 2147483647 w 37"/>
                <a:gd name="T3" fmla="*/ 0 h 19"/>
                <a:gd name="T4" fmla="*/ 0 w 37"/>
                <a:gd name="T5" fmla="*/ 2147483647 h 19"/>
                <a:gd name="T6" fmla="*/ 2147483647 w 37"/>
                <a:gd name="T7" fmla="*/ 2147483647 h 19"/>
                <a:gd name="T8" fmla="*/ 2147483647 w 3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3" name="Freeform 110"/>
            <p:cNvSpPr>
              <a:spLocks/>
            </p:cNvSpPr>
            <p:nvPr/>
          </p:nvSpPr>
          <p:spPr bwMode="auto">
            <a:xfrm>
              <a:off x="6946900" y="2982913"/>
              <a:ext cx="57150" cy="30162"/>
            </a:xfrm>
            <a:custGeom>
              <a:avLst/>
              <a:gdLst>
                <a:gd name="T0" fmla="*/ 2147483647 w 36"/>
                <a:gd name="T1" fmla="*/ 2147483647 h 19"/>
                <a:gd name="T2" fmla="*/ 2147483647 w 36"/>
                <a:gd name="T3" fmla="*/ 0 h 19"/>
                <a:gd name="T4" fmla="*/ 0 w 36"/>
                <a:gd name="T5" fmla="*/ 2147483647 h 19"/>
                <a:gd name="T6" fmla="*/ 2147483647 w 36"/>
                <a:gd name="T7" fmla="*/ 2147483647 h 19"/>
                <a:gd name="T8" fmla="*/ 2147483647 w 36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4" name="Freeform 111"/>
            <p:cNvSpPr>
              <a:spLocks/>
            </p:cNvSpPr>
            <p:nvPr/>
          </p:nvSpPr>
          <p:spPr bwMode="auto">
            <a:xfrm>
              <a:off x="7073900" y="2982913"/>
              <a:ext cx="58738" cy="30162"/>
            </a:xfrm>
            <a:custGeom>
              <a:avLst/>
              <a:gdLst>
                <a:gd name="T0" fmla="*/ 2147483647 w 37"/>
                <a:gd name="T1" fmla="*/ 2147483647 h 19"/>
                <a:gd name="T2" fmla="*/ 2147483647 w 37"/>
                <a:gd name="T3" fmla="*/ 0 h 19"/>
                <a:gd name="T4" fmla="*/ 0 w 37"/>
                <a:gd name="T5" fmla="*/ 2147483647 h 19"/>
                <a:gd name="T6" fmla="*/ 2147483647 w 37"/>
                <a:gd name="T7" fmla="*/ 2147483647 h 19"/>
                <a:gd name="T8" fmla="*/ 2147483647 w 3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5" name="Freeform 112"/>
            <p:cNvSpPr>
              <a:spLocks/>
            </p:cNvSpPr>
            <p:nvPr/>
          </p:nvSpPr>
          <p:spPr bwMode="auto">
            <a:xfrm>
              <a:off x="4808538" y="2324100"/>
              <a:ext cx="55562" cy="285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0 h 18"/>
                <a:gd name="T4" fmla="*/ 0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6" name="Freeform 113"/>
            <p:cNvSpPr>
              <a:spLocks/>
            </p:cNvSpPr>
            <p:nvPr/>
          </p:nvSpPr>
          <p:spPr bwMode="auto">
            <a:xfrm>
              <a:off x="4932363" y="2324100"/>
              <a:ext cx="60325" cy="2857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0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8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19" y="17"/>
                  </a:lnTo>
                  <a:lnTo>
                    <a:pt x="37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7" name="Freeform 114"/>
            <p:cNvSpPr>
              <a:spLocks/>
            </p:cNvSpPr>
            <p:nvPr/>
          </p:nvSpPr>
          <p:spPr bwMode="auto">
            <a:xfrm>
              <a:off x="5060950" y="2324100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8" name="Freeform 115"/>
            <p:cNvSpPr>
              <a:spLocks/>
            </p:cNvSpPr>
            <p:nvPr/>
          </p:nvSpPr>
          <p:spPr bwMode="auto">
            <a:xfrm>
              <a:off x="2962275" y="2970213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9" name="Freeform 116"/>
            <p:cNvSpPr>
              <a:spLocks/>
            </p:cNvSpPr>
            <p:nvPr/>
          </p:nvSpPr>
          <p:spPr bwMode="auto">
            <a:xfrm>
              <a:off x="3090863" y="2970213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0" name="Freeform 117"/>
            <p:cNvSpPr>
              <a:spLocks/>
            </p:cNvSpPr>
            <p:nvPr/>
          </p:nvSpPr>
          <p:spPr bwMode="auto">
            <a:xfrm>
              <a:off x="3216275" y="2970213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1" name="Freeform 121"/>
            <p:cNvSpPr>
              <a:spLocks/>
            </p:cNvSpPr>
            <p:nvPr/>
          </p:nvSpPr>
          <p:spPr bwMode="auto">
            <a:xfrm>
              <a:off x="795338" y="3262313"/>
              <a:ext cx="7800975" cy="1587"/>
            </a:xfrm>
            <a:custGeom>
              <a:avLst/>
              <a:gdLst>
                <a:gd name="T0" fmla="*/ 0 w 4914"/>
                <a:gd name="T1" fmla="*/ 0 h 1"/>
                <a:gd name="T2" fmla="*/ 2147483647 w 4914"/>
                <a:gd name="T3" fmla="*/ 0 h 1"/>
                <a:gd name="T4" fmla="*/ 0 w 4914"/>
                <a:gd name="T5" fmla="*/ 0 h 1"/>
                <a:gd name="T6" fmla="*/ 0 60000 65536"/>
                <a:gd name="T7" fmla="*/ 0 60000 65536"/>
                <a:gd name="T8" fmla="*/ 0 60000 65536"/>
                <a:gd name="T9" fmla="*/ 0 w 4914"/>
                <a:gd name="T10" fmla="*/ 0 h 1"/>
                <a:gd name="T11" fmla="*/ 4914 w 49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14" h="1">
                  <a:moveTo>
                    <a:pt x="0" y="0"/>
                  </a:moveTo>
                  <a:lnTo>
                    <a:pt x="491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234D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2" name="Freeform 122"/>
            <p:cNvSpPr>
              <a:spLocks/>
            </p:cNvSpPr>
            <p:nvPr/>
          </p:nvSpPr>
          <p:spPr bwMode="auto">
            <a:xfrm>
              <a:off x="1931988" y="3640138"/>
              <a:ext cx="69850" cy="187325"/>
            </a:xfrm>
            <a:custGeom>
              <a:avLst/>
              <a:gdLst>
                <a:gd name="T0" fmla="*/ 2147483647 w 44"/>
                <a:gd name="T1" fmla="*/ 0 h 118"/>
                <a:gd name="T2" fmla="*/ 2147483647 w 44"/>
                <a:gd name="T3" fmla="*/ 2147483647 h 118"/>
                <a:gd name="T4" fmla="*/ 2147483647 w 44"/>
                <a:gd name="T5" fmla="*/ 2147483647 h 118"/>
                <a:gd name="T6" fmla="*/ 2147483647 w 44"/>
                <a:gd name="T7" fmla="*/ 2147483647 h 118"/>
                <a:gd name="T8" fmla="*/ 0 w 44"/>
                <a:gd name="T9" fmla="*/ 2147483647 h 118"/>
                <a:gd name="T10" fmla="*/ 2147483647 w 44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8"/>
                <a:gd name="T20" fmla="*/ 44 w 44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8">
                  <a:moveTo>
                    <a:pt x="9" y="0"/>
                  </a:moveTo>
                  <a:lnTo>
                    <a:pt x="19" y="11"/>
                  </a:lnTo>
                  <a:lnTo>
                    <a:pt x="43" y="62"/>
                  </a:lnTo>
                  <a:lnTo>
                    <a:pt x="9" y="108"/>
                  </a:lnTo>
                  <a:lnTo>
                    <a:pt x="0" y="11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3" name="Freeform 123"/>
            <p:cNvSpPr>
              <a:spLocks/>
            </p:cNvSpPr>
            <p:nvPr/>
          </p:nvSpPr>
          <p:spPr bwMode="auto">
            <a:xfrm>
              <a:off x="1931988" y="37322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0 w 66"/>
                <a:gd name="T3" fmla="*/ 2147483647 h 60"/>
                <a:gd name="T4" fmla="*/ 2147483647 w 66"/>
                <a:gd name="T5" fmla="*/ 0 h 60"/>
                <a:gd name="T6" fmla="*/ 2147483647 w 66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0"/>
                <a:gd name="T14" fmla="*/ 66 w 6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0">
                  <a:moveTo>
                    <a:pt x="65" y="26"/>
                  </a:moveTo>
                  <a:lnTo>
                    <a:pt x="0" y="59"/>
                  </a:lnTo>
                  <a:lnTo>
                    <a:pt x="42" y="0"/>
                  </a:lnTo>
                  <a:lnTo>
                    <a:pt x="65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52" name="Rectangle 124"/>
            <p:cNvSpPr>
              <a:spLocks noChangeArrowheads="1"/>
            </p:cNvSpPr>
            <p:nvPr/>
          </p:nvSpPr>
          <p:spPr bwMode="auto">
            <a:xfrm>
              <a:off x="1834916" y="1948158"/>
              <a:ext cx="914400" cy="52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Non-leaf Pages</a:t>
              </a:r>
            </a:p>
          </p:txBody>
        </p:sp>
        <p:sp>
          <p:nvSpPr>
            <p:cNvPr id="15455" name="Rectangle 127"/>
            <p:cNvSpPr>
              <a:spLocks noChangeArrowheads="1"/>
            </p:cNvSpPr>
            <p:nvPr/>
          </p:nvSpPr>
          <p:spPr bwMode="auto">
            <a:xfrm>
              <a:off x="719138" y="3309902"/>
              <a:ext cx="728662" cy="52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Leaf Pages</a:t>
              </a:r>
            </a:p>
          </p:txBody>
        </p:sp>
        <p:sp>
          <p:nvSpPr>
            <p:cNvPr id="19546" name="Line 128"/>
            <p:cNvSpPr>
              <a:spLocks noChangeShapeType="1"/>
            </p:cNvSpPr>
            <p:nvPr/>
          </p:nvSpPr>
          <p:spPr bwMode="auto">
            <a:xfrm>
              <a:off x="2862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7" name="Line 129"/>
            <p:cNvSpPr>
              <a:spLocks noChangeShapeType="1"/>
            </p:cNvSpPr>
            <p:nvPr/>
          </p:nvSpPr>
          <p:spPr bwMode="auto">
            <a:xfrm>
              <a:off x="4767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8" name="Line 130"/>
            <p:cNvSpPr>
              <a:spLocks noChangeShapeType="1"/>
            </p:cNvSpPr>
            <p:nvPr/>
          </p:nvSpPr>
          <p:spPr bwMode="auto">
            <a:xfrm>
              <a:off x="6672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159"/>
          <p:cNvGrpSpPr/>
          <p:nvPr/>
        </p:nvGrpSpPr>
        <p:grpSpPr>
          <a:xfrm>
            <a:off x="428625" y="1525128"/>
            <a:ext cx="4495800" cy="1676400"/>
            <a:chOff x="4495800" y="1524000"/>
            <a:chExt cx="4495800" cy="16764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156"/>
            <p:cNvGrpSpPr/>
            <p:nvPr/>
          </p:nvGrpSpPr>
          <p:grpSpPr>
            <a:xfrm>
              <a:off x="4495800" y="1524000"/>
              <a:ext cx="4495800" cy="1676400"/>
              <a:chOff x="2057400" y="1066800"/>
              <a:chExt cx="4495800" cy="1676400"/>
            </a:xfrm>
          </p:grpSpPr>
          <p:sp>
            <p:nvSpPr>
              <p:cNvPr id="156" name="Oval Callout 155"/>
              <p:cNvSpPr/>
              <p:nvPr/>
            </p:nvSpPr>
            <p:spPr bwMode="auto">
              <a:xfrm>
                <a:off x="2057400" y="1066800"/>
                <a:ext cx="4495800" cy="1676400"/>
              </a:xfrm>
              <a:prstGeom prst="wedgeEllipseCallout">
                <a:avLst>
                  <a:gd name="adj1" fmla="val 1933"/>
                  <a:gd name="adj2" fmla="val 102991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" name="Group 154"/>
              <p:cNvGrpSpPr/>
              <p:nvPr/>
            </p:nvGrpSpPr>
            <p:grpSpPr>
              <a:xfrm>
                <a:off x="2514600" y="1103376"/>
                <a:ext cx="3531413" cy="1361236"/>
                <a:chOff x="5486400" y="2017776"/>
                <a:chExt cx="3531413" cy="1361236"/>
              </a:xfrm>
            </p:grpSpPr>
            <p:sp>
              <p:nvSpPr>
                <p:cNvPr id="134" name="Rectangle 133"/>
                <p:cNvSpPr/>
                <p:nvPr/>
              </p:nvSpPr>
              <p:spPr bwMode="auto">
                <a:xfrm>
                  <a:off x="5486400" y="2590800"/>
                  <a:ext cx="3810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P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0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136" name="Straight Arrow Connector 135"/>
                <p:cNvCxnSpPr/>
                <p:nvPr/>
              </p:nvCxnSpPr>
              <p:spPr bwMode="auto">
                <a:xfrm rot="16200000" flipH="1">
                  <a:off x="5504965" y="3178730"/>
                  <a:ext cx="366795" cy="572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med" len="lg"/>
                </a:ln>
                <a:effectLst/>
              </p:spPr>
            </p:cxnSp>
            <p:sp>
              <p:nvSpPr>
                <p:cNvPr id="138" name="Rectangle 137"/>
                <p:cNvSpPr/>
                <p:nvPr/>
              </p:nvSpPr>
              <p:spPr bwMode="auto">
                <a:xfrm>
                  <a:off x="5867400" y="2590800"/>
                  <a:ext cx="381000" cy="533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K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6248400" y="2590800"/>
                  <a:ext cx="3810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P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141" name="Straight Arrow Connector 140"/>
                <p:cNvCxnSpPr/>
                <p:nvPr/>
              </p:nvCxnSpPr>
              <p:spPr bwMode="auto">
                <a:xfrm rot="16200000" flipH="1">
                  <a:off x="6266965" y="3178730"/>
                  <a:ext cx="366795" cy="572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med" len="lg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 bwMode="auto">
                <a:xfrm>
                  <a:off x="6629400" y="2590800"/>
                  <a:ext cx="381000" cy="533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K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7010400" y="2590800"/>
                  <a:ext cx="3810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P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0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144" name="Straight Arrow Connector 143"/>
                <p:cNvCxnSpPr/>
                <p:nvPr/>
              </p:nvCxnSpPr>
              <p:spPr bwMode="auto">
                <a:xfrm rot="16200000" flipH="1">
                  <a:off x="7027746" y="3192751"/>
                  <a:ext cx="366795" cy="572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med" len="lg"/>
                </a:ln>
                <a:effectLst/>
              </p:spPr>
            </p:cxnSp>
            <p:sp>
              <p:nvSpPr>
                <p:cNvPr id="145" name="Rectangle 144"/>
                <p:cNvSpPr/>
                <p:nvPr/>
              </p:nvSpPr>
              <p:spPr bwMode="auto">
                <a:xfrm>
                  <a:off x="7390181" y="2592629"/>
                  <a:ext cx="8382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.  .  .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8228381" y="2592629"/>
                  <a:ext cx="381000" cy="533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K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m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8609381" y="2592629"/>
                  <a:ext cx="3810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P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m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149" name="Straight Arrow Connector 148"/>
                <p:cNvCxnSpPr/>
                <p:nvPr/>
              </p:nvCxnSpPr>
              <p:spPr bwMode="auto">
                <a:xfrm rot="16200000" flipH="1">
                  <a:off x="8627946" y="3180559"/>
                  <a:ext cx="366795" cy="572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med" len="lg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8199730" y="2518258"/>
                  <a:ext cx="818083" cy="68762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7153656" y="2017776"/>
                  <a:ext cx="127163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95000"/>
                          <a:lumOff val="5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Index entry</a:t>
                  </a:r>
                </a:p>
              </p:txBody>
            </p:sp>
            <p:cxnSp>
              <p:nvCxnSpPr>
                <p:cNvPr id="153" name="Straight Arrow Connector 152"/>
                <p:cNvCxnSpPr/>
                <p:nvPr/>
              </p:nvCxnSpPr>
              <p:spPr bwMode="auto">
                <a:xfrm rot="16200000" flipH="1">
                  <a:off x="8073849" y="2372259"/>
                  <a:ext cx="269443" cy="231036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  <a:round/>
                  <a:headEnd type="none" w="sm" len="sm"/>
                  <a:tailEnd type="arrow" w="sm" len="med"/>
                </a:ln>
                <a:effectLst/>
              </p:spPr>
            </p:cxnSp>
          </p:grpSp>
        </p:grpSp>
        <p:sp>
          <p:nvSpPr>
            <p:cNvPr id="159" name="TextBox 158"/>
            <p:cNvSpPr txBox="1"/>
            <p:nvPr/>
          </p:nvSpPr>
          <p:spPr>
            <a:xfrm>
              <a:off x="4876800" y="1828800"/>
              <a:ext cx="168777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A non-leaf page</a:t>
              </a:r>
            </a:p>
          </p:txBody>
        </p:sp>
      </p:grpSp>
      <p:sp>
        <p:nvSpPr>
          <p:cNvPr id="115" name="Rectangle 5"/>
          <p:cNvSpPr>
            <a:spLocks noChangeArrowheads="1"/>
          </p:cNvSpPr>
          <p:nvPr/>
        </p:nvSpPr>
        <p:spPr bwMode="auto">
          <a:xfrm>
            <a:off x="442912" y="5766094"/>
            <a:ext cx="8258175" cy="828675"/>
          </a:xfrm>
          <a:prstGeom prst="rect">
            <a:avLst/>
          </a:prstGeom>
          <a:solidFill>
            <a:srgbClr val="EBDEF6"/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Leaf pages contain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 entries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and are chained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&amp; next)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Non-leaf pages contain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index entries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direct searches:</a:t>
            </a:r>
          </a:p>
        </p:txBody>
      </p:sp>
      <p:sp>
        <p:nvSpPr>
          <p:cNvPr id="8" name="Left Brace 7"/>
          <p:cNvSpPr/>
          <p:nvPr/>
        </p:nvSpPr>
        <p:spPr bwMode="auto">
          <a:xfrm>
            <a:off x="1257300" y="3228749"/>
            <a:ext cx="155575" cy="1709737"/>
          </a:xfrm>
          <a:prstGeom prst="leftBrace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" name="Rounded Rectangular Callout 111"/>
          <p:cNvSpPr/>
          <p:nvPr/>
        </p:nvSpPr>
        <p:spPr bwMode="auto">
          <a:xfrm>
            <a:off x="7389813" y="3690502"/>
            <a:ext cx="1325562" cy="773344"/>
          </a:xfrm>
          <a:prstGeom prst="wedgeRoundRectCallout">
            <a:avLst>
              <a:gd name="adj1" fmla="val 4512"/>
              <a:gd name="adj2" fmla="val 161694"/>
              <a:gd name="adj3" fmla="val 16667"/>
            </a:avLst>
          </a:prstGeom>
          <a:solidFill>
            <a:srgbClr val="0070C0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4572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Contains data entries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136516" y="2091626"/>
            <a:ext cx="2666339" cy="1281343"/>
          </a:xfrm>
          <a:prstGeom prst="wedgeRoundRectCallout">
            <a:avLst>
              <a:gd name="adj1" fmla="val 4727"/>
              <a:gd name="adj2" fmla="val 110749"/>
              <a:gd name="adj3" fmla="val 16667"/>
            </a:avLst>
          </a:prstGeom>
          <a:solidFill>
            <a:srgbClr val="3792A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tree node generally occupies one disk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C7CDA-1F6F-4BC9-9E4E-97C42C50A128}"/>
              </a:ext>
            </a:extLst>
          </p:cNvPr>
          <p:cNvSpPr txBox="1"/>
          <p:nvPr/>
        </p:nvSpPr>
        <p:spPr>
          <a:xfrm>
            <a:off x="5321484" y="436732"/>
            <a:ext cx="3454793" cy="1373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t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SEARCH:  Follow the pointers to descend the tree to find the matching data entries in a leaf page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49102" y="2976889"/>
            <a:ext cx="1298723" cy="841685"/>
          </a:xfrm>
          <a:prstGeom prst="wedgeRoundRectCallout">
            <a:avLst>
              <a:gd name="adj1" fmla="val 63406"/>
              <a:gd name="adj2" fmla="val -56299"/>
              <a:gd name="adj3" fmla="val 16667"/>
            </a:avLst>
          </a:prstGeom>
          <a:solidFill>
            <a:srgbClr val="FF717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Follow this pointer if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K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≤ value &lt;K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126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96716" y="177389"/>
            <a:ext cx="4607218" cy="1143000"/>
          </a:xfrm>
        </p:spPr>
        <p:txBody>
          <a:bodyPr/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B+ Tree Indexes</a:t>
            </a:r>
          </a:p>
        </p:txBody>
      </p:sp>
      <p:grpSp>
        <p:nvGrpSpPr>
          <p:cNvPr id="19459" name="Group 131"/>
          <p:cNvGrpSpPr>
            <a:grpSpLocks/>
          </p:cNvGrpSpPr>
          <p:nvPr/>
        </p:nvGrpSpPr>
        <p:grpSpPr bwMode="auto">
          <a:xfrm>
            <a:off x="304800" y="3228749"/>
            <a:ext cx="7877175" cy="2420937"/>
            <a:chOff x="719138" y="1409700"/>
            <a:chExt cx="7877175" cy="2420893"/>
          </a:xfrm>
        </p:grpSpPr>
        <p:sp>
          <p:nvSpPr>
            <p:cNvPr id="15368" name="Freeform 40"/>
            <p:cNvSpPr>
              <a:spLocks/>
            </p:cNvSpPr>
            <p:nvPr/>
          </p:nvSpPr>
          <p:spPr bwMode="auto">
            <a:xfrm>
              <a:off x="147161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69" name="Freeform 41"/>
            <p:cNvSpPr>
              <a:spLocks/>
            </p:cNvSpPr>
            <p:nvPr/>
          </p:nvSpPr>
          <p:spPr bwMode="auto">
            <a:xfrm>
              <a:off x="237331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0" name="Freeform 42"/>
            <p:cNvSpPr>
              <a:spLocks/>
            </p:cNvSpPr>
            <p:nvPr/>
          </p:nvSpPr>
          <p:spPr bwMode="auto">
            <a:xfrm>
              <a:off x="3386138" y="3433725"/>
              <a:ext cx="452437" cy="225421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1" name="Freeform 43"/>
            <p:cNvSpPr>
              <a:spLocks/>
            </p:cNvSpPr>
            <p:nvPr/>
          </p:nvSpPr>
          <p:spPr bwMode="auto">
            <a:xfrm>
              <a:off x="4286250" y="3433725"/>
              <a:ext cx="452438" cy="225421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2" name="Freeform 44"/>
            <p:cNvSpPr>
              <a:spLocks/>
            </p:cNvSpPr>
            <p:nvPr/>
          </p:nvSpPr>
          <p:spPr bwMode="auto">
            <a:xfrm>
              <a:off x="530066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3" name="Freeform 45"/>
            <p:cNvSpPr>
              <a:spLocks/>
            </p:cNvSpPr>
            <p:nvPr/>
          </p:nvSpPr>
          <p:spPr bwMode="auto">
            <a:xfrm>
              <a:off x="6200775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4" name="Freeform 46"/>
            <p:cNvSpPr>
              <a:spLocks/>
            </p:cNvSpPr>
            <p:nvPr/>
          </p:nvSpPr>
          <p:spPr bwMode="auto">
            <a:xfrm>
              <a:off x="7215188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5" name="Freeform 47"/>
            <p:cNvSpPr>
              <a:spLocks/>
            </p:cNvSpPr>
            <p:nvPr/>
          </p:nvSpPr>
          <p:spPr bwMode="auto">
            <a:xfrm>
              <a:off x="8113713" y="3433725"/>
              <a:ext cx="454025" cy="225421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1" name="Freeform 48"/>
            <p:cNvSpPr>
              <a:spLocks/>
            </p:cNvSpPr>
            <p:nvPr/>
          </p:nvSpPr>
          <p:spPr bwMode="auto">
            <a:xfrm>
              <a:off x="1920875" y="2871788"/>
              <a:ext cx="454025" cy="225425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2" name="Freeform 49"/>
            <p:cNvSpPr>
              <a:spLocks/>
            </p:cNvSpPr>
            <p:nvPr/>
          </p:nvSpPr>
          <p:spPr bwMode="auto">
            <a:xfrm>
              <a:off x="3836988" y="2871788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3" name="Freeform 50"/>
            <p:cNvSpPr>
              <a:spLocks/>
            </p:cNvSpPr>
            <p:nvPr/>
          </p:nvSpPr>
          <p:spPr bwMode="auto">
            <a:xfrm>
              <a:off x="5749925" y="2871788"/>
              <a:ext cx="452438" cy="225425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4" name="Freeform 51"/>
            <p:cNvSpPr>
              <a:spLocks/>
            </p:cNvSpPr>
            <p:nvPr/>
          </p:nvSpPr>
          <p:spPr bwMode="auto">
            <a:xfrm>
              <a:off x="7664450" y="2871788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5" name="Freeform 52"/>
            <p:cNvSpPr>
              <a:spLocks/>
            </p:cNvSpPr>
            <p:nvPr/>
          </p:nvSpPr>
          <p:spPr bwMode="auto">
            <a:xfrm>
              <a:off x="6765925" y="2197100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6" name="Freeform 53"/>
            <p:cNvSpPr>
              <a:spLocks/>
            </p:cNvSpPr>
            <p:nvPr/>
          </p:nvSpPr>
          <p:spPr bwMode="auto">
            <a:xfrm>
              <a:off x="2933700" y="2197100"/>
              <a:ext cx="454025" cy="225425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7" name="Freeform 54"/>
            <p:cNvSpPr>
              <a:spLocks/>
            </p:cNvSpPr>
            <p:nvPr/>
          </p:nvSpPr>
          <p:spPr bwMode="auto">
            <a:xfrm>
              <a:off x="4737100" y="1409700"/>
              <a:ext cx="450850" cy="227013"/>
            </a:xfrm>
            <a:custGeom>
              <a:avLst/>
              <a:gdLst>
                <a:gd name="T0" fmla="*/ 0 w 284"/>
                <a:gd name="T1" fmla="*/ 2147483647 h 143"/>
                <a:gd name="T2" fmla="*/ 0 w 284"/>
                <a:gd name="T3" fmla="*/ 0 h 143"/>
                <a:gd name="T4" fmla="*/ 2147483647 w 284"/>
                <a:gd name="T5" fmla="*/ 0 h 143"/>
                <a:gd name="T6" fmla="*/ 2147483647 w 284"/>
                <a:gd name="T7" fmla="*/ 2147483647 h 143"/>
                <a:gd name="T8" fmla="*/ 0 w 284"/>
                <a:gd name="T9" fmla="*/ 214748364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3"/>
                <a:gd name="T17" fmla="*/ 284 w 28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3">
                  <a:moveTo>
                    <a:pt x="0" y="14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2"/>
                  </a:lnTo>
                  <a:lnTo>
                    <a:pt x="0" y="1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8" name="Freeform 55"/>
            <p:cNvSpPr>
              <a:spLocks/>
            </p:cNvSpPr>
            <p:nvPr/>
          </p:nvSpPr>
          <p:spPr bwMode="auto">
            <a:xfrm>
              <a:off x="3386138" y="1635125"/>
              <a:ext cx="1465262" cy="563563"/>
            </a:xfrm>
            <a:custGeom>
              <a:avLst/>
              <a:gdLst>
                <a:gd name="T0" fmla="*/ 2147483647 w 923"/>
                <a:gd name="T1" fmla="*/ 0 h 355"/>
                <a:gd name="T2" fmla="*/ 0 w 923"/>
                <a:gd name="T3" fmla="*/ 2147483647 h 355"/>
                <a:gd name="T4" fmla="*/ 2147483647 w 923"/>
                <a:gd name="T5" fmla="*/ 0 h 355"/>
                <a:gd name="T6" fmla="*/ 0 60000 65536"/>
                <a:gd name="T7" fmla="*/ 0 60000 65536"/>
                <a:gd name="T8" fmla="*/ 0 60000 65536"/>
                <a:gd name="T9" fmla="*/ 0 w 923"/>
                <a:gd name="T10" fmla="*/ 0 h 355"/>
                <a:gd name="T11" fmla="*/ 923 w 923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3" h="355">
                  <a:moveTo>
                    <a:pt x="922" y="0"/>
                  </a:moveTo>
                  <a:lnTo>
                    <a:pt x="0" y="354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9" name="Freeform 56"/>
            <p:cNvSpPr>
              <a:spLocks/>
            </p:cNvSpPr>
            <p:nvPr/>
          </p:nvSpPr>
          <p:spPr bwMode="auto">
            <a:xfrm>
              <a:off x="3386138" y="2128838"/>
              <a:ext cx="115887" cy="69850"/>
            </a:xfrm>
            <a:custGeom>
              <a:avLst/>
              <a:gdLst>
                <a:gd name="T0" fmla="*/ 2147483647 w 73"/>
                <a:gd name="T1" fmla="*/ 2147483647 h 44"/>
                <a:gd name="T2" fmla="*/ 0 w 73"/>
                <a:gd name="T3" fmla="*/ 2147483647 h 44"/>
                <a:gd name="T4" fmla="*/ 2147483647 w 73"/>
                <a:gd name="T5" fmla="*/ 0 h 44"/>
                <a:gd name="T6" fmla="*/ 2147483647 w 73"/>
                <a:gd name="T7" fmla="*/ 2147483647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4"/>
                <a:gd name="T14" fmla="*/ 73 w 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4">
                  <a:moveTo>
                    <a:pt x="72" y="34"/>
                  </a:moveTo>
                  <a:lnTo>
                    <a:pt x="0" y="43"/>
                  </a:lnTo>
                  <a:lnTo>
                    <a:pt x="59" y="0"/>
                  </a:lnTo>
                  <a:lnTo>
                    <a:pt x="72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0" name="Freeform 57"/>
            <p:cNvSpPr>
              <a:spLocks/>
            </p:cNvSpPr>
            <p:nvPr/>
          </p:nvSpPr>
          <p:spPr bwMode="auto">
            <a:xfrm>
              <a:off x="4962525" y="1635125"/>
              <a:ext cx="1588" cy="449263"/>
            </a:xfrm>
            <a:custGeom>
              <a:avLst/>
              <a:gdLst>
                <a:gd name="T0" fmla="*/ 0 w 1"/>
                <a:gd name="T1" fmla="*/ 0 h 283"/>
                <a:gd name="T2" fmla="*/ 0 w 1"/>
                <a:gd name="T3" fmla="*/ 2147483647 h 283"/>
                <a:gd name="T4" fmla="*/ 0 w 1"/>
                <a:gd name="T5" fmla="*/ 0 h 283"/>
                <a:gd name="T6" fmla="*/ 0 60000 65536"/>
                <a:gd name="T7" fmla="*/ 0 60000 65536"/>
                <a:gd name="T8" fmla="*/ 0 60000 65536"/>
                <a:gd name="T9" fmla="*/ 0 w 1"/>
                <a:gd name="T10" fmla="*/ 0 h 283"/>
                <a:gd name="T11" fmla="*/ 1 w 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3">
                  <a:moveTo>
                    <a:pt x="0" y="0"/>
                  </a:move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1" name="Freeform 58"/>
            <p:cNvSpPr>
              <a:spLocks/>
            </p:cNvSpPr>
            <p:nvPr/>
          </p:nvSpPr>
          <p:spPr bwMode="auto">
            <a:xfrm>
              <a:off x="4932363" y="1971675"/>
              <a:ext cx="60325" cy="112713"/>
            </a:xfrm>
            <a:custGeom>
              <a:avLst/>
              <a:gdLst>
                <a:gd name="T0" fmla="*/ 2147483647 w 38"/>
                <a:gd name="T1" fmla="*/ 0 h 71"/>
                <a:gd name="T2" fmla="*/ 2147483647 w 38"/>
                <a:gd name="T3" fmla="*/ 2147483647 h 71"/>
                <a:gd name="T4" fmla="*/ 0 w 38"/>
                <a:gd name="T5" fmla="*/ 0 h 71"/>
                <a:gd name="T6" fmla="*/ 2147483647 w 3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1"/>
                <a:gd name="T14" fmla="*/ 38 w 3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1">
                  <a:moveTo>
                    <a:pt x="37" y="0"/>
                  </a:moveTo>
                  <a:lnTo>
                    <a:pt x="19" y="7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2" name="Freeform 59"/>
            <p:cNvSpPr>
              <a:spLocks/>
            </p:cNvSpPr>
            <p:nvPr/>
          </p:nvSpPr>
          <p:spPr bwMode="auto">
            <a:xfrm>
              <a:off x="5073650" y="1635125"/>
              <a:ext cx="1693863" cy="563563"/>
            </a:xfrm>
            <a:custGeom>
              <a:avLst/>
              <a:gdLst>
                <a:gd name="T0" fmla="*/ 0 w 1067"/>
                <a:gd name="T1" fmla="*/ 0 h 355"/>
                <a:gd name="T2" fmla="*/ 2147483647 w 1067"/>
                <a:gd name="T3" fmla="*/ 2147483647 h 355"/>
                <a:gd name="T4" fmla="*/ 0 w 1067"/>
                <a:gd name="T5" fmla="*/ 0 h 355"/>
                <a:gd name="T6" fmla="*/ 0 60000 65536"/>
                <a:gd name="T7" fmla="*/ 0 60000 65536"/>
                <a:gd name="T8" fmla="*/ 0 60000 65536"/>
                <a:gd name="T9" fmla="*/ 0 w 1067"/>
                <a:gd name="T10" fmla="*/ 0 h 355"/>
                <a:gd name="T11" fmla="*/ 1067 w 1067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7" h="355">
                  <a:moveTo>
                    <a:pt x="0" y="0"/>
                  </a:moveTo>
                  <a:lnTo>
                    <a:pt x="1066" y="3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3" name="Freeform 60"/>
            <p:cNvSpPr>
              <a:spLocks/>
            </p:cNvSpPr>
            <p:nvPr/>
          </p:nvSpPr>
          <p:spPr bwMode="auto">
            <a:xfrm>
              <a:off x="6646863" y="2132013"/>
              <a:ext cx="120650" cy="66675"/>
            </a:xfrm>
            <a:custGeom>
              <a:avLst/>
              <a:gdLst>
                <a:gd name="T0" fmla="*/ 2147483647 w 76"/>
                <a:gd name="T1" fmla="*/ 0 h 42"/>
                <a:gd name="T2" fmla="*/ 2147483647 w 76"/>
                <a:gd name="T3" fmla="*/ 2147483647 h 42"/>
                <a:gd name="T4" fmla="*/ 0 w 76"/>
                <a:gd name="T5" fmla="*/ 2147483647 h 42"/>
                <a:gd name="T6" fmla="*/ 2147483647 w 7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2"/>
                <a:gd name="T14" fmla="*/ 76 w 7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2">
                  <a:moveTo>
                    <a:pt x="12" y="0"/>
                  </a:moveTo>
                  <a:lnTo>
                    <a:pt x="75" y="41"/>
                  </a:lnTo>
                  <a:lnTo>
                    <a:pt x="0" y="35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4" name="Freeform 61"/>
            <p:cNvSpPr>
              <a:spLocks/>
            </p:cNvSpPr>
            <p:nvPr/>
          </p:nvSpPr>
          <p:spPr bwMode="auto">
            <a:xfrm>
              <a:off x="2373313" y="2420938"/>
              <a:ext cx="676275" cy="452437"/>
            </a:xfrm>
            <a:custGeom>
              <a:avLst/>
              <a:gdLst>
                <a:gd name="T0" fmla="*/ 2147483647 w 426"/>
                <a:gd name="T1" fmla="*/ 0 h 285"/>
                <a:gd name="T2" fmla="*/ 0 w 426"/>
                <a:gd name="T3" fmla="*/ 2147483647 h 285"/>
                <a:gd name="T4" fmla="*/ 2147483647 w 426"/>
                <a:gd name="T5" fmla="*/ 0 h 285"/>
                <a:gd name="T6" fmla="*/ 0 60000 65536"/>
                <a:gd name="T7" fmla="*/ 0 60000 65536"/>
                <a:gd name="T8" fmla="*/ 0 60000 65536"/>
                <a:gd name="T9" fmla="*/ 0 w 426"/>
                <a:gd name="T10" fmla="*/ 0 h 285"/>
                <a:gd name="T11" fmla="*/ 426 w 42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285">
                  <a:moveTo>
                    <a:pt x="425" y="0"/>
                  </a:moveTo>
                  <a:lnTo>
                    <a:pt x="0" y="284"/>
                  </a:lnTo>
                  <a:lnTo>
                    <a:pt x="4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5" name="Freeform 62"/>
            <p:cNvSpPr>
              <a:spLocks/>
            </p:cNvSpPr>
            <p:nvPr/>
          </p:nvSpPr>
          <p:spPr bwMode="auto">
            <a:xfrm>
              <a:off x="2373313" y="2786063"/>
              <a:ext cx="109537" cy="87312"/>
            </a:xfrm>
            <a:custGeom>
              <a:avLst/>
              <a:gdLst>
                <a:gd name="T0" fmla="*/ 2147483647 w 69"/>
                <a:gd name="T1" fmla="*/ 2147483647 h 55"/>
                <a:gd name="T2" fmla="*/ 0 w 69"/>
                <a:gd name="T3" fmla="*/ 2147483647 h 55"/>
                <a:gd name="T4" fmla="*/ 2147483647 w 69"/>
                <a:gd name="T5" fmla="*/ 0 h 55"/>
                <a:gd name="T6" fmla="*/ 2147483647 w 69"/>
                <a:gd name="T7" fmla="*/ 2147483647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5"/>
                <a:gd name="T14" fmla="*/ 69 w 69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5">
                  <a:moveTo>
                    <a:pt x="68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6" name="Freeform 63"/>
            <p:cNvSpPr>
              <a:spLocks/>
            </p:cNvSpPr>
            <p:nvPr/>
          </p:nvSpPr>
          <p:spPr bwMode="auto">
            <a:xfrm>
              <a:off x="3273425" y="2420938"/>
              <a:ext cx="565150" cy="452437"/>
            </a:xfrm>
            <a:custGeom>
              <a:avLst/>
              <a:gdLst>
                <a:gd name="T0" fmla="*/ 0 w 356"/>
                <a:gd name="T1" fmla="*/ 0 h 285"/>
                <a:gd name="T2" fmla="*/ 2147483647 w 356"/>
                <a:gd name="T3" fmla="*/ 2147483647 h 285"/>
                <a:gd name="T4" fmla="*/ 0 w 356"/>
                <a:gd name="T5" fmla="*/ 0 h 285"/>
                <a:gd name="T6" fmla="*/ 0 60000 65536"/>
                <a:gd name="T7" fmla="*/ 0 60000 65536"/>
                <a:gd name="T8" fmla="*/ 0 60000 65536"/>
                <a:gd name="T9" fmla="*/ 0 w 356"/>
                <a:gd name="T10" fmla="*/ 0 h 285"/>
                <a:gd name="T11" fmla="*/ 356 w 35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285">
                  <a:moveTo>
                    <a:pt x="0" y="0"/>
                  </a:moveTo>
                  <a:lnTo>
                    <a:pt x="355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7" name="Freeform 64"/>
            <p:cNvSpPr>
              <a:spLocks/>
            </p:cNvSpPr>
            <p:nvPr/>
          </p:nvSpPr>
          <p:spPr bwMode="auto">
            <a:xfrm>
              <a:off x="3730625" y="2779713"/>
              <a:ext cx="107950" cy="93662"/>
            </a:xfrm>
            <a:custGeom>
              <a:avLst/>
              <a:gdLst>
                <a:gd name="T0" fmla="*/ 2147483647 w 68"/>
                <a:gd name="T1" fmla="*/ 0 h 59"/>
                <a:gd name="T2" fmla="*/ 2147483647 w 68"/>
                <a:gd name="T3" fmla="*/ 2147483647 h 59"/>
                <a:gd name="T4" fmla="*/ 0 w 68"/>
                <a:gd name="T5" fmla="*/ 2147483647 h 59"/>
                <a:gd name="T6" fmla="*/ 2147483647 w 6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9"/>
                <a:gd name="T14" fmla="*/ 68 w 6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9">
                  <a:moveTo>
                    <a:pt x="22" y="0"/>
                  </a:moveTo>
                  <a:lnTo>
                    <a:pt x="67" y="58"/>
                  </a:lnTo>
                  <a:lnTo>
                    <a:pt x="0" y="27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8" name="Freeform 65"/>
            <p:cNvSpPr>
              <a:spLocks/>
            </p:cNvSpPr>
            <p:nvPr/>
          </p:nvSpPr>
          <p:spPr bwMode="auto">
            <a:xfrm>
              <a:off x="3160713" y="2420938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7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9" name="Freeform 66"/>
            <p:cNvSpPr>
              <a:spLocks/>
            </p:cNvSpPr>
            <p:nvPr/>
          </p:nvSpPr>
          <p:spPr bwMode="auto">
            <a:xfrm>
              <a:off x="3132138" y="2644775"/>
              <a:ext cx="58737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0" name="Freeform 67"/>
            <p:cNvSpPr>
              <a:spLocks/>
            </p:cNvSpPr>
            <p:nvPr/>
          </p:nvSpPr>
          <p:spPr bwMode="auto">
            <a:xfrm>
              <a:off x="6200775" y="2420938"/>
              <a:ext cx="677863" cy="452437"/>
            </a:xfrm>
            <a:custGeom>
              <a:avLst/>
              <a:gdLst>
                <a:gd name="T0" fmla="*/ 2147483647 w 427"/>
                <a:gd name="T1" fmla="*/ 0 h 285"/>
                <a:gd name="T2" fmla="*/ 0 w 427"/>
                <a:gd name="T3" fmla="*/ 2147483647 h 285"/>
                <a:gd name="T4" fmla="*/ 2147483647 w 427"/>
                <a:gd name="T5" fmla="*/ 0 h 285"/>
                <a:gd name="T6" fmla="*/ 0 60000 65536"/>
                <a:gd name="T7" fmla="*/ 0 60000 65536"/>
                <a:gd name="T8" fmla="*/ 0 60000 65536"/>
                <a:gd name="T9" fmla="*/ 0 w 427"/>
                <a:gd name="T10" fmla="*/ 0 h 285"/>
                <a:gd name="T11" fmla="*/ 427 w 427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" h="285">
                  <a:moveTo>
                    <a:pt x="426" y="0"/>
                  </a:moveTo>
                  <a:lnTo>
                    <a:pt x="0" y="284"/>
                  </a:lnTo>
                  <a:lnTo>
                    <a:pt x="4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1" name="Freeform 68"/>
            <p:cNvSpPr>
              <a:spLocks/>
            </p:cNvSpPr>
            <p:nvPr/>
          </p:nvSpPr>
          <p:spPr bwMode="auto">
            <a:xfrm>
              <a:off x="6200775" y="2786063"/>
              <a:ext cx="111125" cy="87312"/>
            </a:xfrm>
            <a:custGeom>
              <a:avLst/>
              <a:gdLst>
                <a:gd name="T0" fmla="*/ 2147483647 w 70"/>
                <a:gd name="T1" fmla="*/ 2147483647 h 55"/>
                <a:gd name="T2" fmla="*/ 0 w 70"/>
                <a:gd name="T3" fmla="*/ 2147483647 h 55"/>
                <a:gd name="T4" fmla="*/ 2147483647 w 70"/>
                <a:gd name="T5" fmla="*/ 0 h 55"/>
                <a:gd name="T6" fmla="*/ 2147483647 w 70"/>
                <a:gd name="T7" fmla="*/ 2147483647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55"/>
                <a:gd name="T14" fmla="*/ 70 w 7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55">
                  <a:moveTo>
                    <a:pt x="69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2" name="Freeform 69"/>
            <p:cNvSpPr>
              <a:spLocks/>
            </p:cNvSpPr>
            <p:nvPr/>
          </p:nvSpPr>
          <p:spPr bwMode="auto">
            <a:xfrm>
              <a:off x="7102475" y="2420938"/>
              <a:ext cx="563563" cy="452437"/>
            </a:xfrm>
            <a:custGeom>
              <a:avLst/>
              <a:gdLst>
                <a:gd name="T0" fmla="*/ 0 w 355"/>
                <a:gd name="T1" fmla="*/ 0 h 285"/>
                <a:gd name="T2" fmla="*/ 2147483647 w 355"/>
                <a:gd name="T3" fmla="*/ 2147483647 h 285"/>
                <a:gd name="T4" fmla="*/ 0 w 355"/>
                <a:gd name="T5" fmla="*/ 0 h 285"/>
                <a:gd name="T6" fmla="*/ 0 60000 65536"/>
                <a:gd name="T7" fmla="*/ 0 60000 65536"/>
                <a:gd name="T8" fmla="*/ 0 60000 65536"/>
                <a:gd name="T9" fmla="*/ 0 w 355"/>
                <a:gd name="T10" fmla="*/ 0 h 285"/>
                <a:gd name="T11" fmla="*/ 355 w 355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85">
                  <a:moveTo>
                    <a:pt x="0" y="0"/>
                  </a:moveTo>
                  <a:lnTo>
                    <a:pt x="354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3" name="Freeform 70"/>
            <p:cNvSpPr>
              <a:spLocks/>
            </p:cNvSpPr>
            <p:nvPr/>
          </p:nvSpPr>
          <p:spPr bwMode="auto">
            <a:xfrm>
              <a:off x="7561263" y="2779713"/>
              <a:ext cx="104775" cy="93662"/>
            </a:xfrm>
            <a:custGeom>
              <a:avLst/>
              <a:gdLst>
                <a:gd name="T0" fmla="*/ 2147483647 w 66"/>
                <a:gd name="T1" fmla="*/ 0 h 59"/>
                <a:gd name="T2" fmla="*/ 2147483647 w 66"/>
                <a:gd name="T3" fmla="*/ 2147483647 h 59"/>
                <a:gd name="T4" fmla="*/ 0 w 66"/>
                <a:gd name="T5" fmla="*/ 2147483647 h 59"/>
                <a:gd name="T6" fmla="*/ 2147483647 w 6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9"/>
                <a:gd name="T14" fmla="*/ 66 w 6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9">
                  <a:moveTo>
                    <a:pt x="21" y="0"/>
                  </a:moveTo>
                  <a:lnTo>
                    <a:pt x="65" y="58"/>
                  </a:lnTo>
                  <a:lnTo>
                    <a:pt x="0" y="2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4" name="Freeform 71"/>
            <p:cNvSpPr>
              <a:spLocks/>
            </p:cNvSpPr>
            <p:nvPr/>
          </p:nvSpPr>
          <p:spPr bwMode="auto">
            <a:xfrm>
              <a:off x="6989763" y="2420938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7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5" name="Freeform 72"/>
            <p:cNvSpPr>
              <a:spLocks/>
            </p:cNvSpPr>
            <p:nvPr/>
          </p:nvSpPr>
          <p:spPr bwMode="auto">
            <a:xfrm>
              <a:off x="6961188" y="2644775"/>
              <a:ext cx="58737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6" name="Freeform 73"/>
            <p:cNvSpPr>
              <a:spLocks/>
            </p:cNvSpPr>
            <p:nvPr/>
          </p:nvSpPr>
          <p:spPr bwMode="auto">
            <a:xfrm>
              <a:off x="1920875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7" name="Freeform 74"/>
            <p:cNvSpPr>
              <a:spLocks/>
            </p:cNvSpPr>
            <p:nvPr/>
          </p:nvSpPr>
          <p:spPr bwMode="auto">
            <a:xfrm>
              <a:off x="1920875" y="3317875"/>
              <a:ext cx="65088" cy="117475"/>
            </a:xfrm>
            <a:custGeom>
              <a:avLst/>
              <a:gdLst>
                <a:gd name="T0" fmla="*/ 2147483647 w 41"/>
                <a:gd name="T1" fmla="*/ 2147483647 h 74"/>
                <a:gd name="T2" fmla="*/ 0 w 41"/>
                <a:gd name="T3" fmla="*/ 2147483647 h 74"/>
                <a:gd name="T4" fmla="*/ 2147483647 w 41"/>
                <a:gd name="T5" fmla="*/ 0 h 74"/>
                <a:gd name="T6" fmla="*/ 2147483647 w 41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40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4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8" name="Freeform 75"/>
            <p:cNvSpPr>
              <a:spLocks/>
            </p:cNvSpPr>
            <p:nvPr/>
          </p:nvSpPr>
          <p:spPr bwMode="auto">
            <a:xfrm>
              <a:off x="2259013" y="3095625"/>
              <a:ext cx="115887" cy="339725"/>
            </a:xfrm>
            <a:custGeom>
              <a:avLst/>
              <a:gdLst>
                <a:gd name="T0" fmla="*/ 0 w 73"/>
                <a:gd name="T1" fmla="*/ 0 h 214"/>
                <a:gd name="T2" fmla="*/ 2147483647 w 73"/>
                <a:gd name="T3" fmla="*/ 2147483647 h 214"/>
                <a:gd name="T4" fmla="*/ 0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0" y="0"/>
                  </a:moveTo>
                  <a:lnTo>
                    <a:pt x="72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9" name="Freeform 76"/>
            <p:cNvSpPr>
              <a:spLocks/>
            </p:cNvSpPr>
            <p:nvPr/>
          </p:nvSpPr>
          <p:spPr bwMode="auto">
            <a:xfrm>
              <a:off x="2309813" y="3317875"/>
              <a:ext cx="65087" cy="117475"/>
            </a:xfrm>
            <a:custGeom>
              <a:avLst/>
              <a:gdLst>
                <a:gd name="T0" fmla="*/ 2147483647 w 41"/>
                <a:gd name="T1" fmla="*/ 0 h 74"/>
                <a:gd name="T2" fmla="*/ 2147483647 w 41"/>
                <a:gd name="T3" fmla="*/ 2147483647 h 74"/>
                <a:gd name="T4" fmla="*/ 0 w 41"/>
                <a:gd name="T5" fmla="*/ 2147483647 h 74"/>
                <a:gd name="T6" fmla="*/ 2147483647 w 4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33" y="0"/>
                  </a:moveTo>
                  <a:lnTo>
                    <a:pt x="40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0" name="Freeform 77"/>
            <p:cNvSpPr>
              <a:spLocks/>
            </p:cNvSpPr>
            <p:nvPr/>
          </p:nvSpPr>
          <p:spPr bwMode="auto">
            <a:xfrm>
              <a:off x="2144713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1" name="Freeform 78"/>
            <p:cNvSpPr>
              <a:spLocks/>
            </p:cNvSpPr>
            <p:nvPr/>
          </p:nvSpPr>
          <p:spPr bwMode="auto">
            <a:xfrm>
              <a:off x="2117725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7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2" name="Freeform 79"/>
            <p:cNvSpPr>
              <a:spLocks/>
            </p:cNvSpPr>
            <p:nvPr/>
          </p:nvSpPr>
          <p:spPr bwMode="auto">
            <a:xfrm>
              <a:off x="3836988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3" name="Freeform 80"/>
            <p:cNvSpPr>
              <a:spLocks/>
            </p:cNvSpPr>
            <p:nvPr/>
          </p:nvSpPr>
          <p:spPr bwMode="auto">
            <a:xfrm>
              <a:off x="3836988" y="3317875"/>
              <a:ext cx="61912" cy="117475"/>
            </a:xfrm>
            <a:custGeom>
              <a:avLst/>
              <a:gdLst>
                <a:gd name="T0" fmla="*/ 2147483647 w 39"/>
                <a:gd name="T1" fmla="*/ 2147483647 h 74"/>
                <a:gd name="T2" fmla="*/ 0 w 39"/>
                <a:gd name="T3" fmla="*/ 2147483647 h 74"/>
                <a:gd name="T4" fmla="*/ 2147483647 w 39"/>
                <a:gd name="T5" fmla="*/ 0 h 74"/>
                <a:gd name="T6" fmla="*/ 2147483647 w 39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8" y="10"/>
                  </a:moveTo>
                  <a:lnTo>
                    <a:pt x="0" y="73"/>
                  </a:lnTo>
                  <a:lnTo>
                    <a:pt x="5" y="0"/>
                  </a:lnTo>
                  <a:lnTo>
                    <a:pt x="38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4" name="Freeform 81"/>
            <p:cNvSpPr>
              <a:spLocks/>
            </p:cNvSpPr>
            <p:nvPr/>
          </p:nvSpPr>
          <p:spPr bwMode="auto">
            <a:xfrm>
              <a:off x="4173538" y="3095625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7 w 72"/>
                <a:gd name="T3" fmla="*/ 2147483647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5" name="Freeform 82"/>
            <p:cNvSpPr>
              <a:spLocks/>
            </p:cNvSpPr>
            <p:nvPr/>
          </p:nvSpPr>
          <p:spPr bwMode="auto">
            <a:xfrm>
              <a:off x="4224338" y="3317875"/>
              <a:ext cx="63500" cy="117475"/>
            </a:xfrm>
            <a:custGeom>
              <a:avLst/>
              <a:gdLst>
                <a:gd name="T0" fmla="*/ 2147483647 w 40"/>
                <a:gd name="T1" fmla="*/ 0 h 74"/>
                <a:gd name="T2" fmla="*/ 2147483647 w 40"/>
                <a:gd name="T3" fmla="*/ 2147483647 h 74"/>
                <a:gd name="T4" fmla="*/ 0 w 40"/>
                <a:gd name="T5" fmla="*/ 2147483647 h 74"/>
                <a:gd name="T6" fmla="*/ 2147483647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6" name="Freeform 83"/>
            <p:cNvSpPr>
              <a:spLocks/>
            </p:cNvSpPr>
            <p:nvPr/>
          </p:nvSpPr>
          <p:spPr bwMode="auto">
            <a:xfrm>
              <a:off x="4060825" y="3095625"/>
              <a:ext cx="1588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7" name="Freeform 84"/>
            <p:cNvSpPr>
              <a:spLocks/>
            </p:cNvSpPr>
            <p:nvPr/>
          </p:nvSpPr>
          <p:spPr bwMode="auto">
            <a:xfrm>
              <a:off x="4032250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8" name="Freeform 85"/>
            <p:cNvSpPr>
              <a:spLocks/>
            </p:cNvSpPr>
            <p:nvPr/>
          </p:nvSpPr>
          <p:spPr bwMode="auto">
            <a:xfrm>
              <a:off x="5749925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9" name="Freeform 86"/>
            <p:cNvSpPr>
              <a:spLocks/>
            </p:cNvSpPr>
            <p:nvPr/>
          </p:nvSpPr>
          <p:spPr bwMode="auto">
            <a:xfrm>
              <a:off x="5749925" y="3317875"/>
              <a:ext cx="63500" cy="117475"/>
            </a:xfrm>
            <a:custGeom>
              <a:avLst/>
              <a:gdLst>
                <a:gd name="T0" fmla="*/ 2147483647 w 40"/>
                <a:gd name="T1" fmla="*/ 2147483647 h 74"/>
                <a:gd name="T2" fmla="*/ 0 w 40"/>
                <a:gd name="T3" fmla="*/ 2147483647 h 74"/>
                <a:gd name="T4" fmla="*/ 2147483647 w 40"/>
                <a:gd name="T5" fmla="*/ 0 h 74"/>
                <a:gd name="T6" fmla="*/ 2147483647 w 40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0" name="Freeform 87"/>
            <p:cNvSpPr>
              <a:spLocks/>
            </p:cNvSpPr>
            <p:nvPr/>
          </p:nvSpPr>
          <p:spPr bwMode="auto">
            <a:xfrm>
              <a:off x="6088063" y="3095625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7 w 72"/>
                <a:gd name="T3" fmla="*/ 2147483647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1" name="Freeform 88"/>
            <p:cNvSpPr>
              <a:spLocks/>
            </p:cNvSpPr>
            <p:nvPr/>
          </p:nvSpPr>
          <p:spPr bwMode="auto">
            <a:xfrm>
              <a:off x="6138863" y="3317875"/>
              <a:ext cx="63500" cy="117475"/>
            </a:xfrm>
            <a:custGeom>
              <a:avLst/>
              <a:gdLst>
                <a:gd name="T0" fmla="*/ 2147483647 w 40"/>
                <a:gd name="T1" fmla="*/ 0 h 74"/>
                <a:gd name="T2" fmla="*/ 2147483647 w 40"/>
                <a:gd name="T3" fmla="*/ 2147483647 h 74"/>
                <a:gd name="T4" fmla="*/ 0 w 40"/>
                <a:gd name="T5" fmla="*/ 2147483647 h 74"/>
                <a:gd name="T6" fmla="*/ 2147483647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2" name="Freeform 89"/>
            <p:cNvSpPr>
              <a:spLocks/>
            </p:cNvSpPr>
            <p:nvPr/>
          </p:nvSpPr>
          <p:spPr bwMode="auto">
            <a:xfrm>
              <a:off x="5976938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3" name="Freeform 90"/>
            <p:cNvSpPr>
              <a:spLocks/>
            </p:cNvSpPr>
            <p:nvPr/>
          </p:nvSpPr>
          <p:spPr bwMode="auto">
            <a:xfrm>
              <a:off x="5946775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4" name="Freeform 91"/>
            <p:cNvSpPr>
              <a:spLocks/>
            </p:cNvSpPr>
            <p:nvPr/>
          </p:nvSpPr>
          <p:spPr bwMode="auto">
            <a:xfrm>
              <a:off x="7664450" y="3095625"/>
              <a:ext cx="115888" cy="339725"/>
            </a:xfrm>
            <a:custGeom>
              <a:avLst/>
              <a:gdLst>
                <a:gd name="T0" fmla="*/ 2147483647 w 73"/>
                <a:gd name="T1" fmla="*/ 0 h 214"/>
                <a:gd name="T2" fmla="*/ 0 w 73"/>
                <a:gd name="T3" fmla="*/ 2147483647 h 214"/>
                <a:gd name="T4" fmla="*/ 2147483647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72" y="0"/>
                  </a:moveTo>
                  <a:lnTo>
                    <a:pt x="0" y="213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5" name="Freeform 92"/>
            <p:cNvSpPr>
              <a:spLocks/>
            </p:cNvSpPr>
            <p:nvPr/>
          </p:nvSpPr>
          <p:spPr bwMode="auto">
            <a:xfrm>
              <a:off x="7664450" y="3317875"/>
              <a:ext cx="63500" cy="117475"/>
            </a:xfrm>
            <a:custGeom>
              <a:avLst/>
              <a:gdLst>
                <a:gd name="T0" fmla="*/ 2147483647 w 40"/>
                <a:gd name="T1" fmla="*/ 2147483647 h 74"/>
                <a:gd name="T2" fmla="*/ 0 w 40"/>
                <a:gd name="T3" fmla="*/ 2147483647 h 74"/>
                <a:gd name="T4" fmla="*/ 2147483647 w 40"/>
                <a:gd name="T5" fmla="*/ 0 h 74"/>
                <a:gd name="T6" fmla="*/ 2147483647 w 40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6" name="Freeform 93"/>
            <p:cNvSpPr>
              <a:spLocks/>
            </p:cNvSpPr>
            <p:nvPr/>
          </p:nvSpPr>
          <p:spPr bwMode="auto">
            <a:xfrm>
              <a:off x="8002588" y="3095625"/>
              <a:ext cx="112712" cy="339725"/>
            </a:xfrm>
            <a:custGeom>
              <a:avLst/>
              <a:gdLst>
                <a:gd name="T0" fmla="*/ 0 w 71"/>
                <a:gd name="T1" fmla="*/ 0 h 214"/>
                <a:gd name="T2" fmla="*/ 2147483647 w 71"/>
                <a:gd name="T3" fmla="*/ 2147483647 h 214"/>
                <a:gd name="T4" fmla="*/ 0 w 71"/>
                <a:gd name="T5" fmla="*/ 0 h 214"/>
                <a:gd name="T6" fmla="*/ 0 60000 65536"/>
                <a:gd name="T7" fmla="*/ 0 60000 65536"/>
                <a:gd name="T8" fmla="*/ 0 60000 65536"/>
                <a:gd name="T9" fmla="*/ 0 w 71"/>
                <a:gd name="T10" fmla="*/ 0 h 214"/>
                <a:gd name="T11" fmla="*/ 71 w 7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214">
                  <a:moveTo>
                    <a:pt x="0" y="0"/>
                  </a:moveTo>
                  <a:lnTo>
                    <a:pt x="70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7" name="Freeform 94"/>
            <p:cNvSpPr>
              <a:spLocks/>
            </p:cNvSpPr>
            <p:nvPr/>
          </p:nvSpPr>
          <p:spPr bwMode="auto">
            <a:xfrm>
              <a:off x="8053388" y="3317875"/>
              <a:ext cx="61912" cy="117475"/>
            </a:xfrm>
            <a:custGeom>
              <a:avLst/>
              <a:gdLst>
                <a:gd name="T0" fmla="*/ 2147483647 w 39"/>
                <a:gd name="T1" fmla="*/ 0 h 74"/>
                <a:gd name="T2" fmla="*/ 2147483647 w 39"/>
                <a:gd name="T3" fmla="*/ 2147483647 h 74"/>
                <a:gd name="T4" fmla="*/ 0 w 39"/>
                <a:gd name="T5" fmla="*/ 2147483647 h 74"/>
                <a:gd name="T6" fmla="*/ 2147483647 w 3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3" y="0"/>
                  </a:moveTo>
                  <a:lnTo>
                    <a:pt x="38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8" name="Freeform 95"/>
            <p:cNvSpPr>
              <a:spLocks/>
            </p:cNvSpPr>
            <p:nvPr/>
          </p:nvSpPr>
          <p:spPr bwMode="auto">
            <a:xfrm>
              <a:off x="7891463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9" name="Freeform 96"/>
            <p:cNvSpPr>
              <a:spLocks/>
            </p:cNvSpPr>
            <p:nvPr/>
          </p:nvSpPr>
          <p:spPr bwMode="auto">
            <a:xfrm>
              <a:off x="7861300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0" name="Freeform 97"/>
            <p:cNvSpPr>
              <a:spLocks/>
            </p:cNvSpPr>
            <p:nvPr/>
          </p:nvSpPr>
          <p:spPr bwMode="auto">
            <a:xfrm>
              <a:off x="1992313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1" name="Freeform 98"/>
            <p:cNvSpPr>
              <a:spLocks/>
            </p:cNvSpPr>
            <p:nvPr/>
          </p:nvSpPr>
          <p:spPr bwMode="auto">
            <a:xfrm>
              <a:off x="2117725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2" name="Freeform 99"/>
            <p:cNvSpPr>
              <a:spLocks/>
            </p:cNvSpPr>
            <p:nvPr/>
          </p:nvSpPr>
          <p:spPr bwMode="auto">
            <a:xfrm>
              <a:off x="2244725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3" name="Freeform 100"/>
            <p:cNvSpPr>
              <a:spLocks/>
            </p:cNvSpPr>
            <p:nvPr/>
          </p:nvSpPr>
          <p:spPr bwMode="auto">
            <a:xfrm>
              <a:off x="3892550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4" name="Freeform 101"/>
            <p:cNvSpPr>
              <a:spLocks/>
            </p:cNvSpPr>
            <p:nvPr/>
          </p:nvSpPr>
          <p:spPr bwMode="auto">
            <a:xfrm>
              <a:off x="4019550" y="3532188"/>
              <a:ext cx="55563" cy="285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0 h 18"/>
                <a:gd name="T4" fmla="*/ 0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5" name="Freeform 102"/>
            <p:cNvSpPr>
              <a:spLocks/>
            </p:cNvSpPr>
            <p:nvPr/>
          </p:nvSpPr>
          <p:spPr bwMode="auto">
            <a:xfrm>
              <a:off x="4144963" y="3532188"/>
              <a:ext cx="58737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6" name="Freeform 103"/>
            <p:cNvSpPr>
              <a:spLocks/>
            </p:cNvSpPr>
            <p:nvPr/>
          </p:nvSpPr>
          <p:spPr bwMode="auto">
            <a:xfrm>
              <a:off x="5807075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7" name="Freeform 104"/>
            <p:cNvSpPr>
              <a:spLocks/>
            </p:cNvSpPr>
            <p:nvPr/>
          </p:nvSpPr>
          <p:spPr bwMode="auto">
            <a:xfrm>
              <a:off x="5932488" y="3532188"/>
              <a:ext cx="60325" cy="2857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0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7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8" name="Freeform 105"/>
            <p:cNvSpPr>
              <a:spLocks/>
            </p:cNvSpPr>
            <p:nvPr/>
          </p:nvSpPr>
          <p:spPr bwMode="auto">
            <a:xfrm>
              <a:off x="6061075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9" name="Freeform 106"/>
            <p:cNvSpPr>
              <a:spLocks/>
            </p:cNvSpPr>
            <p:nvPr/>
          </p:nvSpPr>
          <p:spPr bwMode="auto">
            <a:xfrm>
              <a:off x="7735888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0" name="Freeform 107"/>
            <p:cNvSpPr>
              <a:spLocks/>
            </p:cNvSpPr>
            <p:nvPr/>
          </p:nvSpPr>
          <p:spPr bwMode="auto">
            <a:xfrm>
              <a:off x="7861300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19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1" name="Freeform 108"/>
            <p:cNvSpPr>
              <a:spLocks/>
            </p:cNvSpPr>
            <p:nvPr/>
          </p:nvSpPr>
          <p:spPr bwMode="auto">
            <a:xfrm>
              <a:off x="7988300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2" name="Freeform 109"/>
            <p:cNvSpPr>
              <a:spLocks/>
            </p:cNvSpPr>
            <p:nvPr/>
          </p:nvSpPr>
          <p:spPr bwMode="auto">
            <a:xfrm>
              <a:off x="6819900" y="2982913"/>
              <a:ext cx="58738" cy="30162"/>
            </a:xfrm>
            <a:custGeom>
              <a:avLst/>
              <a:gdLst>
                <a:gd name="T0" fmla="*/ 2147483647 w 37"/>
                <a:gd name="T1" fmla="*/ 2147483647 h 19"/>
                <a:gd name="T2" fmla="*/ 2147483647 w 37"/>
                <a:gd name="T3" fmla="*/ 0 h 19"/>
                <a:gd name="T4" fmla="*/ 0 w 37"/>
                <a:gd name="T5" fmla="*/ 2147483647 h 19"/>
                <a:gd name="T6" fmla="*/ 2147483647 w 37"/>
                <a:gd name="T7" fmla="*/ 2147483647 h 19"/>
                <a:gd name="T8" fmla="*/ 2147483647 w 3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3" name="Freeform 110"/>
            <p:cNvSpPr>
              <a:spLocks/>
            </p:cNvSpPr>
            <p:nvPr/>
          </p:nvSpPr>
          <p:spPr bwMode="auto">
            <a:xfrm>
              <a:off x="6946900" y="2982913"/>
              <a:ext cx="57150" cy="30162"/>
            </a:xfrm>
            <a:custGeom>
              <a:avLst/>
              <a:gdLst>
                <a:gd name="T0" fmla="*/ 2147483647 w 36"/>
                <a:gd name="T1" fmla="*/ 2147483647 h 19"/>
                <a:gd name="T2" fmla="*/ 2147483647 w 36"/>
                <a:gd name="T3" fmla="*/ 0 h 19"/>
                <a:gd name="T4" fmla="*/ 0 w 36"/>
                <a:gd name="T5" fmla="*/ 2147483647 h 19"/>
                <a:gd name="T6" fmla="*/ 2147483647 w 36"/>
                <a:gd name="T7" fmla="*/ 2147483647 h 19"/>
                <a:gd name="T8" fmla="*/ 2147483647 w 36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4" name="Freeform 111"/>
            <p:cNvSpPr>
              <a:spLocks/>
            </p:cNvSpPr>
            <p:nvPr/>
          </p:nvSpPr>
          <p:spPr bwMode="auto">
            <a:xfrm>
              <a:off x="7073900" y="2982913"/>
              <a:ext cx="58738" cy="30162"/>
            </a:xfrm>
            <a:custGeom>
              <a:avLst/>
              <a:gdLst>
                <a:gd name="T0" fmla="*/ 2147483647 w 37"/>
                <a:gd name="T1" fmla="*/ 2147483647 h 19"/>
                <a:gd name="T2" fmla="*/ 2147483647 w 37"/>
                <a:gd name="T3" fmla="*/ 0 h 19"/>
                <a:gd name="T4" fmla="*/ 0 w 37"/>
                <a:gd name="T5" fmla="*/ 2147483647 h 19"/>
                <a:gd name="T6" fmla="*/ 2147483647 w 37"/>
                <a:gd name="T7" fmla="*/ 2147483647 h 19"/>
                <a:gd name="T8" fmla="*/ 2147483647 w 3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5" name="Freeform 112"/>
            <p:cNvSpPr>
              <a:spLocks/>
            </p:cNvSpPr>
            <p:nvPr/>
          </p:nvSpPr>
          <p:spPr bwMode="auto">
            <a:xfrm>
              <a:off x="4808538" y="2324100"/>
              <a:ext cx="55562" cy="285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0 h 18"/>
                <a:gd name="T4" fmla="*/ 0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6" name="Freeform 113"/>
            <p:cNvSpPr>
              <a:spLocks/>
            </p:cNvSpPr>
            <p:nvPr/>
          </p:nvSpPr>
          <p:spPr bwMode="auto">
            <a:xfrm>
              <a:off x="4932363" y="2324100"/>
              <a:ext cx="60325" cy="2857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0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8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19" y="17"/>
                  </a:lnTo>
                  <a:lnTo>
                    <a:pt x="37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7" name="Freeform 114"/>
            <p:cNvSpPr>
              <a:spLocks/>
            </p:cNvSpPr>
            <p:nvPr/>
          </p:nvSpPr>
          <p:spPr bwMode="auto">
            <a:xfrm>
              <a:off x="5060950" y="2324100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8" name="Freeform 115"/>
            <p:cNvSpPr>
              <a:spLocks/>
            </p:cNvSpPr>
            <p:nvPr/>
          </p:nvSpPr>
          <p:spPr bwMode="auto">
            <a:xfrm>
              <a:off x="2962275" y="2970213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9" name="Freeform 116"/>
            <p:cNvSpPr>
              <a:spLocks/>
            </p:cNvSpPr>
            <p:nvPr/>
          </p:nvSpPr>
          <p:spPr bwMode="auto">
            <a:xfrm>
              <a:off x="3090863" y="2970213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0" name="Freeform 117"/>
            <p:cNvSpPr>
              <a:spLocks/>
            </p:cNvSpPr>
            <p:nvPr/>
          </p:nvSpPr>
          <p:spPr bwMode="auto">
            <a:xfrm>
              <a:off x="3216275" y="2970213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1" name="Freeform 121"/>
            <p:cNvSpPr>
              <a:spLocks/>
            </p:cNvSpPr>
            <p:nvPr/>
          </p:nvSpPr>
          <p:spPr bwMode="auto">
            <a:xfrm>
              <a:off x="795338" y="3262313"/>
              <a:ext cx="7800975" cy="1587"/>
            </a:xfrm>
            <a:custGeom>
              <a:avLst/>
              <a:gdLst>
                <a:gd name="T0" fmla="*/ 0 w 4914"/>
                <a:gd name="T1" fmla="*/ 0 h 1"/>
                <a:gd name="T2" fmla="*/ 2147483647 w 4914"/>
                <a:gd name="T3" fmla="*/ 0 h 1"/>
                <a:gd name="T4" fmla="*/ 0 w 4914"/>
                <a:gd name="T5" fmla="*/ 0 h 1"/>
                <a:gd name="T6" fmla="*/ 0 60000 65536"/>
                <a:gd name="T7" fmla="*/ 0 60000 65536"/>
                <a:gd name="T8" fmla="*/ 0 60000 65536"/>
                <a:gd name="T9" fmla="*/ 0 w 4914"/>
                <a:gd name="T10" fmla="*/ 0 h 1"/>
                <a:gd name="T11" fmla="*/ 4914 w 49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14" h="1">
                  <a:moveTo>
                    <a:pt x="0" y="0"/>
                  </a:moveTo>
                  <a:lnTo>
                    <a:pt x="491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234D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2" name="Freeform 122"/>
            <p:cNvSpPr>
              <a:spLocks/>
            </p:cNvSpPr>
            <p:nvPr/>
          </p:nvSpPr>
          <p:spPr bwMode="auto">
            <a:xfrm>
              <a:off x="1931988" y="3640138"/>
              <a:ext cx="69850" cy="187325"/>
            </a:xfrm>
            <a:custGeom>
              <a:avLst/>
              <a:gdLst>
                <a:gd name="T0" fmla="*/ 2147483647 w 44"/>
                <a:gd name="T1" fmla="*/ 0 h 118"/>
                <a:gd name="T2" fmla="*/ 2147483647 w 44"/>
                <a:gd name="T3" fmla="*/ 2147483647 h 118"/>
                <a:gd name="T4" fmla="*/ 2147483647 w 44"/>
                <a:gd name="T5" fmla="*/ 2147483647 h 118"/>
                <a:gd name="T6" fmla="*/ 2147483647 w 44"/>
                <a:gd name="T7" fmla="*/ 2147483647 h 118"/>
                <a:gd name="T8" fmla="*/ 0 w 44"/>
                <a:gd name="T9" fmla="*/ 2147483647 h 118"/>
                <a:gd name="T10" fmla="*/ 2147483647 w 44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8"/>
                <a:gd name="T20" fmla="*/ 44 w 44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8">
                  <a:moveTo>
                    <a:pt x="9" y="0"/>
                  </a:moveTo>
                  <a:lnTo>
                    <a:pt x="19" y="11"/>
                  </a:lnTo>
                  <a:lnTo>
                    <a:pt x="43" y="62"/>
                  </a:lnTo>
                  <a:lnTo>
                    <a:pt x="9" y="108"/>
                  </a:lnTo>
                  <a:lnTo>
                    <a:pt x="0" y="11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3" name="Freeform 123"/>
            <p:cNvSpPr>
              <a:spLocks/>
            </p:cNvSpPr>
            <p:nvPr/>
          </p:nvSpPr>
          <p:spPr bwMode="auto">
            <a:xfrm>
              <a:off x="1931988" y="37322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0 w 66"/>
                <a:gd name="T3" fmla="*/ 2147483647 h 60"/>
                <a:gd name="T4" fmla="*/ 2147483647 w 66"/>
                <a:gd name="T5" fmla="*/ 0 h 60"/>
                <a:gd name="T6" fmla="*/ 2147483647 w 66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0"/>
                <a:gd name="T14" fmla="*/ 66 w 6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0">
                  <a:moveTo>
                    <a:pt x="65" y="26"/>
                  </a:moveTo>
                  <a:lnTo>
                    <a:pt x="0" y="59"/>
                  </a:lnTo>
                  <a:lnTo>
                    <a:pt x="42" y="0"/>
                  </a:lnTo>
                  <a:lnTo>
                    <a:pt x="65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52" name="Rectangle 124"/>
            <p:cNvSpPr>
              <a:spLocks noChangeArrowheads="1"/>
            </p:cNvSpPr>
            <p:nvPr/>
          </p:nvSpPr>
          <p:spPr bwMode="auto">
            <a:xfrm>
              <a:off x="1834916" y="1948158"/>
              <a:ext cx="914400" cy="52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Non-leaf Pages</a:t>
              </a:r>
            </a:p>
          </p:txBody>
        </p:sp>
        <p:sp>
          <p:nvSpPr>
            <p:cNvPr id="15455" name="Rectangle 127"/>
            <p:cNvSpPr>
              <a:spLocks noChangeArrowheads="1"/>
            </p:cNvSpPr>
            <p:nvPr/>
          </p:nvSpPr>
          <p:spPr bwMode="auto">
            <a:xfrm>
              <a:off x="719138" y="3309902"/>
              <a:ext cx="728662" cy="52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Leaf Pages</a:t>
              </a:r>
            </a:p>
          </p:txBody>
        </p:sp>
        <p:sp>
          <p:nvSpPr>
            <p:cNvPr id="19546" name="Line 128"/>
            <p:cNvSpPr>
              <a:spLocks noChangeShapeType="1"/>
            </p:cNvSpPr>
            <p:nvPr/>
          </p:nvSpPr>
          <p:spPr bwMode="auto">
            <a:xfrm>
              <a:off x="2862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7" name="Line 129"/>
            <p:cNvSpPr>
              <a:spLocks noChangeShapeType="1"/>
            </p:cNvSpPr>
            <p:nvPr/>
          </p:nvSpPr>
          <p:spPr bwMode="auto">
            <a:xfrm>
              <a:off x="4767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8" name="Line 130"/>
            <p:cNvSpPr>
              <a:spLocks noChangeShapeType="1"/>
            </p:cNvSpPr>
            <p:nvPr/>
          </p:nvSpPr>
          <p:spPr bwMode="auto">
            <a:xfrm>
              <a:off x="6672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Left Brace 7"/>
          <p:cNvSpPr/>
          <p:nvPr/>
        </p:nvSpPr>
        <p:spPr bwMode="auto">
          <a:xfrm>
            <a:off x="1257300" y="3228749"/>
            <a:ext cx="155575" cy="1709737"/>
          </a:xfrm>
          <a:prstGeom prst="leftBrace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C7CDA-1F6F-4BC9-9E4E-97C42C50A128}"/>
              </a:ext>
            </a:extLst>
          </p:cNvPr>
          <p:cNvSpPr txBox="1"/>
          <p:nvPr/>
        </p:nvSpPr>
        <p:spPr>
          <a:xfrm>
            <a:off x="5321484" y="436732"/>
            <a:ext cx="3454793" cy="1373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t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SEARCH:  Follow the pointers to descend the tree to find the matching data entries in a leaf page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57275" y="5379852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382457" y="5387226"/>
            <a:ext cx="189962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1995487" y="5387226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317750" y="5391680"/>
            <a:ext cx="1587" cy="635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065719" y="5406478"/>
            <a:ext cx="132170" cy="627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4099589" y="5387226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4943013" y="5396233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5252576" y="5406478"/>
            <a:ext cx="75958" cy="613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6038133" y="5387226"/>
            <a:ext cx="53118" cy="6399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6846452" y="5421515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7729538" y="5393810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7984332" y="5411682"/>
            <a:ext cx="151606" cy="649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318206" y="2287996"/>
            <a:ext cx="1218667" cy="925885"/>
            <a:chOff x="4260289" y="2297426"/>
            <a:chExt cx="1218667" cy="925885"/>
          </a:xfrm>
        </p:grpSpPr>
        <p:cxnSp>
          <p:nvCxnSpPr>
            <p:cNvPr id="19" name="Straight Arrow Connector 18"/>
            <p:cNvCxnSpPr>
              <a:stCxn id="22" idx="2"/>
            </p:cNvCxnSpPr>
            <p:nvPr/>
          </p:nvCxnSpPr>
          <p:spPr>
            <a:xfrm flipH="1">
              <a:off x="4518025" y="2666758"/>
              <a:ext cx="351598" cy="55655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60289" y="2297426"/>
              <a:ext cx="1218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E47"/>
                  </a:solidFill>
                </a:rPr>
                <a:t>Search Key</a:t>
              </a: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5573252" y="6040750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E47"/>
                </a:solidFill>
              </a:rPr>
              <a:t>Record 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3258" y="1512164"/>
            <a:ext cx="326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/>
              <a:t>Index contains auxiliary information that directs searches to the desired data entries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4689009" y="3438852"/>
            <a:ext cx="1657816" cy="56850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H="1">
            <a:off x="5788025" y="4233907"/>
            <a:ext cx="679450" cy="4684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15373" idx="1"/>
          </p:cNvCxnSpPr>
          <p:nvPr/>
        </p:nvCxnSpPr>
        <p:spPr>
          <a:xfrm>
            <a:off x="5690808" y="4889621"/>
            <a:ext cx="95629" cy="3631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0555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001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B+ Tree Example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990600" y="4572000"/>
            <a:ext cx="7086600" cy="1828800"/>
          </a:xfrm>
          <a:solidFill>
            <a:schemeClr val="accent4">
              <a:lumMod val="10000"/>
              <a:lumOff val="9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Find       29* ?      All ≥ 16* and &lt; 30* ?</a:t>
            </a:r>
          </a:p>
          <a:p>
            <a:pPr eaLnBrk="1" fontAlgn="auto" hangingPunct="1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Insert/delete:  Find data entry in leaf, then change it. Need to adjust parent sometimes.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And change sometimes bubbles up the tree</a:t>
            </a:r>
          </a:p>
        </p:txBody>
      </p:sp>
      <p:grpSp>
        <p:nvGrpSpPr>
          <p:cNvPr id="20486" name="Group 104"/>
          <p:cNvGrpSpPr>
            <a:grpSpLocks/>
          </p:cNvGrpSpPr>
          <p:nvPr/>
        </p:nvGrpSpPr>
        <p:grpSpPr bwMode="auto">
          <a:xfrm>
            <a:off x="293688" y="914400"/>
            <a:ext cx="8366125" cy="3195638"/>
            <a:chOff x="293688" y="1154113"/>
            <a:chExt cx="8366125" cy="3195637"/>
          </a:xfrm>
        </p:grpSpPr>
        <p:sp>
          <p:nvSpPr>
            <p:cNvPr id="20487" name="Oval 2"/>
            <p:cNvSpPr>
              <a:spLocks noChangeArrowheads="1"/>
            </p:cNvSpPr>
            <p:nvPr/>
          </p:nvSpPr>
          <p:spPr bwMode="auto">
            <a:xfrm>
              <a:off x="65532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488" name="Oval 3"/>
            <p:cNvSpPr>
              <a:spLocks noChangeArrowheads="1"/>
            </p:cNvSpPr>
            <p:nvPr/>
          </p:nvSpPr>
          <p:spPr bwMode="auto">
            <a:xfrm>
              <a:off x="3505200" y="1676400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489" name="Oval 4"/>
            <p:cNvSpPr>
              <a:spLocks noChangeArrowheads="1"/>
            </p:cNvSpPr>
            <p:nvPr/>
          </p:nvSpPr>
          <p:spPr bwMode="auto">
            <a:xfrm>
              <a:off x="23622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490" name="Freeform 9"/>
            <p:cNvSpPr>
              <a:spLocks/>
            </p:cNvSpPr>
            <p:nvPr/>
          </p:nvSpPr>
          <p:spPr bwMode="auto">
            <a:xfrm>
              <a:off x="293688" y="4016375"/>
              <a:ext cx="327025" cy="325438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1" name="Freeform 10"/>
            <p:cNvSpPr>
              <a:spLocks/>
            </p:cNvSpPr>
            <p:nvPr/>
          </p:nvSpPr>
          <p:spPr bwMode="auto">
            <a:xfrm>
              <a:off x="619125" y="4016375"/>
              <a:ext cx="325438" cy="325438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2" name="Freeform 11"/>
            <p:cNvSpPr>
              <a:spLocks/>
            </p:cNvSpPr>
            <p:nvPr/>
          </p:nvSpPr>
          <p:spPr bwMode="auto">
            <a:xfrm>
              <a:off x="942975" y="4016375"/>
              <a:ext cx="327025" cy="325438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3" name="Freeform 12"/>
            <p:cNvSpPr>
              <a:spLocks/>
            </p:cNvSpPr>
            <p:nvPr/>
          </p:nvSpPr>
          <p:spPr bwMode="auto">
            <a:xfrm>
              <a:off x="1268413" y="4016375"/>
              <a:ext cx="325437" cy="325438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4" name="Rectangle 13"/>
            <p:cNvSpPr>
              <a:spLocks noChangeArrowheads="1"/>
            </p:cNvSpPr>
            <p:nvPr/>
          </p:nvSpPr>
          <p:spPr bwMode="auto">
            <a:xfrm>
              <a:off x="304800" y="399573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2*</a:t>
              </a:r>
            </a:p>
          </p:txBody>
        </p:sp>
        <p:sp>
          <p:nvSpPr>
            <p:cNvPr id="20495" name="Rectangle 14"/>
            <p:cNvSpPr>
              <a:spLocks noChangeArrowheads="1"/>
            </p:cNvSpPr>
            <p:nvPr/>
          </p:nvSpPr>
          <p:spPr bwMode="auto">
            <a:xfrm>
              <a:off x="630238" y="399573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3*</a:t>
              </a:r>
            </a:p>
          </p:txBody>
        </p:sp>
        <p:sp>
          <p:nvSpPr>
            <p:cNvPr id="20496" name="Freeform 15"/>
            <p:cNvSpPr>
              <a:spLocks/>
            </p:cNvSpPr>
            <p:nvPr/>
          </p:nvSpPr>
          <p:spPr bwMode="auto">
            <a:xfrm>
              <a:off x="3449638" y="1724025"/>
              <a:ext cx="487362" cy="404813"/>
            </a:xfrm>
            <a:custGeom>
              <a:avLst/>
              <a:gdLst>
                <a:gd name="T0" fmla="*/ 0 w 307"/>
                <a:gd name="T1" fmla="*/ 2147483647 h 255"/>
                <a:gd name="T2" fmla="*/ 0 w 307"/>
                <a:gd name="T3" fmla="*/ 0 h 255"/>
                <a:gd name="T4" fmla="*/ 2147483647 w 307"/>
                <a:gd name="T5" fmla="*/ 0 h 255"/>
                <a:gd name="T6" fmla="*/ 2147483647 w 307"/>
                <a:gd name="T7" fmla="*/ 2147483647 h 255"/>
                <a:gd name="T8" fmla="*/ 0 w 307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7" name="Freeform 16"/>
            <p:cNvSpPr>
              <a:spLocks/>
            </p:cNvSpPr>
            <p:nvPr/>
          </p:nvSpPr>
          <p:spPr bwMode="auto">
            <a:xfrm>
              <a:off x="3529013" y="1724025"/>
              <a:ext cx="1587" cy="404813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8" name="Freeform 17"/>
            <p:cNvSpPr>
              <a:spLocks/>
            </p:cNvSpPr>
            <p:nvPr/>
          </p:nvSpPr>
          <p:spPr bwMode="auto">
            <a:xfrm>
              <a:off x="3935413" y="1724025"/>
              <a:ext cx="488950" cy="404813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9" name="Freeform 18"/>
            <p:cNvSpPr>
              <a:spLocks/>
            </p:cNvSpPr>
            <p:nvPr/>
          </p:nvSpPr>
          <p:spPr bwMode="auto">
            <a:xfrm>
              <a:off x="4016375" y="1724025"/>
              <a:ext cx="1588" cy="404813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0" name="Freeform 19"/>
            <p:cNvSpPr>
              <a:spLocks/>
            </p:cNvSpPr>
            <p:nvPr/>
          </p:nvSpPr>
          <p:spPr bwMode="auto">
            <a:xfrm>
              <a:off x="4422775" y="1724025"/>
              <a:ext cx="488950" cy="404813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1" name="Freeform 20"/>
            <p:cNvSpPr>
              <a:spLocks/>
            </p:cNvSpPr>
            <p:nvPr/>
          </p:nvSpPr>
          <p:spPr bwMode="auto">
            <a:xfrm>
              <a:off x="4503738" y="1724025"/>
              <a:ext cx="1587" cy="404813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2" name="Freeform 21"/>
            <p:cNvSpPr>
              <a:spLocks/>
            </p:cNvSpPr>
            <p:nvPr/>
          </p:nvSpPr>
          <p:spPr bwMode="auto">
            <a:xfrm>
              <a:off x="4910138" y="1724025"/>
              <a:ext cx="488950" cy="404813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3" name="Freeform 22"/>
            <p:cNvSpPr>
              <a:spLocks/>
            </p:cNvSpPr>
            <p:nvPr/>
          </p:nvSpPr>
          <p:spPr bwMode="auto">
            <a:xfrm>
              <a:off x="4991100" y="1724025"/>
              <a:ext cx="1588" cy="404813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4" name="Freeform 23"/>
            <p:cNvSpPr>
              <a:spLocks/>
            </p:cNvSpPr>
            <p:nvPr/>
          </p:nvSpPr>
          <p:spPr bwMode="auto">
            <a:xfrm>
              <a:off x="5397500" y="1724025"/>
              <a:ext cx="82550" cy="404813"/>
            </a:xfrm>
            <a:custGeom>
              <a:avLst/>
              <a:gdLst>
                <a:gd name="T0" fmla="*/ 0 w 52"/>
                <a:gd name="T1" fmla="*/ 2147483647 h 255"/>
                <a:gd name="T2" fmla="*/ 0 w 52"/>
                <a:gd name="T3" fmla="*/ 0 h 255"/>
                <a:gd name="T4" fmla="*/ 2147483647 w 52"/>
                <a:gd name="T5" fmla="*/ 0 h 255"/>
                <a:gd name="T6" fmla="*/ 2147483647 w 52"/>
                <a:gd name="T7" fmla="*/ 2147483647 h 255"/>
                <a:gd name="T8" fmla="*/ 0 w 52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5" name="Freeform 24"/>
            <p:cNvSpPr>
              <a:spLocks/>
            </p:cNvSpPr>
            <p:nvPr/>
          </p:nvSpPr>
          <p:spPr bwMode="auto">
            <a:xfrm>
              <a:off x="3074988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6" name="Freeform 25"/>
            <p:cNvSpPr>
              <a:spLocks/>
            </p:cNvSpPr>
            <p:nvPr/>
          </p:nvSpPr>
          <p:spPr bwMode="auto">
            <a:xfrm>
              <a:off x="3400425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7" name="Freeform 26"/>
            <p:cNvSpPr>
              <a:spLocks/>
            </p:cNvSpPr>
            <p:nvPr/>
          </p:nvSpPr>
          <p:spPr bwMode="auto">
            <a:xfrm>
              <a:off x="3725863" y="4024313"/>
              <a:ext cx="325437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8" name="Freeform 27"/>
            <p:cNvSpPr>
              <a:spLocks/>
            </p:cNvSpPr>
            <p:nvPr/>
          </p:nvSpPr>
          <p:spPr bwMode="auto">
            <a:xfrm>
              <a:off x="4049713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9" name="Freeform 28"/>
            <p:cNvSpPr>
              <a:spLocks/>
            </p:cNvSpPr>
            <p:nvPr/>
          </p:nvSpPr>
          <p:spPr bwMode="auto">
            <a:xfrm>
              <a:off x="4486275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0" name="Freeform 29"/>
            <p:cNvSpPr>
              <a:spLocks/>
            </p:cNvSpPr>
            <p:nvPr/>
          </p:nvSpPr>
          <p:spPr bwMode="auto">
            <a:xfrm>
              <a:off x="4811713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1" name="Freeform 30"/>
            <p:cNvSpPr>
              <a:spLocks/>
            </p:cNvSpPr>
            <p:nvPr/>
          </p:nvSpPr>
          <p:spPr bwMode="auto">
            <a:xfrm>
              <a:off x="5137150" y="4024313"/>
              <a:ext cx="323850" cy="325437"/>
            </a:xfrm>
            <a:custGeom>
              <a:avLst/>
              <a:gdLst>
                <a:gd name="T0" fmla="*/ 0 w 204"/>
                <a:gd name="T1" fmla="*/ 2147483647 h 205"/>
                <a:gd name="T2" fmla="*/ 0 w 204"/>
                <a:gd name="T3" fmla="*/ 0 h 205"/>
                <a:gd name="T4" fmla="*/ 2147483647 w 204"/>
                <a:gd name="T5" fmla="*/ 0 h 205"/>
                <a:gd name="T6" fmla="*/ 2147483647 w 204"/>
                <a:gd name="T7" fmla="*/ 2147483647 h 205"/>
                <a:gd name="T8" fmla="*/ 0 w 204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05"/>
                <a:gd name="T17" fmla="*/ 204 w 20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05">
                  <a:moveTo>
                    <a:pt x="0" y="20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2" name="Freeform 31"/>
            <p:cNvSpPr>
              <a:spLocks/>
            </p:cNvSpPr>
            <p:nvPr/>
          </p:nvSpPr>
          <p:spPr bwMode="auto">
            <a:xfrm>
              <a:off x="5459413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3" name="Freeform 32"/>
            <p:cNvSpPr>
              <a:spLocks/>
            </p:cNvSpPr>
            <p:nvPr/>
          </p:nvSpPr>
          <p:spPr bwMode="auto">
            <a:xfrm>
              <a:off x="5897563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4" name="Freeform 33"/>
            <p:cNvSpPr>
              <a:spLocks/>
            </p:cNvSpPr>
            <p:nvPr/>
          </p:nvSpPr>
          <p:spPr bwMode="auto">
            <a:xfrm>
              <a:off x="6223000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5" name="Freeform 34"/>
            <p:cNvSpPr>
              <a:spLocks/>
            </p:cNvSpPr>
            <p:nvPr/>
          </p:nvSpPr>
          <p:spPr bwMode="auto">
            <a:xfrm>
              <a:off x="6546850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6" name="Freeform 35"/>
            <p:cNvSpPr>
              <a:spLocks/>
            </p:cNvSpPr>
            <p:nvPr/>
          </p:nvSpPr>
          <p:spPr bwMode="auto">
            <a:xfrm>
              <a:off x="6870700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7" name="Freeform 36"/>
            <p:cNvSpPr>
              <a:spLocks/>
            </p:cNvSpPr>
            <p:nvPr/>
          </p:nvSpPr>
          <p:spPr bwMode="auto">
            <a:xfrm>
              <a:off x="7297738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8" name="Freeform 37"/>
            <p:cNvSpPr>
              <a:spLocks/>
            </p:cNvSpPr>
            <p:nvPr/>
          </p:nvSpPr>
          <p:spPr bwMode="auto">
            <a:xfrm>
              <a:off x="7623175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9" name="Freeform 38"/>
            <p:cNvSpPr>
              <a:spLocks/>
            </p:cNvSpPr>
            <p:nvPr/>
          </p:nvSpPr>
          <p:spPr bwMode="auto">
            <a:xfrm>
              <a:off x="7947025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0" name="Freeform 39"/>
            <p:cNvSpPr>
              <a:spLocks/>
            </p:cNvSpPr>
            <p:nvPr/>
          </p:nvSpPr>
          <p:spPr bwMode="auto">
            <a:xfrm>
              <a:off x="8270875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1" name="Freeform 40"/>
            <p:cNvSpPr>
              <a:spLocks/>
            </p:cNvSpPr>
            <p:nvPr/>
          </p:nvSpPr>
          <p:spPr bwMode="auto">
            <a:xfrm>
              <a:off x="1341438" y="3167063"/>
              <a:ext cx="487362" cy="404812"/>
            </a:xfrm>
            <a:custGeom>
              <a:avLst/>
              <a:gdLst>
                <a:gd name="T0" fmla="*/ 0 w 307"/>
                <a:gd name="T1" fmla="*/ 2147483647 h 255"/>
                <a:gd name="T2" fmla="*/ 0 w 307"/>
                <a:gd name="T3" fmla="*/ 0 h 255"/>
                <a:gd name="T4" fmla="*/ 2147483647 w 307"/>
                <a:gd name="T5" fmla="*/ 0 h 255"/>
                <a:gd name="T6" fmla="*/ 2147483647 w 307"/>
                <a:gd name="T7" fmla="*/ 2147483647 h 255"/>
                <a:gd name="T8" fmla="*/ 0 w 307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2" name="Freeform 41"/>
            <p:cNvSpPr>
              <a:spLocks/>
            </p:cNvSpPr>
            <p:nvPr/>
          </p:nvSpPr>
          <p:spPr bwMode="auto">
            <a:xfrm>
              <a:off x="1422400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3" name="Freeform 42"/>
            <p:cNvSpPr>
              <a:spLocks/>
            </p:cNvSpPr>
            <p:nvPr/>
          </p:nvSpPr>
          <p:spPr bwMode="auto">
            <a:xfrm>
              <a:off x="1827213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4" name="Freeform 43"/>
            <p:cNvSpPr>
              <a:spLocks/>
            </p:cNvSpPr>
            <p:nvPr/>
          </p:nvSpPr>
          <p:spPr bwMode="auto">
            <a:xfrm>
              <a:off x="1908175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5" name="Freeform 44"/>
            <p:cNvSpPr>
              <a:spLocks/>
            </p:cNvSpPr>
            <p:nvPr/>
          </p:nvSpPr>
          <p:spPr bwMode="auto">
            <a:xfrm>
              <a:off x="2314575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6" name="Freeform 45"/>
            <p:cNvSpPr>
              <a:spLocks/>
            </p:cNvSpPr>
            <p:nvPr/>
          </p:nvSpPr>
          <p:spPr bwMode="auto">
            <a:xfrm>
              <a:off x="2395538" y="3167063"/>
              <a:ext cx="1587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7" name="Freeform 46"/>
            <p:cNvSpPr>
              <a:spLocks/>
            </p:cNvSpPr>
            <p:nvPr/>
          </p:nvSpPr>
          <p:spPr bwMode="auto">
            <a:xfrm>
              <a:off x="2801938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8" name="Freeform 47"/>
            <p:cNvSpPr>
              <a:spLocks/>
            </p:cNvSpPr>
            <p:nvPr/>
          </p:nvSpPr>
          <p:spPr bwMode="auto">
            <a:xfrm>
              <a:off x="2882900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9" name="Freeform 48"/>
            <p:cNvSpPr>
              <a:spLocks/>
            </p:cNvSpPr>
            <p:nvPr/>
          </p:nvSpPr>
          <p:spPr bwMode="auto">
            <a:xfrm>
              <a:off x="3289300" y="3167063"/>
              <a:ext cx="82550" cy="404812"/>
            </a:xfrm>
            <a:custGeom>
              <a:avLst/>
              <a:gdLst>
                <a:gd name="T0" fmla="*/ 0 w 52"/>
                <a:gd name="T1" fmla="*/ 2147483647 h 255"/>
                <a:gd name="T2" fmla="*/ 0 w 52"/>
                <a:gd name="T3" fmla="*/ 0 h 255"/>
                <a:gd name="T4" fmla="*/ 2147483647 w 52"/>
                <a:gd name="T5" fmla="*/ 0 h 255"/>
                <a:gd name="T6" fmla="*/ 2147483647 w 52"/>
                <a:gd name="T7" fmla="*/ 2147483647 h 255"/>
                <a:gd name="T8" fmla="*/ 0 w 52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0" name="Freeform 49"/>
            <p:cNvSpPr>
              <a:spLocks/>
            </p:cNvSpPr>
            <p:nvPr/>
          </p:nvSpPr>
          <p:spPr bwMode="auto">
            <a:xfrm>
              <a:off x="5551488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1" name="Freeform 50"/>
            <p:cNvSpPr>
              <a:spLocks/>
            </p:cNvSpPr>
            <p:nvPr/>
          </p:nvSpPr>
          <p:spPr bwMode="auto">
            <a:xfrm>
              <a:off x="5632450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2" name="Freeform 51"/>
            <p:cNvSpPr>
              <a:spLocks/>
            </p:cNvSpPr>
            <p:nvPr/>
          </p:nvSpPr>
          <p:spPr bwMode="auto">
            <a:xfrm>
              <a:off x="6038850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3" name="Freeform 52"/>
            <p:cNvSpPr>
              <a:spLocks/>
            </p:cNvSpPr>
            <p:nvPr/>
          </p:nvSpPr>
          <p:spPr bwMode="auto">
            <a:xfrm>
              <a:off x="6119813" y="3167063"/>
              <a:ext cx="1587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4" name="Freeform 53"/>
            <p:cNvSpPr>
              <a:spLocks/>
            </p:cNvSpPr>
            <p:nvPr/>
          </p:nvSpPr>
          <p:spPr bwMode="auto">
            <a:xfrm>
              <a:off x="6526213" y="3167063"/>
              <a:ext cx="487362" cy="404812"/>
            </a:xfrm>
            <a:custGeom>
              <a:avLst/>
              <a:gdLst>
                <a:gd name="T0" fmla="*/ 0 w 307"/>
                <a:gd name="T1" fmla="*/ 2147483647 h 255"/>
                <a:gd name="T2" fmla="*/ 0 w 307"/>
                <a:gd name="T3" fmla="*/ 0 h 255"/>
                <a:gd name="T4" fmla="*/ 2147483647 w 307"/>
                <a:gd name="T5" fmla="*/ 0 h 255"/>
                <a:gd name="T6" fmla="*/ 2147483647 w 307"/>
                <a:gd name="T7" fmla="*/ 2147483647 h 255"/>
                <a:gd name="T8" fmla="*/ 0 w 307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5" name="Freeform 54"/>
            <p:cNvSpPr>
              <a:spLocks/>
            </p:cNvSpPr>
            <p:nvPr/>
          </p:nvSpPr>
          <p:spPr bwMode="auto">
            <a:xfrm>
              <a:off x="6607175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6" name="Freeform 55"/>
            <p:cNvSpPr>
              <a:spLocks/>
            </p:cNvSpPr>
            <p:nvPr/>
          </p:nvSpPr>
          <p:spPr bwMode="auto">
            <a:xfrm>
              <a:off x="7011988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7" name="Freeform 56"/>
            <p:cNvSpPr>
              <a:spLocks/>
            </p:cNvSpPr>
            <p:nvPr/>
          </p:nvSpPr>
          <p:spPr bwMode="auto">
            <a:xfrm>
              <a:off x="7096125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8" name="Freeform 57"/>
            <p:cNvSpPr>
              <a:spLocks/>
            </p:cNvSpPr>
            <p:nvPr/>
          </p:nvSpPr>
          <p:spPr bwMode="auto">
            <a:xfrm>
              <a:off x="7499350" y="3167063"/>
              <a:ext cx="84138" cy="404812"/>
            </a:xfrm>
            <a:custGeom>
              <a:avLst/>
              <a:gdLst>
                <a:gd name="T0" fmla="*/ 0 w 53"/>
                <a:gd name="T1" fmla="*/ 2147483647 h 255"/>
                <a:gd name="T2" fmla="*/ 0 w 53"/>
                <a:gd name="T3" fmla="*/ 0 h 255"/>
                <a:gd name="T4" fmla="*/ 2147483647 w 53"/>
                <a:gd name="T5" fmla="*/ 0 h 255"/>
                <a:gd name="T6" fmla="*/ 2147483647 w 53"/>
                <a:gd name="T7" fmla="*/ 2147483647 h 255"/>
                <a:gd name="T8" fmla="*/ 0 w 53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5"/>
                <a:gd name="T17" fmla="*/ 53 w 5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9" name="Freeform 58"/>
            <p:cNvSpPr>
              <a:spLocks/>
            </p:cNvSpPr>
            <p:nvPr/>
          </p:nvSpPr>
          <p:spPr bwMode="auto">
            <a:xfrm>
              <a:off x="925513" y="3489325"/>
              <a:ext cx="446087" cy="496888"/>
            </a:xfrm>
            <a:custGeom>
              <a:avLst/>
              <a:gdLst>
                <a:gd name="T0" fmla="*/ 2147483647 w 281"/>
                <a:gd name="T1" fmla="*/ 0 h 313"/>
                <a:gd name="T2" fmla="*/ 0 w 281"/>
                <a:gd name="T3" fmla="*/ 2147483647 h 313"/>
                <a:gd name="T4" fmla="*/ 2147483647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0" name="Freeform 59"/>
            <p:cNvSpPr>
              <a:spLocks/>
            </p:cNvSpPr>
            <p:nvPr/>
          </p:nvSpPr>
          <p:spPr bwMode="auto">
            <a:xfrm>
              <a:off x="925513" y="3892550"/>
              <a:ext cx="87312" cy="93663"/>
            </a:xfrm>
            <a:custGeom>
              <a:avLst/>
              <a:gdLst>
                <a:gd name="T0" fmla="*/ 2147483647 w 55"/>
                <a:gd name="T1" fmla="*/ 2147483647 h 59"/>
                <a:gd name="T2" fmla="*/ 0 w 55"/>
                <a:gd name="T3" fmla="*/ 2147483647 h 59"/>
                <a:gd name="T4" fmla="*/ 2147483647 w 55"/>
                <a:gd name="T5" fmla="*/ 0 h 59"/>
                <a:gd name="T6" fmla="*/ 2147483647 w 55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1" name="Freeform 60"/>
            <p:cNvSpPr>
              <a:spLocks/>
            </p:cNvSpPr>
            <p:nvPr/>
          </p:nvSpPr>
          <p:spPr bwMode="auto">
            <a:xfrm>
              <a:off x="1857375" y="3489325"/>
              <a:ext cx="449263" cy="506413"/>
            </a:xfrm>
            <a:custGeom>
              <a:avLst/>
              <a:gdLst>
                <a:gd name="T0" fmla="*/ 0 w 283"/>
                <a:gd name="T1" fmla="*/ 0 h 319"/>
                <a:gd name="T2" fmla="*/ 2147483647 w 283"/>
                <a:gd name="T3" fmla="*/ 2147483647 h 319"/>
                <a:gd name="T4" fmla="*/ 0 w 283"/>
                <a:gd name="T5" fmla="*/ 0 h 319"/>
                <a:gd name="T6" fmla="*/ 0 60000 65536"/>
                <a:gd name="T7" fmla="*/ 0 60000 65536"/>
                <a:gd name="T8" fmla="*/ 0 60000 65536"/>
                <a:gd name="T9" fmla="*/ 0 w 283"/>
                <a:gd name="T10" fmla="*/ 0 h 319"/>
                <a:gd name="T11" fmla="*/ 283 w 283"/>
                <a:gd name="T12" fmla="*/ 319 h 3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" h="319">
                  <a:moveTo>
                    <a:pt x="0" y="0"/>
                  </a:moveTo>
                  <a:lnTo>
                    <a:pt x="282" y="31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2" name="Freeform 61"/>
            <p:cNvSpPr>
              <a:spLocks/>
            </p:cNvSpPr>
            <p:nvPr/>
          </p:nvSpPr>
          <p:spPr bwMode="auto">
            <a:xfrm>
              <a:off x="2217738" y="3903663"/>
              <a:ext cx="88900" cy="92075"/>
            </a:xfrm>
            <a:custGeom>
              <a:avLst/>
              <a:gdLst>
                <a:gd name="T0" fmla="*/ 2147483647 w 56"/>
                <a:gd name="T1" fmla="*/ 0 h 58"/>
                <a:gd name="T2" fmla="*/ 2147483647 w 56"/>
                <a:gd name="T3" fmla="*/ 2147483647 h 58"/>
                <a:gd name="T4" fmla="*/ 0 w 56"/>
                <a:gd name="T5" fmla="*/ 2147483647 h 58"/>
                <a:gd name="T6" fmla="*/ 2147483647 w 5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8"/>
                <a:gd name="T14" fmla="*/ 56 w 5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8">
                  <a:moveTo>
                    <a:pt x="24" y="0"/>
                  </a:moveTo>
                  <a:lnTo>
                    <a:pt x="55" y="57"/>
                  </a:lnTo>
                  <a:lnTo>
                    <a:pt x="0" y="21"/>
                  </a:lnTo>
                  <a:lnTo>
                    <a:pt x="2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3" name="Freeform 62"/>
            <p:cNvSpPr>
              <a:spLocks/>
            </p:cNvSpPr>
            <p:nvPr/>
          </p:nvSpPr>
          <p:spPr bwMode="auto">
            <a:xfrm>
              <a:off x="2355850" y="3489325"/>
              <a:ext cx="1330325" cy="517525"/>
            </a:xfrm>
            <a:custGeom>
              <a:avLst/>
              <a:gdLst>
                <a:gd name="T0" fmla="*/ 0 w 838"/>
                <a:gd name="T1" fmla="*/ 0 h 326"/>
                <a:gd name="T2" fmla="*/ 2147483647 w 838"/>
                <a:gd name="T3" fmla="*/ 2147483647 h 326"/>
                <a:gd name="T4" fmla="*/ 0 w 838"/>
                <a:gd name="T5" fmla="*/ 0 h 326"/>
                <a:gd name="T6" fmla="*/ 0 60000 65536"/>
                <a:gd name="T7" fmla="*/ 0 60000 65536"/>
                <a:gd name="T8" fmla="*/ 0 60000 65536"/>
                <a:gd name="T9" fmla="*/ 0 w 838"/>
                <a:gd name="T10" fmla="*/ 0 h 326"/>
                <a:gd name="T11" fmla="*/ 838 w 838"/>
                <a:gd name="T12" fmla="*/ 326 h 3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326">
                  <a:moveTo>
                    <a:pt x="0" y="0"/>
                  </a:moveTo>
                  <a:lnTo>
                    <a:pt x="837" y="32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4" name="Freeform 63"/>
            <p:cNvSpPr>
              <a:spLocks/>
            </p:cNvSpPr>
            <p:nvPr/>
          </p:nvSpPr>
          <p:spPr bwMode="auto">
            <a:xfrm>
              <a:off x="3581400" y="3944938"/>
              <a:ext cx="104775" cy="61912"/>
            </a:xfrm>
            <a:custGeom>
              <a:avLst/>
              <a:gdLst>
                <a:gd name="T0" fmla="*/ 2147483647 w 66"/>
                <a:gd name="T1" fmla="*/ 0 h 39"/>
                <a:gd name="T2" fmla="*/ 2147483647 w 66"/>
                <a:gd name="T3" fmla="*/ 2147483647 h 39"/>
                <a:gd name="T4" fmla="*/ 0 w 66"/>
                <a:gd name="T5" fmla="*/ 2147483647 h 39"/>
                <a:gd name="T6" fmla="*/ 2147483647 w 66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39"/>
                <a:gd name="T14" fmla="*/ 66 w 6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39">
                  <a:moveTo>
                    <a:pt x="11" y="0"/>
                  </a:moveTo>
                  <a:lnTo>
                    <a:pt x="65" y="38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5" name="Freeform 64"/>
            <p:cNvSpPr>
              <a:spLocks/>
            </p:cNvSpPr>
            <p:nvPr/>
          </p:nvSpPr>
          <p:spPr bwMode="auto">
            <a:xfrm>
              <a:off x="5137150" y="3509963"/>
              <a:ext cx="446088" cy="496887"/>
            </a:xfrm>
            <a:custGeom>
              <a:avLst/>
              <a:gdLst>
                <a:gd name="T0" fmla="*/ 2147483647 w 281"/>
                <a:gd name="T1" fmla="*/ 0 h 313"/>
                <a:gd name="T2" fmla="*/ 0 w 281"/>
                <a:gd name="T3" fmla="*/ 2147483647 h 313"/>
                <a:gd name="T4" fmla="*/ 2147483647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6" name="Freeform 65"/>
            <p:cNvSpPr>
              <a:spLocks/>
            </p:cNvSpPr>
            <p:nvPr/>
          </p:nvSpPr>
          <p:spPr bwMode="auto">
            <a:xfrm>
              <a:off x="5137150" y="3913188"/>
              <a:ext cx="87313" cy="93662"/>
            </a:xfrm>
            <a:custGeom>
              <a:avLst/>
              <a:gdLst>
                <a:gd name="T0" fmla="*/ 2147483647 w 55"/>
                <a:gd name="T1" fmla="*/ 2147483647 h 59"/>
                <a:gd name="T2" fmla="*/ 0 w 55"/>
                <a:gd name="T3" fmla="*/ 2147483647 h 59"/>
                <a:gd name="T4" fmla="*/ 2147483647 w 55"/>
                <a:gd name="T5" fmla="*/ 0 h 59"/>
                <a:gd name="T6" fmla="*/ 2147483647 w 55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7" name="Freeform 66"/>
            <p:cNvSpPr>
              <a:spLocks/>
            </p:cNvSpPr>
            <p:nvPr/>
          </p:nvSpPr>
          <p:spPr bwMode="auto">
            <a:xfrm>
              <a:off x="6069013" y="3509963"/>
              <a:ext cx="458787" cy="476250"/>
            </a:xfrm>
            <a:custGeom>
              <a:avLst/>
              <a:gdLst>
                <a:gd name="T0" fmla="*/ 0 w 289"/>
                <a:gd name="T1" fmla="*/ 0 h 300"/>
                <a:gd name="T2" fmla="*/ 2147483647 w 289"/>
                <a:gd name="T3" fmla="*/ 2147483647 h 300"/>
                <a:gd name="T4" fmla="*/ 0 w 289"/>
                <a:gd name="T5" fmla="*/ 0 h 300"/>
                <a:gd name="T6" fmla="*/ 0 60000 65536"/>
                <a:gd name="T7" fmla="*/ 0 60000 65536"/>
                <a:gd name="T8" fmla="*/ 0 60000 65536"/>
                <a:gd name="T9" fmla="*/ 0 w 289"/>
                <a:gd name="T10" fmla="*/ 0 h 300"/>
                <a:gd name="T11" fmla="*/ 289 w 289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300">
                  <a:moveTo>
                    <a:pt x="0" y="0"/>
                  </a:moveTo>
                  <a:lnTo>
                    <a:pt x="288" y="29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8" name="Freeform 67"/>
            <p:cNvSpPr>
              <a:spLocks/>
            </p:cNvSpPr>
            <p:nvPr/>
          </p:nvSpPr>
          <p:spPr bwMode="auto">
            <a:xfrm>
              <a:off x="6437313" y="3894138"/>
              <a:ext cx="90487" cy="92075"/>
            </a:xfrm>
            <a:custGeom>
              <a:avLst/>
              <a:gdLst>
                <a:gd name="T0" fmla="*/ 2147483647 w 57"/>
                <a:gd name="T1" fmla="*/ 0 h 58"/>
                <a:gd name="T2" fmla="*/ 2147483647 w 57"/>
                <a:gd name="T3" fmla="*/ 2147483647 h 58"/>
                <a:gd name="T4" fmla="*/ 0 w 57"/>
                <a:gd name="T5" fmla="*/ 2147483647 h 58"/>
                <a:gd name="T6" fmla="*/ 2147483647 w 57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8"/>
                <a:gd name="T14" fmla="*/ 57 w 5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8">
                  <a:moveTo>
                    <a:pt x="23" y="0"/>
                  </a:moveTo>
                  <a:lnTo>
                    <a:pt x="56" y="57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9" name="Freeform 68"/>
            <p:cNvSpPr>
              <a:spLocks/>
            </p:cNvSpPr>
            <p:nvPr/>
          </p:nvSpPr>
          <p:spPr bwMode="auto">
            <a:xfrm>
              <a:off x="6556375" y="3519488"/>
              <a:ext cx="1362075" cy="476250"/>
            </a:xfrm>
            <a:custGeom>
              <a:avLst/>
              <a:gdLst>
                <a:gd name="T0" fmla="*/ 0 w 858"/>
                <a:gd name="T1" fmla="*/ 0 h 300"/>
                <a:gd name="T2" fmla="*/ 2147483647 w 858"/>
                <a:gd name="T3" fmla="*/ 2147483647 h 300"/>
                <a:gd name="T4" fmla="*/ 0 w 858"/>
                <a:gd name="T5" fmla="*/ 0 h 300"/>
                <a:gd name="T6" fmla="*/ 0 60000 65536"/>
                <a:gd name="T7" fmla="*/ 0 60000 65536"/>
                <a:gd name="T8" fmla="*/ 0 60000 65536"/>
                <a:gd name="T9" fmla="*/ 0 w 858"/>
                <a:gd name="T10" fmla="*/ 0 h 300"/>
                <a:gd name="T11" fmla="*/ 858 w 85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00">
                  <a:moveTo>
                    <a:pt x="0" y="0"/>
                  </a:moveTo>
                  <a:lnTo>
                    <a:pt x="857" y="29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0" name="Freeform 69"/>
            <p:cNvSpPr>
              <a:spLocks/>
            </p:cNvSpPr>
            <p:nvPr/>
          </p:nvSpPr>
          <p:spPr bwMode="auto">
            <a:xfrm>
              <a:off x="7812088" y="3937000"/>
              <a:ext cx="106362" cy="58738"/>
            </a:xfrm>
            <a:custGeom>
              <a:avLst/>
              <a:gdLst>
                <a:gd name="T0" fmla="*/ 2147483647 w 67"/>
                <a:gd name="T1" fmla="*/ 0 h 37"/>
                <a:gd name="T2" fmla="*/ 2147483647 w 67"/>
                <a:gd name="T3" fmla="*/ 2147483647 h 37"/>
                <a:gd name="T4" fmla="*/ 0 w 67"/>
                <a:gd name="T5" fmla="*/ 2147483647 h 37"/>
                <a:gd name="T6" fmla="*/ 2147483647 w 6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11" y="0"/>
                  </a:moveTo>
                  <a:lnTo>
                    <a:pt x="66" y="36"/>
                  </a:lnTo>
                  <a:lnTo>
                    <a:pt x="0" y="31"/>
                  </a:lnTo>
                  <a:lnTo>
                    <a:pt x="1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1" name="Freeform 70"/>
            <p:cNvSpPr>
              <a:spLocks/>
            </p:cNvSpPr>
            <p:nvPr/>
          </p:nvSpPr>
          <p:spPr bwMode="auto">
            <a:xfrm>
              <a:off x="2314575" y="1981200"/>
              <a:ext cx="1190625" cy="1163638"/>
            </a:xfrm>
            <a:custGeom>
              <a:avLst/>
              <a:gdLst>
                <a:gd name="T0" fmla="*/ 2147483647 w 750"/>
                <a:gd name="T1" fmla="*/ 0 h 733"/>
                <a:gd name="T2" fmla="*/ 0 w 750"/>
                <a:gd name="T3" fmla="*/ 2147483647 h 733"/>
                <a:gd name="T4" fmla="*/ 2147483647 w 750"/>
                <a:gd name="T5" fmla="*/ 0 h 733"/>
                <a:gd name="T6" fmla="*/ 0 60000 65536"/>
                <a:gd name="T7" fmla="*/ 0 60000 65536"/>
                <a:gd name="T8" fmla="*/ 0 60000 65536"/>
                <a:gd name="T9" fmla="*/ 0 w 750"/>
                <a:gd name="T10" fmla="*/ 0 h 733"/>
                <a:gd name="T11" fmla="*/ 750 w 750"/>
                <a:gd name="T12" fmla="*/ 733 h 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0" h="733">
                  <a:moveTo>
                    <a:pt x="749" y="0"/>
                  </a:moveTo>
                  <a:lnTo>
                    <a:pt x="0" y="732"/>
                  </a:lnTo>
                  <a:lnTo>
                    <a:pt x="749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2" name="Freeform 71"/>
            <p:cNvSpPr>
              <a:spLocks/>
            </p:cNvSpPr>
            <p:nvPr/>
          </p:nvSpPr>
          <p:spPr bwMode="auto">
            <a:xfrm>
              <a:off x="2209800" y="3124200"/>
              <a:ext cx="106363" cy="58738"/>
            </a:xfrm>
            <a:custGeom>
              <a:avLst/>
              <a:gdLst>
                <a:gd name="T0" fmla="*/ 2147483647 w 67"/>
                <a:gd name="T1" fmla="*/ 2147483647 h 37"/>
                <a:gd name="T2" fmla="*/ 0 w 67"/>
                <a:gd name="T3" fmla="*/ 2147483647 h 37"/>
                <a:gd name="T4" fmla="*/ 2147483647 w 67"/>
                <a:gd name="T5" fmla="*/ 0 h 37"/>
                <a:gd name="T6" fmla="*/ 2147483647 w 67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66" y="31"/>
                  </a:moveTo>
                  <a:lnTo>
                    <a:pt x="0" y="36"/>
                  </a:lnTo>
                  <a:lnTo>
                    <a:pt x="56" y="0"/>
                  </a:lnTo>
                  <a:lnTo>
                    <a:pt x="66" y="3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3" name="Freeform 72"/>
            <p:cNvSpPr>
              <a:spLocks/>
            </p:cNvSpPr>
            <p:nvPr/>
          </p:nvSpPr>
          <p:spPr bwMode="auto">
            <a:xfrm>
              <a:off x="3962400" y="1981200"/>
              <a:ext cx="1905000" cy="1139825"/>
            </a:xfrm>
            <a:custGeom>
              <a:avLst/>
              <a:gdLst>
                <a:gd name="T0" fmla="*/ 0 w 1200"/>
                <a:gd name="T1" fmla="*/ 0 h 718"/>
                <a:gd name="T2" fmla="*/ 2147483647 w 1200"/>
                <a:gd name="T3" fmla="*/ 2147483647 h 718"/>
                <a:gd name="T4" fmla="*/ 0 w 1200"/>
                <a:gd name="T5" fmla="*/ 0 h 718"/>
                <a:gd name="T6" fmla="*/ 0 60000 65536"/>
                <a:gd name="T7" fmla="*/ 0 60000 65536"/>
                <a:gd name="T8" fmla="*/ 0 60000 65536"/>
                <a:gd name="T9" fmla="*/ 0 w 1200"/>
                <a:gd name="T10" fmla="*/ 0 h 718"/>
                <a:gd name="T11" fmla="*/ 1200 w 1200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718">
                  <a:moveTo>
                    <a:pt x="0" y="0"/>
                  </a:moveTo>
                  <a:lnTo>
                    <a:pt x="1199" y="71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4" name="Freeform 73"/>
            <p:cNvSpPr>
              <a:spLocks/>
            </p:cNvSpPr>
            <p:nvPr/>
          </p:nvSpPr>
          <p:spPr bwMode="auto">
            <a:xfrm>
              <a:off x="5864225" y="3101975"/>
              <a:ext cx="106363" cy="50800"/>
            </a:xfrm>
            <a:custGeom>
              <a:avLst/>
              <a:gdLst>
                <a:gd name="T0" fmla="*/ 2147483647 w 67"/>
                <a:gd name="T1" fmla="*/ 0 h 32"/>
                <a:gd name="T2" fmla="*/ 2147483647 w 67"/>
                <a:gd name="T3" fmla="*/ 2147483647 h 32"/>
                <a:gd name="T4" fmla="*/ 0 w 67"/>
                <a:gd name="T5" fmla="*/ 2147483647 h 32"/>
                <a:gd name="T6" fmla="*/ 2147483647 w 6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2"/>
                <a:gd name="T14" fmla="*/ 67 w 6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2">
                  <a:moveTo>
                    <a:pt x="6" y="0"/>
                  </a:moveTo>
                  <a:lnTo>
                    <a:pt x="66" y="28"/>
                  </a:lnTo>
                  <a:lnTo>
                    <a:pt x="0" y="31"/>
                  </a:lnTo>
                  <a:lnTo>
                    <a:pt x="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5" name="Freeform 74"/>
            <p:cNvSpPr>
              <a:spLocks/>
            </p:cNvSpPr>
            <p:nvPr/>
          </p:nvSpPr>
          <p:spPr bwMode="auto">
            <a:xfrm>
              <a:off x="1676400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6" name="Freeform 75"/>
            <p:cNvSpPr>
              <a:spLocks/>
            </p:cNvSpPr>
            <p:nvPr/>
          </p:nvSpPr>
          <p:spPr bwMode="auto">
            <a:xfrm>
              <a:off x="2000250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7" name="Freeform 76"/>
            <p:cNvSpPr>
              <a:spLocks/>
            </p:cNvSpPr>
            <p:nvPr/>
          </p:nvSpPr>
          <p:spPr bwMode="auto">
            <a:xfrm>
              <a:off x="2325688" y="4024313"/>
              <a:ext cx="325437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8" name="Freeform 77"/>
            <p:cNvSpPr>
              <a:spLocks/>
            </p:cNvSpPr>
            <p:nvPr/>
          </p:nvSpPr>
          <p:spPr bwMode="auto">
            <a:xfrm>
              <a:off x="2649538" y="4024313"/>
              <a:ext cx="325437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9" name="Rectangle 78"/>
            <p:cNvSpPr>
              <a:spLocks noChangeArrowheads="1"/>
            </p:cNvSpPr>
            <p:nvPr/>
          </p:nvSpPr>
          <p:spPr bwMode="auto">
            <a:xfrm>
              <a:off x="4724400" y="1154113"/>
              <a:ext cx="5857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Root</a:t>
              </a:r>
            </a:p>
          </p:txBody>
        </p:sp>
        <p:sp>
          <p:nvSpPr>
            <p:cNvPr id="20560" name="Rectangle 79"/>
            <p:cNvSpPr>
              <a:spLocks noChangeArrowheads="1"/>
            </p:cNvSpPr>
            <p:nvPr/>
          </p:nvSpPr>
          <p:spPr bwMode="auto">
            <a:xfrm>
              <a:off x="3505200" y="1752600"/>
              <a:ext cx="4222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7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17</a:t>
              </a:r>
            </a:p>
          </p:txBody>
        </p:sp>
        <p:sp>
          <p:nvSpPr>
            <p:cNvPr id="20561" name="Rectangle 80"/>
            <p:cNvSpPr>
              <a:spLocks noChangeArrowheads="1"/>
            </p:cNvSpPr>
            <p:nvPr/>
          </p:nvSpPr>
          <p:spPr bwMode="auto">
            <a:xfrm>
              <a:off x="6161088" y="3195638"/>
              <a:ext cx="3651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30</a:t>
              </a:r>
            </a:p>
          </p:txBody>
        </p:sp>
        <p:sp>
          <p:nvSpPr>
            <p:cNvPr id="20562" name="Rectangle 81"/>
            <p:cNvSpPr>
              <a:spLocks noChangeArrowheads="1"/>
            </p:cNvSpPr>
            <p:nvPr/>
          </p:nvSpPr>
          <p:spPr bwMode="auto">
            <a:xfrm>
              <a:off x="3036888" y="4022725"/>
              <a:ext cx="428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14*</a:t>
              </a:r>
            </a:p>
          </p:txBody>
        </p:sp>
        <p:sp>
          <p:nvSpPr>
            <p:cNvPr id="20563" name="Rectangle 82"/>
            <p:cNvSpPr>
              <a:spLocks noChangeArrowheads="1"/>
            </p:cNvSpPr>
            <p:nvPr/>
          </p:nvSpPr>
          <p:spPr bwMode="auto">
            <a:xfrm>
              <a:off x="3360738" y="4022725"/>
              <a:ext cx="428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16*</a:t>
              </a:r>
            </a:p>
          </p:txBody>
        </p:sp>
        <p:sp>
          <p:nvSpPr>
            <p:cNvPr id="20564" name="Rectangle 83"/>
            <p:cNvSpPr>
              <a:spLocks noChangeArrowheads="1"/>
            </p:cNvSpPr>
            <p:nvPr/>
          </p:nvSpPr>
          <p:spPr bwMode="auto">
            <a:xfrm>
              <a:off x="7267575" y="4013200"/>
              <a:ext cx="428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33*</a:t>
              </a:r>
            </a:p>
          </p:txBody>
        </p:sp>
        <p:sp>
          <p:nvSpPr>
            <p:cNvPr id="20565" name="Rectangle 84"/>
            <p:cNvSpPr>
              <a:spLocks noChangeArrowheads="1"/>
            </p:cNvSpPr>
            <p:nvPr/>
          </p:nvSpPr>
          <p:spPr bwMode="auto">
            <a:xfrm>
              <a:off x="7593013" y="4013200"/>
              <a:ext cx="428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34*</a:t>
              </a:r>
            </a:p>
          </p:txBody>
        </p:sp>
        <p:sp>
          <p:nvSpPr>
            <p:cNvPr id="20566" name="Rectangle 85"/>
            <p:cNvSpPr>
              <a:spLocks noChangeArrowheads="1"/>
            </p:cNvSpPr>
            <p:nvPr/>
          </p:nvSpPr>
          <p:spPr bwMode="auto">
            <a:xfrm>
              <a:off x="7907338" y="4002088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38*</a:t>
              </a:r>
            </a:p>
          </p:txBody>
        </p:sp>
        <p:sp>
          <p:nvSpPr>
            <p:cNvPr id="20567" name="Rectangle 86"/>
            <p:cNvSpPr>
              <a:spLocks noChangeArrowheads="1"/>
            </p:cNvSpPr>
            <p:nvPr/>
          </p:nvSpPr>
          <p:spPr bwMode="auto">
            <a:xfrm>
              <a:off x="8231188" y="3992563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39*</a:t>
              </a:r>
            </a:p>
          </p:txBody>
        </p:sp>
        <p:sp>
          <p:nvSpPr>
            <p:cNvPr id="20568" name="Rectangle 87"/>
            <p:cNvSpPr>
              <a:spLocks noChangeArrowheads="1"/>
            </p:cNvSpPr>
            <p:nvPr/>
          </p:nvSpPr>
          <p:spPr bwMode="auto">
            <a:xfrm>
              <a:off x="1939925" y="3195638"/>
              <a:ext cx="3651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13</a:t>
              </a:r>
            </a:p>
          </p:txBody>
        </p:sp>
        <p:sp>
          <p:nvSpPr>
            <p:cNvPr id="20569" name="Rectangle 88"/>
            <p:cNvSpPr>
              <a:spLocks noChangeArrowheads="1"/>
            </p:cNvSpPr>
            <p:nvPr/>
          </p:nvSpPr>
          <p:spPr bwMode="auto">
            <a:xfrm>
              <a:off x="1473200" y="3195638"/>
              <a:ext cx="2730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5</a:t>
              </a:r>
            </a:p>
          </p:txBody>
        </p:sp>
        <p:sp>
          <p:nvSpPr>
            <p:cNvPr id="20570" name="Rectangle 89"/>
            <p:cNvSpPr>
              <a:spLocks noChangeArrowheads="1"/>
            </p:cNvSpPr>
            <p:nvPr/>
          </p:nvSpPr>
          <p:spPr bwMode="auto">
            <a:xfrm>
              <a:off x="2009775" y="400208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7*</a:t>
              </a:r>
            </a:p>
          </p:txBody>
        </p:sp>
        <p:sp>
          <p:nvSpPr>
            <p:cNvPr id="20571" name="Rectangle 90"/>
            <p:cNvSpPr>
              <a:spLocks noChangeArrowheads="1"/>
            </p:cNvSpPr>
            <p:nvPr/>
          </p:nvSpPr>
          <p:spPr bwMode="auto">
            <a:xfrm>
              <a:off x="1687513" y="400208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5*</a:t>
              </a:r>
            </a:p>
          </p:txBody>
        </p:sp>
        <p:sp>
          <p:nvSpPr>
            <p:cNvPr id="20572" name="Rectangle 91"/>
            <p:cNvSpPr>
              <a:spLocks noChangeArrowheads="1"/>
            </p:cNvSpPr>
            <p:nvPr/>
          </p:nvSpPr>
          <p:spPr bwMode="auto">
            <a:xfrm>
              <a:off x="2325688" y="400208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8*</a:t>
              </a:r>
            </a:p>
          </p:txBody>
        </p:sp>
        <p:sp>
          <p:nvSpPr>
            <p:cNvPr id="20573" name="Rectangle 92"/>
            <p:cNvSpPr>
              <a:spLocks noChangeArrowheads="1"/>
            </p:cNvSpPr>
            <p:nvPr/>
          </p:nvSpPr>
          <p:spPr bwMode="auto">
            <a:xfrm>
              <a:off x="4419600" y="4002088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22*</a:t>
              </a:r>
            </a:p>
          </p:txBody>
        </p:sp>
        <p:sp>
          <p:nvSpPr>
            <p:cNvPr id="20574" name="Rectangle 93"/>
            <p:cNvSpPr>
              <a:spLocks noChangeArrowheads="1"/>
            </p:cNvSpPr>
            <p:nvPr/>
          </p:nvSpPr>
          <p:spPr bwMode="auto">
            <a:xfrm>
              <a:off x="4765243" y="4008184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24*</a:t>
              </a:r>
            </a:p>
          </p:txBody>
        </p:sp>
        <p:sp>
          <p:nvSpPr>
            <p:cNvPr id="20575" name="Rectangle 94"/>
            <p:cNvSpPr>
              <a:spLocks noChangeArrowheads="1"/>
            </p:cNvSpPr>
            <p:nvPr/>
          </p:nvSpPr>
          <p:spPr bwMode="auto">
            <a:xfrm>
              <a:off x="5664200" y="3184525"/>
              <a:ext cx="3651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27</a:t>
              </a:r>
            </a:p>
          </p:txBody>
        </p:sp>
        <p:sp>
          <p:nvSpPr>
            <p:cNvPr id="20576" name="Rectangle 95"/>
            <p:cNvSpPr>
              <a:spLocks noChangeArrowheads="1"/>
            </p:cNvSpPr>
            <p:nvPr/>
          </p:nvSpPr>
          <p:spPr bwMode="auto">
            <a:xfrm>
              <a:off x="5857875" y="4002088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27*</a:t>
              </a:r>
            </a:p>
          </p:txBody>
        </p:sp>
        <p:sp>
          <p:nvSpPr>
            <p:cNvPr id="20577" name="Rectangle 96"/>
            <p:cNvSpPr>
              <a:spLocks noChangeArrowheads="1"/>
            </p:cNvSpPr>
            <p:nvPr/>
          </p:nvSpPr>
          <p:spPr bwMode="auto">
            <a:xfrm>
              <a:off x="6192838" y="4002088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29*</a:t>
              </a:r>
            </a:p>
          </p:txBody>
        </p:sp>
        <p:sp>
          <p:nvSpPr>
            <p:cNvPr id="20578" name="Line 97"/>
            <p:cNvSpPr>
              <a:spLocks noChangeShapeType="1"/>
            </p:cNvSpPr>
            <p:nvPr/>
          </p:nvSpPr>
          <p:spPr bwMode="auto">
            <a:xfrm flipH="1">
              <a:off x="4495800" y="1382713"/>
              <a:ext cx="381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79" name="Arc 98"/>
            <p:cNvSpPr>
              <a:spLocks/>
            </p:cNvSpPr>
            <p:nvPr/>
          </p:nvSpPr>
          <p:spPr bwMode="auto">
            <a:xfrm rot="-3180000">
              <a:off x="14478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0" name="Arc 99"/>
            <p:cNvSpPr>
              <a:spLocks/>
            </p:cNvSpPr>
            <p:nvPr/>
          </p:nvSpPr>
          <p:spPr bwMode="auto">
            <a:xfrm rot="-3180000">
              <a:off x="28956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1" name="Arc 100"/>
            <p:cNvSpPr>
              <a:spLocks/>
            </p:cNvSpPr>
            <p:nvPr/>
          </p:nvSpPr>
          <p:spPr bwMode="auto">
            <a:xfrm rot="-3180000">
              <a:off x="42672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2" name="Arc 101"/>
            <p:cNvSpPr>
              <a:spLocks/>
            </p:cNvSpPr>
            <p:nvPr/>
          </p:nvSpPr>
          <p:spPr bwMode="auto">
            <a:xfrm rot="-3180000">
              <a:off x="57150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3" name="Arc 102"/>
            <p:cNvSpPr>
              <a:spLocks/>
            </p:cNvSpPr>
            <p:nvPr/>
          </p:nvSpPr>
          <p:spPr bwMode="auto">
            <a:xfrm rot="-3180000">
              <a:off x="71628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4" name="Rectangle 103"/>
            <p:cNvSpPr>
              <a:spLocks noChangeArrowheads="1"/>
            </p:cNvSpPr>
            <p:nvPr/>
          </p:nvSpPr>
          <p:spPr bwMode="auto">
            <a:xfrm>
              <a:off x="914400" y="2286000"/>
              <a:ext cx="19224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Entries &lt;=  17</a:t>
              </a:r>
            </a:p>
          </p:txBody>
        </p:sp>
        <p:sp>
          <p:nvSpPr>
            <p:cNvPr id="20585" name="Rectangle 104"/>
            <p:cNvSpPr>
              <a:spLocks noChangeArrowheads="1"/>
            </p:cNvSpPr>
            <p:nvPr/>
          </p:nvSpPr>
          <p:spPr bwMode="auto">
            <a:xfrm>
              <a:off x="5257800" y="2286000"/>
              <a:ext cx="1751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Entries &gt;  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27323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36537" y="21827"/>
            <a:ext cx="4313238" cy="911624"/>
          </a:xfrm>
        </p:spPr>
        <p:txBody>
          <a:bodyPr/>
          <a:lstStyle/>
          <a:p>
            <a:r>
              <a:rPr lang="en-US" altLang="en-US" dirty="0"/>
              <a:t>Hash-based Index</a:t>
            </a:r>
          </a:p>
        </p:txBody>
      </p:sp>
      <p:sp>
        <p:nvSpPr>
          <p:cNvPr id="29699" name="Freeform 6"/>
          <p:cNvSpPr>
            <a:spLocks/>
          </p:cNvSpPr>
          <p:nvPr/>
        </p:nvSpPr>
        <p:spPr bwMode="auto">
          <a:xfrm>
            <a:off x="6389737" y="2494536"/>
            <a:ext cx="1065212" cy="531813"/>
          </a:xfrm>
          <a:custGeom>
            <a:avLst/>
            <a:gdLst>
              <a:gd name="T0" fmla="*/ 0 w 470"/>
              <a:gd name="T1" fmla="*/ 2147483646 h 222"/>
              <a:gd name="T2" fmla="*/ 0 w 470"/>
              <a:gd name="T3" fmla="*/ 0 h 222"/>
              <a:gd name="T4" fmla="*/ 2147483646 w 470"/>
              <a:gd name="T5" fmla="*/ 0 h 222"/>
              <a:gd name="T6" fmla="*/ 2147483646 w 470"/>
              <a:gd name="T7" fmla="*/ 2147483646 h 222"/>
              <a:gd name="T8" fmla="*/ 0 w 470"/>
              <a:gd name="T9" fmla="*/ 2147483646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222"/>
              <a:gd name="T17" fmla="*/ 470 w 470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222">
                <a:moveTo>
                  <a:pt x="0" y="221"/>
                </a:moveTo>
                <a:lnTo>
                  <a:pt x="0" y="0"/>
                </a:lnTo>
                <a:lnTo>
                  <a:pt x="469" y="0"/>
                </a:lnTo>
                <a:lnTo>
                  <a:pt x="469" y="221"/>
                </a:lnTo>
                <a:lnTo>
                  <a:pt x="0" y="2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1" name="Freeform 7"/>
          <p:cNvSpPr>
            <a:spLocks/>
          </p:cNvSpPr>
          <p:nvPr/>
        </p:nvSpPr>
        <p:spPr bwMode="auto">
          <a:xfrm>
            <a:off x="2516237" y="3296224"/>
            <a:ext cx="419100" cy="530225"/>
          </a:xfrm>
          <a:custGeom>
            <a:avLst/>
            <a:gdLst>
              <a:gd name="T0" fmla="*/ 2147483647 w 185"/>
              <a:gd name="T1" fmla="*/ 2147483647 h 222"/>
              <a:gd name="T2" fmla="*/ 2147483647 w 185"/>
              <a:gd name="T3" fmla="*/ 2147483647 h 222"/>
              <a:gd name="T4" fmla="*/ 2147483647 w 185"/>
              <a:gd name="T5" fmla="*/ 2147483647 h 222"/>
              <a:gd name="T6" fmla="*/ 2147483647 w 185"/>
              <a:gd name="T7" fmla="*/ 2147483647 h 222"/>
              <a:gd name="T8" fmla="*/ 2147483647 w 185"/>
              <a:gd name="T9" fmla="*/ 0 h 222"/>
              <a:gd name="T10" fmla="*/ 2147483647 w 185"/>
              <a:gd name="T11" fmla="*/ 2147483647 h 222"/>
              <a:gd name="T12" fmla="*/ 2147483647 w 185"/>
              <a:gd name="T13" fmla="*/ 2147483647 h 222"/>
              <a:gd name="T14" fmla="*/ 2147483647 w 185"/>
              <a:gd name="T15" fmla="*/ 2147483647 h 222"/>
              <a:gd name="T16" fmla="*/ 0 w 185"/>
              <a:gd name="T17" fmla="*/ 2147483647 h 222"/>
              <a:gd name="T18" fmla="*/ 2147483647 w 185"/>
              <a:gd name="T19" fmla="*/ 2147483647 h 222"/>
              <a:gd name="T20" fmla="*/ 2147483647 w 185"/>
              <a:gd name="T21" fmla="*/ 2147483647 h 222"/>
              <a:gd name="T22" fmla="*/ 2147483647 w 185"/>
              <a:gd name="T23" fmla="*/ 2147483647 h 222"/>
              <a:gd name="T24" fmla="*/ 2147483647 w 185"/>
              <a:gd name="T25" fmla="*/ 2147483647 h 222"/>
              <a:gd name="T26" fmla="*/ 2147483647 w 185"/>
              <a:gd name="T27" fmla="*/ 2147483647 h 222"/>
              <a:gd name="T28" fmla="*/ 2147483647 w 185"/>
              <a:gd name="T29" fmla="*/ 2147483647 h 222"/>
              <a:gd name="T30" fmla="*/ 2147483647 w 185"/>
              <a:gd name="T31" fmla="*/ 2147483647 h 222"/>
              <a:gd name="T32" fmla="*/ 2147483647 w 185"/>
              <a:gd name="T33" fmla="*/ 2147483647 h 2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5"/>
              <a:gd name="T52" fmla="*/ 0 h 222"/>
              <a:gd name="T53" fmla="*/ 185 w 185"/>
              <a:gd name="T54" fmla="*/ 222 h 2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5" h="222">
                <a:moveTo>
                  <a:pt x="184" y="110"/>
                </a:moveTo>
                <a:lnTo>
                  <a:pt x="176" y="67"/>
                </a:lnTo>
                <a:lnTo>
                  <a:pt x="156" y="32"/>
                </a:lnTo>
                <a:lnTo>
                  <a:pt x="127" y="8"/>
                </a:lnTo>
                <a:lnTo>
                  <a:pt x="92" y="0"/>
                </a:lnTo>
                <a:lnTo>
                  <a:pt x="56" y="8"/>
                </a:lnTo>
                <a:lnTo>
                  <a:pt x="27" y="32"/>
                </a:lnTo>
                <a:lnTo>
                  <a:pt x="7" y="67"/>
                </a:lnTo>
                <a:lnTo>
                  <a:pt x="0" y="110"/>
                </a:lnTo>
                <a:lnTo>
                  <a:pt x="7" y="153"/>
                </a:lnTo>
                <a:lnTo>
                  <a:pt x="27" y="188"/>
                </a:lnTo>
                <a:lnTo>
                  <a:pt x="56" y="212"/>
                </a:lnTo>
                <a:lnTo>
                  <a:pt x="92" y="221"/>
                </a:lnTo>
                <a:lnTo>
                  <a:pt x="127" y="212"/>
                </a:lnTo>
                <a:lnTo>
                  <a:pt x="156" y="188"/>
                </a:lnTo>
                <a:lnTo>
                  <a:pt x="176" y="153"/>
                </a:lnTo>
                <a:lnTo>
                  <a:pt x="184" y="110"/>
                </a:ln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</a:p>
        </p:txBody>
      </p:sp>
      <p:sp>
        <p:nvSpPr>
          <p:cNvPr id="29701" name="Freeform 8"/>
          <p:cNvSpPr>
            <a:spLocks/>
          </p:cNvSpPr>
          <p:nvPr/>
        </p:nvSpPr>
        <p:spPr bwMode="auto">
          <a:xfrm>
            <a:off x="4083099" y="1978599"/>
            <a:ext cx="1119188" cy="3551237"/>
          </a:xfrm>
          <a:custGeom>
            <a:avLst/>
            <a:gdLst>
              <a:gd name="T0" fmla="*/ 0 w 494"/>
              <a:gd name="T1" fmla="*/ 2147483646 h 1485"/>
              <a:gd name="T2" fmla="*/ 0 w 494"/>
              <a:gd name="T3" fmla="*/ 0 h 1485"/>
              <a:gd name="T4" fmla="*/ 2147483646 w 494"/>
              <a:gd name="T5" fmla="*/ 0 h 1485"/>
              <a:gd name="T6" fmla="*/ 2147483646 w 494"/>
              <a:gd name="T7" fmla="*/ 2147483646 h 1485"/>
              <a:gd name="T8" fmla="*/ 0 w 494"/>
              <a:gd name="T9" fmla="*/ 2147483646 h 1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"/>
              <a:gd name="T16" fmla="*/ 0 h 1485"/>
              <a:gd name="T17" fmla="*/ 494 w 494"/>
              <a:gd name="T18" fmla="*/ 1485 h 1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" h="1485">
                <a:moveTo>
                  <a:pt x="0" y="1484"/>
                </a:moveTo>
                <a:lnTo>
                  <a:pt x="0" y="0"/>
                </a:lnTo>
                <a:lnTo>
                  <a:pt x="493" y="0"/>
                </a:lnTo>
                <a:lnTo>
                  <a:pt x="493" y="1484"/>
                </a:lnTo>
                <a:lnTo>
                  <a:pt x="0" y="148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4" name="Rectangle 9"/>
          <p:cNvSpPr>
            <a:spLocks noChangeArrowheads="1"/>
          </p:cNvSpPr>
          <p:nvPr/>
        </p:nvSpPr>
        <p:spPr bwMode="auto">
          <a:xfrm>
            <a:off x="888153" y="4915473"/>
            <a:ext cx="25908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 h(key) = key mod N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The mod function computes the remainder of the division “key ÷N”</a:t>
            </a:r>
          </a:p>
        </p:txBody>
      </p:sp>
      <p:sp>
        <p:nvSpPr>
          <p:cNvPr id="29703" name="Freeform 10"/>
          <p:cNvSpPr>
            <a:spLocks/>
          </p:cNvSpPr>
          <p:nvPr/>
        </p:nvSpPr>
        <p:spPr bwMode="auto">
          <a:xfrm>
            <a:off x="7974062" y="2751711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4" name="Freeform 11"/>
          <p:cNvSpPr>
            <a:spLocks/>
          </p:cNvSpPr>
          <p:nvPr/>
        </p:nvSpPr>
        <p:spPr bwMode="auto">
          <a:xfrm>
            <a:off x="6618337" y="3259711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5" name="Freeform 12"/>
          <p:cNvSpPr>
            <a:spLocks/>
          </p:cNvSpPr>
          <p:nvPr/>
        </p:nvSpPr>
        <p:spPr bwMode="auto">
          <a:xfrm>
            <a:off x="6540549" y="2183386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6" name="Freeform 13"/>
          <p:cNvSpPr>
            <a:spLocks/>
          </p:cNvSpPr>
          <p:nvPr/>
        </p:nvSpPr>
        <p:spPr bwMode="auto">
          <a:xfrm>
            <a:off x="6834237" y="21833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>
            <a:off x="7127924" y="2183386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8" name="Freeform 15"/>
          <p:cNvSpPr>
            <a:spLocks/>
          </p:cNvSpPr>
          <p:nvPr/>
        </p:nvSpPr>
        <p:spPr bwMode="auto">
          <a:xfrm>
            <a:off x="6873924" y="3251774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9" name="Freeform 16"/>
          <p:cNvSpPr>
            <a:spLocks/>
          </p:cNvSpPr>
          <p:nvPr/>
        </p:nvSpPr>
        <p:spPr bwMode="auto">
          <a:xfrm>
            <a:off x="7126337" y="32501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9"/>
                </a:moveTo>
                <a:lnTo>
                  <a:pt x="16" y="0"/>
                </a:lnTo>
                <a:lnTo>
                  <a:pt x="0" y="9"/>
                </a:lnTo>
                <a:lnTo>
                  <a:pt x="16" y="16"/>
                </a:lnTo>
                <a:lnTo>
                  <a:pt x="31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0" name="Freeform 17"/>
          <p:cNvSpPr>
            <a:spLocks/>
          </p:cNvSpPr>
          <p:nvPr/>
        </p:nvSpPr>
        <p:spPr bwMode="auto">
          <a:xfrm>
            <a:off x="8226474" y="2751711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1" name="Freeform 18"/>
          <p:cNvSpPr>
            <a:spLocks/>
          </p:cNvSpPr>
          <p:nvPr/>
        </p:nvSpPr>
        <p:spPr bwMode="auto">
          <a:xfrm>
            <a:off x="8823325" y="2751711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2" name="Freeform 19"/>
          <p:cNvSpPr>
            <a:spLocks/>
          </p:cNvSpPr>
          <p:nvPr/>
        </p:nvSpPr>
        <p:spPr bwMode="auto">
          <a:xfrm>
            <a:off x="6913612" y="5232974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1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3" name="Freeform 20"/>
          <p:cNvSpPr>
            <a:spLocks/>
          </p:cNvSpPr>
          <p:nvPr/>
        </p:nvSpPr>
        <p:spPr bwMode="auto">
          <a:xfrm>
            <a:off x="6635799" y="5231386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6" y="0"/>
                </a:lnTo>
                <a:lnTo>
                  <a:pt x="0" y="8"/>
                </a:lnTo>
                <a:lnTo>
                  <a:pt x="16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1"/>
          <p:cNvSpPr>
            <a:spLocks/>
          </p:cNvSpPr>
          <p:nvPr/>
        </p:nvSpPr>
        <p:spPr bwMode="auto">
          <a:xfrm>
            <a:off x="7186662" y="5232974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0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5" name="Rectangle 23"/>
          <p:cNvSpPr>
            <a:spLocks noChangeArrowheads="1"/>
          </p:cNvSpPr>
          <p:nvPr/>
        </p:nvSpPr>
        <p:spPr bwMode="auto">
          <a:xfrm>
            <a:off x="1555799" y="3250186"/>
            <a:ext cx="496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</a:t>
            </a: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3841799" y="5536186"/>
            <a:ext cx="16637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Primary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bucket pages</a:t>
            </a:r>
          </a:p>
        </p:txBody>
      </p:sp>
      <p:sp>
        <p:nvSpPr>
          <p:cNvPr id="29717" name="Rectangle 25"/>
          <p:cNvSpPr>
            <a:spLocks noChangeArrowheads="1"/>
          </p:cNvSpPr>
          <p:nvPr/>
        </p:nvSpPr>
        <p:spPr bwMode="auto">
          <a:xfrm>
            <a:off x="6337349" y="2451674"/>
            <a:ext cx="97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Overflow page</a:t>
            </a: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4487912" y="2550099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19" name="Rectangle 27"/>
          <p:cNvSpPr>
            <a:spLocks noChangeArrowheads="1"/>
          </p:cNvSpPr>
          <p:nvPr/>
        </p:nvSpPr>
        <p:spPr bwMode="auto">
          <a:xfrm>
            <a:off x="4487912" y="2016699"/>
            <a:ext cx="420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29720" name="Rectangle 28"/>
          <p:cNvSpPr>
            <a:spLocks noChangeArrowheads="1"/>
          </p:cNvSpPr>
          <p:nvPr/>
        </p:nvSpPr>
        <p:spPr bwMode="auto">
          <a:xfrm>
            <a:off x="4372024" y="5064699"/>
            <a:ext cx="7651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N-1</a:t>
            </a:r>
          </a:p>
        </p:txBody>
      </p:sp>
      <p:sp>
        <p:nvSpPr>
          <p:cNvPr id="29721" name="Line 29"/>
          <p:cNvSpPr>
            <a:spLocks noChangeShapeType="1"/>
          </p:cNvSpPr>
          <p:nvPr/>
        </p:nvSpPr>
        <p:spPr bwMode="auto">
          <a:xfrm flipV="1">
            <a:off x="2970262" y="2786636"/>
            <a:ext cx="1087437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2" name="Line 30"/>
          <p:cNvSpPr>
            <a:spLocks noChangeShapeType="1"/>
          </p:cNvSpPr>
          <p:nvPr/>
        </p:nvSpPr>
        <p:spPr bwMode="auto">
          <a:xfrm flipV="1">
            <a:off x="2938512" y="2319911"/>
            <a:ext cx="1112837" cy="1169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3" name="Line 31"/>
          <p:cNvSpPr>
            <a:spLocks noChangeShapeType="1"/>
          </p:cNvSpPr>
          <p:nvPr/>
        </p:nvSpPr>
        <p:spPr bwMode="auto">
          <a:xfrm>
            <a:off x="1555799" y="3589911"/>
            <a:ext cx="9794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4" name="Line 32"/>
          <p:cNvSpPr>
            <a:spLocks noChangeShapeType="1"/>
          </p:cNvSpPr>
          <p:nvPr/>
        </p:nvSpPr>
        <p:spPr bwMode="auto">
          <a:xfrm>
            <a:off x="2944862" y="3496249"/>
            <a:ext cx="1112837" cy="1700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>
            <a:off x="5037187" y="2213549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6" name="Line 34"/>
          <p:cNvSpPr>
            <a:spLocks noChangeShapeType="1"/>
          </p:cNvSpPr>
          <p:nvPr/>
        </p:nvSpPr>
        <p:spPr bwMode="auto">
          <a:xfrm>
            <a:off x="5037187" y="27167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8" name="Line 36"/>
          <p:cNvSpPr>
            <a:spLocks noChangeShapeType="1"/>
          </p:cNvSpPr>
          <p:nvPr/>
        </p:nvSpPr>
        <p:spPr bwMode="auto">
          <a:xfrm>
            <a:off x="5145137" y="5231386"/>
            <a:ext cx="11969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9" name="Line 37"/>
          <p:cNvSpPr>
            <a:spLocks noChangeShapeType="1"/>
          </p:cNvSpPr>
          <p:nvPr/>
        </p:nvSpPr>
        <p:spPr bwMode="auto">
          <a:xfrm>
            <a:off x="7212062" y="2786636"/>
            <a:ext cx="652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0" name="Line 38"/>
          <p:cNvSpPr>
            <a:spLocks noChangeShapeType="1"/>
          </p:cNvSpPr>
          <p:nvPr/>
        </p:nvSpPr>
        <p:spPr bwMode="auto">
          <a:xfrm>
            <a:off x="4084687" y="2456436"/>
            <a:ext cx="11223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1" name="Line 39"/>
          <p:cNvSpPr>
            <a:spLocks noChangeShapeType="1"/>
          </p:cNvSpPr>
          <p:nvPr/>
        </p:nvSpPr>
        <p:spPr bwMode="auto">
          <a:xfrm>
            <a:off x="4083099" y="2989836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2" name="Line 40"/>
          <p:cNvSpPr>
            <a:spLocks noChangeShapeType="1"/>
          </p:cNvSpPr>
          <p:nvPr/>
        </p:nvSpPr>
        <p:spPr bwMode="auto">
          <a:xfrm>
            <a:off x="4079924" y="3542286"/>
            <a:ext cx="11223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3" name="Line 41"/>
          <p:cNvSpPr>
            <a:spLocks noChangeShapeType="1"/>
          </p:cNvSpPr>
          <p:nvPr/>
        </p:nvSpPr>
        <p:spPr bwMode="auto">
          <a:xfrm>
            <a:off x="4078337" y="4955161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947787" y="4061366"/>
            <a:ext cx="2057400" cy="762000"/>
          </a:xfrm>
          <a:prstGeom prst="wedgeRoundRectCallout">
            <a:avLst>
              <a:gd name="adj1" fmla="val 63429"/>
              <a:gd name="adj2" fmla="val -45273"/>
              <a:gd name="adj3" fmla="val 16667"/>
            </a:avLst>
          </a:prstGeom>
          <a:solidFill>
            <a:srgbClr val="9234DB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marL="112713" marR="0" lvl="0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h(key) = </a:t>
            </a:r>
          </a:p>
          <a:p>
            <a:pPr marL="112713" marR="0" lvl="0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ID of hash bucket</a:t>
            </a:r>
          </a:p>
        </p:txBody>
      </p:sp>
      <p:cxnSp>
        <p:nvCxnSpPr>
          <p:cNvPr id="29736" name="Straight Arrow Connector 2"/>
          <p:cNvCxnSpPr>
            <a:cxnSpLocks noChangeShapeType="1"/>
          </p:cNvCxnSpPr>
          <p:nvPr/>
        </p:nvCxnSpPr>
        <p:spPr bwMode="auto">
          <a:xfrm flipV="1">
            <a:off x="5083224" y="2030986"/>
            <a:ext cx="1196975" cy="1285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Straight Arrow Connector 43"/>
          <p:cNvCxnSpPr>
            <a:cxnSpLocks noChangeShapeType="1"/>
          </p:cNvCxnSpPr>
          <p:nvPr/>
        </p:nvCxnSpPr>
        <p:spPr bwMode="auto">
          <a:xfrm flipV="1">
            <a:off x="5110212" y="1832549"/>
            <a:ext cx="1208087" cy="2508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Straight Arrow Connector 45"/>
          <p:cNvCxnSpPr>
            <a:cxnSpLocks noChangeShapeType="1"/>
          </p:cNvCxnSpPr>
          <p:nvPr/>
        </p:nvCxnSpPr>
        <p:spPr bwMode="auto">
          <a:xfrm>
            <a:off x="5107037" y="2300861"/>
            <a:ext cx="1089025" cy="349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Straight Arrow Connector 47"/>
          <p:cNvCxnSpPr>
            <a:cxnSpLocks noChangeShapeType="1"/>
          </p:cNvCxnSpPr>
          <p:nvPr/>
        </p:nvCxnSpPr>
        <p:spPr bwMode="auto">
          <a:xfrm>
            <a:off x="5110212" y="2383411"/>
            <a:ext cx="1085850" cy="80963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ounded Rectangular Callout 49"/>
          <p:cNvSpPr/>
          <p:nvPr/>
        </p:nvSpPr>
        <p:spPr bwMode="auto">
          <a:xfrm>
            <a:off x="5416599" y="567311"/>
            <a:ext cx="2038350" cy="1087438"/>
          </a:xfrm>
          <a:prstGeom prst="wedgeRoundRectCallout">
            <a:avLst>
              <a:gd name="adj1" fmla="val -15826"/>
              <a:gd name="adj2" fmla="val 68997"/>
              <a:gd name="adj3" fmla="val 16667"/>
            </a:avLst>
          </a:prstGeom>
          <a:solidFill>
            <a:srgbClr val="9234DB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Record IDs pointing to data records in the relation</a:t>
            </a:r>
          </a:p>
        </p:txBody>
      </p:sp>
      <p:cxnSp>
        <p:nvCxnSpPr>
          <p:cNvPr id="29741" name="Straight Arrow Connector 50"/>
          <p:cNvCxnSpPr>
            <a:cxnSpLocks noChangeShapeType="1"/>
          </p:cNvCxnSpPr>
          <p:nvPr/>
        </p:nvCxnSpPr>
        <p:spPr bwMode="auto">
          <a:xfrm>
            <a:off x="7196187" y="28771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2" name="Straight Arrow Connector 51"/>
          <p:cNvCxnSpPr>
            <a:cxnSpLocks noChangeShapeType="1"/>
          </p:cNvCxnSpPr>
          <p:nvPr/>
        </p:nvCxnSpPr>
        <p:spPr bwMode="auto">
          <a:xfrm>
            <a:off x="7199362" y="2959674"/>
            <a:ext cx="1085850" cy="176212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3" name="Straight Arrow Connector 55"/>
          <p:cNvCxnSpPr>
            <a:cxnSpLocks noChangeShapeType="1"/>
          </p:cNvCxnSpPr>
          <p:nvPr/>
        </p:nvCxnSpPr>
        <p:spPr bwMode="auto">
          <a:xfrm>
            <a:off x="5084812" y="53409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4" name="Straight Arrow Connector 56"/>
          <p:cNvCxnSpPr>
            <a:cxnSpLocks noChangeShapeType="1"/>
          </p:cNvCxnSpPr>
          <p:nvPr/>
        </p:nvCxnSpPr>
        <p:spPr bwMode="auto">
          <a:xfrm>
            <a:off x="5087987" y="5425061"/>
            <a:ext cx="1085850" cy="1746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ounded Rectangular Callout 50"/>
          <p:cNvSpPr/>
          <p:nvPr/>
        </p:nvSpPr>
        <p:spPr bwMode="auto">
          <a:xfrm>
            <a:off x="1562149" y="1219200"/>
            <a:ext cx="2152650" cy="1288035"/>
          </a:xfrm>
          <a:prstGeom prst="wedgeRoundRectCallout">
            <a:avLst>
              <a:gd name="adj1" fmla="val 76419"/>
              <a:gd name="adj2" fmla="val 26212"/>
              <a:gd name="adj3" fmla="val 16667"/>
            </a:avLst>
          </a:prstGeom>
          <a:solidFill>
            <a:srgbClr val="9234DB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Sequential search the bucket to find the matching key (data entries)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35762" y="2373886"/>
            <a:ext cx="2655838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9600" y="3868462"/>
            <a:ext cx="449262" cy="3832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1279534" y="2212916"/>
            <a:ext cx="449262" cy="3832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5056237" y="1182570"/>
            <a:ext cx="449262" cy="3832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5" y="4987024"/>
            <a:ext cx="2617887" cy="16090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4494406" y="3068391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E83B1-3CFD-42B7-BA37-155C9F7C4AE9}"/>
              </a:ext>
            </a:extLst>
          </p:cNvPr>
          <p:cNvSpPr txBox="1"/>
          <p:nvPr/>
        </p:nvSpPr>
        <p:spPr>
          <a:xfrm>
            <a:off x="7974062" y="3616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301A22B-9A14-4164-A476-7FD309B869E3}"/>
              </a:ext>
            </a:extLst>
          </p:cNvPr>
          <p:cNvSpPr/>
          <p:nvPr/>
        </p:nvSpPr>
        <p:spPr>
          <a:xfrm>
            <a:off x="4777232" y="3169828"/>
            <a:ext cx="348459" cy="13506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599103-816E-491A-A9AD-AE733A7BF649}"/>
              </a:ext>
            </a:extLst>
          </p:cNvPr>
          <p:cNvCxnSpPr>
            <a:stCxn id="6" idx="0"/>
            <a:endCxn id="6" idx="2"/>
          </p:cNvCxnSpPr>
          <p:nvPr/>
        </p:nvCxnSpPr>
        <p:spPr>
          <a:xfrm>
            <a:off x="4951462" y="3169828"/>
            <a:ext cx="0" cy="135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7" name="Line 35"/>
          <p:cNvSpPr>
            <a:spLocks noChangeShapeType="1"/>
          </p:cNvSpPr>
          <p:nvPr/>
        </p:nvSpPr>
        <p:spPr bwMode="auto">
          <a:xfrm>
            <a:off x="5037187" y="32501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68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93799" y="490512"/>
            <a:ext cx="6959699" cy="911624"/>
          </a:xfrm>
        </p:spPr>
        <p:txBody>
          <a:bodyPr>
            <a:noAutofit/>
          </a:bodyPr>
          <a:lstStyle/>
          <a:p>
            <a:r>
              <a:rPr lang="en-US" altLang="en-US" sz="4800" dirty="0"/>
              <a:t>Hash-based Index Example</a:t>
            </a:r>
          </a:p>
        </p:txBody>
      </p:sp>
      <p:sp>
        <p:nvSpPr>
          <p:cNvPr id="29699" name="Freeform 6"/>
          <p:cNvSpPr>
            <a:spLocks/>
          </p:cNvSpPr>
          <p:nvPr/>
        </p:nvSpPr>
        <p:spPr bwMode="auto">
          <a:xfrm>
            <a:off x="6389737" y="2494536"/>
            <a:ext cx="1065212" cy="531813"/>
          </a:xfrm>
          <a:custGeom>
            <a:avLst/>
            <a:gdLst>
              <a:gd name="T0" fmla="*/ 0 w 470"/>
              <a:gd name="T1" fmla="*/ 2147483646 h 222"/>
              <a:gd name="T2" fmla="*/ 0 w 470"/>
              <a:gd name="T3" fmla="*/ 0 h 222"/>
              <a:gd name="T4" fmla="*/ 2147483646 w 470"/>
              <a:gd name="T5" fmla="*/ 0 h 222"/>
              <a:gd name="T6" fmla="*/ 2147483646 w 470"/>
              <a:gd name="T7" fmla="*/ 2147483646 h 222"/>
              <a:gd name="T8" fmla="*/ 0 w 470"/>
              <a:gd name="T9" fmla="*/ 2147483646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222"/>
              <a:gd name="T17" fmla="*/ 470 w 470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222">
                <a:moveTo>
                  <a:pt x="0" y="221"/>
                </a:moveTo>
                <a:lnTo>
                  <a:pt x="0" y="0"/>
                </a:lnTo>
                <a:lnTo>
                  <a:pt x="469" y="0"/>
                </a:lnTo>
                <a:lnTo>
                  <a:pt x="469" y="221"/>
                </a:lnTo>
                <a:lnTo>
                  <a:pt x="0" y="2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1" name="Freeform 7"/>
          <p:cNvSpPr>
            <a:spLocks/>
          </p:cNvSpPr>
          <p:nvPr/>
        </p:nvSpPr>
        <p:spPr bwMode="auto">
          <a:xfrm>
            <a:off x="2516237" y="3296224"/>
            <a:ext cx="419100" cy="530225"/>
          </a:xfrm>
          <a:custGeom>
            <a:avLst/>
            <a:gdLst>
              <a:gd name="T0" fmla="*/ 2147483647 w 185"/>
              <a:gd name="T1" fmla="*/ 2147483647 h 222"/>
              <a:gd name="T2" fmla="*/ 2147483647 w 185"/>
              <a:gd name="T3" fmla="*/ 2147483647 h 222"/>
              <a:gd name="T4" fmla="*/ 2147483647 w 185"/>
              <a:gd name="T5" fmla="*/ 2147483647 h 222"/>
              <a:gd name="T6" fmla="*/ 2147483647 w 185"/>
              <a:gd name="T7" fmla="*/ 2147483647 h 222"/>
              <a:gd name="T8" fmla="*/ 2147483647 w 185"/>
              <a:gd name="T9" fmla="*/ 0 h 222"/>
              <a:gd name="T10" fmla="*/ 2147483647 w 185"/>
              <a:gd name="T11" fmla="*/ 2147483647 h 222"/>
              <a:gd name="T12" fmla="*/ 2147483647 w 185"/>
              <a:gd name="T13" fmla="*/ 2147483647 h 222"/>
              <a:gd name="T14" fmla="*/ 2147483647 w 185"/>
              <a:gd name="T15" fmla="*/ 2147483647 h 222"/>
              <a:gd name="T16" fmla="*/ 0 w 185"/>
              <a:gd name="T17" fmla="*/ 2147483647 h 222"/>
              <a:gd name="T18" fmla="*/ 2147483647 w 185"/>
              <a:gd name="T19" fmla="*/ 2147483647 h 222"/>
              <a:gd name="T20" fmla="*/ 2147483647 w 185"/>
              <a:gd name="T21" fmla="*/ 2147483647 h 222"/>
              <a:gd name="T22" fmla="*/ 2147483647 w 185"/>
              <a:gd name="T23" fmla="*/ 2147483647 h 222"/>
              <a:gd name="T24" fmla="*/ 2147483647 w 185"/>
              <a:gd name="T25" fmla="*/ 2147483647 h 222"/>
              <a:gd name="T26" fmla="*/ 2147483647 w 185"/>
              <a:gd name="T27" fmla="*/ 2147483647 h 222"/>
              <a:gd name="T28" fmla="*/ 2147483647 w 185"/>
              <a:gd name="T29" fmla="*/ 2147483647 h 222"/>
              <a:gd name="T30" fmla="*/ 2147483647 w 185"/>
              <a:gd name="T31" fmla="*/ 2147483647 h 222"/>
              <a:gd name="T32" fmla="*/ 2147483647 w 185"/>
              <a:gd name="T33" fmla="*/ 2147483647 h 2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5"/>
              <a:gd name="T52" fmla="*/ 0 h 222"/>
              <a:gd name="T53" fmla="*/ 185 w 185"/>
              <a:gd name="T54" fmla="*/ 222 h 2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5" h="222">
                <a:moveTo>
                  <a:pt x="184" y="110"/>
                </a:moveTo>
                <a:lnTo>
                  <a:pt x="176" y="67"/>
                </a:lnTo>
                <a:lnTo>
                  <a:pt x="156" y="32"/>
                </a:lnTo>
                <a:lnTo>
                  <a:pt x="127" y="8"/>
                </a:lnTo>
                <a:lnTo>
                  <a:pt x="92" y="0"/>
                </a:lnTo>
                <a:lnTo>
                  <a:pt x="56" y="8"/>
                </a:lnTo>
                <a:lnTo>
                  <a:pt x="27" y="32"/>
                </a:lnTo>
                <a:lnTo>
                  <a:pt x="7" y="67"/>
                </a:lnTo>
                <a:lnTo>
                  <a:pt x="0" y="110"/>
                </a:lnTo>
                <a:lnTo>
                  <a:pt x="7" y="153"/>
                </a:lnTo>
                <a:lnTo>
                  <a:pt x="27" y="188"/>
                </a:lnTo>
                <a:lnTo>
                  <a:pt x="56" y="212"/>
                </a:lnTo>
                <a:lnTo>
                  <a:pt x="92" y="221"/>
                </a:lnTo>
                <a:lnTo>
                  <a:pt x="127" y="212"/>
                </a:lnTo>
                <a:lnTo>
                  <a:pt x="156" y="188"/>
                </a:lnTo>
                <a:lnTo>
                  <a:pt x="176" y="153"/>
                </a:lnTo>
                <a:lnTo>
                  <a:pt x="184" y="110"/>
                </a:ln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</a:p>
        </p:txBody>
      </p:sp>
      <p:sp>
        <p:nvSpPr>
          <p:cNvPr id="29701" name="Freeform 8"/>
          <p:cNvSpPr>
            <a:spLocks/>
          </p:cNvSpPr>
          <p:nvPr/>
        </p:nvSpPr>
        <p:spPr bwMode="auto">
          <a:xfrm>
            <a:off x="4083099" y="1978599"/>
            <a:ext cx="1119188" cy="3551237"/>
          </a:xfrm>
          <a:custGeom>
            <a:avLst/>
            <a:gdLst>
              <a:gd name="T0" fmla="*/ 0 w 494"/>
              <a:gd name="T1" fmla="*/ 2147483646 h 1485"/>
              <a:gd name="T2" fmla="*/ 0 w 494"/>
              <a:gd name="T3" fmla="*/ 0 h 1485"/>
              <a:gd name="T4" fmla="*/ 2147483646 w 494"/>
              <a:gd name="T5" fmla="*/ 0 h 1485"/>
              <a:gd name="T6" fmla="*/ 2147483646 w 494"/>
              <a:gd name="T7" fmla="*/ 2147483646 h 1485"/>
              <a:gd name="T8" fmla="*/ 0 w 494"/>
              <a:gd name="T9" fmla="*/ 2147483646 h 1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"/>
              <a:gd name="T16" fmla="*/ 0 h 1485"/>
              <a:gd name="T17" fmla="*/ 494 w 494"/>
              <a:gd name="T18" fmla="*/ 1485 h 1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" h="1485">
                <a:moveTo>
                  <a:pt x="0" y="1484"/>
                </a:moveTo>
                <a:lnTo>
                  <a:pt x="0" y="0"/>
                </a:lnTo>
                <a:lnTo>
                  <a:pt x="493" y="0"/>
                </a:lnTo>
                <a:lnTo>
                  <a:pt x="493" y="1484"/>
                </a:lnTo>
                <a:lnTo>
                  <a:pt x="0" y="148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3" name="Freeform 10"/>
          <p:cNvSpPr>
            <a:spLocks/>
          </p:cNvSpPr>
          <p:nvPr/>
        </p:nvSpPr>
        <p:spPr bwMode="auto">
          <a:xfrm>
            <a:off x="7974062" y="2751711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5" name="Freeform 12"/>
          <p:cNvSpPr>
            <a:spLocks/>
          </p:cNvSpPr>
          <p:nvPr/>
        </p:nvSpPr>
        <p:spPr bwMode="auto">
          <a:xfrm>
            <a:off x="6540549" y="2183386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6" name="Freeform 13"/>
          <p:cNvSpPr>
            <a:spLocks/>
          </p:cNvSpPr>
          <p:nvPr/>
        </p:nvSpPr>
        <p:spPr bwMode="auto">
          <a:xfrm>
            <a:off x="6834237" y="21833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>
            <a:off x="7127924" y="2183386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0" name="Freeform 17"/>
          <p:cNvSpPr>
            <a:spLocks/>
          </p:cNvSpPr>
          <p:nvPr/>
        </p:nvSpPr>
        <p:spPr bwMode="auto">
          <a:xfrm>
            <a:off x="8226474" y="2751711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1" name="Freeform 18"/>
          <p:cNvSpPr>
            <a:spLocks/>
          </p:cNvSpPr>
          <p:nvPr/>
        </p:nvSpPr>
        <p:spPr bwMode="auto">
          <a:xfrm>
            <a:off x="8823325" y="2751711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2" name="Freeform 19"/>
          <p:cNvSpPr>
            <a:spLocks/>
          </p:cNvSpPr>
          <p:nvPr/>
        </p:nvSpPr>
        <p:spPr bwMode="auto">
          <a:xfrm>
            <a:off x="6913612" y="5232974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1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3" name="Freeform 20"/>
          <p:cNvSpPr>
            <a:spLocks/>
          </p:cNvSpPr>
          <p:nvPr/>
        </p:nvSpPr>
        <p:spPr bwMode="auto">
          <a:xfrm>
            <a:off x="6635799" y="5231386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6" y="0"/>
                </a:lnTo>
                <a:lnTo>
                  <a:pt x="0" y="8"/>
                </a:lnTo>
                <a:lnTo>
                  <a:pt x="16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1"/>
          <p:cNvSpPr>
            <a:spLocks/>
          </p:cNvSpPr>
          <p:nvPr/>
        </p:nvSpPr>
        <p:spPr bwMode="auto">
          <a:xfrm>
            <a:off x="7186662" y="5232974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0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3841799" y="5536186"/>
            <a:ext cx="16637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Primary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bucket pages</a:t>
            </a:r>
          </a:p>
        </p:txBody>
      </p:sp>
      <p:sp>
        <p:nvSpPr>
          <p:cNvPr id="29717" name="Rectangle 25"/>
          <p:cNvSpPr>
            <a:spLocks noChangeArrowheads="1"/>
          </p:cNvSpPr>
          <p:nvPr/>
        </p:nvSpPr>
        <p:spPr bwMode="auto">
          <a:xfrm>
            <a:off x="6337349" y="2451674"/>
            <a:ext cx="97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Overflow page</a:t>
            </a: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4487912" y="2550099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19" name="Rectangle 27"/>
          <p:cNvSpPr>
            <a:spLocks noChangeArrowheads="1"/>
          </p:cNvSpPr>
          <p:nvPr/>
        </p:nvSpPr>
        <p:spPr bwMode="auto">
          <a:xfrm>
            <a:off x="4487912" y="2016699"/>
            <a:ext cx="420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29720" name="Rectangle 28"/>
          <p:cNvSpPr>
            <a:spLocks noChangeArrowheads="1"/>
          </p:cNvSpPr>
          <p:nvPr/>
        </p:nvSpPr>
        <p:spPr bwMode="auto">
          <a:xfrm>
            <a:off x="4466860" y="5057016"/>
            <a:ext cx="41357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1F497D"/>
                </a:solidFill>
                <a:latin typeface="Times New Roman" panose="02020603050405020304" pitchFamily="18" charset="0"/>
              </a:rPr>
              <a:t>15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1" name="Line 29"/>
          <p:cNvSpPr>
            <a:spLocks noChangeShapeType="1"/>
          </p:cNvSpPr>
          <p:nvPr/>
        </p:nvSpPr>
        <p:spPr bwMode="auto">
          <a:xfrm flipV="1">
            <a:off x="2970262" y="2786636"/>
            <a:ext cx="1087437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2" name="Line 30"/>
          <p:cNvSpPr>
            <a:spLocks noChangeShapeType="1"/>
          </p:cNvSpPr>
          <p:nvPr/>
        </p:nvSpPr>
        <p:spPr bwMode="auto">
          <a:xfrm flipV="1">
            <a:off x="2938512" y="2319911"/>
            <a:ext cx="1112837" cy="1169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3" name="Line 31"/>
          <p:cNvSpPr>
            <a:spLocks noChangeShapeType="1"/>
          </p:cNvSpPr>
          <p:nvPr/>
        </p:nvSpPr>
        <p:spPr bwMode="auto">
          <a:xfrm>
            <a:off x="1555799" y="3589911"/>
            <a:ext cx="9794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4" name="Line 32"/>
          <p:cNvSpPr>
            <a:spLocks noChangeShapeType="1"/>
          </p:cNvSpPr>
          <p:nvPr/>
        </p:nvSpPr>
        <p:spPr bwMode="auto">
          <a:xfrm>
            <a:off x="2944862" y="3496249"/>
            <a:ext cx="1112837" cy="1700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>
            <a:off x="5037187" y="2213549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6" name="Line 34"/>
          <p:cNvSpPr>
            <a:spLocks noChangeShapeType="1"/>
          </p:cNvSpPr>
          <p:nvPr/>
        </p:nvSpPr>
        <p:spPr bwMode="auto">
          <a:xfrm>
            <a:off x="5037187" y="27167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8" name="Line 36"/>
          <p:cNvSpPr>
            <a:spLocks noChangeShapeType="1"/>
          </p:cNvSpPr>
          <p:nvPr/>
        </p:nvSpPr>
        <p:spPr bwMode="auto">
          <a:xfrm>
            <a:off x="5145137" y="5231386"/>
            <a:ext cx="11969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9" name="Line 37"/>
          <p:cNvSpPr>
            <a:spLocks noChangeShapeType="1"/>
          </p:cNvSpPr>
          <p:nvPr/>
        </p:nvSpPr>
        <p:spPr bwMode="auto">
          <a:xfrm>
            <a:off x="7212062" y="2786636"/>
            <a:ext cx="652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0" name="Line 38"/>
          <p:cNvSpPr>
            <a:spLocks noChangeShapeType="1"/>
          </p:cNvSpPr>
          <p:nvPr/>
        </p:nvSpPr>
        <p:spPr bwMode="auto">
          <a:xfrm>
            <a:off x="4084687" y="2456436"/>
            <a:ext cx="11223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1" name="Line 39"/>
          <p:cNvSpPr>
            <a:spLocks noChangeShapeType="1"/>
          </p:cNvSpPr>
          <p:nvPr/>
        </p:nvSpPr>
        <p:spPr bwMode="auto">
          <a:xfrm>
            <a:off x="4083099" y="2989836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2" name="Line 40"/>
          <p:cNvSpPr>
            <a:spLocks noChangeShapeType="1"/>
          </p:cNvSpPr>
          <p:nvPr/>
        </p:nvSpPr>
        <p:spPr bwMode="auto">
          <a:xfrm>
            <a:off x="4079924" y="3542286"/>
            <a:ext cx="11223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3" name="Line 41"/>
          <p:cNvSpPr>
            <a:spLocks noChangeShapeType="1"/>
          </p:cNvSpPr>
          <p:nvPr/>
        </p:nvSpPr>
        <p:spPr bwMode="auto">
          <a:xfrm>
            <a:off x="4078337" y="4955161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736" name="Straight Arrow Connector 2"/>
          <p:cNvCxnSpPr>
            <a:cxnSpLocks noChangeShapeType="1"/>
          </p:cNvCxnSpPr>
          <p:nvPr/>
        </p:nvCxnSpPr>
        <p:spPr bwMode="auto">
          <a:xfrm flipV="1">
            <a:off x="5083224" y="2030986"/>
            <a:ext cx="1196975" cy="1285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Straight Arrow Connector 43"/>
          <p:cNvCxnSpPr>
            <a:cxnSpLocks noChangeShapeType="1"/>
          </p:cNvCxnSpPr>
          <p:nvPr/>
        </p:nvCxnSpPr>
        <p:spPr bwMode="auto">
          <a:xfrm flipV="1">
            <a:off x="5110212" y="1832549"/>
            <a:ext cx="1208087" cy="2508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Straight Arrow Connector 45"/>
          <p:cNvCxnSpPr>
            <a:cxnSpLocks noChangeShapeType="1"/>
          </p:cNvCxnSpPr>
          <p:nvPr/>
        </p:nvCxnSpPr>
        <p:spPr bwMode="auto">
          <a:xfrm>
            <a:off x="5107037" y="2300861"/>
            <a:ext cx="1089025" cy="349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Straight Arrow Connector 47"/>
          <p:cNvCxnSpPr>
            <a:cxnSpLocks noChangeShapeType="1"/>
          </p:cNvCxnSpPr>
          <p:nvPr/>
        </p:nvCxnSpPr>
        <p:spPr bwMode="auto">
          <a:xfrm>
            <a:off x="5110212" y="2383411"/>
            <a:ext cx="1085850" cy="80963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1" name="Straight Arrow Connector 50"/>
          <p:cNvCxnSpPr>
            <a:cxnSpLocks noChangeShapeType="1"/>
          </p:cNvCxnSpPr>
          <p:nvPr/>
        </p:nvCxnSpPr>
        <p:spPr bwMode="auto">
          <a:xfrm>
            <a:off x="7196187" y="28771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2" name="Straight Arrow Connector 51"/>
          <p:cNvCxnSpPr>
            <a:cxnSpLocks noChangeShapeType="1"/>
          </p:cNvCxnSpPr>
          <p:nvPr/>
        </p:nvCxnSpPr>
        <p:spPr bwMode="auto">
          <a:xfrm>
            <a:off x="7199362" y="2959674"/>
            <a:ext cx="1085850" cy="176212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3" name="Straight Arrow Connector 55"/>
          <p:cNvCxnSpPr>
            <a:cxnSpLocks noChangeShapeType="1"/>
          </p:cNvCxnSpPr>
          <p:nvPr/>
        </p:nvCxnSpPr>
        <p:spPr bwMode="auto">
          <a:xfrm>
            <a:off x="5084812" y="53409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4" name="Straight Arrow Connector 56"/>
          <p:cNvCxnSpPr>
            <a:cxnSpLocks noChangeShapeType="1"/>
          </p:cNvCxnSpPr>
          <p:nvPr/>
        </p:nvCxnSpPr>
        <p:spPr bwMode="auto">
          <a:xfrm>
            <a:off x="5087987" y="5425061"/>
            <a:ext cx="1085850" cy="1746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35762" y="2373886"/>
            <a:ext cx="2655838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4493398" y="3093790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9205" y="2792986"/>
            <a:ext cx="1403350" cy="772868"/>
            <a:chOff x="869205" y="2792986"/>
            <a:chExt cx="1403350" cy="772868"/>
          </a:xfrm>
        </p:grpSpPr>
        <p:sp>
          <p:nvSpPr>
            <p:cNvPr id="29715" name="Rectangle 23"/>
            <p:cNvSpPr>
              <a:spLocks noChangeArrowheads="1"/>
            </p:cNvSpPr>
            <p:nvPr/>
          </p:nvSpPr>
          <p:spPr bwMode="auto">
            <a:xfrm>
              <a:off x="1367682" y="2792986"/>
              <a:ext cx="4968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key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68426" y="3126099"/>
              <a:ext cx="1304129" cy="210493"/>
              <a:chOff x="968426" y="3126099"/>
              <a:chExt cx="1304129" cy="21049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68426" y="3126221"/>
                <a:ext cx="431800" cy="2103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04987" y="3126221"/>
                <a:ext cx="431800" cy="2103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178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840755" y="3126099"/>
                <a:ext cx="431800" cy="2103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Connector 6"/>
              <p:cNvCxnSpPr>
                <a:stCxn id="5" idx="0"/>
                <a:endCxn id="5" idx="2"/>
              </p:cNvCxnSpPr>
              <p:nvPr/>
            </p:nvCxnSpPr>
            <p:spPr>
              <a:xfrm>
                <a:off x="1184326" y="3126221"/>
                <a:ext cx="0" cy="2103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057400" y="3126099"/>
                <a:ext cx="0" cy="2103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869205" y="3288855"/>
              <a:ext cx="518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Tuple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05674" y="2535017"/>
          <a:ext cx="157152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0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14">
                <a:tc gridSpan="5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lowchart: Terminator 10"/>
          <p:cNvSpPr/>
          <p:nvPr/>
        </p:nvSpPr>
        <p:spPr>
          <a:xfrm>
            <a:off x="4786072" y="3174304"/>
            <a:ext cx="359065" cy="12192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17822" y="2254235"/>
            <a:ext cx="87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1587" y="3815056"/>
            <a:ext cx="3048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9727" name="Line 35"/>
          <p:cNvSpPr>
            <a:spLocks noChangeShapeType="1"/>
          </p:cNvSpPr>
          <p:nvPr/>
        </p:nvSpPr>
        <p:spPr bwMode="auto">
          <a:xfrm>
            <a:off x="5083225" y="3235899"/>
            <a:ext cx="1393776" cy="841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7086600" y="3437512"/>
            <a:ext cx="0" cy="318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505674" y="3102661"/>
            <a:ext cx="1571526" cy="400110"/>
            <a:chOff x="6919917" y="5643102"/>
            <a:chExt cx="1571526" cy="400110"/>
          </a:xfrm>
        </p:grpSpPr>
        <p:sp>
          <p:nvSpPr>
            <p:cNvPr id="16" name="Rectangle 15"/>
            <p:cNvSpPr/>
            <p:nvPr/>
          </p:nvSpPr>
          <p:spPr>
            <a:xfrm>
              <a:off x="6919917" y="5686264"/>
              <a:ext cx="1571526" cy="308832"/>
            </a:xfrm>
            <a:prstGeom prst="rect">
              <a:avLst/>
            </a:prstGeom>
            <a:solidFill>
              <a:schemeClr val="bg2">
                <a:lumMod val="75000"/>
                <a:alpha val="56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191182" y="5676803"/>
              <a:ext cx="0" cy="318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023922" y="5684011"/>
              <a:ext cx="0" cy="318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257982" y="5686355"/>
              <a:ext cx="0" cy="318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497476" y="5686355"/>
              <a:ext cx="0" cy="318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465907" y="5643102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178</a:t>
              </a:r>
            </a:p>
          </p:txBody>
        </p:sp>
      </p:grpSp>
      <p:sp>
        <p:nvSpPr>
          <p:cNvPr id="68" name="Rounded Rectangular Callout 8">
            <a:extLst>
              <a:ext uri="{FF2B5EF4-FFF2-40B4-BE49-F238E27FC236}">
                <a16:creationId xmlns:a16="http://schemas.microsoft.com/office/drawing/2014/main" id="{F5D46EDA-1B43-49A6-ACB1-F91F77E0A3B7}"/>
              </a:ext>
            </a:extLst>
          </p:cNvPr>
          <p:cNvSpPr/>
          <p:nvPr/>
        </p:nvSpPr>
        <p:spPr bwMode="auto">
          <a:xfrm>
            <a:off x="7347184" y="5512373"/>
            <a:ext cx="1182945" cy="411832"/>
          </a:xfrm>
          <a:prstGeom prst="wedgeRoundRectCallout">
            <a:avLst>
              <a:gd name="adj1" fmla="val -45033"/>
              <a:gd name="adj2" fmla="val -16880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36E13B4B-F335-4ABD-9DFB-C2E2CD373547}"/>
              </a:ext>
            </a:extLst>
          </p:cNvPr>
          <p:cNvSpPr/>
          <p:nvPr/>
        </p:nvSpPr>
        <p:spPr>
          <a:xfrm rot="16200000">
            <a:off x="7259104" y="4620267"/>
            <a:ext cx="199202" cy="53431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4" y="4655420"/>
            <a:ext cx="2617887" cy="16090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366244" y="6254529"/>
            <a:ext cx="5732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for equality search, e.g., Phone = 407-123-4567</a:t>
            </a:r>
          </a:p>
        </p:txBody>
      </p:sp>
    </p:spTree>
    <p:extLst>
      <p:ext uri="{BB962C8B-B14F-4D97-AF65-F5344CB8AC3E}">
        <p14:creationId xmlns:p14="http://schemas.microsoft.com/office/powerpoint/2010/main" val="11781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EA1588-FAA3-497C-AA96-A18AC2D9C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4979" b="2"/>
          <a:stretch/>
        </p:blipFill>
        <p:spPr>
          <a:xfrm>
            <a:off x="2" y="10"/>
            <a:ext cx="9143998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54E8B3-DD66-42C8-A1FA-63F1C0CE0715}"/>
              </a:ext>
            </a:extLst>
          </p:cNvPr>
          <p:cNvSpPr/>
          <p:nvPr/>
        </p:nvSpPr>
        <p:spPr>
          <a:xfrm>
            <a:off x="457200" y="4191000"/>
            <a:ext cx="4953000" cy="20928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DBMS Internal </a:t>
            </a:r>
          </a:p>
          <a:p>
            <a:pPr marL="282575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009E4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Storage and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2971287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485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Hash-Based Indexes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105187"/>
            <a:ext cx="7924800" cy="5255879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Good for equality selections.</a:t>
            </a:r>
          </a:p>
          <a:p>
            <a:pPr marL="630238" lvl="2" indent="-287338" eaLnBrk="1" hangingPunct="1">
              <a:spcAft>
                <a:spcPts val="300"/>
              </a:spcAft>
              <a:tabLst>
                <a:tab pos="630238" algn="l"/>
              </a:tabLst>
            </a:pPr>
            <a:r>
              <a:rPr lang="en-US" altLang="zh-TW" sz="2800" dirty="0">
                <a:ea typeface="新細明體" pitchFamily="18" charset="-120"/>
              </a:rPr>
              <a:t>Index is a collection of </a:t>
            </a:r>
            <a:r>
              <a:rPr lang="en-US" altLang="zh-TW" sz="2800" i="1" u="sng" dirty="0">
                <a:solidFill>
                  <a:schemeClr val="accent2"/>
                </a:solidFill>
                <a:ea typeface="新細明體" pitchFamily="18" charset="-120"/>
              </a:rPr>
              <a:t>buckets</a:t>
            </a:r>
            <a:r>
              <a:rPr lang="en-US" altLang="zh-TW" sz="2800" i="1" dirty="0">
                <a:solidFill>
                  <a:schemeClr val="accent2"/>
                </a:solidFill>
                <a:ea typeface="新細明體" pitchFamily="18" charset="-120"/>
              </a:rPr>
              <a:t>.  </a:t>
            </a:r>
          </a:p>
          <a:p>
            <a:pPr marL="968375" lvl="3" indent="-287338" eaLnBrk="1" hangingPunct="1">
              <a:lnSpc>
                <a:spcPts val="27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zh-TW" sz="2500" dirty="0">
                <a:ea typeface="新細明體" pitchFamily="18" charset="-120"/>
              </a:rPr>
              <a:t>Bucket = </a:t>
            </a:r>
            <a:r>
              <a:rPr lang="en-US" altLang="zh-TW" sz="2500" i="1" dirty="0">
                <a:solidFill>
                  <a:schemeClr val="accent2"/>
                </a:solidFill>
                <a:ea typeface="新細明體" pitchFamily="18" charset="-120"/>
              </a:rPr>
              <a:t>primary</a:t>
            </a:r>
            <a:r>
              <a:rPr lang="en-US" altLang="zh-TW" sz="2500" dirty="0">
                <a:solidFill>
                  <a:schemeClr val="accent2"/>
                </a:solidFill>
                <a:ea typeface="新細明體" pitchFamily="18" charset="-120"/>
              </a:rPr>
              <a:t> page</a:t>
            </a:r>
            <a:r>
              <a:rPr lang="en-US" altLang="zh-TW" sz="2500" dirty="0">
                <a:ea typeface="新細明體" pitchFamily="18" charset="-120"/>
              </a:rPr>
              <a:t> plus zero or more</a:t>
            </a:r>
            <a:r>
              <a:rPr lang="en-US" altLang="zh-TW" sz="2500" dirty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sz="2500" i="1" dirty="0">
                <a:solidFill>
                  <a:schemeClr val="accent2"/>
                </a:solidFill>
                <a:ea typeface="新細明體" pitchFamily="18" charset="-120"/>
              </a:rPr>
              <a:t>overflow</a:t>
            </a:r>
            <a:r>
              <a:rPr lang="en-US" altLang="zh-TW" sz="2500" dirty="0">
                <a:solidFill>
                  <a:schemeClr val="accent2"/>
                </a:solidFill>
                <a:ea typeface="新細明體" pitchFamily="18" charset="-120"/>
              </a:rPr>
              <a:t> pages</a:t>
            </a:r>
            <a:r>
              <a:rPr lang="en-US" altLang="zh-TW" sz="2500" dirty="0">
                <a:ea typeface="新細明體" pitchFamily="18" charset="-120"/>
              </a:rPr>
              <a:t>.</a:t>
            </a:r>
          </a:p>
          <a:p>
            <a:pPr marL="630238" lvl="2" indent="-287338" eaLnBrk="1" hangingPunct="1">
              <a:lnSpc>
                <a:spcPts val="2600"/>
              </a:lnSpc>
              <a:spcAft>
                <a:spcPts val="300"/>
              </a:spcAft>
              <a:buClr>
                <a:schemeClr val="tx1"/>
              </a:buClr>
            </a:pPr>
            <a:r>
              <a:rPr lang="en-US" altLang="zh-TW" sz="2800" i="1" dirty="0">
                <a:solidFill>
                  <a:schemeClr val="accent2"/>
                </a:solidFill>
                <a:ea typeface="新細明體" pitchFamily="18" charset="-120"/>
              </a:rPr>
              <a:t>Hashing function</a:t>
            </a:r>
            <a:r>
              <a:rPr lang="en-US" altLang="zh-TW" sz="2800" b="1" i="1" dirty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sz="2800" b="1" dirty="0">
                <a:solidFill>
                  <a:schemeClr val="accent2"/>
                </a:solidFill>
                <a:ea typeface="新細明體" pitchFamily="18" charset="-120"/>
              </a:rPr>
              <a:t>h</a:t>
            </a:r>
            <a:r>
              <a:rPr lang="en-US" altLang="zh-TW" sz="2800" dirty="0">
                <a:solidFill>
                  <a:schemeClr val="accent2"/>
                </a:solidFill>
                <a:ea typeface="新細明體" pitchFamily="18" charset="-120"/>
              </a:rPr>
              <a:t>:  </a:t>
            </a:r>
            <a:r>
              <a:rPr lang="en-US" altLang="zh-TW" sz="2800" b="1" dirty="0">
                <a:ea typeface="新細明體" pitchFamily="18" charset="-120"/>
              </a:rPr>
              <a:t>h</a:t>
            </a:r>
            <a:r>
              <a:rPr lang="en-US" altLang="zh-TW" sz="2800" dirty="0">
                <a:ea typeface="新細明體" pitchFamily="18" charset="-120"/>
              </a:rPr>
              <a:t> is applied to the </a:t>
            </a:r>
            <a:r>
              <a:rPr lang="en-US" altLang="zh-TW" sz="2800" i="1" dirty="0">
                <a:solidFill>
                  <a:schemeClr val="accent2"/>
                </a:solidFill>
                <a:ea typeface="新細明體" pitchFamily="18" charset="-120"/>
              </a:rPr>
              <a:t>search key</a:t>
            </a:r>
            <a:r>
              <a:rPr lang="en-US" altLang="zh-TW" sz="2800" dirty="0">
                <a:ea typeface="新細明體" pitchFamily="18" charset="-120"/>
              </a:rPr>
              <a:t> fields of </a:t>
            </a:r>
            <a:r>
              <a:rPr lang="en-US" altLang="zh-TW" sz="2800" i="1" dirty="0">
                <a:ea typeface="新細明體" pitchFamily="18" charset="-120"/>
              </a:rPr>
              <a:t>r.  </a:t>
            </a:r>
            <a:r>
              <a:rPr lang="en-US" altLang="zh-TW" sz="2800" b="1" dirty="0">
                <a:ea typeface="新細明體" pitchFamily="18" charset="-120"/>
              </a:rPr>
              <a:t>h</a:t>
            </a:r>
            <a:r>
              <a:rPr lang="en-US" altLang="zh-TW" sz="2800" dirty="0">
                <a:ea typeface="新細明體" pitchFamily="18" charset="-120"/>
              </a:rPr>
              <a:t>(</a:t>
            </a:r>
            <a:r>
              <a:rPr lang="en-US" altLang="zh-TW" sz="2800" i="1" dirty="0">
                <a:ea typeface="新細明體" pitchFamily="18" charset="-120"/>
              </a:rPr>
              <a:t>r</a:t>
            </a:r>
            <a:r>
              <a:rPr lang="en-US" altLang="zh-TW" sz="2800" dirty="0">
                <a:ea typeface="新細明體" pitchFamily="18" charset="-120"/>
              </a:rPr>
              <a:t>) = ID of bucket in which record </a:t>
            </a:r>
            <a:r>
              <a:rPr lang="en-US" altLang="zh-TW" sz="2800" i="1" dirty="0">
                <a:ea typeface="新細明體" pitchFamily="18" charset="-120"/>
              </a:rPr>
              <a:t>r</a:t>
            </a:r>
            <a:r>
              <a:rPr lang="en-US" altLang="zh-TW" sz="2800" dirty="0">
                <a:ea typeface="新細明體" pitchFamily="18" charset="-120"/>
              </a:rPr>
              <a:t> belongs.  </a:t>
            </a:r>
            <a:endParaRPr lang="en-US" altLang="zh-TW" sz="2800" i="1" dirty="0">
              <a:ea typeface="新細明體" pitchFamily="18" charset="-120"/>
            </a:endParaRPr>
          </a:p>
          <a:p>
            <a:pPr marL="968375" lvl="3" indent="-287338" eaLnBrk="1" hangingPunct="1">
              <a:lnSpc>
                <a:spcPts val="26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TW" sz="2600" dirty="0">
                <a:ea typeface="新細明體" pitchFamily="18" charset="-120"/>
              </a:rPr>
              <a:t>Hash</a:t>
            </a:r>
            <a:r>
              <a:rPr lang="en-US" altLang="zh-TW" sz="2600" i="1" dirty="0">
                <a:ea typeface="新細明體" pitchFamily="18" charset="-120"/>
              </a:rPr>
              <a:t> </a:t>
            </a:r>
            <a:r>
              <a:rPr lang="en-US" altLang="zh-TW" sz="2600" dirty="0">
                <a:ea typeface="新細明體" pitchFamily="18" charset="-120"/>
              </a:rPr>
              <a:t>on the key fields to determine the bucket(s)</a:t>
            </a:r>
          </a:p>
          <a:p>
            <a:pPr marL="968375" lvl="3" indent="-287338" eaLnBrk="1" hangingPunct="1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zh-TW" sz="2600" dirty="0">
                <a:ea typeface="新細明體" pitchFamily="18" charset="-120"/>
              </a:rPr>
              <a:t>Scan the data entries in these buckets to find the matching &lt;</a:t>
            </a:r>
            <a:r>
              <a:rPr lang="en-US" altLang="zh-TW" sz="2600" i="1" dirty="0">
                <a:ea typeface="新細明體" pitchFamily="18" charset="-120"/>
              </a:rPr>
              <a:t>key</a:t>
            </a:r>
            <a:r>
              <a:rPr lang="en-US" altLang="zh-TW" sz="2600" dirty="0">
                <a:ea typeface="新細明體" pitchFamily="18" charset="-120"/>
              </a:rPr>
              <a:t>, </a:t>
            </a:r>
            <a:r>
              <a:rPr lang="en-US" altLang="zh-TW" sz="2600" i="1" dirty="0">
                <a:ea typeface="新細明體" pitchFamily="18" charset="-120"/>
              </a:rPr>
              <a:t>rid</a:t>
            </a:r>
            <a:r>
              <a:rPr lang="en-US" altLang="zh-TW" sz="2600" dirty="0">
                <a:ea typeface="新細明體" pitchFamily="18" charset="-120"/>
              </a:rPr>
              <a:t>&gt;  (i.e., alternative 2)</a:t>
            </a:r>
          </a:p>
          <a:p>
            <a:pPr marL="968375" lvl="3" indent="-287338" eaLnBrk="1" hangingPunct="1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zh-TW" sz="2600" dirty="0">
                <a:ea typeface="新細明體" pitchFamily="18" charset="-120"/>
              </a:rPr>
              <a:t>Use </a:t>
            </a:r>
            <a:r>
              <a:rPr lang="en-US" altLang="zh-TW" sz="2600" i="1" dirty="0">
                <a:ea typeface="新細明體" pitchFamily="18" charset="-120"/>
              </a:rPr>
              <a:t>rid</a:t>
            </a:r>
            <a:r>
              <a:rPr lang="en-US" altLang="zh-TW" sz="2600" dirty="0">
                <a:ea typeface="新細明體" pitchFamily="18" charset="-120"/>
              </a:rPr>
              <a:t> to locate the record </a:t>
            </a:r>
            <a:r>
              <a:rPr lang="en-US" altLang="zh-TW" sz="2600" i="1" dirty="0">
                <a:ea typeface="新細明體" pitchFamily="18" charset="-12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9616525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95785"/>
            <a:ext cx="3916031" cy="723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r" eaLnBrk="1" hangingPunct="1">
              <a:lnSpc>
                <a:spcPts val="4800"/>
              </a:lnSpc>
            </a:pPr>
            <a:r>
              <a:rPr lang="en-US" altLang="zh-TW" sz="5400" b="1" dirty="0">
                <a:solidFill>
                  <a:srgbClr val="7030A0"/>
                </a:solidFill>
                <a:ea typeface="新細明體" pitchFamily="18" charset="-120"/>
              </a:rPr>
              <a:t>Data Entries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43600" y="2362200"/>
          <a:ext cx="1905000" cy="19847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77" name="Isosceles Triangle 6"/>
          <p:cNvSpPr>
            <a:spLocks noChangeArrowheads="1"/>
          </p:cNvSpPr>
          <p:nvPr/>
        </p:nvSpPr>
        <p:spPr bwMode="auto">
          <a:xfrm rot="-5400000">
            <a:off x="2661289" y="2230902"/>
            <a:ext cx="1695042" cy="253079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lIns="91440" tIns="0" rIns="91440" bIns="182880" anchor="ctr" anchorCtr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3" name="TextBox 12"/>
          <p:cNvSpPr txBox="1">
            <a:spLocks noChangeArrowheads="1"/>
          </p:cNvSpPr>
          <p:nvPr/>
        </p:nvSpPr>
        <p:spPr bwMode="auto">
          <a:xfrm>
            <a:off x="1143203" y="3226813"/>
            <a:ext cx="83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Search key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966629" y="3368505"/>
            <a:ext cx="381000" cy="255588"/>
          </a:xfrm>
          <a:prstGeom prst="rightArrow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6" name="TextBox 14"/>
          <p:cNvSpPr txBox="1">
            <a:spLocks noChangeArrowheads="1"/>
          </p:cNvSpPr>
          <p:nvPr/>
        </p:nvSpPr>
        <p:spPr bwMode="auto">
          <a:xfrm>
            <a:off x="1503836" y="3338154"/>
            <a:ext cx="33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7982" y="4159154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4268237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7488" y="3220470"/>
            <a:ext cx="16697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mechanism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D14583-3C31-4992-95D3-AB9E6EF7CF8E}"/>
              </a:ext>
            </a:extLst>
          </p:cNvPr>
          <p:cNvGraphicFramePr>
            <a:graphicFrameLocks noGrp="1"/>
          </p:cNvGraphicFramePr>
          <p:nvPr/>
        </p:nvGraphicFramePr>
        <p:xfrm>
          <a:off x="4752952" y="2386036"/>
          <a:ext cx="755330" cy="198477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RID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EFD5E0-339C-4750-9C51-960EDCCACDF2}"/>
              </a:ext>
            </a:extLst>
          </p:cNvPr>
          <p:cNvSpPr/>
          <p:nvPr/>
        </p:nvSpPr>
        <p:spPr>
          <a:xfrm>
            <a:off x="5908446" y="3873269"/>
            <a:ext cx="1914250" cy="2087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315200" y="3032328"/>
            <a:ext cx="793280" cy="597932"/>
          </a:xfrm>
          <a:prstGeom prst="wedgeRoundRectCallout">
            <a:avLst>
              <a:gd name="adj1" fmla="val -56574"/>
              <a:gd name="adj2" fmla="val 103190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record</a:t>
            </a:r>
          </a:p>
        </p:txBody>
      </p:sp>
      <p:pic>
        <p:nvPicPr>
          <p:cNvPr id="19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60BB96A0-7E50-4E06-AE93-8D3BE507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7874" flipH="1">
            <a:off x="3656228" y="2669993"/>
            <a:ext cx="2820365" cy="14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5324061" y="3226110"/>
            <a:ext cx="667007" cy="57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AA894-A528-441E-B1C5-2ADD4BBAE3BF}"/>
              </a:ext>
            </a:extLst>
          </p:cNvPr>
          <p:cNvCxnSpPr>
            <a:cxnSpLocks/>
          </p:cNvCxnSpPr>
          <p:nvPr/>
        </p:nvCxnSpPr>
        <p:spPr bwMode="auto">
          <a:xfrm>
            <a:off x="5324061" y="3519205"/>
            <a:ext cx="634050" cy="4584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" name="Oval Callout 17"/>
          <p:cNvSpPr/>
          <p:nvPr/>
        </p:nvSpPr>
        <p:spPr>
          <a:xfrm>
            <a:off x="5241475" y="1088257"/>
            <a:ext cx="1254177" cy="701558"/>
          </a:xfrm>
          <a:prstGeom prst="wedgeEllipseCallout">
            <a:avLst>
              <a:gd name="adj1" fmla="val -41704"/>
              <a:gd name="adj2" fmla="val 10799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entries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3703" y="5151254"/>
            <a:ext cx="760700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ts val="3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There are three alternatives for data entries</a:t>
            </a:r>
          </a:p>
          <a:p>
            <a:pPr marL="231775" indent="-231775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This is Alternative 2 – Each data record has its own data entry</a:t>
            </a:r>
          </a:p>
        </p:txBody>
      </p:sp>
      <p:sp>
        <p:nvSpPr>
          <p:cNvPr id="21" name="Rounded Rectangular Callout 15">
            <a:extLst>
              <a:ext uri="{FF2B5EF4-FFF2-40B4-BE49-F238E27FC236}">
                <a16:creationId xmlns:a16="http://schemas.microsoft.com/office/drawing/2014/main" id="{22848CB0-3708-496D-879E-72A5E25A60C6}"/>
              </a:ext>
            </a:extLst>
          </p:cNvPr>
          <p:cNvSpPr/>
          <p:nvPr/>
        </p:nvSpPr>
        <p:spPr bwMode="auto">
          <a:xfrm>
            <a:off x="3457867" y="2598792"/>
            <a:ext cx="997654" cy="597932"/>
          </a:xfrm>
          <a:prstGeom prst="wedgeRoundRectCallout">
            <a:avLst>
              <a:gd name="adj1" fmla="val 75721"/>
              <a:gd name="adj2" fmla="val 97419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Its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data 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entry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51353-0A4A-4F97-BB12-6E4534D34B49}"/>
              </a:ext>
            </a:extLst>
          </p:cNvPr>
          <p:cNvSpPr txBox="1"/>
          <p:nvPr/>
        </p:nvSpPr>
        <p:spPr>
          <a:xfrm>
            <a:off x="817093" y="1129288"/>
            <a:ext cx="2852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Three Alternatives</a:t>
            </a:r>
          </a:p>
        </p:txBody>
      </p:sp>
    </p:spTree>
    <p:extLst>
      <p:ext uri="{BB962C8B-B14F-4D97-AF65-F5344CB8AC3E}">
        <p14:creationId xmlns:p14="http://schemas.microsoft.com/office/powerpoint/2010/main" val="35655205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1779" y="337602"/>
            <a:ext cx="8235021" cy="881598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</a:pP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Alternatives for Data Entry </a:t>
            </a:r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k* </a:t>
            </a: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in Index</a:t>
            </a:r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-13139" y="748145"/>
            <a:ext cx="5486400" cy="54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1363" indent="-2841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18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Actual data record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(with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)</a:t>
            </a:r>
          </a:p>
          <a:p>
            <a:pPr marL="457200" marR="0" lvl="1" indent="0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tabLst/>
              <a:defRPr/>
            </a:pP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457200" marR="0" lvl="1" indent="0" algn="l" defTabSz="914400" rtl="0" eaLnBrk="0" fontAlgn="auto" latin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tabLst/>
              <a:defRPr/>
            </a:pP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117" name="Picture 32">
            <a:extLst>
              <a:ext uri="{FF2B5EF4-FFF2-40B4-BE49-F238E27FC236}">
                <a16:creationId xmlns:a16="http://schemas.microsoft.com/office/drawing/2014/main" id="{9ED7F57A-27AC-460E-BFD3-08819129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33650"/>
            <a:ext cx="6191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8" name="Rounded Rectangular Callout 4">
            <a:extLst>
              <a:ext uri="{FF2B5EF4-FFF2-40B4-BE49-F238E27FC236}">
                <a16:creationId xmlns:a16="http://schemas.microsoft.com/office/drawing/2014/main" id="{82F809FD-3C59-4F67-B44F-AC18F54E4800}"/>
              </a:ext>
            </a:extLst>
          </p:cNvPr>
          <p:cNvSpPr/>
          <p:nvPr/>
        </p:nvSpPr>
        <p:spPr bwMode="auto">
          <a:xfrm>
            <a:off x="1142999" y="2943225"/>
            <a:ext cx="1989222" cy="1676400"/>
          </a:xfrm>
          <a:prstGeom prst="wedgeRoundRectCallout">
            <a:avLst>
              <a:gd name="adj1" fmla="val 47771"/>
              <a:gd name="adj2" fmla="val 80466"/>
              <a:gd name="adj3" fmla="val 16667"/>
            </a:avLst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B-tree</a:t>
            </a:r>
          </a:p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records (instead of data entries) stored in</a:t>
            </a:r>
          </a:p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tree node</a:t>
            </a:r>
          </a:p>
        </p:txBody>
      </p:sp>
    </p:spTree>
    <p:extLst>
      <p:ext uri="{BB962C8B-B14F-4D97-AF65-F5344CB8AC3E}">
        <p14:creationId xmlns:p14="http://schemas.microsoft.com/office/powerpoint/2010/main" val="9905846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-13139" y="748145"/>
            <a:ext cx="5486400" cy="54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1363" indent="-2841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18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Actual data record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(with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)</a:t>
            </a: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&lt;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&gt;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pair, where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is the record id of data record 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457200" marR="0" lvl="1" indent="0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tabLst/>
              <a:defRPr/>
            </a:pP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6041608" y="5211737"/>
            <a:ext cx="1586008" cy="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6041608" y="5211737"/>
            <a:ext cx="1586008" cy="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52" name="Freeform 8"/>
          <p:cNvSpPr>
            <a:spLocks/>
          </p:cNvSpPr>
          <p:nvPr/>
        </p:nvSpPr>
        <p:spPr bwMode="auto">
          <a:xfrm>
            <a:off x="5704582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3" name="Freeform 9"/>
          <p:cNvSpPr>
            <a:spLocks/>
          </p:cNvSpPr>
          <p:nvPr/>
        </p:nvSpPr>
        <p:spPr bwMode="auto">
          <a:xfrm>
            <a:off x="6144699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4" name="Freeform 10"/>
          <p:cNvSpPr>
            <a:spLocks/>
          </p:cNvSpPr>
          <p:nvPr/>
        </p:nvSpPr>
        <p:spPr bwMode="auto">
          <a:xfrm>
            <a:off x="6583494" y="5068191"/>
            <a:ext cx="333062" cy="309521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5" name="Freeform 11"/>
          <p:cNvSpPr>
            <a:spLocks/>
          </p:cNvSpPr>
          <p:nvPr/>
        </p:nvSpPr>
        <p:spPr bwMode="auto">
          <a:xfrm>
            <a:off x="7024933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6" name="Freeform 12"/>
          <p:cNvSpPr>
            <a:spLocks/>
          </p:cNvSpPr>
          <p:nvPr/>
        </p:nvSpPr>
        <p:spPr bwMode="auto">
          <a:xfrm>
            <a:off x="7465051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7" name="Freeform 13"/>
          <p:cNvSpPr>
            <a:spLocks/>
          </p:cNvSpPr>
          <p:nvPr/>
        </p:nvSpPr>
        <p:spPr bwMode="auto">
          <a:xfrm>
            <a:off x="7903847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8" name="Freeform 14"/>
          <p:cNvSpPr>
            <a:spLocks/>
          </p:cNvSpPr>
          <p:nvPr/>
        </p:nvSpPr>
        <p:spPr bwMode="auto">
          <a:xfrm>
            <a:off x="8343964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9" name="Freeform 15"/>
          <p:cNvSpPr>
            <a:spLocks/>
          </p:cNvSpPr>
          <p:nvPr/>
        </p:nvSpPr>
        <p:spPr bwMode="auto">
          <a:xfrm>
            <a:off x="6271881" y="3348631"/>
            <a:ext cx="1435337" cy="1496"/>
          </a:xfrm>
          <a:custGeom>
            <a:avLst/>
            <a:gdLst>
              <a:gd name="T0" fmla="*/ 0 w 1086"/>
              <a:gd name="T1" fmla="*/ 0 h 1"/>
              <a:gd name="T2" fmla="*/ 2147483647 w 1086"/>
              <a:gd name="T3" fmla="*/ 0 h 1"/>
              <a:gd name="T4" fmla="*/ 0 w 1086"/>
              <a:gd name="T5" fmla="*/ 0 h 1"/>
              <a:gd name="T6" fmla="*/ 0 60000 65536"/>
              <a:gd name="T7" fmla="*/ 0 60000 65536"/>
              <a:gd name="T8" fmla="*/ 0 60000 65536"/>
              <a:gd name="T9" fmla="*/ 0 w 1086"/>
              <a:gd name="T10" fmla="*/ 0 h 1"/>
              <a:gd name="T11" fmla="*/ 1086 w 10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">
                <a:moveTo>
                  <a:pt x="0" y="0"/>
                </a:moveTo>
                <a:lnTo>
                  <a:pt x="108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0" name="Freeform 16"/>
          <p:cNvSpPr>
            <a:spLocks/>
          </p:cNvSpPr>
          <p:nvPr/>
        </p:nvSpPr>
        <p:spPr bwMode="auto">
          <a:xfrm>
            <a:off x="6271881" y="2430533"/>
            <a:ext cx="757319" cy="919594"/>
          </a:xfrm>
          <a:custGeom>
            <a:avLst/>
            <a:gdLst>
              <a:gd name="T0" fmla="*/ 0 w 573"/>
              <a:gd name="T1" fmla="*/ 2147483647 h 615"/>
              <a:gd name="T2" fmla="*/ 2147483647 w 573"/>
              <a:gd name="T3" fmla="*/ 0 h 615"/>
              <a:gd name="T4" fmla="*/ 0 w 573"/>
              <a:gd name="T5" fmla="*/ 2147483647 h 615"/>
              <a:gd name="T6" fmla="*/ 0 60000 65536"/>
              <a:gd name="T7" fmla="*/ 0 60000 65536"/>
              <a:gd name="T8" fmla="*/ 0 60000 65536"/>
              <a:gd name="T9" fmla="*/ 0 w 573"/>
              <a:gd name="T10" fmla="*/ 0 h 615"/>
              <a:gd name="T11" fmla="*/ 573 w 573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615">
                <a:moveTo>
                  <a:pt x="0" y="614"/>
                </a:moveTo>
                <a:lnTo>
                  <a:pt x="572" y="0"/>
                </a:lnTo>
                <a:lnTo>
                  <a:pt x="0" y="6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1" name="Freeform 17"/>
          <p:cNvSpPr>
            <a:spLocks/>
          </p:cNvSpPr>
          <p:nvPr/>
        </p:nvSpPr>
        <p:spPr bwMode="auto">
          <a:xfrm>
            <a:off x="7027878" y="2430533"/>
            <a:ext cx="687270" cy="919594"/>
          </a:xfrm>
          <a:custGeom>
            <a:avLst/>
            <a:gdLst>
              <a:gd name="T0" fmla="*/ 0 w 520"/>
              <a:gd name="T1" fmla="*/ 0 h 615"/>
              <a:gd name="T2" fmla="*/ 2147483647 w 520"/>
              <a:gd name="T3" fmla="*/ 2147483647 h 615"/>
              <a:gd name="T4" fmla="*/ 0 w 520"/>
              <a:gd name="T5" fmla="*/ 0 h 615"/>
              <a:gd name="T6" fmla="*/ 0 60000 65536"/>
              <a:gd name="T7" fmla="*/ 0 60000 65536"/>
              <a:gd name="T8" fmla="*/ 0 60000 65536"/>
              <a:gd name="T9" fmla="*/ 0 w 520"/>
              <a:gd name="T10" fmla="*/ 0 h 615"/>
              <a:gd name="T11" fmla="*/ 520 w 520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615">
                <a:moveTo>
                  <a:pt x="0" y="0"/>
                </a:moveTo>
                <a:lnTo>
                  <a:pt x="519" y="6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2" name="Freeform 18"/>
          <p:cNvSpPr>
            <a:spLocks/>
          </p:cNvSpPr>
          <p:nvPr/>
        </p:nvSpPr>
        <p:spPr bwMode="auto">
          <a:xfrm>
            <a:off x="6750327" y="2349788"/>
            <a:ext cx="278874" cy="82241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3" name="Freeform 19"/>
          <p:cNvSpPr>
            <a:spLocks/>
          </p:cNvSpPr>
          <p:nvPr/>
        </p:nvSpPr>
        <p:spPr bwMode="auto">
          <a:xfrm>
            <a:off x="6947257" y="2385675"/>
            <a:ext cx="81944" cy="46354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8" name="Freeform 24"/>
          <p:cNvSpPr>
            <a:spLocks/>
          </p:cNvSpPr>
          <p:nvPr/>
        </p:nvSpPr>
        <p:spPr bwMode="auto">
          <a:xfrm>
            <a:off x="6545468" y="3592361"/>
            <a:ext cx="541132" cy="535846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4" name="Freeform 30"/>
          <p:cNvSpPr>
            <a:spLocks/>
          </p:cNvSpPr>
          <p:nvPr/>
        </p:nvSpPr>
        <p:spPr bwMode="auto">
          <a:xfrm>
            <a:off x="6738432" y="3330688"/>
            <a:ext cx="1321" cy="263168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5" name="Freeform 31"/>
          <p:cNvSpPr>
            <a:spLocks/>
          </p:cNvSpPr>
          <p:nvPr/>
        </p:nvSpPr>
        <p:spPr bwMode="auto">
          <a:xfrm>
            <a:off x="6723894" y="3522083"/>
            <a:ext cx="31720" cy="71773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6" name="Freeform 32"/>
          <p:cNvSpPr>
            <a:spLocks/>
          </p:cNvSpPr>
          <p:nvPr/>
        </p:nvSpPr>
        <p:spPr bwMode="auto">
          <a:xfrm>
            <a:off x="7440995" y="3592360"/>
            <a:ext cx="541132" cy="524149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0" name="Freeform 36"/>
          <p:cNvSpPr>
            <a:spLocks/>
          </p:cNvSpPr>
          <p:nvPr/>
        </p:nvSpPr>
        <p:spPr bwMode="auto">
          <a:xfrm>
            <a:off x="7631884" y="3330688"/>
            <a:ext cx="157279" cy="263168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1" name="Freeform 37"/>
          <p:cNvSpPr>
            <a:spLocks/>
          </p:cNvSpPr>
          <p:nvPr/>
        </p:nvSpPr>
        <p:spPr bwMode="auto">
          <a:xfrm>
            <a:off x="7740261" y="3523578"/>
            <a:ext cx="48902" cy="70277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2" name="Freeform 38"/>
          <p:cNvSpPr>
            <a:spLocks/>
          </p:cNvSpPr>
          <p:nvPr/>
        </p:nvSpPr>
        <p:spPr bwMode="auto">
          <a:xfrm>
            <a:off x="5717799" y="4597179"/>
            <a:ext cx="311915" cy="479983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3" name="Freeform 39"/>
          <p:cNvSpPr>
            <a:spLocks/>
          </p:cNvSpPr>
          <p:nvPr/>
        </p:nvSpPr>
        <p:spPr bwMode="auto">
          <a:xfrm>
            <a:off x="5717799" y="5009875"/>
            <a:ext cx="50224" cy="67288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4" name="Freeform 40"/>
          <p:cNvSpPr>
            <a:spLocks/>
          </p:cNvSpPr>
          <p:nvPr/>
        </p:nvSpPr>
        <p:spPr bwMode="auto">
          <a:xfrm>
            <a:off x="5835427" y="4597179"/>
            <a:ext cx="233937" cy="479983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5" name="Freeform 41"/>
          <p:cNvSpPr>
            <a:spLocks/>
          </p:cNvSpPr>
          <p:nvPr/>
        </p:nvSpPr>
        <p:spPr bwMode="auto">
          <a:xfrm>
            <a:off x="5835427" y="5006884"/>
            <a:ext cx="43616" cy="70278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6" name="Freeform 42"/>
          <p:cNvSpPr>
            <a:spLocks/>
          </p:cNvSpPr>
          <p:nvPr/>
        </p:nvSpPr>
        <p:spPr bwMode="auto">
          <a:xfrm>
            <a:off x="5950413" y="4597179"/>
            <a:ext cx="157279" cy="479983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7" name="Freeform 43"/>
          <p:cNvSpPr>
            <a:spLocks/>
          </p:cNvSpPr>
          <p:nvPr/>
        </p:nvSpPr>
        <p:spPr bwMode="auto">
          <a:xfrm>
            <a:off x="5950413" y="5005389"/>
            <a:ext cx="38328" cy="71773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0" name="Freeform 46"/>
          <p:cNvSpPr>
            <a:spLocks/>
          </p:cNvSpPr>
          <p:nvPr/>
        </p:nvSpPr>
        <p:spPr bwMode="auto">
          <a:xfrm>
            <a:off x="6650900" y="4597179"/>
            <a:ext cx="1321" cy="479983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1" name="Freeform 47"/>
          <p:cNvSpPr>
            <a:spLocks/>
          </p:cNvSpPr>
          <p:nvPr/>
        </p:nvSpPr>
        <p:spPr bwMode="auto">
          <a:xfrm>
            <a:off x="6635040" y="5006884"/>
            <a:ext cx="31720" cy="70278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2" name="Freeform 48"/>
          <p:cNvSpPr>
            <a:spLocks/>
          </p:cNvSpPr>
          <p:nvPr/>
        </p:nvSpPr>
        <p:spPr bwMode="auto">
          <a:xfrm>
            <a:off x="6687907" y="4597179"/>
            <a:ext cx="40971" cy="479983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3" name="Freeform 49"/>
          <p:cNvSpPr>
            <a:spLocks/>
          </p:cNvSpPr>
          <p:nvPr/>
        </p:nvSpPr>
        <p:spPr bwMode="auto">
          <a:xfrm>
            <a:off x="6706410" y="5005389"/>
            <a:ext cx="33041" cy="71773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4" name="Freeform 50"/>
          <p:cNvSpPr>
            <a:spLocks/>
          </p:cNvSpPr>
          <p:nvPr/>
        </p:nvSpPr>
        <p:spPr bwMode="auto">
          <a:xfrm>
            <a:off x="6727557" y="4597179"/>
            <a:ext cx="77978" cy="479983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5" name="Freeform 51"/>
          <p:cNvSpPr>
            <a:spLocks/>
          </p:cNvSpPr>
          <p:nvPr/>
        </p:nvSpPr>
        <p:spPr bwMode="auto">
          <a:xfrm>
            <a:off x="6779102" y="5003894"/>
            <a:ext cx="31720" cy="73269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6" name="Freeform 52"/>
          <p:cNvSpPr>
            <a:spLocks/>
          </p:cNvSpPr>
          <p:nvPr/>
        </p:nvSpPr>
        <p:spPr bwMode="auto">
          <a:xfrm>
            <a:off x="6765885" y="4597179"/>
            <a:ext cx="117629" cy="479983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7" name="Freeform 53"/>
          <p:cNvSpPr>
            <a:spLocks/>
          </p:cNvSpPr>
          <p:nvPr/>
        </p:nvSpPr>
        <p:spPr bwMode="auto">
          <a:xfrm>
            <a:off x="6850472" y="5003894"/>
            <a:ext cx="33042" cy="73269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8" name="Freeform 54"/>
          <p:cNvSpPr>
            <a:spLocks/>
          </p:cNvSpPr>
          <p:nvPr/>
        </p:nvSpPr>
        <p:spPr bwMode="auto">
          <a:xfrm>
            <a:off x="7697666" y="4597179"/>
            <a:ext cx="389893" cy="479983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9" name="Freeform 55"/>
          <p:cNvSpPr>
            <a:spLocks/>
          </p:cNvSpPr>
          <p:nvPr/>
        </p:nvSpPr>
        <p:spPr bwMode="auto">
          <a:xfrm>
            <a:off x="8032049" y="5012865"/>
            <a:ext cx="55510" cy="64297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0" name="Freeform 56"/>
          <p:cNvSpPr>
            <a:spLocks/>
          </p:cNvSpPr>
          <p:nvPr/>
        </p:nvSpPr>
        <p:spPr bwMode="auto">
          <a:xfrm>
            <a:off x="7775644" y="4597179"/>
            <a:ext cx="428222" cy="479983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1" name="Freeform 57"/>
          <p:cNvSpPr>
            <a:spLocks/>
          </p:cNvSpPr>
          <p:nvPr/>
        </p:nvSpPr>
        <p:spPr bwMode="auto">
          <a:xfrm>
            <a:off x="8147035" y="5014361"/>
            <a:ext cx="56832" cy="62802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2" name="Freeform 58"/>
          <p:cNvSpPr>
            <a:spLocks/>
          </p:cNvSpPr>
          <p:nvPr/>
        </p:nvSpPr>
        <p:spPr bwMode="auto">
          <a:xfrm>
            <a:off x="7893273" y="4597179"/>
            <a:ext cx="465229" cy="479983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3" name="Freeform 59"/>
          <p:cNvSpPr>
            <a:spLocks/>
          </p:cNvSpPr>
          <p:nvPr/>
        </p:nvSpPr>
        <p:spPr bwMode="auto">
          <a:xfrm>
            <a:off x="8301670" y="5015856"/>
            <a:ext cx="56832" cy="61307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4" name="Freeform 60"/>
          <p:cNvSpPr>
            <a:spLocks/>
          </p:cNvSpPr>
          <p:nvPr/>
        </p:nvSpPr>
        <p:spPr bwMode="auto">
          <a:xfrm>
            <a:off x="8008258" y="4597179"/>
            <a:ext cx="506201" cy="479983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5" name="Freeform 61"/>
          <p:cNvSpPr>
            <a:spLocks/>
          </p:cNvSpPr>
          <p:nvPr/>
        </p:nvSpPr>
        <p:spPr bwMode="auto">
          <a:xfrm>
            <a:off x="8456306" y="5017352"/>
            <a:ext cx="58154" cy="59811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6" name="Rectangle 63"/>
          <p:cNvSpPr>
            <a:spLocks noChangeArrowheads="1"/>
          </p:cNvSpPr>
          <p:nvPr/>
        </p:nvSpPr>
        <p:spPr bwMode="auto">
          <a:xfrm>
            <a:off x="5737332" y="3631938"/>
            <a:ext cx="772152" cy="5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Data</a:t>
            </a:r>
          </a:p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entries</a:t>
            </a:r>
          </a:p>
        </p:txBody>
      </p:sp>
      <p:sp>
        <p:nvSpPr>
          <p:cNvPr id="10307" name="Rectangle 69"/>
          <p:cNvSpPr>
            <a:spLocks noChangeArrowheads="1"/>
          </p:cNvSpPr>
          <p:nvPr/>
        </p:nvSpPr>
        <p:spPr bwMode="auto">
          <a:xfrm>
            <a:off x="7248612" y="5337515"/>
            <a:ext cx="1503275" cy="3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Records</a:t>
            </a:r>
          </a:p>
        </p:txBody>
      </p:sp>
      <p:sp>
        <p:nvSpPr>
          <p:cNvPr id="10249" name="Rectangle 63"/>
          <p:cNvSpPr>
            <a:spLocks noChangeArrowheads="1"/>
          </p:cNvSpPr>
          <p:nvPr/>
        </p:nvSpPr>
        <p:spPr bwMode="auto">
          <a:xfrm>
            <a:off x="6248261" y="2121142"/>
            <a:ext cx="527398" cy="36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Key</a:t>
            </a:r>
          </a:p>
        </p:txBody>
      </p:sp>
      <p:sp>
        <p:nvSpPr>
          <p:cNvPr id="2" name="Down Arrow 1"/>
          <p:cNvSpPr/>
          <p:nvPr/>
        </p:nvSpPr>
        <p:spPr>
          <a:xfrm rot="2956692">
            <a:off x="7114933" y="2465413"/>
            <a:ext cx="213879" cy="7001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9269" y="2057400"/>
            <a:ext cx="1019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technique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0BAFF-0034-4D52-923E-BB7DA6CFE7A8}"/>
              </a:ext>
            </a:extLst>
          </p:cNvPr>
          <p:cNvGrpSpPr/>
          <p:nvPr/>
        </p:nvGrpSpPr>
        <p:grpSpPr>
          <a:xfrm>
            <a:off x="1030414" y="3643745"/>
            <a:ext cx="4162883" cy="516664"/>
            <a:chOff x="1030414" y="3959081"/>
            <a:chExt cx="4162883" cy="5166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BF5616-D67B-4AB3-9401-0AD844137C42}"/>
                </a:ext>
              </a:extLst>
            </p:cNvPr>
            <p:cNvGrpSpPr/>
            <p:nvPr/>
          </p:nvGrpSpPr>
          <p:grpSpPr>
            <a:xfrm>
              <a:off x="1030414" y="3959081"/>
              <a:ext cx="1267061" cy="516664"/>
              <a:chOff x="1535270" y="4089973"/>
              <a:chExt cx="1267061" cy="51666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34EC21-1C70-4E6E-BB16-B3E7C8BC7E75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402C8F2-E815-4238-9E09-A78BB96E32DF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F1005DE-B40E-40C3-865C-3928D45860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4E75B03-4F81-4D9E-9399-4AD7ADFC9E0F}"/>
                </a:ext>
              </a:extLst>
            </p:cNvPr>
            <p:cNvGrpSpPr/>
            <p:nvPr/>
          </p:nvGrpSpPr>
          <p:grpSpPr>
            <a:xfrm>
              <a:off x="2476446" y="3959081"/>
              <a:ext cx="1267061" cy="516664"/>
              <a:chOff x="1535270" y="4089973"/>
              <a:chExt cx="1267061" cy="516664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0A81B4A-CFA6-4E24-B8CE-3079562D1C27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8682BE2-C91A-422F-BFC2-A44A565A9FC5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C86B299A-64C6-4F3C-9FD5-7361415094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40CACCE-6679-4264-95B4-EBDD2731F0DB}"/>
                </a:ext>
              </a:extLst>
            </p:cNvPr>
            <p:cNvGrpSpPr/>
            <p:nvPr/>
          </p:nvGrpSpPr>
          <p:grpSpPr>
            <a:xfrm>
              <a:off x="3926236" y="3959081"/>
              <a:ext cx="1267061" cy="516664"/>
              <a:chOff x="1535270" y="4089973"/>
              <a:chExt cx="1267061" cy="51666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093A18-D49E-4DFA-B1A4-BD3482CBA8BA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B6C82B5-ED19-4777-8647-ADC053803873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B0C5F738-C03D-41D6-AFB4-52DF411AB7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ectangle 4">
            <a:extLst>
              <a:ext uri="{FF2B5EF4-FFF2-40B4-BE49-F238E27FC236}">
                <a16:creationId xmlns:a16="http://schemas.microsoft.com/office/drawing/2014/main" id="{60160891-03CE-45D3-9909-502E124D7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3025"/>
            <a:ext cx="8229600" cy="746175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</a:pP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Alternatives for Data Entry </a:t>
            </a:r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k* </a:t>
            </a: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in Index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CB512C-D5D3-4EE8-935B-A7811263AD54}"/>
              </a:ext>
            </a:extLst>
          </p:cNvPr>
          <p:cNvSpPr/>
          <p:nvPr/>
        </p:nvSpPr>
        <p:spPr>
          <a:xfrm>
            <a:off x="6635040" y="3592361"/>
            <a:ext cx="86210" cy="5358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64008" rtlCol="0" anchor="ctr" anchorCtr="1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COP4710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D5255-CEEA-451F-A238-499DED40D6BE}"/>
              </a:ext>
            </a:extLst>
          </p:cNvPr>
          <p:cNvSpPr/>
          <p:nvPr/>
        </p:nvSpPr>
        <p:spPr>
          <a:xfrm>
            <a:off x="6635041" y="4053589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58A98BE-3CEE-418E-B912-EC87FEE9B558}"/>
              </a:ext>
            </a:extLst>
          </p:cNvPr>
          <p:cNvSpPr/>
          <p:nvPr/>
        </p:nvSpPr>
        <p:spPr>
          <a:xfrm>
            <a:off x="6727557" y="3592360"/>
            <a:ext cx="86210" cy="5358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64008" rtlCol="0" anchor="ctr" anchorCtr="1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COP4710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1038FB8-DE7B-4AB3-BA9D-E41270CC56D2}"/>
              </a:ext>
            </a:extLst>
          </p:cNvPr>
          <p:cNvSpPr/>
          <p:nvPr/>
        </p:nvSpPr>
        <p:spPr>
          <a:xfrm>
            <a:off x="6727558" y="4053588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5796A75-005A-4F90-8805-A3C6C0B70301}"/>
              </a:ext>
            </a:extLst>
          </p:cNvPr>
          <p:cNvSpPr/>
          <p:nvPr/>
        </p:nvSpPr>
        <p:spPr>
          <a:xfrm>
            <a:off x="6813767" y="3592360"/>
            <a:ext cx="86210" cy="5358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64008" rtlCol="0" anchor="ctr" anchorCtr="1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COP4710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031EE74-7398-432C-AB76-FE73048C9BB6}"/>
              </a:ext>
            </a:extLst>
          </p:cNvPr>
          <p:cNvSpPr/>
          <p:nvPr/>
        </p:nvSpPr>
        <p:spPr>
          <a:xfrm>
            <a:off x="6813768" y="4053588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DF1CE2-7343-4ADB-9421-41D88747F1DD}"/>
              </a:ext>
            </a:extLst>
          </p:cNvPr>
          <p:cNvCxnSpPr>
            <a:cxnSpLocks/>
          </p:cNvCxnSpPr>
          <p:nvPr/>
        </p:nvCxnSpPr>
        <p:spPr>
          <a:xfrm flipH="1">
            <a:off x="6268936" y="4086225"/>
            <a:ext cx="410470" cy="979121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90013BF-62D5-44DD-8272-12357FB5CFED}"/>
              </a:ext>
            </a:extLst>
          </p:cNvPr>
          <p:cNvCxnSpPr>
            <a:cxnSpLocks/>
          </p:cNvCxnSpPr>
          <p:nvPr/>
        </p:nvCxnSpPr>
        <p:spPr>
          <a:xfrm>
            <a:off x="6774289" y="4089944"/>
            <a:ext cx="436625" cy="975401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34AB578-4287-41E4-8DB0-03B640B5FA42}"/>
              </a:ext>
            </a:extLst>
          </p:cNvPr>
          <p:cNvCxnSpPr>
            <a:cxnSpLocks/>
          </p:cNvCxnSpPr>
          <p:nvPr/>
        </p:nvCxnSpPr>
        <p:spPr>
          <a:xfrm>
            <a:off x="6854813" y="4089943"/>
            <a:ext cx="1115231" cy="965451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57E022-12BC-4185-8063-76D256E32F09}"/>
              </a:ext>
            </a:extLst>
          </p:cNvPr>
          <p:cNvSpPr/>
          <p:nvPr/>
        </p:nvSpPr>
        <p:spPr>
          <a:xfrm>
            <a:off x="6240160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E2941DCB-AABE-4B31-8420-62D53C138FE9}"/>
              </a:ext>
            </a:extLst>
          </p:cNvPr>
          <p:cNvSpPr/>
          <p:nvPr/>
        </p:nvSpPr>
        <p:spPr>
          <a:xfrm>
            <a:off x="7176633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7F5AD4D4-563F-45C6-A04C-D3B9AA0542EC}"/>
              </a:ext>
            </a:extLst>
          </p:cNvPr>
          <p:cNvSpPr/>
          <p:nvPr/>
        </p:nvSpPr>
        <p:spPr>
          <a:xfrm>
            <a:off x="7946673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5FC4862-3D05-4224-BE5C-A6F306E7038B}"/>
              </a:ext>
            </a:extLst>
          </p:cNvPr>
          <p:cNvSpPr/>
          <p:nvPr/>
        </p:nvSpPr>
        <p:spPr>
          <a:xfrm>
            <a:off x="5081824" y="5631705"/>
            <a:ext cx="2033507" cy="830798"/>
          </a:xfrm>
          <a:prstGeom prst="wedgeRoundRectCallout">
            <a:avLst>
              <a:gd name="adj1" fmla="val 9429"/>
              <a:gd name="adj2" fmla="val -79291"/>
              <a:gd name="adj3" fmla="val 16667"/>
            </a:avLst>
          </a:prstGeom>
          <a:solidFill>
            <a:srgbClr val="FF717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700"/>
              </a:lnSpc>
            </a:pPr>
            <a:r>
              <a:rPr lang="en-US" sz="2000" dirty="0">
                <a:solidFill>
                  <a:schemeClr val="bg1"/>
                </a:solidFill>
              </a:rPr>
              <a:t>Each matching data record has its own data entry</a:t>
            </a:r>
          </a:p>
        </p:txBody>
      </p:sp>
    </p:spTree>
    <p:extLst>
      <p:ext uri="{BB962C8B-B14F-4D97-AF65-F5344CB8AC3E}">
        <p14:creationId xmlns:p14="http://schemas.microsoft.com/office/powerpoint/2010/main" val="40511492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-13139" y="748145"/>
            <a:ext cx="5486400" cy="54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1363" indent="-2841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18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Actual data record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(with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)</a:t>
            </a: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&lt;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&gt;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pair, where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is the record id of data record 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&lt;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rid-list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&gt;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pair, where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rid-list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is a list of rids of data records with search key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6041608" y="5211737"/>
            <a:ext cx="1586008" cy="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6041608" y="5211737"/>
            <a:ext cx="1586008" cy="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52" name="Freeform 8"/>
          <p:cNvSpPr>
            <a:spLocks/>
          </p:cNvSpPr>
          <p:nvPr/>
        </p:nvSpPr>
        <p:spPr bwMode="auto">
          <a:xfrm>
            <a:off x="5704582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3" name="Freeform 9"/>
          <p:cNvSpPr>
            <a:spLocks/>
          </p:cNvSpPr>
          <p:nvPr/>
        </p:nvSpPr>
        <p:spPr bwMode="auto">
          <a:xfrm>
            <a:off x="6144699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4" name="Freeform 10"/>
          <p:cNvSpPr>
            <a:spLocks/>
          </p:cNvSpPr>
          <p:nvPr/>
        </p:nvSpPr>
        <p:spPr bwMode="auto">
          <a:xfrm>
            <a:off x="6583494" y="5068191"/>
            <a:ext cx="333062" cy="309521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5" name="Freeform 11"/>
          <p:cNvSpPr>
            <a:spLocks/>
          </p:cNvSpPr>
          <p:nvPr/>
        </p:nvSpPr>
        <p:spPr bwMode="auto">
          <a:xfrm>
            <a:off x="7024933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6" name="Freeform 12"/>
          <p:cNvSpPr>
            <a:spLocks/>
          </p:cNvSpPr>
          <p:nvPr/>
        </p:nvSpPr>
        <p:spPr bwMode="auto">
          <a:xfrm>
            <a:off x="7465051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7" name="Freeform 13"/>
          <p:cNvSpPr>
            <a:spLocks/>
          </p:cNvSpPr>
          <p:nvPr/>
        </p:nvSpPr>
        <p:spPr bwMode="auto">
          <a:xfrm>
            <a:off x="7903847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8" name="Freeform 14"/>
          <p:cNvSpPr>
            <a:spLocks/>
          </p:cNvSpPr>
          <p:nvPr/>
        </p:nvSpPr>
        <p:spPr bwMode="auto">
          <a:xfrm>
            <a:off x="8343964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9" name="Freeform 15"/>
          <p:cNvSpPr>
            <a:spLocks/>
          </p:cNvSpPr>
          <p:nvPr/>
        </p:nvSpPr>
        <p:spPr bwMode="auto">
          <a:xfrm>
            <a:off x="6271881" y="3348631"/>
            <a:ext cx="1435337" cy="1496"/>
          </a:xfrm>
          <a:custGeom>
            <a:avLst/>
            <a:gdLst>
              <a:gd name="T0" fmla="*/ 0 w 1086"/>
              <a:gd name="T1" fmla="*/ 0 h 1"/>
              <a:gd name="T2" fmla="*/ 2147483647 w 1086"/>
              <a:gd name="T3" fmla="*/ 0 h 1"/>
              <a:gd name="T4" fmla="*/ 0 w 1086"/>
              <a:gd name="T5" fmla="*/ 0 h 1"/>
              <a:gd name="T6" fmla="*/ 0 60000 65536"/>
              <a:gd name="T7" fmla="*/ 0 60000 65536"/>
              <a:gd name="T8" fmla="*/ 0 60000 65536"/>
              <a:gd name="T9" fmla="*/ 0 w 1086"/>
              <a:gd name="T10" fmla="*/ 0 h 1"/>
              <a:gd name="T11" fmla="*/ 1086 w 10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">
                <a:moveTo>
                  <a:pt x="0" y="0"/>
                </a:moveTo>
                <a:lnTo>
                  <a:pt x="108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0" name="Freeform 16"/>
          <p:cNvSpPr>
            <a:spLocks/>
          </p:cNvSpPr>
          <p:nvPr/>
        </p:nvSpPr>
        <p:spPr bwMode="auto">
          <a:xfrm>
            <a:off x="6271881" y="2430533"/>
            <a:ext cx="757319" cy="919594"/>
          </a:xfrm>
          <a:custGeom>
            <a:avLst/>
            <a:gdLst>
              <a:gd name="T0" fmla="*/ 0 w 573"/>
              <a:gd name="T1" fmla="*/ 2147483647 h 615"/>
              <a:gd name="T2" fmla="*/ 2147483647 w 573"/>
              <a:gd name="T3" fmla="*/ 0 h 615"/>
              <a:gd name="T4" fmla="*/ 0 w 573"/>
              <a:gd name="T5" fmla="*/ 2147483647 h 615"/>
              <a:gd name="T6" fmla="*/ 0 60000 65536"/>
              <a:gd name="T7" fmla="*/ 0 60000 65536"/>
              <a:gd name="T8" fmla="*/ 0 60000 65536"/>
              <a:gd name="T9" fmla="*/ 0 w 573"/>
              <a:gd name="T10" fmla="*/ 0 h 615"/>
              <a:gd name="T11" fmla="*/ 573 w 573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615">
                <a:moveTo>
                  <a:pt x="0" y="614"/>
                </a:moveTo>
                <a:lnTo>
                  <a:pt x="572" y="0"/>
                </a:lnTo>
                <a:lnTo>
                  <a:pt x="0" y="6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1" name="Freeform 17"/>
          <p:cNvSpPr>
            <a:spLocks/>
          </p:cNvSpPr>
          <p:nvPr/>
        </p:nvSpPr>
        <p:spPr bwMode="auto">
          <a:xfrm>
            <a:off x="7027878" y="2430533"/>
            <a:ext cx="687270" cy="919594"/>
          </a:xfrm>
          <a:custGeom>
            <a:avLst/>
            <a:gdLst>
              <a:gd name="T0" fmla="*/ 0 w 520"/>
              <a:gd name="T1" fmla="*/ 0 h 615"/>
              <a:gd name="T2" fmla="*/ 2147483647 w 520"/>
              <a:gd name="T3" fmla="*/ 2147483647 h 615"/>
              <a:gd name="T4" fmla="*/ 0 w 520"/>
              <a:gd name="T5" fmla="*/ 0 h 615"/>
              <a:gd name="T6" fmla="*/ 0 60000 65536"/>
              <a:gd name="T7" fmla="*/ 0 60000 65536"/>
              <a:gd name="T8" fmla="*/ 0 60000 65536"/>
              <a:gd name="T9" fmla="*/ 0 w 520"/>
              <a:gd name="T10" fmla="*/ 0 h 615"/>
              <a:gd name="T11" fmla="*/ 520 w 520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615">
                <a:moveTo>
                  <a:pt x="0" y="0"/>
                </a:moveTo>
                <a:lnTo>
                  <a:pt x="519" y="6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2" name="Freeform 18"/>
          <p:cNvSpPr>
            <a:spLocks/>
          </p:cNvSpPr>
          <p:nvPr/>
        </p:nvSpPr>
        <p:spPr bwMode="auto">
          <a:xfrm>
            <a:off x="6750327" y="2349788"/>
            <a:ext cx="278874" cy="82241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3" name="Freeform 19"/>
          <p:cNvSpPr>
            <a:spLocks/>
          </p:cNvSpPr>
          <p:nvPr/>
        </p:nvSpPr>
        <p:spPr bwMode="auto">
          <a:xfrm>
            <a:off x="6947257" y="2385675"/>
            <a:ext cx="81944" cy="46354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8" name="Freeform 24"/>
          <p:cNvSpPr>
            <a:spLocks/>
          </p:cNvSpPr>
          <p:nvPr/>
        </p:nvSpPr>
        <p:spPr bwMode="auto">
          <a:xfrm>
            <a:off x="6545468" y="3592361"/>
            <a:ext cx="541132" cy="69219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4" name="Freeform 30"/>
          <p:cNvSpPr>
            <a:spLocks/>
          </p:cNvSpPr>
          <p:nvPr/>
        </p:nvSpPr>
        <p:spPr bwMode="auto">
          <a:xfrm>
            <a:off x="6738432" y="3330688"/>
            <a:ext cx="1321" cy="263168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5" name="Freeform 31"/>
          <p:cNvSpPr>
            <a:spLocks/>
          </p:cNvSpPr>
          <p:nvPr/>
        </p:nvSpPr>
        <p:spPr bwMode="auto">
          <a:xfrm>
            <a:off x="6723894" y="3522083"/>
            <a:ext cx="31720" cy="71773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6" name="Freeform 32"/>
          <p:cNvSpPr>
            <a:spLocks/>
          </p:cNvSpPr>
          <p:nvPr/>
        </p:nvSpPr>
        <p:spPr bwMode="auto">
          <a:xfrm>
            <a:off x="7440995" y="3592360"/>
            <a:ext cx="541132" cy="524149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0" name="Freeform 36"/>
          <p:cNvSpPr>
            <a:spLocks/>
          </p:cNvSpPr>
          <p:nvPr/>
        </p:nvSpPr>
        <p:spPr bwMode="auto">
          <a:xfrm>
            <a:off x="7631884" y="3330688"/>
            <a:ext cx="157279" cy="263168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1" name="Freeform 37"/>
          <p:cNvSpPr>
            <a:spLocks/>
          </p:cNvSpPr>
          <p:nvPr/>
        </p:nvSpPr>
        <p:spPr bwMode="auto">
          <a:xfrm>
            <a:off x="7740261" y="3523578"/>
            <a:ext cx="48902" cy="70277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2" name="Freeform 38"/>
          <p:cNvSpPr>
            <a:spLocks/>
          </p:cNvSpPr>
          <p:nvPr/>
        </p:nvSpPr>
        <p:spPr bwMode="auto">
          <a:xfrm>
            <a:off x="5717799" y="4597179"/>
            <a:ext cx="311915" cy="479983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3" name="Freeform 39"/>
          <p:cNvSpPr>
            <a:spLocks/>
          </p:cNvSpPr>
          <p:nvPr/>
        </p:nvSpPr>
        <p:spPr bwMode="auto">
          <a:xfrm>
            <a:off x="5717799" y="5009875"/>
            <a:ext cx="50224" cy="67288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4" name="Freeform 40"/>
          <p:cNvSpPr>
            <a:spLocks/>
          </p:cNvSpPr>
          <p:nvPr/>
        </p:nvSpPr>
        <p:spPr bwMode="auto">
          <a:xfrm>
            <a:off x="5835427" y="4597179"/>
            <a:ext cx="233937" cy="479983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5" name="Freeform 41"/>
          <p:cNvSpPr>
            <a:spLocks/>
          </p:cNvSpPr>
          <p:nvPr/>
        </p:nvSpPr>
        <p:spPr bwMode="auto">
          <a:xfrm>
            <a:off x="5835427" y="5006884"/>
            <a:ext cx="43616" cy="70278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6" name="Freeform 42"/>
          <p:cNvSpPr>
            <a:spLocks/>
          </p:cNvSpPr>
          <p:nvPr/>
        </p:nvSpPr>
        <p:spPr bwMode="auto">
          <a:xfrm>
            <a:off x="5950413" y="4597179"/>
            <a:ext cx="157279" cy="479983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7" name="Freeform 43"/>
          <p:cNvSpPr>
            <a:spLocks/>
          </p:cNvSpPr>
          <p:nvPr/>
        </p:nvSpPr>
        <p:spPr bwMode="auto">
          <a:xfrm>
            <a:off x="5950413" y="5005389"/>
            <a:ext cx="38328" cy="71773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0" name="Freeform 46"/>
          <p:cNvSpPr>
            <a:spLocks/>
          </p:cNvSpPr>
          <p:nvPr/>
        </p:nvSpPr>
        <p:spPr bwMode="auto">
          <a:xfrm>
            <a:off x="6650900" y="4597179"/>
            <a:ext cx="1321" cy="479983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1" name="Freeform 47"/>
          <p:cNvSpPr>
            <a:spLocks/>
          </p:cNvSpPr>
          <p:nvPr/>
        </p:nvSpPr>
        <p:spPr bwMode="auto">
          <a:xfrm>
            <a:off x="6635040" y="5006884"/>
            <a:ext cx="31720" cy="70278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2" name="Freeform 48"/>
          <p:cNvSpPr>
            <a:spLocks/>
          </p:cNvSpPr>
          <p:nvPr/>
        </p:nvSpPr>
        <p:spPr bwMode="auto">
          <a:xfrm>
            <a:off x="6687907" y="4597179"/>
            <a:ext cx="40971" cy="479983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3" name="Freeform 49"/>
          <p:cNvSpPr>
            <a:spLocks/>
          </p:cNvSpPr>
          <p:nvPr/>
        </p:nvSpPr>
        <p:spPr bwMode="auto">
          <a:xfrm>
            <a:off x="6706410" y="5005389"/>
            <a:ext cx="33041" cy="71773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4" name="Freeform 50"/>
          <p:cNvSpPr>
            <a:spLocks/>
          </p:cNvSpPr>
          <p:nvPr/>
        </p:nvSpPr>
        <p:spPr bwMode="auto">
          <a:xfrm>
            <a:off x="6727557" y="4597179"/>
            <a:ext cx="77978" cy="479983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5" name="Freeform 51"/>
          <p:cNvSpPr>
            <a:spLocks/>
          </p:cNvSpPr>
          <p:nvPr/>
        </p:nvSpPr>
        <p:spPr bwMode="auto">
          <a:xfrm>
            <a:off x="6779102" y="5003894"/>
            <a:ext cx="31720" cy="73269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6" name="Freeform 52"/>
          <p:cNvSpPr>
            <a:spLocks/>
          </p:cNvSpPr>
          <p:nvPr/>
        </p:nvSpPr>
        <p:spPr bwMode="auto">
          <a:xfrm>
            <a:off x="6765885" y="4597179"/>
            <a:ext cx="117629" cy="479983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7" name="Freeform 53"/>
          <p:cNvSpPr>
            <a:spLocks/>
          </p:cNvSpPr>
          <p:nvPr/>
        </p:nvSpPr>
        <p:spPr bwMode="auto">
          <a:xfrm>
            <a:off x="6850472" y="5003894"/>
            <a:ext cx="33042" cy="73269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8" name="Freeform 54"/>
          <p:cNvSpPr>
            <a:spLocks/>
          </p:cNvSpPr>
          <p:nvPr/>
        </p:nvSpPr>
        <p:spPr bwMode="auto">
          <a:xfrm>
            <a:off x="7697666" y="4597179"/>
            <a:ext cx="389893" cy="479983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9" name="Freeform 55"/>
          <p:cNvSpPr>
            <a:spLocks/>
          </p:cNvSpPr>
          <p:nvPr/>
        </p:nvSpPr>
        <p:spPr bwMode="auto">
          <a:xfrm>
            <a:off x="8032049" y="5012865"/>
            <a:ext cx="55510" cy="64297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0" name="Freeform 56"/>
          <p:cNvSpPr>
            <a:spLocks/>
          </p:cNvSpPr>
          <p:nvPr/>
        </p:nvSpPr>
        <p:spPr bwMode="auto">
          <a:xfrm>
            <a:off x="7775644" y="4597179"/>
            <a:ext cx="428222" cy="479983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1" name="Freeform 57"/>
          <p:cNvSpPr>
            <a:spLocks/>
          </p:cNvSpPr>
          <p:nvPr/>
        </p:nvSpPr>
        <p:spPr bwMode="auto">
          <a:xfrm>
            <a:off x="8147035" y="5014361"/>
            <a:ext cx="56832" cy="62802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2" name="Freeform 58"/>
          <p:cNvSpPr>
            <a:spLocks/>
          </p:cNvSpPr>
          <p:nvPr/>
        </p:nvSpPr>
        <p:spPr bwMode="auto">
          <a:xfrm>
            <a:off x="7893273" y="4597179"/>
            <a:ext cx="465229" cy="479983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3" name="Freeform 59"/>
          <p:cNvSpPr>
            <a:spLocks/>
          </p:cNvSpPr>
          <p:nvPr/>
        </p:nvSpPr>
        <p:spPr bwMode="auto">
          <a:xfrm>
            <a:off x="8301670" y="5015856"/>
            <a:ext cx="56832" cy="61307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4" name="Freeform 60"/>
          <p:cNvSpPr>
            <a:spLocks/>
          </p:cNvSpPr>
          <p:nvPr/>
        </p:nvSpPr>
        <p:spPr bwMode="auto">
          <a:xfrm>
            <a:off x="8008258" y="4597179"/>
            <a:ext cx="506201" cy="479983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5" name="Freeform 61"/>
          <p:cNvSpPr>
            <a:spLocks/>
          </p:cNvSpPr>
          <p:nvPr/>
        </p:nvSpPr>
        <p:spPr bwMode="auto">
          <a:xfrm>
            <a:off x="8456306" y="5017352"/>
            <a:ext cx="58154" cy="59811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6" name="Rectangle 63"/>
          <p:cNvSpPr>
            <a:spLocks noChangeArrowheads="1"/>
          </p:cNvSpPr>
          <p:nvPr/>
        </p:nvSpPr>
        <p:spPr bwMode="auto">
          <a:xfrm>
            <a:off x="5737332" y="3631938"/>
            <a:ext cx="772152" cy="5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Data</a:t>
            </a:r>
          </a:p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entries</a:t>
            </a:r>
          </a:p>
        </p:txBody>
      </p:sp>
      <p:sp>
        <p:nvSpPr>
          <p:cNvPr id="10307" name="Rectangle 69"/>
          <p:cNvSpPr>
            <a:spLocks noChangeArrowheads="1"/>
          </p:cNvSpPr>
          <p:nvPr/>
        </p:nvSpPr>
        <p:spPr bwMode="auto">
          <a:xfrm>
            <a:off x="7248612" y="5337515"/>
            <a:ext cx="1503275" cy="3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Records</a:t>
            </a:r>
          </a:p>
        </p:txBody>
      </p:sp>
      <p:sp>
        <p:nvSpPr>
          <p:cNvPr id="10249" name="Rectangle 63"/>
          <p:cNvSpPr>
            <a:spLocks noChangeArrowheads="1"/>
          </p:cNvSpPr>
          <p:nvPr/>
        </p:nvSpPr>
        <p:spPr bwMode="auto">
          <a:xfrm>
            <a:off x="6248261" y="2121142"/>
            <a:ext cx="527398" cy="36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Key</a:t>
            </a:r>
          </a:p>
        </p:txBody>
      </p:sp>
      <p:sp>
        <p:nvSpPr>
          <p:cNvPr id="2" name="Down Arrow 1"/>
          <p:cNvSpPr/>
          <p:nvPr/>
        </p:nvSpPr>
        <p:spPr>
          <a:xfrm rot="2956692">
            <a:off x="7114933" y="2465413"/>
            <a:ext cx="213879" cy="7001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9269" y="2057400"/>
            <a:ext cx="1019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technique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0BAFF-0034-4D52-923E-BB7DA6CFE7A8}"/>
              </a:ext>
            </a:extLst>
          </p:cNvPr>
          <p:cNvGrpSpPr/>
          <p:nvPr/>
        </p:nvGrpSpPr>
        <p:grpSpPr>
          <a:xfrm>
            <a:off x="1030414" y="3643745"/>
            <a:ext cx="4162883" cy="516664"/>
            <a:chOff x="1030414" y="3959081"/>
            <a:chExt cx="4162883" cy="5166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BF5616-D67B-4AB3-9401-0AD844137C42}"/>
                </a:ext>
              </a:extLst>
            </p:cNvPr>
            <p:cNvGrpSpPr/>
            <p:nvPr/>
          </p:nvGrpSpPr>
          <p:grpSpPr>
            <a:xfrm>
              <a:off x="1030414" y="3959081"/>
              <a:ext cx="1267061" cy="516664"/>
              <a:chOff x="1535270" y="4089973"/>
              <a:chExt cx="1267061" cy="51666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34EC21-1C70-4E6E-BB16-B3E7C8BC7E75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402C8F2-E815-4238-9E09-A78BB96E32DF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F1005DE-B40E-40C3-865C-3928D45860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4E75B03-4F81-4D9E-9399-4AD7ADFC9E0F}"/>
                </a:ext>
              </a:extLst>
            </p:cNvPr>
            <p:cNvGrpSpPr/>
            <p:nvPr/>
          </p:nvGrpSpPr>
          <p:grpSpPr>
            <a:xfrm>
              <a:off x="2476446" y="3959081"/>
              <a:ext cx="1267061" cy="516664"/>
              <a:chOff x="1535270" y="4089973"/>
              <a:chExt cx="1267061" cy="516664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0A81B4A-CFA6-4E24-B8CE-3079562D1C27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8682BE2-C91A-422F-BFC2-A44A565A9FC5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C86B299A-64C6-4F3C-9FD5-7361415094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40CACCE-6679-4264-95B4-EBDD2731F0DB}"/>
                </a:ext>
              </a:extLst>
            </p:cNvPr>
            <p:cNvGrpSpPr/>
            <p:nvPr/>
          </p:nvGrpSpPr>
          <p:grpSpPr>
            <a:xfrm>
              <a:off x="3926236" y="3959081"/>
              <a:ext cx="1267061" cy="516664"/>
              <a:chOff x="1535270" y="4089973"/>
              <a:chExt cx="1267061" cy="51666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093A18-D49E-4DFA-B1A4-BD3482CBA8BA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B6C82B5-ED19-4777-8647-ADC053803873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B0C5F738-C03D-41D6-AFB4-52DF411AB7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300D26-23DD-4B4E-8B7A-D47A124E652E}"/>
              </a:ext>
            </a:extLst>
          </p:cNvPr>
          <p:cNvGrpSpPr/>
          <p:nvPr/>
        </p:nvGrpSpPr>
        <p:grpSpPr>
          <a:xfrm>
            <a:off x="1027165" y="5624945"/>
            <a:ext cx="1807391" cy="516664"/>
            <a:chOff x="1439139" y="5834737"/>
            <a:chExt cx="1807391" cy="51666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6DEB05E-097E-4557-8D56-3D6075CF207B}"/>
                </a:ext>
              </a:extLst>
            </p:cNvPr>
            <p:cNvSpPr/>
            <p:nvPr/>
          </p:nvSpPr>
          <p:spPr>
            <a:xfrm>
              <a:off x="1439139" y="5834737"/>
              <a:ext cx="996118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COP4710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E7564A-0059-4D14-BEA3-F59DFB746DB3}"/>
                </a:ext>
              </a:extLst>
            </p:cNvPr>
            <p:cNvSpPr/>
            <p:nvPr/>
          </p:nvSpPr>
          <p:spPr>
            <a:xfrm>
              <a:off x="2435257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04ACF48-7C31-433A-BA9E-4A9561F60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6103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C55583-8952-4B0E-A8E4-382A198CCD60}"/>
                </a:ext>
              </a:extLst>
            </p:cNvPr>
            <p:cNvSpPr/>
            <p:nvPr/>
          </p:nvSpPr>
          <p:spPr>
            <a:xfrm>
              <a:off x="2704644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0846FBB-A950-4C5C-866A-16623A26C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5490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C6FAE76-0565-4102-84A3-79BCB3076884}"/>
                </a:ext>
              </a:extLst>
            </p:cNvPr>
            <p:cNvSpPr/>
            <p:nvPr/>
          </p:nvSpPr>
          <p:spPr>
            <a:xfrm>
              <a:off x="2975587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A2C4955-CC53-4E10-AD89-9BFA4EE10B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6433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4">
            <a:extLst>
              <a:ext uri="{FF2B5EF4-FFF2-40B4-BE49-F238E27FC236}">
                <a16:creationId xmlns:a16="http://schemas.microsoft.com/office/drawing/2014/main" id="{60160891-03CE-45D3-9909-502E124D7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3025"/>
            <a:ext cx="8229600" cy="746175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</a:pP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Alternatives for Data Entry </a:t>
            </a:r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k* </a:t>
            </a: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in Index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CB512C-D5D3-4EE8-935B-A7811263AD54}"/>
              </a:ext>
            </a:extLst>
          </p:cNvPr>
          <p:cNvSpPr/>
          <p:nvPr/>
        </p:nvSpPr>
        <p:spPr>
          <a:xfrm>
            <a:off x="6635040" y="3592361"/>
            <a:ext cx="86210" cy="5358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64008" rtlCol="0" anchor="ctr" anchorCtr="1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COP4710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D5255-CEEA-451F-A238-499DED40D6BE}"/>
              </a:ext>
            </a:extLst>
          </p:cNvPr>
          <p:cNvSpPr/>
          <p:nvPr/>
        </p:nvSpPr>
        <p:spPr>
          <a:xfrm>
            <a:off x="6635041" y="4053589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1038FB8-DE7B-4AB3-BA9D-E41270CC56D2}"/>
              </a:ext>
            </a:extLst>
          </p:cNvPr>
          <p:cNvSpPr/>
          <p:nvPr/>
        </p:nvSpPr>
        <p:spPr>
          <a:xfrm>
            <a:off x="6637572" y="4126506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031EE74-7398-432C-AB76-FE73048C9BB6}"/>
              </a:ext>
            </a:extLst>
          </p:cNvPr>
          <p:cNvSpPr/>
          <p:nvPr/>
        </p:nvSpPr>
        <p:spPr>
          <a:xfrm>
            <a:off x="6637572" y="4202990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DF1CE2-7343-4ADB-9421-41D88747F1DD}"/>
              </a:ext>
            </a:extLst>
          </p:cNvPr>
          <p:cNvCxnSpPr>
            <a:cxnSpLocks/>
          </p:cNvCxnSpPr>
          <p:nvPr/>
        </p:nvCxnSpPr>
        <p:spPr>
          <a:xfrm flipH="1">
            <a:off x="6268936" y="4086225"/>
            <a:ext cx="410470" cy="979121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90013BF-62D5-44DD-8272-12357FB5CFED}"/>
              </a:ext>
            </a:extLst>
          </p:cNvPr>
          <p:cNvCxnSpPr>
            <a:cxnSpLocks/>
          </p:cNvCxnSpPr>
          <p:nvPr/>
        </p:nvCxnSpPr>
        <p:spPr>
          <a:xfrm>
            <a:off x="6686550" y="4241006"/>
            <a:ext cx="524364" cy="824339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34AB578-4287-41E4-8DB0-03B640B5FA42}"/>
              </a:ext>
            </a:extLst>
          </p:cNvPr>
          <p:cNvCxnSpPr>
            <a:cxnSpLocks/>
          </p:cNvCxnSpPr>
          <p:nvPr/>
        </p:nvCxnSpPr>
        <p:spPr>
          <a:xfrm>
            <a:off x="6684169" y="4162425"/>
            <a:ext cx="1285875" cy="892969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57E022-12BC-4185-8063-76D256E32F09}"/>
              </a:ext>
            </a:extLst>
          </p:cNvPr>
          <p:cNvSpPr/>
          <p:nvPr/>
        </p:nvSpPr>
        <p:spPr>
          <a:xfrm>
            <a:off x="6240160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E2941DCB-AABE-4B31-8420-62D53C138FE9}"/>
              </a:ext>
            </a:extLst>
          </p:cNvPr>
          <p:cNvSpPr/>
          <p:nvPr/>
        </p:nvSpPr>
        <p:spPr>
          <a:xfrm>
            <a:off x="7176633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7F5AD4D4-563F-45C6-A04C-D3B9AA0542EC}"/>
              </a:ext>
            </a:extLst>
          </p:cNvPr>
          <p:cNvSpPr/>
          <p:nvPr/>
        </p:nvSpPr>
        <p:spPr>
          <a:xfrm>
            <a:off x="7946673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04761-7780-44E5-9877-5C1EF62C3D85}"/>
              </a:ext>
            </a:extLst>
          </p:cNvPr>
          <p:cNvSpPr txBox="1"/>
          <p:nvPr/>
        </p:nvSpPr>
        <p:spPr>
          <a:xfrm>
            <a:off x="5591489" y="5759796"/>
            <a:ext cx="291877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7030A0"/>
                </a:solidFill>
              </a:rPr>
              <a:t>Matching records share a data entry </a:t>
            </a:r>
          </a:p>
        </p:txBody>
      </p:sp>
    </p:spTree>
    <p:extLst>
      <p:ext uri="{BB962C8B-B14F-4D97-AF65-F5344CB8AC3E}">
        <p14:creationId xmlns:p14="http://schemas.microsoft.com/office/powerpoint/2010/main" val="26145806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Data Entry formats:  Pros &amp; Cons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7912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chemeClr val="accent2"/>
                </a:solidFill>
                <a:ea typeface="+mn-ea"/>
              </a:rPr>
              <a:t>Alternative 1: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+mn-ea"/>
              </a:rPr>
              <a:t>If this is used, index structure (e.g., tree structure) is a file organization for data records </a:t>
            </a:r>
            <a:r>
              <a:rPr lang="en-US" sz="2400" dirty="0">
                <a:ea typeface="+mn-ea"/>
              </a:rPr>
              <a:t>(instead of a Heap file or sorted file).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+mn-ea"/>
              </a:rPr>
              <a:t>At most one index on a given collection of data records can use Alternative 1.  </a:t>
            </a:r>
            <a:r>
              <a:rPr lang="en-US" sz="2400" dirty="0">
                <a:ea typeface="+mn-ea"/>
              </a:rPr>
              <a:t>(Otherwise, data records are duplicated, leading to redundant storage and potential inconsistency.)</a:t>
            </a: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6019800" y="2019300"/>
            <a:ext cx="2819400" cy="30480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162800" y="2857500"/>
            <a:ext cx="381000" cy="304800"/>
          </a:xfrm>
          <a:prstGeom prst="round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934200" y="3314700"/>
            <a:ext cx="381000" cy="30480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7239000" y="3771900"/>
            <a:ext cx="381000" cy="30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705600" y="3771900"/>
            <a:ext cx="381000" cy="304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467600" y="4229100"/>
            <a:ext cx="381000" cy="3048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7010400" y="4686300"/>
            <a:ext cx="381000" cy="304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7467600" y="4686300"/>
            <a:ext cx="381000" cy="304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7924800" y="4686300"/>
            <a:ext cx="381000" cy="304800"/>
          </a:xfrm>
          <a:prstGeom prst="roundRect">
            <a:avLst/>
          </a:prstGeom>
          <a:solidFill>
            <a:srgbClr val="FF979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cxnSp>
        <p:nvCxnSpPr>
          <p:cNvPr id="11279" name="Straight Connector 138"/>
          <p:cNvCxnSpPr>
            <a:cxnSpLocks noChangeShapeType="1"/>
            <a:endCxn id="131" idx="0"/>
          </p:cNvCxnSpPr>
          <p:nvPr/>
        </p:nvCxnSpPr>
        <p:spPr bwMode="auto">
          <a:xfrm rot="5400000">
            <a:off x="7101682" y="3177381"/>
            <a:ext cx="1524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Straight Connector 140"/>
          <p:cNvCxnSpPr>
            <a:cxnSpLocks noChangeShapeType="1"/>
            <a:endCxn id="133" idx="0"/>
          </p:cNvCxnSpPr>
          <p:nvPr/>
        </p:nvCxnSpPr>
        <p:spPr bwMode="auto">
          <a:xfrm rot="5400000">
            <a:off x="6877050" y="363855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1" name="Straight Connector 142"/>
          <p:cNvCxnSpPr>
            <a:cxnSpLocks noChangeShapeType="1"/>
            <a:endCxn id="132" idx="0"/>
          </p:cNvCxnSpPr>
          <p:nvPr/>
        </p:nvCxnSpPr>
        <p:spPr bwMode="auto">
          <a:xfrm rot="16200000" flipH="1">
            <a:off x="7215982" y="3642518"/>
            <a:ext cx="1524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2" name="Straight Connector 146"/>
          <p:cNvCxnSpPr>
            <a:cxnSpLocks noChangeShapeType="1"/>
            <a:endCxn id="134" idx="0"/>
          </p:cNvCxnSpPr>
          <p:nvPr/>
        </p:nvCxnSpPr>
        <p:spPr bwMode="auto">
          <a:xfrm rot="16200000" flipH="1">
            <a:off x="7513638" y="4084638"/>
            <a:ext cx="163512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3" name="Straight Connector 149"/>
          <p:cNvCxnSpPr>
            <a:cxnSpLocks noChangeShapeType="1"/>
            <a:endCxn id="135" idx="0"/>
          </p:cNvCxnSpPr>
          <p:nvPr/>
        </p:nvCxnSpPr>
        <p:spPr bwMode="auto">
          <a:xfrm rot="10800000" flipV="1">
            <a:off x="7197725" y="4530725"/>
            <a:ext cx="33496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4" name="Straight Connector 151"/>
          <p:cNvCxnSpPr>
            <a:cxnSpLocks noChangeShapeType="1"/>
            <a:stCxn id="134" idx="2"/>
            <a:endCxn id="136" idx="0"/>
          </p:cNvCxnSpPr>
          <p:nvPr/>
        </p:nvCxnSpPr>
        <p:spPr bwMode="auto">
          <a:xfrm rot="5400000">
            <a:off x="7581900" y="46101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5" name="Straight Connector 153"/>
          <p:cNvCxnSpPr>
            <a:cxnSpLocks noChangeShapeType="1"/>
            <a:endCxn id="137" idx="0"/>
          </p:cNvCxnSpPr>
          <p:nvPr/>
        </p:nvCxnSpPr>
        <p:spPr bwMode="auto">
          <a:xfrm>
            <a:off x="7745413" y="4522788"/>
            <a:ext cx="369887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6" name="Straight Connector 156"/>
          <p:cNvCxnSpPr>
            <a:cxnSpLocks noChangeShapeType="1"/>
          </p:cNvCxnSpPr>
          <p:nvPr/>
        </p:nvCxnSpPr>
        <p:spPr bwMode="auto">
          <a:xfrm rot="16200000" flipH="1">
            <a:off x="6997700" y="4086225"/>
            <a:ext cx="163513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7" name="Straight Connector 159"/>
          <p:cNvCxnSpPr>
            <a:cxnSpLocks noChangeShapeType="1"/>
          </p:cNvCxnSpPr>
          <p:nvPr/>
        </p:nvCxnSpPr>
        <p:spPr bwMode="auto">
          <a:xfrm rot="5400000">
            <a:off x="6639719" y="4120356"/>
            <a:ext cx="1857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8" name="TextBox 160"/>
          <p:cNvSpPr txBox="1">
            <a:spLocks noChangeArrowheads="1"/>
          </p:cNvSpPr>
          <p:nvPr/>
        </p:nvSpPr>
        <p:spPr bwMode="auto">
          <a:xfrm>
            <a:off x="7467600" y="1333500"/>
            <a:ext cx="580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Calibri" pitchFamily="34" charset="0"/>
              </a:rPr>
              <a:t>Age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cxnSp>
        <p:nvCxnSpPr>
          <p:cNvPr id="163" name="Straight Arrow Connector 162"/>
          <p:cNvCxnSpPr>
            <a:endCxn id="129" idx="0"/>
          </p:cNvCxnSpPr>
          <p:nvPr/>
        </p:nvCxnSpPr>
        <p:spPr bwMode="auto">
          <a:xfrm rot="5400000">
            <a:off x="7377907" y="1708943"/>
            <a:ext cx="361950" cy="258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7" name="Rounded Rectangular Callout 166"/>
          <p:cNvSpPr/>
          <p:nvPr/>
        </p:nvSpPr>
        <p:spPr bwMode="auto">
          <a:xfrm>
            <a:off x="7772400" y="3314700"/>
            <a:ext cx="1143000" cy="533400"/>
          </a:xfrm>
          <a:prstGeom prst="wedgeRoundRectCallout">
            <a:avLst>
              <a:gd name="adj1" fmla="val -61374"/>
              <a:gd name="adj2" fmla="val 10628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Auxiliary</a:t>
            </a:r>
          </a:p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information</a:t>
            </a:r>
          </a:p>
        </p:txBody>
      </p:sp>
      <p:sp>
        <p:nvSpPr>
          <p:cNvPr id="29" name="Rounded Rectangular Callout 166">
            <a:extLst>
              <a:ext uri="{FF2B5EF4-FFF2-40B4-BE49-F238E27FC236}">
                <a16:creationId xmlns:a16="http://schemas.microsoft.com/office/drawing/2014/main" id="{EE82E0CD-03F8-4173-98ED-47C665A86A4F}"/>
              </a:ext>
            </a:extLst>
          </p:cNvPr>
          <p:cNvSpPr/>
          <p:nvPr/>
        </p:nvSpPr>
        <p:spPr bwMode="auto">
          <a:xfrm>
            <a:off x="7051382" y="5284786"/>
            <a:ext cx="1397877" cy="963613"/>
          </a:xfrm>
          <a:prstGeom prst="wedgeRoundRectCallout">
            <a:avLst>
              <a:gd name="adj1" fmla="val 26577"/>
              <a:gd name="adj2" fmla="val -8350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record, there is no separate data entry</a:t>
            </a:r>
          </a:p>
        </p:txBody>
      </p:sp>
    </p:spTree>
    <p:extLst>
      <p:ext uri="{BB962C8B-B14F-4D97-AF65-F5344CB8AC3E}">
        <p14:creationId xmlns:p14="http://schemas.microsoft.com/office/powerpoint/2010/main" val="24808568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Data Entry formats:  Pros &amp; Cons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7912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chemeClr val="accent2"/>
                </a:solidFill>
                <a:ea typeface="+mn-ea"/>
              </a:rPr>
              <a:t>Alternative 1: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+mn-ea"/>
              </a:rPr>
              <a:t>If this is used, index structure (e.g., tree structure) is a file organization for data records </a:t>
            </a:r>
            <a:r>
              <a:rPr lang="en-US" sz="2400" dirty="0">
                <a:ea typeface="+mn-ea"/>
              </a:rPr>
              <a:t>(instead of a Heap file or sorted file).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+mn-ea"/>
              </a:rPr>
              <a:t>At most one index on a given collection of data records can use Alternative 1.  </a:t>
            </a:r>
            <a:r>
              <a:rPr lang="en-US" sz="2400" dirty="0">
                <a:ea typeface="+mn-ea"/>
              </a:rPr>
              <a:t>(Otherwise, data records are duplicated, leading to redundant storage and potential inconsistency.)</a:t>
            </a: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6019800" y="2019300"/>
            <a:ext cx="2819400" cy="30480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162800" y="2857500"/>
            <a:ext cx="381000" cy="304800"/>
          </a:xfrm>
          <a:prstGeom prst="roundRect">
            <a:avLst/>
          </a:prstGeom>
          <a:solidFill>
            <a:srgbClr val="72FCF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934200" y="3314700"/>
            <a:ext cx="381000" cy="30480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7239000" y="3771900"/>
            <a:ext cx="381000" cy="30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705600" y="3771900"/>
            <a:ext cx="381000" cy="304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467600" y="4229100"/>
            <a:ext cx="381000" cy="3048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7010400" y="4686300"/>
            <a:ext cx="381000" cy="304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7467600" y="4686300"/>
            <a:ext cx="381000" cy="304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7924800" y="4686300"/>
            <a:ext cx="381000" cy="304800"/>
          </a:xfrm>
          <a:prstGeom prst="roundRect">
            <a:avLst/>
          </a:prstGeom>
          <a:solidFill>
            <a:srgbClr val="FF979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cxnSp>
        <p:nvCxnSpPr>
          <p:cNvPr id="11279" name="Straight Connector 138"/>
          <p:cNvCxnSpPr>
            <a:cxnSpLocks noChangeShapeType="1"/>
            <a:endCxn id="131" idx="0"/>
          </p:cNvCxnSpPr>
          <p:nvPr/>
        </p:nvCxnSpPr>
        <p:spPr bwMode="auto">
          <a:xfrm rot="5400000">
            <a:off x="7101682" y="3177381"/>
            <a:ext cx="1524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Straight Connector 140"/>
          <p:cNvCxnSpPr>
            <a:cxnSpLocks noChangeShapeType="1"/>
            <a:endCxn id="133" idx="0"/>
          </p:cNvCxnSpPr>
          <p:nvPr/>
        </p:nvCxnSpPr>
        <p:spPr bwMode="auto">
          <a:xfrm rot="5400000">
            <a:off x="6877050" y="363855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1" name="Straight Connector 142"/>
          <p:cNvCxnSpPr>
            <a:cxnSpLocks noChangeShapeType="1"/>
            <a:endCxn id="132" idx="0"/>
          </p:cNvCxnSpPr>
          <p:nvPr/>
        </p:nvCxnSpPr>
        <p:spPr bwMode="auto">
          <a:xfrm rot="16200000" flipH="1">
            <a:off x="7215982" y="3642518"/>
            <a:ext cx="1524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2" name="Straight Connector 146"/>
          <p:cNvCxnSpPr>
            <a:cxnSpLocks noChangeShapeType="1"/>
            <a:endCxn id="134" idx="0"/>
          </p:cNvCxnSpPr>
          <p:nvPr/>
        </p:nvCxnSpPr>
        <p:spPr bwMode="auto">
          <a:xfrm rot="16200000" flipH="1">
            <a:off x="7513638" y="4084638"/>
            <a:ext cx="163512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3" name="Straight Connector 149"/>
          <p:cNvCxnSpPr>
            <a:cxnSpLocks noChangeShapeType="1"/>
            <a:endCxn id="135" idx="0"/>
          </p:cNvCxnSpPr>
          <p:nvPr/>
        </p:nvCxnSpPr>
        <p:spPr bwMode="auto">
          <a:xfrm rot="10800000" flipV="1">
            <a:off x="7197725" y="4530725"/>
            <a:ext cx="33496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4" name="Straight Connector 151"/>
          <p:cNvCxnSpPr>
            <a:cxnSpLocks noChangeShapeType="1"/>
            <a:stCxn id="134" idx="2"/>
            <a:endCxn id="136" idx="0"/>
          </p:cNvCxnSpPr>
          <p:nvPr/>
        </p:nvCxnSpPr>
        <p:spPr bwMode="auto">
          <a:xfrm rot="5400000">
            <a:off x="7581900" y="46101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5" name="Straight Connector 153"/>
          <p:cNvCxnSpPr>
            <a:cxnSpLocks noChangeShapeType="1"/>
            <a:endCxn id="137" idx="0"/>
          </p:cNvCxnSpPr>
          <p:nvPr/>
        </p:nvCxnSpPr>
        <p:spPr bwMode="auto">
          <a:xfrm>
            <a:off x="7745413" y="4522788"/>
            <a:ext cx="369887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6" name="Straight Connector 156"/>
          <p:cNvCxnSpPr>
            <a:cxnSpLocks noChangeShapeType="1"/>
          </p:cNvCxnSpPr>
          <p:nvPr/>
        </p:nvCxnSpPr>
        <p:spPr bwMode="auto">
          <a:xfrm rot="16200000" flipH="1">
            <a:off x="6997700" y="4086225"/>
            <a:ext cx="163513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7" name="Straight Connector 159"/>
          <p:cNvCxnSpPr>
            <a:cxnSpLocks noChangeShapeType="1"/>
          </p:cNvCxnSpPr>
          <p:nvPr/>
        </p:nvCxnSpPr>
        <p:spPr bwMode="auto">
          <a:xfrm rot="5400000">
            <a:off x="6639719" y="4120356"/>
            <a:ext cx="1857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8" name="TextBox 160"/>
          <p:cNvSpPr txBox="1">
            <a:spLocks noChangeArrowheads="1"/>
          </p:cNvSpPr>
          <p:nvPr/>
        </p:nvSpPr>
        <p:spPr bwMode="auto">
          <a:xfrm>
            <a:off x="7543800" y="1299727"/>
            <a:ext cx="668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Age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cxnSp>
        <p:nvCxnSpPr>
          <p:cNvPr id="163" name="Straight Arrow Connector 162"/>
          <p:cNvCxnSpPr>
            <a:endCxn id="129" idx="0"/>
          </p:cNvCxnSpPr>
          <p:nvPr/>
        </p:nvCxnSpPr>
        <p:spPr bwMode="auto">
          <a:xfrm rot="5400000">
            <a:off x="7377907" y="1708943"/>
            <a:ext cx="361950" cy="258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7" name="Rounded Rectangular Callout 166"/>
          <p:cNvSpPr/>
          <p:nvPr/>
        </p:nvSpPr>
        <p:spPr bwMode="auto">
          <a:xfrm>
            <a:off x="7772400" y="3314700"/>
            <a:ext cx="1143000" cy="533400"/>
          </a:xfrm>
          <a:prstGeom prst="wedgeRoundRectCallout">
            <a:avLst>
              <a:gd name="adj1" fmla="val -61374"/>
              <a:gd name="adj2" fmla="val 10628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Auxiliary</a:t>
            </a:r>
          </a:p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information</a:t>
            </a:r>
          </a:p>
        </p:txBody>
      </p:sp>
      <p:sp>
        <p:nvSpPr>
          <p:cNvPr id="29" name="Rounded Rectangular Callout 166">
            <a:extLst>
              <a:ext uri="{FF2B5EF4-FFF2-40B4-BE49-F238E27FC236}">
                <a16:creationId xmlns:a16="http://schemas.microsoft.com/office/drawing/2014/main" id="{EE82E0CD-03F8-4173-98ED-47C665A86A4F}"/>
              </a:ext>
            </a:extLst>
          </p:cNvPr>
          <p:cNvSpPr/>
          <p:nvPr/>
        </p:nvSpPr>
        <p:spPr bwMode="auto">
          <a:xfrm>
            <a:off x="7051382" y="5284786"/>
            <a:ext cx="1397877" cy="963613"/>
          </a:xfrm>
          <a:prstGeom prst="wedgeRoundRectCallout">
            <a:avLst>
              <a:gd name="adj1" fmla="val 26577"/>
              <a:gd name="adj2" fmla="val -8350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record, there is no separate data entry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D1E1CC2-FFCE-4743-9099-E65E88168C96}"/>
              </a:ext>
            </a:extLst>
          </p:cNvPr>
          <p:cNvSpPr/>
          <p:nvPr/>
        </p:nvSpPr>
        <p:spPr bwMode="auto">
          <a:xfrm>
            <a:off x="4541838" y="3086100"/>
            <a:ext cx="2819400" cy="30480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Rounded Rectangle 129">
            <a:extLst>
              <a:ext uri="{FF2B5EF4-FFF2-40B4-BE49-F238E27FC236}">
                <a16:creationId xmlns:a16="http://schemas.microsoft.com/office/drawing/2014/main" id="{19F189EB-801B-4C72-956C-F32506E92508}"/>
              </a:ext>
            </a:extLst>
          </p:cNvPr>
          <p:cNvSpPr/>
          <p:nvPr/>
        </p:nvSpPr>
        <p:spPr bwMode="auto">
          <a:xfrm>
            <a:off x="5684838" y="3924300"/>
            <a:ext cx="381000" cy="304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1" name="Rounded Rectangle 130">
            <a:extLst>
              <a:ext uri="{FF2B5EF4-FFF2-40B4-BE49-F238E27FC236}">
                <a16:creationId xmlns:a16="http://schemas.microsoft.com/office/drawing/2014/main" id="{3D754E18-8CA7-4E38-B6D0-A64309DF9E6F}"/>
              </a:ext>
            </a:extLst>
          </p:cNvPr>
          <p:cNvSpPr/>
          <p:nvPr/>
        </p:nvSpPr>
        <p:spPr bwMode="auto">
          <a:xfrm>
            <a:off x="5456238" y="4381500"/>
            <a:ext cx="381000" cy="304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2" name="Rounded Rectangle 131">
            <a:extLst>
              <a:ext uri="{FF2B5EF4-FFF2-40B4-BE49-F238E27FC236}">
                <a16:creationId xmlns:a16="http://schemas.microsoft.com/office/drawing/2014/main" id="{49070AC1-2978-41FB-B02A-9B793B8754F9}"/>
              </a:ext>
            </a:extLst>
          </p:cNvPr>
          <p:cNvSpPr/>
          <p:nvPr/>
        </p:nvSpPr>
        <p:spPr bwMode="auto">
          <a:xfrm>
            <a:off x="5761038" y="4838700"/>
            <a:ext cx="381000" cy="304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3" name="Rounded Rectangle 132">
            <a:extLst>
              <a:ext uri="{FF2B5EF4-FFF2-40B4-BE49-F238E27FC236}">
                <a16:creationId xmlns:a16="http://schemas.microsoft.com/office/drawing/2014/main" id="{A2962209-86D9-4F30-B884-615B469221C3}"/>
              </a:ext>
            </a:extLst>
          </p:cNvPr>
          <p:cNvSpPr/>
          <p:nvPr/>
        </p:nvSpPr>
        <p:spPr bwMode="auto">
          <a:xfrm>
            <a:off x="5227638" y="4838700"/>
            <a:ext cx="381000" cy="304800"/>
          </a:xfrm>
          <a:prstGeom prst="roundRect">
            <a:avLst/>
          </a:prstGeom>
          <a:solidFill>
            <a:srgbClr val="FF9797"/>
          </a:solidFill>
          <a:ln w="12700" cap="flat" cmpd="sng" algn="ctr">
            <a:solidFill>
              <a:srgbClr val="FF979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4" name="Rounded Rectangle 133">
            <a:extLst>
              <a:ext uri="{FF2B5EF4-FFF2-40B4-BE49-F238E27FC236}">
                <a16:creationId xmlns:a16="http://schemas.microsoft.com/office/drawing/2014/main" id="{CC575268-F04B-4D77-8A96-6E1FBAF0B1D2}"/>
              </a:ext>
            </a:extLst>
          </p:cNvPr>
          <p:cNvSpPr/>
          <p:nvPr/>
        </p:nvSpPr>
        <p:spPr bwMode="auto">
          <a:xfrm>
            <a:off x="5989638" y="5295900"/>
            <a:ext cx="381000" cy="30480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5" name="Rounded Rectangle 134">
            <a:extLst>
              <a:ext uri="{FF2B5EF4-FFF2-40B4-BE49-F238E27FC236}">
                <a16:creationId xmlns:a16="http://schemas.microsoft.com/office/drawing/2014/main" id="{965F17FE-28FF-444F-8F4A-651EA82B8213}"/>
              </a:ext>
            </a:extLst>
          </p:cNvPr>
          <p:cNvSpPr/>
          <p:nvPr/>
        </p:nvSpPr>
        <p:spPr bwMode="auto">
          <a:xfrm>
            <a:off x="5532438" y="5753100"/>
            <a:ext cx="381000" cy="304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6" name="Rounded Rectangle 135">
            <a:extLst>
              <a:ext uri="{FF2B5EF4-FFF2-40B4-BE49-F238E27FC236}">
                <a16:creationId xmlns:a16="http://schemas.microsoft.com/office/drawing/2014/main" id="{E98B5FA7-51D1-4233-A1F7-49DD814CF61D}"/>
              </a:ext>
            </a:extLst>
          </p:cNvPr>
          <p:cNvSpPr/>
          <p:nvPr/>
        </p:nvSpPr>
        <p:spPr bwMode="auto">
          <a:xfrm>
            <a:off x="5989638" y="5753100"/>
            <a:ext cx="381000" cy="30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7" name="Rounded Rectangle 136">
            <a:extLst>
              <a:ext uri="{FF2B5EF4-FFF2-40B4-BE49-F238E27FC236}">
                <a16:creationId xmlns:a16="http://schemas.microsoft.com/office/drawing/2014/main" id="{46FFCF59-90E8-47B6-AEB9-33420C778999}"/>
              </a:ext>
            </a:extLst>
          </p:cNvPr>
          <p:cNvSpPr/>
          <p:nvPr/>
        </p:nvSpPr>
        <p:spPr bwMode="auto">
          <a:xfrm>
            <a:off x="6446838" y="5753100"/>
            <a:ext cx="381000" cy="304800"/>
          </a:xfrm>
          <a:prstGeom prst="roundRect">
            <a:avLst/>
          </a:prstGeom>
          <a:solidFill>
            <a:srgbClr val="72FCF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cxnSp>
        <p:nvCxnSpPr>
          <p:cNvPr id="38" name="Straight Connector 138">
            <a:extLst>
              <a:ext uri="{FF2B5EF4-FFF2-40B4-BE49-F238E27FC236}">
                <a16:creationId xmlns:a16="http://schemas.microsoft.com/office/drawing/2014/main" id="{3DFBE108-BB64-4891-921F-64BBFF5EE8F1}"/>
              </a:ext>
            </a:extLst>
          </p:cNvPr>
          <p:cNvCxnSpPr>
            <a:cxnSpLocks noChangeShapeType="1"/>
            <a:endCxn id="31" idx="0"/>
          </p:cNvCxnSpPr>
          <p:nvPr/>
        </p:nvCxnSpPr>
        <p:spPr bwMode="auto">
          <a:xfrm rot="5400000">
            <a:off x="5623720" y="4244181"/>
            <a:ext cx="1524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Connector 140">
            <a:extLst>
              <a:ext uri="{FF2B5EF4-FFF2-40B4-BE49-F238E27FC236}">
                <a16:creationId xmlns:a16="http://schemas.microsoft.com/office/drawing/2014/main" id="{D52F6810-4B05-4C16-9F64-775D5A64E666}"/>
              </a:ext>
            </a:extLst>
          </p:cNvPr>
          <p:cNvCxnSpPr>
            <a:cxnSpLocks noChangeShapeType="1"/>
            <a:endCxn id="33" idx="0"/>
          </p:cNvCxnSpPr>
          <p:nvPr/>
        </p:nvCxnSpPr>
        <p:spPr bwMode="auto">
          <a:xfrm rot="5400000">
            <a:off x="5399088" y="470535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Connector 142">
            <a:extLst>
              <a:ext uri="{FF2B5EF4-FFF2-40B4-BE49-F238E27FC236}">
                <a16:creationId xmlns:a16="http://schemas.microsoft.com/office/drawing/2014/main" id="{22D15E8B-E290-4076-8829-0ED2FA31F418}"/>
              </a:ext>
            </a:extLst>
          </p:cNvPr>
          <p:cNvCxnSpPr>
            <a:cxnSpLocks noChangeShapeType="1"/>
            <a:endCxn id="32" idx="0"/>
          </p:cNvCxnSpPr>
          <p:nvPr/>
        </p:nvCxnSpPr>
        <p:spPr bwMode="auto">
          <a:xfrm rot="16200000" flipH="1">
            <a:off x="5738020" y="4709318"/>
            <a:ext cx="1524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Connector 146">
            <a:extLst>
              <a:ext uri="{FF2B5EF4-FFF2-40B4-BE49-F238E27FC236}">
                <a16:creationId xmlns:a16="http://schemas.microsoft.com/office/drawing/2014/main" id="{CE65231E-B038-4A48-A8CC-791112B3FA6E}"/>
              </a:ext>
            </a:extLst>
          </p:cNvPr>
          <p:cNvCxnSpPr>
            <a:cxnSpLocks noChangeShapeType="1"/>
            <a:endCxn id="34" idx="0"/>
          </p:cNvCxnSpPr>
          <p:nvPr/>
        </p:nvCxnSpPr>
        <p:spPr bwMode="auto">
          <a:xfrm rot="16200000" flipH="1">
            <a:off x="6035676" y="5151438"/>
            <a:ext cx="163512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149">
            <a:extLst>
              <a:ext uri="{FF2B5EF4-FFF2-40B4-BE49-F238E27FC236}">
                <a16:creationId xmlns:a16="http://schemas.microsoft.com/office/drawing/2014/main" id="{C645EED3-A047-49D8-B422-5C655B86FAA8}"/>
              </a:ext>
            </a:extLst>
          </p:cNvPr>
          <p:cNvCxnSpPr>
            <a:cxnSpLocks noChangeShapeType="1"/>
            <a:endCxn id="35" idx="0"/>
          </p:cNvCxnSpPr>
          <p:nvPr/>
        </p:nvCxnSpPr>
        <p:spPr bwMode="auto">
          <a:xfrm rot="10800000" flipV="1">
            <a:off x="5719763" y="5597525"/>
            <a:ext cx="33496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Straight Connector 151">
            <a:extLst>
              <a:ext uri="{FF2B5EF4-FFF2-40B4-BE49-F238E27FC236}">
                <a16:creationId xmlns:a16="http://schemas.microsoft.com/office/drawing/2014/main" id="{724DE0A4-8C75-4E14-8EDF-7E37A9007A74}"/>
              </a:ext>
            </a:extLst>
          </p:cNvPr>
          <p:cNvCxnSpPr>
            <a:cxnSpLocks noChangeShapeType="1"/>
            <a:stCxn id="34" idx="2"/>
            <a:endCxn id="36" idx="0"/>
          </p:cNvCxnSpPr>
          <p:nvPr/>
        </p:nvCxnSpPr>
        <p:spPr bwMode="auto">
          <a:xfrm rot="5400000">
            <a:off x="6103938" y="56769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Straight Connector 153">
            <a:extLst>
              <a:ext uri="{FF2B5EF4-FFF2-40B4-BE49-F238E27FC236}">
                <a16:creationId xmlns:a16="http://schemas.microsoft.com/office/drawing/2014/main" id="{F297646D-A87A-4942-AA6B-B3CDA364ADFB}"/>
              </a:ext>
            </a:extLst>
          </p:cNvPr>
          <p:cNvCxnSpPr>
            <a:cxnSpLocks noChangeShapeType="1"/>
            <a:endCxn id="37" idx="0"/>
          </p:cNvCxnSpPr>
          <p:nvPr/>
        </p:nvCxnSpPr>
        <p:spPr bwMode="auto">
          <a:xfrm>
            <a:off x="6370638" y="5597525"/>
            <a:ext cx="266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Straight Connector 156">
            <a:extLst>
              <a:ext uri="{FF2B5EF4-FFF2-40B4-BE49-F238E27FC236}">
                <a16:creationId xmlns:a16="http://schemas.microsoft.com/office/drawing/2014/main" id="{67F80DFA-1735-46C4-A742-7CFEC73EF0D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19738" y="5153025"/>
            <a:ext cx="163513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Straight Connector 159">
            <a:extLst>
              <a:ext uri="{FF2B5EF4-FFF2-40B4-BE49-F238E27FC236}">
                <a16:creationId xmlns:a16="http://schemas.microsoft.com/office/drawing/2014/main" id="{523AF827-349E-4AA8-ACBC-8BB259F272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61757" y="5187156"/>
            <a:ext cx="1857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" name="TextBox 160">
            <a:extLst>
              <a:ext uri="{FF2B5EF4-FFF2-40B4-BE49-F238E27FC236}">
                <a16:creationId xmlns:a16="http://schemas.microsoft.com/office/drawing/2014/main" id="{9FE2C873-808C-49CE-8319-FF4DED2D4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858" y="2340916"/>
            <a:ext cx="67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SSN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8E9989E-9F37-48C6-AED2-8136C7B1880F}"/>
              </a:ext>
            </a:extLst>
          </p:cNvPr>
          <p:cNvCxnSpPr>
            <a:endCxn id="28" idx="0"/>
          </p:cNvCxnSpPr>
          <p:nvPr/>
        </p:nvCxnSpPr>
        <p:spPr bwMode="auto">
          <a:xfrm rot="5400000">
            <a:off x="5899945" y="2775743"/>
            <a:ext cx="361950" cy="258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25134939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Data Entry formats:  Pros &amp; Cons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791200" cy="5334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+mn-ea"/>
              </a:rPr>
              <a:t>Alternative 1: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n-ea"/>
              </a:rPr>
              <a:t>If this is used, index structure (e.g., tree structure) is a file organization for data records </a:t>
            </a:r>
            <a:r>
              <a:rPr lang="en-US" dirty="0">
                <a:ea typeface="+mn-ea"/>
              </a:rPr>
              <a:t>(instead of a Heap file or sorted file).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n-ea"/>
              </a:rPr>
              <a:t>At most one index on a given collection of data records can use Alternative 1.  </a:t>
            </a:r>
            <a:r>
              <a:rPr lang="en-US" dirty="0">
                <a:ea typeface="+mn-ea"/>
              </a:rPr>
              <a:t>(Otherwise, data records are duplicated, leading to redundant storage and potential inconsistency.)</a:t>
            </a:r>
          </a:p>
          <a:p>
            <a:pPr lvl="1" eaLnBrk="1" fontAlgn="auto" hangingPunct="1">
              <a:spcAft>
                <a:spcPts val="0"/>
              </a:spcAft>
              <a:buSzPct val="75000"/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n-ea"/>
              </a:rPr>
              <a:t>If data records are very large,  # of pages containing data records is high.  Implies size of auxiliary information in the index is also large, typically. </a:t>
            </a: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6019800" y="2019300"/>
            <a:ext cx="2819400" cy="30480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162800" y="28575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934200" y="33147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7239000" y="37719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705600" y="37719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467600" y="42291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7010400" y="46863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7467600" y="46863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7924800" y="46863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cxnSp>
        <p:nvCxnSpPr>
          <p:cNvPr id="11279" name="Straight Connector 138"/>
          <p:cNvCxnSpPr>
            <a:cxnSpLocks noChangeShapeType="1"/>
            <a:endCxn id="131" idx="0"/>
          </p:cNvCxnSpPr>
          <p:nvPr/>
        </p:nvCxnSpPr>
        <p:spPr bwMode="auto">
          <a:xfrm rot="5400000">
            <a:off x="7101682" y="3177381"/>
            <a:ext cx="1524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Straight Connector 140"/>
          <p:cNvCxnSpPr>
            <a:cxnSpLocks noChangeShapeType="1"/>
            <a:endCxn id="133" idx="0"/>
          </p:cNvCxnSpPr>
          <p:nvPr/>
        </p:nvCxnSpPr>
        <p:spPr bwMode="auto">
          <a:xfrm rot="5400000">
            <a:off x="6877050" y="363855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1" name="Straight Connector 142"/>
          <p:cNvCxnSpPr>
            <a:cxnSpLocks noChangeShapeType="1"/>
            <a:endCxn id="132" idx="0"/>
          </p:cNvCxnSpPr>
          <p:nvPr/>
        </p:nvCxnSpPr>
        <p:spPr bwMode="auto">
          <a:xfrm rot="16200000" flipH="1">
            <a:off x="7215982" y="3642518"/>
            <a:ext cx="1524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2" name="Straight Connector 146"/>
          <p:cNvCxnSpPr>
            <a:cxnSpLocks noChangeShapeType="1"/>
            <a:endCxn id="134" idx="0"/>
          </p:cNvCxnSpPr>
          <p:nvPr/>
        </p:nvCxnSpPr>
        <p:spPr bwMode="auto">
          <a:xfrm rot="16200000" flipH="1">
            <a:off x="7513638" y="4084638"/>
            <a:ext cx="163512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3" name="Straight Connector 149"/>
          <p:cNvCxnSpPr>
            <a:cxnSpLocks noChangeShapeType="1"/>
            <a:endCxn id="135" idx="0"/>
          </p:cNvCxnSpPr>
          <p:nvPr/>
        </p:nvCxnSpPr>
        <p:spPr bwMode="auto">
          <a:xfrm rot="10800000" flipV="1">
            <a:off x="7197725" y="4530725"/>
            <a:ext cx="33496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4" name="Straight Connector 151"/>
          <p:cNvCxnSpPr>
            <a:cxnSpLocks noChangeShapeType="1"/>
            <a:stCxn id="134" idx="2"/>
            <a:endCxn id="136" idx="0"/>
          </p:cNvCxnSpPr>
          <p:nvPr/>
        </p:nvCxnSpPr>
        <p:spPr bwMode="auto">
          <a:xfrm rot="5400000">
            <a:off x="7581900" y="46101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5" name="Straight Connector 153"/>
          <p:cNvCxnSpPr>
            <a:cxnSpLocks noChangeShapeType="1"/>
            <a:endCxn id="137" idx="0"/>
          </p:cNvCxnSpPr>
          <p:nvPr/>
        </p:nvCxnSpPr>
        <p:spPr bwMode="auto">
          <a:xfrm>
            <a:off x="7745413" y="4522788"/>
            <a:ext cx="369887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6" name="Straight Connector 156"/>
          <p:cNvCxnSpPr>
            <a:cxnSpLocks noChangeShapeType="1"/>
          </p:cNvCxnSpPr>
          <p:nvPr/>
        </p:nvCxnSpPr>
        <p:spPr bwMode="auto">
          <a:xfrm rot="16200000" flipH="1">
            <a:off x="6997700" y="4086225"/>
            <a:ext cx="163513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7" name="Straight Connector 159"/>
          <p:cNvCxnSpPr>
            <a:cxnSpLocks noChangeShapeType="1"/>
          </p:cNvCxnSpPr>
          <p:nvPr/>
        </p:nvCxnSpPr>
        <p:spPr bwMode="auto">
          <a:xfrm rot="5400000">
            <a:off x="6639719" y="4120356"/>
            <a:ext cx="1857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8" name="TextBox 160"/>
          <p:cNvSpPr txBox="1">
            <a:spLocks noChangeArrowheads="1"/>
          </p:cNvSpPr>
          <p:nvPr/>
        </p:nvSpPr>
        <p:spPr bwMode="auto">
          <a:xfrm>
            <a:off x="7532688" y="1245046"/>
            <a:ext cx="645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Key</a:t>
            </a:r>
          </a:p>
        </p:txBody>
      </p:sp>
      <p:cxnSp>
        <p:nvCxnSpPr>
          <p:cNvPr id="163" name="Straight Arrow Connector 162"/>
          <p:cNvCxnSpPr>
            <a:endCxn id="129" idx="0"/>
          </p:cNvCxnSpPr>
          <p:nvPr/>
        </p:nvCxnSpPr>
        <p:spPr bwMode="auto">
          <a:xfrm rot="5400000">
            <a:off x="7377907" y="1708943"/>
            <a:ext cx="361950" cy="258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7" name="Rounded Rectangular Callout 166"/>
          <p:cNvSpPr/>
          <p:nvPr/>
        </p:nvSpPr>
        <p:spPr bwMode="auto">
          <a:xfrm>
            <a:off x="7772400" y="3314700"/>
            <a:ext cx="1143000" cy="533400"/>
          </a:xfrm>
          <a:prstGeom prst="wedgeRoundRectCallout">
            <a:avLst>
              <a:gd name="adj1" fmla="val -61374"/>
              <a:gd name="adj2" fmla="val 10628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Auxiliary</a:t>
            </a:r>
          </a:p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information</a:t>
            </a:r>
          </a:p>
        </p:txBody>
      </p:sp>
      <p:sp>
        <p:nvSpPr>
          <p:cNvPr id="29" name="Rounded Rectangular Callout 166">
            <a:extLst>
              <a:ext uri="{FF2B5EF4-FFF2-40B4-BE49-F238E27FC236}">
                <a16:creationId xmlns:a16="http://schemas.microsoft.com/office/drawing/2014/main" id="{EE82E0CD-03F8-4173-98ED-47C665A86A4F}"/>
              </a:ext>
            </a:extLst>
          </p:cNvPr>
          <p:cNvSpPr/>
          <p:nvPr/>
        </p:nvSpPr>
        <p:spPr bwMode="auto">
          <a:xfrm>
            <a:off x="7051382" y="5284786"/>
            <a:ext cx="1397877" cy="963613"/>
          </a:xfrm>
          <a:prstGeom prst="wedgeRoundRectCallout">
            <a:avLst>
              <a:gd name="adj1" fmla="val 26577"/>
              <a:gd name="adj2" fmla="val -8350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record, there is no separate data entry</a:t>
            </a:r>
          </a:p>
        </p:txBody>
      </p:sp>
    </p:spTree>
    <p:extLst>
      <p:ext uri="{BB962C8B-B14F-4D97-AF65-F5344CB8AC3E}">
        <p14:creationId xmlns:p14="http://schemas.microsoft.com/office/powerpoint/2010/main" val="20528779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ular Callout 67"/>
          <p:cNvSpPr/>
          <p:nvPr/>
        </p:nvSpPr>
        <p:spPr bwMode="auto">
          <a:xfrm>
            <a:off x="3924300" y="4632325"/>
            <a:ext cx="1295400" cy="612648"/>
          </a:xfrm>
          <a:prstGeom prst="wedgeRoundRectCallout">
            <a:avLst>
              <a:gd name="adj1" fmla="val 37980"/>
              <a:gd name="adj2" fmla="val 79606"/>
              <a:gd name="adj3" fmla="val 16667"/>
            </a:avLst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Variable sized data entries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7575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Data Entry Format:  Pros &amp; Cons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562600" cy="3810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FF0000"/>
                </a:solidFill>
                <a:ea typeface="+mn-ea"/>
              </a:rPr>
              <a:t>Alternatives 2:  </a:t>
            </a:r>
            <a:r>
              <a:rPr lang="en-US" sz="2600" dirty="0">
                <a:ea typeface="+mn-ea"/>
              </a:rPr>
              <a:t>Data entries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&lt;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rid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&gt;</a:t>
            </a:r>
            <a:r>
              <a:rPr lang="en-US" sz="2600" dirty="0">
                <a:ea typeface="+mn-ea"/>
              </a:rPr>
              <a:t>, typically much smaller than data records.  So, better than Alternative 1 with large data records, especially if search keys are small.  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  <a:ea typeface="+mn-ea"/>
              </a:rPr>
              <a:t>(Portion of index structure used to direct search, which depends on size of data entries, is much smaller than with Alternative 1.)</a:t>
            </a: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5975350" y="4597400"/>
            <a:ext cx="15859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5975350" y="4597400"/>
            <a:ext cx="15859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23" name="Freeform 8"/>
          <p:cNvSpPr>
            <a:spLocks/>
          </p:cNvSpPr>
          <p:nvPr/>
        </p:nvSpPr>
        <p:spPr bwMode="auto">
          <a:xfrm>
            <a:off x="5638800" y="4454525"/>
            <a:ext cx="331788" cy="30956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4" name="Freeform 9"/>
          <p:cNvSpPr>
            <a:spLocks/>
          </p:cNvSpPr>
          <p:nvPr/>
        </p:nvSpPr>
        <p:spPr bwMode="auto">
          <a:xfrm>
            <a:off x="6078538" y="4454525"/>
            <a:ext cx="330200" cy="30956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5" name="Freeform 10"/>
          <p:cNvSpPr>
            <a:spLocks/>
          </p:cNvSpPr>
          <p:nvPr/>
        </p:nvSpPr>
        <p:spPr bwMode="auto">
          <a:xfrm>
            <a:off x="6518275" y="4454525"/>
            <a:ext cx="331788" cy="309563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6" name="Freeform 11"/>
          <p:cNvSpPr>
            <a:spLocks/>
          </p:cNvSpPr>
          <p:nvPr/>
        </p:nvSpPr>
        <p:spPr bwMode="auto">
          <a:xfrm>
            <a:off x="6959600" y="4454525"/>
            <a:ext cx="330200" cy="30956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7" name="Freeform 12"/>
          <p:cNvSpPr>
            <a:spLocks/>
          </p:cNvSpPr>
          <p:nvPr/>
        </p:nvSpPr>
        <p:spPr bwMode="auto">
          <a:xfrm>
            <a:off x="7399338" y="4454525"/>
            <a:ext cx="330200" cy="30956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8" name="Freeform 13"/>
          <p:cNvSpPr>
            <a:spLocks/>
          </p:cNvSpPr>
          <p:nvPr/>
        </p:nvSpPr>
        <p:spPr bwMode="auto">
          <a:xfrm>
            <a:off x="7837488" y="4454525"/>
            <a:ext cx="331787" cy="30956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9" name="Freeform 14"/>
          <p:cNvSpPr>
            <a:spLocks/>
          </p:cNvSpPr>
          <p:nvPr/>
        </p:nvSpPr>
        <p:spPr bwMode="auto">
          <a:xfrm>
            <a:off x="8278813" y="4454525"/>
            <a:ext cx="331787" cy="30956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272213" y="2517775"/>
            <a:ext cx="1443037" cy="919163"/>
            <a:chOff x="6424281" y="2212787"/>
            <a:chExt cx="1443268" cy="919550"/>
          </a:xfrm>
        </p:grpSpPr>
        <p:sp>
          <p:nvSpPr>
            <p:cNvPr id="13382" name="Freeform 15"/>
            <p:cNvSpPr>
              <a:spLocks/>
            </p:cNvSpPr>
            <p:nvPr/>
          </p:nvSpPr>
          <p:spPr bwMode="auto">
            <a:xfrm>
              <a:off x="6424281" y="3130841"/>
              <a:ext cx="1435338" cy="1496"/>
            </a:xfrm>
            <a:custGeom>
              <a:avLst/>
              <a:gdLst>
                <a:gd name="T0" fmla="*/ 0 w 1086"/>
                <a:gd name="T1" fmla="*/ 0 h 1"/>
                <a:gd name="T2" fmla="*/ 2147483647 w 1086"/>
                <a:gd name="T3" fmla="*/ 0 h 1"/>
                <a:gd name="T4" fmla="*/ 0 w 1086"/>
                <a:gd name="T5" fmla="*/ 0 h 1"/>
                <a:gd name="T6" fmla="*/ 0 60000 65536"/>
                <a:gd name="T7" fmla="*/ 0 60000 65536"/>
                <a:gd name="T8" fmla="*/ 0 60000 65536"/>
                <a:gd name="T9" fmla="*/ 0 w 1086"/>
                <a:gd name="T10" fmla="*/ 0 h 1"/>
                <a:gd name="T11" fmla="*/ 1086 w 108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6" h="1">
                  <a:moveTo>
                    <a:pt x="0" y="0"/>
                  </a:moveTo>
                  <a:lnTo>
                    <a:pt x="108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83" name="Freeform 16"/>
            <p:cNvSpPr>
              <a:spLocks/>
            </p:cNvSpPr>
            <p:nvPr/>
          </p:nvSpPr>
          <p:spPr bwMode="auto">
            <a:xfrm>
              <a:off x="6424281" y="2212787"/>
              <a:ext cx="757320" cy="919550"/>
            </a:xfrm>
            <a:custGeom>
              <a:avLst/>
              <a:gdLst>
                <a:gd name="T0" fmla="*/ 0 w 573"/>
                <a:gd name="T1" fmla="*/ 2147483647 h 615"/>
                <a:gd name="T2" fmla="*/ 2147483647 w 573"/>
                <a:gd name="T3" fmla="*/ 0 h 615"/>
                <a:gd name="T4" fmla="*/ 0 w 573"/>
                <a:gd name="T5" fmla="*/ 2147483647 h 615"/>
                <a:gd name="T6" fmla="*/ 0 60000 65536"/>
                <a:gd name="T7" fmla="*/ 0 60000 65536"/>
                <a:gd name="T8" fmla="*/ 0 60000 65536"/>
                <a:gd name="T9" fmla="*/ 0 w 573"/>
                <a:gd name="T10" fmla="*/ 0 h 615"/>
                <a:gd name="T11" fmla="*/ 573 w 573"/>
                <a:gd name="T12" fmla="*/ 615 h 6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3" h="615">
                  <a:moveTo>
                    <a:pt x="0" y="614"/>
                  </a:moveTo>
                  <a:lnTo>
                    <a:pt x="572" y="0"/>
                  </a:lnTo>
                  <a:lnTo>
                    <a:pt x="0" y="61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84" name="Freeform 17"/>
            <p:cNvSpPr>
              <a:spLocks/>
            </p:cNvSpPr>
            <p:nvPr/>
          </p:nvSpPr>
          <p:spPr bwMode="auto">
            <a:xfrm>
              <a:off x="7180279" y="2212787"/>
              <a:ext cx="687270" cy="919550"/>
            </a:xfrm>
            <a:custGeom>
              <a:avLst/>
              <a:gdLst>
                <a:gd name="T0" fmla="*/ 0 w 520"/>
                <a:gd name="T1" fmla="*/ 0 h 615"/>
                <a:gd name="T2" fmla="*/ 2147483647 w 520"/>
                <a:gd name="T3" fmla="*/ 2147483647 h 615"/>
                <a:gd name="T4" fmla="*/ 0 w 520"/>
                <a:gd name="T5" fmla="*/ 0 h 615"/>
                <a:gd name="T6" fmla="*/ 0 60000 65536"/>
                <a:gd name="T7" fmla="*/ 0 60000 65536"/>
                <a:gd name="T8" fmla="*/ 0 60000 65536"/>
                <a:gd name="T9" fmla="*/ 0 w 520"/>
                <a:gd name="T10" fmla="*/ 0 h 615"/>
                <a:gd name="T11" fmla="*/ 520 w 520"/>
                <a:gd name="T12" fmla="*/ 615 h 6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615">
                  <a:moveTo>
                    <a:pt x="0" y="0"/>
                  </a:moveTo>
                  <a:lnTo>
                    <a:pt x="519" y="61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1" name="Freeform 18"/>
          <p:cNvSpPr>
            <a:spLocks/>
          </p:cNvSpPr>
          <p:nvPr/>
        </p:nvSpPr>
        <p:spPr bwMode="auto">
          <a:xfrm>
            <a:off x="6750050" y="2436813"/>
            <a:ext cx="279400" cy="82550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2" name="Freeform 19"/>
          <p:cNvSpPr>
            <a:spLocks/>
          </p:cNvSpPr>
          <p:nvPr/>
        </p:nvSpPr>
        <p:spPr bwMode="auto">
          <a:xfrm>
            <a:off x="6946900" y="2473325"/>
            <a:ext cx="82550" cy="46038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3" name="Freeform 20"/>
          <p:cNvSpPr>
            <a:spLocks/>
          </p:cNvSpPr>
          <p:nvPr/>
        </p:nvSpPr>
        <p:spPr bwMode="auto">
          <a:xfrm>
            <a:off x="5924550" y="3679825"/>
            <a:ext cx="388938" cy="30480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4" name="Freeform 21"/>
          <p:cNvSpPr>
            <a:spLocks/>
          </p:cNvSpPr>
          <p:nvPr/>
        </p:nvSpPr>
        <p:spPr bwMode="auto">
          <a:xfrm>
            <a:off x="6313488" y="3790950"/>
            <a:ext cx="61912" cy="36513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5" name="Freeform 22"/>
          <p:cNvSpPr>
            <a:spLocks/>
          </p:cNvSpPr>
          <p:nvPr/>
        </p:nvSpPr>
        <p:spPr bwMode="auto">
          <a:xfrm>
            <a:off x="6313488" y="3810000"/>
            <a:ext cx="233362" cy="1588"/>
          </a:xfrm>
          <a:custGeom>
            <a:avLst/>
            <a:gdLst>
              <a:gd name="T0" fmla="*/ 0 w 177"/>
              <a:gd name="T1" fmla="*/ 0 h 1"/>
              <a:gd name="T2" fmla="*/ 2147483647 w 177"/>
              <a:gd name="T3" fmla="*/ 0 h 1"/>
              <a:gd name="T4" fmla="*/ 0 w 177"/>
              <a:gd name="T5" fmla="*/ 0 h 1"/>
              <a:gd name="T6" fmla="*/ 0 60000 65536"/>
              <a:gd name="T7" fmla="*/ 0 60000 65536"/>
              <a:gd name="T8" fmla="*/ 0 60000 65536"/>
              <a:gd name="T9" fmla="*/ 0 w 177"/>
              <a:gd name="T10" fmla="*/ 0 h 1"/>
              <a:gd name="T11" fmla="*/ 177 w 17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">
                <a:moveTo>
                  <a:pt x="0" y="0"/>
                </a:moveTo>
                <a:lnTo>
                  <a:pt x="17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6" name="Freeform 23"/>
          <p:cNvSpPr>
            <a:spLocks/>
          </p:cNvSpPr>
          <p:nvPr/>
        </p:nvSpPr>
        <p:spPr bwMode="auto">
          <a:xfrm>
            <a:off x="6483350" y="3790950"/>
            <a:ext cx="63500" cy="36513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7" name="Freeform 24"/>
          <p:cNvSpPr>
            <a:spLocks/>
          </p:cNvSpPr>
          <p:nvPr/>
        </p:nvSpPr>
        <p:spPr bwMode="auto">
          <a:xfrm>
            <a:off x="6545263" y="3679825"/>
            <a:ext cx="390525" cy="30480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8" name="Freeform 25"/>
          <p:cNvSpPr>
            <a:spLocks/>
          </p:cNvSpPr>
          <p:nvPr/>
        </p:nvSpPr>
        <p:spPr bwMode="auto">
          <a:xfrm>
            <a:off x="6934200" y="3790950"/>
            <a:ext cx="63500" cy="36513"/>
          </a:xfrm>
          <a:custGeom>
            <a:avLst/>
            <a:gdLst>
              <a:gd name="T0" fmla="*/ 2147483647 w 48"/>
              <a:gd name="T1" fmla="*/ 2147483647 h 24"/>
              <a:gd name="T2" fmla="*/ 0 w 48"/>
              <a:gd name="T3" fmla="*/ 2147483647 h 24"/>
              <a:gd name="T4" fmla="*/ 2147483647 w 48"/>
              <a:gd name="T5" fmla="*/ 0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47" y="23"/>
                </a:moveTo>
                <a:lnTo>
                  <a:pt x="0" y="12"/>
                </a:lnTo>
                <a:lnTo>
                  <a:pt x="47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9" name="Freeform 26"/>
          <p:cNvSpPr>
            <a:spLocks/>
          </p:cNvSpPr>
          <p:nvPr/>
        </p:nvSpPr>
        <p:spPr bwMode="auto">
          <a:xfrm>
            <a:off x="6934200" y="3810000"/>
            <a:ext cx="193675" cy="1588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0" name="Freeform 27"/>
          <p:cNvSpPr>
            <a:spLocks/>
          </p:cNvSpPr>
          <p:nvPr/>
        </p:nvSpPr>
        <p:spPr bwMode="auto">
          <a:xfrm>
            <a:off x="7064375" y="3790950"/>
            <a:ext cx="63500" cy="36513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1" name="Freeform 28"/>
          <p:cNvSpPr>
            <a:spLocks/>
          </p:cNvSpPr>
          <p:nvPr/>
        </p:nvSpPr>
        <p:spPr bwMode="auto">
          <a:xfrm>
            <a:off x="6196013" y="3417888"/>
            <a:ext cx="157162" cy="263525"/>
          </a:xfrm>
          <a:custGeom>
            <a:avLst/>
            <a:gdLst>
              <a:gd name="T0" fmla="*/ 2147483647 w 119"/>
              <a:gd name="T1" fmla="*/ 0 h 176"/>
              <a:gd name="T2" fmla="*/ 0 w 119"/>
              <a:gd name="T3" fmla="*/ 2147483647 h 176"/>
              <a:gd name="T4" fmla="*/ 2147483647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118" y="0"/>
                </a:moveTo>
                <a:lnTo>
                  <a:pt x="0" y="175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2" name="Freeform 29"/>
          <p:cNvSpPr>
            <a:spLocks/>
          </p:cNvSpPr>
          <p:nvPr/>
        </p:nvSpPr>
        <p:spPr bwMode="auto">
          <a:xfrm>
            <a:off x="6196013" y="3609975"/>
            <a:ext cx="49212" cy="71438"/>
          </a:xfrm>
          <a:custGeom>
            <a:avLst/>
            <a:gdLst>
              <a:gd name="T0" fmla="*/ 2147483647 w 38"/>
              <a:gd name="T1" fmla="*/ 2147483647 h 47"/>
              <a:gd name="T2" fmla="*/ 0 w 38"/>
              <a:gd name="T3" fmla="*/ 2147483647 h 47"/>
              <a:gd name="T4" fmla="*/ 2147483647 w 38"/>
              <a:gd name="T5" fmla="*/ 0 h 47"/>
              <a:gd name="T6" fmla="*/ 0 60000 65536"/>
              <a:gd name="T7" fmla="*/ 0 60000 65536"/>
              <a:gd name="T8" fmla="*/ 0 60000 65536"/>
              <a:gd name="T9" fmla="*/ 0 w 38"/>
              <a:gd name="T10" fmla="*/ 0 h 47"/>
              <a:gd name="T11" fmla="*/ 38 w 38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7">
                <a:moveTo>
                  <a:pt x="37" y="14"/>
                </a:moveTo>
                <a:lnTo>
                  <a:pt x="0" y="4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3" name="Freeform 30"/>
          <p:cNvSpPr>
            <a:spLocks/>
          </p:cNvSpPr>
          <p:nvPr/>
        </p:nvSpPr>
        <p:spPr bwMode="auto">
          <a:xfrm>
            <a:off x="6738938" y="3417888"/>
            <a:ext cx="1587" cy="263525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4" name="Freeform 31"/>
          <p:cNvSpPr>
            <a:spLocks/>
          </p:cNvSpPr>
          <p:nvPr/>
        </p:nvSpPr>
        <p:spPr bwMode="auto">
          <a:xfrm>
            <a:off x="6724650" y="3608388"/>
            <a:ext cx="31750" cy="73025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5" name="Freeform 32"/>
          <p:cNvSpPr>
            <a:spLocks/>
          </p:cNvSpPr>
          <p:nvPr/>
        </p:nvSpPr>
        <p:spPr bwMode="auto">
          <a:xfrm>
            <a:off x="7593013" y="3679825"/>
            <a:ext cx="388937" cy="304800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6" name="Freeform 33"/>
          <p:cNvSpPr>
            <a:spLocks/>
          </p:cNvSpPr>
          <p:nvPr/>
        </p:nvSpPr>
        <p:spPr bwMode="auto">
          <a:xfrm>
            <a:off x="7400925" y="3790950"/>
            <a:ext cx="61913" cy="36513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7" name="Freeform 34"/>
          <p:cNvSpPr>
            <a:spLocks/>
          </p:cNvSpPr>
          <p:nvPr/>
        </p:nvSpPr>
        <p:spPr bwMode="auto">
          <a:xfrm>
            <a:off x="7400925" y="3810000"/>
            <a:ext cx="193675" cy="1588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8" name="Freeform 35"/>
          <p:cNvSpPr>
            <a:spLocks/>
          </p:cNvSpPr>
          <p:nvPr/>
        </p:nvSpPr>
        <p:spPr bwMode="auto">
          <a:xfrm>
            <a:off x="7531100" y="3790950"/>
            <a:ext cx="63500" cy="36513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9" name="Freeform 36"/>
          <p:cNvSpPr>
            <a:spLocks/>
          </p:cNvSpPr>
          <p:nvPr/>
        </p:nvSpPr>
        <p:spPr bwMode="auto">
          <a:xfrm>
            <a:off x="7631113" y="3417888"/>
            <a:ext cx="158750" cy="263525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0" name="Freeform 37"/>
          <p:cNvSpPr>
            <a:spLocks/>
          </p:cNvSpPr>
          <p:nvPr/>
        </p:nvSpPr>
        <p:spPr bwMode="auto">
          <a:xfrm>
            <a:off x="7740650" y="3609975"/>
            <a:ext cx="49213" cy="71438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1" name="Freeform 38"/>
          <p:cNvSpPr>
            <a:spLocks/>
          </p:cNvSpPr>
          <p:nvPr/>
        </p:nvSpPr>
        <p:spPr bwMode="auto">
          <a:xfrm>
            <a:off x="5651500" y="3983038"/>
            <a:ext cx="312738" cy="479425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2" name="Freeform 39"/>
          <p:cNvSpPr>
            <a:spLocks/>
          </p:cNvSpPr>
          <p:nvPr/>
        </p:nvSpPr>
        <p:spPr bwMode="auto">
          <a:xfrm>
            <a:off x="5651500" y="4395788"/>
            <a:ext cx="50800" cy="66675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3" name="Freeform 40"/>
          <p:cNvSpPr>
            <a:spLocks/>
          </p:cNvSpPr>
          <p:nvPr/>
        </p:nvSpPr>
        <p:spPr bwMode="auto">
          <a:xfrm>
            <a:off x="5768975" y="3983038"/>
            <a:ext cx="234950" cy="479425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4" name="Freeform 41"/>
          <p:cNvSpPr>
            <a:spLocks/>
          </p:cNvSpPr>
          <p:nvPr/>
        </p:nvSpPr>
        <p:spPr bwMode="auto">
          <a:xfrm>
            <a:off x="5768975" y="4392613"/>
            <a:ext cx="44450" cy="69850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5" name="Freeform 42"/>
          <p:cNvSpPr>
            <a:spLocks/>
          </p:cNvSpPr>
          <p:nvPr/>
        </p:nvSpPr>
        <p:spPr bwMode="auto">
          <a:xfrm>
            <a:off x="5884863" y="3983038"/>
            <a:ext cx="157162" cy="479425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6" name="Freeform 43"/>
          <p:cNvSpPr>
            <a:spLocks/>
          </p:cNvSpPr>
          <p:nvPr/>
        </p:nvSpPr>
        <p:spPr bwMode="auto">
          <a:xfrm>
            <a:off x="5884863" y="4391025"/>
            <a:ext cx="38100" cy="71438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7" name="Freeform 44"/>
          <p:cNvSpPr>
            <a:spLocks/>
          </p:cNvSpPr>
          <p:nvPr/>
        </p:nvSpPr>
        <p:spPr bwMode="auto">
          <a:xfrm>
            <a:off x="6080125" y="3983038"/>
            <a:ext cx="39688" cy="479425"/>
          </a:xfrm>
          <a:custGeom>
            <a:avLst/>
            <a:gdLst>
              <a:gd name="T0" fmla="*/ 0 w 30"/>
              <a:gd name="T1" fmla="*/ 0 h 321"/>
              <a:gd name="T2" fmla="*/ 2147483647 w 30"/>
              <a:gd name="T3" fmla="*/ 2147483647 h 321"/>
              <a:gd name="T4" fmla="*/ 0 w 30"/>
              <a:gd name="T5" fmla="*/ 0 h 321"/>
              <a:gd name="T6" fmla="*/ 0 60000 65536"/>
              <a:gd name="T7" fmla="*/ 0 60000 65536"/>
              <a:gd name="T8" fmla="*/ 0 60000 65536"/>
              <a:gd name="T9" fmla="*/ 0 w 30"/>
              <a:gd name="T10" fmla="*/ 0 h 321"/>
              <a:gd name="T11" fmla="*/ 30 w 30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21">
                <a:moveTo>
                  <a:pt x="0" y="0"/>
                </a:moveTo>
                <a:lnTo>
                  <a:pt x="29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8" name="Freeform 45"/>
          <p:cNvSpPr>
            <a:spLocks/>
          </p:cNvSpPr>
          <p:nvPr/>
        </p:nvSpPr>
        <p:spPr bwMode="auto">
          <a:xfrm>
            <a:off x="6097588" y="4391025"/>
            <a:ext cx="31750" cy="71438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2147483647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9" name="Freeform 46"/>
          <p:cNvSpPr>
            <a:spLocks/>
          </p:cNvSpPr>
          <p:nvPr/>
        </p:nvSpPr>
        <p:spPr bwMode="auto">
          <a:xfrm>
            <a:off x="6584950" y="3983038"/>
            <a:ext cx="1588" cy="479425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0" name="Freeform 47"/>
          <p:cNvSpPr>
            <a:spLocks/>
          </p:cNvSpPr>
          <p:nvPr/>
        </p:nvSpPr>
        <p:spPr bwMode="auto">
          <a:xfrm>
            <a:off x="6569075" y="4392613"/>
            <a:ext cx="31750" cy="69850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1" name="Freeform 48"/>
          <p:cNvSpPr>
            <a:spLocks/>
          </p:cNvSpPr>
          <p:nvPr/>
        </p:nvSpPr>
        <p:spPr bwMode="auto">
          <a:xfrm>
            <a:off x="6621463" y="3983038"/>
            <a:ext cx="41275" cy="479425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2" name="Freeform 49"/>
          <p:cNvSpPr>
            <a:spLocks/>
          </p:cNvSpPr>
          <p:nvPr/>
        </p:nvSpPr>
        <p:spPr bwMode="auto">
          <a:xfrm>
            <a:off x="6640513" y="4391025"/>
            <a:ext cx="33337" cy="71438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3" name="Freeform 50"/>
          <p:cNvSpPr>
            <a:spLocks/>
          </p:cNvSpPr>
          <p:nvPr/>
        </p:nvSpPr>
        <p:spPr bwMode="auto">
          <a:xfrm>
            <a:off x="6661150" y="3983038"/>
            <a:ext cx="79375" cy="479425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4" name="Freeform 51"/>
          <p:cNvSpPr>
            <a:spLocks/>
          </p:cNvSpPr>
          <p:nvPr/>
        </p:nvSpPr>
        <p:spPr bwMode="auto">
          <a:xfrm>
            <a:off x="6713538" y="4389438"/>
            <a:ext cx="31750" cy="73025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5" name="Freeform 52"/>
          <p:cNvSpPr>
            <a:spLocks/>
          </p:cNvSpPr>
          <p:nvPr/>
        </p:nvSpPr>
        <p:spPr bwMode="auto">
          <a:xfrm>
            <a:off x="6700838" y="3983038"/>
            <a:ext cx="117475" cy="479425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6" name="Freeform 53"/>
          <p:cNvSpPr>
            <a:spLocks/>
          </p:cNvSpPr>
          <p:nvPr/>
        </p:nvSpPr>
        <p:spPr bwMode="auto">
          <a:xfrm>
            <a:off x="6784975" y="4389438"/>
            <a:ext cx="33338" cy="73025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7" name="Freeform 54"/>
          <p:cNvSpPr>
            <a:spLocks/>
          </p:cNvSpPr>
          <p:nvPr/>
        </p:nvSpPr>
        <p:spPr bwMode="auto">
          <a:xfrm>
            <a:off x="7631113" y="3983038"/>
            <a:ext cx="390525" cy="479425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8" name="Freeform 55"/>
          <p:cNvSpPr>
            <a:spLocks/>
          </p:cNvSpPr>
          <p:nvPr/>
        </p:nvSpPr>
        <p:spPr bwMode="auto">
          <a:xfrm>
            <a:off x="7966075" y="4398963"/>
            <a:ext cx="55563" cy="63500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9" name="Freeform 56"/>
          <p:cNvSpPr>
            <a:spLocks/>
          </p:cNvSpPr>
          <p:nvPr/>
        </p:nvSpPr>
        <p:spPr bwMode="auto">
          <a:xfrm>
            <a:off x="7710488" y="3983038"/>
            <a:ext cx="427037" cy="479425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0" name="Freeform 57"/>
          <p:cNvSpPr>
            <a:spLocks/>
          </p:cNvSpPr>
          <p:nvPr/>
        </p:nvSpPr>
        <p:spPr bwMode="auto">
          <a:xfrm>
            <a:off x="8081963" y="4400550"/>
            <a:ext cx="55562" cy="61913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1" name="Freeform 58"/>
          <p:cNvSpPr>
            <a:spLocks/>
          </p:cNvSpPr>
          <p:nvPr/>
        </p:nvSpPr>
        <p:spPr bwMode="auto">
          <a:xfrm>
            <a:off x="7827963" y="3983038"/>
            <a:ext cx="465137" cy="479425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2" name="Freeform 59"/>
          <p:cNvSpPr>
            <a:spLocks/>
          </p:cNvSpPr>
          <p:nvPr/>
        </p:nvSpPr>
        <p:spPr bwMode="auto">
          <a:xfrm>
            <a:off x="8235950" y="4402138"/>
            <a:ext cx="57150" cy="60325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3" name="Freeform 60"/>
          <p:cNvSpPr>
            <a:spLocks/>
          </p:cNvSpPr>
          <p:nvPr/>
        </p:nvSpPr>
        <p:spPr bwMode="auto">
          <a:xfrm>
            <a:off x="7942263" y="3983038"/>
            <a:ext cx="506412" cy="479425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4" name="Freeform 61"/>
          <p:cNvSpPr>
            <a:spLocks/>
          </p:cNvSpPr>
          <p:nvPr/>
        </p:nvSpPr>
        <p:spPr bwMode="auto">
          <a:xfrm>
            <a:off x="8389938" y="4403725"/>
            <a:ext cx="58737" cy="58738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5" name="Rectangle 63"/>
          <p:cNvSpPr>
            <a:spLocks noChangeArrowheads="1"/>
          </p:cNvSpPr>
          <p:nvPr/>
        </p:nvSpPr>
        <p:spPr bwMode="auto">
          <a:xfrm>
            <a:off x="7994650" y="3584575"/>
            <a:ext cx="771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Data</a:t>
            </a:r>
          </a:p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entries</a:t>
            </a:r>
          </a:p>
        </p:txBody>
      </p:sp>
      <p:sp>
        <p:nvSpPr>
          <p:cNvPr id="13376" name="Rectangle 69"/>
          <p:cNvSpPr>
            <a:spLocks noChangeArrowheads="1"/>
          </p:cNvSpPr>
          <p:nvPr/>
        </p:nvSpPr>
        <p:spPr bwMode="auto">
          <a:xfrm>
            <a:off x="7239000" y="4768850"/>
            <a:ext cx="1503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Records</a:t>
            </a:r>
          </a:p>
        </p:txBody>
      </p:sp>
      <p:sp>
        <p:nvSpPr>
          <p:cNvPr id="13377" name="Rectangle 63"/>
          <p:cNvSpPr>
            <a:spLocks noChangeArrowheads="1"/>
          </p:cNvSpPr>
          <p:nvPr/>
        </p:nvSpPr>
        <p:spPr bwMode="auto">
          <a:xfrm>
            <a:off x="6248400" y="2208213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Key</a:t>
            </a:r>
          </a:p>
        </p:txBody>
      </p:sp>
      <p:sp>
        <p:nvSpPr>
          <p:cNvPr id="67" name="Rectangle 5"/>
          <p:cNvSpPr txBox="1">
            <a:spLocks noChangeArrowheads="1"/>
          </p:cNvSpPr>
          <p:nvPr/>
        </p:nvSpPr>
        <p:spPr bwMode="auto">
          <a:xfrm>
            <a:off x="304800" y="53340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Alternative 3: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 entries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list-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rid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compact than Alternative 2, but leads to variable sized data entries even if search keys are of fixed length.</a:t>
            </a: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7294562" y="1377950"/>
            <a:ext cx="1447801" cy="1118394"/>
          </a:xfrm>
          <a:prstGeom prst="wedgeRoundRectCallout">
            <a:avLst>
              <a:gd name="adj1" fmla="val -63172"/>
              <a:gd name="adj2" fmla="val 96245"/>
              <a:gd name="adj3" fmla="val 16667"/>
            </a:avLst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Smaller than Alternative 1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→ Likely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aster search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E1EB28-ABC0-4786-89C3-0FCD316F0446}"/>
              </a:ext>
            </a:extLst>
          </p:cNvPr>
          <p:cNvGrpSpPr/>
          <p:nvPr/>
        </p:nvGrpSpPr>
        <p:grpSpPr>
          <a:xfrm>
            <a:off x="5316923" y="6285774"/>
            <a:ext cx="1807391" cy="516664"/>
            <a:chOff x="1439139" y="5834737"/>
            <a:chExt cx="1807391" cy="51666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8AF6327-962C-42A8-B84E-05734958588B}"/>
                </a:ext>
              </a:extLst>
            </p:cNvPr>
            <p:cNvSpPr/>
            <p:nvPr/>
          </p:nvSpPr>
          <p:spPr>
            <a:xfrm>
              <a:off x="1439139" y="5834737"/>
              <a:ext cx="996118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COP4710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38AF3A-A74F-4765-9174-AD59D48CC957}"/>
                </a:ext>
              </a:extLst>
            </p:cNvPr>
            <p:cNvSpPr/>
            <p:nvPr/>
          </p:nvSpPr>
          <p:spPr>
            <a:xfrm>
              <a:off x="2435257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4C96FC5-AA3F-4CC5-85C5-7E0D92AE7B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6103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902DF0-1A55-4E75-9300-E5D04711BE28}"/>
                </a:ext>
              </a:extLst>
            </p:cNvPr>
            <p:cNvSpPr/>
            <p:nvPr/>
          </p:nvSpPr>
          <p:spPr>
            <a:xfrm>
              <a:off x="2704644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730EAFA-C9F0-42C7-A674-7FDCA37919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5490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6D4FC5-552D-475E-9C06-FC81785D4AB8}"/>
                </a:ext>
              </a:extLst>
            </p:cNvPr>
            <p:cNvSpPr/>
            <p:nvPr/>
          </p:nvSpPr>
          <p:spPr>
            <a:xfrm>
              <a:off x="2975587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1158B1D-58AA-44CE-B92C-617894D74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6433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09B9A37D-5035-4A07-B7ED-BF8AEFB23ED4}"/>
              </a:ext>
            </a:extLst>
          </p:cNvPr>
          <p:cNvSpPr/>
          <p:nvPr/>
        </p:nvSpPr>
        <p:spPr>
          <a:xfrm>
            <a:off x="5362972" y="4087813"/>
            <a:ext cx="3523456" cy="12263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D1C600-84B8-4A7F-9C75-4921C3642FA1}"/>
              </a:ext>
            </a:extLst>
          </p:cNvPr>
          <p:cNvSpPr txBox="1"/>
          <p:nvPr/>
        </p:nvSpPr>
        <p:spPr>
          <a:xfrm>
            <a:off x="5913835" y="4844451"/>
            <a:ext cx="95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Relation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807289-2F73-429A-9FAF-9EC719227D0B}"/>
              </a:ext>
            </a:extLst>
          </p:cNvPr>
          <p:cNvSpPr txBox="1"/>
          <p:nvPr/>
        </p:nvSpPr>
        <p:spPr>
          <a:xfrm>
            <a:off x="6429375" y="3096228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Slide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55B82-FC42-4D33-8C19-7BDC6D94B3FA}"/>
              </a:ext>
            </a:extLst>
          </p:cNvPr>
          <p:cNvSpPr txBox="1"/>
          <p:nvPr/>
        </p:nvSpPr>
        <p:spPr>
          <a:xfrm>
            <a:off x="7151445" y="6285774"/>
            <a:ext cx="1861035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b="1" dirty="0">
                <a:solidFill>
                  <a:srgbClr val="7030A0"/>
                </a:solidFill>
              </a:rPr>
              <a:t>There can be 4, 5, 6, … matching data records</a:t>
            </a:r>
          </a:p>
        </p:txBody>
      </p:sp>
    </p:spTree>
    <p:extLst>
      <p:ext uri="{BB962C8B-B14F-4D97-AF65-F5344CB8AC3E}">
        <p14:creationId xmlns:p14="http://schemas.microsoft.com/office/powerpoint/2010/main" val="22567146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9168" y="268048"/>
            <a:ext cx="4313238" cy="911624"/>
          </a:xfrm>
        </p:spPr>
        <p:txBody>
          <a:bodyPr/>
          <a:lstStyle/>
          <a:p>
            <a:r>
              <a:rPr lang="en-US" altLang="en-US" dirty="0"/>
              <a:t>Hash-based Index</a:t>
            </a:r>
          </a:p>
        </p:txBody>
      </p:sp>
      <p:sp>
        <p:nvSpPr>
          <p:cNvPr id="14341" name="Freeform 7"/>
          <p:cNvSpPr>
            <a:spLocks/>
          </p:cNvSpPr>
          <p:nvPr/>
        </p:nvSpPr>
        <p:spPr bwMode="auto">
          <a:xfrm>
            <a:off x="2516237" y="3296224"/>
            <a:ext cx="419100" cy="530225"/>
          </a:xfrm>
          <a:custGeom>
            <a:avLst/>
            <a:gdLst>
              <a:gd name="T0" fmla="*/ 2147483647 w 185"/>
              <a:gd name="T1" fmla="*/ 2147483647 h 222"/>
              <a:gd name="T2" fmla="*/ 2147483647 w 185"/>
              <a:gd name="T3" fmla="*/ 2147483647 h 222"/>
              <a:gd name="T4" fmla="*/ 2147483647 w 185"/>
              <a:gd name="T5" fmla="*/ 2147483647 h 222"/>
              <a:gd name="T6" fmla="*/ 2147483647 w 185"/>
              <a:gd name="T7" fmla="*/ 2147483647 h 222"/>
              <a:gd name="T8" fmla="*/ 2147483647 w 185"/>
              <a:gd name="T9" fmla="*/ 0 h 222"/>
              <a:gd name="T10" fmla="*/ 2147483647 w 185"/>
              <a:gd name="T11" fmla="*/ 2147483647 h 222"/>
              <a:gd name="T12" fmla="*/ 2147483647 w 185"/>
              <a:gd name="T13" fmla="*/ 2147483647 h 222"/>
              <a:gd name="T14" fmla="*/ 2147483647 w 185"/>
              <a:gd name="T15" fmla="*/ 2147483647 h 222"/>
              <a:gd name="T16" fmla="*/ 0 w 185"/>
              <a:gd name="T17" fmla="*/ 2147483647 h 222"/>
              <a:gd name="T18" fmla="*/ 2147483647 w 185"/>
              <a:gd name="T19" fmla="*/ 2147483647 h 222"/>
              <a:gd name="T20" fmla="*/ 2147483647 w 185"/>
              <a:gd name="T21" fmla="*/ 2147483647 h 222"/>
              <a:gd name="T22" fmla="*/ 2147483647 w 185"/>
              <a:gd name="T23" fmla="*/ 2147483647 h 222"/>
              <a:gd name="T24" fmla="*/ 2147483647 w 185"/>
              <a:gd name="T25" fmla="*/ 2147483647 h 222"/>
              <a:gd name="T26" fmla="*/ 2147483647 w 185"/>
              <a:gd name="T27" fmla="*/ 2147483647 h 222"/>
              <a:gd name="T28" fmla="*/ 2147483647 w 185"/>
              <a:gd name="T29" fmla="*/ 2147483647 h 222"/>
              <a:gd name="T30" fmla="*/ 2147483647 w 185"/>
              <a:gd name="T31" fmla="*/ 2147483647 h 222"/>
              <a:gd name="T32" fmla="*/ 2147483647 w 185"/>
              <a:gd name="T33" fmla="*/ 2147483647 h 2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5"/>
              <a:gd name="T52" fmla="*/ 0 h 222"/>
              <a:gd name="T53" fmla="*/ 185 w 185"/>
              <a:gd name="T54" fmla="*/ 222 h 2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5" h="222">
                <a:moveTo>
                  <a:pt x="184" y="110"/>
                </a:moveTo>
                <a:lnTo>
                  <a:pt x="176" y="67"/>
                </a:lnTo>
                <a:lnTo>
                  <a:pt x="156" y="32"/>
                </a:lnTo>
                <a:lnTo>
                  <a:pt x="127" y="8"/>
                </a:lnTo>
                <a:lnTo>
                  <a:pt x="92" y="0"/>
                </a:lnTo>
                <a:lnTo>
                  <a:pt x="56" y="8"/>
                </a:lnTo>
                <a:lnTo>
                  <a:pt x="27" y="32"/>
                </a:lnTo>
                <a:lnTo>
                  <a:pt x="7" y="67"/>
                </a:lnTo>
                <a:lnTo>
                  <a:pt x="0" y="110"/>
                </a:lnTo>
                <a:lnTo>
                  <a:pt x="7" y="153"/>
                </a:lnTo>
                <a:lnTo>
                  <a:pt x="27" y="188"/>
                </a:lnTo>
                <a:lnTo>
                  <a:pt x="56" y="212"/>
                </a:lnTo>
                <a:lnTo>
                  <a:pt x="92" y="221"/>
                </a:lnTo>
                <a:lnTo>
                  <a:pt x="127" y="212"/>
                </a:lnTo>
                <a:lnTo>
                  <a:pt x="156" y="188"/>
                </a:lnTo>
                <a:lnTo>
                  <a:pt x="176" y="153"/>
                </a:lnTo>
                <a:lnTo>
                  <a:pt x="184" y="110"/>
                </a:ln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</a:p>
        </p:txBody>
      </p:sp>
      <p:sp>
        <p:nvSpPr>
          <p:cNvPr id="29701" name="Freeform 8"/>
          <p:cNvSpPr>
            <a:spLocks/>
          </p:cNvSpPr>
          <p:nvPr/>
        </p:nvSpPr>
        <p:spPr bwMode="auto">
          <a:xfrm>
            <a:off x="4083099" y="1978599"/>
            <a:ext cx="1119188" cy="3551237"/>
          </a:xfrm>
          <a:custGeom>
            <a:avLst/>
            <a:gdLst>
              <a:gd name="T0" fmla="*/ 0 w 494"/>
              <a:gd name="T1" fmla="*/ 2147483646 h 1485"/>
              <a:gd name="T2" fmla="*/ 0 w 494"/>
              <a:gd name="T3" fmla="*/ 0 h 1485"/>
              <a:gd name="T4" fmla="*/ 2147483646 w 494"/>
              <a:gd name="T5" fmla="*/ 0 h 1485"/>
              <a:gd name="T6" fmla="*/ 2147483646 w 494"/>
              <a:gd name="T7" fmla="*/ 2147483646 h 1485"/>
              <a:gd name="T8" fmla="*/ 0 w 494"/>
              <a:gd name="T9" fmla="*/ 2147483646 h 1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"/>
              <a:gd name="T16" fmla="*/ 0 h 1485"/>
              <a:gd name="T17" fmla="*/ 494 w 494"/>
              <a:gd name="T18" fmla="*/ 1485 h 1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" h="1485">
                <a:moveTo>
                  <a:pt x="0" y="1484"/>
                </a:moveTo>
                <a:lnTo>
                  <a:pt x="0" y="0"/>
                </a:lnTo>
                <a:lnTo>
                  <a:pt x="493" y="0"/>
                </a:lnTo>
                <a:lnTo>
                  <a:pt x="493" y="1484"/>
                </a:lnTo>
                <a:lnTo>
                  <a:pt x="0" y="148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4" name="Freeform 11"/>
          <p:cNvSpPr>
            <a:spLocks/>
          </p:cNvSpPr>
          <p:nvPr/>
        </p:nvSpPr>
        <p:spPr bwMode="auto">
          <a:xfrm>
            <a:off x="6618337" y="3259711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5" name="Freeform 12"/>
          <p:cNvSpPr>
            <a:spLocks/>
          </p:cNvSpPr>
          <p:nvPr/>
        </p:nvSpPr>
        <p:spPr bwMode="auto">
          <a:xfrm>
            <a:off x="6540549" y="2183386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6" name="Freeform 13"/>
          <p:cNvSpPr>
            <a:spLocks/>
          </p:cNvSpPr>
          <p:nvPr/>
        </p:nvSpPr>
        <p:spPr bwMode="auto">
          <a:xfrm>
            <a:off x="6834237" y="21833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>
            <a:off x="7127924" y="2183386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8" name="Freeform 15"/>
          <p:cNvSpPr>
            <a:spLocks/>
          </p:cNvSpPr>
          <p:nvPr/>
        </p:nvSpPr>
        <p:spPr bwMode="auto">
          <a:xfrm>
            <a:off x="6873924" y="3251774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9" name="Freeform 16"/>
          <p:cNvSpPr>
            <a:spLocks/>
          </p:cNvSpPr>
          <p:nvPr/>
        </p:nvSpPr>
        <p:spPr bwMode="auto">
          <a:xfrm>
            <a:off x="7126337" y="32501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9"/>
                </a:moveTo>
                <a:lnTo>
                  <a:pt x="16" y="0"/>
                </a:lnTo>
                <a:lnTo>
                  <a:pt x="0" y="9"/>
                </a:lnTo>
                <a:lnTo>
                  <a:pt x="16" y="16"/>
                </a:lnTo>
                <a:lnTo>
                  <a:pt x="31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2" name="Freeform 19"/>
          <p:cNvSpPr>
            <a:spLocks/>
          </p:cNvSpPr>
          <p:nvPr/>
        </p:nvSpPr>
        <p:spPr bwMode="auto">
          <a:xfrm>
            <a:off x="6913612" y="5232974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1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3" name="Freeform 20"/>
          <p:cNvSpPr>
            <a:spLocks/>
          </p:cNvSpPr>
          <p:nvPr/>
        </p:nvSpPr>
        <p:spPr bwMode="auto">
          <a:xfrm>
            <a:off x="6635799" y="5231386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6" y="0"/>
                </a:lnTo>
                <a:lnTo>
                  <a:pt x="0" y="8"/>
                </a:lnTo>
                <a:lnTo>
                  <a:pt x="16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1"/>
          <p:cNvSpPr>
            <a:spLocks/>
          </p:cNvSpPr>
          <p:nvPr/>
        </p:nvSpPr>
        <p:spPr bwMode="auto">
          <a:xfrm>
            <a:off x="7186662" y="5232974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0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5" name="Rectangle 23"/>
          <p:cNvSpPr>
            <a:spLocks noChangeArrowheads="1"/>
          </p:cNvSpPr>
          <p:nvPr/>
        </p:nvSpPr>
        <p:spPr bwMode="auto">
          <a:xfrm>
            <a:off x="1555799" y="3250186"/>
            <a:ext cx="496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</a:t>
            </a: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3866296" y="5647591"/>
            <a:ext cx="166391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Hash Buckets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4487912" y="2550099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19" name="Rectangle 27"/>
          <p:cNvSpPr>
            <a:spLocks noChangeArrowheads="1"/>
          </p:cNvSpPr>
          <p:nvPr/>
        </p:nvSpPr>
        <p:spPr bwMode="auto">
          <a:xfrm>
            <a:off x="4487912" y="2016699"/>
            <a:ext cx="420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29720" name="Rectangle 28"/>
          <p:cNvSpPr>
            <a:spLocks noChangeArrowheads="1"/>
          </p:cNvSpPr>
          <p:nvPr/>
        </p:nvSpPr>
        <p:spPr bwMode="auto">
          <a:xfrm>
            <a:off x="4372024" y="5064699"/>
            <a:ext cx="7651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N-1</a:t>
            </a:r>
          </a:p>
        </p:txBody>
      </p:sp>
      <p:sp>
        <p:nvSpPr>
          <p:cNvPr id="29721" name="Line 29"/>
          <p:cNvSpPr>
            <a:spLocks noChangeShapeType="1"/>
          </p:cNvSpPr>
          <p:nvPr/>
        </p:nvSpPr>
        <p:spPr bwMode="auto">
          <a:xfrm flipV="1">
            <a:off x="2970262" y="2786636"/>
            <a:ext cx="1087437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2" name="Line 30"/>
          <p:cNvSpPr>
            <a:spLocks noChangeShapeType="1"/>
          </p:cNvSpPr>
          <p:nvPr/>
        </p:nvSpPr>
        <p:spPr bwMode="auto">
          <a:xfrm flipV="1">
            <a:off x="2938512" y="2319911"/>
            <a:ext cx="1112837" cy="1169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3" name="Line 31"/>
          <p:cNvSpPr>
            <a:spLocks noChangeShapeType="1"/>
          </p:cNvSpPr>
          <p:nvPr/>
        </p:nvSpPr>
        <p:spPr bwMode="auto">
          <a:xfrm>
            <a:off x="1555799" y="3589911"/>
            <a:ext cx="9794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4" name="Line 32"/>
          <p:cNvSpPr>
            <a:spLocks noChangeShapeType="1"/>
          </p:cNvSpPr>
          <p:nvPr/>
        </p:nvSpPr>
        <p:spPr bwMode="auto">
          <a:xfrm>
            <a:off x="2944862" y="3496249"/>
            <a:ext cx="1112837" cy="1700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>
            <a:off x="5037187" y="2213549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6" name="Line 34"/>
          <p:cNvSpPr>
            <a:spLocks noChangeShapeType="1"/>
          </p:cNvSpPr>
          <p:nvPr/>
        </p:nvSpPr>
        <p:spPr bwMode="auto">
          <a:xfrm>
            <a:off x="5037187" y="27167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8" name="Line 36"/>
          <p:cNvSpPr>
            <a:spLocks noChangeShapeType="1"/>
          </p:cNvSpPr>
          <p:nvPr/>
        </p:nvSpPr>
        <p:spPr bwMode="auto">
          <a:xfrm>
            <a:off x="5145137" y="5231386"/>
            <a:ext cx="11969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0" name="Line 38"/>
          <p:cNvSpPr>
            <a:spLocks noChangeShapeType="1"/>
          </p:cNvSpPr>
          <p:nvPr/>
        </p:nvSpPr>
        <p:spPr bwMode="auto">
          <a:xfrm>
            <a:off x="4084687" y="2456436"/>
            <a:ext cx="11223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1" name="Line 39"/>
          <p:cNvSpPr>
            <a:spLocks noChangeShapeType="1"/>
          </p:cNvSpPr>
          <p:nvPr/>
        </p:nvSpPr>
        <p:spPr bwMode="auto">
          <a:xfrm>
            <a:off x="4083099" y="2989836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2" name="Line 40"/>
          <p:cNvSpPr>
            <a:spLocks noChangeShapeType="1"/>
          </p:cNvSpPr>
          <p:nvPr/>
        </p:nvSpPr>
        <p:spPr bwMode="auto">
          <a:xfrm>
            <a:off x="4079924" y="3542286"/>
            <a:ext cx="11223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3" name="Line 41"/>
          <p:cNvSpPr>
            <a:spLocks noChangeShapeType="1"/>
          </p:cNvSpPr>
          <p:nvPr/>
        </p:nvSpPr>
        <p:spPr bwMode="auto">
          <a:xfrm>
            <a:off x="4078337" y="4955161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5476028" y="3385127"/>
            <a:ext cx="3308301" cy="1701797"/>
          </a:xfrm>
          <a:prstGeom prst="wedgeRoundRectCallout">
            <a:avLst>
              <a:gd name="adj1" fmla="val -65797"/>
              <a:gd name="adj2" fmla="val -53909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entry in a hash bucket.  It may be:</a:t>
            </a:r>
          </a:p>
          <a:p>
            <a:pPr marL="169863" marR="0" lvl="0" indent="-16986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record (Alternative 1), </a:t>
            </a:r>
          </a:p>
          <a:p>
            <a:pPr marL="169863" marR="0" lvl="0" indent="-16986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&lt;k, rid&gt; (Alternative 2), or </a:t>
            </a:r>
          </a:p>
          <a:p>
            <a:pPr marL="169863" marR="0" lvl="0" indent="-16986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 &lt;k,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list_rid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 (Alternative 3).</a:t>
            </a:r>
          </a:p>
        </p:txBody>
      </p:sp>
      <p:cxnSp>
        <p:nvCxnSpPr>
          <p:cNvPr id="29736" name="Straight Arrow Connector 2"/>
          <p:cNvCxnSpPr>
            <a:cxnSpLocks noChangeShapeType="1"/>
          </p:cNvCxnSpPr>
          <p:nvPr/>
        </p:nvCxnSpPr>
        <p:spPr bwMode="auto">
          <a:xfrm flipV="1">
            <a:off x="5083224" y="2030986"/>
            <a:ext cx="1196975" cy="1285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Straight Arrow Connector 43"/>
          <p:cNvCxnSpPr>
            <a:cxnSpLocks noChangeShapeType="1"/>
          </p:cNvCxnSpPr>
          <p:nvPr/>
        </p:nvCxnSpPr>
        <p:spPr bwMode="auto">
          <a:xfrm flipV="1">
            <a:off x="5110212" y="1832549"/>
            <a:ext cx="1208087" cy="2508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Straight Arrow Connector 45"/>
          <p:cNvCxnSpPr>
            <a:cxnSpLocks noChangeShapeType="1"/>
          </p:cNvCxnSpPr>
          <p:nvPr/>
        </p:nvCxnSpPr>
        <p:spPr bwMode="auto">
          <a:xfrm>
            <a:off x="5107037" y="2300861"/>
            <a:ext cx="1089025" cy="349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Straight Arrow Connector 47"/>
          <p:cNvCxnSpPr>
            <a:cxnSpLocks noChangeShapeType="1"/>
          </p:cNvCxnSpPr>
          <p:nvPr/>
        </p:nvCxnSpPr>
        <p:spPr bwMode="auto">
          <a:xfrm>
            <a:off x="5110212" y="2383411"/>
            <a:ext cx="1085850" cy="80963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3" name="Straight Arrow Connector 55"/>
          <p:cNvCxnSpPr>
            <a:cxnSpLocks noChangeShapeType="1"/>
          </p:cNvCxnSpPr>
          <p:nvPr/>
        </p:nvCxnSpPr>
        <p:spPr bwMode="auto">
          <a:xfrm>
            <a:off x="5084812" y="53409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4" name="Straight Arrow Connector 56"/>
          <p:cNvCxnSpPr>
            <a:cxnSpLocks noChangeShapeType="1"/>
          </p:cNvCxnSpPr>
          <p:nvPr/>
        </p:nvCxnSpPr>
        <p:spPr bwMode="auto">
          <a:xfrm>
            <a:off x="5087987" y="5425061"/>
            <a:ext cx="1085850" cy="1746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4494406" y="3068391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E83B1-3CFD-42B7-BA37-155C9F7C4AE9}"/>
              </a:ext>
            </a:extLst>
          </p:cNvPr>
          <p:cNvSpPr txBox="1"/>
          <p:nvPr/>
        </p:nvSpPr>
        <p:spPr>
          <a:xfrm>
            <a:off x="7974062" y="3616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301A22B-9A14-4164-A476-7FD309B869E3}"/>
              </a:ext>
            </a:extLst>
          </p:cNvPr>
          <p:cNvSpPr/>
          <p:nvPr/>
        </p:nvSpPr>
        <p:spPr>
          <a:xfrm>
            <a:off x="4777232" y="3169828"/>
            <a:ext cx="348459" cy="13506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599103-816E-491A-A9AD-AE733A7BF649}"/>
              </a:ext>
            </a:extLst>
          </p:cNvPr>
          <p:cNvCxnSpPr>
            <a:stCxn id="6" idx="0"/>
            <a:endCxn id="6" idx="2"/>
          </p:cNvCxnSpPr>
          <p:nvPr/>
        </p:nvCxnSpPr>
        <p:spPr>
          <a:xfrm>
            <a:off x="4951462" y="3169828"/>
            <a:ext cx="0" cy="135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7" name="Line 35"/>
          <p:cNvSpPr>
            <a:spLocks noChangeShapeType="1"/>
          </p:cNvSpPr>
          <p:nvPr/>
        </p:nvSpPr>
        <p:spPr bwMode="auto">
          <a:xfrm>
            <a:off x="5037187" y="32501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0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691AFD50-81F7-4998-8286-F6F64C6039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91" y="5156400"/>
            <a:ext cx="1529658" cy="152965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Data on External Storage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B7031-43F9-4684-9E9C-8E78E17E37BC}"/>
              </a:ext>
            </a:extLst>
          </p:cNvPr>
          <p:cNvGrpSpPr/>
          <p:nvPr/>
        </p:nvGrpSpPr>
        <p:grpSpPr>
          <a:xfrm>
            <a:off x="653424" y="2488284"/>
            <a:ext cx="1981200" cy="3872446"/>
            <a:chOff x="736552" y="2192721"/>
            <a:chExt cx="1981200" cy="38724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9CBFA0-15AA-479B-9E5A-1C3D76B25397}"/>
                </a:ext>
              </a:extLst>
            </p:cNvPr>
            <p:cNvGrpSpPr/>
            <p:nvPr/>
          </p:nvGrpSpPr>
          <p:grpSpPr>
            <a:xfrm>
              <a:off x="736552" y="4672277"/>
              <a:ext cx="1981200" cy="1392890"/>
              <a:chOff x="995500" y="4074883"/>
              <a:chExt cx="1981200" cy="1392890"/>
            </a:xfrm>
          </p:grpSpPr>
          <p:sp>
            <p:nvSpPr>
              <p:cNvPr id="20" name="Can 5">
                <a:extLst>
                  <a:ext uri="{FF2B5EF4-FFF2-40B4-BE49-F238E27FC236}">
                    <a16:creationId xmlns:a16="http://schemas.microsoft.com/office/drawing/2014/main" id="{8290A40A-1A29-45AA-BE81-3F4E9FB7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447717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8EB76FEB-0BD6-4D1D-A90E-A57457A3A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7300" y="4074883"/>
                <a:ext cx="619400" cy="40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ID</a:t>
                </a:r>
              </a:p>
            </p:txBody>
          </p:sp>
          <p:sp>
            <p:nvSpPr>
              <p:cNvPr id="30" name="Down Arrow 11">
                <a:extLst>
                  <a:ext uri="{FF2B5EF4-FFF2-40B4-BE49-F238E27FC236}">
                    <a16:creationId xmlns:a16="http://schemas.microsoft.com/office/drawing/2014/main" id="{407E68C6-24DD-41E8-AB30-19D0F8AF0BA9}"/>
                  </a:ext>
                </a:extLst>
              </p:cNvPr>
              <p:cNvSpPr/>
              <p:nvPr/>
            </p:nvSpPr>
            <p:spPr bwMode="auto">
              <a:xfrm>
                <a:off x="2214700" y="4096173"/>
                <a:ext cx="228600" cy="4572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Up Arrow 12">
                <a:extLst>
                  <a:ext uri="{FF2B5EF4-FFF2-40B4-BE49-F238E27FC236}">
                    <a16:creationId xmlns:a16="http://schemas.microsoft.com/office/drawing/2014/main" id="{C0BE9CAE-894F-4B5E-AD06-3C1003080C36}"/>
                  </a:ext>
                </a:extLst>
              </p:cNvPr>
              <p:cNvSpPr/>
              <p:nvPr/>
            </p:nvSpPr>
            <p:spPr bwMode="auto">
              <a:xfrm>
                <a:off x="1528900" y="4096173"/>
                <a:ext cx="228600" cy="4572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TextBox 16">
                <a:extLst>
                  <a:ext uri="{FF2B5EF4-FFF2-40B4-BE49-F238E27FC236}">
                    <a16:creationId xmlns:a16="http://schemas.microsoft.com/office/drawing/2014/main" id="{7CEFBF7F-5BD9-47E5-97B7-EC54D18B5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500" y="4248573"/>
                <a:ext cx="619400" cy="24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</p:grpSp>
        <p:sp>
          <p:nvSpPr>
            <p:cNvPr id="2" name="Flowchart: Document 1">
              <a:extLst>
                <a:ext uri="{FF2B5EF4-FFF2-40B4-BE49-F238E27FC236}">
                  <a16:creationId xmlns:a16="http://schemas.microsoft.com/office/drawing/2014/main" id="{B4EDFB8F-6FCB-4033-BCC5-F8788B924F60}"/>
                </a:ext>
              </a:extLst>
            </p:cNvPr>
            <p:cNvSpPr/>
            <p:nvPr/>
          </p:nvSpPr>
          <p:spPr>
            <a:xfrm>
              <a:off x="985321" y="3330507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AC50BA-3075-4769-A7AA-7536F28FE379}"/>
                </a:ext>
              </a:extLst>
            </p:cNvPr>
            <p:cNvCxnSpPr/>
            <p:nvPr/>
          </p:nvCxnSpPr>
          <p:spPr>
            <a:xfrm>
              <a:off x="2070052" y="3974487"/>
              <a:ext cx="0" cy="69779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12272D4A-2315-4830-8233-B546F41CB6C3}"/>
                </a:ext>
              </a:extLst>
            </p:cNvPr>
            <p:cNvSpPr/>
            <p:nvPr/>
          </p:nvSpPr>
          <p:spPr>
            <a:xfrm>
              <a:off x="1036452" y="2192721"/>
              <a:ext cx="1619025" cy="815796"/>
            </a:xfrm>
            <a:prstGeom prst="cloudCallout">
              <a:avLst>
                <a:gd name="adj1" fmla="val -11282"/>
                <a:gd name="adj2" fmla="val 9876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Record ID ???</a:t>
              </a:r>
            </a:p>
          </p:txBody>
        </p:sp>
      </p:grpSp>
      <p:graphicFrame>
        <p:nvGraphicFramePr>
          <p:cNvPr id="17" name="Table 18">
            <a:extLst>
              <a:ext uri="{FF2B5EF4-FFF2-40B4-BE49-F238E27FC236}">
                <a16:creationId xmlns:a16="http://schemas.microsoft.com/office/drawing/2014/main" id="{525CBA86-009D-4F0E-8924-7B5EDF124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17651"/>
              </p:ext>
            </p:extLst>
          </p:nvPr>
        </p:nvGraphicFramePr>
        <p:xfrm>
          <a:off x="4315496" y="2898710"/>
          <a:ext cx="37114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00">
                  <a:extLst>
                    <a:ext uri="{9D8B030D-6E8A-4147-A177-3AD203B41FA5}">
                      <a16:colId xmlns:a16="http://schemas.microsoft.com/office/drawing/2014/main" val="3155037970"/>
                    </a:ext>
                  </a:extLst>
                </a:gridCol>
                <a:gridCol w="855602">
                  <a:extLst>
                    <a:ext uri="{9D8B030D-6E8A-4147-A177-3AD203B41FA5}">
                      <a16:colId xmlns:a16="http://schemas.microsoft.com/office/drawing/2014/main" val="883523223"/>
                    </a:ext>
                  </a:extLst>
                </a:gridCol>
                <a:gridCol w="542696">
                  <a:extLst>
                    <a:ext uri="{9D8B030D-6E8A-4147-A177-3AD203B41FA5}">
                      <a16:colId xmlns:a16="http://schemas.microsoft.com/office/drawing/2014/main" val="2340449588"/>
                    </a:ext>
                  </a:extLst>
                </a:gridCol>
                <a:gridCol w="940671">
                  <a:extLst>
                    <a:ext uri="{9D8B030D-6E8A-4147-A177-3AD203B41FA5}">
                      <a16:colId xmlns:a16="http://schemas.microsoft.com/office/drawing/2014/main" val="3512684450"/>
                    </a:ext>
                  </a:extLst>
                </a:gridCol>
                <a:gridCol w="807235">
                  <a:extLst>
                    <a:ext uri="{9D8B030D-6E8A-4147-A177-3AD203B41FA5}">
                      <a16:colId xmlns:a16="http://schemas.microsoft.com/office/drawing/2014/main" val="3836763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0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5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6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66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5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1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32501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F1B4C66F-4A7E-48CF-A8F8-902389DC7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9880"/>
              </p:ext>
            </p:extLst>
          </p:nvPr>
        </p:nvGraphicFramePr>
        <p:xfrm>
          <a:off x="3637127" y="2898710"/>
          <a:ext cx="612571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2571">
                  <a:extLst>
                    <a:ext uri="{9D8B030D-6E8A-4147-A177-3AD203B41FA5}">
                      <a16:colId xmlns:a16="http://schemas.microsoft.com/office/drawing/2014/main" val="215908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3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77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08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7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64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2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73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60775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33374D5D-9D1A-4C4C-9954-4DF3F30B0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518" y="4382070"/>
            <a:ext cx="754647" cy="3470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0ADAC1-7704-4296-BA75-47A5F84353AE}"/>
              </a:ext>
            </a:extLst>
          </p:cNvPr>
          <p:cNvSpPr txBox="1"/>
          <p:nvPr/>
        </p:nvSpPr>
        <p:spPr>
          <a:xfrm>
            <a:off x="3557518" y="1692173"/>
            <a:ext cx="4412776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/>
              <a:t>We can retrieve the tuple (record) using the record ID (i.e., physical address)</a:t>
            </a:r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D3506927-9EA6-4FCA-B100-511CAA8C6CB9}"/>
              </a:ext>
            </a:extLst>
          </p:cNvPr>
          <p:cNvSpPr/>
          <p:nvPr/>
        </p:nvSpPr>
        <p:spPr>
          <a:xfrm>
            <a:off x="6832318" y="4729133"/>
            <a:ext cx="1376949" cy="854533"/>
          </a:xfrm>
          <a:prstGeom prst="cloudCallout">
            <a:avLst>
              <a:gd name="adj1" fmla="val 48080"/>
              <a:gd name="adj2" fmla="val 60481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F33B91-D880-4B3E-805E-6727793CEAA1}"/>
              </a:ext>
            </a:extLst>
          </p:cNvPr>
          <p:cNvSpPr txBox="1"/>
          <p:nvPr/>
        </p:nvSpPr>
        <p:spPr>
          <a:xfrm rot="20877907">
            <a:off x="6977687" y="48991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8B1BB0-07A3-45D0-9652-66FCA245B956}"/>
              </a:ext>
            </a:extLst>
          </p:cNvPr>
          <p:cNvSpPr txBox="1"/>
          <p:nvPr/>
        </p:nvSpPr>
        <p:spPr>
          <a:xfrm>
            <a:off x="7542136" y="487356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9FA357-BF86-42F3-9C70-35B3B67B46BE}"/>
              </a:ext>
            </a:extLst>
          </p:cNvPr>
          <p:cNvSpPr txBox="1"/>
          <p:nvPr/>
        </p:nvSpPr>
        <p:spPr>
          <a:xfrm>
            <a:off x="7232272" y="50851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0101</a:t>
            </a:r>
          </a:p>
        </p:txBody>
      </p:sp>
    </p:spTree>
    <p:extLst>
      <p:ext uri="{BB962C8B-B14F-4D97-AF65-F5344CB8AC3E}">
        <p14:creationId xmlns:p14="http://schemas.microsoft.com/office/powerpoint/2010/main" val="15449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Trade Off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3581400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n-US" altLang="zh-TW" sz="3600" dirty="0">
                <a:ea typeface="新細明體" pitchFamily="18" charset="-120"/>
              </a:rPr>
              <a:t>Before creating an index, must also consider the impact on updates in the workload!</a:t>
            </a:r>
            <a:endParaRPr lang="en-US" altLang="zh-TW" dirty="0">
              <a:ea typeface="新細明體" pitchFamily="18" charset="-120"/>
            </a:endParaRPr>
          </a:p>
          <a:p>
            <a:pPr lvl="1"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altLang="zh-TW" sz="3200" u="sng" dirty="0">
                <a:solidFill>
                  <a:srgbClr val="254061"/>
                </a:solidFill>
                <a:ea typeface="新細明體" pitchFamily="18" charset="-120"/>
              </a:rPr>
              <a:t>Trade-off</a:t>
            </a:r>
            <a:r>
              <a:rPr lang="en-US" altLang="zh-TW" sz="3200" dirty="0">
                <a:solidFill>
                  <a:srgbClr val="254061"/>
                </a:solidFill>
                <a:ea typeface="新細明體" pitchFamily="18" charset="-120"/>
              </a:rPr>
              <a:t>: </a:t>
            </a:r>
            <a:r>
              <a:rPr lang="en-US" altLang="zh-TW" sz="3200" dirty="0">
                <a:ea typeface="新細明體" pitchFamily="18" charset="-120"/>
              </a:rPr>
              <a:t>Indexes can make queries go faster, </a:t>
            </a:r>
            <a:r>
              <a:rPr lang="en-US" altLang="zh-TW" sz="3200" dirty="0">
                <a:solidFill>
                  <a:srgbClr val="7030A0"/>
                </a:solidFill>
                <a:ea typeface="新細明體" pitchFamily="18" charset="-120"/>
              </a:rPr>
              <a:t>updates slower</a:t>
            </a:r>
            <a:r>
              <a:rPr lang="en-US" altLang="zh-TW" sz="3200" dirty="0">
                <a:ea typeface="新細明體" pitchFamily="18" charset="-120"/>
              </a:rPr>
              <a:t>.  Require disk space, too.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038600" y="4804442"/>
            <a:ext cx="2514600" cy="1447800"/>
          </a:xfrm>
          <a:prstGeom prst="wedgeRoundRectCallout">
            <a:avLst>
              <a:gd name="adj1" fmla="val -46501"/>
              <a:gd name="adj2" fmla="val -8026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a table also needs to update its indexes</a:t>
            </a:r>
          </a:p>
        </p:txBody>
      </p:sp>
    </p:spTree>
    <p:extLst>
      <p:ext uri="{BB962C8B-B14F-4D97-AF65-F5344CB8AC3E}">
        <p14:creationId xmlns:p14="http://schemas.microsoft.com/office/powerpoint/2010/main" val="145220225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0067"/>
            <a:ext cx="4572000" cy="880533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Index Classification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144818"/>
            <a:ext cx="8382000" cy="195184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300"/>
              </a:spcAft>
            </a:pP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Primary</a:t>
            </a:r>
            <a:r>
              <a:rPr lang="en-US" altLang="zh-TW" b="1" dirty="0">
                <a:solidFill>
                  <a:srgbClr val="7030A0"/>
                </a:solidFill>
                <a:ea typeface="新細明體" pitchFamily="18" charset="-120"/>
              </a:rPr>
              <a:t> vs. </a:t>
            </a: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secondary</a:t>
            </a:r>
            <a:r>
              <a:rPr lang="en-US" altLang="zh-TW" dirty="0">
                <a:solidFill>
                  <a:schemeClr val="accent2"/>
                </a:solidFill>
                <a:ea typeface="新細明體" pitchFamily="18" charset="-120"/>
              </a:rPr>
              <a:t>:  </a:t>
            </a:r>
            <a:r>
              <a:rPr lang="en-US" altLang="zh-TW" dirty="0">
                <a:ea typeface="新細明體" pitchFamily="18" charset="-120"/>
              </a:rPr>
              <a:t>If search key contains </a:t>
            </a:r>
            <a:r>
              <a:rPr lang="en-US" altLang="zh-TW" b="1" dirty="0">
                <a:ea typeface="新細明體" pitchFamily="18" charset="-120"/>
              </a:rPr>
              <a:t>primary key</a:t>
            </a:r>
            <a:r>
              <a:rPr lang="en-US" altLang="zh-TW" dirty="0">
                <a:ea typeface="新細明體" pitchFamily="18" charset="-120"/>
              </a:rPr>
              <a:t>, then called primary index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(alternative 1 is usually used to avoid one more I/O to bring in the matching data record)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lvl="1" eaLnBrk="1" hangingPunct="1">
              <a:spcAft>
                <a:spcPts val="1800"/>
              </a:spcAft>
              <a:buSzPct val="75000"/>
            </a:pPr>
            <a:r>
              <a:rPr lang="en-US" altLang="zh-TW" sz="3100" i="1" dirty="0">
                <a:solidFill>
                  <a:schemeClr val="accent2"/>
                </a:solidFill>
                <a:ea typeface="新細明體" pitchFamily="18" charset="-120"/>
              </a:rPr>
              <a:t>Unique</a:t>
            </a:r>
            <a:r>
              <a:rPr lang="en-US" altLang="zh-TW" sz="3100" dirty="0">
                <a:ea typeface="新細明體" pitchFamily="18" charset="-120"/>
              </a:rPr>
              <a:t> index:  Search key contains a </a:t>
            </a:r>
            <a:r>
              <a:rPr lang="en-US" altLang="zh-TW" sz="3100" b="1" dirty="0">
                <a:ea typeface="新細明體" pitchFamily="18" charset="-120"/>
              </a:rPr>
              <a:t>candidate key</a:t>
            </a:r>
            <a:r>
              <a:rPr lang="en-US" altLang="zh-TW" sz="3100" dirty="0">
                <a:ea typeface="新細明體" pitchFamily="18" charset="-120"/>
              </a:rPr>
              <a:t>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553200" y="152400"/>
            <a:ext cx="2362200" cy="880533"/>
          </a:xfrm>
          <a:prstGeom prst="wedgeRoundRectCallout">
            <a:avLst>
              <a:gd name="adj1" fmla="val -7722"/>
              <a:gd name="adj2" fmla="val 76737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two tuples of a relation have the same value for the primary key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12794C-5FB9-4D39-B645-17A075E9D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20006"/>
              </p:ext>
            </p:extLst>
          </p:nvPr>
        </p:nvGraphicFramePr>
        <p:xfrm>
          <a:off x="1533212" y="4432958"/>
          <a:ext cx="6096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1862024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94556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1239069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4383509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262252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7346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EMPNo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5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9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7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9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4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10456"/>
                  </a:ext>
                </a:extLst>
              </a:tr>
            </a:tbl>
          </a:graphicData>
        </a:graphic>
      </p:graphicFrame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EE17905B-22CF-43ED-AAF8-F80FE4524E95}"/>
              </a:ext>
            </a:extLst>
          </p:cNvPr>
          <p:cNvSpPr/>
          <p:nvPr/>
        </p:nvSpPr>
        <p:spPr>
          <a:xfrm>
            <a:off x="4511292" y="5199057"/>
            <a:ext cx="1369286" cy="685544"/>
          </a:xfrm>
          <a:prstGeom prst="wedgeRoundRectCallout">
            <a:avLst>
              <a:gd name="adj1" fmla="val -11317"/>
              <a:gd name="adj2" fmla="val -116944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C000"/>
                </a:solidFill>
                <a:latin typeface="Calibri"/>
              </a:rPr>
              <a:t>Candidate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 key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374DA48-90BE-42FB-BB2C-44655AE33F27}"/>
              </a:ext>
            </a:extLst>
          </p:cNvPr>
          <p:cNvSpPr/>
          <p:nvPr/>
        </p:nvSpPr>
        <p:spPr>
          <a:xfrm>
            <a:off x="1467713" y="3088982"/>
            <a:ext cx="2092742" cy="1267866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Index on </a:t>
            </a:r>
            <a:r>
              <a:rPr lang="en-US" sz="1700" dirty="0" err="1">
                <a:solidFill>
                  <a:schemeClr val="tx1"/>
                </a:solidFill>
              </a:rPr>
              <a:t>EMPNo</a:t>
            </a:r>
            <a:r>
              <a:rPr lang="en-US" sz="1700" dirty="0">
                <a:solidFill>
                  <a:schemeClr val="tx1"/>
                </a:solidFill>
              </a:rPr>
              <a:t> &amp; B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B2BA631-7A4B-44D8-8A2A-2F024C9FC515}"/>
              </a:ext>
            </a:extLst>
          </p:cNvPr>
          <p:cNvSpPr/>
          <p:nvPr/>
        </p:nvSpPr>
        <p:spPr>
          <a:xfrm>
            <a:off x="4550993" y="3088982"/>
            <a:ext cx="2092742" cy="1267866"/>
          </a:xfrm>
          <a:prstGeom prst="triangl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Index on </a:t>
            </a:r>
            <a:r>
              <a:rPr lang="en-US" sz="1700" dirty="0">
                <a:solidFill>
                  <a:schemeClr val="tx1"/>
                </a:solidFill>
              </a:rPr>
              <a:t>SSN &amp; E</a:t>
            </a: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5AE02D99-8543-4C5E-9A1F-D44D9DE56152}"/>
              </a:ext>
            </a:extLst>
          </p:cNvPr>
          <p:cNvSpPr/>
          <p:nvPr/>
        </p:nvSpPr>
        <p:spPr>
          <a:xfrm>
            <a:off x="1186223" y="5132436"/>
            <a:ext cx="1076012" cy="685544"/>
          </a:xfrm>
          <a:prstGeom prst="wedgeRoundRectCallout">
            <a:avLst>
              <a:gd name="adj1" fmla="val 25507"/>
              <a:gd name="adj2" fmla="val -10349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rimary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key</a:t>
            </a:r>
          </a:p>
        </p:txBody>
      </p:sp>
      <p:sp>
        <p:nvSpPr>
          <p:cNvPr id="15" name="Rounded Rectangular Callout 7">
            <a:extLst>
              <a:ext uri="{FF2B5EF4-FFF2-40B4-BE49-F238E27FC236}">
                <a16:creationId xmlns:a16="http://schemas.microsoft.com/office/drawing/2014/main" id="{30645D05-DB3E-4672-A084-5E58339FE075}"/>
              </a:ext>
            </a:extLst>
          </p:cNvPr>
          <p:cNvSpPr/>
          <p:nvPr/>
        </p:nvSpPr>
        <p:spPr>
          <a:xfrm>
            <a:off x="3452125" y="3201464"/>
            <a:ext cx="1076012" cy="685544"/>
          </a:xfrm>
          <a:prstGeom prst="wedgeRoundRectCallout">
            <a:avLst>
              <a:gd name="adj1" fmla="val -83039"/>
              <a:gd name="adj2" fmla="val 63515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rimary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index</a:t>
            </a:r>
          </a:p>
        </p:txBody>
      </p:sp>
      <p:sp>
        <p:nvSpPr>
          <p:cNvPr id="16" name="Rounded Rectangular Callout 7">
            <a:extLst>
              <a:ext uri="{FF2B5EF4-FFF2-40B4-BE49-F238E27FC236}">
                <a16:creationId xmlns:a16="http://schemas.microsoft.com/office/drawing/2014/main" id="{1AB35066-4B5E-493D-A37A-0FF7824ED804}"/>
              </a:ext>
            </a:extLst>
          </p:cNvPr>
          <p:cNvSpPr/>
          <p:nvPr/>
        </p:nvSpPr>
        <p:spPr>
          <a:xfrm>
            <a:off x="6534837" y="3191026"/>
            <a:ext cx="1076012" cy="685544"/>
          </a:xfrm>
          <a:prstGeom prst="wedgeRoundRectCallout">
            <a:avLst>
              <a:gd name="adj1" fmla="val -83039"/>
              <a:gd name="adj2" fmla="val 63515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Unique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index</a:t>
            </a:r>
          </a:p>
        </p:txBody>
      </p:sp>
      <p:sp>
        <p:nvSpPr>
          <p:cNvPr id="17" name="Rounded Rectangular Callout 7">
            <a:extLst>
              <a:ext uri="{FF2B5EF4-FFF2-40B4-BE49-F238E27FC236}">
                <a16:creationId xmlns:a16="http://schemas.microsoft.com/office/drawing/2014/main" id="{11F33CFB-F95C-4543-AA20-B1FCF521237D}"/>
              </a:ext>
            </a:extLst>
          </p:cNvPr>
          <p:cNvSpPr/>
          <p:nvPr/>
        </p:nvSpPr>
        <p:spPr>
          <a:xfrm>
            <a:off x="1204586" y="5132436"/>
            <a:ext cx="1076012" cy="685544"/>
          </a:xfrm>
          <a:prstGeom prst="wedgeRoundRectCallout">
            <a:avLst>
              <a:gd name="adj1" fmla="val 25507"/>
              <a:gd name="adj2" fmla="val -103494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C000"/>
                </a:solidFill>
                <a:latin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rimary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 key</a:t>
            </a:r>
          </a:p>
        </p:txBody>
      </p:sp>
      <p:sp>
        <p:nvSpPr>
          <p:cNvPr id="18" name="Rounded Rectangular Callout 7">
            <a:extLst>
              <a:ext uri="{FF2B5EF4-FFF2-40B4-BE49-F238E27FC236}">
                <a16:creationId xmlns:a16="http://schemas.microsoft.com/office/drawing/2014/main" id="{DC7D158F-E432-436D-A3FF-8565B60FB378}"/>
              </a:ext>
            </a:extLst>
          </p:cNvPr>
          <p:cNvSpPr/>
          <p:nvPr/>
        </p:nvSpPr>
        <p:spPr>
          <a:xfrm>
            <a:off x="3470488" y="3201464"/>
            <a:ext cx="1076012" cy="685544"/>
          </a:xfrm>
          <a:prstGeom prst="wedgeRoundRectCallout">
            <a:avLst>
              <a:gd name="adj1" fmla="val -83039"/>
              <a:gd name="adj2" fmla="val 63515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rimary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index</a:t>
            </a:r>
          </a:p>
        </p:txBody>
      </p:sp>
      <p:sp>
        <p:nvSpPr>
          <p:cNvPr id="19" name="Rounded Rectangular Callout 7">
            <a:extLst>
              <a:ext uri="{FF2B5EF4-FFF2-40B4-BE49-F238E27FC236}">
                <a16:creationId xmlns:a16="http://schemas.microsoft.com/office/drawing/2014/main" id="{098CAEED-C3AF-42D8-82E4-AD5339D1859E}"/>
              </a:ext>
            </a:extLst>
          </p:cNvPr>
          <p:cNvSpPr/>
          <p:nvPr/>
        </p:nvSpPr>
        <p:spPr>
          <a:xfrm>
            <a:off x="6553200" y="3191026"/>
            <a:ext cx="1076012" cy="685544"/>
          </a:xfrm>
          <a:prstGeom prst="wedgeRoundRectCallout">
            <a:avLst>
              <a:gd name="adj1" fmla="val -83039"/>
              <a:gd name="adj2" fmla="val 63515"/>
              <a:gd name="adj3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Unique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1608559596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0067"/>
            <a:ext cx="4572000" cy="880533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Index Classification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144818"/>
            <a:ext cx="8382000" cy="327478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300"/>
              </a:spcAft>
            </a:pP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Primary</a:t>
            </a:r>
            <a:r>
              <a:rPr lang="en-US" altLang="zh-TW" b="1" dirty="0">
                <a:solidFill>
                  <a:srgbClr val="7030A0"/>
                </a:solidFill>
                <a:ea typeface="新細明體" pitchFamily="18" charset="-120"/>
              </a:rPr>
              <a:t> vs. </a:t>
            </a: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secondary</a:t>
            </a:r>
            <a:r>
              <a:rPr lang="en-US" altLang="zh-TW" dirty="0">
                <a:solidFill>
                  <a:schemeClr val="accent2"/>
                </a:solidFill>
                <a:ea typeface="新細明體" pitchFamily="18" charset="-120"/>
              </a:rPr>
              <a:t>:  </a:t>
            </a:r>
            <a:r>
              <a:rPr lang="en-US" altLang="zh-TW" dirty="0">
                <a:ea typeface="新細明體" pitchFamily="18" charset="-120"/>
              </a:rPr>
              <a:t>If search key contains </a:t>
            </a:r>
            <a:r>
              <a:rPr lang="en-US" altLang="zh-TW" b="1" dirty="0">
                <a:ea typeface="新細明體" pitchFamily="18" charset="-120"/>
              </a:rPr>
              <a:t>primary key</a:t>
            </a:r>
            <a:r>
              <a:rPr lang="en-US" altLang="zh-TW" dirty="0">
                <a:ea typeface="新細明體" pitchFamily="18" charset="-120"/>
              </a:rPr>
              <a:t>, then called primary index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(alternative 1 is usually used to avoid one more I/O to bring in the matching data record)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lvl="1" eaLnBrk="1" hangingPunct="1">
              <a:spcAft>
                <a:spcPts val="1800"/>
              </a:spcAft>
              <a:buSzPct val="75000"/>
            </a:pPr>
            <a:r>
              <a:rPr lang="en-US" altLang="zh-TW" sz="3100" i="1" dirty="0">
                <a:solidFill>
                  <a:schemeClr val="accent2"/>
                </a:solidFill>
                <a:ea typeface="新細明體" pitchFamily="18" charset="-120"/>
              </a:rPr>
              <a:t>Unique</a:t>
            </a:r>
            <a:r>
              <a:rPr lang="en-US" altLang="zh-TW" sz="3100" dirty="0">
                <a:ea typeface="新細明體" pitchFamily="18" charset="-120"/>
              </a:rPr>
              <a:t> index:  Search key contains a </a:t>
            </a:r>
            <a:r>
              <a:rPr lang="en-US" altLang="zh-TW" sz="3100" b="1" dirty="0">
                <a:ea typeface="新細明體" pitchFamily="18" charset="-120"/>
              </a:rPr>
              <a:t>candidate key</a:t>
            </a:r>
            <a:r>
              <a:rPr lang="en-US" altLang="zh-TW" sz="3100" dirty="0">
                <a:ea typeface="新細明體" pitchFamily="18" charset="-120"/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ts val="300"/>
              </a:spcAft>
            </a:pP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Clustered</a:t>
            </a:r>
            <a:r>
              <a:rPr lang="en-US" altLang="zh-TW" b="1" dirty="0">
                <a:solidFill>
                  <a:srgbClr val="7030A0"/>
                </a:solidFill>
                <a:ea typeface="新細明體" pitchFamily="18" charset="-120"/>
              </a:rPr>
              <a:t> vs. </a:t>
            </a:r>
            <a:r>
              <a:rPr lang="en-US" altLang="zh-TW" b="1" i="1" dirty="0" err="1">
                <a:solidFill>
                  <a:srgbClr val="7030A0"/>
                </a:solidFill>
                <a:ea typeface="新細明體" pitchFamily="18" charset="-120"/>
              </a:rPr>
              <a:t>unclustered</a:t>
            </a:r>
            <a:r>
              <a:rPr lang="en-US" altLang="zh-TW" dirty="0">
                <a:solidFill>
                  <a:schemeClr val="accent2"/>
                </a:solidFill>
                <a:ea typeface="新細明體" pitchFamily="18" charset="-120"/>
              </a:rPr>
              <a:t>:  </a:t>
            </a:r>
            <a:r>
              <a:rPr lang="en-US" altLang="zh-TW" dirty="0">
                <a:ea typeface="新細明體" pitchFamily="18" charset="-120"/>
              </a:rPr>
              <a:t>If </a:t>
            </a:r>
            <a:r>
              <a:rPr lang="en-US" altLang="zh-TW" b="1" dirty="0">
                <a:ea typeface="新細明體" pitchFamily="18" charset="-120"/>
              </a:rPr>
              <a:t>order</a:t>
            </a:r>
            <a:r>
              <a:rPr lang="en-US" altLang="zh-TW" dirty="0">
                <a:ea typeface="新細明體" pitchFamily="18" charset="-120"/>
              </a:rPr>
              <a:t> of data records is the same as, or `close to’, order of data entries, then called clustered index.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67199"/>
            <a:ext cx="6934200" cy="23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2596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2590800" y="5448299"/>
            <a:ext cx="5410200" cy="1287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590800" y="3543300"/>
            <a:ext cx="5410200" cy="190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Clustered Index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305800" cy="2514600"/>
          </a:xfrm>
        </p:spPr>
        <p:txBody>
          <a:bodyPr/>
          <a:lstStyle/>
          <a:p>
            <a:pPr marL="0" indent="0"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Suppose that Alternative (2) is used for data entries, and that the data records are stored in a Heap file.</a:t>
            </a:r>
          </a:p>
          <a:p>
            <a:pPr marL="514350" lvl="1" indent="-282575" eaLnBrk="1" hangingPunct="1">
              <a:lnSpc>
                <a:spcPts val="27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To build clustered index, first sort the Heap file (with some free space on each page for future inserts).  </a:t>
            </a:r>
          </a:p>
          <a:p>
            <a:pPr marL="514350" lvl="1" indent="-282575" eaLnBrk="1" hangingPunct="1">
              <a:lnSpc>
                <a:spcPts val="27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Overflow pages may be needed for inserts.  (Thus, order of data records is `close to’, but not identical to, the sort order.)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3062288" y="5905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5500688" y="59055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3062288" y="5905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5500688" y="59055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70" name="Freeform 8"/>
          <p:cNvSpPr>
            <a:spLocks/>
          </p:cNvSpPr>
          <p:nvPr/>
        </p:nvSpPr>
        <p:spPr bwMode="auto">
          <a:xfrm>
            <a:off x="2657475" y="5753100"/>
            <a:ext cx="398463" cy="32861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1" name="Freeform 9"/>
          <p:cNvSpPr>
            <a:spLocks/>
          </p:cNvSpPr>
          <p:nvPr/>
        </p:nvSpPr>
        <p:spPr bwMode="auto">
          <a:xfrm>
            <a:off x="3186113" y="5753100"/>
            <a:ext cx="396875" cy="32861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2" name="Freeform 10"/>
          <p:cNvSpPr>
            <a:spLocks/>
          </p:cNvSpPr>
          <p:nvPr/>
        </p:nvSpPr>
        <p:spPr bwMode="auto">
          <a:xfrm>
            <a:off x="3713163" y="5753100"/>
            <a:ext cx="400050" cy="328613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3" name="Freeform 11"/>
          <p:cNvSpPr>
            <a:spLocks/>
          </p:cNvSpPr>
          <p:nvPr/>
        </p:nvSpPr>
        <p:spPr bwMode="auto">
          <a:xfrm>
            <a:off x="4243388" y="5753100"/>
            <a:ext cx="396875" cy="32861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4" name="Freeform 12"/>
          <p:cNvSpPr>
            <a:spLocks/>
          </p:cNvSpPr>
          <p:nvPr/>
        </p:nvSpPr>
        <p:spPr bwMode="auto">
          <a:xfrm>
            <a:off x="4772025" y="5753100"/>
            <a:ext cx="396875" cy="32861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5" name="Freeform 13"/>
          <p:cNvSpPr>
            <a:spLocks/>
          </p:cNvSpPr>
          <p:nvPr/>
        </p:nvSpPr>
        <p:spPr bwMode="auto">
          <a:xfrm>
            <a:off x="5299075" y="5753100"/>
            <a:ext cx="398463" cy="32861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6" name="Freeform 14"/>
          <p:cNvSpPr>
            <a:spLocks/>
          </p:cNvSpPr>
          <p:nvPr/>
        </p:nvSpPr>
        <p:spPr bwMode="auto">
          <a:xfrm>
            <a:off x="5827713" y="5753100"/>
            <a:ext cx="398462" cy="32861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7" name="Freeform 15"/>
          <p:cNvSpPr>
            <a:spLocks/>
          </p:cNvSpPr>
          <p:nvPr/>
        </p:nvSpPr>
        <p:spPr bwMode="auto">
          <a:xfrm>
            <a:off x="3417888" y="4672013"/>
            <a:ext cx="1724025" cy="1587"/>
          </a:xfrm>
          <a:custGeom>
            <a:avLst/>
            <a:gdLst>
              <a:gd name="T0" fmla="*/ 0 w 1086"/>
              <a:gd name="T1" fmla="*/ 0 h 1"/>
              <a:gd name="T2" fmla="*/ 2147483647 w 1086"/>
              <a:gd name="T3" fmla="*/ 0 h 1"/>
              <a:gd name="T4" fmla="*/ 0 w 1086"/>
              <a:gd name="T5" fmla="*/ 0 h 1"/>
              <a:gd name="T6" fmla="*/ 0 60000 65536"/>
              <a:gd name="T7" fmla="*/ 0 60000 65536"/>
              <a:gd name="T8" fmla="*/ 0 60000 65536"/>
              <a:gd name="T9" fmla="*/ 0 w 1086"/>
              <a:gd name="T10" fmla="*/ 0 h 1"/>
              <a:gd name="T11" fmla="*/ 1086 w 10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">
                <a:moveTo>
                  <a:pt x="0" y="0"/>
                </a:moveTo>
                <a:lnTo>
                  <a:pt x="108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8" name="Freeform 16"/>
          <p:cNvSpPr>
            <a:spLocks/>
          </p:cNvSpPr>
          <p:nvPr/>
        </p:nvSpPr>
        <p:spPr bwMode="auto">
          <a:xfrm>
            <a:off x="3417888" y="3697288"/>
            <a:ext cx="909637" cy="976312"/>
          </a:xfrm>
          <a:custGeom>
            <a:avLst/>
            <a:gdLst>
              <a:gd name="T0" fmla="*/ 0 w 573"/>
              <a:gd name="T1" fmla="*/ 2147483647 h 615"/>
              <a:gd name="T2" fmla="*/ 2147483647 w 573"/>
              <a:gd name="T3" fmla="*/ 0 h 615"/>
              <a:gd name="T4" fmla="*/ 0 w 573"/>
              <a:gd name="T5" fmla="*/ 2147483647 h 615"/>
              <a:gd name="T6" fmla="*/ 0 60000 65536"/>
              <a:gd name="T7" fmla="*/ 0 60000 65536"/>
              <a:gd name="T8" fmla="*/ 0 60000 65536"/>
              <a:gd name="T9" fmla="*/ 0 w 573"/>
              <a:gd name="T10" fmla="*/ 0 h 615"/>
              <a:gd name="T11" fmla="*/ 573 w 573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615">
                <a:moveTo>
                  <a:pt x="0" y="614"/>
                </a:moveTo>
                <a:lnTo>
                  <a:pt x="572" y="0"/>
                </a:lnTo>
                <a:lnTo>
                  <a:pt x="0" y="6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9" name="Freeform 17"/>
          <p:cNvSpPr>
            <a:spLocks/>
          </p:cNvSpPr>
          <p:nvPr/>
        </p:nvSpPr>
        <p:spPr bwMode="auto">
          <a:xfrm>
            <a:off x="4325938" y="3697288"/>
            <a:ext cx="825500" cy="976312"/>
          </a:xfrm>
          <a:custGeom>
            <a:avLst/>
            <a:gdLst>
              <a:gd name="T0" fmla="*/ 0 w 520"/>
              <a:gd name="T1" fmla="*/ 0 h 615"/>
              <a:gd name="T2" fmla="*/ 2147483647 w 520"/>
              <a:gd name="T3" fmla="*/ 2147483647 h 615"/>
              <a:gd name="T4" fmla="*/ 0 w 520"/>
              <a:gd name="T5" fmla="*/ 0 h 615"/>
              <a:gd name="T6" fmla="*/ 0 60000 65536"/>
              <a:gd name="T7" fmla="*/ 0 60000 65536"/>
              <a:gd name="T8" fmla="*/ 0 60000 65536"/>
              <a:gd name="T9" fmla="*/ 0 w 520"/>
              <a:gd name="T10" fmla="*/ 0 h 615"/>
              <a:gd name="T11" fmla="*/ 520 w 520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615">
                <a:moveTo>
                  <a:pt x="0" y="0"/>
                </a:moveTo>
                <a:lnTo>
                  <a:pt x="519" y="6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0" name="Freeform 18"/>
          <p:cNvSpPr>
            <a:spLocks/>
          </p:cNvSpPr>
          <p:nvPr/>
        </p:nvSpPr>
        <p:spPr bwMode="auto">
          <a:xfrm>
            <a:off x="3992563" y="3611563"/>
            <a:ext cx="334962" cy="87312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1" name="Freeform 19"/>
          <p:cNvSpPr>
            <a:spLocks/>
          </p:cNvSpPr>
          <p:nvPr/>
        </p:nvSpPr>
        <p:spPr bwMode="auto">
          <a:xfrm>
            <a:off x="4229100" y="3649663"/>
            <a:ext cx="98425" cy="49212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2" name="Freeform 20"/>
          <p:cNvSpPr>
            <a:spLocks/>
          </p:cNvSpPr>
          <p:nvPr/>
        </p:nvSpPr>
        <p:spPr bwMode="auto">
          <a:xfrm>
            <a:off x="3000375" y="4930775"/>
            <a:ext cx="468313" cy="32385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3" name="Freeform 21"/>
          <p:cNvSpPr>
            <a:spLocks/>
          </p:cNvSpPr>
          <p:nvPr/>
        </p:nvSpPr>
        <p:spPr bwMode="auto">
          <a:xfrm>
            <a:off x="3467100" y="5049838"/>
            <a:ext cx="74613" cy="38100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4" name="Freeform 22"/>
          <p:cNvSpPr>
            <a:spLocks/>
          </p:cNvSpPr>
          <p:nvPr/>
        </p:nvSpPr>
        <p:spPr bwMode="auto">
          <a:xfrm>
            <a:off x="3467100" y="5068888"/>
            <a:ext cx="280988" cy="1587"/>
          </a:xfrm>
          <a:custGeom>
            <a:avLst/>
            <a:gdLst>
              <a:gd name="T0" fmla="*/ 0 w 177"/>
              <a:gd name="T1" fmla="*/ 0 h 1"/>
              <a:gd name="T2" fmla="*/ 2147483647 w 177"/>
              <a:gd name="T3" fmla="*/ 0 h 1"/>
              <a:gd name="T4" fmla="*/ 0 w 177"/>
              <a:gd name="T5" fmla="*/ 0 h 1"/>
              <a:gd name="T6" fmla="*/ 0 60000 65536"/>
              <a:gd name="T7" fmla="*/ 0 60000 65536"/>
              <a:gd name="T8" fmla="*/ 0 60000 65536"/>
              <a:gd name="T9" fmla="*/ 0 w 177"/>
              <a:gd name="T10" fmla="*/ 0 h 1"/>
              <a:gd name="T11" fmla="*/ 177 w 17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">
                <a:moveTo>
                  <a:pt x="0" y="0"/>
                </a:moveTo>
                <a:lnTo>
                  <a:pt x="17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5" name="Freeform 23"/>
          <p:cNvSpPr>
            <a:spLocks/>
          </p:cNvSpPr>
          <p:nvPr/>
        </p:nvSpPr>
        <p:spPr bwMode="auto">
          <a:xfrm>
            <a:off x="3671888" y="5049838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6" name="Freeform 24"/>
          <p:cNvSpPr>
            <a:spLocks/>
          </p:cNvSpPr>
          <p:nvPr/>
        </p:nvSpPr>
        <p:spPr bwMode="auto">
          <a:xfrm>
            <a:off x="3746500" y="4930775"/>
            <a:ext cx="468313" cy="32385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7" name="Freeform 25"/>
          <p:cNvSpPr>
            <a:spLocks/>
          </p:cNvSpPr>
          <p:nvPr/>
        </p:nvSpPr>
        <p:spPr bwMode="auto">
          <a:xfrm>
            <a:off x="4213225" y="5049838"/>
            <a:ext cx="76200" cy="38100"/>
          </a:xfrm>
          <a:custGeom>
            <a:avLst/>
            <a:gdLst>
              <a:gd name="T0" fmla="*/ 2147483647 w 48"/>
              <a:gd name="T1" fmla="*/ 2147483647 h 24"/>
              <a:gd name="T2" fmla="*/ 0 w 48"/>
              <a:gd name="T3" fmla="*/ 2147483647 h 24"/>
              <a:gd name="T4" fmla="*/ 2147483647 w 48"/>
              <a:gd name="T5" fmla="*/ 0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47" y="23"/>
                </a:moveTo>
                <a:lnTo>
                  <a:pt x="0" y="12"/>
                </a:lnTo>
                <a:lnTo>
                  <a:pt x="47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8" name="Freeform 26"/>
          <p:cNvSpPr>
            <a:spLocks/>
          </p:cNvSpPr>
          <p:nvPr/>
        </p:nvSpPr>
        <p:spPr bwMode="auto">
          <a:xfrm>
            <a:off x="4213225" y="5068888"/>
            <a:ext cx="233363" cy="1587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9" name="Freeform 27"/>
          <p:cNvSpPr>
            <a:spLocks/>
          </p:cNvSpPr>
          <p:nvPr/>
        </p:nvSpPr>
        <p:spPr bwMode="auto">
          <a:xfrm>
            <a:off x="4370388" y="5049838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0" name="Freeform 28"/>
          <p:cNvSpPr>
            <a:spLocks/>
          </p:cNvSpPr>
          <p:nvPr/>
        </p:nvSpPr>
        <p:spPr bwMode="auto">
          <a:xfrm>
            <a:off x="3325813" y="4652963"/>
            <a:ext cx="188912" cy="279400"/>
          </a:xfrm>
          <a:custGeom>
            <a:avLst/>
            <a:gdLst>
              <a:gd name="T0" fmla="*/ 2147483647 w 119"/>
              <a:gd name="T1" fmla="*/ 0 h 176"/>
              <a:gd name="T2" fmla="*/ 0 w 119"/>
              <a:gd name="T3" fmla="*/ 2147483647 h 176"/>
              <a:gd name="T4" fmla="*/ 2147483647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118" y="0"/>
                </a:moveTo>
                <a:lnTo>
                  <a:pt x="0" y="175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1" name="Freeform 29"/>
          <p:cNvSpPr>
            <a:spLocks/>
          </p:cNvSpPr>
          <p:nvPr/>
        </p:nvSpPr>
        <p:spPr bwMode="auto">
          <a:xfrm>
            <a:off x="3325813" y="4857750"/>
            <a:ext cx="60325" cy="74613"/>
          </a:xfrm>
          <a:custGeom>
            <a:avLst/>
            <a:gdLst>
              <a:gd name="T0" fmla="*/ 2147483647 w 38"/>
              <a:gd name="T1" fmla="*/ 2147483647 h 47"/>
              <a:gd name="T2" fmla="*/ 0 w 38"/>
              <a:gd name="T3" fmla="*/ 2147483647 h 47"/>
              <a:gd name="T4" fmla="*/ 2147483647 w 38"/>
              <a:gd name="T5" fmla="*/ 0 h 47"/>
              <a:gd name="T6" fmla="*/ 0 60000 65536"/>
              <a:gd name="T7" fmla="*/ 0 60000 65536"/>
              <a:gd name="T8" fmla="*/ 0 60000 65536"/>
              <a:gd name="T9" fmla="*/ 0 w 38"/>
              <a:gd name="T10" fmla="*/ 0 h 47"/>
              <a:gd name="T11" fmla="*/ 38 w 38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7">
                <a:moveTo>
                  <a:pt x="37" y="14"/>
                </a:moveTo>
                <a:lnTo>
                  <a:pt x="0" y="4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2" name="Freeform 30"/>
          <p:cNvSpPr>
            <a:spLocks/>
          </p:cNvSpPr>
          <p:nvPr/>
        </p:nvSpPr>
        <p:spPr bwMode="auto">
          <a:xfrm>
            <a:off x="3978275" y="4652963"/>
            <a:ext cx="1588" cy="279400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3" name="Freeform 31"/>
          <p:cNvSpPr>
            <a:spLocks/>
          </p:cNvSpPr>
          <p:nvPr/>
        </p:nvSpPr>
        <p:spPr bwMode="auto">
          <a:xfrm>
            <a:off x="3960813" y="4856163"/>
            <a:ext cx="38100" cy="76200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4" name="Freeform 32"/>
          <p:cNvSpPr>
            <a:spLocks/>
          </p:cNvSpPr>
          <p:nvPr/>
        </p:nvSpPr>
        <p:spPr bwMode="auto">
          <a:xfrm>
            <a:off x="5005388" y="4930775"/>
            <a:ext cx="466725" cy="323850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5" name="Freeform 33"/>
          <p:cNvSpPr>
            <a:spLocks/>
          </p:cNvSpPr>
          <p:nvPr/>
        </p:nvSpPr>
        <p:spPr bwMode="auto">
          <a:xfrm>
            <a:off x="4773613" y="5049838"/>
            <a:ext cx="74612" cy="38100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6" name="Freeform 34"/>
          <p:cNvSpPr>
            <a:spLocks/>
          </p:cNvSpPr>
          <p:nvPr/>
        </p:nvSpPr>
        <p:spPr bwMode="auto">
          <a:xfrm>
            <a:off x="4773613" y="5068888"/>
            <a:ext cx="233362" cy="1587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7" name="Freeform 35"/>
          <p:cNvSpPr>
            <a:spLocks/>
          </p:cNvSpPr>
          <p:nvPr/>
        </p:nvSpPr>
        <p:spPr bwMode="auto">
          <a:xfrm>
            <a:off x="4930775" y="5049838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8" name="Freeform 36"/>
          <p:cNvSpPr>
            <a:spLocks/>
          </p:cNvSpPr>
          <p:nvPr/>
        </p:nvSpPr>
        <p:spPr bwMode="auto">
          <a:xfrm>
            <a:off x="5051425" y="4652963"/>
            <a:ext cx="188913" cy="279400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9" name="Freeform 37"/>
          <p:cNvSpPr>
            <a:spLocks/>
          </p:cNvSpPr>
          <p:nvPr/>
        </p:nvSpPr>
        <p:spPr bwMode="auto">
          <a:xfrm>
            <a:off x="5181600" y="4857750"/>
            <a:ext cx="58738" cy="74613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0" name="Freeform 38"/>
          <p:cNvSpPr>
            <a:spLocks/>
          </p:cNvSpPr>
          <p:nvPr/>
        </p:nvSpPr>
        <p:spPr bwMode="auto">
          <a:xfrm>
            <a:off x="2673350" y="5253038"/>
            <a:ext cx="374650" cy="509587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1" name="Freeform 39"/>
          <p:cNvSpPr>
            <a:spLocks/>
          </p:cNvSpPr>
          <p:nvPr/>
        </p:nvSpPr>
        <p:spPr bwMode="auto">
          <a:xfrm>
            <a:off x="2673350" y="5691188"/>
            <a:ext cx="60325" cy="71437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2" name="Freeform 40"/>
          <p:cNvSpPr>
            <a:spLocks/>
          </p:cNvSpPr>
          <p:nvPr/>
        </p:nvSpPr>
        <p:spPr bwMode="auto">
          <a:xfrm>
            <a:off x="2814638" y="5253038"/>
            <a:ext cx="280987" cy="509587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3" name="Freeform 41"/>
          <p:cNvSpPr>
            <a:spLocks/>
          </p:cNvSpPr>
          <p:nvPr/>
        </p:nvSpPr>
        <p:spPr bwMode="auto">
          <a:xfrm>
            <a:off x="2814638" y="5688013"/>
            <a:ext cx="52387" cy="74612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4" name="Freeform 42"/>
          <p:cNvSpPr>
            <a:spLocks/>
          </p:cNvSpPr>
          <p:nvPr/>
        </p:nvSpPr>
        <p:spPr bwMode="auto">
          <a:xfrm>
            <a:off x="2952750" y="5253038"/>
            <a:ext cx="188913" cy="509587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5" name="Freeform 43"/>
          <p:cNvSpPr>
            <a:spLocks/>
          </p:cNvSpPr>
          <p:nvPr/>
        </p:nvSpPr>
        <p:spPr bwMode="auto">
          <a:xfrm>
            <a:off x="2952750" y="5686425"/>
            <a:ext cx="46038" cy="76200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6" name="Freeform 44"/>
          <p:cNvSpPr>
            <a:spLocks/>
          </p:cNvSpPr>
          <p:nvPr/>
        </p:nvSpPr>
        <p:spPr bwMode="auto">
          <a:xfrm>
            <a:off x="3187700" y="5253038"/>
            <a:ext cx="47625" cy="509587"/>
          </a:xfrm>
          <a:custGeom>
            <a:avLst/>
            <a:gdLst>
              <a:gd name="T0" fmla="*/ 0 w 30"/>
              <a:gd name="T1" fmla="*/ 0 h 321"/>
              <a:gd name="T2" fmla="*/ 2147483647 w 30"/>
              <a:gd name="T3" fmla="*/ 2147483647 h 321"/>
              <a:gd name="T4" fmla="*/ 0 w 30"/>
              <a:gd name="T5" fmla="*/ 0 h 321"/>
              <a:gd name="T6" fmla="*/ 0 60000 65536"/>
              <a:gd name="T7" fmla="*/ 0 60000 65536"/>
              <a:gd name="T8" fmla="*/ 0 60000 65536"/>
              <a:gd name="T9" fmla="*/ 0 w 30"/>
              <a:gd name="T10" fmla="*/ 0 h 321"/>
              <a:gd name="T11" fmla="*/ 30 w 30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21">
                <a:moveTo>
                  <a:pt x="0" y="0"/>
                </a:moveTo>
                <a:lnTo>
                  <a:pt x="29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7" name="Freeform 45"/>
          <p:cNvSpPr>
            <a:spLocks/>
          </p:cNvSpPr>
          <p:nvPr/>
        </p:nvSpPr>
        <p:spPr bwMode="auto">
          <a:xfrm>
            <a:off x="3208338" y="5686425"/>
            <a:ext cx="38100" cy="76200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2147483647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8" name="Freeform 46"/>
          <p:cNvSpPr>
            <a:spLocks/>
          </p:cNvSpPr>
          <p:nvPr/>
        </p:nvSpPr>
        <p:spPr bwMode="auto">
          <a:xfrm>
            <a:off x="3794125" y="5253038"/>
            <a:ext cx="1588" cy="509587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9" name="Freeform 47"/>
          <p:cNvSpPr>
            <a:spLocks/>
          </p:cNvSpPr>
          <p:nvPr/>
        </p:nvSpPr>
        <p:spPr bwMode="auto">
          <a:xfrm>
            <a:off x="3775075" y="5688013"/>
            <a:ext cx="38100" cy="74612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0" name="Freeform 48"/>
          <p:cNvSpPr>
            <a:spLocks/>
          </p:cNvSpPr>
          <p:nvPr/>
        </p:nvSpPr>
        <p:spPr bwMode="auto">
          <a:xfrm>
            <a:off x="3838575" y="5253038"/>
            <a:ext cx="49213" cy="509587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1" name="Freeform 49"/>
          <p:cNvSpPr>
            <a:spLocks/>
          </p:cNvSpPr>
          <p:nvPr/>
        </p:nvSpPr>
        <p:spPr bwMode="auto">
          <a:xfrm>
            <a:off x="3860800" y="5686425"/>
            <a:ext cx="39688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2" name="Freeform 50"/>
          <p:cNvSpPr>
            <a:spLocks/>
          </p:cNvSpPr>
          <p:nvPr/>
        </p:nvSpPr>
        <p:spPr bwMode="auto">
          <a:xfrm>
            <a:off x="3886200" y="5253038"/>
            <a:ext cx="93663" cy="509587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3" name="Freeform 51"/>
          <p:cNvSpPr>
            <a:spLocks/>
          </p:cNvSpPr>
          <p:nvPr/>
        </p:nvSpPr>
        <p:spPr bwMode="auto">
          <a:xfrm>
            <a:off x="3948113" y="5684838"/>
            <a:ext cx="38100" cy="77787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4" name="Freeform 52"/>
          <p:cNvSpPr>
            <a:spLocks/>
          </p:cNvSpPr>
          <p:nvPr/>
        </p:nvSpPr>
        <p:spPr bwMode="auto">
          <a:xfrm>
            <a:off x="3932238" y="5253038"/>
            <a:ext cx="141287" cy="509587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5" name="Freeform 53"/>
          <p:cNvSpPr>
            <a:spLocks/>
          </p:cNvSpPr>
          <p:nvPr/>
        </p:nvSpPr>
        <p:spPr bwMode="auto">
          <a:xfrm>
            <a:off x="4033838" y="5684838"/>
            <a:ext cx="39687" cy="77787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6" name="Freeform 54"/>
          <p:cNvSpPr>
            <a:spLocks/>
          </p:cNvSpPr>
          <p:nvPr/>
        </p:nvSpPr>
        <p:spPr bwMode="auto">
          <a:xfrm>
            <a:off x="5051425" y="5253038"/>
            <a:ext cx="468313" cy="509587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7" name="Freeform 55"/>
          <p:cNvSpPr>
            <a:spLocks/>
          </p:cNvSpPr>
          <p:nvPr/>
        </p:nvSpPr>
        <p:spPr bwMode="auto">
          <a:xfrm>
            <a:off x="5453063" y="5694363"/>
            <a:ext cx="66675" cy="68262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8" name="Freeform 56"/>
          <p:cNvSpPr>
            <a:spLocks/>
          </p:cNvSpPr>
          <p:nvPr/>
        </p:nvSpPr>
        <p:spPr bwMode="auto">
          <a:xfrm>
            <a:off x="5145088" y="5253038"/>
            <a:ext cx="514350" cy="509587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9" name="Freeform 57"/>
          <p:cNvSpPr>
            <a:spLocks/>
          </p:cNvSpPr>
          <p:nvPr/>
        </p:nvSpPr>
        <p:spPr bwMode="auto">
          <a:xfrm>
            <a:off x="5591175" y="5695950"/>
            <a:ext cx="68263" cy="66675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0" name="Freeform 58"/>
          <p:cNvSpPr>
            <a:spLocks/>
          </p:cNvSpPr>
          <p:nvPr/>
        </p:nvSpPr>
        <p:spPr bwMode="auto">
          <a:xfrm>
            <a:off x="5286375" y="5253038"/>
            <a:ext cx="558800" cy="509587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1" name="Freeform 59"/>
          <p:cNvSpPr>
            <a:spLocks/>
          </p:cNvSpPr>
          <p:nvPr/>
        </p:nvSpPr>
        <p:spPr bwMode="auto">
          <a:xfrm>
            <a:off x="5776913" y="5697538"/>
            <a:ext cx="68262" cy="65087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2" name="Freeform 60"/>
          <p:cNvSpPr>
            <a:spLocks/>
          </p:cNvSpPr>
          <p:nvPr/>
        </p:nvSpPr>
        <p:spPr bwMode="auto">
          <a:xfrm>
            <a:off x="5424488" y="5253038"/>
            <a:ext cx="608012" cy="509587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3" name="Freeform 61"/>
          <p:cNvSpPr>
            <a:spLocks/>
          </p:cNvSpPr>
          <p:nvPr/>
        </p:nvSpPr>
        <p:spPr bwMode="auto">
          <a:xfrm>
            <a:off x="5962650" y="5699125"/>
            <a:ext cx="69850" cy="63500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4" name="Rectangle 62"/>
          <p:cNvSpPr>
            <a:spLocks noChangeArrowheads="1"/>
          </p:cNvSpPr>
          <p:nvPr/>
        </p:nvSpPr>
        <p:spPr bwMode="auto">
          <a:xfrm>
            <a:off x="5614988" y="3729038"/>
            <a:ext cx="11207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Index entries</a:t>
            </a:r>
          </a:p>
        </p:txBody>
      </p:sp>
      <p:sp>
        <p:nvSpPr>
          <p:cNvPr id="15425" name="Rectangle 63"/>
          <p:cNvSpPr>
            <a:spLocks noChangeArrowheads="1"/>
          </p:cNvSpPr>
          <p:nvPr/>
        </p:nvSpPr>
        <p:spPr bwMode="auto">
          <a:xfrm>
            <a:off x="5426075" y="4948238"/>
            <a:ext cx="10509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entries</a:t>
            </a:r>
          </a:p>
        </p:txBody>
      </p:sp>
      <p:sp>
        <p:nvSpPr>
          <p:cNvPr id="15426" name="Rectangle 64"/>
          <p:cNvSpPr>
            <a:spLocks noChangeArrowheads="1"/>
          </p:cNvSpPr>
          <p:nvPr/>
        </p:nvSpPr>
        <p:spPr bwMode="auto">
          <a:xfrm>
            <a:off x="5614988" y="3881438"/>
            <a:ext cx="14176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direct search for </a:t>
            </a:r>
          </a:p>
        </p:txBody>
      </p:sp>
      <p:sp>
        <p:nvSpPr>
          <p:cNvPr id="15427" name="Freeform 65"/>
          <p:cNvSpPr>
            <a:spLocks/>
          </p:cNvSpPr>
          <p:nvPr/>
        </p:nvSpPr>
        <p:spPr bwMode="auto">
          <a:xfrm>
            <a:off x="7134225" y="3695700"/>
            <a:ext cx="169863" cy="1481138"/>
          </a:xfrm>
          <a:custGeom>
            <a:avLst/>
            <a:gdLst>
              <a:gd name="T0" fmla="*/ 0 w 107"/>
              <a:gd name="T1" fmla="*/ 0 h 933"/>
              <a:gd name="T2" fmla="*/ 2147483647 w 107"/>
              <a:gd name="T3" fmla="*/ 0 h 933"/>
              <a:gd name="T4" fmla="*/ 2147483647 w 107"/>
              <a:gd name="T5" fmla="*/ 2147483647 h 933"/>
              <a:gd name="T6" fmla="*/ 0 w 107"/>
              <a:gd name="T7" fmla="*/ 2147483647 h 933"/>
              <a:gd name="T8" fmla="*/ 0 w 107"/>
              <a:gd name="T9" fmla="*/ 0 h 9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933"/>
              <a:gd name="T17" fmla="*/ 107 w 107"/>
              <a:gd name="T18" fmla="*/ 933 h 9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933">
                <a:moveTo>
                  <a:pt x="0" y="0"/>
                </a:moveTo>
                <a:lnTo>
                  <a:pt x="106" y="0"/>
                </a:lnTo>
                <a:lnTo>
                  <a:pt x="106" y="932"/>
                </a:lnTo>
                <a:lnTo>
                  <a:pt x="0" y="9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8" name="Freeform 66"/>
          <p:cNvSpPr>
            <a:spLocks/>
          </p:cNvSpPr>
          <p:nvPr/>
        </p:nvSpPr>
        <p:spPr bwMode="auto">
          <a:xfrm>
            <a:off x="7134225" y="5772150"/>
            <a:ext cx="169863" cy="557213"/>
          </a:xfrm>
          <a:custGeom>
            <a:avLst/>
            <a:gdLst>
              <a:gd name="T0" fmla="*/ 0 w 107"/>
              <a:gd name="T1" fmla="*/ 0 h 351"/>
              <a:gd name="T2" fmla="*/ 2147483647 w 107"/>
              <a:gd name="T3" fmla="*/ 0 h 351"/>
              <a:gd name="T4" fmla="*/ 2147483647 w 107"/>
              <a:gd name="T5" fmla="*/ 2147483647 h 351"/>
              <a:gd name="T6" fmla="*/ 0 w 107"/>
              <a:gd name="T7" fmla="*/ 2147483647 h 351"/>
              <a:gd name="T8" fmla="*/ 0 w 107"/>
              <a:gd name="T9" fmla="*/ 0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351"/>
              <a:gd name="T17" fmla="*/ 107 w 107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351">
                <a:moveTo>
                  <a:pt x="0" y="0"/>
                </a:moveTo>
                <a:lnTo>
                  <a:pt x="106" y="0"/>
                </a:lnTo>
                <a:lnTo>
                  <a:pt x="106" y="350"/>
                </a:lnTo>
                <a:lnTo>
                  <a:pt x="0" y="3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9" name="Rectangle 67"/>
          <p:cNvSpPr>
            <a:spLocks noChangeArrowheads="1"/>
          </p:cNvSpPr>
          <p:nvPr/>
        </p:nvSpPr>
        <p:spPr bwMode="auto">
          <a:xfrm>
            <a:off x="6740525" y="5208588"/>
            <a:ext cx="9858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(Index File)</a:t>
            </a:r>
          </a:p>
        </p:txBody>
      </p:sp>
      <p:sp>
        <p:nvSpPr>
          <p:cNvPr id="3" name="Rectangle 68"/>
          <p:cNvSpPr>
            <a:spLocks noChangeArrowheads="1"/>
          </p:cNvSpPr>
          <p:nvPr/>
        </p:nvSpPr>
        <p:spPr bwMode="auto">
          <a:xfrm>
            <a:off x="6816725" y="5451475"/>
            <a:ext cx="88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+mn-cs"/>
              </a:rPr>
              <a:t>(Data file)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4924281" y="6129743"/>
            <a:ext cx="1850231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+mn-cs"/>
              </a:rPr>
              <a:t>Data Records in consecutive pages</a:t>
            </a:r>
          </a:p>
        </p:txBody>
      </p:sp>
      <p:sp>
        <p:nvSpPr>
          <p:cNvPr id="15432" name="Rectangle 70"/>
          <p:cNvSpPr>
            <a:spLocks noChangeArrowheads="1"/>
          </p:cNvSpPr>
          <p:nvPr/>
        </p:nvSpPr>
        <p:spPr bwMode="auto">
          <a:xfrm>
            <a:off x="5614988" y="4021138"/>
            <a:ext cx="10366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entries</a:t>
            </a:r>
          </a:p>
        </p:txBody>
      </p:sp>
      <p:sp>
        <p:nvSpPr>
          <p:cNvPr id="15433" name="Line 127"/>
          <p:cNvSpPr>
            <a:spLocks noChangeShapeType="1"/>
          </p:cNvSpPr>
          <p:nvPr/>
        </p:nvSpPr>
        <p:spPr bwMode="auto">
          <a:xfrm>
            <a:off x="2528888" y="5448300"/>
            <a:ext cx="5472112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34" name="Rectangle 130"/>
          <p:cNvSpPr>
            <a:spLocks noChangeArrowheads="1"/>
          </p:cNvSpPr>
          <p:nvPr/>
        </p:nvSpPr>
        <p:spPr bwMode="auto">
          <a:xfrm>
            <a:off x="3810000" y="4305300"/>
            <a:ext cx="1027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CLUSTERED</a:t>
            </a:r>
          </a:p>
        </p:txBody>
      </p:sp>
      <p:sp>
        <p:nvSpPr>
          <p:cNvPr id="134" name="Rounded Rectangular Callout 133"/>
          <p:cNvSpPr/>
          <p:nvPr/>
        </p:nvSpPr>
        <p:spPr bwMode="auto">
          <a:xfrm>
            <a:off x="685800" y="5130800"/>
            <a:ext cx="1598324" cy="1231900"/>
          </a:xfrm>
          <a:prstGeom prst="wedgeRoundRectCallout">
            <a:avLst>
              <a:gd name="adj1" fmla="val 71648"/>
              <a:gd name="adj2" fmla="val 14615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itchFamily="34" charset="0"/>
              </a:rPr>
              <a:t>Need to 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ort the heap file</a:t>
            </a:r>
          </a:p>
        </p:txBody>
      </p:sp>
      <p:sp>
        <p:nvSpPr>
          <p:cNvPr id="76" name="Rounded Rectangular Callout 133">
            <a:extLst>
              <a:ext uri="{FF2B5EF4-FFF2-40B4-BE49-F238E27FC236}">
                <a16:creationId xmlns:a16="http://schemas.microsoft.com/office/drawing/2014/main" id="{88FE17A2-9097-41D2-A844-DD028D95266E}"/>
              </a:ext>
            </a:extLst>
          </p:cNvPr>
          <p:cNvSpPr/>
          <p:nvPr/>
        </p:nvSpPr>
        <p:spPr bwMode="auto">
          <a:xfrm>
            <a:off x="544299" y="3553980"/>
            <a:ext cx="2065336" cy="1231900"/>
          </a:xfrm>
          <a:prstGeom prst="wedgeRoundRectCallout">
            <a:avLst>
              <a:gd name="adj1" fmla="val 66281"/>
              <a:gd name="adj2" fmla="val 73660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Calibri" pitchFamily="34" charset="0"/>
              </a:rPr>
              <a:t>Data entries are always sorted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F528C034-5677-4E5D-A862-8954D7230934}"/>
              </a:ext>
            </a:extLst>
          </p:cNvPr>
          <p:cNvSpPr>
            <a:spLocks/>
          </p:cNvSpPr>
          <p:nvPr/>
        </p:nvSpPr>
        <p:spPr bwMode="auto">
          <a:xfrm>
            <a:off x="4278168" y="6240854"/>
            <a:ext cx="396875" cy="32861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E91F9F6-B6F8-4C9A-9546-D4432785AD3E}"/>
              </a:ext>
            </a:extLst>
          </p:cNvPr>
          <p:cNvSpPr/>
          <p:nvPr/>
        </p:nvSpPr>
        <p:spPr>
          <a:xfrm>
            <a:off x="4024673" y="6000347"/>
            <a:ext cx="228600" cy="367145"/>
          </a:xfrm>
          <a:custGeom>
            <a:avLst/>
            <a:gdLst>
              <a:gd name="connsiteX0" fmla="*/ 0 w 228600"/>
              <a:gd name="connsiteY0" fmla="*/ 0 h 367145"/>
              <a:gd name="connsiteX1" fmla="*/ 13854 w 228600"/>
              <a:gd name="connsiteY1" fmla="*/ 103909 h 367145"/>
              <a:gd name="connsiteX2" fmla="*/ 20781 w 228600"/>
              <a:gd name="connsiteY2" fmla="*/ 138545 h 367145"/>
              <a:gd name="connsiteX3" fmla="*/ 27709 w 228600"/>
              <a:gd name="connsiteY3" fmla="*/ 159327 h 367145"/>
              <a:gd name="connsiteX4" fmla="*/ 34636 w 228600"/>
              <a:gd name="connsiteY4" fmla="*/ 187036 h 367145"/>
              <a:gd name="connsiteX5" fmla="*/ 48490 w 228600"/>
              <a:gd name="connsiteY5" fmla="*/ 242454 h 367145"/>
              <a:gd name="connsiteX6" fmla="*/ 62345 w 228600"/>
              <a:gd name="connsiteY6" fmla="*/ 263236 h 367145"/>
              <a:gd name="connsiteX7" fmla="*/ 69272 w 228600"/>
              <a:gd name="connsiteY7" fmla="*/ 284018 h 367145"/>
              <a:gd name="connsiteX8" fmla="*/ 138545 w 228600"/>
              <a:gd name="connsiteY8" fmla="*/ 353290 h 367145"/>
              <a:gd name="connsiteX9" fmla="*/ 180109 w 228600"/>
              <a:gd name="connsiteY9" fmla="*/ 367145 h 367145"/>
              <a:gd name="connsiteX10" fmla="*/ 228600 w 228600"/>
              <a:gd name="connsiteY10" fmla="*/ 367145 h 36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367145">
                <a:moveTo>
                  <a:pt x="0" y="0"/>
                </a:moveTo>
                <a:cubicBezTo>
                  <a:pt x="15587" y="77937"/>
                  <a:pt x="-2343" y="-17573"/>
                  <a:pt x="13854" y="103909"/>
                </a:cubicBezTo>
                <a:cubicBezTo>
                  <a:pt x="15410" y="115580"/>
                  <a:pt x="17925" y="127123"/>
                  <a:pt x="20781" y="138545"/>
                </a:cubicBezTo>
                <a:cubicBezTo>
                  <a:pt x="22552" y="145629"/>
                  <a:pt x="25703" y="152306"/>
                  <a:pt x="27709" y="159327"/>
                </a:cubicBezTo>
                <a:cubicBezTo>
                  <a:pt x="30325" y="168481"/>
                  <a:pt x="32571" y="177742"/>
                  <a:pt x="34636" y="187036"/>
                </a:cubicBezTo>
                <a:cubicBezTo>
                  <a:pt x="37797" y="201261"/>
                  <a:pt x="41064" y="227601"/>
                  <a:pt x="48490" y="242454"/>
                </a:cubicBezTo>
                <a:cubicBezTo>
                  <a:pt x="52213" y="249901"/>
                  <a:pt x="57727" y="256309"/>
                  <a:pt x="62345" y="263236"/>
                </a:cubicBezTo>
                <a:cubicBezTo>
                  <a:pt x="64654" y="270163"/>
                  <a:pt x="65726" y="277635"/>
                  <a:pt x="69272" y="284018"/>
                </a:cubicBezTo>
                <a:cubicBezTo>
                  <a:pt x="86066" y="314246"/>
                  <a:pt x="103279" y="341534"/>
                  <a:pt x="138545" y="353290"/>
                </a:cubicBezTo>
                <a:cubicBezTo>
                  <a:pt x="152400" y="357908"/>
                  <a:pt x="165505" y="367145"/>
                  <a:pt x="180109" y="367145"/>
                </a:cubicBezTo>
                <a:lnTo>
                  <a:pt x="228600" y="367145"/>
                </a:lnTo>
              </a:path>
            </a:pathLst>
          </a:custGeom>
          <a:noFill/>
          <a:ln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DF442-BCC7-48C1-A6CB-EE5ED796B380}"/>
              </a:ext>
            </a:extLst>
          </p:cNvPr>
          <p:cNvSpPr txBox="1"/>
          <p:nvPr/>
        </p:nvSpPr>
        <p:spPr>
          <a:xfrm>
            <a:off x="2670176" y="6349081"/>
            <a:ext cx="1644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overflow page</a:t>
            </a:r>
          </a:p>
        </p:txBody>
      </p:sp>
    </p:spTree>
    <p:extLst>
      <p:ext uri="{BB962C8B-B14F-4D97-AF65-F5344CB8AC3E}">
        <p14:creationId xmlns:p14="http://schemas.microsoft.com/office/powerpoint/2010/main" val="28356029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8001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Only One Clustered Index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2209800"/>
          <a:ext cx="3733800" cy="334327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StudentID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Income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563121325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3212645418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572361672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4075493124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678563276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3219659332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698394250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4073459876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720357320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4077589092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734705862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3214551023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809435620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4077652364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903429554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4071245436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367" name="Isosceles Triangle 4"/>
          <p:cNvSpPr>
            <a:spLocks noChangeArrowheads="1"/>
          </p:cNvSpPr>
          <p:nvPr/>
        </p:nvSpPr>
        <p:spPr bwMode="auto">
          <a:xfrm rot="-5400000">
            <a:off x="-152400" y="3581400"/>
            <a:ext cx="2895600" cy="914400"/>
          </a:xfrm>
          <a:prstGeom prst="triangle">
            <a:avLst>
              <a:gd name="adj" fmla="val 50000"/>
            </a:avLst>
          </a:prstGeom>
          <a:solidFill>
            <a:srgbClr val="E2CFF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368" name="Straight Arrow Connector 6"/>
          <p:cNvCxnSpPr>
            <a:cxnSpLocks noChangeShapeType="1"/>
          </p:cNvCxnSpPr>
          <p:nvPr/>
        </p:nvCxnSpPr>
        <p:spPr bwMode="auto">
          <a:xfrm>
            <a:off x="1752600" y="2743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69" name="Straight Arrow Connector 8"/>
          <p:cNvCxnSpPr>
            <a:cxnSpLocks noChangeShapeType="1"/>
          </p:cNvCxnSpPr>
          <p:nvPr/>
        </p:nvCxnSpPr>
        <p:spPr bwMode="auto">
          <a:xfrm>
            <a:off x="1752600" y="3124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0" name="Straight Arrow Connector 11"/>
          <p:cNvCxnSpPr>
            <a:cxnSpLocks noChangeShapeType="1"/>
          </p:cNvCxnSpPr>
          <p:nvPr/>
        </p:nvCxnSpPr>
        <p:spPr bwMode="auto">
          <a:xfrm>
            <a:off x="1752600" y="3505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1" name="Straight Arrow Connector 13"/>
          <p:cNvCxnSpPr>
            <a:cxnSpLocks noChangeShapeType="1"/>
          </p:cNvCxnSpPr>
          <p:nvPr/>
        </p:nvCxnSpPr>
        <p:spPr bwMode="auto">
          <a:xfrm>
            <a:off x="1752600" y="3886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2" name="Straight Arrow Connector 15"/>
          <p:cNvCxnSpPr>
            <a:cxnSpLocks noChangeShapeType="1"/>
          </p:cNvCxnSpPr>
          <p:nvPr/>
        </p:nvCxnSpPr>
        <p:spPr bwMode="auto">
          <a:xfrm>
            <a:off x="1752600" y="4267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3" name="Straight Arrow Connector 18"/>
          <p:cNvCxnSpPr>
            <a:cxnSpLocks noChangeShapeType="1"/>
          </p:cNvCxnSpPr>
          <p:nvPr/>
        </p:nvCxnSpPr>
        <p:spPr bwMode="auto">
          <a:xfrm>
            <a:off x="1752600" y="4646613"/>
            <a:ext cx="3048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4" name="Straight Arrow Connector 20"/>
          <p:cNvCxnSpPr>
            <a:cxnSpLocks noChangeShapeType="1"/>
          </p:cNvCxnSpPr>
          <p:nvPr/>
        </p:nvCxnSpPr>
        <p:spPr bwMode="auto">
          <a:xfrm>
            <a:off x="1752600" y="5027613"/>
            <a:ext cx="3048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5" name="Straight Arrow Connector 22"/>
          <p:cNvCxnSpPr>
            <a:cxnSpLocks noChangeShapeType="1"/>
          </p:cNvCxnSpPr>
          <p:nvPr/>
        </p:nvCxnSpPr>
        <p:spPr bwMode="auto">
          <a:xfrm>
            <a:off x="1752600" y="5408613"/>
            <a:ext cx="3048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sp>
        <p:nvSpPr>
          <p:cNvPr id="52" name="Down Arrow 51"/>
          <p:cNvSpPr/>
          <p:nvPr/>
        </p:nvSpPr>
        <p:spPr bwMode="auto">
          <a:xfrm>
            <a:off x="1458186" y="2096519"/>
            <a:ext cx="484188" cy="520700"/>
          </a:xfrm>
          <a:prstGeom prst="downArrow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18045" y="1440673"/>
            <a:ext cx="2005533" cy="579646"/>
          </a:xfrm>
          <a:prstGeom prst="rect">
            <a:avLst/>
          </a:prstGeom>
          <a:noFill/>
          <a:ln>
            <a:noFill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Data entries 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orted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 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ccording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to SSN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88975" y="3806825"/>
            <a:ext cx="1370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Clustered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91200" y="1344058"/>
            <a:ext cx="2746786" cy="4142343"/>
            <a:chOff x="5791200" y="1344631"/>
            <a:chExt cx="2746786" cy="414176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385" name="Isosceles Triangle 33"/>
            <p:cNvSpPr>
              <a:spLocks noChangeArrowheads="1"/>
            </p:cNvSpPr>
            <p:nvPr/>
          </p:nvSpPr>
          <p:spPr bwMode="auto">
            <a:xfrm rot="5400000">
              <a:off x="6400800" y="3581400"/>
              <a:ext cx="2895600" cy="914400"/>
            </a:xfrm>
            <a:prstGeom prst="triangle">
              <a:avLst>
                <a:gd name="adj" fmla="val 50000"/>
              </a:avLst>
            </a:prstGeom>
            <a:solidFill>
              <a:srgbClr val="E2CFF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86" name="Straight Arrow Connector 35"/>
            <p:cNvCxnSpPr>
              <a:cxnSpLocks noChangeShapeType="1"/>
            </p:cNvCxnSpPr>
            <p:nvPr/>
          </p:nvCxnSpPr>
          <p:spPr bwMode="auto">
            <a:xfrm rot="10800000" flipV="1">
              <a:off x="5791200" y="2743200"/>
              <a:ext cx="1600200" cy="1143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87" name="Straight Arrow Connector 37"/>
            <p:cNvCxnSpPr>
              <a:cxnSpLocks noChangeShapeType="1"/>
            </p:cNvCxnSpPr>
            <p:nvPr/>
          </p:nvCxnSpPr>
          <p:spPr bwMode="auto">
            <a:xfrm rot="10800000" flipV="1">
              <a:off x="5791200" y="3124200"/>
              <a:ext cx="1600200" cy="381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8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5791200" y="2743200"/>
              <a:ext cx="1600200" cy="685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89" name="Straight Arrow Connector 41"/>
            <p:cNvCxnSpPr>
              <a:cxnSpLocks noChangeShapeType="1"/>
            </p:cNvCxnSpPr>
            <p:nvPr/>
          </p:nvCxnSpPr>
          <p:spPr bwMode="auto">
            <a:xfrm rot="10800000">
              <a:off x="5791200" y="3124200"/>
              <a:ext cx="1600200" cy="685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90" name="Straight Arrow Connector 43"/>
            <p:cNvCxnSpPr>
              <a:cxnSpLocks noChangeShapeType="1"/>
            </p:cNvCxnSpPr>
            <p:nvPr/>
          </p:nvCxnSpPr>
          <p:spPr bwMode="auto">
            <a:xfrm rot="10800000" flipV="1">
              <a:off x="5791200" y="4191000"/>
              <a:ext cx="1600200" cy="838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91" name="Straight Arrow Connector 45"/>
            <p:cNvCxnSpPr>
              <a:cxnSpLocks noChangeShapeType="1"/>
            </p:cNvCxnSpPr>
            <p:nvPr/>
          </p:nvCxnSpPr>
          <p:spPr bwMode="auto">
            <a:xfrm rot="10800000">
              <a:off x="5791200" y="4267200"/>
              <a:ext cx="1600200" cy="304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92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5791200" y="4953000"/>
              <a:ext cx="1600200" cy="381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93" name="Straight Arrow Connector 49"/>
            <p:cNvCxnSpPr>
              <a:cxnSpLocks noChangeShapeType="1"/>
            </p:cNvCxnSpPr>
            <p:nvPr/>
          </p:nvCxnSpPr>
          <p:spPr bwMode="auto">
            <a:xfrm rot="10800000">
              <a:off x="5791200" y="4648200"/>
              <a:ext cx="1600200" cy="6096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51" name="Down Arrow 50"/>
            <p:cNvSpPr/>
            <p:nvPr/>
          </p:nvSpPr>
          <p:spPr bwMode="auto">
            <a:xfrm>
              <a:off x="7239000" y="1996282"/>
              <a:ext cx="484188" cy="689849"/>
            </a:xfrm>
            <a:prstGeom prst="downArrow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24202" y="1344631"/>
              <a:ext cx="2113784" cy="5795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Data entries sorted</a:t>
              </a:r>
            </a:p>
            <a:p>
              <a:pPr marL="0" marR="0" lvl="0" indent="0" algn="l" defTabSz="914400" rtl="0" eaLnBrk="0" fontAlgn="auto" latinLnBrk="0" hangingPunct="0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according to phone#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5400000">
              <a:off x="6774774" y="3817342"/>
              <a:ext cx="169521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Unclustered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Rounded Rectangular Callout 28"/>
          <p:cNvSpPr/>
          <p:nvPr/>
        </p:nvSpPr>
        <p:spPr bwMode="auto">
          <a:xfrm>
            <a:off x="2719799" y="1125711"/>
            <a:ext cx="2362200" cy="762000"/>
          </a:xfrm>
          <a:prstGeom prst="wedgeRoundRectCallout">
            <a:avLst>
              <a:gd name="adj1" fmla="val -34046"/>
              <a:gd name="adj2" fmla="val 98479"/>
              <a:gd name="adj3" fmla="val 16667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Data records sorted according to SSN</a:t>
            </a:r>
          </a:p>
        </p:txBody>
      </p:sp>
      <p:sp>
        <p:nvSpPr>
          <p:cNvPr id="16460" name="Rectangle 29"/>
          <p:cNvSpPr>
            <a:spLocks noChangeArrowheads="1"/>
          </p:cNvSpPr>
          <p:nvPr/>
        </p:nvSpPr>
        <p:spPr bwMode="auto">
          <a:xfrm rot="-5400000">
            <a:off x="961232" y="3323431"/>
            <a:ext cx="142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&lt;</a:t>
            </a:r>
            <a:r>
              <a:rPr kumimoji="0" lang="en-US" altLang="zh-TW" sz="1400" b="1" i="1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StudentID</a:t>
            </a: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, </a:t>
            </a: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rid</a:t>
            </a: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&gt; </a:t>
            </a: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23518B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662163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file can have only one clustered index &amp; alternative 1 often used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 of retrieving data record through index varies greatly based on whether index is clustered or not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(more on this later …)</a:t>
            </a:r>
          </a:p>
        </p:txBody>
      </p:sp>
    </p:spTree>
    <p:extLst>
      <p:ext uri="{BB962C8B-B14F-4D97-AF65-F5344CB8AC3E}">
        <p14:creationId xmlns:p14="http://schemas.microsoft.com/office/powerpoint/2010/main" val="2942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51863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Indexes with Composite Search Keys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550" y="1447800"/>
            <a:ext cx="4284663" cy="3616325"/>
          </a:xfrm>
        </p:spPr>
        <p:txBody>
          <a:bodyPr/>
          <a:lstStyle/>
          <a:p>
            <a:pPr marL="231775" indent="0" eaLnBrk="1" hangingPunct="1">
              <a:lnSpc>
                <a:spcPts val="3200"/>
              </a:lnSpc>
              <a:spcAft>
                <a:spcPts val="1200"/>
              </a:spcAft>
              <a:buNone/>
            </a:pPr>
            <a:r>
              <a:rPr lang="en-US" altLang="zh-TW" sz="3200" i="1" dirty="0">
                <a:solidFill>
                  <a:schemeClr val="accent2"/>
                </a:solidFill>
                <a:ea typeface="新細明體" pitchFamily="18" charset="-120"/>
              </a:rPr>
              <a:t>Composite Search Keys</a:t>
            </a:r>
            <a:r>
              <a:rPr lang="en-US" altLang="zh-TW" sz="3200" dirty="0">
                <a:solidFill>
                  <a:schemeClr val="accent2"/>
                </a:solidFill>
                <a:ea typeface="新細明體" pitchFamily="18" charset="-120"/>
              </a:rPr>
              <a:t>: </a:t>
            </a:r>
            <a:r>
              <a:rPr lang="en-US" altLang="zh-TW" sz="3200" dirty="0">
                <a:ea typeface="新細明體" pitchFamily="18" charset="-120"/>
              </a:rPr>
              <a:t>Search on a combination of fields.</a:t>
            </a:r>
          </a:p>
          <a:p>
            <a:pPr lvl="1" eaLnBrk="1" hangingPunct="1">
              <a:lnSpc>
                <a:spcPts val="2300"/>
              </a:lnSpc>
              <a:spcAft>
                <a:spcPts val="1200"/>
              </a:spcAft>
              <a:buSzPct val="75000"/>
            </a:pPr>
            <a:r>
              <a:rPr lang="en-US" altLang="zh-TW" sz="3200" dirty="0">
                <a:solidFill>
                  <a:schemeClr val="accent2"/>
                </a:solidFill>
                <a:ea typeface="新細明體" pitchFamily="18" charset="-120"/>
              </a:rPr>
              <a:t>Equality query</a:t>
            </a:r>
            <a:r>
              <a:rPr lang="en-US" altLang="zh-TW" sz="3200" dirty="0">
                <a:solidFill>
                  <a:srgbClr val="FF0000"/>
                </a:solidFill>
                <a:ea typeface="新細明體" pitchFamily="18" charset="-120"/>
              </a:rPr>
              <a:t>:</a:t>
            </a:r>
          </a:p>
          <a:p>
            <a:pPr marL="742950" lvl="2" indent="0">
              <a:lnSpc>
                <a:spcPts val="2300"/>
              </a:lnSpc>
              <a:spcAft>
                <a:spcPts val="1200"/>
              </a:spcAft>
              <a:buSzPct val="75000"/>
              <a:buNone/>
              <a:tabLst>
                <a:tab pos="628650" algn="l"/>
              </a:tabLst>
            </a:pPr>
            <a:r>
              <a:rPr lang="en-US" altLang="zh-TW" sz="2400" dirty="0">
                <a:ea typeface="新細明體" pitchFamily="18" charset="-120"/>
              </a:rPr>
              <a:t>age=21 and </a:t>
            </a:r>
            <a:r>
              <a:rPr lang="en-US" altLang="zh-TW" sz="2400" dirty="0" err="1">
                <a:ea typeface="新細明體" pitchFamily="18" charset="-120"/>
              </a:rPr>
              <a:t>sal</a:t>
            </a:r>
            <a:r>
              <a:rPr lang="en-US" altLang="zh-TW" sz="2400" dirty="0">
                <a:ea typeface="新細明體" pitchFamily="18" charset="-120"/>
              </a:rPr>
              <a:t>=80,000</a:t>
            </a:r>
            <a:endParaRPr lang="en-US" altLang="zh-TW" sz="2000" dirty="0">
              <a:ea typeface="新細明體" pitchFamily="18" charset="-120"/>
            </a:endParaRPr>
          </a:p>
          <a:p>
            <a:pPr lvl="1" eaLnBrk="1" hangingPunct="1">
              <a:lnSpc>
                <a:spcPts val="2300"/>
              </a:lnSpc>
              <a:spcAft>
                <a:spcPts val="1200"/>
              </a:spcAft>
              <a:buSzPct val="75000"/>
            </a:pPr>
            <a:r>
              <a:rPr lang="en-US" altLang="zh-TW" sz="3200" dirty="0">
                <a:solidFill>
                  <a:schemeClr val="accent2"/>
                </a:solidFill>
                <a:ea typeface="新細明體" pitchFamily="18" charset="-120"/>
              </a:rPr>
              <a:t>Range query:</a:t>
            </a:r>
            <a:r>
              <a:rPr lang="en-US" altLang="zh-TW" sz="3200" dirty="0">
                <a:ea typeface="新細明體" pitchFamily="18" charset="-120"/>
              </a:rPr>
              <a:t> </a:t>
            </a:r>
          </a:p>
          <a:p>
            <a:pPr marL="742950" lvl="2" indent="0">
              <a:lnSpc>
                <a:spcPts val="2300"/>
              </a:lnSpc>
              <a:spcAft>
                <a:spcPts val="1200"/>
              </a:spcAft>
              <a:buSzPct val="75000"/>
              <a:buNone/>
            </a:pPr>
            <a:r>
              <a:rPr lang="en-US" altLang="zh-TW" sz="2400" dirty="0">
                <a:ea typeface="新細明體" pitchFamily="18" charset="-120"/>
              </a:rPr>
              <a:t>age=21 and </a:t>
            </a:r>
            <a:r>
              <a:rPr lang="en-US" altLang="zh-TW" sz="2400" dirty="0" err="1">
                <a:ea typeface="新細明體" pitchFamily="18" charset="-120"/>
              </a:rPr>
              <a:t>sal</a:t>
            </a:r>
            <a:r>
              <a:rPr lang="en-US" altLang="zh-TW" sz="2400" dirty="0">
                <a:ea typeface="新細明體" pitchFamily="18" charset="-120"/>
              </a:rPr>
              <a:t> &gt; 80,000</a:t>
            </a:r>
            <a:endParaRPr lang="en-US" altLang="zh-TW" sz="1400" dirty="0">
              <a:ea typeface="新細明體" pitchFamily="18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73775" y="3214815"/>
            <a:ext cx="1484313" cy="2074735"/>
            <a:chOff x="6073775" y="3214815"/>
            <a:chExt cx="1484313" cy="2074735"/>
          </a:xfrm>
        </p:grpSpPr>
        <p:sp>
          <p:nvSpPr>
            <p:cNvPr id="29752" name="Freeform 57"/>
            <p:cNvSpPr>
              <a:spLocks/>
            </p:cNvSpPr>
            <p:nvPr/>
          </p:nvSpPr>
          <p:spPr bwMode="auto">
            <a:xfrm>
              <a:off x="6208713" y="3522663"/>
              <a:ext cx="1206500" cy="1200150"/>
            </a:xfrm>
            <a:custGeom>
              <a:avLst/>
              <a:gdLst>
                <a:gd name="T0" fmla="*/ 0 w 760"/>
                <a:gd name="T1" fmla="*/ 0 h 756"/>
                <a:gd name="T2" fmla="*/ 2147483647 w 760"/>
                <a:gd name="T3" fmla="*/ 0 h 756"/>
                <a:gd name="T4" fmla="*/ 2147483647 w 760"/>
                <a:gd name="T5" fmla="*/ 2147483647 h 756"/>
                <a:gd name="T6" fmla="*/ 0 w 760"/>
                <a:gd name="T7" fmla="*/ 2147483647 h 756"/>
                <a:gd name="T8" fmla="*/ 0 w 760"/>
                <a:gd name="T9" fmla="*/ 0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"/>
                <a:gd name="T16" fmla="*/ 0 h 756"/>
                <a:gd name="T17" fmla="*/ 760 w 760"/>
                <a:gd name="T18" fmla="*/ 756 h 7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" h="756">
                  <a:moveTo>
                    <a:pt x="0" y="0"/>
                  </a:moveTo>
                  <a:lnTo>
                    <a:pt x="759" y="0"/>
                  </a:lnTo>
                  <a:lnTo>
                    <a:pt x="759" y="755"/>
                  </a:lnTo>
                  <a:lnTo>
                    <a:pt x="0" y="75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53" name="Freeform 58"/>
            <p:cNvSpPr>
              <a:spLocks/>
            </p:cNvSpPr>
            <p:nvPr/>
          </p:nvSpPr>
          <p:spPr bwMode="auto">
            <a:xfrm>
              <a:off x="6208713" y="3821113"/>
              <a:ext cx="1206500" cy="1587"/>
            </a:xfrm>
            <a:custGeom>
              <a:avLst/>
              <a:gdLst>
                <a:gd name="T0" fmla="*/ 0 w 760"/>
                <a:gd name="T1" fmla="*/ 0 h 1"/>
                <a:gd name="T2" fmla="*/ 2147483647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54" name="Freeform 59"/>
            <p:cNvSpPr>
              <a:spLocks/>
            </p:cNvSpPr>
            <p:nvPr/>
          </p:nvSpPr>
          <p:spPr bwMode="auto">
            <a:xfrm>
              <a:off x="6208713" y="4121150"/>
              <a:ext cx="1206500" cy="1588"/>
            </a:xfrm>
            <a:custGeom>
              <a:avLst/>
              <a:gdLst>
                <a:gd name="T0" fmla="*/ 0 w 760"/>
                <a:gd name="T1" fmla="*/ 0 h 1"/>
                <a:gd name="T2" fmla="*/ 2147483647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55" name="Freeform 60"/>
            <p:cNvSpPr>
              <a:spLocks/>
            </p:cNvSpPr>
            <p:nvPr/>
          </p:nvSpPr>
          <p:spPr bwMode="auto">
            <a:xfrm>
              <a:off x="6208713" y="4421188"/>
              <a:ext cx="1206500" cy="1587"/>
            </a:xfrm>
            <a:custGeom>
              <a:avLst/>
              <a:gdLst>
                <a:gd name="T0" fmla="*/ 0 w 760"/>
                <a:gd name="T1" fmla="*/ 0 h 1"/>
                <a:gd name="T2" fmla="*/ 2147483647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756" name="Group 96"/>
            <p:cNvGrpSpPr>
              <a:grpSpLocks/>
            </p:cNvGrpSpPr>
            <p:nvPr/>
          </p:nvGrpSpPr>
          <p:grpSpPr bwMode="auto">
            <a:xfrm>
              <a:off x="6176963" y="3536950"/>
              <a:ext cx="1290637" cy="1205325"/>
              <a:chOff x="6391275" y="3409950"/>
              <a:chExt cx="1290637" cy="1205325"/>
            </a:xfrm>
          </p:grpSpPr>
          <p:sp>
            <p:nvSpPr>
              <p:cNvPr id="29787" name="Rectangle 54"/>
              <p:cNvSpPr>
                <a:spLocks noChangeArrowheads="1"/>
              </p:cNvSpPr>
              <p:nvPr/>
            </p:nvSpPr>
            <p:spPr bwMode="auto">
              <a:xfrm>
                <a:off x="6391275" y="4310063"/>
                <a:ext cx="48736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sue</a:t>
                </a:r>
              </a:p>
            </p:txBody>
          </p:sp>
          <p:sp>
            <p:nvSpPr>
              <p:cNvPr id="29788" name="Rectangle 55"/>
              <p:cNvSpPr>
                <a:spLocks noChangeArrowheads="1"/>
              </p:cNvSpPr>
              <p:nvPr/>
            </p:nvSpPr>
            <p:spPr bwMode="auto">
              <a:xfrm>
                <a:off x="6921500" y="4310063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charset="0"/>
                    <a:ea typeface="新細明體" panose="02020500000000000000" pitchFamily="18" charset="-120"/>
                  </a:rPr>
                  <a:t>32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789" name="Rectangle 56"/>
              <p:cNvSpPr>
                <a:spLocks noChangeArrowheads="1"/>
              </p:cNvSpPr>
              <p:nvPr/>
            </p:nvSpPr>
            <p:spPr bwMode="auto">
              <a:xfrm>
                <a:off x="7302500" y="431006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75</a:t>
                </a:r>
              </a:p>
            </p:txBody>
          </p:sp>
          <p:sp>
            <p:nvSpPr>
              <p:cNvPr id="29790" name="Rectangle 61"/>
              <p:cNvSpPr>
                <a:spLocks noChangeArrowheads="1"/>
              </p:cNvSpPr>
              <p:nvPr/>
            </p:nvSpPr>
            <p:spPr bwMode="auto">
              <a:xfrm>
                <a:off x="6391275" y="3409950"/>
                <a:ext cx="5064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bob</a:t>
                </a:r>
              </a:p>
            </p:txBody>
          </p:sp>
          <p:sp>
            <p:nvSpPr>
              <p:cNvPr id="29791" name="Rectangle 62"/>
              <p:cNvSpPr>
                <a:spLocks noChangeArrowheads="1"/>
              </p:cNvSpPr>
              <p:nvPr/>
            </p:nvSpPr>
            <p:spPr bwMode="auto">
              <a:xfrm>
                <a:off x="6391275" y="3706813"/>
                <a:ext cx="42862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cal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792" name="Rectangle 63"/>
              <p:cNvSpPr>
                <a:spLocks noChangeArrowheads="1"/>
              </p:cNvSpPr>
              <p:nvPr/>
            </p:nvSpPr>
            <p:spPr bwMode="auto">
              <a:xfrm>
                <a:off x="6391275" y="4011613"/>
                <a:ext cx="4381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joe</a:t>
                </a:r>
              </a:p>
            </p:txBody>
          </p:sp>
          <p:sp>
            <p:nvSpPr>
              <p:cNvPr id="29793" name="Rectangle 64"/>
              <p:cNvSpPr>
                <a:spLocks noChangeArrowheads="1"/>
              </p:cNvSpPr>
              <p:nvPr/>
            </p:nvSpPr>
            <p:spPr bwMode="auto">
              <a:xfrm>
                <a:off x="6921500" y="4011613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charset="0"/>
                    <a:ea typeface="新細明體" panose="02020500000000000000" pitchFamily="18" charset="-120"/>
                  </a:rPr>
                  <a:t>21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794" name="Rectangle 65"/>
              <p:cNvSpPr>
                <a:spLocks noChangeArrowheads="1"/>
              </p:cNvSpPr>
              <p:nvPr/>
            </p:nvSpPr>
            <p:spPr bwMode="auto">
              <a:xfrm>
                <a:off x="7302500" y="3409950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10</a:t>
                </a:r>
              </a:p>
            </p:txBody>
          </p:sp>
          <p:sp>
            <p:nvSpPr>
              <p:cNvPr id="29795" name="Rectangle 66"/>
              <p:cNvSpPr>
                <a:spLocks noChangeArrowheads="1"/>
              </p:cNvSpPr>
              <p:nvPr/>
            </p:nvSpPr>
            <p:spPr bwMode="auto">
              <a:xfrm>
                <a:off x="7302500" y="40116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20</a:t>
                </a:r>
              </a:p>
            </p:txBody>
          </p:sp>
          <p:sp>
            <p:nvSpPr>
              <p:cNvPr id="29796" name="Rectangle 67"/>
              <p:cNvSpPr>
                <a:spLocks noChangeArrowheads="1"/>
              </p:cNvSpPr>
              <p:nvPr/>
            </p:nvSpPr>
            <p:spPr bwMode="auto">
              <a:xfrm>
                <a:off x="7302500" y="37068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80</a:t>
                </a:r>
              </a:p>
            </p:txBody>
          </p:sp>
          <p:sp>
            <p:nvSpPr>
              <p:cNvPr id="29797" name="Rectangle 68"/>
              <p:cNvSpPr>
                <a:spLocks noChangeArrowheads="1"/>
              </p:cNvSpPr>
              <p:nvPr/>
            </p:nvSpPr>
            <p:spPr bwMode="auto">
              <a:xfrm>
                <a:off x="6921500" y="3706813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charset="0"/>
                    <a:ea typeface="新細明體" panose="02020500000000000000" pitchFamily="18" charset="-120"/>
                  </a:rPr>
                  <a:t>19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798" name="Rectangle 69"/>
              <p:cNvSpPr>
                <a:spLocks noChangeArrowheads="1"/>
              </p:cNvSpPr>
              <p:nvPr/>
            </p:nvSpPr>
            <p:spPr bwMode="auto">
              <a:xfrm>
                <a:off x="6919396" y="3409950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charset="0"/>
                    <a:ea typeface="新細明體" panose="02020500000000000000" pitchFamily="18" charset="-120"/>
                  </a:rPr>
                  <a:t>21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9757" name="Rectangle 70"/>
            <p:cNvSpPr>
              <a:spLocks noChangeArrowheads="1"/>
            </p:cNvSpPr>
            <p:nvPr/>
          </p:nvSpPr>
          <p:spPr bwMode="auto">
            <a:xfrm>
              <a:off x="6096000" y="3217863"/>
              <a:ext cx="65082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name</a:t>
              </a:r>
            </a:p>
          </p:txBody>
        </p:sp>
        <p:sp>
          <p:nvSpPr>
            <p:cNvPr id="29758" name="Rectangle 71"/>
            <p:cNvSpPr>
              <a:spLocks noChangeArrowheads="1"/>
            </p:cNvSpPr>
            <p:nvPr/>
          </p:nvSpPr>
          <p:spPr bwMode="auto">
            <a:xfrm>
              <a:off x="6675437" y="3217863"/>
              <a:ext cx="49052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age</a:t>
              </a:r>
            </a:p>
          </p:txBody>
        </p:sp>
        <p:sp>
          <p:nvSpPr>
            <p:cNvPr id="29759" name="Rectangle 72"/>
            <p:cNvSpPr>
              <a:spLocks noChangeArrowheads="1"/>
            </p:cNvSpPr>
            <p:nvPr/>
          </p:nvSpPr>
          <p:spPr bwMode="auto">
            <a:xfrm>
              <a:off x="7056120" y="3214815"/>
              <a:ext cx="43120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sal</a:t>
              </a:r>
            </a:p>
          </p:txBody>
        </p:sp>
        <p:sp>
          <p:nvSpPr>
            <p:cNvPr id="29783" name="Rectangle 93"/>
            <p:cNvSpPr>
              <a:spLocks noChangeArrowheads="1"/>
            </p:cNvSpPr>
            <p:nvPr/>
          </p:nvSpPr>
          <p:spPr bwMode="auto">
            <a:xfrm>
              <a:off x="6073775" y="4764088"/>
              <a:ext cx="1484313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itchFamily="34" charset="0"/>
                  <a:ea typeface="新細明體" panose="02020500000000000000" pitchFamily="18" charset="-120"/>
                  <a:cs typeface="+mn-cs"/>
                </a:rPr>
                <a:t>Data records</a:t>
              </a:r>
            </a:p>
            <a:p>
              <a:pPr marL="0" marR="0" lvl="0" indent="0" algn="ctr" defTabSz="914400" rtl="0" eaLnBrk="0" fontAlgn="auto" latinLnBrk="0" hangingPunct="0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itchFamily="34" charset="0"/>
                  <a:ea typeface="新細明體" panose="02020500000000000000" pitchFamily="18" charset="-120"/>
                  <a:cs typeface="+mn-cs"/>
                </a:rPr>
                <a:t>sorted by </a:t>
              </a:r>
              <a:r>
                <a:rPr kumimoji="0" lang="en-US" altLang="zh-TW" sz="1600" b="0" i="1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itchFamily="34" charset="0"/>
                  <a:ea typeface="新細明體" panose="02020500000000000000" pitchFamily="18" charset="-120"/>
                  <a:cs typeface="+mn-cs"/>
                </a:rPr>
                <a:t>name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>
              <a:off x="6705600" y="3505200"/>
              <a:ext cx="0" cy="1219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>
              <a:off x="7123113" y="3508375"/>
              <a:ext cx="0" cy="1219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4572000" y="1524000"/>
            <a:ext cx="4343400" cy="4868863"/>
            <a:chOff x="4572000" y="1524000"/>
            <a:chExt cx="4343400" cy="4868863"/>
          </a:xfrm>
        </p:grpSpPr>
        <p:sp>
          <p:nvSpPr>
            <p:cNvPr id="180" name="Freeform 36"/>
            <p:cNvSpPr>
              <a:spLocks/>
            </p:cNvSpPr>
            <p:nvPr/>
          </p:nvSpPr>
          <p:spPr bwMode="auto">
            <a:xfrm>
              <a:off x="5365750" y="3598863"/>
              <a:ext cx="844550" cy="973137"/>
            </a:xfrm>
            <a:custGeom>
              <a:avLst/>
              <a:gdLst>
                <a:gd name="T0" fmla="*/ 0 w 532"/>
                <a:gd name="T1" fmla="*/ 2147483647 h 613"/>
                <a:gd name="T2" fmla="*/ 2147483647 w 532"/>
                <a:gd name="T3" fmla="*/ 0 h 613"/>
                <a:gd name="T4" fmla="*/ 0 w 532"/>
                <a:gd name="T5" fmla="*/ 2147483647 h 613"/>
                <a:gd name="T6" fmla="*/ 0 60000 65536"/>
                <a:gd name="T7" fmla="*/ 0 60000 65536"/>
                <a:gd name="T8" fmla="*/ 0 60000 65536"/>
                <a:gd name="T9" fmla="*/ 0 w 532"/>
                <a:gd name="T10" fmla="*/ 0 h 613"/>
                <a:gd name="T11" fmla="*/ 532 w 532"/>
                <a:gd name="T12" fmla="*/ 613 h 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" h="613">
                  <a:moveTo>
                    <a:pt x="0" y="612"/>
                  </a:moveTo>
                  <a:lnTo>
                    <a:pt x="531" y="0"/>
                  </a:lnTo>
                  <a:lnTo>
                    <a:pt x="0" y="61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52"/>
            <p:cNvSpPr>
              <a:spLocks/>
            </p:cNvSpPr>
            <p:nvPr/>
          </p:nvSpPr>
          <p:spPr bwMode="auto">
            <a:xfrm>
              <a:off x="7413625" y="3898900"/>
              <a:ext cx="841375" cy="1573213"/>
            </a:xfrm>
            <a:custGeom>
              <a:avLst/>
              <a:gdLst>
                <a:gd name="T0" fmla="*/ 2147483647 w 530"/>
                <a:gd name="T1" fmla="*/ 2147483647 h 991"/>
                <a:gd name="T2" fmla="*/ 0 w 530"/>
                <a:gd name="T3" fmla="*/ 0 h 991"/>
                <a:gd name="T4" fmla="*/ 2147483647 w 530"/>
                <a:gd name="T5" fmla="*/ 2147483647 h 991"/>
                <a:gd name="T6" fmla="*/ 0 60000 65536"/>
                <a:gd name="T7" fmla="*/ 0 60000 65536"/>
                <a:gd name="T8" fmla="*/ 0 60000 65536"/>
                <a:gd name="T9" fmla="*/ 0 w 530"/>
                <a:gd name="T10" fmla="*/ 0 h 991"/>
                <a:gd name="T11" fmla="*/ 530 w 530"/>
                <a:gd name="T12" fmla="*/ 991 h 9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0" h="991">
                  <a:moveTo>
                    <a:pt x="529" y="990"/>
                  </a:moveTo>
                  <a:lnTo>
                    <a:pt x="0" y="0"/>
                  </a:lnTo>
                  <a:lnTo>
                    <a:pt x="529" y="9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4572000" y="1524000"/>
              <a:ext cx="4343400" cy="4868863"/>
              <a:chOff x="4572000" y="1524000"/>
              <a:chExt cx="4343400" cy="4868863"/>
            </a:xfrm>
          </p:grpSpPr>
          <p:sp>
            <p:nvSpPr>
              <p:cNvPr id="184" name="Rectangle 94"/>
              <p:cNvSpPr>
                <a:spLocks noChangeArrowheads="1"/>
              </p:cNvSpPr>
              <p:nvPr/>
            </p:nvSpPr>
            <p:spPr bwMode="auto">
              <a:xfrm>
                <a:off x="4572000" y="5867400"/>
                <a:ext cx="1890713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Data entries in index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sorted by </a:t>
                </a:r>
                <a:r>
                  <a:rPr kumimoji="0" lang="en-US" altLang="zh-TW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&lt;</a:t>
                </a:r>
                <a:r>
                  <a:rPr kumimoji="0" lang="en-US" altLang="zh-TW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sal,age</a:t>
                </a:r>
                <a:r>
                  <a:rPr kumimoji="0" lang="en-US" altLang="zh-TW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&gt;</a:t>
                </a:r>
              </a:p>
            </p:txBody>
          </p:sp>
          <p:sp>
            <p:nvSpPr>
              <p:cNvPr id="185" name="Rectangle 95"/>
              <p:cNvSpPr>
                <a:spLocks noChangeArrowheads="1"/>
              </p:cNvSpPr>
              <p:nvPr/>
            </p:nvSpPr>
            <p:spPr bwMode="auto">
              <a:xfrm>
                <a:off x="7464425" y="5867400"/>
                <a:ext cx="1450975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Data entries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sorted by </a:t>
                </a:r>
                <a:r>
                  <a:rPr kumimoji="0" lang="en-US" altLang="zh-TW" sz="1600" b="0" i="1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&lt;sal&gt;</a:t>
                </a:r>
              </a:p>
            </p:txBody>
          </p:sp>
          <p:sp>
            <p:nvSpPr>
              <p:cNvPr id="186" name="Freeform 6"/>
              <p:cNvSpPr>
                <a:spLocks/>
              </p:cNvSpPr>
              <p:nvPr/>
            </p:nvSpPr>
            <p:spPr bwMode="auto">
              <a:xfrm>
                <a:off x="4765675" y="4421188"/>
                <a:ext cx="723900" cy="1201737"/>
              </a:xfrm>
              <a:custGeom>
                <a:avLst/>
                <a:gdLst>
                  <a:gd name="T0" fmla="*/ 0 w 456"/>
                  <a:gd name="T1" fmla="*/ 0 h 757"/>
                  <a:gd name="T2" fmla="*/ 2147483647 w 456"/>
                  <a:gd name="T3" fmla="*/ 0 h 757"/>
                  <a:gd name="T4" fmla="*/ 2147483647 w 456"/>
                  <a:gd name="T5" fmla="*/ 2147483647 h 757"/>
                  <a:gd name="T6" fmla="*/ 0 w 456"/>
                  <a:gd name="T7" fmla="*/ 2147483647 h 757"/>
                  <a:gd name="T8" fmla="*/ 0 w 456"/>
                  <a:gd name="T9" fmla="*/ 0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757"/>
                  <a:gd name="T17" fmla="*/ 456 w 45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757">
                    <a:moveTo>
                      <a:pt x="0" y="0"/>
                    </a:moveTo>
                    <a:lnTo>
                      <a:pt x="455" y="0"/>
                    </a:lnTo>
                    <a:lnTo>
                      <a:pt x="455" y="756"/>
                    </a:lnTo>
                    <a:lnTo>
                      <a:pt x="0" y="75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7"/>
              <p:cNvSpPr>
                <a:spLocks/>
              </p:cNvSpPr>
              <p:nvPr/>
            </p:nvSpPr>
            <p:spPr bwMode="auto">
              <a:xfrm>
                <a:off x="4765675" y="472122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8"/>
              <p:cNvSpPr>
                <a:spLocks/>
              </p:cNvSpPr>
              <p:nvPr/>
            </p:nvSpPr>
            <p:spPr bwMode="auto">
              <a:xfrm>
                <a:off x="4765675" y="5022850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9"/>
              <p:cNvSpPr>
                <a:spLocks/>
              </p:cNvSpPr>
              <p:nvPr/>
            </p:nvSpPr>
            <p:spPr bwMode="auto">
              <a:xfrm>
                <a:off x="4765675" y="5319713"/>
                <a:ext cx="723900" cy="1587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0"/>
              <p:cNvSpPr>
                <a:spLocks/>
              </p:cNvSpPr>
              <p:nvPr/>
            </p:nvSpPr>
            <p:spPr bwMode="auto">
              <a:xfrm>
                <a:off x="4765675" y="2622550"/>
                <a:ext cx="723900" cy="1200150"/>
              </a:xfrm>
              <a:custGeom>
                <a:avLst/>
                <a:gdLst>
                  <a:gd name="T0" fmla="*/ 0 w 456"/>
                  <a:gd name="T1" fmla="*/ 0 h 756"/>
                  <a:gd name="T2" fmla="*/ 2147483647 w 456"/>
                  <a:gd name="T3" fmla="*/ 0 h 756"/>
                  <a:gd name="T4" fmla="*/ 2147483647 w 456"/>
                  <a:gd name="T5" fmla="*/ 2147483647 h 756"/>
                  <a:gd name="T6" fmla="*/ 0 w 456"/>
                  <a:gd name="T7" fmla="*/ 2147483647 h 756"/>
                  <a:gd name="T8" fmla="*/ 0 w 456"/>
                  <a:gd name="T9" fmla="*/ 0 h 7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756"/>
                  <a:gd name="T17" fmla="*/ 456 w 456"/>
                  <a:gd name="T18" fmla="*/ 756 h 7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756">
                    <a:moveTo>
                      <a:pt x="0" y="0"/>
                    </a:moveTo>
                    <a:lnTo>
                      <a:pt x="455" y="0"/>
                    </a:lnTo>
                    <a:lnTo>
                      <a:pt x="455" y="755"/>
                    </a:lnTo>
                    <a:lnTo>
                      <a:pt x="0" y="75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4"/>
              <p:cNvSpPr>
                <a:spLocks/>
              </p:cNvSpPr>
              <p:nvPr/>
            </p:nvSpPr>
            <p:spPr bwMode="auto">
              <a:xfrm>
                <a:off x="8121650" y="2622550"/>
                <a:ext cx="723900" cy="1200150"/>
              </a:xfrm>
              <a:custGeom>
                <a:avLst/>
                <a:gdLst>
                  <a:gd name="T0" fmla="*/ 0 w 456"/>
                  <a:gd name="T1" fmla="*/ 0 h 756"/>
                  <a:gd name="T2" fmla="*/ 2147483647 w 456"/>
                  <a:gd name="T3" fmla="*/ 0 h 756"/>
                  <a:gd name="T4" fmla="*/ 2147483647 w 456"/>
                  <a:gd name="T5" fmla="*/ 2147483647 h 756"/>
                  <a:gd name="T6" fmla="*/ 0 w 456"/>
                  <a:gd name="T7" fmla="*/ 2147483647 h 756"/>
                  <a:gd name="T8" fmla="*/ 0 w 456"/>
                  <a:gd name="T9" fmla="*/ 0 h 7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756"/>
                  <a:gd name="T17" fmla="*/ 456 w 456"/>
                  <a:gd name="T18" fmla="*/ 756 h 7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756">
                    <a:moveTo>
                      <a:pt x="0" y="0"/>
                    </a:moveTo>
                    <a:lnTo>
                      <a:pt x="455" y="0"/>
                    </a:lnTo>
                    <a:lnTo>
                      <a:pt x="455" y="755"/>
                    </a:lnTo>
                    <a:lnTo>
                      <a:pt x="0" y="75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5"/>
              <p:cNvSpPr>
                <a:spLocks/>
              </p:cNvSpPr>
              <p:nvPr/>
            </p:nvSpPr>
            <p:spPr bwMode="auto">
              <a:xfrm>
                <a:off x="8121650" y="292417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6"/>
              <p:cNvSpPr>
                <a:spLocks/>
              </p:cNvSpPr>
              <p:nvPr/>
            </p:nvSpPr>
            <p:spPr bwMode="auto">
              <a:xfrm>
                <a:off x="8121650" y="322262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7"/>
              <p:cNvSpPr>
                <a:spLocks/>
              </p:cNvSpPr>
              <p:nvPr/>
            </p:nvSpPr>
            <p:spPr bwMode="auto">
              <a:xfrm>
                <a:off x="8121650" y="3522663"/>
                <a:ext cx="723900" cy="1587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8"/>
              <p:cNvSpPr>
                <a:spLocks/>
              </p:cNvSpPr>
              <p:nvPr/>
            </p:nvSpPr>
            <p:spPr bwMode="auto">
              <a:xfrm>
                <a:off x="8132763" y="4421188"/>
                <a:ext cx="723900" cy="1201737"/>
              </a:xfrm>
              <a:custGeom>
                <a:avLst/>
                <a:gdLst>
                  <a:gd name="T0" fmla="*/ 0 w 456"/>
                  <a:gd name="T1" fmla="*/ 0 h 757"/>
                  <a:gd name="T2" fmla="*/ 2147483647 w 456"/>
                  <a:gd name="T3" fmla="*/ 0 h 757"/>
                  <a:gd name="T4" fmla="*/ 2147483647 w 456"/>
                  <a:gd name="T5" fmla="*/ 2147483647 h 757"/>
                  <a:gd name="T6" fmla="*/ 0 w 456"/>
                  <a:gd name="T7" fmla="*/ 2147483647 h 757"/>
                  <a:gd name="T8" fmla="*/ 0 w 456"/>
                  <a:gd name="T9" fmla="*/ 0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757"/>
                  <a:gd name="T17" fmla="*/ 456 w 45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757">
                    <a:moveTo>
                      <a:pt x="0" y="0"/>
                    </a:moveTo>
                    <a:lnTo>
                      <a:pt x="455" y="0"/>
                    </a:lnTo>
                    <a:lnTo>
                      <a:pt x="455" y="756"/>
                    </a:lnTo>
                    <a:lnTo>
                      <a:pt x="0" y="75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19"/>
              <p:cNvSpPr>
                <a:spLocks/>
              </p:cNvSpPr>
              <p:nvPr/>
            </p:nvSpPr>
            <p:spPr bwMode="auto">
              <a:xfrm>
                <a:off x="8132763" y="472122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20"/>
              <p:cNvSpPr>
                <a:spLocks/>
              </p:cNvSpPr>
              <p:nvPr/>
            </p:nvSpPr>
            <p:spPr bwMode="auto">
              <a:xfrm>
                <a:off x="8132763" y="5022850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21"/>
              <p:cNvSpPr>
                <a:spLocks/>
              </p:cNvSpPr>
              <p:nvPr/>
            </p:nvSpPr>
            <p:spPr bwMode="auto">
              <a:xfrm>
                <a:off x="8132763" y="5319713"/>
                <a:ext cx="723900" cy="1587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22"/>
              <p:cNvSpPr>
                <a:spLocks/>
              </p:cNvSpPr>
              <p:nvPr/>
            </p:nvSpPr>
            <p:spPr bwMode="auto">
              <a:xfrm>
                <a:off x="5365750" y="2773363"/>
                <a:ext cx="844550" cy="1127125"/>
              </a:xfrm>
              <a:custGeom>
                <a:avLst/>
                <a:gdLst>
                  <a:gd name="T0" fmla="*/ 0 w 532"/>
                  <a:gd name="T1" fmla="*/ 0 h 710"/>
                  <a:gd name="T2" fmla="*/ 2147483647 w 532"/>
                  <a:gd name="T3" fmla="*/ 2147483647 h 710"/>
                  <a:gd name="T4" fmla="*/ 0 w 532"/>
                  <a:gd name="T5" fmla="*/ 0 h 710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710"/>
                  <a:gd name="T11" fmla="*/ 532 w 532"/>
                  <a:gd name="T12" fmla="*/ 710 h 7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710">
                    <a:moveTo>
                      <a:pt x="0" y="0"/>
                    </a:moveTo>
                    <a:lnTo>
                      <a:pt x="531" y="70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23"/>
              <p:cNvSpPr>
                <a:spLocks/>
              </p:cNvSpPr>
              <p:nvPr/>
            </p:nvSpPr>
            <p:spPr bwMode="auto">
              <a:xfrm>
                <a:off x="6126163" y="3789363"/>
                <a:ext cx="84137" cy="111125"/>
              </a:xfrm>
              <a:custGeom>
                <a:avLst/>
                <a:gdLst>
                  <a:gd name="T0" fmla="*/ 2147483647 w 53"/>
                  <a:gd name="T1" fmla="*/ 0 h 70"/>
                  <a:gd name="T2" fmla="*/ 2147483647 w 53"/>
                  <a:gd name="T3" fmla="*/ 2147483647 h 70"/>
                  <a:gd name="T4" fmla="*/ 0 w 53"/>
                  <a:gd name="T5" fmla="*/ 2147483647 h 70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70"/>
                  <a:gd name="T11" fmla="*/ 53 w 53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70">
                    <a:moveTo>
                      <a:pt x="22" y="0"/>
                    </a:moveTo>
                    <a:lnTo>
                      <a:pt x="52" y="69"/>
                    </a:lnTo>
                    <a:lnTo>
                      <a:pt x="0" y="2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4"/>
              <p:cNvSpPr>
                <a:spLocks/>
              </p:cNvSpPr>
              <p:nvPr/>
            </p:nvSpPr>
            <p:spPr bwMode="auto">
              <a:xfrm>
                <a:off x="5365750" y="3071813"/>
                <a:ext cx="844550" cy="528637"/>
              </a:xfrm>
              <a:custGeom>
                <a:avLst/>
                <a:gdLst>
                  <a:gd name="T0" fmla="*/ 0 w 532"/>
                  <a:gd name="T1" fmla="*/ 0 h 333"/>
                  <a:gd name="T2" fmla="*/ 2147483647 w 532"/>
                  <a:gd name="T3" fmla="*/ 2147483647 h 333"/>
                  <a:gd name="T4" fmla="*/ 0 w 532"/>
                  <a:gd name="T5" fmla="*/ 0 h 333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333"/>
                  <a:gd name="T11" fmla="*/ 532 w 532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333">
                    <a:moveTo>
                      <a:pt x="0" y="0"/>
                    </a:moveTo>
                    <a:lnTo>
                      <a:pt x="531" y="33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5"/>
              <p:cNvSpPr>
                <a:spLocks/>
              </p:cNvSpPr>
              <p:nvPr/>
            </p:nvSpPr>
            <p:spPr bwMode="auto">
              <a:xfrm>
                <a:off x="6111875" y="3516313"/>
                <a:ext cx="98425" cy="84137"/>
              </a:xfrm>
              <a:custGeom>
                <a:avLst/>
                <a:gdLst>
                  <a:gd name="T0" fmla="*/ 2147483647 w 62"/>
                  <a:gd name="T1" fmla="*/ 0 h 53"/>
                  <a:gd name="T2" fmla="*/ 2147483647 w 62"/>
                  <a:gd name="T3" fmla="*/ 2147483647 h 53"/>
                  <a:gd name="T4" fmla="*/ 0 w 62"/>
                  <a:gd name="T5" fmla="*/ 2147483647 h 53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3"/>
                  <a:gd name="T11" fmla="*/ 62 w 62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3">
                    <a:moveTo>
                      <a:pt x="14" y="0"/>
                    </a:moveTo>
                    <a:lnTo>
                      <a:pt x="61" y="52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26"/>
              <p:cNvSpPr>
                <a:spLocks/>
              </p:cNvSpPr>
              <p:nvPr/>
            </p:nvSpPr>
            <p:spPr bwMode="auto">
              <a:xfrm>
                <a:off x="5365750" y="3375025"/>
                <a:ext cx="844550" cy="822325"/>
              </a:xfrm>
              <a:custGeom>
                <a:avLst/>
                <a:gdLst>
                  <a:gd name="T0" fmla="*/ 0 w 532"/>
                  <a:gd name="T1" fmla="*/ 0 h 518"/>
                  <a:gd name="T2" fmla="*/ 2147483647 w 532"/>
                  <a:gd name="T3" fmla="*/ 2147483647 h 518"/>
                  <a:gd name="T4" fmla="*/ 0 w 532"/>
                  <a:gd name="T5" fmla="*/ 0 h 518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518"/>
                  <a:gd name="T11" fmla="*/ 532 w 532"/>
                  <a:gd name="T12" fmla="*/ 518 h 5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518">
                    <a:moveTo>
                      <a:pt x="0" y="0"/>
                    </a:moveTo>
                    <a:lnTo>
                      <a:pt x="531" y="51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27"/>
              <p:cNvSpPr>
                <a:spLocks/>
              </p:cNvSpPr>
              <p:nvPr/>
            </p:nvSpPr>
            <p:spPr bwMode="auto">
              <a:xfrm>
                <a:off x="6118225" y="4098925"/>
                <a:ext cx="92075" cy="98425"/>
              </a:xfrm>
              <a:custGeom>
                <a:avLst/>
                <a:gdLst>
                  <a:gd name="T0" fmla="*/ 2147483647 w 58"/>
                  <a:gd name="T1" fmla="*/ 0 h 62"/>
                  <a:gd name="T2" fmla="*/ 2147483647 w 58"/>
                  <a:gd name="T3" fmla="*/ 2147483647 h 62"/>
                  <a:gd name="T4" fmla="*/ 0 w 58"/>
                  <a:gd name="T5" fmla="*/ 2147483647 h 62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62"/>
                  <a:gd name="T11" fmla="*/ 58 w 58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62">
                    <a:moveTo>
                      <a:pt x="18" y="0"/>
                    </a:moveTo>
                    <a:lnTo>
                      <a:pt x="57" y="61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28"/>
              <p:cNvSpPr>
                <a:spLocks/>
              </p:cNvSpPr>
              <p:nvPr/>
            </p:nvSpPr>
            <p:spPr bwMode="auto">
              <a:xfrm>
                <a:off x="5365750" y="3675063"/>
                <a:ext cx="844550" cy="822325"/>
              </a:xfrm>
              <a:custGeom>
                <a:avLst/>
                <a:gdLst>
                  <a:gd name="T0" fmla="*/ 0 w 532"/>
                  <a:gd name="T1" fmla="*/ 0 h 518"/>
                  <a:gd name="T2" fmla="*/ 2147483647 w 532"/>
                  <a:gd name="T3" fmla="*/ 2147483647 h 518"/>
                  <a:gd name="T4" fmla="*/ 0 w 532"/>
                  <a:gd name="T5" fmla="*/ 0 h 518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518"/>
                  <a:gd name="T11" fmla="*/ 532 w 532"/>
                  <a:gd name="T12" fmla="*/ 518 h 5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518">
                    <a:moveTo>
                      <a:pt x="0" y="0"/>
                    </a:moveTo>
                    <a:lnTo>
                      <a:pt x="531" y="51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9"/>
              <p:cNvSpPr>
                <a:spLocks/>
              </p:cNvSpPr>
              <p:nvPr/>
            </p:nvSpPr>
            <p:spPr bwMode="auto">
              <a:xfrm>
                <a:off x="6118225" y="4402138"/>
                <a:ext cx="92075" cy="95250"/>
              </a:xfrm>
              <a:custGeom>
                <a:avLst/>
                <a:gdLst>
                  <a:gd name="T0" fmla="*/ 2147483647 w 58"/>
                  <a:gd name="T1" fmla="*/ 0 h 60"/>
                  <a:gd name="T2" fmla="*/ 2147483647 w 58"/>
                  <a:gd name="T3" fmla="*/ 2147483647 h 60"/>
                  <a:gd name="T4" fmla="*/ 0 w 58"/>
                  <a:gd name="T5" fmla="*/ 2147483647 h 60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60"/>
                  <a:gd name="T11" fmla="*/ 58 w 5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60">
                    <a:moveTo>
                      <a:pt x="18" y="0"/>
                    </a:moveTo>
                    <a:lnTo>
                      <a:pt x="57" y="59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30"/>
              <p:cNvSpPr>
                <a:spLocks/>
              </p:cNvSpPr>
              <p:nvPr/>
            </p:nvSpPr>
            <p:spPr bwMode="auto">
              <a:xfrm>
                <a:off x="5365750" y="4273550"/>
                <a:ext cx="844550" cy="601663"/>
              </a:xfrm>
              <a:custGeom>
                <a:avLst/>
                <a:gdLst>
                  <a:gd name="T0" fmla="*/ 0 w 532"/>
                  <a:gd name="T1" fmla="*/ 2147483647 h 379"/>
                  <a:gd name="T2" fmla="*/ 2147483647 w 532"/>
                  <a:gd name="T3" fmla="*/ 0 h 379"/>
                  <a:gd name="T4" fmla="*/ 0 w 532"/>
                  <a:gd name="T5" fmla="*/ 2147483647 h 379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379"/>
                  <a:gd name="T11" fmla="*/ 532 w 532"/>
                  <a:gd name="T12" fmla="*/ 379 h 3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379">
                    <a:moveTo>
                      <a:pt x="0" y="378"/>
                    </a:moveTo>
                    <a:lnTo>
                      <a:pt x="531" y="0"/>
                    </a:lnTo>
                    <a:lnTo>
                      <a:pt x="0" y="37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31"/>
              <p:cNvSpPr>
                <a:spLocks/>
              </p:cNvSpPr>
              <p:nvPr/>
            </p:nvSpPr>
            <p:spPr bwMode="auto">
              <a:xfrm>
                <a:off x="6113463" y="4273550"/>
                <a:ext cx="96837" cy="88900"/>
              </a:xfrm>
              <a:custGeom>
                <a:avLst/>
                <a:gdLst>
                  <a:gd name="T0" fmla="*/ 0 w 61"/>
                  <a:gd name="T1" fmla="*/ 2147483647 h 56"/>
                  <a:gd name="T2" fmla="*/ 2147483647 w 61"/>
                  <a:gd name="T3" fmla="*/ 0 h 56"/>
                  <a:gd name="T4" fmla="*/ 2147483647 w 61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56"/>
                  <a:gd name="T11" fmla="*/ 61 w 6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56">
                    <a:moveTo>
                      <a:pt x="0" y="22"/>
                    </a:moveTo>
                    <a:lnTo>
                      <a:pt x="60" y="0"/>
                    </a:lnTo>
                    <a:lnTo>
                      <a:pt x="15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32"/>
              <p:cNvSpPr>
                <a:spLocks/>
              </p:cNvSpPr>
              <p:nvPr/>
            </p:nvSpPr>
            <p:spPr bwMode="auto">
              <a:xfrm>
                <a:off x="5365750" y="4648200"/>
                <a:ext cx="844550" cy="523875"/>
              </a:xfrm>
              <a:custGeom>
                <a:avLst/>
                <a:gdLst>
                  <a:gd name="T0" fmla="*/ 0 w 532"/>
                  <a:gd name="T1" fmla="*/ 2147483647 h 330"/>
                  <a:gd name="T2" fmla="*/ 2147483647 w 532"/>
                  <a:gd name="T3" fmla="*/ 0 h 330"/>
                  <a:gd name="T4" fmla="*/ 0 w 532"/>
                  <a:gd name="T5" fmla="*/ 2147483647 h 330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330"/>
                  <a:gd name="T11" fmla="*/ 532 w 532"/>
                  <a:gd name="T12" fmla="*/ 330 h 3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330">
                    <a:moveTo>
                      <a:pt x="0" y="329"/>
                    </a:moveTo>
                    <a:lnTo>
                      <a:pt x="531" y="0"/>
                    </a:lnTo>
                    <a:lnTo>
                      <a:pt x="0" y="3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33"/>
              <p:cNvSpPr>
                <a:spLocks/>
              </p:cNvSpPr>
              <p:nvPr/>
            </p:nvSpPr>
            <p:spPr bwMode="auto">
              <a:xfrm>
                <a:off x="6111875" y="4648200"/>
                <a:ext cx="98425" cy="80963"/>
              </a:xfrm>
              <a:custGeom>
                <a:avLst/>
                <a:gdLst>
                  <a:gd name="T0" fmla="*/ 0 w 62"/>
                  <a:gd name="T1" fmla="*/ 2147483647 h 51"/>
                  <a:gd name="T2" fmla="*/ 2147483647 w 62"/>
                  <a:gd name="T3" fmla="*/ 0 h 51"/>
                  <a:gd name="T4" fmla="*/ 2147483647 w 62"/>
                  <a:gd name="T5" fmla="*/ 2147483647 h 51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1"/>
                  <a:gd name="T11" fmla="*/ 62 w 62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1">
                    <a:moveTo>
                      <a:pt x="0" y="17"/>
                    </a:moveTo>
                    <a:lnTo>
                      <a:pt x="61" y="0"/>
                    </a:lnTo>
                    <a:lnTo>
                      <a:pt x="14" y="5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34"/>
              <p:cNvSpPr>
                <a:spLocks/>
              </p:cNvSpPr>
              <p:nvPr/>
            </p:nvSpPr>
            <p:spPr bwMode="auto">
              <a:xfrm>
                <a:off x="5365750" y="3898900"/>
                <a:ext cx="844550" cy="1573213"/>
              </a:xfrm>
              <a:custGeom>
                <a:avLst/>
                <a:gdLst>
                  <a:gd name="T0" fmla="*/ 0 w 532"/>
                  <a:gd name="T1" fmla="*/ 2147483647 h 991"/>
                  <a:gd name="T2" fmla="*/ 2147483647 w 532"/>
                  <a:gd name="T3" fmla="*/ 0 h 991"/>
                  <a:gd name="T4" fmla="*/ 0 w 532"/>
                  <a:gd name="T5" fmla="*/ 2147483647 h 991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991"/>
                  <a:gd name="T11" fmla="*/ 532 w 532"/>
                  <a:gd name="T12" fmla="*/ 991 h 9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991">
                    <a:moveTo>
                      <a:pt x="0" y="990"/>
                    </a:moveTo>
                    <a:lnTo>
                      <a:pt x="531" y="0"/>
                    </a:lnTo>
                    <a:lnTo>
                      <a:pt x="0" y="9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35"/>
              <p:cNvSpPr>
                <a:spLocks/>
              </p:cNvSpPr>
              <p:nvPr/>
            </p:nvSpPr>
            <p:spPr bwMode="auto">
              <a:xfrm>
                <a:off x="6135688" y="3898900"/>
                <a:ext cx="74612" cy="119063"/>
              </a:xfrm>
              <a:custGeom>
                <a:avLst/>
                <a:gdLst>
                  <a:gd name="T0" fmla="*/ 0 w 47"/>
                  <a:gd name="T1" fmla="*/ 2147483647 h 75"/>
                  <a:gd name="T2" fmla="*/ 2147483647 w 47"/>
                  <a:gd name="T3" fmla="*/ 0 h 75"/>
                  <a:gd name="T4" fmla="*/ 2147483647 w 47"/>
                  <a:gd name="T5" fmla="*/ 2147483647 h 75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75"/>
                  <a:gd name="T11" fmla="*/ 47 w 47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75">
                    <a:moveTo>
                      <a:pt x="0" y="52"/>
                    </a:moveTo>
                    <a:lnTo>
                      <a:pt x="46" y="0"/>
                    </a:lnTo>
                    <a:lnTo>
                      <a:pt x="25" y="7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37"/>
              <p:cNvSpPr>
                <a:spLocks/>
              </p:cNvSpPr>
              <p:nvPr/>
            </p:nvSpPr>
            <p:spPr bwMode="auto">
              <a:xfrm>
                <a:off x="6122988" y="3598863"/>
                <a:ext cx="87312" cy="103187"/>
              </a:xfrm>
              <a:custGeom>
                <a:avLst/>
                <a:gdLst>
                  <a:gd name="T0" fmla="*/ 0 w 55"/>
                  <a:gd name="T1" fmla="*/ 2147483647 h 65"/>
                  <a:gd name="T2" fmla="*/ 2147483647 w 55"/>
                  <a:gd name="T3" fmla="*/ 0 h 65"/>
                  <a:gd name="T4" fmla="*/ 2147483647 w 55"/>
                  <a:gd name="T5" fmla="*/ 2147483647 h 65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65"/>
                  <a:gd name="T11" fmla="*/ 55 w 55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65">
                    <a:moveTo>
                      <a:pt x="0" y="36"/>
                    </a:moveTo>
                    <a:lnTo>
                      <a:pt x="54" y="0"/>
                    </a:lnTo>
                    <a:lnTo>
                      <a:pt x="20" y="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38"/>
              <p:cNvSpPr>
                <a:spLocks/>
              </p:cNvSpPr>
              <p:nvPr/>
            </p:nvSpPr>
            <p:spPr bwMode="auto">
              <a:xfrm>
                <a:off x="7413625" y="2773363"/>
                <a:ext cx="841375" cy="1127125"/>
              </a:xfrm>
              <a:custGeom>
                <a:avLst/>
                <a:gdLst>
                  <a:gd name="T0" fmla="*/ 2147483647 w 530"/>
                  <a:gd name="T1" fmla="*/ 0 h 710"/>
                  <a:gd name="T2" fmla="*/ 0 w 530"/>
                  <a:gd name="T3" fmla="*/ 2147483647 h 710"/>
                  <a:gd name="T4" fmla="*/ 2147483647 w 530"/>
                  <a:gd name="T5" fmla="*/ 0 h 710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710"/>
                  <a:gd name="T11" fmla="*/ 530 w 530"/>
                  <a:gd name="T12" fmla="*/ 710 h 7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710">
                    <a:moveTo>
                      <a:pt x="529" y="0"/>
                    </a:moveTo>
                    <a:lnTo>
                      <a:pt x="0" y="709"/>
                    </a:lnTo>
                    <a:lnTo>
                      <a:pt x="5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39"/>
              <p:cNvSpPr>
                <a:spLocks/>
              </p:cNvSpPr>
              <p:nvPr/>
            </p:nvSpPr>
            <p:spPr bwMode="auto">
              <a:xfrm>
                <a:off x="7413625" y="3789363"/>
                <a:ext cx="82550" cy="111125"/>
              </a:xfrm>
              <a:custGeom>
                <a:avLst/>
                <a:gdLst>
                  <a:gd name="T0" fmla="*/ 2147483647 w 52"/>
                  <a:gd name="T1" fmla="*/ 2147483647 h 70"/>
                  <a:gd name="T2" fmla="*/ 0 w 52"/>
                  <a:gd name="T3" fmla="*/ 2147483647 h 70"/>
                  <a:gd name="T4" fmla="*/ 2147483647 w 52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70"/>
                  <a:gd name="T11" fmla="*/ 52 w 52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70">
                    <a:moveTo>
                      <a:pt x="51" y="26"/>
                    </a:moveTo>
                    <a:lnTo>
                      <a:pt x="0" y="69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40"/>
              <p:cNvSpPr>
                <a:spLocks/>
              </p:cNvSpPr>
              <p:nvPr/>
            </p:nvSpPr>
            <p:spPr bwMode="auto">
              <a:xfrm>
                <a:off x="7413625" y="3071813"/>
                <a:ext cx="841375" cy="528637"/>
              </a:xfrm>
              <a:custGeom>
                <a:avLst/>
                <a:gdLst>
                  <a:gd name="T0" fmla="*/ 2147483647 w 530"/>
                  <a:gd name="T1" fmla="*/ 0 h 333"/>
                  <a:gd name="T2" fmla="*/ 0 w 530"/>
                  <a:gd name="T3" fmla="*/ 2147483647 h 333"/>
                  <a:gd name="T4" fmla="*/ 2147483647 w 530"/>
                  <a:gd name="T5" fmla="*/ 0 h 333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333"/>
                  <a:gd name="T11" fmla="*/ 530 w 530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333">
                    <a:moveTo>
                      <a:pt x="529" y="0"/>
                    </a:moveTo>
                    <a:lnTo>
                      <a:pt x="0" y="332"/>
                    </a:lnTo>
                    <a:lnTo>
                      <a:pt x="5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41"/>
              <p:cNvSpPr>
                <a:spLocks/>
              </p:cNvSpPr>
              <p:nvPr/>
            </p:nvSpPr>
            <p:spPr bwMode="auto">
              <a:xfrm>
                <a:off x="7413625" y="3516313"/>
                <a:ext cx="96838" cy="84137"/>
              </a:xfrm>
              <a:custGeom>
                <a:avLst/>
                <a:gdLst>
                  <a:gd name="T0" fmla="*/ 2147483647 w 61"/>
                  <a:gd name="T1" fmla="*/ 2147483647 h 53"/>
                  <a:gd name="T2" fmla="*/ 0 w 61"/>
                  <a:gd name="T3" fmla="*/ 2147483647 h 53"/>
                  <a:gd name="T4" fmla="*/ 2147483647 w 61"/>
                  <a:gd name="T5" fmla="*/ 0 h 53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53"/>
                  <a:gd name="T11" fmla="*/ 61 w 61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53">
                    <a:moveTo>
                      <a:pt x="60" y="35"/>
                    </a:moveTo>
                    <a:lnTo>
                      <a:pt x="0" y="52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42"/>
              <p:cNvSpPr>
                <a:spLocks/>
              </p:cNvSpPr>
              <p:nvPr/>
            </p:nvSpPr>
            <p:spPr bwMode="auto">
              <a:xfrm>
                <a:off x="7413625" y="3375025"/>
                <a:ext cx="841375" cy="822325"/>
              </a:xfrm>
              <a:custGeom>
                <a:avLst/>
                <a:gdLst>
                  <a:gd name="T0" fmla="*/ 2147483647 w 530"/>
                  <a:gd name="T1" fmla="*/ 0 h 518"/>
                  <a:gd name="T2" fmla="*/ 0 w 530"/>
                  <a:gd name="T3" fmla="*/ 2147483647 h 518"/>
                  <a:gd name="T4" fmla="*/ 2147483647 w 530"/>
                  <a:gd name="T5" fmla="*/ 0 h 518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518"/>
                  <a:gd name="T11" fmla="*/ 530 w 530"/>
                  <a:gd name="T12" fmla="*/ 518 h 5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518">
                    <a:moveTo>
                      <a:pt x="529" y="0"/>
                    </a:moveTo>
                    <a:lnTo>
                      <a:pt x="0" y="517"/>
                    </a:lnTo>
                    <a:lnTo>
                      <a:pt x="5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43"/>
              <p:cNvSpPr>
                <a:spLocks/>
              </p:cNvSpPr>
              <p:nvPr/>
            </p:nvSpPr>
            <p:spPr bwMode="auto">
              <a:xfrm>
                <a:off x="7413625" y="4098925"/>
                <a:ext cx="88900" cy="98425"/>
              </a:xfrm>
              <a:custGeom>
                <a:avLst/>
                <a:gdLst>
                  <a:gd name="T0" fmla="*/ 2147483647 w 56"/>
                  <a:gd name="T1" fmla="*/ 2147483647 h 62"/>
                  <a:gd name="T2" fmla="*/ 0 w 56"/>
                  <a:gd name="T3" fmla="*/ 2147483647 h 62"/>
                  <a:gd name="T4" fmla="*/ 2147483647 w 56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62"/>
                  <a:gd name="T11" fmla="*/ 56 w 56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62">
                    <a:moveTo>
                      <a:pt x="55" y="29"/>
                    </a:moveTo>
                    <a:lnTo>
                      <a:pt x="0" y="61"/>
                    </a:lnTo>
                    <a:lnTo>
                      <a:pt x="3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44"/>
              <p:cNvSpPr>
                <a:spLocks/>
              </p:cNvSpPr>
              <p:nvPr/>
            </p:nvSpPr>
            <p:spPr bwMode="auto">
              <a:xfrm>
                <a:off x="7413625" y="3675063"/>
                <a:ext cx="841375" cy="822325"/>
              </a:xfrm>
              <a:custGeom>
                <a:avLst/>
                <a:gdLst>
                  <a:gd name="T0" fmla="*/ 2147483647 w 530"/>
                  <a:gd name="T1" fmla="*/ 0 h 518"/>
                  <a:gd name="T2" fmla="*/ 0 w 530"/>
                  <a:gd name="T3" fmla="*/ 2147483647 h 518"/>
                  <a:gd name="T4" fmla="*/ 2147483647 w 530"/>
                  <a:gd name="T5" fmla="*/ 0 h 518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518"/>
                  <a:gd name="T11" fmla="*/ 530 w 530"/>
                  <a:gd name="T12" fmla="*/ 518 h 5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518">
                    <a:moveTo>
                      <a:pt x="529" y="0"/>
                    </a:moveTo>
                    <a:lnTo>
                      <a:pt x="0" y="517"/>
                    </a:lnTo>
                    <a:lnTo>
                      <a:pt x="5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 45"/>
              <p:cNvSpPr>
                <a:spLocks/>
              </p:cNvSpPr>
              <p:nvPr/>
            </p:nvSpPr>
            <p:spPr bwMode="auto">
              <a:xfrm>
                <a:off x="7413625" y="4402138"/>
                <a:ext cx="88900" cy="95250"/>
              </a:xfrm>
              <a:custGeom>
                <a:avLst/>
                <a:gdLst>
                  <a:gd name="T0" fmla="*/ 2147483647 w 56"/>
                  <a:gd name="T1" fmla="*/ 2147483647 h 60"/>
                  <a:gd name="T2" fmla="*/ 0 w 56"/>
                  <a:gd name="T3" fmla="*/ 2147483647 h 60"/>
                  <a:gd name="T4" fmla="*/ 2147483647 w 56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60"/>
                  <a:gd name="T11" fmla="*/ 56 w 56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60">
                    <a:moveTo>
                      <a:pt x="55" y="29"/>
                    </a:moveTo>
                    <a:lnTo>
                      <a:pt x="0" y="59"/>
                    </a:lnTo>
                    <a:lnTo>
                      <a:pt x="3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46"/>
              <p:cNvSpPr>
                <a:spLocks/>
              </p:cNvSpPr>
              <p:nvPr/>
            </p:nvSpPr>
            <p:spPr bwMode="auto">
              <a:xfrm>
                <a:off x="7413625" y="3598863"/>
                <a:ext cx="841375" cy="973137"/>
              </a:xfrm>
              <a:custGeom>
                <a:avLst/>
                <a:gdLst>
                  <a:gd name="T0" fmla="*/ 2147483647 w 530"/>
                  <a:gd name="T1" fmla="*/ 2147483647 h 613"/>
                  <a:gd name="T2" fmla="*/ 0 w 530"/>
                  <a:gd name="T3" fmla="*/ 0 h 613"/>
                  <a:gd name="T4" fmla="*/ 2147483647 w 530"/>
                  <a:gd name="T5" fmla="*/ 2147483647 h 613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613"/>
                  <a:gd name="T11" fmla="*/ 530 w 530"/>
                  <a:gd name="T12" fmla="*/ 613 h 6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613">
                    <a:moveTo>
                      <a:pt x="529" y="612"/>
                    </a:moveTo>
                    <a:lnTo>
                      <a:pt x="0" y="0"/>
                    </a:lnTo>
                    <a:lnTo>
                      <a:pt x="529" y="6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47"/>
              <p:cNvSpPr>
                <a:spLocks/>
              </p:cNvSpPr>
              <p:nvPr/>
            </p:nvSpPr>
            <p:spPr bwMode="auto">
              <a:xfrm>
                <a:off x="7413625" y="3598863"/>
                <a:ext cx="87313" cy="103187"/>
              </a:xfrm>
              <a:custGeom>
                <a:avLst/>
                <a:gdLst>
                  <a:gd name="T0" fmla="*/ 2147483647 w 55"/>
                  <a:gd name="T1" fmla="*/ 2147483647 h 65"/>
                  <a:gd name="T2" fmla="*/ 0 w 55"/>
                  <a:gd name="T3" fmla="*/ 0 h 65"/>
                  <a:gd name="T4" fmla="*/ 2147483647 w 55"/>
                  <a:gd name="T5" fmla="*/ 2147483647 h 65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65"/>
                  <a:gd name="T11" fmla="*/ 55 w 55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65">
                    <a:moveTo>
                      <a:pt x="34" y="64"/>
                    </a:moveTo>
                    <a:lnTo>
                      <a:pt x="0" y="0"/>
                    </a:lnTo>
                    <a:lnTo>
                      <a:pt x="54" y="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48"/>
              <p:cNvSpPr>
                <a:spLocks/>
              </p:cNvSpPr>
              <p:nvPr/>
            </p:nvSpPr>
            <p:spPr bwMode="auto">
              <a:xfrm>
                <a:off x="7413625" y="4273550"/>
                <a:ext cx="841375" cy="601663"/>
              </a:xfrm>
              <a:custGeom>
                <a:avLst/>
                <a:gdLst>
                  <a:gd name="T0" fmla="*/ 2147483647 w 530"/>
                  <a:gd name="T1" fmla="*/ 2147483647 h 379"/>
                  <a:gd name="T2" fmla="*/ 0 w 530"/>
                  <a:gd name="T3" fmla="*/ 0 h 379"/>
                  <a:gd name="T4" fmla="*/ 2147483647 w 530"/>
                  <a:gd name="T5" fmla="*/ 2147483647 h 379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379"/>
                  <a:gd name="T11" fmla="*/ 530 w 530"/>
                  <a:gd name="T12" fmla="*/ 379 h 3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379">
                    <a:moveTo>
                      <a:pt x="529" y="378"/>
                    </a:moveTo>
                    <a:lnTo>
                      <a:pt x="0" y="0"/>
                    </a:lnTo>
                    <a:lnTo>
                      <a:pt x="529" y="37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49"/>
              <p:cNvSpPr>
                <a:spLocks/>
              </p:cNvSpPr>
              <p:nvPr/>
            </p:nvSpPr>
            <p:spPr bwMode="auto">
              <a:xfrm>
                <a:off x="7413625" y="4273550"/>
                <a:ext cx="95250" cy="88900"/>
              </a:xfrm>
              <a:custGeom>
                <a:avLst/>
                <a:gdLst>
                  <a:gd name="T0" fmla="*/ 2147483647 w 60"/>
                  <a:gd name="T1" fmla="*/ 2147483647 h 56"/>
                  <a:gd name="T2" fmla="*/ 0 w 60"/>
                  <a:gd name="T3" fmla="*/ 0 h 56"/>
                  <a:gd name="T4" fmla="*/ 2147483647 w 60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56"/>
                  <a:gd name="T11" fmla="*/ 60 w 60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56">
                    <a:moveTo>
                      <a:pt x="44" y="55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50"/>
              <p:cNvSpPr>
                <a:spLocks/>
              </p:cNvSpPr>
              <p:nvPr/>
            </p:nvSpPr>
            <p:spPr bwMode="auto">
              <a:xfrm>
                <a:off x="7413625" y="4570413"/>
                <a:ext cx="841375" cy="601662"/>
              </a:xfrm>
              <a:custGeom>
                <a:avLst/>
                <a:gdLst>
                  <a:gd name="T0" fmla="*/ 2147483647 w 530"/>
                  <a:gd name="T1" fmla="*/ 2147483647 h 379"/>
                  <a:gd name="T2" fmla="*/ 0 w 530"/>
                  <a:gd name="T3" fmla="*/ 0 h 379"/>
                  <a:gd name="T4" fmla="*/ 2147483647 w 530"/>
                  <a:gd name="T5" fmla="*/ 2147483647 h 379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379"/>
                  <a:gd name="T11" fmla="*/ 530 w 530"/>
                  <a:gd name="T12" fmla="*/ 379 h 3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379">
                    <a:moveTo>
                      <a:pt x="529" y="378"/>
                    </a:moveTo>
                    <a:lnTo>
                      <a:pt x="0" y="0"/>
                    </a:lnTo>
                    <a:lnTo>
                      <a:pt x="529" y="37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51"/>
              <p:cNvSpPr>
                <a:spLocks/>
              </p:cNvSpPr>
              <p:nvPr/>
            </p:nvSpPr>
            <p:spPr bwMode="auto">
              <a:xfrm>
                <a:off x="7413625" y="4570413"/>
                <a:ext cx="95250" cy="87312"/>
              </a:xfrm>
              <a:custGeom>
                <a:avLst/>
                <a:gdLst>
                  <a:gd name="T0" fmla="*/ 2147483647 w 60"/>
                  <a:gd name="T1" fmla="*/ 2147483647 h 55"/>
                  <a:gd name="T2" fmla="*/ 0 w 60"/>
                  <a:gd name="T3" fmla="*/ 0 h 55"/>
                  <a:gd name="T4" fmla="*/ 2147483647 w 60"/>
                  <a:gd name="T5" fmla="*/ 2147483647 h 55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55"/>
                  <a:gd name="T11" fmla="*/ 60 w 60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55">
                    <a:moveTo>
                      <a:pt x="44" y="54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53"/>
              <p:cNvSpPr>
                <a:spLocks/>
              </p:cNvSpPr>
              <p:nvPr/>
            </p:nvSpPr>
            <p:spPr bwMode="auto">
              <a:xfrm>
                <a:off x="7413625" y="3898900"/>
                <a:ext cx="73025" cy="119063"/>
              </a:xfrm>
              <a:custGeom>
                <a:avLst/>
                <a:gdLst>
                  <a:gd name="T0" fmla="*/ 2147483647 w 46"/>
                  <a:gd name="T1" fmla="*/ 2147483647 h 75"/>
                  <a:gd name="T2" fmla="*/ 0 w 46"/>
                  <a:gd name="T3" fmla="*/ 0 h 75"/>
                  <a:gd name="T4" fmla="*/ 2147483647 w 46"/>
                  <a:gd name="T5" fmla="*/ 2147483647 h 75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75"/>
                  <a:gd name="T11" fmla="*/ 46 w 46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75">
                    <a:moveTo>
                      <a:pt x="21" y="74"/>
                    </a:moveTo>
                    <a:lnTo>
                      <a:pt x="0" y="0"/>
                    </a:lnTo>
                    <a:lnTo>
                      <a:pt x="45" y="5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Rectangle 73"/>
              <p:cNvSpPr>
                <a:spLocks noChangeArrowheads="1"/>
              </p:cNvSpPr>
              <p:nvPr/>
            </p:nvSpPr>
            <p:spPr bwMode="auto">
              <a:xfrm>
                <a:off x="4586288" y="5594350"/>
                <a:ext cx="104140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&lt;sal, age&gt;</a:t>
                </a:r>
              </a:p>
            </p:txBody>
          </p:sp>
          <p:sp>
            <p:nvSpPr>
              <p:cNvPr id="230" name="Rectangle 74"/>
              <p:cNvSpPr>
                <a:spLocks noChangeArrowheads="1"/>
              </p:cNvSpPr>
              <p:nvPr/>
            </p:nvSpPr>
            <p:spPr bwMode="auto">
              <a:xfrm>
                <a:off x="4586288" y="3765550"/>
                <a:ext cx="104140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&lt;age, sal&gt;</a:t>
                </a:r>
              </a:p>
            </p:txBody>
          </p:sp>
          <p:sp>
            <p:nvSpPr>
              <p:cNvPr id="231" name="Rectangle 75"/>
              <p:cNvSpPr>
                <a:spLocks noChangeArrowheads="1"/>
              </p:cNvSpPr>
              <p:nvPr/>
            </p:nvSpPr>
            <p:spPr bwMode="auto">
              <a:xfrm>
                <a:off x="8143875" y="3765550"/>
                <a:ext cx="698910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&lt;age&gt;</a:t>
                </a:r>
              </a:p>
            </p:txBody>
          </p:sp>
          <p:sp>
            <p:nvSpPr>
              <p:cNvPr id="232" name="Rectangle 76"/>
              <p:cNvSpPr>
                <a:spLocks noChangeArrowheads="1"/>
              </p:cNvSpPr>
              <p:nvPr/>
            </p:nvSpPr>
            <p:spPr bwMode="auto">
              <a:xfrm>
                <a:off x="8147050" y="5597525"/>
                <a:ext cx="63658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&lt;sal&gt;</a:t>
                </a:r>
              </a:p>
            </p:txBody>
          </p:sp>
          <p:sp>
            <p:nvSpPr>
              <p:cNvPr id="233" name="Freeform 11"/>
              <p:cNvSpPr>
                <a:spLocks/>
              </p:cNvSpPr>
              <p:nvPr/>
            </p:nvSpPr>
            <p:spPr bwMode="auto">
              <a:xfrm>
                <a:off x="4765675" y="292417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12"/>
              <p:cNvSpPr>
                <a:spLocks/>
              </p:cNvSpPr>
              <p:nvPr/>
            </p:nvSpPr>
            <p:spPr bwMode="auto">
              <a:xfrm>
                <a:off x="4765675" y="322262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13"/>
              <p:cNvSpPr>
                <a:spLocks/>
              </p:cNvSpPr>
              <p:nvPr/>
            </p:nvSpPr>
            <p:spPr bwMode="auto">
              <a:xfrm>
                <a:off x="4765675" y="3522663"/>
                <a:ext cx="723900" cy="1587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77"/>
              <p:cNvSpPr>
                <a:spLocks noChangeArrowheads="1"/>
              </p:cNvSpPr>
              <p:nvPr/>
            </p:nvSpPr>
            <p:spPr bwMode="auto">
              <a:xfrm>
                <a:off x="4770438" y="3232150"/>
                <a:ext cx="629982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ED7D31"/>
                    </a:solidFill>
                    <a:latin typeface="Arial" charset="0"/>
                    <a:ea typeface="新細明體" panose="02020500000000000000" pitchFamily="18" charset="-120"/>
                  </a:rPr>
                  <a:t>21</a:t>
                </a: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,20</a:t>
                </a:r>
              </a:p>
            </p:txBody>
          </p:sp>
          <p:sp>
            <p:nvSpPr>
              <p:cNvPr id="237" name="Rectangle 78"/>
              <p:cNvSpPr>
                <a:spLocks noChangeArrowheads="1"/>
              </p:cNvSpPr>
              <p:nvPr/>
            </p:nvSpPr>
            <p:spPr bwMode="auto">
              <a:xfrm>
                <a:off x="4783138" y="2927350"/>
                <a:ext cx="629982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ED7D31"/>
                    </a:solidFill>
                    <a:latin typeface="Arial" charset="0"/>
                    <a:ea typeface="新細明體" panose="02020500000000000000" pitchFamily="18" charset="-120"/>
                  </a:rPr>
                  <a:t>21</a:t>
                </a: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,10</a:t>
                </a:r>
              </a:p>
            </p:txBody>
          </p:sp>
          <p:sp>
            <p:nvSpPr>
              <p:cNvPr id="238" name="Rectangle 79"/>
              <p:cNvSpPr>
                <a:spLocks noChangeArrowheads="1"/>
              </p:cNvSpPr>
              <p:nvPr/>
            </p:nvSpPr>
            <p:spPr bwMode="auto">
              <a:xfrm>
                <a:off x="4783138" y="2622550"/>
                <a:ext cx="629982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ED7D31"/>
                    </a:solidFill>
                    <a:latin typeface="Arial" charset="0"/>
                    <a:ea typeface="新細明體" panose="02020500000000000000" pitchFamily="18" charset="-120"/>
                  </a:rPr>
                  <a:t>19</a:t>
                </a: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,80</a:t>
                </a:r>
              </a:p>
            </p:txBody>
          </p:sp>
          <p:sp>
            <p:nvSpPr>
              <p:cNvPr id="239" name="Rectangle 80"/>
              <p:cNvSpPr>
                <a:spLocks noChangeArrowheads="1"/>
              </p:cNvSpPr>
              <p:nvPr/>
            </p:nvSpPr>
            <p:spPr bwMode="auto">
              <a:xfrm>
                <a:off x="4770438" y="3536950"/>
                <a:ext cx="629982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32,75</a:t>
                </a:r>
              </a:p>
            </p:txBody>
          </p:sp>
          <p:sp>
            <p:nvSpPr>
              <p:cNvPr id="240" name="Rectangle 81"/>
              <p:cNvSpPr>
                <a:spLocks noChangeArrowheads="1"/>
              </p:cNvSpPr>
              <p:nvPr/>
            </p:nvSpPr>
            <p:spPr bwMode="auto">
              <a:xfrm>
                <a:off x="4783138" y="4756150"/>
                <a:ext cx="629982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20,21</a:t>
                </a:r>
              </a:p>
            </p:txBody>
          </p:sp>
          <p:sp>
            <p:nvSpPr>
              <p:cNvPr id="241" name="Rectangle 82"/>
              <p:cNvSpPr>
                <a:spLocks noChangeArrowheads="1"/>
              </p:cNvSpPr>
              <p:nvPr/>
            </p:nvSpPr>
            <p:spPr bwMode="auto">
              <a:xfrm>
                <a:off x="4783138" y="4454525"/>
                <a:ext cx="629982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10,21</a:t>
                </a:r>
              </a:p>
            </p:txBody>
          </p:sp>
          <p:sp>
            <p:nvSpPr>
              <p:cNvPr id="242" name="Rectangle 83"/>
              <p:cNvSpPr>
                <a:spLocks noChangeArrowheads="1"/>
              </p:cNvSpPr>
              <p:nvPr/>
            </p:nvSpPr>
            <p:spPr bwMode="auto">
              <a:xfrm>
                <a:off x="4770438" y="5064125"/>
                <a:ext cx="629982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75,32</a:t>
                </a:r>
              </a:p>
            </p:txBody>
          </p:sp>
          <p:sp>
            <p:nvSpPr>
              <p:cNvPr id="243" name="Rectangle 84"/>
              <p:cNvSpPr>
                <a:spLocks noChangeArrowheads="1"/>
              </p:cNvSpPr>
              <p:nvPr/>
            </p:nvSpPr>
            <p:spPr bwMode="auto">
              <a:xfrm>
                <a:off x="4770438" y="5368925"/>
                <a:ext cx="629982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80,19</a:t>
                </a:r>
              </a:p>
            </p:txBody>
          </p:sp>
          <p:sp>
            <p:nvSpPr>
              <p:cNvPr id="244" name="Rectangle 85"/>
              <p:cNvSpPr>
                <a:spLocks noChangeArrowheads="1"/>
              </p:cNvSpPr>
              <p:nvPr/>
            </p:nvSpPr>
            <p:spPr bwMode="auto">
              <a:xfrm>
                <a:off x="8402638" y="2622550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19</a:t>
                </a:r>
              </a:p>
            </p:txBody>
          </p:sp>
          <p:sp>
            <p:nvSpPr>
              <p:cNvPr id="245" name="Rectangle 86"/>
              <p:cNvSpPr>
                <a:spLocks noChangeArrowheads="1"/>
              </p:cNvSpPr>
              <p:nvPr/>
            </p:nvSpPr>
            <p:spPr bwMode="auto">
              <a:xfrm>
                <a:off x="8402638" y="2927350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prstClr val="black"/>
                    </a:solidFill>
                    <a:latin typeface="Arial" charset="0"/>
                    <a:ea typeface="新細明體" panose="02020500000000000000" pitchFamily="18" charset="-120"/>
                  </a:rPr>
                  <a:t>21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46" name="Rectangle 87"/>
              <p:cNvSpPr>
                <a:spLocks noChangeArrowheads="1"/>
              </p:cNvSpPr>
              <p:nvPr/>
            </p:nvSpPr>
            <p:spPr bwMode="auto">
              <a:xfrm>
                <a:off x="8402638" y="3232150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prstClr val="black"/>
                    </a:solidFill>
                    <a:latin typeface="Arial" charset="0"/>
                    <a:ea typeface="新細明體" panose="02020500000000000000" pitchFamily="18" charset="-120"/>
                  </a:rPr>
                  <a:t>21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47" name="Rectangle 88"/>
              <p:cNvSpPr>
                <a:spLocks noChangeArrowheads="1"/>
              </p:cNvSpPr>
              <p:nvPr/>
            </p:nvSpPr>
            <p:spPr bwMode="auto">
              <a:xfrm>
                <a:off x="8402638" y="3536950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prstClr val="black"/>
                    </a:solidFill>
                    <a:latin typeface="Arial" charset="0"/>
                    <a:ea typeface="新細明體" panose="02020500000000000000" pitchFamily="18" charset="-120"/>
                  </a:rPr>
                  <a:t>32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48" name="Rectangle 89"/>
              <p:cNvSpPr>
                <a:spLocks noChangeArrowheads="1"/>
              </p:cNvSpPr>
              <p:nvPr/>
            </p:nvSpPr>
            <p:spPr bwMode="auto">
              <a:xfrm>
                <a:off x="8402638" y="4454525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10</a:t>
                </a:r>
              </a:p>
            </p:txBody>
          </p:sp>
          <p:sp>
            <p:nvSpPr>
              <p:cNvPr id="249" name="Rectangle 90"/>
              <p:cNvSpPr>
                <a:spLocks noChangeArrowheads="1"/>
              </p:cNvSpPr>
              <p:nvPr/>
            </p:nvSpPr>
            <p:spPr bwMode="auto">
              <a:xfrm>
                <a:off x="8402638" y="4756150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20</a:t>
                </a:r>
              </a:p>
            </p:txBody>
          </p:sp>
          <p:sp>
            <p:nvSpPr>
              <p:cNvPr id="250" name="Rectangle 91"/>
              <p:cNvSpPr>
                <a:spLocks noChangeArrowheads="1"/>
              </p:cNvSpPr>
              <p:nvPr/>
            </p:nvSpPr>
            <p:spPr bwMode="auto">
              <a:xfrm>
                <a:off x="8402638" y="5064125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75</a:t>
                </a:r>
              </a:p>
            </p:txBody>
          </p:sp>
          <p:sp>
            <p:nvSpPr>
              <p:cNvPr id="251" name="Rectangle 92"/>
              <p:cNvSpPr>
                <a:spLocks noChangeArrowheads="1"/>
              </p:cNvSpPr>
              <p:nvPr/>
            </p:nvSpPr>
            <p:spPr bwMode="auto">
              <a:xfrm>
                <a:off x="8402638" y="5368925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80</a:t>
                </a:r>
              </a:p>
            </p:txBody>
          </p:sp>
          <p:sp>
            <p:nvSpPr>
              <p:cNvPr id="252" name="Rectangle 96"/>
              <p:cNvSpPr>
                <a:spLocks noChangeArrowheads="1"/>
              </p:cNvSpPr>
              <p:nvPr/>
            </p:nvSpPr>
            <p:spPr bwMode="auto">
              <a:xfrm>
                <a:off x="4724400" y="1524000"/>
                <a:ext cx="4114800" cy="359517"/>
              </a:xfrm>
              <a:prstGeom prst="rect">
                <a:avLst/>
              </a:prstGeom>
              <a:solidFill>
                <a:srgbClr val="006666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lIns="90488" tIns="0" rIns="90488" bIns="36000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Examples of composite key indexes</a:t>
                </a:r>
              </a:p>
            </p:txBody>
          </p:sp>
        </p:grpSp>
        <p:sp>
          <p:nvSpPr>
            <p:cNvPr id="183" name="Oval Callout 182"/>
            <p:cNvSpPr/>
            <p:nvPr/>
          </p:nvSpPr>
          <p:spPr>
            <a:xfrm>
              <a:off x="5737243" y="2073911"/>
              <a:ext cx="1909367" cy="888013"/>
            </a:xfrm>
            <a:prstGeom prst="wedgeEllipseCallout">
              <a:avLst>
                <a:gd name="adj1" fmla="val -64405"/>
                <a:gd name="adj2" fmla="val 27147"/>
              </a:avLst>
            </a:prstGeom>
            <a:solidFill>
              <a:srgbClr val="FF474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Having multiple values in a </a:t>
              </a:r>
              <a:r>
                <a:rPr lang="en-US" altLang="zh-TW" sz="1600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r>
                <a:rPr kumimoji="1" lang="en-US" altLang="zh-TW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ata</a:t>
              </a: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 entries</a:t>
              </a:r>
              <a:endPara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253" name="Rounded Rectangular Callout 252"/>
          <p:cNvSpPr/>
          <p:nvPr/>
        </p:nvSpPr>
        <p:spPr bwMode="auto">
          <a:xfrm>
            <a:off x="495300" y="5057775"/>
            <a:ext cx="3566962" cy="1201737"/>
          </a:xfrm>
          <a:prstGeom prst="wedgeRoundRectCallout">
            <a:avLst>
              <a:gd name="adj1" fmla="val 71579"/>
              <a:gd name="adj2" fmla="val -39535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 entries in index sorted by search key to support range queries</a:t>
            </a:r>
          </a:p>
        </p:txBody>
      </p:sp>
    </p:spTree>
    <p:extLst>
      <p:ext uri="{BB962C8B-B14F-4D97-AF65-F5344CB8AC3E}">
        <p14:creationId xmlns:p14="http://schemas.microsoft.com/office/powerpoint/2010/main" val="14090211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Composite Index:  Advantage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77200" cy="274320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altLang="zh-TW" sz="3000" dirty="0">
                <a:ea typeface="新細明體" pitchFamily="18" charset="-120"/>
              </a:rPr>
              <a:t>Multi-attribute search keys should be considered when a WHERE clause contains several conditions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	</a:t>
            </a: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SELECT    E.name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	FROM      Employees 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	WHERE    </a:t>
            </a:r>
            <a:r>
              <a:rPr lang="en-US" altLang="zh-TW" sz="2800" dirty="0" err="1">
                <a:solidFill>
                  <a:srgbClr val="E46C0A"/>
                </a:solidFill>
                <a:ea typeface="新細明體" pitchFamily="18" charset="-120"/>
              </a:rPr>
              <a:t>E.age</a:t>
            </a: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 = 20  AND  </a:t>
            </a:r>
            <a:r>
              <a:rPr lang="en-US" altLang="zh-TW" sz="2800" dirty="0" err="1">
                <a:solidFill>
                  <a:srgbClr val="E46C0A"/>
                </a:solidFill>
                <a:ea typeface="新細明體" pitchFamily="18" charset="-120"/>
              </a:rPr>
              <a:t>E.sal</a:t>
            </a: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 &gt;= 50000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endParaRPr lang="en-US" altLang="zh-TW" sz="2200" dirty="0">
              <a:solidFill>
                <a:srgbClr val="002060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endParaRPr lang="en-US" altLang="zh-TW" sz="2200" dirty="0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33800" y="3505200"/>
            <a:ext cx="228600" cy="22860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840142" y="3543300"/>
            <a:ext cx="3087525" cy="2726977"/>
            <a:chOff x="4874826" y="3008198"/>
            <a:chExt cx="4015907" cy="3054352"/>
          </a:xfrm>
        </p:grpSpPr>
        <p:sp>
          <p:nvSpPr>
            <p:cNvPr id="12" name="Rounded Rectangle 3"/>
            <p:cNvSpPr>
              <a:spLocks noChangeArrowheads="1"/>
            </p:cNvSpPr>
            <p:nvPr/>
          </p:nvSpPr>
          <p:spPr bwMode="auto">
            <a:xfrm>
              <a:off x="6387849" y="5250032"/>
              <a:ext cx="1309293" cy="435278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7030A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4874826" y="3008198"/>
              <a:ext cx="4015907" cy="3054352"/>
              <a:chOff x="6905958" y="3108170"/>
              <a:chExt cx="4015907" cy="3054352"/>
            </a:xfrm>
          </p:grpSpPr>
          <p:pic>
            <p:nvPicPr>
              <p:cNvPr id="14" name="Picture 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5958" y="3108170"/>
                <a:ext cx="4015907" cy="30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Callout 14"/>
              <p:cNvSpPr/>
              <p:nvPr/>
            </p:nvSpPr>
            <p:spPr>
              <a:xfrm>
                <a:off x="6949389" y="3447982"/>
                <a:ext cx="1486686" cy="859544"/>
              </a:xfrm>
              <a:prstGeom prst="wedgeEllipseCallout">
                <a:avLst>
                  <a:gd name="adj1" fmla="val 72662"/>
                  <a:gd name="adj2" fmla="val 84129"/>
                </a:avLst>
              </a:prstGeom>
              <a:solidFill>
                <a:schemeClr val="tx1"/>
              </a:solidFill>
              <a:ln w="127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ts val="1700"/>
                  </a:lnSpc>
                  <a:defRPr/>
                </a:pPr>
                <a:r>
                  <a:rPr lang="en-US" altLang="zh-TW" sz="1400" b="1" dirty="0">
                    <a:solidFill>
                      <a:srgbClr val="FFC000"/>
                    </a:solidFill>
                    <a:latin typeface="Calibri" pitchFamily="34" charset="0"/>
                  </a:rPr>
                  <a:t>Age = 20 &amp; Sal &gt; 50K</a:t>
                </a:r>
                <a:endParaRPr lang="zh-TW" altLang="en-US" sz="1400" b="1" dirty="0">
                  <a:solidFill>
                    <a:srgbClr val="FFC000"/>
                  </a:solidFill>
                  <a:latin typeface="Calibri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 txBox="1">
                <a:spLocks noChangeArrowheads="1"/>
              </p:cNvSpPr>
              <p:nvPr/>
            </p:nvSpPr>
            <p:spPr>
              <a:xfrm>
                <a:off x="61885" y="3962400"/>
                <a:ext cx="6079761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ts val="28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altLang="zh-TW" dirty="0">
                    <a:solidFill>
                      <a:srgbClr val="7030A0"/>
                    </a:solidFill>
                  </a:rPr>
                  <a:t>An index on 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&lt;</a:t>
                </a:r>
                <a:r>
                  <a:rPr lang="en-US" altLang="zh-TW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age,sal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&gt; </a:t>
                </a:r>
                <a:r>
                  <a:rPr lang="en-US" altLang="zh-TW" dirty="0">
                    <a:solidFill>
                      <a:srgbClr val="7030A0"/>
                    </a:solidFill>
                  </a:rPr>
                  <a:t>would be better than an index on </a:t>
                </a:r>
                <a:r>
                  <a:rPr lang="en-US" altLang="zh-TW" i="1" dirty="0">
                    <a:solidFill>
                      <a:schemeClr val="accent6">
                        <a:lumMod val="75000"/>
                      </a:schemeClr>
                    </a:solidFill>
                  </a:rPr>
                  <a:t>age</a:t>
                </a:r>
                <a:r>
                  <a:rPr lang="en-US" altLang="zh-TW" dirty="0">
                    <a:solidFill>
                      <a:srgbClr val="7030A0"/>
                    </a:solidFill>
                  </a:rPr>
                  <a:t> or an index on </a:t>
                </a:r>
                <a:r>
                  <a:rPr lang="en-US" altLang="zh-TW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sal</a:t>
                </a:r>
                <a:endParaRPr lang="en-US" altLang="zh-TW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44538" lvl="1" indent="-344488">
                  <a:lnSpc>
                    <a:spcPts val="31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altLang="zh-TW" u="sng" dirty="0">
                    <a:solidFill>
                      <a:srgbClr val="7030A0"/>
                    </a:solidFill>
                  </a:rPr>
                  <a:t>Reason</a:t>
                </a:r>
                <a:r>
                  <a:rPr lang="en-US" altLang="zh-TW" dirty="0">
                    <a:solidFill>
                      <a:srgbClr val="7030A0"/>
                    </a:solidFill>
                  </a:rPr>
                  <a:t>:  The qualifying data entries are grouped  together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dirty="0">
                    <a:solidFill>
                      <a:srgbClr val="7030A0"/>
                    </a:solidFill>
                  </a:rPr>
                  <a:t> No need to search the index multiple times</a:t>
                </a:r>
              </a:p>
              <a:p>
                <a:pPr marL="0" indent="0">
                  <a:lnSpc>
                    <a:spcPct val="80000"/>
                  </a:lnSpc>
                  <a:spcBef>
                    <a:spcPct val="0"/>
                  </a:spcBef>
                  <a:spcAft>
                    <a:spcPts val="2400"/>
                  </a:spcAft>
                  <a:buFont typeface="Wingdings" pitchFamily="2" charset="2"/>
                  <a:buNone/>
                </a:pPr>
                <a:endParaRPr lang="en-US" altLang="zh-TW" sz="2200" dirty="0">
                  <a:solidFill>
                    <a:srgbClr val="002060"/>
                  </a:solidFill>
                  <a:ea typeface="新細明體" pitchFamily="18" charset="-120"/>
                </a:endParaRPr>
              </a:p>
              <a:p>
                <a:pPr marL="0" indent="0">
                  <a:lnSpc>
                    <a:spcPct val="80000"/>
                  </a:lnSpc>
                  <a:spcBef>
                    <a:spcPct val="0"/>
                  </a:spcBef>
                  <a:spcAft>
                    <a:spcPts val="2400"/>
                  </a:spcAft>
                  <a:buFont typeface="Wingdings" pitchFamily="2" charset="2"/>
                  <a:buNone/>
                </a:pPr>
                <a:endParaRPr lang="en-US" altLang="zh-TW" sz="2200" dirty="0">
                  <a:solidFill>
                    <a:srgbClr val="002060"/>
                  </a:solidFill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8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5" y="3962400"/>
                <a:ext cx="6079761" cy="2743200"/>
              </a:xfrm>
              <a:prstGeom prst="rect">
                <a:avLst/>
              </a:prstGeom>
              <a:blipFill>
                <a:blip r:embed="rId4"/>
                <a:stretch>
                  <a:fillRect t="-4444" r="-3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6134947" y="3505200"/>
            <a:ext cx="228600" cy="22860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7287280" y="4852135"/>
            <a:ext cx="181924" cy="3358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35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7030A0"/>
                </a:solidFill>
                <a:ea typeface="PMingLiU" pitchFamily="18" charset="-120"/>
              </a:rPr>
              <a:t>Order is Important:  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299568" y="1341383"/>
            <a:ext cx="6094799" cy="5410200"/>
          </a:xfrm>
        </p:spPr>
        <p:txBody>
          <a:bodyPr>
            <a:normAutofit/>
          </a:bodyPr>
          <a:lstStyle/>
          <a:p>
            <a:pPr>
              <a:lnSpc>
                <a:spcPts val="31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Order of attributes is important for range queries</a:t>
            </a:r>
          </a:p>
          <a:p>
            <a:pPr marL="512763" lvl="1" indent="-280988" algn="ctr">
              <a:lnSpc>
                <a:spcPct val="80000"/>
              </a:lnSpc>
              <a:spcAft>
                <a:spcPts val="3600"/>
              </a:spcAft>
              <a:buSzPct val="75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key&lt;</a:t>
            </a:r>
            <a:r>
              <a:rPr lang="en-US" altLang="zh-TW" sz="2800" i="1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800" i="1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&gt; 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  <a:cs typeface="Times New Roman" panose="02020603050405020304" pitchFamily="18" charset="0"/>
              </a:rPr>
              <a:t>≠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 key&lt;</a:t>
            </a:r>
            <a:r>
              <a:rPr lang="en-US" altLang="zh-TW" sz="2800" i="1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800" i="1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&gt;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95591" y="1447800"/>
            <a:ext cx="2692400" cy="2435225"/>
            <a:chOff x="6011333" y="3527479"/>
            <a:chExt cx="2693194" cy="2435189"/>
          </a:xfrm>
        </p:grpSpPr>
        <p:sp>
          <p:nvSpPr>
            <p:cNvPr id="112647" name="Freeform 10"/>
            <p:cNvSpPr>
              <a:spLocks/>
            </p:cNvSpPr>
            <p:nvPr/>
          </p:nvSpPr>
          <p:spPr bwMode="auto">
            <a:xfrm>
              <a:off x="6190720" y="4198614"/>
              <a:ext cx="723900" cy="1200150"/>
            </a:xfrm>
            <a:custGeom>
              <a:avLst/>
              <a:gdLst>
                <a:gd name="T0" fmla="*/ 0 w 456"/>
                <a:gd name="T1" fmla="*/ 0 h 756"/>
                <a:gd name="T2" fmla="*/ 2147483646 w 456"/>
                <a:gd name="T3" fmla="*/ 0 h 756"/>
                <a:gd name="T4" fmla="*/ 2147483646 w 456"/>
                <a:gd name="T5" fmla="*/ 2147483646 h 756"/>
                <a:gd name="T6" fmla="*/ 0 w 456"/>
                <a:gd name="T7" fmla="*/ 2147483646 h 756"/>
                <a:gd name="T8" fmla="*/ 0 w 456"/>
                <a:gd name="T9" fmla="*/ 0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756"/>
                <a:gd name="T17" fmla="*/ 456 w 456"/>
                <a:gd name="T18" fmla="*/ 756 h 7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756">
                  <a:moveTo>
                    <a:pt x="0" y="0"/>
                  </a:moveTo>
                  <a:lnTo>
                    <a:pt x="455" y="0"/>
                  </a:lnTo>
                  <a:lnTo>
                    <a:pt x="455" y="755"/>
                  </a:lnTo>
                  <a:lnTo>
                    <a:pt x="0" y="75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48" name="Freeform 57"/>
            <p:cNvSpPr>
              <a:spLocks/>
            </p:cNvSpPr>
            <p:nvPr/>
          </p:nvSpPr>
          <p:spPr bwMode="auto">
            <a:xfrm>
              <a:off x="7355152" y="4195781"/>
              <a:ext cx="1206500" cy="1200150"/>
            </a:xfrm>
            <a:custGeom>
              <a:avLst/>
              <a:gdLst>
                <a:gd name="T0" fmla="*/ 0 w 760"/>
                <a:gd name="T1" fmla="*/ 0 h 756"/>
                <a:gd name="T2" fmla="*/ 2147483646 w 760"/>
                <a:gd name="T3" fmla="*/ 0 h 756"/>
                <a:gd name="T4" fmla="*/ 2147483646 w 760"/>
                <a:gd name="T5" fmla="*/ 2147483646 h 756"/>
                <a:gd name="T6" fmla="*/ 0 w 760"/>
                <a:gd name="T7" fmla="*/ 2147483646 h 756"/>
                <a:gd name="T8" fmla="*/ 0 w 760"/>
                <a:gd name="T9" fmla="*/ 0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"/>
                <a:gd name="T16" fmla="*/ 0 h 756"/>
                <a:gd name="T17" fmla="*/ 760 w 760"/>
                <a:gd name="T18" fmla="*/ 756 h 7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" h="756">
                  <a:moveTo>
                    <a:pt x="0" y="0"/>
                  </a:moveTo>
                  <a:lnTo>
                    <a:pt x="759" y="0"/>
                  </a:lnTo>
                  <a:lnTo>
                    <a:pt x="759" y="755"/>
                  </a:lnTo>
                  <a:lnTo>
                    <a:pt x="0" y="75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49" name="Freeform 58"/>
            <p:cNvSpPr>
              <a:spLocks/>
            </p:cNvSpPr>
            <p:nvPr/>
          </p:nvSpPr>
          <p:spPr bwMode="auto">
            <a:xfrm>
              <a:off x="7355152" y="4494231"/>
              <a:ext cx="1206500" cy="1587"/>
            </a:xfrm>
            <a:custGeom>
              <a:avLst/>
              <a:gdLst>
                <a:gd name="T0" fmla="*/ 0 w 760"/>
                <a:gd name="T1" fmla="*/ 0 h 1"/>
                <a:gd name="T2" fmla="*/ 2147483646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50" name="Freeform 59"/>
            <p:cNvSpPr>
              <a:spLocks/>
            </p:cNvSpPr>
            <p:nvPr/>
          </p:nvSpPr>
          <p:spPr bwMode="auto">
            <a:xfrm>
              <a:off x="7355152" y="4794268"/>
              <a:ext cx="1206500" cy="1588"/>
            </a:xfrm>
            <a:custGeom>
              <a:avLst/>
              <a:gdLst>
                <a:gd name="T0" fmla="*/ 0 w 760"/>
                <a:gd name="T1" fmla="*/ 0 h 1"/>
                <a:gd name="T2" fmla="*/ 2147483646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51" name="Freeform 60"/>
            <p:cNvSpPr>
              <a:spLocks/>
            </p:cNvSpPr>
            <p:nvPr/>
          </p:nvSpPr>
          <p:spPr bwMode="auto">
            <a:xfrm>
              <a:off x="7355152" y="5094306"/>
              <a:ext cx="1206500" cy="1587"/>
            </a:xfrm>
            <a:custGeom>
              <a:avLst/>
              <a:gdLst>
                <a:gd name="T0" fmla="*/ 0 w 760"/>
                <a:gd name="T1" fmla="*/ 0 h 1"/>
                <a:gd name="T2" fmla="*/ 2147483646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2652" name="Group 96"/>
            <p:cNvGrpSpPr>
              <a:grpSpLocks/>
            </p:cNvGrpSpPr>
            <p:nvPr/>
          </p:nvGrpSpPr>
          <p:grpSpPr bwMode="auto">
            <a:xfrm>
              <a:off x="7323402" y="4210068"/>
              <a:ext cx="1292854" cy="1205320"/>
              <a:chOff x="6391275" y="3409950"/>
              <a:chExt cx="1292854" cy="1205320"/>
            </a:xfrm>
          </p:grpSpPr>
          <p:sp>
            <p:nvSpPr>
              <p:cNvPr id="112674" name="Rectangle 54"/>
              <p:cNvSpPr>
                <a:spLocks noChangeArrowheads="1"/>
              </p:cNvSpPr>
              <p:nvPr/>
            </p:nvSpPr>
            <p:spPr bwMode="auto">
              <a:xfrm>
                <a:off x="6391275" y="4310063"/>
                <a:ext cx="440957" cy="30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panose="020B0604020202020204" pitchFamily="34" charset="0"/>
                    <a:ea typeface="PMingLiU" pitchFamily="18" charset="-120"/>
                  </a:rPr>
                  <a:t>joe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2675" name="Rectangle 55"/>
              <p:cNvSpPr>
                <a:spLocks noChangeArrowheads="1"/>
              </p:cNvSpPr>
              <p:nvPr/>
            </p:nvSpPr>
            <p:spPr bwMode="auto">
              <a:xfrm>
                <a:off x="6921500" y="4310063"/>
                <a:ext cx="381629" cy="30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panose="020B0604020202020204" pitchFamily="34" charset="0"/>
                    <a:ea typeface="PMingLiU" pitchFamily="18" charset="-120"/>
                  </a:rPr>
                  <a:t>21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2676" name="Rectangle 56"/>
              <p:cNvSpPr>
                <a:spLocks noChangeArrowheads="1"/>
              </p:cNvSpPr>
              <p:nvPr/>
            </p:nvSpPr>
            <p:spPr bwMode="auto">
              <a:xfrm>
                <a:off x="7302500" y="4310063"/>
                <a:ext cx="381629" cy="30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panose="020B0604020202020204" pitchFamily="34" charset="0"/>
                    <a:ea typeface="PMingLiU" pitchFamily="18" charset="-120"/>
                  </a:rPr>
                  <a:t>20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2677" name="Rectangle 61"/>
              <p:cNvSpPr>
                <a:spLocks noChangeArrowheads="1"/>
              </p:cNvSpPr>
              <p:nvPr/>
            </p:nvSpPr>
            <p:spPr bwMode="auto">
              <a:xfrm>
                <a:off x="6391275" y="3409950"/>
                <a:ext cx="5064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bob</a:t>
                </a:r>
              </a:p>
            </p:txBody>
          </p:sp>
          <p:sp>
            <p:nvSpPr>
              <p:cNvPr id="112678" name="Rectangle 62"/>
              <p:cNvSpPr>
                <a:spLocks noChangeArrowheads="1"/>
              </p:cNvSpPr>
              <p:nvPr/>
            </p:nvSpPr>
            <p:spPr bwMode="auto">
              <a:xfrm>
                <a:off x="6391275" y="3706813"/>
                <a:ext cx="42862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cal</a:t>
                </a:r>
              </a:p>
            </p:txBody>
          </p:sp>
          <p:sp>
            <p:nvSpPr>
              <p:cNvPr id="112679" name="Rectangle 63"/>
              <p:cNvSpPr>
                <a:spLocks noChangeArrowheads="1"/>
              </p:cNvSpPr>
              <p:nvPr/>
            </p:nvSpPr>
            <p:spPr bwMode="auto">
              <a:xfrm>
                <a:off x="6391275" y="4011613"/>
                <a:ext cx="490665" cy="30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panose="020B0604020202020204" pitchFamily="34" charset="0"/>
                    <a:ea typeface="PMingLiU" pitchFamily="18" charset="-120"/>
                  </a:rPr>
                  <a:t>sue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2680" name="Rectangle 64"/>
              <p:cNvSpPr>
                <a:spLocks noChangeArrowheads="1"/>
              </p:cNvSpPr>
              <p:nvPr/>
            </p:nvSpPr>
            <p:spPr bwMode="auto">
              <a:xfrm>
                <a:off x="6921500" y="4011613"/>
                <a:ext cx="381629" cy="30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panose="020B0604020202020204" pitchFamily="34" charset="0"/>
                    <a:ea typeface="PMingLiU" pitchFamily="18" charset="-120"/>
                  </a:rPr>
                  <a:t>32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2681" name="Rectangle 65"/>
              <p:cNvSpPr>
                <a:spLocks noChangeArrowheads="1"/>
              </p:cNvSpPr>
              <p:nvPr/>
            </p:nvSpPr>
            <p:spPr bwMode="auto">
              <a:xfrm>
                <a:off x="7302500" y="3409950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10</a:t>
                </a:r>
              </a:p>
            </p:txBody>
          </p:sp>
          <p:sp>
            <p:nvSpPr>
              <p:cNvPr id="112682" name="Rectangle 66"/>
              <p:cNvSpPr>
                <a:spLocks noChangeArrowheads="1"/>
              </p:cNvSpPr>
              <p:nvPr/>
            </p:nvSpPr>
            <p:spPr bwMode="auto">
              <a:xfrm>
                <a:off x="7302500" y="4011613"/>
                <a:ext cx="381628" cy="30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panose="020B0604020202020204" pitchFamily="34" charset="0"/>
                    <a:ea typeface="PMingLiU" pitchFamily="18" charset="-120"/>
                  </a:rPr>
                  <a:t>75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2683" name="Rectangle 67"/>
              <p:cNvSpPr>
                <a:spLocks noChangeArrowheads="1"/>
              </p:cNvSpPr>
              <p:nvPr/>
            </p:nvSpPr>
            <p:spPr bwMode="auto">
              <a:xfrm>
                <a:off x="7302500" y="37068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80</a:t>
                </a:r>
              </a:p>
            </p:txBody>
          </p:sp>
          <p:sp>
            <p:nvSpPr>
              <p:cNvPr id="112684" name="Rectangle 68"/>
              <p:cNvSpPr>
                <a:spLocks noChangeArrowheads="1"/>
              </p:cNvSpPr>
              <p:nvPr/>
            </p:nvSpPr>
            <p:spPr bwMode="auto">
              <a:xfrm>
                <a:off x="6921500" y="3706813"/>
                <a:ext cx="381629" cy="30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19</a:t>
                </a:r>
              </a:p>
            </p:txBody>
          </p:sp>
          <p:sp>
            <p:nvSpPr>
              <p:cNvPr id="112685" name="Rectangle 69"/>
              <p:cNvSpPr>
                <a:spLocks noChangeArrowheads="1"/>
              </p:cNvSpPr>
              <p:nvPr/>
            </p:nvSpPr>
            <p:spPr bwMode="auto">
              <a:xfrm>
                <a:off x="6919396" y="3409950"/>
                <a:ext cx="381629" cy="30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400" b="1" dirty="0">
                    <a:solidFill>
                      <a:srgbClr val="954F72"/>
                    </a:solidFill>
                    <a:latin typeface="Arial" panose="020B0604020202020204" pitchFamily="34" charset="0"/>
                    <a:ea typeface="PMingLiU" pitchFamily="18" charset="-120"/>
                  </a:rPr>
                  <a:t>21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112653" name="Rectangle 70"/>
            <p:cNvSpPr>
              <a:spLocks noChangeArrowheads="1"/>
            </p:cNvSpPr>
            <p:nvPr/>
          </p:nvSpPr>
          <p:spPr bwMode="auto">
            <a:xfrm>
              <a:off x="7242439" y="3890981"/>
              <a:ext cx="65082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name</a:t>
              </a:r>
            </a:p>
          </p:txBody>
        </p:sp>
        <p:sp>
          <p:nvSpPr>
            <p:cNvPr id="112654" name="Rectangle 71"/>
            <p:cNvSpPr>
              <a:spLocks noChangeArrowheads="1"/>
            </p:cNvSpPr>
            <p:nvPr/>
          </p:nvSpPr>
          <p:spPr bwMode="auto">
            <a:xfrm>
              <a:off x="7821876" y="3890981"/>
              <a:ext cx="49052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age</a:t>
              </a:r>
            </a:p>
          </p:txBody>
        </p:sp>
        <p:sp>
          <p:nvSpPr>
            <p:cNvPr id="112655" name="Rectangle 72"/>
            <p:cNvSpPr>
              <a:spLocks noChangeArrowheads="1"/>
            </p:cNvSpPr>
            <p:nvPr/>
          </p:nvSpPr>
          <p:spPr bwMode="auto">
            <a:xfrm>
              <a:off x="8202559" y="3887933"/>
              <a:ext cx="43120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sal</a:t>
              </a:r>
            </a:p>
          </p:txBody>
        </p:sp>
        <p:sp>
          <p:nvSpPr>
            <p:cNvPr id="112656" name="Rectangle 74"/>
            <p:cNvSpPr>
              <a:spLocks noChangeArrowheads="1"/>
            </p:cNvSpPr>
            <p:nvPr/>
          </p:nvSpPr>
          <p:spPr bwMode="auto">
            <a:xfrm>
              <a:off x="6011333" y="5341614"/>
              <a:ext cx="104140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&lt;age, sal&gt;</a:t>
              </a:r>
            </a:p>
          </p:txBody>
        </p:sp>
        <p:sp>
          <p:nvSpPr>
            <p:cNvPr id="112657" name="Freeform 11"/>
            <p:cNvSpPr>
              <a:spLocks/>
            </p:cNvSpPr>
            <p:nvPr/>
          </p:nvSpPr>
          <p:spPr bwMode="auto">
            <a:xfrm>
              <a:off x="6190720" y="4500239"/>
              <a:ext cx="723900" cy="1588"/>
            </a:xfrm>
            <a:custGeom>
              <a:avLst/>
              <a:gdLst>
                <a:gd name="T0" fmla="*/ 0 w 456"/>
                <a:gd name="T1" fmla="*/ 0 h 1"/>
                <a:gd name="T2" fmla="*/ 2147483646 w 456"/>
                <a:gd name="T3" fmla="*/ 0 h 1"/>
                <a:gd name="T4" fmla="*/ 0 w 456"/>
                <a:gd name="T5" fmla="*/ 0 h 1"/>
                <a:gd name="T6" fmla="*/ 0 60000 65536"/>
                <a:gd name="T7" fmla="*/ 0 60000 65536"/>
                <a:gd name="T8" fmla="*/ 0 60000 65536"/>
                <a:gd name="T9" fmla="*/ 0 w 456"/>
                <a:gd name="T10" fmla="*/ 0 h 1"/>
                <a:gd name="T11" fmla="*/ 456 w 4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1">
                  <a:moveTo>
                    <a:pt x="0" y="0"/>
                  </a:moveTo>
                  <a:lnTo>
                    <a:pt x="45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58" name="Freeform 12"/>
            <p:cNvSpPr>
              <a:spLocks/>
            </p:cNvSpPr>
            <p:nvPr/>
          </p:nvSpPr>
          <p:spPr bwMode="auto">
            <a:xfrm>
              <a:off x="6190720" y="4798689"/>
              <a:ext cx="723900" cy="1588"/>
            </a:xfrm>
            <a:custGeom>
              <a:avLst/>
              <a:gdLst>
                <a:gd name="T0" fmla="*/ 0 w 456"/>
                <a:gd name="T1" fmla="*/ 0 h 1"/>
                <a:gd name="T2" fmla="*/ 2147483646 w 456"/>
                <a:gd name="T3" fmla="*/ 0 h 1"/>
                <a:gd name="T4" fmla="*/ 0 w 456"/>
                <a:gd name="T5" fmla="*/ 0 h 1"/>
                <a:gd name="T6" fmla="*/ 0 60000 65536"/>
                <a:gd name="T7" fmla="*/ 0 60000 65536"/>
                <a:gd name="T8" fmla="*/ 0 60000 65536"/>
                <a:gd name="T9" fmla="*/ 0 w 456"/>
                <a:gd name="T10" fmla="*/ 0 h 1"/>
                <a:gd name="T11" fmla="*/ 456 w 4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1">
                  <a:moveTo>
                    <a:pt x="0" y="0"/>
                  </a:moveTo>
                  <a:lnTo>
                    <a:pt x="45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59" name="Freeform 13"/>
            <p:cNvSpPr>
              <a:spLocks/>
            </p:cNvSpPr>
            <p:nvPr/>
          </p:nvSpPr>
          <p:spPr bwMode="auto">
            <a:xfrm>
              <a:off x="6190720" y="5098727"/>
              <a:ext cx="723900" cy="1587"/>
            </a:xfrm>
            <a:custGeom>
              <a:avLst/>
              <a:gdLst>
                <a:gd name="T0" fmla="*/ 0 w 456"/>
                <a:gd name="T1" fmla="*/ 0 h 1"/>
                <a:gd name="T2" fmla="*/ 2147483646 w 456"/>
                <a:gd name="T3" fmla="*/ 0 h 1"/>
                <a:gd name="T4" fmla="*/ 0 w 456"/>
                <a:gd name="T5" fmla="*/ 0 h 1"/>
                <a:gd name="T6" fmla="*/ 0 60000 65536"/>
                <a:gd name="T7" fmla="*/ 0 60000 65536"/>
                <a:gd name="T8" fmla="*/ 0 60000 65536"/>
                <a:gd name="T9" fmla="*/ 0 w 456"/>
                <a:gd name="T10" fmla="*/ 0 h 1"/>
                <a:gd name="T11" fmla="*/ 456 w 4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1">
                  <a:moveTo>
                    <a:pt x="0" y="0"/>
                  </a:moveTo>
                  <a:lnTo>
                    <a:pt x="45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60" name="Rectangle 77"/>
            <p:cNvSpPr>
              <a:spLocks noChangeArrowheads="1"/>
            </p:cNvSpPr>
            <p:nvPr/>
          </p:nvSpPr>
          <p:spPr bwMode="auto">
            <a:xfrm>
              <a:off x="6195483" y="4808214"/>
              <a:ext cx="630168" cy="305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b="1" dirty="0">
                  <a:solidFill>
                    <a:srgbClr val="ED7D31"/>
                  </a:solidFill>
                  <a:latin typeface="Arial" panose="020B0604020202020204" pitchFamily="34" charset="0"/>
                  <a:ea typeface="PMingLiU" pitchFamily="18" charset="-120"/>
                </a:rPr>
                <a:t>21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,20</a:t>
              </a:r>
            </a:p>
          </p:txBody>
        </p:sp>
        <p:sp>
          <p:nvSpPr>
            <p:cNvPr id="112661" name="Rectangle 78"/>
            <p:cNvSpPr>
              <a:spLocks noChangeArrowheads="1"/>
            </p:cNvSpPr>
            <p:nvPr/>
          </p:nvSpPr>
          <p:spPr bwMode="auto">
            <a:xfrm>
              <a:off x="6208183" y="4503414"/>
              <a:ext cx="630168" cy="305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b="1" dirty="0">
                  <a:solidFill>
                    <a:srgbClr val="ED7D31"/>
                  </a:solidFill>
                  <a:latin typeface="Arial" panose="020B0604020202020204" pitchFamily="34" charset="0"/>
                  <a:ea typeface="PMingLiU" pitchFamily="18" charset="-120"/>
                </a:rPr>
                <a:t>21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,10</a:t>
              </a:r>
            </a:p>
          </p:txBody>
        </p:sp>
        <p:sp>
          <p:nvSpPr>
            <p:cNvPr id="112662" name="Rectangle 79"/>
            <p:cNvSpPr>
              <a:spLocks noChangeArrowheads="1"/>
            </p:cNvSpPr>
            <p:nvPr/>
          </p:nvSpPr>
          <p:spPr bwMode="auto">
            <a:xfrm>
              <a:off x="6208183" y="4198614"/>
              <a:ext cx="630168" cy="305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19,80</a:t>
              </a:r>
            </a:p>
          </p:txBody>
        </p:sp>
        <p:sp>
          <p:nvSpPr>
            <p:cNvPr id="112663" name="Rectangle 80"/>
            <p:cNvSpPr>
              <a:spLocks noChangeArrowheads="1"/>
            </p:cNvSpPr>
            <p:nvPr/>
          </p:nvSpPr>
          <p:spPr bwMode="auto">
            <a:xfrm>
              <a:off x="6195483" y="5113014"/>
              <a:ext cx="630168" cy="305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b="1" dirty="0">
                  <a:solidFill>
                    <a:srgbClr val="ED7D31"/>
                  </a:solidFill>
                  <a:latin typeface="Arial" panose="020B0604020202020204" pitchFamily="34" charset="0"/>
                  <a:ea typeface="PMingLiU" pitchFamily="18" charset="-120"/>
                </a:rPr>
                <a:t>32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,75</a:t>
              </a:r>
            </a:p>
          </p:txBody>
        </p:sp>
        <p:sp>
          <p:nvSpPr>
            <p:cNvPr id="112664" name="Rectangle 93"/>
            <p:cNvSpPr>
              <a:spLocks noChangeArrowheads="1"/>
            </p:cNvSpPr>
            <p:nvPr/>
          </p:nvSpPr>
          <p:spPr bwMode="auto">
            <a:xfrm>
              <a:off x="7220214" y="5437206"/>
              <a:ext cx="1484313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itchFamily="18" charset="-120"/>
                  <a:cs typeface="+mn-cs"/>
                </a:rPr>
                <a:t>Data records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itchFamily="18" charset="-120"/>
                  <a:cs typeface="+mn-cs"/>
                </a:rPr>
                <a:t>sorted by </a:t>
              </a:r>
              <a:r>
                <a:rPr kumimoji="0" lang="en-US" altLang="zh-TW" sz="1600" b="0" i="1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itchFamily="18" charset="-120"/>
                  <a:cs typeface="+mn-cs"/>
                </a:rPr>
                <a:t>name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7851788" y="4178344"/>
              <a:ext cx="0" cy="12191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8269424" y="4181519"/>
              <a:ext cx="0" cy="12191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Callout 37"/>
            <p:cNvSpPr/>
            <p:nvPr/>
          </p:nvSpPr>
          <p:spPr>
            <a:xfrm>
              <a:off x="6356790" y="3527479"/>
              <a:ext cx="849313" cy="533400"/>
            </a:xfrm>
            <a:prstGeom prst="wedgeEllipseCallout">
              <a:avLst>
                <a:gd name="adj1" fmla="val -26948"/>
                <a:gd name="adj2" fmla="val 87047"/>
              </a:avLst>
            </a:prstGeom>
            <a:solidFill>
              <a:srgbClr val="009E4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Data entries</a:t>
              </a:r>
              <a:endPara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endParaRPr>
            </a:p>
          </p:txBody>
        </p:sp>
        <p:cxnSp>
          <p:nvCxnSpPr>
            <p:cNvPr id="112670" name="Straight Arrow Connector 38"/>
            <p:cNvCxnSpPr>
              <a:cxnSpLocks noChangeShapeType="1"/>
            </p:cNvCxnSpPr>
            <p:nvPr/>
          </p:nvCxnSpPr>
          <p:spPr bwMode="auto">
            <a:xfrm>
              <a:off x="6914620" y="4364937"/>
              <a:ext cx="440532" cy="304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1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924145" y="4360087"/>
              <a:ext cx="431007" cy="27826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2" name="Straight Arrow Connector 40"/>
            <p:cNvCxnSpPr>
              <a:cxnSpLocks noChangeShapeType="1"/>
            </p:cNvCxnSpPr>
            <p:nvPr/>
          </p:nvCxnSpPr>
          <p:spPr bwMode="auto">
            <a:xfrm>
              <a:off x="6905095" y="4942474"/>
              <a:ext cx="450057" cy="2942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3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6924145" y="4942474"/>
              <a:ext cx="431007" cy="2942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Rounded Rectangular Callout 4"/>
          <p:cNvSpPr/>
          <p:nvPr/>
        </p:nvSpPr>
        <p:spPr>
          <a:xfrm>
            <a:off x="456181" y="3261962"/>
            <a:ext cx="2819400" cy="2605438"/>
          </a:xfrm>
          <a:prstGeom prst="wedgeRoundRectCallout">
            <a:avLst>
              <a:gd name="adj1" fmla="val 25516"/>
              <a:gd name="adj2" fmla="val -73152"/>
              <a:gd name="adj3" fmla="val 16667"/>
            </a:avLst>
          </a:prstGeom>
          <a:solidFill>
            <a:srgbClr val="FF47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entries are sorted by “age”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entries with the same age are sorted according to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3555524" y="3626264"/>
            <a:ext cx="2985421" cy="2605438"/>
          </a:xfrm>
          <a:prstGeom prst="wedgeRoundRectCallout">
            <a:avLst>
              <a:gd name="adj1" fmla="val -11353"/>
              <a:gd name="adj2" fmla="val -8524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entries are sorted by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entries with the same salary are sorted according to “age”</a:t>
            </a:r>
          </a:p>
        </p:txBody>
      </p:sp>
    </p:spTree>
    <p:extLst>
      <p:ext uri="{BB962C8B-B14F-4D97-AF65-F5344CB8AC3E}">
        <p14:creationId xmlns:p14="http://schemas.microsoft.com/office/powerpoint/2010/main" val="38253285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1">
            <a:extLst>
              <a:ext uri="{FF2B5EF4-FFF2-40B4-BE49-F238E27FC236}">
                <a16:creationId xmlns:a16="http://schemas.microsoft.com/office/drawing/2014/main" id="{FAC7C02D-BD47-4A9F-B3AD-875161B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21" y="3964676"/>
            <a:ext cx="2348973" cy="17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Which Order to Use ?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303035" y="1045002"/>
            <a:ext cx="8574609" cy="2209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100"/>
              </a:lnSpc>
              <a:spcAft>
                <a:spcPts val="400"/>
              </a:spcAft>
              <a:buNone/>
            </a:pPr>
            <a:r>
              <a:rPr lang="en-US" altLang="zh-TW" sz="3000" dirty="0">
                <a:latin typeface="Calibri" panose="020F0502020204030204" pitchFamily="34" charset="0"/>
                <a:ea typeface="PMingLiU" pitchFamily="18" charset="-120"/>
              </a:rPr>
              <a:t>To retrieve Emp records for: </a:t>
            </a:r>
          </a:p>
          <a:p>
            <a:pPr marL="341313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 </a:t>
            </a:r>
            <a:r>
              <a:rPr lang="en-US" altLang="zh-TW" sz="2800" i="1" dirty="0"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=30  AND  50,000&lt;</a:t>
            </a:r>
            <a:r>
              <a:rPr lang="en-US" altLang="zh-TW" sz="2800" i="1" dirty="0" err="1"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&lt;80,000 </a:t>
            </a:r>
          </a:p>
          <a:p>
            <a:pPr marL="800100" lvl="2" indent="-339725"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Clustered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 much better than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sal,age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index!</a:t>
            </a:r>
          </a:p>
          <a:p>
            <a:pPr marL="800100" lvl="2" indent="-339725">
              <a:spcBef>
                <a:spcPct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b="1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Reason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:  The qualifying data entries are grouped together in &lt;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index, but not in &lt;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600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74A1BA-D8F8-46D0-B98B-EC8840502909}"/>
              </a:ext>
            </a:extLst>
          </p:cNvPr>
          <p:cNvGrpSpPr/>
          <p:nvPr/>
        </p:nvGrpSpPr>
        <p:grpSpPr>
          <a:xfrm>
            <a:off x="202089" y="3447438"/>
            <a:ext cx="4136296" cy="3030837"/>
            <a:chOff x="6263335" y="3598563"/>
            <a:chExt cx="4136296" cy="3030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B8EB6E-7924-4B81-A6A0-0B16BC4EB263}"/>
                </a:ext>
              </a:extLst>
            </p:cNvPr>
            <p:cNvSpPr/>
            <p:nvPr/>
          </p:nvSpPr>
          <p:spPr>
            <a:xfrm>
              <a:off x="7272033" y="4343400"/>
              <a:ext cx="1529422" cy="228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3F3EEF-02B8-46F9-94E8-B6A90DD28CD6}"/>
                </a:ext>
              </a:extLst>
            </p:cNvPr>
            <p:cNvSpPr txBox="1"/>
            <p:nvPr/>
          </p:nvSpPr>
          <p:spPr>
            <a:xfrm>
              <a:off x="7193528" y="4007584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Data Entries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E6EDE0-6606-4E34-8CE6-C1BB99C75EC8}"/>
                </a:ext>
              </a:extLst>
            </p:cNvPr>
            <p:cNvSpPr/>
            <p:nvPr/>
          </p:nvSpPr>
          <p:spPr>
            <a:xfrm>
              <a:off x="7356145" y="5105400"/>
              <a:ext cx="1363926" cy="685800"/>
            </a:xfrm>
            <a:prstGeom prst="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819D0-D660-4D6C-B94D-CFB0E256A0F4}"/>
                </a:ext>
              </a:extLst>
            </p:cNvPr>
            <p:cNvSpPr/>
            <p:nvPr/>
          </p:nvSpPr>
          <p:spPr>
            <a:xfrm>
              <a:off x="7429856" y="5257800"/>
              <a:ext cx="1223370" cy="304800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2F8F88-072A-4AB1-8EDF-32C3B1ED156B}"/>
                </a:ext>
              </a:extLst>
            </p:cNvPr>
            <p:cNvSpPr txBox="1"/>
            <p:nvPr/>
          </p:nvSpPr>
          <p:spPr>
            <a:xfrm>
              <a:off x="6263335" y="5105061"/>
              <a:ext cx="9567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30-year-old employee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21E351C-1810-4026-842B-2E9E449BED46}"/>
                </a:ext>
              </a:extLst>
            </p:cNvPr>
            <p:cNvSpPr/>
            <p:nvPr/>
          </p:nvSpPr>
          <p:spPr>
            <a:xfrm>
              <a:off x="7089090" y="5144086"/>
              <a:ext cx="137470" cy="6722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7AA17B08-6EB3-4E44-B788-92A49C855413}"/>
                </a:ext>
              </a:extLst>
            </p:cNvPr>
            <p:cNvSpPr/>
            <p:nvPr/>
          </p:nvSpPr>
          <p:spPr>
            <a:xfrm>
              <a:off x="8527261" y="3598563"/>
              <a:ext cx="1872370" cy="989342"/>
            </a:xfrm>
            <a:prstGeom prst="wedgeRoundRectCallout">
              <a:avLst>
                <a:gd name="adj1" fmla="val -59048"/>
                <a:gd name="adj2" fmla="val 128885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50,000 &lt;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80,000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white"/>
                  </a:solidFill>
                  <a:latin typeface="Calibri" panose="020F0502020204030204"/>
                </a:rPr>
                <a:t>Matching data entries are in one cluster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E29215A-AC31-40F4-8756-2A3086952A7D}"/>
              </a:ext>
            </a:extLst>
          </p:cNvPr>
          <p:cNvSpPr/>
          <p:nvPr/>
        </p:nvSpPr>
        <p:spPr>
          <a:xfrm>
            <a:off x="5965858" y="301814"/>
            <a:ext cx="2875107" cy="13772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  <a:t>Note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  <a:t>: Composite indexes have multiple data entries, and are updated more often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0F5569-BCA7-49D2-B76F-88F91D07A670}"/>
              </a:ext>
            </a:extLst>
          </p:cNvPr>
          <p:cNvSpPr txBox="1"/>
          <p:nvPr/>
        </p:nvSpPr>
        <p:spPr>
          <a:xfrm>
            <a:off x="1463430" y="6093395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&lt;age, </a:t>
            </a:r>
            <a:r>
              <a:rPr lang="en-US" dirty="0" err="1"/>
              <a:t>sal</a:t>
            </a:r>
            <a:r>
              <a:rPr lang="en-US" dirty="0"/>
              <a:t>&gt;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D85DCD-D38A-4680-9F9B-BB70FCA9658A}"/>
              </a:ext>
            </a:extLst>
          </p:cNvPr>
          <p:cNvGrpSpPr/>
          <p:nvPr/>
        </p:nvGrpSpPr>
        <p:grpSpPr>
          <a:xfrm>
            <a:off x="3410927" y="3323998"/>
            <a:ext cx="3755662" cy="3135835"/>
            <a:chOff x="3410927" y="3323998"/>
            <a:chExt cx="3755662" cy="313583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3023AC-B833-4361-B9A8-A98420B8945C}"/>
                </a:ext>
              </a:extLst>
            </p:cNvPr>
            <p:cNvGrpSpPr/>
            <p:nvPr/>
          </p:nvGrpSpPr>
          <p:grpSpPr>
            <a:xfrm>
              <a:off x="3410927" y="3323998"/>
              <a:ext cx="3755662" cy="3135835"/>
              <a:chOff x="6116568" y="3493565"/>
              <a:chExt cx="3755662" cy="313583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6CB3A5F-412C-4C6E-9B9C-D2FD36553004}"/>
                  </a:ext>
                </a:extLst>
              </p:cNvPr>
              <p:cNvSpPr/>
              <p:nvPr/>
            </p:nvSpPr>
            <p:spPr>
              <a:xfrm>
                <a:off x="7272033" y="4343400"/>
                <a:ext cx="1529422" cy="2286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7F56E1-AD17-4E2E-81B4-2C91017F688E}"/>
                  </a:ext>
                </a:extLst>
              </p:cNvPr>
              <p:cNvSpPr txBox="1"/>
              <p:nvPr/>
            </p:nvSpPr>
            <p:spPr>
              <a:xfrm>
                <a:off x="7193528" y="4007584"/>
                <a:ext cx="13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Data Entries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B56ABE-CDEF-4316-A795-7BB8590963E4}"/>
                  </a:ext>
                </a:extLst>
              </p:cNvPr>
              <p:cNvSpPr/>
              <p:nvPr/>
            </p:nvSpPr>
            <p:spPr>
              <a:xfrm>
                <a:off x="7356145" y="4810141"/>
                <a:ext cx="1363926" cy="1266065"/>
              </a:xfrm>
              <a:prstGeom prst="rect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3C43A29-E5E6-4EBB-940C-976BDE417096}"/>
                  </a:ext>
                </a:extLst>
              </p:cNvPr>
              <p:cNvSpPr/>
              <p:nvPr/>
            </p:nvSpPr>
            <p:spPr>
              <a:xfrm>
                <a:off x="7440630" y="4930651"/>
                <a:ext cx="1223370" cy="47754"/>
              </a:xfrm>
              <a:prstGeom prst="rect">
                <a:avLst/>
              </a:prstGeom>
              <a:solidFill>
                <a:srgbClr val="FFFF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4950013-3B93-44A4-8AE0-43BCC6028C4F}"/>
                  </a:ext>
                </a:extLst>
              </p:cNvPr>
              <p:cNvSpPr txBox="1"/>
              <p:nvPr/>
            </p:nvSpPr>
            <p:spPr>
              <a:xfrm>
                <a:off x="6116568" y="4891107"/>
                <a:ext cx="1062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30-year-old employees in different salary ranges</a:t>
                </a:r>
              </a:p>
            </p:txBody>
          </p:sp>
          <p:sp>
            <p:nvSpPr>
              <p:cNvPr id="63" name="Speech Bubble: Rectangle with Corners Rounded 62">
                <a:extLst>
                  <a:ext uri="{FF2B5EF4-FFF2-40B4-BE49-F238E27FC236}">
                    <a16:creationId xmlns:a16="http://schemas.microsoft.com/office/drawing/2014/main" id="{E50FDA91-F2E3-41F7-8715-85A401ADE071}"/>
                  </a:ext>
                </a:extLst>
              </p:cNvPr>
              <p:cNvSpPr/>
              <p:nvPr/>
            </p:nvSpPr>
            <p:spPr>
              <a:xfrm>
                <a:off x="8551676" y="3493565"/>
                <a:ext cx="1320554" cy="740730"/>
              </a:xfrm>
              <a:prstGeom prst="wedgeRoundRectCallout">
                <a:avLst>
                  <a:gd name="adj1" fmla="val -57839"/>
                  <a:gd name="adj2" fmla="val 145150"/>
                  <a:gd name="adj3" fmla="val 16667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</a:rPr>
                  <a:t>Matching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data entries are not in one cluster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DFBCE-5C05-4E2E-9802-24D4FE8DCC4C}"/>
                </a:ext>
              </a:extLst>
            </p:cNvPr>
            <p:cNvSpPr txBox="1"/>
            <p:nvPr/>
          </p:nvSpPr>
          <p:spPr>
            <a:xfrm>
              <a:off x="6095814" y="4486685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50,000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B9DE3AF-9185-4F6C-9437-7B1CBA47AD46}"/>
                </a:ext>
              </a:extLst>
            </p:cNvPr>
            <p:cNvSpPr txBox="1"/>
            <p:nvPr/>
          </p:nvSpPr>
          <p:spPr>
            <a:xfrm>
              <a:off x="6095814" y="5681906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80,000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4EACFF-D8B5-4157-A36A-57066E79AC64}"/>
                </a:ext>
              </a:extLst>
            </p:cNvPr>
            <p:cNvSpPr/>
            <p:nvPr/>
          </p:nvSpPr>
          <p:spPr>
            <a:xfrm>
              <a:off x="4734989" y="4949028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AFD7B6-A50D-4117-A036-1D03EEA7BCA6}"/>
                </a:ext>
              </a:extLst>
            </p:cNvPr>
            <p:cNvSpPr/>
            <p:nvPr/>
          </p:nvSpPr>
          <p:spPr>
            <a:xfrm>
              <a:off x="4734989" y="5146319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D1D2089-C9EA-4743-B04C-DBD9CFA1E202}"/>
                </a:ext>
              </a:extLst>
            </p:cNvPr>
            <p:cNvSpPr/>
            <p:nvPr/>
          </p:nvSpPr>
          <p:spPr>
            <a:xfrm>
              <a:off x="4742794" y="532350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9479537-64A1-4AFA-9A56-B151CBD99051}"/>
                </a:ext>
              </a:extLst>
            </p:cNvPr>
            <p:cNvSpPr/>
            <p:nvPr/>
          </p:nvSpPr>
          <p:spPr>
            <a:xfrm>
              <a:off x="4734989" y="570422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C56D06-AD42-4E56-B9FE-25B3224A7795}"/>
                </a:ext>
              </a:extLst>
            </p:cNvPr>
            <p:cNvSpPr txBox="1"/>
            <p:nvPr/>
          </p:nvSpPr>
          <p:spPr>
            <a:xfrm>
              <a:off x="5209916" y="5388798"/>
              <a:ext cx="242374" cy="364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dirty="0"/>
                <a:t>.</a:t>
              </a:r>
            </a:p>
            <a:p>
              <a:pPr>
                <a:lnSpc>
                  <a:spcPts val="600"/>
                </a:lnSpc>
              </a:pPr>
              <a:r>
                <a:rPr lang="en-US" dirty="0"/>
                <a:t>.</a:t>
              </a:r>
            </a:p>
            <a:p>
              <a:pPr>
                <a:lnSpc>
                  <a:spcPts val="600"/>
                </a:lnSpc>
              </a:pPr>
              <a:r>
                <a:rPr lang="en-US" dirty="0"/>
                <a:t>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C1D7F1-21EF-4FF2-A245-5E7E12C4BFBF}"/>
                </a:ext>
              </a:extLst>
            </p:cNvPr>
            <p:cNvCxnSpPr>
              <a:cxnSpLocks/>
              <a:endCxn id="60" idx="1"/>
            </p:cNvCxnSpPr>
            <p:nvPr/>
          </p:nvCxnSpPr>
          <p:spPr>
            <a:xfrm flipV="1">
              <a:off x="4394709" y="4784961"/>
              <a:ext cx="340280" cy="74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7F645E8-DAA0-4297-86B9-C8B5023F7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007227"/>
              <a:ext cx="309010" cy="824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AF256E-B4AD-4721-9999-F0716A2D48C6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 flipV="1">
              <a:off x="4401533" y="5169179"/>
              <a:ext cx="333456" cy="131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5BA09A-4416-40BE-BDBF-3780F5D2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376704"/>
              <a:ext cx="301205" cy="137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44E88E-07E6-4DE8-A056-F47EDBB672CC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 flipV="1">
              <a:off x="4433784" y="5727081"/>
              <a:ext cx="301205" cy="26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217214-7BCD-453B-AA70-0AF30E4928D8}"/>
                </a:ext>
              </a:extLst>
            </p:cNvPr>
            <p:cNvSpPr txBox="1"/>
            <p:nvPr/>
          </p:nvSpPr>
          <p:spPr>
            <a:xfrm>
              <a:off x="4584056" y="6068591"/>
              <a:ext cx="111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dirty="0" err="1"/>
                <a:t>sal</a:t>
              </a:r>
              <a:r>
                <a:rPr lang="en-US" dirty="0"/>
                <a:t>, age&gt;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785E829-A2D8-4177-A38C-959DE6E527CD}"/>
              </a:ext>
            </a:extLst>
          </p:cNvPr>
          <p:cNvSpPr/>
          <p:nvPr/>
        </p:nvSpPr>
        <p:spPr>
          <a:xfrm>
            <a:off x="7166589" y="5876146"/>
            <a:ext cx="1760562" cy="814748"/>
          </a:xfrm>
          <a:prstGeom prst="wedgeRoundRectCallout">
            <a:avLst>
              <a:gd name="adj1" fmla="val -9907"/>
              <a:gd name="adj2" fmla="val -16022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Having matching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entries </a:t>
            </a: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in fewer pages is better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1368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6417-A5D1-4ECE-A7D3-846EDC1B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92" y="1112293"/>
            <a:ext cx="8512935" cy="5616569"/>
          </a:xfrm>
        </p:spPr>
        <p:txBody>
          <a:bodyPr>
            <a:normAutofit fontScale="55000" lnSpcReduction="20000"/>
          </a:bodyPr>
          <a:lstStyle/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Typically, we create indexes at the time of creation of the table</a:t>
            </a:r>
          </a:p>
          <a:p>
            <a:pPr marL="685800" lvl="2" indent="0">
              <a:buNone/>
            </a:pPr>
            <a:r>
              <a:rPr lang="en-US" sz="5100" dirty="0"/>
              <a:t> </a:t>
            </a:r>
            <a:r>
              <a:rPr lang="en-US" sz="4400" dirty="0">
                <a:solidFill>
                  <a:srgbClr val="7030A0"/>
                </a:solidFill>
              </a:rPr>
              <a:t>CREATE TABLE T  (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A1      INT  PRIMARY KEY,</a:t>
            </a:r>
          </a:p>
          <a:p>
            <a:pPr marL="685800" lvl="2" indent="0">
              <a:buNone/>
            </a:pPr>
            <a:r>
              <a:rPr lang="en-US" sz="4400" b="1" dirty="0">
                <a:solidFill>
                  <a:srgbClr val="7030A0"/>
                </a:solidFill>
              </a:rPr>
              <a:t>   </a:t>
            </a:r>
            <a:r>
              <a:rPr lang="en-US" sz="4400" dirty="0">
                <a:solidFill>
                  <a:srgbClr val="7030A0"/>
                </a:solidFill>
              </a:rPr>
              <a:t>A2      INT NOT NULL,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A3      INT NOT NULL,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A4      INT NOT NULL,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sz="4400" dirty="0">
                <a:solidFill>
                  <a:srgbClr val="7030A0"/>
                </a:solidFill>
              </a:rPr>
              <a:t>A5      CHAR(10),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4400" dirty="0">
                <a:solidFill>
                  <a:srgbClr val="7030A0"/>
                </a:solidFill>
              </a:rPr>
              <a:t>   INDEX (A2,A3)      );</a:t>
            </a:r>
            <a:endParaRPr lang="en-US" sz="5100" dirty="0"/>
          </a:p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We use CREAT INDEX to add indexes to existing tables</a:t>
            </a:r>
          </a:p>
          <a:p>
            <a:pPr marL="685800" lvl="2" indent="0">
              <a:spcAft>
                <a:spcPts val="600"/>
              </a:spcAft>
              <a:buNone/>
            </a:pPr>
            <a:r>
              <a:rPr lang="en-US" sz="4400" dirty="0">
                <a:solidFill>
                  <a:srgbClr val="7030A0"/>
                </a:solidFill>
              </a:rPr>
              <a:t>CREATE INDEX  </a:t>
            </a:r>
            <a:r>
              <a:rPr lang="en-US" sz="4400" dirty="0" err="1">
                <a:solidFill>
                  <a:srgbClr val="7030A0"/>
                </a:solidFill>
              </a:rPr>
              <a:t>index_name</a:t>
            </a:r>
            <a:r>
              <a:rPr lang="en-US" sz="4400" dirty="0">
                <a:solidFill>
                  <a:srgbClr val="7030A0"/>
                </a:solidFill>
              </a:rPr>
              <a:t> ON T(A4);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4400" dirty="0">
                <a:solidFill>
                  <a:srgbClr val="7030A0"/>
                </a:solidFill>
              </a:rPr>
              <a:t>CREAT UNIQUE INDEX </a:t>
            </a:r>
            <a:r>
              <a:rPr lang="en-US" sz="4400" dirty="0" err="1">
                <a:solidFill>
                  <a:srgbClr val="7030A0"/>
                </a:solidFill>
              </a:rPr>
              <a:t>index_name</a:t>
            </a:r>
            <a:r>
              <a:rPr lang="en-US" sz="4400" dirty="0">
                <a:solidFill>
                  <a:srgbClr val="7030A0"/>
                </a:solidFill>
              </a:rPr>
              <a:t> ON T(A5)</a:t>
            </a:r>
          </a:p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CREAT INDEX cannot be used to create primary (use ALTER TABLE when needed)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DDDF9-C5FB-406B-B775-EAEDEBFFE1B3}"/>
              </a:ext>
            </a:extLst>
          </p:cNvPr>
          <p:cNvSpPr/>
          <p:nvPr/>
        </p:nvSpPr>
        <p:spPr>
          <a:xfrm>
            <a:off x="3561947" y="203539"/>
            <a:ext cx="2020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MySQL</a:t>
            </a:r>
            <a:endParaRPr lang="en-US" sz="48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E90E212-B30B-4D7B-A8A9-BF3C6DB37205}"/>
              </a:ext>
            </a:extLst>
          </p:cNvPr>
          <p:cNvSpPr/>
          <p:nvPr/>
        </p:nvSpPr>
        <p:spPr>
          <a:xfrm>
            <a:off x="5193102" y="1920199"/>
            <a:ext cx="2165230" cy="1018090"/>
          </a:xfrm>
          <a:prstGeom prst="wedgeRoundRectCallout">
            <a:avLst>
              <a:gd name="adj1" fmla="val -84682"/>
              <a:gd name="adj2" fmla="val 17592"/>
              <a:gd name="adj3" fmla="val 16667"/>
            </a:avLst>
          </a:prstGeom>
          <a:solidFill>
            <a:srgbClr val="72FC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This is the clustered index</a:t>
            </a:r>
          </a:p>
        </p:txBody>
      </p:sp>
    </p:spTree>
    <p:extLst>
      <p:ext uri="{BB962C8B-B14F-4D97-AF65-F5344CB8AC3E}">
        <p14:creationId xmlns:p14="http://schemas.microsoft.com/office/powerpoint/2010/main" val="327338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Data on External Storage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B7031-43F9-4684-9E9C-8E78E17E37BC}"/>
              </a:ext>
            </a:extLst>
          </p:cNvPr>
          <p:cNvGrpSpPr/>
          <p:nvPr/>
        </p:nvGrpSpPr>
        <p:grpSpPr>
          <a:xfrm>
            <a:off x="653424" y="2488284"/>
            <a:ext cx="1981200" cy="3872446"/>
            <a:chOff x="736552" y="2192721"/>
            <a:chExt cx="1981200" cy="38724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9CBFA0-15AA-479B-9E5A-1C3D76B25397}"/>
                </a:ext>
              </a:extLst>
            </p:cNvPr>
            <p:cNvGrpSpPr/>
            <p:nvPr/>
          </p:nvGrpSpPr>
          <p:grpSpPr>
            <a:xfrm>
              <a:off x="736552" y="4672277"/>
              <a:ext cx="1981200" cy="1392890"/>
              <a:chOff x="995500" y="4074883"/>
              <a:chExt cx="1981200" cy="1392890"/>
            </a:xfrm>
          </p:grpSpPr>
          <p:sp>
            <p:nvSpPr>
              <p:cNvPr id="20" name="Can 5">
                <a:extLst>
                  <a:ext uri="{FF2B5EF4-FFF2-40B4-BE49-F238E27FC236}">
                    <a16:creationId xmlns:a16="http://schemas.microsoft.com/office/drawing/2014/main" id="{8290A40A-1A29-45AA-BE81-3F4E9FB7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447717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8EB76FEB-0BD6-4D1D-A90E-A57457A3A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7300" y="4074883"/>
                <a:ext cx="619400" cy="40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ID</a:t>
                </a:r>
              </a:p>
            </p:txBody>
          </p:sp>
          <p:sp>
            <p:nvSpPr>
              <p:cNvPr id="30" name="Down Arrow 11">
                <a:extLst>
                  <a:ext uri="{FF2B5EF4-FFF2-40B4-BE49-F238E27FC236}">
                    <a16:creationId xmlns:a16="http://schemas.microsoft.com/office/drawing/2014/main" id="{407E68C6-24DD-41E8-AB30-19D0F8AF0BA9}"/>
                  </a:ext>
                </a:extLst>
              </p:cNvPr>
              <p:cNvSpPr/>
              <p:nvPr/>
            </p:nvSpPr>
            <p:spPr bwMode="auto">
              <a:xfrm>
                <a:off x="2214700" y="4096173"/>
                <a:ext cx="228600" cy="4572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Up Arrow 12">
                <a:extLst>
                  <a:ext uri="{FF2B5EF4-FFF2-40B4-BE49-F238E27FC236}">
                    <a16:creationId xmlns:a16="http://schemas.microsoft.com/office/drawing/2014/main" id="{C0BE9CAE-894F-4B5E-AD06-3C1003080C36}"/>
                  </a:ext>
                </a:extLst>
              </p:cNvPr>
              <p:cNvSpPr/>
              <p:nvPr/>
            </p:nvSpPr>
            <p:spPr bwMode="auto">
              <a:xfrm>
                <a:off x="1528900" y="4096173"/>
                <a:ext cx="228600" cy="4572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TextBox 16">
                <a:extLst>
                  <a:ext uri="{FF2B5EF4-FFF2-40B4-BE49-F238E27FC236}">
                    <a16:creationId xmlns:a16="http://schemas.microsoft.com/office/drawing/2014/main" id="{7CEFBF7F-5BD9-47E5-97B7-EC54D18B5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500" y="4248573"/>
                <a:ext cx="619400" cy="24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</p:grpSp>
        <p:sp>
          <p:nvSpPr>
            <p:cNvPr id="2" name="Flowchart: Document 1">
              <a:extLst>
                <a:ext uri="{FF2B5EF4-FFF2-40B4-BE49-F238E27FC236}">
                  <a16:creationId xmlns:a16="http://schemas.microsoft.com/office/drawing/2014/main" id="{B4EDFB8F-6FCB-4033-BCC5-F8788B924F60}"/>
                </a:ext>
              </a:extLst>
            </p:cNvPr>
            <p:cNvSpPr/>
            <p:nvPr/>
          </p:nvSpPr>
          <p:spPr>
            <a:xfrm>
              <a:off x="985321" y="3330507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AC50BA-3075-4769-A7AA-7536F28FE379}"/>
                </a:ext>
              </a:extLst>
            </p:cNvPr>
            <p:cNvCxnSpPr/>
            <p:nvPr/>
          </p:nvCxnSpPr>
          <p:spPr>
            <a:xfrm>
              <a:off x="2070052" y="3974487"/>
              <a:ext cx="0" cy="69779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12272D4A-2315-4830-8233-B546F41CB6C3}"/>
                </a:ext>
              </a:extLst>
            </p:cNvPr>
            <p:cNvSpPr/>
            <p:nvPr/>
          </p:nvSpPr>
          <p:spPr>
            <a:xfrm>
              <a:off x="1036452" y="2192721"/>
              <a:ext cx="1619025" cy="815796"/>
            </a:xfrm>
            <a:prstGeom prst="cloudCallout">
              <a:avLst>
                <a:gd name="adj1" fmla="val -11282"/>
                <a:gd name="adj2" fmla="val 9876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Record ID ???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B305-0310-4921-881C-461DC76289A5}"/>
              </a:ext>
            </a:extLst>
          </p:cNvPr>
          <p:cNvGrpSpPr/>
          <p:nvPr/>
        </p:nvGrpSpPr>
        <p:grpSpPr>
          <a:xfrm>
            <a:off x="3491451" y="2641272"/>
            <a:ext cx="1981200" cy="3714378"/>
            <a:chOff x="3574579" y="2345709"/>
            <a:chExt cx="1981200" cy="3714378"/>
          </a:xfrm>
        </p:grpSpPr>
        <p:sp>
          <p:nvSpPr>
            <p:cNvPr id="50" name="Flowchart: Document 49">
              <a:extLst>
                <a:ext uri="{FF2B5EF4-FFF2-40B4-BE49-F238E27FC236}">
                  <a16:creationId xmlns:a16="http://schemas.microsoft.com/office/drawing/2014/main" id="{846B75CD-884B-4823-A8A4-363DF80B40BD}"/>
                </a:ext>
              </a:extLst>
            </p:cNvPr>
            <p:cNvSpPr/>
            <p:nvPr/>
          </p:nvSpPr>
          <p:spPr>
            <a:xfrm>
              <a:off x="3835211" y="2345709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>
                <a:spcAft>
                  <a:spcPts val="600"/>
                </a:spcAft>
              </a:pPr>
              <a:r>
                <a:rPr lang="en-US" dirty="0"/>
                <a:t>APPLICATION</a:t>
              </a:r>
            </a:p>
            <a:p>
              <a:pPr algn="ctr"/>
              <a:r>
                <a:rPr lang="en-US" dirty="0"/>
                <a:t>       search key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E15C55-F23B-473C-BFA8-03E6EFAF0C0D}"/>
                </a:ext>
              </a:extLst>
            </p:cNvPr>
            <p:cNvGrpSpPr/>
            <p:nvPr/>
          </p:nvGrpSpPr>
          <p:grpSpPr>
            <a:xfrm>
              <a:off x="3574579" y="3075587"/>
              <a:ext cx="1981200" cy="2984500"/>
              <a:chOff x="3581400" y="2473113"/>
              <a:chExt cx="1981200" cy="2984500"/>
            </a:xfrm>
          </p:grpSpPr>
          <p:sp>
            <p:nvSpPr>
              <p:cNvPr id="6" name="Can 5"/>
              <p:cNvSpPr>
                <a:spLocks noChangeArrowheads="1"/>
              </p:cNvSpPr>
              <p:nvPr/>
            </p:nvSpPr>
            <p:spPr bwMode="auto">
              <a:xfrm>
                <a:off x="3886200" y="446701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grpSp>
            <p:nvGrpSpPr>
              <p:cNvPr id="3" name="Group 18"/>
              <p:cNvGrpSpPr>
                <a:grpSpLocks/>
              </p:cNvGrpSpPr>
              <p:nvPr/>
            </p:nvGrpSpPr>
            <p:grpSpPr bwMode="auto">
              <a:xfrm>
                <a:off x="3581400" y="2473113"/>
                <a:ext cx="1981200" cy="2080260"/>
                <a:chOff x="7086600" y="1729740"/>
                <a:chExt cx="1981200" cy="2080260"/>
              </a:xfrm>
            </p:grpSpPr>
            <p:sp>
              <p:nvSpPr>
                <p:cNvPr id="615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448400" y="3331510"/>
                  <a:ext cx="619400" cy="402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ID</a:t>
                  </a:r>
                </a:p>
              </p:txBody>
            </p:sp>
            <p:grpSp>
              <p:nvGrpSpPr>
                <p:cNvPr id="6152" name="Group 16"/>
                <p:cNvGrpSpPr>
                  <a:grpSpLocks/>
                </p:cNvGrpSpPr>
                <p:nvPr/>
              </p:nvGrpSpPr>
              <p:grpSpPr bwMode="auto">
                <a:xfrm>
                  <a:off x="7086600" y="1729740"/>
                  <a:ext cx="1676400" cy="2080260"/>
                  <a:chOff x="7086600" y="1729740"/>
                  <a:chExt cx="1676400" cy="2080260"/>
                </a:xfrm>
              </p:grpSpPr>
              <p:sp>
                <p:nvSpPr>
                  <p:cNvPr id="4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2743200"/>
                    <a:ext cx="1371600" cy="609600"/>
                  </a:xfrm>
                  <a:prstGeom prst="rect">
                    <a:avLst/>
                  </a:prstGeom>
                  <a:solidFill>
                    <a:srgbClr val="F2F0F6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>
                    <a:outerShdw blurRad="63500" dist="38100" dir="18900000" algn="b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45720" rIns="45720" anchor="ctr"/>
                  <a:lstStyle/>
                  <a:p>
                    <a:pPr marL="0" marR="0" lvl="0" indent="0" algn="ctr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rPr>
                      <a:t>File/Index</a:t>
                    </a:r>
                  </a:p>
                </p:txBody>
              </p:sp>
              <p:sp>
                <p:nvSpPr>
                  <p:cNvPr id="10" name="Up Arrow 9"/>
                  <p:cNvSpPr/>
                  <p:nvPr/>
                </p:nvSpPr>
                <p:spPr bwMode="auto">
                  <a:xfrm>
                    <a:off x="7620000" y="2451100"/>
                    <a:ext cx="228600" cy="2921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" name="Down Arrow 11"/>
                  <p:cNvSpPr/>
                  <p:nvPr/>
                </p:nvSpPr>
                <p:spPr bwMode="auto">
                  <a:xfrm>
                    <a:off x="8305800" y="3352800"/>
                    <a:ext cx="228600" cy="45720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" name="Up Arrow 12"/>
                  <p:cNvSpPr/>
                  <p:nvPr/>
                </p:nvSpPr>
                <p:spPr bwMode="auto">
                  <a:xfrm>
                    <a:off x="7620000" y="3352800"/>
                    <a:ext cx="228600" cy="4572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159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9950" y="2133600"/>
                    <a:ext cx="72725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6160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3505200"/>
                    <a:ext cx="619400" cy="2484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r" defTabSz="914400" rtl="0" eaLnBrk="0" fontAlgn="auto" latinLnBrk="0" hangingPunct="0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9" name="Down Arrow 8"/>
                  <p:cNvSpPr/>
                  <p:nvPr/>
                </p:nvSpPr>
                <p:spPr bwMode="auto">
                  <a:xfrm>
                    <a:off x="8305800" y="1729740"/>
                    <a:ext cx="228600" cy="100076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E574F0-0C4C-4C0F-8043-7C78FC4E5518}"/>
                </a:ext>
              </a:extLst>
            </p:cNvPr>
            <p:cNvSpPr txBox="1"/>
            <p:nvPr/>
          </p:nvSpPr>
          <p:spPr>
            <a:xfrm>
              <a:off x="4936379" y="337943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SSN</a:t>
              </a:r>
            </a:p>
          </p:txBody>
        </p:sp>
      </p:grpSp>
      <p:sp>
        <p:nvSpPr>
          <p:cNvPr id="51" name="Thought Bubble: Cloud 50">
            <a:extLst>
              <a:ext uri="{FF2B5EF4-FFF2-40B4-BE49-F238E27FC236}">
                <a16:creationId xmlns:a16="http://schemas.microsoft.com/office/drawing/2014/main" id="{A9ADC3F2-0B75-4E5D-9AF1-871E36D9E4FE}"/>
              </a:ext>
            </a:extLst>
          </p:cNvPr>
          <p:cNvSpPr/>
          <p:nvPr/>
        </p:nvSpPr>
        <p:spPr>
          <a:xfrm>
            <a:off x="3960303" y="1563832"/>
            <a:ext cx="1473862" cy="902544"/>
          </a:xfrm>
          <a:prstGeom prst="cloudCallout">
            <a:avLst>
              <a:gd name="adj1" fmla="val -26322"/>
              <a:gd name="adj2" fmla="val 73180"/>
            </a:avLst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 anchorCtr="1"/>
          <a:lstStyle/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SSN,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DeptNo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…</a:t>
            </a:r>
          </a:p>
        </p:txBody>
      </p:sp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60493F3A-C903-47F2-BA07-2891B3249B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51" y="3307142"/>
            <a:ext cx="2180303" cy="23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F8F708EF-914B-44E2-A472-D7386037E1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58" y="5263979"/>
            <a:ext cx="1034807" cy="9827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6417-A5D1-4ECE-A7D3-846EDC1B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11" y="901521"/>
            <a:ext cx="8512935" cy="5956479"/>
          </a:xfrm>
        </p:spPr>
        <p:txBody>
          <a:bodyPr>
            <a:normAutofit fontScale="55000" lnSpcReduction="20000"/>
          </a:bodyPr>
          <a:lstStyle/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Clustered index is automatically created for PRIMARY KEY</a:t>
            </a:r>
          </a:p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You do not have to just accept the default.  For many cases, a heap-based table would actually be better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CREATE TABLE </a:t>
            </a:r>
            <a:r>
              <a:rPr lang="en-US" sz="4400" dirty="0" err="1">
                <a:solidFill>
                  <a:srgbClr val="7030A0"/>
                </a:solidFill>
              </a:rPr>
              <a:t>table_name</a:t>
            </a:r>
            <a:r>
              <a:rPr lang="en-US" sz="4400" dirty="0">
                <a:solidFill>
                  <a:srgbClr val="7030A0"/>
                </a:solidFill>
              </a:rPr>
              <a:t>  {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</a:t>
            </a:r>
            <a:r>
              <a:rPr lang="en-US" sz="4400" dirty="0" err="1">
                <a:solidFill>
                  <a:srgbClr val="7030A0"/>
                </a:solidFill>
              </a:rPr>
              <a:t>PK_attribute</a:t>
            </a:r>
            <a:r>
              <a:rPr lang="en-US" sz="4400" dirty="0">
                <a:solidFill>
                  <a:srgbClr val="7030A0"/>
                </a:solidFill>
              </a:rPr>
              <a:t>      INT  PRIMARY KEY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NONCLUSTERED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other attributes …</a:t>
            </a:r>
          </a:p>
          <a:p>
            <a:pPr marL="685800" lvl="2" indent="0">
              <a:spcAft>
                <a:spcPts val="1800"/>
              </a:spcAft>
              <a:buNone/>
            </a:pPr>
            <a:r>
              <a:rPr lang="en-US" sz="4400" dirty="0">
                <a:solidFill>
                  <a:srgbClr val="7030A0"/>
                </a:solidFill>
              </a:rPr>
              <a:t>}</a:t>
            </a:r>
          </a:p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You can have a clustered index that is different from the primary key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CREATE TABLE </a:t>
            </a:r>
            <a:r>
              <a:rPr lang="en-US" sz="4400" dirty="0" err="1">
                <a:solidFill>
                  <a:srgbClr val="7030A0"/>
                </a:solidFill>
              </a:rPr>
              <a:t>table_name</a:t>
            </a:r>
            <a:r>
              <a:rPr lang="en-US" sz="4400" dirty="0">
                <a:solidFill>
                  <a:srgbClr val="7030A0"/>
                </a:solidFill>
              </a:rPr>
              <a:t>  {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  </a:t>
            </a:r>
            <a:r>
              <a:rPr lang="en-US" sz="4400" dirty="0" err="1">
                <a:solidFill>
                  <a:srgbClr val="7030A0"/>
                </a:solidFill>
              </a:rPr>
              <a:t>PK_attribute</a:t>
            </a:r>
            <a:r>
              <a:rPr lang="en-US" sz="4400" dirty="0">
                <a:solidFill>
                  <a:srgbClr val="7030A0"/>
                </a:solidFill>
              </a:rPr>
              <a:t>           INT PRIMARY KEY,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  </a:t>
            </a:r>
            <a:r>
              <a:rPr lang="en-US" sz="4400" dirty="0" err="1">
                <a:solidFill>
                  <a:srgbClr val="7030A0"/>
                </a:solidFill>
              </a:rPr>
              <a:t>clustered_key</a:t>
            </a:r>
            <a:r>
              <a:rPr lang="en-US" sz="4400" dirty="0">
                <a:solidFill>
                  <a:srgbClr val="7030A0"/>
                </a:solidFill>
              </a:rPr>
              <a:t>         INT NOT NULL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CLUSTERED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  other attributes …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};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DDDF9-C5FB-406B-B775-EAEDEBFFE1B3}"/>
              </a:ext>
            </a:extLst>
          </p:cNvPr>
          <p:cNvSpPr/>
          <p:nvPr/>
        </p:nvSpPr>
        <p:spPr>
          <a:xfrm>
            <a:off x="2576261" y="0"/>
            <a:ext cx="39914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MS SQL Server</a:t>
            </a:r>
            <a:endParaRPr lang="en-US" sz="48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8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6417-A5D1-4ECE-A7D3-846EDC1B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85" y="1236372"/>
            <a:ext cx="8397025" cy="4940591"/>
          </a:xfrm>
        </p:spPr>
        <p:txBody>
          <a:bodyPr>
            <a:normAutofit/>
          </a:bodyPr>
          <a:lstStyle/>
          <a:p>
            <a:pPr marL="231775" indent="-231775"/>
            <a:r>
              <a:rPr lang="en-US" sz="2800" dirty="0"/>
              <a:t>Earlier versions of SQL had commands for creating indexes, but they were removed from the language because they were not at the conceptual schema level</a:t>
            </a:r>
          </a:p>
          <a:p>
            <a:pPr marL="231775" indent="-231775"/>
            <a:r>
              <a:rPr lang="en-US" sz="2800" dirty="0"/>
              <a:t>Many SQL systems still have the CREATE INDEX commands </a:t>
            </a:r>
            <a:r>
              <a:rPr lang="en-US" sz="2800" dirty="0">
                <a:solidFill>
                  <a:srgbClr val="C00000"/>
                </a:solidFill>
              </a:rPr>
              <a:t>(check the syntax for your DBMS)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DDDF9-C5FB-406B-B775-EAEDEBFFE1B3}"/>
              </a:ext>
            </a:extLst>
          </p:cNvPr>
          <p:cNvSpPr/>
          <p:nvPr/>
        </p:nvSpPr>
        <p:spPr>
          <a:xfrm>
            <a:off x="2636915" y="152400"/>
            <a:ext cx="3870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Create Index</a:t>
            </a:r>
            <a:endParaRPr lang="en-US" sz="54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CA418-B985-4BED-BE5A-2DC5CFD2AD40}"/>
              </a:ext>
            </a:extLst>
          </p:cNvPr>
          <p:cNvSpPr txBox="1"/>
          <p:nvPr/>
        </p:nvSpPr>
        <p:spPr>
          <a:xfrm>
            <a:off x="772732" y="3706667"/>
            <a:ext cx="516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CREATE INDEX  </a:t>
            </a:r>
            <a:r>
              <a:rPr lang="en-US" sz="2400" dirty="0" err="1"/>
              <a:t>index_name</a:t>
            </a:r>
            <a:endParaRPr lang="en-US" sz="2400" dirty="0"/>
          </a:p>
          <a:p>
            <a:r>
              <a:rPr lang="en-US" sz="2400" dirty="0"/>
              <a:t>ON </a:t>
            </a:r>
            <a:r>
              <a:rPr lang="en-US" sz="2400" dirty="0" err="1"/>
              <a:t>table_name</a:t>
            </a:r>
            <a:r>
              <a:rPr lang="en-US" sz="2400" dirty="0"/>
              <a:t> (column1, column2, …);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5F852-4685-49D5-B8CA-12513913B68F}"/>
              </a:ext>
            </a:extLst>
          </p:cNvPr>
          <p:cNvSpPr txBox="1"/>
          <p:nvPr/>
        </p:nvSpPr>
        <p:spPr>
          <a:xfrm>
            <a:off x="3641617" y="4950027"/>
            <a:ext cx="516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CREATE </a:t>
            </a:r>
            <a:r>
              <a:rPr lang="en-US" sz="2400" b="1" dirty="0"/>
              <a:t>UNIQUE</a:t>
            </a:r>
            <a:r>
              <a:rPr lang="en-US" sz="2400" dirty="0"/>
              <a:t> INDEX  </a:t>
            </a:r>
            <a:r>
              <a:rPr lang="en-US" sz="2400" dirty="0" err="1"/>
              <a:t>index_name</a:t>
            </a:r>
            <a:endParaRPr lang="en-US" sz="2400" dirty="0"/>
          </a:p>
          <a:p>
            <a:r>
              <a:rPr lang="en-US" sz="2400" dirty="0"/>
              <a:t>ON </a:t>
            </a:r>
            <a:r>
              <a:rPr lang="en-US" sz="2400" dirty="0" err="1"/>
              <a:t>table_name</a:t>
            </a:r>
            <a:r>
              <a:rPr lang="en-US" sz="2400" dirty="0"/>
              <a:t> (column1, column2, …);</a:t>
            </a:r>
          </a:p>
        </p:txBody>
      </p:sp>
      <p:sp>
        <p:nvSpPr>
          <p:cNvPr id="7" name="Rounded Rectangular Callout 21">
            <a:extLst>
              <a:ext uri="{FF2B5EF4-FFF2-40B4-BE49-F238E27FC236}">
                <a16:creationId xmlns:a16="http://schemas.microsoft.com/office/drawing/2014/main" id="{EF31134D-DAA0-44D9-985D-62111D0079E7}"/>
              </a:ext>
            </a:extLst>
          </p:cNvPr>
          <p:cNvSpPr/>
          <p:nvPr/>
        </p:nvSpPr>
        <p:spPr bwMode="auto">
          <a:xfrm>
            <a:off x="548817" y="4950027"/>
            <a:ext cx="2516122" cy="1429011"/>
          </a:xfrm>
          <a:prstGeom prst="wedgeRoundRectCallout">
            <a:avLst>
              <a:gd name="adj1" fmla="val 68913"/>
              <a:gd name="adj2" fmla="val -28855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Duplicate values are not allowed</a:t>
            </a:r>
          </a:p>
        </p:txBody>
      </p:sp>
    </p:spTree>
    <p:extLst>
      <p:ext uri="{BB962C8B-B14F-4D97-AF65-F5344CB8AC3E}">
        <p14:creationId xmlns:p14="http://schemas.microsoft.com/office/powerpoint/2010/main" val="74065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>
            <a:extLst>
              <a:ext uri="{FF2B5EF4-FFF2-40B4-BE49-F238E27FC236}">
                <a16:creationId xmlns:a16="http://schemas.microsoft.com/office/drawing/2014/main" id="{A94334D5-793D-4002-B484-C5D62E6E9B56}"/>
              </a:ext>
            </a:extLst>
          </p:cNvPr>
          <p:cNvSpPr/>
          <p:nvPr/>
        </p:nvSpPr>
        <p:spPr bwMode="auto">
          <a:xfrm>
            <a:off x="761206" y="2463671"/>
            <a:ext cx="2716212" cy="87471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DFCEEDE-E88C-44AB-96A1-F376923E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BE89F38-4151-4B20-879D-082D33F0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3AD0F0-9C86-4790-8CCE-6C438CB097B1}"/>
              </a:ext>
            </a:extLst>
          </p:cNvPr>
          <p:cNvGraphicFramePr>
            <a:graphicFrameLocks noGrp="1"/>
          </p:cNvGraphicFramePr>
          <p:nvPr/>
        </p:nvGraphicFramePr>
        <p:xfrm>
          <a:off x="835818" y="2104896"/>
          <a:ext cx="2576514" cy="170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BC29AB51-724C-44EF-931A-16BB5D65EB70}"/>
              </a:ext>
            </a:extLst>
          </p:cNvPr>
          <p:cNvSpPr/>
          <p:nvPr/>
        </p:nvSpPr>
        <p:spPr bwMode="auto">
          <a:xfrm>
            <a:off x="886618" y="2797046"/>
            <a:ext cx="2474913" cy="111125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64FE7877-00F3-476E-B987-60EC66D5CC84}"/>
              </a:ext>
            </a:extLst>
          </p:cNvPr>
          <p:cNvSpPr/>
          <p:nvPr/>
        </p:nvSpPr>
        <p:spPr bwMode="auto">
          <a:xfrm>
            <a:off x="886618" y="2576383"/>
            <a:ext cx="2474913" cy="112713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B1CEDA45-23B6-4C85-948A-695491B04381}"/>
              </a:ext>
            </a:extLst>
          </p:cNvPr>
          <p:cNvSpPr/>
          <p:nvPr/>
        </p:nvSpPr>
        <p:spPr bwMode="auto">
          <a:xfrm>
            <a:off x="886618" y="2998788"/>
            <a:ext cx="2476500" cy="112713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9C585C3D-3E7E-49C1-89B1-8A6F367CF562}"/>
              </a:ext>
            </a:extLst>
          </p:cNvPr>
          <p:cNvSpPr/>
          <p:nvPr/>
        </p:nvSpPr>
        <p:spPr bwMode="auto">
          <a:xfrm>
            <a:off x="4482438" y="3455858"/>
            <a:ext cx="2209800" cy="13716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lowchart: Multidocument 29">
            <a:extLst>
              <a:ext uri="{FF2B5EF4-FFF2-40B4-BE49-F238E27FC236}">
                <a16:creationId xmlns:a16="http://schemas.microsoft.com/office/drawing/2014/main" id="{4A336ED1-5998-4228-8616-BD2B26A72B6D}"/>
              </a:ext>
            </a:extLst>
          </p:cNvPr>
          <p:cNvSpPr/>
          <p:nvPr/>
        </p:nvSpPr>
        <p:spPr bwMode="auto">
          <a:xfrm>
            <a:off x="5092038" y="3989258"/>
            <a:ext cx="1060450" cy="758825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472745E1-0723-478A-973F-FCC1B10A9444}"/>
              </a:ext>
            </a:extLst>
          </p:cNvPr>
          <p:cNvGrpSpPr>
            <a:grpSpLocks/>
          </p:cNvGrpSpPr>
          <p:nvPr/>
        </p:nvGrpSpPr>
        <p:grpSpPr bwMode="auto">
          <a:xfrm>
            <a:off x="5147600" y="4163883"/>
            <a:ext cx="790575" cy="433388"/>
            <a:chOff x="6858000" y="1828800"/>
            <a:chExt cx="943052" cy="433426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66D9645A-5AA5-4CD3-BEDF-90F4B2D1D397}"/>
                </a:ext>
              </a:extLst>
            </p:cNvPr>
            <p:cNvSpPr/>
            <p:nvPr/>
          </p:nvSpPr>
          <p:spPr bwMode="auto">
            <a:xfrm>
              <a:off x="6858000" y="1828800"/>
              <a:ext cx="914647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5198B265-6573-458C-941F-D3E1F98FCE49}"/>
                </a:ext>
              </a:extLst>
            </p:cNvPr>
            <p:cNvSpPr/>
            <p:nvPr/>
          </p:nvSpPr>
          <p:spPr bwMode="auto">
            <a:xfrm>
              <a:off x="6873149" y="1946285"/>
              <a:ext cx="914647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64B5EFE6-1CA0-4192-AE08-FFD3C27F96BC}"/>
                </a:ext>
              </a:extLst>
            </p:cNvPr>
            <p:cNvSpPr/>
            <p:nvPr/>
          </p:nvSpPr>
          <p:spPr bwMode="auto">
            <a:xfrm>
              <a:off x="6871256" y="2068534"/>
              <a:ext cx="914646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6CC5DF1F-A305-403C-A971-453781718F27}"/>
                </a:ext>
              </a:extLst>
            </p:cNvPr>
            <p:cNvSpPr/>
            <p:nvPr/>
          </p:nvSpPr>
          <p:spPr bwMode="auto">
            <a:xfrm>
              <a:off x="6886406" y="2186019"/>
              <a:ext cx="914646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ight Brace 37">
            <a:extLst>
              <a:ext uri="{FF2B5EF4-FFF2-40B4-BE49-F238E27FC236}">
                <a16:creationId xmlns:a16="http://schemas.microsoft.com/office/drawing/2014/main" id="{387A7294-2C9D-4CFE-A462-22B1FAC2521A}"/>
              </a:ext>
            </a:extLst>
          </p:cNvPr>
          <p:cNvSpPr/>
          <p:nvPr/>
        </p:nvSpPr>
        <p:spPr bwMode="auto">
          <a:xfrm rot="12785502" flipH="1">
            <a:off x="6106450" y="4389308"/>
            <a:ext cx="46038" cy="381000"/>
          </a:xfrm>
          <a:prstGeom prst="righ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B7844449-DD1A-4F03-AAB5-DEABEFB12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450" y="4370258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B3CFE0EB-7ED2-4E44-94DF-FEE93AEDFCFE}"/>
              </a:ext>
            </a:extLst>
          </p:cNvPr>
          <p:cNvSpPr/>
          <p:nvPr/>
        </p:nvSpPr>
        <p:spPr bwMode="auto">
          <a:xfrm flipH="1">
            <a:off x="4928525" y="4157533"/>
            <a:ext cx="195263" cy="469900"/>
          </a:xfrm>
          <a:prstGeom prst="righ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D3F291DE-7CAF-441F-81AE-F22EE616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838" y="4141658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Rounded Rectangular Callout 1">
            <a:extLst>
              <a:ext uri="{FF2B5EF4-FFF2-40B4-BE49-F238E27FC236}">
                <a16:creationId xmlns:a16="http://schemas.microsoft.com/office/drawing/2014/main" id="{FAECBF27-BDC0-4C07-BDD2-CD09A6962CBA}"/>
              </a:ext>
            </a:extLst>
          </p:cNvPr>
          <p:cNvSpPr/>
          <p:nvPr/>
        </p:nvSpPr>
        <p:spPr bwMode="auto">
          <a:xfrm>
            <a:off x="2598075" y="4403596"/>
            <a:ext cx="1828800" cy="1262062"/>
          </a:xfrm>
          <a:prstGeom prst="wedgeRoundRectCallout">
            <a:avLst>
              <a:gd name="adj1" fmla="val 64997"/>
              <a:gd name="adj2" fmla="val -42180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page holds R records</a:t>
            </a:r>
          </a:p>
        </p:txBody>
      </p:sp>
      <p:sp>
        <p:nvSpPr>
          <p:cNvPr id="44" name="Rounded Rectangular Callout 21">
            <a:extLst>
              <a:ext uri="{FF2B5EF4-FFF2-40B4-BE49-F238E27FC236}">
                <a16:creationId xmlns:a16="http://schemas.microsoft.com/office/drawing/2014/main" id="{0B47A4A7-C8B1-4B61-B32D-1345E300044A}"/>
              </a:ext>
            </a:extLst>
          </p:cNvPr>
          <p:cNvSpPr/>
          <p:nvPr/>
        </p:nvSpPr>
        <p:spPr bwMode="auto">
          <a:xfrm>
            <a:off x="5222278" y="4979857"/>
            <a:ext cx="2516122" cy="1429011"/>
          </a:xfrm>
          <a:prstGeom prst="wedgeRoundRectCallout">
            <a:avLst>
              <a:gd name="adj1" fmla="val -10168"/>
              <a:gd name="adj2" fmla="val -66257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relation is stored in B data pages</a:t>
            </a:r>
          </a:p>
        </p:txBody>
      </p:sp>
      <p:sp>
        <p:nvSpPr>
          <p:cNvPr id="45" name="Rounded Rectangular Callout 22">
            <a:extLst>
              <a:ext uri="{FF2B5EF4-FFF2-40B4-BE49-F238E27FC236}">
                <a16:creationId xmlns:a16="http://schemas.microsoft.com/office/drawing/2014/main" id="{025E8437-51FC-4CFF-BC22-2A38ACE27380}"/>
              </a:ext>
            </a:extLst>
          </p:cNvPr>
          <p:cNvSpPr/>
          <p:nvPr/>
        </p:nvSpPr>
        <p:spPr bwMode="auto">
          <a:xfrm>
            <a:off x="6502706" y="1873702"/>
            <a:ext cx="1924973" cy="1538287"/>
          </a:xfrm>
          <a:prstGeom prst="wedgeRoundRectCallout">
            <a:avLst>
              <a:gd name="adj1" fmla="val -76109"/>
              <a:gd name="adj2" fmla="val 34534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takes D time units to  read/write a disk page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92025" y="2193796"/>
            <a:ext cx="1087206" cy="1499139"/>
            <a:chOff x="4992025" y="2193796"/>
            <a:chExt cx="1087206" cy="1499139"/>
          </a:xfrm>
        </p:grpSpPr>
        <p:sp>
          <p:nvSpPr>
            <p:cNvPr id="37" name="Flowchart: Document 36">
              <a:extLst>
                <a:ext uri="{FF2B5EF4-FFF2-40B4-BE49-F238E27FC236}">
                  <a16:creationId xmlns:a16="http://schemas.microsoft.com/office/drawing/2014/main" id="{1AD02EAE-49FE-4DB4-983E-EB4AF8A831B7}"/>
                </a:ext>
              </a:extLst>
            </p:cNvPr>
            <p:cNvSpPr/>
            <p:nvPr/>
          </p:nvSpPr>
          <p:spPr bwMode="auto">
            <a:xfrm>
              <a:off x="4992025" y="2193796"/>
              <a:ext cx="1052513" cy="714375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66C5E254-63CC-4460-BB3B-6A4E162C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818" y="2982059"/>
              <a:ext cx="3794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6" name="Up-Down Arrow 15">
              <a:extLst>
                <a:ext uri="{FF2B5EF4-FFF2-40B4-BE49-F238E27FC236}">
                  <a16:creationId xmlns:a16="http://schemas.microsoft.com/office/drawing/2014/main" id="{089E8DBA-D06F-47C4-870C-9AD1C37CF0CE}"/>
                </a:ext>
              </a:extLst>
            </p:cNvPr>
            <p:cNvSpPr/>
            <p:nvPr/>
          </p:nvSpPr>
          <p:spPr bwMode="auto">
            <a:xfrm>
              <a:off x="5322126" y="2764756"/>
              <a:ext cx="484632" cy="928179"/>
            </a:xfrm>
            <a:prstGeom prst="up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FD7185E6-088C-4980-935A-C29C17680B47}"/>
              </a:ext>
            </a:extLst>
          </p:cNvPr>
          <p:cNvSpPr/>
          <p:nvPr/>
        </p:nvSpPr>
        <p:spPr>
          <a:xfrm rot="18005237">
            <a:off x="4123079" y="2620215"/>
            <a:ext cx="215599" cy="19618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AD845-3551-45C7-8B73-F47FB85FCB92}"/>
              </a:ext>
            </a:extLst>
          </p:cNvPr>
          <p:cNvSpPr txBox="1"/>
          <p:nvPr/>
        </p:nvSpPr>
        <p:spPr>
          <a:xfrm>
            <a:off x="770732" y="1690689"/>
            <a:ext cx="121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F99D3F-0A7E-41F1-A511-483E19DF1B4D}"/>
              </a:ext>
            </a:extLst>
          </p:cNvPr>
          <p:cNvSpPr/>
          <p:nvPr/>
        </p:nvSpPr>
        <p:spPr>
          <a:xfrm>
            <a:off x="300139" y="513883"/>
            <a:ext cx="8364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50" normalizeH="0" baseline="0" noProof="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Cost Model for Our Analysis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C0542-7EB3-4F5E-8C15-787C285D0D07}"/>
              </a:ext>
            </a:extLst>
          </p:cNvPr>
          <p:cNvSpPr txBox="1"/>
          <p:nvPr/>
        </p:nvSpPr>
        <p:spPr>
          <a:xfrm>
            <a:off x="609600" y="5979840"/>
            <a:ext cx="3748861" cy="64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disk page is the unit for reading and writing a disk (D time units)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9887" y="3695868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our analysis, D is “1 disk I/O” or just “1 I/O”.</a:t>
            </a:r>
          </a:p>
        </p:txBody>
      </p:sp>
    </p:spTree>
    <p:extLst>
      <p:ext uri="{BB962C8B-B14F-4D97-AF65-F5344CB8AC3E}">
        <p14:creationId xmlns:p14="http://schemas.microsoft.com/office/powerpoint/2010/main" val="2409630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39613C2-3C13-44DF-9F7F-7B24B2295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4350AD-56AF-4215-A60D-0601A577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6E8CF16-3356-43B1-8D81-866D75A35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1" y="1597373"/>
            <a:ext cx="5005388" cy="2971800"/>
          </a:xfr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We ignore CPU costs, for simplicity:</a:t>
            </a:r>
          </a:p>
          <a:p>
            <a:pPr marL="400050" lvl="1" indent="-231775">
              <a:spcAft>
                <a:spcPts val="1200"/>
              </a:spcAft>
              <a:buSzPct val="100000"/>
            </a:pPr>
            <a:r>
              <a:rPr lang="en-US" altLang="en-US" sz="2600" dirty="0">
                <a:latin typeface="Calibri" panose="020F0502020204030204" pitchFamily="34" charset="0"/>
              </a:rPr>
              <a:t>Measuring number of page I/O’s ignores gains of pre-fetching a sequence of pages; thus, even I/O cost is only approximated.   </a:t>
            </a:r>
            <a:endParaRPr lang="en-US" altLang="en-US" sz="2600" i="1" dirty="0">
              <a:latin typeface="Calibri" panose="020F0502020204030204" pitchFamily="34" charset="0"/>
            </a:endParaRPr>
          </a:p>
          <a:p>
            <a:pPr marL="400050" lvl="1" indent="-231775">
              <a:lnSpc>
                <a:spcPts val="2700"/>
              </a:lnSpc>
              <a:buSzPct val="100000"/>
            </a:pPr>
            <a:r>
              <a:rPr lang="en-US" altLang="en-US" sz="2600" dirty="0">
                <a:latin typeface="Calibri" panose="020F0502020204030204" pitchFamily="34" charset="0"/>
              </a:rPr>
              <a:t>Average-case analysis; based on several simplistic assumptions.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DFF24A03-8405-4FFB-A47D-CF19471B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03" y="4657898"/>
            <a:ext cx="3137179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30188" lvl="1" indent="-230188">
              <a:lnSpc>
                <a:spcPts val="29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Good enough to compare different execution plans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B2140E28-3DA0-40ED-95FB-2E8722C4DD16}"/>
              </a:ext>
            </a:extLst>
          </p:cNvPr>
          <p:cNvSpPr/>
          <p:nvPr/>
        </p:nvSpPr>
        <p:spPr bwMode="auto">
          <a:xfrm>
            <a:off x="5324477" y="3861148"/>
            <a:ext cx="2209800" cy="13716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lowchart: Multidocument 27">
            <a:extLst>
              <a:ext uri="{FF2B5EF4-FFF2-40B4-BE49-F238E27FC236}">
                <a16:creationId xmlns:a16="http://schemas.microsoft.com/office/drawing/2014/main" id="{F6B180C8-5130-4015-B9F3-7E325DC4730A}"/>
              </a:ext>
            </a:extLst>
          </p:cNvPr>
          <p:cNvSpPr/>
          <p:nvPr/>
        </p:nvSpPr>
        <p:spPr bwMode="auto">
          <a:xfrm>
            <a:off x="5934077" y="4394548"/>
            <a:ext cx="1060450" cy="758825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ED2141DE-7693-4487-9A39-D73712D92BB0}"/>
              </a:ext>
            </a:extLst>
          </p:cNvPr>
          <p:cNvGrpSpPr>
            <a:grpSpLocks/>
          </p:cNvGrpSpPr>
          <p:nvPr/>
        </p:nvGrpSpPr>
        <p:grpSpPr bwMode="auto">
          <a:xfrm>
            <a:off x="5989639" y="4569173"/>
            <a:ext cx="790575" cy="433388"/>
            <a:chOff x="6858000" y="1828800"/>
            <a:chExt cx="943052" cy="433426"/>
          </a:xfrm>
        </p:grpSpPr>
        <p:sp>
          <p:nvSpPr>
            <p:cNvPr id="30" name="Flowchart: Terminator 29">
              <a:extLst>
                <a:ext uri="{FF2B5EF4-FFF2-40B4-BE49-F238E27FC236}">
                  <a16:creationId xmlns:a16="http://schemas.microsoft.com/office/drawing/2014/main" id="{14F7D669-B732-497A-90B6-7B01B194316D}"/>
                </a:ext>
              </a:extLst>
            </p:cNvPr>
            <p:cNvSpPr/>
            <p:nvPr/>
          </p:nvSpPr>
          <p:spPr bwMode="auto">
            <a:xfrm>
              <a:off x="6858000" y="1828800"/>
              <a:ext cx="914647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lowchart: Terminator 30">
              <a:extLst>
                <a:ext uri="{FF2B5EF4-FFF2-40B4-BE49-F238E27FC236}">
                  <a16:creationId xmlns:a16="http://schemas.microsoft.com/office/drawing/2014/main" id="{B97135E7-482A-47EE-BF39-52301FA37C65}"/>
                </a:ext>
              </a:extLst>
            </p:cNvPr>
            <p:cNvSpPr/>
            <p:nvPr/>
          </p:nvSpPr>
          <p:spPr bwMode="auto">
            <a:xfrm>
              <a:off x="6873149" y="1946285"/>
              <a:ext cx="914647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AA8047EE-88B9-4E3D-AB8A-16B06420D50A}"/>
                </a:ext>
              </a:extLst>
            </p:cNvPr>
            <p:cNvSpPr/>
            <p:nvPr/>
          </p:nvSpPr>
          <p:spPr bwMode="auto">
            <a:xfrm>
              <a:off x="6871256" y="2068534"/>
              <a:ext cx="914646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BA891FCD-436F-4F72-9EC3-0DFB75F09705}"/>
                </a:ext>
              </a:extLst>
            </p:cNvPr>
            <p:cNvSpPr/>
            <p:nvPr/>
          </p:nvSpPr>
          <p:spPr bwMode="auto">
            <a:xfrm>
              <a:off x="6886406" y="2186019"/>
              <a:ext cx="914646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" name="Flowchart: Document 33">
            <a:extLst>
              <a:ext uri="{FF2B5EF4-FFF2-40B4-BE49-F238E27FC236}">
                <a16:creationId xmlns:a16="http://schemas.microsoft.com/office/drawing/2014/main" id="{1E4E818D-BF81-4AB5-A312-EF6C2E64B0A9}"/>
              </a:ext>
            </a:extLst>
          </p:cNvPr>
          <p:cNvSpPr/>
          <p:nvPr/>
        </p:nvSpPr>
        <p:spPr bwMode="auto">
          <a:xfrm>
            <a:off x="5834064" y="2599086"/>
            <a:ext cx="1052513" cy="714375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886EC67-A6D4-4C07-A3A9-C9FB34B695E6}"/>
              </a:ext>
            </a:extLst>
          </p:cNvPr>
          <p:cNvSpPr/>
          <p:nvPr/>
        </p:nvSpPr>
        <p:spPr bwMode="auto">
          <a:xfrm rot="12785502" flipH="1">
            <a:off x="6948489" y="4794598"/>
            <a:ext cx="46038" cy="381000"/>
          </a:xfrm>
          <a:prstGeom prst="righ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10E3B7F3-B19B-4748-BA36-3AE8AFE12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9" y="4775548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57E7690D-1A9B-4881-87B9-90CC61017DD4}"/>
              </a:ext>
            </a:extLst>
          </p:cNvPr>
          <p:cNvSpPr/>
          <p:nvPr/>
        </p:nvSpPr>
        <p:spPr bwMode="auto">
          <a:xfrm flipH="1">
            <a:off x="5770564" y="4562823"/>
            <a:ext cx="195263" cy="469900"/>
          </a:xfrm>
          <a:prstGeom prst="righ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D2AC6A9A-5527-4701-8A94-F28459A7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7" y="4546948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R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06F2D12C-1727-4DC2-8801-BBBF5538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6" y="3403154"/>
            <a:ext cx="37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D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0" name="Rounded Rectangular Callout 1">
            <a:extLst>
              <a:ext uri="{FF2B5EF4-FFF2-40B4-BE49-F238E27FC236}">
                <a16:creationId xmlns:a16="http://schemas.microsoft.com/office/drawing/2014/main" id="{C8AC8ABF-9995-42C7-9A24-01D59DF882AA}"/>
              </a:ext>
            </a:extLst>
          </p:cNvPr>
          <p:cNvSpPr/>
          <p:nvPr/>
        </p:nvSpPr>
        <p:spPr bwMode="auto">
          <a:xfrm>
            <a:off x="3605212" y="5059711"/>
            <a:ext cx="1828800" cy="1262062"/>
          </a:xfrm>
          <a:prstGeom prst="wedgeRoundRectCallout">
            <a:avLst>
              <a:gd name="adj1" fmla="val 55490"/>
              <a:gd name="adj2" fmla="val -69222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lnSpc>
                <a:spcPts val="24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records per page</a:t>
            </a:r>
          </a:p>
        </p:txBody>
      </p:sp>
      <p:sp>
        <p:nvSpPr>
          <p:cNvPr id="41" name="Rounded Rectangular Callout 21">
            <a:extLst>
              <a:ext uri="{FF2B5EF4-FFF2-40B4-BE49-F238E27FC236}">
                <a16:creationId xmlns:a16="http://schemas.microsoft.com/office/drawing/2014/main" id="{1C27036A-6B76-4804-925C-14E4CB9B6758}"/>
              </a:ext>
            </a:extLst>
          </p:cNvPr>
          <p:cNvSpPr/>
          <p:nvPr/>
        </p:nvSpPr>
        <p:spPr bwMode="auto">
          <a:xfrm>
            <a:off x="6848477" y="5385148"/>
            <a:ext cx="1731962" cy="947738"/>
          </a:xfrm>
          <a:prstGeom prst="wedgeRoundRectCallout">
            <a:avLst>
              <a:gd name="adj1" fmla="val -31575"/>
              <a:gd name="adj2" fmla="val -76337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data pages</a:t>
            </a:r>
          </a:p>
        </p:txBody>
      </p:sp>
      <p:sp>
        <p:nvSpPr>
          <p:cNvPr id="42" name="Rounded Rectangular Callout 22">
            <a:extLst>
              <a:ext uri="{FF2B5EF4-FFF2-40B4-BE49-F238E27FC236}">
                <a16:creationId xmlns:a16="http://schemas.microsoft.com/office/drawing/2014/main" id="{2EE63F08-2DC5-406F-9E5F-6E2BE43F5385}"/>
              </a:ext>
            </a:extLst>
          </p:cNvPr>
          <p:cNvSpPr/>
          <p:nvPr/>
        </p:nvSpPr>
        <p:spPr bwMode="auto">
          <a:xfrm>
            <a:off x="7127877" y="2246660"/>
            <a:ext cx="1676400" cy="1538287"/>
          </a:xfrm>
          <a:prstGeom prst="wedgeRoundRectCallout">
            <a:avLst>
              <a:gd name="adj1" fmla="val -66216"/>
              <a:gd name="adj2" fmla="val 38975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time to read/write disk page</a:t>
            </a:r>
          </a:p>
        </p:txBody>
      </p:sp>
      <p:sp>
        <p:nvSpPr>
          <p:cNvPr id="44" name="Up-Down Arrow 15">
            <a:extLst>
              <a:ext uri="{FF2B5EF4-FFF2-40B4-BE49-F238E27FC236}">
                <a16:creationId xmlns:a16="http://schemas.microsoft.com/office/drawing/2014/main" id="{E37A3E12-C618-40B9-9886-D48110131C94}"/>
              </a:ext>
            </a:extLst>
          </p:cNvPr>
          <p:cNvSpPr/>
          <p:nvPr/>
        </p:nvSpPr>
        <p:spPr bwMode="auto">
          <a:xfrm>
            <a:off x="6164165" y="3170046"/>
            <a:ext cx="484632" cy="928179"/>
          </a:xfrm>
          <a:prstGeom prst="up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6DBC4569-DC6E-43EF-BAB2-9B0CA7AA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 Model for Our Analysis</a:t>
            </a:r>
            <a:endParaRPr lang="en-US" sz="54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AFAC-BE8A-4844-BAB0-C282CA91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184" y="89895"/>
            <a:ext cx="3145574" cy="990600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 analogy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6A358-B850-46BC-9B1B-1C1FEC4596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r="14813"/>
          <a:stretch/>
        </p:blipFill>
        <p:spPr>
          <a:xfrm>
            <a:off x="329848" y="-15077"/>
            <a:ext cx="4059658" cy="3069017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0F18A-F8CA-443E-8F60-6ECCB99E6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r="-2" b="-2"/>
          <a:stretch/>
        </p:blipFill>
        <p:spPr>
          <a:xfrm>
            <a:off x="4797277" y="1575831"/>
            <a:ext cx="4346723" cy="5282169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864BAB-F766-4114-AE0B-17829B57941F}"/>
              </a:ext>
            </a:extLst>
          </p:cNvPr>
          <p:cNvSpPr txBox="1"/>
          <p:nvPr/>
        </p:nvSpPr>
        <p:spPr>
          <a:xfrm>
            <a:off x="200213" y="3962400"/>
            <a:ext cx="399078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Search for a paragraph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Use the index to find the </a:t>
            </a:r>
            <a:r>
              <a:rPr lang="en-US" b="1" dirty="0">
                <a:solidFill>
                  <a:srgbClr val="009E47"/>
                </a:solidFill>
              </a:rPr>
              <a:t>page</a:t>
            </a:r>
            <a:r>
              <a:rPr lang="en-US" dirty="0"/>
              <a:t> that contain the index term </a:t>
            </a:r>
            <a:r>
              <a:rPr lang="en-US" dirty="0">
                <a:solidFill>
                  <a:srgbClr val="FF0000"/>
                </a:solidFill>
              </a:rPr>
              <a:t>(cost 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Scan the page to find the paragraph that contains the index term </a:t>
            </a:r>
            <a:r>
              <a:rPr lang="en-US" dirty="0">
                <a:solidFill>
                  <a:srgbClr val="FF0000"/>
                </a:solidFill>
              </a:rPr>
              <a:t>(cost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32CB3-7040-4F80-87B8-CE07A5AF3C49}"/>
              </a:ext>
            </a:extLst>
          </p:cNvPr>
          <p:cNvSpPr txBox="1"/>
          <p:nvPr/>
        </p:nvSpPr>
        <p:spPr>
          <a:xfrm>
            <a:off x="457200" y="5787520"/>
            <a:ext cx="364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Search cost = cost 1 + cost 2</a:t>
            </a:r>
          </a:p>
        </p:txBody>
      </p:sp>
      <p:sp>
        <p:nvSpPr>
          <p:cNvPr id="10" name="Rounded Rectangular Callout 22">
            <a:extLst>
              <a:ext uri="{FF2B5EF4-FFF2-40B4-BE49-F238E27FC236}">
                <a16:creationId xmlns:a16="http://schemas.microsoft.com/office/drawing/2014/main" id="{00632697-365F-48C3-9717-D311986DCDF2}"/>
              </a:ext>
            </a:extLst>
          </p:cNvPr>
          <p:cNvSpPr/>
          <p:nvPr/>
        </p:nvSpPr>
        <p:spPr bwMode="auto">
          <a:xfrm>
            <a:off x="4572000" y="2924943"/>
            <a:ext cx="2100943" cy="1538287"/>
          </a:xfrm>
          <a:prstGeom prst="wedgeRoundRectCallout">
            <a:avLst>
              <a:gd name="adj1" fmla="val -76454"/>
              <a:gd name="adj2" fmla="val 51713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page that contains the matching data entries</a:t>
            </a:r>
          </a:p>
        </p:txBody>
      </p:sp>
      <p:sp>
        <p:nvSpPr>
          <p:cNvPr id="11" name="Rounded Rectangular Callout 22">
            <a:extLst>
              <a:ext uri="{FF2B5EF4-FFF2-40B4-BE49-F238E27FC236}">
                <a16:creationId xmlns:a16="http://schemas.microsoft.com/office/drawing/2014/main" id="{8932E478-ECCC-4E68-B622-5B7E6A8540C5}"/>
              </a:ext>
            </a:extLst>
          </p:cNvPr>
          <p:cNvSpPr/>
          <p:nvPr/>
        </p:nvSpPr>
        <p:spPr bwMode="auto">
          <a:xfrm>
            <a:off x="4772690" y="4710898"/>
            <a:ext cx="2607823" cy="1538287"/>
          </a:xfrm>
          <a:prstGeom prst="wedgeRoundRectCallout">
            <a:avLst>
              <a:gd name="adj1" fmla="val -77904"/>
              <a:gd name="adj2" fmla="val -7022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the matching page to find the matching data record</a:t>
            </a:r>
          </a:p>
        </p:txBody>
      </p:sp>
    </p:spTree>
    <p:extLst>
      <p:ext uri="{BB962C8B-B14F-4D97-AF65-F5344CB8AC3E}">
        <p14:creationId xmlns:p14="http://schemas.microsoft.com/office/powerpoint/2010/main" val="14715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25077" y="6291261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6807" y="232588"/>
            <a:ext cx="7772400" cy="1104900"/>
          </a:xfrm>
          <a:noFill/>
        </p:spPr>
        <p:txBody>
          <a:bodyPr>
            <a:normAutofit/>
          </a:bodyPr>
          <a:lstStyle/>
          <a:p>
            <a:r>
              <a:rPr lang="en-US" sz="4400" b="1" dirty="0"/>
              <a:t>Retrieval Cost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07" y="1306769"/>
            <a:ext cx="8534400" cy="1905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Cost depends on #qualifying tuples, and clustering.</a:t>
            </a:r>
          </a:p>
          <a:p>
            <a:pPr marL="569913" lvl="1" indent="-280988">
              <a:spcAft>
                <a:spcPts val="0"/>
              </a:spcAft>
              <a:buSzPct val="75000"/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                 </a:t>
            </a:r>
            <a:r>
              <a:rPr lang="en-US" sz="2400" dirty="0">
                <a:latin typeface="Calibri" pitchFamily="34" charset="0"/>
              </a:rPr>
              <a:t>Cost =  Cost(finding qualifying data entries) </a:t>
            </a:r>
          </a:p>
          <a:p>
            <a:pPr marL="569913" lvl="1" indent="-280988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                                             + Cost(retrieving records) 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575834" y="990300"/>
            <a:ext cx="1828800" cy="457200"/>
          </a:xfrm>
          <a:prstGeom prst="wedgeRoundRectCallout">
            <a:avLst>
              <a:gd name="adj1" fmla="val -42605"/>
              <a:gd name="adj2" fmla="val 13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 small 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499634" y="2783144"/>
            <a:ext cx="1905000" cy="609600"/>
          </a:xfrm>
          <a:prstGeom prst="wedgeRoundRectCallout">
            <a:avLst>
              <a:gd name="adj1" fmla="val -42247"/>
              <a:gd name="adj2" fmla="val -926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Could be large w/o clustering 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4175964" y="3219448"/>
            <a:ext cx="75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52164" y="3676648"/>
          <a:ext cx="4137025" cy="1905000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64" y="2986086"/>
            <a:ext cx="17653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>
          <a:xfrm rot="16200000">
            <a:off x="2792373" y="5388767"/>
            <a:ext cx="204789" cy="1295399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903960" y="3617118"/>
            <a:ext cx="147636" cy="4800598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2372" y="6139546"/>
            <a:ext cx="1893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Finding qualifying data entries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0477" y="6106594"/>
            <a:ext cx="2419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Retrieving matching data records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F6A358-B850-46BC-9B1B-1C1FEC4596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r="14813"/>
          <a:stretch/>
        </p:blipFill>
        <p:spPr>
          <a:xfrm>
            <a:off x="238432" y="2378156"/>
            <a:ext cx="1255883" cy="949421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60F18A-F8CA-443E-8F60-6ECCB99E63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r="-2" b="-2"/>
          <a:stretch/>
        </p:blipFill>
        <p:spPr>
          <a:xfrm>
            <a:off x="238432" y="3269812"/>
            <a:ext cx="1611313" cy="1958080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F08299-3B99-40AD-B75A-48F0DB346A2D}"/>
              </a:ext>
            </a:extLst>
          </p:cNvPr>
          <p:cNvSpPr/>
          <p:nvPr/>
        </p:nvSpPr>
        <p:spPr>
          <a:xfrm>
            <a:off x="7139826" y="1817814"/>
            <a:ext cx="381000" cy="3286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2D943C-964B-42F1-9EC3-D38F63E26DD3}"/>
              </a:ext>
            </a:extLst>
          </p:cNvPr>
          <p:cNvSpPr/>
          <p:nvPr/>
        </p:nvSpPr>
        <p:spPr>
          <a:xfrm>
            <a:off x="1638300" y="6252238"/>
            <a:ext cx="381000" cy="3286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F7378E-08B2-407D-9AF3-7716CBC4FFE7}"/>
              </a:ext>
            </a:extLst>
          </p:cNvPr>
          <p:cNvSpPr/>
          <p:nvPr/>
        </p:nvSpPr>
        <p:spPr>
          <a:xfrm>
            <a:off x="7139826" y="2179764"/>
            <a:ext cx="381000" cy="3286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645AB7-7A78-40B2-9854-8BB0D9B97361}"/>
              </a:ext>
            </a:extLst>
          </p:cNvPr>
          <p:cNvSpPr/>
          <p:nvPr/>
        </p:nvSpPr>
        <p:spPr>
          <a:xfrm>
            <a:off x="6926352" y="6219286"/>
            <a:ext cx="381000" cy="3286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3685120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is png image - Hand with Pointing Finger PNG Clip Art, is available for free download">
            <a:extLst>
              <a:ext uri="{FF2B5EF4-FFF2-40B4-BE49-F238E27FC236}">
                <a16:creationId xmlns:a16="http://schemas.microsoft.com/office/drawing/2014/main" id="{EB12A27C-C251-49D9-BD35-F68539CF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41" y="3288676"/>
            <a:ext cx="1810981" cy="17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itle 1">
            <a:extLst>
              <a:ext uri="{FF2B5EF4-FFF2-40B4-BE49-F238E27FC236}">
                <a16:creationId xmlns:a16="http://schemas.microsoft.com/office/drawing/2014/main" id="{8CE1805B-0630-470D-80C0-CFD03ECE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54" y="283085"/>
            <a:ext cx="7987316" cy="1325563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solidFill>
                  <a:srgbClr val="7030A0"/>
                </a:solidFill>
              </a:rPr>
              <a:t>Height of a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8A67E8-5093-47CB-A1D6-47CFE72C89DF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1829473"/>
            <a:ext cx="3260725" cy="461963"/>
            <a:chOff x="1387654" y="2052935"/>
            <a:chExt cx="3260546" cy="4616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5B261C-1BD7-4383-9F66-E2F98026A419}"/>
                </a:ext>
              </a:extLst>
            </p:cNvPr>
            <p:cNvSpPr/>
            <p:nvPr/>
          </p:nvSpPr>
          <p:spPr bwMode="auto">
            <a:xfrm>
              <a:off x="4343400" y="2147207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4" name="TextBox 24">
              <a:extLst>
                <a:ext uri="{FF2B5EF4-FFF2-40B4-BE49-F238E27FC236}">
                  <a16:creationId xmlns:a16="http://schemas.microsoft.com/office/drawing/2014/main" id="{A9AADFB3-06AB-4951-A15D-D20CD35A7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654" y="2052935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7A6624-7870-4EEE-9BDF-E8EF5B3C1A96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2160587"/>
            <a:ext cx="4648200" cy="1268413"/>
            <a:chOff x="1371600" y="2493036"/>
            <a:chExt cx="4648200" cy="126797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913B79-3198-496B-A2A2-83A51A5F010B}"/>
                </a:ext>
              </a:extLst>
            </p:cNvPr>
            <p:cNvSpPr/>
            <p:nvPr/>
          </p:nvSpPr>
          <p:spPr bwMode="auto">
            <a:xfrm>
              <a:off x="5715000" y="34181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2018" name="Straight Connector 11">
              <a:extLst>
                <a:ext uri="{FF2B5EF4-FFF2-40B4-BE49-F238E27FC236}">
                  <a16:creationId xmlns:a16="http://schemas.microsoft.com/office/drawing/2014/main" id="{5863E434-9682-43F2-9F28-3E06A42517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326756" y="2493036"/>
              <a:ext cx="1023166" cy="96971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9" name="Straight Connector 13">
              <a:extLst>
                <a:ext uri="{FF2B5EF4-FFF2-40B4-BE49-F238E27FC236}">
                  <a16:creationId xmlns:a16="http://schemas.microsoft.com/office/drawing/2014/main" id="{8688E824-1207-4E63-8EDC-48D6372D8C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28678" y="2493036"/>
              <a:ext cx="1130959" cy="96971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20" name="TextBox 25">
              <a:extLst>
                <a:ext uri="{FF2B5EF4-FFF2-40B4-BE49-F238E27FC236}">
                  <a16:creationId xmlns:a16="http://schemas.microsoft.com/office/drawing/2014/main" id="{12997972-A946-4664-B502-AE7BC92B2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299349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FA097F-2560-457A-8B14-431AFB268724}"/>
                </a:ext>
              </a:extLst>
            </p:cNvPr>
            <p:cNvSpPr/>
            <p:nvPr/>
          </p:nvSpPr>
          <p:spPr bwMode="auto">
            <a:xfrm>
              <a:off x="3048000" y="34181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D6E069-26C0-475E-B0C9-111E5C19B7FD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3346234"/>
            <a:ext cx="5410200" cy="1511515"/>
            <a:chOff x="1371600" y="3542309"/>
            <a:chExt cx="5410200" cy="15113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177EDF-2C94-435A-AF99-BCE182A1F43F}"/>
                </a:ext>
              </a:extLst>
            </p:cNvPr>
            <p:cNvSpPr/>
            <p:nvPr/>
          </p:nvSpPr>
          <p:spPr bwMode="auto">
            <a:xfrm>
              <a:off x="6477000" y="4648200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FA6CD3-D90F-4C3D-9401-BB4A3A1279C1}"/>
                </a:ext>
              </a:extLst>
            </p:cNvPr>
            <p:cNvSpPr/>
            <p:nvPr/>
          </p:nvSpPr>
          <p:spPr bwMode="auto">
            <a:xfrm>
              <a:off x="5105400" y="4640035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4616C54-55AA-43D2-AE2E-58309067D80D}"/>
                </a:ext>
              </a:extLst>
            </p:cNvPr>
            <p:cNvSpPr/>
            <p:nvPr/>
          </p:nvSpPr>
          <p:spPr bwMode="auto">
            <a:xfrm>
              <a:off x="3733800" y="4642757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F34C14-A507-4140-82E6-57104D65E4CA}"/>
                </a:ext>
              </a:extLst>
            </p:cNvPr>
            <p:cNvSpPr/>
            <p:nvPr/>
          </p:nvSpPr>
          <p:spPr bwMode="auto">
            <a:xfrm>
              <a:off x="2438400" y="46373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2007" name="Straight Connector 16">
              <a:extLst>
                <a:ext uri="{FF2B5EF4-FFF2-40B4-BE49-F238E27FC236}">
                  <a16:creationId xmlns:a16="http://schemas.microsoft.com/office/drawing/2014/main" id="{0D6737EC-246E-48B4-AF36-748DEE6671D0}"/>
                </a:ext>
              </a:extLst>
            </p:cNvPr>
            <p:cNvCxnSpPr>
              <a:cxnSpLocks noChangeShapeType="1"/>
              <a:stCxn id="6" idx="3"/>
            </p:cNvCxnSpPr>
            <p:nvPr/>
          </p:nvCxnSpPr>
          <p:spPr bwMode="auto">
            <a:xfrm flipH="1">
              <a:off x="2698563" y="3542310"/>
              <a:ext cx="394074" cy="11396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Straight Connector 18">
              <a:extLst>
                <a:ext uri="{FF2B5EF4-FFF2-40B4-BE49-F238E27FC236}">
                  <a16:creationId xmlns:a16="http://schemas.microsoft.com/office/drawing/2014/main" id="{43D7569E-F9A9-41D0-ACE7-10225222EFB2}"/>
                </a:ext>
              </a:extLst>
            </p:cNvPr>
            <p:cNvCxnSpPr>
              <a:cxnSpLocks noChangeShapeType="1"/>
              <a:stCxn id="6" idx="5"/>
            </p:cNvCxnSpPr>
            <p:nvPr/>
          </p:nvCxnSpPr>
          <p:spPr bwMode="auto">
            <a:xfrm>
              <a:off x="3308163" y="3542309"/>
              <a:ext cx="470274" cy="114508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Straight Connector 21">
              <a:extLst>
                <a:ext uri="{FF2B5EF4-FFF2-40B4-BE49-F238E27FC236}">
                  <a16:creationId xmlns:a16="http://schemas.microsoft.com/office/drawing/2014/main" id="{E463C2AF-F103-4BE4-9864-BB8110295F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65563" y="3559628"/>
              <a:ext cx="404506" cy="112232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Straight Connector 23">
              <a:extLst>
                <a:ext uri="{FF2B5EF4-FFF2-40B4-BE49-F238E27FC236}">
                  <a16:creationId xmlns:a16="http://schemas.microsoft.com/office/drawing/2014/main" id="{78DCCDF5-9558-49CC-8CBA-6E51D67B66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91217" y="3542531"/>
              <a:ext cx="530420" cy="11503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1" name="TextBox 26">
              <a:extLst>
                <a:ext uri="{FF2B5EF4-FFF2-40B4-BE49-F238E27FC236}">
                  <a16:creationId xmlns:a16="http://schemas.microsoft.com/office/drawing/2014/main" id="{7D8D7411-2DC8-445A-B27F-1DE50044D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592027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531FE9B-FEA1-4E14-BAE8-D1ADB481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520" y="2714625"/>
            <a:ext cx="15081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Segoe Script" panose="030B0504020000000003" pitchFamily="66" charset="0"/>
              </a:rPr>
              <a:t>Height of the tree 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Segoe Script" panose="030B0504020000000003" pitchFamily="66" charset="0"/>
              </a:rPr>
              <a:t>log</a:t>
            </a:r>
            <a:r>
              <a:rPr lang="en-US" altLang="en-US" sz="2400" b="1" baseline="-25000" dirty="0">
                <a:solidFill>
                  <a:schemeClr val="tx2"/>
                </a:solidFill>
                <a:latin typeface="Segoe Script" panose="030B0504020000000003" pitchFamily="66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Segoe Script" panose="030B0504020000000003" pitchFamily="66" charset="0"/>
              </a:rPr>
              <a:t>4</a:t>
            </a:r>
            <a:endParaRPr lang="en-US" altLang="en-US" sz="24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6" name="Up Arrow 35">
            <a:extLst>
              <a:ext uri="{FF2B5EF4-FFF2-40B4-BE49-F238E27FC236}">
                <a16:creationId xmlns:a16="http://schemas.microsoft.com/office/drawing/2014/main" id="{EACC816F-8B07-486A-A7E4-8BA1CAE2D081}"/>
              </a:ext>
            </a:extLst>
          </p:cNvPr>
          <p:cNvSpPr/>
          <p:nvPr/>
        </p:nvSpPr>
        <p:spPr bwMode="auto">
          <a:xfrm>
            <a:off x="6490680" y="1923806"/>
            <a:ext cx="327761" cy="2783287"/>
          </a:xfrm>
          <a:prstGeom prst="up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3AA92B-5997-4C91-9DB2-395292AD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15" y="5480045"/>
            <a:ext cx="5745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Segoe Script" panose="030B0504020000000003" pitchFamily="66" charset="0"/>
              </a:rPr>
              <a:t>N leaf nodes with fanout F → </a:t>
            </a:r>
            <a:r>
              <a:rPr lang="en-US" altLang="en-US" dirty="0" err="1">
                <a:solidFill>
                  <a:schemeClr val="tx2"/>
                </a:solidFill>
                <a:latin typeface="Segoe Script" panose="030B0504020000000003" pitchFamily="66" charset="0"/>
              </a:rPr>
              <a:t>log</a:t>
            </a:r>
            <a:r>
              <a:rPr lang="en-US" altLang="en-US" baseline="-25000" dirty="0" err="1">
                <a:solidFill>
                  <a:schemeClr val="tx2"/>
                </a:solidFill>
                <a:latin typeface="Segoe Script" panose="030B0504020000000003" pitchFamily="66" charset="0"/>
              </a:rPr>
              <a:t>F</a:t>
            </a:r>
            <a:r>
              <a:rPr lang="en-US" altLang="en-US" dirty="0" err="1">
                <a:solidFill>
                  <a:schemeClr val="tx2"/>
                </a:solidFill>
                <a:latin typeface="Segoe Script" panose="030B0504020000000003" pitchFamily="66" charset="0"/>
              </a:rPr>
              <a:t>N</a:t>
            </a:r>
            <a:r>
              <a:rPr lang="en-US" altLang="en-US" dirty="0">
                <a:solidFill>
                  <a:schemeClr val="tx2"/>
                </a:solidFill>
                <a:latin typeface="Segoe Script" panose="030B0504020000000003" pitchFamily="66" charset="0"/>
              </a:rPr>
              <a:t> levels, e.g., log</a:t>
            </a:r>
            <a:r>
              <a:rPr lang="en-US" altLang="en-US" baseline="-25000" dirty="0">
                <a:solidFill>
                  <a:schemeClr val="tx2"/>
                </a:solidFill>
                <a:latin typeface="Segoe Script" panose="030B0504020000000003" pitchFamily="66" charset="0"/>
              </a:rPr>
              <a:t>2</a:t>
            </a:r>
            <a:r>
              <a:rPr lang="en-US" altLang="en-US" dirty="0">
                <a:solidFill>
                  <a:schemeClr val="tx2"/>
                </a:solidFill>
                <a:latin typeface="Segoe Script" panose="030B0504020000000003" pitchFamily="66" charset="0"/>
              </a:rPr>
              <a:t>4=2.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D77E98-6F1A-4234-A11C-0C2EF7077A95}"/>
              </a:ext>
            </a:extLst>
          </p:cNvPr>
          <p:cNvGrpSpPr/>
          <p:nvPr/>
        </p:nvGrpSpPr>
        <p:grpSpPr>
          <a:xfrm>
            <a:off x="1771155" y="4702341"/>
            <a:ext cx="4378044" cy="478220"/>
            <a:chOff x="1771155" y="4702341"/>
            <a:chExt cx="4378044" cy="4782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0B015D-F56F-4215-AB96-D2F4F60E8AC6}"/>
                </a:ext>
              </a:extLst>
            </p:cNvPr>
            <p:cNvSpPr txBox="1"/>
            <p:nvPr/>
          </p:nvSpPr>
          <p:spPr>
            <a:xfrm>
              <a:off x="1771155" y="471078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ED08B6-0202-45D2-AF2A-AC2B5B47FAAC}"/>
                </a:ext>
              </a:extLst>
            </p:cNvPr>
            <p:cNvSpPr txBox="1"/>
            <p:nvPr/>
          </p:nvSpPr>
          <p:spPr>
            <a:xfrm>
              <a:off x="3066555" y="47070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892BAF-B561-4FE8-86C6-2D6704E4FA15}"/>
                </a:ext>
              </a:extLst>
            </p:cNvPr>
            <p:cNvSpPr txBox="1"/>
            <p:nvPr/>
          </p:nvSpPr>
          <p:spPr>
            <a:xfrm>
              <a:off x="4472799" y="471889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787CFD-D649-405A-8964-5D00438CFEF4}"/>
                </a:ext>
              </a:extLst>
            </p:cNvPr>
            <p:cNvSpPr txBox="1"/>
            <p:nvPr/>
          </p:nvSpPr>
          <p:spPr>
            <a:xfrm>
              <a:off x="5809041" y="470234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7E663FD9-EEB6-4FE9-9A51-A383FBE06B88}"/>
              </a:ext>
            </a:extLst>
          </p:cNvPr>
          <p:cNvSpPr/>
          <p:nvPr/>
        </p:nvSpPr>
        <p:spPr>
          <a:xfrm rot="7983206">
            <a:off x="3232739" y="1318015"/>
            <a:ext cx="1150664" cy="115121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C6A6E-77D8-49E5-B2EA-2D759DE5EE71}"/>
              </a:ext>
            </a:extLst>
          </p:cNvPr>
          <p:cNvSpPr txBox="1"/>
          <p:nvPr/>
        </p:nvSpPr>
        <p:spPr>
          <a:xfrm>
            <a:off x="3346100" y="2461096"/>
            <a:ext cx="99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Fanout </a:t>
            </a:r>
            <a:r>
              <a:rPr lang="en-US" i="1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D0916-F182-E9EB-3854-54E2B3B5C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is png image - Hand with Pointing Finger PNG Clip Art, is available for free download">
            <a:extLst>
              <a:ext uri="{FF2B5EF4-FFF2-40B4-BE49-F238E27FC236}">
                <a16:creationId xmlns:a16="http://schemas.microsoft.com/office/drawing/2014/main" id="{3902B467-8AE5-1D97-5C87-F6622035F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41" y="3288676"/>
            <a:ext cx="1810981" cy="17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itle 1">
            <a:extLst>
              <a:ext uri="{FF2B5EF4-FFF2-40B4-BE49-F238E27FC236}">
                <a16:creationId xmlns:a16="http://schemas.microsoft.com/office/drawing/2014/main" id="{8E599E4E-5245-65D1-A781-F5830F04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54" y="283085"/>
            <a:ext cx="7987316" cy="1325563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solidFill>
                  <a:srgbClr val="7030A0"/>
                </a:solidFill>
              </a:rPr>
              <a:t>Height of a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EBBB71-23A8-9A78-AFB9-264D6F8FAD6D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1829473"/>
            <a:ext cx="3260725" cy="461963"/>
            <a:chOff x="1387654" y="2052935"/>
            <a:chExt cx="3260546" cy="4616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4F17EF8-0851-14A8-623B-DDC35BB0FDD2}"/>
                </a:ext>
              </a:extLst>
            </p:cNvPr>
            <p:cNvSpPr/>
            <p:nvPr/>
          </p:nvSpPr>
          <p:spPr bwMode="auto">
            <a:xfrm>
              <a:off x="4343400" y="2147207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4" name="TextBox 24">
              <a:extLst>
                <a:ext uri="{FF2B5EF4-FFF2-40B4-BE49-F238E27FC236}">
                  <a16:creationId xmlns:a16="http://schemas.microsoft.com/office/drawing/2014/main" id="{8BC15637-2711-DFFE-6080-17CD17CB5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654" y="2052935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C62A1D-E3AA-7170-6AD9-825161B29B40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2160587"/>
            <a:ext cx="4648200" cy="1268413"/>
            <a:chOff x="1371600" y="2493036"/>
            <a:chExt cx="4648200" cy="126797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7FDCE6D-0886-A0AE-0EC3-8FCB85E3169C}"/>
                </a:ext>
              </a:extLst>
            </p:cNvPr>
            <p:cNvSpPr/>
            <p:nvPr/>
          </p:nvSpPr>
          <p:spPr bwMode="auto">
            <a:xfrm>
              <a:off x="5715000" y="34181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2018" name="Straight Connector 11">
              <a:extLst>
                <a:ext uri="{FF2B5EF4-FFF2-40B4-BE49-F238E27FC236}">
                  <a16:creationId xmlns:a16="http://schemas.microsoft.com/office/drawing/2014/main" id="{E595F637-4374-79AA-DF5D-ECC363D4B4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326756" y="2493036"/>
              <a:ext cx="1023166" cy="96971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9" name="Straight Connector 13">
              <a:extLst>
                <a:ext uri="{FF2B5EF4-FFF2-40B4-BE49-F238E27FC236}">
                  <a16:creationId xmlns:a16="http://schemas.microsoft.com/office/drawing/2014/main" id="{38FE1CD9-996E-9127-663D-92DFB2EE6B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28678" y="2493036"/>
              <a:ext cx="1130959" cy="96971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20" name="TextBox 25">
              <a:extLst>
                <a:ext uri="{FF2B5EF4-FFF2-40B4-BE49-F238E27FC236}">
                  <a16:creationId xmlns:a16="http://schemas.microsoft.com/office/drawing/2014/main" id="{DE209AD5-BFAF-D859-4C64-0E4782AA6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299349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B22C1E-A42B-A57F-3520-765F08B998C7}"/>
                </a:ext>
              </a:extLst>
            </p:cNvPr>
            <p:cNvSpPr/>
            <p:nvPr/>
          </p:nvSpPr>
          <p:spPr bwMode="auto">
            <a:xfrm>
              <a:off x="3048000" y="34181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81CF54-7B51-5F33-00F2-20C18837AAED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3346234"/>
            <a:ext cx="5410200" cy="1511515"/>
            <a:chOff x="1371600" y="3542309"/>
            <a:chExt cx="5410200" cy="15113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7782A3-F5BF-AA46-373A-154CFCFEF343}"/>
                </a:ext>
              </a:extLst>
            </p:cNvPr>
            <p:cNvSpPr/>
            <p:nvPr/>
          </p:nvSpPr>
          <p:spPr bwMode="auto">
            <a:xfrm>
              <a:off x="6477000" y="4648200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16EBD5-E604-420F-974D-CC0796DE20B3}"/>
                </a:ext>
              </a:extLst>
            </p:cNvPr>
            <p:cNvSpPr/>
            <p:nvPr/>
          </p:nvSpPr>
          <p:spPr bwMode="auto">
            <a:xfrm>
              <a:off x="5105400" y="4640035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6F064A-D1F7-8C61-23EC-4DB58252BA6C}"/>
                </a:ext>
              </a:extLst>
            </p:cNvPr>
            <p:cNvSpPr/>
            <p:nvPr/>
          </p:nvSpPr>
          <p:spPr bwMode="auto">
            <a:xfrm>
              <a:off x="3733800" y="4642757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C6AEF6-2CDB-9278-30C5-7CF27D4454B6}"/>
                </a:ext>
              </a:extLst>
            </p:cNvPr>
            <p:cNvSpPr/>
            <p:nvPr/>
          </p:nvSpPr>
          <p:spPr bwMode="auto">
            <a:xfrm>
              <a:off x="2438400" y="46373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2007" name="Straight Connector 16">
              <a:extLst>
                <a:ext uri="{FF2B5EF4-FFF2-40B4-BE49-F238E27FC236}">
                  <a16:creationId xmlns:a16="http://schemas.microsoft.com/office/drawing/2014/main" id="{6E2C3023-6FA8-D03B-52F1-9DD6EB53C9CD}"/>
                </a:ext>
              </a:extLst>
            </p:cNvPr>
            <p:cNvCxnSpPr>
              <a:cxnSpLocks noChangeShapeType="1"/>
              <a:stCxn id="6" idx="3"/>
            </p:cNvCxnSpPr>
            <p:nvPr/>
          </p:nvCxnSpPr>
          <p:spPr bwMode="auto">
            <a:xfrm flipH="1">
              <a:off x="2698563" y="3542310"/>
              <a:ext cx="394074" cy="11396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Straight Connector 18">
              <a:extLst>
                <a:ext uri="{FF2B5EF4-FFF2-40B4-BE49-F238E27FC236}">
                  <a16:creationId xmlns:a16="http://schemas.microsoft.com/office/drawing/2014/main" id="{B0068309-E9B7-4A89-04CB-BF1F8A55C852}"/>
                </a:ext>
              </a:extLst>
            </p:cNvPr>
            <p:cNvCxnSpPr>
              <a:cxnSpLocks noChangeShapeType="1"/>
              <a:stCxn id="6" idx="5"/>
            </p:cNvCxnSpPr>
            <p:nvPr/>
          </p:nvCxnSpPr>
          <p:spPr bwMode="auto">
            <a:xfrm>
              <a:off x="3308163" y="3542309"/>
              <a:ext cx="470274" cy="114508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Straight Connector 21">
              <a:extLst>
                <a:ext uri="{FF2B5EF4-FFF2-40B4-BE49-F238E27FC236}">
                  <a16:creationId xmlns:a16="http://schemas.microsoft.com/office/drawing/2014/main" id="{14AC6C5F-A022-840C-0950-6EE301CBEA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65563" y="3559628"/>
              <a:ext cx="404506" cy="112232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Straight Connector 23">
              <a:extLst>
                <a:ext uri="{FF2B5EF4-FFF2-40B4-BE49-F238E27FC236}">
                  <a16:creationId xmlns:a16="http://schemas.microsoft.com/office/drawing/2014/main" id="{7A958B1F-3B6A-E4DD-AF1A-2E4F4CC9A4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91217" y="3542531"/>
              <a:ext cx="530420" cy="11503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1" name="TextBox 26">
              <a:extLst>
                <a:ext uri="{FF2B5EF4-FFF2-40B4-BE49-F238E27FC236}">
                  <a16:creationId xmlns:a16="http://schemas.microsoft.com/office/drawing/2014/main" id="{2C6E15CB-6CC2-4DA2-69AA-63ABBEC5D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592027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377C27-8A1B-715B-05B8-560C19DFE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520" y="2714625"/>
            <a:ext cx="15081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Segoe Script" panose="030B0504020000000003" pitchFamily="66" charset="0"/>
              </a:rPr>
              <a:t>Height of the tree 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Segoe Script" panose="030B0504020000000003" pitchFamily="66" charset="0"/>
              </a:rPr>
              <a:t>log</a:t>
            </a:r>
            <a:r>
              <a:rPr lang="en-US" altLang="en-US" sz="2400" b="1" baseline="-25000" dirty="0">
                <a:solidFill>
                  <a:schemeClr val="tx2"/>
                </a:solidFill>
                <a:latin typeface="Segoe Script" panose="030B0504020000000003" pitchFamily="66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Segoe Script" panose="030B0504020000000003" pitchFamily="66" charset="0"/>
              </a:rPr>
              <a:t>4</a:t>
            </a:r>
            <a:endParaRPr lang="en-US" altLang="en-US" sz="24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6" name="Up Arrow 35">
            <a:extLst>
              <a:ext uri="{FF2B5EF4-FFF2-40B4-BE49-F238E27FC236}">
                <a16:creationId xmlns:a16="http://schemas.microsoft.com/office/drawing/2014/main" id="{9AB528B1-719A-246D-5E5B-4C7C62FA9EC4}"/>
              </a:ext>
            </a:extLst>
          </p:cNvPr>
          <p:cNvSpPr/>
          <p:nvPr/>
        </p:nvSpPr>
        <p:spPr bwMode="auto">
          <a:xfrm>
            <a:off x="6490680" y="1923806"/>
            <a:ext cx="327761" cy="2783287"/>
          </a:xfrm>
          <a:prstGeom prst="up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7FAA0F-328D-0E6D-B7FB-0E49C3BC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14" y="5480045"/>
            <a:ext cx="68158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Segoe Script" panose="030B0504020000000003" pitchFamily="66" charset="0"/>
              </a:rPr>
              <a:t>Need to know the number of leaf nodes to compute the tree height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9E547-BAD1-8F30-AA3B-760A4ADAA206}"/>
              </a:ext>
            </a:extLst>
          </p:cNvPr>
          <p:cNvGrpSpPr/>
          <p:nvPr/>
        </p:nvGrpSpPr>
        <p:grpSpPr>
          <a:xfrm>
            <a:off x="1771155" y="4702341"/>
            <a:ext cx="4378044" cy="478220"/>
            <a:chOff x="1771155" y="4702341"/>
            <a:chExt cx="4378044" cy="4782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96B7CC-7C70-04D8-478A-AAF13D1BFC28}"/>
                </a:ext>
              </a:extLst>
            </p:cNvPr>
            <p:cNvSpPr txBox="1"/>
            <p:nvPr/>
          </p:nvSpPr>
          <p:spPr>
            <a:xfrm>
              <a:off x="1771155" y="471078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DBF89E-E8AF-7F73-5CEE-C71FEB9E0ACF}"/>
                </a:ext>
              </a:extLst>
            </p:cNvPr>
            <p:cNvSpPr txBox="1"/>
            <p:nvPr/>
          </p:nvSpPr>
          <p:spPr>
            <a:xfrm>
              <a:off x="3066555" y="47070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2B773B-1DAE-E6A5-2CDB-764634E06AA7}"/>
                </a:ext>
              </a:extLst>
            </p:cNvPr>
            <p:cNvSpPr txBox="1"/>
            <p:nvPr/>
          </p:nvSpPr>
          <p:spPr>
            <a:xfrm>
              <a:off x="4472799" y="471889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65DD46-A6E3-4430-C828-6BEF43A84178}"/>
                </a:ext>
              </a:extLst>
            </p:cNvPr>
            <p:cNvSpPr txBox="1"/>
            <p:nvPr/>
          </p:nvSpPr>
          <p:spPr>
            <a:xfrm>
              <a:off x="5809041" y="470234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151D100D-11D2-F522-A4BE-C7744906A52E}"/>
              </a:ext>
            </a:extLst>
          </p:cNvPr>
          <p:cNvSpPr/>
          <p:nvPr/>
        </p:nvSpPr>
        <p:spPr>
          <a:xfrm rot="7983206">
            <a:off x="3232739" y="1318015"/>
            <a:ext cx="1150664" cy="115121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F1D8D-F9C5-260B-97FF-0433822D4E18}"/>
              </a:ext>
            </a:extLst>
          </p:cNvPr>
          <p:cNvSpPr txBox="1"/>
          <p:nvPr/>
        </p:nvSpPr>
        <p:spPr>
          <a:xfrm>
            <a:off x="3346100" y="2461096"/>
            <a:ext cx="99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Fanout </a:t>
            </a:r>
            <a:r>
              <a:rPr lang="en-US" i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9758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051987-AF4C-45B3-A046-EA6F07BDB3B3}"/>
              </a:ext>
            </a:extLst>
          </p:cNvPr>
          <p:cNvSpPr/>
          <p:nvPr/>
        </p:nvSpPr>
        <p:spPr>
          <a:xfrm>
            <a:off x="1614426" y="3662969"/>
            <a:ext cx="7089640" cy="3621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 data (record) pages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7BDC58C-E993-437B-BDCA-4DD14E873E38}"/>
              </a:ext>
            </a:extLst>
          </p:cNvPr>
          <p:cNvSpPr/>
          <p:nvPr/>
        </p:nvSpPr>
        <p:spPr>
          <a:xfrm>
            <a:off x="3309257" y="1447800"/>
            <a:ext cx="1730829" cy="1905000"/>
          </a:xfrm>
          <a:custGeom>
            <a:avLst/>
            <a:gdLst>
              <a:gd name="connsiteX0" fmla="*/ 1730829 w 1730829"/>
              <a:gd name="connsiteY0" fmla="*/ 0 h 1905000"/>
              <a:gd name="connsiteX1" fmla="*/ 1611086 w 1730829"/>
              <a:gd name="connsiteY1" fmla="*/ 32657 h 1905000"/>
              <a:gd name="connsiteX2" fmla="*/ 1513114 w 1730829"/>
              <a:gd name="connsiteY2" fmla="*/ 65314 h 1905000"/>
              <a:gd name="connsiteX3" fmla="*/ 1491343 w 1730829"/>
              <a:gd name="connsiteY3" fmla="*/ 87086 h 1905000"/>
              <a:gd name="connsiteX4" fmla="*/ 1426029 w 1730829"/>
              <a:gd name="connsiteY4" fmla="*/ 108857 h 1905000"/>
              <a:gd name="connsiteX5" fmla="*/ 1393372 w 1730829"/>
              <a:gd name="connsiteY5" fmla="*/ 119743 h 1905000"/>
              <a:gd name="connsiteX6" fmla="*/ 1317172 w 1730829"/>
              <a:gd name="connsiteY6" fmla="*/ 152400 h 1905000"/>
              <a:gd name="connsiteX7" fmla="*/ 1295400 w 1730829"/>
              <a:gd name="connsiteY7" fmla="*/ 174171 h 1905000"/>
              <a:gd name="connsiteX8" fmla="*/ 1230086 w 1730829"/>
              <a:gd name="connsiteY8" fmla="*/ 195943 h 1905000"/>
              <a:gd name="connsiteX9" fmla="*/ 1208314 w 1730829"/>
              <a:gd name="connsiteY9" fmla="*/ 217714 h 1905000"/>
              <a:gd name="connsiteX10" fmla="*/ 1110343 w 1730829"/>
              <a:gd name="connsiteY10" fmla="*/ 250371 h 1905000"/>
              <a:gd name="connsiteX11" fmla="*/ 1077686 w 1730829"/>
              <a:gd name="connsiteY11" fmla="*/ 261257 h 1905000"/>
              <a:gd name="connsiteX12" fmla="*/ 936172 w 1730829"/>
              <a:gd name="connsiteY12" fmla="*/ 337457 h 1905000"/>
              <a:gd name="connsiteX13" fmla="*/ 827314 w 1730829"/>
              <a:gd name="connsiteY13" fmla="*/ 402771 h 1905000"/>
              <a:gd name="connsiteX14" fmla="*/ 751114 w 1730829"/>
              <a:gd name="connsiteY14" fmla="*/ 435429 h 1905000"/>
              <a:gd name="connsiteX15" fmla="*/ 685800 w 1730829"/>
              <a:gd name="connsiteY15" fmla="*/ 457200 h 1905000"/>
              <a:gd name="connsiteX16" fmla="*/ 653143 w 1730829"/>
              <a:gd name="connsiteY16" fmla="*/ 468086 h 1905000"/>
              <a:gd name="connsiteX17" fmla="*/ 555172 w 1730829"/>
              <a:gd name="connsiteY17" fmla="*/ 511629 h 1905000"/>
              <a:gd name="connsiteX18" fmla="*/ 522514 w 1730829"/>
              <a:gd name="connsiteY18" fmla="*/ 522514 h 1905000"/>
              <a:gd name="connsiteX19" fmla="*/ 489857 w 1730829"/>
              <a:gd name="connsiteY19" fmla="*/ 533400 h 1905000"/>
              <a:gd name="connsiteX20" fmla="*/ 413657 w 1730829"/>
              <a:gd name="connsiteY20" fmla="*/ 544286 h 1905000"/>
              <a:gd name="connsiteX21" fmla="*/ 272143 w 1730829"/>
              <a:gd name="connsiteY21" fmla="*/ 566057 h 1905000"/>
              <a:gd name="connsiteX22" fmla="*/ 206829 w 1730829"/>
              <a:gd name="connsiteY22" fmla="*/ 587829 h 1905000"/>
              <a:gd name="connsiteX23" fmla="*/ 174172 w 1730829"/>
              <a:gd name="connsiteY23" fmla="*/ 598714 h 1905000"/>
              <a:gd name="connsiteX24" fmla="*/ 141514 w 1730829"/>
              <a:gd name="connsiteY24" fmla="*/ 609600 h 1905000"/>
              <a:gd name="connsiteX25" fmla="*/ 76200 w 1730829"/>
              <a:gd name="connsiteY25" fmla="*/ 642257 h 1905000"/>
              <a:gd name="connsiteX26" fmla="*/ 54429 w 1730829"/>
              <a:gd name="connsiteY26" fmla="*/ 664029 h 1905000"/>
              <a:gd name="connsiteX27" fmla="*/ 21772 w 1730829"/>
              <a:gd name="connsiteY27" fmla="*/ 674914 h 1905000"/>
              <a:gd name="connsiteX28" fmla="*/ 0 w 1730829"/>
              <a:gd name="connsiteY28" fmla="*/ 740229 h 1905000"/>
              <a:gd name="connsiteX29" fmla="*/ 21772 w 1730829"/>
              <a:gd name="connsiteY29" fmla="*/ 816429 h 1905000"/>
              <a:gd name="connsiteX30" fmla="*/ 54429 w 1730829"/>
              <a:gd name="connsiteY30" fmla="*/ 827314 h 1905000"/>
              <a:gd name="connsiteX31" fmla="*/ 87086 w 1730829"/>
              <a:gd name="connsiteY31" fmla="*/ 849086 h 1905000"/>
              <a:gd name="connsiteX32" fmla="*/ 130629 w 1730829"/>
              <a:gd name="connsiteY32" fmla="*/ 870857 h 1905000"/>
              <a:gd name="connsiteX33" fmla="*/ 185057 w 1730829"/>
              <a:gd name="connsiteY33" fmla="*/ 914400 h 1905000"/>
              <a:gd name="connsiteX34" fmla="*/ 261257 w 1730829"/>
              <a:gd name="connsiteY34" fmla="*/ 968829 h 1905000"/>
              <a:gd name="connsiteX35" fmla="*/ 315686 w 1730829"/>
              <a:gd name="connsiteY35" fmla="*/ 1012371 h 1905000"/>
              <a:gd name="connsiteX36" fmla="*/ 359229 w 1730829"/>
              <a:gd name="connsiteY36" fmla="*/ 1055914 h 1905000"/>
              <a:gd name="connsiteX37" fmla="*/ 381000 w 1730829"/>
              <a:gd name="connsiteY37" fmla="*/ 1077686 h 1905000"/>
              <a:gd name="connsiteX38" fmla="*/ 413657 w 1730829"/>
              <a:gd name="connsiteY38" fmla="*/ 1088571 h 1905000"/>
              <a:gd name="connsiteX39" fmla="*/ 489857 w 1730829"/>
              <a:gd name="connsiteY39" fmla="*/ 1132114 h 1905000"/>
              <a:gd name="connsiteX40" fmla="*/ 555172 w 1730829"/>
              <a:gd name="connsiteY40" fmla="*/ 1153886 h 1905000"/>
              <a:gd name="connsiteX41" fmla="*/ 587829 w 1730829"/>
              <a:gd name="connsiteY41" fmla="*/ 1164771 h 1905000"/>
              <a:gd name="connsiteX42" fmla="*/ 674914 w 1730829"/>
              <a:gd name="connsiteY42" fmla="*/ 1197429 h 1905000"/>
              <a:gd name="connsiteX43" fmla="*/ 696686 w 1730829"/>
              <a:gd name="connsiteY43" fmla="*/ 1219200 h 1905000"/>
              <a:gd name="connsiteX44" fmla="*/ 772886 w 1730829"/>
              <a:gd name="connsiteY44" fmla="*/ 1251857 h 1905000"/>
              <a:gd name="connsiteX45" fmla="*/ 816429 w 1730829"/>
              <a:gd name="connsiteY45" fmla="*/ 1295400 h 1905000"/>
              <a:gd name="connsiteX46" fmla="*/ 859972 w 1730829"/>
              <a:gd name="connsiteY46" fmla="*/ 1349829 h 1905000"/>
              <a:gd name="connsiteX47" fmla="*/ 881743 w 1730829"/>
              <a:gd name="connsiteY47" fmla="*/ 1415143 h 1905000"/>
              <a:gd name="connsiteX48" fmla="*/ 892629 w 1730829"/>
              <a:gd name="connsiteY48" fmla="*/ 1447800 h 1905000"/>
              <a:gd name="connsiteX49" fmla="*/ 870857 w 1730829"/>
              <a:gd name="connsiteY49" fmla="*/ 1524000 h 1905000"/>
              <a:gd name="connsiteX50" fmla="*/ 827314 w 1730829"/>
              <a:gd name="connsiteY50" fmla="*/ 1578429 h 1905000"/>
              <a:gd name="connsiteX51" fmla="*/ 783772 w 1730829"/>
              <a:gd name="connsiteY51" fmla="*/ 1676400 h 1905000"/>
              <a:gd name="connsiteX52" fmla="*/ 762000 w 1730829"/>
              <a:gd name="connsiteY52" fmla="*/ 1698171 h 1905000"/>
              <a:gd name="connsiteX53" fmla="*/ 740229 w 1730829"/>
              <a:gd name="connsiteY53" fmla="*/ 1763486 h 1905000"/>
              <a:gd name="connsiteX54" fmla="*/ 674914 w 1730829"/>
              <a:gd name="connsiteY54" fmla="*/ 1850571 h 1905000"/>
              <a:gd name="connsiteX55" fmla="*/ 664029 w 1730829"/>
              <a:gd name="connsiteY55" fmla="*/ 1883229 h 1905000"/>
              <a:gd name="connsiteX56" fmla="*/ 642257 w 1730829"/>
              <a:gd name="connsiteY5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30829" h="1905000">
                <a:moveTo>
                  <a:pt x="1730829" y="0"/>
                </a:moveTo>
                <a:cubicBezTo>
                  <a:pt x="1653897" y="15387"/>
                  <a:pt x="1693952" y="5035"/>
                  <a:pt x="1611086" y="32657"/>
                </a:cubicBezTo>
                <a:lnTo>
                  <a:pt x="1513114" y="65314"/>
                </a:lnTo>
                <a:cubicBezTo>
                  <a:pt x="1505857" y="72571"/>
                  <a:pt x="1500523" y="82496"/>
                  <a:pt x="1491343" y="87086"/>
                </a:cubicBezTo>
                <a:cubicBezTo>
                  <a:pt x="1470817" y="97349"/>
                  <a:pt x="1447800" y="101600"/>
                  <a:pt x="1426029" y="108857"/>
                </a:cubicBezTo>
                <a:cubicBezTo>
                  <a:pt x="1415143" y="112486"/>
                  <a:pt x="1402920" y="113378"/>
                  <a:pt x="1393372" y="119743"/>
                </a:cubicBezTo>
                <a:cubicBezTo>
                  <a:pt x="1348266" y="149812"/>
                  <a:pt x="1373406" y="138341"/>
                  <a:pt x="1317172" y="152400"/>
                </a:cubicBezTo>
                <a:cubicBezTo>
                  <a:pt x="1309915" y="159657"/>
                  <a:pt x="1304580" y="169581"/>
                  <a:pt x="1295400" y="174171"/>
                </a:cubicBezTo>
                <a:cubicBezTo>
                  <a:pt x="1274874" y="184434"/>
                  <a:pt x="1230086" y="195943"/>
                  <a:pt x="1230086" y="195943"/>
                </a:cubicBezTo>
                <a:cubicBezTo>
                  <a:pt x="1222829" y="203200"/>
                  <a:pt x="1217494" y="213124"/>
                  <a:pt x="1208314" y="217714"/>
                </a:cubicBezTo>
                <a:cubicBezTo>
                  <a:pt x="1208297" y="217722"/>
                  <a:pt x="1126681" y="244925"/>
                  <a:pt x="1110343" y="250371"/>
                </a:cubicBezTo>
                <a:cubicBezTo>
                  <a:pt x="1099457" y="254000"/>
                  <a:pt x="1087233" y="254892"/>
                  <a:pt x="1077686" y="261257"/>
                </a:cubicBezTo>
                <a:cubicBezTo>
                  <a:pt x="919646" y="366618"/>
                  <a:pt x="1110068" y="245395"/>
                  <a:pt x="936172" y="337457"/>
                </a:cubicBezTo>
                <a:cubicBezTo>
                  <a:pt x="898773" y="357256"/>
                  <a:pt x="867459" y="389389"/>
                  <a:pt x="827314" y="402771"/>
                </a:cubicBezTo>
                <a:cubicBezTo>
                  <a:pt x="722180" y="437817"/>
                  <a:pt x="885647" y="381615"/>
                  <a:pt x="751114" y="435429"/>
                </a:cubicBezTo>
                <a:cubicBezTo>
                  <a:pt x="729806" y="443952"/>
                  <a:pt x="707571" y="449943"/>
                  <a:pt x="685800" y="457200"/>
                </a:cubicBezTo>
                <a:cubicBezTo>
                  <a:pt x="674914" y="460829"/>
                  <a:pt x="662690" y="461721"/>
                  <a:pt x="653143" y="468086"/>
                </a:cubicBezTo>
                <a:cubicBezTo>
                  <a:pt x="601393" y="502586"/>
                  <a:pt x="632894" y="485722"/>
                  <a:pt x="555172" y="511629"/>
                </a:cubicBezTo>
                <a:lnTo>
                  <a:pt x="522514" y="522514"/>
                </a:lnTo>
                <a:cubicBezTo>
                  <a:pt x="511628" y="526142"/>
                  <a:pt x="501216" y="531777"/>
                  <a:pt x="489857" y="533400"/>
                </a:cubicBezTo>
                <a:lnTo>
                  <a:pt x="413657" y="544286"/>
                </a:lnTo>
                <a:cubicBezTo>
                  <a:pt x="370468" y="550044"/>
                  <a:pt x="315884" y="554127"/>
                  <a:pt x="272143" y="566057"/>
                </a:cubicBezTo>
                <a:cubicBezTo>
                  <a:pt x="250003" y="572095"/>
                  <a:pt x="228600" y="580572"/>
                  <a:pt x="206829" y="587829"/>
                </a:cubicBezTo>
                <a:lnTo>
                  <a:pt x="174172" y="598714"/>
                </a:lnTo>
                <a:cubicBezTo>
                  <a:pt x="163286" y="602343"/>
                  <a:pt x="151062" y="603235"/>
                  <a:pt x="141514" y="609600"/>
                </a:cubicBezTo>
                <a:cubicBezTo>
                  <a:pt x="99310" y="637736"/>
                  <a:pt x="121268" y="627234"/>
                  <a:pt x="76200" y="642257"/>
                </a:cubicBezTo>
                <a:cubicBezTo>
                  <a:pt x="68943" y="649514"/>
                  <a:pt x="63230" y="658749"/>
                  <a:pt x="54429" y="664029"/>
                </a:cubicBezTo>
                <a:cubicBezTo>
                  <a:pt x="44590" y="669933"/>
                  <a:pt x="28441" y="665577"/>
                  <a:pt x="21772" y="674914"/>
                </a:cubicBezTo>
                <a:cubicBezTo>
                  <a:pt x="8433" y="693589"/>
                  <a:pt x="0" y="740229"/>
                  <a:pt x="0" y="740229"/>
                </a:cubicBezTo>
                <a:cubicBezTo>
                  <a:pt x="94" y="740606"/>
                  <a:pt x="16567" y="811224"/>
                  <a:pt x="21772" y="816429"/>
                </a:cubicBezTo>
                <a:cubicBezTo>
                  <a:pt x="29886" y="824543"/>
                  <a:pt x="43543" y="823686"/>
                  <a:pt x="54429" y="827314"/>
                </a:cubicBezTo>
                <a:cubicBezTo>
                  <a:pt x="65315" y="834571"/>
                  <a:pt x="75727" y="842595"/>
                  <a:pt x="87086" y="849086"/>
                </a:cubicBezTo>
                <a:cubicBezTo>
                  <a:pt x="101175" y="857137"/>
                  <a:pt x="118163" y="860468"/>
                  <a:pt x="130629" y="870857"/>
                </a:cubicBezTo>
                <a:cubicBezTo>
                  <a:pt x="196282" y="925568"/>
                  <a:pt x="107084" y="888408"/>
                  <a:pt x="185057" y="914400"/>
                </a:cubicBezTo>
                <a:cubicBezTo>
                  <a:pt x="236714" y="966057"/>
                  <a:pt x="209127" y="951452"/>
                  <a:pt x="261257" y="968829"/>
                </a:cubicBezTo>
                <a:cubicBezTo>
                  <a:pt x="335385" y="1042953"/>
                  <a:pt x="219543" y="929963"/>
                  <a:pt x="315686" y="1012371"/>
                </a:cubicBezTo>
                <a:cubicBezTo>
                  <a:pt x="331271" y="1025729"/>
                  <a:pt x="344715" y="1041400"/>
                  <a:pt x="359229" y="1055914"/>
                </a:cubicBezTo>
                <a:cubicBezTo>
                  <a:pt x="366486" y="1063171"/>
                  <a:pt x="371263" y="1074441"/>
                  <a:pt x="381000" y="1077686"/>
                </a:cubicBezTo>
                <a:lnTo>
                  <a:pt x="413657" y="1088571"/>
                </a:lnTo>
                <a:cubicBezTo>
                  <a:pt x="443116" y="1108211"/>
                  <a:pt x="455325" y="1118301"/>
                  <a:pt x="489857" y="1132114"/>
                </a:cubicBezTo>
                <a:cubicBezTo>
                  <a:pt x="511165" y="1140637"/>
                  <a:pt x="533400" y="1146629"/>
                  <a:pt x="555172" y="1153886"/>
                </a:cubicBezTo>
                <a:cubicBezTo>
                  <a:pt x="566058" y="1157515"/>
                  <a:pt x="577566" y="1159639"/>
                  <a:pt x="587829" y="1164771"/>
                </a:cubicBezTo>
                <a:cubicBezTo>
                  <a:pt x="644753" y="1193234"/>
                  <a:pt x="615629" y="1182607"/>
                  <a:pt x="674914" y="1197429"/>
                </a:cubicBezTo>
                <a:cubicBezTo>
                  <a:pt x="682171" y="1204686"/>
                  <a:pt x="687506" y="1214610"/>
                  <a:pt x="696686" y="1219200"/>
                </a:cubicBezTo>
                <a:cubicBezTo>
                  <a:pt x="764773" y="1253243"/>
                  <a:pt x="717417" y="1204312"/>
                  <a:pt x="772886" y="1251857"/>
                </a:cubicBezTo>
                <a:cubicBezTo>
                  <a:pt x="788471" y="1265215"/>
                  <a:pt x="805043" y="1278321"/>
                  <a:pt x="816429" y="1295400"/>
                </a:cubicBezTo>
                <a:cubicBezTo>
                  <a:pt x="843893" y="1336597"/>
                  <a:pt x="828949" y="1318806"/>
                  <a:pt x="859972" y="1349829"/>
                </a:cubicBezTo>
                <a:lnTo>
                  <a:pt x="881743" y="1415143"/>
                </a:lnTo>
                <a:lnTo>
                  <a:pt x="892629" y="1447800"/>
                </a:lnTo>
                <a:cubicBezTo>
                  <a:pt x="889141" y="1461753"/>
                  <a:pt x="878666" y="1508382"/>
                  <a:pt x="870857" y="1524000"/>
                </a:cubicBezTo>
                <a:cubicBezTo>
                  <a:pt x="857124" y="1551465"/>
                  <a:pt x="847565" y="1558178"/>
                  <a:pt x="827314" y="1578429"/>
                </a:cubicBezTo>
                <a:cubicBezTo>
                  <a:pt x="810052" y="1630214"/>
                  <a:pt x="813343" y="1639436"/>
                  <a:pt x="783772" y="1676400"/>
                </a:cubicBezTo>
                <a:cubicBezTo>
                  <a:pt x="777361" y="1684414"/>
                  <a:pt x="769257" y="1690914"/>
                  <a:pt x="762000" y="1698171"/>
                </a:cubicBezTo>
                <a:cubicBezTo>
                  <a:pt x="754743" y="1719943"/>
                  <a:pt x="752959" y="1744391"/>
                  <a:pt x="740229" y="1763486"/>
                </a:cubicBezTo>
                <a:cubicBezTo>
                  <a:pt x="690993" y="1837339"/>
                  <a:pt x="715189" y="1810298"/>
                  <a:pt x="674914" y="1850571"/>
                </a:cubicBezTo>
                <a:cubicBezTo>
                  <a:pt x="671286" y="1861457"/>
                  <a:pt x="669933" y="1873389"/>
                  <a:pt x="664029" y="1883229"/>
                </a:cubicBezTo>
                <a:cubicBezTo>
                  <a:pt x="658749" y="1892030"/>
                  <a:pt x="642257" y="1905000"/>
                  <a:pt x="642257" y="190500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379978A-2F00-46D1-B95B-CC7DECBC9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19B101E-D17A-46C0-A387-16852F41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25F2C07-DA10-424F-B7B6-53BA61A4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14" y="4145536"/>
            <a:ext cx="8299452" cy="12593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I/O cost for finding a particular range of 10 matching records:</a:t>
            </a:r>
          </a:p>
          <a:p>
            <a:pPr marL="460375" marR="0" lvl="1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Clustered Index: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log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+ 1)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/* 10 records fit in one 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701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43013" name="Group 136">
            <a:extLst>
              <a:ext uri="{FF2B5EF4-FFF2-40B4-BE49-F238E27FC236}">
                <a16:creationId xmlns:a16="http://schemas.microsoft.com/office/drawing/2014/main" id="{55AE0E2A-697A-4E3E-96F7-B3B5DB8C9A8A}"/>
              </a:ext>
            </a:extLst>
          </p:cNvPr>
          <p:cNvGrpSpPr>
            <a:grpSpLocks/>
          </p:cNvGrpSpPr>
          <p:nvPr/>
        </p:nvGrpSpPr>
        <p:grpSpPr bwMode="auto">
          <a:xfrm>
            <a:off x="366022" y="762000"/>
            <a:ext cx="8338044" cy="2974975"/>
            <a:chOff x="229054" y="988340"/>
            <a:chExt cx="8338684" cy="2974060"/>
          </a:xfrm>
        </p:grpSpPr>
        <p:sp>
          <p:nvSpPr>
            <p:cNvPr id="43019" name="Freeform 40">
              <a:extLst>
                <a:ext uri="{FF2B5EF4-FFF2-40B4-BE49-F238E27FC236}">
                  <a16:creationId xmlns:a16="http://schemas.microsoft.com/office/drawing/2014/main" id="{0C6C0904-F0B2-44F3-8F9E-F5116FE31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3020" name="Freeform 41">
              <a:extLst>
                <a:ext uri="{FF2B5EF4-FFF2-40B4-BE49-F238E27FC236}">
                  <a16:creationId xmlns:a16="http://schemas.microsoft.com/office/drawing/2014/main" id="{C47AF80C-84DE-4ACD-A5F3-7E04495E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3021" name="Freeform 42">
              <a:extLst>
                <a:ext uri="{FF2B5EF4-FFF2-40B4-BE49-F238E27FC236}">
                  <a16:creationId xmlns:a16="http://schemas.microsoft.com/office/drawing/2014/main" id="{EBDF88F8-0CFA-4268-A41C-E30F3CDB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3568700"/>
              <a:ext cx="452437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2" name="Freeform 43">
              <a:extLst>
                <a:ext uri="{FF2B5EF4-FFF2-40B4-BE49-F238E27FC236}">
                  <a16:creationId xmlns:a16="http://schemas.microsoft.com/office/drawing/2014/main" id="{39EBC4D9-8926-422A-8679-A74E9B53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3568700"/>
              <a:ext cx="452438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3" name="Freeform 44">
              <a:extLst>
                <a:ext uri="{FF2B5EF4-FFF2-40B4-BE49-F238E27FC236}">
                  <a16:creationId xmlns:a16="http://schemas.microsoft.com/office/drawing/2014/main" id="{00A450DD-853D-4938-9A7A-04644AFD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4" name="Freeform 45">
              <a:extLst>
                <a:ext uri="{FF2B5EF4-FFF2-40B4-BE49-F238E27FC236}">
                  <a16:creationId xmlns:a16="http://schemas.microsoft.com/office/drawing/2014/main" id="{950532DA-9A9D-434E-80CB-ED752B1C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5" name="Freeform 46">
              <a:extLst>
                <a:ext uri="{FF2B5EF4-FFF2-40B4-BE49-F238E27FC236}">
                  <a16:creationId xmlns:a16="http://schemas.microsoft.com/office/drawing/2014/main" id="{8A769B54-2F94-48FB-863A-73117C7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188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6" name="Freeform 47">
              <a:extLst>
                <a:ext uri="{FF2B5EF4-FFF2-40B4-BE49-F238E27FC236}">
                  <a16:creationId xmlns:a16="http://schemas.microsoft.com/office/drawing/2014/main" id="{4864AAFC-6ACB-4A7C-9010-AF7EBBDF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3568700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3027" name="Freeform 48">
              <a:extLst>
                <a:ext uri="{FF2B5EF4-FFF2-40B4-BE49-F238E27FC236}">
                  <a16:creationId xmlns:a16="http://schemas.microsoft.com/office/drawing/2014/main" id="{67A08A9B-7523-4AA4-9242-32C4D25B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006725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8" name="Freeform 49">
              <a:extLst>
                <a:ext uri="{FF2B5EF4-FFF2-40B4-BE49-F238E27FC236}">
                  <a16:creationId xmlns:a16="http://schemas.microsoft.com/office/drawing/2014/main" id="{48889BAE-04B2-46AF-A8D2-E9CF96E5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006725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9" name="Freeform 50">
              <a:extLst>
                <a:ext uri="{FF2B5EF4-FFF2-40B4-BE49-F238E27FC236}">
                  <a16:creationId xmlns:a16="http://schemas.microsoft.com/office/drawing/2014/main" id="{143C1537-8AC0-49BD-AE79-1CB82D46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006725"/>
              <a:ext cx="452438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0" name="Freeform 51">
              <a:extLst>
                <a:ext uri="{FF2B5EF4-FFF2-40B4-BE49-F238E27FC236}">
                  <a16:creationId xmlns:a16="http://schemas.microsoft.com/office/drawing/2014/main" id="{D8E4CEF4-238B-4B0E-ABB6-76F73F91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006725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1" name="Freeform 52">
              <a:extLst>
                <a:ext uri="{FF2B5EF4-FFF2-40B4-BE49-F238E27FC236}">
                  <a16:creationId xmlns:a16="http://schemas.microsoft.com/office/drawing/2014/main" id="{89B362FD-FE02-4509-86CA-6F5F5B863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5" y="2332037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2" name="Freeform 53">
              <a:extLst>
                <a:ext uri="{FF2B5EF4-FFF2-40B4-BE49-F238E27FC236}">
                  <a16:creationId xmlns:a16="http://schemas.microsoft.com/office/drawing/2014/main" id="{729F398C-9C69-489A-870B-0FB54700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332037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3" name="Freeform 54">
              <a:extLst>
                <a:ext uri="{FF2B5EF4-FFF2-40B4-BE49-F238E27FC236}">
                  <a16:creationId xmlns:a16="http://schemas.microsoft.com/office/drawing/2014/main" id="{DAA20DC3-CB9D-4349-A571-A28DBD53A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1544637"/>
              <a:ext cx="450850" cy="227013"/>
            </a:xfrm>
            <a:custGeom>
              <a:avLst/>
              <a:gdLst>
                <a:gd name="T0" fmla="*/ 0 w 284"/>
                <a:gd name="T1" fmla="*/ 2147483646 h 143"/>
                <a:gd name="T2" fmla="*/ 0 w 284"/>
                <a:gd name="T3" fmla="*/ 0 h 143"/>
                <a:gd name="T4" fmla="*/ 2147483646 w 284"/>
                <a:gd name="T5" fmla="*/ 0 h 143"/>
                <a:gd name="T6" fmla="*/ 2147483646 w 284"/>
                <a:gd name="T7" fmla="*/ 2147483646 h 143"/>
                <a:gd name="T8" fmla="*/ 0 w 284"/>
                <a:gd name="T9" fmla="*/ 2147483646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3"/>
                <a:gd name="T17" fmla="*/ 284 w 28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3">
                  <a:moveTo>
                    <a:pt x="0" y="14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2"/>
                  </a:lnTo>
                  <a:lnTo>
                    <a:pt x="0" y="1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4" name="Freeform 55">
              <a:extLst>
                <a:ext uri="{FF2B5EF4-FFF2-40B4-BE49-F238E27FC236}">
                  <a16:creationId xmlns:a16="http://schemas.microsoft.com/office/drawing/2014/main" id="{EAC46B3F-A739-441A-B3A4-1DCF2582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1770062"/>
              <a:ext cx="1465262" cy="563563"/>
            </a:xfrm>
            <a:custGeom>
              <a:avLst/>
              <a:gdLst>
                <a:gd name="T0" fmla="*/ 2147483646 w 923"/>
                <a:gd name="T1" fmla="*/ 0 h 355"/>
                <a:gd name="T2" fmla="*/ 0 w 923"/>
                <a:gd name="T3" fmla="*/ 2147483646 h 355"/>
                <a:gd name="T4" fmla="*/ 2147483646 w 923"/>
                <a:gd name="T5" fmla="*/ 0 h 355"/>
                <a:gd name="T6" fmla="*/ 0 60000 65536"/>
                <a:gd name="T7" fmla="*/ 0 60000 65536"/>
                <a:gd name="T8" fmla="*/ 0 60000 65536"/>
                <a:gd name="T9" fmla="*/ 0 w 923"/>
                <a:gd name="T10" fmla="*/ 0 h 355"/>
                <a:gd name="T11" fmla="*/ 923 w 923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3" h="355">
                  <a:moveTo>
                    <a:pt x="922" y="0"/>
                  </a:moveTo>
                  <a:lnTo>
                    <a:pt x="0" y="354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5" name="Freeform 56">
              <a:extLst>
                <a:ext uri="{FF2B5EF4-FFF2-40B4-BE49-F238E27FC236}">
                  <a16:creationId xmlns:a16="http://schemas.microsoft.com/office/drawing/2014/main" id="{81719E74-280B-4A6A-BCA7-FAA690C4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2263775"/>
              <a:ext cx="115887" cy="69850"/>
            </a:xfrm>
            <a:custGeom>
              <a:avLst/>
              <a:gdLst>
                <a:gd name="T0" fmla="*/ 2147483646 w 73"/>
                <a:gd name="T1" fmla="*/ 2147483646 h 44"/>
                <a:gd name="T2" fmla="*/ 0 w 73"/>
                <a:gd name="T3" fmla="*/ 2147483646 h 44"/>
                <a:gd name="T4" fmla="*/ 2147483646 w 73"/>
                <a:gd name="T5" fmla="*/ 0 h 44"/>
                <a:gd name="T6" fmla="*/ 2147483646 w 73"/>
                <a:gd name="T7" fmla="*/ 2147483646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4"/>
                <a:gd name="T14" fmla="*/ 73 w 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4">
                  <a:moveTo>
                    <a:pt x="72" y="34"/>
                  </a:moveTo>
                  <a:lnTo>
                    <a:pt x="0" y="43"/>
                  </a:lnTo>
                  <a:lnTo>
                    <a:pt x="59" y="0"/>
                  </a:lnTo>
                  <a:lnTo>
                    <a:pt x="72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6" name="Freeform 57">
              <a:extLst>
                <a:ext uri="{FF2B5EF4-FFF2-40B4-BE49-F238E27FC236}">
                  <a16:creationId xmlns:a16="http://schemas.microsoft.com/office/drawing/2014/main" id="{4AD64925-B42D-4ACB-A218-B06FDFE3B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1770062"/>
              <a:ext cx="1588" cy="449263"/>
            </a:xfrm>
            <a:custGeom>
              <a:avLst/>
              <a:gdLst>
                <a:gd name="T0" fmla="*/ 0 w 1"/>
                <a:gd name="T1" fmla="*/ 0 h 283"/>
                <a:gd name="T2" fmla="*/ 0 w 1"/>
                <a:gd name="T3" fmla="*/ 2147483646 h 283"/>
                <a:gd name="T4" fmla="*/ 0 w 1"/>
                <a:gd name="T5" fmla="*/ 0 h 283"/>
                <a:gd name="T6" fmla="*/ 0 60000 65536"/>
                <a:gd name="T7" fmla="*/ 0 60000 65536"/>
                <a:gd name="T8" fmla="*/ 0 60000 65536"/>
                <a:gd name="T9" fmla="*/ 0 w 1"/>
                <a:gd name="T10" fmla="*/ 0 h 283"/>
                <a:gd name="T11" fmla="*/ 1 w 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3">
                  <a:moveTo>
                    <a:pt x="0" y="0"/>
                  </a:move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7" name="Freeform 58">
              <a:extLst>
                <a:ext uri="{FF2B5EF4-FFF2-40B4-BE49-F238E27FC236}">
                  <a16:creationId xmlns:a16="http://schemas.microsoft.com/office/drawing/2014/main" id="{B3791BC1-793A-4E1E-A2E2-44F4B7173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106612"/>
              <a:ext cx="60325" cy="112713"/>
            </a:xfrm>
            <a:custGeom>
              <a:avLst/>
              <a:gdLst>
                <a:gd name="T0" fmla="*/ 2147483646 w 38"/>
                <a:gd name="T1" fmla="*/ 0 h 71"/>
                <a:gd name="T2" fmla="*/ 2147483646 w 38"/>
                <a:gd name="T3" fmla="*/ 2147483646 h 71"/>
                <a:gd name="T4" fmla="*/ 0 w 38"/>
                <a:gd name="T5" fmla="*/ 0 h 71"/>
                <a:gd name="T6" fmla="*/ 2147483646 w 3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1"/>
                <a:gd name="T14" fmla="*/ 38 w 3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1">
                  <a:moveTo>
                    <a:pt x="37" y="0"/>
                  </a:moveTo>
                  <a:lnTo>
                    <a:pt x="19" y="7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8" name="Freeform 59">
              <a:extLst>
                <a:ext uri="{FF2B5EF4-FFF2-40B4-BE49-F238E27FC236}">
                  <a16:creationId xmlns:a16="http://schemas.microsoft.com/office/drawing/2014/main" id="{26B97903-50CF-4C11-A526-A294CE33B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1770062"/>
              <a:ext cx="1693863" cy="563563"/>
            </a:xfrm>
            <a:custGeom>
              <a:avLst/>
              <a:gdLst>
                <a:gd name="T0" fmla="*/ 0 w 1067"/>
                <a:gd name="T1" fmla="*/ 0 h 355"/>
                <a:gd name="T2" fmla="*/ 2147483646 w 1067"/>
                <a:gd name="T3" fmla="*/ 2147483646 h 355"/>
                <a:gd name="T4" fmla="*/ 0 w 1067"/>
                <a:gd name="T5" fmla="*/ 0 h 355"/>
                <a:gd name="T6" fmla="*/ 0 60000 65536"/>
                <a:gd name="T7" fmla="*/ 0 60000 65536"/>
                <a:gd name="T8" fmla="*/ 0 60000 65536"/>
                <a:gd name="T9" fmla="*/ 0 w 1067"/>
                <a:gd name="T10" fmla="*/ 0 h 355"/>
                <a:gd name="T11" fmla="*/ 1067 w 1067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7" h="355">
                  <a:moveTo>
                    <a:pt x="0" y="0"/>
                  </a:moveTo>
                  <a:lnTo>
                    <a:pt x="1066" y="3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9" name="Freeform 60">
              <a:extLst>
                <a:ext uri="{FF2B5EF4-FFF2-40B4-BE49-F238E27FC236}">
                  <a16:creationId xmlns:a16="http://schemas.microsoft.com/office/drawing/2014/main" id="{7E1139C2-C06E-46E6-ACC9-4FF5DCDEA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3" y="2266950"/>
              <a:ext cx="120650" cy="66675"/>
            </a:xfrm>
            <a:custGeom>
              <a:avLst/>
              <a:gdLst>
                <a:gd name="T0" fmla="*/ 2147483646 w 76"/>
                <a:gd name="T1" fmla="*/ 0 h 42"/>
                <a:gd name="T2" fmla="*/ 2147483646 w 76"/>
                <a:gd name="T3" fmla="*/ 2147483646 h 42"/>
                <a:gd name="T4" fmla="*/ 0 w 76"/>
                <a:gd name="T5" fmla="*/ 2147483646 h 42"/>
                <a:gd name="T6" fmla="*/ 2147483646 w 7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2"/>
                <a:gd name="T14" fmla="*/ 76 w 7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2">
                  <a:moveTo>
                    <a:pt x="12" y="0"/>
                  </a:moveTo>
                  <a:lnTo>
                    <a:pt x="75" y="41"/>
                  </a:lnTo>
                  <a:lnTo>
                    <a:pt x="0" y="35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0" name="Freeform 61">
              <a:extLst>
                <a:ext uri="{FF2B5EF4-FFF2-40B4-BE49-F238E27FC236}">
                  <a16:creationId xmlns:a16="http://schemas.microsoft.com/office/drawing/2014/main" id="{93A3AE22-2734-49AB-84F5-42EAE338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555875"/>
              <a:ext cx="676275" cy="452437"/>
            </a:xfrm>
            <a:custGeom>
              <a:avLst/>
              <a:gdLst>
                <a:gd name="T0" fmla="*/ 2147483646 w 426"/>
                <a:gd name="T1" fmla="*/ 0 h 285"/>
                <a:gd name="T2" fmla="*/ 0 w 426"/>
                <a:gd name="T3" fmla="*/ 2147483646 h 285"/>
                <a:gd name="T4" fmla="*/ 2147483646 w 426"/>
                <a:gd name="T5" fmla="*/ 0 h 285"/>
                <a:gd name="T6" fmla="*/ 0 60000 65536"/>
                <a:gd name="T7" fmla="*/ 0 60000 65536"/>
                <a:gd name="T8" fmla="*/ 0 60000 65536"/>
                <a:gd name="T9" fmla="*/ 0 w 426"/>
                <a:gd name="T10" fmla="*/ 0 h 285"/>
                <a:gd name="T11" fmla="*/ 426 w 42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285">
                  <a:moveTo>
                    <a:pt x="425" y="0"/>
                  </a:moveTo>
                  <a:lnTo>
                    <a:pt x="0" y="284"/>
                  </a:lnTo>
                  <a:lnTo>
                    <a:pt x="4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1" name="Freeform 62">
              <a:extLst>
                <a:ext uri="{FF2B5EF4-FFF2-40B4-BE49-F238E27FC236}">
                  <a16:creationId xmlns:a16="http://schemas.microsoft.com/office/drawing/2014/main" id="{B09C2440-B3A9-46A2-8A59-025E04F3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921000"/>
              <a:ext cx="109537" cy="87312"/>
            </a:xfrm>
            <a:custGeom>
              <a:avLst/>
              <a:gdLst>
                <a:gd name="T0" fmla="*/ 2147483646 w 69"/>
                <a:gd name="T1" fmla="*/ 2147483646 h 55"/>
                <a:gd name="T2" fmla="*/ 0 w 69"/>
                <a:gd name="T3" fmla="*/ 2147483646 h 55"/>
                <a:gd name="T4" fmla="*/ 2147483646 w 69"/>
                <a:gd name="T5" fmla="*/ 0 h 55"/>
                <a:gd name="T6" fmla="*/ 2147483646 w 69"/>
                <a:gd name="T7" fmla="*/ 214748364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5"/>
                <a:gd name="T14" fmla="*/ 69 w 69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5">
                  <a:moveTo>
                    <a:pt x="68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2" name="Freeform 63">
              <a:extLst>
                <a:ext uri="{FF2B5EF4-FFF2-40B4-BE49-F238E27FC236}">
                  <a16:creationId xmlns:a16="http://schemas.microsoft.com/office/drawing/2014/main" id="{9F8D5C4C-0909-48E8-8E69-5A08F063E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2555875"/>
              <a:ext cx="565150" cy="452437"/>
            </a:xfrm>
            <a:custGeom>
              <a:avLst/>
              <a:gdLst>
                <a:gd name="T0" fmla="*/ 0 w 356"/>
                <a:gd name="T1" fmla="*/ 0 h 285"/>
                <a:gd name="T2" fmla="*/ 2147483646 w 356"/>
                <a:gd name="T3" fmla="*/ 2147483646 h 285"/>
                <a:gd name="T4" fmla="*/ 0 w 356"/>
                <a:gd name="T5" fmla="*/ 0 h 285"/>
                <a:gd name="T6" fmla="*/ 0 60000 65536"/>
                <a:gd name="T7" fmla="*/ 0 60000 65536"/>
                <a:gd name="T8" fmla="*/ 0 60000 65536"/>
                <a:gd name="T9" fmla="*/ 0 w 356"/>
                <a:gd name="T10" fmla="*/ 0 h 285"/>
                <a:gd name="T11" fmla="*/ 356 w 35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285">
                  <a:moveTo>
                    <a:pt x="0" y="0"/>
                  </a:moveTo>
                  <a:lnTo>
                    <a:pt x="355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3" name="Freeform 64">
              <a:extLst>
                <a:ext uri="{FF2B5EF4-FFF2-40B4-BE49-F238E27FC236}">
                  <a16:creationId xmlns:a16="http://schemas.microsoft.com/office/drawing/2014/main" id="{B8530D33-A056-4A48-ADB9-094E36EA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2914650"/>
              <a:ext cx="107950" cy="93662"/>
            </a:xfrm>
            <a:custGeom>
              <a:avLst/>
              <a:gdLst>
                <a:gd name="T0" fmla="*/ 2147483646 w 68"/>
                <a:gd name="T1" fmla="*/ 0 h 59"/>
                <a:gd name="T2" fmla="*/ 2147483646 w 68"/>
                <a:gd name="T3" fmla="*/ 2147483646 h 59"/>
                <a:gd name="T4" fmla="*/ 0 w 68"/>
                <a:gd name="T5" fmla="*/ 2147483646 h 59"/>
                <a:gd name="T6" fmla="*/ 2147483646 w 6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9"/>
                <a:gd name="T14" fmla="*/ 68 w 6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9">
                  <a:moveTo>
                    <a:pt x="22" y="0"/>
                  </a:moveTo>
                  <a:lnTo>
                    <a:pt x="67" y="58"/>
                  </a:lnTo>
                  <a:lnTo>
                    <a:pt x="0" y="27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4" name="Freeform 65">
              <a:extLst>
                <a:ext uri="{FF2B5EF4-FFF2-40B4-BE49-F238E27FC236}">
                  <a16:creationId xmlns:a16="http://schemas.microsoft.com/office/drawing/2014/main" id="{2507A0A8-F236-4945-81FE-E221E24EB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2555875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6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5" name="Freeform 66">
              <a:extLst>
                <a:ext uri="{FF2B5EF4-FFF2-40B4-BE49-F238E27FC236}">
                  <a16:creationId xmlns:a16="http://schemas.microsoft.com/office/drawing/2014/main" id="{7F35F846-205C-4C3D-B7E6-AA7D63FBC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779712"/>
              <a:ext cx="58737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6" name="Freeform 67">
              <a:extLst>
                <a:ext uri="{FF2B5EF4-FFF2-40B4-BE49-F238E27FC236}">
                  <a16:creationId xmlns:a16="http://schemas.microsoft.com/office/drawing/2014/main" id="{525EFE8E-F5A2-4F25-8E4B-39F66FBD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555875"/>
              <a:ext cx="677863" cy="452437"/>
            </a:xfrm>
            <a:custGeom>
              <a:avLst/>
              <a:gdLst>
                <a:gd name="T0" fmla="*/ 2147483646 w 427"/>
                <a:gd name="T1" fmla="*/ 0 h 285"/>
                <a:gd name="T2" fmla="*/ 0 w 427"/>
                <a:gd name="T3" fmla="*/ 2147483646 h 285"/>
                <a:gd name="T4" fmla="*/ 2147483646 w 427"/>
                <a:gd name="T5" fmla="*/ 0 h 285"/>
                <a:gd name="T6" fmla="*/ 0 60000 65536"/>
                <a:gd name="T7" fmla="*/ 0 60000 65536"/>
                <a:gd name="T8" fmla="*/ 0 60000 65536"/>
                <a:gd name="T9" fmla="*/ 0 w 427"/>
                <a:gd name="T10" fmla="*/ 0 h 285"/>
                <a:gd name="T11" fmla="*/ 427 w 427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" h="285">
                  <a:moveTo>
                    <a:pt x="426" y="0"/>
                  </a:moveTo>
                  <a:lnTo>
                    <a:pt x="0" y="284"/>
                  </a:lnTo>
                  <a:lnTo>
                    <a:pt x="4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7" name="Freeform 68">
              <a:extLst>
                <a:ext uri="{FF2B5EF4-FFF2-40B4-BE49-F238E27FC236}">
                  <a16:creationId xmlns:a16="http://schemas.microsoft.com/office/drawing/2014/main" id="{398E1A6C-4FFC-445C-A548-886A71AE0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921000"/>
              <a:ext cx="111125" cy="87312"/>
            </a:xfrm>
            <a:custGeom>
              <a:avLst/>
              <a:gdLst>
                <a:gd name="T0" fmla="*/ 2147483646 w 70"/>
                <a:gd name="T1" fmla="*/ 2147483646 h 55"/>
                <a:gd name="T2" fmla="*/ 0 w 70"/>
                <a:gd name="T3" fmla="*/ 2147483646 h 55"/>
                <a:gd name="T4" fmla="*/ 2147483646 w 70"/>
                <a:gd name="T5" fmla="*/ 0 h 55"/>
                <a:gd name="T6" fmla="*/ 2147483646 w 70"/>
                <a:gd name="T7" fmla="*/ 214748364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55"/>
                <a:gd name="T14" fmla="*/ 70 w 7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55">
                  <a:moveTo>
                    <a:pt x="69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8" name="Freeform 69">
              <a:extLst>
                <a:ext uri="{FF2B5EF4-FFF2-40B4-BE49-F238E27FC236}">
                  <a16:creationId xmlns:a16="http://schemas.microsoft.com/office/drawing/2014/main" id="{5E71EEB2-0DD3-4235-BCC6-B6951C625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2555875"/>
              <a:ext cx="563563" cy="452437"/>
            </a:xfrm>
            <a:custGeom>
              <a:avLst/>
              <a:gdLst>
                <a:gd name="T0" fmla="*/ 0 w 355"/>
                <a:gd name="T1" fmla="*/ 0 h 285"/>
                <a:gd name="T2" fmla="*/ 2147483646 w 355"/>
                <a:gd name="T3" fmla="*/ 2147483646 h 285"/>
                <a:gd name="T4" fmla="*/ 0 w 355"/>
                <a:gd name="T5" fmla="*/ 0 h 285"/>
                <a:gd name="T6" fmla="*/ 0 60000 65536"/>
                <a:gd name="T7" fmla="*/ 0 60000 65536"/>
                <a:gd name="T8" fmla="*/ 0 60000 65536"/>
                <a:gd name="T9" fmla="*/ 0 w 355"/>
                <a:gd name="T10" fmla="*/ 0 h 285"/>
                <a:gd name="T11" fmla="*/ 355 w 355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85">
                  <a:moveTo>
                    <a:pt x="0" y="0"/>
                  </a:moveTo>
                  <a:lnTo>
                    <a:pt x="354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9" name="Freeform 70">
              <a:extLst>
                <a:ext uri="{FF2B5EF4-FFF2-40B4-BE49-F238E27FC236}">
                  <a16:creationId xmlns:a16="http://schemas.microsoft.com/office/drawing/2014/main" id="{1A43F021-9D68-44BD-B307-C1250C61B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2914650"/>
              <a:ext cx="104775" cy="93662"/>
            </a:xfrm>
            <a:custGeom>
              <a:avLst/>
              <a:gdLst>
                <a:gd name="T0" fmla="*/ 2147483646 w 66"/>
                <a:gd name="T1" fmla="*/ 0 h 59"/>
                <a:gd name="T2" fmla="*/ 2147483646 w 66"/>
                <a:gd name="T3" fmla="*/ 2147483646 h 59"/>
                <a:gd name="T4" fmla="*/ 0 w 66"/>
                <a:gd name="T5" fmla="*/ 2147483646 h 59"/>
                <a:gd name="T6" fmla="*/ 2147483646 w 6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9"/>
                <a:gd name="T14" fmla="*/ 66 w 6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9">
                  <a:moveTo>
                    <a:pt x="21" y="0"/>
                  </a:moveTo>
                  <a:lnTo>
                    <a:pt x="65" y="58"/>
                  </a:lnTo>
                  <a:lnTo>
                    <a:pt x="0" y="2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0" name="Freeform 71">
              <a:extLst>
                <a:ext uri="{FF2B5EF4-FFF2-40B4-BE49-F238E27FC236}">
                  <a16:creationId xmlns:a16="http://schemas.microsoft.com/office/drawing/2014/main" id="{C35DC40E-4DBA-4550-8581-C16DBEBD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2555875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6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1" name="Freeform 72">
              <a:extLst>
                <a:ext uri="{FF2B5EF4-FFF2-40B4-BE49-F238E27FC236}">
                  <a16:creationId xmlns:a16="http://schemas.microsoft.com/office/drawing/2014/main" id="{6B0B9DB7-AACF-43B5-B550-E1BE06E6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779712"/>
              <a:ext cx="58737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2" name="Freeform 73">
              <a:extLst>
                <a:ext uri="{FF2B5EF4-FFF2-40B4-BE49-F238E27FC236}">
                  <a16:creationId xmlns:a16="http://schemas.microsoft.com/office/drawing/2014/main" id="{535EF87A-1F9D-49C8-B331-24053CA7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3" name="Freeform 74">
              <a:extLst>
                <a:ext uri="{FF2B5EF4-FFF2-40B4-BE49-F238E27FC236}">
                  <a16:creationId xmlns:a16="http://schemas.microsoft.com/office/drawing/2014/main" id="{B94A3896-F6BD-452F-8EB5-3CD74644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452812"/>
              <a:ext cx="65088" cy="117475"/>
            </a:xfrm>
            <a:custGeom>
              <a:avLst/>
              <a:gdLst>
                <a:gd name="T0" fmla="*/ 2147483646 w 41"/>
                <a:gd name="T1" fmla="*/ 2147483646 h 74"/>
                <a:gd name="T2" fmla="*/ 0 w 41"/>
                <a:gd name="T3" fmla="*/ 2147483646 h 74"/>
                <a:gd name="T4" fmla="*/ 2147483646 w 41"/>
                <a:gd name="T5" fmla="*/ 0 h 74"/>
                <a:gd name="T6" fmla="*/ 2147483646 w 41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40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4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4" name="Freeform 75">
              <a:extLst>
                <a:ext uri="{FF2B5EF4-FFF2-40B4-BE49-F238E27FC236}">
                  <a16:creationId xmlns:a16="http://schemas.microsoft.com/office/drawing/2014/main" id="{0B5EBA18-5D83-40ED-8146-5FB445AC9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3230562"/>
              <a:ext cx="115887" cy="339725"/>
            </a:xfrm>
            <a:custGeom>
              <a:avLst/>
              <a:gdLst>
                <a:gd name="T0" fmla="*/ 0 w 73"/>
                <a:gd name="T1" fmla="*/ 0 h 214"/>
                <a:gd name="T2" fmla="*/ 2147483646 w 73"/>
                <a:gd name="T3" fmla="*/ 2147483646 h 214"/>
                <a:gd name="T4" fmla="*/ 0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0" y="0"/>
                  </a:moveTo>
                  <a:lnTo>
                    <a:pt x="72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5" name="Freeform 76">
              <a:extLst>
                <a:ext uri="{FF2B5EF4-FFF2-40B4-BE49-F238E27FC236}">
                  <a16:creationId xmlns:a16="http://schemas.microsoft.com/office/drawing/2014/main" id="{3184B1EA-13B6-4F23-9310-D074AF8E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3452812"/>
              <a:ext cx="65087" cy="117475"/>
            </a:xfrm>
            <a:custGeom>
              <a:avLst/>
              <a:gdLst>
                <a:gd name="T0" fmla="*/ 2147483646 w 41"/>
                <a:gd name="T1" fmla="*/ 0 h 74"/>
                <a:gd name="T2" fmla="*/ 2147483646 w 41"/>
                <a:gd name="T3" fmla="*/ 2147483646 h 74"/>
                <a:gd name="T4" fmla="*/ 0 w 41"/>
                <a:gd name="T5" fmla="*/ 2147483646 h 74"/>
                <a:gd name="T6" fmla="*/ 2147483646 w 4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33" y="0"/>
                  </a:moveTo>
                  <a:lnTo>
                    <a:pt x="40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6" name="Freeform 77">
              <a:extLst>
                <a:ext uri="{FF2B5EF4-FFF2-40B4-BE49-F238E27FC236}">
                  <a16:creationId xmlns:a16="http://schemas.microsoft.com/office/drawing/2014/main" id="{8650BD2E-21BA-468C-9967-12EED517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7" name="Freeform 78">
              <a:extLst>
                <a:ext uri="{FF2B5EF4-FFF2-40B4-BE49-F238E27FC236}">
                  <a16:creationId xmlns:a16="http://schemas.microsoft.com/office/drawing/2014/main" id="{0162AB29-D866-4619-B4F4-8B6D350C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7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8" name="Freeform 79">
              <a:extLst>
                <a:ext uri="{FF2B5EF4-FFF2-40B4-BE49-F238E27FC236}">
                  <a16:creationId xmlns:a16="http://schemas.microsoft.com/office/drawing/2014/main" id="{13015FDE-AD24-4F0B-8AE8-034C25D4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9" name="Freeform 80">
              <a:extLst>
                <a:ext uri="{FF2B5EF4-FFF2-40B4-BE49-F238E27FC236}">
                  <a16:creationId xmlns:a16="http://schemas.microsoft.com/office/drawing/2014/main" id="{0ACAED97-B9F3-4F4F-B2A8-11A9ECA0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452812"/>
              <a:ext cx="61912" cy="117475"/>
            </a:xfrm>
            <a:custGeom>
              <a:avLst/>
              <a:gdLst>
                <a:gd name="T0" fmla="*/ 2147483646 w 39"/>
                <a:gd name="T1" fmla="*/ 2147483646 h 74"/>
                <a:gd name="T2" fmla="*/ 0 w 39"/>
                <a:gd name="T3" fmla="*/ 2147483646 h 74"/>
                <a:gd name="T4" fmla="*/ 2147483646 w 39"/>
                <a:gd name="T5" fmla="*/ 0 h 74"/>
                <a:gd name="T6" fmla="*/ 2147483646 w 39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8" y="10"/>
                  </a:moveTo>
                  <a:lnTo>
                    <a:pt x="0" y="73"/>
                  </a:lnTo>
                  <a:lnTo>
                    <a:pt x="5" y="0"/>
                  </a:lnTo>
                  <a:lnTo>
                    <a:pt x="38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0" name="Freeform 81">
              <a:extLst>
                <a:ext uri="{FF2B5EF4-FFF2-40B4-BE49-F238E27FC236}">
                  <a16:creationId xmlns:a16="http://schemas.microsoft.com/office/drawing/2014/main" id="{E2732A24-BF01-4FE0-97E3-F0F7CCD9F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3230562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6 w 72"/>
                <a:gd name="T3" fmla="*/ 2147483646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1" name="Freeform 82">
              <a:extLst>
                <a:ext uri="{FF2B5EF4-FFF2-40B4-BE49-F238E27FC236}">
                  <a16:creationId xmlns:a16="http://schemas.microsoft.com/office/drawing/2014/main" id="{57DD2025-B83B-44FE-ADF4-A808FAD4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3452812"/>
              <a:ext cx="63500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0 w 40"/>
                <a:gd name="T5" fmla="*/ 2147483646 h 74"/>
                <a:gd name="T6" fmla="*/ 2147483646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2" name="Freeform 83">
              <a:extLst>
                <a:ext uri="{FF2B5EF4-FFF2-40B4-BE49-F238E27FC236}">
                  <a16:creationId xmlns:a16="http://schemas.microsoft.com/office/drawing/2014/main" id="{F9BD3486-8C95-4F8A-94E4-A25090B97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3230562"/>
              <a:ext cx="1588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3" name="Freeform 84">
              <a:extLst>
                <a:ext uri="{FF2B5EF4-FFF2-40B4-BE49-F238E27FC236}">
                  <a16:creationId xmlns:a16="http://schemas.microsoft.com/office/drawing/2014/main" id="{2554F19A-8D24-476A-810F-2BE33F534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0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4" name="Freeform 85">
              <a:extLst>
                <a:ext uri="{FF2B5EF4-FFF2-40B4-BE49-F238E27FC236}">
                  <a16:creationId xmlns:a16="http://schemas.microsoft.com/office/drawing/2014/main" id="{79459ED6-6CD7-4CBD-ADB5-8EC80B01B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5" name="Freeform 86">
              <a:extLst>
                <a:ext uri="{FF2B5EF4-FFF2-40B4-BE49-F238E27FC236}">
                  <a16:creationId xmlns:a16="http://schemas.microsoft.com/office/drawing/2014/main" id="{67CB0BCF-7224-4113-900A-B2CD189C1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452812"/>
              <a:ext cx="63500" cy="117475"/>
            </a:xfrm>
            <a:custGeom>
              <a:avLst/>
              <a:gdLst>
                <a:gd name="T0" fmla="*/ 2147483646 w 40"/>
                <a:gd name="T1" fmla="*/ 2147483646 h 74"/>
                <a:gd name="T2" fmla="*/ 0 w 40"/>
                <a:gd name="T3" fmla="*/ 2147483646 h 74"/>
                <a:gd name="T4" fmla="*/ 2147483646 w 40"/>
                <a:gd name="T5" fmla="*/ 0 h 74"/>
                <a:gd name="T6" fmla="*/ 2147483646 w 40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6" name="Freeform 87">
              <a:extLst>
                <a:ext uri="{FF2B5EF4-FFF2-40B4-BE49-F238E27FC236}">
                  <a16:creationId xmlns:a16="http://schemas.microsoft.com/office/drawing/2014/main" id="{7542A326-ED4B-45E1-95E5-323CFB600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3230562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6 w 72"/>
                <a:gd name="T3" fmla="*/ 2147483646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7" name="Freeform 88">
              <a:extLst>
                <a:ext uri="{FF2B5EF4-FFF2-40B4-BE49-F238E27FC236}">
                  <a16:creationId xmlns:a16="http://schemas.microsoft.com/office/drawing/2014/main" id="{95AD0988-6E56-4DF6-8732-00C7F92C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3452812"/>
              <a:ext cx="63500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0 w 40"/>
                <a:gd name="T5" fmla="*/ 2147483646 h 74"/>
                <a:gd name="T6" fmla="*/ 2147483646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8" name="Freeform 89">
              <a:extLst>
                <a:ext uri="{FF2B5EF4-FFF2-40B4-BE49-F238E27FC236}">
                  <a16:creationId xmlns:a16="http://schemas.microsoft.com/office/drawing/2014/main" id="{08234AF5-E864-4A0A-8F7E-BB4D75A2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9" name="Freeform 90">
              <a:extLst>
                <a:ext uri="{FF2B5EF4-FFF2-40B4-BE49-F238E27FC236}">
                  <a16:creationId xmlns:a16="http://schemas.microsoft.com/office/drawing/2014/main" id="{07CC9445-1F1B-43B2-9489-869E1314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5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0" name="Freeform 91">
              <a:extLst>
                <a:ext uri="{FF2B5EF4-FFF2-40B4-BE49-F238E27FC236}">
                  <a16:creationId xmlns:a16="http://schemas.microsoft.com/office/drawing/2014/main" id="{DBAFB1BD-4F96-432D-820E-F3C9F8942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230562"/>
              <a:ext cx="115888" cy="339725"/>
            </a:xfrm>
            <a:custGeom>
              <a:avLst/>
              <a:gdLst>
                <a:gd name="T0" fmla="*/ 2147483646 w 73"/>
                <a:gd name="T1" fmla="*/ 0 h 214"/>
                <a:gd name="T2" fmla="*/ 0 w 73"/>
                <a:gd name="T3" fmla="*/ 2147483646 h 214"/>
                <a:gd name="T4" fmla="*/ 2147483646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72" y="0"/>
                  </a:moveTo>
                  <a:lnTo>
                    <a:pt x="0" y="213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1" name="Freeform 92">
              <a:extLst>
                <a:ext uri="{FF2B5EF4-FFF2-40B4-BE49-F238E27FC236}">
                  <a16:creationId xmlns:a16="http://schemas.microsoft.com/office/drawing/2014/main" id="{36871270-079E-4109-A970-B966E808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452812"/>
              <a:ext cx="63500" cy="117475"/>
            </a:xfrm>
            <a:custGeom>
              <a:avLst/>
              <a:gdLst>
                <a:gd name="T0" fmla="*/ 2147483646 w 40"/>
                <a:gd name="T1" fmla="*/ 2147483646 h 74"/>
                <a:gd name="T2" fmla="*/ 0 w 40"/>
                <a:gd name="T3" fmla="*/ 2147483646 h 74"/>
                <a:gd name="T4" fmla="*/ 2147483646 w 40"/>
                <a:gd name="T5" fmla="*/ 0 h 74"/>
                <a:gd name="T6" fmla="*/ 2147483646 w 40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2" name="Freeform 93">
              <a:extLst>
                <a:ext uri="{FF2B5EF4-FFF2-40B4-BE49-F238E27FC236}">
                  <a16:creationId xmlns:a16="http://schemas.microsoft.com/office/drawing/2014/main" id="{6D8F3B3C-FF52-41E4-B2C6-E2AAB701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3230562"/>
              <a:ext cx="112712" cy="339725"/>
            </a:xfrm>
            <a:custGeom>
              <a:avLst/>
              <a:gdLst>
                <a:gd name="T0" fmla="*/ 0 w 71"/>
                <a:gd name="T1" fmla="*/ 0 h 214"/>
                <a:gd name="T2" fmla="*/ 2147483646 w 71"/>
                <a:gd name="T3" fmla="*/ 2147483646 h 214"/>
                <a:gd name="T4" fmla="*/ 0 w 71"/>
                <a:gd name="T5" fmla="*/ 0 h 214"/>
                <a:gd name="T6" fmla="*/ 0 60000 65536"/>
                <a:gd name="T7" fmla="*/ 0 60000 65536"/>
                <a:gd name="T8" fmla="*/ 0 60000 65536"/>
                <a:gd name="T9" fmla="*/ 0 w 71"/>
                <a:gd name="T10" fmla="*/ 0 h 214"/>
                <a:gd name="T11" fmla="*/ 71 w 7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214">
                  <a:moveTo>
                    <a:pt x="0" y="0"/>
                  </a:moveTo>
                  <a:lnTo>
                    <a:pt x="70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3" name="Freeform 94">
              <a:extLst>
                <a:ext uri="{FF2B5EF4-FFF2-40B4-BE49-F238E27FC236}">
                  <a16:creationId xmlns:a16="http://schemas.microsoft.com/office/drawing/2014/main" id="{2403C664-0304-4BB1-A421-088284B6E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88" y="3452812"/>
              <a:ext cx="61912" cy="117475"/>
            </a:xfrm>
            <a:custGeom>
              <a:avLst/>
              <a:gdLst>
                <a:gd name="T0" fmla="*/ 2147483646 w 39"/>
                <a:gd name="T1" fmla="*/ 0 h 74"/>
                <a:gd name="T2" fmla="*/ 2147483646 w 39"/>
                <a:gd name="T3" fmla="*/ 2147483646 h 74"/>
                <a:gd name="T4" fmla="*/ 0 w 39"/>
                <a:gd name="T5" fmla="*/ 2147483646 h 74"/>
                <a:gd name="T6" fmla="*/ 2147483646 w 3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3" y="0"/>
                  </a:moveTo>
                  <a:lnTo>
                    <a:pt x="38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4" name="Freeform 95">
              <a:extLst>
                <a:ext uri="{FF2B5EF4-FFF2-40B4-BE49-F238E27FC236}">
                  <a16:creationId xmlns:a16="http://schemas.microsoft.com/office/drawing/2014/main" id="{4BA1B99D-7806-4A65-B5C2-39614F4B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5" name="Freeform 96">
              <a:extLst>
                <a:ext uri="{FF2B5EF4-FFF2-40B4-BE49-F238E27FC236}">
                  <a16:creationId xmlns:a16="http://schemas.microsoft.com/office/drawing/2014/main" id="{BF588178-0DB8-41E7-A3A3-FE3AC8F6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6" name="Freeform 97">
              <a:extLst>
                <a:ext uri="{FF2B5EF4-FFF2-40B4-BE49-F238E27FC236}">
                  <a16:creationId xmlns:a16="http://schemas.microsoft.com/office/drawing/2014/main" id="{B2B5DAA1-036B-4FAC-80EB-92CCEE10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7" name="Freeform 98">
              <a:extLst>
                <a:ext uri="{FF2B5EF4-FFF2-40B4-BE49-F238E27FC236}">
                  <a16:creationId xmlns:a16="http://schemas.microsoft.com/office/drawing/2014/main" id="{8F2A8373-4C07-4C00-9076-E5AF589F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8" name="Freeform 99">
              <a:extLst>
                <a:ext uri="{FF2B5EF4-FFF2-40B4-BE49-F238E27FC236}">
                  <a16:creationId xmlns:a16="http://schemas.microsoft.com/office/drawing/2014/main" id="{3F1EFB4E-1316-4E74-9D35-FE886E0A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9" name="Freeform 100">
              <a:extLst>
                <a:ext uri="{FF2B5EF4-FFF2-40B4-BE49-F238E27FC236}">
                  <a16:creationId xmlns:a16="http://schemas.microsoft.com/office/drawing/2014/main" id="{9D1A58E6-1F3C-4E2C-8E0C-EA8419AA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0" name="Freeform 101">
              <a:extLst>
                <a:ext uri="{FF2B5EF4-FFF2-40B4-BE49-F238E27FC236}">
                  <a16:creationId xmlns:a16="http://schemas.microsoft.com/office/drawing/2014/main" id="{B6E7D9A6-54FE-47BB-B6FE-C356D817A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3667125"/>
              <a:ext cx="55563" cy="28575"/>
            </a:xfrm>
            <a:custGeom>
              <a:avLst/>
              <a:gdLst>
                <a:gd name="T0" fmla="*/ 2147483646 w 35"/>
                <a:gd name="T1" fmla="*/ 2147483646 h 18"/>
                <a:gd name="T2" fmla="*/ 2147483646 w 35"/>
                <a:gd name="T3" fmla="*/ 0 h 18"/>
                <a:gd name="T4" fmla="*/ 0 w 35"/>
                <a:gd name="T5" fmla="*/ 2147483646 h 18"/>
                <a:gd name="T6" fmla="*/ 2147483646 w 35"/>
                <a:gd name="T7" fmla="*/ 2147483646 h 18"/>
                <a:gd name="T8" fmla="*/ 2147483646 w 35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1" name="Freeform 102">
              <a:extLst>
                <a:ext uri="{FF2B5EF4-FFF2-40B4-BE49-F238E27FC236}">
                  <a16:creationId xmlns:a16="http://schemas.microsoft.com/office/drawing/2014/main" id="{3EEFB789-EE3A-42F3-9298-2F75B817F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3667125"/>
              <a:ext cx="58737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2" name="Freeform 103">
              <a:extLst>
                <a:ext uri="{FF2B5EF4-FFF2-40B4-BE49-F238E27FC236}">
                  <a16:creationId xmlns:a16="http://schemas.microsoft.com/office/drawing/2014/main" id="{C197994A-742D-4808-9F1E-CE8146FB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3" name="Freeform 104">
              <a:extLst>
                <a:ext uri="{FF2B5EF4-FFF2-40B4-BE49-F238E27FC236}">
                  <a16:creationId xmlns:a16="http://schemas.microsoft.com/office/drawing/2014/main" id="{33AF788E-255C-4C61-B81A-F2ADA6699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3667125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0 h 18"/>
                <a:gd name="T4" fmla="*/ 0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7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4" name="Freeform 105">
              <a:extLst>
                <a:ext uri="{FF2B5EF4-FFF2-40B4-BE49-F238E27FC236}">
                  <a16:creationId xmlns:a16="http://schemas.microsoft.com/office/drawing/2014/main" id="{4BE1CDA9-7E29-40C2-80F8-178679F7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5" name="Freeform 106">
              <a:extLst>
                <a:ext uri="{FF2B5EF4-FFF2-40B4-BE49-F238E27FC236}">
                  <a16:creationId xmlns:a16="http://schemas.microsoft.com/office/drawing/2014/main" id="{8D0D9752-9B35-4EE4-859B-EC464505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6" name="Freeform 107">
              <a:extLst>
                <a:ext uri="{FF2B5EF4-FFF2-40B4-BE49-F238E27FC236}">
                  <a16:creationId xmlns:a16="http://schemas.microsoft.com/office/drawing/2014/main" id="{2506749B-4666-4DA3-B5B8-9DF22543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19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7" name="Freeform 108">
              <a:extLst>
                <a:ext uri="{FF2B5EF4-FFF2-40B4-BE49-F238E27FC236}">
                  <a16:creationId xmlns:a16="http://schemas.microsoft.com/office/drawing/2014/main" id="{E2450150-FABE-4E80-B200-2C6F5751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0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8" name="Freeform 109">
              <a:extLst>
                <a:ext uri="{FF2B5EF4-FFF2-40B4-BE49-F238E27FC236}">
                  <a16:creationId xmlns:a16="http://schemas.microsoft.com/office/drawing/2014/main" id="{6E15FDB7-FFC1-4528-86D0-9B469B43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3117850"/>
              <a:ext cx="58738" cy="30162"/>
            </a:xfrm>
            <a:custGeom>
              <a:avLst/>
              <a:gdLst>
                <a:gd name="T0" fmla="*/ 2147483646 w 37"/>
                <a:gd name="T1" fmla="*/ 2147483646 h 19"/>
                <a:gd name="T2" fmla="*/ 2147483646 w 37"/>
                <a:gd name="T3" fmla="*/ 0 h 19"/>
                <a:gd name="T4" fmla="*/ 0 w 37"/>
                <a:gd name="T5" fmla="*/ 2147483646 h 19"/>
                <a:gd name="T6" fmla="*/ 2147483646 w 37"/>
                <a:gd name="T7" fmla="*/ 2147483646 h 19"/>
                <a:gd name="T8" fmla="*/ 2147483646 w 37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9" name="Freeform 110">
              <a:extLst>
                <a:ext uri="{FF2B5EF4-FFF2-40B4-BE49-F238E27FC236}">
                  <a16:creationId xmlns:a16="http://schemas.microsoft.com/office/drawing/2014/main" id="{9D9728A6-B7A7-4BE4-9AF2-54A987BD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0" y="3117850"/>
              <a:ext cx="57150" cy="30162"/>
            </a:xfrm>
            <a:custGeom>
              <a:avLst/>
              <a:gdLst>
                <a:gd name="T0" fmla="*/ 2147483646 w 36"/>
                <a:gd name="T1" fmla="*/ 2147483646 h 19"/>
                <a:gd name="T2" fmla="*/ 2147483646 w 36"/>
                <a:gd name="T3" fmla="*/ 0 h 19"/>
                <a:gd name="T4" fmla="*/ 0 w 36"/>
                <a:gd name="T5" fmla="*/ 2147483646 h 19"/>
                <a:gd name="T6" fmla="*/ 2147483646 w 36"/>
                <a:gd name="T7" fmla="*/ 2147483646 h 19"/>
                <a:gd name="T8" fmla="*/ 2147483646 w 36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0" name="Freeform 111">
              <a:extLst>
                <a:ext uri="{FF2B5EF4-FFF2-40B4-BE49-F238E27FC236}">
                  <a16:creationId xmlns:a16="http://schemas.microsoft.com/office/drawing/2014/main" id="{1707183A-BD4E-4EE4-8899-70FA38C08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0" y="3117850"/>
              <a:ext cx="58738" cy="30162"/>
            </a:xfrm>
            <a:custGeom>
              <a:avLst/>
              <a:gdLst>
                <a:gd name="T0" fmla="*/ 2147483646 w 37"/>
                <a:gd name="T1" fmla="*/ 2147483646 h 19"/>
                <a:gd name="T2" fmla="*/ 2147483646 w 37"/>
                <a:gd name="T3" fmla="*/ 0 h 19"/>
                <a:gd name="T4" fmla="*/ 0 w 37"/>
                <a:gd name="T5" fmla="*/ 2147483646 h 19"/>
                <a:gd name="T6" fmla="*/ 2147483646 w 37"/>
                <a:gd name="T7" fmla="*/ 2147483646 h 19"/>
                <a:gd name="T8" fmla="*/ 2147483646 w 37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1" name="Freeform 112">
              <a:extLst>
                <a:ext uri="{FF2B5EF4-FFF2-40B4-BE49-F238E27FC236}">
                  <a16:creationId xmlns:a16="http://schemas.microsoft.com/office/drawing/2014/main" id="{1B38FB68-D433-40A0-B760-64DE9F6A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459037"/>
              <a:ext cx="55562" cy="28575"/>
            </a:xfrm>
            <a:custGeom>
              <a:avLst/>
              <a:gdLst>
                <a:gd name="T0" fmla="*/ 2147483646 w 35"/>
                <a:gd name="T1" fmla="*/ 2147483646 h 18"/>
                <a:gd name="T2" fmla="*/ 2147483646 w 35"/>
                <a:gd name="T3" fmla="*/ 0 h 18"/>
                <a:gd name="T4" fmla="*/ 0 w 35"/>
                <a:gd name="T5" fmla="*/ 2147483646 h 18"/>
                <a:gd name="T6" fmla="*/ 2147483646 w 35"/>
                <a:gd name="T7" fmla="*/ 2147483646 h 18"/>
                <a:gd name="T8" fmla="*/ 2147483646 w 35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2" name="Freeform 113">
              <a:extLst>
                <a:ext uri="{FF2B5EF4-FFF2-40B4-BE49-F238E27FC236}">
                  <a16:creationId xmlns:a16="http://schemas.microsoft.com/office/drawing/2014/main" id="{8DC346DD-5BBF-4661-92A6-EB639F099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459037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0 h 18"/>
                <a:gd name="T4" fmla="*/ 0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8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19" y="17"/>
                  </a:lnTo>
                  <a:lnTo>
                    <a:pt x="37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3" name="Freeform 114">
              <a:extLst>
                <a:ext uri="{FF2B5EF4-FFF2-40B4-BE49-F238E27FC236}">
                  <a16:creationId xmlns:a16="http://schemas.microsoft.com/office/drawing/2014/main" id="{CBB6FC84-A29F-484D-A257-F3A3CDAB5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2459037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4" name="Freeform 115">
              <a:extLst>
                <a:ext uri="{FF2B5EF4-FFF2-40B4-BE49-F238E27FC236}">
                  <a16:creationId xmlns:a16="http://schemas.microsoft.com/office/drawing/2014/main" id="{85AE238B-C514-4593-B032-13092E6E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275" y="3105150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5" name="Freeform 116">
              <a:extLst>
                <a:ext uri="{FF2B5EF4-FFF2-40B4-BE49-F238E27FC236}">
                  <a16:creationId xmlns:a16="http://schemas.microsoft.com/office/drawing/2014/main" id="{EDC9969F-E271-456B-82B7-5981B300D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63" y="3105150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6" name="Freeform 117">
              <a:extLst>
                <a:ext uri="{FF2B5EF4-FFF2-40B4-BE49-F238E27FC236}">
                  <a16:creationId xmlns:a16="http://schemas.microsoft.com/office/drawing/2014/main" id="{3E049CCC-749A-4DB4-96B3-51FFCE7F7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275" y="3105150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8" name="Freeform 122">
              <a:extLst>
                <a:ext uri="{FF2B5EF4-FFF2-40B4-BE49-F238E27FC236}">
                  <a16:creationId xmlns:a16="http://schemas.microsoft.com/office/drawing/2014/main" id="{AC305C61-F079-4CA3-BA70-584B498A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3775075"/>
              <a:ext cx="69850" cy="187325"/>
            </a:xfrm>
            <a:custGeom>
              <a:avLst/>
              <a:gdLst>
                <a:gd name="T0" fmla="*/ 2147483646 w 44"/>
                <a:gd name="T1" fmla="*/ 0 h 118"/>
                <a:gd name="T2" fmla="*/ 2147483646 w 44"/>
                <a:gd name="T3" fmla="*/ 2147483646 h 118"/>
                <a:gd name="T4" fmla="*/ 2147483646 w 44"/>
                <a:gd name="T5" fmla="*/ 2147483646 h 118"/>
                <a:gd name="T6" fmla="*/ 2147483646 w 44"/>
                <a:gd name="T7" fmla="*/ 2147483646 h 118"/>
                <a:gd name="T8" fmla="*/ 0 w 44"/>
                <a:gd name="T9" fmla="*/ 2147483646 h 118"/>
                <a:gd name="T10" fmla="*/ 2147483646 w 44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8"/>
                <a:gd name="T20" fmla="*/ 44 w 44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8">
                  <a:moveTo>
                    <a:pt x="9" y="0"/>
                  </a:moveTo>
                  <a:lnTo>
                    <a:pt x="19" y="11"/>
                  </a:lnTo>
                  <a:lnTo>
                    <a:pt x="43" y="62"/>
                  </a:lnTo>
                  <a:lnTo>
                    <a:pt x="9" y="108"/>
                  </a:lnTo>
                  <a:lnTo>
                    <a:pt x="0" y="11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9" name="Freeform 123">
              <a:extLst>
                <a:ext uri="{FF2B5EF4-FFF2-40B4-BE49-F238E27FC236}">
                  <a16:creationId xmlns:a16="http://schemas.microsoft.com/office/drawing/2014/main" id="{71E62C37-9744-4333-9F8E-C181FCDF1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3867150"/>
              <a:ext cx="104775" cy="95250"/>
            </a:xfrm>
            <a:custGeom>
              <a:avLst/>
              <a:gdLst>
                <a:gd name="T0" fmla="*/ 2147483646 w 66"/>
                <a:gd name="T1" fmla="*/ 2147483646 h 60"/>
                <a:gd name="T2" fmla="*/ 0 w 66"/>
                <a:gd name="T3" fmla="*/ 2147483646 h 60"/>
                <a:gd name="T4" fmla="*/ 2147483646 w 66"/>
                <a:gd name="T5" fmla="*/ 0 h 60"/>
                <a:gd name="T6" fmla="*/ 2147483646 w 66"/>
                <a:gd name="T7" fmla="*/ 2147483646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0"/>
                <a:gd name="T14" fmla="*/ 66 w 6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0">
                  <a:moveTo>
                    <a:pt x="65" y="26"/>
                  </a:moveTo>
                  <a:lnTo>
                    <a:pt x="0" y="59"/>
                  </a:lnTo>
                  <a:lnTo>
                    <a:pt x="42" y="0"/>
                  </a:lnTo>
                  <a:lnTo>
                    <a:pt x="65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0" name="Rectangle 127">
              <a:extLst>
                <a:ext uri="{FF2B5EF4-FFF2-40B4-BE49-F238E27FC236}">
                  <a16:creationId xmlns:a16="http://schemas.microsoft.com/office/drawing/2014/main" id="{A47151B4-EEE9-4113-BC93-F9BDF682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048" y="3487138"/>
              <a:ext cx="788988" cy="39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Data entries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1" name="Line 128">
              <a:extLst>
                <a:ext uri="{FF2B5EF4-FFF2-40B4-BE49-F238E27FC236}">
                  <a16:creationId xmlns:a16="http://schemas.microsoft.com/office/drawing/2014/main" id="{49785222-0512-4FCB-A910-B3E16F0CA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2" name="Line 129">
              <a:extLst>
                <a:ext uri="{FF2B5EF4-FFF2-40B4-BE49-F238E27FC236}">
                  <a16:creationId xmlns:a16="http://schemas.microsoft.com/office/drawing/2014/main" id="{300B524A-C0B5-4BE4-97E0-139979327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3" name="Line 130">
              <a:extLst>
                <a:ext uri="{FF2B5EF4-FFF2-40B4-BE49-F238E27FC236}">
                  <a16:creationId xmlns:a16="http://schemas.microsoft.com/office/drawing/2014/main" id="{63B37235-93B9-4769-B156-D9EF4BCAA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2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4" name="Rectangle 133">
              <a:extLst>
                <a:ext uri="{FF2B5EF4-FFF2-40B4-BE49-F238E27FC236}">
                  <a16:creationId xmlns:a16="http://schemas.microsoft.com/office/drawing/2014/main" id="{AD0EFBFB-6C19-4323-8BE4-38B9B1057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54" y="2444749"/>
              <a:ext cx="1136092" cy="58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ts val="1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Height is</a:t>
              </a:r>
              <a:endParaRPr kumimoji="0" lang="en-US" altLang="en-US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ts val="1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log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5" name="Flowchart: Terminator 134">
              <a:extLst>
                <a:ext uri="{FF2B5EF4-FFF2-40B4-BE49-F238E27FC236}">
                  <a16:creationId xmlns:a16="http://schemas.microsoft.com/office/drawing/2014/main" id="{F315DE8D-A04F-4D34-B70E-F94455AC2490}"/>
                </a:ext>
              </a:extLst>
            </p:cNvPr>
            <p:cNvSpPr/>
            <p:nvPr/>
          </p:nvSpPr>
          <p:spPr bwMode="auto">
            <a:xfrm>
              <a:off x="4190663" y="1888176"/>
              <a:ext cx="1600323" cy="76177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ounded Rectangular Callout 135">
              <a:extLst>
                <a:ext uri="{FF2B5EF4-FFF2-40B4-BE49-F238E27FC236}">
                  <a16:creationId xmlns:a16="http://schemas.microsoft.com/office/drawing/2014/main" id="{8621AA7A-03BC-428B-8F6D-D00074737B4D}"/>
                </a:ext>
              </a:extLst>
            </p:cNvPr>
            <p:cNvSpPr/>
            <p:nvPr/>
          </p:nvSpPr>
          <p:spPr bwMode="auto">
            <a:xfrm>
              <a:off x="6114861" y="988340"/>
              <a:ext cx="1181017" cy="684003"/>
            </a:xfrm>
            <a:prstGeom prst="wedgeRoundRectCallout">
              <a:avLst>
                <a:gd name="adj1" fmla="val -86956"/>
                <a:gd name="adj2" fmla="val 88863"/>
                <a:gd name="adj3" fmla="val 16667"/>
              </a:avLst>
            </a:prstGeom>
            <a:solidFill>
              <a:srgbClr val="9234DB"/>
            </a:solidFill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Fanout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is F</a:t>
              </a:r>
            </a:p>
          </p:txBody>
        </p:sp>
      </p:grpSp>
      <p:sp>
        <p:nvSpPr>
          <p:cNvPr id="138" name="Rounded Rectangular Callout 137">
            <a:extLst>
              <a:ext uri="{FF2B5EF4-FFF2-40B4-BE49-F238E27FC236}">
                <a16:creationId xmlns:a16="http://schemas.microsoft.com/office/drawing/2014/main" id="{EC09BBBC-6BE2-480C-BDC5-739A98DC2FD0}"/>
              </a:ext>
            </a:extLst>
          </p:cNvPr>
          <p:cNvSpPr/>
          <p:nvPr/>
        </p:nvSpPr>
        <p:spPr bwMode="auto">
          <a:xfrm>
            <a:off x="812602" y="5393311"/>
            <a:ext cx="2286000" cy="768350"/>
          </a:xfrm>
          <a:prstGeom prst="wedgeRoundRectCallout">
            <a:avLst>
              <a:gd name="adj1" fmla="val 52266"/>
              <a:gd name="adj2" fmla="val -108623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 is time to read or write a disk page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590227D3-B099-4805-86D1-092B9F3D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0019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Cost Computation</a:t>
            </a:r>
          </a:p>
        </p:txBody>
      </p:sp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9693627E-C8AB-4455-9237-20E18F26D826}"/>
              </a:ext>
            </a:extLst>
          </p:cNvPr>
          <p:cNvSpPr/>
          <p:nvPr/>
        </p:nvSpPr>
        <p:spPr bwMode="auto">
          <a:xfrm>
            <a:off x="3217663" y="5304411"/>
            <a:ext cx="1348495" cy="1172589"/>
          </a:xfrm>
          <a:prstGeom prst="wedgeRoundRectCallout">
            <a:avLst>
              <a:gd name="adj1" fmla="val -2500"/>
              <a:gd name="adj2" fmla="val -75261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Number of index pages retrieved</a:t>
            </a:r>
          </a:p>
        </p:txBody>
      </p: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9BAF2282-24CC-492B-B4AD-BB4694C0BE41}"/>
              </a:ext>
            </a:extLst>
          </p:cNvPr>
          <p:cNvSpPr/>
          <p:nvPr/>
        </p:nvSpPr>
        <p:spPr bwMode="auto">
          <a:xfrm>
            <a:off x="4751319" y="5507037"/>
            <a:ext cx="2286000" cy="969963"/>
          </a:xfrm>
          <a:prstGeom prst="wedgeRoundRectCallout">
            <a:avLst>
              <a:gd name="adj1" fmla="val -49493"/>
              <a:gd name="adj2" fmla="val -106015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 more I/O to read the 10 matching data records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5F531D-D36C-4F06-8A58-09ECC92AE997}"/>
              </a:ext>
            </a:extLst>
          </p:cNvPr>
          <p:cNvCxnSpPr>
            <a:cxnSpLocks/>
          </p:cNvCxnSpPr>
          <p:nvPr/>
        </p:nvCxnSpPr>
        <p:spPr>
          <a:xfrm flipH="1">
            <a:off x="839782" y="2922143"/>
            <a:ext cx="14621" cy="548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ACDF84-AFBF-47DC-8842-53ACEE086662}"/>
              </a:ext>
            </a:extLst>
          </p:cNvPr>
          <p:cNvCxnSpPr>
            <a:cxnSpLocks/>
          </p:cNvCxnSpPr>
          <p:nvPr/>
        </p:nvCxnSpPr>
        <p:spPr>
          <a:xfrm flipV="1">
            <a:off x="922020" y="1447036"/>
            <a:ext cx="12004" cy="694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874E4E-6252-49B0-A19F-9A28190E81BE}"/>
              </a:ext>
            </a:extLst>
          </p:cNvPr>
          <p:cNvCxnSpPr>
            <a:cxnSpLocks/>
          </p:cNvCxnSpPr>
          <p:nvPr/>
        </p:nvCxnSpPr>
        <p:spPr>
          <a:xfrm>
            <a:off x="3867324" y="3470193"/>
            <a:ext cx="0" cy="46934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41B356-65AD-4ACB-B2EC-86A93F6270B0}"/>
              </a:ext>
            </a:extLst>
          </p:cNvPr>
          <p:cNvSpPr txBox="1"/>
          <p:nvPr/>
        </p:nvSpPr>
        <p:spPr>
          <a:xfrm>
            <a:off x="1346325" y="1218585"/>
            <a:ext cx="3083007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 because data entry size is smaller than data record size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(more on this later)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Rounded Rectangular Callout 135">
            <a:extLst>
              <a:ext uri="{FF2B5EF4-FFF2-40B4-BE49-F238E27FC236}">
                <a16:creationId xmlns:a16="http://schemas.microsoft.com/office/drawing/2014/main" id="{A4BC34F0-CE8B-437A-8521-CD3E30DAF9E0}"/>
              </a:ext>
            </a:extLst>
          </p:cNvPr>
          <p:cNvSpPr/>
          <p:nvPr/>
        </p:nvSpPr>
        <p:spPr bwMode="auto">
          <a:xfrm>
            <a:off x="7543974" y="1474406"/>
            <a:ext cx="1180926" cy="684213"/>
          </a:xfrm>
          <a:prstGeom prst="wedgeRoundRectCallout">
            <a:avLst>
              <a:gd name="adj1" fmla="val -86294"/>
              <a:gd name="adj2" fmla="val 61449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Index 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3174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6FBCEBA-2937-4C85-B259-1A75B55F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867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20C88F5-69DA-49D9-AB26-C26757D0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0F86B8C8-B28D-4E38-BFDC-BBB99CE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PMingLiU" panose="02020500000000000000" pitchFamily="18" charset="-120"/>
              </a:rPr>
              <a:t>Cost Computation</a:t>
            </a:r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98DCC524-134C-421C-9778-8E1AF4A8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98563"/>
            <a:ext cx="777716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BADB9454-411A-404F-BBDB-8C75E3FA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8355012" cy="1720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27013" indent="-227013">
              <a:spcAft>
                <a:spcPts val="600"/>
              </a:spcAft>
              <a:buSzPct val="75000"/>
              <a:defRPr/>
            </a:pPr>
            <a:r>
              <a:rPr lang="en-US" sz="2400" dirty="0">
                <a:latin typeface="Calibri" pitchFamily="34" charset="0"/>
              </a:rPr>
              <a:t>The I/O cost for finding a particular range of 4 matching records:</a:t>
            </a:r>
          </a:p>
          <a:p>
            <a:pPr marL="460375" lvl="1" indent="-233363">
              <a:spcAft>
                <a:spcPts val="60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</a:rPr>
              <a:t>Clustered Index: 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sym typeface="Symbol"/>
              </a:rPr>
              <a:t>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</a:rPr>
              <a:t>log</a:t>
            </a:r>
            <a:r>
              <a:rPr lang="en-US" sz="2400" baseline="-25000" dirty="0" err="1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+ 1)   </a:t>
            </a:r>
            <a:r>
              <a:rPr lang="en-US" sz="2400" dirty="0">
                <a:latin typeface="Calibri" pitchFamily="34" charset="0"/>
              </a:rPr>
              <a:t>/* 4 records fit in one page</a:t>
            </a:r>
            <a:endParaRPr lang="en-US" sz="2400" dirty="0"/>
          </a:p>
          <a:p>
            <a:pPr marL="460375" lvl="1" indent="-233363">
              <a:spcAft>
                <a:spcPts val="60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400" dirty="0" err="1">
                <a:latin typeface="Calibri" pitchFamily="34" charset="0"/>
              </a:rPr>
              <a:t>Unclustered</a:t>
            </a:r>
            <a:r>
              <a:rPr lang="en-US" sz="2400" dirty="0">
                <a:latin typeface="Calibri" pitchFamily="34" charset="0"/>
              </a:rPr>
              <a:t> Index: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sym typeface="Symbol"/>
              </a:rPr>
              <a:t>(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</a:rPr>
              <a:t>log</a:t>
            </a:r>
            <a:r>
              <a:rPr lang="en-US" sz="2400" baseline="-25000" dirty="0" err="1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+ 4)    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/* 4 records scattered 						over different pages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A1CBD802-7873-4BCB-A08E-0220D393B2A6}"/>
              </a:ext>
            </a:extLst>
          </p:cNvPr>
          <p:cNvSpPr/>
          <p:nvPr/>
        </p:nvSpPr>
        <p:spPr bwMode="auto">
          <a:xfrm>
            <a:off x="4798219" y="5716946"/>
            <a:ext cx="1371600" cy="668337"/>
          </a:xfrm>
          <a:prstGeom prst="wedgeRoundRectCallout">
            <a:avLst>
              <a:gd name="adj1" fmla="val -27274"/>
              <a:gd name="adj2" fmla="val -111008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0" anchor="ctr" anchorCtr="1"/>
          <a:lstStyle/>
          <a:p>
            <a:pPr algn="ctr">
              <a:lnSpc>
                <a:spcPts val="1900"/>
              </a:lnSpc>
              <a:defRPr/>
            </a:pPr>
            <a:r>
              <a:rPr lang="en-US" sz="2000" dirty="0">
                <a:latin typeface="Calibri" pitchFamily="34" charset="0"/>
              </a:rPr>
              <a:t>Fetch 4 data pages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863D9E-8F27-4ABE-B3FC-CAAEF134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1" y="5860356"/>
            <a:ext cx="41148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2000" b="1" dirty="0">
                <a:latin typeface="Bradley Hand ITC" panose="03070402050302030203" pitchFamily="66" charset="0"/>
              </a:rPr>
              <a:t>Cost of retrieving data records through index varies greatly based on whether index is clustered or not!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E89FCA-B6ED-43D6-B0E3-964B9356C6C8}"/>
              </a:ext>
            </a:extLst>
          </p:cNvPr>
          <p:cNvSpPr/>
          <p:nvPr/>
        </p:nvSpPr>
        <p:spPr>
          <a:xfrm>
            <a:off x="5982789" y="327796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49B2C7-0BD8-4794-8DDE-1ECA837F7578}"/>
              </a:ext>
            </a:extLst>
          </p:cNvPr>
          <p:cNvSpPr/>
          <p:nvPr/>
        </p:nvSpPr>
        <p:spPr>
          <a:xfrm>
            <a:off x="7583574" y="3273466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0B1088-019D-4D6B-B2F4-4D9578D03DAE}"/>
              </a:ext>
            </a:extLst>
          </p:cNvPr>
          <p:cNvSpPr/>
          <p:nvPr/>
        </p:nvSpPr>
        <p:spPr>
          <a:xfrm>
            <a:off x="6767649" y="327796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874D40-8CF1-40E2-9A4B-ADE482FCD0A5}"/>
              </a:ext>
            </a:extLst>
          </p:cNvPr>
          <p:cNvSpPr/>
          <p:nvPr/>
        </p:nvSpPr>
        <p:spPr>
          <a:xfrm>
            <a:off x="7163889" y="327796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DCD85C-8DE8-4F85-AF86-62F3C0DF6D3C}"/>
              </a:ext>
            </a:extLst>
          </p:cNvPr>
          <p:cNvSpPr/>
          <p:nvPr/>
        </p:nvSpPr>
        <p:spPr>
          <a:xfrm>
            <a:off x="1946029" y="323449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6E6BD9-1676-4D25-85C5-18C55A4CF179}"/>
              </a:ext>
            </a:extLst>
          </p:cNvPr>
          <p:cNvSpPr/>
          <p:nvPr/>
        </p:nvSpPr>
        <p:spPr>
          <a:xfrm>
            <a:off x="2009432" y="3252298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450612-F73E-40D1-873A-06ADF14C8A81}"/>
              </a:ext>
            </a:extLst>
          </p:cNvPr>
          <p:cNvSpPr/>
          <p:nvPr/>
        </p:nvSpPr>
        <p:spPr>
          <a:xfrm>
            <a:off x="2060705" y="324887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3DAA3-219C-4C68-AF58-B0DA48F50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265" y="3225124"/>
            <a:ext cx="268247" cy="32921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5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Data on External Storage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E21EA4-EF5E-4BB1-95AC-F544C6C27DB6}"/>
              </a:ext>
            </a:extLst>
          </p:cNvPr>
          <p:cNvGrpSpPr/>
          <p:nvPr/>
        </p:nvGrpSpPr>
        <p:grpSpPr>
          <a:xfrm>
            <a:off x="6329478" y="2472384"/>
            <a:ext cx="1981200" cy="3883266"/>
            <a:chOff x="6409267" y="1574347"/>
            <a:chExt cx="1981200" cy="3883266"/>
          </a:xfrm>
        </p:grpSpPr>
        <p:sp>
          <p:nvSpPr>
            <p:cNvPr id="35" name="Can 5">
              <a:extLst>
                <a:ext uri="{FF2B5EF4-FFF2-40B4-BE49-F238E27FC236}">
                  <a16:creationId xmlns:a16="http://schemas.microsoft.com/office/drawing/2014/main" id="{363DB00E-B9D8-4AF1-AD0D-2315CF34F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4067" y="4467013"/>
              <a:ext cx="1371600" cy="990600"/>
            </a:xfrm>
            <a:prstGeom prst="can">
              <a:avLst>
                <a:gd name="adj" fmla="val 25000"/>
              </a:avLst>
            </a:prstGeom>
            <a:solidFill>
              <a:srgbClr val="FCFBF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Storage Manager</a:t>
              </a:r>
            </a:p>
          </p:txBody>
        </p:sp>
        <p:grpSp>
          <p:nvGrpSpPr>
            <p:cNvPr id="36" name="Group 17">
              <a:extLst>
                <a:ext uri="{FF2B5EF4-FFF2-40B4-BE49-F238E27FC236}">
                  <a16:creationId xmlns:a16="http://schemas.microsoft.com/office/drawing/2014/main" id="{461073D8-2A30-4758-B273-ACB901F4B0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4067" y="3552613"/>
              <a:ext cx="1371600" cy="1063625"/>
              <a:chOff x="7391400" y="3810000"/>
              <a:chExt cx="1371600" cy="106362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55E39DB-CCC8-4823-A39C-E9EA18B1F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400" y="3810000"/>
                <a:ext cx="1371600" cy="609600"/>
              </a:xfrm>
              <a:prstGeom prst="rect">
                <a:avLst/>
              </a:prstGeom>
              <a:solidFill>
                <a:srgbClr val="93CDDD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 lIns="45720" rIns="45720" bIns="27432" anchor="ctr"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Buffer Manager</a:t>
                </a:r>
              </a:p>
            </p:txBody>
          </p:sp>
          <p:sp>
            <p:nvSpPr>
              <p:cNvPr id="38" name="Up-Down Arrow 7">
                <a:extLst>
                  <a:ext uri="{FF2B5EF4-FFF2-40B4-BE49-F238E27FC236}">
                    <a16:creationId xmlns:a16="http://schemas.microsoft.com/office/drawing/2014/main" id="{A41F0D3C-7BAB-4A2C-9331-E1898B255EFA}"/>
                  </a:ext>
                </a:extLst>
              </p:cNvPr>
              <p:cNvSpPr/>
              <p:nvPr/>
            </p:nvSpPr>
            <p:spPr bwMode="auto">
              <a:xfrm>
                <a:off x="8001000" y="4419600"/>
                <a:ext cx="228600" cy="454025"/>
              </a:xfrm>
              <a:prstGeom prst="up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39" name="Group 18">
              <a:extLst>
                <a:ext uri="{FF2B5EF4-FFF2-40B4-BE49-F238E27FC236}">
                  <a16:creationId xmlns:a16="http://schemas.microsoft.com/office/drawing/2014/main" id="{849F2AFF-5FE3-4FD8-9AD8-6257DC958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9267" y="1574347"/>
              <a:ext cx="1981200" cy="1978266"/>
              <a:chOff x="7086600" y="1831734"/>
              <a:chExt cx="1981200" cy="1978266"/>
            </a:xfrm>
          </p:grpSpPr>
          <p:sp>
            <p:nvSpPr>
              <p:cNvPr id="40" name="TextBox 15">
                <a:extLst>
                  <a:ext uri="{FF2B5EF4-FFF2-40B4-BE49-F238E27FC236}">
                    <a16:creationId xmlns:a16="http://schemas.microsoft.com/office/drawing/2014/main" id="{E9288F53-AC72-4A15-B17D-782CA48AB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8400" y="3331510"/>
                <a:ext cx="619400" cy="40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ID</a:t>
                </a:r>
              </a:p>
            </p:txBody>
          </p:sp>
          <p:grpSp>
            <p:nvGrpSpPr>
              <p:cNvPr id="41" name="Group 16">
                <a:extLst>
                  <a:ext uri="{FF2B5EF4-FFF2-40B4-BE49-F238E27FC236}">
                    <a16:creationId xmlns:a16="http://schemas.microsoft.com/office/drawing/2014/main" id="{1EE1026C-61C5-43E0-85A7-0DF6DCA2B1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600" y="1831734"/>
                <a:ext cx="1704852" cy="1978266"/>
                <a:chOff x="7086600" y="1831734"/>
                <a:chExt cx="1704852" cy="197826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8CD49F2-3AF1-4F6E-8D1F-EF581701A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1400" y="2743200"/>
                  <a:ext cx="1371600" cy="609600"/>
                </a:xfrm>
                <a:prstGeom prst="rect">
                  <a:avLst/>
                </a:prstGeom>
                <a:solidFill>
                  <a:srgbClr val="F2F0F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outerShdw blurRad="63500" dist="38100" dir="18900000" algn="b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lIns="45720" rIns="45720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File/Index</a:t>
                  </a:r>
                </a:p>
              </p:txBody>
            </p:sp>
            <p:sp>
              <p:nvSpPr>
                <p:cNvPr id="43" name="Down Arrow 8">
                  <a:extLst>
                    <a:ext uri="{FF2B5EF4-FFF2-40B4-BE49-F238E27FC236}">
                      <a16:creationId xmlns:a16="http://schemas.microsoft.com/office/drawing/2014/main" id="{7E989CCA-8AD2-466B-97D2-D6D283B4EA3F}"/>
                    </a:ext>
                  </a:extLst>
                </p:cNvPr>
                <p:cNvSpPr/>
                <p:nvPr/>
              </p:nvSpPr>
              <p:spPr bwMode="auto">
                <a:xfrm>
                  <a:off x="8305800" y="2438400"/>
                  <a:ext cx="228600" cy="292100"/>
                </a:xfrm>
                <a:prstGeom prst="downArrow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4" name="Up Arrow 9">
                  <a:extLst>
                    <a:ext uri="{FF2B5EF4-FFF2-40B4-BE49-F238E27FC236}">
                      <a16:creationId xmlns:a16="http://schemas.microsoft.com/office/drawing/2014/main" id="{9083BA22-446D-4F5E-AD1F-A83F60024AF4}"/>
                    </a:ext>
                  </a:extLst>
                </p:cNvPr>
                <p:cNvSpPr/>
                <p:nvPr/>
              </p:nvSpPr>
              <p:spPr bwMode="auto">
                <a:xfrm>
                  <a:off x="7620000" y="2451100"/>
                  <a:ext cx="228600" cy="292100"/>
                </a:xfrm>
                <a:prstGeom prst="upArrow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5" name="Down Arrow 11">
                  <a:extLst>
                    <a:ext uri="{FF2B5EF4-FFF2-40B4-BE49-F238E27FC236}">
                      <a16:creationId xmlns:a16="http://schemas.microsoft.com/office/drawing/2014/main" id="{C94B83A6-7C2E-46FD-B8E2-B352BDEDF368}"/>
                    </a:ext>
                  </a:extLst>
                </p:cNvPr>
                <p:cNvSpPr/>
                <p:nvPr/>
              </p:nvSpPr>
              <p:spPr bwMode="auto">
                <a:xfrm>
                  <a:off x="8305800" y="3352800"/>
                  <a:ext cx="228600" cy="457200"/>
                </a:xfrm>
                <a:prstGeom prst="downArrow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6" name="Up Arrow 12">
                  <a:extLst>
                    <a:ext uri="{FF2B5EF4-FFF2-40B4-BE49-F238E27FC236}">
                      <a16:creationId xmlns:a16="http://schemas.microsoft.com/office/drawing/2014/main" id="{355DF1EF-758D-4FB1-B377-0419E8270B8C}"/>
                    </a:ext>
                  </a:extLst>
                </p:cNvPr>
                <p:cNvSpPr/>
                <p:nvPr/>
              </p:nvSpPr>
              <p:spPr bwMode="auto">
                <a:xfrm>
                  <a:off x="7620000" y="3352800"/>
                  <a:ext cx="228600" cy="457200"/>
                </a:xfrm>
                <a:prstGeom prst="upArrow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7" name="TextBox 13">
                  <a:extLst>
                    <a:ext uri="{FF2B5EF4-FFF2-40B4-BE49-F238E27FC236}">
                      <a16:creationId xmlns:a16="http://schemas.microsoft.com/office/drawing/2014/main" id="{8637D878-0AE5-4E1E-82FE-88A7A0E5D7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48748" y="1831734"/>
                  <a:ext cx="74270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Search</a:t>
                  </a:r>
                </a:p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key</a:t>
                  </a:r>
                </a:p>
              </p:txBody>
            </p:sp>
            <p:sp>
              <p:nvSpPr>
                <p:cNvPr id="48" name="TextBox 14">
                  <a:extLst>
                    <a:ext uri="{FF2B5EF4-FFF2-40B4-BE49-F238E27FC236}">
                      <a16:creationId xmlns:a16="http://schemas.microsoft.com/office/drawing/2014/main" id="{A3959380-5031-43FF-8A2F-F5C3F6FF3E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49950" y="2133600"/>
                  <a:ext cx="7272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</p:txBody>
            </p:sp>
            <p:sp>
              <p:nvSpPr>
                <p:cNvPr id="49" name="TextBox 16">
                  <a:extLst>
                    <a:ext uri="{FF2B5EF4-FFF2-40B4-BE49-F238E27FC236}">
                      <a16:creationId xmlns:a16="http://schemas.microsoft.com/office/drawing/2014/main" id="{FD4C9AEE-5B45-485B-8331-9578A347FA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86600" y="3505200"/>
                  <a:ext cx="619400" cy="248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r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B7031-43F9-4684-9E9C-8E78E17E37BC}"/>
              </a:ext>
            </a:extLst>
          </p:cNvPr>
          <p:cNvGrpSpPr/>
          <p:nvPr/>
        </p:nvGrpSpPr>
        <p:grpSpPr>
          <a:xfrm>
            <a:off x="653424" y="2488284"/>
            <a:ext cx="1981200" cy="3872446"/>
            <a:chOff x="736552" y="2192721"/>
            <a:chExt cx="1981200" cy="38724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9CBFA0-15AA-479B-9E5A-1C3D76B25397}"/>
                </a:ext>
              </a:extLst>
            </p:cNvPr>
            <p:cNvGrpSpPr/>
            <p:nvPr/>
          </p:nvGrpSpPr>
          <p:grpSpPr>
            <a:xfrm>
              <a:off x="736552" y="4672277"/>
              <a:ext cx="1981200" cy="1392890"/>
              <a:chOff x="995500" y="4074883"/>
              <a:chExt cx="1981200" cy="1392890"/>
            </a:xfrm>
          </p:grpSpPr>
          <p:sp>
            <p:nvSpPr>
              <p:cNvPr id="20" name="Can 5">
                <a:extLst>
                  <a:ext uri="{FF2B5EF4-FFF2-40B4-BE49-F238E27FC236}">
                    <a16:creationId xmlns:a16="http://schemas.microsoft.com/office/drawing/2014/main" id="{8290A40A-1A29-45AA-BE81-3F4E9FB7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447717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8EB76FEB-0BD6-4D1D-A90E-A57457A3A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7300" y="4074883"/>
                <a:ext cx="619400" cy="40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ID</a:t>
                </a:r>
              </a:p>
            </p:txBody>
          </p:sp>
          <p:sp>
            <p:nvSpPr>
              <p:cNvPr id="30" name="Down Arrow 11">
                <a:extLst>
                  <a:ext uri="{FF2B5EF4-FFF2-40B4-BE49-F238E27FC236}">
                    <a16:creationId xmlns:a16="http://schemas.microsoft.com/office/drawing/2014/main" id="{407E68C6-24DD-41E8-AB30-19D0F8AF0BA9}"/>
                  </a:ext>
                </a:extLst>
              </p:cNvPr>
              <p:cNvSpPr/>
              <p:nvPr/>
            </p:nvSpPr>
            <p:spPr bwMode="auto">
              <a:xfrm>
                <a:off x="2214700" y="4096173"/>
                <a:ext cx="228600" cy="4572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Up Arrow 12">
                <a:extLst>
                  <a:ext uri="{FF2B5EF4-FFF2-40B4-BE49-F238E27FC236}">
                    <a16:creationId xmlns:a16="http://schemas.microsoft.com/office/drawing/2014/main" id="{C0BE9CAE-894F-4B5E-AD06-3C1003080C36}"/>
                  </a:ext>
                </a:extLst>
              </p:cNvPr>
              <p:cNvSpPr/>
              <p:nvPr/>
            </p:nvSpPr>
            <p:spPr bwMode="auto">
              <a:xfrm>
                <a:off x="1528900" y="4096173"/>
                <a:ext cx="228600" cy="4572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TextBox 16">
                <a:extLst>
                  <a:ext uri="{FF2B5EF4-FFF2-40B4-BE49-F238E27FC236}">
                    <a16:creationId xmlns:a16="http://schemas.microsoft.com/office/drawing/2014/main" id="{7CEFBF7F-5BD9-47E5-97B7-EC54D18B5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500" y="4248573"/>
                <a:ext cx="619400" cy="24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</p:grpSp>
        <p:sp>
          <p:nvSpPr>
            <p:cNvPr id="2" name="Flowchart: Document 1">
              <a:extLst>
                <a:ext uri="{FF2B5EF4-FFF2-40B4-BE49-F238E27FC236}">
                  <a16:creationId xmlns:a16="http://schemas.microsoft.com/office/drawing/2014/main" id="{B4EDFB8F-6FCB-4033-BCC5-F8788B924F60}"/>
                </a:ext>
              </a:extLst>
            </p:cNvPr>
            <p:cNvSpPr/>
            <p:nvPr/>
          </p:nvSpPr>
          <p:spPr>
            <a:xfrm>
              <a:off x="985321" y="3330507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AC50BA-3075-4769-A7AA-7536F28FE379}"/>
                </a:ext>
              </a:extLst>
            </p:cNvPr>
            <p:cNvCxnSpPr/>
            <p:nvPr/>
          </p:nvCxnSpPr>
          <p:spPr>
            <a:xfrm>
              <a:off x="2070052" y="3974487"/>
              <a:ext cx="0" cy="69779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12272D4A-2315-4830-8233-B546F41CB6C3}"/>
                </a:ext>
              </a:extLst>
            </p:cNvPr>
            <p:cNvSpPr/>
            <p:nvPr/>
          </p:nvSpPr>
          <p:spPr>
            <a:xfrm>
              <a:off x="1036452" y="2192721"/>
              <a:ext cx="1619025" cy="815796"/>
            </a:xfrm>
            <a:prstGeom prst="cloudCallout">
              <a:avLst>
                <a:gd name="adj1" fmla="val -11282"/>
                <a:gd name="adj2" fmla="val 9876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Record ID ???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B305-0310-4921-881C-461DC76289A5}"/>
              </a:ext>
            </a:extLst>
          </p:cNvPr>
          <p:cNvGrpSpPr/>
          <p:nvPr/>
        </p:nvGrpSpPr>
        <p:grpSpPr>
          <a:xfrm>
            <a:off x="3491451" y="2641272"/>
            <a:ext cx="1981200" cy="3714378"/>
            <a:chOff x="3574579" y="2345709"/>
            <a:chExt cx="1981200" cy="3714378"/>
          </a:xfrm>
        </p:grpSpPr>
        <p:sp>
          <p:nvSpPr>
            <p:cNvPr id="50" name="Flowchart: Document 49">
              <a:extLst>
                <a:ext uri="{FF2B5EF4-FFF2-40B4-BE49-F238E27FC236}">
                  <a16:creationId xmlns:a16="http://schemas.microsoft.com/office/drawing/2014/main" id="{846B75CD-884B-4823-A8A4-363DF80B40BD}"/>
                </a:ext>
              </a:extLst>
            </p:cNvPr>
            <p:cNvSpPr/>
            <p:nvPr/>
          </p:nvSpPr>
          <p:spPr>
            <a:xfrm>
              <a:off x="3835211" y="2345709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>
                <a:spcAft>
                  <a:spcPts val="600"/>
                </a:spcAft>
              </a:pPr>
              <a:r>
                <a:rPr lang="en-US" dirty="0"/>
                <a:t>APPLICATION</a:t>
              </a:r>
            </a:p>
            <a:p>
              <a:pPr algn="ctr"/>
              <a:r>
                <a:rPr lang="en-US" dirty="0"/>
                <a:t>       search key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E15C55-F23B-473C-BFA8-03E6EFAF0C0D}"/>
                </a:ext>
              </a:extLst>
            </p:cNvPr>
            <p:cNvGrpSpPr/>
            <p:nvPr/>
          </p:nvGrpSpPr>
          <p:grpSpPr>
            <a:xfrm>
              <a:off x="3574579" y="3075587"/>
              <a:ext cx="1981200" cy="2984500"/>
              <a:chOff x="3581400" y="2473113"/>
              <a:chExt cx="1981200" cy="2984500"/>
            </a:xfrm>
          </p:grpSpPr>
          <p:sp>
            <p:nvSpPr>
              <p:cNvPr id="6" name="Can 5"/>
              <p:cNvSpPr>
                <a:spLocks noChangeArrowheads="1"/>
              </p:cNvSpPr>
              <p:nvPr/>
            </p:nvSpPr>
            <p:spPr bwMode="auto">
              <a:xfrm>
                <a:off x="3886200" y="446701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grpSp>
            <p:nvGrpSpPr>
              <p:cNvPr id="3" name="Group 18"/>
              <p:cNvGrpSpPr>
                <a:grpSpLocks/>
              </p:cNvGrpSpPr>
              <p:nvPr/>
            </p:nvGrpSpPr>
            <p:grpSpPr bwMode="auto">
              <a:xfrm>
                <a:off x="3581400" y="2473113"/>
                <a:ext cx="1981200" cy="2080260"/>
                <a:chOff x="7086600" y="1729740"/>
                <a:chExt cx="1981200" cy="2080260"/>
              </a:xfrm>
            </p:grpSpPr>
            <p:sp>
              <p:nvSpPr>
                <p:cNvPr id="615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448400" y="3331510"/>
                  <a:ext cx="619400" cy="402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ID</a:t>
                  </a:r>
                </a:p>
              </p:txBody>
            </p:sp>
            <p:grpSp>
              <p:nvGrpSpPr>
                <p:cNvPr id="6152" name="Group 16"/>
                <p:cNvGrpSpPr>
                  <a:grpSpLocks/>
                </p:cNvGrpSpPr>
                <p:nvPr/>
              </p:nvGrpSpPr>
              <p:grpSpPr bwMode="auto">
                <a:xfrm>
                  <a:off x="7086600" y="1729740"/>
                  <a:ext cx="1676400" cy="2080260"/>
                  <a:chOff x="7086600" y="1729740"/>
                  <a:chExt cx="1676400" cy="2080260"/>
                </a:xfrm>
              </p:grpSpPr>
              <p:sp>
                <p:nvSpPr>
                  <p:cNvPr id="4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2743200"/>
                    <a:ext cx="1371600" cy="609600"/>
                  </a:xfrm>
                  <a:prstGeom prst="rect">
                    <a:avLst/>
                  </a:prstGeom>
                  <a:solidFill>
                    <a:srgbClr val="F2F0F6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>
                    <a:outerShdw blurRad="63500" dist="38100" dir="18900000" algn="b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45720" rIns="45720" anchor="ctr"/>
                  <a:lstStyle/>
                  <a:p>
                    <a:pPr marL="0" marR="0" lvl="0" indent="0" algn="ctr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rPr>
                      <a:t>File/Index</a:t>
                    </a:r>
                  </a:p>
                </p:txBody>
              </p:sp>
              <p:sp>
                <p:nvSpPr>
                  <p:cNvPr id="10" name="Up Arrow 9"/>
                  <p:cNvSpPr/>
                  <p:nvPr/>
                </p:nvSpPr>
                <p:spPr bwMode="auto">
                  <a:xfrm>
                    <a:off x="7620000" y="2451100"/>
                    <a:ext cx="228600" cy="2921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" name="Down Arrow 11"/>
                  <p:cNvSpPr/>
                  <p:nvPr/>
                </p:nvSpPr>
                <p:spPr bwMode="auto">
                  <a:xfrm>
                    <a:off x="8305800" y="3352800"/>
                    <a:ext cx="228600" cy="45720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" name="Up Arrow 12"/>
                  <p:cNvSpPr/>
                  <p:nvPr/>
                </p:nvSpPr>
                <p:spPr bwMode="auto">
                  <a:xfrm>
                    <a:off x="7620000" y="3352800"/>
                    <a:ext cx="228600" cy="4572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159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9950" y="2133600"/>
                    <a:ext cx="72725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6160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3505200"/>
                    <a:ext cx="619400" cy="2484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r" defTabSz="914400" rtl="0" eaLnBrk="0" fontAlgn="auto" latinLnBrk="0" hangingPunct="0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9" name="Down Arrow 8"/>
                  <p:cNvSpPr/>
                  <p:nvPr/>
                </p:nvSpPr>
                <p:spPr bwMode="auto">
                  <a:xfrm>
                    <a:off x="8305800" y="1729740"/>
                    <a:ext cx="228600" cy="100076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E574F0-0C4C-4C0F-8043-7C78FC4E5518}"/>
                </a:ext>
              </a:extLst>
            </p:cNvPr>
            <p:cNvSpPr txBox="1"/>
            <p:nvPr/>
          </p:nvSpPr>
          <p:spPr>
            <a:xfrm>
              <a:off x="4936379" y="337943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SSN</a:t>
              </a:r>
            </a:p>
          </p:txBody>
        </p:sp>
      </p:grpSp>
      <p:sp>
        <p:nvSpPr>
          <p:cNvPr id="51" name="Thought Bubble: Cloud 50">
            <a:extLst>
              <a:ext uri="{FF2B5EF4-FFF2-40B4-BE49-F238E27FC236}">
                <a16:creationId xmlns:a16="http://schemas.microsoft.com/office/drawing/2014/main" id="{A9ADC3F2-0B75-4E5D-9AF1-871E36D9E4FE}"/>
              </a:ext>
            </a:extLst>
          </p:cNvPr>
          <p:cNvSpPr/>
          <p:nvPr/>
        </p:nvSpPr>
        <p:spPr>
          <a:xfrm>
            <a:off x="3960303" y="1563832"/>
            <a:ext cx="1473862" cy="902544"/>
          </a:xfrm>
          <a:prstGeom prst="cloudCallout">
            <a:avLst>
              <a:gd name="adj1" fmla="val -26322"/>
              <a:gd name="adj2" fmla="val 73180"/>
            </a:avLst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 anchorCtr="1"/>
          <a:lstStyle/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SSN,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DeptNo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9273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Straight Connector 36">
            <a:extLst>
              <a:ext uri="{FF2B5EF4-FFF2-40B4-BE49-F238E27FC236}">
                <a16:creationId xmlns:a16="http://schemas.microsoft.com/office/drawing/2014/main" id="{AEEBB574-BA6A-4830-AA38-C3E34C3D15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Straight Connector 35">
            <a:extLst>
              <a:ext uri="{FF2B5EF4-FFF2-40B4-BE49-F238E27FC236}">
                <a16:creationId xmlns:a16="http://schemas.microsoft.com/office/drawing/2014/main" id="{00B81116-F4CE-40D6-A968-3F1B43A58E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Straight Connector 34">
            <a:extLst>
              <a:ext uri="{FF2B5EF4-FFF2-40B4-BE49-F238E27FC236}">
                <a16:creationId xmlns:a16="http://schemas.microsoft.com/office/drawing/2014/main" id="{9DB30B6D-A8C2-4073-942E-C655297E04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3" name="Straight Connector 33">
            <a:extLst>
              <a:ext uri="{FF2B5EF4-FFF2-40B4-BE49-F238E27FC236}">
                <a16:creationId xmlns:a16="http://schemas.microsoft.com/office/drawing/2014/main" id="{B35C7DD6-705A-40F1-90A8-B7A2D55ED9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4" name="Straight Connector 4">
            <a:extLst>
              <a:ext uri="{FF2B5EF4-FFF2-40B4-BE49-F238E27FC236}">
                <a16:creationId xmlns:a16="http://schemas.microsoft.com/office/drawing/2014/main" id="{E0BB10D8-AC57-4CDA-BB60-85B182D915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5" name="Rectangle 2">
            <a:extLst>
              <a:ext uri="{FF2B5EF4-FFF2-40B4-BE49-F238E27FC236}">
                <a16:creationId xmlns:a16="http://schemas.microsoft.com/office/drawing/2014/main" id="{4D7D78A2-560A-48E0-8CEC-D81BAF009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3256" name="Rectangle 3">
            <a:extLst>
              <a:ext uri="{FF2B5EF4-FFF2-40B4-BE49-F238E27FC236}">
                <a16:creationId xmlns:a16="http://schemas.microsoft.com/office/drawing/2014/main" id="{D167F9ED-2F46-44D6-B04D-B1635C9A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3257" name="Rectangle 4">
            <a:extLst>
              <a:ext uri="{FF2B5EF4-FFF2-40B4-BE49-F238E27FC236}">
                <a16:creationId xmlns:a16="http://schemas.microsoft.com/office/drawing/2014/main" id="{C1984894-E118-441D-A9D3-DA876B481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097" y="274638"/>
            <a:ext cx="8454999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00B050"/>
                </a:solidFill>
                <a:ea typeface="PMingLiU" panose="02020500000000000000" pitchFamily="18" charset="-120"/>
              </a:rPr>
              <a:t>Another Factor Affecting Tree Width:  </a:t>
            </a:r>
            <a:r>
              <a:rPr lang="el-GR" altLang="zh-TW" sz="4000" b="1" dirty="0">
                <a:solidFill>
                  <a:srgbClr val="00B050"/>
                </a:solidFill>
                <a:ea typeface="PMingLiU" panose="02020500000000000000" pitchFamily="18" charset="-120"/>
              </a:rPr>
              <a:t>β</a:t>
            </a:r>
            <a:endParaRPr lang="en-US" altLang="zh-TW" sz="4000" b="1" dirty="0">
              <a:solidFill>
                <a:srgbClr val="00B050"/>
              </a:solidFill>
              <a:ea typeface="PMingLiU" panose="02020500000000000000" pitchFamily="18" charset="-120"/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D42DB59D-7E15-46F8-89BE-D7062DA8F7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4998" cy="5334000"/>
          </a:xfrm>
        </p:spPr>
        <p:txBody>
          <a:bodyPr/>
          <a:lstStyle/>
          <a:p>
            <a:pPr lvl="1" eaLnBrk="1" hangingPunct="1">
              <a:buSzPct val="75000"/>
              <a:defRPr/>
            </a:pPr>
            <a:r>
              <a:rPr lang="en-US" altLang="zh-TW" sz="2800" b="1" dirty="0">
                <a:solidFill>
                  <a:srgbClr val="31859C"/>
                </a:solidFill>
                <a:ea typeface="PMingLiU" panose="02020500000000000000" pitchFamily="18" charset="-120"/>
              </a:rPr>
              <a:t>Hash</a:t>
            </a:r>
            <a:r>
              <a:rPr lang="en-US" altLang="zh-TW" sz="2800" dirty="0">
                <a:ea typeface="PMingLiU" panose="02020500000000000000" pitchFamily="18" charset="-120"/>
              </a:rPr>
              <a:t>:  No overflow buckets.</a:t>
            </a:r>
          </a:p>
          <a:p>
            <a:pPr lvl="2" eaLnBrk="1" hangingPunct="1">
              <a:buSzPct val="75000"/>
              <a:defRPr/>
            </a:pPr>
            <a:r>
              <a:rPr lang="en-US" altLang="zh-TW" sz="2800" b="1" dirty="0">
                <a:solidFill>
                  <a:srgbClr val="7030A0"/>
                </a:solidFill>
                <a:ea typeface="PMingLiU" panose="02020500000000000000" pitchFamily="18" charset="-120"/>
              </a:rPr>
              <a:t>80% page occupancy →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File size = 1.25 data size</a:t>
            </a:r>
          </a:p>
          <a:p>
            <a:pPr marL="685800" lvl="2" indent="0" eaLnBrk="1" hangingPunct="1">
              <a:buSzPct val="75000"/>
              <a:buNone/>
              <a:defRPr/>
            </a:pPr>
            <a:endParaRPr lang="en-US" altLang="zh-TW" sz="2800" b="1" dirty="0">
              <a:solidFill>
                <a:srgbClr val="FF0000"/>
              </a:solidFill>
              <a:latin typeface="Bradley Hand ITC" panose="03070402050302030203" pitchFamily="66" charset="0"/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800" b="1" dirty="0">
              <a:solidFill>
                <a:srgbClr val="FF0000"/>
              </a:solidFill>
              <a:latin typeface="Bradley Hand ITC" panose="03070402050302030203" pitchFamily="66" charset="0"/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8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8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2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2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2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marL="914400" lvl="2" indent="0" eaLnBrk="1" hangingPunct="1">
              <a:buSzPct val="75000"/>
              <a:buFontTx/>
              <a:buNone/>
              <a:defRPr/>
            </a:pPr>
            <a:endParaRPr lang="en-US" altLang="zh-TW" sz="22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1" eaLnBrk="1" hangingPunct="1">
              <a:spcBef>
                <a:spcPts val="3000"/>
              </a:spcBef>
              <a:buSzPct val="75000"/>
              <a:defRPr/>
            </a:pPr>
            <a:r>
              <a:rPr lang="en-US" altLang="zh-TW" sz="2800" b="1" dirty="0">
                <a:solidFill>
                  <a:srgbClr val="31859C"/>
                </a:solidFill>
                <a:ea typeface="PMingLiU" panose="02020500000000000000" pitchFamily="18" charset="-120"/>
              </a:rPr>
              <a:t>Tree</a:t>
            </a:r>
            <a:r>
              <a:rPr lang="en-US" altLang="zh-TW" sz="2800" dirty="0">
                <a:ea typeface="PMingLiU" panose="02020500000000000000" pitchFamily="18" charset="-120"/>
              </a:rPr>
              <a:t>: 67% occupancy (this is typical).</a:t>
            </a:r>
          </a:p>
          <a:p>
            <a:pPr lvl="2" eaLnBrk="1" hangingPunct="1">
              <a:buSzPct val="75000"/>
              <a:defRPr/>
            </a:pPr>
            <a:r>
              <a:rPr lang="en-US" altLang="zh-TW" sz="2800" b="1" dirty="0">
                <a:solidFill>
                  <a:srgbClr val="7030A0"/>
                </a:solidFill>
                <a:ea typeface="PMingLiU" panose="02020500000000000000" pitchFamily="18" charset="-120"/>
              </a:rPr>
              <a:t>Implies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file size =  1.5 data size</a:t>
            </a:r>
          </a:p>
          <a:p>
            <a:pPr eaLnBrk="1" hangingPunct="1">
              <a:buFontTx/>
              <a:buChar char="•"/>
              <a:defRPr/>
            </a:pPr>
            <a:endParaRPr lang="en-US" altLang="zh-TW" sz="2000" dirty="0">
              <a:ea typeface="PMingLiU" panose="02020500000000000000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35671-B611-44F9-B005-149FB1BC3BCA}"/>
              </a:ext>
            </a:extLst>
          </p:cNvPr>
          <p:cNvSpPr/>
          <p:nvPr/>
        </p:nvSpPr>
        <p:spPr>
          <a:xfrm>
            <a:off x="1524000" y="2624138"/>
            <a:ext cx="27432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>
                <a:latin typeface="Calibri" panose="020F0502020204030204" pitchFamily="34" charset="0"/>
              </a:rPr>
              <a:t>400 records</a:t>
            </a:r>
            <a:endParaRPr lang="zh-TW" altLang="en-US" sz="2000" b="1"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DF9013-9F84-4C23-B031-A751620DDDF5}"/>
              </a:ext>
            </a:extLst>
          </p:cNvPr>
          <p:cNvSpPr/>
          <p:nvPr/>
        </p:nvSpPr>
        <p:spPr>
          <a:xfrm>
            <a:off x="1524000" y="3462338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>
                <a:latin typeface="Calibri" panose="020F0502020204030204" pitchFamily="34" charset="0"/>
              </a:rPr>
              <a:t>100 records</a:t>
            </a:r>
            <a:endParaRPr lang="zh-TW" altLang="en-US" sz="1200" b="1"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E8B793-4523-4B53-A77A-F52B4C48BD93}"/>
              </a:ext>
            </a:extLst>
          </p:cNvPr>
          <p:cNvSpPr/>
          <p:nvPr/>
        </p:nvSpPr>
        <p:spPr>
          <a:xfrm>
            <a:off x="2895600" y="3462338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>
                <a:latin typeface="Calibri" panose="020F0502020204030204" pitchFamily="34" charset="0"/>
              </a:rPr>
              <a:t>100 records</a:t>
            </a:r>
            <a:endParaRPr lang="zh-TW" altLang="en-US" sz="1200" b="1"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EB3CF-B230-448B-BAE4-810D57B57464}"/>
              </a:ext>
            </a:extLst>
          </p:cNvPr>
          <p:cNvSpPr/>
          <p:nvPr/>
        </p:nvSpPr>
        <p:spPr>
          <a:xfrm>
            <a:off x="3581400" y="3462338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>
                <a:latin typeface="Calibri" panose="020F0502020204030204" pitchFamily="34" charset="0"/>
              </a:rPr>
              <a:t>100 records</a:t>
            </a:r>
            <a:endParaRPr lang="zh-TW" altLang="en-US" sz="1200" b="1"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0C4CD4-FEDA-418B-9D27-9DAB861E617A}"/>
              </a:ext>
            </a:extLst>
          </p:cNvPr>
          <p:cNvSpPr/>
          <p:nvPr/>
        </p:nvSpPr>
        <p:spPr>
          <a:xfrm>
            <a:off x="2209800" y="3462338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>
                <a:latin typeface="Calibri" panose="020F0502020204030204" pitchFamily="34" charset="0"/>
              </a:rPr>
              <a:t>100 records</a:t>
            </a:r>
            <a:endParaRPr lang="zh-TW" altLang="en-US" sz="1200" b="1">
              <a:latin typeface="Calibri" panose="020F0502020204030204" pitchFamily="34" charset="0"/>
            </a:endParaRP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312A9C89-55FD-43B8-8F31-4DCB4EA21E48}"/>
              </a:ext>
            </a:extLst>
          </p:cNvPr>
          <p:cNvSpPr/>
          <p:nvPr/>
        </p:nvSpPr>
        <p:spPr>
          <a:xfrm>
            <a:off x="4572000" y="2471738"/>
            <a:ext cx="914400" cy="612648"/>
          </a:xfrm>
          <a:prstGeom prst="wedgeEllipseCallout">
            <a:avLst>
              <a:gd name="adj1" fmla="val -77795"/>
              <a:gd name="adj2" fmla="val 96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US" altLang="zh-TW" sz="1800" b="1">
                <a:solidFill>
                  <a:srgbClr val="FFFFFF"/>
                </a:solidFill>
                <a:latin typeface="Calibri" panose="020F0502020204030204" pitchFamily="34" charset="0"/>
              </a:rPr>
              <a:t>Data size</a:t>
            </a:r>
            <a:endParaRPr lang="zh-TW" altLang="en-US" sz="1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267" name="TextBox 32">
            <a:extLst>
              <a:ext uri="{FF2B5EF4-FFF2-40B4-BE49-F238E27FC236}">
                <a16:creationId xmlns:a16="http://schemas.microsoft.com/office/drawing/2014/main" id="{F56D29EE-E375-4F8B-AFA4-048EA312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3386138"/>
            <a:ext cx="421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Segoe Print" panose="02000600000000000000" pitchFamily="2" charset="0"/>
                <a:ea typeface="PMingLiU" panose="02020500000000000000" pitchFamily="18" charset="-120"/>
              </a:rPr>
              <a:t>100% occupancy → use four pages</a:t>
            </a:r>
            <a:endParaRPr kumimoji="1" lang="zh-TW" altLang="en-US" sz="1800">
              <a:latin typeface="Segoe Print" panose="02000600000000000000" pitchFamily="2" charset="0"/>
              <a:ea typeface="PMingLiU" panose="02020500000000000000" pitchFamily="18" charset="-12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D0B60B0-4833-4890-B933-6293E33FD93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360863"/>
            <a:ext cx="7235791" cy="923330"/>
            <a:chOff x="1371600" y="4212364"/>
            <a:chExt cx="7236574" cy="9233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F70C0A-EC2F-4F8A-9163-7ED24B52CF96}"/>
                </a:ext>
              </a:extLst>
            </p:cNvPr>
            <p:cNvSpPr/>
            <p:nvPr/>
          </p:nvSpPr>
          <p:spPr>
            <a:xfrm>
              <a:off x="1371600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7012E3-7505-43B8-BCFD-8B9F6052B3B8}"/>
                </a:ext>
              </a:extLst>
            </p:cNvPr>
            <p:cNvSpPr/>
            <p:nvPr/>
          </p:nvSpPr>
          <p:spPr>
            <a:xfrm>
              <a:off x="1371600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DEE53C-84F4-4EAB-ADFC-9B583B0EB580}"/>
                </a:ext>
              </a:extLst>
            </p:cNvPr>
            <p:cNvSpPr/>
            <p:nvPr/>
          </p:nvSpPr>
          <p:spPr>
            <a:xfrm>
              <a:off x="2743348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C8BD18-ED61-49EF-91DC-D5DC08CA7343}"/>
                </a:ext>
              </a:extLst>
            </p:cNvPr>
            <p:cNvSpPr/>
            <p:nvPr/>
          </p:nvSpPr>
          <p:spPr>
            <a:xfrm>
              <a:off x="3429223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B78676-548A-43AC-B85B-975630CA9B70}"/>
                </a:ext>
              </a:extLst>
            </p:cNvPr>
            <p:cNvSpPr/>
            <p:nvPr/>
          </p:nvSpPr>
          <p:spPr>
            <a:xfrm>
              <a:off x="2057474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CF44FD-9589-4E1C-8253-0E093C9C17E4}"/>
                </a:ext>
              </a:extLst>
            </p:cNvPr>
            <p:cNvSpPr/>
            <p:nvPr/>
          </p:nvSpPr>
          <p:spPr>
            <a:xfrm>
              <a:off x="4115097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4C96BF-6D35-4F93-A58C-46F29CD8AEF5}"/>
                </a:ext>
              </a:extLst>
            </p:cNvPr>
            <p:cNvSpPr/>
            <p:nvPr/>
          </p:nvSpPr>
          <p:spPr>
            <a:xfrm>
              <a:off x="2057474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610C07-F2C5-47D5-9016-DD13AF7FBED2}"/>
                </a:ext>
              </a:extLst>
            </p:cNvPr>
            <p:cNvSpPr/>
            <p:nvPr/>
          </p:nvSpPr>
          <p:spPr>
            <a:xfrm>
              <a:off x="2743348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84E41A-932B-47DA-81A8-5659CFEE3C53}"/>
                </a:ext>
              </a:extLst>
            </p:cNvPr>
            <p:cNvSpPr/>
            <p:nvPr/>
          </p:nvSpPr>
          <p:spPr>
            <a:xfrm>
              <a:off x="3429223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A9BB1D-229D-4C5E-B613-F3EBCDD872D7}"/>
                </a:ext>
              </a:extLst>
            </p:cNvPr>
            <p:cNvSpPr/>
            <p:nvPr/>
          </p:nvSpPr>
          <p:spPr>
            <a:xfrm>
              <a:off x="4115097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53291" name="TextBox 33">
              <a:extLst>
                <a:ext uri="{FF2B5EF4-FFF2-40B4-BE49-F238E27FC236}">
                  <a16:creationId xmlns:a16="http://schemas.microsoft.com/office/drawing/2014/main" id="{7CBD2AF4-3E7D-4BCA-864A-CE8760307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0449" y="4212364"/>
              <a:ext cx="35877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800" dirty="0">
                  <a:latin typeface="Segoe Print" panose="02000600000000000000" pitchFamily="2" charset="0"/>
                  <a:ea typeface="PMingLiU" panose="02020500000000000000" pitchFamily="18" charset="-120"/>
                </a:rPr>
                <a:t>80% occupancy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800" dirty="0">
                  <a:latin typeface="Segoe Print" panose="02000600000000000000" pitchFamily="2" charset="0"/>
                  <a:ea typeface="PMingLiU" panose="02020500000000000000" pitchFamily="18" charset="-120"/>
                </a:rPr>
                <a:t>  → use 25% more pages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kumimoji="1" lang="en-US" altLang="zh-TW" sz="1800" dirty="0">
                  <a:solidFill>
                    <a:prstClr val="black"/>
                  </a:solidFill>
                  <a:latin typeface="Segoe Print" panose="02000600000000000000" pitchFamily="2" charset="0"/>
                  <a:ea typeface="PMingLiU" panose="02020500000000000000" pitchFamily="18" charset="-120"/>
                </a:rPr>
                <a:t>  → File size = 1.25 data size</a:t>
              </a:r>
              <a:endParaRPr kumimoji="1" lang="zh-TW" altLang="en-US" sz="1800" dirty="0">
                <a:latin typeface="Segoe Print" panose="02000600000000000000" pitchFamily="2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4852298B-AFDF-4E4A-96C2-3D2C22D6CC4A}"/>
              </a:ext>
            </a:extLst>
          </p:cNvPr>
          <p:cNvSpPr/>
          <p:nvPr/>
        </p:nvSpPr>
        <p:spPr>
          <a:xfrm>
            <a:off x="4152900" y="3825078"/>
            <a:ext cx="914399" cy="536448"/>
          </a:xfrm>
          <a:prstGeom prst="wedgeEllipseCallout">
            <a:avLst>
              <a:gd name="adj1" fmla="val -39076"/>
              <a:gd name="adj2" fmla="val 8319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ts val="1600"/>
              </a:lnSpc>
              <a:defRPr/>
            </a:pPr>
            <a:r>
              <a:rPr lang="en-US" altLang="zh-TW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Free space</a:t>
            </a:r>
            <a:endParaRPr lang="zh-TW" altLang="en-US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val Callout 37">
            <a:extLst>
              <a:ext uri="{FF2B5EF4-FFF2-40B4-BE49-F238E27FC236}">
                <a16:creationId xmlns:a16="http://schemas.microsoft.com/office/drawing/2014/main" id="{024EFCE2-4699-4A7D-AFCC-CA790959B648}"/>
              </a:ext>
            </a:extLst>
          </p:cNvPr>
          <p:cNvSpPr/>
          <p:nvPr/>
        </p:nvSpPr>
        <p:spPr>
          <a:xfrm>
            <a:off x="457200" y="3233738"/>
            <a:ext cx="914400" cy="612648"/>
          </a:xfrm>
          <a:prstGeom prst="wedgeEllipseCallout">
            <a:avLst>
              <a:gd name="adj1" fmla="val 65110"/>
              <a:gd name="adj2" fmla="val 1757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US" altLang="zh-TW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File size</a:t>
            </a:r>
            <a:endParaRPr lang="zh-TW" altLang="en-US" sz="1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084646-495A-4489-8B97-FC667B783B2D}"/>
              </a:ext>
            </a:extLst>
          </p:cNvPr>
          <p:cNvGrpSpPr>
            <a:grpSpLocks/>
          </p:cNvGrpSpPr>
          <p:nvPr/>
        </p:nvGrpSpPr>
        <p:grpSpPr bwMode="auto">
          <a:xfrm>
            <a:off x="3362325" y="4948238"/>
            <a:ext cx="1123950" cy="371475"/>
            <a:chOff x="3209149" y="4798304"/>
            <a:chExt cx="1125501" cy="371456"/>
          </a:xfrm>
        </p:grpSpPr>
        <p:sp>
          <p:nvSpPr>
            <p:cNvPr id="53279" name="Right Brace 2">
              <a:extLst>
                <a:ext uri="{FF2B5EF4-FFF2-40B4-BE49-F238E27FC236}">
                  <a16:creationId xmlns:a16="http://schemas.microsoft.com/office/drawing/2014/main" id="{89116682-F718-44AD-ACA0-5B440195A9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33282" y="4494652"/>
              <a:ext cx="78495" cy="685800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3280" name="TextBox 3">
              <a:extLst>
                <a:ext uri="{FF2B5EF4-FFF2-40B4-BE49-F238E27FC236}">
                  <a16:creationId xmlns:a16="http://schemas.microsoft.com/office/drawing/2014/main" id="{6959ADA7-E747-4186-AA7C-AAFED2B1A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9149" y="4831206"/>
              <a:ext cx="11255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2"/>
                  </a:solidFill>
                  <a:latin typeface="Calibri" panose="020F0502020204030204" pitchFamily="34" charset="0"/>
                </a:rPr>
                <a:t>A disk page</a:t>
              </a:r>
            </a:p>
          </p:txBody>
        </p:sp>
      </p:grp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CEC771C6-7EC7-4171-B2C8-1BF2FA15FC22}"/>
              </a:ext>
            </a:extLst>
          </p:cNvPr>
          <p:cNvSpPr/>
          <p:nvPr/>
        </p:nvSpPr>
        <p:spPr>
          <a:xfrm>
            <a:off x="304800" y="4148138"/>
            <a:ext cx="1114045" cy="878600"/>
          </a:xfrm>
          <a:prstGeom prst="wedgeEllipseCallout">
            <a:avLst>
              <a:gd name="adj1" fmla="val 70187"/>
              <a:gd name="adj2" fmla="val 255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US" altLang="zh-TW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Larger File size</a:t>
            </a:r>
            <a:endParaRPr lang="zh-TW" altLang="en-US" sz="1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379978A-2F00-46D1-B95B-CC7DECBC9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19B101E-D17A-46C0-A387-16852F41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590227D3-B099-4805-86D1-092B9F3D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37" y="296998"/>
            <a:ext cx="8229600" cy="87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Computing </a:t>
            </a:r>
            <a:r>
              <a:rPr kumimoji="0" lang="el-GR" altLang="zh-TW" sz="4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β</a:t>
            </a:r>
            <a:endParaRPr kumimoji="0" lang="en-US" altLang="zh-TW" sz="4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PMingLiU" panose="02020500000000000000" pitchFamily="18" charset="-12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76F7D6-9E48-DCE2-A08C-F50FFD708A35}"/>
                  </a:ext>
                </a:extLst>
              </p:cNvPr>
              <p:cNvSpPr txBox="1"/>
              <p:nvPr/>
            </p:nvSpPr>
            <p:spPr>
              <a:xfrm>
                <a:off x="2297373" y="2230476"/>
                <a:ext cx="3916329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𝑂𝑐𝑐𝑢𝑝𝑎𝑛𝑐𝑦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76F7D6-9E48-DCE2-A08C-F50FFD708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73" y="2230476"/>
                <a:ext cx="3916329" cy="1354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3">
                <a:extLst>
                  <a:ext uri="{FF2B5EF4-FFF2-40B4-BE49-F238E27FC236}">
                    <a16:creationId xmlns:a16="http://schemas.microsoft.com/office/drawing/2014/main" id="{D4465365-8959-3502-AEA5-947CD7C41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2021" y="4740295"/>
                <a:ext cx="4076179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1800" dirty="0">
                    <a:latin typeface="Segoe Print" panose="02000600000000000000" pitchFamily="2" charset="0"/>
                    <a:ea typeface="PMingLiU" panose="02020500000000000000" pitchFamily="18" charset="-120"/>
                  </a:rPr>
                  <a:t>80% occupancy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1800" dirty="0">
                    <a:latin typeface="Segoe Print" panose="02000600000000000000" pitchFamily="2" charset="0"/>
                    <a:ea typeface="PMingLiU" panose="02020500000000000000" pitchFamily="18" charset="-120"/>
                  </a:rPr>
                  <a:t>  → use 25% more pages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1" lang="en-US" altLang="zh-TW" sz="18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  → </a:t>
                </a:r>
                <a14:m>
                  <m:oMath xmlns:m="http://schemas.openxmlformats.org/officeDocument/2006/math">
                    <m:r>
                      <a:rPr kumimoji="1" lang="zh-TW" alt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𝛽</m:t>
                    </m:r>
                  </m:oMath>
                </a14:m>
                <a:r>
                  <a:rPr kumimoji="1" lang="en-US" altLang="zh-TW" sz="18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 = 1/80% = 1.25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1" lang="en-US" altLang="zh-TW" sz="18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 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1" lang="en-US" altLang="zh-TW" sz="18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     </a:t>
                </a:r>
                <a:r>
                  <a:rPr kumimoji="1" lang="en-US" altLang="zh-TW" sz="20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File size = 1.25 x data size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None/>
                </a:pPr>
                <a:r>
                  <a:rPr kumimoji="1" lang="en-US" altLang="zh-TW" sz="20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File size &gt; data size</a:t>
                </a:r>
                <a:endParaRPr kumimoji="1" lang="zh-TW" altLang="en-US" sz="1800" dirty="0">
                  <a:latin typeface="Segoe Print" panose="02000600000000000000" pitchFamily="2" charset="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1" name="TextBox 33">
                <a:extLst>
                  <a:ext uri="{FF2B5EF4-FFF2-40B4-BE49-F238E27FC236}">
                    <a16:creationId xmlns:a16="http://schemas.microsoft.com/office/drawing/2014/main" id="{D4465365-8959-3502-AEA5-947CD7C41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2021" y="4740295"/>
                <a:ext cx="4076179" cy="1815882"/>
              </a:xfrm>
              <a:prstGeom prst="rect">
                <a:avLst/>
              </a:prstGeom>
              <a:blipFill>
                <a:blip r:embed="rId4"/>
                <a:stretch>
                  <a:fillRect l="-1345" t="-2020" r="-1495" b="-53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816619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2EBF-26D7-7906-9EB2-F1C3405C0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2437E5C-B371-C689-CB30-0A0CD34C68CF}"/>
              </a:ext>
            </a:extLst>
          </p:cNvPr>
          <p:cNvSpPr/>
          <p:nvPr/>
        </p:nvSpPr>
        <p:spPr>
          <a:xfrm>
            <a:off x="3309257" y="1693604"/>
            <a:ext cx="1730829" cy="1905000"/>
          </a:xfrm>
          <a:custGeom>
            <a:avLst/>
            <a:gdLst>
              <a:gd name="connsiteX0" fmla="*/ 1730829 w 1730829"/>
              <a:gd name="connsiteY0" fmla="*/ 0 h 1905000"/>
              <a:gd name="connsiteX1" fmla="*/ 1611086 w 1730829"/>
              <a:gd name="connsiteY1" fmla="*/ 32657 h 1905000"/>
              <a:gd name="connsiteX2" fmla="*/ 1513114 w 1730829"/>
              <a:gd name="connsiteY2" fmla="*/ 65314 h 1905000"/>
              <a:gd name="connsiteX3" fmla="*/ 1491343 w 1730829"/>
              <a:gd name="connsiteY3" fmla="*/ 87086 h 1905000"/>
              <a:gd name="connsiteX4" fmla="*/ 1426029 w 1730829"/>
              <a:gd name="connsiteY4" fmla="*/ 108857 h 1905000"/>
              <a:gd name="connsiteX5" fmla="*/ 1393372 w 1730829"/>
              <a:gd name="connsiteY5" fmla="*/ 119743 h 1905000"/>
              <a:gd name="connsiteX6" fmla="*/ 1317172 w 1730829"/>
              <a:gd name="connsiteY6" fmla="*/ 152400 h 1905000"/>
              <a:gd name="connsiteX7" fmla="*/ 1295400 w 1730829"/>
              <a:gd name="connsiteY7" fmla="*/ 174171 h 1905000"/>
              <a:gd name="connsiteX8" fmla="*/ 1230086 w 1730829"/>
              <a:gd name="connsiteY8" fmla="*/ 195943 h 1905000"/>
              <a:gd name="connsiteX9" fmla="*/ 1208314 w 1730829"/>
              <a:gd name="connsiteY9" fmla="*/ 217714 h 1905000"/>
              <a:gd name="connsiteX10" fmla="*/ 1110343 w 1730829"/>
              <a:gd name="connsiteY10" fmla="*/ 250371 h 1905000"/>
              <a:gd name="connsiteX11" fmla="*/ 1077686 w 1730829"/>
              <a:gd name="connsiteY11" fmla="*/ 261257 h 1905000"/>
              <a:gd name="connsiteX12" fmla="*/ 936172 w 1730829"/>
              <a:gd name="connsiteY12" fmla="*/ 337457 h 1905000"/>
              <a:gd name="connsiteX13" fmla="*/ 827314 w 1730829"/>
              <a:gd name="connsiteY13" fmla="*/ 402771 h 1905000"/>
              <a:gd name="connsiteX14" fmla="*/ 751114 w 1730829"/>
              <a:gd name="connsiteY14" fmla="*/ 435429 h 1905000"/>
              <a:gd name="connsiteX15" fmla="*/ 685800 w 1730829"/>
              <a:gd name="connsiteY15" fmla="*/ 457200 h 1905000"/>
              <a:gd name="connsiteX16" fmla="*/ 653143 w 1730829"/>
              <a:gd name="connsiteY16" fmla="*/ 468086 h 1905000"/>
              <a:gd name="connsiteX17" fmla="*/ 555172 w 1730829"/>
              <a:gd name="connsiteY17" fmla="*/ 511629 h 1905000"/>
              <a:gd name="connsiteX18" fmla="*/ 522514 w 1730829"/>
              <a:gd name="connsiteY18" fmla="*/ 522514 h 1905000"/>
              <a:gd name="connsiteX19" fmla="*/ 489857 w 1730829"/>
              <a:gd name="connsiteY19" fmla="*/ 533400 h 1905000"/>
              <a:gd name="connsiteX20" fmla="*/ 413657 w 1730829"/>
              <a:gd name="connsiteY20" fmla="*/ 544286 h 1905000"/>
              <a:gd name="connsiteX21" fmla="*/ 272143 w 1730829"/>
              <a:gd name="connsiteY21" fmla="*/ 566057 h 1905000"/>
              <a:gd name="connsiteX22" fmla="*/ 206829 w 1730829"/>
              <a:gd name="connsiteY22" fmla="*/ 587829 h 1905000"/>
              <a:gd name="connsiteX23" fmla="*/ 174172 w 1730829"/>
              <a:gd name="connsiteY23" fmla="*/ 598714 h 1905000"/>
              <a:gd name="connsiteX24" fmla="*/ 141514 w 1730829"/>
              <a:gd name="connsiteY24" fmla="*/ 609600 h 1905000"/>
              <a:gd name="connsiteX25" fmla="*/ 76200 w 1730829"/>
              <a:gd name="connsiteY25" fmla="*/ 642257 h 1905000"/>
              <a:gd name="connsiteX26" fmla="*/ 54429 w 1730829"/>
              <a:gd name="connsiteY26" fmla="*/ 664029 h 1905000"/>
              <a:gd name="connsiteX27" fmla="*/ 21772 w 1730829"/>
              <a:gd name="connsiteY27" fmla="*/ 674914 h 1905000"/>
              <a:gd name="connsiteX28" fmla="*/ 0 w 1730829"/>
              <a:gd name="connsiteY28" fmla="*/ 740229 h 1905000"/>
              <a:gd name="connsiteX29" fmla="*/ 21772 w 1730829"/>
              <a:gd name="connsiteY29" fmla="*/ 816429 h 1905000"/>
              <a:gd name="connsiteX30" fmla="*/ 54429 w 1730829"/>
              <a:gd name="connsiteY30" fmla="*/ 827314 h 1905000"/>
              <a:gd name="connsiteX31" fmla="*/ 87086 w 1730829"/>
              <a:gd name="connsiteY31" fmla="*/ 849086 h 1905000"/>
              <a:gd name="connsiteX32" fmla="*/ 130629 w 1730829"/>
              <a:gd name="connsiteY32" fmla="*/ 870857 h 1905000"/>
              <a:gd name="connsiteX33" fmla="*/ 185057 w 1730829"/>
              <a:gd name="connsiteY33" fmla="*/ 914400 h 1905000"/>
              <a:gd name="connsiteX34" fmla="*/ 261257 w 1730829"/>
              <a:gd name="connsiteY34" fmla="*/ 968829 h 1905000"/>
              <a:gd name="connsiteX35" fmla="*/ 315686 w 1730829"/>
              <a:gd name="connsiteY35" fmla="*/ 1012371 h 1905000"/>
              <a:gd name="connsiteX36" fmla="*/ 359229 w 1730829"/>
              <a:gd name="connsiteY36" fmla="*/ 1055914 h 1905000"/>
              <a:gd name="connsiteX37" fmla="*/ 381000 w 1730829"/>
              <a:gd name="connsiteY37" fmla="*/ 1077686 h 1905000"/>
              <a:gd name="connsiteX38" fmla="*/ 413657 w 1730829"/>
              <a:gd name="connsiteY38" fmla="*/ 1088571 h 1905000"/>
              <a:gd name="connsiteX39" fmla="*/ 489857 w 1730829"/>
              <a:gd name="connsiteY39" fmla="*/ 1132114 h 1905000"/>
              <a:gd name="connsiteX40" fmla="*/ 555172 w 1730829"/>
              <a:gd name="connsiteY40" fmla="*/ 1153886 h 1905000"/>
              <a:gd name="connsiteX41" fmla="*/ 587829 w 1730829"/>
              <a:gd name="connsiteY41" fmla="*/ 1164771 h 1905000"/>
              <a:gd name="connsiteX42" fmla="*/ 674914 w 1730829"/>
              <a:gd name="connsiteY42" fmla="*/ 1197429 h 1905000"/>
              <a:gd name="connsiteX43" fmla="*/ 696686 w 1730829"/>
              <a:gd name="connsiteY43" fmla="*/ 1219200 h 1905000"/>
              <a:gd name="connsiteX44" fmla="*/ 772886 w 1730829"/>
              <a:gd name="connsiteY44" fmla="*/ 1251857 h 1905000"/>
              <a:gd name="connsiteX45" fmla="*/ 816429 w 1730829"/>
              <a:gd name="connsiteY45" fmla="*/ 1295400 h 1905000"/>
              <a:gd name="connsiteX46" fmla="*/ 859972 w 1730829"/>
              <a:gd name="connsiteY46" fmla="*/ 1349829 h 1905000"/>
              <a:gd name="connsiteX47" fmla="*/ 881743 w 1730829"/>
              <a:gd name="connsiteY47" fmla="*/ 1415143 h 1905000"/>
              <a:gd name="connsiteX48" fmla="*/ 892629 w 1730829"/>
              <a:gd name="connsiteY48" fmla="*/ 1447800 h 1905000"/>
              <a:gd name="connsiteX49" fmla="*/ 870857 w 1730829"/>
              <a:gd name="connsiteY49" fmla="*/ 1524000 h 1905000"/>
              <a:gd name="connsiteX50" fmla="*/ 827314 w 1730829"/>
              <a:gd name="connsiteY50" fmla="*/ 1578429 h 1905000"/>
              <a:gd name="connsiteX51" fmla="*/ 783772 w 1730829"/>
              <a:gd name="connsiteY51" fmla="*/ 1676400 h 1905000"/>
              <a:gd name="connsiteX52" fmla="*/ 762000 w 1730829"/>
              <a:gd name="connsiteY52" fmla="*/ 1698171 h 1905000"/>
              <a:gd name="connsiteX53" fmla="*/ 740229 w 1730829"/>
              <a:gd name="connsiteY53" fmla="*/ 1763486 h 1905000"/>
              <a:gd name="connsiteX54" fmla="*/ 674914 w 1730829"/>
              <a:gd name="connsiteY54" fmla="*/ 1850571 h 1905000"/>
              <a:gd name="connsiteX55" fmla="*/ 664029 w 1730829"/>
              <a:gd name="connsiteY55" fmla="*/ 1883229 h 1905000"/>
              <a:gd name="connsiteX56" fmla="*/ 642257 w 1730829"/>
              <a:gd name="connsiteY5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30829" h="1905000">
                <a:moveTo>
                  <a:pt x="1730829" y="0"/>
                </a:moveTo>
                <a:cubicBezTo>
                  <a:pt x="1653897" y="15387"/>
                  <a:pt x="1693952" y="5035"/>
                  <a:pt x="1611086" y="32657"/>
                </a:cubicBezTo>
                <a:lnTo>
                  <a:pt x="1513114" y="65314"/>
                </a:lnTo>
                <a:cubicBezTo>
                  <a:pt x="1505857" y="72571"/>
                  <a:pt x="1500523" y="82496"/>
                  <a:pt x="1491343" y="87086"/>
                </a:cubicBezTo>
                <a:cubicBezTo>
                  <a:pt x="1470817" y="97349"/>
                  <a:pt x="1447800" y="101600"/>
                  <a:pt x="1426029" y="108857"/>
                </a:cubicBezTo>
                <a:cubicBezTo>
                  <a:pt x="1415143" y="112486"/>
                  <a:pt x="1402920" y="113378"/>
                  <a:pt x="1393372" y="119743"/>
                </a:cubicBezTo>
                <a:cubicBezTo>
                  <a:pt x="1348266" y="149812"/>
                  <a:pt x="1373406" y="138341"/>
                  <a:pt x="1317172" y="152400"/>
                </a:cubicBezTo>
                <a:cubicBezTo>
                  <a:pt x="1309915" y="159657"/>
                  <a:pt x="1304580" y="169581"/>
                  <a:pt x="1295400" y="174171"/>
                </a:cubicBezTo>
                <a:cubicBezTo>
                  <a:pt x="1274874" y="184434"/>
                  <a:pt x="1230086" y="195943"/>
                  <a:pt x="1230086" y="195943"/>
                </a:cubicBezTo>
                <a:cubicBezTo>
                  <a:pt x="1222829" y="203200"/>
                  <a:pt x="1217494" y="213124"/>
                  <a:pt x="1208314" y="217714"/>
                </a:cubicBezTo>
                <a:cubicBezTo>
                  <a:pt x="1208297" y="217722"/>
                  <a:pt x="1126681" y="244925"/>
                  <a:pt x="1110343" y="250371"/>
                </a:cubicBezTo>
                <a:cubicBezTo>
                  <a:pt x="1099457" y="254000"/>
                  <a:pt x="1087233" y="254892"/>
                  <a:pt x="1077686" y="261257"/>
                </a:cubicBezTo>
                <a:cubicBezTo>
                  <a:pt x="919646" y="366618"/>
                  <a:pt x="1110068" y="245395"/>
                  <a:pt x="936172" y="337457"/>
                </a:cubicBezTo>
                <a:cubicBezTo>
                  <a:pt x="898773" y="357256"/>
                  <a:pt x="867459" y="389389"/>
                  <a:pt x="827314" y="402771"/>
                </a:cubicBezTo>
                <a:cubicBezTo>
                  <a:pt x="722180" y="437817"/>
                  <a:pt x="885647" y="381615"/>
                  <a:pt x="751114" y="435429"/>
                </a:cubicBezTo>
                <a:cubicBezTo>
                  <a:pt x="729806" y="443952"/>
                  <a:pt x="707571" y="449943"/>
                  <a:pt x="685800" y="457200"/>
                </a:cubicBezTo>
                <a:cubicBezTo>
                  <a:pt x="674914" y="460829"/>
                  <a:pt x="662690" y="461721"/>
                  <a:pt x="653143" y="468086"/>
                </a:cubicBezTo>
                <a:cubicBezTo>
                  <a:pt x="601393" y="502586"/>
                  <a:pt x="632894" y="485722"/>
                  <a:pt x="555172" y="511629"/>
                </a:cubicBezTo>
                <a:lnTo>
                  <a:pt x="522514" y="522514"/>
                </a:lnTo>
                <a:cubicBezTo>
                  <a:pt x="511628" y="526142"/>
                  <a:pt x="501216" y="531777"/>
                  <a:pt x="489857" y="533400"/>
                </a:cubicBezTo>
                <a:lnTo>
                  <a:pt x="413657" y="544286"/>
                </a:lnTo>
                <a:cubicBezTo>
                  <a:pt x="370468" y="550044"/>
                  <a:pt x="315884" y="554127"/>
                  <a:pt x="272143" y="566057"/>
                </a:cubicBezTo>
                <a:cubicBezTo>
                  <a:pt x="250003" y="572095"/>
                  <a:pt x="228600" y="580572"/>
                  <a:pt x="206829" y="587829"/>
                </a:cubicBezTo>
                <a:lnTo>
                  <a:pt x="174172" y="598714"/>
                </a:lnTo>
                <a:cubicBezTo>
                  <a:pt x="163286" y="602343"/>
                  <a:pt x="151062" y="603235"/>
                  <a:pt x="141514" y="609600"/>
                </a:cubicBezTo>
                <a:cubicBezTo>
                  <a:pt x="99310" y="637736"/>
                  <a:pt x="121268" y="627234"/>
                  <a:pt x="76200" y="642257"/>
                </a:cubicBezTo>
                <a:cubicBezTo>
                  <a:pt x="68943" y="649514"/>
                  <a:pt x="63230" y="658749"/>
                  <a:pt x="54429" y="664029"/>
                </a:cubicBezTo>
                <a:cubicBezTo>
                  <a:pt x="44590" y="669933"/>
                  <a:pt x="28441" y="665577"/>
                  <a:pt x="21772" y="674914"/>
                </a:cubicBezTo>
                <a:cubicBezTo>
                  <a:pt x="8433" y="693589"/>
                  <a:pt x="0" y="740229"/>
                  <a:pt x="0" y="740229"/>
                </a:cubicBezTo>
                <a:cubicBezTo>
                  <a:pt x="94" y="740606"/>
                  <a:pt x="16567" y="811224"/>
                  <a:pt x="21772" y="816429"/>
                </a:cubicBezTo>
                <a:cubicBezTo>
                  <a:pt x="29886" y="824543"/>
                  <a:pt x="43543" y="823686"/>
                  <a:pt x="54429" y="827314"/>
                </a:cubicBezTo>
                <a:cubicBezTo>
                  <a:pt x="65315" y="834571"/>
                  <a:pt x="75727" y="842595"/>
                  <a:pt x="87086" y="849086"/>
                </a:cubicBezTo>
                <a:cubicBezTo>
                  <a:pt x="101175" y="857137"/>
                  <a:pt x="118163" y="860468"/>
                  <a:pt x="130629" y="870857"/>
                </a:cubicBezTo>
                <a:cubicBezTo>
                  <a:pt x="196282" y="925568"/>
                  <a:pt x="107084" y="888408"/>
                  <a:pt x="185057" y="914400"/>
                </a:cubicBezTo>
                <a:cubicBezTo>
                  <a:pt x="236714" y="966057"/>
                  <a:pt x="209127" y="951452"/>
                  <a:pt x="261257" y="968829"/>
                </a:cubicBezTo>
                <a:cubicBezTo>
                  <a:pt x="335385" y="1042953"/>
                  <a:pt x="219543" y="929963"/>
                  <a:pt x="315686" y="1012371"/>
                </a:cubicBezTo>
                <a:cubicBezTo>
                  <a:pt x="331271" y="1025729"/>
                  <a:pt x="344715" y="1041400"/>
                  <a:pt x="359229" y="1055914"/>
                </a:cubicBezTo>
                <a:cubicBezTo>
                  <a:pt x="366486" y="1063171"/>
                  <a:pt x="371263" y="1074441"/>
                  <a:pt x="381000" y="1077686"/>
                </a:cubicBezTo>
                <a:lnTo>
                  <a:pt x="413657" y="1088571"/>
                </a:lnTo>
                <a:cubicBezTo>
                  <a:pt x="443116" y="1108211"/>
                  <a:pt x="455325" y="1118301"/>
                  <a:pt x="489857" y="1132114"/>
                </a:cubicBezTo>
                <a:cubicBezTo>
                  <a:pt x="511165" y="1140637"/>
                  <a:pt x="533400" y="1146629"/>
                  <a:pt x="555172" y="1153886"/>
                </a:cubicBezTo>
                <a:cubicBezTo>
                  <a:pt x="566058" y="1157515"/>
                  <a:pt x="577566" y="1159639"/>
                  <a:pt x="587829" y="1164771"/>
                </a:cubicBezTo>
                <a:cubicBezTo>
                  <a:pt x="644753" y="1193234"/>
                  <a:pt x="615629" y="1182607"/>
                  <a:pt x="674914" y="1197429"/>
                </a:cubicBezTo>
                <a:cubicBezTo>
                  <a:pt x="682171" y="1204686"/>
                  <a:pt x="687506" y="1214610"/>
                  <a:pt x="696686" y="1219200"/>
                </a:cubicBezTo>
                <a:cubicBezTo>
                  <a:pt x="764773" y="1253243"/>
                  <a:pt x="717417" y="1204312"/>
                  <a:pt x="772886" y="1251857"/>
                </a:cubicBezTo>
                <a:cubicBezTo>
                  <a:pt x="788471" y="1265215"/>
                  <a:pt x="805043" y="1278321"/>
                  <a:pt x="816429" y="1295400"/>
                </a:cubicBezTo>
                <a:cubicBezTo>
                  <a:pt x="843893" y="1336597"/>
                  <a:pt x="828949" y="1318806"/>
                  <a:pt x="859972" y="1349829"/>
                </a:cubicBezTo>
                <a:lnTo>
                  <a:pt x="881743" y="1415143"/>
                </a:lnTo>
                <a:lnTo>
                  <a:pt x="892629" y="1447800"/>
                </a:lnTo>
                <a:cubicBezTo>
                  <a:pt x="889141" y="1461753"/>
                  <a:pt x="878666" y="1508382"/>
                  <a:pt x="870857" y="1524000"/>
                </a:cubicBezTo>
                <a:cubicBezTo>
                  <a:pt x="857124" y="1551465"/>
                  <a:pt x="847565" y="1558178"/>
                  <a:pt x="827314" y="1578429"/>
                </a:cubicBezTo>
                <a:cubicBezTo>
                  <a:pt x="810052" y="1630214"/>
                  <a:pt x="813343" y="1639436"/>
                  <a:pt x="783772" y="1676400"/>
                </a:cubicBezTo>
                <a:cubicBezTo>
                  <a:pt x="777361" y="1684414"/>
                  <a:pt x="769257" y="1690914"/>
                  <a:pt x="762000" y="1698171"/>
                </a:cubicBezTo>
                <a:cubicBezTo>
                  <a:pt x="754743" y="1719943"/>
                  <a:pt x="752959" y="1744391"/>
                  <a:pt x="740229" y="1763486"/>
                </a:cubicBezTo>
                <a:cubicBezTo>
                  <a:pt x="690993" y="1837339"/>
                  <a:pt x="715189" y="1810298"/>
                  <a:pt x="674914" y="1850571"/>
                </a:cubicBezTo>
                <a:cubicBezTo>
                  <a:pt x="671286" y="1861457"/>
                  <a:pt x="669933" y="1873389"/>
                  <a:pt x="664029" y="1883229"/>
                </a:cubicBezTo>
                <a:cubicBezTo>
                  <a:pt x="658749" y="1892030"/>
                  <a:pt x="642257" y="1905000"/>
                  <a:pt x="642257" y="190500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8779D87-5FC5-F3C2-514E-B2F312F31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0FDC1CF-3012-34C0-2637-21A44E53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9" name="Freeform 40">
            <a:extLst>
              <a:ext uri="{FF2B5EF4-FFF2-40B4-BE49-F238E27FC236}">
                <a16:creationId xmlns:a16="http://schemas.microsoft.com/office/drawing/2014/main" id="{F816D438-C0E6-E463-ACE0-06F7060F98A3}"/>
              </a:ext>
            </a:extLst>
          </p:cNvPr>
          <p:cNvSpPr>
            <a:spLocks/>
          </p:cNvSpPr>
          <p:nvPr/>
        </p:nvSpPr>
        <p:spPr bwMode="auto">
          <a:xfrm>
            <a:off x="1608486" y="3588958"/>
            <a:ext cx="450815" cy="225494"/>
          </a:xfrm>
          <a:custGeom>
            <a:avLst/>
            <a:gdLst>
              <a:gd name="T0" fmla="*/ 0 w 284"/>
              <a:gd name="T1" fmla="*/ 2147483646 h 142"/>
              <a:gd name="T2" fmla="*/ 0 w 284"/>
              <a:gd name="T3" fmla="*/ 0 h 142"/>
              <a:gd name="T4" fmla="*/ 2147483646 w 284"/>
              <a:gd name="T5" fmla="*/ 0 h 142"/>
              <a:gd name="T6" fmla="*/ 2147483646 w 284"/>
              <a:gd name="T7" fmla="*/ 2147483646 h 142"/>
              <a:gd name="T8" fmla="*/ 0 w 284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2"/>
              <a:gd name="T17" fmla="*/ 284 w 284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2">
                <a:moveTo>
                  <a:pt x="0" y="141"/>
                </a:moveTo>
                <a:lnTo>
                  <a:pt x="0" y="0"/>
                </a:lnTo>
                <a:lnTo>
                  <a:pt x="283" y="0"/>
                </a:lnTo>
                <a:lnTo>
                  <a:pt x="283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3020" name="Freeform 41">
            <a:extLst>
              <a:ext uri="{FF2B5EF4-FFF2-40B4-BE49-F238E27FC236}">
                <a16:creationId xmlns:a16="http://schemas.microsoft.com/office/drawing/2014/main" id="{E652A302-1338-87EA-D5C2-1F918824E1B7}"/>
              </a:ext>
            </a:extLst>
          </p:cNvPr>
          <p:cNvSpPr>
            <a:spLocks/>
          </p:cNvSpPr>
          <p:nvPr/>
        </p:nvSpPr>
        <p:spPr bwMode="auto">
          <a:xfrm>
            <a:off x="2510116" y="3588958"/>
            <a:ext cx="450815" cy="225494"/>
          </a:xfrm>
          <a:custGeom>
            <a:avLst/>
            <a:gdLst>
              <a:gd name="T0" fmla="*/ 0 w 284"/>
              <a:gd name="T1" fmla="*/ 2147483646 h 142"/>
              <a:gd name="T2" fmla="*/ 0 w 284"/>
              <a:gd name="T3" fmla="*/ 0 h 142"/>
              <a:gd name="T4" fmla="*/ 2147483646 w 284"/>
              <a:gd name="T5" fmla="*/ 0 h 142"/>
              <a:gd name="T6" fmla="*/ 2147483646 w 284"/>
              <a:gd name="T7" fmla="*/ 2147483646 h 142"/>
              <a:gd name="T8" fmla="*/ 0 w 284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2"/>
              <a:gd name="T17" fmla="*/ 284 w 284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2">
                <a:moveTo>
                  <a:pt x="0" y="141"/>
                </a:moveTo>
                <a:lnTo>
                  <a:pt x="0" y="0"/>
                </a:lnTo>
                <a:lnTo>
                  <a:pt x="283" y="0"/>
                </a:lnTo>
                <a:lnTo>
                  <a:pt x="283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43021" name="Freeform 42">
            <a:extLst>
              <a:ext uri="{FF2B5EF4-FFF2-40B4-BE49-F238E27FC236}">
                <a16:creationId xmlns:a16="http://schemas.microsoft.com/office/drawing/2014/main" id="{DD029226-4CA6-2EAC-B63F-896FDAD16E93}"/>
              </a:ext>
            </a:extLst>
          </p:cNvPr>
          <p:cNvSpPr>
            <a:spLocks/>
          </p:cNvSpPr>
          <p:nvPr/>
        </p:nvSpPr>
        <p:spPr bwMode="auto">
          <a:xfrm>
            <a:off x="3522864" y="3588958"/>
            <a:ext cx="452402" cy="225494"/>
          </a:xfrm>
          <a:custGeom>
            <a:avLst/>
            <a:gdLst>
              <a:gd name="T0" fmla="*/ 0 w 285"/>
              <a:gd name="T1" fmla="*/ 2147483646 h 142"/>
              <a:gd name="T2" fmla="*/ 0 w 285"/>
              <a:gd name="T3" fmla="*/ 0 h 142"/>
              <a:gd name="T4" fmla="*/ 2147483646 w 285"/>
              <a:gd name="T5" fmla="*/ 0 h 142"/>
              <a:gd name="T6" fmla="*/ 2147483646 w 285"/>
              <a:gd name="T7" fmla="*/ 2147483646 h 142"/>
              <a:gd name="T8" fmla="*/ 0 w 285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142"/>
              <a:gd name="T17" fmla="*/ 285 w 285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142">
                <a:moveTo>
                  <a:pt x="0" y="141"/>
                </a:moveTo>
                <a:lnTo>
                  <a:pt x="0" y="0"/>
                </a:lnTo>
                <a:lnTo>
                  <a:pt x="284" y="0"/>
                </a:lnTo>
                <a:lnTo>
                  <a:pt x="284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F+1</a:t>
            </a:r>
          </a:p>
        </p:txBody>
      </p:sp>
      <p:sp>
        <p:nvSpPr>
          <p:cNvPr id="43022" name="Freeform 43">
            <a:extLst>
              <a:ext uri="{FF2B5EF4-FFF2-40B4-BE49-F238E27FC236}">
                <a16:creationId xmlns:a16="http://schemas.microsoft.com/office/drawing/2014/main" id="{AAB33FF6-0AE7-8D23-4B7D-D0DD62DBACED}"/>
              </a:ext>
            </a:extLst>
          </p:cNvPr>
          <p:cNvSpPr>
            <a:spLocks/>
          </p:cNvSpPr>
          <p:nvPr/>
        </p:nvSpPr>
        <p:spPr bwMode="auto">
          <a:xfrm>
            <a:off x="4422907" y="3588958"/>
            <a:ext cx="452403" cy="225494"/>
          </a:xfrm>
          <a:custGeom>
            <a:avLst/>
            <a:gdLst>
              <a:gd name="T0" fmla="*/ 0 w 285"/>
              <a:gd name="T1" fmla="*/ 2147483646 h 142"/>
              <a:gd name="T2" fmla="*/ 0 w 285"/>
              <a:gd name="T3" fmla="*/ 0 h 142"/>
              <a:gd name="T4" fmla="*/ 2147483646 w 285"/>
              <a:gd name="T5" fmla="*/ 0 h 142"/>
              <a:gd name="T6" fmla="*/ 2147483646 w 285"/>
              <a:gd name="T7" fmla="*/ 2147483646 h 142"/>
              <a:gd name="T8" fmla="*/ 0 w 285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142"/>
              <a:gd name="T17" fmla="*/ 285 w 285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142">
                <a:moveTo>
                  <a:pt x="0" y="141"/>
                </a:moveTo>
                <a:lnTo>
                  <a:pt x="0" y="0"/>
                </a:lnTo>
                <a:lnTo>
                  <a:pt x="284" y="0"/>
                </a:lnTo>
                <a:lnTo>
                  <a:pt x="284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3" name="Freeform 44">
            <a:extLst>
              <a:ext uri="{FF2B5EF4-FFF2-40B4-BE49-F238E27FC236}">
                <a16:creationId xmlns:a16="http://schemas.microsoft.com/office/drawing/2014/main" id="{05427C6B-28B2-965D-D30D-675CB602349B}"/>
              </a:ext>
            </a:extLst>
          </p:cNvPr>
          <p:cNvSpPr>
            <a:spLocks/>
          </p:cNvSpPr>
          <p:nvPr/>
        </p:nvSpPr>
        <p:spPr bwMode="auto">
          <a:xfrm>
            <a:off x="5437242" y="3588958"/>
            <a:ext cx="450815" cy="225494"/>
          </a:xfrm>
          <a:custGeom>
            <a:avLst/>
            <a:gdLst>
              <a:gd name="T0" fmla="*/ 0 w 284"/>
              <a:gd name="T1" fmla="*/ 2147483646 h 142"/>
              <a:gd name="T2" fmla="*/ 0 w 284"/>
              <a:gd name="T3" fmla="*/ 0 h 142"/>
              <a:gd name="T4" fmla="*/ 2147483646 w 284"/>
              <a:gd name="T5" fmla="*/ 0 h 142"/>
              <a:gd name="T6" fmla="*/ 2147483646 w 284"/>
              <a:gd name="T7" fmla="*/ 2147483646 h 142"/>
              <a:gd name="T8" fmla="*/ 0 w 284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2"/>
              <a:gd name="T17" fmla="*/ 284 w 284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2">
                <a:moveTo>
                  <a:pt x="0" y="141"/>
                </a:moveTo>
                <a:lnTo>
                  <a:pt x="0" y="0"/>
                </a:lnTo>
                <a:lnTo>
                  <a:pt x="283" y="0"/>
                </a:lnTo>
                <a:lnTo>
                  <a:pt x="283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4" name="Freeform 45">
            <a:extLst>
              <a:ext uri="{FF2B5EF4-FFF2-40B4-BE49-F238E27FC236}">
                <a16:creationId xmlns:a16="http://schemas.microsoft.com/office/drawing/2014/main" id="{9CC32D95-092F-21A9-C9B6-CD09BA18A2FE}"/>
              </a:ext>
            </a:extLst>
          </p:cNvPr>
          <p:cNvSpPr>
            <a:spLocks/>
          </p:cNvSpPr>
          <p:nvPr/>
        </p:nvSpPr>
        <p:spPr bwMode="auto">
          <a:xfrm>
            <a:off x="6337285" y="3588958"/>
            <a:ext cx="450815" cy="225494"/>
          </a:xfrm>
          <a:custGeom>
            <a:avLst/>
            <a:gdLst>
              <a:gd name="T0" fmla="*/ 0 w 284"/>
              <a:gd name="T1" fmla="*/ 2147483646 h 142"/>
              <a:gd name="T2" fmla="*/ 0 w 284"/>
              <a:gd name="T3" fmla="*/ 0 h 142"/>
              <a:gd name="T4" fmla="*/ 2147483646 w 284"/>
              <a:gd name="T5" fmla="*/ 0 h 142"/>
              <a:gd name="T6" fmla="*/ 2147483646 w 284"/>
              <a:gd name="T7" fmla="*/ 2147483646 h 142"/>
              <a:gd name="T8" fmla="*/ 0 w 284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2"/>
              <a:gd name="T17" fmla="*/ 284 w 284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2">
                <a:moveTo>
                  <a:pt x="0" y="141"/>
                </a:moveTo>
                <a:lnTo>
                  <a:pt x="0" y="0"/>
                </a:lnTo>
                <a:lnTo>
                  <a:pt x="283" y="0"/>
                </a:lnTo>
                <a:lnTo>
                  <a:pt x="283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5" name="Freeform 46">
            <a:extLst>
              <a:ext uri="{FF2B5EF4-FFF2-40B4-BE49-F238E27FC236}">
                <a16:creationId xmlns:a16="http://schemas.microsoft.com/office/drawing/2014/main" id="{3CBC6C0F-D9E4-69F3-ADDD-8819D841C747}"/>
              </a:ext>
            </a:extLst>
          </p:cNvPr>
          <p:cNvSpPr>
            <a:spLocks/>
          </p:cNvSpPr>
          <p:nvPr/>
        </p:nvSpPr>
        <p:spPr bwMode="auto">
          <a:xfrm>
            <a:off x="7351620" y="3588958"/>
            <a:ext cx="450815" cy="225494"/>
          </a:xfrm>
          <a:custGeom>
            <a:avLst/>
            <a:gdLst>
              <a:gd name="T0" fmla="*/ 0 w 284"/>
              <a:gd name="T1" fmla="*/ 2147483646 h 142"/>
              <a:gd name="T2" fmla="*/ 0 w 284"/>
              <a:gd name="T3" fmla="*/ 0 h 142"/>
              <a:gd name="T4" fmla="*/ 2147483646 w 284"/>
              <a:gd name="T5" fmla="*/ 0 h 142"/>
              <a:gd name="T6" fmla="*/ 2147483646 w 284"/>
              <a:gd name="T7" fmla="*/ 2147483646 h 142"/>
              <a:gd name="T8" fmla="*/ 0 w 284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2"/>
              <a:gd name="T17" fmla="*/ 284 w 284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2">
                <a:moveTo>
                  <a:pt x="0" y="141"/>
                </a:moveTo>
                <a:lnTo>
                  <a:pt x="0" y="0"/>
                </a:lnTo>
                <a:lnTo>
                  <a:pt x="283" y="0"/>
                </a:lnTo>
                <a:lnTo>
                  <a:pt x="283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6" name="Freeform 47">
            <a:extLst>
              <a:ext uri="{FF2B5EF4-FFF2-40B4-BE49-F238E27FC236}">
                <a16:creationId xmlns:a16="http://schemas.microsoft.com/office/drawing/2014/main" id="{338BE537-3B31-409B-BDCF-0FD270426257}"/>
              </a:ext>
            </a:extLst>
          </p:cNvPr>
          <p:cNvSpPr>
            <a:spLocks/>
          </p:cNvSpPr>
          <p:nvPr/>
        </p:nvSpPr>
        <p:spPr bwMode="auto">
          <a:xfrm>
            <a:off x="8250076" y="3588958"/>
            <a:ext cx="453990" cy="225494"/>
          </a:xfrm>
          <a:custGeom>
            <a:avLst/>
            <a:gdLst>
              <a:gd name="T0" fmla="*/ 0 w 286"/>
              <a:gd name="T1" fmla="*/ 2147483646 h 142"/>
              <a:gd name="T2" fmla="*/ 0 w 286"/>
              <a:gd name="T3" fmla="*/ 0 h 142"/>
              <a:gd name="T4" fmla="*/ 2147483646 w 286"/>
              <a:gd name="T5" fmla="*/ 0 h 142"/>
              <a:gd name="T6" fmla="*/ 2147483646 w 286"/>
              <a:gd name="T7" fmla="*/ 2147483646 h 142"/>
              <a:gd name="T8" fmla="*/ 0 w 28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142"/>
              <a:gd name="T17" fmla="*/ 286 w 28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142">
                <a:moveTo>
                  <a:pt x="0" y="141"/>
                </a:moveTo>
                <a:lnTo>
                  <a:pt x="0" y="0"/>
                </a:lnTo>
                <a:lnTo>
                  <a:pt x="285" y="0"/>
                </a:lnTo>
                <a:lnTo>
                  <a:pt x="285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3027" name="Freeform 48">
            <a:extLst>
              <a:ext uri="{FF2B5EF4-FFF2-40B4-BE49-F238E27FC236}">
                <a16:creationId xmlns:a16="http://schemas.microsoft.com/office/drawing/2014/main" id="{4DBA20E6-105F-13B8-453D-30A323740E3C}"/>
              </a:ext>
            </a:extLst>
          </p:cNvPr>
          <p:cNvSpPr>
            <a:spLocks/>
          </p:cNvSpPr>
          <p:nvPr/>
        </p:nvSpPr>
        <p:spPr bwMode="auto">
          <a:xfrm>
            <a:off x="2057713" y="3026810"/>
            <a:ext cx="453990" cy="225494"/>
          </a:xfrm>
          <a:custGeom>
            <a:avLst/>
            <a:gdLst>
              <a:gd name="T0" fmla="*/ 0 w 286"/>
              <a:gd name="T1" fmla="*/ 2147483646 h 142"/>
              <a:gd name="T2" fmla="*/ 0 w 286"/>
              <a:gd name="T3" fmla="*/ 0 h 142"/>
              <a:gd name="T4" fmla="*/ 2147483646 w 286"/>
              <a:gd name="T5" fmla="*/ 0 h 142"/>
              <a:gd name="T6" fmla="*/ 2147483646 w 286"/>
              <a:gd name="T7" fmla="*/ 2147483646 h 142"/>
              <a:gd name="T8" fmla="*/ 0 w 28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142"/>
              <a:gd name="T17" fmla="*/ 286 w 28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142">
                <a:moveTo>
                  <a:pt x="0" y="141"/>
                </a:moveTo>
                <a:lnTo>
                  <a:pt x="0" y="0"/>
                </a:lnTo>
                <a:lnTo>
                  <a:pt x="285" y="0"/>
                </a:lnTo>
                <a:lnTo>
                  <a:pt x="285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8" name="Freeform 49">
            <a:extLst>
              <a:ext uri="{FF2B5EF4-FFF2-40B4-BE49-F238E27FC236}">
                <a16:creationId xmlns:a16="http://schemas.microsoft.com/office/drawing/2014/main" id="{AEC7DB1B-70A9-BAE5-5DB1-36A36CCA74C4}"/>
              </a:ext>
            </a:extLst>
          </p:cNvPr>
          <p:cNvSpPr>
            <a:spLocks/>
          </p:cNvSpPr>
          <p:nvPr/>
        </p:nvSpPr>
        <p:spPr bwMode="auto">
          <a:xfrm>
            <a:off x="3973679" y="3026810"/>
            <a:ext cx="450815" cy="225494"/>
          </a:xfrm>
          <a:custGeom>
            <a:avLst/>
            <a:gdLst>
              <a:gd name="T0" fmla="*/ 0 w 284"/>
              <a:gd name="T1" fmla="*/ 2147483646 h 142"/>
              <a:gd name="T2" fmla="*/ 0 w 284"/>
              <a:gd name="T3" fmla="*/ 0 h 142"/>
              <a:gd name="T4" fmla="*/ 2147483646 w 284"/>
              <a:gd name="T5" fmla="*/ 0 h 142"/>
              <a:gd name="T6" fmla="*/ 2147483646 w 284"/>
              <a:gd name="T7" fmla="*/ 2147483646 h 142"/>
              <a:gd name="T8" fmla="*/ 0 w 284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2"/>
              <a:gd name="T17" fmla="*/ 284 w 284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2">
                <a:moveTo>
                  <a:pt x="0" y="141"/>
                </a:moveTo>
                <a:lnTo>
                  <a:pt x="0" y="0"/>
                </a:lnTo>
                <a:lnTo>
                  <a:pt x="283" y="0"/>
                </a:lnTo>
                <a:lnTo>
                  <a:pt x="283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9" name="Freeform 50">
            <a:extLst>
              <a:ext uri="{FF2B5EF4-FFF2-40B4-BE49-F238E27FC236}">
                <a16:creationId xmlns:a16="http://schemas.microsoft.com/office/drawing/2014/main" id="{D6B10350-0F53-CB4A-81CC-4D0380485A44}"/>
              </a:ext>
            </a:extLst>
          </p:cNvPr>
          <p:cNvSpPr>
            <a:spLocks/>
          </p:cNvSpPr>
          <p:nvPr/>
        </p:nvSpPr>
        <p:spPr bwMode="auto">
          <a:xfrm>
            <a:off x="5886469" y="3026810"/>
            <a:ext cx="452403" cy="225494"/>
          </a:xfrm>
          <a:custGeom>
            <a:avLst/>
            <a:gdLst>
              <a:gd name="T0" fmla="*/ 0 w 285"/>
              <a:gd name="T1" fmla="*/ 2147483646 h 142"/>
              <a:gd name="T2" fmla="*/ 0 w 285"/>
              <a:gd name="T3" fmla="*/ 0 h 142"/>
              <a:gd name="T4" fmla="*/ 2147483646 w 285"/>
              <a:gd name="T5" fmla="*/ 0 h 142"/>
              <a:gd name="T6" fmla="*/ 2147483646 w 285"/>
              <a:gd name="T7" fmla="*/ 2147483646 h 142"/>
              <a:gd name="T8" fmla="*/ 0 w 285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142"/>
              <a:gd name="T17" fmla="*/ 285 w 285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142">
                <a:moveTo>
                  <a:pt x="0" y="141"/>
                </a:moveTo>
                <a:lnTo>
                  <a:pt x="0" y="0"/>
                </a:lnTo>
                <a:lnTo>
                  <a:pt x="284" y="0"/>
                </a:lnTo>
                <a:lnTo>
                  <a:pt x="284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0" name="Freeform 51">
            <a:extLst>
              <a:ext uri="{FF2B5EF4-FFF2-40B4-BE49-F238E27FC236}">
                <a16:creationId xmlns:a16="http://schemas.microsoft.com/office/drawing/2014/main" id="{80F21D90-B1E0-C5F6-57FC-A5F41317F8B4}"/>
              </a:ext>
            </a:extLst>
          </p:cNvPr>
          <p:cNvSpPr>
            <a:spLocks/>
          </p:cNvSpPr>
          <p:nvPr/>
        </p:nvSpPr>
        <p:spPr bwMode="auto">
          <a:xfrm>
            <a:off x="7800847" y="3026810"/>
            <a:ext cx="450815" cy="225494"/>
          </a:xfrm>
          <a:custGeom>
            <a:avLst/>
            <a:gdLst>
              <a:gd name="T0" fmla="*/ 0 w 284"/>
              <a:gd name="T1" fmla="*/ 2147483646 h 142"/>
              <a:gd name="T2" fmla="*/ 0 w 284"/>
              <a:gd name="T3" fmla="*/ 0 h 142"/>
              <a:gd name="T4" fmla="*/ 2147483646 w 284"/>
              <a:gd name="T5" fmla="*/ 0 h 142"/>
              <a:gd name="T6" fmla="*/ 2147483646 w 284"/>
              <a:gd name="T7" fmla="*/ 2147483646 h 142"/>
              <a:gd name="T8" fmla="*/ 0 w 284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2"/>
              <a:gd name="T17" fmla="*/ 284 w 284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2">
                <a:moveTo>
                  <a:pt x="0" y="141"/>
                </a:moveTo>
                <a:lnTo>
                  <a:pt x="0" y="0"/>
                </a:lnTo>
                <a:lnTo>
                  <a:pt x="283" y="0"/>
                </a:lnTo>
                <a:lnTo>
                  <a:pt x="283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1" name="Freeform 52">
            <a:extLst>
              <a:ext uri="{FF2B5EF4-FFF2-40B4-BE49-F238E27FC236}">
                <a16:creationId xmlns:a16="http://schemas.microsoft.com/office/drawing/2014/main" id="{BCCD1684-51D3-392D-5E56-8C1D45CC8563}"/>
              </a:ext>
            </a:extLst>
          </p:cNvPr>
          <p:cNvSpPr>
            <a:spLocks/>
          </p:cNvSpPr>
          <p:nvPr/>
        </p:nvSpPr>
        <p:spPr bwMode="auto">
          <a:xfrm>
            <a:off x="6902391" y="2351914"/>
            <a:ext cx="450815" cy="225494"/>
          </a:xfrm>
          <a:custGeom>
            <a:avLst/>
            <a:gdLst>
              <a:gd name="T0" fmla="*/ 0 w 284"/>
              <a:gd name="T1" fmla="*/ 2147483646 h 142"/>
              <a:gd name="T2" fmla="*/ 0 w 284"/>
              <a:gd name="T3" fmla="*/ 0 h 142"/>
              <a:gd name="T4" fmla="*/ 2147483646 w 284"/>
              <a:gd name="T5" fmla="*/ 0 h 142"/>
              <a:gd name="T6" fmla="*/ 2147483646 w 284"/>
              <a:gd name="T7" fmla="*/ 2147483646 h 142"/>
              <a:gd name="T8" fmla="*/ 0 w 284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2"/>
              <a:gd name="T17" fmla="*/ 284 w 284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2">
                <a:moveTo>
                  <a:pt x="0" y="141"/>
                </a:moveTo>
                <a:lnTo>
                  <a:pt x="0" y="0"/>
                </a:lnTo>
                <a:lnTo>
                  <a:pt x="283" y="0"/>
                </a:lnTo>
                <a:lnTo>
                  <a:pt x="283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2" name="Freeform 53">
            <a:extLst>
              <a:ext uri="{FF2B5EF4-FFF2-40B4-BE49-F238E27FC236}">
                <a16:creationId xmlns:a16="http://schemas.microsoft.com/office/drawing/2014/main" id="{F8CC4902-F5C7-CBD3-AD94-A2BAAF73DE81}"/>
              </a:ext>
            </a:extLst>
          </p:cNvPr>
          <p:cNvSpPr>
            <a:spLocks/>
          </p:cNvSpPr>
          <p:nvPr/>
        </p:nvSpPr>
        <p:spPr bwMode="auto">
          <a:xfrm>
            <a:off x="3070460" y="2351914"/>
            <a:ext cx="453990" cy="225494"/>
          </a:xfrm>
          <a:custGeom>
            <a:avLst/>
            <a:gdLst>
              <a:gd name="T0" fmla="*/ 0 w 286"/>
              <a:gd name="T1" fmla="*/ 2147483646 h 142"/>
              <a:gd name="T2" fmla="*/ 0 w 286"/>
              <a:gd name="T3" fmla="*/ 0 h 142"/>
              <a:gd name="T4" fmla="*/ 2147483646 w 286"/>
              <a:gd name="T5" fmla="*/ 0 h 142"/>
              <a:gd name="T6" fmla="*/ 2147483646 w 286"/>
              <a:gd name="T7" fmla="*/ 2147483646 h 142"/>
              <a:gd name="T8" fmla="*/ 0 w 28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142"/>
              <a:gd name="T17" fmla="*/ 286 w 28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142">
                <a:moveTo>
                  <a:pt x="0" y="141"/>
                </a:moveTo>
                <a:lnTo>
                  <a:pt x="0" y="0"/>
                </a:lnTo>
                <a:lnTo>
                  <a:pt x="285" y="0"/>
                </a:lnTo>
                <a:lnTo>
                  <a:pt x="285" y="141"/>
                </a:lnTo>
                <a:lnTo>
                  <a:pt x="0" y="1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3" name="Freeform 54">
            <a:extLst>
              <a:ext uri="{FF2B5EF4-FFF2-40B4-BE49-F238E27FC236}">
                <a16:creationId xmlns:a16="http://schemas.microsoft.com/office/drawing/2014/main" id="{5141C2F7-424B-9F53-21B5-F3417D42A9AE}"/>
              </a:ext>
            </a:extLst>
          </p:cNvPr>
          <p:cNvSpPr>
            <a:spLocks/>
          </p:cNvSpPr>
          <p:nvPr/>
        </p:nvSpPr>
        <p:spPr bwMode="auto">
          <a:xfrm>
            <a:off x="4873722" y="1564272"/>
            <a:ext cx="450815" cy="227083"/>
          </a:xfrm>
          <a:custGeom>
            <a:avLst/>
            <a:gdLst>
              <a:gd name="T0" fmla="*/ 0 w 284"/>
              <a:gd name="T1" fmla="*/ 2147483646 h 143"/>
              <a:gd name="T2" fmla="*/ 0 w 284"/>
              <a:gd name="T3" fmla="*/ 0 h 143"/>
              <a:gd name="T4" fmla="*/ 2147483646 w 284"/>
              <a:gd name="T5" fmla="*/ 0 h 143"/>
              <a:gd name="T6" fmla="*/ 2147483646 w 284"/>
              <a:gd name="T7" fmla="*/ 2147483646 h 143"/>
              <a:gd name="T8" fmla="*/ 0 w 284"/>
              <a:gd name="T9" fmla="*/ 2147483646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143"/>
              <a:gd name="T17" fmla="*/ 284 w 284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143">
                <a:moveTo>
                  <a:pt x="0" y="142"/>
                </a:moveTo>
                <a:lnTo>
                  <a:pt x="0" y="0"/>
                </a:lnTo>
                <a:lnTo>
                  <a:pt x="283" y="0"/>
                </a:lnTo>
                <a:lnTo>
                  <a:pt x="283" y="142"/>
                </a:lnTo>
                <a:lnTo>
                  <a:pt x="0" y="1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4" name="Freeform 55">
            <a:extLst>
              <a:ext uri="{FF2B5EF4-FFF2-40B4-BE49-F238E27FC236}">
                <a16:creationId xmlns:a16="http://schemas.microsoft.com/office/drawing/2014/main" id="{9658E7BA-DEF5-C1EE-2971-AA3F2C9EF3DE}"/>
              </a:ext>
            </a:extLst>
          </p:cNvPr>
          <p:cNvSpPr>
            <a:spLocks/>
          </p:cNvSpPr>
          <p:nvPr/>
        </p:nvSpPr>
        <p:spPr bwMode="auto">
          <a:xfrm>
            <a:off x="3522864" y="1789767"/>
            <a:ext cx="1465150" cy="563736"/>
          </a:xfrm>
          <a:custGeom>
            <a:avLst/>
            <a:gdLst>
              <a:gd name="T0" fmla="*/ 2147483646 w 923"/>
              <a:gd name="T1" fmla="*/ 0 h 355"/>
              <a:gd name="T2" fmla="*/ 0 w 923"/>
              <a:gd name="T3" fmla="*/ 2147483646 h 355"/>
              <a:gd name="T4" fmla="*/ 2147483646 w 923"/>
              <a:gd name="T5" fmla="*/ 0 h 355"/>
              <a:gd name="T6" fmla="*/ 0 60000 65536"/>
              <a:gd name="T7" fmla="*/ 0 60000 65536"/>
              <a:gd name="T8" fmla="*/ 0 60000 65536"/>
              <a:gd name="T9" fmla="*/ 0 w 923"/>
              <a:gd name="T10" fmla="*/ 0 h 355"/>
              <a:gd name="T11" fmla="*/ 923 w 923"/>
              <a:gd name="T12" fmla="*/ 355 h 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3" h="355">
                <a:moveTo>
                  <a:pt x="922" y="0"/>
                </a:moveTo>
                <a:lnTo>
                  <a:pt x="0" y="354"/>
                </a:lnTo>
                <a:lnTo>
                  <a:pt x="92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5" name="Freeform 56">
            <a:extLst>
              <a:ext uri="{FF2B5EF4-FFF2-40B4-BE49-F238E27FC236}">
                <a16:creationId xmlns:a16="http://schemas.microsoft.com/office/drawing/2014/main" id="{7D977470-03BE-CA2F-1C01-92A78C2E8430}"/>
              </a:ext>
            </a:extLst>
          </p:cNvPr>
          <p:cNvSpPr>
            <a:spLocks/>
          </p:cNvSpPr>
          <p:nvPr/>
        </p:nvSpPr>
        <p:spPr bwMode="auto">
          <a:xfrm>
            <a:off x="3522864" y="2283631"/>
            <a:ext cx="115878" cy="69871"/>
          </a:xfrm>
          <a:custGeom>
            <a:avLst/>
            <a:gdLst>
              <a:gd name="T0" fmla="*/ 2147483646 w 73"/>
              <a:gd name="T1" fmla="*/ 2147483646 h 44"/>
              <a:gd name="T2" fmla="*/ 0 w 73"/>
              <a:gd name="T3" fmla="*/ 2147483646 h 44"/>
              <a:gd name="T4" fmla="*/ 2147483646 w 73"/>
              <a:gd name="T5" fmla="*/ 0 h 44"/>
              <a:gd name="T6" fmla="*/ 2147483646 w 73"/>
              <a:gd name="T7" fmla="*/ 2147483646 h 44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44"/>
              <a:gd name="T14" fmla="*/ 73 w 73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44">
                <a:moveTo>
                  <a:pt x="72" y="34"/>
                </a:moveTo>
                <a:lnTo>
                  <a:pt x="0" y="43"/>
                </a:lnTo>
                <a:lnTo>
                  <a:pt x="59" y="0"/>
                </a:lnTo>
                <a:lnTo>
                  <a:pt x="72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6" name="Freeform 57">
            <a:extLst>
              <a:ext uri="{FF2B5EF4-FFF2-40B4-BE49-F238E27FC236}">
                <a16:creationId xmlns:a16="http://schemas.microsoft.com/office/drawing/2014/main" id="{A05FC90F-C196-7E99-024E-760BBD68C024}"/>
              </a:ext>
            </a:extLst>
          </p:cNvPr>
          <p:cNvSpPr>
            <a:spLocks/>
          </p:cNvSpPr>
          <p:nvPr/>
        </p:nvSpPr>
        <p:spPr bwMode="auto">
          <a:xfrm>
            <a:off x="5099130" y="1789767"/>
            <a:ext cx="1588" cy="449401"/>
          </a:xfrm>
          <a:custGeom>
            <a:avLst/>
            <a:gdLst>
              <a:gd name="T0" fmla="*/ 0 w 1"/>
              <a:gd name="T1" fmla="*/ 0 h 283"/>
              <a:gd name="T2" fmla="*/ 0 w 1"/>
              <a:gd name="T3" fmla="*/ 2147483646 h 283"/>
              <a:gd name="T4" fmla="*/ 0 w 1"/>
              <a:gd name="T5" fmla="*/ 0 h 283"/>
              <a:gd name="T6" fmla="*/ 0 60000 65536"/>
              <a:gd name="T7" fmla="*/ 0 60000 65536"/>
              <a:gd name="T8" fmla="*/ 0 60000 65536"/>
              <a:gd name="T9" fmla="*/ 0 w 1"/>
              <a:gd name="T10" fmla="*/ 0 h 283"/>
              <a:gd name="T11" fmla="*/ 1 w 1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83">
                <a:moveTo>
                  <a:pt x="0" y="0"/>
                </a:moveTo>
                <a:lnTo>
                  <a:pt x="0" y="28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7" name="Freeform 58">
            <a:extLst>
              <a:ext uri="{FF2B5EF4-FFF2-40B4-BE49-F238E27FC236}">
                <a16:creationId xmlns:a16="http://schemas.microsoft.com/office/drawing/2014/main" id="{E1BA5198-1E04-A26E-DBC4-1B0695C2D50D}"/>
              </a:ext>
            </a:extLst>
          </p:cNvPr>
          <p:cNvSpPr>
            <a:spLocks/>
          </p:cNvSpPr>
          <p:nvPr/>
        </p:nvSpPr>
        <p:spPr bwMode="auto">
          <a:xfrm>
            <a:off x="5068970" y="2126420"/>
            <a:ext cx="60320" cy="112748"/>
          </a:xfrm>
          <a:custGeom>
            <a:avLst/>
            <a:gdLst>
              <a:gd name="T0" fmla="*/ 2147483646 w 38"/>
              <a:gd name="T1" fmla="*/ 0 h 71"/>
              <a:gd name="T2" fmla="*/ 2147483646 w 38"/>
              <a:gd name="T3" fmla="*/ 2147483646 h 71"/>
              <a:gd name="T4" fmla="*/ 0 w 38"/>
              <a:gd name="T5" fmla="*/ 0 h 71"/>
              <a:gd name="T6" fmla="*/ 2147483646 w 38"/>
              <a:gd name="T7" fmla="*/ 0 h 71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71"/>
              <a:gd name="T14" fmla="*/ 38 w 38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71">
                <a:moveTo>
                  <a:pt x="37" y="0"/>
                </a:moveTo>
                <a:lnTo>
                  <a:pt x="19" y="70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8" name="Freeform 59">
            <a:extLst>
              <a:ext uri="{FF2B5EF4-FFF2-40B4-BE49-F238E27FC236}">
                <a16:creationId xmlns:a16="http://schemas.microsoft.com/office/drawing/2014/main" id="{6CD16C4A-A63B-9ABB-DD0B-45A3E44ECCBB}"/>
              </a:ext>
            </a:extLst>
          </p:cNvPr>
          <p:cNvSpPr>
            <a:spLocks/>
          </p:cNvSpPr>
          <p:nvPr/>
        </p:nvSpPr>
        <p:spPr bwMode="auto">
          <a:xfrm>
            <a:off x="5210246" y="1789767"/>
            <a:ext cx="1693733" cy="563736"/>
          </a:xfrm>
          <a:custGeom>
            <a:avLst/>
            <a:gdLst>
              <a:gd name="T0" fmla="*/ 0 w 1067"/>
              <a:gd name="T1" fmla="*/ 0 h 355"/>
              <a:gd name="T2" fmla="*/ 2147483646 w 1067"/>
              <a:gd name="T3" fmla="*/ 2147483646 h 355"/>
              <a:gd name="T4" fmla="*/ 0 w 1067"/>
              <a:gd name="T5" fmla="*/ 0 h 355"/>
              <a:gd name="T6" fmla="*/ 0 60000 65536"/>
              <a:gd name="T7" fmla="*/ 0 60000 65536"/>
              <a:gd name="T8" fmla="*/ 0 60000 65536"/>
              <a:gd name="T9" fmla="*/ 0 w 1067"/>
              <a:gd name="T10" fmla="*/ 0 h 355"/>
              <a:gd name="T11" fmla="*/ 1067 w 1067"/>
              <a:gd name="T12" fmla="*/ 355 h 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7" h="355">
                <a:moveTo>
                  <a:pt x="0" y="0"/>
                </a:moveTo>
                <a:lnTo>
                  <a:pt x="1066" y="3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9" name="Freeform 60">
            <a:extLst>
              <a:ext uri="{FF2B5EF4-FFF2-40B4-BE49-F238E27FC236}">
                <a16:creationId xmlns:a16="http://schemas.microsoft.com/office/drawing/2014/main" id="{3ECF4ACB-CFFE-7E2B-3754-AA5DF3DD1950}"/>
              </a:ext>
            </a:extLst>
          </p:cNvPr>
          <p:cNvSpPr>
            <a:spLocks/>
          </p:cNvSpPr>
          <p:nvPr/>
        </p:nvSpPr>
        <p:spPr bwMode="auto">
          <a:xfrm>
            <a:off x="6783338" y="2286807"/>
            <a:ext cx="120641" cy="66696"/>
          </a:xfrm>
          <a:custGeom>
            <a:avLst/>
            <a:gdLst>
              <a:gd name="T0" fmla="*/ 2147483646 w 76"/>
              <a:gd name="T1" fmla="*/ 0 h 42"/>
              <a:gd name="T2" fmla="*/ 2147483646 w 76"/>
              <a:gd name="T3" fmla="*/ 2147483646 h 42"/>
              <a:gd name="T4" fmla="*/ 0 w 76"/>
              <a:gd name="T5" fmla="*/ 2147483646 h 42"/>
              <a:gd name="T6" fmla="*/ 2147483646 w 76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42"/>
              <a:gd name="T14" fmla="*/ 76 w 76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42">
                <a:moveTo>
                  <a:pt x="12" y="0"/>
                </a:moveTo>
                <a:lnTo>
                  <a:pt x="75" y="41"/>
                </a:lnTo>
                <a:lnTo>
                  <a:pt x="0" y="35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0" name="Freeform 61">
            <a:extLst>
              <a:ext uri="{FF2B5EF4-FFF2-40B4-BE49-F238E27FC236}">
                <a16:creationId xmlns:a16="http://schemas.microsoft.com/office/drawing/2014/main" id="{8BE934DC-22A5-BF77-38FA-DF9A56090756}"/>
              </a:ext>
            </a:extLst>
          </p:cNvPr>
          <p:cNvSpPr>
            <a:spLocks/>
          </p:cNvSpPr>
          <p:nvPr/>
        </p:nvSpPr>
        <p:spPr bwMode="auto">
          <a:xfrm>
            <a:off x="2510116" y="2575821"/>
            <a:ext cx="676223" cy="452576"/>
          </a:xfrm>
          <a:custGeom>
            <a:avLst/>
            <a:gdLst>
              <a:gd name="T0" fmla="*/ 2147483646 w 426"/>
              <a:gd name="T1" fmla="*/ 0 h 285"/>
              <a:gd name="T2" fmla="*/ 0 w 426"/>
              <a:gd name="T3" fmla="*/ 2147483646 h 285"/>
              <a:gd name="T4" fmla="*/ 2147483646 w 426"/>
              <a:gd name="T5" fmla="*/ 0 h 285"/>
              <a:gd name="T6" fmla="*/ 0 60000 65536"/>
              <a:gd name="T7" fmla="*/ 0 60000 65536"/>
              <a:gd name="T8" fmla="*/ 0 60000 65536"/>
              <a:gd name="T9" fmla="*/ 0 w 426"/>
              <a:gd name="T10" fmla="*/ 0 h 285"/>
              <a:gd name="T11" fmla="*/ 426 w 426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" h="285">
                <a:moveTo>
                  <a:pt x="425" y="0"/>
                </a:moveTo>
                <a:lnTo>
                  <a:pt x="0" y="284"/>
                </a:lnTo>
                <a:lnTo>
                  <a:pt x="425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1" name="Freeform 62">
            <a:extLst>
              <a:ext uri="{FF2B5EF4-FFF2-40B4-BE49-F238E27FC236}">
                <a16:creationId xmlns:a16="http://schemas.microsoft.com/office/drawing/2014/main" id="{8C06BDA0-AB45-B9AE-8FE1-07120053ACAF}"/>
              </a:ext>
            </a:extLst>
          </p:cNvPr>
          <p:cNvSpPr>
            <a:spLocks/>
          </p:cNvSpPr>
          <p:nvPr/>
        </p:nvSpPr>
        <p:spPr bwMode="auto">
          <a:xfrm>
            <a:off x="2510116" y="2941059"/>
            <a:ext cx="109529" cy="87339"/>
          </a:xfrm>
          <a:custGeom>
            <a:avLst/>
            <a:gdLst>
              <a:gd name="T0" fmla="*/ 2147483646 w 69"/>
              <a:gd name="T1" fmla="*/ 2147483646 h 55"/>
              <a:gd name="T2" fmla="*/ 0 w 69"/>
              <a:gd name="T3" fmla="*/ 2147483646 h 55"/>
              <a:gd name="T4" fmla="*/ 2147483646 w 69"/>
              <a:gd name="T5" fmla="*/ 0 h 55"/>
              <a:gd name="T6" fmla="*/ 2147483646 w 69"/>
              <a:gd name="T7" fmla="*/ 2147483646 h 55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55"/>
              <a:gd name="T14" fmla="*/ 69 w 69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55">
                <a:moveTo>
                  <a:pt x="68" y="29"/>
                </a:moveTo>
                <a:lnTo>
                  <a:pt x="0" y="54"/>
                </a:lnTo>
                <a:lnTo>
                  <a:pt x="49" y="0"/>
                </a:lnTo>
                <a:lnTo>
                  <a:pt x="68" y="2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2" name="Freeform 63">
            <a:extLst>
              <a:ext uri="{FF2B5EF4-FFF2-40B4-BE49-F238E27FC236}">
                <a16:creationId xmlns:a16="http://schemas.microsoft.com/office/drawing/2014/main" id="{2A391C49-E871-C0FA-4D03-31D90CE8DB3C}"/>
              </a:ext>
            </a:extLst>
          </p:cNvPr>
          <p:cNvSpPr>
            <a:spLocks/>
          </p:cNvSpPr>
          <p:nvPr/>
        </p:nvSpPr>
        <p:spPr bwMode="auto">
          <a:xfrm>
            <a:off x="3410159" y="2575821"/>
            <a:ext cx="565107" cy="452576"/>
          </a:xfrm>
          <a:custGeom>
            <a:avLst/>
            <a:gdLst>
              <a:gd name="T0" fmla="*/ 0 w 356"/>
              <a:gd name="T1" fmla="*/ 0 h 285"/>
              <a:gd name="T2" fmla="*/ 2147483646 w 356"/>
              <a:gd name="T3" fmla="*/ 2147483646 h 285"/>
              <a:gd name="T4" fmla="*/ 0 w 356"/>
              <a:gd name="T5" fmla="*/ 0 h 285"/>
              <a:gd name="T6" fmla="*/ 0 60000 65536"/>
              <a:gd name="T7" fmla="*/ 0 60000 65536"/>
              <a:gd name="T8" fmla="*/ 0 60000 65536"/>
              <a:gd name="T9" fmla="*/ 0 w 356"/>
              <a:gd name="T10" fmla="*/ 0 h 285"/>
              <a:gd name="T11" fmla="*/ 356 w 356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285">
                <a:moveTo>
                  <a:pt x="0" y="0"/>
                </a:moveTo>
                <a:lnTo>
                  <a:pt x="355" y="28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3" name="Freeform 64">
            <a:extLst>
              <a:ext uri="{FF2B5EF4-FFF2-40B4-BE49-F238E27FC236}">
                <a16:creationId xmlns:a16="http://schemas.microsoft.com/office/drawing/2014/main" id="{9F30886C-8F5B-36D0-2C15-D44E9BBA7894}"/>
              </a:ext>
            </a:extLst>
          </p:cNvPr>
          <p:cNvSpPr>
            <a:spLocks/>
          </p:cNvSpPr>
          <p:nvPr/>
        </p:nvSpPr>
        <p:spPr bwMode="auto">
          <a:xfrm>
            <a:off x="3867324" y="2934707"/>
            <a:ext cx="107942" cy="93691"/>
          </a:xfrm>
          <a:custGeom>
            <a:avLst/>
            <a:gdLst>
              <a:gd name="T0" fmla="*/ 2147483646 w 68"/>
              <a:gd name="T1" fmla="*/ 0 h 59"/>
              <a:gd name="T2" fmla="*/ 2147483646 w 68"/>
              <a:gd name="T3" fmla="*/ 2147483646 h 59"/>
              <a:gd name="T4" fmla="*/ 0 w 68"/>
              <a:gd name="T5" fmla="*/ 2147483646 h 59"/>
              <a:gd name="T6" fmla="*/ 2147483646 w 68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59"/>
              <a:gd name="T14" fmla="*/ 68 w 68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59">
                <a:moveTo>
                  <a:pt x="22" y="0"/>
                </a:moveTo>
                <a:lnTo>
                  <a:pt x="67" y="58"/>
                </a:lnTo>
                <a:lnTo>
                  <a:pt x="0" y="27"/>
                </a:lnTo>
                <a:lnTo>
                  <a:pt x="2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4" name="Freeform 65">
            <a:extLst>
              <a:ext uri="{FF2B5EF4-FFF2-40B4-BE49-F238E27FC236}">
                <a16:creationId xmlns:a16="http://schemas.microsoft.com/office/drawing/2014/main" id="{F725EB6C-3A8D-F2EC-E989-FC9E5C7BD4C5}"/>
              </a:ext>
            </a:extLst>
          </p:cNvPr>
          <p:cNvSpPr>
            <a:spLocks/>
          </p:cNvSpPr>
          <p:nvPr/>
        </p:nvSpPr>
        <p:spPr bwMode="auto">
          <a:xfrm>
            <a:off x="3297456" y="2575821"/>
            <a:ext cx="1587" cy="338241"/>
          </a:xfrm>
          <a:custGeom>
            <a:avLst/>
            <a:gdLst>
              <a:gd name="T0" fmla="*/ 0 w 1"/>
              <a:gd name="T1" fmla="*/ 0 h 213"/>
              <a:gd name="T2" fmla="*/ 0 w 1"/>
              <a:gd name="T3" fmla="*/ 2147483646 h 213"/>
              <a:gd name="T4" fmla="*/ 0 w 1"/>
              <a:gd name="T5" fmla="*/ 0 h 213"/>
              <a:gd name="T6" fmla="*/ 0 60000 65536"/>
              <a:gd name="T7" fmla="*/ 0 60000 65536"/>
              <a:gd name="T8" fmla="*/ 0 60000 65536"/>
              <a:gd name="T9" fmla="*/ 0 w 1"/>
              <a:gd name="T10" fmla="*/ 0 h 213"/>
              <a:gd name="T11" fmla="*/ 1 w 1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13">
                <a:moveTo>
                  <a:pt x="0" y="0"/>
                </a:moveTo>
                <a:lnTo>
                  <a:pt x="0" y="21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5" name="Freeform 66">
            <a:extLst>
              <a:ext uri="{FF2B5EF4-FFF2-40B4-BE49-F238E27FC236}">
                <a16:creationId xmlns:a16="http://schemas.microsoft.com/office/drawing/2014/main" id="{A8C10578-AC93-ED76-ED16-E77452643B72}"/>
              </a:ext>
            </a:extLst>
          </p:cNvPr>
          <p:cNvSpPr>
            <a:spLocks/>
          </p:cNvSpPr>
          <p:nvPr/>
        </p:nvSpPr>
        <p:spPr bwMode="auto">
          <a:xfrm>
            <a:off x="3268883" y="2799727"/>
            <a:ext cx="58732" cy="114335"/>
          </a:xfrm>
          <a:custGeom>
            <a:avLst/>
            <a:gdLst>
              <a:gd name="T0" fmla="*/ 2147483646 w 37"/>
              <a:gd name="T1" fmla="*/ 0 h 72"/>
              <a:gd name="T2" fmla="*/ 2147483646 w 37"/>
              <a:gd name="T3" fmla="*/ 2147483646 h 72"/>
              <a:gd name="T4" fmla="*/ 0 w 37"/>
              <a:gd name="T5" fmla="*/ 0 h 72"/>
              <a:gd name="T6" fmla="*/ 2147483646 w 37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2"/>
              <a:gd name="T14" fmla="*/ 37 w 3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2">
                <a:moveTo>
                  <a:pt x="36" y="0"/>
                </a:moveTo>
                <a:lnTo>
                  <a:pt x="18" y="71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6" name="Freeform 67">
            <a:extLst>
              <a:ext uri="{FF2B5EF4-FFF2-40B4-BE49-F238E27FC236}">
                <a16:creationId xmlns:a16="http://schemas.microsoft.com/office/drawing/2014/main" id="{3CC4BA88-8AB2-B019-DA3B-46750674EAD0}"/>
              </a:ext>
            </a:extLst>
          </p:cNvPr>
          <p:cNvSpPr>
            <a:spLocks/>
          </p:cNvSpPr>
          <p:nvPr/>
        </p:nvSpPr>
        <p:spPr bwMode="auto">
          <a:xfrm>
            <a:off x="6337285" y="2575821"/>
            <a:ext cx="677811" cy="452576"/>
          </a:xfrm>
          <a:custGeom>
            <a:avLst/>
            <a:gdLst>
              <a:gd name="T0" fmla="*/ 2147483646 w 427"/>
              <a:gd name="T1" fmla="*/ 0 h 285"/>
              <a:gd name="T2" fmla="*/ 0 w 427"/>
              <a:gd name="T3" fmla="*/ 2147483646 h 285"/>
              <a:gd name="T4" fmla="*/ 2147483646 w 427"/>
              <a:gd name="T5" fmla="*/ 0 h 285"/>
              <a:gd name="T6" fmla="*/ 0 60000 65536"/>
              <a:gd name="T7" fmla="*/ 0 60000 65536"/>
              <a:gd name="T8" fmla="*/ 0 60000 65536"/>
              <a:gd name="T9" fmla="*/ 0 w 427"/>
              <a:gd name="T10" fmla="*/ 0 h 285"/>
              <a:gd name="T11" fmla="*/ 427 w 427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285">
                <a:moveTo>
                  <a:pt x="426" y="0"/>
                </a:moveTo>
                <a:lnTo>
                  <a:pt x="0" y="284"/>
                </a:lnTo>
                <a:lnTo>
                  <a:pt x="42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7" name="Freeform 68">
            <a:extLst>
              <a:ext uri="{FF2B5EF4-FFF2-40B4-BE49-F238E27FC236}">
                <a16:creationId xmlns:a16="http://schemas.microsoft.com/office/drawing/2014/main" id="{25B9FD1C-113A-ED08-7524-FAD2A0CB0378}"/>
              </a:ext>
            </a:extLst>
          </p:cNvPr>
          <p:cNvSpPr>
            <a:spLocks/>
          </p:cNvSpPr>
          <p:nvPr/>
        </p:nvSpPr>
        <p:spPr bwMode="auto">
          <a:xfrm>
            <a:off x="6337285" y="2941059"/>
            <a:ext cx="111116" cy="87339"/>
          </a:xfrm>
          <a:custGeom>
            <a:avLst/>
            <a:gdLst>
              <a:gd name="T0" fmla="*/ 2147483646 w 70"/>
              <a:gd name="T1" fmla="*/ 2147483646 h 55"/>
              <a:gd name="T2" fmla="*/ 0 w 70"/>
              <a:gd name="T3" fmla="*/ 2147483646 h 55"/>
              <a:gd name="T4" fmla="*/ 2147483646 w 70"/>
              <a:gd name="T5" fmla="*/ 0 h 55"/>
              <a:gd name="T6" fmla="*/ 2147483646 w 70"/>
              <a:gd name="T7" fmla="*/ 2147483646 h 55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55"/>
              <a:gd name="T14" fmla="*/ 70 w 70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55">
                <a:moveTo>
                  <a:pt x="69" y="29"/>
                </a:moveTo>
                <a:lnTo>
                  <a:pt x="0" y="54"/>
                </a:lnTo>
                <a:lnTo>
                  <a:pt x="49" y="0"/>
                </a:lnTo>
                <a:lnTo>
                  <a:pt x="69" y="2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8" name="Freeform 69">
            <a:extLst>
              <a:ext uri="{FF2B5EF4-FFF2-40B4-BE49-F238E27FC236}">
                <a16:creationId xmlns:a16="http://schemas.microsoft.com/office/drawing/2014/main" id="{93CBFFDD-66DF-DA20-585C-EC548D7A048A}"/>
              </a:ext>
            </a:extLst>
          </p:cNvPr>
          <p:cNvSpPr>
            <a:spLocks/>
          </p:cNvSpPr>
          <p:nvPr/>
        </p:nvSpPr>
        <p:spPr bwMode="auto">
          <a:xfrm>
            <a:off x="7238915" y="2575821"/>
            <a:ext cx="563520" cy="452576"/>
          </a:xfrm>
          <a:custGeom>
            <a:avLst/>
            <a:gdLst>
              <a:gd name="T0" fmla="*/ 0 w 355"/>
              <a:gd name="T1" fmla="*/ 0 h 285"/>
              <a:gd name="T2" fmla="*/ 2147483646 w 355"/>
              <a:gd name="T3" fmla="*/ 2147483646 h 285"/>
              <a:gd name="T4" fmla="*/ 0 w 355"/>
              <a:gd name="T5" fmla="*/ 0 h 285"/>
              <a:gd name="T6" fmla="*/ 0 60000 65536"/>
              <a:gd name="T7" fmla="*/ 0 60000 65536"/>
              <a:gd name="T8" fmla="*/ 0 60000 65536"/>
              <a:gd name="T9" fmla="*/ 0 w 355"/>
              <a:gd name="T10" fmla="*/ 0 h 285"/>
              <a:gd name="T11" fmla="*/ 355 w 355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285">
                <a:moveTo>
                  <a:pt x="0" y="0"/>
                </a:moveTo>
                <a:lnTo>
                  <a:pt x="354" y="28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49" name="Freeform 70">
            <a:extLst>
              <a:ext uri="{FF2B5EF4-FFF2-40B4-BE49-F238E27FC236}">
                <a16:creationId xmlns:a16="http://schemas.microsoft.com/office/drawing/2014/main" id="{E735B526-4767-FE64-61DE-AA41F5DD678E}"/>
              </a:ext>
            </a:extLst>
          </p:cNvPr>
          <p:cNvSpPr>
            <a:spLocks/>
          </p:cNvSpPr>
          <p:nvPr/>
        </p:nvSpPr>
        <p:spPr bwMode="auto">
          <a:xfrm>
            <a:off x="7697668" y="2934707"/>
            <a:ext cx="104767" cy="93691"/>
          </a:xfrm>
          <a:custGeom>
            <a:avLst/>
            <a:gdLst>
              <a:gd name="T0" fmla="*/ 2147483646 w 66"/>
              <a:gd name="T1" fmla="*/ 0 h 59"/>
              <a:gd name="T2" fmla="*/ 2147483646 w 66"/>
              <a:gd name="T3" fmla="*/ 2147483646 h 59"/>
              <a:gd name="T4" fmla="*/ 0 w 66"/>
              <a:gd name="T5" fmla="*/ 2147483646 h 59"/>
              <a:gd name="T6" fmla="*/ 2147483646 w 66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59"/>
              <a:gd name="T14" fmla="*/ 66 w 66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59">
                <a:moveTo>
                  <a:pt x="21" y="0"/>
                </a:moveTo>
                <a:lnTo>
                  <a:pt x="65" y="58"/>
                </a:lnTo>
                <a:lnTo>
                  <a:pt x="0" y="27"/>
                </a:lnTo>
                <a:lnTo>
                  <a:pt x="2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0" name="Freeform 71">
            <a:extLst>
              <a:ext uri="{FF2B5EF4-FFF2-40B4-BE49-F238E27FC236}">
                <a16:creationId xmlns:a16="http://schemas.microsoft.com/office/drawing/2014/main" id="{3DA63138-E8C3-8DE0-E364-E487C187293B}"/>
              </a:ext>
            </a:extLst>
          </p:cNvPr>
          <p:cNvSpPr>
            <a:spLocks/>
          </p:cNvSpPr>
          <p:nvPr/>
        </p:nvSpPr>
        <p:spPr bwMode="auto">
          <a:xfrm>
            <a:off x="7126212" y="2575821"/>
            <a:ext cx="1587" cy="338241"/>
          </a:xfrm>
          <a:custGeom>
            <a:avLst/>
            <a:gdLst>
              <a:gd name="T0" fmla="*/ 0 w 1"/>
              <a:gd name="T1" fmla="*/ 0 h 213"/>
              <a:gd name="T2" fmla="*/ 0 w 1"/>
              <a:gd name="T3" fmla="*/ 2147483646 h 213"/>
              <a:gd name="T4" fmla="*/ 0 w 1"/>
              <a:gd name="T5" fmla="*/ 0 h 213"/>
              <a:gd name="T6" fmla="*/ 0 60000 65536"/>
              <a:gd name="T7" fmla="*/ 0 60000 65536"/>
              <a:gd name="T8" fmla="*/ 0 60000 65536"/>
              <a:gd name="T9" fmla="*/ 0 w 1"/>
              <a:gd name="T10" fmla="*/ 0 h 213"/>
              <a:gd name="T11" fmla="*/ 1 w 1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13">
                <a:moveTo>
                  <a:pt x="0" y="0"/>
                </a:moveTo>
                <a:lnTo>
                  <a:pt x="0" y="21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1" name="Freeform 72">
            <a:extLst>
              <a:ext uri="{FF2B5EF4-FFF2-40B4-BE49-F238E27FC236}">
                <a16:creationId xmlns:a16="http://schemas.microsoft.com/office/drawing/2014/main" id="{A2A3B1CD-8167-E0D0-E630-BB908D424873}"/>
              </a:ext>
            </a:extLst>
          </p:cNvPr>
          <p:cNvSpPr>
            <a:spLocks/>
          </p:cNvSpPr>
          <p:nvPr/>
        </p:nvSpPr>
        <p:spPr bwMode="auto">
          <a:xfrm>
            <a:off x="7097639" y="2799727"/>
            <a:ext cx="58732" cy="114335"/>
          </a:xfrm>
          <a:custGeom>
            <a:avLst/>
            <a:gdLst>
              <a:gd name="T0" fmla="*/ 2147483646 w 37"/>
              <a:gd name="T1" fmla="*/ 0 h 72"/>
              <a:gd name="T2" fmla="*/ 2147483646 w 37"/>
              <a:gd name="T3" fmla="*/ 2147483646 h 72"/>
              <a:gd name="T4" fmla="*/ 0 w 37"/>
              <a:gd name="T5" fmla="*/ 0 h 72"/>
              <a:gd name="T6" fmla="*/ 2147483646 w 37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2"/>
              <a:gd name="T14" fmla="*/ 37 w 3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2">
                <a:moveTo>
                  <a:pt x="36" y="0"/>
                </a:moveTo>
                <a:lnTo>
                  <a:pt x="18" y="71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2" name="Freeform 73">
            <a:extLst>
              <a:ext uri="{FF2B5EF4-FFF2-40B4-BE49-F238E27FC236}">
                <a16:creationId xmlns:a16="http://schemas.microsoft.com/office/drawing/2014/main" id="{4C983D89-4391-6672-5694-22741FDB75C1}"/>
              </a:ext>
            </a:extLst>
          </p:cNvPr>
          <p:cNvSpPr>
            <a:spLocks/>
          </p:cNvSpPr>
          <p:nvPr/>
        </p:nvSpPr>
        <p:spPr bwMode="auto">
          <a:xfrm>
            <a:off x="2057713" y="3250716"/>
            <a:ext cx="114291" cy="339830"/>
          </a:xfrm>
          <a:custGeom>
            <a:avLst/>
            <a:gdLst>
              <a:gd name="T0" fmla="*/ 2147483646 w 72"/>
              <a:gd name="T1" fmla="*/ 0 h 214"/>
              <a:gd name="T2" fmla="*/ 0 w 72"/>
              <a:gd name="T3" fmla="*/ 2147483646 h 214"/>
              <a:gd name="T4" fmla="*/ 2147483646 w 72"/>
              <a:gd name="T5" fmla="*/ 0 h 214"/>
              <a:gd name="T6" fmla="*/ 0 60000 65536"/>
              <a:gd name="T7" fmla="*/ 0 60000 65536"/>
              <a:gd name="T8" fmla="*/ 0 60000 65536"/>
              <a:gd name="T9" fmla="*/ 0 w 72"/>
              <a:gd name="T10" fmla="*/ 0 h 214"/>
              <a:gd name="T11" fmla="*/ 72 w 7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14">
                <a:moveTo>
                  <a:pt x="71" y="0"/>
                </a:moveTo>
                <a:lnTo>
                  <a:pt x="0" y="213"/>
                </a:lnTo>
                <a:lnTo>
                  <a:pt x="7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3" name="Freeform 74">
            <a:extLst>
              <a:ext uri="{FF2B5EF4-FFF2-40B4-BE49-F238E27FC236}">
                <a16:creationId xmlns:a16="http://schemas.microsoft.com/office/drawing/2014/main" id="{D568E633-8D7D-115A-E785-03F139658087}"/>
              </a:ext>
            </a:extLst>
          </p:cNvPr>
          <p:cNvSpPr>
            <a:spLocks/>
          </p:cNvSpPr>
          <p:nvPr/>
        </p:nvSpPr>
        <p:spPr bwMode="auto">
          <a:xfrm>
            <a:off x="2057713" y="3473034"/>
            <a:ext cx="65083" cy="117511"/>
          </a:xfrm>
          <a:custGeom>
            <a:avLst/>
            <a:gdLst>
              <a:gd name="T0" fmla="*/ 2147483646 w 41"/>
              <a:gd name="T1" fmla="*/ 2147483646 h 74"/>
              <a:gd name="T2" fmla="*/ 0 w 41"/>
              <a:gd name="T3" fmla="*/ 2147483646 h 74"/>
              <a:gd name="T4" fmla="*/ 2147483646 w 41"/>
              <a:gd name="T5" fmla="*/ 0 h 74"/>
              <a:gd name="T6" fmla="*/ 2147483646 w 41"/>
              <a:gd name="T7" fmla="*/ 2147483646 h 74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74"/>
              <a:gd name="T14" fmla="*/ 41 w 41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74">
                <a:moveTo>
                  <a:pt x="40" y="10"/>
                </a:moveTo>
                <a:lnTo>
                  <a:pt x="0" y="73"/>
                </a:lnTo>
                <a:lnTo>
                  <a:pt x="6" y="0"/>
                </a:lnTo>
                <a:lnTo>
                  <a:pt x="40" y="1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4" name="Freeform 75">
            <a:extLst>
              <a:ext uri="{FF2B5EF4-FFF2-40B4-BE49-F238E27FC236}">
                <a16:creationId xmlns:a16="http://schemas.microsoft.com/office/drawing/2014/main" id="{1F327B04-3A7B-79DB-36D8-77D40BED3E92}"/>
              </a:ext>
            </a:extLst>
          </p:cNvPr>
          <p:cNvSpPr>
            <a:spLocks/>
          </p:cNvSpPr>
          <p:nvPr/>
        </p:nvSpPr>
        <p:spPr bwMode="auto">
          <a:xfrm>
            <a:off x="2395825" y="3250716"/>
            <a:ext cx="115878" cy="339830"/>
          </a:xfrm>
          <a:custGeom>
            <a:avLst/>
            <a:gdLst>
              <a:gd name="T0" fmla="*/ 0 w 73"/>
              <a:gd name="T1" fmla="*/ 0 h 214"/>
              <a:gd name="T2" fmla="*/ 2147483646 w 73"/>
              <a:gd name="T3" fmla="*/ 2147483646 h 214"/>
              <a:gd name="T4" fmla="*/ 0 w 73"/>
              <a:gd name="T5" fmla="*/ 0 h 214"/>
              <a:gd name="T6" fmla="*/ 0 60000 65536"/>
              <a:gd name="T7" fmla="*/ 0 60000 65536"/>
              <a:gd name="T8" fmla="*/ 0 60000 65536"/>
              <a:gd name="T9" fmla="*/ 0 w 73"/>
              <a:gd name="T10" fmla="*/ 0 h 214"/>
              <a:gd name="T11" fmla="*/ 73 w 73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" h="214">
                <a:moveTo>
                  <a:pt x="0" y="0"/>
                </a:moveTo>
                <a:lnTo>
                  <a:pt x="72" y="21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5" name="Freeform 76">
            <a:extLst>
              <a:ext uri="{FF2B5EF4-FFF2-40B4-BE49-F238E27FC236}">
                <a16:creationId xmlns:a16="http://schemas.microsoft.com/office/drawing/2014/main" id="{AA836DDE-9EAA-F154-23F6-A79E9598EBB6}"/>
              </a:ext>
            </a:extLst>
          </p:cNvPr>
          <p:cNvSpPr>
            <a:spLocks/>
          </p:cNvSpPr>
          <p:nvPr/>
        </p:nvSpPr>
        <p:spPr bwMode="auto">
          <a:xfrm>
            <a:off x="2446621" y="3473034"/>
            <a:ext cx="65082" cy="117511"/>
          </a:xfrm>
          <a:custGeom>
            <a:avLst/>
            <a:gdLst>
              <a:gd name="T0" fmla="*/ 2147483646 w 41"/>
              <a:gd name="T1" fmla="*/ 0 h 74"/>
              <a:gd name="T2" fmla="*/ 2147483646 w 41"/>
              <a:gd name="T3" fmla="*/ 2147483646 h 74"/>
              <a:gd name="T4" fmla="*/ 0 w 41"/>
              <a:gd name="T5" fmla="*/ 2147483646 h 74"/>
              <a:gd name="T6" fmla="*/ 2147483646 w 41"/>
              <a:gd name="T7" fmla="*/ 0 h 74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74"/>
              <a:gd name="T14" fmla="*/ 41 w 41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74">
                <a:moveTo>
                  <a:pt x="33" y="0"/>
                </a:moveTo>
                <a:lnTo>
                  <a:pt x="40" y="73"/>
                </a:lnTo>
                <a:lnTo>
                  <a:pt x="0" y="10"/>
                </a:lnTo>
                <a:lnTo>
                  <a:pt x="3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6" name="Freeform 77">
            <a:extLst>
              <a:ext uri="{FF2B5EF4-FFF2-40B4-BE49-F238E27FC236}">
                <a16:creationId xmlns:a16="http://schemas.microsoft.com/office/drawing/2014/main" id="{CB791447-AB8E-38EA-ACFE-40C335DA7DC2}"/>
              </a:ext>
            </a:extLst>
          </p:cNvPr>
          <p:cNvSpPr>
            <a:spLocks/>
          </p:cNvSpPr>
          <p:nvPr/>
        </p:nvSpPr>
        <p:spPr bwMode="auto">
          <a:xfrm>
            <a:off x="2281534" y="3250716"/>
            <a:ext cx="1587" cy="225494"/>
          </a:xfrm>
          <a:custGeom>
            <a:avLst/>
            <a:gdLst>
              <a:gd name="T0" fmla="*/ 0 w 1"/>
              <a:gd name="T1" fmla="*/ 0 h 142"/>
              <a:gd name="T2" fmla="*/ 0 w 1"/>
              <a:gd name="T3" fmla="*/ 2147483646 h 142"/>
              <a:gd name="T4" fmla="*/ 0 w 1"/>
              <a:gd name="T5" fmla="*/ 0 h 142"/>
              <a:gd name="T6" fmla="*/ 0 60000 65536"/>
              <a:gd name="T7" fmla="*/ 0 60000 65536"/>
              <a:gd name="T8" fmla="*/ 0 60000 65536"/>
              <a:gd name="T9" fmla="*/ 0 w 1"/>
              <a:gd name="T10" fmla="*/ 0 h 142"/>
              <a:gd name="T11" fmla="*/ 1 w 1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42">
                <a:moveTo>
                  <a:pt x="0" y="0"/>
                </a:move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7" name="Freeform 78">
            <a:extLst>
              <a:ext uri="{FF2B5EF4-FFF2-40B4-BE49-F238E27FC236}">
                <a16:creationId xmlns:a16="http://schemas.microsoft.com/office/drawing/2014/main" id="{5BC43402-4F3C-A8E1-1EA1-0BEDF437CD97}"/>
              </a:ext>
            </a:extLst>
          </p:cNvPr>
          <p:cNvSpPr>
            <a:spLocks/>
          </p:cNvSpPr>
          <p:nvPr/>
        </p:nvSpPr>
        <p:spPr bwMode="auto">
          <a:xfrm>
            <a:off x="2254548" y="3361875"/>
            <a:ext cx="58733" cy="114335"/>
          </a:xfrm>
          <a:custGeom>
            <a:avLst/>
            <a:gdLst>
              <a:gd name="T0" fmla="*/ 2147483646 w 37"/>
              <a:gd name="T1" fmla="*/ 0 h 72"/>
              <a:gd name="T2" fmla="*/ 2147483646 w 37"/>
              <a:gd name="T3" fmla="*/ 2147483646 h 72"/>
              <a:gd name="T4" fmla="*/ 0 w 37"/>
              <a:gd name="T5" fmla="*/ 0 h 72"/>
              <a:gd name="T6" fmla="*/ 2147483646 w 37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2"/>
              <a:gd name="T14" fmla="*/ 37 w 3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2">
                <a:moveTo>
                  <a:pt x="36" y="0"/>
                </a:moveTo>
                <a:lnTo>
                  <a:pt x="17" y="71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8" name="Freeform 79">
            <a:extLst>
              <a:ext uri="{FF2B5EF4-FFF2-40B4-BE49-F238E27FC236}">
                <a16:creationId xmlns:a16="http://schemas.microsoft.com/office/drawing/2014/main" id="{3748769C-7BE7-8E88-8271-4E41A4516E78}"/>
              </a:ext>
            </a:extLst>
          </p:cNvPr>
          <p:cNvSpPr>
            <a:spLocks/>
          </p:cNvSpPr>
          <p:nvPr/>
        </p:nvSpPr>
        <p:spPr bwMode="auto">
          <a:xfrm>
            <a:off x="3973679" y="3250716"/>
            <a:ext cx="114291" cy="339830"/>
          </a:xfrm>
          <a:custGeom>
            <a:avLst/>
            <a:gdLst>
              <a:gd name="T0" fmla="*/ 2147483646 w 72"/>
              <a:gd name="T1" fmla="*/ 0 h 214"/>
              <a:gd name="T2" fmla="*/ 0 w 72"/>
              <a:gd name="T3" fmla="*/ 2147483646 h 214"/>
              <a:gd name="T4" fmla="*/ 2147483646 w 72"/>
              <a:gd name="T5" fmla="*/ 0 h 214"/>
              <a:gd name="T6" fmla="*/ 0 60000 65536"/>
              <a:gd name="T7" fmla="*/ 0 60000 65536"/>
              <a:gd name="T8" fmla="*/ 0 60000 65536"/>
              <a:gd name="T9" fmla="*/ 0 w 72"/>
              <a:gd name="T10" fmla="*/ 0 h 214"/>
              <a:gd name="T11" fmla="*/ 72 w 7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14">
                <a:moveTo>
                  <a:pt x="71" y="0"/>
                </a:moveTo>
                <a:lnTo>
                  <a:pt x="0" y="213"/>
                </a:lnTo>
                <a:lnTo>
                  <a:pt x="7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59" name="Freeform 80">
            <a:extLst>
              <a:ext uri="{FF2B5EF4-FFF2-40B4-BE49-F238E27FC236}">
                <a16:creationId xmlns:a16="http://schemas.microsoft.com/office/drawing/2014/main" id="{A8B86F63-D5BC-A48F-832F-B0B71F787EEC}"/>
              </a:ext>
            </a:extLst>
          </p:cNvPr>
          <p:cNvSpPr>
            <a:spLocks/>
          </p:cNvSpPr>
          <p:nvPr/>
        </p:nvSpPr>
        <p:spPr bwMode="auto">
          <a:xfrm>
            <a:off x="3973679" y="3473034"/>
            <a:ext cx="61907" cy="117511"/>
          </a:xfrm>
          <a:custGeom>
            <a:avLst/>
            <a:gdLst>
              <a:gd name="T0" fmla="*/ 2147483646 w 39"/>
              <a:gd name="T1" fmla="*/ 2147483646 h 74"/>
              <a:gd name="T2" fmla="*/ 0 w 39"/>
              <a:gd name="T3" fmla="*/ 2147483646 h 74"/>
              <a:gd name="T4" fmla="*/ 2147483646 w 39"/>
              <a:gd name="T5" fmla="*/ 0 h 74"/>
              <a:gd name="T6" fmla="*/ 2147483646 w 39"/>
              <a:gd name="T7" fmla="*/ 2147483646 h 74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74"/>
              <a:gd name="T14" fmla="*/ 39 w 39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74">
                <a:moveTo>
                  <a:pt x="38" y="10"/>
                </a:moveTo>
                <a:lnTo>
                  <a:pt x="0" y="73"/>
                </a:lnTo>
                <a:lnTo>
                  <a:pt x="5" y="0"/>
                </a:lnTo>
                <a:lnTo>
                  <a:pt x="38" y="1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0" name="Freeform 81">
            <a:extLst>
              <a:ext uri="{FF2B5EF4-FFF2-40B4-BE49-F238E27FC236}">
                <a16:creationId xmlns:a16="http://schemas.microsoft.com/office/drawing/2014/main" id="{025D368A-F1DE-D3D9-92CD-EF8D15C8D98D}"/>
              </a:ext>
            </a:extLst>
          </p:cNvPr>
          <p:cNvSpPr>
            <a:spLocks/>
          </p:cNvSpPr>
          <p:nvPr/>
        </p:nvSpPr>
        <p:spPr bwMode="auto">
          <a:xfrm>
            <a:off x="4310203" y="3250716"/>
            <a:ext cx="114291" cy="339830"/>
          </a:xfrm>
          <a:custGeom>
            <a:avLst/>
            <a:gdLst>
              <a:gd name="T0" fmla="*/ 0 w 72"/>
              <a:gd name="T1" fmla="*/ 0 h 214"/>
              <a:gd name="T2" fmla="*/ 2147483646 w 72"/>
              <a:gd name="T3" fmla="*/ 2147483646 h 214"/>
              <a:gd name="T4" fmla="*/ 0 w 72"/>
              <a:gd name="T5" fmla="*/ 0 h 214"/>
              <a:gd name="T6" fmla="*/ 0 60000 65536"/>
              <a:gd name="T7" fmla="*/ 0 60000 65536"/>
              <a:gd name="T8" fmla="*/ 0 60000 65536"/>
              <a:gd name="T9" fmla="*/ 0 w 72"/>
              <a:gd name="T10" fmla="*/ 0 h 214"/>
              <a:gd name="T11" fmla="*/ 72 w 7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14">
                <a:moveTo>
                  <a:pt x="0" y="0"/>
                </a:moveTo>
                <a:lnTo>
                  <a:pt x="71" y="21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1" name="Freeform 82">
            <a:extLst>
              <a:ext uri="{FF2B5EF4-FFF2-40B4-BE49-F238E27FC236}">
                <a16:creationId xmlns:a16="http://schemas.microsoft.com/office/drawing/2014/main" id="{679B47E6-0625-9155-C138-6515B1233D07}"/>
              </a:ext>
            </a:extLst>
          </p:cNvPr>
          <p:cNvSpPr>
            <a:spLocks/>
          </p:cNvSpPr>
          <p:nvPr/>
        </p:nvSpPr>
        <p:spPr bwMode="auto">
          <a:xfrm>
            <a:off x="4360999" y="3473034"/>
            <a:ext cx="63495" cy="117511"/>
          </a:xfrm>
          <a:custGeom>
            <a:avLst/>
            <a:gdLst>
              <a:gd name="T0" fmla="*/ 2147483646 w 40"/>
              <a:gd name="T1" fmla="*/ 0 h 74"/>
              <a:gd name="T2" fmla="*/ 2147483646 w 40"/>
              <a:gd name="T3" fmla="*/ 2147483646 h 74"/>
              <a:gd name="T4" fmla="*/ 0 w 40"/>
              <a:gd name="T5" fmla="*/ 2147483646 h 74"/>
              <a:gd name="T6" fmla="*/ 2147483646 w 40"/>
              <a:gd name="T7" fmla="*/ 0 h 74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74"/>
              <a:gd name="T14" fmla="*/ 40 w 40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74">
                <a:moveTo>
                  <a:pt x="33" y="0"/>
                </a:moveTo>
                <a:lnTo>
                  <a:pt x="39" y="73"/>
                </a:lnTo>
                <a:lnTo>
                  <a:pt x="0" y="10"/>
                </a:lnTo>
                <a:lnTo>
                  <a:pt x="3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2" name="Freeform 83">
            <a:extLst>
              <a:ext uri="{FF2B5EF4-FFF2-40B4-BE49-F238E27FC236}">
                <a16:creationId xmlns:a16="http://schemas.microsoft.com/office/drawing/2014/main" id="{5B6F6297-1E22-2608-67DA-562A4B08224E}"/>
              </a:ext>
            </a:extLst>
          </p:cNvPr>
          <p:cNvSpPr>
            <a:spLocks/>
          </p:cNvSpPr>
          <p:nvPr/>
        </p:nvSpPr>
        <p:spPr bwMode="auto">
          <a:xfrm>
            <a:off x="4197499" y="3250716"/>
            <a:ext cx="1588" cy="225494"/>
          </a:xfrm>
          <a:custGeom>
            <a:avLst/>
            <a:gdLst>
              <a:gd name="T0" fmla="*/ 0 w 1"/>
              <a:gd name="T1" fmla="*/ 0 h 142"/>
              <a:gd name="T2" fmla="*/ 0 w 1"/>
              <a:gd name="T3" fmla="*/ 2147483646 h 142"/>
              <a:gd name="T4" fmla="*/ 0 w 1"/>
              <a:gd name="T5" fmla="*/ 0 h 142"/>
              <a:gd name="T6" fmla="*/ 0 60000 65536"/>
              <a:gd name="T7" fmla="*/ 0 60000 65536"/>
              <a:gd name="T8" fmla="*/ 0 60000 65536"/>
              <a:gd name="T9" fmla="*/ 0 w 1"/>
              <a:gd name="T10" fmla="*/ 0 h 142"/>
              <a:gd name="T11" fmla="*/ 1 w 1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42">
                <a:moveTo>
                  <a:pt x="0" y="0"/>
                </a:move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3" name="Freeform 84">
            <a:extLst>
              <a:ext uri="{FF2B5EF4-FFF2-40B4-BE49-F238E27FC236}">
                <a16:creationId xmlns:a16="http://schemas.microsoft.com/office/drawing/2014/main" id="{4514A6D8-97BB-2DA7-E11E-C72735F642A5}"/>
              </a:ext>
            </a:extLst>
          </p:cNvPr>
          <p:cNvSpPr>
            <a:spLocks/>
          </p:cNvSpPr>
          <p:nvPr/>
        </p:nvSpPr>
        <p:spPr bwMode="auto">
          <a:xfrm>
            <a:off x="4168926" y="3361875"/>
            <a:ext cx="58733" cy="114335"/>
          </a:xfrm>
          <a:custGeom>
            <a:avLst/>
            <a:gdLst>
              <a:gd name="T0" fmla="*/ 2147483646 w 37"/>
              <a:gd name="T1" fmla="*/ 0 h 72"/>
              <a:gd name="T2" fmla="*/ 2147483646 w 37"/>
              <a:gd name="T3" fmla="*/ 2147483646 h 72"/>
              <a:gd name="T4" fmla="*/ 0 w 37"/>
              <a:gd name="T5" fmla="*/ 0 h 72"/>
              <a:gd name="T6" fmla="*/ 2147483646 w 37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2"/>
              <a:gd name="T14" fmla="*/ 37 w 3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2">
                <a:moveTo>
                  <a:pt x="36" y="0"/>
                </a:moveTo>
                <a:lnTo>
                  <a:pt x="18" y="71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4" name="Freeform 85">
            <a:extLst>
              <a:ext uri="{FF2B5EF4-FFF2-40B4-BE49-F238E27FC236}">
                <a16:creationId xmlns:a16="http://schemas.microsoft.com/office/drawing/2014/main" id="{574A44B7-E5CF-C416-5CF1-E2329E7BAC3E}"/>
              </a:ext>
            </a:extLst>
          </p:cNvPr>
          <p:cNvSpPr>
            <a:spLocks/>
          </p:cNvSpPr>
          <p:nvPr/>
        </p:nvSpPr>
        <p:spPr bwMode="auto">
          <a:xfrm>
            <a:off x="5886469" y="3250716"/>
            <a:ext cx="114291" cy="339830"/>
          </a:xfrm>
          <a:custGeom>
            <a:avLst/>
            <a:gdLst>
              <a:gd name="T0" fmla="*/ 2147483646 w 72"/>
              <a:gd name="T1" fmla="*/ 0 h 214"/>
              <a:gd name="T2" fmla="*/ 0 w 72"/>
              <a:gd name="T3" fmla="*/ 2147483646 h 214"/>
              <a:gd name="T4" fmla="*/ 2147483646 w 72"/>
              <a:gd name="T5" fmla="*/ 0 h 214"/>
              <a:gd name="T6" fmla="*/ 0 60000 65536"/>
              <a:gd name="T7" fmla="*/ 0 60000 65536"/>
              <a:gd name="T8" fmla="*/ 0 60000 65536"/>
              <a:gd name="T9" fmla="*/ 0 w 72"/>
              <a:gd name="T10" fmla="*/ 0 h 214"/>
              <a:gd name="T11" fmla="*/ 72 w 7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14">
                <a:moveTo>
                  <a:pt x="71" y="0"/>
                </a:moveTo>
                <a:lnTo>
                  <a:pt x="0" y="213"/>
                </a:lnTo>
                <a:lnTo>
                  <a:pt x="7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5" name="Freeform 86">
            <a:extLst>
              <a:ext uri="{FF2B5EF4-FFF2-40B4-BE49-F238E27FC236}">
                <a16:creationId xmlns:a16="http://schemas.microsoft.com/office/drawing/2014/main" id="{E807C3C5-AE1D-3637-FC56-7C10F8D105AC}"/>
              </a:ext>
            </a:extLst>
          </p:cNvPr>
          <p:cNvSpPr>
            <a:spLocks/>
          </p:cNvSpPr>
          <p:nvPr/>
        </p:nvSpPr>
        <p:spPr bwMode="auto">
          <a:xfrm>
            <a:off x="5886469" y="3473034"/>
            <a:ext cx="63495" cy="117511"/>
          </a:xfrm>
          <a:custGeom>
            <a:avLst/>
            <a:gdLst>
              <a:gd name="T0" fmla="*/ 2147483646 w 40"/>
              <a:gd name="T1" fmla="*/ 2147483646 h 74"/>
              <a:gd name="T2" fmla="*/ 0 w 40"/>
              <a:gd name="T3" fmla="*/ 2147483646 h 74"/>
              <a:gd name="T4" fmla="*/ 2147483646 w 40"/>
              <a:gd name="T5" fmla="*/ 0 h 74"/>
              <a:gd name="T6" fmla="*/ 2147483646 w 40"/>
              <a:gd name="T7" fmla="*/ 2147483646 h 74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74"/>
              <a:gd name="T14" fmla="*/ 40 w 40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74">
                <a:moveTo>
                  <a:pt x="39" y="10"/>
                </a:moveTo>
                <a:lnTo>
                  <a:pt x="0" y="73"/>
                </a:lnTo>
                <a:lnTo>
                  <a:pt x="6" y="0"/>
                </a:lnTo>
                <a:lnTo>
                  <a:pt x="39" y="1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6" name="Freeform 87">
            <a:extLst>
              <a:ext uri="{FF2B5EF4-FFF2-40B4-BE49-F238E27FC236}">
                <a16:creationId xmlns:a16="http://schemas.microsoft.com/office/drawing/2014/main" id="{6C6F1B5D-8ED2-95F4-F699-7E57F3AC68CD}"/>
              </a:ext>
            </a:extLst>
          </p:cNvPr>
          <p:cNvSpPr>
            <a:spLocks/>
          </p:cNvSpPr>
          <p:nvPr/>
        </p:nvSpPr>
        <p:spPr bwMode="auto">
          <a:xfrm>
            <a:off x="6224581" y="3250716"/>
            <a:ext cx="114291" cy="339830"/>
          </a:xfrm>
          <a:custGeom>
            <a:avLst/>
            <a:gdLst>
              <a:gd name="T0" fmla="*/ 0 w 72"/>
              <a:gd name="T1" fmla="*/ 0 h 214"/>
              <a:gd name="T2" fmla="*/ 2147483646 w 72"/>
              <a:gd name="T3" fmla="*/ 2147483646 h 214"/>
              <a:gd name="T4" fmla="*/ 0 w 72"/>
              <a:gd name="T5" fmla="*/ 0 h 214"/>
              <a:gd name="T6" fmla="*/ 0 60000 65536"/>
              <a:gd name="T7" fmla="*/ 0 60000 65536"/>
              <a:gd name="T8" fmla="*/ 0 60000 65536"/>
              <a:gd name="T9" fmla="*/ 0 w 72"/>
              <a:gd name="T10" fmla="*/ 0 h 214"/>
              <a:gd name="T11" fmla="*/ 72 w 7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14">
                <a:moveTo>
                  <a:pt x="0" y="0"/>
                </a:moveTo>
                <a:lnTo>
                  <a:pt x="71" y="21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7" name="Freeform 88">
            <a:extLst>
              <a:ext uri="{FF2B5EF4-FFF2-40B4-BE49-F238E27FC236}">
                <a16:creationId xmlns:a16="http://schemas.microsoft.com/office/drawing/2014/main" id="{7C3B1864-ECA3-ED67-A803-DE9DB2D494AF}"/>
              </a:ext>
            </a:extLst>
          </p:cNvPr>
          <p:cNvSpPr>
            <a:spLocks/>
          </p:cNvSpPr>
          <p:nvPr/>
        </p:nvSpPr>
        <p:spPr bwMode="auto">
          <a:xfrm>
            <a:off x="6275377" y="3473034"/>
            <a:ext cx="63495" cy="117511"/>
          </a:xfrm>
          <a:custGeom>
            <a:avLst/>
            <a:gdLst>
              <a:gd name="T0" fmla="*/ 2147483646 w 40"/>
              <a:gd name="T1" fmla="*/ 0 h 74"/>
              <a:gd name="T2" fmla="*/ 2147483646 w 40"/>
              <a:gd name="T3" fmla="*/ 2147483646 h 74"/>
              <a:gd name="T4" fmla="*/ 0 w 40"/>
              <a:gd name="T5" fmla="*/ 2147483646 h 74"/>
              <a:gd name="T6" fmla="*/ 2147483646 w 40"/>
              <a:gd name="T7" fmla="*/ 0 h 74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74"/>
              <a:gd name="T14" fmla="*/ 40 w 40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74">
                <a:moveTo>
                  <a:pt x="33" y="0"/>
                </a:moveTo>
                <a:lnTo>
                  <a:pt x="39" y="73"/>
                </a:lnTo>
                <a:lnTo>
                  <a:pt x="0" y="10"/>
                </a:lnTo>
                <a:lnTo>
                  <a:pt x="3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8" name="Freeform 89">
            <a:extLst>
              <a:ext uri="{FF2B5EF4-FFF2-40B4-BE49-F238E27FC236}">
                <a16:creationId xmlns:a16="http://schemas.microsoft.com/office/drawing/2014/main" id="{F6D61E94-25A4-8BE5-81C0-320FA31E66E5}"/>
              </a:ext>
            </a:extLst>
          </p:cNvPr>
          <p:cNvSpPr>
            <a:spLocks/>
          </p:cNvSpPr>
          <p:nvPr/>
        </p:nvSpPr>
        <p:spPr bwMode="auto">
          <a:xfrm>
            <a:off x="6113465" y="3250716"/>
            <a:ext cx="1587" cy="225494"/>
          </a:xfrm>
          <a:custGeom>
            <a:avLst/>
            <a:gdLst>
              <a:gd name="T0" fmla="*/ 0 w 1"/>
              <a:gd name="T1" fmla="*/ 0 h 142"/>
              <a:gd name="T2" fmla="*/ 0 w 1"/>
              <a:gd name="T3" fmla="*/ 2147483646 h 142"/>
              <a:gd name="T4" fmla="*/ 0 w 1"/>
              <a:gd name="T5" fmla="*/ 0 h 142"/>
              <a:gd name="T6" fmla="*/ 0 60000 65536"/>
              <a:gd name="T7" fmla="*/ 0 60000 65536"/>
              <a:gd name="T8" fmla="*/ 0 60000 65536"/>
              <a:gd name="T9" fmla="*/ 0 w 1"/>
              <a:gd name="T10" fmla="*/ 0 h 142"/>
              <a:gd name="T11" fmla="*/ 1 w 1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42">
                <a:moveTo>
                  <a:pt x="0" y="0"/>
                </a:move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69" name="Freeform 90">
            <a:extLst>
              <a:ext uri="{FF2B5EF4-FFF2-40B4-BE49-F238E27FC236}">
                <a16:creationId xmlns:a16="http://schemas.microsoft.com/office/drawing/2014/main" id="{DFB2E7BD-B7B1-B07C-CB1F-678166D7785C}"/>
              </a:ext>
            </a:extLst>
          </p:cNvPr>
          <p:cNvSpPr>
            <a:spLocks/>
          </p:cNvSpPr>
          <p:nvPr/>
        </p:nvSpPr>
        <p:spPr bwMode="auto">
          <a:xfrm>
            <a:off x="6083304" y="3361875"/>
            <a:ext cx="58733" cy="114335"/>
          </a:xfrm>
          <a:custGeom>
            <a:avLst/>
            <a:gdLst>
              <a:gd name="T0" fmla="*/ 2147483646 w 37"/>
              <a:gd name="T1" fmla="*/ 0 h 72"/>
              <a:gd name="T2" fmla="*/ 2147483646 w 37"/>
              <a:gd name="T3" fmla="*/ 2147483646 h 72"/>
              <a:gd name="T4" fmla="*/ 0 w 37"/>
              <a:gd name="T5" fmla="*/ 0 h 72"/>
              <a:gd name="T6" fmla="*/ 2147483646 w 37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2"/>
              <a:gd name="T14" fmla="*/ 37 w 3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2">
                <a:moveTo>
                  <a:pt x="36" y="0"/>
                </a:moveTo>
                <a:lnTo>
                  <a:pt x="19" y="71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0" name="Freeform 91">
            <a:extLst>
              <a:ext uri="{FF2B5EF4-FFF2-40B4-BE49-F238E27FC236}">
                <a16:creationId xmlns:a16="http://schemas.microsoft.com/office/drawing/2014/main" id="{42B0EA5A-9D54-B919-F835-F48913036107}"/>
              </a:ext>
            </a:extLst>
          </p:cNvPr>
          <p:cNvSpPr>
            <a:spLocks/>
          </p:cNvSpPr>
          <p:nvPr/>
        </p:nvSpPr>
        <p:spPr bwMode="auto">
          <a:xfrm>
            <a:off x="7800847" y="3250716"/>
            <a:ext cx="115879" cy="339830"/>
          </a:xfrm>
          <a:custGeom>
            <a:avLst/>
            <a:gdLst>
              <a:gd name="T0" fmla="*/ 2147483646 w 73"/>
              <a:gd name="T1" fmla="*/ 0 h 214"/>
              <a:gd name="T2" fmla="*/ 0 w 73"/>
              <a:gd name="T3" fmla="*/ 2147483646 h 214"/>
              <a:gd name="T4" fmla="*/ 2147483646 w 73"/>
              <a:gd name="T5" fmla="*/ 0 h 214"/>
              <a:gd name="T6" fmla="*/ 0 60000 65536"/>
              <a:gd name="T7" fmla="*/ 0 60000 65536"/>
              <a:gd name="T8" fmla="*/ 0 60000 65536"/>
              <a:gd name="T9" fmla="*/ 0 w 73"/>
              <a:gd name="T10" fmla="*/ 0 h 214"/>
              <a:gd name="T11" fmla="*/ 73 w 73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" h="214">
                <a:moveTo>
                  <a:pt x="72" y="0"/>
                </a:moveTo>
                <a:lnTo>
                  <a:pt x="0" y="213"/>
                </a:lnTo>
                <a:lnTo>
                  <a:pt x="7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1" name="Freeform 92">
            <a:extLst>
              <a:ext uri="{FF2B5EF4-FFF2-40B4-BE49-F238E27FC236}">
                <a16:creationId xmlns:a16="http://schemas.microsoft.com/office/drawing/2014/main" id="{2A3A78B2-B39F-217C-792E-F4FD634F0EED}"/>
              </a:ext>
            </a:extLst>
          </p:cNvPr>
          <p:cNvSpPr>
            <a:spLocks/>
          </p:cNvSpPr>
          <p:nvPr/>
        </p:nvSpPr>
        <p:spPr bwMode="auto">
          <a:xfrm>
            <a:off x="7800847" y="3473034"/>
            <a:ext cx="63495" cy="117511"/>
          </a:xfrm>
          <a:custGeom>
            <a:avLst/>
            <a:gdLst>
              <a:gd name="T0" fmla="*/ 2147483646 w 40"/>
              <a:gd name="T1" fmla="*/ 2147483646 h 74"/>
              <a:gd name="T2" fmla="*/ 0 w 40"/>
              <a:gd name="T3" fmla="*/ 2147483646 h 74"/>
              <a:gd name="T4" fmla="*/ 2147483646 w 40"/>
              <a:gd name="T5" fmla="*/ 0 h 74"/>
              <a:gd name="T6" fmla="*/ 2147483646 w 40"/>
              <a:gd name="T7" fmla="*/ 2147483646 h 74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74"/>
              <a:gd name="T14" fmla="*/ 40 w 40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74">
                <a:moveTo>
                  <a:pt x="39" y="10"/>
                </a:moveTo>
                <a:lnTo>
                  <a:pt x="0" y="73"/>
                </a:lnTo>
                <a:lnTo>
                  <a:pt x="6" y="0"/>
                </a:lnTo>
                <a:lnTo>
                  <a:pt x="39" y="1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2" name="Freeform 93">
            <a:extLst>
              <a:ext uri="{FF2B5EF4-FFF2-40B4-BE49-F238E27FC236}">
                <a16:creationId xmlns:a16="http://schemas.microsoft.com/office/drawing/2014/main" id="{0714D5CF-457A-54F3-DEF6-2DBF0B7E9DBA}"/>
              </a:ext>
            </a:extLst>
          </p:cNvPr>
          <p:cNvSpPr>
            <a:spLocks/>
          </p:cNvSpPr>
          <p:nvPr/>
        </p:nvSpPr>
        <p:spPr bwMode="auto">
          <a:xfrm>
            <a:off x="8138959" y="3250716"/>
            <a:ext cx="112703" cy="339830"/>
          </a:xfrm>
          <a:custGeom>
            <a:avLst/>
            <a:gdLst>
              <a:gd name="T0" fmla="*/ 0 w 71"/>
              <a:gd name="T1" fmla="*/ 0 h 214"/>
              <a:gd name="T2" fmla="*/ 2147483646 w 71"/>
              <a:gd name="T3" fmla="*/ 2147483646 h 214"/>
              <a:gd name="T4" fmla="*/ 0 w 71"/>
              <a:gd name="T5" fmla="*/ 0 h 214"/>
              <a:gd name="T6" fmla="*/ 0 60000 65536"/>
              <a:gd name="T7" fmla="*/ 0 60000 65536"/>
              <a:gd name="T8" fmla="*/ 0 60000 65536"/>
              <a:gd name="T9" fmla="*/ 0 w 71"/>
              <a:gd name="T10" fmla="*/ 0 h 214"/>
              <a:gd name="T11" fmla="*/ 71 w 71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" h="214">
                <a:moveTo>
                  <a:pt x="0" y="0"/>
                </a:moveTo>
                <a:lnTo>
                  <a:pt x="70" y="21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3" name="Freeform 94">
            <a:extLst>
              <a:ext uri="{FF2B5EF4-FFF2-40B4-BE49-F238E27FC236}">
                <a16:creationId xmlns:a16="http://schemas.microsoft.com/office/drawing/2014/main" id="{EA934358-E6D0-AE22-F346-9F64A1FA489D}"/>
              </a:ext>
            </a:extLst>
          </p:cNvPr>
          <p:cNvSpPr>
            <a:spLocks/>
          </p:cNvSpPr>
          <p:nvPr/>
        </p:nvSpPr>
        <p:spPr bwMode="auto">
          <a:xfrm>
            <a:off x="8189755" y="3473034"/>
            <a:ext cx="61907" cy="117511"/>
          </a:xfrm>
          <a:custGeom>
            <a:avLst/>
            <a:gdLst>
              <a:gd name="T0" fmla="*/ 2147483646 w 39"/>
              <a:gd name="T1" fmla="*/ 0 h 74"/>
              <a:gd name="T2" fmla="*/ 2147483646 w 39"/>
              <a:gd name="T3" fmla="*/ 2147483646 h 74"/>
              <a:gd name="T4" fmla="*/ 0 w 39"/>
              <a:gd name="T5" fmla="*/ 2147483646 h 74"/>
              <a:gd name="T6" fmla="*/ 2147483646 w 39"/>
              <a:gd name="T7" fmla="*/ 0 h 74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74"/>
              <a:gd name="T14" fmla="*/ 39 w 39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74">
                <a:moveTo>
                  <a:pt x="33" y="0"/>
                </a:moveTo>
                <a:lnTo>
                  <a:pt x="38" y="73"/>
                </a:lnTo>
                <a:lnTo>
                  <a:pt x="0" y="10"/>
                </a:lnTo>
                <a:lnTo>
                  <a:pt x="3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4" name="Freeform 95">
            <a:extLst>
              <a:ext uri="{FF2B5EF4-FFF2-40B4-BE49-F238E27FC236}">
                <a16:creationId xmlns:a16="http://schemas.microsoft.com/office/drawing/2014/main" id="{C3329718-4048-A21C-2115-A8CC72F9A836}"/>
              </a:ext>
            </a:extLst>
          </p:cNvPr>
          <p:cNvSpPr>
            <a:spLocks/>
          </p:cNvSpPr>
          <p:nvPr/>
        </p:nvSpPr>
        <p:spPr bwMode="auto">
          <a:xfrm>
            <a:off x="8027843" y="3250716"/>
            <a:ext cx="1587" cy="225494"/>
          </a:xfrm>
          <a:custGeom>
            <a:avLst/>
            <a:gdLst>
              <a:gd name="T0" fmla="*/ 0 w 1"/>
              <a:gd name="T1" fmla="*/ 0 h 142"/>
              <a:gd name="T2" fmla="*/ 0 w 1"/>
              <a:gd name="T3" fmla="*/ 2147483646 h 142"/>
              <a:gd name="T4" fmla="*/ 0 w 1"/>
              <a:gd name="T5" fmla="*/ 0 h 142"/>
              <a:gd name="T6" fmla="*/ 0 60000 65536"/>
              <a:gd name="T7" fmla="*/ 0 60000 65536"/>
              <a:gd name="T8" fmla="*/ 0 60000 65536"/>
              <a:gd name="T9" fmla="*/ 0 w 1"/>
              <a:gd name="T10" fmla="*/ 0 h 142"/>
              <a:gd name="T11" fmla="*/ 1 w 1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42">
                <a:moveTo>
                  <a:pt x="0" y="0"/>
                </a:move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5" name="Freeform 96">
            <a:extLst>
              <a:ext uri="{FF2B5EF4-FFF2-40B4-BE49-F238E27FC236}">
                <a16:creationId xmlns:a16="http://schemas.microsoft.com/office/drawing/2014/main" id="{F4014F23-1F18-B242-0003-9DD7D37D2E41}"/>
              </a:ext>
            </a:extLst>
          </p:cNvPr>
          <p:cNvSpPr>
            <a:spLocks/>
          </p:cNvSpPr>
          <p:nvPr/>
        </p:nvSpPr>
        <p:spPr bwMode="auto">
          <a:xfrm>
            <a:off x="7997682" y="3361875"/>
            <a:ext cx="58733" cy="114335"/>
          </a:xfrm>
          <a:custGeom>
            <a:avLst/>
            <a:gdLst>
              <a:gd name="T0" fmla="*/ 2147483646 w 37"/>
              <a:gd name="T1" fmla="*/ 0 h 72"/>
              <a:gd name="T2" fmla="*/ 2147483646 w 37"/>
              <a:gd name="T3" fmla="*/ 2147483646 h 72"/>
              <a:gd name="T4" fmla="*/ 0 w 37"/>
              <a:gd name="T5" fmla="*/ 0 h 72"/>
              <a:gd name="T6" fmla="*/ 2147483646 w 37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2"/>
              <a:gd name="T14" fmla="*/ 37 w 3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2">
                <a:moveTo>
                  <a:pt x="36" y="0"/>
                </a:moveTo>
                <a:lnTo>
                  <a:pt x="19" y="71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6" name="Freeform 97">
            <a:extLst>
              <a:ext uri="{FF2B5EF4-FFF2-40B4-BE49-F238E27FC236}">
                <a16:creationId xmlns:a16="http://schemas.microsoft.com/office/drawing/2014/main" id="{6C75EC17-40DE-336F-9447-A40143A93EA7}"/>
              </a:ext>
            </a:extLst>
          </p:cNvPr>
          <p:cNvSpPr>
            <a:spLocks/>
          </p:cNvSpPr>
          <p:nvPr/>
        </p:nvSpPr>
        <p:spPr bwMode="auto">
          <a:xfrm>
            <a:off x="2129146" y="3687413"/>
            <a:ext cx="57146" cy="28584"/>
          </a:xfrm>
          <a:custGeom>
            <a:avLst/>
            <a:gdLst>
              <a:gd name="T0" fmla="*/ 2147483646 w 36"/>
              <a:gd name="T1" fmla="*/ 2147483646 h 18"/>
              <a:gd name="T2" fmla="*/ 2147483646 w 36"/>
              <a:gd name="T3" fmla="*/ 0 h 18"/>
              <a:gd name="T4" fmla="*/ 0 w 36"/>
              <a:gd name="T5" fmla="*/ 2147483646 h 18"/>
              <a:gd name="T6" fmla="*/ 2147483646 w 36"/>
              <a:gd name="T7" fmla="*/ 2147483646 h 18"/>
              <a:gd name="T8" fmla="*/ 2147483646 w 36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35" y="9"/>
                </a:moveTo>
                <a:lnTo>
                  <a:pt x="18" y="0"/>
                </a:lnTo>
                <a:lnTo>
                  <a:pt x="0" y="9"/>
                </a:lnTo>
                <a:lnTo>
                  <a:pt x="18" y="17"/>
                </a:lnTo>
                <a:lnTo>
                  <a:pt x="35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7" name="Freeform 98">
            <a:extLst>
              <a:ext uri="{FF2B5EF4-FFF2-40B4-BE49-F238E27FC236}">
                <a16:creationId xmlns:a16="http://schemas.microsoft.com/office/drawing/2014/main" id="{008D89C0-CA1C-DFF9-B383-1AFCCCD25A2B}"/>
              </a:ext>
            </a:extLst>
          </p:cNvPr>
          <p:cNvSpPr>
            <a:spLocks/>
          </p:cNvSpPr>
          <p:nvPr/>
        </p:nvSpPr>
        <p:spPr bwMode="auto">
          <a:xfrm>
            <a:off x="2254548" y="3687413"/>
            <a:ext cx="58733" cy="28584"/>
          </a:xfrm>
          <a:custGeom>
            <a:avLst/>
            <a:gdLst>
              <a:gd name="T0" fmla="*/ 2147483646 w 37"/>
              <a:gd name="T1" fmla="*/ 2147483646 h 18"/>
              <a:gd name="T2" fmla="*/ 2147483646 w 37"/>
              <a:gd name="T3" fmla="*/ 0 h 18"/>
              <a:gd name="T4" fmla="*/ 0 w 37"/>
              <a:gd name="T5" fmla="*/ 2147483646 h 18"/>
              <a:gd name="T6" fmla="*/ 2147483646 w 37"/>
              <a:gd name="T7" fmla="*/ 2147483646 h 18"/>
              <a:gd name="T8" fmla="*/ 2147483646 w 37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36" y="9"/>
                </a:moveTo>
                <a:lnTo>
                  <a:pt x="17" y="0"/>
                </a:lnTo>
                <a:lnTo>
                  <a:pt x="0" y="9"/>
                </a:lnTo>
                <a:lnTo>
                  <a:pt x="17" y="17"/>
                </a:lnTo>
                <a:lnTo>
                  <a:pt x="36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8" name="Freeform 99">
            <a:extLst>
              <a:ext uri="{FF2B5EF4-FFF2-40B4-BE49-F238E27FC236}">
                <a16:creationId xmlns:a16="http://schemas.microsoft.com/office/drawing/2014/main" id="{0D316B0C-84AE-6BBE-B1F8-139DECF2F466}"/>
              </a:ext>
            </a:extLst>
          </p:cNvPr>
          <p:cNvSpPr>
            <a:spLocks/>
          </p:cNvSpPr>
          <p:nvPr/>
        </p:nvSpPr>
        <p:spPr bwMode="auto">
          <a:xfrm>
            <a:off x="2381538" y="3687413"/>
            <a:ext cx="58733" cy="28584"/>
          </a:xfrm>
          <a:custGeom>
            <a:avLst/>
            <a:gdLst>
              <a:gd name="T0" fmla="*/ 2147483646 w 37"/>
              <a:gd name="T1" fmla="*/ 2147483646 h 18"/>
              <a:gd name="T2" fmla="*/ 2147483646 w 37"/>
              <a:gd name="T3" fmla="*/ 0 h 18"/>
              <a:gd name="T4" fmla="*/ 0 w 37"/>
              <a:gd name="T5" fmla="*/ 2147483646 h 18"/>
              <a:gd name="T6" fmla="*/ 2147483646 w 37"/>
              <a:gd name="T7" fmla="*/ 2147483646 h 18"/>
              <a:gd name="T8" fmla="*/ 2147483646 w 37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36" y="9"/>
                </a:moveTo>
                <a:lnTo>
                  <a:pt x="18" y="0"/>
                </a:lnTo>
                <a:lnTo>
                  <a:pt x="0" y="9"/>
                </a:lnTo>
                <a:lnTo>
                  <a:pt x="18" y="17"/>
                </a:lnTo>
                <a:lnTo>
                  <a:pt x="36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79" name="Freeform 100">
            <a:extLst>
              <a:ext uri="{FF2B5EF4-FFF2-40B4-BE49-F238E27FC236}">
                <a16:creationId xmlns:a16="http://schemas.microsoft.com/office/drawing/2014/main" id="{FEB4479C-DFED-EF86-70B5-1B5C896CF83C}"/>
              </a:ext>
            </a:extLst>
          </p:cNvPr>
          <p:cNvSpPr>
            <a:spLocks/>
          </p:cNvSpPr>
          <p:nvPr/>
        </p:nvSpPr>
        <p:spPr bwMode="auto">
          <a:xfrm>
            <a:off x="4029237" y="3687413"/>
            <a:ext cx="58733" cy="28584"/>
          </a:xfrm>
          <a:custGeom>
            <a:avLst/>
            <a:gdLst>
              <a:gd name="T0" fmla="*/ 2147483646 w 37"/>
              <a:gd name="T1" fmla="*/ 2147483646 h 18"/>
              <a:gd name="T2" fmla="*/ 2147483646 w 37"/>
              <a:gd name="T3" fmla="*/ 0 h 18"/>
              <a:gd name="T4" fmla="*/ 0 w 37"/>
              <a:gd name="T5" fmla="*/ 2147483646 h 18"/>
              <a:gd name="T6" fmla="*/ 2147483646 w 37"/>
              <a:gd name="T7" fmla="*/ 2147483646 h 18"/>
              <a:gd name="T8" fmla="*/ 2147483646 w 37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36" y="9"/>
                </a:moveTo>
                <a:lnTo>
                  <a:pt x="18" y="0"/>
                </a:lnTo>
                <a:lnTo>
                  <a:pt x="0" y="9"/>
                </a:lnTo>
                <a:lnTo>
                  <a:pt x="18" y="17"/>
                </a:lnTo>
                <a:lnTo>
                  <a:pt x="36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0" name="Freeform 101">
            <a:extLst>
              <a:ext uri="{FF2B5EF4-FFF2-40B4-BE49-F238E27FC236}">
                <a16:creationId xmlns:a16="http://schemas.microsoft.com/office/drawing/2014/main" id="{42D95BCB-32BC-8F71-108C-D4B7149AB71C}"/>
              </a:ext>
            </a:extLst>
          </p:cNvPr>
          <p:cNvSpPr>
            <a:spLocks/>
          </p:cNvSpPr>
          <p:nvPr/>
        </p:nvSpPr>
        <p:spPr bwMode="auto">
          <a:xfrm>
            <a:off x="4156227" y="3687413"/>
            <a:ext cx="55559" cy="28584"/>
          </a:xfrm>
          <a:custGeom>
            <a:avLst/>
            <a:gdLst>
              <a:gd name="T0" fmla="*/ 2147483646 w 35"/>
              <a:gd name="T1" fmla="*/ 2147483646 h 18"/>
              <a:gd name="T2" fmla="*/ 2147483646 w 35"/>
              <a:gd name="T3" fmla="*/ 0 h 18"/>
              <a:gd name="T4" fmla="*/ 0 w 35"/>
              <a:gd name="T5" fmla="*/ 2147483646 h 18"/>
              <a:gd name="T6" fmla="*/ 2147483646 w 35"/>
              <a:gd name="T7" fmla="*/ 2147483646 h 18"/>
              <a:gd name="T8" fmla="*/ 2147483646 w 35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8"/>
              <a:gd name="T17" fmla="*/ 35 w 35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8">
                <a:moveTo>
                  <a:pt x="34" y="9"/>
                </a:moveTo>
                <a:lnTo>
                  <a:pt x="18" y="0"/>
                </a:lnTo>
                <a:lnTo>
                  <a:pt x="0" y="9"/>
                </a:lnTo>
                <a:lnTo>
                  <a:pt x="18" y="17"/>
                </a:lnTo>
                <a:lnTo>
                  <a:pt x="34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1" name="Freeform 102">
            <a:extLst>
              <a:ext uri="{FF2B5EF4-FFF2-40B4-BE49-F238E27FC236}">
                <a16:creationId xmlns:a16="http://schemas.microsoft.com/office/drawing/2014/main" id="{28D699CD-E2B6-A18E-0264-077B07AC1B5A}"/>
              </a:ext>
            </a:extLst>
          </p:cNvPr>
          <p:cNvSpPr>
            <a:spLocks/>
          </p:cNvSpPr>
          <p:nvPr/>
        </p:nvSpPr>
        <p:spPr bwMode="auto">
          <a:xfrm>
            <a:off x="4281630" y="3687413"/>
            <a:ext cx="58732" cy="28584"/>
          </a:xfrm>
          <a:custGeom>
            <a:avLst/>
            <a:gdLst>
              <a:gd name="T0" fmla="*/ 2147483646 w 37"/>
              <a:gd name="T1" fmla="*/ 2147483646 h 18"/>
              <a:gd name="T2" fmla="*/ 2147483646 w 37"/>
              <a:gd name="T3" fmla="*/ 0 h 18"/>
              <a:gd name="T4" fmla="*/ 0 w 37"/>
              <a:gd name="T5" fmla="*/ 2147483646 h 18"/>
              <a:gd name="T6" fmla="*/ 2147483646 w 37"/>
              <a:gd name="T7" fmla="*/ 2147483646 h 18"/>
              <a:gd name="T8" fmla="*/ 2147483646 w 37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36" y="9"/>
                </a:moveTo>
                <a:lnTo>
                  <a:pt x="18" y="0"/>
                </a:lnTo>
                <a:lnTo>
                  <a:pt x="0" y="9"/>
                </a:lnTo>
                <a:lnTo>
                  <a:pt x="18" y="17"/>
                </a:lnTo>
                <a:lnTo>
                  <a:pt x="36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2" name="Freeform 103">
            <a:extLst>
              <a:ext uri="{FF2B5EF4-FFF2-40B4-BE49-F238E27FC236}">
                <a16:creationId xmlns:a16="http://schemas.microsoft.com/office/drawing/2014/main" id="{E80319C5-3B37-DC2D-5D8F-244440DDAEFB}"/>
              </a:ext>
            </a:extLst>
          </p:cNvPr>
          <p:cNvSpPr>
            <a:spLocks/>
          </p:cNvSpPr>
          <p:nvPr/>
        </p:nvSpPr>
        <p:spPr bwMode="auto">
          <a:xfrm>
            <a:off x="5943615" y="3687413"/>
            <a:ext cx="57146" cy="28584"/>
          </a:xfrm>
          <a:custGeom>
            <a:avLst/>
            <a:gdLst>
              <a:gd name="T0" fmla="*/ 2147483646 w 36"/>
              <a:gd name="T1" fmla="*/ 2147483646 h 18"/>
              <a:gd name="T2" fmla="*/ 2147483646 w 36"/>
              <a:gd name="T3" fmla="*/ 0 h 18"/>
              <a:gd name="T4" fmla="*/ 0 w 36"/>
              <a:gd name="T5" fmla="*/ 2147483646 h 18"/>
              <a:gd name="T6" fmla="*/ 2147483646 w 36"/>
              <a:gd name="T7" fmla="*/ 2147483646 h 18"/>
              <a:gd name="T8" fmla="*/ 2147483646 w 36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35" y="9"/>
                </a:moveTo>
                <a:lnTo>
                  <a:pt x="17" y="0"/>
                </a:lnTo>
                <a:lnTo>
                  <a:pt x="0" y="9"/>
                </a:lnTo>
                <a:lnTo>
                  <a:pt x="17" y="17"/>
                </a:lnTo>
                <a:lnTo>
                  <a:pt x="35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3" name="Freeform 104">
            <a:extLst>
              <a:ext uri="{FF2B5EF4-FFF2-40B4-BE49-F238E27FC236}">
                <a16:creationId xmlns:a16="http://schemas.microsoft.com/office/drawing/2014/main" id="{F76E06AD-2CFF-7884-B3E0-0B78DDF95FFF}"/>
              </a:ext>
            </a:extLst>
          </p:cNvPr>
          <p:cNvSpPr>
            <a:spLocks/>
          </p:cNvSpPr>
          <p:nvPr/>
        </p:nvSpPr>
        <p:spPr bwMode="auto">
          <a:xfrm>
            <a:off x="6069018" y="3687413"/>
            <a:ext cx="60320" cy="28584"/>
          </a:xfrm>
          <a:custGeom>
            <a:avLst/>
            <a:gdLst>
              <a:gd name="T0" fmla="*/ 2147483646 w 38"/>
              <a:gd name="T1" fmla="*/ 2147483646 h 18"/>
              <a:gd name="T2" fmla="*/ 2147483646 w 38"/>
              <a:gd name="T3" fmla="*/ 0 h 18"/>
              <a:gd name="T4" fmla="*/ 0 w 38"/>
              <a:gd name="T5" fmla="*/ 2147483646 h 18"/>
              <a:gd name="T6" fmla="*/ 2147483646 w 38"/>
              <a:gd name="T7" fmla="*/ 2147483646 h 18"/>
              <a:gd name="T8" fmla="*/ 2147483646 w 38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18"/>
              <a:gd name="T17" fmla="*/ 38 w 3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18">
                <a:moveTo>
                  <a:pt x="37" y="9"/>
                </a:moveTo>
                <a:lnTo>
                  <a:pt x="18" y="0"/>
                </a:lnTo>
                <a:lnTo>
                  <a:pt x="0" y="9"/>
                </a:lnTo>
                <a:lnTo>
                  <a:pt x="18" y="17"/>
                </a:lnTo>
                <a:lnTo>
                  <a:pt x="37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4" name="Freeform 105">
            <a:extLst>
              <a:ext uri="{FF2B5EF4-FFF2-40B4-BE49-F238E27FC236}">
                <a16:creationId xmlns:a16="http://schemas.microsoft.com/office/drawing/2014/main" id="{86F6274F-A6EA-0032-61F9-12245C1DAAC9}"/>
              </a:ext>
            </a:extLst>
          </p:cNvPr>
          <p:cNvSpPr>
            <a:spLocks/>
          </p:cNvSpPr>
          <p:nvPr/>
        </p:nvSpPr>
        <p:spPr bwMode="auto">
          <a:xfrm>
            <a:off x="6197595" y="3687413"/>
            <a:ext cx="57146" cy="28584"/>
          </a:xfrm>
          <a:custGeom>
            <a:avLst/>
            <a:gdLst>
              <a:gd name="T0" fmla="*/ 2147483646 w 36"/>
              <a:gd name="T1" fmla="*/ 2147483646 h 18"/>
              <a:gd name="T2" fmla="*/ 2147483646 w 36"/>
              <a:gd name="T3" fmla="*/ 0 h 18"/>
              <a:gd name="T4" fmla="*/ 0 w 36"/>
              <a:gd name="T5" fmla="*/ 2147483646 h 18"/>
              <a:gd name="T6" fmla="*/ 2147483646 w 36"/>
              <a:gd name="T7" fmla="*/ 2147483646 h 18"/>
              <a:gd name="T8" fmla="*/ 2147483646 w 36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35" y="9"/>
                </a:moveTo>
                <a:lnTo>
                  <a:pt x="17" y="0"/>
                </a:lnTo>
                <a:lnTo>
                  <a:pt x="0" y="9"/>
                </a:lnTo>
                <a:lnTo>
                  <a:pt x="17" y="17"/>
                </a:lnTo>
                <a:lnTo>
                  <a:pt x="35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5" name="Freeform 106">
            <a:extLst>
              <a:ext uri="{FF2B5EF4-FFF2-40B4-BE49-F238E27FC236}">
                <a16:creationId xmlns:a16="http://schemas.microsoft.com/office/drawing/2014/main" id="{46FF0A9A-C46D-AEBC-4DB4-E2F2A42EB264}"/>
              </a:ext>
            </a:extLst>
          </p:cNvPr>
          <p:cNvSpPr>
            <a:spLocks/>
          </p:cNvSpPr>
          <p:nvPr/>
        </p:nvSpPr>
        <p:spPr bwMode="auto">
          <a:xfrm>
            <a:off x="7872280" y="3687413"/>
            <a:ext cx="57146" cy="28584"/>
          </a:xfrm>
          <a:custGeom>
            <a:avLst/>
            <a:gdLst>
              <a:gd name="T0" fmla="*/ 2147483646 w 36"/>
              <a:gd name="T1" fmla="*/ 2147483646 h 18"/>
              <a:gd name="T2" fmla="*/ 2147483646 w 36"/>
              <a:gd name="T3" fmla="*/ 0 h 18"/>
              <a:gd name="T4" fmla="*/ 0 w 36"/>
              <a:gd name="T5" fmla="*/ 2147483646 h 18"/>
              <a:gd name="T6" fmla="*/ 2147483646 w 36"/>
              <a:gd name="T7" fmla="*/ 2147483646 h 18"/>
              <a:gd name="T8" fmla="*/ 2147483646 w 36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35" y="9"/>
                </a:moveTo>
                <a:lnTo>
                  <a:pt x="17" y="0"/>
                </a:lnTo>
                <a:lnTo>
                  <a:pt x="0" y="9"/>
                </a:lnTo>
                <a:lnTo>
                  <a:pt x="17" y="17"/>
                </a:lnTo>
                <a:lnTo>
                  <a:pt x="35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6" name="Freeform 107">
            <a:extLst>
              <a:ext uri="{FF2B5EF4-FFF2-40B4-BE49-F238E27FC236}">
                <a16:creationId xmlns:a16="http://schemas.microsoft.com/office/drawing/2014/main" id="{698E7FF4-C952-46F7-4670-50D953A631E7}"/>
              </a:ext>
            </a:extLst>
          </p:cNvPr>
          <p:cNvSpPr>
            <a:spLocks/>
          </p:cNvSpPr>
          <p:nvPr/>
        </p:nvSpPr>
        <p:spPr bwMode="auto">
          <a:xfrm>
            <a:off x="7997682" y="3687413"/>
            <a:ext cx="58733" cy="28584"/>
          </a:xfrm>
          <a:custGeom>
            <a:avLst/>
            <a:gdLst>
              <a:gd name="T0" fmla="*/ 2147483646 w 37"/>
              <a:gd name="T1" fmla="*/ 2147483646 h 18"/>
              <a:gd name="T2" fmla="*/ 2147483646 w 37"/>
              <a:gd name="T3" fmla="*/ 0 h 18"/>
              <a:gd name="T4" fmla="*/ 0 w 37"/>
              <a:gd name="T5" fmla="*/ 2147483646 h 18"/>
              <a:gd name="T6" fmla="*/ 2147483646 w 37"/>
              <a:gd name="T7" fmla="*/ 2147483646 h 18"/>
              <a:gd name="T8" fmla="*/ 2147483646 w 37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36" y="9"/>
                </a:moveTo>
                <a:lnTo>
                  <a:pt x="19" y="0"/>
                </a:lnTo>
                <a:lnTo>
                  <a:pt x="0" y="9"/>
                </a:lnTo>
                <a:lnTo>
                  <a:pt x="19" y="17"/>
                </a:lnTo>
                <a:lnTo>
                  <a:pt x="36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7" name="Freeform 108">
            <a:extLst>
              <a:ext uri="{FF2B5EF4-FFF2-40B4-BE49-F238E27FC236}">
                <a16:creationId xmlns:a16="http://schemas.microsoft.com/office/drawing/2014/main" id="{0C7E0572-85A4-68EF-962B-A98287FCF9F2}"/>
              </a:ext>
            </a:extLst>
          </p:cNvPr>
          <p:cNvSpPr>
            <a:spLocks/>
          </p:cNvSpPr>
          <p:nvPr/>
        </p:nvSpPr>
        <p:spPr bwMode="auto">
          <a:xfrm>
            <a:off x="8124672" y="3687413"/>
            <a:ext cx="57146" cy="28584"/>
          </a:xfrm>
          <a:custGeom>
            <a:avLst/>
            <a:gdLst>
              <a:gd name="T0" fmla="*/ 2147483646 w 36"/>
              <a:gd name="T1" fmla="*/ 2147483646 h 18"/>
              <a:gd name="T2" fmla="*/ 2147483646 w 36"/>
              <a:gd name="T3" fmla="*/ 0 h 18"/>
              <a:gd name="T4" fmla="*/ 0 w 36"/>
              <a:gd name="T5" fmla="*/ 2147483646 h 18"/>
              <a:gd name="T6" fmla="*/ 2147483646 w 36"/>
              <a:gd name="T7" fmla="*/ 2147483646 h 18"/>
              <a:gd name="T8" fmla="*/ 2147483646 w 36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35" y="9"/>
                </a:moveTo>
                <a:lnTo>
                  <a:pt x="17" y="0"/>
                </a:lnTo>
                <a:lnTo>
                  <a:pt x="0" y="9"/>
                </a:lnTo>
                <a:lnTo>
                  <a:pt x="17" y="17"/>
                </a:lnTo>
                <a:lnTo>
                  <a:pt x="35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8" name="Freeform 109">
            <a:extLst>
              <a:ext uri="{FF2B5EF4-FFF2-40B4-BE49-F238E27FC236}">
                <a16:creationId xmlns:a16="http://schemas.microsoft.com/office/drawing/2014/main" id="{0BF1410B-B1E1-A81C-F600-CC1D95686CDF}"/>
              </a:ext>
            </a:extLst>
          </p:cNvPr>
          <p:cNvSpPr>
            <a:spLocks/>
          </p:cNvSpPr>
          <p:nvPr/>
        </p:nvSpPr>
        <p:spPr bwMode="auto">
          <a:xfrm>
            <a:off x="6956362" y="3137969"/>
            <a:ext cx="58733" cy="30171"/>
          </a:xfrm>
          <a:custGeom>
            <a:avLst/>
            <a:gdLst>
              <a:gd name="T0" fmla="*/ 2147483646 w 37"/>
              <a:gd name="T1" fmla="*/ 2147483646 h 19"/>
              <a:gd name="T2" fmla="*/ 2147483646 w 37"/>
              <a:gd name="T3" fmla="*/ 0 h 19"/>
              <a:gd name="T4" fmla="*/ 0 w 37"/>
              <a:gd name="T5" fmla="*/ 2147483646 h 19"/>
              <a:gd name="T6" fmla="*/ 2147483646 w 37"/>
              <a:gd name="T7" fmla="*/ 2147483646 h 19"/>
              <a:gd name="T8" fmla="*/ 2147483646 w 37"/>
              <a:gd name="T9" fmla="*/ 2147483646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9"/>
              <a:gd name="T17" fmla="*/ 37 w 3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9">
                <a:moveTo>
                  <a:pt x="36" y="9"/>
                </a:moveTo>
                <a:lnTo>
                  <a:pt x="18" y="0"/>
                </a:lnTo>
                <a:lnTo>
                  <a:pt x="0" y="9"/>
                </a:lnTo>
                <a:lnTo>
                  <a:pt x="18" y="18"/>
                </a:lnTo>
                <a:lnTo>
                  <a:pt x="36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89" name="Freeform 110">
            <a:extLst>
              <a:ext uri="{FF2B5EF4-FFF2-40B4-BE49-F238E27FC236}">
                <a16:creationId xmlns:a16="http://schemas.microsoft.com/office/drawing/2014/main" id="{9C9CDB41-A1BF-76E5-B162-09990F93A02A}"/>
              </a:ext>
            </a:extLst>
          </p:cNvPr>
          <p:cNvSpPr>
            <a:spLocks/>
          </p:cNvSpPr>
          <p:nvPr/>
        </p:nvSpPr>
        <p:spPr bwMode="auto">
          <a:xfrm>
            <a:off x="7083352" y="3137969"/>
            <a:ext cx="57146" cy="30171"/>
          </a:xfrm>
          <a:custGeom>
            <a:avLst/>
            <a:gdLst>
              <a:gd name="T0" fmla="*/ 2147483646 w 36"/>
              <a:gd name="T1" fmla="*/ 2147483646 h 19"/>
              <a:gd name="T2" fmla="*/ 2147483646 w 36"/>
              <a:gd name="T3" fmla="*/ 0 h 19"/>
              <a:gd name="T4" fmla="*/ 0 w 36"/>
              <a:gd name="T5" fmla="*/ 2147483646 h 19"/>
              <a:gd name="T6" fmla="*/ 2147483646 w 36"/>
              <a:gd name="T7" fmla="*/ 2147483646 h 19"/>
              <a:gd name="T8" fmla="*/ 2147483646 w 36"/>
              <a:gd name="T9" fmla="*/ 2147483646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9"/>
              <a:gd name="T17" fmla="*/ 36 w 36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9">
                <a:moveTo>
                  <a:pt x="35" y="9"/>
                </a:moveTo>
                <a:lnTo>
                  <a:pt x="18" y="0"/>
                </a:lnTo>
                <a:lnTo>
                  <a:pt x="0" y="9"/>
                </a:lnTo>
                <a:lnTo>
                  <a:pt x="18" y="18"/>
                </a:lnTo>
                <a:lnTo>
                  <a:pt x="35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0" name="Freeform 111">
            <a:extLst>
              <a:ext uri="{FF2B5EF4-FFF2-40B4-BE49-F238E27FC236}">
                <a16:creationId xmlns:a16="http://schemas.microsoft.com/office/drawing/2014/main" id="{7346EC5F-FC77-457F-5CDA-3A3253AFB386}"/>
              </a:ext>
            </a:extLst>
          </p:cNvPr>
          <p:cNvSpPr>
            <a:spLocks/>
          </p:cNvSpPr>
          <p:nvPr/>
        </p:nvSpPr>
        <p:spPr bwMode="auto">
          <a:xfrm>
            <a:off x="7210343" y="3137969"/>
            <a:ext cx="58733" cy="30171"/>
          </a:xfrm>
          <a:custGeom>
            <a:avLst/>
            <a:gdLst>
              <a:gd name="T0" fmla="*/ 2147483646 w 37"/>
              <a:gd name="T1" fmla="*/ 2147483646 h 19"/>
              <a:gd name="T2" fmla="*/ 2147483646 w 37"/>
              <a:gd name="T3" fmla="*/ 0 h 19"/>
              <a:gd name="T4" fmla="*/ 0 w 37"/>
              <a:gd name="T5" fmla="*/ 2147483646 h 19"/>
              <a:gd name="T6" fmla="*/ 2147483646 w 37"/>
              <a:gd name="T7" fmla="*/ 2147483646 h 19"/>
              <a:gd name="T8" fmla="*/ 2147483646 w 37"/>
              <a:gd name="T9" fmla="*/ 2147483646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9"/>
              <a:gd name="T17" fmla="*/ 37 w 3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9">
                <a:moveTo>
                  <a:pt x="36" y="9"/>
                </a:moveTo>
                <a:lnTo>
                  <a:pt x="18" y="0"/>
                </a:lnTo>
                <a:lnTo>
                  <a:pt x="0" y="9"/>
                </a:lnTo>
                <a:lnTo>
                  <a:pt x="18" y="18"/>
                </a:lnTo>
                <a:lnTo>
                  <a:pt x="36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1" name="Freeform 112">
            <a:extLst>
              <a:ext uri="{FF2B5EF4-FFF2-40B4-BE49-F238E27FC236}">
                <a16:creationId xmlns:a16="http://schemas.microsoft.com/office/drawing/2014/main" id="{B8C2D7B7-38AC-9FE0-9D51-9F69E007F9D7}"/>
              </a:ext>
            </a:extLst>
          </p:cNvPr>
          <p:cNvSpPr>
            <a:spLocks/>
          </p:cNvSpPr>
          <p:nvPr/>
        </p:nvSpPr>
        <p:spPr bwMode="auto">
          <a:xfrm>
            <a:off x="4945155" y="2478953"/>
            <a:ext cx="55558" cy="28584"/>
          </a:xfrm>
          <a:custGeom>
            <a:avLst/>
            <a:gdLst>
              <a:gd name="T0" fmla="*/ 2147483646 w 35"/>
              <a:gd name="T1" fmla="*/ 2147483646 h 18"/>
              <a:gd name="T2" fmla="*/ 2147483646 w 35"/>
              <a:gd name="T3" fmla="*/ 0 h 18"/>
              <a:gd name="T4" fmla="*/ 0 w 35"/>
              <a:gd name="T5" fmla="*/ 2147483646 h 18"/>
              <a:gd name="T6" fmla="*/ 2147483646 w 35"/>
              <a:gd name="T7" fmla="*/ 2147483646 h 18"/>
              <a:gd name="T8" fmla="*/ 2147483646 w 35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8"/>
              <a:gd name="T17" fmla="*/ 35 w 35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8">
                <a:moveTo>
                  <a:pt x="34" y="8"/>
                </a:moveTo>
                <a:lnTo>
                  <a:pt x="17" y="0"/>
                </a:lnTo>
                <a:lnTo>
                  <a:pt x="0" y="8"/>
                </a:lnTo>
                <a:lnTo>
                  <a:pt x="17" y="17"/>
                </a:lnTo>
                <a:lnTo>
                  <a:pt x="34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2" name="Freeform 113">
            <a:extLst>
              <a:ext uri="{FF2B5EF4-FFF2-40B4-BE49-F238E27FC236}">
                <a16:creationId xmlns:a16="http://schemas.microsoft.com/office/drawing/2014/main" id="{35358BD2-F964-795E-610E-7593C40A3769}"/>
              </a:ext>
            </a:extLst>
          </p:cNvPr>
          <p:cNvSpPr>
            <a:spLocks/>
          </p:cNvSpPr>
          <p:nvPr/>
        </p:nvSpPr>
        <p:spPr bwMode="auto">
          <a:xfrm>
            <a:off x="5068970" y="2478953"/>
            <a:ext cx="60320" cy="28584"/>
          </a:xfrm>
          <a:custGeom>
            <a:avLst/>
            <a:gdLst>
              <a:gd name="T0" fmla="*/ 2147483646 w 38"/>
              <a:gd name="T1" fmla="*/ 2147483646 h 18"/>
              <a:gd name="T2" fmla="*/ 2147483646 w 38"/>
              <a:gd name="T3" fmla="*/ 0 h 18"/>
              <a:gd name="T4" fmla="*/ 0 w 38"/>
              <a:gd name="T5" fmla="*/ 2147483646 h 18"/>
              <a:gd name="T6" fmla="*/ 2147483646 w 38"/>
              <a:gd name="T7" fmla="*/ 2147483646 h 18"/>
              <a:gd name="T8" fmla="*/ 2147483646 w 38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18"/>
              <a:gd name="T17" fmla="*/ 38 w 3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18">
                <a:moveTo>
                  <a:pt x="37" y="8"/>
                </a:moveTo>
                <a:lnTo>
                  <a:pt x="19" y="0"/>
                </a:lnTo>
                <a:lnTo>
                  <a:pt x="0" y="8"/>
                </a:lnTo>
                <a:lnTo>
                  <a:pt x="19" y="17"/>
                </a:lnTo>
                <a:lnTo>
                  <a:pt x="37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3" name="Freeform 114">
            <a:extLst>
              <a:ext uri="{FF2B5EF4-FFF2-40B4-BE49-F238E27FC236}">
                <a16:creationId xmlns:a16="http://schemas.microsoft.com/office/drawing/2014/main" id="{F0DD3BB0-7011-3E8F-A2CE-B649FB324D3E}"/>
              </a:ext>
            </a:extLst>
          </p:cNvPr>
          <p:cNvSpPr>
            <a:spLocks/>
          </p:cNvSpPr>
          <p:nvPr/>
        </p:nvSpPr>
        <p:spPr bwMode="auto">
          <a:xfrm>
            <a:off x="5197547" y="2478953"/>
            <a:ext cx="57146" cy="28584"/>
          </a:xfrm>
          <a:custGeom>
            <a:avLst/>
            <a:gdLst>
              <a:gd name="T0" fmla="*/ 2147483646 w 36"/>
              <a:gd name="T1" fmla="*/ 2147483646 h 18"/>
              <a:gd name="T2" fmla="*/ 2147483646 w 36"/>
              <a:gd name="T3" fmla="*/ 0 h 18"/>
              <a:gd name="T4" fmla="*/ 0 w 36"/>
              <a:gd name="T5" fmla="*/ 2147483646 h 18"/>
              <a:gd name="T6" fmla="*/ 2147483646 w 36"/>
              <a:gd name="T7" fmla="*/ 2147483646 h 18"/>
              <a:gd name="T8" fmla="*/ 2147483646 w 36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35" y="8"/>
                </a:moveTo>
                <a:lnTo>
                  <a:pt x="17" y="0"/>
                </a:lnTo>
                <a:lnTo>
                  <a:pt x="0" y="8"/>
                </a:lnTo>
                <a:lnTo>
                  <a:pt x="17" y="17"/>
                </a:lnTo>
                <a:lnTo>
                  <a:pt x="35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4" name="Freeform 115">
            <a:extLst>
              <a:ext uri="{FF2B5EF4-FFF2-40B4-BE49-F238E27FC236}">
                <a16:creationId xmlns:a16="http://schemas.microsoft.com/office/drawing/2014/main" id="{AB35B69C-656C-E89E-7883-1F542A1E1BC5}"/>
              </a:ext>
            </a:extLst>
          </p:cNvPr>
          <p:cNvSpPr>
            <a:spLocks/>
          </p:cNvSpPr>
          <p:nvPr/>
        </p:nvSpPr>
        <p:spPr bwMode="auto">
          <a:xfrm>
            <a:off x="3099033" y="3125265"/>
            <a:ext cx="58733" cy="28584"/>
          </a:xfrm>
          <a:custGeom>
            <a:avLst/>
            <a:gdLst>
              <a:gd name="T0" fmla="*/ 2147483646 w 37"/>
              <a:gd name="T1" fmla="*/ 2147483646 h 18"/>
              <a:gd name="T2" fmla="*/ 2147483646 w 37"/>
              <a:gd name="T3" fmla="*/ 0 h 18"/>
              <a:gd name="T4" fmla="*/ 0 w 37"/>
              <a:gd name="T5" fmla="*/ 2147483646 h 18"/>
              <a:gd name="T6" fmla="*/ 2147483646 w 37"/>
              <a:gd name="T7" fmla="*/ 2147483646 h 18"/>
              <a:gd name="T8" fmla="*/ 2147483646 w 37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36" y="8"/>
                </a:moveTo>
                <a:lnTo>
                  <a:pt x="18" y="0"/>
                </a:lnTo>
                <a:lnTo>
                  <a:pt x="0" y="8"/>
                </a:lnTo>
                <a:lnTo>
                  <a:pt x="18" y="17"/>
                </a:lnTo>
                <a:lnTo>
                  <a:pt x="36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5" name="Freeform 116">
            <a:extLst>
              <a:ext uri="{FF2B5EF4-FFF2-40B4-BE49-F238E27FC236}">
                <a16:creationId xmlns:a16="http://schemas.microsoft.com/office/drawing/2014/main" id="{F1D4F745-CF60-B224-04DA-4D8CA7422711}"/>
              </a:ext>
            </a:extLst>
          </p:cNvPr>
          <p:cNvSpPr>
            <a:spLocks/>
          </p:cNvSpPr>
          <p:nvPr/>
        </p:nvSpPr>
        <p:spPr bwMode="auto">
          <a:xfrm>
            <a:off x="3227611" y="3125265"/>
            <a:ext cx="57146" cy="28584"/>
          </a:xfrm>
          <a:custGeom>
            <a:avLst/>
            <a:gdLst>
              <a:gd name="T0" fmla="*/ 2147483646 w 36"/>
              <a:gd name="T1" fmla="*/ 2147483646 h 18"/>
              <a:gd name="T2" fmla="*/ 2147483646 w 36"/>
              <a:gd name="T3" fmla="*/ 0 h 18"/>
              <a:gd name="T4" fmla="*/ 0 w 36"/>
              <a:gd name="T5" fmla="*/ 2147483646 h 18"/>
              <a:gd name="T6" fmla="*/ 2147483646 w 36"/>
              <a:gd name="T7" fmla="*/ 2147483646 h 18"/>
              <a:gd name="T8" fmla="*/ 2147483646 w 36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35" y="8"/>
                </a:moveTo>
                <a:lnTo>
                  <a:pt x="17" y="0"/>
                </a:lnTo>
                <a:lnTo>
                  <a:pt x="0" y="8"/>
                </a:lnTo>
                <a:lnTo>
                  <a:pt x="17" y="17"/>
                </a:lnTo>
                <a:lnTo>
                  <a:pt x="35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6" name="Freeform 117">
            <a:extLst>
              <a:ext uri="{FF2B5EF4-FFF2-40B4-BE49-F238E27FC236}">
                <a16:creationId xmlns:a16="http://schemas.microsoft.com/office/drawing/2014/main" id="{B734D8EC-0CFE-2E85-62E7-25A397DA8EFC}"/>
              </a:ext>
            </a:extLst>
          </p:cNvPr>
          <p:cNvSpPr>
            <a:spLocks/>
          </p:cNvSpPr>
          <p:nvPr/>
        </p:nvSpPr>
        <p:spPr bwMode="auto">
          <a:xfrm>
            <a:off x="3353014" y="3125265"/>
            <a:ext cx="58733" cy="28584"/>
          </a:xfrm>
          <a:custGeom>
            <a:avLst/>
            <a:gdLst>
              <a:gd name="T0" fmla="*/ 2147483646 w 37"/>
              <a:gd name="T1" fmla="*/ 2147483646 h 18"/>
              <a:gd name="T2" fmla="*/ 2147483646 w 37"/>
              <a:gd name="T3" fmla="*/ 0 h 18"/>
              <a:gd name="T4" fmla="*/ 0 w 37"/>
              <a:gd name="T5" fmla="*/ 2147483646 h 18"/>
              <a:gd name="T6" fmla="*/ 2147483646 w 37"/>
              <a:gd name="T7" fmla="*/ 2147483646 h 18"/>
              <a:gd name="T8" fmla="*/ 2147483646 w 37"/>
              <a:gd name="T9" fmla="*/ 214748364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36" y="8"/>
                </a:moveTo>
                <a:lnTo>
                  <a:pt x="18" y="0"/>
                </a:lnTo>
                <a:lnTo>
                  <a:pt x="0" y="8"/>
                </a:lnTo>
                <a:lnTo>
                  <a:pt x="18" y="17"/>
                </a:lnTo>
                <a:lnTo>
                  <a:pt x="36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8" name="Freeform 122">
            <a:extLst>
              <a:ext uri="{FF2B5EF4-FFF2-40B4-BE49-F238E27FC236}">
                <a16:creationId xmlns:a16="http://schemas.microsoft.com/office/drawing/2014/main" id="{6D5795F2-7049-58C4-22D5-7F34B8F129AC}"/>
              </a:ext>
            </a:extLst>
          </p:cNvPr>
          <p:cNvSpPr>
            <a:spLocks/>
          </p:cNvSpPr>
          <p:nvPr/>
        </p:nvSpPr>
        <p:spPr bwMode="auto">
          <a:xfrm>
            <a:off x="2068825" y="3795396"/>
            <a:ext cx="69845" cy="187383"/>
          </a:xfrm>
          <a:custGeom>
            <a:avLst/>
            <a:gdLst>
              <a:gd name="T0" fmla="*/ 2147483646 w 44"/>
              <a:gd name="T1" fmla="*/ 0 h 118"/>
              <a:gd name="T2" fmla="*/ 2147483646 w 44"/>
              <a:gd name="T3" fmla="*/ 2147483646 h 118"/>
              <a:gd name="T4" fmla="*/ 2147483646 w 44"/>
              <a:gd name="T5" fmla="*/ 2147483646 h 118"/>
              <a:gd name="T6" fmla="*/ 2147483646 w 44"/>
              <a:gd name="T7" fmla="*/ 2147483646 h 118"/>
              <a:gd name="T8" fmla="*/ 0 w 44"/>
              <a:gd name="T9" fmla="*/ 2147483646 h 118"/>
              <a:gd name="T10" fmla="*/ 2147483646 w 44"/>
              <a:gd name="T11" fmla="*/ 0 h 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118"/>
              <a:gd name="T20" fmla="*/ 44 w 44"/>
              <a:gd name="T21" fmla="*/ 118 h 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118">
                <a:moveTo>
                  <a:pt x="9" y="0"/>
                </a:moveTo>
                <a:lnTo>
                  <a:pt x="19" y="11"/>
                </a:lnTo>
                <a:lnTo>
                  <a:pt x="43" y="62"/>
                </a:lnTo>
                <a:lnTo>
                  <a:pt x="9" y="108"/>
                </a:lnTo>
                <a:lnTo>
                  <a:pt x="0" y="117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99" name="Freeform 123">
            <a:extLst>
              <a:ext uri="{FF2B5EF4-FFF2-40B4-BE49-F238E27FC236}">
                <a16:creationId xmlns:a16="http://schemas.microsoft.com/office/drawing/2014/main" id="{FCEEAA5D-1289-D7A5-E7C6-2E9419ADA419}"/>
              </a:ext>
            </a:extLst>
          </p:cNvPr>
          <p:cNvSpPr>
            <a:spLocks/>
          </p:cNvSpPr>
          <p:nvPr/>
        </p:nvSpPr>
        <p:spPr bwMode="auto">
          <a:xfrm>
            <a:off x="2068825" y="3887500"/>
            <a:ext cx="104767" cy="95279"/>
          </a:xfrm>
          <a:custGeom>
            <a:avLst/>
            <a:gdLst>
              <a:gd name="T0" fmla="*/ 2147483646 w 66"/>
              <a:gd name="T1" fmla="*/ 2147483646 h 60"/>
              <a:gd name="T2" fmla="*/ 0 w 66"/>
              <a:gd name="T3" fmla="*/ 2147483646 h 60"/>
              <a:gd name="T4" fmla="*/ 2147483646 w 66"/>
              <a:gd name="T5" fmla="*/ 0 h 60"/>
              <a:gd name="T6" fmla="*/ 2147483646 w 66"/>
              <a:gd name="T7" fmla="*/ 2147483646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60"/>
              <a:gd name="T14" fmla="*/ 66 w 66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60">
                <a:moveTo>
                  <a:pt x="65" y="26"/>
                </a:moveTo>
                <a:lnTo>
                  <a:pt x="0" y="59"/>
                </a:lnTo>
                <a:lnTo>
                  <a:pt x="42" y="0"/>
                </a:lnTo>
                <a:lnTo>
                  <a:pt x="65" y="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00" name="Rectangle 127">
            <a:extLst>
              <a:ext uri="{FF2B5EF4-FFF2-40B4-BE49-F238E27FC236}">
                <a16:creationId xmlns:a16="http://schemas.microsoft.com/office/drawing/2014/main" id="{11E54BD0-5D81-10A1-D6F0-0B9D7C9B1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76" y="3507371"/>
            <a:ext cx="788927" cy="39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Data entries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101" name="Line 128">
            <a:extLst>
              <a:ext uri="{FF2B5EF4-FFF2-40B4-BE49-F238E27FC236}">
                <a16:creationId xmlns:a16="http://schemas.microsoft.com/office/drawing/2014/main" id="{C17A2CA0-51C9-E3FB-158D-0507B30E6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9029" y="3700117"/>
            <a:ext cx="4571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02" name="Line 129">
            <a:extLst>
              <a:ext uri="{FF2B5EF4-FFF2-40B4-BE49-F238E27FC236}">
                <a16:creationId xmlns:a16="http://schemas.microsoft.com/office/drawing/2014/main" id="{9B619467-F36C-C52C-CC10-69C3FB9D8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3883" y="3700117"/>
            <a:ext cx="4571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03" name="Line 130">
            <a:extLst>
              <a:ext uri="{FF2B5EF4-FFF2-40B4-BE49-F238E27FC236}">
                <a16:creationId xmlns:a16="http://schemas.microsoft.com/office/drawing/2014/main" id="{1548C953-1A42-6741-6048-AB87EBE3A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8736" y="3700117"/>
            <a:ext cx="4571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04" name="Rectangle 133">
            <a:extLst>
              <a:ext uri="{FF2B5EF4-FFF2-40B4-BE49-F238E27FC236}">
                <a16:creationId xmlns:a16="http://schemas.microsoft.com/office/drawing/2014/main" id="{8204F46A-8EDE-3565-D178-276C79F20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22" y="2464661"/>
            <a:ext cx="1136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Height is</a:t>
            </a:r>
            <a:endParaRPr kumimoji="0" lang="en-US" altLang="en-US" sz="20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log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5" name="Flowchart: Terminator 134">
            <a:extLst>
              <a:ext uri="{FF2B5EF4-FFF2-40B4-BE49-F238E27FC236}">
                <a16:creationId xmlns:a16="http://schemas.microsoft.com/office/drawing/2014/main" id="{A1A1880C-C4EC-8077-2396-99E08F893F31}"/>
              </a:ext>
            </a:extLst>
          </p:cNvPr>
          <p:cNvSpPr/>
          <p:nvPr/>
        </p:nvSpPr>
        <p:spPr bwMode="auto">
          <a:xfrm>
            <a:off x="4327327" y="1907917"/>
            <a:ext cx="1600200" cy="762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ounded Rectangular Callout 135">
            <a:extLst>
              <a:ext uri="{FF2B5EF4-FFF2-40B4-BE49-F238E27FC236}">
                <a16:creationId xmlns:a16="http://schemas.microsoft.com/office/drawing/2014/main" id="{8986A75B-DD2F-B9CE-1E1D-222622ECF2FD}"/>
              </a:ext>
            </a:extLst>
          </p:cNvPr>
          <p:cNvSpPr/>
          <p:nvPr/>
        </p:nvSpPr>
        <p:spPr bwMode="auto">
          <a:xfrm>
            <a:off x="6251377" y="1007804"/>
            <a:ext cx="1180926" cy="684213"/>
          </a:xfrm>
          <a:prstGeom prst="wedgeRoundRectCallout">
            <a:avLst>
              <a:gd name="adj1" fmla="val -86956"/>
              <a:gd name="adj2" fmla="val 88863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Fanout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is F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E4DF8E21-E527-297A-1608-4D6E9A248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0019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Cost Computation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49687A-4FA9-63F5-6A00-73C4D1F9D9A6}"/>
              </a:ext>
            </a:extLst>
          </p:cNvPr>
          <p:cNvCxnSpPr>
            <a:cxnSpLocks/>
          </p:cNvCxnSpPr>
          <p:nvPr/>
        </p:nvCxnSpPr>
        <p:spPr>
          <a:xfrm flipH="1">
            <a:off x="839782" y="3167947"/>
            <a:ext cx="14621" cy="548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E85A4C-8398-F1EA-778F-D18031209DBC}"/>
              </a:ext>
            </a:extLst>
          </p:cNvPr>
          <p:cNvCxnSpPr>
            <a:cxnSpLocks/>
          </p:cNvCxnSpPr>
          <p:nvPr/>
        </p:nvCxnSpPr>
        <p:spPr>
          <a:xfrm flipV="1">
            <a:off x="922020" y="1692840"/>
            <a:ext cx="12004" cy="694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D15151-7237-DB32-3B00-A9CD58BA0ADB}"/>
              </a:ext>
            </a:extLst>
          </p:cNvPr>
          <p:cNvSpPr txBox="1"/>
          <p:nvPr/>
        </p:nvSpPr>
        <p:spPr>
          <a:xfrm>
            <a:off x="1346325" y="1464389"/>
            <a:ext cx="3083007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 because data entry size is smaller than data record size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(more on this later)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Rounded Rectangular Callout 135">
            <a:extLst>
              <a:ext uri="{FF2B5EF4-FFF2-40B4-BE49-F238E27FC236}">
                <a16:creationId xmlns:a16="http://schemas.microsoft.com/office/drawing/2014/main" id="{FE394EF0-662E-2CF4-46B9-2691D326A486}"/>
              </a:ext>
            </a:extLst>
          </p:cNvPr>
          <p:cNvSpPr/>
          <p:nvPr/>
        </p:nvSpPr>
        <p:spPr bwMode="auto">
          <a:xfrm>
            <a:off x="7543974" y="1720210"/>
            <a:ext cx="1180926" cy="684213"/>
          </a:xfrm>
          <a:prstGeom prst="wedgeRoundRectCallout">
            <a:avLst>
              <a:gd name="adj1" fmla="val -86294"/>
              <a:gd name="adj2" fmla="val 61449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Index 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7D2CFC-55EB-04E2-E6B0-4D6B12DDBDE4}"/>
              </a:ext>
            </a:extLst>
          </p:cNvPr>
          <p:cNvGrpSpPr/>
          <p:nvPr/>
        </p:nvGrpSpPr>
        <p:grpSpPr>
          <a:xfrm>
            <a:off x="1635260" y="4763979"/>
            <a:ext cx="7089640" cy="1665145"/>
            <a:chOff x="1635260" y="4518175"/>
            <a:chExt cx="7089640" cy="16651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9407A7-86F2-F1E1-516A-FCFC7981C2D0}"/>
                </a:ext>
              </a:extLst>
            </p:cNvPr>
            <p:cNvSpPr/>
            <p:nvPr/>
          </p:nvSpPr>
          <p:spPr>
            <a:xfrm>
              <a:off x="1635260" y="5821150"/>
              <a:ext cx="7089640" cy="36217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Relation:  All attributes, B data (record) pages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7E5782-76D5-A269-1EDE-317DBE16FEFA}"/>
                </a:ext>
              </a:extLst>
            </p:cNvPr>
            <p:cNvSpPr/>
            <p:nvPr/>
          </p:nvSpPr>
          <p:spPr>
            <a:xfrm>
              <a:off x="3124200" y="4518175"/>
              <a:ext cx="3659138" cy="36217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Only the indexed attributes 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pages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7FA2B74-7B47-4647-74A1-C5FB21FEA03A}"/>
                </a:ext>
              </a:extLst>
            </p:cNvPr>
            <p:cNvCxnSpPr/>
            <p:nvPr/>
          </p:nvCxnSpPr>
          <p:spPr>
            <a:xfrm flipV="1">
              <a:off x="1635260" y="4880345"/>
              <a:ext cx="1830758" cy="940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EABBFE-68BB-CC68-CC5B-DF4CE85B47D5}"/>
                </a:ext>
              </a:extLst>
            </p:cNvPr>
            <p:cNvCxnSpPr/>
            <p:nvPr/>
          </p:nvCxnSpPr>
          <p:spPr>
            <a:xfrm flipH="1" flipV="1">
              <a:off x="6523703" y="4880345"/>
              <a:ext cx="2201197" cy="940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35EB77-8CD0-D54C-9A6E-9FE04C05D63D}"/>
                </a:ext>
              </a:extLst>
            </p:cNvPr>
            <p:cNvSpPr txBox="1"/>
            <p:nvPr/>
          </p:nvSpPr>
          <p:spPr>
            <a:xfrm>
              <a:off x="3867324" y="5220980"/>
              <a:ext cx="2431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 </a:t>
              </a:r>
              <a:r>
                <a:rPr lang="el-GR" dirty="0"/>
                <a:t>≤</a:t>
              </a:r>
              <a:r>
                <a:rPr lang="en-US" dirty="0"/>
                <a:t> 1 → Size is shrinking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36113E-535E-6CDE-DA6C-281F35344EF3}"/>
              </a:ext>
            </a:extLst>
          </p:cNvPr>
          <p:cNvCxnSpPr>
            <a:cxnSpLocks/>
          </p:cNvCxnSpPr>
          <p:nvPr/>
        </p:nvCxnSpPr>
        <p:spPr>
          <a:xfrm>
            <a:off x="3729672" y="3804488"/>
            <a:ext cx="0" cy="46934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641E0E-93BE-8B5B-B21B-2F8FD5FA686E}"/>
              </a:ext>
            </a:extLst>
          </p:cNvPr>
          <p:cNvGrpSpPr/>
          <p:nvPr/>
        </p:nvGrpSpPr>
        <p:grpSpPr>
          <a:xfrm>
            <a:off x="1597742" y="3819830"/>
            <a:ext cx="7089640" cy="951159"/>
            <a:chOff x="1597742" y="3819830"/>
            <a:chExt cx="7089640" cy="95115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900768-6D79-84F2-D6ED-9950ABB4A6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97742" y="3819830"/>
              <a:ext cx="1526458" cy="951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62B349-B47B-8560-3D7C-D0467A5DE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3338" y="3823174"/>
              <a:ext cx="1904044" cy="943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C4F569-82AE-A797-FD43-7C7599B2FBD0}"/>
                </a:ext>
              </a:extLst>
            </p:cNvPr>
            <p:cNvSpPr txBox="1"/>
            <p:nvPr/>
          </p:nvSpPr>
          <p:spPr>
            <a:xfrm>
              <a:off x="3737311" y="4200105"/>
              <a:ext cx="2605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r>
                <a:rPr lang="en-US" dirty="0"/>
                <a:t> </a:t>
              </a:r>
              <a:r>
                <a:rPr lang="el-GR" dirty="0"/>
                <a:t>≥</a:t>
              </a:r>
              <a:r>
                <a:rPr lang="en-US" dirty="0"/>
                <a:t> 1 →  Size is expanding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602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A62793B-040C-4AD8-A7FD-A93556900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618" y="96862"/>
            <a:ext cx="8023572" cy="1163997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sz="5200" dirty="0">
                <a:solidFill>
                  <a:srgbClr val="7030A0"/>
                </a:solidFill>
              </a:rPr>
              <a:t>Comparing File Organizations</a:t>
            </a:r>
            <a:br>
              <a:rPr lang="en-US" altLang="en-US" sz="5200" dirty="0"/>
            </a:br>
            <a:r>
              <a:rPr lang="en-US" altLang="en-US" sz="3200" i="1" dirty="0">
                <a:solidFill>
                  <a:srgbClr val="B17ED8"/>
                </a:solidFill>
              </a:rPr>
              <a:t>25 Exercises</a:t>
            </a:r>
            <a:endParaRPr lang="en-US" altLang="en-US" sz="5200" i="1" dirty="0">
              <a:solidFill>
                <a:srgbClr val="B17ED8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9402528-70DB-43E5-BD59-327A71F2B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5963"/>
            <a:ext cx="7772400" cy="4894595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Heap</a:t>
            </a:r>
            <a:r>
              <a:rPr lang="en-US" sz="3200" dirty="0">
                <a:latin typeface="Calibri" pitchFamily="34" charset="0"/>
              </a:rPr>
              <a:t> files (random order; insert at </a:t>
            </a:r>
            <a:r>
              <a:rPr lang="en-US" sz="3200" dirty="0" err="1">
                <a:latin typeface="Calibri" pitchFamily="34" charset="0"/>
              </a:rPr>
              <a:t>eof</a:t>
            </a:r>
            <a:r>
              <a:rPr lang="en-US" sz="3200" dirty="0">
                <a:latin typeface="Calibri" pitchFamily="34" charset="0"/>
              </a:rPr>
              <a:t>)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Sorted</a:t>
            </a:r>
            <a:r>
              <a:rPr lang="en-US" sz="3200" dirty="0">
                <a:latin typeface="Calibri" pitchFamily="34" charset="0"/>
              </a:rPr>
              <a:t> files, sorted on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Clustered B</a:t>
            </a:r>
            <a:r>
              <a:rPr lang="en-US" sz="3200" baseline="30000" dirty="0">
                <a:solidFill>
                  <a:srgbClr val="00B050"/>
                </a:solidFill>
                <a:latin typeface="Calibri" pitchFamily="34" charset="0"/>
              </a:rPr>
              <a:t>+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tree </a:t>
            </a:r>
            <a:r>
              <a:rPr lang="en-US" sz="3200" dirty="0">
                <a:latin typeface="Calibri" pitchFamily="34" charset="0"/>
              </a:rPr>
              <a:t>file, Alternative (1), search key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sz="3200" dirty="0"/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5CCAA5F-AF40-44F2-8E95-9EF00BDF7B7C}"/>
              </a:ext>
            </a:extLst>
          </p:cNvPr>
          <p:cNvSpPr/>
          <p:nvPr/>
        </p:nvSpPr>
        <p:spPr>
          <a:xfrm>
            <a:off x="3388510" y="4321710"/>
            <a:ext cx="5445369" cy="2086904"/>
          </a:xfrm>
          <a:prstGeom prst="wedgeRoundRectCallout">
            <a:avLst>
              <a:gd name="adj1" fmla="val -740"/>
              <a:gd name="adj2" fmla="val -914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943B4A19-2700-43EE-A90F-3548B2AC2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98" y="4457754"/>
            <a:ext cx="5111992" cy="181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051987-AF4C-45B3-A046-EA6F07BDB3B3}"/>
              </a:ext>
            </a:extLst>
          </p:cNvPr>
          <p:cNvSpPr/>
          <p:nvPr/>
        </p:nvSpPr>
        <p:spPr>
          <a:xfrm>
            <a:off x="1659343" y="6059256"/>
            <a:ext cx="7089640" cy="3621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 data (record) pages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7BDC58C-E993-437B-BDCA-4DD14E873E38}"/>
              </a:ext>
            </a:extLst>
          </p:cNvPr>
          <p:cNvSpPr/>
          <p:nvPr/>
        </p:nvSpPr>
        <p:spPr>
          <a:xfrm>
            <a:off x="3309486" y="1961788"/>
            <a:ext cx="1730829" cy="1905000"/>
          </a:xfrm>
          <a:custGeom>
            <a:avLst/>
            <a:gdLst>
              <a:gd name="connsiteX0" fmla="*/ 1730829 w 1730829"/>
              <a:gd name="connsiteY0" fmla="*/ 0 h 1905000"/>
              <a:gd name="connsiteX1" fmla="*/ 1611086 w 1730829"/>
              <a:gd name="connsiteY1" fmla="*/ 32657 h 1905000"/>
              <a:gd name="connsiteX2" fmla="*/ 1513114 w 1730829"/>
              <a:gd name="connsiteY2" fmla="*/ 65314 h 1905000"/>
              <a:gd name="connsiteX3" fmla="*/ 1491343 w 1730829"/>
              <a:gd name="connsiteY3" fmla="*/ 87086 h 1905000"/>
              <a:gd name="connsiteX4" fmla="*/ 1426029 w 1730829"/>
              <a:gd name="connsiteY4" fmla="*/ 108857 h 1905000"/>
              <a:gd name="connsiteX5" fmla="*/ 1393372 w 1730829"/>
              <a:gd name="connsiteY5" fmla="*/ 119743 h 1905000"/>
              <a:gd name="connsiteX6" fmla="*/ 1317172 w 1730829"/>
              <a:gd name="connsiteY6" fmla="*/ 152400 h 1905000"/>
              <a:gd name="connsiteX7" fmla="*/ 1295400 w 1730829"/>
              <a:gd name="connsiteY7" fmla="*/ 174171 h 1905000"/>
              <a:gd name="connsiteX8" fmla="*/ 1230086 w 1730829"/>
              <a:gd name="connsiteY8" fmla="*/ 195943 h 1905000"/>
              <a:gd name="connsiteX9" fmla="*/ 1208314 w 1730829"/>
              <a:gd name="connsiteY9" fmla="*/ 217714 h 1905000"/>
              <a:gd name="connsiteX10" fmla="*/ 1110343 w 1730829"/>
              <a:gd name="connsiteY10" fmla="*/ 250371 h 1905000"/>
              <a:gd name="connsiteX11" fmla="*/ 1077686 w 1730829"/>
              <a:gd name="connsiteY11" fmla="*/ 261257 h 1905000"/>
              <a:gd name="connsiteX12" fmla="*/ 936172 w 1730829"/>
              <a:gd name="connsiteY12" fmla="*/ 337457 h 1905000"/>
              <a:gd name="connsiteX13" fmla="*/ 827314 w 1730829"/>
              <a:gd name="connsiteY13" fmla="*/ 402771 h 1905000"/>
              <a:gd name="connsiteX14" fmla="*/ 751114 w 1730829"/>
              <a:gd name="connsiteY14" fmla="*/ 435429 h 1905000"/>
              <a:gd name="connsiteX15" fmla="*/ 685800 w 1730829"/>
              <a:gd name="connsiteY15" fmla="*/ 457200 h 1905000"/>
              <a:gd name="connsiteX16" fmla="*/ 653143 w 1730829"/>
              <a:gd name="connsiteY16" fmla="*/ 468086 h 1905000"/>
              <a:gd name="connsiteX17" fmla="*/ 555172 w 1730829"/>
              <a:gd name="connsiteY17" fmla="*/ 511629 h 1905000"/>
              <a:gd name="connsiteX18" fmla="*/ 522514 w 1730829"/>
              <a:gd name="connsiteY18" fmla="*/ 522514 h 1905000"/>
              <a:gd name="connsiteX19" fmla="*/ 489857 w 1730829"/>
              <a:gd name="connsiteY19" fmla="*/ 533400 h 1905000"/>
              <a:gd name="connsiteX20" fmla="*/ 413657 w 1730829"/>
              <a:gd name="connsiteY20" fmla="*/ 544286 h 1905000"/>
              <a:gd name="connsiteX21" fmla="*/ 272143 w 1730829"/>
              <a:gd name="connsiteY21" fmla="*/ 566057 h 1905000"/>
              <a:gd name="connsiteX22" fmla="*/ 206829 w 1730829"/>
              <a:gd name="connsiteY22" fmla="*/ 587829 h 1905000"/>
              <a:gd name="connsiteX23" fmla="*/ 174172 w 1730829"/>
              <a:gd name="connsiteY23" fmla="*/ 598714 h 1905000"/>
              <a:gd name="connsiteX24" fmla="*/ 141514 w 1730829"/>
              <a:gd name="connsiteY24" fmla="*/ 609600 h 1905000"/>
              <a:gd name="connsiteX25" fmla="*/ 76200 w 1730829"/>
              <a:gd name="connsiteY25" fmla="*/ 642257 h 1905000"/>
              <a:gd name="connsiteX26" fmla="*/ 54429 w 1730829"/>
              <a:gd name="connsiteY26" fmla="*/ 664029 h 1905000"/>
              <a:gd name="connsiteX27" fmla="*/ 21772 w 1730829"/>
              <a:gd name="connsiteY27" fmla="*/ 674914 h 1905000"/>
              <a:gd name="connsiteX28" fmla="*/ 0 w 1730829"/>
              <a:gd name="connsiteY28" fmla="*/ 740229 h 1905000"/>
              <a:gd name="connsiteX29" fmla="*/ 21772 w 1730829"/>
              <a:gd name="connsiteY29" fmla="*/ 816429 h 1905000"/>
              <a:gd name="connsiteX30" fmla="*/ 54429 w 1730829"/>
              <a:gd name="connsiteY30" fmla="*/ 827314 h 1905000"/>
              <a:gd name="connsiteX31" fmla="*/ 87086 w 1730829"/>
              <a:gd name="connsiteY31" fmla="*/ 849086 h 1905000"/>
              <a:gd name="connsiteX32" fmla="*/ 130629 w 1730829"/>
              <a:gd name="connsiteY32" fmla="*/ 870857 h 1905000"/>
              <a:gd name="connsiteX33" fmla="*/ 185057 w 1730829"/>
              <a:gd name="connsiteY33" fmla="*/ 914400 h 1905000"/>
              <a:gd name="connsiteX34" fmla="*/ 261257 w 1730829"/>
              <a:gd name="connsiteY34" fmla="*/ 968829 h 1905000"/>
              <a:gd name="connsiteX35" fmla="*/ 315686 w 1730829"/>
              <a:gd name="connsiteY35" fmla="*/ 1012371 h 1905000"/>
              <a:gd name="connsiteX36" fmla="*/ 359229 w 1730829"/>
              <a:gd name="connsiteY36" fmla="*/ 1055914 h 1905000"/>
              <a:gd name="connsiteX37" fmla="*/ 381000 w 1730829"/>
              <a:gd name="connsiteY37" fmla="*/ 1077686 h 1905000"/>
              <a:gd name="connsiteX38" fmla="*/ 413657 w 1730829"/>
              <a:gd name="connsiteY38" fmla="*/ 1088571 h 1905000"/>
              <a:gd name="connsiteX39" fmla="*/ 489857 w 1730829"/>
              <a:gd name="connsiteY39" fmla="*/ 1132114 h 1905000"/>
              <a:gd name="connsiteX40" fmla="*/ 555172 w 1730829"/>
              <a:gd name="connsiteY40" fmla="*/ 1153886 h 1905000"/>
              <a:gd name="connsiteX41" fmla="*/ 587829 w 1730829"/>
              <a:gd name="connsiteY41" fmla="*/ 1164771 h 1905000"/>
              <a:gd name="connsiteX42" fmla="*/ 674914 w 1730829"/>
              <a:gd name="connsiteY42" fmla="*/ 1197429 h 1905000"/>
              <a:gd name="connsiteX43" fmla="*/ 696686 w 1730829"/>
              <a:gd name="connsiteY43" fmla="*/ 1219200 h 1905000"/>
              <a:gd name="connsiteX44" fmla="*/ 772886 w 1730829"/>
              <a:gd name="connsiteY44" fmla="*/ 1251857 h 1905000"/>
              <a:gd name="connsiteX45" fmla="*/ 816429 w 1730829"/>
              <a:gd name="connsiteY45" fmla="*/ 1295400 h 1905000"/>
              <a:gd name="connsiteX46" fmla="*/ 859972 w 1730829"/>
              <a:gd name="connsiteY46" fmla="*/ 1349829 h 1905000"/>
              <a:gd name="connsiteX47" fmla="*/ 881743 w 1730829"/>
              <a:gd name="connsiteY47" fmla="*/ 1415143 h 1905000"/>
              <a:gd name="connsiteX48" fmla="*/ 892629 w 1730829"/>
              <a:gd name="connsiteY48" fmla="*/ 1447800 h 1905000"/>
              <a:gd name="connsiteX49" fmla="*/ 870857 w 1730829"/>
              <a:gd name="connsiteY49" fmla="*/ 1524000 h 1905000"/>
              <a:gd name="connsiteX50" fmla="*/ 827314 w 1730829"/>
              <a:gd name="connsiteY50" fmla="*/ 1578429 h 1905000"/>
              <a:gd name="connsiteX51" fmla="*/ 783772 w 1730829"/>
              <a:gd name="connsiteY51" fmla="*/ 1676400 h 1905000"/>
              <a:gd name="connsiteX52" fmla="*/ 762000 w 1730829"/>
              <a:gd name="connsiteY52" fmla="*/ 1698171 h 1905000"/>
              <a:gd name="connsiteX53" fmla="*/ 740229 w 1730829"/>
              <a:gd name="connsiteY53" fmla="*/ 1763486 h 1905000"/>
              <a:gd name="connsiteX54" fmla="*/ 674914 w 1730829"/>
              <a:gd name="connsiteY54" fmla="*/ 1850571 h 1905000"/>
              <a:gd name="connsiteX55" fmla="*/ 664029 w 1730829"/>
              <a:gd name="connsiteY55" fmla="*/ 1883229 h 1905000"/>
              <a:gd name="connsiteX56" fmla="*/ 642257 w 1730829"/>
              <a:gd name="connsiteY5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30829" h="1905000">
                <a:moveTo>
                  <a:pt x="1730829" y="0"/>
                </a:moveTo>
                <a:cubicBezTo>
                  <a:pt x="1653897" y="15387"/>
                  <a:pt x="1693952" y="5035"/>
                  <a:pt x="1611086" y="32657"/>
                </a:cubicBezTo>
                <a:lnTo>
                  <a:pt x="1513114" y="65314"/>
                </a:lnTo>
                <a:cubicBezTo>
                  <a:pt x="1505857" y="72571"/>
                  <a:pt x="1500523" y="82496"/>
                  <a:pt x="1491343" y="87086"/>
                </a:cubicBezTo>
                <a:cubicBezTo>
                  <a:pt x="1470817" y="97349"/>
                  <a:pt x="1447800" y="101600"/>
                  <a:pt x="1426029" y="108857"/>
                </a:cubicBezTo>
                <a:cubicBezTo>
                  <a:pt x="1415143" y="112486"/>
                  <a:pt x="1402920" y="113378"/>
                  <a:pt x="1393372" y="119743"/>
                </a:cubicBezTo>
                <a:cubicBezTo>
                  <a:pt x="1348266" y="149812"/>
                  <a:pt x="1373406" y="138341"/>
                  <a:pt x="1317172" y="152400"/>
                </a:cubicBezTo>
                <a:cubicBezTo>
                  <a:pt x="1309915" y="159657"/>
                  <a:pt x="1304580" y="169581"/>
                  <a:pt x="1295400" y="174171"/>
                </a:cubicBezTo>
                <a:cubicBezTo>
                  <a:pt x="1274874" y="184434"/>
                  <a:pt x="1230086" y="195943"/>
                  <a:pt x="1230086" y="195943"/>
                </a:cubicBezTo>
                <a:cubicBezTo>
                  <a:pt x="1222829" y="203200"/>
                  <a:pt x="1217494" y="213124"/>
                  <a:pt x="1208314" y="217714"/>
                </a:cubicBezTo>
                <a:cubicBezTo>
                  <a:pt x="1208297" y="217722"/>
                  <a:pt x="1126681" y="244925"/>
                  <a:pt x="1110343" y="250371"/>
                </a:cubicBezTo>
                <a:cubicBezTo>
                  <a:pt x="1099457" y="254000"/>
                  <a:pt x="1087233" y="254892"/>
                  <a:pt x="1077686" y="261257"/>
                </a:cubicBezTo>
                <a:cubicBezTo>
                  <a:pt x="919646" y="366618"/>
                  <a:pt x="1110068" y="245395"/>
                  <a:pt x="936172" y="337457"/>
                </a:cubicBezTo>
                <a:cubicBezTo>
                  <a:pt x="898773" y="357256"/>
                  <a:pt x="867459" y="389389"/>
                  <a:pt x="827314" y="402771"/>
                </a:cubicBezTo>
                <a:cubicBezTo>
                  <a:pt x="722180" y="437817"/>
                  <a:pt x="885647" y="381615"/>
                  <a:pt x="751114" y="435429"/>
                </a:cubicBezTo>
                <a:cubicBezTo>
                  <a:pt x="729806" y="443952"/>
                  <a:pt x="707571" y="449943"/>
                  <a:pt x="685800" y="457200"/>
                </a:cubicBezTo>
                <a:cubicBezTo>
                  <a:pt x="674914" y="460829"/>
                  <a:pt x="662690" y="461721"/>
                  <a:pt x="653143" y="468086"/>
                </a:cubicBezTo>
                <a:cubicBezTo>
                  <a:pt x="601393" y="502586"/>
                  <a:pt x="632894" y="485722"/>
                  <a:pt x="555172" y="511629"/>
                </a:cubicBezTo>
                <a:lnTo>
                  <a:pt x="522514" y="522514"/>
                </a:lnTo>
                <a:cubicBezTo>
                  <a:pt x="511628" y="526142"/>
                  <a:pt x="501216" y="531777"/>
                  <a:pt x="489857" y="533400"/>
                </a:cubicBezTo>
                <a:lnTo>
                  <a:pt x="413657" y="544286"/>
                </a:lnTo>
                <a:cubicBezTo>
                  <a:pt x="370468" y="550044"/>
                  <a:pt x="315884" y="554127"/>
                  <a:pt x="272143" y="566057"/>
                </a:cubicBezTo>
                <a:cubicBezTo>
                  <a:pt x="250003" y="572095"/>
                  <a:pt x="228600" y="580572"/>
                  <a:pt x="206829" y="587829"/>
                </a:cubicBezTo>
                <a:lnTo>
                  <a:pt x="174172" y="598714"/>
                </a:lnTo>
                <a:cubicBezTo>
                  <a:pt x="163286" y="602343"/>
                  <a:pt x="151062" y="603235"/>
                  <a:pt x="141514" y="609600"/>
                </a:cubicBezTo>
                <a:cubicBezTo>
                  <a:pt x="99310" y="637736"/>
                  <a:pt x="121268" y="627234"/>
                  <a:pt x="76200" y="642257"/>
                </a:cubicBezTo>
                <a:cubicBezTo>
                  <a:pt x="68943" y="649514"/>
                  <a:pt x="63230" y="658749"/>
                  <a:pt x="54429" y="664029"/>
                </a:cubicBezTo>
                <a:cubicBezTo>
                  <a:pt x="44590" y="669933"/>
                  <a:pt x="28441" y="665577"/>
                  <a:pt x="21772" y="674914"/>
                </a:cubicBezTo>
                <a:cubicBezTo>
                  <a:pt x="8433" y="693589"/>
                  <a:pt x="0" y="740229"/>
                  <a:pt x="0" y="740229"/>
                </a:cubicBezTo>
                <a:cubicBezTo>
                  <a:pt x="94" y="740606"/>
                  <a:pt x="16567" y="811224"/>
                  <a:pt x="21772" y="816429"/>
                </a:cubicBezTo>
                <a:cubicBezTo>
                  <a:pt x="29886" y="824543"/>
                  <a:pt x="43543" y="823686"/>
                  <a:pt x="54429" y="827314"/>
                </a:cubicBezTo>
                <a:cubicBezTo>
                  <a:pt x="65315" y="834571"/>
                  <a:pt x="75727" y="842595"/>
                  <a:pt x="87086" y="849086"/>
                </a:cubicBezTo>
                <a:cubicBezTo>
                  <a:pt x="101175" y="857137"/>
                  <a:pt x="118163" y="860468"/>
                  <a:pt x="130629" y="870857"/>
                </a:cubicBezTo>
                <a:cubicBezTo>
                  <a:pt x="196282" y="925568"/>
                  <a:pt x="107084" y="888408"/>
                  <a:pt x="185057" y="914400"/>
                </a:cubicBezTo>
                <a:cubicBezTo>
                  <a:pt x="236714" y="966057"/>
                  <a:pt x="209127" y="951452"/>
                  <a:pt x="261257" y="968829"/>
                </a:cubicBezTo>
                <a:cubicBezTo>
                  <a:pt x="335385" y="1042953"/>
                  <a:pt x="219543" y="929963"/>
                  <a:pt x="315686" y="1012371"/>
                </a:cubicBezTo>
                <a:cubicBezTo>
                  <a:pt x="331271" y="1025729"/>
                  <a:pt x="344715" y="1041400"/>
                  <a:pt x="359229" y="1055914"/>
                </a:cubicBezTo>
                <a:cubicBezTo>
                  <a:pt x="366486" y="1063171"/>
                  <a:pt x="371263" y="1074441"/>
                  <a:pt x="381000" y="1077686"/>
                </a:cubicBezTo>
                <a:lnTo>
                  <a:pt x="413657" y="1088571"/>
                </a:lnTo>
                <a:cubicBezTo>
                  <a:pt x="443116" y="1108211"/>
                  <a:pt x="455325" y="1118301"/>
                  <a:pt x="489857" y="1132114"/>
                </a:cubicBezTo>
                <a:cubicBezTo>
                  <a:pt x="511165" y="1140637"/>
                  <a:pt x="533400" y="1146629"/>
                  <a:pt x="555172" y="1153886"/>
                </a:cubicBezTo>
                <a:cubicBezTo>
                  <a:pt x="566058" y="1157515"/>
                  <a:pt x="577566" y="1159639"/>
                  <a:pt x="587829" y="1164771"/>
                </a:cubicBezTo>
                <a:cubicBezTo>
                  <a:pt x="644753" y="1193234"/>
                  <a:pt x="615629" y="1182607"/>
                  <a:pt x="674914" y="1197429"/>
                </a:cubicBezTo>
                <a:cubicBezTo>
                  <a:pt x="682171" y="1204686"/>
                  <a:pt x="687506" y="1214610"/>
                  <a:pt x="696686" y="1219200"/>
                </a:cubicBezTo>
                <a:cubicBezTo>
                  <a:pt x="764773" y="1253243"/>
                  <a:pt x="717417" y="1204312"/>
                  <a:pt x="772886" y="1251857"/>
                </a:cubicBezTo>
                <a:cubicBezTo>
                  <a:pt x="788471" y="1265215"/>
                  <a:pt x="805043" y="1278321"/>
                  <a:pt x="816429" y="1295400"/>
                </a:cubicBezTo>
                <a:cubicBezTo>
                  <a:pt x="843893" y="1336597"/>
                  <a:pt x="828949" y="1318806"/>
                  <a:pt x="859972" y="1349829"/>
                </a:cubicBezTo>
                <a:lnTo>
                  <a:pt x="881743" y="1415143"/>
                </a:lnTo>
                <a:lnTo>
                  <a:pt x="892629" y="1447800"/>
                </a:lnTo>
                <a:cubicBezTo>
                  <a:pt x="889141" y="1461753"/>
                  <a:pt x="878666" y="1508382"/>
                  <a:pt x="870857" y="1524000"/>
                </a:cubicBezTo>
                <a:cubicBezTo>
                  <a:pt x="857124" y="1551465"/>
                  <a:pt x="847565" y="1558178"/>
                  <a:pt x="827314" y="1578429"/>
                </a:cubicBezTo>
                <a:cubicBezTo>
                  <a:pt x="810052" y="1630214"/>
                  <a:pt x="813343" y="1639436"/>
                  <a:pt x="783772" y="1676400"/>
                </a:cubicBezTo>
                <a:cubicBezTo>
                  <a:pt x="777361" y="1684414"/>
                  <a:pt x="769257" y="1690914"/>
                  <a:pt x="762000" y="1698171"/>
                </a:cubicBezTo>
                <a:cubicBezTo>
                  <a:pt x="754743" y="1719943"/>
                  <a:pt x="752959" y="1744391"/>
                  <a:pt x="740229" y="1763486"/>
                </a:cubicBezTo>
                <a:cubicBezTo>
                  <a:pt x="690993" y="1837339"/>
                  <a:pt x="715189" y="1810298"/>
                  <a:pt x="674914" y="1850571"/>
                </a:cubicBezTo>
                <a:cubicBezTo>
                  <a:pt x="671286" y="1861457"/>
                  <a:pt x="669933" y="1873389"/>
                  <a:pt x="664029" y="1883229"/>
                </a:cubicBezTo>
                <a:cubicBezTo>
                  <a:pt x="658749" y="1892030"/>
                  <a:pt x="642257" y="1905000"/>
                  <a:pt x="642257" y="190500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379978A-2F00-46D1-B95B-CC7DECBC9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19B101E-D17A-46C0-A387-16852F41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3013" name="Group 136">
            <a:extLst>
              <a:ext uri="{FF2B5EF4-FFF2-40B4-BE49-F238E27FC236}">
                <a16:creationId xmlns:a16="http://schemas.microsoft.com/office/drawing/2014/main" id="{55AE0E2A-697A-4E3E-96F7-B3B5DB8C9A8A}"/>
              </a:ext>
            </a:extLst>
          </p:cNvPr>
          <p:cNvGrpSpPr>
            <a:grpSpLocks/>
          </p:cNvGrpSpPr>
          <p:nvPr/>
        </p:nvGrpSpPr>
        <p:grpSpPr bwMode="auto">
          <a:xfrm>
            <a:off x="366251" y="1275988"/>
            <a:ext cx="8338044" cy="2974975"/>
            <a:chOff x="229054" y="988340"/>
            <a:chExt cx="8338684" cy="2974060"/>
          </a:xfrm>
        </p:grpSpPr>
        <p:sp>
          <p:nvSpPr>
            <p:cNvPr id="43019" name="Freeform 40">
              <a:extLst>
                <a:ext uri="{FF2B5EF4-FFF2-40B4-BE49-F238E27FC236}">
                  <a16:creationId xmlns:a16="http://schemas.microsoft.com/office/drawing/2014/main" id="{0C6C0904-F0B2-44F3-8F9E-F5116FE31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3020" name="Freeform 41">
              <a:extLst>
                <a:ext uri="{FF2B5EF4-FFF2-40B4-BE49-F238E27FC236}">
                  <a16:creationId xmlns:a16="http://schemas.microsoft.com/office/drawing/2014/main" id="{C47AF80C-84DE-4ACD-A5F3-7E04495E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3021" name="Freeform 42">
              <a:extLst>
                <a:ext uri="{FF2B5EF4-FFF2-40B4-BE49-F238E27FC236}">
                  <a16:creationId xmlns:a16="http://schemas.microsoft.com/office/drawing/2014/main" id="{EBDF88F8-0CFA-4268-A41C-E30F3CDB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3568700"/>
              <a:ext cx="452437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2" name="Freeform 43">
              <a:extLst>
                <a:ext uri="{FF2B5EF4-FFF2-40B4-BE49-F238E27FC236}">
                  <a16:creationId xmlns:a16="http://schemas.microsoft.com/office/drawing/2014/main" id="{39EBC4D9-8926-422A-8679-A74E9B53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3568700"/>
              <a:ext cx="452438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3" name="Freeform 44">
              <a:extLst>
                <a:ext uri="{FF2B5EF4-FFF2-40B4-BE49-F238E27FC236}">
                  <a16:creationId xmlns:a16="http://schemas.microsoft.com/office/drawing/2014/main" id="{00A450DD-853D-4938-9A7A-04644AFD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4" name="Freeform 45">
              <a:extLst>
                <a:ext uri="{FF2B5EF4-FFF2-40B4-BE49-F238E27FC236}">
                  <a16:creationId xmlns:a16="http://schemas.microsoft.com/office/drawing/2014/main" id="{950532DA-9A9D-434E-80CB-ED752B1C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5" name="Freeform 46">
              <a:extLst>
                <a:ext uri="{FF2B5EF4-FFF2-40B4-BE49-F238E27FC236}">
                  <a16:creationId xmlns:a16="http://schemas.microsoft.com/office/drawing/2014/main" id="{8A769B54-2F94-48FB-863A-73117C7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188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6" name="Freeform 47">
              <a:extLst>
                <a:ext uri="{FF2B5EF4-FFF2-40B4-BE49-F238E27FC236}">
                  <a16:creationId xmlns:a16="http://schemas.microsoft.com/office/drawing/2014/main" id="{4864AAFC-6ACB-4A7C-9010-AF7EBBDF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3568700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α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</a:t>
              </a:r>
            </a:p>
          </p:txBody>
        </p:sp>
        <p:sp>
          <p:nvSpPr>
            <p:cNvPr id="43027" name="Freeform 48">
              <a:extLst>
                <a:ext uri="{FF2B5EF4-FFF2-40B4-BE49-F238E27FC236}">
                  <a16:creationId xmlns:a16="http://schemas.microsoft.com/office/drawing/2014/main" id="{67A08A9B-7523-4AA4-9242-32C4D25B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006725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8" name="Freeform 49">
              <a:extLst>
                <a:ext uri="{FF2B5EF4-FFF2-40B4-BE49-F238E27FC236}">
                  <a16:creationId xmlns:a16="http://schemas.microsoft.com/office/drawing/2014/main" id="{48889BAE-04B2-46AF-A8D2-E9CF96E5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006725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9" name="Freeform 50">
              <a:extLst>
                <a:ext uri="{FF2B5EF4-FFF2-40B4-BE49-F238E27FC236}">
                  <a16:creationId xmlns:a16="http://schemas.microsoft.com/office/drawing/2014/main" id="{143C1537-8AC0-49BD-AE79-1CB82D46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006725"/>
              <a:ext cx="452438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0" name="Freeform 51">
              <a:extLst>
                <a:ext uri="{FF2B5EF4-FFF2-40B4-BE49-F238E27FC236}">
                  <a16:creationId xmlns:a16="http://schemas.microsoft.com/office/drawing/2014/main" id="{D8E4CEF4-238B-4B0E-ABB6-76F73F91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006725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1" name="Freeform 52">
              <a:extLst>
                <a:ext uri="{FF2B5EF4-FFF2-40B4-BE49-F238E27FC236}">
                  <a16:creationId xmlns:a16="http://schemas.microsoft.com/office/drawing/2014/main" id="{89B362FD-FE02-4509-86CA-6F5F5B863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5" y="2332037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2" name="Freeform 53">
              <a:extLst>
                <a:ext uri="{FF2B5EF4-FFF2-40B4-BE49-F238E27FC236}">
                  <a16:creationId xmlns:a16="http://schemas.microsoft.com/office/drawing/2014/main" id="{729F398C-9C69-489A-870B-0FB54700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332037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3" name="Freeform 54">
              <a:extLst>
                <a:ext uri="{FF2B5EF4-FFF2-40B4-BE49-F238E27FC236}">
                  <a16:creationId xmlns:a16="http://schemas.microsoft.com/office/drawing/2014/main" id="{DAA20DC3-CB9D-4349-A571-A28DBD53A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1544637"/>
              <a:ext cx="450850" cy="227013"/>
            </a:xfrm>
            <a:custGeom>
              <a:avLst/>
              <a:gdLst>
                <a:gd name="T0" fmla="*/ 0 w 284"/>
                <a:gd name="T1" fmla="*/ 2147483646 h 143"/>
                <a:gd name="T2" fmla="*/ 0 w 284"/>
                <a:gd name="T3" fmla="*/ 0 h 143"/>
                <a:gd name="T4" fmla="*/ 2147483646 w 284"/>
                <a:gd name="T5" fmla="*/ 0 h 143"/>
                <a:gd name="T6" fmla="*/ 2147483646 w 284"/>
                <a:gd name="T7" fmla="*/ 2147483646 h 143"/>
                <a:gd name="T8" fmla="*/ 0 w 284"/>
                <a:gd name="T9" fmla="*/ 2147483646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3"/>
                <a:gd name="T17" fmla="*/ 284 w 28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3">
                  <a:moveTo>
                    <a:pt x="0" y="14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2"/>
                  </a:lnTo>
                  <a:lnTo>
                    <a:pt x="0" y="1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4" name="Freeform 55">
              <a:extLst>
                <a:ext uri="{FF2B5EF4-FFF2-40B4-BE49-F238E27FC236}">
                  <a16:creationId xmlns:a16="http://schemas.microsoft.com/office/drawing/2014/main" id="{EAC46B3F-A739-441A-B3A4-1DCF2582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1770062"/>
              <a:ext cx="1465262" cy="563563"/>
            </a:xfrm>
            <a:custGeom>
              <a:avLst/>
              <a:gdLst>
                <a:gd name="T0" fmla="*/ 2147483646 w 923"/>
                <a:gd name="T1" fmla="*/ 0 h 355"/>
                <a:gd name="T2" fmla="*/ 0 w 923"/>
                <a:gd name="T3" fmla="*/ 2147483646 h 355"/>
                <a:gd name="T4" fmla="*/ 2147483646 w 923"/>
                <a:gd name="T5" fmla="*/ 0 h 355"/>
                <a:gd name="T6" fmla="*/ 0 60000 65536"/>
                <a:gd name="T7" fmla="*/ 0 60000 65536"/>
                <a:gd name="T8" fmla="*/ 0 60000 65536"/>
                <a:gd name="T9" fmla="*/ 0 w 923"/>
                <a:gd name="T10" fmla="*/ 0 h 355"/>
                <a:gd name="T11" fmla="*/ 923 w 923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3" h="355">
                  <a:moveTo>
                    <a:pt x="922" y="0"/>
                  </a:moveTo>
                  <a:lnTo>
                    <a:pt x="0" y="354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5" name="Freeform 56">
              <a:extLst>
                <a:ext uri="{FF2B5EF4-FFF2-40B4-BE49-F238E27FC236}">
                  <a16:creationId xmlns:a16="http://schemas.microsoft.com/office/drawing/2014/main" id="{81719E74-280B-4A6A-BCA7-FAA690C4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2263775"/>
              <a:ext cx="115887" cy="69850"/>
            </a:xfrm>
            <a:custGeom>
              <a:avLst/>
              <a:gdLst>
                <a:gd name="T0" fmla="*/ 2147483646 w 73"/>
                <a:gd name="T1" fmla="*/ 2147483646 h 44"/>
                <a:gd name="T2" fmla="*/ 0 w 73"/>
                <a:gd name="T3" fmla="*/ 2147483646 h 44"/>
                <a:gd name="T4" fmla="*/ 2147483646 w 73"/>
                <a:gd name="T5" fmla="*/ 0 h 44"/>
                <a:gd name="T6" fmla="*/ 2147483646 w 73"/>
                <a:gd name="T7" fmla="*/ 2147483646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4"/>
                <a:gd name="T14" fmla="*/ 73 w 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4">
                  <a:moveTo>
                    <a:pt x="72" y="34"/>
                  </a:moveTo>
                  <a:lnTo>
                    <a:pt x="0" y="43"/>
                  </a:lnTo>
                  <a:lnTo>
                    <a:pt x="59" y="0"/>
                  </a:lnTo>
                  <a:lnTo>
                    <a:pt x="72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6" name="Freeform 57">
              <a:extLst>
                <a:ext uri="{FF2B5EF4-FFF2-40B4-BE49-F238E27FC236}">
                  <a16:creationId xmlns:a16="http://schemas.microsoft.com/office/drawing/2014/main" id="{4AD64925-B42D-4ACB-A218-B06FDFE3B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1770062"/>
              <a:ext cx="1588" cy="449263"/>
            </a:xfrm>
            <a:custGeom>
              <a:avLst/>
              <a:gdLst>
                <a:gd name="T0" fmla="*/ 0 w 1"/>
                <a:gd name="T1" fmla="*/ 0 h 283"/>
                <a:gd name="T2" fmla="*/ 0 w 1"/>
                <a:gd name="T3" fmla="*/ 2147483646 h 283"/>
                <a:gd name="T4" fmla="*/ 0 w 1"/>
                <a:gd name="T5" fmla="*/ 0 h 283"/>
                <a:gd name="T6" fmla="*/ 0 60000 65536"/>
                <a:gd name="T7" fmla="*/ 0 60000 65536"/>
                <a:gd name="T8" fmla="*/ 0 60000 65536"/>
                <a:gd name="T9" fmla="*/ 0 w 1"/>
                <a:gd name="T10" fmla="*/ 0 h 283"/>
                <a:gd name="T11" fmla="*/ 1 w 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3">
                  <a:moveTo>
                    <a:pt x="0" y="0"/>
                  </a:move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7" name="Freeform 58">
              <a:extLst>
                <a:ext uri="{FF2B5EF4-FFF2-40B4-BE49-F238E27FC236}">
                  <a16:creationId xmlns:a16="http://schemas.microsoft.com/office/drawing/2014/main" id="{B3791BC1-793A-4E1E-A2E2-44F4B7173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106612"/>
              <a:ext cx="60325" cy="112713"/>
            </a:xfrm>
            <a:custGeom>
              <a:avLst/>
              <a:gdLst>
                <a:gd name="T0" fmla="*/ 2147483646 w 38"/>
                <a:gd name="T1" fmla="*/ 0 h 71"/>
                <a:gd name="T2" fmla="*/ 2147483646 w 38"/>
                <a:gd name="T3" fmla="*/ 2147483646 h 71"/>
                <a:gd name="T4" fmla="*/ 0 w 38"/>
                <a:gd name="T5" fmla="*/ 0 h 71"/>
                <a:gd name="T6" fmla="*/ 2147483646 w 3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1"/>
                <a:gd name="T14" fmla="*/ 38 w 3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1">
                  <a:moveTo>
                    <a:pt x="37" y="0"/>
                  </a:moveTo>
                  <a:lnTo>
                    <a:pt x="19" y="7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8" name="Freeform 59">
              <a:extLst>
                <a:ext uri="{FF2B5EF4-FFF2-40B4-BE49-F238E27FC236}">
                  <a16:creationId xmlns:a16="http://schemas.microsoft.com/office/drawing/2014/main" id="{26B97903-50CF-4C11-A526-A294CE33B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1770062"/>
              <a:ext cx="1693863" cy="563563"/>
            </a:xfrm>
            <a:custGeom>
              <a:avLst/>
              <a:gdLst>
                <a:gd name="T0" fmla="*/ 0 w 1067"/>
                <a:gd name="T1" fmla="*/ 0 h 355"/>
                <a:gd name="T2" fmla="*/ 2147483646 w 1067"/>
                <a:gd name="T3" fmla="*/ 2147483646 h 355"/>
                <a:gd name="T4" fmla="*/ 0 w 1067"/>
                <a:gd name="T5" fmla="*/ 0 h 355"/>
                <a:gd name="T6" fmla="*/ 0 60000 65536"/>
                <a:gd name="T7" fmla="*/ 0 60000 65536"/>
                <a:gd name="T8" fmla="*/ 0 60000 65536"/>
                <a:gd name="T9" fmla="*/ 0 w 1067"/>
                <a:gd name="T10" fmla="*/ 0 h 355"/>
                <a:gd name="T11" fmla="*/ 1067 w 1067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7" h="355">
                  <a:moveTo>
                    <a:pt x="0" y="0"/>
                  </a:moveTo>
                  <a:lnTo>
                    <a:pt x="1066" y="3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9" name="Freeform 60">
              <a:extLst>
                <a:ext uri="{FF2B5EF4-FFF2-40B4-BE49-F238E27FC236}">
                  <a16:creationId xmlns:a16="http://schemas.microsoft.com/office/drawing/2014/main" id="{7E1139C2-C06E-46E6-ACC9-4FF5DCDEA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3" y="2266950"/>
              <a:ext cx="120650" cy="66675"/>
            </a:xfrm>
            <a:custGeom>
              <a:avLst/>
              <a:gdLst>
                <a:gd name="T0" fmla="*/ 2147483646 w 76"/>
                <a:gd name="T1" fmla="*/ 0 h 42"/>
                <a:gd name="T2" fmla="*/ 2147483646 w 76"/>
                <a:gd name="T3" fmla="*/ 2147483646 h 42"/>
                <a:gd name="T4" fmla="*/ 0 w 76"/>
                <a:gd name="T5" fmla="*/ 2147483646 h 42"/>
                <a:gd name="T6" fmla="*/ 2147483646 w 7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2"/>
                <a:gd name="T14" fmla="*/ 76 w 7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2">
                  <a:moveTo>
                    <a:pt x="12" y="0"/>
                  </a:moveTo>
                  <a:lnTo>
                    <a:pt x="75" y="41"/>
                  </a:lnTo>
                  <a:lnTo>
                    <a:pt x="0" y="35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0" name="Freeform 61">
              <a:extLst>
                <a:ext uri="{FF2B5EF4-FFF2-40B4-BE49-F238E27FC236}">
                  <a16:creationId xmlns:a16="http://schemas.microsoft.com/office/drawing/2014/main" id="{93A3AE22-2734-49AB-84F5-42EAE338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555875"/>
              <a:ext cx="676275" cy="452437"/>
            </a:xfrm>
            <a:custGeom>
              <a:avLst/>
              <a:gdLst>
                <a:gd name="T0" fmla="*/ 2147483646 w 426"/>
                <a:gd name="T1" fmla="*/ 0 h 285"/>
                <a:gd name="T2" fmla="*/ 0 w 426"/>
                <a:gd name="T3" fmla="*/ 2147483646 h 285"/>
                <a:gd name="T4" fmla="*/ 2147483646 w 426"/>
                <a:gd name="T5" fmla="*/ 0 h 285"/>
                <a:gd name="T6" fmla="*/ 0 60000 65536"/>
                <a:gd name="T7" fmla="*/ 0 60000 65536"/>
                <a:gd name="T8" fmla="*/ 0 60000 65536"/>
                <a:gd name="T9" fmla="*/ 0 w 426"/>
                <a:gd name="T10" fmla="*/ 0 h 285"/>
                <a:gd name="T11" fmla="*/ 426 w 42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285">
                  <a:moveTo>
                    <a:pt x="425" y="0"/>
                  </a:moveTo>
                  <a:lnTo>
                    <a:pt x="0" y="284"/>
                  </a:lnTo>
                  <a:lnTo>
                    <a:pt x="4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1" name="Freeform 62">
              <a:extLst>
                <a:ext uri="{FF2B5EF4-FFF2-40B4-BE49-F238E27FC236}">
                  <a16:creationId xmlns:a16="http://schemas.microsoft.com/office/drawing/2014/main" id="{B09C2440-B3A9-46A2-8A59-025E04F3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921000"/>
              <a:ext cx="109537" cy="87312"/>
            </a:xfrm>
            <a:custGeom>
              <a:avLst/>
              <a:gdLst>
                <a:gd name="T0" fmla="*/ 2147483646 w 69"/>
                <a:gd name="T1" fmla="*/ 2147483646 h 55"/>
                <a:gd name="T2" fmla="*/ 0 w 69"/>
                <a:gd name="T3" fmla="*/ 2147483646 h 55"/>
                <a:gd name="T4" fmla="*/ 2147483646 w 69"/>
                <a:gd name="T5" fmla="*/ 0 h 55"/>
                <a:gd name="T6" fmla="*/ 2147483646 w 69"/>
                <a:gd name="T7" fmla="*/ 214748364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5"/>
                <a:gd name="T14" fmla="*/ 69 w 69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5">
                  <a:moveTo>
                    <a:pt x="68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2" name="Freeform 63">
              <a:extLst>
                <a:ext uri="{FF2B5EF4-FFF2-40B4-BE49-F238E27FC236}">
                  <a16:creationId xmlns:a16="http://schemas.microsoft.com/office/drawing/2014/main" id="{9F8D5C4C-0909-48E8-8E69-5A08F063E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2555875"/>
              <a:ext cx="565150" cy="452437"/>
            </a:xfrm>
            <a:custGeom>
              <a:avLst/>
              <a:gdLst>
                <a:gd name="T0" fmla="*/ 0 w 356"/>
                <a:gd name="T1" fmla="*/ 0 h 285"/>
                <a:gd name="T2" fmla="*/ 2147483646 w 356"/>
                <a:gd name="T3" fmla="*/ 2147483646 h 285"/>
                <a:gd name="T4" fmla="*/ 0 w 356"/>
                <a:gd name="T5" fmla="*/ 0 h 285"/>
                <a:gd name="T6" fmla="*/ 0 60000 65536"/>
                <a:gd name="T7" fmla="*/ 0 60000 65536"/>
                <a:gd name="T8" fmla="*/ 0 60000 65536"/>
                <a:gd name="T9" fmla="*/ 0 w 356"/>
                <a:gd name="T10" fmla="*/ 0 h 285"/>
                <a:gd name="T11" fmla="*/ 356 w 35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285">
                  <a:moveTo>
                    <a:pt x="0" y="0"/>
                  </a:moveTo>
                  <a:lnTo>
                    <a:pt x="355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3" name="Freeform 64">
              <a:extLst>
                <a:ext uri="{FF2B5EF4-FFF2-40B4-BE49-F238E27FC236}">
                  <a16:creationId xmlns:a16="http://schemas.microsoft.com/office/drawing/2014/main" id="{B8530D33-A056-4A48-ADB9-094E36EA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2914650"/>
              <a:ext cx="107950" cy="93662"/>
            </a:xfrm>
            <a:custGeom>
              <a:avLst/>
              <a:gdLst>
                <a:gd name="T0" fmla="*/ 2147483646 w 68"/>
                <a:gd name="T1" fmla="*/ 0 h 59"/>
                <a:gd name="T2" fmla="*/ 2147483646 w 68"/>
                <a:gd name="T3" fmla="*/ 2147483646 h 59"/>
                <a:gd name="T4" fmla="*/ 0 w 68"/>
                <a:gd name="T5" fmla="*/ 2147483646 h 59"/>
                <a:gd name="T6" fmla="*/ 2147483646 w 6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9"/>
                <a:gd name="T14" fmla="*/ 68 w 6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9">
                  <a:moveTo>
                    <a:pt x="22" y="0"/>
                  </a:moveTo>
                  <a:lnTo>
                    <a:pt x="67" y="58"/>
                  </a:lnTo>
                  <a:lnTo>
                    <a:pt x="0" y="27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4" name="Freeform 65">
              <a:extLst>
                <a:ext uri="{FF2B5EF4-FFF2-40B4-BE49-F238E27FC236}">
                  <a16:creationId xmlns:a16="http://schemas.microsoft.com/office/drawing/2014/main" id="{2507A0A8-F236-4945-81FE-E221E24EB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2555875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6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5" name="Freeform 66">
              <a:extLst>
                <a:ext uri="{FF2B5EF4-FFF2-40B4-BE49-F238E27FC236}">
                  <a16:creationId xmlns:a16="http://schemas.microsoft.com/office/drawing/2014/main" id="{7F35F846-205C-4C3D-B7E6-AA7D63FBC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779712"/>
              <a:ext cx="58737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6" name="Freeform 67">
              <a:extLst>
                <a:ext uri="{FF2B5EF4-FFF2-40B4-BE49-F238E27FC236}">
                  <a16:creationId xmlns:a16="http://schemas.microsoft.com/office/drawing/2014/main" id="{525EFE8E-F5A2-4F25-8E4B-39F66FBD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555875"/>
              <a:ext cx="677863" cy="452437"/>
            </a:xfrm>
            <a:custGeom>
              <a:avLst/>
              <a:gdLst>
                <a:gd name="T0" fmla="*/ 2147483646 w 427"/>
                <a:gd name="T1" fmla="*/ 0 h 285"/>
                <a:gd name="T2" fmla="*/ 0 w 427"/>
                <a:gd name="T3" fmla="*/ 2147483646 h 285"/>
                <a:gd name="T4" fmla="*/ 2147483646 w 427"/>
                <a:gd name="T5" fmla="*/ 0 h 285"/>
                <a:gd name="T6" fmla="*/ 0 60000 65536"/>
                <a:gd name="T7" fmla="*/ 0 60000 65536"/>
                <a:gd name="T8" fmla="*/ 0 60000 65536"/>
                <a:gd name="T9" fmla="*/ 0 w 427"/>
                <a:gd name="T10" fmla="*/ 0 h 285"/>
                <a:gd name="T11" fmla="*/ 427 w 427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" h="285">
                  <a:moveTo>
                    <a:pt x="426" y="0"/>
                  </a:moveTo>
                  <a:lnTo>
                    <a:pt x="0" y="284"/>
                  </a:lnTo>
                  <a:lnTo>
                    <a:pt x="4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7" name="Freeform 68">
              <a:extLst>
                <a:ext uri="{FF2B5EF4-FFF2-40B4-BE49-F238E27FC236}">
                  <a16:creationId xmlns:a16="http://schemas.microsoft.com/office/drawing/2014/main" id="{398E1A6C-4FFC-445C-A548-886A71AE0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921000"/>
              <a:ext cx="111125" cy="87312"/>
            </a:xfrm>
            <a:custGeom>
              <a:avLst/>
              <a:gdLst>
                <a:gd name="T0" fmla="*/ 2147483646 w 70"/>
                <a:gd name="T1" fmla="*/ 2147483646 h 55"/>
                <a:gd name="T2" fmla="*/ 0 w 70"/>
                <a:gd name="T3" fmla="*/ 2147483646 h 55"/>
                <a:gd name="T4" fmla="*/ 2147483646 w 70"/>
                <a:gd name="T5" fmla="*/ 0 h 55"/>
                <a:gd name="T6" fmla="*/ 2147483646 w 70"/>
                <a:gd name="T7" fmla="*/ 214748364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55"/>
                <a:gd name="T14" fmla="*/ 70 w 7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55">
                  <a:moveTo>
                    <a:pt x="69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8" name="Freeform 69">
              <a:extLst>
                <a:ext uri="{FF2B5EF4-FFF2-40B4-BE49-F238E27FC236}">
                  <a16:creationId xmlns:a16="http://schemas.microsoft.com/office/drawing/2014/main" id="{5E71EEB2-0DD3-4235-BCC6-B6951C625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2555875"/>
              <a:ext cx="563563" cy="452437"/>
            </a:xfrm>
            <a:custGeom>
              <a:avLst/>
              <a:gdLst>
                <a:gd name="T0" fmla="*/ 0 w 355"/>
                <a:gd name="T1" fmla="*/ 0 h 285"/>
                <a:gd name="T2" fmla="*/ 2147483646 w 355"/>
                <a:gd name="T3" fmla="*/ 2147483646 h 285"/>
                <a:gd name="T4" fmla="*/ 0 w 355"/>
                <a:gd name="T5" fmla="*/ 0 h 285"/>
                <a:gd name="T6" fmla="*/ 0 60000 65536"/>
                <a:gd name="T7" fmla="*/ 0 60000 65536"/>
                <a:gd name="T8" fmla="*/ 0 60000 65536"/>
                <a:gd name="T9" fmla="*/ 0 w 355"/>
                <a:gd name="T10" fmla="*/ 0 h 285"/>
                <a:gd name="T11" fmla="*/ 355 w 355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85">
                  <a:moveTo>
                    <a:pt x="0" y="0"/>
                  </a:moveTo>
                  <a:lnTo>
                    <a:pt x="354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9" name="Freeform 70">
              <a:extLst>
                <a:ext uri="{FF2B5EF4-FFF2-40B4-BE49-F238E27FC236}">
                  <a16:creationId xmlns:a16="http://schemas.microsoft.com/office/drawing/2014/main" id="{1A43F021-9D68-44BD-B307-C1250C61B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2914650"/>
              <a:ext cx="104775" cy="93662"/>
            </a:xfrm>
            <a:custGeom>
              <a:avLst/>
              <a:gdLst>
                <a:gd name="T0" fmla="*/ 2147483646 w 66"/>
                <a:gd name="T1" fmla="*/ 0 h 59"/>
                <a:gd name="T2" fmla="*/ 2147483646 w 66"/>
                <a:gd name="T3" fmla="*/ 2147483646 h 59"/>
                <a:gd name="T4" fmla="*/ 0 w 66"/>
                <a:gd name="T5" fmla="*/ 2147483646 h 59"/>
                <a:gd name="T6" fmla="*/ 2147483646 w 6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9"/>
                <a:gd name="T14" fmla="*/ 66 w 6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9">
                  <a:moveTo>
                    <a:pt x="21" y="0"/>
                  </a:moveTo>
                  <a:lnTo>
                    <a:pt x="65" y="58"/>
                  </a:lnTo>
                  <a:lnTo>
                    <a:pt x="0" y="2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0" name="Freeform 71">
              <a:extLst>
                <a:ext uri="{FF2B5EF4-FFF2-40B4-BE49-F238E27FC236}">
                  <a16:creationId xmlns:a16="http://schemas.microsoft.com/office/drawing/2014/main" id="{C35DC40E-4DBA-4550-8581-C16DBEBD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2555875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6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1" name="Freeform 72">
              <a:extLst>
                <a:ext uri="{FF2B5EF4-FFF2-40B4-BE49-F238E27FC236}">
                  <a16:creationId xmlns:a16="http://schemas.microsoft.com/office/drawing/2014/main" id="{6B0B9DB7-AACF-43B5-B550-E1BE06E6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779712"/>
              <a:ext cx="58737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2" name="Freeform 73">
              <a:extLst>
                <a:ext uri="{FF2B5EF4-FFF2-40B4-BE49-F238E27FC236}">
                  <a16:creationId xmlns:a16="http://schemas.microsoft.com/office/drawing/2014/main" id="{535EF87A-1F9D-49C8-B331-24053CA7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3" name="Freeform 74">
              <a:extLst>
                <a:ext uri="{FF2B5EF4-FFF2-40B4-BE49-F238E27FC236}">
                  <a16:creationId xmlns:a16="http://schemas.microsoft.com/office/drawing/2014/main" id="{B94A3896-F6BD-452F-8EB5-3CD74644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452812"/>
              <a:ext cx="65088" cy="117475"/>
            </a:xfrm>
            <a:custGeom>
              <a:avLst/>
              <a:gdLst>
                <a:gd name="T0" fmla="*/ 2147483646 w 41"/>
                <a:gd name="T1" fmla="*/ 2147483646 h 74"/>
                <a:gd name="T2" fmla="*/ 0 w 41"/>
                <a:gd name="T3" fmla="*/ 2147483646 h 74"/>
                <a:gd name="T4" fmla="*/ 2147483646 w 41"/>
                <a:gd name="T5" fmla="*/ 0 h 74"/>
                <a:gd name="T6" fmla="*/ 2147483646 w 41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40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4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4" name="Freeform 75">
              <a:extLst>
                <a:ext uri="{FF2B5EF4-FFF2-40B4-BE49-F238E27FC236}">
                  <a16:creationId xmlns:a16="http://schemas.microsoft.com/office/drawing/2014/main" id="{0B5EBA18-5D83-40ED-8146-5FB445AC9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3230562"/>
              <a:ext cx="115887" cy="339725"/>
            </a:xfrm>
            <a:custGeom>
              <a:avLst/>
              <a:gdLst>
                <a:gd name="T0" fmla="*/ 0 w 73"/>
                <a:gd name="T1" fmla="*/ 0 h 214"/>
                <a:gd name="T2" fmla="*/ 2147483646 w 73"/>
                <a:gd name="T3" fmla="*/ 2147483646 h 214"/>
                <a:gd name="T4" fmla="*/ 0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0" y="0"/>
                  </a:moveTo>
                  <a:lnTo>
                    <a:pt x="72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5" name="Freeform 76">
              <a:extLst>
                <a:ext uri="{FF2B5EF4-FFF2-40B4-BE49-F238E27FC236}">
                  <a16:creationId xmlns:a16="http://schemas.microsoft.com/office/drawing/2014/main" id="{3184B1EA-13B6-4F23-9310-D074AF8E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3452812"/>
              <a:ext cx="65087" cy="117475"/>
            </a:xfrm>
            <a:custGeom>
              <a:avLst/>
              <a:gdLst>
                <a:gd name="T0" fmla="*/ 2147483646 w 41"/>
                <a:gd name="T1" fmla="*/ 0 h 74"/>
                <a:gd name="T2" fmla="*/ 2147483646 w 41"/>
                <a:gd name="T3" fmla="*/ 2147483646 h 74"/>
                <a:gd name="T4" fmla="*/ 0 w 41"/>
                <a:gd name="T5" fmla="*/ 2147483646 h 74"/>
                <a:gd name="T6" fmla="*/ 2147483646 w 4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33" y="0"/>
                  </a:moveTo>
                  <a:lnTo>
                    <a:pt x="40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6" name="Freeform 77">
              <a:extLst>
                <a:ext uri="{FF2B5EF4-FFF2-40B4-BE49-F238E27FC236}">
                  <a16:creationId xmlns:a16="http://schemas.microsoft.com/office/drawing/2014/main" id="{8650BD2E-21BA-468C-9967-12EED517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7" name="Freeform 78">
              <a:extLst>
                <a:ext uri="{FF2B5EF4-FFF2-40B4-BE49-F238E27FC236}">
                  <a16:creationId xmlns:a16="http://schemas.microsoft.com/office/drawing/2014/main" id="{0162AB29-D866-4619-B4F4-8B6D350C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7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8" name="Freeform 79">
              <a:extLst>
                <a:ext uri="{FF2B5EF4-FFF2-40B4-BE49-F238E27FC236}">
                  <a16:creationId xmlns:a16="http://schemas.microsoft.com/office/drawing/2014/main" id="{13015FDE-AD24-4F0B-8AE8-034C25D4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9" name="Freeform 80">
              <a:extLst>
                <a:ext uri="{FF2B5EF4-FFF2-40B4-BE49-F238E27FC236}">
                  <a16:creationId xmlns:a16="http://schemas.microsoft.com/office/drawing/2014/main" id="{0ACAED97-B9F3-4F4F-B2A8-11A9ECA0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452812"/>
              <a:ext cx="61912" cy="117475"/>
            </a:xfrm>
            <a:custGeom>
              <a:avLst/>
              <a:gdLst>
                <a:gd name="T0" fmla="*/ 2147483646 w 39"/>
                <a:gd name="T1" fmla="*/ 2147483646 h 74"/>
                <a:gd name="T2" fmla="*/ 0 w 39"/>
                <a:gd name="T3" fmla="*/ 2147483646 h 74"/>
                <a:gd name="T4" fmla="*/ 2147483646 w 39"/>
                <a:gd name="T5" fmla="*/ 0 h 74"/>
                <a:gd name="T6" fmla="*/ 2147483646 w 39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8" y="10"/>
                  </a:moveTo>
                  <a:lnTo>
                    <a:pt x="0" y="73"/>
                  </a:lnTo>
                  <a:lnTo>
                    <a:pt x="5" y="0"/>
                  </a:lnTo>
                  <a:lnTo>
                    <a:pt x="38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0" name="Freeform 81">
              <a:extLst>
                <a:ext uri="{FF2B5EF4-FFF2-40B4-BE49-F238E27FC236}">
                  <a16:creationId xmlns:a16="http://schemas.microsoft.com/office/drawing/2014/main" id="{E2732A24-BF01-4FE0-97E3-F0F7CCD9F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3230562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6 w 72"/>
                <a:gd name="T3" fmla="*/ 2147483646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1" name="Freeform 82">
              <a:extLst>
                <a:ext uri="{FF2B5EF4-FFF2-40B4-BE49-F238E27FC236}">
                  <a16:creationId xmlns:a16="http://schemas.microsoft.com/office/drawing/2014/main" id="{57DD2025-B83B-44FE-ADF4-A808FAD4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3452812"/>
              <a:ext cx="63500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0 w 40"/>
                <a:gd name="T5" fmla="*/ 2147483646 h 74"/>
                <a:gd name="T6" fmla="*/ 2147483646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2" name="Freeform 83">
              <a:extLst>
                <a:ext uri="{FF2B5EF4-FFF2-40B4-BE49-F238E27FC236}">
                  <a16:creationId xmlns:a16="http://schemas.microsoft.com/office/drawing/2014/main" id="{F9BD3486-8C95-4F8A-94E4-A25090B97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3230562"/>
              <a:ext cx="1588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3" name="Freeform 84">
              <a:extLst>
                <a:ext uri="{FF2B5EF4-FFF2-40B4-BE49-F238E27FC236}">
                  <a16:creationId xmlns:a16="http://schemas.microsoft.com/office/drawing/2014/main" id="{2554F19A-8D24-476A-810F-2BE33F534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0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4" name="Freeform 85">
              <a:extLst>
                <a:ext uri="{FF2B5EF4-FFF2-40B4-BE49-F238E27FC236}">
                  <a16:creationId xmlns:a16="http://schemas.microsoft.com/office/drawing/2014/main" id="{79459ED6-6CD7-4CBD-ADB5-8EC80B01B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5" name="Freeform 86">
              <a:extLst>
                <a:ext uri="{FF2B5EF4-FFF2-40B4-BE49-F238E27FC236}">
                  <a16:creationId xmlns:a16="http://schemas.microsoft.com/office/drawing/2014/main" id="{67CB0BCF-7224-4113-900A-B2CD189C1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452812"/>
              <a:ext cx="63500" cy="117475"/>
            </a:xfrm>
            <a:custGeom>
              <a:avLst/>
              <a:gdLst>
                <a:gd name="T0" fmla="*/ 2147483646 w 40"/>
                <a:gd name="T1" fmla="*/ 2147483646 h 74"/>
                <a:gd name="T2" fmla="*/ 0 w 40"/>
                <a:gd name="T3" fmla="*/ 2147483646 h 74"/>
                <a:gd name="T4" fmla="*/ 2147483646 w 40"/>
                <a:gd name="T5" fmla="*/ 0 h 74"/>
                <a:gd name="T6" fmla="*/ 2147483646 w 40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6" name="Freeform 87">
              <a:extLst>
                <a:ext uri="{FF2B5EF4-FFF2-40B4-BE49-F238E27FC236}">
                  <a16:creationId xmlns:a16="http://schemas.microsoft.com/office/drawing/2014/main" id="{7542A326-ED4B-45E1-95E5-323CFB600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3230562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6 w 72"/>
                <a:gd name="T3" fmla="*/ 2147483646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7" name="Freeform 88">
              <a:extLst>
                <a:ext uri="{FF2B5EF4-FFF2-40B4-BE49-F238E27FC236}">
                  <a16:creationId xmlns:a16="http://schemas.microsoft.com/office/drawing/2014/main" id="{95AD0988-6E56-4DF6-8732-00C7F92C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3452812"/>
              <a:ext cx="63500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0 w 40"/>
                <a:gd name="T5" fmla="*/ 2147483646 h 74"/>
                <a:gd name="T6" fmla="*/ 2147483646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8" name="Freeform 89">
              <a:extLst>
                <a:ext uri="{FF2B5EF4-FFF2-40B4-BE49-F238E27FC236}">
                  <a16:creationId xmlns:a16="http://schemas.microsoft.com/office/drawing/2014/main" id="{08234AF5-E864-4A0A-8F7E-BB4D75A2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9" name="Freeform 90">
              <a:extLst>
                <a:ext uri="{FF2B5EF4-FFF2-40B4-BE49-F238E27FC236}">
                  <a16:creationId xmlns:a16="http://schemas.microsoft.com/office/drawing/2014/main" id="{07CC9445-1F1B-43B2-9489-869E1314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5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0" name="Freeform 91">
              <a:extLst>
                <a:ext uri="{FF2B5EF4-FFF2-40B4-BE49-F238E27FC236}">
                  <a16:creationId xmlns:a16="http://schemas.microsoft.com/office/drawing/2014/main" id="{DBAFB1BD-4F96-432D-820E-F3C9F8942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230562"/>
              <a:ext cx="115888" cy="339725"/>
            </a:xfrm>
            <a:custGeom>
              <a:avLst/>
              <a:gdLst>
                <a:gd name="T0" fmla="*/ 2147483646 w 73"/>
                <a:gd name="T1" fmla="*/ 0 h 214"/>
                <a:gd name="T2" fmla="*/ 0 w 73"/>
                <a:gd name="T3" fmla="*/ 2147483646 h 214"/>
                <a:gd name="T4" fmla="*/ 2147483646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72" y="0"/>
                  </a:moveTo>
                  <a:lnTo>
                    <a:pt x="0" y="213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1" name="Freeform 92">
              <a:extLst>
                <a:ext uri="{FF2B5EF4-FFF2-40B4-BE49-F238E27FC236}">
                  <a16:creationId xmlns:a16="http://schemas.microsoft.com/office/drawing/2014/main" id="{36871270-079E-4109-A970-B966E808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452812"/>
              <a:ext cx="63500" cy="117475"/>
            </a:xfrm>
            <a:custGeom>
              <a:avLst/>
              <a:gdLst>
                <a:gd name="T0" fmla="*/ 2147483646 w 40"/>
                <a:gd name="T1" fmla="*/ 2147483646 h 74"/>
                <a:gd name="T2" fmla="*/ 0 w 40"/>
                <a:gd name="T3" fmla="*/ 2147483646 h 74"/>
                <a:gd name="T4" fmla="*/ 2147483646 w 40"/>
                <a:gd name="T5" fmla="*/ 0 h 74"/>
                <a:gd name="T6" fmla="*/ 2147483646 w 40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2" name="Freeform 93">
              <a:extLst>
                <a:ext uri="{FF2B5EF4-FFF2-40B4-BE49-F238E27FC236}">
                  <a16:creationId xmlns:a16="http://schemas.microsoft.com/office/drawing/2014/main" id="{6D8F3B3C-FF52-41E4-B2C6-E2AAB701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3230562"/>
              <a:ext cx="112712" cy="339725"/>
            </a:xfrm>
            <a:custGeom>
              <a:avLst/>
              <a:gdLst>
                <a:gd name="T0" fmla="*/ 0 w 71"/>
                <a:gd name="T1" fmla="*/ 0 h 214"/>
                <a:gd name="T2" fmla="*/ 2147483646 w 71"/>
                <a:gd name="T3" fmla="*/ 2147483646 h 214"/>
                <a:gd name="T4" fmla="*/ 0 w 71"/>
                <a:gd name="T5" fmla="*/ 0 h 214"/>
                <a:gd name="T6" fmla="*/ 0 60000 65536"/>
                <a:gd name="T7" fmla="*/ 0 60000 65536"/>
                <a:gd name="T8" fmla="*/ 0 60000 65536"/>
                <a:gd name="T9" fmla="*/ 0 w 71"/>
                <a:gd name="T10" fmla="*/ 0 h 214"/>
                <a:gd name="T11" fmla="*/ 71 w 7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214">
                  <a:moveTo>
                    <a:pt x="0" y="0"/>
                  </a:moveTo>
                  <a:lnTo>
                    <a:pt x="70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3" name="Freeform 94">
              <a:extLst>
                <a:ext uri="{FF2B5EF4-FFF2-40B4-BE49-F238E27FC236}">
                  <a16:creationId xmlns:a16="http://schemas.microsoft.com/office/drawing/2014/main" id="{2403C664-0304-4BB1-A421-088284B6E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88" y="3452812"/>
              <a:ext cx="61912" cy="117475"/>
            </a:xfrm>
            <a:custGeom>
              <a:avLst/>
              <a:gdLst>
                <a:gd name="T0" fmla="*/ 2147483646 w 39"/>
                <a:gd name="T1" fmla="*/ 0 h 74"/>
                <a:gd name="T2" fmla="*/ 2147483646 w 39"/>
                <a:gd name="T3" fmla="*/ 2147483646 h 74"/>
                <a:gd name="T4" fmla="*/ 0 w 39"/>
                <a:gd name="T5" fmla="*/ 2147483646 h 74"/>
                <a:gd name="T6" fmla="*/ 2147483646 w 3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3" y="0"/>
                  </a:moveTo>
                  <a:lnTo>
                    <a:pt x="38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4" name="Freeform 95">
              <a:extLst>
                <a:ext uri="{FF2B5EF4-FFF2-40B4-BE49-F238E27FC236}">
                  <a16:creationId xmlns:a16="http://schemas.microsoft.com/office/drawing/2014/main" id="{4BA1B99D-7806-4A65-B5C2-39614F4B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5" name="Freeform 96">
              <a:extLst>
                <a:ext uri="{FF2B5EF4-FFF2-40B4-BE49-F238E27FC236}">
                  <a16:creationId xmlns:a16="http://schemas.microsoft.com/office/drawing/2014/main" id="{BF588178-0DB8-41E7-A3A3-FE3AC8F6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6" name="Freeform 97">
              <a:extLst>
                <a:ext uri="{FF2B5EF4-FFF2-40B4-BE49-F238E27FC236}">
                  <a16:creationId xmlns:a16="http://schemas.microsoft.com/office/drawing/2014/main" id="{B2B5DAA1-036B-4FAC-80EB-92CCEE10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7" name="Freeform 98">
              <a:extLst>
                <a:ext uri="{FF2B5EF4-FFF2-40B4-BE49-F238E27FC236}">
                  <a16:creationId xmlns:a16="http://schemas.microsoft.com/office/drawing/2014/main" id="{8F2A8373-4C07-4C00-9076-E5AF589F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8" name="Freeform 99">
              <a:extLst>
                <a:ext uri="{FF2B5EF4-FFF2-40B4-BE49-F238E27FC236}">
                  <a16:creationId xmlns:a16="http://schemas.microsoft.com/office/drawing/2014/main" id="{3F1EFB4E-1316-4E74-9D35-FE886E0A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9" name="Freeform 100">
              <a:extLst>
                <a:ext uri="{FF2B5EF4-FFF2-40B4-BE49-F238E27FC236}">
                  <a16:creationId xmlns:a16="http://schemas.microsoft.com/office/drawing/2014/main" id="{9D1A58E6-1F3C-4E2C-8E0C-EA8419AA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0" name="Freeform 101">
              <a:extLst>
                <a:ext uri="{FF2B5EF4-FFF2-40B4-BE49-F238E27FC236}">
                  <a16:creationId xmlns:a16="http://schemas.microsoft.com/office/drawing/2014/main" id="{B6E7D9A6-54FE-47BB-B6FE-C356D817A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3667125"/>
              <a:ext cx="55563" cy="28575"/>
            </a:xfrm>
            <a:custGeom>
              <a:avLst/>
              <a:gdLst>
                <a:gd name="T0" fmla="*/ 2147483646 w 35"/>
                <a:gd name="T1" fmla="*/ 2147483646 h 18"/>
                <a:gd name="T2" fmla="*/ 2147483646 w 35"/>
                <a:gd name="T3" fmla="*/ 0 h 18"/>
                <a:gd name="T4" fmla="*/ 0 w 35"/>
                <a:gd name="T5" fmla="*/ 2147483646 h 18"/>
                <a:gd name="T6" fmla="*/ 2147483646 w 35"/>
                <a:gd name="T7" fmla="*/ 2147483646 h 18"/>
                <a:gd name="T8" fmla="*/ 2147483646 w 35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1" name="Freeform 102">
              <a:extLst>
                <a:ext uri="{FF2B5EF4-FFF2-40B4-BE49-F238E27FC236}">
                  <a16:creationId xmlns:a16="http://schemas.microsoft.com/office/drawing/2014/main" id="{3EEFB789-EE3A-42F3-9298-2F75B817F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3667125"/>
              <a:ext cx="58737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2" name="Freeform 103">
              <a:extLst>
                <a:ext uri="{FF2B5EF4-FFF2-40B4-BE49-F238E27FC236}">
                  <a16:creationId xmlns:a16="http://schemas.microsoft.com/office/drawing/2014/main" id="{C197994A-742D-4808-9F1E-CE8146FB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3" name="Freeform 104">
              <a:extLst>
                <a:ext uri="{FF2B5EF4-FFF2-40B4-BE49-F238E27FC236}">
                  <a16:creationId xmlns:a16="http://schemas.microsoft.com/office/drawing/2014/main" id="{33AF788E-255C-4C61-B81A-F2ADA6699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3667125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0 h 18"/>
                <a:gd name="T4" fmla="*/ 0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7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4" name="Freeform 105">
              <a:extLst>
                <a:ext uri="{FF2B5EF4-FFF2-40B4-BE49-F238E27FC236}">
                  <a16:creationId xmlns:a16="http://schemas.microsoft.com/office/drawing/2014/main" id="{4BE1CDA9-7E29-40C2-80F8-178679F7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5" name="Freeform 106">
              <a:extLst>
                <a:ext uri="{FF2B5EF4-FFF2-40B4-BE49-F238E27FC236}">
                  <a16:creationId xmlns:a16="http://schemas.microsoft.com/office/drawing/2014/main" id="{8D0D9752-9B35-4EE4-859B-EC464505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6" name="Freeform 107">
              <a:extLst>
                <a:ext uri="{FF2B5EF4-FFF2-40B4-BE49-F238E27FC236}">
                  <a16:creationId xmlns:a16="http://schemas.microsoft.com/office/drawing/2014/main" id="{2506749B-4666-4DA3-B5B8-9DF22543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19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7" name="Freeform 108">
              <a:extLst>
                <a:ext uri="{FF2B5EF4-FFF2-40B4-BE49-F238E27FC236}">
                  <a16:creationId xmlns:a16="http://schemas.microsoft.com/office/drawing/2014/main" id="{E2450150-FABE-4E80-B200-2C6F5751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0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8" name="Freeform 109">
              <a:extLst>
                <a:ext uri="{FF2B5EF4-FFF2-40B4-BE49-F238E27FC236}">
                  <a16:creationId xmlns:a16="http://schemas.microsoft.com/office/drawing/2014/main" id="{6E15FDB7-FFC1-4528-86D0-9B469B43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3117850"/>
              <a:ext cx="58738" cy="30162"/>
            </a:xfrm>
            <a:custGeom>
              <a:avLst/>
              <a:gdLst>
                <a:gd name="T0" fmla="*/ 2147483646 w 37"/>
                <a:gd name="T1" fmla="*/ 2147483646 h 19"/>
                <a:gd name="T2" fmla="*/ 2147483646 w 37"/>
                <a:gd name="T3" fmla="*/ 0 h 19"/>
                <a:gd name="T4" fmla="*/ 0 w 37"/>
                <a:gd name="T5" fmla="*/ 2147483646 h 19"/>
                <a:gd name="T6" fmla="*/ 2147483646 w 37"/>
                <a:gd name="T7" fmla="*/ 2147483646 h 19"/>
                <a:gd name="T8" fmla="*/ 2147483646 w 37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9" name="Freeform 110">
              <a:extLst>
                <a:ext uri="{FF2B5EF4-FFF2-40B4-BE49-F238E27FC236}">
                  <a16:creationId xmlns:a16="http://schemas.microsoft.com/office/drawing/2014/main" id="{9D9728A6-B7A7-4BE4-9AF2-54A987BD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0" y="3117850"/>
              <a:ext cx="57150" cy="30162"/>
            </a:xfrm>
            <a:custGeom>
              <a:avLst/>
              <a:gdLst>
                <a:gd name="T0" fmla="*/ 2147483646 w 36"/>
                <a:gd name="T1" fmla="*/ 2147483646 h 19"/>
                <a:gd name="T2" fmla="*/ 2147483646 w 36"/>
                <a:gd name="T3" fmla="*/ 0 h 19"/>
                <a:gd name="T4" fmla="*/ 0 w 36"/>
                <a:gd name="T5" fmla="*/ 2147483646 h 19"/>
                <a:gd name="T6" fmla="*/ 2147483646 w 36"/>
                <a:gd name="T7" fmla="*/ 2147483646 h 19"/>
                <a:gd name="T8" fmla="*/ 2147483646 w 36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0" name="Freeform 111">
              <a:extLst>
                <a:ext uri="{FF2B5EF4-FFF2-40B4-BE49-F238E27FC236}">
                  <a16:creationId xmlns:a16="http://schemas.microsoft.com/office/drawing/2014/main" id="{1707183A-BD4E-4EE4-8899-70FA38C08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0" y="3117850"/>
              <a:ext cx="58738" cy="30162"/>
            </a:xfrm>
            <a:custGeom>
              <a:avLst/>
              <a:gdLst>
                <a:gd name="T0" fmla="*/ 2147483646 w 37"/>
                <a:gd name="T1" fmla="*/ 2147483646 h 19"/>
                <a:gd name="T2" fmla="*/ 2147483646 w 37"/>
                <a:gd name="T3" fmla="*/ 0 h 19"/>
                <a:gd name="T4" fmla="*/ 0 w 37"/>
                <a:gd name="T5" fmla="*/ 2147483646 h 19"/>
                <a:gd name="T6" fmla="*/ 2147483646 w 37"/>
                <a:gd name="T7" fmla="*/ 2147483646 h 19"/>
                <a:gd name="T8" fmla="*/ 2147483646 w 37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1" name="Freeform 112">
              <a:extLst>
                <a:ext uri="{FF2B5EF4-FFF2-40B4-BE49-F238E27FC236}">
                  <a16:creationId xmlns:a16="http://schemas.microsoft.com/office/drawing/2014/main" id="{1B38FB68-D433-40A0-B760-64DE9F6A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459037"/>
              <a:ext cx="55562" cy="28575"/>
            </a:xfrm>
            <a:custGeom>
              <a:avLst/>
              <a:gdLst>
                <a:gd name="T0" fmla="*/ 2147483646 w 35"/>
                <a:gd name="T1" fmla="*/ 2147483646 h 18"/>
                <a:gd name="T2" fmla="*/ 2147483646 w 35"/>
                <a:gd name="T3" fmla="*/ 0 h 18"/>
                <a:gd name="T4" fmla="*/ 0 w 35"/>
                <a:gd name="T5" fmla="*/ 2147483646 h 18"/>
                <a:gd name="T6" fmla="*/ 2147483646 w 35"/>
                <a:gd name="T7" fmla="*/ 2147483646 h 18"/>
                <a:gd name="T8" fmla="*/ 2147483646 w 35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2" name="Freeform 113">
              <a:extLst>
                <a:ext uri="{FF2B5EF4-FFF2-40B4-BE49-F238E27FC236}">
                  <a16:creationId xmlns:a16="http://schemas.microsoft.com/office/drawing/2014/main" id="{8DC346DD-5BBF-4661-92A6-EB639F099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459037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0 h 18"/>
                <a:gd name="T4" fmla="*/ 0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8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19" y="17"/>
                  </a:lnTo>
                  <a:lnTo>
                    <a:pt x="37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3" name="Freeform 114">
              <a:extLst>
                <a:ext uri="{FF2B5EF4-FFF2-40B4-BE49-F238E27FC236}">
                  <a16:creationId xmlns:a16="http://schemas.microsoft.com/office/drawing/2014/main" id="{CBB6FC84-A29F-484D-A257-F3A3CDAB5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2459037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4" name="Freeform 115">
              <a:extLst>
                <a:ext uri="{FF2B5EF4-FFF2-40B4-BE49-F238E27FC236}">
                  <a16:creationId xmlns:a16="http://schemas.microsoft.com/office/drawing/2014/main" id="{85AE238B-C514-4593-B032-13092E6E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275" y="3105150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5" name="Freeform 116">
              <a:extLst>
                <a:ext uri="{FF2B5EF4-FFF2-40B4-BE49-F238E27FC236}">
                  <a16:creationId xmlns:a16="http://schemas.microsoft.com/office/drawing/2014/main" id="{EDC9969F-E271-456B-82B7-5981B300D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63" y="3105150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6" name="Freeform 117">
              <a:extLst>
                <a:ext uri="{FF2B5EF4-FFF2-40B4-BE49-F238E27FC236}">
                  <a16:creationId xmlns:a16="http://schemas.microsoft.com/office/drawing/2014/main" id="{3E049CCC-749A-4DB4-96B3-51FFCE7F7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275" y="3105150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8" name="Freeform 122">
              <a:extLst>
                <a:ext uri="{FF2B5EF4-FFF2-40B4-BE49-F238E27FC236}">
                  <a16:creationId xmlns:a16="http://schemas.microsoft.com/office/drawing/2014/main" id="{AC305C61-F079-4CA3-BA70-584B498A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3775075"/>
              <a:ext cx="69850" cy="187325"/>
            </a:xfrm>
            <a:custGeom>
              <a:avLst/>
              <a:gdLst>
                <a:gd name="T0" fmla="*/ 2147483646 w 44"/>
                <a:gd name="T1" fmla="*/ 0 h 118"/>
                <a:gd name="T2" fmla="*/ 2147483646 w 44"/>
                <a:gd name="T3" fmla="*/ 2147483646 h 118"/>
                <a:gd name="T4" fmla="*/ 2147483646 w 44"/>
                <a:gd name="T5" fmla="*/ 2147483646 h 118"/>
                <a:gd name="T6" fmla="*/ 2147483646 w 44"/>
                <a:gd name="T7" fmla="*/ 2147483646 h 118"/>
                <a:gd name="T8" fmla="*/ 0 w 44"/>
                <a:gd name="T9" fmla="*/ 2147483646 h 118"/>
                <a:gd name="T10" fmla="*/ 2147483646 w 44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8"/>
                <a:gd name="T20" fmla="*/ 44 w 44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8">
                  <a:moveTo>
                    <a:pt x="9" y="0"/>
                  </a:moveTo>
                  <a:lnTo>
                    <a:pt x="19" y="11"/>
                  </a:lnTo>
                  <a:lnTo>
                    <a:pt x="43" y="62"/>
                  </a:lnTo>
                  <a:lnTo>
                    <a:pt x="9" y="108"/>
                  </a:lnTo>
                  <a:lnTo>
                    <a:pt x="0" y="11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9" name="Freeform 123">
              <a:extLst>
                <a:ext uri="{FF2B5EF4-FFF2-40B4-BE49-F238E27FC236}">
                  <a16:creationId xmlns:a16="http://schemas.microsoft.com/office/drawing/2014/main" id="{71E62C37-9744-4333-9F8E-C181FCDF1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3867150"/>
              <a:ext cx="104775" cy="95250"/>
            </a:xfrm>
            <a:custGeom>
              <a:avLst/>
              <a:gdLst>
                <a:gd name="T0" fmla="*/ 2147483646 w 66"/>
                <a:gd name="T1" fmla="*/ 2147483646 h 60"/>
                <a:gd name="T2" fmla="*/ 0 w 66"/>
                <a:gd name="T3" fmla="*/ 2147483646 h 60"/>
                <a:gd name="T4" fmla="*/ 2147483646 w 66"/>
                <a:gd name="T5" fmla="*/ 0 h 60"/>
                <a:gd name="T6" fmla="*/ 2147483646 w 66"/>
                <a:gd name="T7" fmla="*/ 2147483646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0"/>
                <a:gd name="T14" fmla="*/ 66 w 6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0">
                  <a:moveTo>
                    <a:pt x="65" y="26"/>
                  </a:moveTo>
                  <a:lnTo>
                    <a:pt x="0" y="59"/>
                  </a:lnTo>
                  <a:lnTo>
                    <a:pt x="42" y="0"/>
                  </a:lnTo>
                  <a:lnTo>
                    <a:pt x="65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0" name="Rectangle 127">
              <a:extLst>
                <a:ext uri="{FF2B5EF4-FFF2-40B4-BE49-F238E27FC236}">
                  <a16:creationId xmlns:a16="http://schemas.microsoft.com/office/drawing/2014/main" id="{A47151B4-EEE9-4113-BC93-F9BDF682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048" y="3487138"/>
              <a:ext cx="788988" cy="39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Data entries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1" name="Line 128">
              <a:extLst>
                <a:ext uri="{FF2B5EF4-FFF2-40B4-BE49-F238E27FC236}">
                  <a16:creationId xmlns:a16="http://schemas.microsoft.com/office/drawing/2014/main" id="{49785222-0512-4FCB-A910-B3E16F0CA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2" name="Line 129">
              <a:extLst>
                <a:ext uri="{FF2B5EF4-FFF2-40B4-BE49-F238E27FC236}">
                  <a16:creationId xmlns:a16="http://schemas.microsoft.com/office/drawing/2014/main" id="{300B524A-C0B5-4BE4-97E0-139979327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3" name="Line 130">
              <a:extLst>
                <a:ext uri="{FF2B5EF4-FFF2-40B4-BE49-F238E27FC236}">
                  <a16:creationId xmlns:a16="http://schemas.microsoft.com/office/drawing/2014/main" id="{63B37235-93B9-4769-B156-D9EF4BCAA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2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4" name="Rectangle 133">
              <a:extLst>
                <a:ext uri="{FF2B5EF4-FFF2-40B4-BE49-F238E27FC236}">
                  <a16:creationId xmlns:a16="http://schemas.microsoft.com/office/drawing/2014/main" id="{AD0EFBFB-6C19-4323-8BE4-38B9B1057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54" y="2444749"/>
              <a:ext cx="1136092" cy="58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ts val="1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Height is</a:t>
              </a:r>
              <a:endParaRPr kumimoji="0" lang="en-US" altLang="en-US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ts val="1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log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5" name="Flowchart: Terminator 134">
              <a:extLst>
                <a:ext uri="{FF2B5EF4-FFF2-40B4-BE49-F238E27FC236}">
                  <a16:creationId xmlns:a16="http://schemas.microsoft.com/office/drawing/2014/main" id="{F315DE8D-A04F-4D34-B70E-F94455AC2490}"/>
                </a:ext>
              </a:extLst>
            </p:cNvPr>
            <p:cNvSpPr/>
            <p:nvPr/>
          </p:nvSpPr>
          <p:spPr bwMode="auto">
            <a:xfrm>
              <a:off x="4190663" y="1888176"/>
              <a:ext cx="1600323" cy="76177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ounded Rectangular Callout 135">
              <a:extLst>
                <a:ext uri="{FF2B5EF4-FFF2-40B4-BE49-F238E27FC236}">
                  <a16:creationId xmlns:a16="http://schemas.microsoft.com/office/drawing/2014/main" id="{8621AA7A-03BC-428B-8F6D-D00074737B4D}"/>
                </a:ext>
              </a:extLst>
            </p:cNvPr>
            <p:cNvSpPr/>
            <p:nvPr/>
          </p:nvSpPr>
          <p:spPr bwMode="auto">
            <a:xfrm>
              <a:off x="6114861" y="988340"/>
              <a:ext cx="1181017" cy="684003"/>
            </a:xfrm>
            <a:prstGeom prst="wedgeRoundRectCallout">
              <a:avLst>
                <a:gd name="adj1" fmla="val -86956"/>
                <a:gd name="adj2" fmla="val 88863"/>
                <a:gd name="adj3" fmla="val 16667"/>
              </a:avLst>
            </a:prstGeom>
            <a:solidFill>
              <a:srgbClr val="9234DB"/>
            </a:solidFill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Fanout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is F</a:t>
              </a:r>
            </a:p>
          </p:txBody>
        </p:sp>
      </p:grpSp>
      <p:sp>
        <p:nvSpPr>
          <p:cNvPr id="101" name="Rectangle 4">
            <a:extLst>
              <a:ext uri="{FF2B5EF4-FFF2-40B4-BE49-F238E27FC236}">
                <a16:creationId xmlns:a16="http://schemas.microsoft.com/office/drawing/2014/main" id="{590227D3-B099-4805-86D1-092B9F3D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37" y="296998"/>
            <a:ext cx="8229600" cy="7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Computing Tree Height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5F531D-D36C-4F06-8A58-09ECC92AE997}"/>
              </a:ext>
            </a:extLst>
          </p:cNvPr>
          <p:cNvCxnSpPr>
            <a:cxnSpLocks/>
          </p:cNvCxnSpPr>
          <p:nvPr/>
        </p:nvCxnSpPr>
        <p:spPr>
          <a:xfrm flipH="1">
            <a:off x="840011" y="3436131"/>
            <a:ext cx="14621" cy="548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ACDF84-AFBF-47DC-8842-53ACEE086662}"/>
              </a:ext>
            </a:extLst>
          </p:cNvPr>
          <p:cNvCxnSpPr>
            <a:cxnSpLocks/>
          </p:cNvCxnSpPr>
          <p:nvPr/>
        </p:nvCxnSpPr>
        <p:spPr>
          <a:xfrm flipV="1">
            <a:off x="922249" y="1961024"/>
            <a:ext cx="12004" cy="694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874E4E-6252-49B0-A19F-9A28190E81BE}"/>
              </a:ext>
            </a:extLst>
          </p:cNvPr>
          <p:cNvCxnSpPr>
            <a:cxnSpLocks/>
          </p:cNvCxnSpPr>
          <p:nvPr/>
        </p:nvCxnSpPr>
        <p:spPr>
          <a:xfrm flipH="1">
            <a:off x="3353243" y="3984181"/>
            <a:ext cx="514310" cy="20750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41B356-65AD-4ACB-B2EC-86A93F6270B0}"/>
              </a:ext>
            </a:extLst>
          </p:cNvPr>
          <p:cNvSpPr txBox="1"/>
          <p:nvPr/>
        </p:nvSpPr>
        <p:spPr>
          <a:xfrm>
            <a:off x="1346554" y="1732573"/>
            <a:ext cx="3083007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 because data entry size is smaller than data record size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(more on this later)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Rounded Rectangular Callout 135">
            <a:extLst>
              <a:ext uri="{FF2B5EF4-FFF2-40B4-BE49-F238E27FC236}">
                <a16:creationId xmlns:a16="http://schemas.microsoft.com/office/drawing/2014/main" id="{A4BC34F0-CE8B-437A-8521-CD3E30DAF9E0}"/>
              </a:ext>
            </a:extLst>
          </p:cNvPr>
          <p:cNvSpPr/>
          <p:nvPr/>
        </p:nvSpPr>
        <p:spPr bwMode="auto">
          <a:xfrm>
            <a:off x="7544203" y="1988394"/>
            <a:ext cx="1180926" cy="684213"/>
          </a:xfrm>
          <a:prstGeom prst="wedgeRoundRectCallout">
            <a:avLst>
              <a:gd name="adj1" fmla="val -86294"/>
              <a:gd name="adj2" fmla="val 61449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Index 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5864D3-C10E-1C56-768E-57720CD59306}"/>
              </a:ext>
            </a:extLst>
          </p:cNvPr>
          <p:cNvSpPr/>
          <p:nvPr/>
        </p:nvSpPr>
        <p:spPr>
          <a:xfrm>
            <a:off x="3305657" y="6059254"/>
            <a:ext cx="474613" cy="3621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6A23A8-BE19-D2B6-9C54-247144B68F48}"/>
              </a:ext>
            </a:extLst>
          </p:cNvPr>
          <p:cNvSpPr/>
          <p:nvPr/>
        </p:nvSpPr>
        <p:spPr>
          <a:xfrm>
            <a:off x="3591295" y="6224606"/>
            <a:ext cx="119270" cy="11711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97">
            <a:extLst>
              <a:ext uri="{FF2B5EF4-FFF2-40B4-BE49-F238E27FC236}">
                <a16:creationId xmlns:a16="http://schemas.microsoft.com/office/drawing/2014/main" id="{DD70370B-49D4-7F03-68E8-DE60CCF66E8E}"/>
              </a:ext>
            </a:extLst>
          </p:cNvPr>
          <p:cNvSpPr/>
          <p:nvPr/>
        </p:nvSpPr>
        <p:spPr bwMode="auto">
          <a:xfrm>
            <a:off x="5140344" y="4546583"/>
            <a:ext cx="3584785" cy="1238580"/>
          </a:xfrm>
          <a:prstGeom prst="wedgeRoundRectCallout">
            <a:avLst>
              <a:gd name="adj1" fmla="val 38495"/>
              <a:gd name="adj2" fmla="val -87304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228600" marR="0" lvl="0" indent="-22860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α&lt;1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: The data entry is smaller than the data record</a:t>
            </a:r>
          </a:p>
          <a:p>
            <a:pPr marL="228600" marR="0" lvl="0" indent="-22860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anose="020B0604020202020204" pitchFamily="34" charset="0"/>
              </a:rPr>
              <a:t>β&gt;1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anose="020B0604020202020204" pitchFamily="34" charset="0"/>
              </a:rPr>
              <a:t>: Page occupancy is less than 100%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AB1D4B-E1B3-A2F2-3D2E-085E60E0832D}"/>
              </a:ext>
            </a:extLst>
          </p:cNvPr>
          <p:cNvSpPr/>
          <p:nvPr/>
        </p:nvSpPr>
        <p:spPr>
          <a:xfrm>
            <a:off x="1459873" y="6119538"/>
            <a:ext cx="297683" cy="2937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86287A-50C3-9A27-F84D-6F619BAA5576}"/>
              </a:ext>
            </a:extLst>
          </p:cNvPr>
          <p:cNvSpPr/>
          <p:nvPr/>
        </p:nvSpPr>
        <p:spPr>
          <a:xfrm>
            <a:off x="5040315" y="4480634"/>
            <a:ext cx="297683" cy="2937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C9FA6E-70DB-21F7-6484-8234B429CCB3}"/>
              </a:ext>
            </a:extLst>
          </p:cNvPr>
          <p:cNvSpPr/>
          <p:nvPr/>
        </p:nvSpPr>
        <p:spPr>
          <a:xfrm>
            <a:off x="8572541" y="3618769"/>
            <a:ext cx="297683" cy="2937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0EF4D2-AD56-D581-9863-13552B442CCE}"/>
              </a:ext>
            </a:extLst>
          </p:cNvPr>
          <p:cNvSpPr/>
          <p:nvPr/>
        </p:nvSpPr>
        <p:spPr>
          <a:xfrm>
            <a:off x="1377018" y="2936830"/>
            <a:ext cx="297683" cy="2937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F84F5C-55DE-F246-A6EC-64EB30E3DB8F}"/>
              </a:ext>
            </a:extLst>
          </p:cNvPr>
          <p:cNvSpPr txBox="1"/>
          <p:nvPr/>
        </p:nvSpPr>
        <p:spPr>
          <a:xfrm>
            <a:off x="343201" y="4300104"/>
            <a:ext cx="298184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Steps</a:t>
            </a:r>
          </a:p>
          <a:p>
            <a:r>
              <a:rPr lang="en-US" dirty="0"/>
              <a:t>1: Determine table size</a:t>
            </a:r>
          </a:p>
          <a:p>
            <a:r>
              <a:rPr lang="en-US" dirty="0"/>
              <a:t>2. Determine </a:t>
            </a:r>
            <a:r>
              <a:rPr lang="el-GR" dirty="0"/>
              <a:t>α</a:t>
            </a:r>
            <a:r>
              <a:rPr lang="en-US" dirty="0"/>
              <a:t> and </a:t>
            </a:r>
            <a:r>
              <a:rPr lang="en-US" dirty="0">
                <a:cs typeface="Arial" panose="020B0604020202020204" pitchFamily="34" charset="0"/>
              </a:rPr>
              <a:t>β</a:t>
            </a:r>
          </a:p>
          <a:p>
            <a:r>
              <a:rPr lang="en-US" sz="1600" dirty="0">
                <a:cs typeface="Arial" panose="020B0604020202020204" pitchFamily="34" charset="0"/>
              </a:rPr>
              <a:t>3. Determine total data-entry size</a:t>
            </a:r>
          </a:p>
          <a:p>
            <a:r>
              <a:rPr lang="en-US" sz="1600" dirty="0">
                <a:cs typeface="Arial" panose="020B0604020202020204" pitchFamily="34" charset="0"/>
              </a:rPr>
              <a:t>4. Compute tree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011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A62793B-040C-4AD8-A7FD-A93556900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214" y="357442"/>
            <a:ext cx="8023572" cy="1163997"/>
          </a:xfrm>
          <a:noFill/>
        </p:spPr>
        <p:txBody>
          <a:bodyPr>
            <a:noAutofit/>
          </a:bodyPr>
          <a:lstStyle/>
          <a:p>
            <a:r>
              <a:rPr lang="en-US" altLang="en-US" sz="5200" dirty="0"/>
              <a:t>Comparing File Organizations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9402528-70DB-43E5-BD59-327A71F2B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5963"/>
            <a:ext cx="7772400" cy="4894595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Heap</a:t>
            </a:r>
            <a:r>
              <a:rPr lang="en-US" sz="3200" dirty="0">
                <a:latin typeface="Calibri" pitchFamily="34" charset="0"/>
              </a:rPr>
              <a:t> files (random order; insert at </a:t>
            </a:r>
            <a:r>
              <a:rPr lang="en-US" sz="3200" dirty="0" err="1">
                <a:latin typeface="Calibri" pitchFamily="34" charset="0"/>
              </a:rPr>
              <a:t>eof</a:t>
            </a:r>
            <a:r>
              <a:rPr lang="en-US" sz="3200" dirty="0">
                <a:latin typeface="Calibri" pitchFamily="34" charset="0"/>
              </a:rPr>
              <a:t>)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Sorted</a:t>
            </a:r>
            <a:r>
              <a:rPr lang="en-US" sz="3200" dirty="0">
                <a:latin typeface="Calibri" pitchFamily="34" charset="0"/>
              </a:rPr>
              <a:t> files, sorted on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Clustered B</a:t>
            </a:r>
            <a:r>
              <a:rPr lang="en-US" sz="3200" baseline="30000" dirty="0">
                <a:solidFill>
                  <a:srgbClr val="00B050"/>
                </a:solidFill>
                <a:latin typeface="Calibri" pitchFamily="34" charset="0"/>
              </a:rPr>
              <a:t>+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tree </a:t>
            </a:r>
            <a:r>
              <a:rPr lang="en-US" sz="3200" dirty="0">
                <a:latin typeface="Calibri" pitchFamily="34" charset="0"/>
              </a:rPr>
              <a:t>file, Alternative (1), search key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Heap file with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</a:rPr>
              <a:t>unclustered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B</a:t>
            </a:r>
            <a:r>
              <a:rPr lang="en-US" sz="3200" baseline="30000" dirty="0">
                <a:solidFill>
                  <a:srgbClr val="00B050"/>
                </a:solidFill>
                <a:latin typeface="Calibri" pitchFamily="34" charset="0"/>
              </a:rPr>
              <a:t>+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tree </a:t>
            </a:r>
            <a:r>
              <a:rPr lang="en-US" sz="3200" dirty="0">
                <a:latin typeface="Calibri" pitchFamily="34" charset="0"/>
              </a:rPr>
              <a:t>index on search key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</a:p>
          <a:p>
            <a:pPr marL="533400" indent="-533400">
              <a:spcAft>
                <a:spcPts val="6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Heap file with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</a:rPr>
              <a:t>unclustered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hash </a:t>
            </a:r>
            <a:r>
              <a:rPr lang="en-US" sz="3200" dirty="0">
                <a:latin typeface="Calibri" pitchFamily="34" charset="0"/>
              </a:rPr>
              <a:t>index on search key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sz="3200" dirty="0"/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0989CDB-7AB2-4F26-9755-9F7EB0DD5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450" y="322209"/>
            <a:ext cx="7886700" cy="1325563"/>
          </a:xfrm>
          <a:noFill/>
        </p:spPr>
        <p:txBody>
          <a:bodyPr>
            <a:normAutofit/>
          </a:bodyPr>
          <a:lstStyle/>
          <a:p>
            <a:r>
              <a:rPr lang="en-US" altLang="en-US" sz="6000" dirty="0"/>
              <a:t>Operations to Compare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B98328C-D639-430A-93E1-CDAADB7DF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892046"/>
            <a:ext cx="7772400" cy="4076700"/>
          </a:xfrm>
          <a:noFill/>
        </p:spPr>
        <p:txBody>
          <a:bodyPr>
            <a:normAutofit/>
          </a:bodyPr>
          <a:lstStyle/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Scan: Fetch all records from disk</a:t>
            </a:r>
          </a:p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Equality search</a:t>
            </a:r>
          </a:p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Range selection</a:t>
            </a:r>
          </a:p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Insert a record</a:t>
            </a:r>
          </a:p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Delete a record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0A91BAE-6264-4A51-97AF-734C61000B47}"/>
              </a:ext>
            </a:extLst>
          </p:cNvPr>
          <p:cNvSpPr/>
          <p:nvPr/>
        </p:nvSpPr>
        <p:spPr bwMode="auto">
          <a:xfrm>
            <a:off x="5327650" y="3811588"/>
            <a:ext cx="609600" cy="1435100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54864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EF8E2E8B-D643-4E36-92ED-76C5FFE3D847}"/>
              </a:ext>
            </a:extLst>
          </p:cNvPr>
          <p:cNvSpPr/>
          <p:nvPr/>
        </p:nvSpPr>
        <p:spPr bwMode="auto">
          <a:xfrm>
            <a:off x="5976938" y="3144838"/>
            <a:ext cx="609600" cy="1435100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54864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9EB90F0-E6BF-4568-AD22-65A50DD2FB3A}"/>
              </a:ext>
            </a:extLst>
          </p:cNvPr>
          <p:cNvSpPr/>
          <p:nvPr/>
        </p:nvSpPr>
        <p:spPr bwMode="auto">
          <a:xfrm>
            <a:off x="6567488" y="3476625"/>
            <a:ext cx="609600" cy="1939925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54864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3A422D0-580D-4690-B45A-2BE91544442A}"/>
              </a:ext>
            </a:extLst>
          </p:cNvPr>
          <p:cNvSpPr/>
          <p:nvPr/>
        </p:nvSpPr>
        <p:spPr bwMode="auto">
          <a:xfrm>
            <a:off x="7197725" y="3511550"/>
            <a:ext cx="609600" cy="1436688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0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B8A3089-2D95-4602-BA48-1B8529C23DD0}"/>
              </a:ext>
            </a:extLst>
          </p:cNvPr>
          <p:cNvSpPr/>
          <p:nvPr/>
        </p:nvSpPr>
        <p:spPr bwMode="auto">
          <a:xfrm>
            <a:off x="7810500" y="3729038"/>
            <a:ext cx="609600" cy="1435100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0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FB005F5A-5349-40FC-A744-D983192BE2D8}"/>
              </a:ext>
            </a:extLst>
          </p:cNvPr>
          <p:cNvSpPr/>
          <p:nvPr/>
        </p:nvSpPr>
        <p:spPr bwMode="auto">
          <a:xfrm>
            <a:off x="5181600" y="4077495"/>
            <a:ext cx="3352800" cy="1891251"/>
          </a:xfrm>
          <a:prstGeom prst="flowChartMagneticDisk">
            <a:avLst/>
          </a:prstGeom>
          <a:solidFill>
            <a:schemeClr val="accent5">
              <a:lumMod val="7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A890EA-62AC-4CAF-984E-C2CEAA4D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574B3E8-4090-4986-A516-E5D74CEF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1E8CB176-78EC-4B56-BA76-D08D02C14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542" y="227805"/>
            <a:ext cx="72390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25 </a:t>
            </a:r>
            <a:r>
              <a:rPr lang="en-US" altLang="zh-TW" sz="6000" dirty="0" err="1">
                <a:ea typeface="PMingLiU" panose="02020500000000000000" pitchFamily="18" charset="-120"/>
              </a:rPr>
              <a:t>Excercises</a:t>
            </a:r>
            <a:endParaRPr lang="en-US" altLang="zh-TW" sz="6000" dirty="0">
              <a:ea typeface="PMingLiU" panose="02020500000000000000" pitchFamily="18" charset="-12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E584C-2269-4758-AC8B-0E0F08F72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21428"/>
              </p:ext>
            </p:extLst>
          </p:nvPr>
        </p:nvGraphicFramePr>
        <p:xfrm>
          <a:off x="381000" y="1980405"/>
          <a:ext cx="8382000" cy="354489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414C5E-82AA-4D3F-B286-09EAB8B2DD22}"/>
              </a:ext>
            </a:extLst>
          </p:cNvPr>
          <p:cNvSpPr txBox="1"/>
          <p:nvPr/>
        </p:nvSpPr>
        <p:spPr>
          <a:xfrm>
            <a:off x="2726916" y="4216908"/>
            <a:ext cx="495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Practice this row at home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66FD92-29D7-4DBC-ADDF-657170D4BE54}"/>
              </a:ext>
            </a:extLst>
          </p:cNvPr>
          <p:cNvSpPr/>
          <p:nvPr/>
        </p:nvSpPr>
        <p:spPr>
          <a:xfrm>
            <a:off x="228600" y="4133088"/>
            <a:ext cx="8641080" cy="813816"/>
          </a:xfrm>
          <a:prstGeom prst="roundRect">
            <a:avLst/>
          </a:prstGeom>
          <a:noFill/>
          <a:ln w="5715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88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AC7F81B6-DA32-4164-8175-EE5DA1E8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08" y="1637901"/>
            <a:ext cx="25273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203" name="Rectangle 2">
            <a:extLst>
              <a:ext uri="{FF2B5EF4-FFF2-40B4-BE49-F238E27FC236}">
                <a16:creationId xmlns:a16="http://schemas.microsoft.com/office/drawing/2014/main" id="{0FFC6578-14BF-474A-B866-36998EEB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34D38A5-746E-40BA-90E2-927965C5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1641BCB3-1267-4B9D-9EF0-5F0DF0FDB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5400" dirty="0">
                <a:ea typeface="PMingLiU" panose="02020500000000000000" pitchFamily="18" charset="-120"/>
              </a:rPr>
              <a:t>Assumptions in Our Analysis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C0BFDD4-480B-4A95-9D63-17776BCB9B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1331"/>
            <a:ext cx="8229600" cy="57166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>
                <a:solidFill>
                  <a:srgbClr val="0070C0"/>
                </a:solidFill>
                <a:ea typeface="PMingLiU" panose="02020500000000000000" pitchFamily="18" charset="-120"/>
              </a:rPr>
              <a:t>Heap Files:</a:t>
            </a:r>
          </a:p>
          <a:p>
            <a:pPr lvl="1" eaLnBrk="1" hangingPunct="1">
              <a:spcAft>
                <a:spcPts val="600"/>
              </a:spcAft>
              <a:buSzPct val="75000"/>
            </a:pPr>
            <a:r>
              <a:rPr lang="en-US" altLang="zh-TW" sz="2800" dirty="0">
                <a:ea typeface="PMingLiU" panose="02020500000000000000" pitchFamily="18" charset="-120"/>
              </a:rPr>
              <a:t>Equality selection on key; exactly one match.</a:t>
            </a:r>
          </a:p>
          <a:p>
            <a:pPr eaLnBrk="1" hangingPunct="1"/>
            <a:r>
              <a:rPr lang="en-US" altLang="zh-TW" sz="3200" dirty="0">
                <a:solidFill>
                  <a:srgbClr val="0070C0"/>
                </a:solidFill>
                <a:ea typeface="PMingLiU" panose="02020500000000000000" pitchFamily="18" charset="-120"/>
              </a:rPr>
              <a:t>Sorted Files:</a:t>
            </a:r>
          </a:p>
          <a:p>
            <a:pPr lvl="1" eaLnBrk="1" hangingPunct="1">
              <a:spcAft>
                <a:spcPts val="600"/>
              </a:spcAft>
              <a:buSzPct val="75000"/>
            </a:pPr>
            <a:r>
              <a:rPr lang="en-US" altLang="zh-TW" sz="2800" dirty="0">
                <a:ea typeface="PMingLiU" panose="02020500000000000000" pitchFamily="18" charset="-120"/>
              </a:rPr>
              <a:t>Files compacted after deletions.</a:t>
            </a:r>
          </a:p>
          <a:p>
            <a:pPr eaLnBrk="1" hangingPunct="1"/>
            <a:r>
              <a:rPr lang="en-US" altLang="zh-TW" sz="3200" dirty="0">
                <a:solidFill>
                  <a:srgbClr val="0070C0"/>
                </a:solidFill>
                <a:ea typeface="PMingLiU" panose="02020500000000000000" pitchFamily="18" charset="-120"/>
              </a:rPr>
              <a:t>Indexes: </a:t>
            </a:r>
          </a:p>
          <a:p>
            <a:pPr lvl="1" eaLnBrk="1" hangingPunct="1"/>
            <a:r>
              <a:rPr lang="en-US" altLang="zh-TW" sz="2800" dirty="0">
                <a:ea typeface="PMingLiU" panose="02020500000000000000" pitchFamily="18" charset="-120"/>
              </a:rPr>
              <a:t>Alt (2), (3):  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data entry size = 10% size of record </a:t>
            </a:r>
          </a:p>
          <a:p>
            <a:pPr lvl="1" eaLnBrk="1" hangingPunct="1">
              <a:buSzPct val="75000"/>
            </a:pPr>
            <a:r>
              <a:rPr lang="en-US" altLang="zh-TW" sz="2800" dirty="0">
                <a:ea typeface="PMingLiU" panose="02020500000000000000" pitchFamily="18" charset="-120"/>
              </a:rPr>
              <a:t>Hash:  No overflow buckets.</a:t>
            </a:r>
          </a:p>
          <a:p>
            <a:pPr lvl="2" eaLnBrk="1" hangingPunct="1">
              <a:buSzPct val="75000"/>
            </a:pPr>
            <a:r>
              <a:rPr lang="en-US" altLang="zh-TW" sz="2800" b="1" dirty="0">
                <a:solidFill>
                  <a:srgbClr val="7030A0"/>
                </a:solidFill>
                <a:ea typeface="PMingLiU" panose="02020500000000000000" pitchFamily="18" charset="-120"/>
              </a:rPr>
              <a:t>80% page occupancy →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File size = 1.25 data size</a:t>
            </a:r>
            <a:r>
              <a:rPr lang="en-US" altLang="zh-TW" sz="2800" b="1" dirty="0">
                <a:solidFill>
                  <a:srgbClr val="FF0000"/>
                </a:solidFill>
                <a:ea typeface="PMingLiU" panose="02020500000000000000" pitchFamily="18" charset="-120"/>
              </a:rPr>
              <a:t>  </a:t>
            </a:r>
            <a:r>
              <a:rPr lang="en-US" altLang="zh-TW" sz="2800" dirty="0">
                <a:ea typeface="PMingLiU" panose="02020500000000000000" pitchFamily="18" charset="-120"/>
              </a:rPr>
              <a:t>(more on next page)</a:t>
            </a:r>
            <a:endParaRPr lang="en-US" altLang="zh-TW" sz="2800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1" eaLnBrk="1" hangingPunct="1">
              <a:buSzPct val="75000"/>
            </a:pPr>
            <a:r>
              <a:rPr lang="en-US" altLang="zh-TW" sz="2800" dirty="0">
                <a:ea typeface="PMingLiU" panose="02020500000000000000" pitchFamily="18" charset="-120"/>
              </a:rPr>
              <a:t>Tree: 67% occupancy (this is typical).</a:t>
            </a:r>
          </a:p>
          <a:p>
            <a:pPr lvl="2" eaLnBrk="1" hangingPunct="1">
              <a:buSzPct val="75000"/>
            </a:pPr>
            <a:r>
              <a:rPr lang="en-US" altLang="zh-TW" sz="2800" b="1" dirty="0">
                <a:solidFill>
                  <a:srgbClr val="7030A0"/>
                </a:solidFill>
                <a:ea typeface="PMingLiU" panose="02020500000000000000" pitchFamily="18" charset="-120"/>
              </a:rPr>
              <a:t>Implies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file size =  1.5 data size  </a:t>
            </a:r>
            <a:r>
              <a:rPr lang="en-US" altLang="zh-TW" sz="2800" dirty="0">
                <a:ea typeface="PMingLiU" panose="02020500000000000000" pitchFamily="18" charset="-120"/>
              </a:rPr>
              <a:t>(more on next page)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517833-AA73-48E8-89F8-AFDB1C4BEAAE}"/>
              </a:ext>
            </a:extLst>
          </p:cNvPr>
          <p:cNvSpPr/>
          <p:nvPr/>
        </p:nvSpPr>
        <p:spPr>
          <a:xfrm>
            <a:off x="2936438" y="1709737"/>
            <a:ext cx="2406761" cy="2685001"/>
          </a:xfrm>
          <a:prstGeom prst="roundRect">
            <a:avLst>
              <a:gd name="adj" fmla="val 8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D1E3E-5C16-427D-8505-9DA2D4AD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606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Insert a Tuple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DA6D27AD-F823-4BCA-AE58-879ED27D080E}"/>
              </a:ext>
            </a:extLst>
          </p:cNvPr>
          <p:cNvSpPr/>
          <p:nvPr/>
        </p:nvSpPr>
        <p:spPr bwMode="auto">
          <a:xfrm>
            <a:off x="3133400" y="4691062"/>
            <a:ext cx="2209800" cy="13716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335B6D02-5097-4F74-8AEB-180854DF9141}"/>
              </a:ext>
            </a:extLst>
          </p:cNvPr>
          <p:cNvSpPr/>
          <p:nvPr/>
        </p:nvSpPr>
        <p:spPr>
          <a:xfrm>
            <a:off x="3626449" y="4917261"/>
            <a:ext cx="997002" cy="71666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6400433A-F053-412C-BEDF-49C791FF6239}"/>
              </a:ext>
            </a:extLst>
          </p:cNvPr>
          <p:cNvSpPr/>
          <p:nvPr/>
        </p:nvSpPr>
        <p:spPr>
          <a:xfrm>
            <a:off x="3778849" y="5025443"/>
            <a:ext cx="997002" cy="71666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A82E10-8CAA-4D33-9021-96F4C05611BF}"/>
              </a:ext>
            </a:extLst>
          </p:cNvPr>
          <p:cNvGrpSpPr/>
          <p:nvPr/>
        </p:nvGrpSpPr>
        <p:grpSpPr>
          <a:xfrm>
            <a:off x="3931249" y="5139733"/>
            <a:ext cx="997002" cy="716669"/>
            <a:chOff x="6914707" y="5280463"/>
            <a:chExt cx="997002" cy="716669"/>
          </a:xfrm>
        </p:grpSpPr>
        <p:sp>
          <p:nvSpPr>
            <p:cNvPr id="23" name="Flowchart: Document 22">
              <a:extLst>
                <a:ext uri="{FF2B5EF4-FFF2-40B4-BE49-F238E27FC236}">
                  <a16:creationId xmlns:a16="http://schemas.microsoft.com/office/drawing/2014/main" id="{FF1BE945-F1BE-4AAC-8717-58CD71357927}"/>
                </a:ext>
              </a:extLst>
            </p:cNvPr>
            <p:cNvSpPr/>
            <p:nvPr/>
          </p:nvSpPr>
          <p:spPr>
            <a:xfrm>
              <a:off x="6914707" y="5280463"/>
              <a:ext cx="997002" cy="716669"/>
            </a:xfrm>
            <a:prstGeom prst="flowChartDocumen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3">
              <a:extLst>
                <a:ext uri="{FF2B5EF4-FFF2-40B4-BE49-F238E27FC236}">
                  <a16:creationId xmlns:a16="http://schemas.microsoft.com/office/drawing/2014/main" id="{DAB69B6B-B3BB-4745-A2DF-5C494CD01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3477" y="5336925"/>
              <a:ext cx="779462" cy="315913"/>
              <a:chOff x="6858000" y="1828800"/>
              <a:chExt cx="929796" cy="315941"/>
            </a:xfrm>
          </p:grpSpPr>
          <p:sp>
            <p:nvSpPr>
              <p:cNvPr id="7" name="Flowchart: Terminator 6">
                <a:extLst>
                  <a:ext uri="{FF2B5EF4-FFF2-40B4-BE49-F238E27FC236}">
                    <a16:creationId xmlns:a16="http://schemas.microsoft.com/office/drawing/2014/main" id="{2C1F451C-902B-41C7-B2A3-6A9B385DF0D1}"/>
                  </a:ext>
                </a:extLst>
              </p:cNvPr>
              <p:cNvSpPr/>
              <p:nvPr/>
            </p:nvSpPr>
            <p:spPr bwMode="auto">
              <a:xfrm>
                <a:off x="6858000" y="1828800"/>
                <a:ext cx="914647" cy="76207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lowchart: Terminator 7">
                <a:extLst>
                  <a:ext uri="{FF2B5EF4-FFF2-40B4-BE49-F238E27FC236}">
                    <a16:creationId xmlns:a16="http://schemas.microsoft.com/office/drawing/2014/main" id="{C3C72ABB-A134-49AD-AD73-78C910777D81}"/>
                  </a:ext>
                </a:extLst>
              </p:cNvPr>
              <p:cNvSpPr/>
              <p:nvPr/>
            </p:nvSpPr>
            <p:spPr bwMode="auto">
              <a:xfrm>
                <a:off x="6873149" y="1946285"/>
                <a:ext cx="914647" cy="76207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lowchart: Terminator 8">
                <a:extLst>
                  <a:ext uri="{FF2B5EF4-FFF2-40B4-BE49-F238E27FC236}">
                    <a16:creationId xmlns:a16="http://schemas.microsoft.com/office/drawing/2014/main" id="{9530A287-C8A5-4E5F-9A85-B1ECBF5AA642}"/>
                  </a:ext>
                </a:extLst>
              </p:cNvPr>
              <p:cNvSpPr/>
              <p:nvPr/>
            </p:nvSpPr>
            <p:spPr bwMode="auto">
              <a:xfrm>
                <a:off x="6871256" y="2068534"/>
                <a:ext cx="914646" cy="76207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AF4CE78B-282D-4D62-BA2A-AC8EC432BDD8}"/>
              </a:ext>
            </a:extLst>
          </p:cNvPr>
          <p:cNvSpPr/>
          <p:nvPr/>
        </p:nvSpPr>
        <p:spPr bwMode="auto">
          <a:xfrm>
            <a:off x="4040019" y="3757079"/>
            <a:ext cx="766762" cy="76200"/>
          </a:xfrm>
          <a:prstGeom prst="flowChartTerminator">
            <a:avLst/>
          </a:prstGeom>
          <a:solidFill>
            <a:srgbClr val="72FCF9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ACDDF-5DBE-4618-9F7F-BAC1E0F4C058}"/>
              </a:ext>
            </a:extLst>
          </p:cNvPr>
          <p:cNvSpPr txBox="1"/>
          <p:nvPr/>
        </p:nvSpPr>
        <p:spPr>
          <a:xfrm>
            <a:off x="5466400" y="4311696"/>
            <a:ext cx="1086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I/O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0E3196-40FC-4CDF-A052-E143A47D6D73}"/>
              </a:ext>
            </a:extLst>
          </p:cNvPr>
          <p:cNvSpPr txBox="1"/>
          <p:nvPr/>
        </p:nvSpPr>
        <p:spPr>
          <a:xfrm>
            <a:off x="3062472" y="1737478"/>
            <a:ext cx="120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8794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173 -0.2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5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Data on External Storage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6DCC95-678A-4955-A2B4-BE48EB3EEF42}"/>
              </a:ext>
            </a:extLst>
          </p:cNvPr>
          <p:cNvGrpSpPr/>
          <p:nvPr/>
        </p:nvGrpSpPr>
        <p:grpSpPr>
          <a:xfrm>
            <a:off x="3574579" y="2345709"/>
            <a:ext cx="1981200" cy="3714378"/>
            <a:chOff x="3574579" y="2345709"/>
            <a:chExt cx="1981200" cy="3714378"/>
          </a:xfrm>
        </p:grpSpPr>
        <p:sp>
          <p:nvSpPr>
            <p:cNvPr id="50" name="Flowchart: Document 49">
              <a:extLst>
                <a:ext uri="{FF2B5EF4-FFF2-40B4-BE49-F238E27FC236}">
                  <a16:creationId xmlns:a16="http://schemas.microsoft.com/office/drawing/2014/main" id="{846B75CD-884B-4823-A8A4-363DF80B40BD}"/>
                </a:ext>
              </a:extLst>
            </p:cNvPr>
            <p:cNvSpPr/>
            <p:nvPr/>
          </p:nvSpPr>
          <p:spPr>
            <a:xfrm>
              <a:off x="3835211" y="2345709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search key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E15C55-F23B-473C-BFA8-03E6EFAF0C0D}"/>
                </a:ext>
              </a:extLst>
            </p:cNvPr>
            <p:cNvGrpSpPr/>
            <p:nvPr/>
          </p:nvGrpSpPr>
          <p:grpSpPr>
            <a:xfrm>
              <a:off x="3574579" y="3075587"/>
              <a:ext cx="1981200" cy="2984500"/>
              <a:chOff x="3581400" y="2473113"/>
              <a:chExt cx="1981200" cy="2984500"/>
            </a:xfrm>
          </p:grpSpPr>
          <p:sp>
            <p:nvSpPr>
              <p:cNvPr id="6" name="Can 5"/>
              <p:cNvSpPr>
                <a:spLocks noChangeArrowheads="1"/>
              </p:cNvSpPr>
              <p:nvPr/>
            </p:nvSpPr>
            <p:spPr bwMode="auto">
              <a:xfrm>
                <a:off x="3886200" y="446701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grpSp>
            <p:nvGrpSpPr>
              <p:cNvPr id="3" name="Group 18"/>
              <p:cNvGrpSpPr>
                <a:grpSpLocks/>
              </p:cNvGrpSpPr>
              <p:nvPr/>
            </p:nvGrpSpPr>
            <p:grpSpPr bwMode="auto">
              <a:xfrm>
                <a:off x="3581400" y="2473113"/>
                <a:ext cx="1981200" cy="2080260"/>
                <a:chOff x="7086600" y="1729740"/>
                <a:chExt cx="1981200" cy="2080260"/>
              </a:xfrm>
            </p:grpSpPr>
            <p:sp>
              <p:nvSpPr>
                <p:cNvPr id="615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448400" y="3331510"/>
                  <a:ext cx="619400" cy="402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ID</a:t>
                  </a:r>
                </a:p>
              </p:txBody>
            </p:sp>
            <p:grpSp>
              <p:nvGrpSpPr>
                <p:cNvPr id="6152" name="Group 16"/>
                <p:cNvGrpSpPr>
                  <a:grpSpLocks/>
                </p:cNvGrpSpPr>
                <p:nvPr/>
              </p:nvGrpSpPr>
              <p:grpSpPr bwMode="auto">
                <a:xfrm>
                  <a:off x="7086600" y="1729740"/>
                  <a:ext cx="1676400" cy="2080260"/>
                  <a:chOff x="7086600" y="1729740"/>
                  <a:chExt cx="1676400" cy="2080260"/>
                </a:xfrm>
              </p:grpSpPr>
              <p:sp>
                <p:nvSpPr>
                  <p:cNvPr id="4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2743200"/>
                    <a:ext cx="1371600" cy="609600"/>
                  </a:xfrm>
                  <a:prstGeom prst="rect">
                    <a:avLst/>
                  </a:prstGeom>
                  <a:solidFill>
                    <a:srgbClr val="F2F0F6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>
                    <a:outerShdw blurRad="63500" dist="38100" dir="18900000" algn="b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45720" rIns="45720" anchor="ctr"/>
                  <a:lstStyle/>
                  <a:p>
                    <a:pPr marL="0" marR="0" lvl="0" indent="0" algn="ctr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rPr>
                      <a:t>File/Index</a:t>
                    </a:r>
                  </a:p>
                </p:txBody>
              </p:sp>
              <p:sp>
                <p:nvSpPr>
                  <p:cNvPr id="10" name="Up Arrow 9"/>
                  <p:cNvSpPr/>
                  <p:nvPr/>
                </p:nvSpPr>
                <p:spPr bwMode="auto">
                  <a:xfrm>
                    <a:off x="7620000" y="2451100"/>
                    <a:ext cx="228600" cy="2921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" name="Down Arrow 11"/>
                  <p:cNvSpPr/>
                  <p:nvPr/>
                </p:nvSpPr>
                <p:spPr bwMode="auto">
                  <a:xfrm>
                    <a:off x="8305800" y="3352800"/>
                    <a:ext cx="228600" cy="45720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" name="Up Arrow 12"/>
                  <p:cNvSpPr/>
                  <p:nvPr/>
                </p:nvSpPr>
                <p:spPr bwMode="auto">
                  <a:xfrm>
                    <a:off x="7620000" y="3352800"/>
                    <a:ext cx="228600" cy="4572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159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9950" y="2133600"/>
                    <a:ext cx="72725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6160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3505200"/>
                    <a:ext cx="619400" cy="2484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r" defTabSz="914400" rtl="0" eaLnBrk="0" fontAlgn="auto" latinLnBrk="0" hangingPunct="0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9" name="Down Arrow 8"/>
                  <p:cNvSpPr/>
                  <p:nvPr/>
                </p:nvSpPr>
                <p:spPr bwMode="auto">
                  <a:xfrm>
                    <a:off x="8305800" y="1729740"/>
                    <a:ext cx="228600" cy="100076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92CE9CF-94BB-4185-92D1-D8B9D0E02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79" y="3966608"/>
            <a:ext cx="1876200" cy="82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49" y="3479447"/>
            <a:ext cx="1438787" cy="274320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482706" y="2819400"/>
            <a:ext cx="1143000" cy="762000"/>
          </a:xfrm>
          <a:prstGeom prst="wedgeRoundRectCallout">
            <a:avLst>
              <a:gd name="adj1" fmla="val 65944"/>
              <a:gd name="adj2" fmla="val 77652"/>
              <a:gd name="adj3" fmla="val 16667"/>
            </a:avLst>
          </a:prstGeom>
          <a:solidFill>
            <a:srgbClr val="FF717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our topic</a:t>
            </a:r>
          </a:p>
        </p:txBody>
      </p:sp>
    </p:spTree>
    <p:extLst>
      <p:ext uri="{BB962C8B-B14F-4D97-AF65-F5344CB8AC3E}">
        <p14:creationId xmlns:p14="http://schemas.microsoft.com/office/powerpoint/2010/main" val="692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517833-AA73-48E8-89F8-AFDB1C4BEAAE}"/>
              </a:ext>
            </a:extLst>
          </p:cNvPr>
          <p:cNvSpPr/>
          <p:nvPr/>
        </p:nvSpPr>
        <p:spPr>
          <a:xfrm>
            <a:off x="2936438" y="1709737"/>
            <a:ext cx="2406761" cy="2685001"/>
          </a:xfrm>
          <a:prstGeom prst="roundRect">
            <a:avLst>
              <a:gd name="adj" fmla="val 8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D1E3E-5C16-427D-8505-9DA2D4AD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606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Insert a Tuple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DA6D27AD-F823-4BCA-AE58-879ED27D080E}"/>
              </a:ext>
            </a:extLst>
          </p:cNvPr>
          <p:cNvSpPr/>
          <p:nvPr/>
        </p:nvSpPr>
        <p:spPr bwMode="auto">
          <a:xfrm>
            <a:off x="3133400" y="4691062"/>
            <a:ext cx="2209800" cy="13716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335B6D02-5097-4F74-8AEB-180854DF9141}"/>
              </a:ext>
            </a:extLst>
          </p:cNvPr>
          <p:cNvSpPr/>
          <p:nvPr/>
        </p:nvSpPr>
        <p:spPr>
          <a:xfrm>
            <a:off x="3626449" y="4917261"/>
            <a:ext cx="997002" cy="71666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6400433A-F053-412C-BEDF-49C791FF6239}"/>
              </a:ext>
            </a:extLst>
          </p:cNvPr>
          <p:cNvSpPr/>
          <p:nvPr/>
        </p:nvSpPr>
        <p:spPr>
          <a:xfrm>
            <a:off x="3778849" y="5025443"/>
            <a:ext cx="997002" cy="71666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5A4F9B-AD59-43A7-940E-75CA7261A97B}"/>
              </a:ext>
            </a:extLst>
          </p:cNvPr>
          <p:cNvGrpSpPr/>
          <p:nvPr/>
        </p:nvGrpSpPr>
        <p:grpSpPr>
          <a:xfrm>
            <a:off x="3911223" y="3324279"/>
            <a:ext cx="997002" cy="716669"/>
            <a:chOff x="4244923" y="3324279"/>
            <a:chExt cx="997002" cy="71666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BA82E10-8CAA-4D33-9021-96F4C05611BF}"/>
                </a:ext>
              </a:extLst>
            </p:cNvPr>
            <p:cNvGrpSpPr/>
            <p:nvPr/>
          </p:nvGrpSpPr>
          <p:grpSpPr>
            <a:xfrm>
              <a:off x="4244923" y="3324279"/>
              <a:ext cx="997002" cy="716669"/>
              <a:chOff x="6914707" y="5280463"/>
              <a:chExt cx="997002" cy="716669"/>
            </a:xfrm>
          </p:grpSpPr>
          <p:sp>
            <p:nvSpPr>
              <p:cNvPr id="23" name="Flowchart: Document 22">
                <a:extLst>
                  <a:ext uri="{FF2B5EF4-FFF2-40B4-BE49-F238E27FC236}">
                    <a16:creationId xmlns:a16="http://schemas.microsoft.com/office/drawing/2014/main" id="{FF1BE945-F1BE-4AAC-8717-58CD71357927}"/>
                  </a:ext>
                </a:extLst>
              </p:cNvPr>
              <p:cNvSpPr/>
              <p:nvPr/>
            </p:nvSpPr>
            <p:spPr>
              <a:xfrm>
                <a:off x="6914707" y="5280463"/>
                <a:ext cx="997002" cy="716669"/>
              </a:xfrm>
              <a:prstGeom prst="flowChartDocumen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3">
                <a:extLst>
                  <a:ext uri="{FF2B5EF4-FFF2-40B4-BE49-F238E27FC236}">
                    <a16:creationId xmlns:a16="http://schemas.microsoft.com/office/drawing/2014/main" id="{DAB69B6B-B3BB-4745-A2DF-5C494CD01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23477" y="5336925"/>
                <a:ext cx="779462" cy="315913"/>
                <a:chOff x="6858000" y="1828800"/>
                <a:chExt cx="929796" cy="315941"/>
              </a:xfrm>
            </p:grpSpPr>
            <p:sp>
              <p:nvSpPr>
                <p:cNvPr id="7" name="Flowchart: Terminator 6">
                  <a:extLst>
                    <a:ext uri="{FF2B5EF4-FFF2-40B4-BE49-F238E27FC236}">
                      <a16:creationId xmlns:a16="http://schemas.microsoft.com/office/drawing/2014/main" id="{2C1F451C-902B-41C7-B2A3-6A9B385DF0D1}"/>
                    </a:ext>
                  </a:extLst>
                </p:cNvPr>
                <p:cNvSpPr/>
                <p:nvPr/>
              </p:nvSpPr>
              <p:spPr bwMode="auto">
                <a:xfrm>
                  <a:off x="6858000" y="1828800"/>
                  <a:ext cx="914647" cy="76207"/>
                </a:xfrm>
                <a:prstGeom prst="flowChartTerminator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lowchart: Terminator 7">
                  <a:extLst>
                    <a:ext uri="{FF2B5EF4-FFF2-40B4-BE49-F238E27FC236}">
                      <a16:creationId xmlns:a16="http://schemas.microsoft.com/office/drawing/2014/main" id="{C3C72ABB-A134-49AD-AD73-78C910777D81}"/>
                    </a:ext>
                  </a:extLst>
                </p:cNvPr>
                <p:cNvSpPr/>
                <p:nvPr/>
              </p:nvSpPr>
              <p:spPr bwMode="auto">
                <a:xfrm>
                  <a:off x="6873149" y="1946285"/>
                  <a:ext cx="914647" cy="76207"/>
                </a:xfrm>
                <a:prstGeom prst="flowChartTerminator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lowchart: Terminator 8">
                  <a:extLst>
                    <a:ext uri="{FF2B5EF4-FFF2-40B4-BE49-F238E27FC236}">
                      <a16:creationId xmlns:a16="http://schemas.microsoft.com/office/drawing/2014/main" id="{9530A287-C8A5-4E5F-9A85-B1ECBF5AA642}"/>
                    </a:ext>
                  </a:extLst>
                </p:cNvPr>
                <p:cNvSpPr/>
                <p:nvPr/>
              </p:nvSpPr>
              <p:spPr bwMode="auto">
                <a:xfrm>
                  <a:off x="6871256" y="2068534"/>
                  <a:ext cx="914646" cy="76207"/>
                </a:xfrm>
                <a:prstGeom prst="flowChartTerminator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AF4CE78B-282D-4D62-BA2A-AC8EC432BDD8}"/>
                </a:ext>
              </a:extLst>
            </p:cNvPr>
            <p:cNvSpPr/>
            <p:nvPr/>
          </p:nvSpPr>
          <p:spPr bwMode="auto">
            <a:xfrm>
              <a:off x="4373719" y="3757079"/>
              <a:ext cx="766762" cy="76200"/>
            </a:xfrm>
            <a:prstGeom prst="flowChartTerminator">
              <a:avLst/>
            </a:prstGeom>
            <a:solidFill>
              <a:srgbClr val="72FCF9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1B142A-53C9-48E9-97AA-4A0AB6A2102E}"/>
              </a:ext>
            </a:extLst>
          </p:cNvPr>
          <p:cNvSpPr txBox="1"/>
          <p:nvPr/>
        </p:nvSpPr>
        <p:spPr>
          <a:xfrm>
            <a:off x="5466400" y="4311696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I/O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892AA-BC8A-4DEB-9E91-B205CB908239}"/>
              </a:ext>
            </a:extLst>
          </p:cNvPr>
          <p:cNvSpPr txBox="1"/>
          <p:nvPr/>
        </p:nvSpPr>
        <p:spPr>
          <a:xfrm>
            <a:off x="5760076" y="2315471"/>
            <a:ext cx="2843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COST =  2 I/O’s</a:t>
            </a:r>
          </a:p>
          <a:p>
            <a:r>
              <a:rPr lang="en-US" sz="2400" dirty="0"/>
              <a:t>                       =  2D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F376C-AA89-41F5-B330-6658F7FBF1FE}"/>
              </a:ext>
            </a:extLst>
          </p:cNvPr>
          <p:cNvSpPr txBox="1"/>
          <p:nvPr/>
        </p:nvSpPr>
        <p:spPr>
          <a:xfrm>
            <a:off x="3062472" y="1737478"/>
            <a:ext cx="120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9218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0469 0.2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A890EA-62AC-4CAF-984E-C2CEAA4D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574B3E8-4090-4986-A516-E5D74CEF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1E8CB176-78EC-4B56-BA76-D08D02C14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E584C-2269-4758-AC8B-0E0F08F720F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382000" cy="354489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2" name="Rectangle 6">
            <a:extLst>
              <a:ext uri="{FF2B5EF4-FFF2-40B4-BE49-F238E27FC236}">
                <a16:creationId xmlns:a16="http://schemas.microsoft.com/office/drawing/2014/main" id="{24159F14-1173-4905-898C-20C9A0884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E704294-4225-48B7-B3E4-D09CB73FE09F}"/>
              </a:ext>
            </a:extLst>
          </p:cNvPr>
          <p:cNvSpPr/>
          <p:nvPr/>
        </p:nvSpPr>
        <p:spPr bwMode="auto">
          <a:xfrm>
            <a:off x="2571985" y="4950560"/>
            <a:ext cx="3325909" cy="1021412"/>
          </a:xfrm>
          <a:prstGeom prst="wedgeRoundRectCallout">
            <a:avLst>
              <a:gd name="adj1" fmla="val -93069"/>
              <a:gd name="adj2" fmla="val -18969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Heap files (not sorted; insert at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eof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48188" name="Group 23">
            <a:extLst>
              <a:ext uri="{FF2B5EF4-FFF2-40B4-BE49-F238E27FC236}">
                <a16:creationId xmlns:a16="http://schemas.microsoft.com/office/drawing/2014/main" id="{E3ABA073-5AF8-4903-B7F2-6C51B5386D76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77825"/>
            <a:ext cx="2209800" cy="2144713"/>
            <a:chOff x="6705600" y="1746351"/>
            <a:chExt cx="2209800" cy="2144314"/>
          </a:xfrm>
        </p:grpSpPr>
        <p:sp>
          <p:nvSpPr>
            <p:cNvPr id="9" name="Flowchart: Magnetic Disk 8">
              <a:extLst>
                <a:ext uri="{FF2B5EF4-FFF2-40B4-BE49-F238E27FC236}">
                  <a16:creationId xmlns:a16="http://schemas.microsoft.com/office/drawing/2014/main" id="{7BF6A964-E4B8-42B2-BFC7-349455D93704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0" name="Flowchart: Multidocument 9">
              <a:extLst>
                <a:ext uri="{FF2B5EF4-FFF2-40B4-BE49-F238E27FC236}">
                  <a16:creationId xmlns:a16="http://schemas.microsoft.com/office/drawing/2014/main" id="{F9830E62-B23E-4E3B-B929-13B9831A2B4D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55382" name="Group 11">
              <a:extLst>
                <a:ext uri="{FF2B5EF4-FFF2-40B4-BE49-F238E27FC236}">
                  <a16:creationId xmlns:a16="http://schemas.microsoft.com/office/drawing/2014/main" id="{D32B7124-A34A-48FF-8712-956FBEE1C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13" name="Flowchart: Terminator 12">
                <a:extLst>
                  <a:ext uri="{FF2B5EF4-FFF2-40B4-BE49-F238E27FC236}">
                    <a16:creationId xmlns:a16="http://schemas.microsoft.com/office/drawing/2014/main" id="{35169049-4558-4A1F-99D1-16853F372047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4" name="Flowchart: Terminator 13">
                <a:extLst>
                  <a:ext uri="{FF2B5EF4-FFF2-40B4-BE49-F238E27FC236}">
                    <a16:creationId xmlns:a16="http://schemas.microsoft.com/office/drawing/2014/main" id="{52F9DABF-FEB1-43F2-9843-D5227CD49D54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5" name="Flowchart: Terminator 14">
                <a:extLst>
                  <a:ext uri="{FF2B5EF4-FFF2-40B4-BE49-F238E27FC236}">
                    <a16:creationId xmlns:a16="http://schemas.microsoft.com/office/drawing/2014/main" id="{52B96F3A-F1B6-427D-ADDF-6F09BD748631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AD0F5B73-1564-4FBF-864F-B411CD8312F3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7" name="Flowchart: Document 16">
              <a:extLst>
                <a:ext uri="{FF2B5EF4-FFF2-40B4-BE49-F238E27FC236}">
                  <a16:creationId xmlns:a16="http://schemas.microsoft.com/office/drawing/2014/main" id="{5DFD9F45-0367-4AF9-B549-A4BF142F4443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6BAF40B0-F242-46DC-A663-96F241C441DA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55385" name="Right Brace 18">
              <a:extLst>
                <a:ext uri="{FF2B5EF4-FFF2-40B4-BE49-F238E27FC236}">
                  <a16:creationId xmlns:a16="http://schemas.microsoft.com/office/drawing/2014/main" id="{DC86E870-8DEE-4CBC-9102-B1A554C9BB39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86" name="Rectangle 19">
              <a:extLst>
                <a:ext uri="{FF2B5EF4-FFF2-40B4-BE49-F238E27FC236}">
                  <a16:creationId xmlns:a16="http://schemas.microsoft.com/office/drawing/2014/main" id="{5FD7DDE8-F7D1-4B54-B0ED-5D9E38197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87" name="Right Brace 20">
              <a:extLst>
                <a:ext uri="{FF2B5EF4-FFF2-40B4-BE49-F238E27FC236}">
                  <a16:creationId xmlns:a16="http://schemas.microsoft.com/office/drawing/2014/main" id="{FC2469AA-06C3-4AEC-B84A-C1B27BCFB9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88" name="Rectangle 21">
              <a:extLst>
                <a:ext uri="{FF2B5EF4-FFF2-40B4-BE49-F238E27FC236}">
                  <a16:creationId xmlns:a16="http://schemas.microsoft.com/office/drawing/2014/main" id="{D0002349-7EDE-483D-8BFD-B48DC93E4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89" name="Rectangle 22">
              <a:extLst>
                <a:ext uri="{FF2B5EF4-FFF2-40B4-BE49-F238E27FC236}">
                  <a16:creationId xmlns:a16="http://schemas.microsoft.com/office/drawing/2014/main" id="{7A963D9A-EF04-462C-977B-0732C0C75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21CBE2E-B7D4-485A-9B41-88F54638B8C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708275"/>
            <a:ext cx="3505200" cy="3233738"/>
            <a:chOff x="6705600" y="1746351"/>
            <a:chExt cx="2209800" cy="2212565"/>
          </a:xfrm>
        </p:grpSpPr>
        <p:sp>
          <p:nvSpPr>
            <p:cNvPr id="24" name="Flowchart: Magnetic Disk 23">
              <a:extLst>
                <a:ext uri="{FF2B5EF4-FFF2-40B4-BE49-F238E27FC236}">
                  <a16:creationId xmlns:a16="http://schemas.microsoft.com/office/drawing/2014/main" id="{1CCA1B62-29C5-49BC-9ADA-4697DE9AB5A2}"/>
                </a:ext>
              </a:extLst>
            </p:cNvPr>
            <p:cNvSpPr/>
            <p:nvPr/>
          </p:nvSpPr>
          <p:spPr bwMode="auto">
            <a:xfrm>
              <a:off x="6705600" y="2514286"/>
              <a:ext cx="2209800" cy="137185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5" name="Flowchart: Multidocument 24">
              <a:extLst>
                <a:ext uri="{FF2B5EF4-FFF2-40B4-BE49-F238E27FC236}">
                  <a16:creationId xmlns:a16="http://schemas.microsoft.com/office/drawing/2014/main" id="{3EE8661C-5C04-42D2-940B-1219190C90F1}"/>
                </a:ext>
              </a:extLst>
            </p:cNvPr>
            <p:cNvSpPr/>
            <p:nvPr/>
          </p:nvSpPr>
          <p:spPr bwMode="auto">
            <a:xfrm>
              <a:off x="7315097" y="3047604"/>
              <a:ext cx="1060864" cy="759246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55368" name="Group 11">
              <a:extLst>
                <a:ext uri="{FF2B5EF4-FFF2-40B4-BE49-F238E27FC236}">
                  <a16:creationId xmlns:a16="http://schemas.microsoft.com/office/drawing/2014/main" id="{636FF993-87E2-4EAF-AA26-04D9997C0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D3F86BFB-6529-4D96-B0C5-717AED0C473C}"/>
                  </a:ext>
                </a:extLst>
              </p:cNvPr>
              <p:cNvSpPr/>
              <p:nvPr/>
            </p:nvSpPr>
            <p:spPr bwMode="auto">
              <a:xfrm>
                <a:off x="6859287" y="1828935"/>
                <a:ext cx="914393" cy="76033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5" name="Flowchart: Terminator 34">
                <a:extLst>
                  <a:ext uri="{FF2B5EF4-FFF2-40B4-BE49-F238E27FC236}">
                    <a16:creationId xmlns:a16="http://schemas.microsoft.com/office/drawing/2014/main" id="{D6D4D13B-5256-4269-9FF7-F221B2361723}"/>
                  </a:ext>
                </a:extLst>
              </p:cNvPr>
              <p:cNvSpPr/>
              <p:nvPr/>
            </p:nvSpPr>
            <p:spPr bwMode="auto">
              <a:xfrm>
                <a:off x="6873611" y="1946243"/>
                <a:ext cx="915586" cy="76033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6" name="Flowchart: Terminator 35">
                <a:extLst>
                  <a:ext uri="{FF2B5EF4-FFF2-40B4-BE49-F238E27FC236}">
                    <a16:creationId xmlns:a16="http://schemas.microsoft.com/office/drawing/2014/main" id="{41BB95EE-2FCA-4C8A-A2C7-0D147DF45D80}"/>
                  </a:ext>
                </a:extLst>
              </p:cNvPr>
              <p:cNvSpPr/>
              <p:nvPr/>
            </p:nvSpPr>
            <p:spPr bwMode="auto">
              <a:xfrm>
                <a:off x="6872417" y="2068982"/>
                <a:ext cx="914393" cy="76033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7" name="Flowchart: Terminator 36">
                <a:extLst>
                  <a:ext uri="{FF2B5EF4-FFF2-40B4-BE49-F238E27FC236}">
                    <a16:creationId xmlns:a16="http://schemas.microsoft.com/office/drawing/2014/main" id="{741BC209-27A4-44AB-A0C3-2BD4D78C2C8B}"/>
                  </a:ext>
                </a:extLst>
              </p:cNvPr>
              <p:cNvSpPr/>
              <p:nvPr/>
            </p:nvSpPr>
            <p:spPr bwMode="auto">
              <a:xfrm>
                <a:off x="6886742" y="2186290"/>
                <a:ext cx="915587" cy="76033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7" name="Flowchart: Document 26">
              <a:extLst>
                <a:ext uri="{FF2B5EF4-FFF2-40B4-BE49-F238E27FC236}">
                  <a16:creationId xmlns:a16="http://schemas.microsoft.com/office/drawing/2014/main" id="{58597A25-E5B8-4B92-9CF3-8092940A1B78}"/>
                </a:ext>
              </a:extLst>
            </p:cNvPr>
            <p:cNvSpPr/>
            <p:nvPr/>
          </p:nvSpPr>
          <p:spPr bwMode="auto">
            <a:xfrm>
              <a:off x="7315097" y="1746351"/>
              <a:ext cx="914745" cy="612610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8" name="Up Arrow 27">
              <a:extLst>
                <a:ext uri="{FF2B5EF4-FFF2-40B4-BE49-F238E27FC236}">
                  <a16:creationId xmlns:a16="http://schemas.microsoft.com/office/drawing/2014/main" id="{979C75A0-3A75-499B-8092-FBA3648CC63C}"/>
                </a:ext>
              </a:extLst>
            </p:cNvPr>
            <p:cNvSpPr/>
            <p:nvPr/>
          </p:nvSpPr>
          <p:spPr bwMode="auto">
            <a:xfrm>
              <a:off x="7544283" y="2210154"/>
              <a:ext cx="483394" cy="685384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55371" name="Right Brace 18">
              <a:extLst>
                <a:ext uri="{FF2B5EF4-FFF2-40B4-BE49-F238E27FC236}">
                  <a16:creationId xmlns:a16="http://schemas.microsoft.com/office/drawing/2014/main" id="{B7657A97-B1F4-47F6-93C9-263E97E08C53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72" name="Rectangle 19">
              <a:extLst>
                <a:ext uri="{FF2B5EF4-FFF2-40B4-BE49-F238E27FC236}">
                  <a16:creationId xmlns:a16="http://schemas.microsoft.com/office/drawing/2014/main" id="{35FE38E9-C279-410E-86BA-65F5393AF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0267" y="3497251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 dirty="0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73" name="Right Brace 20">
              <a:extLst>
                <a:ext uri="{FF2B5EF4-FFF2-40B4-BE49-F238E27FC236}">
                  <a16:creationId xmlns:a16="http://schemas.microsoft.com/office/drawing/2014/main" id="{DEA59CE7-76F9-419B-8AEC-F2917E3CEA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74" name="Rectangle 21">
              <a:extLst>
                <a:ext uri="{FF2B5EF4-FFF2-40B4-BE49-F238E27FC236}">
                  <a16:creationId xmlns:a16="http://schemas.microsoft.com/office/drawing/2014/main" id="{62BD8F01-6D71-42F8-805D-B1508DFD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28" y="3278843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75" name="Rectangle 22">
              <a:extLst>
                <a:ext uri="{FF2B5EF4-FFF2-40B4-BE49-F238E27FC236}">
                  <a16:creationId xmlns:a16="http://schemas.microsoft.com/office/drawing/2014/main" id="{DE7E0104-FED7-4DE3-80EA-E13548E74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225" y="245288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38" name="Freeform 37">
            <a:extLst>
              <a:ext uri="{FF2B5EF4-FFF2-40B4-BE49-F238E27FC236}">
                <a16:creationId xmlns:a16="http://schemas.microsoft.com/office/drawing/2014/main" id="{0CB4F12B-CBD7-49B1-B3BA-8670722E6E04}"/>
              </a:ext>
            </a:extLst>
          </p:cNvPr>
          <p:cNvSpPr/>
          <p:nvPr/>
        </p:nvSpPr>
        <p:spPr>
          <a:xfrm>
            <a:off x="4144963" y="3589338"/>
            <a:ext cx="3859212" cy="471487"/>
          </a:xfrm>
          <a:custGeom>
            <a:avLst/>
            <a:gdLst>
              <a:gd name="connsiteX0" fmla="*/ 2419109 w 2419109"/>
              <a:gd name="connsiteY0" fmla="*/ 0 h 470703"/>
              <a:gd name="connsiteX1" fmla="*/ 2245488 w 2419109"/>
              <a:gd name="connsiteY1" fmla="*/ 266217 h 470703"/>
              <a:gd name="connsiteX2" fmla="*/ 1794076 w 2419109"/>
              <a:gd name="connsiteY2" fmla="*/ 451412 h 470703"/>
              <a:gd name="connsiteX3" fmla="*/ 1053296 w 2419109"/>
              <a:gd name="connsiteY3" fmla="*/ 381964 h 470703"/>
              <a:gd name="connsiteX4" fmla="*/ 462987 w 2419109"/>
              <a:gd name="connsiteY4" fmla="*/ 231493 h 470703"/>
              <a:gd name="connsiteX5" fmla="*/ 0 w 2419109"/>
              <a:gd name="connsiteY5" fmla="*/ 0 h 4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109" h="470703">
                <a:moveTo>
                  <a:pt x="2419109" y="0"/>
                </a:moveTo>
                <a:cubicBezTo>
                  <a:pt x="2384384" y="95491"/>
                  <a:pt x="2349660" y="190982"/>
                  <a:pt x="2245488" y="266217"/>
                </a:cubicBezTo>
                <a:cubicBezTo>
                  <a:pt x="2141316" y="341452"/>
                  <a:pt x="1992774" y="432121"/>
                  <a:pt x="1794076" y="451412"/>
                </a:cubicBezTo>
                <a:cubicBezTo>
                  <a:pt x="1595378" y="470703"/>
                  <a:pt x="1275144" y="418617"/>
                  <a:pt x="1053296" y="381964"/>
                </a:cubicBezTo>
                <a:cubicBezTo>
                  <a:pt x="831448" y="345311"/>
                  <a:pt x="638536" y="295154"/>
                  <a:pt x="462987" y="231493"/>
                </a:cubicBezTo>
                <a:cubicBezTo>
                  <a:pt x="287438" y="167832"/>
                  <a:pt x="143719" y="83916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C9ED0A-D21B-4160-8E78-0B01FD5F6A57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3502025"/>
            <a:ext cx="5541963" cy="2333625"/>
            <a:chOff x="2019213" y="3501511"/>
            <a:chExt cx="5541448" cy="2334436"/>
          </a:xfrm>
        </p:grpSpPr>
        <p:sp>
          <p:nvSpPr>
            <p:cNvPr id="55363" name="TextBox 1">
              <a:extLst>
                <a:ext uri="{FF2B5EF4-FFF2-40B4-BE49-F238E27FC236}">
                  <a16:creationId xmlns:a16="http://schemas.microsoft.com/office/drawing/2014/main" id="{E2824FF7-04C7-413A-AEC9-97685787C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213" y="4866089"/>
              <a:ext cx="16527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solidFill>
                    <a:schemeClr val="tx2"/>
                  </a:solidFill>
                  <a:latin typeface="Segoe Script" panose="030B0504020000000003" pitchFamily="66" charset="0"/>
                </a:rPr>
                <a:t>Number of records per page</a:t>
              </a:r>
            </a:p>
          </p:txBody>
        </p:sp>
        <p:sp>
          <p:nvSpPr>
            <p:cNvPr id="55364" name="TextBox 39">
              <a:extLst>
                <a:ext uri="{FF2B5EF4-FFF2-40B4-BE49-F238E27FC236}">
                  <a16:creationId xmlns:a16="http://schemas.microsoft.com/office/drawing/2014/main" id="{D75613BB-08D3-441F-A9C7-A57A6CFF3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7909" y="5251172"/>
              <a:ext cx="16527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2"/>
                  </a:solidFill>
                  <a:latin typeface="Segoe Script" panose="030B0504020000000003" pitchFamily="66" charset="0"/>
                </a:rPr>
                <a:t>Number of data pages</a:t>
              </a:r>
            </a:p>
          </p:txBody>
        </p:sp>
        <p:sp>
          <p:nvSpPr>
            <p:cNvPr id="55365" name="TextBox 40">
              <a:extLst>
                <a:ext uri="{FF2B5EF4-FFF2-40B4-BE49-F238E27FC236}">
                  <a16:creationId xmlns:a16="http://schemas.microsoft.com/office/drawing/2014/main" id="{A3BD3B57-6387-4268-BF8A-D87F05223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735" y="3501511"/>
              <a:ext cx="16527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2"/>
                  </a:solidFill>
                  <a:latin typeface="Segoe Script" panose="030B0504020000000003" pitchFamily="66" charset="0"/>
                </a:rPr>
                <a:t>Time to read or write disk page</a:t>
              </a:r>
            </a:p>
          </p:txBody>
        </p:sp>
      </p:grp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87F268EA-E48F-454E-BB10-EC8903522D2E}"/>
              </a:ext>
            </a:extLst>
          </p:cNvPr>
          <p:cNvSpPr/>
          <p:nvPr/>
        </p:nvSpPr>
        <p:spPr bwMode="auto">
          <a:xfrm>
            <a:off x="5933494" y="4108244"/>
            <a:ext cx="2810983" cy="731976"/>
          </a:xfrm>
          <a:prstGeom prst="wedgeRoundRectCallout">
            <a:avLst>
              <a:gd name="adj1" fmla="val 42391"/>
              <a:gd name="adj2" fmla="val -12121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1·D to write the page back after the update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037018-F059-4CBA-BC58-A27AE0B5A891}"/>
              </a:ext>
            </a:extLst>
          </p:cNvPr>
          <p:cNvCxnSpPr>
            <a:cxnSpLocks/>
          </p:cNvCxnSpPr>
          <p:nvPr/>
        </p:nvCxnSpPr>
        <p:spPr>
          <a:xfrm>
            <a:off x="7704138" y="3540133"/>
            <a:ext cx="616127" cy="5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8333 -0.4083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FDAD16E-8779-491C-A7F8-8CA4FAB77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18B2FE8-553A-4032-8085-606375EA8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B916232E-479A-43D1-B9A2-374B61457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360" y="152400"/>
            <a:ext cx="7617439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1C4DBB-DFF2-4887-9A13-53C05A1FB11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305800" cy="354489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400" name="Rectangle 6">
            <a:extLst>
              <a:ext uri="{FF2B5EF4-FFF2-40B4-BE49-F238E27FC236}">
                <a16:creationId xmlns:a16="http://schemas.microsoft.com/office/drawing/2014/main" id="{EBA2CC83-E310-48F2-A679-EDB1CF2CC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89D5D75-32B0-4107-9D40-29F3C7CF00FE}"/>
              </a:ext>
            </a:extLst>
          </p:cNvPr>
          <p:cNvSpPr/>
          <p:nvPr/>
        </p:nvSpPr>
        <p:spPr bwMode="auto">
          <a:xfrm>
            <a:off x="2133600" y="4724400"/>
            <a:ext cx="4876800" cy="533400"/>
          </a:xfrm>
          <a:prstGeom prst="wedgeRoundRectCallout">
            <a:avLst>
              <a:gd name="adj1" fmla="val -68455"/>
              <a:gd name="adj2" fmla="val -17796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Sorted files, sorted on &lt;age, </a:t>
            </a:r>
            <a:r>
              <a:rPr lang="en-US" sz="2600" dirty="0" err="1">
                <a:solidFill>
                  <a:srgbClr val="002060"/>
                </a:solidFill>
                <a:latin typeface="Calibri" pitchFamily="34" charset="0"/>
              </a:rPr>
              <a:t>sal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489A07B-63FC-4224-A138-B1874E2AA95A}"/>
              </a:ext>
            </a:extLst>
          </p:cNvPr>
          <p:cNvSpPr/>
          <p:nvPr/>
        </p:nvSpPr>
        <p:spPr bwMode="auto">
          <a:xfrm>
            <a:off x="7162800" y="4495800"/>
            <a:ext cx="1676400" cy="1676400"/>
          </a:xfrm>
          <a:prstGeom prst="wedgeRoundRectCallout">
            <a:avLst>
              <a:gd name="adj1" fmla="val -40573"/>
              <a:gd name="adj2" fmla="val -7182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en-US" sz="1800" u="sng" dirty="0">
                <a:latin typeface="Calibri" pitchFamily="34" charset="0"/>
              </a:rPr>
              <a:t>Fetch</a:t>
            </a:r>
            <a:r>
              <a:rPr lang="en-US" sz="1800" dirty="0">
                <a:latin typeface="Calibri" pitchFamily="34" charset="0"/>
              </a:rPr>
              <a:t> &amp; </a:t>
            </a:r>
            <a:r>
              <a:rPr lang="en-US" sz="1800" u="sng" dirty="0">
                <a:latin typeface="Calibri" pitchFamily="34" charset="0"/>
              </a:rPr>
              <a:t>rewrite</a:t>
            </a:r>
            <a:r>
              <a:rPr lang="en-US" sz="1800" dirty="0">
                <a:latin typeface="Calibri" pitchFamily="34" charset="0"/>
              </a:rPr>
              <a:t> the  </a:t>
            </a:r>
            <a:r>
              <a:rPr lang="en-US" dirty="0">
                <a:latin typeface="Calibri" pitchFamily="34" charset="0"/>
              </a:rPr>
              <a:t>second</a:t>
            </a:r>
            <a:r>
              <a:rPr lang="en-US" sz="1800" dirty="0">
                <a:latin typeface="Calibri" pitchFamily="34" charset="0"/>
              </a:rPr>
              <a:t> half of the file after adding the new record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5CB0836-6872-4F93-A63F-B9428FFDB0DF}"/>
              </a:ext>
            </a:extLst>
          </p:cNvPr>
          <p:cNvSpPr/>
          <p:nvPr/>
        </p:nvSpPr>
        <p:spPr>
          <a:xfrm>
            <a:off x="4143375" y="4143375"/>
            <a:ext cx="2419350" cy="471488"/>
          </a:xfrm>
          <a:custGeom>
            <a:avLst/>
            <a:gdLst>
              <a:gd name="connsiteX0" fmla="*/ 2419109 w 2419109"/>
              <a:gd name="connsiteY0" fmla="*/ 0 h 470703"/>
              <a:gd name="connsiteX1" fmla="*/ 2245488 w 2419109"/>
              <a:gd name="connsiteY1" fmla="*/ 266217 h 470703"/>
              <a:gd name="connsiteX2" fmla="*/ 1794076 w 2419109"/>
              <a:gd name="connsiteY2" fmla="*/ 451412 h 470703"/>
              <a:gd name="connsiteX3" fmla="*/ 1053296 w 2419109"/>
              <a:gd name="connsiteY3" fmla="*/ 381964 h 470703"/>
              <a:gd name="connsiteX4" fmla="*/ 462987 w 2419109"/>
              <a:gd name="connsiteY4" fmla="*/ 231493 h 470703"/>
              <a:gd name="connsiteX5" fmla="*/ 0 w 2419109"/>
              <a:gd name="connsiteY5" fmla="*/ 0 h 4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109" h="470703">
                <a:moveTo>
                  <a:pt x="2419109" y="0"/>
                </a:moveTo>
                <a:cubicBezTo>
                  <a:pt x="2384384" y="95491"/>
                  <a:pt x="2349660" y="190982"/>
                  <a:pt x="2245488" y="266217"/>
                </a:cubicBezTo>
                <a:cubicBezTo>
                  <a:pt x="2141316" y="341452"/>
                  <a:pt x="1992774" y="432121"/>
                  <a:pt x="1794076" y="451412"/>
                </a:cubicBezTo>
                <a:cubicBezTo>
                  <a:pt x="1595378" y="470703"/>
                  <a:pt x="1275144" y="418617"/>
                  <a:pt x="1053296" y="381964"/>
                </a:cubicBezTo>
                <a:cubicBezTo>
                  <a:pt x="831448" y="345311"/>
                  <a:pt x="638536" y="295154"/>
                  <a:pt x="462987" y="231493"/>
                </a:cubicBezTo>
                <a:cubicBezTo>
                  <a:pt x="287438" y="167832"/>
                  <a:pt x="143719" y="83916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7ECFF7-DD00-41AD-9AA6-14C5CB5B3727}"/>
              </a:ext>
            </a:extLst>
          </p:cNvPr>
          <p:cNvCxnSpPr>
            <a:cxnSpLocks/>
          </p:cNvCxnSpPr>
          <p:nvPr/>
        </p:nvCxnSpPr>
        <p:spPr>
          <a:xfrm>
            <a:off x="6261822" y="4101072"/>
            <a:ext cx="616127" cy="5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E598D86-1AF4-0D96-D1BD-AFE0CC3E1E31}"/>
              </a:ext>
            </a:extLst>
          </p:cNvPr>
          <p:cNvSpPr/>
          <p:nvPr/>
        </p:nvSpPr>
        <p:spPr>
          <a:xfrm>
            <a:off x="3124201" y="5918947"/>
            <a:ext cx="3634390" cy="533400"/>
          </a:xfrm>
          <a:prstGeom prst="rect">
            <a:avLst/>
          </a:prstGeom>
          <a:solidFill>
            <a:srgbClr val="00B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Matching page:  A page that contains at least one matching tuple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CD84E-879D-5838-6082-6FFC48040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98" y="685800"/>
            <a:ext cx="3468241" cy="179510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63F960-A1B0-95D8-E3BB-344BA494B11E}"/>
              </a:ext>
            </a:extLst>
          </p:cNvPr>
          <p:cNvCxnSpPr/>
          <p:nvPr/>
        </p:nvCxnSpPr>
        <p:spPr>
          <a:xfrm flipH="1">
            <a:off x="4031888" y="2276475"/>
            <a:ext cx="1250786" cy="1580114"/>
          </a:xfrm>
          <a:prstGeom prst="straightConnector1">
            <a:avLst/>
          </a:prstGeom>
          <a:ln w="57150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0">
            <a:extLst>
              <a:ext uri="{FF2B5EF4-FFF2-40B4-BE49-F238E27FC236}">
                <a16:creationId xmlns:a16="http://schemas.microsoft.com/office/drawing/2014/main" id="{67D74DDD-AA59-423E-B417-A9E74611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8338"/>
            <a:ext cx="26685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395" name="Rectangle 2">
            <a:extLst>
              <a:ext uri="{FF2B5EF4-FFF2-40B4-BE49-F238E27FC236}">
                <a16:creationId xmlns:a16="http://schemas.microsoft.com/office/drawing/2014/main" id="{15DD4597-A015-4F9B-B43E-FE8B9C98F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FB43D32-C12D-4BE2-B2F8-7BA85598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9397" name="Rectangle 4">
            <a:extLst>
              <a:ext uri="{FF2B5EF4-FFF2-40B4-BE49-F238E27FC236}">
                <a16:creationId xmlns:a16="http://schemas.microsoft.com/office/drawing/2014/main" id="{2D344CE1-7979-472B-A2F3-C2F2FFFA5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82552"/>
            <a:ext cx="48006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B6687C-9715-4A47-AF48-CA09339AFAA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382000" cy="3514727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449" name="Rectangle 6">
            <a:extLst>
              <a:ext uri="{FF2B5EF4-FFF2-40B4-BE49-F238E27FC236}">
                <a16:creationId xmlns:a16="http://schemas.microsoft.com/office/drawing/2014/main" id="{4E8417D4-DF0C-4D9A-A54E-CC44C9614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F984ED3-8D96-410C-BE55-A2766D7B2B39}"/>
              </a:ext>
            </a:extLst>
          </p:cNvPr>
          <p:cNvSpPr/>
          <p:nvPr/>
        </p:nvSpPr>
        <p:spPr bwMode="auto">
          <a:xfrm>
            <a:off x="2057400" y="5105400"/>
            <a:ext cx="4876800" cy="914400"/>
          </a:xfrm>
          <a:prstGeom prst="wedgeRoundRectCallout">
            <a:avLst>
              <a:gd name="adj1" fmla="val -60414"/>
              <a:gd name="adj2" fmla="val -9564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Clustered B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tree file, Alternative (1), search key &lt;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age,sal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grpSp>
        <p:nvGrpSpPr>
          <p:cNvPr id="59453" name="Group 12">
            <a:extLst>
              <a:ext uri="{FF2B5EF4-FFF2-40B4-BE49-F238E27FC236}">
                <a16:creationId xmlns:a16="http://schemas.microsoft.com/office/drawing/2014/main" id="{6F92C223-A146-42D1-91DD-45D96442274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77825"/>
            <a:ext cx="1828800" cy="2144713"/>
            <a:chOff x="6858000" y="1746351"/>
            <a:chExt cx="1828800" cy="2144314"/>
          </a:xfrm>
        </p:grpSpPr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B5D4DFF8-5E99-4961-82D1-42DA08CFE699}"/>
                </a:ext>
              </a:extLst>
            </p:cNvPr>
            <p:cNvSpPr/>
            <p:nvPr/>
          </p:nvSpPr>
          <p:spPr bwMode="auto">
            <a:xfrm>
              <a:off x="6934200" y="2514558"/>
              <a:ext cx="17526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5" name="Flowchart: Multidocument 14">
              <a:extLst>
                <a:ext uri="{FF2B5EF4-FFF2-40B4-BE49-F238E27FC236}">
                  <a16:creationId xmlns:a16="http://schemas.microsoft.com/office/drawing/2014/main" id="{01197D8B-9EA5-4071-B2AF-84D79529B598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59456" name="Group 11">
              <a:extLst>
                <a:ext uri="{FF2B5EF4-FFF2-40B4-BE49-F238E27FC236}">
                  <a16:creationId xmlns:a16="http://schemas.microsoft.com/office/drawing/2014/main" id="{1C0C5C6B-3D14-444B-8ACD-579E74695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A8DC0158-1239-4889-893F-4F5864F62DFB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61CB4B99-5776-4C34-9AB5-B079A8218090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F9A4F2DD-18C1-4EB4-AE73-B2AAA3818CC2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89D872E-2E06-4782-85BF-1F823A3575F4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7" name="Flowchart: Document 16">
              <a:extLst>
                <a:ext uri="{FF2B5EF4-FFF2-40B4-BE49-F238E27FC236}">
                  <a16:creationId xmlns:a16="http://schemas.microsoft.com/office/drawing/2014/main" id="{7C90211A-453D-4836-B7BE-C07463CE043D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982D77F2-F6F6-45DD-B335-87B0FB0AD626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59459" name="Right Brace 18">
              <a:extLst>
                <a:ext uri="{FF2B5EF4-FFF2-40B4-BE49-F238E27FC236}">
                  <a16:creationId xmlns:a16="http://schemas.microsoft.com/office/drawing/2014/main" id="{932F6EA6-F805-43BE-9E00-88A22CAFEB9E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460" name="Rectangle 19">
              <a:extLst>
                <a:ext uri="{FF2B5EF4-FFF2-40B4-BE49-F238E27FC236}">
                  <a16:creationId xmlns:a16="http://schemas.microsoft.com/office/drawing/2014/main" id="{A65F7155-BAF0-4054-9680-8227C21DE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461" name="Right Brace 20">
              <a:extLst>
                <a:ext uri="{FF2B5EF4-FFF2-40B4-BE49-F238E27FC236}">
                  <a16:creationId xmlns:a16="http://schemas.microsoft.com/office/drawing/2014/main" id="{F872A5D9-A614-4509-811F-8BC6F45592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462" name="Rectangle 21">
              <a:extLst>
                <a:ext uri="{FF2B5EF4-FFF2-40B4-BE49-F238E27FC236}">
                  <a16:creationId xmlns:a16="http://schemas.microsoft.com/office/drawing/2014/main" id="{FC43CF3B-0C02-46CB-A7FE-E0B4BB917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463" name="Rectangle 22">
              <a:extLst>
                <a:ext uri="{FF2B5EF4-FFF2-40B4-BE49-F238E27FC236}">
                  <a16:creationId xmlns:a16="http://schemas.microsoft.com/office/drawing/2014/main" id="{C16B8E6A-6895-40F8-9BC1-906E17014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9D4B6A0D-AE08-46CC-9AF1-01F3F3044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89A4AA7-84C0-4342-BE5B-B21BAB79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102C8000-DE3B-4F86-8645-3256041BB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79" y="509696"/>
            <a:ext cx="5675485" cy="1104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800" dirty="0">
                <a:ea typeface="PMingLiU" panose="02020500000000000000" pitchFamily="18" charset="-120"/>
              </a:rPr>
              <a:t>Cost of Equality Search using tree index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7" name="Rectangle 6">
                <a:extLst>
                  <a:ext uri="{FF2B5EF4-FFF2-40B4-BE49-F238E27FC236}">
                    <a16:creationId xmlns:a16="http://schemas.microsoft.com/office/drawing/2014/main" id="{966F4C5A-761E-4E86-AB32-50541B4CB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372" y="2109200"/>
                <a:ext cx="4309960" cy="582211"/>
              </a:xfrm>
              <a:prstGeom prst="rect">
                <a:avLst/>
              </a:prstGeom>
              <a:solidFill>
                <a:srgbClr val="E2CF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3200" b="0" i="0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  <m:t>( </m:t>
                            </m:r>
                            <m:r>
                              <m:rPr>
                                <m:sty m:val="p"/>
                              </m:rPr>
                              <a:rPr lang="en-US" altLang="zh-TW" sz="3200" i="0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  <m:t>𝐹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∝∙</m:t>
                            </m:r>
                            <m:r>
                              <a:rPr lang="zh-TW" alt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zh-TW" alt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</m:e>
                    </m:func>
                  </m:oMath>
                </a14:m>
                <a:r>
                  <a:rPr lang="en-US" altLang="zh-TW" sz="3200" i="1" dirty="0">
                    <a:latin typeface="Calibri" panose="020F0502020204030204" pitchFamily="34" charset="0"/>
                    <a:ea typeface="PMingLiU" panose="02020500000000000000" pitchFamily="18" charset="-120"/>
                  </a:rPr>
                  <a:t>1 </a:t>
                </a:r>
                <a:r>
                  <a:rPr lang="en-US" altLang="zh-TW" sz="3200" dirty="0">
                    <a:latin typeface="Calibri" panose="020F0502020204030204" pitchFamily="34" charset="0"/>
                    <a:ea typeface="PMingLiU" panose="02020500000000000000" pitchFamily="18" charset="-120"/>
                  </a:rPr>
                  <a:t>) ∙ D</a:t>
                </a:r>
                <a:endParaRPr lang="en-US" altLang="zh-TW" sz="2400" i="1" dirty="0">
                  <a:latin typeface="Calibri" panose="020F0502020204030204" pitchFamily="34" charset="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1497" name="Rectangle 6">
                <a:extLst>
                  <a:ext uri="{FF2B5EF4-FFF2-40B4-BE49-F238E27FC236}">
                    <a16:creationId xmlns:a16="http://schemas.microsoft.com/office/drawing/2014/main" id="{966F4C5A-761E-4E86-AB32-50541B4CB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3372" y="2109200"/>
                <a:ext cx="4309960" cy="582211"/>
              </a:xfrm>
              <a:prstGeom prst="rect">
                <a:avLst/>
              </a:prstGeom>
              <a:blipFill>
                <a:blip r:embed="rId3"/>
                <a:stretch>
                  <a:fillRect t="-12500" r="-3253" b="-3437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2724441F-3B3E-B8C8-E727-106559FB235B}"/>
              </a:ext>
            </a:extLst>
          </p:cNvPr>
          <p:cNvSpPr/>
          <p:nvPr/>
        </p:nvSpPr>
        <p:spPr>
          <a:xfrm>
            <a:off x="968452" y="3313093"/>
            <a:ext cx="2895600" cy="2234900"/>
          </a:xfrm>
          <a:prstGeom prst="wedgeRoundRectCallout">
            <a:avLst>
              <a:gd name="adj1" fmla="val 40833"/>
              <a:gd name="adj2" fmla="val -81387"/>
              <a:gd name="adj3" fmla="val 16667"/>
            </a:avLst>
          </a:prstGeom>
          <a:solidFill>
            <a:srgbClr val="FF47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Ratio of the size of the data entries over the size of the relation (i.e., B)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α≤1</a:t>
            </a:r>
          </a:p>
        </p:txBody>
      </p:sp>
      <p:sp>
        <p:nvSpPr>
          <p:cNvPr id="3" name="Rounded Rectangular Callout 46">
            <a:extLst>
              <a:ext uri="{FF2B5EF4-FFF2-40B4-BE49-F238E27FC236}">
                <a16:creationId xmlns:a16="http://schemas.microsoft.com/office/drawing/2014/main" id="{DCFFFC53-4935-BFD5-0216-EB79CA2EBAC3}"/>
              </a:ext>
            </a:extLst>
          </p:cNvPr>
          <p:cNvSpPr/>
          <p:nvPr/>
        </p:nvSpPr>
        <p:spPr>
          <a:xfrm>
            <a:off x="4351135" y="3011759"/>
            <a:ext cx="3731591" cy="2886437"/>
          </a:xfrm>
          <a:prstGeom prst="wedgeRoundRectCallout">
            <a:avLst>
              <a:gd name="adj1" fmla="val -54251"/>
              <a:gd name="adj2" fmla="val -6425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The ratio of the size of data entries with empty space over their size without the empty space (i.e., 100% occupancy) 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β≥1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C1AC5-D3A9-AAD9-0B54-E53E919EEFC6}"/>
              </a:ext>
            </a:extLst>
          </p:cNvPr>
          <p:cNvSpPr txBox="1"/>
          <p:nvPr/>
        </p:nvSpPr>
        <p:spPr>
          <a:xfrm>
            <a:off x="681387" y="5617971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When is </a:t>
            </a:r>
            <a:r>
              <a:rPr lang="el-GR" sz="2400" dirty="0">
                <a:latin typeface="Comic Sans MS" panose="030F0702030302020204" pitchFamily="66" charset="0"/>
              </a:rPr>
              <a:t>α</a:t>
            </a:r>
            <a:r>
              <a:rPr lang="en-US" sz="2400" dirty="0">
                <a:latin typeface="Comic Sans MS" panose="030F0702030302020204" pitchFamily="66" charset="0"/>
              </a:rPr>
              <a:t>=1?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Answer: Alternative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43784-19F4-F170-FA24-18C6C7F921A8}"/>
              </a:ext>
            </a:extLst>
          </p:cNvPr>
          <p:cNvSpPr txBox="1"/>
          <p:nvPr/>
        </p:nvSpPr>
        <p:spPr>
          <a:xfrm>
            <a:off x="4265021" y="6016451"/>
            <a:ext cx="4304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When is </a:t>
            </a:r>
            <a:r>
              <a:rPr lang="el-GR" sz="2400" dirty="0">
                <a:latin typeface="Comic Sans MS" panose="030F0702030302020204" pitchFamily="66" charset="0"/>
                <a:cs typeface="Arial" panose="020B0604020202020204" pitchFamily="34" charset="0"/>
              </a:rPr>
              <a:t>β</a:t>
            </a:r>
            <a:r>
              <a:rPr lang="en-US" sz="2400" dirty="0">
                <a:latin typeface="Comic Sans MS" panose="030F0702030302020204" pitchFamily="66" charset="0"/>
              </a:rPr>
              <a:t>=1?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Answer:  Occupation is 100%</a:t>
            </a: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F06E57ED-3AA8-B053-6A4E-E08F1481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11" y="336521"/>
            <a:ext cx="2351010" cy="171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0">
            <a:extLst>
              <a:ext uri="{FF2B5EF4-FFF2-40B4-BE49-F238E27FC236}">
                <a16:creationId xmlns:a16="http://schemas.microsoft.com/office/drawing/2014/main" id="{2EED544B-15F3-4004-A295-A874A0D6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8338"/>
            <a:ext cx="26685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43" name="Rectangle 2">
            <a:extLst>
              <a:ext uri="{FF2B5EF4-FFF2-40B4-BE49-F238E27FC236}">
                <a16:creationId xmlns:a16="http://schemas.microsoft.com/office/drawing/2014/main" id="{9D4B6A0D-AE08-46CC-9AF1-01F3F3044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89A4AA7-84C0-4342-BE5B-B21BAB79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102C8000-DE3B-4F86-8645-3256041BB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91" y="79375"/>
            <a:ext cx="48006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521ECC-97D2-43D7-910C-DA4BA82CEDB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382000" cy="351472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(1.5B)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(1.5B)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# matching pages)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497" name="Rectangle 6">
            <a:extLst>
              <a:ext uri="{FF2B5EF4-FFF2-40B4-BE49-F238E27FC236}">
                <a16:creationId xmlns:a16="http://schemas.microsoft.com/office/drawing/2014/main" id="{966F4C5A-761E-4E86-AB32-50541B4CB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E14DF3F-5CB2-49DA-AA49-958E7F8CF2E4}"/>
              </a:ext>
            </a:extLst>
          </p:cNvPr>
          <p:cNvSpPr/>
          <p:nvPr/>
        </p:nvSpPr>
        <p:spPr bwMode="auto">
          <a:xfrm>
            <a:off x="2057400" y="5105400"/>
            <a:ext cx="4876800" cy="914400"/>
          </a:xfrm>
          <a:prstGeom prst="wedgeRoundRectCallout">
            <a:avLst>
              <a:gd name="adj1" fmla="val -60414"/>
              <a:gd name="adj2" fmla="val -9564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Clustered B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tree file, Alternative (1), i.e.,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=1, and search key is &lt;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age,sal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90AB456-CC88-4C22-B235-F017E72CE060}"/>
              </a:ext>
            </a:extLst>
          </p:cNvPr>
          <p:cNvSpPr/>
          <p:nvPr/>
        </p:nvSpPr>
        <p:spPr bwMode="auto">
          <a:xfrm>
            <a:off x="7467600" y="5105400"/>
            <a:ext cx="1371600" cy="762000"/>
          </a:xfrm>
          <a:prstGeom prst="wedgeRoundRectCallout">
            <a:avLst>
              <a:gd name="adj1" fmla="val -56645"/>
              <a:gd name="adj2" fmla="val -10286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bIns="0" anchor="ctr" anchorCtr="1"/>
          <a:lstStyle/>
          <a:p>
            <a:pPr algn="ctr">
              <a:lnSpc>
                <a:spcPts val="1700"/>
              </a:lnSpc>
              <a:defRPr/>
            </a:pPr>
            <a:r>
              <a:rPr lang="en-US" sz="1800" dirty="0">
                <a:latin typeface="Calibri" pitchFamily="34" charset="0"/>
              </a:rPr>
              <a:t>1 write to insert the new record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D4B1686-BD35-451E-87EF-E3683767FE52}"/>
              </a:ext>
            </a:extLst>
          </p:cNvPr>
          <p:cNvSpPr/>
          <p:nvPr/>
        </p:nvSpPr>
        <p:spPr bwMode="auto">
          <a:xfrm>
            <a:off x="381000" y="3276600"/>
            <a:ext cx="1905000" cy="685800"/>
          </a:xfrm>
          <a:prstGeom prst="wedgeRoundRectCallout">
            <a:avLst>
              <a:gd name="adj1" fmla="val 51404"/>
              <a:gd name="adj2" fmla="val 1198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ts val="1600"/>
              </a:lnSpc>
              <a:defRPr/>
            </a:pPr>
            <a:r>
              <a:rPr lang="el-GR" sz="1600" dirty="0">
                <a:latin typeface="Calibri" pitchFamily="34" charset="0"/>
              </a:rPr>
              <a:t>α</a:t>
            </a:r>
            <a:r>
              <a:rPr lang="en-US" sz="1600" dirty="0">
                <a:latin typeface="Calibri" pitchFamily="34" charset="0"/>
              </a:rPr>
              <a:t>=1.  67% page occupancy, 50% more pages to scan.</a:t>
            </a:r>
          </a:p>
        </p:txBody>
      </p:sp>
      <p:grpSp>
        <p:nvGrpSpPr>
          <p:cNvPr id="61507" name="Group 12">
            <a:extLst>
              <a:ext uri="{FF2B5EF4-FFF2-40B4-BE49-F238E27FC236}">
                <a16:creationId xmlns:a16="http://schemas.microsoft.com/office/drawing/2014/main" id="{B58E5F08-7F67-413A-ACAD-F879CDAB66A8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77825"/>
            <a:ext cx="1828800" cy="2144713"/>
            <a:chOff x="6858000" y="1746351"/>
            <a:chExt cx="1828800" cy="2144314"/>
          </a:xfrm>
        </p:grpSpPr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63653CF6-E026-4684-A8AB-353448C72F92}"/>
                </a:ext>
              </a:extLst>
            </p:cNvPr>
            <p:cNvSpPr/>
            <p:nvPr/>
          </p:nvSpPr>
          <p:spPr bwMode="auto">
            <a:xfrm>
              <a:off x="6934200" y="2514558"/>
              <a:ext cx="17526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5" name="Flowchart: Multidocument 14">
              <a:extLst>
                <a:ext uri="{FF2B5EF4-FFF2-40B4-BE49-F238E27FC236}">
                  <a16:creationId xmlns:a16="http://schemas.microsoft.com/office/drawing/2014/main" id="{7E9C7A8B-CC33-48D9-8545-845C0A1FFCB9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61516" name="Group 11">
              <a:extLst>
                <a:ext uri="{FF2B5EF4-FFF2-40B4-BE49-F238E27FC236}">
                  <a16:creationId xmlns:a16="http://schemas.microsoft.com/office/drawing/2014/main" id="{48F1447F-5FA8-410B-9873-51F8AAD0D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F94F77DD-1F09-4312-96F5-43AAF27D3C1A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0BEE2552-6B4C-4F92-8609-1629FDF94F94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5BA7ED0A-C651-4870-BC28-4A93B1B185A0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E0E8D6C-DECF-49F0-84FB-6756F36A8429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7" name="Flowchart: Document 16">
              <a:extLst>
                <a:ext uri="{FF2B5EF4-FFF2-40B4-BE49-F238E27FC236}">
                  <a16:creationId xmlns:a16="http://schemas.microsoft.com/office/drawing/2014/main" id="{8DD47449-07D1-4A96-A772-9129F7B9D0B9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92FBEA6-CE59-4C23-8DE1-E2BCFBEDB0E0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61519" name="Right Brace 18">
              <a:extLst>
                <a:ext uri="{FF2B5EF4-FFF2-40B4-BE49-F238E27FC236}">
                  <a16:creationId xmlns:a16="http://schemas.microsoft.com/office/drawing/2014/main" id="{237C000B-F8DC-4D39-8B56-4B2AC2DAB751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1520" name="Rectangle 19">
              <a:extLst>
                <a:ext uri="{FF2B5EF4-FFF2-40B4-BE49-F238E27FC236}">
                  <a16:creationId xmlns:a16="http://schemas.microsoft.com/office/drawing/2014/main" id="{362CD6A0-559B-433D-B742-4FB918A55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1521" name="Right Brace 20">
              <a:extLst>
                <a:ext uri="{FF2B5EF4-FFF2-40B4-BE49-F238E27FC236}">
                  <a16:creationId xmlns:a16="http://schemas.microsoft.com/office/drawing/2014/main" id="{33EAC9FD-3345-492D-9C36-B8889C10DA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1522" name="Rectangle 21">
              <a:extLst>
                <a:ext uri="{FF2B5EF4-FFF2-40B4-BE49-F238E27FC236}">
                  <a16:creationId xmlns:a16="http://schemas.microsoft.com/office/drawing/2014/main" id="{F3A4F252-318A-4A99-B7FE-E816A453E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1523" name="Rectangle 22">
              <a:extLst>
                <a:ext uri="{FF2B5EF4-FFF2-40B4-BE49-F238E27FC236}">
                  <a16:creationId xmlns:a16="http://schemas.microsoft.com/office/drawing/2014/main" id="{6C49536F-243B-48AF-A04D-AC391FF0C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255F94CD-D052-49B4-BAAE-605AD69B1E54}"/>
              </a:ext>
            </a:extLst>
          </p:cNvPr>
          <p:cNvSpPr/>
          <p:nvPr/>
        </p:nvSpPr>
        <p:spPr bwMode="auto">
          <a:xfrm>
            <a:off x="2590800" y="3352800"/>
            <a:ext cx="1066800" cy="609600"/>
          </a:xfrm>
          <a:prstGeom prst="wedgeRoundRectCallout">
            <a:avLst>
              <a:gd name="adj1" fmla="val 43115"/>
              <a:gd name="adj2" fmla="val 1358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US" sz="1600" dirty="0">
                <a:latin typeface="Calibri" pitchFamily="34" charset="0"/>
              </a:rPr>
              <a:t>Height of the tree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9E701142-307C-4BB2-BF85-290F1ACEB9BA}"/>
              </a:ext>
            </a:extLst>
          </p:cNvPr>
          <p:cNvSpPr/>
          <p:nvPr/>
        </p:nvSpPr>
        <p:spPr bwMode="auto">
          <a:xfrm>
            <a:off x="3962400" y="3429000"/>
            <a:ext cx="1219200" cy="685800"/>
          </a:xfrm>
          <a:prstGeom prst="wedgeRoundRectCallout">
            <a:avLst>
              <a:gd name="adj1" fmla="val -33728"/>
              <a:gd name="adj2" fmla="val 10039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US" sz="1600" dirty="0">
                <a:latin typeface="Calibri" pitchFamily="34" charset="0"/>
              </a:rPr>
              <a:t>Number of pages at leaf nodes</a:t>
            </a:r>
          </a:p>
        </p:txBody>
      </p:sp>
    </p:spTree>
    <p:extLst>
      <p:ext uri="{BB962C8B-B14F-4D97-AF65-F5344CB8AC3E}">
        <p14:creationId xmlns:p14="http://schemas.microsoft.com/office/powerpoint/2010/main" val="1203024804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B6F9E0E-F994-4062-BD57-5A01E466C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BBFAF1-C6AE-42B9-B175-92475864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CF0CD48E-3C41-44A7-8633-D2CFE34E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5438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F6B92B-D189-4A2A-A6DB-CF5FF2011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09392"/>
              </p:ext>
            </p:extLst>
          </p:nvPr>
        </p:nvGraphicFramePr>
        <p:xfrm>
          <a:off x="533400" y="2667000"/>
          <a:ext cx="83058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325E833-58ED-4898-8BC7-9E29ABEC9844}"/>
              </a:ext>
            </a:extLst>
          </p:cNvPr>
          <p:cNvSpPr/>
          <p:nvPr/>
        </p:nvSpPr>
        <p:spPr bwMode="auto">
          <a:xfrm>
            <a:off x="1828800" y="3352800"/>
            <a:ext cx="5638800" cy="914400"/>
          </a:xfrm>
          <a:prstGeom prst="wedgeRoundRectCallout">
            <a:avLst>
              <a:gd name="adj1" fmla="val -51031"/>
              <a:gd name="adj2" fmla="val 14341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Heap file with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B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tree index on search key &lt;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age,sal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73802" name="Rectangle 6">
            <a:extLst>
              <a:ext uri="{FF2B5EF4-FFF2-40B4-BE49-F238E27FC236}">
                <a16:creationId xmlns:a16="http://schemas.microsoft.com/office/drawing/2014/main" id="{F4D32D1C-83D0-4E69-9901-CCB044F4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grpSp>
        <p:nvGrpSpPr>
          <p:cNvPr id="73803" name="Group 16">
            <a:extLst>
              <a:ext uri="{FF2B5EF4-FFF2-40B4-BE49-F238E27FC236}">
                <a16:creationId xmlns:a16="http://schemas.microsoft.com/office/drawing/2014/main" id="{05C676CE-10A2-4238-8DB0-183A911236F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77825"/>
            <a:ext cx="2209800" cy="2144713"/>
            <a:chOff x="6705600" y="1746351"/>
            <a:chExt cx="2209800" cy="2144314"/>
          </a:xfrm>
        </p:grpSpPr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757B522B-03A2-4B9A-90E9-80C5BA97451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9" name="Flowchart: Multidocument 18">
              <a:extLst>
                <a:ext uri="{FF2B5EF4-FFF2-40B4-BE49-F238E27FC236}">
                  <a16:creationId xmlns:a16="http://schemas.microsoft.com/office/drawing/2014/main" id="{39F60B13-A3DC-41DF-AB33-07415BFBAF21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73806" name="Group 11">
              <a:extLst>
                <a:ext uri="{FF2B5EF4-FFF2-40B4-BE49-F238E27FC236}">
                  <a16:creationId xmlns:a16="http://schemas.microsoft.com/office/drawing/2014/main" id="{A127169A-EAF2-4EC6-A46E-E463E3AF1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5BD5A94-3767-49B1-B643-FD721672B8E0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59A45288-EA53-498D-8A04-4478D0BCD6AC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E88530D8-4F44-4298-B69B-55C548F2D0E1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5F198D81-594F-4227-B5A9-6B78B7980272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DF9EA93-C84B-425A-9CC7-A8478989B14F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2" name="Up Arrow 21">
              <a:extLst>
                <a:ext uri="{FF2B5EF4-FFF2-40B4-BE49-F238E27FC236}">
                  <a16:creationId xmlns:a16="http://schemas.microsoft.com/office/drawing/2014/main" id="{99FEDF68-AEF5-495C-8641-376CEEC80D75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73809" name="Right Brace 22">
              <a:extLst>
                <a:ext uri="{FF2B5EF4-FFF2-40B4-BE49-F238E27FC236}">
                  <a16:creationId xmlns:a16="http://schemas.microsoft.com/office/drawing/2014/main" id="{32758943-8171-4190-BA06-9CA4D5B30373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0" name="Rectangle 23">
              <a:extLst>
                <a:ext uri="{FF2B5EF4-FFF2-40B4-BE49-F238E27FC236}">
                  <a16:creationId xmlns:a16="http://schemas.microsoft.com/office/drawing/2014/main" id="{D3C2720E-8E02-4F07-98E1-199CDF71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1" name="Right Brace 24">
              <a:extLst>
                <a:ext uri="{FF2B5EF4-FFF2-40B4-BE49-F238E27FC236}">
                  <a16:creationId xmlns:a16="http://schemas.microsoft.com/office/drawing/2014/main" id="{30F1A176-D39B-4BDF-AA77-FA9B3C3507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2" name="Rectangle 25">
              <a:extLst>
                <a:ext uri="{FF2B5EF4-FFF2-40B4-BE49-F238E27FC236}">
                  <a16:creationId xmlns:a16="http://schemas.microsoft.com/office/drawing/2014/main" id="{A43312F3-9685-4A13-B9A7-88B8964DC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3" name="Rectangle 26">
              <a:extLst>
                <a:ext uri="{FF2B5EF4-FFF2-40B4-BE49-F238E27FC236}">
                  <a16:creationId xmlns:a16="http://schemas.microsoft.com/office/drawing/2014/main" id="{C1777F63-8426-43FE-BDC2-AE2ACDA3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BDEF1B-EF9E-4CEA-A705-799492C9A91D}"/>
              </a:ext>
            </a:extLst>
          </p:cNvPr>
          <p:cNvSpPr txBox="1"/>
          <p:nvPr/>
        </p:nvSpPr>
        <p:spPr>
          <a:xfrm>
            <a:off x="3221881" y="4963031"/>
            <a:ext cx="4431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Practice this row at home</a:t>
            </a:r>
          </a:p>
        </p:txBody>
      </p:sp>
    </p:spTree>
    <p:extLst>
      <p:ext uri="{BB962C8B-B14F-4D97-AF65-F5344CB8AC3E}">
        <p14:creationId xmlns:p14="http://schemas.microsoft.com/office/powerpoint/2010/main" val="2301771928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83C6618-328F-44B4-9077-4B5A185E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A3A210B-5095-490E-B2EE-A2C5285E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62AAE085-D65B-4250-9734-DAC1AEB95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676" y="152400"/>
            <a:ext cx="7625123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7C1DA5-AC6C-4FE3-AF5B-672C7C013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22538"/>
              </p:ext>
            </p:extLst>
          </p:nvPr>
        </p:nvGraphicFramePr>
        <p:xfrm>
          <a:off x="457200" y="2667000"/>
          <a:ext cx="82296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(BR+0.125B)∙D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024" name="Rectangle 6">
            <a:extLst>
              <a:ext uri="{FF2B5EF4-FFF2-40B4-BE49-F238E27FC236}">
                <a16:creationId xmlns:a16="http://schemas.microsoft.com/office/drawing/2014/main" id="{0FE9038B-CF83-423D-8A7A-94D1D76F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EBA46B5-34B4-4063-8A85-627902AC47A6}"/>
              </a:ext>
            </a:extLst>
          </p:cNvPr>
          <p:cNvSpPr/>
          <p:nvPr/>
        </p:nvSpPr>
        <p:spPr bwMode="auto">
          <a:xfrm>
            <a:off x="381000" y="3657600"/>
            <a:ext cx="5320553" cy="762000"/>
          </a:xfrm>
          <a:prstGeom prst="wedgeRoundRectCallout">
            <a:avLst>
              <a:gd name="adj1" fmla="val -35689"/>
              <a:gd name="adj2" fmla="val 21732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Heap file with </a:t>
            </a:r>
            <a:r>
              <a:rPr lang="en-US" sz="26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 hash index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91A6610-FC3C-4D33-8972-13D1B468155C}"/>
              </a:ext>
            </a:extLst>
          </p:cNvPr>
          <p:cNvSpPr/>
          <p:nvPr/>
        </p:nvSpPr>
        <p:spPr bwMode="auto">
          <a:xfrm>
            <a:off x="2283437" y="4717664"/>
            <a:ext cx="1828800" cy="762000"/>
          </a:xfrm>
          <a:prstGeom prst="wedgeRoundRectCallout">
            <a:avLst>
              <a:gd name="adj1" fmla="val -28268"/>
              <a:gd name="adj2" fmla="val 756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lnSpc>
                <a:spcPts val="1700"/>
              </a:lnSpc>
              <a:defRPr/>
            </a:pPr>
            <a:r>
              <a:rPr kumimoji="0" lang="en-US" altLang="zh-TW" sz="1800">
                <a:latin typeface="Calibri" panose="020F0502020204030204" pitchFamily="34" charset="0"/>
              </a:rPr>
              <a:t>Cost of scanning data entries is 1.25(0.1B)</a:t>
            </a:r>
            <a:r>
              <a:rPr kumimoji="0" lang="en-US" altLang="zh-TW" sz="1800">
                <a:latin typeface="Calibri" panose="020F0502020204030204" pitchFamily="34" charset="0"/>
                <a:sym typeface="Symbol" panose="05050102010706020507" pitchFamily="18" charset="2"/>
              </a:rPr>
              <a:t></a:t>
            </a:r>
            <a:r>
              <a:rPr kumimoji="0" lang="en-US" altLang="zh-TW" sz="1800">
                <a:latin typeface="Calibri" panose="020F0502020204030204" pitchFamily="34" charset="0"/>
              </a:rPr>
              <a:t>D</a:t>
            </a:r>
          </a:p>
        </p:txBody>
      </p:sp>
      <p:grpSp>
        <p:nvGrpSpPr>
          <p:cNvPr id="84040" name="Group 14">
            <a:extLst>
              <a:ext uri="{FF2B5EF4-FFF2-40B4-BE49-F238E27FC236}">
                <a16:creationId xmlns:a16="http://schemas.microsoft.com/office/drawing/2014/main" id="{40674A07-4C99-4D7A-BEDA-D5178E5B353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04800"/>
            <a:ext cx="2209800" cy="2144713"/>
            <a:chOff x="6705600" y="1746351"/>
            <a:chExt cx="2209800" cy="2144314"/>
          </a:xfrm>
        </p:grpSpPr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D12F994C-B807-4981-B156-02FE8209545F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Flowchart: Multidocument 17">
              <a:extLst>
                <a:ext uri="{FF2B5EF4-FFF2-40B4-BE49-F238E27FC236}">
                  <a16:creationId xmlns:a16="http://schemas.microsoft.com/office/drawing/2014/main" id="{D10A97EF-FBDD-4FF1-9EDE-3ACAA33E1138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84043" name="Group 11">
              <a:extLst>
                <a:ext uri="{FF2B5EF4-FFF2-40B4-BE49-F238E27FC236}">
                  <a16:creationId xmlns:a16="http://schemas.microsoft.com/office/drawing/2014/main" id="{3CE2847E-BB33-4C67-B215-B976738C1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311B912-36CA-43DA-AD1E-C93E7E5278D8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75F08BC-8C66-4A81-AEFA-308B5CBEA032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C247C827-FF1D-4476-BB31-6EC2B8E5377C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8D5F3882-B335-4028-A47A-C50F40D8BDC4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0" name="Flowchart: Document 19">
              <a:extLst>
                <a:ext uri="{FF2B5EF4-FFF2-40B4-BE49-F238E27FC236}">
                  <a16:creationId xmlns:a16="http://schemas.microsoft.com/office/drawing/2014/main" id="{CE72D51C-7E0C-41B7-BF6A-845E107E4D32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9B8D8E96-F603-4ADD-9D1F-1080B720AF54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4046" name="Right Brace 21">
              <a:extLst>
                <a:ext uri="{FF2B5EF4-FFF2-40B4-BE49-F238E27FC236}">
                  <a16:creationId xmlns:a16="http://schemas.microsoft.com/office/drawing/2014/main" id="{8D1D90FC-79F2-48F4-BD0D-D862EEC1A2AD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7" name="Rectangle 22">
              <a:extLst>
                <a:ext uri="{FF2B5EF4-FFF2-40B4-BE49-F238E27FC236}">
                  <a16:creationId xmlns:a16="http://schemas.microsoft.com/office/drawing/2014/main" id="{31B14CD0-0B4A-4CDF-AA24-91F4EDB5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8" name="Right Brace 23">
              <a:extLst>
                <a:ext uri="{FF2B5EF4-FFF2-40B4-BE49-F238E27FC236}">
                  <a16:creationId xmlns:a16="http://schemas.microsoft.com/office/drawing/2014/main" id="{00879831-FE65-4B45-8BBD-7DE49D6998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9" name="Rectangle 24">
              <a:extLst>
                <a:ext uri="{FF2B5EF4-FFF2-40B4-BE49-F238E27FC236}">
                  <a16:creationId xmlns:a16="http://schemas.microsoft.com/office/drawing/2014/main" id="{145DA06F-9CAC-4DD7-A8EE-357141A9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50" name="Rectangle 25">
              <a:extLst>
                <a:ext uri="{FF2B5EF4-FFF2-40B4-BE49-F238E27FC236}">
                  <a16:creationId xmlns:a16="http://schemas.microsoft.com/office/drawing/2014/main" id="{225EDE64-70C2-48AC-AA1C-321634BC7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" name="Rounded Rectangular Callout 11">
            <a:extLst>
              <a:ext uri="{FF2B5EF4-FFF2-40B4-BE49-F238E27FC236}">
                <a16:creationId xmlns:a16="http://schemas.microsoft.com/office/drawing/2014/main" id="{0B8F09FA-DA4C-F0E5-BD89-7E457D2859BA}"/>
              </a:ext>
            </a:extLst>
          </p:cNvPr>
          <p:cNvSpPr/>
          <p:nvPr/>
        </p:nvSpPr>
        <p:spPr bwMode="auto">
          <a:xfrm>
            <a:off x="1468628" y="6211780"/>
            <a:ext cx="2396743" cy="530439"/>
          </a:xfrm>
          <a:prstGeom prst="wedgeRoundRectCallout">
            <a:avLst>
              <a:gd name="adj1" fmla="val -21745"/>
              <a:gd name="adj2" fmla="val -819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lnSpc>
                <a:spcPts val="1700"/>
              </a:lnSpc>
              <a:defRPr/>
            </a:pPr>
            <a:r>
              <a:rPr kumimoji="0" lang="en-US" altLang="zh-TW" sz="1800" dirty="0">
                <a:latin typeface="Calibri" panose="020F0502020204030204" pitchFamily="34" charset="0"/>
              </a:rPr>
              <a:t>B∙R arrows: Do B∙R IOs to retrieve B∙R records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F38F-6DEE-B503-F996-7E576E0D82C3}"/>
              </a:ext>
            </a:extLst>
          </p:cNvPr>
          <p:cNvSpPr txBox="1"/>
          <p:nvPr/>
        </p:nvSpPr>
        <p:spPr>
          <a:xfrm>
            <a:off x="4778529" y="5289531"/>
            <a:ext cx="3644595" cy="954107"/>
          </a:xfrm>
          <a:prstGeom prst="rect">
            <a:avLst/>
          </a:prstGeom>
          <a:solidFill>
            <a:srgbClr val="FF9797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Scanning the records in the hashing order</a:t>
            </a:r>
          </a:p>
        </p:txBody>
      </p:sp>
    </p:spTree>
    <p:extLst>
      <p:ext uri="{BB962C8B-B14F-4D97-AF65-F5344CB8AC3E}">
        <p14:creationId xmlns:p14="http://schemas.microsoft.com/office/powerpoint/2010/main" val="403133264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B8E8CE42-1239-4F33-8DE2-DDBE4C60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07" y="150876"/>
            <a:ext cx="8377707" cy="1104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dirty="0">
                <a:ea typeface="PMingLiU" panose="02020500000000000000" pitchFamily="18" charset="-120"/>
              </a:rPr>
              <a:t>Cost of Operations on</a:t>
            </a:r>
            <a:br>
              <a:rPr lang="en-US" altLang="zh-TW" sz="4000" dirty="0">
                <a:ea typeface="PMingLiU" panose="02020500000000000000" pitchFamily="18" charset="-120"/>
              </a:rPr>
            </a:br>
            <a:r>
              <a:rPr lang="en-US" altLang="zh-TW" sz="4000" dirty="0">
                <a:ea typeface="PMingLiU" panose="02020500000000000000" pitchFamily="18" charset="-120"/>
              </a:rPr>
              <a:t>Heap File /w </a:t>
            </a:r>
            <a:r>
              <a:rPr lang="en-US" altLang="zh-TW" sz="40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000" dirty="0">
                <a:ea typeface="PMingLiU" panose="02020500000000000000" pitchFamily="18" charset="-120"/>
              </a:rPr>
              <a:t> </a:t>
            </a:r>
            <a:r>
              <a:rPr lang="en-US" altLang="zh-TW" sz="4000" dirty="0">
                <a:solidFill>
                  <a:srgbClr val="000000"/>
                </a:solidFill>
                <a:ea typeface="PMingLiU" panose="02020500000000000000" pitchFamily="18" charset="-120"/>
              </a:rPr>
              <a:t>Hash Index (1)</a:t>
            </a:r>
            <a:endParaRPr lang="en-US" altLang="zh-TW" sz="4000" dirty="0"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6F6A5-40CF-43C6-9270-D3D57283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SCAN</a:t>
            </a:r>
            <a:r>
              <a:rPr lang="en-US" altLang="zh-TW" sz="2400" dirty="0">
                <a:ea typeface="PMingLiU" panose="02020500000000000000" pitchFamily="18" charset="-120"/>
              </a:rPr>
              <a:t> (to obtain data records in “hash” order)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200" dirty="0">
                <a:ea typeface="PMingLiU" panose="02020500000000000000" pitchFamily="18" charset="-120"/>
              </a:rPr>
              <a:t>Fetch the hash buckets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</a:pPr>
            <a:r>
              <a:rPr lang="en-US" altLang="zh-TW" sz="2200" dirty="0">
                <a:ea typeface="PMingLiU" panose="02020500000000000000" pitchFamily="18" charset="-120"/>
              </a:rPr>
              <a:t>For each data entry in a hash bucket, fetch the corresponding data record from the heap file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00ED6FE5-6BB2-469A-9816-8548A3573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746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FC869AD0-6354-41CA-875D-B8475B2D5A51}"/>
              </a:ext>
            </a:extLst>
          </p:cNvPr>
          <p:cNvSpPr/>
          <p:nvPr/>
        </p:nvSpPr>
        <p:spPr>
          <a:xfrm>
            <a:off x="3568593" y="1825752"/>
            <a:ext cx="381000" cy="384048"/>
          </a:xfrm>
          <a:prstGeom prst="wedgeEllipseCallout">
            <a:avLst>
              <a:gd name="adj1" fmla="val -84630"/>
              <a:gd name="adj2" fmla="val -79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B42EB82-0677-4611-BD7B-17AF0958D4CD}"/>
              </a:ext>
            </a:extLst>
          </p:cNvPr>
          <p:cNvSpPr/>
          <p:nvPr/>
        </p:nvSpPr>
        <p:spPr>
          <a:xfrm>
            <a:off x="7315200" y="1727391"/>
            <a:ext cx="381000" cy="384048"/>
          </a:xfrm>
          <a:prstGeom prst="wedgeEllipseCallout">
            <a:avLst>
              <a:gd name="adj1" fmla="val -66478"/>
              <a:gd name="adj2" fmla="val 91246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0B3EB4D4-418C-4870-99AC-FF72F5711112}"/>
              </a:ext>
            </a:extLst>
          </p:cNvPr>
          <p:cNvSpPr/>
          <p:nvPr/>
        </p:nvSpPr>
        <p:spPr>
          <a:xfrm>
            <a:off x="3657600" y="3362042"/>
            <a:ext cx="381000" cy="384048"/>
          </a:xfrm>
          <a:prstGeom prst="wedgeEllipseCallout">
            <a:avLst>
              <a:gd name="adj1" fmla="val 49564"/>
              <a:gd name="adj2" fmla="val 58093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5CB401EF-5FB2-41D4-92D7-C49570769040}"/>
              </a:ext>
            </a:extLst>
          </p:cNvPr>
          <p:cNvSpPr/>
          <p:nvPr/>
        </p:nvSpPr>
        <p:spPr>
          <a:xfrm>
            <a:off x="5638800" y="4367481"/>
            <a:ext cx="381000" cy="384048"/>
          </a:xfrm>
          <a:prstGeom prst="wedgeEllipseCallout">
            <a:avLst>
              <a:gd name="adj1" fmla="val -27855"/>
              <a:gd name="adj2" fmla="val -82716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5793" name="Rectangle 4">
            <a:extLst>
              <a:ext uri="{FF2B5EF4-FFF2-40B4-BE49-F238E27FC236}">
                <a16:creationId xmlns:a16="http://schemas.microsoft.com/office/drawing/2014/main" id="{785677EF-345B-4709-AC10-7D3E45AE2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3235325"/>
            <a:ext cx="1798637" cy="102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FBCB-C1A7-46F0-AD22-B3442CE9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06" y="1352061"/>
            <a:ext cx="8170986" cy="543950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SCAN</a:t>
            </a:r>
            <a:r>
              <a:rPr lang="en-US" altLang="zh-TW" sz="2400" dirty="0">
                <a:ea typeface="PMingLiU" panose="02020500000000000000" pitchFamily="18" charset="-120"/>
              </a:rPr>
              <a:t> (obtain data records in “hash” order, i.e., based on their “remainder”)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2400" dirty="0">
                <a:ea typeface="PMingLiU" panose="02020500000000000000" pitchFamily="18" charset="-120"/>
              </a:rPr>
              <a:t>Fetch the hash buckets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US" altLang="zh-TW" sz="2400" dirty="0">
                <a:ea typeface="PMingLiU" panose="02020500000000000000" pitchFamily="18" charset="-120"/>
              </a:rPr>
              <a:t>For each data entry in a hash bucket, fetch the corresponding data record from the heap file</a:t>
            </a:r>
          </a:p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SCAN COST</a:t>
            </a:r>
            <a:r>
              <a:rPr lang="en-US" altLang="zh-TW" sz="2400" dirty="0">
                <a:ea typeface="PMingLiU" panose="02020500000000000000" pitchFamily="18" charset="-120"/>
              </a:rPr>
              <a:t>:  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2400" dirty="0">
                <a:ea typeface="PMingLiU" panose="02020500000000000000" pitchFamily="18" charset="-120"/>
              </a:rPr>
              <a:t>Cost of scanning the hash buckets</a:t>
            </a:r>
          </a:p>
          <a:p>
            <a:pPr lvl="1" eaLnBrk="1" hangingPunct="1">
              <a:lnSpc>
                <a:spcPts val="2900"/>
              </a:lnSpc>
              <a:defRPr/>
            </a:pPr>
            <a:r>
              <a:rPr lang="en-US" altLang="zh-TW" sz="2200" dirty="0">
                <a:ea typeface="PMingLiU" panose="02020500000000000000" pitchFamily="18" charset="-120"/>
              </a:rPr>
              <a:t>Each page is 80% occupied </a:t>
            </a:r>
            <a:r>
              <a:rPr lang="en-US" altLang="zh-TW" sz="2200" dirty="0">
                <a:ea typeface="PMingLiU" panose="02020500000000000000" pitchFamily="18" charset="-120"/>
                <a:sym typeface="Symbol" panose="05050102010706020507" pitchFamily="18" charset="2"/>
              </a:rPr>
              <a:t> # data pages</a:t>
            </a:r>
            <a:r>
              <a:rPr lang="en-US" altLang="zh-TW" sz="2200" dirty="0">
                <a:ea typeface="PMingLiU" panose="02020500000000000000" pitchFamily="18" charset="-120"/>
              </a:rPr>
              <a:t> is 1.25B</a:t>
            </a:r>
          </a:p>
          <a:p>
            <a:pPr lvl="1" eaLnBrk="1" hangingPunct="1">
              <a:lnSpc>
                <a:spcPts val="2600"/>
              </a:lnSpc>
              <a:defRPr/>
            </a:pPr>
            <a:r>
              <a:rPr lang="en-US" altLang="zh-TW" sz="2200" dirty="0">
                <a:ea typeface="PMingLiU" panose="02020500000000000000" pitchFamily="18" charset="-120"/>
              </a:rPr>
              <a:t>Data entry is only 10% the size of data record </a:t>
            </a:r>
            <a:r>
              <a:rPr lang="en-US" altLang="zh-TW" sz="2200" dirty="0">
                <a:ea typeface="PMingLiU" panose="02020500000000000000" pitchFamily="18" charset="-120"/>
                <a:sym typeface="Symbol" panose="05050102010706020507" pitchFamily="18" charset="2"/>
              </a:rPr>
              <a:t></a:t>
            </a:r>
            <a:r>
              <a:rPr lang="en-US" altLang="zh-TW" sz="2200" dirty="0">
                <a:ea typeface="PMingLiU" panose="02020500000000000000" pitchFamily="18" charset="-120"/>
              </a:rPr>
              <a:t> # index pages (i.e., # hash buckets) is 0.1(1.25B) = 0.125B </a:t>
            </a:r>
          </a:p>
          <a:p>
            <a:pPr lvl="1" eaLnBrk="1" hangingPunct="1">
              <a:lnSpc>
                <a:spcPts val="2900"/>
              </a:lnSpc>
              <a:defRPr/>
            </a:pPr>
            <a:r>
              <a:rPr lang="en-US" altLang="zh-TW" sz="2200" dirty="0">
                <a:ea typeface="PMingLiU" panose="02020500000000000000" pitchFamily="18" charset="-120"/>
              </a:rPr>
              <a:t>Cost of scanning the data entry is 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</a:rPr>
              <a:t>0.125B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</a:rPr>
              <a:t>D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2600" dirty="0">
                <a:ea typeface="PMingLiU" panose="02020500000000000000" pitchFamily="18" charset="-120"/>
              </a:rPr>
              <a:t>Cost of </a:t>
            </a:r>
            <a:r>
              <a:rPr lang="en-US" altLang="zh-TW" sz="2400" dirty="0">
                <a:ea typeface="PMingLiU" panose="02020500000000000000" pitchFamily="18" charset="-120"/>
              </a:rPr>
              <a:t>fetching</a:t>
            </a:r>
            <a:r>
              <a:rPr lang="en-US" altLang="zh-TW" sz="2600" dirty="0">
                <a:ea typeface="PMingLiU" panose="02020500000000000000" pitchFamily="18" charset="-120"/>
              </a:rPr>
              <a:t> the data records</a:t>
            </a:r>
          </a:p>
          <a:p>
            <a:pPr lvl="1" eaLnBrk="1" hangingPunct="1">
              <a:lnSpc>
                <a:spcPts val="2600"/>
              </a:lnSpc>
              <a:defRPr/>
            </a:pPr>
            <a:r>
              <a:rPr lang="en-US" altLang="zh-TW" sz="2200" dirty="0">
                <a:ea typeface="PMingLiU" panose="02020500000000000000" pitchFamily="18" charset="-120"/>
              </a:rPr>
              <a:t>Since number of data record is B</a:t>
            </a:r>
            <a:r>
              <a:rPr lang="en-US" altLang="zh-TW" sz="2200" dirty="0"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200" dirty="0">
                <a:ea typeface="PMingLiU" panose="02020500000000000000" pitchFamily="18" charset="-120"/>
              </a:rPr>
              <a:t>R, cost of retrieving all data records is </a:t>
            </a: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</a:rPr>
              <a:t>BR</a:t>
            </a: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</a:rPr>
              <a:t>D 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  <a:ea typeface="PMingLiU" panose="02020500000000000000" pitchFamily="18" charset="-120"/>
              </a:rPr>
              <a:t>(i.e., 1 I/O per record)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CB0F8-65D9-4632-A162-E47423B29A7D}"/>
              </a:ext>
            </a:extLst>
          </p:cNvPr>
          <p:cNvSpPr/>
          <p:nvPr/>
        </p:nvSpPr>
        <p:spPr>
          <a:xfrm>
            <a:off x="2209800" y="2895600"/>
            <a:ext cx="3992563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en-US" altLang="zh-TW" b="1">
                <a:solidFill>
                  <a:srgbClr val="FF0000"/>
                </a:solidFill>
                <a:latin typeface="Calibri" panose="020F0502020204030204" pitchFamily="34" charset="0"/>
              </a:rPr>
              <a:t>0.125BD</a:t>
            </a:r>
            <a:r>
              <a:rPr kumimoji="0" lang="en-US" altLang="zh-TW">
                <a:latin typeface="Calibri" panose="020F0502020204030204" pitchFamily="34" charset="0"/>
              </a:rPr>
              <a:t> +</a:t>
            </a:r>
            <a:r>
              <a:rPr kumimoji="0" lang="en-US" altLang="zh-TW" b="1">
                <a:solidFill>
                  <a:srgbClr val="254061"/>
                </a:solidFill>
                <a:latin typeface="Calibri" panose="020F0502020204030204" pitchFamily="34" charset="0"/>
              </a:rPr>
              <a:t> BRD </a:t>
            </a:r>
            <a:r>
              <a:rPr kumimoji="0" lang="en-US" altLang="zh-TW">
                <a:latin typeface="Calibri" panose="020F0502020204030204" pitchFamily="34" charset="0"/>
              </a:rPr>
              <a:t>=  BD(R+0.125)</a:t>
            </a:r>
            <a:endParaRPr kumimoji="0" lang="en-US" altLang="zh-TW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F146BA-5A1B-4403-BAE9-E12ED3E90C1D}"/>
              </a:ext>
            </a:extLst>
          </p:cNvPr>
          <p:cNvSpPr txBox="1">
            <a:spLocks/>
          </p:cNvSpPr>
          <p:nvPr/>
        </p:nvSpPr>
        <p:spPr>
          <a:xfrm>
            <a:off x="457200" y="150876"/>
            <a:ext cx="8326192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ea typeface="PMingLiU" panose="02020500000000000000" pitchFamily="18" charset="-120"/>
              </a:rPr>
              <a:t>Cost of Operations on</a:t>
            </a:r>
            <a:br>
              <a:rPr lang="en-US" altLang="zh-TW" sz="4000" dirty="0">
                <a:ea typeface="PMingLiU" panose="02020500000000000000" pitchFamily="18" charset="-120"/>
              </a:rPr>
            </a:br>
            <a:r>
              <a:rPr lang="en-US" altLang="zh-TW" sz="4000" dirty="0">
                <a:ea typeface="PMingLiU" panose="02020500000000000000" pitchFamily="18" charset="-120"/>
              </a:rPr>
              <a:t>Heap File /w </a:t>
            </a:r>
            <a:r>
              <a:rPr lang="en-US" altLang="zh-TW" sz="40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000" dirty="0">
                <a:ea typeface="PMingLiU" panose="02020500000000000000" pitchFamily="18" charset="-120"/>
              </a:rPr>
              <a:t> </a:t>
            </a:r>
            <a:r>
              <a:rPr lang="en-US" altLang="zh-TW" sz="4000" dirty="0">
                <a:solidFill>
                  <a:srgbClr val="000000"/>
                </a:solidFill>
                <a:ea typeface="PMingLiU" panose="02020500000000000000" pitchFamily="18" charset="-120"/>
              </a:rPr>
              <a:t>Hash Index (2)</a:t>
            </a:r>
            <a:endParaRPr lang="en-US" altLang="zh-TW" sz="4000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Data on External Storage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62069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u="sng" dirty="0">
                <a:solidFill>
                  <a:schemeClr val="accent2"/>
                </a:solidFill>
                <a:ea typeface="新細明體" pitchFamily="18" charset="-120"/>
              </a:rPr>
              <a:t>File organization</a:t>
            </a:r>
            <a:r>
              <a:rPr lang="en-US" altLang="zh-TW" sz="2800" dirty="0">
                <a:solidFill>
                  <a:schemeClr val="accent2"/>
                </a:solidFill>
                <a:ea typeface="新細明體" pitchFamily="18" charset="-120"/>
              </a:rPr>
              <a:t>:</a:t>
            </a:r>
            <a:r>
              <a:rPr lang="en-US" altLang="zh-TW" sz="2800" dirty="0">
                <a:ea typeface="新細明體" pitchFamily="18" charset="-120"/>
              </a:rPr>
              <a:t> Method of arranging a file of records on external storage.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chemeClr val="accent2"/>
                </a:solidFill>
                <a:ea typeface="新細明體" pitchFamily="18" charset="-120"/>
              </a:rPr>
              <a:t>Record id (rid)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>
                <a:solidFill>
                  <a:srgbClr val="002060"/>
                </a:solidFill>
                <a:ea typeface="新細明體" pitchFamily="18" charset="-120"/>
              </a:rPr>
              <a:t>is sufficient to physically locate record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zh-TW" sz="2400" dirty="0">
                <a:solidFill>
                  <a:schemeClr val="accent2"/>
                </a:solidFill>
                <a:ea typeface="新細明體" pitchFamily="18" charset="-120"/>
              </a:rPr>
              <a:t>Indexes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>
                <a:solidFill>
                  <a:srgbClr val="002060"/>
                </a:solidFill>
                <a:ea typeface="新細明體" pitchFamily="18" charset="-120"/>
              </a:rPr>
              <a:t>are data structures that allow us to find the record ids of records with given values in </a:t>
            </a:r>
            <a:r>
              <a:rPr lang="en-US" altLang="zh-TW" sz="2400" dirty="0">
                <a:solidFill>
                  <a:schemeClr val="accent2"/>
                </a:solidFill>
                <a:ea typeface="新細明體" pitchFamily="18" charset="-120"/>
              </a:rPr>
              <a:t>index search key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>
                <a:solidFill>
                  <a:srgbClr val="002060"/>
                </a:solidFill>
                <a:ea typeface="新細明體" pitchFamily="18" charset="-120"/>
              </a:rPr>
              <a:t>fields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u="sng" dirty="0">
                <a:solidFill>
                  <a:schemeClr val="accent2"/>
                </a:solidFill>
                <a:ea typeface="新細明體" pitchFamily="18" charset="-120"/>
              </a:rPr>
              <a:t>Architecture</a:t>
            </a:r>
            <a:r>
              <a:rPr lang="en-US" altLang="zh-TW" sz="2800" dirty="0">
                <a:solidFill>
                  <a:schemeClr val="accent2"/>
                </a:solidFill>
                <a:ea typeface="新細明體" pitchFamily="18" charset="-120"/>
              </a:rPr>
              <a:t>: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800" dirty="0">
                <a:solidFill>
                  <a:schemeClr val="accent2"/>
                </a:solidFill>
                <a:ea typeface="新細明體" pitchFamily="18" charset="-120"/>
              </a:rPr>
              <a:t>Buffer manager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stages pages from external storage to main memory buffer pool.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002060"/>
                </a:solidFill>
                <a:ea typeface="新細明體" pitchFamily="18" charset="-120"/>
              </a:rPr>
              <a:t>File and index layers make calls to the buffer manager.</a:t>
            </a:r>
          </a:p>
        </p:txBody>
      </p:sp>
      <p:sp>
        <p:nvSpPr>
          <p:cNvPr id="6" name="Can 5"/>
          <p:cNvSpPr>
            <a:spLocks noChangeArrowheads="1"/>
          </p:cNvSpPr>
          <p:nvPr/>
        </p:nvSpPr>
        <p:spPr bwMode="auto">
          <a:xfrm>
            <a:off x="7010400" y="4636347"/>
            <a:ext cx="1371600" cy="990600"/>
          </a:xfrm>
          <a:prstGeom prst="can">
            <a:avLst>
              <a:gd name="adj" fmla="val 25000"/>
            </a:avLst>
          </a:prstGeom>
          <a:solidFill>
            <a:srgbClr val="FCFBF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Storage Manager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10400" y="3721947"/>
            <a:ext cx="1371600" cy="1063625"/>
            <a:chOff x="7391400" y="3810000"/>
            <a:chExt cx="1371600" cy="106362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391400" y="3810000"/>
              <a:ext cx="1371600" cy="609600"/>
            </a:xfrm>
            <a:prstGeom prst="rect">
              <a:avLst/>
            </a:prstGeom>
            <a:solidFill>
              <a:srgbClr val="93CDDD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lIns="45720" rIns="45720" bIns="27432" anchor="ctr"/>
            <a:lstStyle/>
            <a:p>
              <a:pPr marL="0" marR="0" lvl="0" indent="0" algn="ctr" defTabSz="914400" rtl="0" eaLnBrk="0" fontAlgn="auto" latinLnBrk="0" hangingPunct="0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Buffer Manager</a:t>
              </a:r>
            </a:p>
          </p:txBody>
        </p:sp>
        <p:sp>
          <p:nvSpPr>
            <p:cNvPr id="8" name="Up-Down Arrow 7"/>
            <p:cNvSpPr/>
            <p:nvPr/>
          </p:nvSpPr>
          <p:spPr bwMode="auto">
            <a:xfrm>
              <a:off x="8001000" y="4419600"/>
              <a:ext cx="228600" cy="454025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705600" y="2045547"/>
            <a:ext cx="1981200" cy="1676400"/>
            <a:chOff x="7086600" y="2133600"/>
            <a:chExt cx="1981200" cy="1676400"/>
          </a:xfrm>
        </p:grpSpPr>
        <p:sp>
          <p:nvSpPr>
            <p:cNvPr id="6151" name="TextBox 15"/>
            <p:cNvSpPr txBox="1">
              <a:spLocks noChangeArrowheads="1"/>
            </p:cNvSpPr>
            <p:nvPr/>
          </p:nvSpPr>
          <p:spPr bwMode="auto">
            <a:xfrm>
              <a:off x="8448400" y="3331510"/>
              <a:ext cx="619400" cy="40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Record</a:t>
              </a:r>
            </a:p>
            <a:p>
              <a:pPr marL="0" marR="0" lvl="0" indent="0" algn="l" defTabSz="914400" rtl="0" eaLnBrk="0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ID</a:t>
              </a:r>
            </a:p>
          </p:txBody>
        </p:sp>
        <p:grpSp>
          <p:nvGrpSpPr>
            <p:cNvPr id="6152" name="Group 16"/>
            <p:cNvGrpSpPr>
              <a:grpSpLocks/>
            </p:cNvGrpSpPr>
            <p:nvPr/>
          </p:nvGrpSpPr>
          <p:grpSpPr bwMode="auto">
            <a:xfrm>
              <a:off x="7086600" y="2133600"/>
              <a:ext cx="1676400" cy="1676400"/>
              <a:chOff x="7086600" y="2133600"/>
              <a:chExt cx="1676400" cy="1676400"/>
            </a:xfrm>
          </p:grpSpPr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7391400" y="2743200"/>
                <a:ext cx="1371600" cy="609600"/>
              </a:xfrm>
              <a:prstGeom prst="rect">
                <a:avLst/>
              </a:prstGeom>
              <a:solidFill>
                <a:srgbClr val="F2F0F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 lIns="45720" rIns="45720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File/Index</a:t>
                </a:r>
              </a:p>
            </p:txBody>
          </p:sp>
          <p:sp>
            <p:nvSpPr>
              <p:cNvPr id="9" name="Down Arrow 8"/>
              <p:cNvSpPr/>
              <p:nvPr/>
            </p:nvSpPr>
            <p:spPr bwMode="auto">
              <a:xfrm>
                <a:off x="8305800" y="2438400"/>
                <a:ext cx="228600" cy="2921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" name="Up Arrow 9"/>
              <p:cNvSpPr/>
              <p:nvPr/>
            </p:nvSpPr>
            <p:spPr bwMode="auto">
              <a:xfrm>
                <a:off x="7620000" y="2451100"/>
                <a:ext cx="228600" cy="2921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 bwMode="auto">
              <a:xfrm>
                <a:off x="8305800" y="3352800"/>
                <a:ext cx="228600" cy="4572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" name="Up Arrow 12"/>
              <p:cNvSpPr/>
              <p:nvPr/>
            </p:nvSpPr>
            <p:spPr bwMode="auto">
              <a:xfrm>
                <a:off x="7620000" y="3352800"/>
                <a:ext cx="228600" cy="4572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158" name="TextBox 13"/>
              <p:cNvSpPr txBox="1">
                <a:spLocks noChangeArrowheads="1"/>
              </p:cNvSpPr>
              <p:nvPr/>
            </p:nvSpPr>
            <p:spPr bwMode="auto">
              <a:xfrm>
                <a:off x="8229600" y="2133600"/>
                <a:ext cx="46532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key</a:t>
                </a:r>
              </a:p>
            </p:txBody>
          </p:sp>
          <p:sp>
            <p:nvSpPr>
              <p:cNvPr id="6159" name="TextBox 14"/>
              <p:cNvSpPr txBox="1">
                <a:spLocks noChangeArrowheads="1"/>
              </p:cNvSpPr>
              <p:nvPr/>
            </p:nvSpPr>
            <p:spPr bwMode="auto">
              <a:xfrm>
                <a:off x="7349950" y="2133600"/>
                <a:ext cx="7272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  <p:sp>
            <p:nvSpPr>
              <p:cNvPr id="6160" name="TextBox 16"/>
              <p:cNvSpPr txBox="1">
                <a:spLocks noChangeArrowheads="1"/>
              </p:cNvSpPr>
              <p:nvPr/>
            </p:nvSpPr>
            <p:spPr bwMode="auto">
              <a:xfrm>
                <a:off x="7086600" y="3505200"/>
                <a:ext cx="619400" cy="24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8505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83C6618-328F-44B4-9077-4B5A185E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A3A210B-5095-490E-B2EE-A2C5285E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62AAE085-D65B-4250-9734-DAC1AEB95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676" y="152400"/>
            <a:ext cx="7625123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7C1DA5-AC6C-4FE3-AF5B-672C7C013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52656"/>
              </p:ext>
            </p:extLst>
          </p:nvPr>
        </p:nvGraphicFramePr>
        <p:xfrm>
          <a:off x="457200" y="2667000"/>
          <a:ext cx="82296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024" name="Rectangle 6">
            <a:extLst>
              <a:ext uri="{FF2B5EF4-FFF2-40B4-BE49-F238E27FC236}">
                <a16:creationId xmlns:a16="http://schemas.microsoft.com/office/drawing/2014/main" id="{0FE9038B-CF83-423D-8A7A-94D1D76F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EBA46B5-34B4-4063-8A85-627902AC47A6}"/>
              </a:ext>
            </a:extLst>
          </p:cNvPr>
          <p:cNvSpPr/>
          <p:nvPr/>
        </p:nvSpPr>
        <p:spPr bwMode="auto">
          <a:xfrm>
            <a:off x="381000" y="3657600"/>
            <a:ext cx="5320553" cy="762000"/>
          </a:xfrm>
          <a:prstGeom prst="wedgeRoundRectCallout">
            <a:avLst>
              <a:gd name="adj1" fmla="val -35689"/>
              <a:gd name="adj2" fmla="val 21732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Heap file with </a:t>
            </a:r>
            <a:r>
              <a:rPr lang="en-US" sz="26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 hash index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91A6610-FC3C-4D33-8972-13D1B468155C}"/>
              </a:ext>
            </a:extLst>
          </p:cNvPr>
          <p:cNvSpPr/>
          <p:nvPr/>
        </p:nvSpPr>
        <p:spPr bwMode="auto">
          <a:xfrm>
            <a:off x="4191000" y="5800725"/>
            <a:ext cx="2209800" cy="762000"/>
          </a:xfrm>
          <a:prstGeom prst="wedgeRoundRectCallout">
            <a:avLst>
              <a:gd name="adj1" fmla="val -59444"/>
              <a:gd name="adj2" fmla="val -343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lnSpc>
                <a:spcPts val="1700"/>
              </a:lnSpc>
              <a:defRPr/>
            </a:pPr>
            <a:r>
              <a:rPr kumimoji="0" lang="en-US" altLang="zh-TW" sz="1800" dirty="0">
                <a:latin typeface="Calibri" panose="020F0502020204030204" pitchFamily="34" charset="0"/>
              </a:rPr>
              <a:t>Cost of reading the hash bucket and the matching data page</a:t>
            </a:r>
          </a:p>
        </p:txBody>
      </p:sp>
      <p:grpSp>
        <p:nvGrpSpPr>
          <p:cNvPr id="84040" name="Group 14">
            <a:extLst>
              <a:ext uri="{FF2B5EF4-FFF2-40B4-BE49-F238E27FC236}">
                <a16:creationId xmlns:a16="http://schemas.microsoft.com/office/drawing/2014/main" id="{40674A07-4C99-4D7A-BEDA-D5178E5B353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04800"/>
            <a:ext cx="2209800" cy="2144713"/>
            <a:chOff x="6705600" y="1746351"/>
            <a:chExt cx="2209800" cy="2144314"/>
          </a:xfrm>
        </p:grpSpPr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D12F994C-B807-4981-B156-02FE8209545F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Flowchart: Multidocument 17">
              <a:extLst>
                <a:ext uri="{FF2B5EF4-FFF2-40B4-BE49-F238E27FC236}">
                  <a16:creationId xmlns:a16="http://schemas.microsoft.com/office/drawing/2014/main" id="{D10A97EF-FBDD-4FF1-9EDE-3ACAA33E1138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84043" name="Group 11">
              <a:extLst>
                <a:ext uri="{FF2B5EF4-FFF2-40B4-BE49-F238E27FC236}">
                  <a16:creationId xmlns:a16="http://schemas.microsoft.com/office/drawing/2014/main" id="{3CE2847E-BB33-4C67-B215-B976738C1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311B912-36CA-43DA-AD1E-C93E7E5278D8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75F08BC-8C66-4A81-AEFA-308B5CBEA032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C247C827-FF1D-4476-BB31-6EC2B8E5377C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8D5F3882-B335-4028-A47A-C50F40D8BDC4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0" name="Flowchart: Document 19">
              <a:extLst>
                <a:ext uri="{FF2B5EF4-FFF2-40B4-BE49-F238E27FC236}">
                  <a16:creationId xmlns:a16="http://schemas.microsoft.com/office/drawing/2014/main" id="{CE72D51C-7E0C-41B7-BF6A-845E107E4D32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9B8D8E96-F603-4ADD-9D1F-1080B720AF54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4046" name="Right Brace 21">
              <a:extLst>
                <a:ext uri="{FF2B5EF4-FFF2-40B4-BE49-F238E27FC236}">
                  <a16:creationId xmlns:a16="http://schemas.microsoft.com/office/drawing/2014/main" id="{8D1D90FC-79F2-48F4-BD0D-D862EEC1A2AD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7" name="Rectangle 22">
              <a:extLst>
                <a:ext uri="{FF2B5EF4-FFF2-40B4-BE49-F238E27FC236}">
                  <a16:creationId xmlns:a16="http://schemas.microsoft.com/office/drawing/2014/main" id="{31B14CD0-0B4A-4CDF-AA24-91F4EDB5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8" name="Right Brace 23">
              <a:extLst>
                <a:ext uri="{FF2B5EF4-FFF2-40B4-BE49-F238E27FC236}">
                  <a16:creationId xmlns:a16="http://schemas.microsoft.com/office/drawing/2014/main" id="{00879831-FE65-4B45-8BBD-7DE49D6998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9" name="Rectangle 24">
              <a:extLst>
                <a:ext uri="{FF2B5EF4-FFF2-40B4-BE49-F238E27FC236}">
                  <a16:creationId xmlns:a16="http://schemas.microsoft.com/office/drawing/2014/main" id="{145DA06F-9CAC-4DD7-A8EE-357141A9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50" name="Rectangle 25">
              <a:extLst>
                <a:ext uri="{FF2B5EF4-FFF2-40B4-BE49-F238E27FC236}">
                  <a16:creationId xmlns:a16="http://schemas.microsoft.com/office/drawing/2014/main" id="{225EDE64-70C2-48AC-AA1C-321634BC7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566523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83C6618-328F-44B4-9077-4B5A185E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A3A210B-5095-490E-B2EE-A2C5285E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62AAE085-D65B-4250-9734-DAC1AEB95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676" y="152400"/>
            <a:ext cx="7625123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7C1DA5-AC6C-4FE3-AF5B-672C7C013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39213"/>
              </p:ext>
            </p:extLst>
          </p:nvPr>
        </p:nvGraphicFramePr>
        <p:xfrm>
          <a:off x="457200" y="2667000"/>
          <a:ext cx="82296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D(0.125B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024" name="Rectangle 6">
            <a:extLst>
              <a:ext uri="{FF2B5EF4-FFF2-40B4-BE49-F238E27FC236}">
                <a16:creationId xmlns:a16="http://schemas.microsoft.com/office/drawing/2014/main" id="{0FE9038B-CF83-423D-8A7A-94D1D76F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EBA46B5-34B4-4063-8A85-627902AC47A6}"/>
              </a:ext>
            </a:extLst>
          </p:cNvPr>
          <p:cNvSpPr/>
          <p:nvPr/>
        </p:nvSpPr>
        <p:spPr bwMode="auto">
          <a:xfrm>
            <a:off x="381000" y="3657600"/>
            <a:ext cx="5320553" cy="762000"/>
          </a:xfrm>
          <a:prstGeom prst="wedgeRoundRectCallout">
            <a:avLst>
              <a:gd name="adj1" fmla="val -35689"/>
              <a:gd name="adj2" fmla="val 21732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Heap file with </a:t>
            </a:r>
            <a:r>
              <a:rPr lang="en-US" sz="26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 hash index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0A0CA6A-7E5B-4C3E-872F-835D7449F62A}"/>
              </a:ext>
            </a:extLst>
          </p:cNvPr>
          <p:cNvSpPr/>
          <p:nvPr/>
        </p:nvSpPr>
        <p:spPr bwMode="auto">
          <a:xfrm>
            <a:off x="4572000" y="4524935"/>
            <a:ext cx="1828800" cy="954741"/>
          </a:xfrm>
          <a:prstGeom prst="wedgeRoundRectCallout">
            <a:avLst>
              <a:gd name="adj1" fmla="val -13415"/>
              <a:gd name="adj2" fmla="val 696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bIns="0" anchor="ctr" anchorCtr="1"/>
          <a:lstStyle/>
          <a:p>
            <a:pPr algn="ctr">
              <a:lnSpc>
                <a:spcPts val="1500"/>
              </a:lnSpc>
              <a:defRPr/>
            </a:pPr>
            <a:r>
              <a:rPr lang="en-US" dirty="0">
                <a:latin typeface="Calibri" pitchFamily="34" charset="0"/>
              </a:rPr>
              <a:t>Scan the data entries and pick up the matching data records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84040" name="Group 14">
            <a:extLst>
              <a:ext uri="{FF2B5EF4-FFF2-40B4-BE49-F238E27FC236}">
                <a16:creationId xmlns:a16="http://schemas.microsoft.com/office/drawing/2014/main" id="{40674A07-4C99-4D7A-BEDA-D5178E5B353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04800"/>
            <a:ext cx="2209800" cy="2144713"/>
            <a:chOff x="6705600" y="1746351"/>
            <a:chExt cx="2209800" cy="2144314"/>
          </a:xfrm>
        </p:grpSpPr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D12F994C-B807-4981-B156-02FE8209545F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Flowchart: Multidocument 17">
              <a:extLst>
                <a:ext uri="{FF2B5EF4-FFF2-40B4-BE49-F238E27FC236}">
                  <a16:creationId xmlns:a16="http://schemas.microsoft.com/office/drawing/2014/main" id="{D10A97EF-FBDD-4FF1-9EDE-3ACAA33E1138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84043" name="Group 11">
              <a:extLst>
                <a:ext uri="{FF2B5EF4-FFF2-40B4-BE49-F238E27FC236}">
                  <a16:creationId xmlns:a16="http://schemas.microsoft.com/office/drawing/2014/main" id="{3CE2847E-BB33-4C67-B215-B976738C1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311B912-36CA-43DA-AD1E-C93E7E5278D8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75F08BC-8C66-4A81-AEFA-308B5CBEA032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C247C827-FF1D-4476-BB31-6EC2B8E5377C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8D5F3882-B335-4028-A47A-C50F40D8BDC4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0" name="Flowchart: Document 19">
              <a:extLst>
                <a:ext uri="{FF2B5EF4-FFF2-40B4-BE49-F238E27FC236}">
                  <a16:creationId xmlns:a16="http://schemas.microsoft.com/office/drawing/2014/main" id="{CE72D51C-7E0C-41B7-BF6A-845E107E4D32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9B8D8E96-F603-4ADD-9D1F-1080B720AF54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4046" name="Right Brace 21">
              <a:extLst>
                <a:ext uri="{FF2B5EF4-FFF2-40B4-BE49-F238E27FC236}">
                  <a16:creationId xmlns:a16="http://schemas.microsoft.com/office/drawing/2014/main" id="{8D1D90FC-79F2-48F4-BD0D-D862EEC1A2AD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7" name="Rectangle 22">
              <a:extLst>
                <a:ext uri="{FF2B5EF4-FFF2-40B4-BE49-F238E27FC236}">
                  <a16:creationId xmlns:a16="http://schemas.microsoft.com/office/drawing/2014/main" id="{31B14CD0-0B4A-4CDF-AA24-91F4EDB5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8" name="Right Brace 23">
              <a:extLst>
                <a:ext uri="{FF2B5EF4-FFF2-40B4-BE49-F238E27FC236}">
                  <a16:creationId xmlns:a16="http://schemas.microsoft.com/office/drawing/2014/main" id="{00879831-FE65-4B45-8BBD-7DE49D6998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9" name="Rectangle 24">
              <a:extLst>
                <a:ext uri="{FF2B5EF4-FFF2-40B4-BE49-F238E27FC236}">
                  <a16:creationId xmlns:a16="http://schemas.microsoft.com/office/drawing/2014/main" id="{145DA06F-9CAC-4DD7-A8EE-357141A9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50" name="Rectangle 25">
              <a:extLst>
                <a:ext uri="{FF2B5EF4-FFF2-40B4-BE49-F238E27FC236}">
                  <a16:creationId xmlns:a16="http://schemas.microsoft.com/office/drawing/2014/main" id="{225EDE64-70C2-48AC-AA1C-321634BC7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26595696-6A52-40B8-8260-5B0DB0E2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27" y="173831"/>
            <a:ext cx="8536961" cy="1104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400" dirty="0">
                <a:ea typeface="PMingLiU" panose="02020500000000000000" pitchFamily="18" charset="-120"/>
              </a:rPr>
              <a:t>Cost of Operations (2)</a:t>
            </a:r>
            <a:br>
              <a:rPr lang="en-US" altLang="zh-TW" sz="4400" dirty="0">
                <a:ea typeface="PMingLiU" panose="02020500000000000000" pitchFamily="18" charset="-120"/>
              </a:rPr>
            </a:br>
            <a:r>
              <a:rPr lang="en-US" altLang="zh-TW" sz="4400" dirty="0">
                <a:ea typeface="PMingLiU" panose="02020500000000000000" pitchFamily="18" charset="-120"/>
              </a:rPr>
              <a:t>Heap File /w </a:t>
            </a:r>
            <a:r>
              <a:rPr lang="en-US" altLang="zh-TW" sz="44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400" dirty="0">
                <a:ea typeface="PMingLiU" panose="02020500000000000000" pitchFamily="18" charset="-120"/>
              </a:rPr>
              <a:t> </a:t>
            </a:r>
            <a:r>
              <a:rPr lang="en-US" altLang="zh-TW" sz="4400" dirty="0">
                <a:solidFill>
                  <a:srgbClr val="000000"/>
                </a:solidFill>
                <a:ea typeface="PMingLiU" panose="02020500000000000000" pitchFamily="18" charset="-120"/>
              </a:rPr>
              <a:t>Hash Index</a:t>
            </a:r>
            <a:endParaRPr lang="en-US" altLang="zh-TW" sz="4400" dirty="0"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ADE5-8138-491D-94E3-539E0D32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88" y="1448440"/>
            <a:ext cx="8458200" cy="5105400"/>
          </a:xfrm>
        </p:spPr>
        <p:txBody>
          <a:bodyPr/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Range Selection</a:t>
            </a:r>
            <a:r>
              <a:rPr lang="en-US" altLang="zh-TW" sz="2400" dirty="0">
                <a:ea typeface="PMingLiU" panose="02020500000000000000" pitchFamily="18" charset="-120"/>
              </a:rPr>
              <a:t> (Hash structure cannot help)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400" dirty="0">
                <a:ea typeface="PMingLiU" panose="02020500000000000000" pitchFamily="18" charset="-120"/>
              </a:rPr>
              <a:t>Scan the hash buckets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altLang="zh-TW" sz="2400" dirty="0">
                <a:ea typeface="PMingLiU" panose="02020500000000000000" pitchFamily="18" charset="-120"/>
              </a:rPr>
              <a:t>For each hash bucket, fetch the data record from the heap file if the corresponding data entry is within the range</a:t>
            </a: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AE2C8DAE-7B72-4F34-95C7-055756EA0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19438"/>
            <a:ext cx="574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7268-0B79-4BCA-811C-1042888C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8440"/>
            <a:ext cx="84582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Range Selection</a:t>
            </a:r>
            <a:r>
              <a:rPr lang="en-US" altLang="zh-TW" sz="2400" dirty="0">
                <a:ea typeface="PMingLiU" panose="02020500000000000000" pitchFamily="18" charset="-120"/>
              </a:rPr>
              <a:t> (Hash structure cannot help)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400" dirty="0">
                <a:ea typeface="PMingLiU" panose="02020500000000000000" pitchFamily="18" charset="-120"/>
              </a:rPr>
              <a:t>Scan the hash buckets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altLang="zh-TW" sz="2400" dirty="0">
                <a:ea typeface="PMingLiU" panose="02020500000000000000" pitchFamily="18" charset="-120"/>
              </a:rPr>
              <a:t>For each hash bucket, fetch the data record from the heap file if the corresponding data entry is within the range</a:t>
            </a:r>
          </a:p>
          <a:p>
            <a:pPr eaLnBrk="1" hangingPunct="1">
              <a:lnSpc>
                <a:spcPts val="29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TOTAL COST</a:t>
            </a:r>
            <a:r>
              <a:rPr lang="en-US" altLang="zh-TW" sz="2400" dirty="0">
                <a:ea typeface="PMingLiU" panose="02020500000000000000" pitchFamily="18" charset="-120"/>
              </a:rPr>
              <a:t>:  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400" dirty="0">
                <a:ea typeface="PMingLiU" panose="02020500000000000000" pitchFamily="18" charset="-120"/>
              </a:rPr>
              <a:t>Cost of scanning the hash buckets</a:t>
            </a:r>
          </a:p>
          <a:p>
            <a:pPr lvl="1" eaLnBrk="1" hangingPunct="1">
              <a:lnSpc>
                <a:spcPts val="2900"/>
              </a:lnSpc>
            </a:pPr>
            <a:r>
              <a:rPr lang="en-US" altLang="zh-TW" sz="2200" dirty="0">
                <a:ea typeface="PMingLiU" panose="02020500000000000000" pitchFamily="18" charset="-120"/>
              </a:rPr>
              <a:t>Each page is 80% occupied </a:t>
            </a:r>
            <a:r>
              <a:rPr lang="en-US" altLang="zh-TW" sz="2200" dirty="0">
                <a:ea typeface="PMingLiU" panose="02020500000000000000" pitchFamily="18" charset="-120"/>
                <a:sym typeface="Symbol" panose="05050102010706020507" pitchFamily="18" charset="2"/>
              </a:rPr>
              <a:t> # data pages</a:t>
            </a:r>
            <a:r>
              <a:rPr lang="en-US" altLang="zh-TW" sz="2200" dirty="0">
                <a:ea typeface="PMingLiU" panose="02020500000000000000" pitchFamily="18" charset="-120"/>
              </a:rPr>
              <a:t> is 1.25B</a:t>
            </a:r>
          </a:p>
          <a:p>
            <a:pPr lvl="1" eaLnBrk="1" hangingPunct="1">
              <a:lnSpc>
                <a:spcPts val="2600"/>
              </a:lnSpc>
            </a:pPr>
            <a:r>
              <a:rPr lang="en-US" altLang="zh-TW" sz="2200" dirty="0">
                <a:ea typeface="PMingLiU" panose="02020500000000000000" pitchFamily="18" charset="-120"/>
              </a:rPr>
              <a:t>Data entry is only 10% the size of data record </a:t>
            </a:r>
            <a:r>
              <a:rPr lang="en-US" altLang="zh-TW" sz="2200" dirty="0">
                <a:ea typeface="PMingLiU" panose="02020500000000000000" pitchFamily="18" charset="-120"/>
                <a:sym typeface="Symbol" panose="05050102010706020507" pitchFamily="18" charset="2"/>
              </a:rPr>
              <a:t></a:t>
            </a:r>
            <a:r>
              <a:rPr lang="en-US" altLang="zh-TW" sz="2200" dirty="0">
                <a:ea typeface="PMingLiU" panose="02020500000000000000" pitchFamily="18" charset="-120"/>
              </a:rPr>
              <a:t> # index pages (i.e., # hash buckets) is 0.1(1.25B) = 0.125B </a:t>
            </a:r>
          </a:p>
          <a:p>
            <a:pPr lvl="1" eaLnBrk="1" hangingPunct="1">
              <a:lnSpc>
                <a:spcPts val="2900"/>
              </a:lnSpc>
              <a:spcAft>
                <a:spcPts val="600"/>
              </a:spcAft>
            </a:pPr>
            <a:r>
              <a:rPr lang="en-US" altLang="zh-TW" sz="2200" dirty="0">
                <a:ea typeface="PMingLiU" panose="02020500000000000000" pitchFamily="18" charset="-120"/>
              </a:rPr>
              <a:t>Cost of scanning the data entry is 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</a:rPr>
              <a:t>0.125B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</a:rPr>
              <a:t>D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400" dirty="0">
                <a:ea typeface="PMingLiU" panose="02020500000000000000" pitchFamily="18" charset="-120"/>
              </a:rPr>
              <a:t>Cost of fetching the data records: </a:t>
            </a:r>
          </a:p>
          <a:p>
            <a:pPr lvl="1"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</a:rPr>
              <a:t>(# matches)</a:t>
            </a: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</a:rPr>
              <a:t>D</a:t>
            </a:r>
            <a:endParaRPr lang="en-US" altLang="zh-TW" sz="2200" dirty="0">
              <a:ea typeface="PMingLiU" panose="02020500000000000000" pitchFamily="18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ADC86-0304-4466-8209-BDD0BDBAC752}"/>
              </a:ext>
            </a:extLst>
          </p:cNvPr>
          <p:cNvSpPr/>
          <p:nvPr/>
        </p:nvSpPr>
        <p:spPr>
          <a:xfrm>
            <a:off x="2514600" y="3124840"/>
            <a:ext cx="6489700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Calibri" panose="020F0502020204030204" pitchFamily="34" charset="0"/>
              </a:rPr>
              <a:t>0.125BD</a:t>
            </a:r>
            <a:r>
              <a:rPr kumimoji="0" lang="en-US" altLang="zh-TW" dirty="0">
                <a:latin typeface="Calibri" panose="020F0502020204030204" pitchFamily="34" charset="0"/>
              </a:rPr>
              <a:t> +</a:t>
            </a:r>
            <a:r>
              <a:rPr kumimoji="0" lang="en-US" altLang="zh-TW" b="1" dirty="0">
                <a:solidFill>
                  <a:srgbClr val="254061"/>
                </a:solidFill>
                <a:latin typeface="Calibri" panose="020F0502020204030204" pitchFamily="34" charset="0"/>
              </a:rPr>
              <a:t> (# matches) </a:t>
            </a:r>
            <a:r>
              <a:rPr kumimoji="0" lang="en-US" altLang="zh-TW" b="1" dirty="0">
                <a:latin typeface="Calibri" panose="020F0502020204030204" pitchFamily="34" charset="0"/>
              </a:rPr>
              <a:t>D</a:t>
            </a:r>
            <a:r>
              <a:rPr kumimoji="0" lang="en-US" altLang="zh-TW" b="1" dirty="0">
                <a:solidFill>
                  <a:srgbClr val="254061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zh-TW" dirty="0">
                <a:latin typeface="Calibri" panose="020F0502020204030204" pitchFamily="34" charset="0"/>
              </a:rPr>
              <a:t>=  </a:t>
            </a:r>
            <a:r>
              <a:rPr kumimoji="0" lang="en-US" altLang="zh-TW" b="1" dirty="0">
                <a:latin typeface="Calibri" panose="020F0502020204030204" pitchFamily="34" charset="0"/>
              </a:rPr>
              <a:t>D∙(</a:t>
            </a:r>
            <a:r>
              <a:rPr lang="en-US" altLang="zh-TW" b="1" dirty="0">
                <a:solidFill>
                  <a:srgbClr val="FF0000"/>
                </a:solidFill>
                <a:latin typeface="Calibri" panose="020F0502020204030204" pitchFamily="34" charset="0"/>
              </a:rPr>
              <a:t>0.125B + </a:t>
            </a:r>
            <a:r>
              <a:rPr kumimoji="0" lang="en-US" altLang="zh-TW" b="1" dirty="0">
                <a:latin typeface="Calibri" panose="020F0502020204030204" pitchFamily="34" charset="0"/>
              </a:rPr>
              <a:t>#matches)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6F6F46-82F5-4952-868E-7D385D9697F8}"/>
              </a:ext>
            </a:extLst>
          </p:cNvPr>
          <p:cNvSpPr txBox="1">
            <a:spLocks/>
          </p:cNvSpPr>
          <p:nvPr/>
        </p:nvSpPr>
        <p:spPr>
          <a:xfrm>
            <a:off x="291727" y="173831"/>
            <a:ext cx="8536961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>
                <a:ea typeface="PMingLiU" panose="02020500000000000000" pitchFamily="18" charset="-120"/>
              </a:rPr>
              <a:t>Cost of Operations (2)</a:t>
            </a:r>
            <a:br>
              <a:rPr lang="en-US" altLang="zh-TW" sz="4400">
                <a:ea typeface="PMingLiU" panose="02020500000000000000" pitchFamily="18" charset="-120"/>
              </a:rPr>
            </a:br>
            <a:r>
              <a:rPr lang="en-US" altLang="zh-TW" sz="4400">
                <a:ea typeface="PMingLiU" panose="02020500000000000000" pitchFamily="18" charset="-120"/>
              </a:rPr>
              <a:t>Heap File /w Unclustered </a:t>
            </a:r>
            <a:r>
              <a:rPr lang="en-US" altLang="zh-TW" sz="4400">
                <a:solidFill>
                  <a:srgbClr val="000000"/>
                </a:solidFill>
                <a:ea typeface="PMingLiU" panose="02020500000000000000" pitchFamily="18" charset="-120"/>
              </a:rPr>
              <a:t>Hash Index</a:t>
            </a:r>
            <a:endParaRPr lang="en-US" altLang="zh-TW" sz="4400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83C6618-328F-44B4-9077-4B5A185E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A3A210B-5095-490E-B2EE-A2C5285E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62AAE085-D65B-4250-9734-DAC1AEB95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676" y="152400"/>
            <a:ext cx="7625123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7C1DA5-AC6C-4FE3-AF5B-672C7C013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52380"/>
              </p:ext>
            </p:extLst>
          </p:nvPr>
        </p:nvGraphicFramePr>
        <p:xfrm>
          <a:off x="457200" y="2667000"/>
          <a:ext cx="82296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D(0.125B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024" name="Rectangle 6">
            <a:extLst>
              <a:ext uri="{FF2B5EF4-FFF2-40B4-BE49-F238E27FC236}">
                <a16:creationId xmlns:a16="http://schemas.microsoft.com/office/drawing/2014/main" id="{0FE9038B-CF83-423D-8A7A-94D1D76F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EBA46B5-34B4-4063-8A85-627902AC47A6}"/>
              </a:ext>
            </a:extLst>
          </p:cNvPr>
          <p:cNvSpPr/>
          <p:nvPr/>
        </p:nvSpPr>
        <p:spPr bwMode="auto">
          <a:xfrm>
            <a:off x="381000" y="3657600"/>
            <a:ext cx="5320553" cy="762000"/>
          </a:xfrm>
          <a:prstGeom prst="wedgeRoundRectCallout">
            <a:avLst>
              <a:gd name="adj1" fmla="val -35689"/>
              <a:gd name="adj2" fmla="val 21732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Heap file with </a:t>
            </a:r>
            <a:r>
              <a:rPr lang="en-US" sz="26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 hash index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9A2A0DD6-F24A-4E64-AC94-49CC71C91571}"/>
              </a:ext>
            </a:extLst>
          </p:cNvPr>
          <p:cNvSpPr/>
          <p:nvPr/>
        </p:nvSpPr>
        <p:spPr bwMode="auto">
          <a:xfrm>
            <a:off x="6019800" y="3352800"/>
            <a:ext cx="1371600" cy="1447800"/>
          </a:xfrm>
          <a:prstGeom prst="wedgeRoundRectCallout">
            <a:avLst>
              <a:gd name="adj1" fmla="val 1078"/>
              <a:gd name="adj2" fmla="val 1217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ts val="1700"/>
              </a:lnSpc>
              <a:defRPr/>
            </a:pPr>
            <a:r>
              <a:rPr lang="en-US" sz="1800" dirty="0">
                <a:latin typeface="Calibri" pitchFamily="34" charset="0"/>
              </a:rPr>
              <a:t>2D to update the index file + 2D to update the data file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109EB62A-8F97-4D7C-9099-3EE83929B428}"/>
              </a:ext>
            </a:extLst>
          </p:cNvPr>
          <p:cNvSpPr/>
          <p:nvPr/>
        </p:nvSpPr>
        <p:spPr bwMode="auto">
          <a:xfrm>
            <a:off x="7467600" y="3505200"/>
            <a:ext cx="1371600" cy="1447800"/>
          </a:xfrm>
          <a:prstGeom prst="wedgeRoundRectCallout">
            <a:avLst>
              <a:gd name="adj1" fmla="val -12087"/>
              <a:gd name="adj2" fmla="val 1077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ts val="1700"/>
              </a:lnSpc>
              <a:defRPr/>
            </a:pPr>
            <a:r>
              <a:rPr lang="en-US" sz="1800" dirty="0">
                <a:latin typeface="Calibri" pitchFamily="34" charset="0"/>
              </a:rPr>
              <a:t>2D to update the index file + 2D to update the data file</a:t>
            </a:r>
          </a:p>
        </p:txBody>
      </p:sp>
      <p:grpSp>
        <p:nvGrpSpPr>
          <p:cNvPr id="84040" name="Group 14">
            <a:extLst>
              <a:ext uri="{FF2B5EF4-FFF2-40B4-BE49-F238E27FC236}">
                <a16:creationId xmlns:a16="http://schemas.microsoft.com/office/drawing/2014/main" id="{40674A07-4C99-4D7A-BEDA-D5178E5B353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04800"/>
            <a:ext cx="2209800" cy="2144713"/>
            <a:chOff x="6705600" y="1746351"/>
            <a:chExt cx="2209800" cy="2144314"/>
          </a:xfrm>
        </p:grpSpPr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D12F994C-B807-4981-B156-02FE8209545F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Flowchart: Multidocument 17">
              <a:extLst>
                <a:ext uri="{FF2B5EF4-FFF2-40B4-BE49-F238E27FC236}">
                  <a16:creationId xmlns:a16="http://schemas.microsoft.com/office/drawing/2014/main" id="{D10A97EF-FBDD-4FF1-9EDE-3ACAA33E1138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84043" name="Group 11">
              <a:extLst>
                <a:ext uri="{FF2B5EF4-FFF2-40B4-BE49-F238E27FC236}">
                  <a16:creationId xmlns:a16="http://schemas.microsoft.com/office/drawing/2014/main" id="{3CE2847E-BB33-4C67-B215-B976738C1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311B912-36CA-43DA-AD1E-C93E7E5278D8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75F08BC-8C66-4A81-AEFA-308B5CBEA032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C247C827-FF1D-4476-BB31-6EC2B8E5377C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8D5F3882-B335-4028-A47A-C50F40D8BDC4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0" name="Flowchart: Document 19">
              <a:extLst>
                <a:ext uri="{FF2B5EF4-FFF2-40B4-BE49-F238E27FC236}">
                  <a16:creationId xmlns:a16="http://schemas.microsoft.com/office/drawing/2014/main" id="{CE72D51C-7E0C-41B7-BF6A-845E107E4D32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9B8D8E96-F603-4ADD-9D1F-1080B720AF54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4046" name="Right Brace 21">
              <a:extLst>
                <a:ext uri="{FF2B5EF4-FFF2-40B4-BE49-F238E27FC236}">
                  <a16:creationId xmlns:a16="http://schemas.microsoft.com/office/drawing/2014/main" id="{8D1D90FC-79F2-48F4-BD0D-D862EEC1A2AD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7" name="Rectangle 22">
              <a:extLst>
                <a:ext uri="{FF2B5EF4-FFF2-40B4-BE49-F238E27FC236}">
                  <a16:creationId xmlns:a16="http://schemas.microsoft.com/office/drawing/2014/main" id="{31B14CD0-0B4A-4CDF-AA24-91F4EDB5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8" name="Right Brace 23">
              <a:extLst>
                <a:ext uri="{FF2B5EF4-FFF2-40B4-BE49-F238E27FC236}">
                  <a16:creationId xmlns:a16="http://schemas.microsoft.com/office/drawing/2014/main" id="{00879831-FE65-4B45-8BBD-7DE49D6998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9" name="Rectangle 24">
              <a:extLst>
                <a:ext uri="{FF2B5EF4-FFF2-40B4-BE49-F238E27FC236}">
                  <a16:creationId xmlns:a16="http://schemas.microsoft.com/office/drawing/2014/main" id="{145DA06F-9CAC-4DD7-A8EE-357141A9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50" name="Rectangle 25">
              <a:extLst>
                <a:ext uri="{FF2B5EF4-FFF2-40B4-BE49-F238E27FC236}">
                  <a16:creationId xmlns:a16="http://schemas.microsoft.com/office/drawing/2014/main" id="{225EDE64-70C2-48AC-AA1C-321634BC7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54315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54CE17E-4149-459E-AA71-5162E2D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D3A78E2-DCB9-4E8B-8EBE-007F0F52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337FD9AB-4D04-4934-BACE-C67567A40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360" y="152400"/>
            <a:ext cx="7617439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1A7A82-EC1B-4563-AD5C-5787B2A61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09084"/>
              </p:ext>
            </p:extLst>
          </p:nvPr>
        </p:nvGraphicFramePr>
        <p:xfrm>
          <a:off x="457200" y="2667000"/>
          <a:ext cx="8229600" cy="354647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BD(R+0.125)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D(0.125B + # matches)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072" name="Rectangle 6">
            <a:extLst>
              <a:ext uri="{FF2B5EF4-FFF2-40B4-BE49-F238E27FC236}">
                <a16:creationId xmlns:a16="http://schemas.microsoft.com/office/drawing/2014/main" id="{188D6763-E544-4F1E-A090-A5F076A1A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grpSp>
        <p:nvGrpSpPr>
          <p:cNvPr id="86073" name="Group 8">
            <a:extLst>
              <a:ext uri="{FF2B5EF4-FFF2-40B4-BE49-F238E27FC236}">
                <a16:creationId xmlns:a16="http://schemas.microsoft.com/office/drawing/2014/main" id="{56DB97EF-1D8D-4AB4-8F8C-678763463FE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04800"/>
            <a:ext cx="2209800" cy="2144713"/>
            <a:chOff x="6705600" y="1746351"/>
            <a:chExt cx="2209800" cy="2144314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B3671E2A-8F87-4766-BA8D-750D16D1482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1" name="Flowchart: Multidocument 10">
              <a:extLst>
                <a:ext uri="{FF2B5EF4-FFF2-40B4-BE49-F238E27FC236}">
                  <a16:creationId xmlns:a16="http://schemas.microsoft.com/office/drawing/2014/main" id="{612A0885-5059-4A9C-B046-C8285C742D93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86076" name="Group 11">
              <a:extLst>
                <a:ext uri="{FF2B5EF4-FFF2-40B4-BE49-F238E27FC236}">
                  <a16:creationId xmlns:a16="http://schemas.microsoft.com/office/drawing/2014/main" id="{A3EFDD44-9D5F-4A74-9590-86A890470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ABB64DBC-5C8E-4BB4-9B59-9D42EB382224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53575DA7-5E20-4A9A-BD1C-00ECF0617228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2" name="Flowchart: Terminator 21">
                <a:extLst>
                  <a:ext uri="{FF2B5EF4-FFF2-40B4-BE49-F238E27FC236}">
                    <a16:creationId xmlns:a16="http://schemas.microsoft.com/office/drawing/2014/main" id="{5CED8478-9777-4CE7-BF28-1FD884EB2B78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EE85DD88-57D3-4124-9662-12C026A2578C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3" name="Flowchart: Document 12">
              <a:extLst>
                <a:ext uri="{FF2B5EF4-FFF2-40B4-BE49-F238E27FC236}">
                  <a16:creationId xmlns:a16="http://schemas.microsoft.com/office/drawing/2014/main" id="{EA67DE69-B0D3-496D-BAD6-1647FC864C8B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E22D64A0-09D8-446A-AAEA-2870C05E2682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6079" name="Right Brace 14">
              <a:extLst>
                <a:ext uri="{FF2B5EF4-FFF2-40B4-BE49-F238E27FC236}">
                  <a16:creationId xmlns:a16="http://schemas.microsoft.com/office/drawing/2014/main" id="{7413CD0C-71B4-4A8D-B458-80D2FCEED4E8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0" name="Rectangle 15">
              <a:extLst>
                <a:ext uri="{FF2B5EF4-FFF2-40B4-BE49-F238E27FC236}">
                  <a16:creationId xmlns:a16="http://schemas.microsoft.com/office/drawing/2014/main" id="{2AF828A9-4674-4D01-98E1-F255F2D6E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1" name="Right Brace 16">
              <a:extLst>
                <a:ext uri="{FF2B5EF4-FFF2-40B4-BE49-F238E27FC236}">
                  <a16:creationId xmlns:a16="http://schemas.microsoft.com/office/drawing/2014/main" id="{13A534D3-886C-4051-B4A5-1F6FD49443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2" name="Rectangle 17">
              <a:extLst>
                <a:ext uri="{FF2B5EF4-FFF2-40B4-BE49-F238E27FC236}">
                  <a16:creationId xmlns:a16="http://schemas.microsoft.com/office/drawing/2014/main" id="{378E7EF2-3687-49CB-B0F4-E4EB1333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3" name="Rectangle 18">
              <a:extLst>
                <a:ext uri="{FF2B5EF4-FFF2-40B4-BE49-F238E27FC236}">
                  <a16:creationId xmlns:a16="http://schemas.microsoft.com/office/drawing/2014/main" id="{6F38EFF1-7C1D-429D-A5C2-37FC7D2C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ADD315-7381-4694-8F56-AB935C4401F0}"/>
              </a:ext>
            </a:extLst>
          </p:cNvPr>
          <p:cNvSpPr txBox="1"/>
          <p:nvPr/>
        </p:nvSpPr>
        <p:spPr>
          <a:xfrm>
            <a:off x="3267364" y="4953655"/>
            <a:ext cx="3985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Practice this row at home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54CE17E-4149-459E-AA71-5162E2D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D3A78E2-DCB9-4E8B-8EBE-007F0F52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337FD9AB-4D04-4934-BACE-C67567A40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360" y="152400"/>
            <a:ext cx="7617439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Check Your Answers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1A7A82-EC1B-4563-AD5C-5787B2A619A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229600" cy="354647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BD(R+0.15)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D(1 + log</a:t>
                      </a:r>
                      <a:r>
                        <a:rPr kumimoji="0" lang="en-US" altLang="zh-TW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 + # matches)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D(3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+ 2D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BD(R+0.125)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D(0.125B + # matches)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072" name="Rectangle 6">
            <a:extLst>
              <a:ext uri="{FF2B5EF4-FFF2-40B4-BE49-F238E27FC236}">
                <a16:creationId xmlns:a16="http://schemas.microsoft.com/office/drawing/2014/main" id="{188D6763-E544-4F1E-A090-A5F076A1A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grpSp>
        <p:nvGrpSpPr>
          <p:cNvPr id="86073" name="Group 8">
            <a:extLst>
              <a:ext uri="{FF2B5EF4-FFF2-40B4-BE49-F238E27FC236}">
                <a16:creationId xmlns:a16="http://schemas.microsoft.com/office/drawing/2014/main" id="{56DB97EF-1D8D-4AB4-8F8C-678763463FE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04800"/>
            <a:ext cx="2209800" cy="2144713"/>
            <a:chOff x="6705600" y="1746351"/>
            <a:chExt cx="2209800" cy="2144314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B3671E2A-8F87-4766-BA8D-750D16D1482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1" name="Flowchart: Multidocument 10">
              <a:extLst>
                <a:ext uri="{FF2B5EF4-FFF2-40B4-BE49-F238E27FC236}">
                  <a16:creationId xmlns:a16="http://schemas.microsoft.com/office/drawing/2014/main" id="{612A0885-5059-4A9C-B046-C8285C742D93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86076" name="Group 11">
              <a:extLst>
                <a:ext uri="{FF2B5EF4-FFF2-40B4-BE49-F238E27FC236}">
                  <a16:creationId xmlns:a16="http://schemas.microsoft.com/office/drawing/2014/main" id="{A3EFDD44-9D5F-4A74-9590-86A890470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ABB64DBC-5C8E-4BB4-9B59-9D42EB382224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53575DA7-5E20-4A9A-BD1C-00ECF0617228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2" name="Flowchart: Terminator 21">
                <a:extLst>
                  <a:ext uri="{FF2B5EF4-FFF2-40B4-BE49-F238E27FC236}">
                    <a16:creationId xmlns:a16="http://schemas.microsoft.com/office/drawing/2014/main" id="{5CED8478-9777-4CE7-BF28-1FD884EB2B78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EE85DD88-57D3-4124-9662-12C026A2578C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3" name="Flowchart: Document 12">
              <a:extLst>
                <a:ext uri="{FF2B5EF4-FFF2-40B4-BE49-F238E27FC236}">
                  <a16:creationId xmlns:a16="http://schemas.microsoft.com/office/drawing/2014/main" id="{EA67DE69-B0D3-496D-BAD6-1647FC864C8B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E22D64A0-09D8-446A-AAEA-2870C05E2682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6079" name="Right Brace 14">
              <a:extLst>
                <a:ext uri="{FF2B5EF4-FFF2-40B4-BE49-F238E27FC236}">
                  <a16:creationId xmlns:a16="http://schemas.microsoft.com/office/drawing/2014/main" id="{7413CD0C-71B4-4A8D-B458-80D2FCEED4E8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0" name="Rectangle 15">
              <a:extLst>
                <a:ext uri="{FF2B5EF4-FFF2-40B4-BE49-F238E27FC236}">
                  <a16:creationId xmlns:a16="http://schemas.microsoft.com/office/drawing/2014/main" id="{2AF828A9-4674-4D01-98E1-F255F2D6E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1" name="Right Brace 16">
              <a:extLst>
                <a:ext uri="{FF2B5EF4-FFF2-40B4-BE49-F238E27FC236}">
                  <a16:creationId xmlns:a16="http://schemas.microsoft.com/office/drawing/2014/main" id="{13A534D3-886C-4051-B4A5-1F6FD49443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2" name="Rectangle 17">
              <a:extLst>
                <a:ext uri="{FF2B5EF4-FFF2-40B4-BE49-F238E27FC236}">
                  <a16:creationId xmlns:a16="http://schemas.microsoft.com/office/drawing/2014/main" id="{378E7EF2-3687-49CB-B0F4-E4EB1333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3" name="Rectangle 18">
              <a:extLst>
                <a:ext uri="{FF2B5EF4-FFF2-40B4-BE49-F238E27FC236}">
                  <a16:creationId xmlns:a16="http://schemas.microsoft.com/office/drawing/2014/main" id="{6F38EFF1-7C1D-429D-A5C2-37FC7D2C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5726D-2B4A-463B-9EBF-5A35BB3CEE25}"/>
              </a:ext>
            </a:extLst>
          </p:cNvPr>
          <p:cNvSpPr/>
          <p:nvPr/>
        </p:nvSpPr>
        <p:spPr>
          <a:xfrm>
            <a:off x="381000" y="4880836"/>
            <a:ext cx="8375440" cy="7327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10">
            <a:extLst>
              <a:ext uri="{FF2B5EF4-FFF2-40B4-BE49-F238E27FC236}">
                <a16:creationId xmlns:a16="http://schemas.microsoft.com/office/drawing/2014/main" id="{C9D238A7-27DA-4CD5-AB2E-DB47FAC242D7}"/>
              </a:ext>
            </a:extLst>
          </p:cNvPr>
          <p:cNvSpPr/>
          <p:nvPr/>
        </p:nvSpPr>
        <p:spPr bwMode="auto">
          <a:xfrm>
            <a:off x="629002" y="3287730"/>
            <a:ext cx="3664439" cy="1050429"/>
          </a:xfrm>
          <a:prstGeom prst="wedgeRoundRectCallout">
            <a:avLst>
              <a:gd name="adj1" fmla="val -531"/>
              <a:gd name="adj2" fmla="val 120723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Scan 0.15B pages of data entries.  For each of the BR data entries, fetch the data record</a:t>
            </a:r>
          </a:p>
        </p:txBody>
      </p:sp>
      <p:sp>
        <p:nvSpPr>
          <p:cNvPr id="25" name="Rounded Rectangular Callout 11">
            <a:extLst>
              <a:ext uri="{FF2B5EF4-FFF2-40B4-BE49-F238E27FC236}">
                <a16:creationId xmlns:a16="http://schemas.microsoft.com/office/drawing/2014/main" id="{B023C1B8-3E5E-4A87-AEB0-659C642507B3}"/>
              </a:ext>
            </a:extLst>
          </p:cNvPr>
          <p:cNvSpPr/>
          <p:nvPr/>
        </p:nvSpPr>
        <p:spPr bwMode="auto">
          <a:xfrm>
            <a:off x="1754113" y="5838415"/>
            <a:ext cx="2060933" cy="519995"/>
          </a:xfrm>
          <a:prstGeom prst="wedgeRoundRectCallout">
            <a:avLst>
              <a:gd name="adj1" fmla="val 38561"/>
              <a:gd name="adj2" fmla="val -10845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 anchorCtr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Cost of descending the tree</a:t>
            </a:r>
          </a:p>
        </p:txBody>
      </p:sp>
      <p:sp>
        <p:nvSpPr>
          <p:cNvPr id="26" name="Rounded Rectangular Callout 14">
            <a:extLst>
              <a:ext uri="{FF2B5EF4-FFF2-40B4-BE49-F238E27FC236}">
                <a16:creationId xmlns:a16="http://schemas.microsoft.com/office/drawing/2014/main" id="{4818C90C-55DB-498B-9B9B-739455014F8B}"/>
              </a:ext>
            </a:extLst>
          </p:cNvPr>
          <p:cNvSpPr/>
          <p:nvPr/>
        </p:nvSpPr>
        <p:spPr bwMode="auto">
          <a:xfrm>
            <a:off x="4619837" y="3284815"/>
            <a:ext cx="1883658" cy="1050428"/>
          </a:xfrm>
          <a:prstGeom prst="wedgeRoundRectCallout">
            <a:avLst>
              <a:gd name="adj1" fmla="val 60251"/>
              <a:gd name="adj2" fmla="val 11419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1 I/O to insert the data entry + 2 I/O’s to insert the data record</a:t>
            </a:r>
          </a:p>
        </p:txBody>
      </p:sp>
      <p:sp>
        <p:nvSpPr>
          <p:cNvPr id="27" name="Rounded Rectangular Callout 15">
            <a:extLst>
              <a:ext uri="{FF2B5EF4-FFF2-40B4-BE49-F238E27FC236}">
                <a16:creationId xmlns:a16="http://schemas.microsoft.com/office/drawing/2014/main" id="{90A2DD29-4A73-4827-98D7-6F04238E70D2}"/>
              </a:ext>
            </a:extLst>
          </p:cNvPr>
          <p:cNvSpPr/>
          <p:nvPr/>
        </p:nvSpPr>
        <p:spPr bwMode="auto">
          <a:xfrm>
            <a:off x="6657939" y="3217451"/>
            <a:ext cx="1857059" cy="1552260"/>
          </a:xfrm>
          <a:prstGeom prst="wedgeRoundRectCallout">
            <a:avLst>
              <a:gd name="adj1" fmla="val 41078"/>
              <a:gd name="adj2" fmla="val 72763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 anchorCtr="1"/>
          <a:lstStyle/>
          <a:p>
            <a:pPr algn="ctr">
              <a:lnSpc>
                <a:spcPts val="1700"/>
              </a:lnSpc>
              <a:defRPr/>
            </a:pPr>
            <a:r>
              <a:rPr lang="en-US" altLang="zh-TW" sz="1600" dirty="0">
                <a:solidFill>
                  <a:srgbClr val="FFC000"/>
                </a:solidFill>
                <a:latin typeface="Calibri" pitchFamily="34" charset="0"/>
                <a:ea typeface="新細明體" pitchFamily="18" charset="-120"/>
              </a:rPr>
              <a:t>1 I/O’s to write back the updated data-entry page and 2 I/O to write back the updated data-record page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DDA01073-7597-4EF3-96A7-B1A83D6FF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4" b="-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942D9-1388-4322-AEA9-6F770326C37E}"/>
              </a:ext>
            </a:extLst>
          </p:cNvPr>
          <p:cNvSpPr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Indexes are only used to improve search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4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E2A76E-FEF3-4DAF-BAB7-826F78FBAC28}"/>
              </a:ext>
            </a:extLst>
          </p:cNvPr>
          <p:cNvSpPr/>
          <p:nvPr/>
        </p:nvSpPr>
        <p:spPr>
          <a:xfrm>
            <a:off x="2284026" y="2043663"/>
            <a:ext cx="4578895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50" normalizeH="0" baseline="0" noProof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Index can be used to support index-only evaluation</a:t>
            </a:r>
          </a:p>
        </p:txBody>
      </p:sp>
    </p:spTree>
    <p:extLst>
      <p:ext uri="{BB962C8B-B14F-4D97-AF65-F5344CB8AC3E}">
        <p14:creationId xmlns:p14="http://schemas.microsoft.com/office/powerpoint/2010/main" val="8704775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612726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545" y="3850229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441" y="3859723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96036" y="2480806"/>
            <a:ext cx="2779597" cy="1562388"/>
          </a:xfrm>
          <a:prstGeom prst="wedgeRoundRectCallout">
            <a:avLst>
              <a:gd name="adj1" fmla="val 36760"/>
              <a:gd name="adj2" fmla="val 72330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data entries can be used as the two columns of the table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 </a:t>
            </a: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8F6675-E19A-41DD-B248-C5C0FE8E3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22882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" name="Picture 23551">
            <a:extLst>
              <a:ext uri="{FF2B5EF4-FFF2-40B4-BE49-F238E27FC236}">
                <a16:creationId xmlns:a16="http://schemas.microsoft.com/office/drawing/2014/main" id="{8E44F16E-BCAC-495D-BDB3-0C663222E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24" y="2719697"/>
            <a:ext cx="3900281" cy="3692266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8819" y="429416"/>
            <a:ext cx="5767661" cy="1064599"/>
          </a:xfrm>
          <a:noFill/>
        </p:spPr>
        <p:txBody>
          <a:bodyPr>
            <a:normAutofit/>
          </a:bodyPr>
          <a:lstStyle/>
          <a:p>
            <a:r>
              <a:rPr lang="en-US" sz="5400" dirty="0"/>
              <a:t>Files and Disk Drive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3709" y="2586335"/>
            <a:ext cx="3555867" cy="3662065"/>
            <a:chOff x="1066800" y="2738735"/>
            <a:chExt cx="3555867" cy="3662065"/>
          </a:xfrm>
        </p:grpSpPr>
        <p:sp>
          <p:nvSpPr>
            <p:cNvPr id="3" name="Rectangle 2"/>
            <p:cNvSpPr/>
            <p:nvPr/>
          </p:nvSpPr>
          <p:spPr>
            <a:xfrm>
              <a:off x="1170559" y="3124200"/>
              <a:ext cx="1524000" cy="32766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19951" y="3295650"/>
              <a:ext cx="1181100" cy="609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lowchart: Terminator 4"/>
            <p:cNvSpPr/>
            <p:nvPr/>
          </p:nvSpPr>
          <p:spPr>
            <a:xfrm>
              <a:off x="1396151" y="3408236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1396151" y="3520822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396151" y="3629406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1396151" y="3767328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19951" y="3967695"/>
              <a:ext cx="1181100" cy="609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1396151" y="4080281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1396151" y="4192867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396151" y="4301451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lowchart: Terminator 19"/>
            <p:cNvSpPr/>
            <p:nvPr/>
          </p:nvSpPr>
          <p:spPr>
            <a:xfrm>
              <a:off x="1396151" y="4439373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19951" y="5584363"/>
              <a:ext cx="1181100" cy="609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1396151" y="5696949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lowchart: Terminator 22"/>
            <p:cNvSpPr/>
            <p:nvPr/>
          </p:nvSpPr>
          <p:spPr>
            <a:xfrm>
              <a:off x="1396151" y="5809535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lowchart: Terminator 23"/>
            <p:cNvSpPr/>
            <p:nvPr/>
          </p:nvSpPr>
          <p:spPr>
            <a:xfrm>
              <a:off x="1396151" y="5918119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lowchart: Terminator 24"/>
            <p:cNvSpPr/>
            <p:nvPr/>
          </p:nvSpPr>
          <p:spPr>
            <a:xfrm>
              <a:off x="1396151" y="6056041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endCxn id="5" idx="3"/>
            </p:cNvCxnSpPr>
            <p:nvPr/>
          </p:nvCxnSpPr>
          <p:spPr>
            <a:xfrm flipH="1" flipV="1">
              <a:off x="2389759" y="3431096"/>
              <a:ext cx="533400" cy="228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87064" y="3246157"/>
              <a:ext cx="173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Tuple is 50 bytes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2489019" y="4238813"/>
              <a:ext cx="533400" cy="228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012393" y="4070041"/>
              <a:ext cx="1594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 tuples/page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2405801" y="5130676"/>
              <a:ext cx="533400" cy="228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29175" y="4961904"/>
              <a:ext cx="1133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500 pages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2738735"/>
              <a:ext cx="128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Students</a:t>
              </a:r>
            </a:p>
          </p:txBody>
        </p:sp>
      </p:grp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98DFC901-6C3A-48CD-9F19-EFC152DCF1B6}"/>
              </a:ext>
            </a:extLst>
          </p:cNvPr>
          <p:cNvSpPr/>
          <p:nvPr/>
        </p:nvSpPr>
        <p:spPr>
          <a:xfrm rot="292834">
            <a:off x="1806442" y="2229452"/>
            <a:ext cx="4953421" cy="1039592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 w="952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6480" y="1522783"/>
            <a:ext cx="278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Tuples are accessed by their record ID (i.e., disk address)</a:t>
            </a:r>
          </a:p>
        </p:txBody>
      </p:sp>
      <p:cxnSp>
        <p:nvCxnSpPr>
          <p:cNvPr id="11" name="Straight Arrow Connector 10"/>
          <p:cNvCxnSpPr>
            <a:cxnSpLocks/>
            <a:stCxn id="2" idx="2"/>
          </p:cNvCxnSpPr>
          <p:nvPr/>
        </p:nvCxnSpPr>
        <p:spPr>
          <a:xfrm flipH="1">
            <a:off x="7203518" y="2169114"/>
            <a:ext cx="317422" cy="1189603"/>
          </a:xfrm>
          <a:prstGeom prst="straightConnector1">
            <a:avLst/>
          </a:prstGeom>
          <a:ln w="76200">
            <a:solidFill>
              <a:srgbClr val="FF71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8E60409-465F-4CE9-8ACA-657508D52EF8}"/>
              </a:ext>
            </a:extLst>
          </p:cNvPr>
          <p:cNvSpPr txBox="1"/>
          <p:nvPr/>
        </p:nvSpPr>
        <p:spPr>
          <a:xfrm>
            <a:off x="524903" y="1472922"/>
            <a:ext cx="420099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disk page (4K Bytes)  is the unit for reading and writing a disk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E5317-07F6-4B19-89B8-1F35E2C1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92" y="5271029"/>
            <a:ext cx="2955194" cy="12842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A0823D-5D2A-4FBE-8A8F-1C2ABB3D3B09}"/>
              </a:ext>
            </a:extLst>
          </p:cNvPr>
          <p:cNvSpPr txBox="1"/>
          <p:nvPr/>
        </p:nvSpPr>
        <p:spPr>
          <a:xfrm>
            <a:off x="136095" y="3108482"/>
            <a:ext cx="631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Page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634444-7046-4E50-8B58-3CD2C0941B57}"/>
              </a:ext>
            </a:extLst>
          </p:cNvPr>
          <p:cNvSpPr txBox="1"/>
          <p:nvPr/>
        </p:nvSpPr>
        <p:spPr>
          <a:xfrm>
            <a:off x="177981" y="3799332"/>
            <a:ext cx="631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Page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DACC52-E212-4176-BD07-36289E3A4575}"/>
              </a:ext>
            </a:extLst>
          </p:cNvPr>
          <p:cNvSpPr txBox="1"/>
          <p:nvPr/>
        </p:nvSpPr>
        <p:spPr>
          <a:xfrm>
            <a:off x="191605" y="5369280"/>
            <a:ext cx="631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Page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512</a:t>
            </a:r>
          </a:p>
        </p:txBody>
      </p:sp>
    </p:spTree>
    <p:extLst>
      <p:ext uri="{BB962C8B-B14F-4D97-AF65-F5344CB8AC3E}">
        <p14:creationId xmlns:p14="http://schemas.microsoft.com/office/powerpoint/2010/main" val="1202708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F778067C-AFB6-4604-A897-BF96FFA19F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25" y="1946521"/>
            <a:ext cx="1739586" cy="72954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612726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545" y="390402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441" y="3913515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6640" y="2511386"/>
            <a:ext cx="2758082" cy="1515434"/>
          </a:xfrm>
          <a:prstGeom prst="wedgeRoundRectCallout">
            <a:avLst>
              <a:gd name="adj1" fmla="val 37447"/>
              <a:gd name="adj2" fmla="val 7470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the group averages using only the data entries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6E4C616-1DA5-4BD2-B2B8-774B4F7FF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pic>
        <p:nvPicPr>
          <p:cNvPr id="37" name="Picture 36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D506347C-022A-428D-ACB2-0E23C21651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2000816"/>
            <a:ext cx="1012372" cy="6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483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6640" y="2511386"/>
            <a:ext cx="2758082" cy="1515434"/>
          </a:xfrm>
          <a:prstGeom prst="wedgeRoundRectCallout">
            <a:avLst>
              <a:gd name="adj1" fmla="val 37447"/>
              <a:gd name="adj2" fmla="val 7470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the group averages using only the data entries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6E4C616-1DA5-4BD2-B2B8-774B4F7FF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66E0F-4B71-4116-84F1-CE07D3754454}"/>
              </a:ext>
            </a:extLst>
          </p:cNvPr>
          <p:cNvSpPr txBox="1"/>
          <p:nvPr/>
        </p:nvSpPr>
        <p:spPr>
          <a:xfrm>
            <a:off x="3030276" y="5171792"/>
            <a:ext cx="322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3C8298-621D-483E-A4B7-D24A62577B9C}"/>
              </a:ext>
            </a:extLst>
          </p:cNvPr>
          <p:cNvSpPr txBox="1"/>
          <p:nvPr/>
        </p:nvSpPr>
        <p:spPr>
          <a:xfrm>
            <a:off x="3416040" y="5184114"/>
            <a:ext cx="529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C5BE6-476D-43B6-AB4C-727A356DEB4F}"/>
              </a:ext>
            </a:extLst>
          </p:cNvPr>
          <p:cNvSpPr/>
          <p:nvPr/>
        </p:nvSpPr>
        <p:spPr>
          <a:xfrm>
            <a:off x="3046512" y="5175725"/>
            <a:ext cx="914400" cy="738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ular Callout 4">
            <a:extLst>
              <a:ext uri="{FF2B5EF4-FFF2-40B4-BE49-F238E27FC236}">
                <a16:creationId xmlns:a16="http://schemas.microsoft.com/office/drawing/2014/main" id="{6BBA17E2-1F46-4C57-BC66-E35888E5EDA3}"/>
              </a:ext>
            </a:extLst>
          </p:cNvPr>
          <p:cNvSpPr/>
          <p:nvPr/>
        </p:nvSpPr>
        <p:spPr>
          <a:xfrm>
            <a:off x="4289425" y="3586767"/>
            <a:ext cx="2583303" cy="1292110"/>
          </a:xfrm>
          <a:prstGeom prst="wedgeRoundRectCallout">
            <a:avLst>
              <a:gd name="adj1" fmla="val -64108"/>
              <a:gd name="adj2" fmla="val 96608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the average for the 27-year-old group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C826A06-0237-4C24-A561-6F173CEDBDB3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8">
            <a:extLst>
              <a:ext uri="{FF2B5EF4-FFF2-40B4-BE49-F238E27FC236}">
                <a16:creationId xmlns:a16="http://schemas.microsoft.com/office/drawing/2014/main" id="{9BD4CCF5-ED0F-409C-A307-217EC937E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18CDE1-08DA-4C62-9F75-7E66887266A1}"/>
              </a:ext>
            </a:extLst>
          </p:cNvPr>
          <p:cNvSpPr/>
          <p:nvPr/>
        </p:nvSpPr>
        <p:spPr>
          <a:xfrm>
            <a:off x="6352545" y="390402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D0941E-2BD8-434C-9DAE-D55AFE02BD02}"/>
              </a:ext>
            </a:extLst>
          </p:cNvPr>
          <p:cNvSpPr/>
          <p:nvPr/>
        </p:nvSpPr>
        <p:spPr>
          <a:xfrm>
            <a:off x="4822441" y="3913515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4BB90B-8911-4914-85E5-505768D3B43E}"/>
              </a:ext>
            </a:extLst>
          </p:cNvPr>
          <p:cNvCxnSpPr>
            <a:endCxn id="3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E82BBAC-EA76-4006-91F5-CD1631585D66}"/>
              </a:ext>
            </a:extLst>
          </p:cNvPr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7ECEEC8-2218-41E3-BB69-C0EA3DD1A4FB}"/>
              </a:ext>
            </a:extLst>
          </p:cNvPr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9394471-1E74-4D1A-8CEE-CFD516BC5BC4}"/>
              </a:ext>
            </a:extLst>
          </p:cNvPr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649F13-EB2E-4CD7-9D15-1602F25CFAAC}"/>
              </a:ext>
            </a:extLst>
          </p:cNvPr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23834C3-5187-4226-A70B-9B6F54071FBD}"/>
              </a:ext>
            </a:extLst>
          </p:cNvPr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1E27CA-EC72-4FEA-8C68-2474B1D67681}"/>
              </a:ext>
            </a:extLst>
          </p:cNvPr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E8927F6-E343-49F3-9B08-F7113C7A7480}"/>
              </a:ext>
            </a:extLst>
          </p:cNvPr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924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3" grpId="0" animBg="1"/>
      <p:bldP spid="4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612726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545" y="390402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441" y="3913515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6E4C616-1DA5-4BD2-B2B8-774B4F7FF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sp>
        <p:nvSpPr>
          <p:cNvPr id="37" name="Rounded Rectangular Callout 4">
            <a:extLst>
              <a:ext uri="{FF2B5EF4-FFF2-40B4-BE49-F238E27FC236}">
                <a16:creationId xmlns:a16="http://schemas.microsoft.com/office/drawing/2014/main" id="{A60A844C-FB5E-4905-96D2-D6810A72F234}"/>
              </a:ext>
            </a:extLst>
          </p:cNvPr>
          <p:cNvSpPr/>
          <p:nvPr/>
        </p:nvSpPr>
        <p:spPr>
          <a:xfrm>
            <a:off x="4251253" y="2850064"/>
            <a:ext cx="4343500" cy="1963179"/>
          </a:xfrm>
          <a:prstGeom prst="wedgeRoundRectCallout">
            <a:avLst>
              <a:gd name="adj1" fmla="val -57288"/>
              <a:gd name="adj2" fmla="val 39596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marL="457200" marR="0" lvl="0" indent="-4572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Scanning the data entries is less expensive</a:t>
            </a:r>
          </a:p>
          <a:p>
            <a:pPr marL="457200" marR="0" lvl="0" indent="-4572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data entries are sorted according to age</a:t>
            </a:r>
          </a:p>
        </p:txBody>
      </p:sp>
      <p:pic>
        <p:nvPicPr>
          <p:cNvPr id="39" name="Picture 2" descr="C:\Users\Kien\AppData\Local\Microsoft\Windows\Temporary Internet Files\Content.IE5\GR9UKT1V\MC900441322[1].png">
            <a:extLst>
              <a:ext uri="{FF2B5EF4-FFF2-40B4-BE49-F238E27FC236}">
                <a16:creationId xmlns:a16="http://schemas.microsoft.com/office/drawing/2014/main" id="{2C3189EC-D45B-495B-992D-D0697CDC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10" y="4113334"/>
            <a:ext cx="934921" cy="1127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ular Callout 4">
            <a:extLst>
              <a:ext uri="{FF2B5EF4-FFF2-40B4-BE49-F238E27FC236}">
                <a16:creationId xmlns:a16="http://schemas.microsoft.com/office/drawing/2014/main" id="{73D5F675-04E4-4F81-936E-A43857A55724}"/>
              </a:ext>
            </a:extLst>
          </p:cNvPr>
          <p:cNvSpPr/>
          <p:nvPr/>
        </p:nvSpPr>
        <p:spPr>
          <a:xfrm>
            <a:off x="716640" y="2511386"/>
            <a:ext cx="2758082" cy="1515434"/>
          </a:xfrm>
          <a:prstGeom prst="wedgeRoundRectCallout">
            <a:avLst>
              <a:gd name="adj1" fmla="val 37447"/>
              <a:gd name="adj2" fmla="val 7470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the group averages using only the data entries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92DE6-F0D0-4F2F-B2B6-82944EACE974}"/>
              </a:ext>
            </a:extLst>
          </p:cNvPr>
          <p:cNvSpPr/>
          <p:nvPr/>
        </p:nvSpPr>
        <p:spPr>
          <a:xfrm>
            <a:off x="5850460" y="2455352"/>
            <a:ext cx="2903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1147130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612726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545" y="3863677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441" y="387317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88592" y="2537034"/>
            <a:ext cx="2310486" cy="1515434"/>
          </a:xfrm>
          <a:prstGeom prst="wedgeRoundRectCallout">
            <a:avLst>
              <a:gd name="adj1" fmla="val 42964"/>
              <a:gd name="adj2" fmla="val 78118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the group averages using the data entries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ular Callout 4">
            <a:extLst>
              <a:ext uri="{FF2B5EF4-FFF2-40B4-BE49-F238E27FC236}">
                <a16:creationId xmlns:a16="http://schemas.microsoft.com/office/drawing/2014/main" id="{7C680932-D101-4C39-9B04-890ECD536DF5}"/>
              </a:ext>
            </a:extLst>
          </p:cNvPr>
          <p:cNvSpPr/>
          <p:nvPr/>
        </p:nvSpPr>
        <p:spPr>
          <a:xfrm>
            <a:off x="6352545" y="5309879"/>
            <a:ext cx="2147843" cy="1137734"/>
          </a:xfrm>
          <a:prstGeom prst="wedgeRoundRectCallout">
            <a:avLst>
              <a:gd name="adj1" fmla="val -42912"/>
              <a:gd name="adj2" fmla="val -7396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the group average using the table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6E4C616-1DA5-4BD2-B2B8-774B4F7FF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pic>
        <p:nvPicPr>
          <p:cNvPr id="7" name="Picture 6" descr="A picture containing clock, room, drawing&#10;&#10;Description automatically generated">
            <a:extLst>
              <a:ext uri="{FF2B5EF4-FFF2-40B4-BE49-F238E27FC236}">
                <a16:creationId xmlns:a16="http://schemas.microsoft.com/office/drawing/2014/main" id="{ADF4A2A7-6020-4930-94C3-CFB84498A4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74" y="3001528"/>
            <a:ext cx="677437" cy="10178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6650F4-C605-43A7-A46A-A0B0C02D2BDF}"/>
              </a:ext>
            </a:extLst>
          </p:cNvPr>
          <p:cNvSpPr/>
          <p:nvPr/>
        </p:nvSpPr>
        <p:spPr>
          <a:xfrm>
            <a:off x="748546" y="2233116"/>
            <a:ext cx="463924" cy="4354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D977811-9647-4826-9A0C-642931F5ABDB}"/>
              </a:ext>
            </a:extLst>
          </p:cNvPr>
          <p:cNvSpPr/>
          <p:nvPr/>
        </p:nvSpPr>
        <p:spPr>
          <a:xfrm>
            <a:off x="8163298" y="4993622"/>
            <a:ext cx="463924" cy="4354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3A8B9-E430-4B7E-839C-17F0FF8B9580}"/>
              </a:ext>
            </a:extLst>
          </p:cNvPr>
          <p:cNvSpPr txBox="1"/>
          <p:nvPr/>
        </p:nvSpPr>
        <p:spPr>
          <a:xfrm>
            <a:off x="5406333" y="2698114"/>
            <a:ext cx="311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Option 1 is better !!</a:t>
            </a:r>
          </a:p>
        </p:txBody>
      </p:sp>
    </p:spTree>
    <p:extLst>
      <p:ext uri="{BB962C8B-B14F-4D97-AF65-F5344CB8AC3E}">
        <p14:creationId xmlns:p14="http://schemas.microsoft.com/office/powerpoint/2010/main" val="36614308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4079"/>
            <a:ext cx="7772400" cy="878907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Compute Average Salary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402012" y="4746230"/>
            <a:ext cx="4465261" cy="1598964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  <p:txBody>
          <a:bodyPr wrap="square" lIns="90488" tIns="182880" rIns="90488" bIns="91440" anchor="ctr" anchorCtr="1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AVG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(E.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30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</a:t>
            </a:r>
          </a:p>
          <a:p>
            <a:pPr marL="0" marR="0" lvl="0" indent="0" algn="l" defTabSz="914400" rtl="0" eaLnBrk="0" fontAlgn="auto" latinLnBrk="0" hangingPunc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BETWEEN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300000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500000</a:t>
            </a:r>
          </a:p>
        </p:txBody>
      </p:sp>
      <p:sp>
        <p:nvSpPr>
          <p:cNvPr id="37896" name="TextBox 17"/>
          <p:cNvSpPr txBox="1">
            <a:spLocks noChangeArrowheads="1"/>
          </p:cNvSpPr>
          <p:nvPr/>
        </p:nvSpPr>
        <p:spPr bwMode="auto">
          <a:xfrm>
            <a:off x="4495800" y="1054410"/>
            <a:ext cx="75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0" y="1511610"/>
          <a:ext cx="4137025" cy="1905000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64" y="1292680"/>
            <a:ext cx="1300267" cy="21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4930" y="3892095"/>
            <a:ext cx="4421083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Compute the average salary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25-year-old with a high salary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80364" y="4311620"/>
          <a:ext cx="1524000" cy="1905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97814" y="3935382"/>
            <a:ext cx="1595438" cy="1956832"/>
            <a:chOff x="298450" y="1340643"/>
            <a:chExt cx="1595438" cy="1956832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8450" y="1340643"/>
              <a:ext cx="15954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 Entries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36282" y="2728259"/>
              <a:ext cx="1398494" cy="533400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2860" y="2762713"/>
              <a:ext cx="1145337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Qualified entries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6DD738A-DEDD-4B54-B90D-C67486D085A8}"/>
              </a:ext>
            </a:extLst>
          </p:cNvPr>
          <p:cNvSpPr/>
          <p:nvPr/>
        </p:nvSpPr>
        <p:spPr>
          <a:xfrm>
            <a:off x="434975" y="1231721"/>
            <a:ext cx="3082236" cy="2526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The average salary can be computed using either &lt;</a:t>
            </a:r>
            <a:r>
              <a:rPr kumimoji="0" lang="en-US" altLang="zh-TW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E.age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E.sal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&gt; or &lt;</a:t>
            </a:r>
            <a:r>
              <a:rPr kumimoji="0" lang="en-US" altLang="zh-TW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E.sal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E.age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&gt;  tree index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itchFamily="34" charset="0"/>
                <a:ea typeface="新細明體" panose="02020500000000000000" pitchFamily="18" charset="-120"/>
              </a:rPr>
              <a:t>Which one is better ?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 (next slide)</a:t>
            </a:r>
          </a:p>
        </p:txBody>
      </p:sp>
    </p:spTree>
    <p:extLst>
      <p:ext uri="{BB962C8B-B14F-4D97-AF65-F5344CB8AC3E}">
        <p14:creationId xmlns:p14="http://schemas.microsoft.com/office/powerpoint/2010/main" val="3779177313"/>
      </p:ext>
    </p:extLst>
  </p:cSld>
  <p:clrMapOvr>
    <a:masterClrMapping/>
  </p:clrMapOvr>
  <p:transition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1">
            <a:extLst>
              <a:ext uri="{FF2B5EF4-FFF2-40B4-BE49-F238E27FC236}">
                <a16:creationId xmlns:a16="http://schemas.microsoft.com/office/drawing/2014/main" id="{FAC7C02D-BD47-4A9F-B3AD-875161B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21" y="3964676"/>
            <a:ext cx="2348973" cy="17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&lt;age, </a:t>
            </a:r>
            <a:r>
              <a:rPr lang="en-US" altLang="zh-TW" sz="4800" b="1" dirty="0" err="1">
                <a:solidFill>
                  <a:srgbClr val="7030A0"/>
                </a:solidFill>
                <a:ea typeface="PMingLiU" pitchFamily="18" charset="-120"/>
              </a:rPr>
              <a:t>sal</a:t>
            </a:r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&gt; Is Better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415979" y="1354370"/>
            <a:ext cx="4013709" cy="1861143"/>
          </a:xfrm>
        </p:spPr>
        <p:txBody>
          <a:bodyPr>
            <a:normAutofit/>
          </a:bodyPr>
          <a:lstStyle/>
          <a:p>
            <a:pPr marL="0" lvl="2" indent="0">
              <a:spcBef>
                <a:spcPct val="0"/>
              </a:spcBef>
              <a:spcAft>
                <a:spcPts val="1200"/>
              </a:spcAft>
              <a:buSzPct val="75000"/>
              <a:buNone/>
            </a:pPr>
            <a:r>
              <a:rPr lang="en-US" altLang="zh-TW" sz="28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The qualifying data entries are grouped together in &lt;</a:t>
            </a:r>
            <a:r>
              <a:rPr lang="en-US" altLang="zh-TW" sz="28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8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index, but not in &lt;</a:t>
            </a:r>
            <a:r>
              <a:rPr lang="en-US" altLang="zh-TW" sz="28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8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74A1BA-D8F8-46D0-B98B-EC8840502909}"/>
              </a:ext>
            </a:extLst>
          </p:cNvPr>
          <p:cNvGrpSpPr/>
          <p:nvPr/>
        </p:nvGrpSpPr>
        <p:grpSpPr>
          <a:xfrm>
            <a:off x="142278" y="3447438"/>
            <a:ext cx="4345609" cy="3030837"/>
            <a:chOff x="6203524" y="3598563"/>
            <a:chExt cx="4345609" cy="3030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B8EB6E-7924-4B81-A6A0-0B16BC4EB263}"/>
                </a:ext>
              </a:extLst>
            </p:cNvPr>
            <p:cNvSpPr/>
            <p:nvPr/>
          </p:nvSpPr>
          <p:spPr>
            <a:xfrm>
              <a:off x="7272033" y="4343400"/>
              <a:ext cx="1529422" cy="228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3F3EEF-02B8-46F9-94E8-B6A90DD28CD6}"/>
                </a:ext>
              </a:extLst>
            </p:cNvPr>
            <p:cNvSpPr txBox="1"/>
            <p:nvPr/>
          </p:nvSpPr>
          <p:spPr>
            <a:xfrm>
              <a:off x="7193528" y="4007584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Entries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E6EDE0-6606-4E34-8CE6-C1BB99C75EC8}"/>
                </a:ext>
              </a:extLst>
            </p:cNvPr>
            <p:cNvSpPr/>
            <p:nvPr/>
          </p:nvSpPr>
          <p:spPr>
            <a:xfrm>
              <a:off x="7356145" y="5105400"/>
              <a:ext cx="1363926" cy="685800"/>
            </a:xfrm>
            <a:prstGeom prst="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819D0-D660-4D6C-B94D-CFB0E256A0F4}"/>
                </a:ext>
              </a:extLst>
            </p:cNvPr>
            <p:cNvSpPr/>
            <p:nvPr/>
          </p:nvSpPr>
          <p:spPr>
            <a:xfrm>
              <a:off x="7429856" y="5257800"/>
              <a:ext cx="1223370" cy="304800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2F8F88-072A-4AB1-8EDF-32C3B1ED156B}"/>
                </a:ext>
              </a:extLst>
            </p:cNvPr>
            <p:cNvSpPr txBox="1"/>
            <p:nvPr/>
          </p:nvSpPr>
          <p:spPr>
            <a:xfrm>
              <a:off x="6203524" y="5128838"/>
              <a:ext cx="9738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30-year-old employees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21E351C-1810-4026-842B-2E9E449BED46}"/>
                </a:ext>
              </a:extLst>
            </p:cNvPr>
            <p:cNvSpPr/>
            <p:nvPr/>
          </p:nvSpPr>
          <p:spPr>
            <a:xfrm>
              <a:off x="7089090" y="5144086"/>
              <a:ext cx="137470" cy="6722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7AA17B08-6EB3-4E44-B788-92A49C855413}"/>
                </a:ext>
              </a:extLst>
            </p:cNvPr>
            <p:cNvSpPr/>
            <p:nvPr/>
          </p:nvSpPr>
          <p:spPr>
            <a:xfrm>
              <a:off x="8527261" y="3598563"/>
              <a:ext cx="2021872" cy="989342"/>
            </a:xfrm>
            <a:prstGeom prst="wedgeRoundRectCallout">
              <a:avLst>
                <a:gd name="adj1" fmla="val -59048"/>
                <a:gd name="adj2" fmla="val 128885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300,000 &lt;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500,000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Matching data entries are in one cluster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F0F5569-BCA7-49D2-B76F-88F91D07A670}"/>
              </a:ext>
            </a:extLst>
          </p:cNvPr>
          <p:cNvSpPr txBox="1"/>
          <p:nvPr/>
        </p:nvSpPr>
        <p:spPr>
          <a:xfrm>
            <a:off x="1463430" y="6093395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&lt;age,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D85DCD-D38A-4680-9F9B-BB70FCA9658A}"/>
              </a:ext>
            </a:extLst>
          </p:cNvPr>
          <p:cNvGrpSpPr/>
          <p:nvPr/>
        </p:nvGrpSpPr>
        <p:grpSpPr>
          <a:xfrm>
            <a:off x="3410927" y="3263618"/>
            <a:ext cx="3888642" cy="3196215"/>
            <a:chOff x="3410927" y="3263618"/>
            <a:chExt cx="3888642" cy="319621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3023AC-B833-4361-B9A8-A98420B8945C}"/>
                </a:ext>
              </a:extLst>
            </p:cNvPr>
            <p:cNvGrpSpPr/>
            <p:nvPr/>
          </p:nvGrpSpPr>
          <p:grpSpPr>
            <a:xfrm>
              <a:off x="3410927" y="3263618"/>
              <a:ext cx="3888642" cy="3196215"/>
              <a:chOff x="6116568" y="3433185"/>
              <a:chExt cx="3888642" cy="319621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6CB3A5F-412C-4C6E-9B9C-D2FD36553004}"/>
                  </a:ext>
                </a:extLst>
              </p:cNvPr>
              <p:cNvSpPr/>
              <p:nvPr/>
            </p:nvSpPr>
            <p:spPr>
              <a:xfrm>
                <a:off x="7272033" y="4343400"/>
                <a:ext cx="1529422" cy="2286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7F56E1-AD17-4E2E-81B4-2C91017F688E}"/>
                  </a:ext>
                </a:extLst>
              </p:cNvPr>
              <p:cNvSpPr txBox="1"/>
              <p:nvPr/>
            </p:nvSpPr>
            <p:spPr>
              <a:xfrm>
                <a:off x="7193528" y="4007584"/>
                <a:ext cx="13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Entries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B56ABE-CDEF-4316-A795-7BB8590963E4}"/>
                  </a:ext>
                </a:extLst>
              </p:cNvPr>
              <p:cNvSpPr/>
              <p:nvPr/>
            </p:nvSpPr>
            <p:spPr>
              <a:xfrm>
                <a:off x="7356145" y="4810141"/>
                <a:ext cx="1363926" cy="1266065"/>
              </a:xfrm>
              <a:prstGeom prst="rect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3C43A29-E5E6-4EBB-940C-976BDE417096}"/>
                  </a:ext>
                </a:extLst>
              </p:cNvPr>
              <p:cNvSpPr/>
              <p:nvPr/>
            </p:nvSpPr>
            <p:spPr>
              <a:xfrm>
                <a:off x="7440630" y="4930651"/>
                <a:ext cx="1223370" cy="47754"/>
              </a:xfrm>
              <a:prstGeom prst="rect">
                <a:avLst/>
              </a:prstGeom>
              <a:solidFill>
                <a:srgbClr val="FFFF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4950013-3B93-44A4-8AE0-43BCC6028C4F}"/>
                  </a:ext>
                </a:extLst>
              </p:cNvPr>
              <p:cNvSpPr txBox="1"/>
              <p:nvPr/>
            </p:nvSpPr>
            <p:spPr>
              <a:xfrm>
                <a:off x="6116568" y="4891107"/>
                <a:ext cx="1062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30-year-old employees in different salary ranges</a:t>
                </a:r>
              </a:p>
            </p:txBody>
          </p:sp>
          <p:sp>
            <p:nvSpPr>
              <p:cNvPr id="63" name="Speech Bubble: Rectangle with Corners Rounded 62">
                <a:extLst>
                  <a:ext uri="{FF2B5EF4-FFF2-40B4-BE49-F238E27FC236}">
                    <a16:creationId xmlns:a16="http://schemas.microsoft.com/office/drawing/2014/main" id="{E50FDA91-F2E3-41F7-8715-85A401ADE071}"/>
                  </a:ext>
                </a:extLst>
              </p:cNvPr>
              <p:cNvSpPr/>
              <p:nvPr/>
            </p:nvSpPr>
            <p:spPr>
              <a:xfrm>
                <a:off x="8551676" y="3433185"/>
                <a:ext cx="1453534" cy="801110"/>
              </a:xfrm>
              <a:prstGeom prst="wedgeRoundRectCallout">
                <a:avLst>
                  <a:gd name="adj1" fmla="val -51925"/>
                  <a:gd name="adj2" fmla="val 139297"/>
                  <a:gd name="adj3" fmla="val 16667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Matching data entries are not in one cluster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DFBCE-5C05-4E2E-9802-24D4FE8DCC4C}"/>
                </a:ext>
              </a:extLst>
            </p:cNvPr>
            <p:cNvSpPr txBox="1"/>
            <p:nvPr/>
          </p:nvSpPr>
          <p:spPr>
            <a:xfrm>
              <a:off x="6095814" y="4486685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300,000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B9DE3AF-9185-4F6C-9437-7B1CBA47AD46}"/>
                </a:ext>
              </a:extLst>
            </p:cNvPr>
            <p:cNvSpPr txBox="1"/>
            <p:nvPr/>
          </p:nvSpPr>
          <p:spPr>
            <a:xfrm>
              <a:off x="6095814" y="5681906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500,000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4EACFF-D8B5-4157-A36A-57066E79AC64}"/>
                </a:ext>
              </a:extLst>
            </p:cNvPr>
            <p:cNvSpPr/>
            <p:nvPr/>
          </p:nvSpPr>
          <p:spPr>
            <a:xfrm>
              <a:off x="4734989" y="4949028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AFD7B6-A50D-4117-A036-1D03EEA7BCA6}"/>
                </a:ext>
              </a:extLst>
            </p:cNvPr>
            <p:cNvSpPr/>
            <p:nvPr/>
          </p:nvSpPr>
          <p:spPr>
            <a:xfrm>
              <a:off x="4734989" y="5146319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D1D2089-C9EA-4743-B04C-DBD9CFA1E202}"/>
                </a:ext>
              </a:extLst>
            </p:cNvPr>
            <p:cNvSpPr/>
            <p:nvPr/>
          </p:nvSpPr>
          <p:spPr>
            <a:xfrm>
              <a:off x="4742794" y="532350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9479537-64A1-4AFA-9A56-B151CBD99051}"/>
                </a:ext>
              </a:extLst>
            </p:cNvPr>
            <p:cNvSpPr/>
            <p:nvPr/>
          </p:nvSpPr>
          <p:spPr>
            <a:xfrm>
              <a:off x="4734989" y="570422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C56D06-AD42-4E56-B9FE-25B3224A7795}"/>
                </a:ext>
              </a:extLst>
            </p:cNvPr>
            <p:cNvSpPr txBox="1"/>
            <p:nvPr/>
          </p:nvSpPr>
          <p:spPr>
            <a:xfrm>
              <a:off x="5209916" y="5388798"/>
              <a:ext cx="242374" cy="364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C1D7F1-21EF-4FF2-A245-5E7E12C4BFBF}"/>
                </a:ext>
              </a:extLst>
            </p:cNvPr>
            <p:cNvCxnSpPr>
              <a:cxnSpLocks/>
              <a:endCxn id="60" idx="1"/>
            </p:cNvCxnSpPr>
            <p:nvPr/>
          </p:nvCxnSpPr>
          <p:spPr>
            <a:xfrm flipV="1">
              <a:off x="4394709" y="4784961"/>
              <a:ext cx="340280" cy="74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7F645E8-DAA0-4297-86B9-C8B5023F7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007227"/>
              <a:ext cx="309010" cy="824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AF256E-B4AD-4721-9999-F0716A2D48C6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 flipV="1">
              <a:off x="4401533" y="5169179"/>
              <a:ext cx="333456" cy="131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5BA09A-4416-40BE-BDBF-3780F5D2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376704"/>
              <a:ext cx="301205" cy="137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44E88E-07E6-4DE8-A056-F47EDBB672CC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 flipV="1">
              <a:off x="4433784" y="5727081"/>
              <a:ext cx="301205" cy="26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217214-7BCD-453B-AA70-0AF30E4928D8}"/>
                </a:ext>
              </a:extLst>
            </p:cNvPr>
            <p:cNvSpPr txBox="1"/>
            <p:nvPr/>
          </p:nvSpPr>
          <p:spPr>
            <a:xfrm>
              <a:off x="4584056" y="6068591"/>
              <a:ext cx="111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age&gt;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785E829-A2D8-4177-A38C-959DE6E527CD}"/>
              </a:ext>
            </a:extLst>
          </p:cNvPr>
          <p:cNvSpPr/>
          <p:nvPr/>
        </p:nvSpPr>
        <p:spPr>
          <a:xfrm>
            <a:off x="7166589" y="5876146"/>
            <a:ext cx="1760562" cy="814748"/>
          </a:xfrm>
          <a:prstGeom prst="wedgeRoundRectCallout">
            <a:avLst>
              <a:gd name="adj1" fmla="val -9907"/>
              <a:gd name="adj2" fmla="val -16022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matching data entries in fewer pages is better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ED2600E5-B050-4190-91B2-682F7BC5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91" y="1458222"/>
            <a:ext cx="3858430" cy="1372171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AVG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(E.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30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BETWEEN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300000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500000</a:t>
            </a:r>
          </a:p>
        </p:txBody>
      </p:sp>
      <p:pic>
        <p:nvPicPr>
          <p:cNvPr id="38" name="Picture 37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4750940C-26E1-4D4A-93BD-5ECD6C544E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79" y="2035227"/>
            <a:ext cx="1844634" cy="5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000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4F244BC-CCB8-486A-88C3-E56C7240DB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31" y="3065891"/>
            <a:ext cx="791975" cy="606761"/>
          </a:xfrm>
          <a:prstGeom prst="rect">
            <a:avLst/>
          </a:prstGeom>
        </p:spPr>
      </p:pic>
      <p:pic>
        <p:nvPicPr>
          <p:cNvPr id="36" name="Picture 21">
            <a:extLst>
              <a:ext uri="{FF2B5EF4-FFF2-40B4-BE49-F238E27FC236}">
                <a16:creationId xmlns:a16="http://schemas.microsoft.com/office/drawing/2014/main" id="{FAC7C02D-BD47-4A9F-B3AD-875161B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12" y="3803080"/>
            <a:ext cx="3515090" cy="26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33694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Composite Index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303035" y="1230530"/>
            <a:ext cx="8574609" cy="2209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100"/>
              </a:lnSpc>
              <a:spcAft>
                <a:spcPts val="400"/>
              </a:spcAft>
              <a:buNone/>
            </a:pPr>
            <a:r>
              <a:rPr lang="en-US" altLang="zh-TW" sz="3000" dirty="0">
                <a:latin typeface="Calibri" panose="020F0502020204030204" pitchFamily="34" charset="0"/>
                <a:ea typeface="PMingLiU" pitchFamily="18" charset="-120"/>
              </a:rPr>
              <a:t>To retrieve Emp records for: </a:t>
            </a:r>
          </a:p>
          <a:p>
            <a:pPr marL="341313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 </a:t>
            </a:r>
            <a:r>
              <a:rPr lang="en-US" altLang="zh-TW" sz="2800" i="1" dirty="0"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=30  AND  50,000&lt;</a:t>
            </a:r>
            <a:r>
              <a:rPr lang="en-US" altLang="zh-TW" sz="2800" i="1" dirty="0" err="1"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&lt;80,000 </a:t>
            </a:r>
          </a:p>
          <a:p>
            <a:pPr marL="800100" lvl="2" indent="-339725">
              <a:spcBef>
                <a:spcPct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Clustered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 much better than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sal,age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index!</a:t>
            </a:r>
          </a:p>
          <a:p>
            <a:pPr marL="800100" lvl="2" indent="-339725">
              <a:spcBef>
                <a:spcPct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b="1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Reason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:  The qualifying data entries are grouped together in &lt;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index, but not in &lt;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600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785E829-A2D8-4177-A38C-959DE6E527CD}"/>
              </a:ext>
            </a:extLst>
          </p:cNvPr>
          <p:cNvSpPr/>
          <p:nvPr/>
        </p:nvSpPr>
        <p:spPr>
          <a:xfrm>
            <a:off x="4136563" y="5503895"/>
            <a:ext cx="1744473" cy="1080052"/>
          </a:xfrm>
          <a:prstGeom prst="wedgeRoundRectCallout">
            <a:avLst>
              <a:gd name="adj1" fmla="val 110153"/>
              <a:gd name="adj2" fmla="val -74016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prstClr val="white"/>
                </a:solidFill>
                <a:latin typeface="Calibri" panose="020F0502020204030204"/>
              </a:rPr>
              <a:t>Choose an index with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matching data entries clustered in fewer pages</a:t>
            </a:r>
          </a:p>
        </p:txBody>
      </p:sp>
      <p:pic>
        <p:nvPicPr>
          <p:cNvPr id="38" name="Picture 37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4750940C-26E1-4D4A-93BD-5ECD6C544E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5" y="1642830"/>
            <a:ext cx="1882697" cy="552469"/>
          </a:xfrm>
          <a:prstGeom prst="rect">
            <a:avLst/>
          </a:prstGeom>
        </p:spPr>
      </p:pic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940266AB-983B-489C-97D1-2C879AC3A8E7}"/>
              </a:ext>
            </a:extLst>
          </p:cNvPr>
          <p:cNvSpPr/>
          <p:nvPr/>
        </p:nvSpPr>
        <p:spPr>
          <a:xfrm rot="20186138">
            <a:off x="213577" y="2078491"/>
            <a:ext cx="713379" cy="1507931"/>
          </a:xfrm>
          <a:prstGeom prst="curvedRightArrow">
            <a:avLst>
              <a:gd name="adj1" fmla="val 14356"/>
              <a:gd name="adj2" fmla="val 38826"/>
              <a:gd name="adj3" fmla="val 25000"/>
            </a:avLst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7A15AB-5D33-9611-A351-2435BE913DD5}"/>
              </a:ext>
            </a:extLst>
          </p:cNvPr>
          <p:cNvSpPr txBox="1">
            <a:spLocks noChangeArrowheads="1"/>
          </p:cNvSpPr>
          <p:nvPr/>
        </p:nvSpPr>
        <p:spPr>
          <a:xfrm>
            <a:off x="303035" y="3586753"/>
            <a:ext cx="6494253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altLang="zh-TW" sz="3000" dirty="0">
                <a:latin typeface="Calibri" panose="020F0502020204030204" pitchFamily="34" charset="0"/>
                <a:ea typeface="PMingLiU" pitchFamily="18" charset="-120"/>
              </a:rPr>
              <a:t>To retrieve Emp records for: </a:t>
            </a:r>
          </a:p>
          <a:p>
            <a:pPr marL="341313" lvl="1" inden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 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18&lt;</a:t>
            </a:r>
            <a:r>
              <a:rPr lang="en-US" altLang="zh-TW" sz="2600" i="1" dirty="0">
                <a:latin typeface="Calibri" panose="020F0502020204030204" pitchFamily="34" charset="0"/>
                <a:ea typeface="PMingLiU" pitchFamily="18" charset="-120"/>
              </a:rPr>
              <a:t>age&lt;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30  AND  50,000&lt;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&lt;80,000 </a:t>
            </a:r>
          </a:p>
          <a:p>
            <a:pPr marL="800100" lvl="2" indent="-339725"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Calibri" panose="020F0502020204030204" pitchFamily="34" charset="0"/>
                <a:ea typeface="PMingLiU" pitchFamily="18" charset="-120"/>
              </a:rPr>
              <a:t>&lt;</a:t>
            </a:r>
            <a:r>
              <a:rPr lang="en-US" altLang="zh-TW" sz="2400" i="1" dirty="0" err="1"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400" dirty="0">
                <a:latin typeface="Calibri" panose="020F0502020204030204" pitchFamily="34" charset="0"/>
                <a:ea typeface="PMingLiU" pitchFamily="18" charset="-120"/>
              </a:rPr>
              <a:t>&gt; index  or  &lt;</a:t>
            </a:r>
            <a:r>
              <a:rPr lang="en-US" altLang="zh-TW" sz="2400" i="1" dirty="0" err="1">
                <a:latin typeface="Calibri" panose="020F0502020204030204" pitchFamily="34" charset="0"/>
                <a:ea typeface="PMingLiU" pitchFamily="18" charset="-120"/>
              </a:rPr>
              <a:t>sal,age</a:t>
            </a:r>
            <a:r>
              <a:rPr lang="en-US" altLang="zh-TW" sz="2400" dirty="0">
                <a:latin typeface="Calibri" panose="020F0502020204030204" pitchFamily="34" charset="0"/>
                <a:ea typeface="PMingLiU" pitchFamily="18" charset="-120"/>
              </a:rPr>
              <a:t>&gt; index ?</a:t>
            </a:r>
          </a:p>
          <a:p>
            <a:pPr marL="800100" lvl="2" indent="-339725"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400" b="1" i="1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Less obvious !</a:t>
            </a:r>
          </a:p>
        </p:txBody>
      </p:sp>
    </p:spTree>
    <p:extLst>
      <p:ext uri="{BB962C8B-B14F-4D97-AF65-F5344CB8AC3E}">
        <p14:creationId xmlns:p14="http://schemas.microsoft.com/office/powerpoint/2010/main" val="31794825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E2A76E-FEF3-4DAF-BAB7-826F78FBAC28}"/>
              </a:ext>
            </a:extLst>
          </p:cNvPr>
          <p:cNvSpPr/>
          <p:nvPr/>
        </p:nvSpPr>
        <p:spPr>
          <a:xfrm>
            <a:off x="2284026" y="2043663"/>
            <a:ext cx="4578895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50" normalizeH="0" baseline="0" noProof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Index can be used to support index-only evaluation</a:t>
            </a:r>
          </a:p>
        </p:txBody>
      </p:sp>
      <p:pic>
        <p:nvPicPr>
          <p:cNvPr id="5" name="Picture 2" descr="C:\Users\Kien\AppData\Local\Microsoft\Windows\Temporary Internet Files\Content.IE5\JJVQ16B9\MC900436992[1].wmf">
            <a:extLst>
              <a:ext uri="{FF2B5EF4-FFF2-40B4-BE49-F238E27FC236}">
                <a16:creationId xmlns:a16="http://schemas.microsoft.com/office/drawing/2014/main" id="{6A6A03BC-2CA6-47E4-832E-2E1ACD74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70" y="4995473"/>
            <a:ext cx="19304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14">
            <a:extLst>
              <a:ext uri="{FF2B5EF4-FFF2-40B4-BE49-F238E27FC236}">
                <a16:creationId xmlns:a16="http://schemas.microsoft.com/office/drawing/2014/main" id="{DE50B1C7-5814-4B70-9EEE-12BB093ACE4B}"/>
              </a:ext>
            </a:extLst>
          </p:cNvPr>
          <p:cNvSpPr/>
          <p:nvPr/>
        </p:nvSpPr>
        <p:spPr>
          <a:xfrm>
            <a:off x="4018582" y="4311848"/>
            <a:ext cx="1676400" cy="762000"/>
          </a:xfrm>
          <a:prstGeom prst="cloudCallout">
            <a:avLst>
              <a:gd name="adj1" fmla="val 45350"/>
              <a:gd name="adj2" fmla="val 55354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0" anchor="ctr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Good to know DBMS internal</a:t>
            </a:r>
          </a:p>
        </p:txBody>
      </p:sp>
    </p:spTree>
    <p:extLst>
      <p:ext uri="{BB962C8B-B14F-4D97-AF65-F5344CB8AC3E}">
        <p14:creationId xmlns:p14="http://schemas.microsoft.com/office/powerpoint/2010/main" val="26529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Trade Off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3581400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n-US" altLang="zh-TW" sz="3600" dirty="0">
                <a:ea typeface="新細明體" pitchFamily="18" charset="-120"/>
              </a:rPr>
              <a:t>Before creating an index, must also consider the impact on updates in the workload!</a:t>
            </a:r>
            <a:endParaRPr lang="en-US" altLang="zh-TW" dirty="0">
              <a:ea typeface="新細明體" pitchFamily="18" charset="-120"/>
            </a:endParaRPr>
          </a:p>
          <a:p>
            <a:pPr lvl="1"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altLang="zh-TW" sz="3200" u="sng" dirty="0">
                <a:solidFill>
                  <a:srgbClr val="254061"/>
                </a:solidFill>
                <a:ea typeface="新細明體" pitchFamily="18" charset="-120"/>
              </a:rPr>
              <a:t>Trade-off</a:t>
            </a:r>
            <a:r>
              <a:rPr lang="en-US" altLang="zh-TW" sz="3200" dirty="0">
                <a:solidFill>
                  <a:srgbClr val="254061"/>
                </a:solidFill>
                <a:ea typeface="新細明體" pitchFamily="18" charset="-120"/>
              </a:rPr>
              <a:t>: </a:t>
            </a:r>
            <a:r>
              <a:rPr lang="en-US" altLang="zh-TW" sz="3200" dirty="0">
                <a:ea typeface="新細明體" pitchFamily="18" charset="-120"/>
              </a:rPr>
              <a:t>Indexes can make queries go faster, </a:t>
            </a:r>
            <a:r>
              <a:rPr lang="en-US" altLang="zh-TW" sz="3200" dirty="0">
                <a:solidFill>
                  <a:srgbClr val="7030A0"/>
                </a:solidFill>
                <a:ea typeface="新細明體" pitchFamily="18" charset="-120"/>
              </a:rPr>
              <a:t>updates slower</a:t>
            </a:r>
            <a:r>
              <a:rPr lang="en-US" altLang="zh-TW" sz="3200" dirty="0">
                <a:ea typeface="新細明體" pitchFamily="18" charset="-120"/>
              </a:rPr>
              <a:t>.  Require disk space, too.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038600" y="4804442"/>
            <a:ext cx="2514600" cy="1447800"/>
          </a:xfrm>
          <a:prstGeom prst="wedgeRoundRectCallout">
            <a:avLst>
              <a:gd name="adj1" fmla="val -46501"/>
              <a:gd name="adj2" fmla="val -8026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a table also needs to update its indexes</a:t>
            </a:r>
          </a:p>
        </p:txBody>
      </p:sp>
    </p:spTree>
    <p:extLst>
      <p:ext uri="{BB962C8B-B14F-4D97-AF65-F5344CB8AC3E}">
        <p14:creationId xmlns:p14="http://schemas.microsoft.com/office/powerpoint/2010/main" val="32277236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FC22007-6D68-4AE3-9845-EAC4BF90BCFD}"/>
              </a:ext>
            </a:extLst>
          </p:cNvPr>
          <p:cNvGrpSpPr/>
          <p:nvPr/>
        </p:nvGrpSpPr>
        <p:grpSpPr>
          <a:xfrm>
            <a:off x="390725" y="4572000"/>
            <a:ext cx="4467626" cy="1905000"/>
            <a:chOff x="390725" y="4572000"/>
            <a:chExt cx="4467626" cy="1905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9DFCD5-B480-4D28-ADFC-6678C21A54CF}"/>
                </a:ext>
              </a:extLst>
            </p:cNvPr>
            <p:cNvGrpSpPr/>
            <p:nvPr/>
          </p:nvGrpSpPr>
          <p:grpSpPr>
            <a:xfrm>
              <a:off x="390725" y="4572000"/>
              <a:ext cx="1919288" cy="1905000"/>
              <a:chOff x="290512" y="4495800"/>
              <a:chExt cx="1919288" cy="1905000"/>
            </a:xfrm>
          </p:grpSpPr>
          <p:pic>
            <p:nvPicPr>
              <p:cNvPr id="4096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12" y="4495800"/>
                <a:ext cx="1919288" cy="1385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1143000" y="5533346"/>
                <a:ext cx="990600" cy="228600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Callout 9"/>
              <p:cNvSpPr/>
              <p:nvPr/>
            </p:nvSpPr>
            <p:spPr>
              <a:xfrm>
                <a:off x="290512" y="5889526"/>
                <a:ext cx="1600200" cy="511274"/>
              </a:xfrm>
              <a:prstGeom prst="wedgeEllipseCallout">
                <a:avLst>
                  <a:gd name="adj1" fmla="val 23353"/>
                  <a:gd name="adj2" fmla="val -67408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0" fontAlgn="auto" latinLnBrk="0" hangingPunct="0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Employees older than 40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64C4ED-82F9-4CA2-9827-786FA963A592}"/>
                </a:ext>
              </a:extLst>
            </p:cNvPr>
            <p:cNvSpPr txBox="1"/>
            <p:nvPr/>
          </p:nvSpPr>
          <p:spPr>
            <a:xfrm>
              <a:off x="2490587" y="5310169"/>
              <a:ext cx="2367764" cy="86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SELECT    E.name</a:t>
              </a:r>
            </a:p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FROM      Employees E</a:t>
              </a:r>
            </a:p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WHERE    </a:t>
              </a:r>
              <a:r>
                <a:rPr lang="en-US" sz="1900" dirty="0" err="1">
                  <a:solidFill>
                    <a:srgbClr val="EE0000"/>
                  </a:solidFill>
                </a:rPr>
                <a:t>E.age</a:t>
              </a:r>
              <a:r>
                <a:rPr lang="en-US" sz="1900" dirty="0">
                  <a:solidFill>
                    <a:srgbClr val="EE0000"/>
                  </a:solidFill>
                </a:rPr>
                <a:t> &gt; 40</a:t>
              </a:r>
            </a:p>
          </p:txBody>
        </p:sp>
      </p:grpSp>
      <p:pic>
        <p:nvPicPr>
          <p:cNvPr id="11" name="Picture 10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980A5F4C-1B82-49C3-8F51-6E5D292A9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4" y="3377102"/>
            <a:ext cx="5244294" cy="552469"/>
          </a:xfrm>
          <a:prstGeom prst="rect">
            <a:avLst/>
          </a:prstGeom>
        </p:spPr>
      </p:pic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33" y="2793182"/>
            <a:ext cx="2031842" cy="208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6020"/>
            <a:ext cx="77724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Index Selection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6743700" cy="399201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altLang="zh-TW" sz="3000" dirty="0">
                <a:ea typeface="新細明體" pitchFamily="18" charset="-120"/>
              </a:rPr>
              <a:t>Attributes in WHERE clause are candidates for index keys.</a:t>
            </a:r>
          </a:p>
          <a:p>
            <a:pPr marL="457200" lvl="1" indent="-225425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TW" sz="2600" dirty="0">
                <a:ea typeface="新細明體" pitchFamily="18" charset="-120"/>
              </a:rPr>
              <a:t>Exact match condition suggests hash index.</a:t>
            </a:r>
          </a:p>
          <a:p>
            <a:pPr marL="457200" lvl="1" indent="-225425" eaLnBrk="1" hangingPunct="1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n-US" altLang="zh-TW" sz="2600" dirty="0">
                <a:ea typeface="新細明體" pitchFamily="18" charset="-120"/>
              </a:rPr>
              <a:t>		</a:t>
            </a:r>
            <a:r>
              <a:rPr lang="en-US" altLang="zh-TW" sz="1900" b="1" dirty="0">
                <a:solidFill>
                  <a:srgbClr val="002060"/>
                </a:solidFill>
                <a:ea typeface="新細明體" pitchFamily="18" charset="-120"/>
              </a:rPr>
              <a:t>SELECT	</a:t>
            </a:r>
            <a:r>
              <a:rPr lang="en-US" altLang="zh-TW" sz="1900" b="1" dirty="0" err="1">
                <a:solidFill>
                  <a:srgbClr val="002060"/>
                </a:solidFill>
                <a:ea typeface="新細明體" pitchFamily="18" charset="-120"/>
              </a:rPr>
              <a:t>E.dno</a:t>
            </a:r>
            <a:endParaRPr lang="en-US" altLang="zh-TW" sz="1900" b="1" dirty="0">
              <a:solidFill>
                <a:srgbClr val="002060"/>
              </a:solidFill>
              <a:ea typeface="新細明體" pitchFamily="18" charset="-120"/>
            </a:endParaRPr>
          </a:p>
          <a:p>
            <a:pPr marL="457200" lvl="1" indent="-225425" eaLnBrk="1" hangingPunct="1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n-US" altLang="zh-TW" sz="1900" b="1" dirty="0">
                <a:solidFill>
                  <a:srgbClr val="002060"/>
                </a:solidFill>
                <a:ea typeface="新細明體" pitchFamily="18" charset="-120"/>
              </a:rPr>
              <a:t>		FROM 	Employees E</a:t>
            </a:r>
          </a:p>
          <a:p>
            <a:pPr marL="457200" lvl="1" indent="-225425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zh-TW" sz="1900" dirty="0">
                <a:solidFill>
                  <a:srgbClr val="002060"/>
                </a:solidFill>
                <a:ea typeface="新細明體" pitchFamily="18" charset="-120"/>
              </a:rPr>
              <a:t>		</a:t>
            </a:r>
            <a:r>
              <a:rPr lang="en-US" altLang="zh-TW" sz="1900" b="1" dirty="0">
                <a:solidFill>
                  <a:srgbClr val="002060"/>
                </a:solidFill>
                <a:ea typeface="新細明體" pitchFamily="18" charset="-120"/>
              </a:rPr>
              <a:t>WHERE   </a:t>
            </a:r>
            <a:r>
              <a:rPr lang="en-US" altLang="zh-TW" sz="1900" b="1" dirty="0" err="1">
                <a:ea typeface="新細明體" pitchFamily="18" charset="-120"/>
              </a:rPr>
              <a:t>E.num</a:t>
            </a:r>
            <a:r>
              <a:rPr lang="en-US" altLang="zh-TW" sz="1900" b="1" dirty="0">
                <a:ea typeface="新細明體" pitchFamily="18" charset="-120"/>
              </a:rPr>
              <a:t> = 56842954</a:t>
            </a:r>
            <a:r>
              <a:rPr lang="en-US" altLang="zh-TW" sz="1900" dirty="0">
                <a:ea typeface="新細明體" pitchFamily="18" charset="-120"/>
              </a:rPr>
              <a:t>3</a:t>
            </a:r>
            <a:endParaRPr lang="en-US" altLang="zh-TW" sz="2600" dirty="0">
              <a:ea typeface="新細明體" pitchFamily="18" charset="-120"/>
            </a:endParaRPr>
          </a:p>
          <a:p>
            <a:pPr marL="457200" lvl="1" indent="-225425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TW" sz="2600" dirty="0">
                <a:ea typeface="新細明體" pitchFamily="18" charset="-120"/>
              </a:rPr>
              <a:t>Range query suggests tree index.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altLang="zh-TW" sz="2200" dirty="0">
                <a:ea typeface="新細明體" pitchFamily="18" charset="-120"/>
              </a:rPr>
              <a:t>Clustering is especially useful for range queries, also help equality queries if there are many matching data entries.</a:t>
            </a:r>
            <a:r>
              <a:rPr lang="en-US" altLang="zh-TW" sz="1900" dirty="0">
                <a:solidFill>
                  <a:srgbClr val="C00000"/>
                </a:solidFill>
                <a:ea typeface="新細明體" pitchFamily="18" charset="-120"/>
              </a:rPr>
              <a:t>	</a:t>
            </a:r>
            <a:endParaRPr lang="en-US" altLang="zh-TW" sz="2600" dirty="0">
              <a:solidFill>
                <a:srgbClr val="C00000"/>
              </a:solidFill>
              <a:ea typeface="新細明體" pitchFamily="18" charset="-12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8A61E4-C33C-4D0B-9CCB-6D89D706956C}"/>
              </a:ext>
            </a:extLst>
          </p:cNvPr>
          <p:cNvGrpSpPr/>
          <p:nvPr/>
        </p:nvGrpSpPr>
        <p:grpSpPr>
          <a:xfrm>
            <a:off x="5009750" y="5330930"/>
            <a:ext cx="3843738" cy="1069870"/>
            <a:chOff x="5009750" y="5330930"/>
            <a:chExt cx="3843738" cy="1069870"/>
          </a:xfrm>
        </p:grpSpPr>
        <p:sp>
          <p:nvSpPr>
            <p:cNvPr id="2" name="Oval Callout 1"/>
            <p:cNvSpPr/>
            <p:nvPr/>
          </p:nvSpPr>
          <p:spPr>
            <a:xfrm>
              <a:off x="7558088" y="5559552"/>
              <a:ext cx="1295400" cy="841248"/>
            </a:xfrm>
            <a:prstGeom prst="wedgeEllipseCallout">
              <a:avLst>
                <a:gd name="adj1" fmla="val -75861"/>
                <a:gd name="adj2" fmla="val 5163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Dept. 123 has many employees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50208B-27B0-4D11-A528-54B81E01B3F4}"/>
                </a:ext>
              </a:extLst>
            </p:cNvPr>
            <p:cNvSpPr txBox="1"/>
            <p:nvPr/>
          </p:nvSpPr>
          <p:spPr>
            <a:xfrm>
              <a:off x="5009750" y="5330930"/>
              <a:ext cx="2367764" cy="86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SELECT    E.name</a:t>
              </a:r>
            </a:p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FROM      Employees E</a:t>
              </a:r>
            </a:p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WHERE    </a:t>
              </a:r>
              <a:r>
                <a:rPr lang="en-US" sz="1900" dirty="0" err="1">
                  <a:solidFill>
                    <a:srgbClr val="EE0000"/>
                  </a:solidFill>
                </a:rPr>
                <a:t>E.dno</a:t>
              </a:r>
              <a:r>
                <a:rPr lang="en-US" sz="1900" dirty="0">
                  <a:solidFill>
                    <a:srgbClr val="EE0000"/>
                  </a:solidFill>
                </a:rPr>
                <a:t>=123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F5B1AF-09B7-D631-8AD7-FD7592AA2E75}"/>
              </a:ext>
            </a:extLst>
          </p:cNvPr>
          <p:cNvSpPr txBox="1"/>
          <p:nvPr/>
        </p:nvSpPr>
        <p:spPr>
          <a:xfrm>
            <a:off x="5315918" y="6192961"/>
            <a:ext cx="236776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Clustered hash index is also useful in this case</a:t>
            </a:r>
          </a:p>
        </p:txBody>
      </p:sp>
    </p:spTree>
    <p:extLst>
      <p:ext uri="{BB962C8B-B14F-4D97-AF65-F5344CB8AC3E}">
        <p14:creationId xmlns:p14="http://schemas.microsoft.com/office/powerpoint/2010/main" val="31436929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751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Alternative File Organizations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136642"/>
            <a:ext cx="7543800" cy="2819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altLang="zh-TW" sz="3000" dirty="0"/>
              <a:t>Many alternatives exist, </a:t>
            </a:r>
            <a:r>
              <a:rPr lang="en-US" altLang="zh-TW" sz="3000" i="1" dirty="0"/>
              <a:t>each ideal for some situations, and not so good in others:</a:t>
            </a:r>
          </a:p>
          <a:p>
            <a:pPr marL="514350" lvl="1" indent="-284163" eaLnBrk="1" hangingPunct="1">
              <a:lnSpc>
                <a:spcPct val="90000"/>
              </a:lnSpc>
              <a:spcAft>
                <a:spcPts val="800"/>
              </a:spcAft>
              <a:buSzPct val="75000"/>
            </a:pPr>
            <a:r>
              <a:rPr lang="en-US" altLang="zh-TW" sz="2600" u="sng" dirty="0">
                <a:solidFill>
                  <a:schemeClr val="accent2"/>
                </a:solidFill>
              </a:rPr>
              <a:t>Heap (random order) files</a:t>
            </a:r>
            <a:r>
              <a:rPr lang="en-US" altLang="zh-TW" sz="2600" dirty="0">
                <a:solidFill>
                  <a:schemeClr val="accent2"/>
                </a:solidFill>
              </a:rPr>
              <a:t>: </a:t>
            </a:r>
            <a:r>
              <a:rPr lang="en-US" altLang="zh-TW" sz="2600" i="1" dirty="0">
                <a:solidFill>
                  <a:schemeClr val="accent2"/>
                </a:solidFill>
              </a:rPr>
              <a:t> </a:t>
            </a:r>
            <a:r>
              <a:rPr lang="en-US" altLang="zh-TW" sz="2600" dirty="0"/>
              <a:t>Suitable when typical access is a file scan retrieving all records.</a:t>
            </a:r>
          </a:p>
          <a:p>
            <a:pPr marL="514350" lvl="1" indent="-284163" eaLnBrk="1" hangingPunct="1">
              <a:lnSpc>
                <a:spcPct val="90000"/>
              </a:lnSpc>
              <a:spcAft>
                <a:spcPts val="800"/>
              </a:spcAft>
              <a:buSzPct val="75000"/>
            </a:pPr>
            <a:r>
              <a:rPr lang="en-US" altLang="zh-TW" sz="2600" u="sng" dirty="0">
                <a:solidFill>
                  <a:schemeClr val="accent2"/>
                </a:solidFill>
              </a:rPr>
              <a:t>Sorted Files</a:t>
            </a:r>
            <a:r>
              <a:rPr lang="en-US" altLang="zh-TW" sz="2600" dirty="0">
                <a:solidFill>
                  <a:schemeClr val="accent2"/>
                </a:solidFill>
              </a:rPr>
              <a:t>:  </a:t>
            </a:r>
            <a:r>
              <a:rPr lang="en-US" altLang="zh-TW" sz="2600" dirty="0"/>
              <a:t>Best if records must be retrieved in some order, or only a `range’ of records is needed.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34262"/>
            <a:ext cx="1564640" cy="2888566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04800" y="4038600"/>
            <a:ext cx="6019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284163">
              <a:lnSpc>
                <a:spcPct val="90000"/>
              </a:lnSpc>
              <a:spcAft>
                <a:spcPts val="500"/>
              </a:spcAft>
              <a:buSzPct val="75000"/>
            </a:pPr>
            <a:r>
              <a:rPr lang="en-US" altLang="zh-TW" sz="2600" u="sng">
                <a:solidFill>
                  <a:schemeClr val="accent2"/>
                </a:solidFill>
              </a:rPr>
              <a:t>Indexes</a:t>
            </a:r>
            <a:r>
              <a:rPr lang="en-US" altLang="zh-TW" sz="2600">
                <a:solidFill>
                  <a:schemeClr val="accent2"/>
                </a:solidFill>
              </a:rPr>
              <a:t>:</a:t>
            </a:r>
            <a:r>
              <a:rPr lang="en-US" altLang="zh-TW" sz="2600"/>
              <a:t> Data structures to organize records via </a:t>
            </a:r>
            <a:r>
              <a:rPr lang="en-US" altLang="zh-TW" sz="2600" b="1"/>
              <a:t>trees</a:t>
            </a:r>
            <a:r>
              <a:rPr lang="en-US" altLang="zh-TW" sz="2600"/>
              <a:t> or </a:t>
            </a:r>
            <a:r>
              <a:rPr lang="en-US" altLang="zh-TW" sz="2600" b="1"/>
              <a:t>hashing</a:t>
            </a:r>
            <a:r>
              <a:rPr lang="en-US" altLang="zh-TW" sz="2600"/>
              <a:t>.  </a:t>
            </a:r>
          </a:p>
          <a:p>
            <a:pPr marL="684213" lvl="2">
              <a:lnSpc>
                <a:spcPct val="90000"/>
              </a:lnSpc>
              <a:spcAft>
                <a:spcPts val="500"/>
              </a:spcAft>
              <a:buSzPct val="75000"/>
            </a:pPr>
            <a:r>
              <a:rPr lang="en-US" altLang="zh-TW" sz="2200"/>
              <a:t>Like sorted files, they speed up searches for a subset of records, based on values in certain fields, e.g., $80,000 ≤ Salary ≤ $150,000</a:t>
            </a:r>
          </a:p>
          <a:p>
            <a:pPr marL="684213" lvl="2">
              <a:lnSpc>
                <a:spcPct val="90000"/>
              </a:lnSpc>
              <a:buSzPct val="75000"/>
            </a:pPr>
            <a:r>
              <a:rPr lang="en-US" altLang="zh-TW" sz="2200" b="1"/>
              <a:t>Updates are much faster </a:t>
            </a:r>
            <a:r>
              <a:rPr lang="en-US" altLang="zh-TW" sz="2200"/>
              <a:t>than in sorted files.</a:t>
            </a:r>
            <a:endParaRPr lang="en-US" altLang="zh-TW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2CE9CF-94BB-4185-92D1-D8B9D0E02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90999"/>
            <a:ext cx="1371600" cy="7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90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Is Index always helpful ?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46124" y="4023414"/>
            <a:ext cx="3165894" cy="257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1775" marR="0" lvl="0" algn="l" defTabSz="914400" rtl="0" eaLnBrk="0" fontAlgn="auto" latinLnBrk="0" hangingPunct="0">
              <a:lnSpc>
                <a:spcPts val="28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most employees are older than 30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 sequential scan of the relation would do almost as well, if not better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01750" y="1547812"/>
            <a:ext cx="2578100" cy="1290638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&gt;30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800600" y="1204463"/>
            <a:ext cx="3657600" cy="1600200"/>
          </a:xfrm>
          <a:prstGeom prst="wedgeRoundRectCallout">
            <a:avLst>
              <a:gd name="adj1" fmla="val -76883"/>
              <a:gd name="adj2" fmla="val 3630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tree index 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can be used to get qualifying tuples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BB200-099D-4674-9B09-1B23E481DBDF}"/>
              </a:ext>
            </a:extLst>
          </p:cNvPr>
          <p:cNvSpPr/>
          <p:nvPr/>
        </p:nvSpPr>
        <p:spPr>
          <a:xfrm>
            <a:off x="3943975" y="2530662"/>
            <a:ext cx="4151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Always Helpful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D171D5-0590-4DDB-AAFE-DBADCF920012}"/>
              </a:ext>
            </a:extLst>
          </p:cNvPr>
          <p:cNvGrpSpPr/>
          <p:nvPr/>
        </p:nvGrpSpPr>
        <p:grpSpPr>
          <a:xfrm>
            <a:off x="3835281" y="3793631"/>
            <a:ext cx="3545400" cy="2729151"/>
            <a:chOff x="1273175" y="4373847"/>
            <a:chExt cx="2895601" cy="2233852"/>
          </a:xfrm>
        </p:grpSpPr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85C3AAAF-3572-443B-9E34-B3B699A10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75" y="4373847"/>
              <a:ext cx="2895601" cy="223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488722" y="5387948"/>
              <a:ext cx="1255142" cy="457199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6544356" y="3689669"/>
            <a:ext cx="2080806" cy="1302872"/>
          </a:xfrm>
          <a:prstGeom prst="wedgeEllipseCallout">
            <a:avLst>
              <a:gd name="adj1" fmla="val -40307"/>
              <a:gd name="adj2" fmla="val 52283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Employees older than 30</a:t>
            </a:r>
          </a:p>
          <a:p>
            <a:pPr marL="0" marR="0" lvl="0" indent="0" algn="ctr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>
                <a:solidFill>
                  <a:prstClr val="white"/>
                </a:solidFill>
                <a:latin typeface="Calibri"/>
              </a:rPr>
              <a:t>Note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:  Many qualified tuples !!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F4370B-0E15-43B1-901D-C9CCD43E4BC4}"/>
              </a:ext>
            </a:extLst>
          </p:cNvPr>
          <p:cNvSpPr/>
          <p:nvPr/>
        </p:nvSpPr>
        <p:spPr>
          <a:xfrm>
            <a:off x="4498532" y="5865391"/>
            <a:ext cx="3147443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C46983-030D-4077-8C5D-8B229E756BA1}"/>
              </a:ext>
            </a:extLst>
          </p:cNvPr>
          <p:cNvGrpSpPr/>
          <p:nvPr/>
        </p:nvGrpSpPr>
        <p:grpSpPr>
          <a:xfrm>
            <a:off x="4575382" y="5966670"/>
            <a:ext cx="2777739" cy="280822"/>
            <a:chOff x="4575382" y="5966670"/>
            <a:chExt cx="2777739" cy="28082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4E82F3D4-A0E4-42E3-93B0-09A2CBD4B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382" y="5982669"/>
              <a:ext cx="264823" cy="264823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45ADD274-71EB-49B3-A087-3B2690269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380" y="5982666"/>
              <a:ext cx="264823" cy="264823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711BBBE5-5383-4481-B816-6CDC523A6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298" y="5972603"/>
              <a:ext cx="264823" cy="264823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9BE624BE-AE52-42F6-A86F-CFD9FCFCC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499" y="5982667"/>
              <a:ext cx="264823" cy="264823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E11512F2-BA4D-4E4C-B534-FEC4C77F7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14" y="5982668"/>
              <a:ext cx="264823" cy="264823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F99E3EDC-64AE-4E78-B43A-A63A5E1E5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95" y="5982666"/>
              <a:ext cx="264823" cy="264823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0B198AEB-E2DB-4C1C-B30C-29520C63F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12" y="5966670"/>
              <a:ext cx="264823" cy="264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4596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7C8A1A7-0B97-49B5-BCD3-27FA7EAD2B78}"/>
              </a:ext>
            </a:extLst>
          </p:cNvPr>
          <p:cNvGrpSpPr/>
          <p:nvPr/>
        </p:nvGrpSpPr>
        <p:grpSpPr>
          <a:xfrm>
            <a:off x="5068858" y="3976449"/>
            <a:ext cx="3545400" cy="2729151"/>
            <a:chOff x="1273175" y="4373847"/>
            <a:chExt cx="2895601" cy="2233852"/>
          </a:xfrm>
        </p:grpSpPr>
        <p:pic>
          <p:nvPicPr>
            <p:cNvPr id="38" name="Picture 21">
              <a:extLst>
                <a:ext uri="{FF2B5EF4-FFF2-40B4-BE49-F238E27FC236}">
                  <a16:creationId xmlns:a16="http://schemas.microsoft.com/office/drawing/2014/main" id="{6F559262-2B70-49FA-B4ED-B0BF58289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75" y="4373847"/>
              <a:ext cx="2895601" cy="223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ounded Rectangle 14">
              <a:extLst>
                <a:ext uri="{FF2B5EF4-FFF2-40B4-BE49-F238E27FC236}">
                  <a16:creationId xmlns:a16="http://schemas.microsoft.com/office/drawing/2014/main" id="{FA39CAA6-4858-4B8E-A759-19ED988B8E8E}"/>
                </a:ext>
              </a:extLst>
            </p:cNvPr>
            <p:cNvSpPr/>
            <p:nvPr/>
          </p:nvSpPr>
          <p:spPr>
            <a:xfrm>
              <a:off x="2488723" y="5387948"/>
              <a:ext cx="664392" cy="457199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Is Index always helpful ?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01750" y="1547812"/>
            <a:ext cx="2578100" cy="1290638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&gt;30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800600" y="1204463"/>
            <a:ext cx="3657600" cy="1600200"/>
          </a:xfrm>
          <a:prstGeom prst="wedgeRoundRectCallout">
            <a:avLst>
              <a:gd name="adj1" fmla="val -76883"/>
              <a:gd name="adj2" fmla="val 3630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tree index 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can be used to get qualifying tuples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BB200-099D-4674-9B09-1B23E481DBDF}"/>
              </a:ext>
            </a:extLst>
          </p:cNvPr>
          <p:cNvSpPr/>
          <p:nvPr/>
        </p:nvSpPr>
        <p:spPr>
          <a:xfrm>
            <a:off x="3943975" y="2530662"/>
            <a:ext cx="4151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Always Helpful ?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3DAE07F7-AF5B-40F0-B8CB-384B252E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05775"/>
            <a:ext cx="4740215" cy="236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3363" marR="0" lvl="1" indent="-233363" algn="l" defTabSz="914400" rtl="0" eaLnBrk="0" fontAlgn="auto" latinLnBrk="0" hangingPunct="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Unclustered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 Performing one I/O per qualifying tuple could be more expensive than a sequential scan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F761BAF-0192-4C05-BBE4-203E66FD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90942"/>
            <a:ext cx="6481313" cy="39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1775" marR="0" lvl="0" algn="l" defTabSz="914400" rtl="0" eaLnBrk="0" fontAlgn="auto" latinLnBrk="0" hangingPunct="0">
              <a:lnSpc>
                <a:spcPts val="28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if only 10% are older than 30?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Oval Callout 13">
            <a:extLst>
              <a:ext uri="{FF2B5EF4-FFF2-40B4-BE49-F238E27FC236}">
                <a16:creationId xmlns:a16="http://schemas.microsoft.com/office/drawing/2014/main" id="{47020E50-9BB3-4C36-8546-2A1736C7FB22}"/>
              </a:ext>
            </a:extLst>
          </p:cNvPr>
          <p:cNvSpPr/>
          <p:nvPr/>
        </p:nvSpPr>
        <p:spPr>
          <a:xfrm>
            <a:off x="5032316" y="4107746"/>
            <a:ext cx="1199351" cy="922083"/>
          </a:xfrm>
          <a:prstGeom prst="wedgeEllipseCallout">
            <a:avLst>
              <a:gd name="adj1" fmla="val 79728"/>
              <a:gd name="adj2" fmla="val 754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prstClr val="white"/>
                </a:solidFill>
                <a:latin typeface="Calibri"/>
              </a:rPr>
              <a:t>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lder than 30: </a:t>
            </a:r>
          </a:p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Only 10% qualify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BC042B-AD3D-40FF-A115-D899A060FC60}"/>
              </a:ext>
            </a:extLst>
          </p:cNvPr>
          <p:cNvSpPr/>
          <p:nvPr/>
        </p:nvSpPr>
        <p:spPr>
          <a:xfrm>
            <a:off x="5758676" y="6049778"/>
            <a:ext cx="3117912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65C886-1933-41B3-BA1A-F81F1F59119E}"/>
              </a:ext>
            </a:extLst>
          </p:cNvPr>
          <p:cNvGrpSpPr/>
          <p:nvPr/>
        </p:nvGrpSpPr>
        <p:grpSpPr>
          <a:xfrm>
            <a:off x="5793481" y="6155679"/>
            <a:ext cx="2781622" cy="297599"/>
            <a:chOff x="5793481" y="6155679"/>
            <a:chExt cx="2781622" cy="297599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6A6D22A9-2511-4CB4-9F02-E46DE5820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481" y="6171652"/>
              <a:ext cx="272830" cy="272830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E422A7EE-A9C4-4201-B4B6-73D5F3B4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519" y="6155679"/>
              <a:ext cx="272830" cy="272830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159070CB-D4D5-46C8-9C52-78FDCA3A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273" y="6155679"/>
              <a:ext cx="272830" cy="272830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B59233DD-4D6B-4549-B7F8-61C14CAA3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814" y="6180448"/>
              <a:ext cx="272830" cy="272830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DBE1CA2A-AF02-4018-BC35-A7DAB8087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07" y="6155679"/>
              <a:ext cx="272830" cy="272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9961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Is Index always helpful ?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01750" y="1547812"/>
            <a:ext cx="2578100" cy="1290638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&gt;30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800600" y="1204463"/>
            <a:ext cx="3657600" cy="1600200"/>
          </a:xfrm>
          <a:prstGeom prst="wedgeRoundRectCallout">
            <a:avLst>
              <a:gd name="adj1" fmla="val -76883"/>
              <a:gd name="adj2" fmla="val 3630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tree index 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can be used to get qualifying tuples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BB200-099D-4674-9B09-1B23E481DBDF}"/>
              </a:ext>
            </a:extLst>
          </p:cNvPr>
          <p:cNvSpPr/>
          <p:nvPr/>
        </p:nvSpPr>
        <p:spPr>
          <a:xfrm>
            <a:off x="3943975" y="2530662"/>
            <a:ext cx="4151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Always Helpful ?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3DAE07F7-AF5B-40F0-B8CB-384B252E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05775"/>
            <a:ext cx="4740215" cy="236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3363" marR="0" lvl="1" indent="-233363" algn="l" defTabSz="914400" rtl="0" eaLnBrk="0" fontAlgn="auto" latinLnBrk="0" hangingPunct="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Unclustered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 Performing one I/O per qualifying tuple could be more expensive than a sequential scan</a:t>
            </a:r>
          </a:p>
          <a:p>
            <a:pPr marL="233363" marR="0" lvl="1" indent="-233363" algn="l" defTabSz="914400" rtl="0" eaLnBrk="0" fontAlgn="auto" latinLnBrk="0" hangingPunct="0">
              <a:lnSpc>
                <a:spcPts val="27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Clustered index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 This is a good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option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F761BAF-0192-4C05-BBE4-203E66FD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90942"/>
            <a:ext cx="6481313" cy="39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1775" marR="0" lvl="0" algn="l" defTabSz="914400" rtl="0" eaLnBrk="0" fontAlgn="auto" latinLnBrk="0" hangingPunct="0">
              <a:lnSpc>
                <a:spcPts val="28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if only 10% are older than 30?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F3A116-5932-47EF-99EA-3A0321626DF6}"/>
              </a:ext>
            </a:extLst>
          </p:cNvPr>
          <p:cNvGrpSpPr/>
          <p:nvPr/>
        </p:nvGrpSpPr>
        <p:grpSpPr>
          <a:xfrm>
            <a:off x="5032316" y="3976449"/>
            <a:ext cx="3581942" cy="2729151"/>
            <a:chOff x="5032316" y="3976449"/>
            <a:chExt cx="3581942" cy="2729151"/>
          </a:xfrm>
        </p:grpSpPr>
        <p:pic>
          <p:nvPicPr>
            <p:cNvPr id="38" name="Picture 21">
              <a:extLst>
                <a:ext uri="{FF2B5EF4-FFF2-40B4-BE49-F238E27FC236}">
                  <a16:creationId xmlns:a16="http://schemas.microsoft.com/office/drawing/2014/main" id="{6F559262-2B70-49FA-B4ED-B0BF58289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858" y="3976449"/>
              <a:ext cx="3545400" cy="272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Callout 13">
              <a:extLst>
                <a:ext uri="{FF2B5EF4-FFF2-40B4-BE49-F238E27FC236}">
                  <a16:creationId xmlns:a16="http://schemas.microsoft.com/office/drawing/2014/main" id="{47020E50-9BB3-4C36-8546-2A1736C7FB22}"/>
                </a:ext>
              </a:extLst>
            </p:cNvPr>
            <p:cNvSpPr/>
            <p:nvPr/>
          </p:nvSpPr>
          <p:spPr>
            <a:xfrm>
              <a:off x="5032316" y="4107746"/>
              <a:ext cx="1199351" cy="922083"/>
            </a:xfrm>
            <a:prstGeom prst="wedgeEllipseCallout">
              <a:avLst>
                <a:gd name="adj1" fmla="val 79728"/>
                <a:gd name="adj2" fmla="val 75496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noProof="0" dirty="0">
                  <a:solidFill>
                    <a:prstClr val="white"/>
                  </a:solidFill>
                  <a:latin typeface="Calibri"/>
                </a:rPr>
                <a:t>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lder than 30: </a:t>
              </a:r>
            </a:p>
            <a:p>
              <a:pPr marL="0" marR="0" lvl="0" indent="0" algn="ctr" defTabSz="914400" rtl="0" eaLnBrk="0" fontAlgn="auto" latinLnBrk="0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Only 10% qualify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65C886-1933-41B3-BA1A-F81F1F59119E}"/>
                </a:ext>
              </a:extLst>
            </p:cNvPr>
            <p:cNvGrpSpPr/>
            <p:nvPr/>
          </p:nvGrpSpPr>
          <p:grpSpPr>
            <a:xfrm>
              <a:off x="6654519" y="6155679"/>
              <a:ext cx="695125" cy="297599"/>
              <a:chOff x="6654519" y="6155679"/>
              <a:chExt cx="695125" cy="297599"/>
            </a:xfrm>
          </p:grpSpPr>
          <p:pic>
            <p:nvPicPr>
              <p:cNvPr id="41" name="Picture 4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422A7EE-A9C4-4201-B4B6-73D5F3B4F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4519" y="6155679"/>
                <a:ext cx="272830" cy="272830"/>
              </a:xfrm>
              <a:prstGeom prst="rect">
                <a:avLst/>
              </a:prstGeom>
            </p:spPr>
          </p:pic>
          <p:pic>
            <p:nvPicPr>
              <p:cNvPr id="43" name="Picture 4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59233DD-4D6B-4549-B7F8-61C14CAA3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814" y="6180448"/>
                <a:ext cx="272830" cy="272830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5C8A8D3-C1E7-4EB3-9C99-3F9AD7323CC3}"/>
                </a:ext>
              </a:extLst>
            </p:cNvPr>
            <p:cNvSpPr/>
            <p:nvPr/>
          </p:nvSpPr>
          <p:spPr>
            <a:xfrm>
              <a:off x="5823433" y="5624513"/>
              <a:ext cx="2779591" cy="49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14">
              <a:extLst>
                <a:ext uri="{FF2B5EF4-FFF2-40B4-BE49-F238E27FC236}">
                  <a16:creationId xmlns:a16="http://schemas.microsoft.com/office/drawing/2014/main" id="{FA39CAA6-4858-4B8E-A759-19ED988B8E8E}"/>
                </a:ext>
              </a:extLst>
            </p:cNvPr>
            <p:cNvSpPr/>
            <p:nvPr/>
          </p:nvSpPr>
          <p:spPr>
            <a:xfrm>
              <a:off x="6557186" y="5215401"/>
              <a:ext cx="813488" cy="558571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FD93F3-9396-4069-A738-6CFF24E950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4519" y="5620065"/>
              <a:ext cx="60606" cy="495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536C665-857C-43AE-9F00-5D17185A0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8463" y="5620065"/>
              <a:ext cx="42862" cy="495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BD55534-AD31-4291-B263-868585B87E61}"/>
                </a:ext>
              </a:extLst>
            </p:cNvPr>
            <p:cNvCxnSpPr/>
            <p:nvPr/>
          </p:nvCxnSpPr>
          <p:spPr>
            <a:xfrm flipH="1">
              <a:off x="6824663" y="5620065"/>
              <a:ext cx="52387" cy="495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3BE8E48-3B3B-40CA-8786-FBB3B0E181FE}"/>
                </a:ext>
              </a:extLst>
            </p:cNvPr>
            <p:cNvCxnSpPr>
              <a:cxnSpLocks/>
            </p:cNvCxnSpPr>
            <p:nvPr/>
          </p:nvCxnSpPr>
          <p:spPr>
            <a:xfrm>
              <a:off x="6948488" y="5619750"/>
              <a:ext cx="128326" cy="495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3648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22897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新細明體" pitchFamily="18" charset="-120"/>
              </a:rPr>
              <a:t>Clustered vs </a:t>
            </a:r>
            <a:r>
              <a:rPr lang="en-US" altLang="zh-TW" sz="4800" b="1" dirty="0" err="1">
                <a:solidFill>
                  <a:srgbClr val="7030A0"/>
                </a:solidFill>
                <a:ea typeface="新細明體" pitchFamily="18" charset="-120"/>
              </a:rPr>
              <a:t>Unclustered</a:t>
            </a:r>
            <a:endParaRPr lang="en-US" altLang="zh-TW" sz="4800" b="1" dirty="0">
              <a:solidFill>
                <a:srgbClr val="7030A0"/>
              </a:solidFill>
              <a:ea typeface="新細明體" pitchFamily="18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8223" y="990898"/>
            <a:ext cx="3602038" cy="1750218"/>
            <a:chOff x="578223" y="990898"/>
            <a:chExt cx="3602038" cy="1750218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578223" y="1450479"/>
              <a:ext cx="3602038" cy="1290637"/>
            </a:xfrm>
            <a:prstGeom prst="rect">
              <a:avLst/>
            </a:prstGeom>
            <a:solidFill>
              <a:srgbClr val="93C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 E.dno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 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Emp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E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E.hobby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=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Stamps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352800" y="990898"/>
              <a:ext cx="53732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50" normalizeH="0" baseline="0" noProof="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3E7598-7D73-4887-BADA-5F0E438E699A}"/>
              </a:ext>
            </a:extLst>
          </p:cNvPr>
          <p:cNvGrpSpPr/>
          <p:nvPr/>
        </p:nvGrpSpPr>
        <p:grpSpPr>
          <a:xfrm>
            <a:off x="4801018" y="990898"/>
            <a:ext cx="3751310" cy="5039361"/>
            <a:chOff x="4801018" y="990898"/>
            <a:chExt cx="3751310" cy="5039361"/>
          </a:xfrm>
        </p:grpSpPr>
        <p:grpSp>
          <p:nvGrpSpPr>
            <p:cNvPr id="7" name="Group 6"/>
            <p:cNvGrpSpPr/>
            <p:nvPr/>
          </p:nvGrpSpPr>
          <p:grpSpPr>
            <a:xfrm>
              <a:off x="4801018" y="990898"/>
              <a:ext cx="3694113" cy="1752302"/>
              <a:chOff x="4801018" y="990898"/>
              <a:chExt cx="3694113" cy="1752302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4801018" y="1452563"/>
                <a:ext cx="3694113" cy="1290637"/>
              </a:xfrm>
              <a:prstGeom prst="rect">
                <a:avLst/>
              </a:prstGeom>
              <a:solidFill>
                <a:srgbClr val="93C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SELECT  E.dno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FROM   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Emp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E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WHERE  E.eid=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328169455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548936" y="990898"/>
                <a:ext cx="537328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50" normalizeH="0" baseline="0" noProof="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4" name="Rounded Rectangular Callout 3"/>
            <p:cNvSpPr/>
            <p:nvPr/>
          </p:nvSpPr>
          <p:spPr>
            <a:xfrm>
              <a:off x="4801018" y="3585882"/>
              <a:ext cx="3751310" cy="2444377"/>
            </a:xfrm>
            <a:prstGeom prst="wedgeRoundRectCallout">
              <a:avLst>
                <a:gd name="adj1" fmla="val -7291"/>
                <a:gd name="adj2" fmla="val -87644"/>
                <a:gd name="adj3" fmla="val 166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/>
            <p:cNvSpPr txBox="1">
              <a:spLocks noChangeArrowheads="1"/>
            </p:cNvSpPr>
            <p:nvPr/>
          </p:nvSpPr>
          <p:spPr bwMode="auto">
            <a:xfrm>
              <a:off x="5115658" y="3845733"/>
              <a:ext cx="3379473" cy="192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An </a:t>
              </a:r>
              <a:r>
                <a:rPr kumimoji="0" lang="en-US" altLang="zh-TW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unclustered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 index on </a:t>
              </a:r>
              <a:r>
                <a:rPr kumimoji="0" lang="en-US" altLang="zh-TW" b="0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E.eid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  is good enough for this query since no two employees have the same </a:t>
              </a:r>
              <a:r>
                <a:rPr kumimoji="0" lang="en-US" altLang="zh-TW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E.eid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.</a:t>
              </a:r>
            </a:p>
          </p:txBody>
        </p:sp>
      </p:grpSp>
      <p:sp>
        <p:nvSpPr>
          <p:cNvPr id="3" name="Oval Callout 2"/>
          <p:cNvSpPr/>
          <p:nvPr/>
        </p:nvSpPr>
        <p:spPr>
          <a:xfrm>
            <a:off x="6369800" y="5878473"/>
            <a:ext cx="1447800" cy="688848"/>
          </a:xfrm>
          <a:prstGeom prst="wedgeEllipseCallout">
            <a:avLst>
              <a:gd name="adj1" fmla="val -43053"/>
              <a:gd name="adj2" fmla="val -6408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key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03587" y="3588744"/>
            <a:ext cx="3751310" cy="2444377"/>
          </a:xfrm>
          <a:prstGeom prst="wedgeRoundRectCallout">
            <a:avLst>
              <a:gd name="adj1" fmla="val -7291"/>
              <a:gd name="adj2" fmla="val -8764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666376" y="3761254"/>
            <a:ext cx="3618064" cy="23780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2500"/>
              </a:lnSpc>
              <a:spcAft>
                <a:spcPts val="60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If </a:t>
            </a:r>
            <a:r>
              <a:rPr lang="en-US" altLang="zh-TW" sz="2600" b="1" dirty="0">
                <a:solidFill>
                  <a:schemeClr val="bg1"/>
                </a:solidFill>
                <a:ea typeface="新細明體" pitchFamily="18" charset="-120"/>
              </a:rPr>
              <a:t>many</a:t>
            </a: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 employees collect stamps, a </a:t>
            </a:r>
            <a:r>
              <a:rPr lang="en-US" altLang="zh-TW" sz="2400" u="sng" dirty="0">
                <a:solidFill>
                  <a:schemeClr val="bg1"/>
                </a:solidFill>
                <a:ea typeface="新細明體" pitchFamily="18" charset="-120"/>
              </a:rPr>
              <a:t>clustered</a:t>
            </a: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 index on </a:t>
            </a:r>
            <a:r>
              <a:rPr lang="en-US" altLang="zh-TW" sz="2400" i="1" dirty="0" err="1">
                <a:solidFill>
                  <a:schemeClr val="bg1"/>
                </a:solidFill>
                <a:ea typeface="新細明體" pitchFamily="18" charset="-120"/>
              </a:rPr>
              <a:t>E.hobby</a:t>
            </a: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 is helpful  </a:t>
            </a:r>
          </a:p>
          <a:p>
            <a:pPr marL="457200" lvl="1" indent="0" eaLnBrk="1" hangingPunct="1">
              <a:lnSpc>
                <a:spcPts val="2500"/>
              </a:lnSpc>
              <a:spcBef>
                <a:spcPts val="300"/>
              </a:spcBef>
              <a:spcAft>
                <a:spcPts val="1200"/>
              </a:spcAft>
              <a:buSzPct val="75000"/>
              <a:buNone/>
            </a:pP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If this query is important, we should consider this index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7C9D74-3F39-4FD5-BCBA-5B98D9E0839B}"/>
              </a:ext>
            </a:extLst>
          </p:cNvPr>
          <p:cNvGrpSpPr/>
          <p:nvPr/>
        </p:nvGrpSpPr>
        <p:grpSpPr>
          <a:xfrm>
            <a:off x="474044" y="2820278"/>
            <a:ext cx="1043259" cy="862311"/>
            <a:chOff x="474044" y="2820278"/>
            <a:chExt cx="1043259" cy="862311"/>
          </a:xfrm>
        </p:grpSpPr>
        <p:sp>
          <p:nvSpPr>
            <p:cNvPr id="18" name="Oval Callout 2">
              <a:extLst>
                <a:ext uri="{FF2B5EF4-FFF2-40B4-BE49-F238E27FC236}">
                  <a16:creationId xmlns:a16="http://schemas.microsoft.com/office/drawing/2014/main" id="{0966BCBD-FC03-4DE2-95CD-3A72B397EE7D}"/>
                </a:ext>
              </a:extLst>
            </p:cNvPr>
            <p:cNvSpPr/>
            <p:nvPr/>
          </p:nvSpPr>
          <p:spPr>
            <a:xfrm>
              <a:off x="474044" y="2820278"/>
              <a:ext cx="1043259" cy="862311"/>
            </a:xfrm>
            <a:prstGeom prst="wedgeEllipseCallout">
              <a:avLst>
                <a:gd name="adj1" fmla="val 22488"/>
                <a:gd name="adj2" fmla="val 6496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glass, drawing&#10;&#10;Description automatically generated">
              <a:extLst>
                <a:ext uri="{FF2B5EF4-FFF2-40B4-BE49-F238E27FC236}">
                  <a16:creationId xmlns:a16="http://schemas.microsoft.com/office/drawing/2014/main" id="{1363D714-C346-4B86-8382-5B6B9DF81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2277" flipH="1">
              <a:off x="978398" y="2915771"/>
              <a:ext cx="139444" cy="683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9023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8917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07307"/>
            <a:ext cx="87630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sz="4200" dirty="0" err="1">
                <a:ea typeface="PMingLiU" pitchFamily="18" charset="-120"/>
              </a:rPr>
              <a:t>Unclustered</a:t>
            </a:r>
            <a:r>
              <a:rPr lang="en-US" altLang="zh-TW" sz="4200" dirty="0">
                <a:ea typeface="PMingLiU" pitchFamily="18" charset="-120"/>
              </a:rPr>
              <a:t> Index Does not Help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886325" y="1757330"/>
            <a:ext cx="3724275" cy="1690688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E.dno,  COUNT (*)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GROUP BY E.dno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8201" y="1429611"/>
            <a:ext cx="3831210" cy="2208998"/>
          </a:xfrm>
          <a:prstGeom prst="wedgeRoundRectCallout">
            <a:avLst>
              <a:gd name="adj1" fmla="val 62913"/>
              <a:gd name="adj2" fmla="val 11332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112713" marR="0" lvl="1" indent="0" algn="l" defTabSz="9144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12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unclustered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 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be costly</a:t>
            </a:r>
          </a:p>
          <a:p>
            <a:pPr marL="401638" marR="0" lvl="1" indent="-288925" algn="l" defTabSz="9144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Retrieving tuples with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&gt; 25 is expensive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8919C3-A96B-4211-BD54-01663425AA6D}"/>
              </a:ext>
            </a:extLst>
          </p:cNvPr>
          <p:cNvGrpSpPr/>
          <p:nvPr/>
        </p:nvGrpSpPr>
        <p:grpSpPr>
          <a:xfrm>
            <a:off x="2743200" y="3821998"/>
            <a:ext cx="5940177" cy="2740633"/>
            <a:chOff x="2743200" y="3821998"/>
            <a:chExt cx="5940177" cy="2740633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743200" y="3821998"/>
              <a:ext cx="4684634" cy="2740633"/>
              <a:chOff x="3226668" y="3938628"/>
              <a:chExt cx="4227757" cy="2438400"/>
            </a:xfrm>
          </p:grpSpPr>
          <p:grpSp>
            <p:nvGrpSpPr>
              <p:cNvPr id="102410" name="Group 11"/>
              <p:cNvGrpSpPr>
                <a:grpSpLocks/>
              </p:cNvGrpSpPr>
              <p:nvPr/>
            </p:nvGrpSpPr>
            <p:grpSpPr bwMode="auto">
              <a:xfrm>
                <a:off x="3226668" y="3938628"/>
                <a:ext cx="3206044" cy="2438400"/>
                <a:chOff x="5257800" y="4038600"/>
                <a:chExt cx="3206044" cy="2438400"/>
              </a:xfrm>
            </p:grpSpPr>
            <p:pic>
              <p:nvPicPr>
                <p:cNvPr id="102415" name="Picture 2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7800" y="4038600"/>
                  <a:ext cx="3206044" cy="2438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Oval Callout 10"/>
                <p:cNvSpPr/>
                <p:nvPr/>
              </p:nvSpPr>
              <p:spPr>
                <a:xfrm>
                  <a:off x="5257800" y="4148425"/>
                  <a:ext cx="1136511" cy="688848"/>
                </a:xfrm>
                <a:prstGeom prst="wedgeEllipseCallout">
                  <a:avLst>
                    <a:gd name="adj1" fmla="val 83881"/>
                    <a:gd name="adj2" fmla="val 23340"/>
                  </a:avLst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TW" sz="1800" dirty="0">
                      <a:solidFill>
                        <a:srgbClr val="FFFFFF"/>
                      </a:solidFill>
                      <a:latin typeface="Calibri" pitchFamily="34" charset="0"/>
                    </a:rPr>
                    <a:t>Index o</a:t>
                  </a:r>
                  <a:r>
                    <a:rPr kumimoji="1" lang="en-US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n age</a:t>
                  </a:r>
                  <a:endPara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endParaRPr>
                </a:p>
              </p:txBody>
            </p:sp>
          </p:grpSp>
          <p:sp>
            <p:nvSpPr>
              <p:cNvPr id="102411" name="Rounded Rectangle 3"/>
              <p:cNvSpPr>
                <a:spLocks noChangeArrowheads="1"/>
              </p:cNvSpPr>
              <p:nvPr/>
            </p:nvSpPr>
            <p:spPr bwMode="auto">
              <a:xfrm>
                <a:off x="4709421" y="5028874"/>
                <a:ext cx="1309294" cy="435278"/>
              </a:xfrm>
              <a:prstGeom prst="roundRect">
                <a:avLst>
                  <a:gd name="adj" fmla="val 16667"/>
                </a:avLst>
              </a:prstGeom>
              <a:noFill/>
              <a:ln w="12700" algn="ctr">
                <a:solidFill>
                  <a:srgbClr val="7030A0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5956106" y="4190336"/>
                <a:ext cx="1498319" cy="688848"/>
              </a:xfrm>
              <a:prstGeom prst="wedgeRoundRectCallout">
                <a:avLst>
                  <a:gd name="adj1" fmla="val -49963"/>
                  <a:gd name="adj2" fmla="val 87547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t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Data entries for age&gt;25</a:t>
                </a:r>
              </a:p>
            </p:txBody>
          </p:sp>
        </p:grpSp>
        <p:sp>
          <p:nvSpPr>
            <p:cNvPr id="22" name="Rounded Rectangular Callout 4">
              <a:extLst>
                <a:ext uri="{FF2B5EF4-FFF2-40B4-BE49-F238E27FC236}">
                  <a16:creationId xmlns:a16="http://schemas.microsoft.com/office/drawing/2014/main" id="{938DF768-7181-4C96-B347-56AFE3A38A66}"/>
                </a:ext>
              </a:extLst>
            </p:cNvPr>
            <p:cNvSpPr/>
            <p:nvPr/>
          </p:nvSpPr>
          <p:spPr bwMode="auto">
            <a:xfrm>
              <a:off x="6521163" y="5500394"/>
              <a:ext cx="2162214" cy="774229"/>
            </a:xfrm>
            <a:prstGeom prst="wedgeRoundRectCallout">
              <a:avLst>
                <a:gd name="adj1" fmla="val -61394"/>
                <a:gd name="adj2" fmla="val 36294"/>
                <a:gd name="adj3" fmla="val 16667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tIns="0" bIns="54864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 many tuples qualified !!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1392C6-1B1F-4C1A-AE59-7AE7F1E20C5B}"/>
              </a:ext>
            </a:extLst>
          </p:cNvPr>
          <p:cNvGrpSpPr/>
          <p:nvPr/>
        </p:nvGrpSpPr>
        <p:grpSpPr>
          <a:xfrm>
            <a:off x="3505708" y="6009800"/>
            <a:ext cx="2777739" cy="280822"/>
            <a:chOff x="4575382" y="5966670"/>
            <a:chExt cx="2777739" cy="280822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B5F9329-7143-4CC7-9403-0C9E0481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382" y="5982669"/>
              <a:ext cx="264823" cy="264823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F6016C21-0440-46B5-9FA7-E9740FF1D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380" y="5982666"/>
              <a:ext cx="264823" cy="264823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D70F1ECE-81EF-454F-91EB-D3A07F328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298" y="5972603"/>
              <a:ext cx="264823" cy="264823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6BF8E4B6-47FA-4D28-98F2-E8386E64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499" y="5982667"/>
              <a:ext cx="264823" cy="264823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D7925BFF-E4D2-4753-A1BC-15D4F708F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14" y="5982668"/>
              <a:ext cx="264823" cy="264823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C249DB9F-CDC2-403F-A673-47A998A10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95" y="5982666"/>
              <a:ext cx="264823" cy="264823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A92F4603-7006-44BA-877D-64EDB47B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12" y="5966670"/>
              <a:ext cx="264823" cy="264823"/>
            </a:xfrm>
            <a:prstGeom prst="rect">
              <a:avLst/>
            </a:prstGeom>
          </p:spPr>
        </p:pic>
      </p:grpSp>
      <p:sp>
        <p:nvSpPr>
          <p:cNvPr id="13" name="Rounded Rectangular Callout 12"/>
          <p:cNvSpPr/>
          <p:nvPr/>
        </p:nvSpPr>
        <p:spPr bwMode="auto">
          <a:xfrm>
            <a:off x="685800" y="5536607"/>
            <a:ext cx="2239261" cy="982578"/>
          </a:xfrm>
          <a:prstGeom prst="wedgeRoundRectCallout">
            <a:avLst>
              <a:gd name="adj1" fmla="val 73630"/>
              <a:gd name="adj2" fmla="val 14173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Essentially all these data pages are relevant</a:t>
            </a:r>
          </a:p>
        </p:txBody>
      </p:sp>
    </p:spTree>
    <p:extLst>
      <p:ext uri="{BB962C8B-B14F-4D97-AF65-F5344CB8AC3E}">
        <p14:creationId xmlns:p14="http://schemas.microsoft.com/office/powerpoint/2010/main" val="33360744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6350"/>
            <a:ext cx="7924800" cy="12890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PMingLiU" pitchFamily="18" charset="-120"/>
              </a:rPr>
              <a:t> This Clustered Index Helps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963064" y="2277514"/>
            <a:ext cx="3724275" cy="1690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E.dno,  COUNT (*)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GROUP BY E.dno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394" y="1295400"/>
            <a:ext cx="4471676" cy="5145367"/>
            <a:chOff x="1028700" y="1188914"/>
            <a:chExt cx="4471676" cy="5145367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8700" y="1188914"/>
              <a:ext cx="4471676" cy="5145367"/>
              <a:chOff x="762000" y="2167775"/>
              <a:chExt cx="4471675" cy="5144287"/>
            </a:xfrm>
          </p:grpSpPr>
          <p:pic>
            <p:nvPicPr>
              <p:cNvPr id="10445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667000"/>
                <a:ext cx="3290887" cy="2376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Callout 13"/>
              <p:cNvSpPr/>
              <p:nvPr/>
            </p:nvSpPr>
            <p:spPr bwMode="auto">
              <a:xfrm>
                <a:off x="2576748" y="2167775"/>
                <a:ext cx="1216068" cy="688848"/>
              </a:xfrm>
              <a:prstGeom prst="wedgeEllipseCallout">
                <a:avLst>
                  <a:gd name="adj1" fmla="val -77853"/>
                  <a:gd name="adj2" fmla="val 63966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800" dirty="0">
                    <a:solidFill>
                      <a:srgbClr val="FFFFFF"/>
                    </a:solidFill>
                    <a:latin typeface="Calibri" pitchFamily="34" charset="0"/>
                  </a:rPr>
                  <a:t>Index o</a:t>
                </a:r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n </a:t>
                </a:r>
                <a:r>
                  <a:rPr lang="en-US" altLang="zh-TW" sz="1800" dirty="0" err="1">
                    <a:solidFill>
                      <a:srgbClr val="FFFFFF"/>
                    </a:solidFill>
                    <a:latin typeface="Calibri" pitchFamily="34" charset="0"/>
                  </a:rPr>
                  <a:t>dno</a:t>
                </a: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endParaRPr>
              </a:p>
            </p:txBody>
          </p:sp>
          <p:sp>
            <p:nvSpPr>
              <p:cNvPr id="104463" name="Rounded Rectangle 15"/>
              <p:cNvSpPr>
                <a:spLocks noChangeArrowheads="1"/>
              </p:cNvSpPr>
              <p:nvPr/>
            </p:nvSpPr>
            <p:spPr bwMode="auto">
              <a:xfrm>
                <a:off x="1622777" y="4437402"/>
                <a:ext cx="781756" cy="435278"/>
              </a:xfrm>
              <a:prstGeom prst="roundRect">
                <a:avLst>
                  <a:gd name="adj" fmla="val 16667"/>
                </a:avLst>
              </a:prstGeom>
              <a:noFill/>
              <a:ln w="12700" algn="ctr">
                <a:solidFill>
                  <a:srgbClr val="7030A0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Rounded Rectangular Callout 14"/>
              <p:cNvSpPr/>
              <p:nvPr/>
            </p:nvSpPr>
            <p:spPr bwMode="auto">
              <a:xfrm>
                <a:off x="1752600" y="5382156"/>
                <a:ext cx="3481075" cy="1929906"/>
              </a:xfrm>
              <a:prstGeom prst="wedgeRoundRectCallout">
                <a:avLst>
                  <a:gd name="adj1" fmla="val -34722"/>
                  <a:gd name="adj2" fmla="val -76500"/>
                  <a:gd name="adj3" fmla="val 16667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anchor="ctr" anchorCtr="1"/>
              <a:lstStyle/>
              <a:p>
                <a:pPr marL="233363" marR="0" lvl="0" indent="-2333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Employees of dept. 123</a:t>
                </a:r>
              </a:p>
              <a:p>
                <a:pPr marL="233363" marR="0" lvl="0" indent="-2333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each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dno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count the tuple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E.age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25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981200" y="36576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11023" y="365287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35080" y="3651771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2920216" y="1974166"/>
            <a:ext cx="1417989" cy="708832"/>
          </a:xfrm>
          <a:prstGeom prst="wedgeRoundRectCallout">
            <a:avLst>
              <a:gd name="adj1" fmla="val -50783"/>
              <a:gd name="adj2" fmla="val 94345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dno’s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sorted here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appy clipart thumbs up, Happy thumbs up Transparent FREE for ...">
            <a:extLst>
              <a:ext uri="{FF2B5EF4-FFF2-40B4-BE49-F238E27FC236}">
                <a16:creationId xmlns:a16="http://schemas.microsoft.com/office/drawing/2014/main" id="{4F4664A7-1793-4029-AFC2-75A5545E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54" y="1294292"/>
            <a:ext cx="674901" cy="69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0519A99C-4DE8-49D4-BF95-A7FCC93F7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3" y="3470175"/>
            <a:ext cx="4836220" cy="552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92A913-C283-4BC6-0268-62A4657C9520}"/>
              </a:ext>
            </a:extLst>
          </p:cNvPr>
          <p:cNvSpPr txBox="1"/>
          <p:nvPr/>
        </p:nvSpPr>
        <p:spPr>
          <a:xfrm>
            <a:off x="5540188" y="4948517"/>
            <a:ext cx="3234018" cy="1384995"/>
          </a:xfrm>
          <a:prstGeom prst="rect">
            <a:avLst/>
          </a:prstGeom>
          <a:solidFill>
            <a:srgbClr val="72FCF9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What to do if a clustered index on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</a:rPr>
              <a:t>dno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 is not possible ?</a:t>
            </a:r>
          </a:p>
        </p:txBody>
      </p:sp>
    </p:spTree>
    <p:extLst>
      <p:ext uri="{BB962C8B-B14F-4D97-AF65-F5344CB8AC3E}">
        <p14:creationId xmlns:p14="http://schemas.microsoft.com/office/powerpoint/2010/main" val="21203953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Summary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533399" y="838200"/>
            <a:ext cx="8360229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100"/>
              </a:lnSpc>
              <a:spcAft>
                <a:spcPts val="1200"/>
              </a:spcAft>
            </a:pPr>
            <a:r>
              <a:rPr lang="en-US" altLang="zh-TW" sz="2800" dirty="0">
                <a:ea typeface="新細明體" pitchFamily="18" charset="-120"/>
              </a:rPr>
              <a:t>Many alternative file organizations exist, each appropriate in some situation.</a:t>
            </a:r>
          </a:p>
          <a:p>
            <a:pPr eaLnBrk="1" hangingPunct="1">
              <a:lnSpc>
                <a:spcPts val="3100"/>
              </a:lnSpc>
              <a:spcAft>
                <a:spcPts val="300"/>
              </a:spcAft>
            </a:pPr>
            <a:r>
              <a:rPr lang="en-US" altLang="zh-TW" sz="2800" dirty="0">
                <a:ea typeface="新細明體" pitchFamily="18" charset="-120"/>
              </a:rPr>
              <a:t>If selection queries are frequent, sorting the file or building an </a:t>
            </a:r>
            <a:r>
              <a:rPr lang="en-US" altLang="zh-TW" sz="2800" i="1" dirty="0">
                <a:ea typeface="新細明體" pitchFamily="18" charset="-120"/>
              </a:rPr>
              <a:t>index</a:t>
            </a:r>
            <a:r>
              <a:rPr lang="en-US" altLang="zh-TW" sz="2800" dirty="0">
                <a:ea typeface="新細明體" pitchFamily="18" charset="-120"/>
              </a:rPr>
              <a:t> is important.</a:t>
            </a:r>
          </a:p>
          <a:p>
            <a:pPr lvl="1" eaLnBrk="1" hangingPunct="1">
              <a:lnSpc>
                <a:spcPts val="2600"/>
              </a:lnSpc>
              <a:spcAft>
                <a:spcPts val="300"/>
              </a:spcAft>
              <a:buSzPct val="75000"/>
            </a:pPr>
            <a:r>
              <a:rPr lang="en-US" altLang="zh-TW" sz="2400" dirty="0">
                <a:ea typeface="新細明體" pitchFamily="18" charset="-120"/>
              </a:rPr>
              <a:t>Hash-based indexes only good for equality search.</a:t>
            </a:r>
          </a:p>
          <a:p>
            <a:pPr lvl="1" eaLnBrk="1" hangingPunct="1">
              <a:lnSpc>
                <a:spcPts val="2600"/>
              </a:lnSpc>
              <a:spcAft>
                <a:spcPts val="1200"/>
              </a:spcAft>
              <a:buSzPct val="75000"/>
            </a:pPr>
            <a:r>
              <a:rPr lang="en-US" altLang="zh-TW" sz="2400" dirty="0">
                <a:ea typeface="新細明體" pitchFamily="18" charset="-120"/>
              </a:rPr>
              <a:t>Sorted files and tree-based indexes best for range search; also good for equality search.  (Files rarely kept sorted in practice; B+ tree index is better.)</a:t>
            </a:r>
          </a:p>
          <a:p>
            <a:pPr eaLnBrk="1" hangingPunct="1">
              <a:lnSpc>
                <a:spcPts val="3100"/>
              </a:lnSpc>
            </a:pPr>
            <a:r>
              <a:rPr lang="en-US" altLang="zh-TW" sz="2800" dirty="0">
                <a:ea typeface="新細明體" pitchFamily="18" charset="-120"/>
              </a:rPr>
              <a:t>Index is:</a:t>
            </a:r>
          </a:p>
          <a:p>
            <a:pPr marL="803275" lvl="1" indent="-341313">
              <a:lnSpc>
                <a:spcPts val="3100"/>
              </a:lnSpc>
              <a:buFont typeface="+mj-lt"/>
              <a:buAutoNum type="arabicParenR"/>
            </a:pPr>
            <a:r>
              <a:rPr lang="en-US" altLang="zh-TW" sz="2400" dirty="0">
                <a:ea typeface="新細明體" pitchFamily="18" charset="-120"/>
              </a:rPr>
              <a:t>a collection of data entries (&lt;key, rid&gt; pairs or &lt;key, rid-list&gt; pairs), plus </a:t>
            </a:r>
          </a:p>
          <a:p>
            <a:pPr marL="803275" lvl="1" indent="-341313">
              <a:lnSpc>
                <a:spcPts val="3100"/>
              </a:lnSpc>
              <a:buFont typeface="+mj-lt"/>
              <a:buAutoNum type="arabicParenR"/>
            </a:pPr>
            <a:r>
              <a:rPr lang="en-US" altLang="zh-TW" sz="2400" dirty="0">
                <a:ea typeface="新細明體" pitchFamily="18" charset="-120"/>
              </a:rPr>
              <a:t>a way to quickly find entries (using hashing or a search tree) with given key values.</a:t>
            </a:r>
          </a:p>
        </p:txBody>
      </p:sp>
    </p:spTree>
    <p:extLst>
      <p:ext uri="{BB962C8B-B14F-4D97-AF65-F5344CB8AC3E}">
        <p14:creationId xmlns:p14="http://schemas.microsoft.com/office/powerpoint/2010/main" val="13880776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Summary (Contd.)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000"/>
              </a:lnSpc>
              <a:spcAft>
                <a:spcPts val="300"/>
              </a:spcAft>
            </a:pPr>
            <a:r>
              <a:rPr lang="en-US" altLang="zh-TW" dirty="0">
                <a:ea typeface="新細明體" pitchFamily="18" charset="-120"/>
              </a:rPr>
              <a:t>Data entries can be (1) actual data records, (2) &lt;key, rid&gt; pairs, or (3) &lt;key, rid-list&gt; pairs.</a:t>
            </a:r>
          </a:p>
          <a:p>
            <a:pPr lvl="1" eaLnBrk="1" hangingPunct="1">
              <a:lnSpc>
                <a:spcPts val="2600"/>
              </a:lnSpc>
              <a:spcAft>
                <a:spcPts val="1200"/>
              </a:spcAft>
              <a:buSzPct val="75000"/>
            </a:pPr>
            <a:r>
              <a:rPr lang="en-US" altLang="zh-TW" dirty="0">
                <a:ea typeface="新細明體" pitchFamily="18" charset="-120"/>
              </a:rPr>
              <a:t>Choice orthogonal to </a:t>
            </a:r>
            <a:r>
              <a:rPr lang="en-US" altLang="zh-TW" i="1" dirty="0">
                <a:ea typeface="新細明體" pitchFamily="18" charset="-120"/>
              </a:rPr>
              <a:t>indexing technique </a:t>
            </a:r>
            <a:r>
              <a:rPr lang="en-US" altLang="zh-TW" dirty="0">
                <a:ea typeface="新細明體" pitchFamily="18" charset="-120"/>
              </a:rPr>
              <a:t>used to locate data entries with a given key value.</a:t>
            </a:r>
          </a:p>
          <a:p>
            <a:pPr eaLnBrk="1" hangingPunct="1">
              <a:lnSpc>
                <a:spcPts val="3100"/>
              </a:lnSpc>
              <a:spcAft>
                <a:spcPts val="1200"/>
              </a:spcAft>
            </a:pPr>
            <a:r>
              <a:rPr lang="en-US" altLang="zh-TW" dirty="0">
                <a:ea typeface="新細明體" pitchFamily="18" charset="-120"/>
              </a:rPr>
              <a:t>Can have several indexes on a given file of data records, each with a different search key.</a:t>
            </a:r>
          </a:p>
          <a:p>
            <a:pPr eaLnBrk="1" hangingPunct="1">
              <a:lnSpc>
                <a:spcPts val="3100"/>
              </a:lnSpc>
            </a:pPr>
            <a:r>
              <a:rPr lang="en-US" altLang="zh-TW" dirty="0">
                <a:ea typeface="新細明體" pitchFamily="18" charset="-120"/>
              </a:rPr>
              <a:t>Indexes can be classified as clustered vs. </a:t>
            </a:r>
            <a:r>
              <a:rPr lang="en-US" altLang="zh-TW" dirty="0" err="1">
                <a:ea typeface="新細明體" pitchFamily="18" charset="-120"/>
              </a:rPr>
              <a:t>unclustered</a:t>
            </a:r>
            <a:r>
              <a:rPr lang="en-US" altLang="zh-TW" dirty="0">
                <a:ea typeface="新細明體" pitchFamily="18" charset="-120"/>
              </a:rPr>
              <a:t>.  Differences have important consequences for utility/performance.</a:t>
            </a:r>
          </a:p>
        </p:txBody>
      </p:sp>
    </p:spTree>
    <p:extLst>
      <p:ext uri="{BB962C8B-B14F-4D97-AF65-F5344CB8AC3E}">
        <p14:creationId xmlns:p14="http://schemas.microsoft.com/office/powerpoint/2010/main" val="41140469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049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Summary (Contd.)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763000" cy="5486400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altLang="zh-TW" sz="3000" dirty="0">
                <a:ea typeface="新細明體" pitchFamily="18" charset="-120"/>
              </a:rPr>
              <a:t>Understanding the nature of the </a:t>
            </a:r>
            <a:r>
              <a:rPr lang="en-US" altLang="zh-TW" sz="3000" i="1" dirty="0">
                <a:ea typeface="新細明體" pitchFamily="18" charset="-120"/>
              </a:rPr>
              <a:t>workload</a:t>
            </a:r>
            <a:r>
              <a:rPr lang="en-US" altLang="zh-TW" sz="3000" dirty="0">
                <a:ea typeface="新細明體" pitchFamily="18" charset="-120"/>
              </a:rPr>
              <a:t> for the application, and the performance goals, is essential to developing a good design.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SzPct val="75000"/>
            </a:pPr>
            <a:r>
              <a:rPr lang="en-US" altLang="zh-TW" sz="2400" dirty="0">
                <a:ea typeface="新細明體" pitchFamily="18" charset="-120"/>
              </a:rPr>
              <a:t>What are the important queries and updates?  What attributes/relations are involved? </a:t>
            </a:r>
          </a:p>
          <a:p>
            <a:pPr eaLnBrk="1" hangingPunct="1">
              <a:lnSpc>
                <a:spcPts val="3100"/>
              </a:lnSpc>
            </a:pPr>
            <a:r>
              <a:rPr lang="en-US" altLang="zh-TW" sz="3000" dirty="0">
                <a:ea typeface="新細明體" pitchFamily="18" charset="-120"/>
              </a:rPr>
              <a:t>Indexes must be chosen to speed up important queries (and perhaps some updates!).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Index maintenance overhead on updates to key fields.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Choose indexes that can help many queries, if possible.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Build indexes to support index-only strategies.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Clustering is an important decision; only one index on a given relation can be clustered!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Order of fields in composite index key can be important.</a:t>
            </a:r>
          </a:p>
        </p:txBody>
      </p:sp>
    </p:spTree>
    <p:extLst>
      <p:ext uri="{BB962C8B-B14F-4D97-AF65-F5344CB8AC3E}">
        <p14:creationId xmlns:p14="http://schemas.microsoft.com/office/powerpoint/2010/main" val="5115046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765300"/>
            <a:ext cx="5041286" cy="2387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9F5FCF"/>
                </a:solidFill>
              </a:rPr>
              <a:t>Relational Algebra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41E66-FAC8-4E4B-811D-21E5F7C08FAB}"/>
              </a:ext>
            </a:extLst>
          </p:cNvPr>
          <p:cNvSpPr/>
          <p:nvPr/>
        </p:nvSpPr>
        <p:spPr bwMode="auto">
          <a:xfrm>
            <a:off x="5650727" y="3203050"/>
            <a:ext cx="251460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n 4">
            <a:extLst>
              <a:ext uri="{FF2B5EF4-FFF2-40B4-BE49-F238E27FC236}">
                <a16:creationId xmlns:a16="http://schemas.microsoft.com/office/drawing/2014/main" id="{B2DCAB9C-D819-4161-B80D-A4585762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327" y="5184250"/>
            <a:ext cx="1524000" cy="838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Up-Down Arrow 5">
            <a:extLst>
              <a:ext uri="{FF2B5EF4-FFF2-40B4-BE49-F238E27FC236}">
                <a16:creationId xmlns:a16="http://schemas.microsoft.com/office/drawing/2014/main" id="{8A46F1C8-191A-4C5E-A714-90A35A01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727" y="4498450"/>
            <a:ext cx="484188" cy="835025"/>
          </a:xfrm>
          <a:prstGeom prst="upDown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0522007-6CFA-48D4-B52B-B4350E44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764" y="4041767"/>
            <a:ext cx="94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DBMS</a:t>
            </a:r>
          </a:p>
        </p:txBody>
      </p:sp>
      <p:sp>
        <p:nvSpPr>
          <p:cNvPr id="11" name="Cloud Callout 8">
            <a:extLst>
              <a:ext uri="{FF2B5EF4-FFF2-40B4-BE49-F238E27FC236}">
                <a16:creationId xmlns:a16="http://schemas.microsoft.com/office/drawing/2014/main" id="{E46B996E-B3AD-47E5-AEFF-2582E1AEB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327" y="3356899"/>
            <a:ext cx="17526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82382-017B-4211-8875-C6AB61B0BF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23" y="1144926"/>
            <a:ext cx="1981200" cy="1981200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99A008D-985A-4985-BF16-99F1F8F8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166" y="682241"/>
            <a:ext cx="1752600" cy="762000"/>
          </a:xfrm>
          <a:prstGeom prst="cloudCallout">
            <a:avLst>
              <a:gd name="adj1" fmla="val 44908"/>
              <a:gd name="adj2" fmla="val 80094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SQL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B6B30-ED69-40BF-A25C-24395C9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FAFA7-2CA1-4415-924E-5A10DA87C53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22C2B-F29D-4717-A055-8B767B6B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10016</Words>
  <Application>Microsoft Office PowerPoint</Application>
  <PresentationFormat>On-screen Show (4:3)</PresentationFormat>
  <Paragraphs>2279</Paragraphs>
  <Slides>139</Slides>
  <Notes>123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139</vt:i4>
      </vt:variant>
    </vt:vector>
  </HeadingPairs>
  <TitlesOfParts>
    <vt:vector size="162" baseType="lpstr">
      <vt:lpstr>新細明體</vt:lpstr>
      <vt:lpstr>新細明體</vt:lpstr>
      <vt:lpstr>Arial</vt:lpstr>
      <vt:lpstr>Book Antiqua</vt:lpstr>
      <vt:lpstr>Bradley Hand ITC</vt:lpstr>
      <vt:lpstr>Calibri</vt:lpstr>
      <vt:lpstr>Calibri Light</vt:lpstr>
      <vt:lpstr>Cambria Math</vt:lpstr>
      <vt:lpstr>Comic Sans MS</vt:lpstr>
      <vt:lpstr>Courier New</vt:lpstr>
      <vt:lpstr>Segoe Print</vt:lpstr>
      <vt:lpstr>Segoe Script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Equation</vt:lpstr>
      <vt:lpstr>Document</vt:lpstr>
      <vt:lpstr>Microsoft Equation 3.0</vt:lpstr>
      <vt:lpstr>PowerPoint Presentation</vt:lpstr>
      <vt:lpstr>PowerPoint Presentation</vt:lpstr>
      <vt:lpstr>Data on External Storage</vt:lpstr>
      <vt:lpstr>Data on External Storage</vt:lpstr>
      <vt:lpstr>Data on External Storage</vt:lpstr>
      <vt:lpstr>Data on External Storage</vt:lpstr>
      <vt:lpstr>Data on External Storage</vt:lpstr>
      <vt:lpstr>Files and Disk Drive</vt:lpstr>
      <vt:lpstr>Alternative File Organizations</vt:lpstr>
      <vt:lpstr>Indexes – Search Key</vt:lpstr>
      <vt:lpstr>Data Entries    </vt:lpstr>
      <vt:lpstr>Data Entries    </vt:lpstr>
      <vt:lpstr>Data Entries    </vt:lpstr>
      <vt:lpstr>Data Entries    </vt:lpstr>
      <vt:lpstr>B+ Tree Indexes</vt:lpstr>
      <vt:lpstr>B+ Tree Indexes</vt:lpstr>
      <vt:lpstr>B+ Tree Example</vt:lpstr>
      <vt:lpstr>Hash-based Index</vt:lpstr>
      <vt:lpstr>Hash-based Index Example</vt:lpstr>
      <vt:lpstr>Hash-Based Indexes</vt:lpstr>
      <vt:lpstr>Data Entries    </vt:lpstr>
      <vt:lpstr>Alternatives for Data Entry k* in Index</vt:lpstr>
      <vt:lpstr>Alternatives for Data Entry k* in Index</vt:lpstr>
      <vt:lpstr>Alternatives for Data Entry k* in Index</vt:lpstr>
      <vt:lpstr>Data Entry formats:  Pros &amp; Cons</vt:lpstr>
      <vt:lpstr>Data Entry formats:  Pros &amp; Cons</vt:lpstr>
      <vt:lpstr>Data Entry formats:  Pros &amp; Cons</vt:lpstr>
      <vt:lpstr>Data Entry Format:  Pros &amp; Cons</vt:lpstr>
      <vt:lpstr>Hash-based Index</vt:lpstr>
      <vt:lpstr>Trade Off</vt:lpstr>
      <vt:lpstr>Index Classification</vt:lpstr>
      <vt:lpstr>Index Classification</vt:lpstr>
      <vt:lpstr>Clustered Index</vt:lpstr>
      <vt:lpstr>Only One Clustered Index</vt:lpstr>
      <vt:lpstr>Indexes with Composite Search Keys </vt:lpstr>
      <vt:lpstr>Composite Index:  Advantage</vt:lpstr>
      <vt:lpstr>Order is Important:  </vt:lpstr>
      <vt:lpstr>Which Order to Use ?</vt:lpstr>
      <vt:lpstr>PowerPoint Presentation</vt:lpstr>
      <vt:lpstr>PowerPoint Presentation</vt:lpstr>
      <vt:lpstr>PowerPoint Presentation</vt:lpstr>
      <vt:lpstr>PowerPoint Presentation</vt:lpstr>
      <vt:lpstr>Cost Model for Our Analysis</vt:lpstr>
      <vt:lpstr>An analogy</vt:lpstr>
      <vt:lpstr>Retrieval Cost</vt:lpstr>
      <vt:lpstr>Height of a Tree</vt:lpstr>
      <vt:lpstr>Height of a Tree</vt:lpstr>
      <vt:lpstr>PowerPoint Presentation</vt:lpstr>
      <vt:lpstr>Cost Computation</vt:lpstr>
      <vt:lpstr>Another Factor Affecting Tree Width:  β</vt:lpstr>
      <vt:lpstr>PowerPoint Presentation</vt:lpstr>
      <vt:lpstr>PowerPoint Presentation</vt:lpstr>
      <vt:lpstr>Comparing File Organizations 25 Exercises</vt:lpstr>
      <vt:lpstr>PowerPoint Presentation</vt:lpstr>
      <vt:lpstr>Comparing File Organizations</vt:lpstr>
      <vt:lpstr>Operations to Compare</vt:lpstr>
      <vt:lpstr>25 Excercises</vt:lpstr>
      <vt:lpstr>Assumptions in Our Analysis</vt:lpstr>
      <vt:lpstr>Insert a Tuple</vt:lpstr>
      <vt:lpstr>Insert a Tuple</vt:lpstr>
      <vt:lpstr>Cost of Operations </vt:lpstr>
      <vt:lpstr>Cost of Operations </vt:lpstr>
      <vt:lpstr>Cost of Operations </vt:lpstr>
      <vt:lpstr>Cost of Equality Search using tree index </vt:lpstr>
      <vt:lpstr>Cost of Operations </vt:lpstr>
      <vt:lpstr>Cost of Operations </vt:lpstr>
      <vt:lpstr>Cost of Operations </vt:lpstr>
      <vt:lpstr>Cost of Operations on Heap File /w Unclustered Hash Index (1)</vt:lpstr>
      <vt:lpstr>PowerPoint Presentation</vt:lpstr>
      <vt:lpstr>Cost of Operations </vt:lpstr>
      <vt:lpstr>Cost of Operations </vt:lpstr>
      <vt:lpstr>Cost of Operations (2) Heap File /w Unclustered Hash Index</vt:lpstr>
      <vt:lpstr>PowerPoint Presentation</vt:lpstr>
      <vt:lpstr>Cost of Operations </vt:lpstr>
      <vt:lpstr>Cost of Operations </vt:lpstr>
      <vt:lpstr>Check Your Answers </vt:lpstr>
      <vt:lpstr>PowerPoint Presentation</vt:lpstr>
      <vt:lpstr>PowerPoint Presentation</vt:lpstr>
      <vt:lpstr>Index-Only Evaluation</vt:lpstr>
      <vt:lpstr>Index-Only Evaluation</vt:lpstr>
      <vt:lpstr>Index-Only Evaluation</vt:lpstr>
      <vt:lpstr>Index-Only Evaluation</vt:lpstr>
      <vt:lpstr>Index-Only Evaluation</vt:lpstr>
      <vt:lpstr>Compute Average Salary</vt:lpstr>
      <vt:lpstr>&lt;age, sal&gt; Is Better</vt:lpstr>
      <vt:lpstr>Composite Index</vt:lpstr>
      <vt:lpstr>PowerPoint Presentation</vt:lpstr>
      <vt:lpstr>Trade Off</vt:lpstr>
      <vt:lpstr>Index Selection</vt:lpstr>
      <vt:lpstr>Is Index always helpful ?</vt:lpstr>
      <vt:lpstr>Is Index always helpful ?</vt:lpstr>
      <vt:lpstr>Is Index always helpful ?</vt:lpstr>
      <vt:lpstr>Clustered vs Unclustered</vt:lpstr>
      <vt:lpstr> Unclustered Index Does not Help</vt:lpstr>
      <vt:lpstr> This Clustered Index Helps</vt:lpstr>
      <vt:lpstr>Summary</vt:lpstr>
      <vt:lpstr>Summary (Contd.)</vt:lpstr>
      <vt:lpstr>Summary (Contd.)</vt:lpstr>
      <vt:lpstr>Relational Algebra</vt:lpstr>
      <vt:lpstr>Algebra</vt:lpstr>
      <vt:lpstr>Relational Algebra</vt:lpstr>
      <vt:lpstr>Projection</vt:lpstr>
      <vt:lpstr>Projection</vt:lpstr>
      <vt:lpstr>Selection</vt:lpstr>
      <vt:lpstr>Operator  Composition</vt:lpstr>
      <vt:lpstr>Union</vt:lpstr>
      <vt:lpstr>Cross-Product</vt:lpstr>
      <vt:lpstr>Primary Key and Foreign Key</vt:lpstr>
      <vt:lpstr>Joins</vt:lpstr>
      <vt:lpstr>Joins</vt:lpstr>
      <vt:lpstr>Joins </vt:lpstr>
      <vt:lpstr>Equi-Join</vt:lpstr>
      <vt:lpstr>Joins</vt:lpstr>
      <vt:lpstr>Block Nested-Loops Join</vt:lpstr>
      <vt:lpstr>Find names of sailors who’ve reserved boat #103</vt:lpstr>
      <vt:lpstr>Find names of sailors who’ve reserved boat #103</vt:lpstr>
      <vt:lpstr>Which one is better ?</vt:lpstr>
      <vt:lpstr>Find names of sailors who’ve reserved a red boat</vt:lpstr>
      <vt:lpstr>Execution Tree</vt:lpstr>
      <vt:lpstr>Summary</vt:lpstr>
      <vt:lpstr>Query Evaluation</vt:lpstr>
      <vt:lpstr>Simplify Algebraic Expression</vt:lpstr>
      <vt:lpstr>Execution Plan</vt:lpstr>
      <vt:lpstr>Plan Generation – Relational Algebra</vt:lpstr>
      <vt:lpstr>Plan Generation – Relational Algebra</vt:lpstr>
      <vt:lpstr>On-the-fly Processing</vt:lpstr>
      <vt:lpstr>On-the-fly Processing</vt:lpstr>
      <vt:lpstr>Plan Generation -  Execution Plan</vt:lpstr>
      <vt:lpstr>Plan Generation -  Execution Plan</vt:lpstr>
      <vt:lpstr>Plan Generation -  Execution Plan</vt:lpstr>
      <vt:lpstr>Alternative Plan 1  (No Indexes)</vt:lpstr>
      <vt:lpstr>Push Projections</vt:lpstr>
      <vt:lpstr>Push Projections</vt:lpstr>
      <vt:lpstr>Index Nested-Loop Join</vt:lpstr>
      <vt:lpstr>Summary</vt:lpstr>
      <vt:lpstr>PowerPoint Presentation</vt:lpstr>
      <vt:lpstr>Homework #1 (old homework)</vt:lpstr>
      <vt:lpstr>Homework #1</vt:lpstr>
      <vt:lpstr>Homework #1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</dc:creator>
  <cp:lastModifiedBy>Kien H</cp:lastModifiedBy>
  <cp:revision>120</cp:revision>
  <dcterms:created xsi:type="dcterms:W3CDTF">2020-04-02T17:51:23Z</dcterms:created>
  <dcterms:modified xsi:type="dcterms:W3CDTF">2025-01-15T19:43:14Z</dcterms:modified>
</cp:coreProperties>
</file>