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71" r:id="rId9"/>
    <p:sldId id="262" r:id="rId10"/>
    <p:sldId id="274" r:id="rId11"/>
    <p:sldId id="269" r:id="rId12"/>
    <p:sldId id="272" r:id="rId13"/>
    <p:sldId id="273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82" y="-7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30160-079F-453F-89DE-198220D2212C}" type="datetimeFigureOut">
              <a:rPr lang="en-US" smtClean="0"/>
              <a:t>10/10/2013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C1C0A6-2016-4928-B868-F1A86BF62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499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1C0A6-2016-4928-B868-F1A86BF62E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864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1C0A6-2016-4928-B868-F1A86BF62ED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6598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1C0A6-2016-4928-B868-F1A86BF62ED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9427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1C0A6-2016-4928-B868-F1A86BF62ED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1781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1C0A6-2016-4928-B868-F1A86BF62ED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0663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1C0A6-2016-4928-B868-F1A86BF62ED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396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1C0A6-2016-4928-B868-F1A86BF62ED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5644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1C0A6-2016-4928-B868-F1A86BF62ED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4576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1C0A6-2016-4928-B868-F1A86BF62ED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329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1C0A6-2016-4928-B868-F1A86BF62ED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5677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1C0A6-2016-4928-B868-F1A86BF62ED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5008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1C0A6-2016-4928-B868-F1A86BF62ED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254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1C0A6-2016-4928-B868-F1A86BF62ED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126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C1C0A6-2016-4928-B868-F1A86BF62ED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063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832706" y="2362200"/>
            <a:ext cx="74785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solidFill>
                  <a:schemeClr val="accent3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Cloud Data Management</a:t>
            </a:r>
            <a:endParaRPr lang="en-US" sz="5400" b="1" cap="none" spc="50" dirty="0">
              <a:ln w="11430"/>
              <a:solidFill>
                <a:schemeClr val="accent3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1168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00B050"/>
                </a:solidFill>
              </a:rPr>
              <a:t>Tablets</a:t>
            </a:r>
            <a:endParaRPr lang="en-US" sz="54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A logical table is divided into multiple tablets, each hold an interval of table rows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Each tablet is stored in one or more </a:t>
            </a:r>
            <a:r>
              <a:rPr lang="en-US" dirty="0" err="1" smtClean="0"/>
              <a:t>SSTable</a:t>
            </a:r>
            <a:r>
              <a:rPr lang="en-US" dirty="0" smtClean="0"/>
              <a:t> files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When a tablet grows beyond a certain size, it is split into two new tablets</a:t>
            </a:r>
          </a:p>
        </p:txBody>
      </p:sp>
    </p:spTree>
    <p:extLst>
      <p:ext uri="{BB962C8B-B14F-4D97-AF65-F5344CB8AC3E}">
        <p14:creationId xmlns:p14="http://schemas.microsoft.com/office/powerpoint/2010/main" val="276245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dirty="0" smtClean="0"/>
              <a:t>Google’s </a:t>
            </a:r>
            <a:r>
              <a:rPr lang="en-US" dirty="0" err="1" smtClean="0"/>
              <a:t>Bigtable</a:t>
            </a:r>
            <a:r>
              <a:rPr lang="en-US" dirty="0" smtClean="0"/>
              <a:t> - Chubby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981200" y="1371600"/>
            <a:ext cx="1143000" cy="45720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 anchorCtr="1"/>
          <a:lstStyle/>
          <a:p>
            <a:pPr algn="ctr"/>
            <a:r>
              <a:rPr lang="en-US" dirty="0" smtClean="0"/>
              <a:t>Master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038600" y="1371600"/>
            <a:ext cx="1371600" cy="45720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 anchorCtr="1"/>
          <a:lstStyle/>
          <a:p>
            <a:pPr algn="ctr"/>
            <a:r>
              <a:rPr lang="en-US" dirty="0" smtClean="0"/>
              <a:t>Chubby node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295400" y="2438400"/>
            <a:ext cx="3390900" cy="45720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 anchorCtr="1"/>
          <a:lstStyle/>
          <a:p>
            <a:pPr algn="ctr"/>
            <a:r>
              <a:rPr lang="en-US" dirty="0" smtClean="0"/>
              <a:t>Tablet Server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067300" y="2438400"/>
            <a:ext cx="3390900" cy="45720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 anchorCtr="1"/>
          <a:lstStyle/>
          <a:p>
            <a:pPr algn="ctr"/>
            <a:r>
              <a:rPr lang="en-US" dirty="0" smtClean="0"/>
              <a:t>Tablet Server j</a:t>
            </a:r>
            <a:endParaRPr lang="en-US" dirty="0"/>
          </a:p>
        </p:txBody>
      </p:sp>
      <p:sp>
        <p:nvSpPr>
          <p:cNvPr id="8" name="Flowchart: Document 7"/>
          <p:cNvSpPr/>
          <p:nvPr/>
        </p:nvSpPr>
        <p:spPr>
          <a:xfrm>
            <a:off x="1524000" y="3276600"/>
            <a:ext cx="685800" cy="612648"/>
          </a:xfrm>
          <a:prstGeom prst="flowChartDocumen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smtClean="0"/>
              <a:t>Tablet 1</a:t>
            </a:r>
            <a:endParaRPr lang="en-US" sz="1400" dirty="0"/>
          </a:p>
        </p:txBody>
      </p:sp>
      <p:sp>
        <p:nvSpPr>
          <p:cNvPr id="9" name="Flowchart: Document 8"/>
          <p:cNvSpPr/>
          <p:nvPr/>
        </p:nvSpPr>
        <p:spPr>
          <a:xfrm>
            <a:off x="2667000" y="3276600"/>
            <a:ext cx="685800" cy="612648"/>
          </a:xfrm>
          <a:prstGeom prst="flowChartDocumen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smtClean="0"/>
              <a:t>Tablet 2</a:t>
            </a:r>
            <a:endParaRPr lang="en-US" sz="1400" dirty="0"/>
          </a:p>
        </p:txBody>
      </p:sp>
      <p:sp>
        <p:nvSpPr>
          <p:cNvPr id="10" name="Flowchart: Document 9"/>
          <p:cNvSpPr/>
          <p:nvPr/>
        </p:nvSpPr>
        <p:spPr>
          <a:xfrm>
            <a:off x="3733800" y="3276600"/>
            <a:ext cx="685800" cy="612648"/>
          </a:xfrm>
          <a:prstGeom prst="flowChartDocumen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smtClean="0"/>
              <a:t>Tablet 3</a:t>
            </a:r>
            <a:endParaRPr lang="en-US" sz="1400" dirty="0"/>
          </a:p>
        </p:txBody>
      </p:sp>
      <p:sp>
        <p:nvSpPr>
          <p:cNvPr id="11" name="Rounded Rectangle 10"/>
          <p:cNvSpPr/>
          <p:nvPr/>
        </p:nvSpPr>
        <p:spPr>
          <a:xfrm>
            <a:off x="1295400" y="4038600"/>
            <a:ext cx="3390900" cy="45720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 anchorCtr="1"/>
          <a:lstStyle/>
          <a:p>
            <a:pPr algn="ctr"/>
            <a:r>
              <a:rPr lang="en-US" dirty="0" smtClean="0"/>
              <a:t>GFS Chunk Server</a:t>
            </a:r>
            <a:endParaRPr lang="en-US" dirty="0"/>
          </a:p>
        </p:txBody>
      </p:sp>
      <p:sp>
        <p:nvSpPr>
          <p:cNvPr id="12" name="Flowchart: Document 11"/>
          <p:cNvSpPr/>
          <p:nvPr/>
        </p:nvSpPr>
        <p:spPr>
          <a:xfrm>
            <a:off x="1524000" y="4724400"/>
            <a:ext cx="685800" cy="612648"/>
          </a:xfrm>
          <a:prstGeom prst="flowChartDocumen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err="1" smtClean="0"/>
              <a:t>SSTable</a:t>
            </a:r>
            <a:endParaRPr lang="en-US" sz="1400" dirty="0"/>
          </a:p>
          <a:p>
            <a:pPr algn="ctr"/>
            <a:r>
              <a:rPr lang="en-US" sz="1400" dirty="0" smtClean="0"/>
              <a:t>1</a:t>
            </a:r>
            <a:endParaRPr lang="en-US" sz="1400" dirty="0"/>
          </a:p>
        </p:txBody>
      </p:sp>
      <p:sp>
        <p:nvSpPr>
          <p:cNvPr id="13" name="Flowchart: Document 12"/>
          <p:cNvSpPr/>
          <p:nvPr/>
        </p:nvSpPr>
        <p:spPr>
          <a:xfrm>
            <a:off x="2667000" y="4724400"/>
            <a:ext cx="685800" cy="612648"/>
          </a:xfrm>
          <a:prstGeom prst="flowChartDocumen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err="1" smtClean="0"/>
              <a:t>SSTable</a:t>
            </a:r>
            <a:endParaRPr lang="en-US" sz="1400" dirty="0"/>
          </a:p>
          <a:p>
            <a:pPr algn="ctr"/>
            <a:r>
              <a:rPr lang="en-US" sz="1400" dirty="0" smtClean="0"/>
              <a:t>2</a:t>
            </a:r>
            <a:endParaRPr lang="en-US" sz="1400" dirty="0"/>
          </a:p>
        </p:txBody>
      </p:sp>
      <p:sp>
        <p:nvSpPr>
          <p:cNvPr id="14" name="Flowchart: Document 13"/>
          <p:cNvSpPr/>
          <p:nvPr/>
        </p:nvSpPr>
        <p:spPr>
          <a:xfrm>
            <a:off x="3733800" y="4724400"/>
            <a:ext cx="685800" cy="612648"/>
          </a:xfrm>
          <a:prstGeom prst="flowChartDocumen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err="1" smtClean="0"/>
              <a:t>SSTable</a:t>
            </a:r>
            <a:endParaRPr lang="en-US" sz="1400" dirty="0"/>
          </a:p>
          <a:p>
            <a:pPr algn="ctr"/>
            <a:r>
              <a:rPr lang="en-US" sz="1400" dirty="0" smtClean="0"/>
              <a:t>3</a:t>
            </a:r>
            <a:endParaRPr lang="en-US" sz="1400" dirty="0"/>
          </a:p>
        </p:txBody>
      </p:sp>
      <p:sp>
        <p:nvSpPr>
          <p:cNvPr id="15" name="Flowchart: Document 14"/>
          <p:cNvSpPr/>
          <p:nvPr/>
        </p:nvSpPr>
        <p:spPr>
          <a:xfrm>
            <a:off x="3733800" y="5410200"/>
            <a:ext cx="685800" cy="612648"/>
          </a:xfrm>
          <a:prstGeom prst="flowChartDocumen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b="1" dirty="0" err="1" smtClean="0"/>
              <a:t>SSTable</a:t>
            </a:r>
            <a:r>
              <a:rPr lang="en-US" sz="1200" b="1" dirty="0" smtClean="0"/>
              <a:t> 4</a:t>
            </a:r>
          </a:p>
          <a:p>
            <a:pPr algn="ctr"/>
            <a:r>
              <a:rPr lang="en-US" sz="1200" dirty="0" smtClean="0"/>
              <a:t>(replica)</a:t>
            </a:r>
            <a:endParaRPr lang="en-US" sz="1200" dirty="0"/>
          </a:p>
        </p:txBody>
      </p:sp>
      <p:cxnSp>
        <p:nvCxnSpPr>
          <p:cNvPr id="17" name="Straight Arrow Connector 16"/>
          <p:cNvCxnSpPr>
            <a:stCxn id="12" idx="0"/>
            <a:endCxn id="8" idx="2"/>
          </p:cNvCxnSpPr>
          <p:nvPr/>
        </p:nvCxnSpPr>
        <p:spPr>
          <a:xfrm flipV="1">
            <a:off x="1866900" y="3848745"/>
            <a:ext cx="0" cy="875655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3009900" y="3848745"/>
            <a:ext cx="0" cy="875655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4101662" y="3848744"/>
            <a:ext cx="0" cy="875655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9" idx="0"/>
          </p:cNvCxnSpPr>
          <p:nvPr/>
        </p:nvCxnSpPr>
        <p:spPr>
          <a:xfrm>
            <a:off x="3009900" y="2895600"/>
            <a:ext cx="0" cy="381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8" idx="0"/>
          </p:cNvCxnSpPr>
          <p:nvPr/>
        </p:nvCxnSpPr>
        <p:spPr>
          <a:xfrm flipH="1">
            <a:off x="1866900" y="2895600"/>
            <a:ext cx="112395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6" idx="2"/>
            <a:endCxn id="10" idx="0"/>
          </p:cNvCxnSpPr>
          <p:nvPr/>
        </p:nvCxnSpPr>
        <p:spPr>
          <a:xfrm>
            <a:off x="2990850" y="2895600"/>
            <a:ext cx="108585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3009900" y="1828800"/>
            <a:ext cx="171450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3124200" y="1600200"/>
            <a:ext cx="914400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lowchart: Document 30"/>
          <p:cNvSpPr/>
          <p:nvPr/>
        </p:nvSpPr>
        <p:spPr>
          <a:xfrm>
            <a:off x="5295900" y="3276600"/>
            <a:ext cx="685800" cy="612648"/>
          </a:xfrm>
          <a:prstGeom prst="flowChartDocumen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smtClean="0"/>
              <a:t>Tablet 4</a:t>
            </a:r>
            <a:endParaRPr lang="en-US" sz="1400" dirty="0"/>
          </a:p>
        </p:txBody>
      </p:sp>
      <p:sp>
        <p:nvSpPr>
          <p:cNvPr id="32" name="Flowchart: Document 31"/>
          <p:cNvSpPr/>
          <p:nvPr/>
        </p:nvSpPr>
        <p:spPr>
          <a:xfrm>
            <a:off x="6438900" y="3276600"/>
            <a:ext cx="685800" cy="612648"/>
          </a:xfrm>
          <a:prstGeom prst="flowChartDocumen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smtClean="0"/>
              <a:t>Tablet 5</a:t>
            </a:r>
            <a:endParaRPr lang="en-US" sz="1400" dirty="0"/>
          </a:p>
        </p:txBody>
      </p:sp>
      <p:sp>
        <p:nvSpPr>
          <p:cNvPr id="33" name="Flowchart: Document 32"/>
          <p:cNvSpPr/>
          <p:nvPr/>
        </p:nvSpPr>
        <p:spPr>
          <a:xfrm>
            <a:off x="7505700" y="3276600"/>
            <a:ext cx="685800" cy="612648"/>
          </a:xfrm>
          <a:prstGeom prst="flowChartDocumen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smtClean="0"/>
              <a:t>Tablet 6</a:t>
            </a:r>
            <a:endParaRPr lang="en-US" sz="1400" dirty="0"/>
          </a:p>
        </p:txBody>
      </p:sp>
      <p:sp>
        <p:nvSpPr>
          <p:cNvPr id="34" name="Rounded Rectangle 33"/>
          <p:cNvSpPr/>
          <p:nvPr/>
        </p:nvSpPr>
        <p:spPr>
          <a:xfrm>
            <a:off x="5067300" y="4038600"/>
            <a:ext cx="3390900" cy="45720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 anchorCtr="1"/>
          <a:lstStyle/>
          <a:p>
            <a:pPr algn="ctr"/>
            <a:r>
              <a:rPr lang="en-US" dirty="0" smtClean="0"/>
              <a:t>GFS Chunk Server</a:t>
            </a:r>
            <a:endParaRPr lang="en-US" dirty="0"/>
          </a:p>
        </p:txBody>
      </p:sp>
      <p:sp>
        <p:nvSpPr>
          <p:cNvPr id="35" name="Flowchart: Document 34"/>
          <p:cNvSpPr/>
          <p:nvPr/>
        </p:nvSpPr>
        <p:spPr>
          <a:xfrm>
            <a:off x="5295900" y="4724400"/>
            <a:ext cx="685800" cy="612648"/>
          </a:xfrm>
          <a:prstGeom prst="flowChartDocumen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err="1" smtClean="0"/>
              <a:t>SSTable</a:t>
            </a:r>
            <a:endParaRPr lang="en-US" sz="1400" dirty="0"/>
          </a:p>
          <a:p>
            <a:pPr algn="ctr"/>
            <a:r>
              <a:rPr lang="en-US" sz="1400" dirty="0"/>
              <a:t>4</a:t>
            </a:r>
          </a:p>
        </p:txBody>
      </p:sp>
      <p:sp>
        <p:nvSpPr>
          <p:cNvPr id="36" name="Flowchart: Document 35"/>
          <p:cNvSpPr/>
          <p:nvPr/>
        </p:nvSpPr>
        <p:spPr>
          <a:xfrm>
            <a:off x="6438900" y="4724400"/>
            <a:ext cx="685800" cy="612648"/>
          </a:xfrm>
          <a:prstGeom prst="flowChartDocumen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err="1" smtClean="0"/>
              <a:t>SSTable</a:t>
            </a:r>
            <a:endParaRPr lang="en-US" sz="1400" dirty="0"/>
          </a:p>
          <a:p>
            <a:pPr algn="ctr"/>
            <a:r>
              <a:rPr lang="en-US" sz="1400" dirty="0"/>
              <a:t>5</a:t>
            </a:r>
          </a:p>
        </p:txBody>
      </p:sp>
      <p:sp>
        <p:nvSpPr>
          <p:cNvPr id="37" name="Flowchart: Document 36"/>
          <p:cNvSpPr/>
          <p:nvPr/>
        </p:nvSpPr>
        <p:spPr>
          <a:xfrm>
            <a:off x="7505700" y="4724400"/>
            <a:ext cx="685800" cy="612648"/>
          </a:xfrm>
          <a:prstGeom prst="flowChartDocumen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err="1" smtClean="0"/>
              <a:t>SSTable</a:t>
            </a:r>
            <a:endParaRPr lang="en-US" sz="1400" dirty="0"/>
          </a:p>
          <a:p>
            <a:pPr algn="ctr"/>
            <a:r>
              <a:rPr lang="en-US" sz="1400" dirty="0"/>
              <a:t>6</a:t>
            </a:r>
          </a:p>
        </p:txBody>
      </p:sp>
      <p:sp>
        <p:nvSpPr>
          <p:cNvPr id="38" name="Flowchart: Document 37"/>
          <p:cNvSpPr/>
          <p:nvPr/>
        </p:nvSpPr>
        <p:spPr>
          <a:xfrm>
            <a:off x="7505700" y="5410200"/>
            <a:ext cx="685800" cy="612648"/>
          </a:xfrm>
          <a:prstGeom prst="flowChartDocumen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b="1" dirty="0" err="1" smtClean="0"/>
              <a:t>SSTable</a:t>
            </a:r>
            <a:r>
              <a:rPr lang="en-US" sz="1200" b="1" dirty="0" smtClean="0"/>
              <a:t> 2</a:t>
            </a:r>
          </a:p>
          <a:p>
            <a:pPr algn="ctr"/>
            <a:r>
              <a:rPr lang="en-US" sz="1200" dirty="0" smtClean="0"/>
              <a:t>(replica)</a:t>
            </a:r>
            <a:endParaRPr lang="en-US" sz="1200" dirty="0"/>
          </a:p>
        </p:txBody>
      </p:sp>
      <p:cxnSp>
        <p:nvCxnSpPr>
          <p:cNvPr id="39" name="Straight Arrow Connector 38"/>
          <p:cNvCxnSpPr>
            <a:stCxn id="35" idx="0"/>
            <a:endCxn id="31" idx="2"/>
          </p:cNvCxnSpPr>
          <p:nvPr/>
        </p:nvCxnSpPr>
        <p:spPr>
          <a:xfrm flipV="1">
            <a:off x="5638800" y="3848745"/>
            <a:ext cx="0" cy="875655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6781800" y="3848745"/>
            <a:ext cx="0" cy="875655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7873562" y="3848744"/>
            <a:ext cx="0" cy="875655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32" idx="0"/>
          </p:cNvCxnSpPr>
          <p:nvPr/>
        </p:nvCxnSpPr>
        <p:spPr>
          <a:xfrm>
            <a:off x="6781800" y="2895600"/>
            <a:ext cx="0" cy="381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31" idx="0"/>
          </p:cNvCxnSpPr>
          <p:nvPr/>
        </p:nvCxnSpPr>
        <p:spPr>
          <a:xfrm flipH="1">
            <a:off x="5638800" y="2895600"/>
            <a:ext cx="112395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33" idx="0"/>
          </p:cNvCxnSpPr>
          <p:nvPr/>
        </p:nvCxnSpPr>
        <p:spPr>
          <a:xfrm>
            <a:off x="6762750" y="2895600"/>
            <a:ext cx="108585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5" idx="2"/>
          </p:cNvCxnSpPr>
          <p:nvPr/>
        </p:nvCxnSpPr>
        <p:spPr>
          <a:xfrm flipH="1" flipV="1">
            <a:off x="4724400" y="1828800"/>
            <a:ext cx="203835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3653" y="3200400"/>
            <a:ext cx="825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Logical</a:t>
            </a:r>
          </a:p>
          <a:p>
            <a:r>
              <a:rPr lang="en-US" dirty="0" smtClean="0"/>
              <a:t>view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57200" y="4800600"/>
            <a:ext cx="9249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Physical</a:t>
            </a:r>
          </a:p>
          <a:p>
            <a:r>
              <a:rPr lang="en-US" dirty="0" smtClean="0"/>
              <a:t>layout</a:t>
            </a:r>
            <a:endParaRPr lang="en-US" dirty="0"/>
          </a:p>
        </p:txBody>
      </p:sp>
      <p:sp>
        <p:nvSpPr>
          <p:cNvPr id="50" name="Rounded Rectangular Callout 49"/>
          <p:cNvSpPr/>
          <p:nvPr/>
        </p:nvSpPr>
        <p:spPr>
          <a:xfrm>
            <a:off x="1066800" y="5715000"/>
            <a:ext cx="1828800" cy="762000"/>
          </a:xfrm>
          <a:prstGeom prst="wedgeRoundRectCallout">
            <a:avLst>
              <a:gd name="adj1" fmla="val 43306"/>
              <a:gd name="adj2" fmla="val -115871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700"/>
              </a:lnSpc>
            </a:pPr>
            <a:r>
              <a:rPr lang="en-US" dirty="0" smtClean="0">
                <a:solidFill>
                  <a:schemeClr val="tx1"/>
                </a:solidFill>
              </a:rPr>
              <a:t>A tablet is stored as a collection of </a:t>
            </a:r>
            <a:r>
              <a:rPr lang="en-US" dirty="0" err="1" smtClean="0">
                <a:solidFill>
                  <a:schemeClr val="tx1"/>
                </a:solidFill>
              </a:rPr>
              <a:t>SSTables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6" name="Rounded Rectangular Callout 45"/>
          <p:cNvSpPr/>
          <p:nvPr/>
        </p:nvSpPr>
        <p:spPr>
          <a:xfrm>
            <a:off x="5867400" y="990600"/>
            <a:ext cx="2819400" cy="1295400"/>
          </a:xfrm>
          <a:prstGeom prst="wedgeRoundRectCallout">
            <a:avLst>
              <a:gd name="adj1" fmla="val -68215"/>
              <a:gd name="adj2" fmla="val -10187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3038" indent="-173038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Highly fault tolerant -  consisting of five active replicas.  Service is live when majority of replicas are running</a:t>
            </a:r>
          </a:p>
          <a:p>
            <a:pPr marL="173038" indent="-173038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It is used for managing the tablet servers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1" name="Rounded Rectangular Callout 50"/>
          <p:cNvSpPr/>
          <p:nvPr/>
        </p:nvSpPr>
        <p:spPr>
          <a:xfrm>
            <a:off x="4905047" y="5716524"/>
            <a:ext cx="1828800" cy="536448"/>
          </a:xfrm>
          <a:prstGeom prst="wedgeRoundRectCallout">
            <a:avLst>
              <a:gd name="adj1" fmla="val -78677"/>
              <a:gd name="adj2" fmla="val -46561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700"/>
              </a:lnSpc>
            </a:pPr>
            <a:r>
              <a:rPr lang="en-US" dirty="0" smtClean="0">
                <a:solidFill>
                  <a:schemeClr val="tx1"/>
                </a:solidFill>
              </a:rPr>
              <a:t>Replication is handled by GFS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" name="Rounded Rectangular Callout 51"/>
          <p:cNvSpPr/>
          <p:nvPr/>
        </p:nvSpPr>
        <p:spPr>
          <a:xfrm>
            <a:off x="152400" y="1350579"/>
            <a:ext cx="1714500" cy="762000"/>
          </a:xfrm>
          <a:prstGeom prst="wedgeRoundRectCallout">
            <a:avLst>
              <a:gd name="adj1" fmla="val 63076"/>
              <a:gd name="adj2" fmla="val -6216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700"/>
              </a:lnSpc>
            </a:pPr>
            <a:r>
              <a:rPr lang="en-US" dirty="0" smtClean="0">
                <a:solidFill>
                  <a:schemeClr val="tx1"/>
                </a:solidFill>
              </a:rPr>
              <a:t>Determines which server to hold a tablet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77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Google’s </a:t>
            </a:r>
            <a:r>
              <a:rPr lang="en-US" dirty="0" err="1" smtClean="0">
                <a:solidFill>
                  <a:srgbClr val="00B050"/>
                </a:solidFill>
              </a:rPr>
              <a:t>Bigtable</a:t>
            </a:r>
            <a:r>
              <a:rPr lang="en-US" dirty="0" smtClean="0">
                <a:solidFill>
                  <a:srgbClr val="00B050"/>
                </a:solidFill>
              </a:rPr>
              <a:t> -  Column Families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Related columns stored in fixed number of families (the unit for data colocation and access at the storage layer)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Permissions can be applied at family level to grant access to different applications</a:t>
            </a:r>
          </a:p>
        </p:txBody>
      </p:sp>
    </p:spTree>
    <p:extLst>
      <p:ext uri="{BB962C8B-B14F-4D97-AF65-F5344CB8AC3E}">
        <p14:creationId xmlns:p14="http://schemas.microsoft.com/office/powerpoint/2010/main" val="67285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Google’s </a:t>
            </a:r>
            <a:r>
              <a:rPr lang="en-US" dirty="0" err="1" smtClean="0">
                <a:solidFill>
                  <a:srgbClr val="00B050"/>
                </a:solidFill>
              </a:rPr>
              <a:t>Bigtable</a:t>
            </a:r>
            <a:r>
              <a:rPr lang="en-US" dirty="0" smtClean="0">
                <a:solidFill>
                  <a:srgbClr val="00B050"/>
                </a:solidFill>
              </a:rPr>
              <a:t> -  Chubby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The master and every tablet server obtains a timed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lease</a:t>
            </a:r>
            <a:r>
              <a:rPr lang="en-US" dirty="0" smtClean="0"/>
              <a:t> with Chubby that must be periodically renewed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A server can carry out its responsibilities only if it has an active lease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Every tablet server periodically reports to the master using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heartbeat messages</a:t>
            </a:r>
            <a:r>
              <a:rPr lang="en-US" dirty="0" smtClean="0"/>
              <a:t> (that also contain the load statistics)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Master detects failures based on the heartbeat messages and uses the statistics for load balancing  </a:t>
            </a:r>
          </a:p>
        </p:txBody>
      </p:sp>
    </p:spTree>
    <p:extLst>
      <p:ext uri="{BB962C8B-B14F-4D97-AF65-F5344CB8AC3E}">
        <p14:creationId xmlns:p14="http://schemas.microsoft.com/office/powerpoint/2010/main" val="328257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dirty="0" smtClean="0"/>
              <a:t>Google’s </a:t>
            </a:r>
            <a:r>
              <a:rPr lang="en-US" dirty="0" err="1" smtClean="0"/>
              <a:t>Bigtable</a:t>
            </a:r>
            <a:r>
              <a:rPr lang="en-US" dirty="0" smtClean="0"/>
              <a:t> – Server Failure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981200" y="1600200"/>
            <a:ext cx="1143000" cy="45720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 anchorCtr="1"/>
          <a:lstStyle/>
          <a:p>
            <a:pPr algn="ctr"/>
            <a:r>
              <a:rPr lang="en-US" dirty="0" smtClean="0"/>
              <a:t>Master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038600" y="1600200"/>
            <a:ext cx="1371600" cy="45720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 anchorCtr="1"/>
          <a:lstStyle/>
          <a:p>
            <a:pPr algn="ctr"/>
            <a:r>
              <a:rPr lang="en-US" dirty="0" smtClean="0"/>
              <a:t>Chubby node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295400" y="2667000"/>
            <a:ext cx="3390900" cy="45720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 anchorCtr="1"/>
          <a:lstStyle/>
          <a:p>
            <a:pPr algn="ctr"/>
            <a:r>
              <a:rPr lang="en-US" dirty="0" smtClean="0"/>
              <a:t>Tablet Server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067300" y="2667000"/>
            <a:ext cx="3390900" cy="45720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 anchorCtr="1"/>
          <a:lstStyle/>
          <a:p>
            <a:pPr algn="ctr"/>
            <a:r>
              <a:rPr lang="en-US" dirty="0" smtClean="0"/>
              <a:t>Tablet Server j</a:t>
            </a:r>
            <a:endParaRPr lang="en-US" dirty="0"/>
          </a:p>
        </p:txBody>
      </p:sp>
      <p:sp>
        <p:nvSpPr>
          <p:cNvPr id="8" name="Flowchart: Document 7"/>
          <p:cNvSpPr/>
          <p:nvPr/>
        </p:nvSpPr>
        <p:spPr>
          <a:xfrm>
            <a:off x="1371600" y="3505200"/>
            <a:ext cx="685800" cy="612648"/>
          </a:xfrm>
          <a:prstGeom prst="flowChartDocumen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smtClean="0"/>
              <a:t>Tablet 1</a:t>
            </a:r>
            <a:endParaRPr lang="en-US" sz="1400" dirty="0"/>
          </a:p>
        </p:txBody>
      </p:sp>
      <p:sp>
        <p:nvSpPr>
          <p:cNvPr id="9" name="Flowchart: Document 8"/>
          <p:cNvSpPr/>
          <p:nvPr/>
        </p:nvSpPr>
        <p:spPr>
          <a:xfrm>
            <a:off x="2209800" y="3505200"/>
            <a:ext cx="685800" cy="612648"/>
          </a:xfrm>
          <a:prstGeom prst="flowChartDocumen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smtClean="0"/>
              <a:t>Tablet 2</a:t>
            </a:r>
            <a:endParaRPr lang="en-US" sz="1400" dirty="0"/>
          </a:p>
        </p:txBody>
      </p:sp>
      <p:sp>
        <p:nvSpPr>
          <p:cNvPr id="10" name="Flowchart: Document 9"/>
          <p:cNvSpPr/>
          <p:nvPr/>
        </p:nvSpPr>
        <p:spPr>
          <a:xfrm>
            <a:off x="3124200" y="3505200"/>
            <a:ext cx="685800" cy="612648"/>
          </a:xfrm>
          <a:prstGeom prst="flowChartDocumen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smtClean="0"/>
              <a:t>Tablet 3</a:t>
            </a:r>
            <a:endParaRPr lang="en-US" sz="1400" dirty="0"/>
          </a:p>
        </p:txBody>
      </p:sp>
      <p:sp>
        <p:nvSpPr>
          <p:cNvPr id="11" name="Rounded Rectangle 10"/>
          <p:cNvSpPr/>
          <p:nvPr/>
        </p:nvSpPr>
        <p:spPr>
          <a:xfrm>
            <a:off x="1295400" y="4267200"/>
            <a:ext cx="3390900" cy="45720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 anchorCtr="1"/>
          <a:lstStyle/>
          <a:p>
            <a:pPr algn="ctr"/>
            <a:r>
              <a:rPr lang="en-US" dirty="0" smtClean="0"/>
              <a:t>GFS Chunk Server</a:t>
            </a:r>
            <a:endParaRPr lang="en-US" dirty="0"/>
          </a:p>
        </p:txBody>
      </p:sp>
      <p:sp>
        <p:nvSpPr>
          <p:cNvPr id="12" name="Flowchart: Document 11"/>
          <p:cNvSpPr/>
          <p:nvPr/>
        </p:nvSpPr>
        <p:spPr>
          <a:xfrm>
            <a:off x="1371600" y="4953000"/>
            <a:ext cx="685800" cy="612648"/>
          </a:xfrm>
          <a:prstGeom prst="flowChartDocumen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err="1" smtClean="0"/>
              <a:t>SSTable</a:t>
            </a:r>
            <a:endParaRPr lang="en-US" sz="1400" dirty="0"/>
          </a:p>
          <a:p>
            <a:pPr algn="ctr"/>
            <a:r>
              <a:rPr lang="en-US" sz="1400" dirty="0" smtClean="0"/>
              <a:t>1</a:t>
            </a:r>
            <a:endParaRPr lang="en-US" sz="1400" dirty="0"/>
          </a:p>
        </p:txBody>
      </p:sp>
      <p:sp>
        <p:nvSpPr>
          <p:cNvPr id="13" name="Flowchart: Document 12"/>
          <p:cNvSpPr/>
          <p:nvPr/>
        </p:nvSpPr>
        <p:spPr>
          <a:xfrm>
            <a:off x="2209800" y="4953000"/>
            <a:ext cx="685800" cy="612648"/>
          </a:xfrm>
          <a:prstGeom prst="flowChartDocumen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err="1" smtClean="0"/>
              <a:t>SSTable</a:t>
            </a:r>
            <a:endParaRPr lang="en-US" sz="1400" dirty="0"/>
          </a:p>
          <a:p>
            <a:pPr algn="ctr"/>
            <a:r>
              <a:rPr lang="en-US" sz="1400" dirty="0" smtClean="0"/>
              <a:t>2</a:t>
            </a:r>
            <a:endParaRPr lang="en-US" sz="1400" dirty="0"/>
          </a:p>
        </p:txBody>
      </p:sp>
      <p:sp>
        <p:nvSpPr>
          <p:cNvPr id="14" name="Flowchart: Document 13"/>
          <p:cNvSpPr/>
          <p:nvPr/>
        </p:nvSpPr>
        <p:spPr>
          <a:xfrm>
            <a:off x="3124200" y="4953000"/>
            <a:ext cx="685800" cy="612648"/>
          </a:xfrm>
          <a:prstGeom prst="flowChartDocumen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err="1" smtClean="0"/>
              <a:t>SSTable</a:t>
            </a:r>
            <a:endParaRPr lang="en-US" sz="1400" dirty="0"/>
          </a:p>
          <a:p>
            <a:pPr algn="ctr"/>
            <a:r>
              <a:rPr lang="en-US" sz="1400" dirty="0" smtClean="0"/>
              <a:t>3</a:t>
            </a:r>
            <a:endParaRPr lang="en-US" sz="1400" dirty="0"/>
          </a:p>
        </p:txBody>
      </p:sp>
      <p:sp>
        <p:nvSpPr>
          <p:cNvPr id="15" name="Flowchart: Document 14"/>
          <p:cNvSpPr/>
          <p:nvPr/>
        </p:nvSpPr>
        <p:spPr>
          <a:xfrm>
            <a:off x="3962400" y="4963510"/>
            <a:ext cx="685800" cy="612648"/>
          </a:xfrm>
          <a:prstGeom prst="flowChartDocumen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b="1" dirty="0" err="1" smtClean="0"/>
              <a:t>SSTable</a:t>
            </a:r>
            <a:r>
              <a:rPr lang="en-US" sz="1200" b="1" dirty="0" smtClean="0"/>
              <a:t> 4</a:t>
            </a:r>
          </a:p>
          <a:p>
            <a:pPr algn="ctr"/>
            <a:r>
              <a:rPr lang="en-US" sz="1200" dirty="0" smtClean="0"/>
              <a:t>(replica)</a:t>
            </a:r>
            <a:endParaRPr lang="en-US" sz="1200" dirty="0"/>
          </a:p>
        </p:txBody>
      </p:sp>
      <p:cxnSp>
        <p:nvCxnSpPr>
          <p:cNvPr id="17" name="Straight Arrow Connector 16"/>
          <p:cNvCxnSpPr>
            <a:stCxn id="12" idx="0"/>
            <a:endCxn id="8" idx="2"/>
          </p:cNvCxnSpPr>
          <p:nvPr/>
        </p:nvCxnSpPr>
        <p:spPr>
          <a:xfrm flipV="1">
            <a:off x="1714500" y="4077345"/>
            <a:ext cx="0" cy="875655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2552700" y="4077345"/>
            <a:ext cx="0" cy="875655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3492062" y="4077344"/>
            <a:ext cx="0" cy="875655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9" idx="0"/>
          </p:cNvCxnSpPr>
          <p:nvPr/>
        </p:nvCxnSpPr>
        <p:spPr>
          <a:xfrm flipH="1">
            <a:off x="2552700" y="3124200"/>
            <a:ext cx="438150" cy="381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8" idx="0"/>
          </p:cNvCxnSpPr>
          <p:nvPr/>
        </p:nvCxnSpPr>
        <p:spPr>
          <a:xfrm flipH="1">
            <a:off x="1714500" y="3124200"/>
            <a:ext cx="127635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6" idx="2"/>
            <a:endCxn id="10" idx="0"/>
          </p:cNvCxnSpPr>
          <p:nvPr/>
        </p:nvCxnSpPr>
        <p:spPr>
          <a:xfrm>
            <a:off x="2990850" y="3124200"/>
            <a:ext cx="47625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3009900" y="2057400"/>
            <a:ext cx="171450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3124200" y="1828800"/>
            <a:ext cx="914400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lowchart: Document 30"/>
          <p:cNvSpPr/>
          <p:nvPr/>
        </p:nvSpPr>
        <p:spPr>
          <a:xfrm>
            <a:off x="5295900" y="3505200"/>
            <a:ext cx="685800" cy="612648"/>
          </a:xfrm>
          <a:prstGeom prst="flowChartDocumen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smtClean="0"/>
              <a:t>Tablet 4</a:t>
            </a:r>
            <a:endParaRPr lang="en-US" sz="1400" dirty="0"/>
          </a:p>
        </p:txBody>
      </p:sp>
      <p:sp>
        <p:nvSpPr>
          <p:cNvPr id="32" name="Flowchart: Document 31"/>
          <p:cNvSpPr/>
          <p:nvPr/>
        </p:nvSpPr>
        <p:spPr>
          <a:xfrm>
            <a:off x="6438900" y="3505200"/>
            <a:ext cx="685800" cy="612648"/>
          </a:xfrm>
          <a:prstGeom prst="flowChartDocumen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smtClean="0"/>
              <a:t>Tablet 5</a:t>
            </a:r>
            <a:endParaRPr lang="en-US" sz="1400" dirty="0"/>
          </a:p>
        </p:txBody>
      </p:sp>
      <p:sp>
        <p:nvSpPr>
          <p:cNvPr id="33" name="Flowchart: Document 32"/>
          <p:cNvSpPr/>
          <p:nvPr/>
        </p:nvSpPr>
        <p:spPr>
          <a:xfrm>
            <a:off x="7505700" y="3505200"/>
            <a:ext cx="685800" cy="612648"/>
          </a:xfrm>
          <a:prstGeom prst="flowChartDocumen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smtClean="0"/>
              <a:t>Tablet 6</a:t>
            </a:r>
            <a:endParaRPr lang="en-US" sz="1400" dirty="0"/>
          </a:p>
        </p:txBody>
      </p:sp>
      <p:sp>
        <p:nvSpPr>
          <p:cNvPr id="34" name="Rounded Rectangle 33"/>
          <p:cNvSpPr/>
          <p:nvPr/>
        </p:nvSpPr>
        <p:spPr>
          <a:xfrm>
            <a:off x="5067300" y="4267200"/>
            <a:ext cx="3390900" cy="45720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 anchorCtr="1"/>
          <a:lstStyle/>
          <a:p>
            <a:pPr algn="ctr"/>
            <a:r>
              <a:rPr lang="en-US" dirty="0" smtClean="0"/>
              <a:t>GFS Chunk Server</a:t>
            </a:r>
            <a:endParaRPr lang="en-US" dirty="0"/>
          </a:p>
        </p:txBody>
      </p:sp>
      <p:sp>
        <p:nvSpPr>
          <p:cNvPr id="35" name="Flowchart: Document 34"/>
          <p:cNvSpPr/>
          <p:nvPr/>
        </p:nvSpPr>
        <p:spPr>
          <a:xfrm>
            <a:off x="5295900" y="4953000"/>
            <a:ext cx="685800" cy="612648"/>
          </a:xfrm>
          <a:prstGeom prst="flowChartDocumen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err="1" smtClean="0"/>
              <a:t>SSTable</a:t>
            </a:r>
            <a:endParaRPr lang="en-US" sz="1400" dirty="0"/>
          </a:p>
          <a:p>
            <a:pPr algn="ctr"/>
            <a:r>
              <a:rPr lang="en-US" sz="1400" dirty="0"/>
              <a:t>4</a:t>
            </a:r>
          </a:p>
        </p:txBody>
      </p:sp>
      <p:sp>
        <p:nvSpPr>
          <p:cNvPr id="36" name="Flowchart: Document 35"/>
          <p:cNvSpPr/>
          <p:nvPr/>
        </p:nvSpPr>
        <p:spPr>
          <a:xfrm>
            <a:off x="6438900" y="4953000"/>
            <a:ext cx="685800" cy="612648"/>
          </a:xfrm>
          <a:prstGeom prst="flowChartDocumen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err="1" smtClean="0"/>
              <a:t>SSTable</a:t>
            </a:r>
            <a:endParaRPr lang="en-US" sz="1400" dirty="0"/>
          </a:p>
          <a:p>
            <a:pPr algn="ctr"/>
            <a:r>
              <a:rPr lang="en-US" sz="1400" dirty="0"/>
              <a:t>5</a:t>
            </a:r>
          </a:p>
        </p:txBody>
      </p:sp>
      <p:sp>
        <p:nvSpPr>
          <p:cNvPr id="37" name="Flowchart: Document 36"/>
          <p:cNvSpPr/>
          <p:nvPr/>
        </p:nvSpPr>
        <p:spPr>
          <a:xfrm>
            <a:off x="7505700" y="4953000"/>
            <a:ext cx="685800" cy="612648"/>
          </a:xfrm>
          <a:prstGeom prst="flowChartDocumen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err="1" smtClean="0"/>
              <a:t>SSTable</a:t>
            </a:r>
            <a:endParaRPr lang="en-US" sz="1400" dirty="0"/>
          </a:p>
          <a:p>
            <a:pPr algn="ctr"/>
            <a:r>
              <a:rPr lang="en-US" sz="1400" dirty="0"/>
              <a:t>6</a:t>
            </a:r>
          </a:p>
        </p:txBody>
      </p:sp>
      <p:sp>
        <p:nvSpPr>
          <p:cNvPr id="38" name="Flowchart: Document 37"/>
          <p:cNvSpPr/>
          <p:nvPr/>
        </p:nvSpPr>
        <p:spPr>
          <a:xfrm>
            <a:off x="7505700" y="5638800"/>
            <a:ext cx="685800" cy="612648"/>
          </a:xfrm>
          <a:prstGeom prst="flowChartDocumen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b="1" dirty="0" err="1" smtClean="0"/>
              <a:t>SSTable</a:t>
            </a:r>
            <a:r>
              <a:rPr lang="en-US" sz="1200" b="1" dirty="0" smtClean="0"/>
              <a:t> 2</a:t>
            </a:r>
          </a:p>
          <a:p>
            <a:pPr algn="ctr"/>
            <a:r>
              <a:rPr lang="en-US" sz="1200" dirty="0" smtClean="0"/>
              <a:t>(replica)</a:t>
            </a:r>
            <a:endParaRPr lang="en-US" sz="1200" dirty="0"/>
          </a:p>
        </p:txBody>
      </p:sp>
      <p:cxnSp>
        <p:nvCxnSpPr>
          <p:cNvPr id="39" name="Straight Arrow Connector 38"/>
          <p:cNvCxnSpPr>
            <a:stCxn id="35" idx="0"/>
            <a:endCxn id="31" idx="2"/>
          </p:cNvCxnSpPr>
          <p:nvPr/>
        </p:nvCxnSpPr>
        <p:spPr>
          <a:xfrm flipV="1">
            <a:off x="5638800" y="4077345"/>
            <a:ext cx="0" cy="875655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6781800" y="4077345"/>
            <a:ext cx="0" cy="875655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7873562" y="4077344"/>
            <a:ext cx="0" cy="875655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32" idx="0"/>
          </p:cNvCxnSpPr>
          <p:nvPr/>
        </p:nvCxnSpPr>
        <p:spPr>
          <a:xfrm>
            <a:off x="6781800" y="3124200"/>
            <a:ext cx="0" cy="381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31" idx="0"/>
          </p:cNvCxnSpPr>
          <p:nvPr/>
        </p:nvCxnSpPr>
        <p:spPr>
          <a:xfrm flipH="1">
            <a:off x="5638800" y="3124200"/>
            <a:ext cx="112395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33" idx="0"/>
          </p:cNvCxnSpPr>
          <p:nvPr/>
        </p:nvCxnSpPr>
        <p:spPr>
          <a:xfrm>
            <a:off x="6762750" y="3124200"/>
            <a:ext cx="108585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5" idx="2"/>
          </p:cNvCxnSpPr>
          <p:nvPr/>
        </p:nvCxnSpPr>
        <p:spPr>
          <a:xfrm flipH="1" flipV="1">
            <a:off x="4724400" y="2057400"/>
            <a:ext cx="2038350" cy="609600"/>
          </a:xfrm>
          <a:prstGeom prst="straightConnector1">
            <a:avLst/>
          </a:prstGeom>
          <a:ln w="1905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93653" y="3429000"/>
            <a:ext cx="825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Logical</a:t>
            </a:r>
          </a:p>
          <a:p>
            <a:r>
              <a:rPr lang="en-US" dirty="0" smtClean="0"/>
              <a:t>view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57200" y="5029200"/>
            <a:ext cx="9249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Physical</a:t>
            </a:r>
          </a:p>
          <a:p>
            <a:r>
              <a:rPr lang="en-US" dirty="0" smtClean="0"/>
              <a:t>layout</a:t>
            </a:r>
            <a:endParaRPr lang="en-US" dirty="0"/>
          </a:p>
        </p:txBody>
      </p:sp>
      <p:sp>
        <p:nvSpPr>
          <p:cNvPr id="46" name="Oval Callout 45"/>
          <p:cNvSpPr/>
          <p:nvPr/>
        </p:nvSpPr>
        <p:spPr>
          <a:xfrm>
            <a:off x="6934200" y="1613338"/>
            <a:ext cx="1524000" cy="765048"/>
          </a:xfrm>
          <a:prstGeom prst="wedgeEllipseCallout">
            <a:avLst>
              <a:gd name="adj1" fmla="val -24971"/>
              <a:gd name="adj2" fmla="val 91350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>
              <a:lnSpc>
                <a:spcPts val="1900"/>
              </a:lnSpc>
            </a:pPr>
            <a:r>
              <a:rPr lang="en-US" dirty="0" smtClean="0">
                <a:solidFill>
                  <a:schemeClr val="tx1"/>
                </a:solidFill>
              </a:rPr>
              <a:t>If this server fails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Flowchart: Document 50"/>
          <p:cNvSpPr/>
          <p:nvPr/>
        </p:nvSpPr>
        <p:spPr>
          <a:xfrm>
            <a:off x="3962400" y="3505200"/>
            <a:ext cx="685800" cy="612648"/>
          </a:xfrm>
          <a:prstGeom prst="flowChartDocumen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smtClean="0"/>
              <a:t>Tablet 4</a:t>
            </a:r>
            <a:endParaRPr lang="en-US" sz="1400" dirty="0"/>
          </a:p>
        </p:txBody>
      </p:sp>
      <p:cxnSp>
        <p:nvCxnSpPr>
          <p:cNvPr id="54" name="Straight Arrow Connector 53"/>
          <p:cNvCxnSpPr>
            <a:endCxn id="51" idx="2"/>
          </p:cNvCxnSpPr>
          <p:nvPr/>
        </p:nvCxnSpPr>
        <p:spPr>
          <a:xfrm flipV="1">
            <a:off x="4305300" y="4077345"/>
            <a:ext cx="0" cy="875655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2990850" y="3124200"/>
            <a:ext cx="1319705" cy="39939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Down Arrow 22"/>
          <p:cNvSpPr/>
          <p:nvPr/>
        </p:nvSpPr>
        <p:spPr>
          <a:xfrm>
            <a:off x="2110648" y="1987296"/>
            <a:ext cx="242316" cy="749808"/>
          </a:xfrm>
          <a:prstGeom prst="downArrow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655929" y="2057400"/>
            <a:ext cx="1630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Informs Server </a:t>
            </a:r>
            <a:r>
              <a:rPr lang="en-US" sz="1400" dirty="0" err="1" smtClean="0"/>
              <a:t>i</a:t>
            </a:r>
            <a:r>
              <a:rPr lang="en-US" sz="1400" dirty="0" smtClean="0"/>
              <a:t> to take over </a:t>
            </a:r>
            <a:r>
              <a:rPr lang="en-US" sz="1400" dirty="0"/>
              <a:t>T</a:t>
            </a:r>
            <a:r>
              <a:rPr lang="en-US" sz="1400" dirty="0" smtClean="0"/>
              <a:t>ablet 4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8674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ts val="4300"/>
              </a:lnSpc>
            </a:pPr>
            <a:r>
              <a:rPr lang="en-US" dirty="0" smtClean="0">
                <a:solidFill>
                  <a:srgbClr val="00B050"/>
                </a:solidFill>
              </a:rPr>
              <a:t>Inexpensive Scalable Information Access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199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Many Internet applications need to access data for millions of concurrent users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Relational DBMS technology cannot scale to these workloads using commodity hardware</a:t>
            </a:r>
          </a:p>
          <a:p>
            <a:r>
              <a:rPr lang="en-US" dirty="0" smtClean="0"/>
              <a:t>Need for low cost scalable DBMSs resulted in the advent of the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key-value stores </a:t>
            </a:r>
            <a:r>
              <a:rPr lang="en-US" dirty="0" smtClean="0"/>
              <a:t>(e.g., Google’s </a:t>
            </a:r>
            <a:r>
              <a:rPr lang="en-US" dirty="0" err="1" smtClean="0"/>
              <a:t>Bigtable</a:t>
            </a:r>
            <a:r>
              <a:rPr lang="en-US" dirty="0" smtClean="0"/>
              <a:t>, Yahoo!’s PNUTS, and Amazon’s Dynamo)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80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Key-value Stores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467600" cy="4525963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sz="3600" dirty="0" smtClean="0"/>
              <a:t>Scalability and availability is more important than rich functionality</a:t>
            </a:r>
          </a:p>
          <a:p>
            <a:pPr>
              <a:spcAft>
                <a:spcPts val="1200"/>
              </a:spcAft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Scalability</a:t>
            </a:r>
            <a:r>
              <a:rPr lang="en-US" dirty="0" smtClean="0"/>
              <a:t>:  Scale out </a:t>
            </a:r>
            <a:r>
              <a:rPr lang="en-US" dirty="0" smtClean="0"/>
              <a:t>to </a:t>
            </a:r>
            <a:r>
              <a:rPr lang="en-US" dirty="0" smtClean="0"/>
              <a:t>thousands of commodity servers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Availability</a:t>
            </a:r>
            <a:r>
              <a:rPr lang="en-US" dirty="0" smtClean="0"/>
              <a:t>:  Data replicated across data centers to ensure high availability of user data in the presence of failures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349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Key-value Data Model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1200"/>
              </a:spcAft>
            </a:pPr>
            <a:r>
              <a:rPr lang="en-US" sz="2800" dirty="0" smtClean="0"/>
              <a:t>Primary abstraction is a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table</a:t>
            </a:r>
            <a:r>
              <a:rPr lang="en-US" sz="2800" dirty="0" smtClean="0"/>
              <a:t> of rows or key-value pair</a:t>
            </a:r>
          </a:p>
          <a:p>
            <a:pPr>
              <a:spcAft>
                <a:spcPts val="300"/>
              </a:spcAft>
            </a:pPr>
            <a:r>
              <a:rPr lang="en-US" sz="2800" dirty="0" smtClean="0"/>
              <a:t>Each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row</a:t>
            </a:r>
            <a:r>
              <a:rPr lang="en-US" sz="2800" dirty="0" smtClean="0"/>
              <a:t> is identified by a unique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key</a:t>
            </a:r>
            <a:r>
              <a:rPr lang="en-US" sz="2800" dirty="0" smtClean="0"/>
              <a:t>, and the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value</a:t>
            </a:r>
            <a:r>
              <a:rPr lang="en-US" sz="2800" dirty="0" smtClean="0"/>
              <a:t> can vary in its structure</a:t>
            </a:r>
          </a:p>
          <a:p>
            <a:pPr lvl="1">
              <a:spcAft>
                <a:spcPts val="300"/>
              </a:spcAft>
            </a:pPr>
            <a:r>
              <a:rPr lang="en-US" dirty="0" smtClean="0"/>
              <a:t>Keys are arbitrary strings which can be up to 64K bytes</a:t>
            </a:r>
          </a:p>
          <a:p>
            <a:pPr lvl="1">
              <a:spcAft>
                <a:spcPts val="300"/>
              </a:spcAft>
            </a:pPr>
            <a:r>
              <a:rPr lang="en-US" dirty="0" smtClean="0"/>
              <a:t>Arbitrary number of columns per row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Arbitrary data type for each column (i.e., data validation done by applications)</a:t>
            </a:r>
          </a:p>
          <a:p>
            <a:pPr lvl="2">
              <a:spcAft>
                <a:spcPts val="600"/>
              </a:spcAft>
            </a:pPr>
            <a:r>
              <a:rPr lang="en-US" sz="2600" dirty="0" smtClean="0"/>
              <a:t>An interpreted binary string , i.e., a Blob</a:t>
            </a:r>
          </a:p>
          <a:p>
            <a:pPr lvl="2">
              <a:spcAft>
                <a:spcPts val="1200"/>
              </a:spcAft>
            </a:pPr>
            <a:r>
              <a:rPr lang="en-US" sz="2600" dirty="0" smtClean="0"/>
              <a:t>Columns with their own attribute as in relational DBMSs</a:t>
            </a:r>
          </a:p>
          <a:p>
            <a:r>
              <a:rPr lang="en-US" sz="2800" dirty="0" smtClean="0"/>
              <a:t>Multiple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versions</a:t>
            </a:r>
            <a:r>
              <a:rPr lang="en-US" sz="2800" dirty="0" smtClean="0"/>
              <a:t> of each row can be maintained and accessed through timestamps </a:t>
            </a:r>
          </a:p>
        </p:txBody>
      </p:sp>
    </p:spTree>
    <p:extLst>
      <p:ext uri="{BB962C8B-B14F-4D97-AF65-F5344CB8AC3E}">
        <p14:creationId xmlns:p14="http://schemas.microsoft.com/office/powerpoint/2010/main" val="411078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From Needs to Constraints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001000" cy="52578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Retrieval</a:t>
            </a:r>
          </a:p>
          <a:p>
            <a:pPr lvl="1"/>
            <a:r>
              <a:rPr lang="en-US" dirty="0" smtClean="0"/>
              <a:t>(row, column, timestamp) lookup only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In some systems, simple relational operations are supported such as selection and projection </a:t>
            </a:r>
          </a:p>
          <a:p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Update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Updates and deletes need to specify the primary key</a:t>
            </a:r>
          </a:p>
          <a:p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Atomicity</a:t>
            </a:r>
          </a:p>
          <a:p>
            <a:pPr lvl="1"/>
            <a:r>
              <a:rPr lang="en-US" dirty="0" smtClean="0"/>
              <a:t>Atomic Read and write only possible at row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51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ts val="4300"/>
              </a:lnSpc>
            </a:pPr>
            <a:r>
              <a:rPr lang="en-US" dirty="0" smtClean="0">
                <a:solidFill>
                  <a:srgbClr val="00B050"/>
                </a:solidFill>
              </a:rPr>
              <a:t>Scalability &amp; Fault Tolerance Consideration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Logical </a:t>
            </a:r>
            <a:r>
              <a:rPr lang="en-US" b="1" dirty="0" smtClean="0"/>
              <a:t>entity</a:t>
            </a:r>
            <a:r>
              <a:rPr lang="en-US" dirty="0" smtClean="0"/>
              <a:t> can be effectively represented as a single row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Each row typically resides in a single server, and data </a:t>
            </a:r>
            <a:r>
              <a:rPr lang="en-US" b="1" dirty="0" smtClean="0"/>
              <a:t>access is restricted</a:t>
            </a:r>
            <a:r>
              <a:rPr lang="en-US" dirty="0" smtClean="0"/>
              <a:t> to a single key</a:t>
            </a:r>
          </a:p>
          <a:p>
            <a:pPr marL="914400" lvl="1" indent="-4572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3000" dirty="0" smtClean="0"/>
              <a:t>Application-level data manipulation is restricted to a single computer obviating the need for multi-server coordination and synchronization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Rationale</a:t>
            </a:r>
            <a:r>
              <a:rPr lang="en-US" dirty="0" smtClean="0"/>
              <a:t>:  (1) requests generally distributed throughout the data set,  (2) impact of failure limited to the rows served by the failed server  </a:t>
            </a:r>
          </a:p>
        </p:txBody>
      </p:sp>
    </p:spTree>
    <p:extLst>
      <p:ext uri="{BB962C8B-B14F-4D97-AF65-F5344CB8AC3E}">
        <p14:creationId xmlns:p14="http://schemas.microsoft.com/office/powerpoint/2010/main" val="60142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Cluster Management – Master-based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A centralized master server keeps track of all data servers using a highly fault-tolerant (FT) service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This FT service keeps track of the data stored at the different servers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When a data server fails, FT service reports this failure and the master can reassign the data to other servers</a:t>
            </a:r>
          </a:p>
          <a:p>
            <a:r>
              <a:rPr lang="en-US" dirty="0" smtClean="0"/>
              <a:t>If the master fails, a new master is elected to take over</a:t>
            </a:r>
          </a:p>
        </p:txBody>
      </p:sp>
    </p:spTree>
    <p:extLst>
      <p:ext uri="{BB962C8B-B14F-4D97-AF65-F5344CB8AC3E}">
        <p14:creationId xmlns:p14="http://schemas.microsoft.com/office/powerpoint/2010/main" val="20474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Cluster Management – Decentralized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>
              <a:lnSpc>
                <a:spcPts val="3600"/>
              </a:lnSpc>
              <a:spcAft>
                <a:spcPts val="1200"/>
              </a:spcAft>
            </a:pPr>
            <a:r>
              <a:rPr lang="en-US" dirty="0" smtClean="0"/>
              <a:t>Typically based on gossip messages exchanged among the servers continuously</a:t>
            </a:r>
          </a:p>
          <a:p>
            <a:pPr>
              <a:lnSpc>
                <a:spcPts val="3600"/>
              </a:lnSpc>
              <a:spcAft>
                <a:spcPts val="1200"/>
              </a:spcAft>
            </a:pPr>
            <a:r>
              <a:rPr lang="en-US" dirty="0" smtClean="0"/>
              <a:t>These messages contain relevant performance measurements</a:t>
            </a:r>
          </a:p>
          <a:p>
            <a:pPr>
              <a:lnSpc>
                <a:spcPts val="3600"/>
              </a:lnSpc>
              <a:spcAft>
                <a:spcPts val="1200"/>
              </a:spcAft>
            </a:pPr>
            <a:r>
              <a:rPr lang="en-US" dirty="0" smtClean="0"/>
              <a:t>The failure of a server is detected when a gossip message from that server is missing</a:t>
            </a:r>
          </a:p>
          <a:p>
            <a:pPr>
              <a:lnSpc>
                <a:spcPts val="3600"/>
              </a:lnSpc>
              <a:spcAft>
                <a:spcPts val="1200"/>
              </a:spcAft>
            </a:pPr>
            <a:r>
              <a:rPr lang="en-US" dirty="0" smtClean="0"/>
              <a:t>This approach is more fault tolerant; but it incurs message overhead</a:t>
            </a:r>
          </a:p>
        </p:txBody>
      </p:sp>
    </p:spTree>
    <p:extLst>
      <p:ext uri="{BB962C8B-B14F-4D97-AF65-F5344CB8AC3E}">
        <p14:creationId xmlns:p14="http://schemas.microsoft.com/office/powerpoint/2010/main" val="26620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dirty="0" smtClean="0"/>
              <a:t>Google’s </a:t>
            </a:r>
            <a:r>
              <a:rPr lang="en-US" dirty="0" err="1" smtClean="0"/>
              <a:t>Bigtable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981200" y="1371600"/>
            <a:ext cx="1143000" cy="45720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 anchorCtr="1"/>
          <a:lstStyle/>
          <a:p>
            <a:pPr algn="ctr"/>
            <a:r>
              <a:rPr lang="en-US" dirty="0" smtClean="0"/>
              <a:t>Master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038600" y="1371600"/>
            <a:ext cx="1371600" cy="45720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 anchorCtr="1"/>
          <a:lstStyle/>
          <a:p>
            <a:pPr algn="ctr"/>
            <a:r>
              <a:rPr lang="en-US" dirty="0" smtClean="0"/>
              <a:t>Chubby node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1295400" y="2438400"/>
            <a:ext cx="3390900" cy="45720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 anchorCtr="1"/>
          <a:lstStyle/>
          <a:p>
            <a:pPr algn="ctr"/>
            <a:r>
              <a:rPr lang="en-US" dirty="0" smtClean="0"/>
              <a:t>Tablet Server </a:t>
            </a:r>
            <a:r>
              <a:rPr lang="en-US" dirty="0" err="1" smtClean="0"/>
              <a:t>i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5067300" y="2438400"/>
            <a:ext cx="3390900" cy="45720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 anchorCtr="1"/>
          <a:lstStyle/>
          <a:p>
            <a:pPr algn="ctr"/>
            <a:r>
              <a:rPr lang="en-US" dirty="0" smtClean="0"/>
              <a:t>Tablet Server j</a:t>
            </a:r>
            <a:endParaRPr lang="en-US" dirty="0"/>
          </a:p>
        </p:txBody>
      </p:sp>
      <p:sp>
        <p:nvSpPr>
          <p:cNvPr id="8" name="Flowchart: Document 7"/>
          <p:cNvSpPr/>
          <p:nvPr/>
        </p:nvSpPr>
        <p:spPr>
          <a:xfrm>
            <a:off x="1524000" y="3276600"/>
            <a:ext cx="685800" cy="612648"/>
          </a:xfrm>
          <a:prstGeom prst="flowChartDocumen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smtClean="0"/>
              <a:t>Tablet 1</a:t>
            </a:r>
            <a:endParaRPr lang="en-US" sz="1400" dirty="0"/>
          </a:p>
        </p:txBody>
      </p:sp>
      <p:sp>
        <p:nvSpPr>
          <p:cNvPr id="9" name="Flowchart: Document 8"/>
          <p:cNvSpPr/>
          <p:nvPr/>
        </p:nvSpPr>
        <p:spPr>
          <a:xfrm>
            <a:off x="2667000" y="3276600"/>
            <a:ext cx="685800" cy="612648"/>
          </a:xfrm>
          <a:prstGeom prst="flowChartDocumen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smtClean="0"/>
              <a:t>Tablet 2</a:t>
            </a:r>
            <a:endParaRPr lang="en-US" sz="1400" dirty="0"/>
          </a:p>
        </p:txBody>
      </p:sp>
      <p:sp>
        <p:nvSpPr>
          <p:cNvPr id="10" name="Flowchart: Document 9"/>
          <p:cNvSpPr/>
          <p:nvPr/>
        </p:nvSpPr>
        <p:spPr>
          <a:xfrm>
            <a:off x="3733800" y="3276600"/>
            <a:ext cx="685800" cy="612648"/>
          </a:xfrm>
          <a:prstGeom prst="flowChartDocumen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smtClean="0"/>
              <a:t>Tablet 3</a:t>
            </a:r>
            <a:endParaRPr lang="en-US" sz="1400" dirty="0"/>
          </a:p>
        </p:txBody>
      </p:sp>
      <p:sp>
        <p:nvSpPr>
          <p:cNvPr id="11" name="Rounded Rectangle 10"/>
          <p:cNvSpPr/>
          <p:nvPr/>
        </p:nvSpPr>
        <p:spPr>
          <a:xfrm>
            <a:off x="1295400" y="4038600"/>
            <a:ext cx="3390900" cy="45720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 anchorCtr="1"/>
          <a:lstStyle/>
          <a:p>
            <a:pPr algn="ctr"/>
            <a:r>
              <a:rPr lang="en-US" dirty="0" smtClean="0"/>
              <a:t>GFS Chunk Server</a:t>
            </a:r>
            <a:endParaRPr lang="en-US" dirty="0"/>
          </a:p>
        </p:txBody>
      </p:sp>
      <p:sp>
        <p:nvSpPr>
          <p:cNvPr id="12" name="Flowchart: Document 11"/>
          <p:cNvSpPr/>
          <p:nvPr/>
        </p:nvSpPr>
        <p:spPr>
          <a:xfrm>
            <a:off x="1524000" y="4724400"/>
            <a:ext cx="685800" cy="612648"/>
          </a:xfrm>
          <a:prstGeom prst="flowChartDocumen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err="1" smtClean="0"/>
              <a:t>SSTable</a:t>
            </a:r>
            <a:endParaRPr lang="en-US" sz="1400" dirty="0"/>
          </a:p>
          <a:p>
            <a:pPr algn="ctr"/>
            <a:r>
              <a:rPr lang="en-US" sz="1400" dirty="0" smtClean="0"/>
              <a:t>1</a:t>
            </a:r>
            <a:endParaRPr lang="en-US" sz="1400" dirty="0"/>
          </a:p>
        </p:txBody>
      </p:sp>
      <p:sp>
        <p:nvSpPr>
          <p:cNvPr id="13" name="Flowchart: Document 12"/>
          <p:cNvSpPr/>
          <p:nvPr/>
        </p:nvSpPr>
        <p:spPr>
          <a:xfrm>
            <a:off x="2667000" y="4724400"/>
            <a:ext cx="685800" cy="612648"/>
          </a:xfrm>
          <a:prstGeom prst="flowChartDocumen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err="1" smtClean="0"/>
              <a:t>SSTable</a:t>
            </a:r>
            <a:endParaRPr lang="en-US" sz="1400" dirty="0"/>
          </a:p>
          <a:p>
            <a:pPr algn="ctr"/>
            <a:r>
              <a:rPr lang="en-US" sz="1400" dirty="0" smtClean="0"/>
              <a:t>2</a:t>
            </a:r>
            <a:endParaRPr lang="en-US" sz="1400" dirty="0"/>
          </a:p>
        </p:txBody>
      </p:sp>
      <p:sp>
        <p:nvSpPr>
          <p:cNvPr id="14" name="Flowchart: Document 13"/>
          <p:cNvSpPr/>
          <p:nvPr/>
        </p:nvSpPr>
        <p:spPr>
          <a:xfrm>
            <a:off x="3733800" y="4724400"/>
            <a:ext cx="685800" cy="612648"/>
          </a:xfrm>
          <a:prstGeom prst="flowChartDocumen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err="1" smtClean="0"/>
              <a:t>SSTable</a:t>
            </a:r>
            <a:endParaRPr lang="en-US" sz="1400" dirty="0"/>
          </a:p>
          <a:p>
            <a:pPr algn="ctr"/>
            <a:r>
              <a:rPr lang="en-US" sz="1400" dirty="0" smtClean="0"/>
              <a:t>3</a:t>
            </a:r>
            <a:endParaRPr lang="en-US" sz="1400" dirty="0"/>
          </a:p>
        </p:txBody>
      </p:sp>
      <p:sp>
        <p:nvSpPr>
          <p:cNvPr id="15" name="Flowchart: Document 14"/>
          <p:cNvSpPr/>
          <p:nvPr/>
        </p:nvSpPr>
        <p:spPr>
          <a:xfrm>
            <a:off x="3733800" y="5410200"/>
            <a:ext cx="685800" cy="612648"/>
          </a:xfrm>
          <a:prstGeom prst="flowChartDocumen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b="1" dirty="0" err="1" smtClean="0"/>
              <a:t>SSTable</a:t>
            </a:r>
            <a:r>
              <a:rPr lang="en-US" sz="1200" b="1" dirty="0" smtClean="0"/>
              <a:t> 4</a:t>
            </a:r>
          </a:p>
          <a:p>
            <a:pPr algn="ctr"/>
            <a:r>
              <a:rPr lang="en-US" sz="1200" dirty="0" smtClean="0"/>
              <a:t>(replica)</a:t>
            </a:r>
            <a:endParaRPr lang="en-US" sz="1200" dirty="0"/>
          </a:p>
        </p:txBody>
      </p:sp>
      <p:cxnSp>
        <p:nvCxnSpPr>
          <p:cNvPr id="17" name="Straight Arrow Connector 16"/>
          <p:cNvCxnSpPr>
            <a:stCxn id="12" idx="0"/>
            <a:endCxn id="8" idx="2"/>
          </p:cNvCxnSpPr>
          <p:nvPr/>
        </p:nvCxnSpPr>
        <p:spPr>
          <a:xfrm flipV="1">
            <a:off x="1866900" y="3848745"/>
            <a:ext cx="0" cy="875655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3009900" y="3848745"/>
            <a:ext cx="0" cy="875655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4101662" y="3848744"/>
            <a:ext cx="0" cy="875655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9" idx="0"/>
          </p:cNvCxnSpPr>
          <p:nvPr/>
        </p:nvCxnSpPr>
        <p:spPr>
          <a:xfrm>
            <a:off x="3009900" y="2895600"/>
            <a:ext cx="0" cy="381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8" idx="0"/>
          </p:cNvCxnSpPr>
          <p:nvPr/>
        </p:nvCxnSpPr>
        <p:spPr>
          <a:xfrm flipH="1">
            <a:off x="1866900" y="2895600"/>
            <a:ext cx="112395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6" idx="2"/>
            <a:endCxn id="10" idx="0"/>
          </p:cNvCxnSpPr>
          <p:nvPr/>
        </p:nvCxnSpPr>
        <p:spPr>
          <a:xfrm>
            <a:off x="2990850" y="2895600"/>
            <a:ext cx="108585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3009900" y="1828800"/>
            <a:ext cx="171450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3124200" y="1600200"/>
            <a:ext cx="914400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Flowchart: Document 30"/>
          <p:cNvSpPr/>
          <p:nvPr/>
        </p:nvSpPr>
        <p:spPr>
          <a:xfrm>
            <a:off x="5295900" y="3276600"/>
            <a:ext cx="685800" cy="612648"/>
          </a:xfrm>
          <a:prstGeom prst="flowChartDocumen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smtClean="0"/>
              <a:t>Tablet 4</a:t>
            </a:r>
            <a:endParaRPr lang="en-US" sz="1400" dirty="0"/>
          </a:p>
        </p:txBody>
      </p:sp>
      <p:sp>
        <p:nvSpPr>
          <p:cNvPr id="32" name="Flowchart: Document 31"/>
          <p:cNvSpPr/>
          <p:nvPr/>
        </p:nvSpPr>
        <p:spPr>
          <a:xfrm>
            <a:off x="6438900" y="3276600"/>
            <a:ext cx="685800" cy="612648"/>
          </a:xfrm>
          <a:prstGeom prst="flowChartDocumen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smtClean="0"/>
              <a:t>Tablet 5</a:t>
            </a:r>
            <a:endParaRPr lang="en-US" sz="1400" dirty="0"/>
          </a:p>
        </p:txBody>
      </p:sp>
      <p:sp>
        <p:nvSpPr>
          <p:cNvPr id="33" name="Flowchart: Document 32"/>
          <p:cNvSpPr/>
          <p:nvPr/>
        </p:nvSpPr>
        <p:spPr>
          <a:xfrm>
            <a:off x="7505700" y="3276600"/>
            <a:ext cx="685800" cy="612648"/>
          </a:xfrm>
          <a:prstGeom prst="flowChartDocumen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smtClean="0"/>
              <a:t>Tablet 6</a:t>
            </a:r>
            <a:endParaRPr lang="en-US" sz="1400" dirty="0"/>
          </a:p>
        </p:txBody>
      </p:sp>
      <p:sp>
        <p:nvSpPr>
          <p:cNvPr id="34" name="Rounded Rectangle 33"/>
          <p:cNvSpPr/>
          <p:nvPr/>
        </p:nvSpPr>
        <p:spPr>
          <a:xfrm>
            <a:off x="5067300" y="4038600"/>
            <a:ext cx="3390900" cy="457200"/>
          </a:xfrm>
          <a:prstGeom prst="round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 anchorCtr="1"/>
          <a:lstStyle/>
          <a:p>
            <a:pPr algn="ctr"/>
            <a:r>
              <a:rPr lang="en-US" dirty="0" smtClean="0"/>
              <a:t>GFS Chunk Server</a:t>
            </a:r>
            <a:endParaRPr lang="en-US" dirty="0"/>
          </a:p>
        </p:txBody>
      </p:sp>
      <p:sp>
        <p:nvSpPr>
          <p:cNvPr id="35" name="Flowchart: Document 34"/>
          <p:cNvSpPr/>
          <p:nvPr/>
        </p:nvSpPr>
        <p:spPr>
          <a:xfrm>
            <a:off x="5295900" y="4724400"/>
            <a:ext cx="685800" cy="612648"/>
          </a:xfrm>
          <a:prstGeom prst="flowChartDocumen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err="1" smtClean="0"/>
              <a:t>SSTable</a:t>
            </a:r>
            <a:endParaRPr lang="en-US" sz="1400" dirty="0"/>
          </a:p>
          <a:p>
            <a:pPr algn="ctr"/>
            <a:r>
              <a:rPr lang="en-US" sz="1400" dirty="0"/>
              <a:t>4</a:t>
            </a:r>
          </a:p>
        </p:txBody>
      </p:sp>
      <p:sp>
        <p:nvSpPr>
          <p:cNvPr id="36" name="Flowchart: Document 35"/>
          <p:cNvSpPr/>
          <p:nvPr/>
        </p:nvSpPr>
        <p:spPr>
          <a:xfrm>
            <a:off x="6438900" y="4724400"/>
            <a:ext cx="685800" cy="612648"/>
          </a:xfrm>
          <a:prstGeom prst="flowChartDocumen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err="1" smtClean="0"/>
              <a:t>SSTable</a:t>
            </a:r>
            <a:endParaRPr lang="en-US" sz="1400" dirty="0"/>
          </a:p>
          <a:p>
            <a:pPr algn="ctr"/>
            <a:r>
              <a:rPr lang="en-US" sz="1400" dirty="0"/>
              <a:t>5</a:t>
            </a:r>
          </a:p>
        </p:txBody>
      </p:sp>
      <p:sp>
        <p:nvSpPr>
          <p:cNvPr id="37" name="Flowchart: Document 36"/>
          <p:cNvSpPr/>
          <p:nvPr/>
        </p:nvSpPr>
        <p:spPr>
          <a:xfrm>
            <a:off x="7505700" y="4724400"/>
            <a:ext cx="685800" cy="612648"/>
          </a:xfrm>
          <a:prstGeom prst="flowChartDocumen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err="1" smtClean="0"/>
              <a:t>SSTable</a:t>
            </a:r>
            <a:endParaRPr lang="en-US" sz="1400" dirty="0"/>
          </a:p>
          <a:p>
            <a:pPr algn="ctr"/>
            <a:r>
              <a:rPr lang="en-US" sz="1400" dirty="0"/>
              <a:t>6</a:t>
            </a:r>
          </a:p>
        </p:txBody>
      </p:sp>
      <p:sp>
        <p:nvSpPr>
          <p:cNvPr id="38" name="Flowchart: Document 37"/>
          <p:cNvSpPr/>
          <p:nvPr/>
        </p:nvSpPr>
        <p:spPr>
          <a:xfrm>
            <a:off x="7505700" y="5410200"/>
            <a:ext cx="685800" cy="612648"/>
          </a:xfrm>
          <a:prstGeom prst="flowChartDocumen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b="1" dirty="0" err="1" smtClean="0"/>
              <a:t>SSTable</a:t>
            </a:r>
            <a:r>
              <a:rPr lang="en-US" sz="1200" b="1" dirty="0" smtClean="0"/>
              <a:t> 2</a:t>
            </a:r>
          </a:p>
          <a:p>
            <a:pPr algn="ctr"/>
            <a:r>
              <a:rPr lang="en-US" sz="1200" dirty="0" smtClean="0"/>
              <a:t>(replica)</a:t>
            </a:r>
            <a:endParaRPr lang="en-US" sz="1200" dirty="0"/>
          </a:p>
        </p:txBody>
      </p:sp>
      <p:cxnSp>
        <p:nvCxnSpPr>
          <p:cNvPr id="39" name="Straight Arrow Connector 38"/>
          <p:cNvCxnSpPr>
            <a:stCxn id="35" idx="0"/>
            <a:endCxn id="31" idx="2"/>
          </p:cNvCxnSpPr>
          <p:nvPr/>
        </p:nvCxnSpPr>
        <p:spPr>
          <a:xfrm flipV="1">
            <a:off x="5638800" y="3848745"/>
            <a:ext cx="0" cy="875655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6781800" y="3848745"/>
            <a:ext cx="0" cy="875655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7873562" y="3848744"/>
            <a:ext cx="0" cy="875655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32" idx="0"/>
          </p:cNvCxnSpPr>
          <p:nvPr/>
        </p:nvCxnSpPr>
        <p:spPr>
          <a:xfrm>
            <a:off x="6781800" y="2895600"/>
            <a:ext cx="0" cy="38100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31" idx="0"/>
          </p:cNvCxnSpPr>
          <p:nvPr/>
        </p:nvCxnSpPr>
        <p:spPr>
          <a:xfrm flipH="1">
            <a:off x="5638800" y="2895600"/>
            <a:ext cx="112395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33" idx="0"/>
          </p:cNvCxnSpPr>
          <p:nvPr/>
        </p:nvCxnSpPr>
        <p:spPr>
          <a:xfrm>
            <a:off x="6762750" y="2895600"/>
            <a:ext cx="1085850" cy="3810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5" idx="2"/>
          </p:cNvCxnSpPr>
          <p:nvPr/>
        </p:nvCxnSpPr>
        <p:spPr>
          <a:xfrm flipH="1" flipV="1">
            <a:off x="4724400" y="1828800"/>
            <a:ext cx="203835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ounded Rectangular Callout 46"/>
          <p:cNvSpPr/>
          <p:nvPr/>
        </p:nvSpPr>
        <p:spPr>
          <a:xfrm>
            <a:off x="6248400" y="990600"/>
            <a:ext cx="2514600" cy="1219200"/>
          </a:xfrm>
          <a:prstGeom prst="wedgeRoundRectCallout">
            <a:avLst>
              <a:gd name="adj1" fmla="val 9254"/>
              <a:gd name="adj2" fmla="val 84819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3038" indent="-173038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A table is a set of </a:t>
            </a:r>
            <a:r>
              <a:rPr lang="en-US" sz="1400" dirty="0" smtClean="0">
                <a:solidFill>
                  <a:schemeClr val="tx1"/>
                </a:solidFill>
              </a:rPr>
              <a:t>tablets </a:t>
            </a:r>
            <a:endParaRPr lang="en-US" sz="1400" dirty="0" smtClean="0">
              <a:solidFill>
                <a:schemeClr val="tx1"/>
              </a:solidFill>
            </a:endParaRPr>
          </a:p>
          <a:p>
            <a:pPr marL="173038" indent="-173038">
              <a:lnSpc>
                <a:spcPts val="1700"/>
              </a:lnSpc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A master server allocates tablets among </a:t>
            </a:r>
            <a:r>
              <a:rPr lang="en-US" sz="1400" dirty="0" err="1" smtClean="0">
                <a:solidFill>
                  <a:schemeClr val="tx1"/>
                </a:solidFill>
              </a:rPr>
              <a:t>tabet</a:t>
            </a:r>
            <a:r>
              <a:rPr lang="en-US" sz="1400" dirty="0" smtClean="0">
                <a:solidFill>
                  <a:schemeClr val="tx1"/>
                </a:solidFill>
              </a:rPr>
              <a:t> servers and is responsible for load balancing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93653" y="3200400"/>
            <a:ext cx="825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Logical</a:t>
            </a:r>
          </a:p>
          <a:p>
            <a:r>
              <a:rPr lang="en-US" dirty="0" smtClean="0"/>
              <a:t>view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457200" y="4800600"/>
            <a:ext cx="9249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Physical</a:t>
            </a:r>
          </a:p>
          <a:p>
            <a:r>
              <a:rPr lang="en-US" dirty="0" smtClean="0"/>
              <a:t>layout</a:t>
            </a:r>
            <a:endParaRPr lang="en-US" dirty="0"/>
          </a:p>
        </p:txBody>
      </p:sp>
      <p:sp>
        <p:nvSpPr>
          <p:cNvPr id="50" name="Rounded Rectangular Callout 49"/>
          <p:cNvSpPr/>
          <p:nvPr/>
        </p:nvSpPr>
        <p:spPr>
          <a:xfrm>
            <a:off x="1066800" y="5715000"/>
            <a:ext cx="1828800" cy="762000"/>
          </a:xfrm>
          <a:prstGeom prst="wedgeRoundRectCallout">
            <a:avLst>
              <a:gd name="adj1" fmla="val 43306"/>
              <a:gd name="adj2" fmla="val -115871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700"/>
              </a:lnSpc>
            </a:pPr>
            <a:r>
              <a:rPr lang="en-US" dirty="0" smtClean="0">
                <a:solidFill>
                  <a:schemeClr val="tx1"/>
                </a:solidFill>
              </a:rPr>
              <a:t>A tablet is stored as a collection of </a:t>
            </a:r>
            <a:r>
              <a:rPr lang="en-US" dirty="0" err="1" smtClean="0">
                <a:solidFill>
                  <a:schemeClr val="tx1"/>
                </a:solidFill>
              </a:rPr>
              <a:t>SSTable</a:t>
            </a:r>
            <a:r>
              <a:rPr lang="en-US" dirty="0" smtClean="0">
                <a:solidFill>
                  <a:schemeClr val="tx1"/>
                </a:solidFill>
              </a:rPr>
              <a:t> files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505200" y="6135469"/>
            <a:ext cx="525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Tablet, logically represented as  a key range, is the unit of distribution and load balancing</a:t>
            </a:r>
            <a:endParaRPr lang="en-US" dirty="0"/>
          </a:p>
        </p:txBody>
      </p:sp>
      <p:sp>
        <p:nvSpPr>
          <p:cNvPr id="54" name="Oval Callout 53"/>
          <p:cNvSpPr/>
          <p:nvPr/>
        </p:nvSpPr>
        <p:spPr>
          <a:xfrm>
            <a:off x="152400" y="4038600"/>
            <a:ext cx="1219200" cy="688848"/>
          </a:xfrm>
          <a:prstGeom prst="wedgeEllipseCallout">
            <a:avLst>
              <a:gd name="adj1" fmla="val 69684"/>
              <a:gd name="adj2" fmla="val -18748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Distributed file system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9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881</Words>
  <Application>Microsoft Office PowerPoint</Application>
  <PresentationFormat>On-screen Show (4:3)</PresentationFormat>
  <Paragraphs>179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Inexpensive Scalable Information Access</vt:lpstr>
      <vt:lpstr>Key-value Stores</vt:lpstr>
      <vt:lpstr>Key-value Data Model</vt:lpstr>
      <vt:lpstr>From Needs to Constraints</vt:lpstr>
      <vt:lpstr>Scalability &amp; Fault Tolerance Consideration</vt:lpstr>
      <vt:lpstr>Cluster Management – Master-based</vt:lpstr>
      <vt:lpstr>Cluster Management – Decentralized</vt:lpstr>
      <vt:lpstr>Google’s Bigtable</vt:lpstr>
      <vt:lpstr>Tablets</vt:lpstr>
      <vt:lpstr>Google’s Bigtable - Chubby</vt:lpstr>
      <vt:lpstr>Google’s Bigtable -  Column Families</vt:lpstr>
      <vt:lpstr>Google’s Bigtable -  Chubby</vt:lpstr>
      <vt:lpstr>Google’s Bigtable – Server Failure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Kien</dc:creator>
  <cp:lastModifiedBy>Kien</cp:lastModifiedBy>
  <cp:revision>24</cp:revision>
  <dcterms:created xsi:type="dcterms:W3CDTF">2006-08-16T00:00:00Z</dcterms:created>
  <dcterms:modified xsi:type="dcterms:W3CDTF">2013-10-11T03:10:00Z</dcterms:modified>
</cp:coreProperties>
</file>