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8"/>
  </p:notesMasterIdLst>
  <p:sldIdLst>
    <p:sldId id="256" r:id="rId2"/>
    <p:sldId id="947" r:id="rId3"/>
    <p:sldId id="949" r:id="rId4"/>
    <p:sldId id="970" r:id="rId5"/>
    <p:sldId id="978" r:id="rId6"/>
    <p:sldId id="969" r:id="rId7"/>
    <p:sldId id="971" r:id="rId8"/>
    <p:sldId id="972" r:id="rId9"/>
    <p:sldId id="973" r:id="rId10"/>
    <p:sldId id="974" r:id="rId11"/>
    <p:sldId id="975" r:id="rId12"/>
    <p:sldId id="976" r:id="rId13"/>
    <p:sldId id="977" r:id="rId14"/>
    <p:sldId id="961" r:id="rId15"/>
    <p:sldId id="962" r:id="rId16"/>
    <p:sldId id="927" r:id="rId17"/>
    <p:sldId id="928" r:id="rId18"/>
    <p:sldId id="929" r:id="rId19"/>
    <p:sldId id="930" r:id="rId20"/>
    <p:sldId id="931" r:id="rId21"/>
    <p:sldId id="932" r:id="rId22"/>
    <p:sldId id="967" r:id="rId23"/>
    <p:sldId id="964" r:id="rId24"/>
    <p:sldId id="937" r:id="rId25"/>
    <p:sldId id="946" r:id="rId26"/>
    <p:sldId id="9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CFAFE7"/>
    <a:srgbClr val="FF6600"/>
    <a:srgbClr val="B985B3"/>
    <a:srgbClr val="E2CFF1"/>
    <a:srgbClr val="A2F2FA"/>
    <a:srgbClr val="FFBD5B"/>
    <a:srgbClr val="FB5D43"/>
    <a:srgbClr val="29D1E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3" autoAdjust="0"/>
    <p:restoredTop sz="94271" autoAdjust="0"/>
  </p:normalViewPr>
  <p:slideViewPr>
    <p:cSldViewPr>
      <p:cViewPr varScale="1">
        <p:scale>
          <a:sx n="87" d="100"/>
          <a:sy n="87" d="100"/>
        </p:scale>
        <p:origin x="86" y="7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6497D-93CD-4E9B-BE42-48DBB00D49CE}" type="doc">
      <dgm:prSet loTypeId="urn:microsoft.com/office/officeart/2005/8/layout/orgChart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3E655-48F9-44CF-83EE-5D13D12C7CC1}">
      <dgm:prSet phldrT="[Text]"/>
      <dgm:spPr/>
      <dgm:t>
        <a:bodyPr/>
        <a:lstStyle/>
        <a:p>
          <a:r>
            <a:rPr lang="en-US" dirty="0" smtClean="0"/>
            <a:t>COP4710</a:t>
          </a:r>
          <a:endParaRPr lang="en-US" dirty="0"/>
        </a:p>
      </dgm:t>
    </dgm:pt>
    <dgm:pt modelId="{EFA37E91-D8FA-46AA-8C5E-E8DBE8F114A4}" type="parTrans" cxnId="{A39FA0F5-7E41-4535-8D6E-BDB7D370F1C2}">
      <dgm:prSet/>
      <dgm:spPr/>
      <dgm:t>
        <a:bodyPr/>
        <a:lstStyle/>
        <a:p>
          <a:endParaRPr lang="en-US"/>
        </a:p>
      </dgm:t>
    </dgm:pt>
    <dgm:pt modelId="{70AC524B-73DF-4811-8DAE-2082D096AD76}" type="sibTrans" cxnId="{A39FA0F5-7E41-4535-8D6E-BDB7D370F1C2}">
      <dgm:prSet/>
      <dgm:spPr/>
      <dgm:t>
        <a:bodyPr/>
        <a:lstStyle/>
        <a:p>
          <a:endParaRPr lang="en-US"/>
        </a:p>
      </dgm:t>
    </dgm:pt>
    <dgm:pt modelId="{F950F244-0E55-42EC-8DDF-68CEA731C772}">
      <dgm:prSet phldrT="[Text]"/>
      <dgm:spPr/>
      <dgm:t>
        <a:bodyPr/>
        <a:lstStyle/>
        <a:p>
          <a:r>
            <a:rPr lang="en-US" dirty="0" smtClean="0"/>
            <a:t>COP5711</a:t>
          </a:r>
          <a:endParaRPr lang="en-US" dirty="0"/>
        </a:p>
      </dgm:t>
    </dgm:pt>
    <dgm:pt modelId="{ED3CB7A8-E435-4255-A0FC-2B78921C0A3D}" type="parTrans" cxnId="{07B083EB-8CC9-41B5-8F92-CA43A05BF3D4}">
      <dgm:prSet/>
      <dgm:spPr>
        <a:ln w="38100">
          <a:solidFill>
            <a:srgbClr val="FF660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D7A40EF8-C194-44A6-A4DB-695F2ACF0EA8}" type="sibTrans" cxnId="{07B083EB-8CC9-41B5-8F92-CA43A05BF3D4}">
      <dgm:prSet/>
      <dgm:spPr/>
      <dgm:t>
        <a:bodyPr/>
        <a:lstStyle/>
        <a:p>
          <a:endParaRPr lang="en-US"/>
        </a:p>
      </dgm:t>
    </dgm:pt>
    <dgm:pt modelId="{A9703D6C-1B40-4C8A-BE60-9C436920A198}">
      <dgm:prSet phldrT="[Text]"/>
      <dgm:spPr/>
      <dgm:t>
        <a:bodyPr/>
        <a:lstStyle/>
        <a:p>
          <a:r>
            <a:rPr lang="en-US" dirty="0" smtClean="0"/>
            <a:t>COP6730</a:t>
          </a:r>
          <a:endParaRPr lang="en-US" dirty="0"/>
        </a:p>
      </dgm:t>
    </dgm:pt>
    <dgm:pt modelId="{4F8BDDE7-4DFF-44C7-B642-3F1EED0E5EE1}" type="parTrans" cxnId="{4ECAB4A4-11DC-4A7E-A7B6-440D25115827}">
      <dgm:prSet/>
      <dgm:spPr>
        <a:ln w="38100">
          <a:solidFill>
            <a:srgbClr val="FF660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A94AC14E-C641-4759-98A2-E5477B0E11FF}" type="sibTrans" cxnId="{4ECAB4A4-11DC-4A7E-A7B6-440D25115827}">
      <dgm:prSet/>
      <dgm:spPr/>
      <dgm:t>
        <a:bodyPr/>
        <a:lstStyle/>
        <a:p>
          <a:endParaRPr lang="en-US"/>
        </a:p>
      </dgm:t>
    </dgm:pt>
    <dgm:pt modelId="{EF53C55C-9B11-4672-A4A1-220D56FAA0B2}">
      <dgm:prSet phldrT="[Text]"/>
      <dgm:spPr/>
      <dgm:t>
        <a:bodyPr/>
        <a:lstStyle/>
        <a:p>
          <a:r>
            <a:rPr lang="en-US" dirty="0" smtClean="0"/>
            <a:t>COP6731</a:t>
          </a:r>
          <a:endParaRPr lang="en-US" dirty="0"/>
        </a:p>
      </dgm:t>
    </dgm:pt>
    <dgm:pt modelId="{2FD6C892-2A60-4FD9-A646-27DC129817DF}" type="parTrans" cxnId="{6AE44042-1695-475A-A81F-8F881577E40A}">
      <dgm:prSet/>
      <dgm:spPr>
        <a:ln w="38100">
          <a:solidFill>
            <a:srgbClr val="FF660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4BE0BDC7-95BB-4B89-B821-9180CEC3A6D5}" type="sibTrans" cxnId="{6AE44042-1695-475A-A81F-8F881577E40A}">
      <dgm:prSet/>
      <dgm:spPr/>
      <dgm:t>
        <a:bodyPr/>
        <a:lstStyle/>
        <a:p>
          <a:endParaRPr lang="en-US"/>
        </a:p>
      </dgm:t>
    </dgm:pt>
    <dgm:pt modelId="{7707B818-E79E-44A1-85EC-952B19B686C7}" type="pres">
      <dgm:prSet presAssocID="{1526497D-93CD-4E9B-BE42-48DBB00D49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7549C9-9C6B-4145-9AF8-A8F30217F64A}" type="pres">
      <dgm:prSet presAssocID="{4973E655-48F9-44CF-83EE-5D13D12C7CC1}" presName="hierRoot1" presStyleCnt="0">
        <dgm:presLayoutVars>
          <dgm:hierBranch val="init"/>
        </dgm:presLayoutVars>
      </dgm:prSet>
      <dgm:spPr/>
    </dgm:pt>
    <dgm:pt modelId="{372B3A3B-662D-451E-9475-7F84A72391BA}" type="pres">
      <dgm:prSet presAssocID="{4973E655-48F9-44CF-83EE-5D13D12C7CC1}" presName="rootComposite1" presStyleCnt="0"/>
      <dgm:spPr/>
    </dgm:pt>
    <dgm:pt modelId="{7CF455BF-4B5B-4F9C-BAEA-CB61D3C41284}" type="pres">
      <dgm:prSet presAssocID="{4973E655-48F9-44CF-83EE-5D13D12C7C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D53CC-BCB9-4E95-852B-66BA2F42A19C}" type="pres">
      <dgm:prSet presAssocID="{4973E655-48F9-44CF-83EE-5D13D12C7CC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4AAB9D0-B983-45A1-AC42-E017C5B09231}" type="pres">
      <dgm:prSet presAssocID="{4973E655-48F9-44CF-83EE-5D13D12C7CC1}" presName="hierChild2" presStyleCnt="0"/>
      <dgm:spPr/>
    </dgm:pt>
    <dgm:pt modelId="{9E0FB00E-F24C-4350-92F6-432971753516}" type="pres">
      <dgm:prSet presAssocID="{ED3CB7A8-E435-4255-A0FC-2B78921C0A3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E4C0DB8-FD2A-4C84-944C-3F60ECAB2FC3}" type="pres">
      <dgm:prSet presAssocID="{F950F244-0E55-42EC-8DDF-68CEA731C772}" presName="hierRoot2" presStyleCnt="0">
        <dgm:presLayoutVars>
          <dgm:hierBranch val="init"/>
        </dgm:presLayoutVars>
      </dgm:prSet>
      <dgm:spPr/>
    </dgm:pt>
    <dgm:pt modelId="{A6A7BC62-51A9-4F71-85B2-84194A33A33A}" type="pres">
      <dgm:prSet presAssocID="{F950F244-0E55-42EC-8DDF-68CEA731C772}" presName="rootComposite" presStyleCnt="0"/>
      <dgm:spPr/>
    </dgm:pt>
    <dgm:pt modelId="{5EDB2066-34A5-4DC1-AAC4-ECE55276C74A}" type="pres">
      <dgm:prSet presAssocID="{F950F244-0E55-42EC-8DDF-68CEA731C77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36A4C-F8BC-4279-AB7E-AC6F07D9973F}" type="pres">
      <dgm:prSet presAssocID="{F950F244-0E55-42EC-8DDF-68CEA731C772}" presName="rootConnector" presStyleLbl="node2" presStyleIdx="0" presStyleCnt="3"/>
      <dgm:spPr/>
      <dgm:t>
        <a:bodyPr/>
        <a:lstStyle/>
        <a:p>
          <a:endParaRPr lang="en-US"/>
        </a:p>
      </dgm:t>
    </dgm:pt>
    <dgm:pt modelId="{37219D42-9E17-4DA4-BF3C-505141297CDE}" type="pres">
      <dgm:prSet presAssocID="{F950F244-0E55-42EC-8DDF-68CEA731C772}" presName="hierChild4" presStyleCnt="0"/>
      <dgm:spPr/>
    </dgm:pt>
    <dgm:pt modelId="{8A6EA7F0-736E-4D19-B555-E37E3F71E528}" type="pres">
      <dgm:prSet presAssocID="{F950F244-0E55-42EC-8DDF-68CEA731C772}" presName="hierChild5" presStyleCnt="0"/>
      <dgm:spPr/>
    </dgm:pt>
    <dgm:pt modelId="{8CB0B38B-F417-4806-9FEB-9828A8EC9B70}" type="pres">
      <dgm:prSet presAssocID="{4F8BDDE7-4DFF-44C7-B642-3F1EED0E5EE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5530C82-79CD-4E7A-BA66-119C3C340696}" type="pres">
      <dgm:prSet presAssocID="{A9703D6C-1B40-4C8A-BE60-9C436920A198}" presName="hierRoot2" presStyleCnt="0">
        <dgm:presLayoutVars>
          <dgm:hierBranch val="init"/>
        </dgm:presLayoutVars>
      </dgm:prSet>
      <dgm:spPr/>
    </dgm:pt>
    <dgm:pt modelId="{14F4840D-3D78-45E8-995A-49FF8A8B6F47}" type="pres">
      <dgm:prSet presAssocID="{A9703D6C-1B40-4C8A-BE60-9C436920A198}" presName="rootComposite" presStyleCnt="0"/>
      <dgm:spPr/>
    </dgm:pt>
    <dgm:pt modelId="{8F6BBC63-8A0E-4B96-B340-92D42B5EE165}" type="pres">
      <dgm:prSet presAssocID="{A9703D6C-1B40-4C8A-BE60-9C436920A19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307394-0323-4758-9B46-77947C40BDAE}" type="pres">
      <dgm:prSet presAssocID="{A9703D6C-1B40-4C8A-BE60-9C436920A198}" presName="rootConnector" presStyleLbl="node2" presStyleIdx="1" presStyleCnt="3"/>
      <dgm:spPr/>
      <dgm:t>
        <a:bodyPr/>
        <a:lstStyle/>
        <a:p>
          <a:endParaRPr lang="en-US"/>
        </a:p>
      </dgm:t>
    </dgm:pt>
    <dgm:pt modelId="{009FF047-244A-40A4-BE47-C5388707C229}" type="pres">
      <dgm:prSet presAssocID="{A9703D6C-1B40-4C8A-BE60-9C436920A198}" presName="hierChild4" presStyleCnt="0"/>
      <dgm:spPr/>
    </dgm:pt>
    <dgm:pt modelId="{5FD64B4C-50FC-4281-BCD3-F63D22935D2B}" type="pres">
      <dgm:prSet presAssocID="{A9703D6C-1B40-4C8A-BE60-9C436920A198}" presName="hierChild5" presStyleCnt="0"/>
      <dgm:spPr/>
    </dgm:pt>
    <dgm:pt modelId="{7333C91A-84A3-417D-90E6-9FDC86A18AD1}" type="pres">
      <dgm:prSet presAssocID="{2FD6C892-2A60-4FD9-A646-27DC129817D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3662ABD-314A-4806-9D38-2330C74E7CF3}" type="pres">
      <dgm:prSet presAssocID="{EF53C55C-9B11-4672-A4A1-220D56FAA0B2}" presName="hierRoot2" presStyleCnt="0">
        <dgm:presLayoutVars>
          <dgm:hierBranch val="init"/>
        </dgm:presLayoutVars>
      </dgm:prSet>
      <dgm:spPr/>
    </dgm:pt>
    <dgm:pt modelId="{A232463D-27F5-4D84-8833-F7A9A2775870}" type="pres">
      <dgm:prSet presAssocID="{EF53C55C-9B11-4672-A4A1-220D56FAA0B2}" presName="rootComposite" presStyleCnt="0"/>
      <dgm:spPr/>
    </dgm:pt>
    <dgm:pt modelId="{41C0788F-F08D-4E95-A09C-0992B483DD85}" type="pres">
      <dgm:prSet presAssocID="{EF53C55C-9B11-4672-A4A1-220D56FAA0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EF17C-5812-4D10-9E40-220CB5710C9D}" type="pres">
      <dgm:prSet presAssocID="{EF53C55C-9B11-4672-A4A1-220D56FAA0B2}" presName="rootConnector" presStyleLbl="node2" presStyleIdx="2" presStyleCnt="3"/>
      <dgm:spPr/>
      <dgm:t>
        <a:bodyPr/>
        <a:lstStyle/>
        <a:p>
          <a:endParaRPr lang="en-US"/>
        </a:p>
      </dgm:t>
    </dgm:pt>
    <dgm:pt modelId="{2F7EF516-BACA-48CA-99C4-67DC7B1A9064}" type="pres">
      <dgm:prSet presAssocID="{EF53C55C-9B11-4672-A4A1-220D56FAA0B2}" presName="hierChild4" presStyleCnt="0"/>
      <dgm:spPr/>
    </dgm:pt>
    <dgm:pt modelId="{D4D188E0-C9FF-4C06-80D1-0FDD0CEDA2D8}" type="pres">
      <dgm:prSet presAssocID="{EF53C55C-9B11-4672-A4A1-220D56FAA0B2}" presName="hierChild5" presStyleCnt="0"/>
      <dgm:spPr/>
    </dgm:pt>
    <dgm:pt modelId="{0CADD8EE-4025-43C2-9B1B-D3EE0FC2CC3A}" type="pres">
      <dgm:prSet presAssocID="{4973E655-48F9-44CF-83EE-5D13D12C7CC1}" presName="hierChild3" presStyleCnt="0"/>
      <dgm:spPr/>
    </dgm:pt>
  </dgm:ptLst>
  <dgm:cxnLst>
    <dgm:cxn modelId="{96963160-7820-4D5D-9494-F8B5AAFEC2D3}" type="presOf" srcId="{F950F244-0E55-42EC-8DDF-68CEA731C772}" destId="{2CD36A4C-F8BC-4279-AB7E-AC6F07D9973F}" srcOrd="1" destOrd="0" presId="urn:microsoft.com/office/officeart/2005/8/layout/orgChart1"/>
    <dgm:cxn modelId="{26CFD87D-2F88-4A1F-90CE-6A25DF9B2A71}" type="presOf" srcId="{4F8BDDE7-4DFF-44C7-B642-3F1EED0E5EE1}" destId="{8CB0B38B-F417-4806-9FEB-9828A8EC9B70}" srcOrd="0" destOrd="0" presId="urn:microsoft.com/office/officeart/2005/8/layout/orgChart1"/>
    <dgm:cxn modelId="{6AE44042-1695-475A-A81F-8F881577E40A}" srcId="{4973E655-48F9-44CF-83EE-5D13D12C7CC1}" destId="{EF53C55C-9B11-4672-A4A1-220D56FAA0B2}" srcOrd="2" destOrd="0" parTransId="{2FD6C892-2A60-4FD9-A646-27DC129817DF}" sibTransId="{4BE0BDC7-95BB-4B89-B821-9180CEC3A6D5}"/>
    <dgm:cxn modelId="{9DBB4835-1B89-4734-A5CB-331C18717B09}" type="presOf" srcId="{4973E655-48F9-44CF-83EE-5D13D12C7CC1}" destId="{1A6D53CC-BCB9-4E95-852B-66BA2F42A19C}" srcOrd="1" destOrd="0" presId="urn:microsoft.com/office/officeart/2005/8/layout/orgChart1"/>
    <dgm:cxn modelId="{D7D523D3-8834-4A34-8628-82F982C782AC}" type="presOf" srcId="{2FD6C892-2A60-4FD9-A646-27DC129817DF}" destId="{7333C91A-84A3-417D-90E6-9FDC86A18AD1}" srcOrd="0" destOrd="0" presId="urn:microsoft.com/office/officeart/2005/8/layout/orgChart1"/>
    <dgm:cxn modelId="{0DF39BDD-2287-4EE8-A43B-E13108078CFD}" type="presOf" srcId="{ED3CB7A8-E435-4255-A0FC-2B78921C0A3D}" destId="{9E0FB00E-F24C-4350-92F6-432971753516}" srcOrd="0" destOrd="0" presId="urn:microsoft.com/office/officeart/2005/8/layout/orgChart1"/>
    <dgm:cxn modelId="{A0CA0AA4-C7C1-4177-BA14-645E035690E9}" type="presOf" srcId="{A9703D6C-1B40-4C8A-BE60-9C436920A198}" destId="{8F6BBC63-8A0E-4B96-B340-92D42B5EE165}" srcOrd="0" destOrd="0" presId="urn:microsoft.com/office/officeart/2005/8/layout/orgChart1"/>
    <dgm:cxn modelId="{16144F63-51BF-49A5-956A-8C3CF743D077}" type="presOf" srcId="{EF53C55C-9B11-4672-A4A1-220D56FAA0B2}" destId="{F0FEF17C-5812-4D10-9E40-220CB5710C9D}" srcOrd="1" destOrd="0" presId="urn:microsoft.com/office/officeart/2005/8/layout/orgChart1"/>
    <dgm:cxn modelId="{07B083EB-8CC9-41B5-8F92-CA43A05BF3D4}" srcId="{4973E655-48F9-44CF-83EE-5D13D12C7CC1}" destId="{F950F244-0E55-42EC-8DDF-68CEA731C772}" srcOrd="0" destOrd="0" parTransId="{ED3CB7A8-E435-4255-A0FC-2B78921C0A3D}" sibTransId="{D7A40EF8-C194-44A6-A4DB-695F2ACF0EA8}"/>
    <dgm:cxn modelId="{C710AB7F-AF38-4626-AFFA-ED54624E3378}" type="presOf" srcId="{A9703D6C-1B40-4C8A-BE60-9C436920A198}" destId="{0D307394-0323-4758-9B46-77947C40BDAE}" srcOrd="1" destOrd="0" presId="urn:microsoft.com/office/officeart/2005/8/layout/orgChart1"/>
    <dgm:cxn modelId="{CDFC2C60-2736-4F58-BBD2-6058D92F1220}" type="presOf" srcId="{EF53C55C-9B11-4672-A4A1-220D56FAA0B2}" destId="{41C0788F-F08D-4E95-A09C-0992B483DD85}" srcOrd="0" destOrd="0" presId="urn:microsoft.com/office/officeart/2005/8/layout/orgChart1"/>
    <dgm:cxn modelId="{13CF96CD-F822-467C-BC84-7B702CEAE213}" type="presOf" srcId="{1526497D-93CD-4E9B-BE42-48DBB00D49CE}" destId="{7707B818-E79E-44A1-85EC-952B19B686C7}" srcOrd="0" destOrd="0" presId="urn:microsoft.com/office/officeart/2005/8/layout/orgChart1"/>
    <dgm:cxn modelId="{9F69D50D-34ED-4A1A-A5C4-5453B70D4B69}" type="presOf" srcId="{F950F244-0E55-42EC-8DDF-68CEA731C772}" destId="{5EDB2066-34A5-4DC1-AAC4-ECE55276C74A}" srcOrd="0" destOrd="0" presId="urn:microsoft.com/office/officeart/2005/8/layout/orgChart1"/>
    <dgm:cxn modelId="{B3A43634-836D-43E6-8F0F-A792287DEAF4}" type="presOf" srcId="{4973E655-48F9-44CF-83EE-5D13D12C7CC1}" destId="{7CF455BF-4B5B-4F9C-BAEA-CB61D3C41284}" srcOrd="0" destOrd="0" presId="urn:microsoft.com/office/officeart/2005/8/layout/orgChart1"/>
    <dgm:cxn modelId="{A39FA0F5-7E41-4535-8D6E-BDB7D370F1C2}" srcId="{1526497D-93CD-4E9B-BE42-48DBB00D49CE}" destId="{4973E655-48F9-44CF-83EE-5D13D12C7CC1}" srcOrd="0" destOrd="0" parTransId="{EFA37E91-D8FA-46AA-8C5E-E8DBE8F114A4}" sibTransId="{70AC524B-73DF-4811-8DAE-2082D096AD76}"/>
    <dgm:cxn modelId="{4ECAB4A4-11DC-4A7E-A7B6-440D25115827}" srcId="{4973E655-48F9-44CF-83EE-5D13D12C7CC1}" destId="{A9703D6C-1B40-4C8A-BE60-9C436920A198}" srcOrd="1" destOrd="0" parTransId="{4F8BDDE7-4DFF-44C7-B642-3F1EED0E5EE1}" sibTransId="{A94AC14E-C641-4759-98A2-E5477B0E11FF}"/>
    <dgm:cxn modelId="{B2F21BB4-ED17-4376-AA9C-A598D47167BF}" type="presParOf" srcId="{7707B818-E79E-44A1-85EC-952B19B686C7}" destId="{947549C9-9C6B-4145-9AF8-A8F30217F64A}" srcOrd="0" destOrd="0" presId="urn:microsoft.com/office/officeart/2005/8/layout/orgChart1"/>
    <dgm:cxn modelId="{9FDDF87B-4431-4B12-94AE-5F9590AE6D56}" type="presParOf" srcId="{947549C9-9C6B-4145-9AF8-A8F30217F64A}" destId="{372B3A3B-662D-451E-9475-7F84A72391BA}" srcOrd="0" destOrd="0" presId="urn:microsoft.com/office/officeart/2005/8/layout/orgChart1"/>
    <dgm:cxn modelId="{AAD489D0-9609-4B22-AEFE-0D8B3EB5E7A2}" type="presParOf" srcId="{372B3A3B-662D-451E-9475-7F84A72391BA}" destId="{7CF455BF-4B5B-4F9C-BAEA-CB61D3C41284}" srcOrd="0" destOrd="0" presId="urn:microsoft.com/office/officeart/2005/8/layout/orgChart1"/>
    <dgm:cxn modelId="{7F1ECC41-6867-4DEE-A4A6-8237B8BB27C3}" type="presParOf" srcId="{372B3A3B-662D-451E-9475-7F84A72391BA}" destId="{1A6D53CC-BCB9-4E95-852B-66BA2F42A19C}" srcOrd="1" destOrd="0" presId="urn:microsoft.com/office/officeart/2005/8/layout/orgChart1"/>
    <dgm:cxn modelId="{C775F053-FEE0-4A52-8C77-F734A79E7BF4}" type="presParOf" srcId="{947549C9-9C6B-4145-9AF8-A8F30217F64A}" destId="{34AAB9D0-B983-45A1-AC42-E017C5B09231}" srcOrd="1" destOrd="0" presId="urn:microsoft.com/office/officeart/2005/8/layout/orgChart1"/>
    <dgm:cxn modelId="{01080F46-B8B4-4937-A5D0-237AEEB2B081}" type="presParOf" srcId="{34AAB9D0-B983-45A1-AC42-E017C5B09231}" destId="{9E0FB00E-F24C-4350-92F6-432971753516}" srcOrd="0" destOrd="0" presId="urn:microsoft.com/office/officeart/2005/8/layout/orgChart1"/>
    <dgm:cxn modelId="{A5356775-06BE-47C6-B8CF-36BA65B37E1E}" type="presParOf" srcId="{34AAB9D0-B983-45A1-AC42-E017C5B09231}" destId="{8E4C0DB8-FD2A-4C84-944C-3F60ECAB2FC3}" srcOrd="1" destOrd="0" presId="urn:microsoft.com/office/officeart/2005/8/layout/orgChart1"/>
    <dgm:cxn modelId="{52DE2B65-B89D-4346-989F-8F94BCF07E08}" type="presParOf" srcId="{8E4C0DB8-FD2A-4C84-944C-3F60ECAB2FC3}" destId="{A6A7BC62-51A9-4F71-85B2-84194A33A33A}" srcOrd="0" destOrd="0" presId="urn:microsoft.com/office/officeart/2005/8/layout/orgChart1"/>
    <dgm:cxn modelId="{9AC5ABB8-01A8-468F-9964-28D7AF39A692}" type="presParOf" srcId="{A6A7BC62-51A9-4F71-85B2-84194A33A33A}" destId="{5EDB2066-34A5-4DC1-AAC4-ECE55276C74A}" srcOrd="0" destOrd="0" presId="urn:microsoft.com/office/officeart/2005/8/layout/orgChart1"/>
    <dgm:cxn modelId="{1F388875-FA67-4EB5-9DC5-183AD8E6F0C6}" type="presParOf" srcId="{A6A7BC62-51A9-4F71-85B2-84194A33A33A}" destId="{2CD36A4C-F8BC-4279-AB7E-AC6F07D9973F}" srcOrd="1" destOrd="0" presId="urn:microsoft.com/office/officeart/2005/8/layout/orgChart1"/>
    <dgm:cxn modelId="{27398B1E-1D08-4795-9226-5A6F5BE9D0DA}" type="presParOf" srcId="{8E4C0DB8-FD2A-4C84-944C-3F60ECAB2FC3}" destId="{37219D42-9E17-4DA4-BF3C-505141297CDE}" srcOrd="1" destOrd="0" presId="urn:microsoft.com/office/officeart/2005/8/layout/orgChart1"/>
    <dgm:cxn modelId="{CEEC51AB-13BC-4B4B-9917-12D9BB805AFF}" type="presParOf" srcId="{8E4C0DB8-FD2A-4C84-944C-3F60ECAB2FC3}" destId="{8A6EA7F0-736E-4D19-B555-E37E3F71E528}" srcOrd="2" destOrd="0" presId="urn:microsoft.com/office/officeart/2005/8/layout/orgChart1"/>
    <dgm:cxn modelId="{F89FD423-E6D7-4B00-B60C-E6B961ED9BE2}" type="presParOf" srcId="{34AAB9D0-B983-45A1-AC42-E017C5B09231}" destId="{8CB0B38B-F417-4806-9FEB-9828A8EC9B70}" srcOrd="2" destOrd="0" presId="urn:microsoft.com/office/officeart/2005/8/layout/orgChart1"/>
    <dgm:cxn modelId="{1E52ED46-577B-45D0-8F00-1A3B283E71C9}" type="presParOf" srcId="{34AAB9D0-B983-45A1-AC42-E017C5B09231}" destId="{15530C82-79CD-4E7A-BA66-119C3C340696}" srcOrd="3" destOrd="0" presId="urn:microsoft.com/office/officeart/2005/8/layout/orgChart1"/>
    <dgm:cxn modelId="{B3C90CCF-A628-4D9B-999D-4524FFEC41B2}" type="presParOf" srcId="{15530C82-79CD-4E7A-BA66-119C3C340696}" destId="{14F4840D-3D78-45E8-995A-49FF8A8B6F47}" srcOrd="0" destOrd="0" presId="urn:microsoft.com/office/officeart/2005/8/layout/orgChart1"/>
    <dgm:cxn modelId="{F7743ECA-DDE6-4E66-8B87-79B900037D8B}" type="presParOf" srcId="{14F4840D-3D78-45E8-995A-49FF8A8B6F47}" destId="{8F6BBC63-8A0E-4B96-B340-92D42B5EE165}" srcOrd="0" destOrd="0" presId="urn:microsoft.com/office/officeart/2005/8/layout/orgChart1"/>
    <dgm:cxn modelId="{41937EEB-AB15-4C59-B01A-2B10E1C262A6}" type="presParOf" srcId="{14F4840D-3D78-45E8-995A-49FF8A8B6F47}" destId="{0D307394-0323-4758-9B46-77947C40BDAE}" srcOrd="1" destOrd="0" presId="urn:microsoft.com/office/officeart/2005/8/layout/orgChart1"/>
    <dgm:cxn modelId="{4B9F41D2-C759-470E-AB08-35A99BAA149E}" type="presParOf" srcId="{15530C82-79CD-4E7A-BA66-119C3C340696}" destId="{009FF047-244A-40A4-BE47-C5388707C229}" srcOrd="1" destOrd="0" presId="urn:microsoft.com/office/officeart/2005/8/layout/orgChart1"/>
    <dgm:cxn modelId="{95ED8363-FF7F-4C62-9B19-CA64410479CA}" type="presParOf" srcId="{15530C82-79CD-4E7A-BA66-119C3C340696}" destId="{5FD64B4C-50FC-4281-BCD3-F63D22935D2B}" srcOrd="2" destOrd="0" presId="urn:microsoft.com/office/officeart/2005/8/layout/orgChart1"/>
    <dgm:cxn modelId="{D8241F5A-B4BB-4A7A-954E-2F7159B54640}" type="presParOf" srcId="{34AAB9D0-B983-45A1-AC42-E017C5B09231}" destId="{7333C91A-84A3-417D-90E6-9FDC86A18AD1}" srcOrd="4" destOrd="0" presId="urn:microsoft.com/office/officeart/2005/8/layout/orgChart1"/>
    <dgm:cxn modelId="{0E160262-E599-4132-B7F8-7334C996FEDE}" type="presParOf" srcId="{34AAB9D0-B983-45A1-AC42-E017C5B09231}" destId="{13662ABD-314A-4806-9D38-2330C74E7CF3}" srcOrd="5" destOrd="0" presId="urn:microsoft.com/office/officeart/2005/8/layout/orgChart1"/>
    <dgm:cxn modelId="{49FFDE06-1D93-4D39-A08A-83B57F79104B}" type="presParOf" srcId="{13662ABD-314A-4806-9D38-2330C74E7CF3}" destId="{A232463D-27F5-4D84-8833-F7A9A2775870}" srcOrd="0" destOrd="0" presId="urn:microsoft.com/office/officeart/2005/8/layout/orgChart1"/>
    <dgm:cxn modelId="{BA0FC023-C267-4B8D-A45D-8882805A284A}" type="presParOf" srcId="{A232463D-27F5-4D84-8833-F7A9A2775870}" destId="{41C0788F-F08D-4E95-A09C-0992B483DD85}" srcOrd="0" destOrd="0" presId="urn:microsoft.com/office/officeart/2005/8/layout/orgChart1"/>
    <dgm:cxn modelId="{B46F7EED-830E-4824-B863-2B1E718CA2F3}" type="presParOf" srcId="{A232463D-27F5-4D84-8833-F7A9A2775870}" destId="{F0FEF17C-5812-4D10-9E40-220CB5710C9D}" srcOrd="1" destOrd="0" presId="urn:microsoft.com/office/officeart/2005/8/layout/orgChart1"/>
    <dgm:cxn modelId="{A84706AF-8EC4-4806-ADC8-FBBFE7CEBD0C}" type="presParOf" srcId="{13662ABD-314A-4806-9D38-2330C74E7CF3}" destId="{2F7EF516-BACA-48CA-99C4-67DC7B1A9064}" srcOrd="1" destOrd="0" presId="urn:microsoft.com/office/officeart/2005/8/layout/orgChart1"/>
    <dgm:cxn modelId="{D9A03C6B-95FC-41C1-AA8C-1B1C79226CA4}" type="presParOf" srcId="{13662ABD-314A-4806-9D38-2330C74E7CF3}" destId="{D4D188E0-C9FF-4C06-80D1-0FDD0CEDA2D8}" srcOrd="2" destOrd="0" presId="urn:microsoft.com/office/officeart/2005/8/layout/orgChart1"/>
    <dgm:cxn modelId="{A8753A9B-D4E2-4E58-858D-A36C450B2F31}" type="presParOf" srcId="{947549C9-9C6B-4145-9AF8-A8F30217F64A}" destId="{0CADD8EE-4025-43C2-9B1B-D3EE0FC2CC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3C91A-84A3-417D-90E6-9FDC86A18AD1}">
      <dsp:nvSpPr>
        <dsp:cNvPr id="0" name=""/>
        <dsp:cNvSpPr/>
      </dsp:nvSpPr>
      <dsp:spPr>
        <a:xfrm>
          <a:off x="2628900" y="1652316"/>
          <a:ext cx="1859966" cy="322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2"/>
              </a:lnTo>
              <a:lnTo>
                <a:pt x="1859966" y="161402"/>
              </a:lnTo>
              <a:lnTo>
                <a:pt x="1859966" y="322804"/>
              </a:lnTo>
            </a:path>
          </a:pathLst>
        </a:custGeom>
        <a:noFill/>
        <a:ln w="38100" cap="flat" cmpd="sng" algn="ctr">
          <a:solidFill>
            <a:srgbClr val="FF6600"/>
          </a:solidFill>
          <a:prstDash val="solid"/>
          <a:headEnd type="none" w="med" len="med"/>
          <a:tailEnd type="triangle" w="med" len="me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0B38B-F417-4806-9FEB-9828A8EC9B70}">
      <dsp:nvSpPr>
        <dsp:cNvPr id="0" name=""/>
        <dsp:cNvSpPr/>
      </dsp:nvSpPr>
      <dsp:spPr>
        <a:xfrm>
          <a:off x="2583180" y="1652316"/>
          <a:ext cx="91440" cy="322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804"/>
              </a:lnTo>
            </a:path>
          </a:pathLst>
        </a:custGeom>
        <a:noFill/>
        <a:ln w="38100" cap="flat" cmpd="sng" algn="ctr">
          <a:solidFill>
            <a:srgbClr val="FF6600"/>
          </a:solidFill>
          <a:prstDash val="solid"/>
          <a:headEnd type="none" w="med" len="med"/>
          <a:tailEnd type="triangle" w="med" len="me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FB00E-F24C-4350-92F6-432971753516}">
      <dsp:nvSpPr>
        <dsp:cNvPr id="0" name=""/>
        <dsp:cNvSpPr/>
      </dsp:nvSpPr>
      <dsp:spPr>
        <a:xfrm>
          <a:off x="768933" y="1652316"/>
          <a:ext cx="1859966" cy="322804"/>
        </a:xfrm>
        <a:custGeom>
          <a:avLst/>
          <a:gdLst/>
          <a:ahLst/>
          <a:cxnLst/>
          <a:rect l="0" t="0" r="0" b="0"/>
          <a:pathLst>
            <a:path>
              <a:moveTo>
                <a:pt x="1859966" y="0"/>
              </a:moveTo>
              <a:lnTo>
                <a:pt x="1859966" y="161402"/>
              </a:lnTo>
              <a:lnTo>
                <a:pt x="0" y="161402"/>
              </a:lnTo>
              <a:lnTo>
                <a:pt x="0" y="322804"/>
              </a:lnTo>
            </a:path>
          </a:pathLst>
        </a:custGeom>
        <a:noFill/>
        <a:ln w="38100" cap="flat" cmpd="sng" algn="ctr">
          <a:solidFill>
            <a:srgbClr val="FF6600"/>
          </a:solidFill>
          <a:prstDash val="solid"/>
          <a:headEnd type="none" w="med" len="med"/>
          <a:tailEnd type="triangle" w="med" len="me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455BF-4B5B-4F9C-BAEA-CB61D3C41284}">
      <dsp:nvSpPr>
        <dsp:cNvPr id="0" name=""/>
        <dsp:cNvSpPr/>
      </dsp:nvSpPr>
      <dsp:spPr>
        <a:xfrm>
          <a:off x="1860319" y="883735"/>
          <a:ext cx="1537161" cy="768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COP4710</a:t>
          </a:r>
          <a:endParaRPr lang="en-US" sz="2600" kern="1200" dirty="0"/>
        </a:p>
      </dsp:txBody>
      <dsp:txXfrm>
        <a:off x="1860319" y="883735"/>
        <a:ext cx="1537161" cy="768580"/>
      </dsp:txXfrm>
    </dsp:sp>
    <dsp:sp modelId="{5EDB2066-34A5-4DC1-AAC4-ECE55276C74A}">
      <dsp:nvSpPr>
        <dsp:cNvPr id="0" name=""/>
        <dsp:cNvSpPr/>
      </dsp:nvSpPr>
      <dsp:spPr>
        <a:xfrm>
          <a:off x="353" y="1975120"/>
          <a:ext cx="1537161" cy="768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COP5711</a:t>
          </a:r>
          <a:endParaRPr lang="en-US" sz="2600" kern="1200" dirty="0"/>
        </a:p>
      </dsp:txBody>
      <dsp:txXfrm>
        <a:off x="353" y="1975120"/>
        <a:ext cx="1537161" cy="768580"/>
      </dsp:txXfrm>
    </dsp:sp>
    <dsp:sp modelId="{8F6BBC63-8A0E-4B96-B340-92D42B5EE165}">
      <dsp:nvSpPr>
        <dsp:cNvPr id="0" name=""/>
        <dsp:cNvSpPr/>
      </dsp:nvSpPr>
      <dsp:spPr>
        <a:xfrm>
          <a:off x="1860319" y="1975120"/>
          <a:ext cx="1537161" cy="768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COP6730</a:t>
          </a:r>
          <a:endParaRPr lang="en-US" sz="2600" kern="1200" dirty="0"/>
        </a:p>
      </dsp:txBody>
      <dsp:txXfrm>
        <a:off x="1860319" y="1975120"/>
        <a:ext cx="1537161" cy="768580"/>
      </dsp:txXfrm>
    </dsp:sp>
    <dsp:sp modelId="{41C0788F-F08D-4E95-A09C-0992B483DD85}">
      <dsp:nvSpPr>
        <dsp:cNvPr id="0" name=""/>
        <dsp:cNvSpPr/>
      </dsp:nvSpPr>
      <dsp:spPr>
        <a:xfrm>
          <a:off x="3720285" y="1975120"/>
          <a:ext cx="1537161" cy="768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COP6731</a:t>
          </a:r>
          <a:endParaRPr lang="en-US" sz="2600" kern="1200" dirty="0"/>
        </a:p>
      </dsp:txBody>
      <dsp:txXfrm>
        <a:off x="3720285" y="1975120"/>
        <a:ext cx="1537161" cy="768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D52E-6921-41DF-BB0B-CC3EE40B6FCD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226BE-445B-4CED-8D8F-B4E54FBC0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6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0F4E-5413-4E62-8E1A-8CE4F93604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0F4E-5413-4E62-8E1A-8CE4F93604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6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0F4E-5413-4E62-8E1A-8CE4F93604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9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6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3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1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6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2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2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6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2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3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3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7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226BE-445B-4CED-8D8F-B4E54FBC0C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34267C-3F01-4900-87DE-F49AABEF1401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44A278-390B-480E-A91C-73A8347B7D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image" Target="../media/image37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1.w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80048" cy="1828800"/>
          </a:xfrm>
        </p:spPr>
        <p:txBody>
          <a:bodyPr>
            <a:normAutofit fontScale="85000" lnSpcReduction="20000"/>
          </a:bodyPr>
          <a:lstStyle/>
          <a:p>
            <a:pPr algn="ctr">
              <a:spcAft>
                <a:spcPts val="2400"/>
              </a:spcAft>
            </a:pPr>
            <a:endParaRPr lang="de-DE" dirty="0" smtClean="0">
              <a:solidFill>
                <a:srgbClr val="92D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i="1" dirty="0" smtClean="0"/>
              <a:t>Kien A. Hua</a:t>
            </a:r>
            <a:endParaRPr lang="de-DE" dirty="0" smtClean="0"/>
          </a:p>
          <a:p>
            <a:pPr algn="ctr"/>
            <a:r>
              <a:rPr lang="de-DE" dirty="0" smtClean="0"/>
              <a:t>Data Systems Lab</a:t>
            </a:r>
          </a:p>
          <a:p>
            <a:pPr algn="ctr"/>
            <a:r>
              <a:rPr lang="de-DE" dirty="0" smtClean="0"/>
              <a:t>Division of Computer Science</a:t>
            </a:r>
          </a:p>
          <a:p>
            <a:pPr algn="ctr"/>
            <a:r>
              <a:rPr lang="de-DE" dirty="0" smtClean="0"/>
              <a:t>University of Central Florida</a:t>
            </a:r>
            <a:endParaRPr lang="en-US" dirty="0"/>
          </a:p>
        </p:txBody>
      </p:sp>
      <p:pic>
        <p:nvPicPr>
          <p:cNvPr id="160771" name="Picture 3" descr="C:\Users\aaved\SkyDrive\Documents\ORC\My_Pictures\UCF Logos\ucf logo extrac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24" y="3429000"/>
            <a:ext cx="533400" cy="5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43000" y="1447800"/>
            <a:ext cx="6769223" cy="904745"/>
            <a:chOff x="936462" y="1000255"/>
            <a:chExt cx="6769223" cy="904745"/>
          </a:xfrm>
        </p:grpSpPr>
        <p:pic>
          <p:nvPicPr>
            <p:cNvPr id="2050" name="Picture 2" descr="http://doityourselflettering.com/t/2299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62" y="1119234"/>
              <a:ext cx="4222750" cy="583669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doityourselflettering.com/t/1825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085" y="1000255"/>
              <a:ext cx="1752600" cy="904745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doityourselflettering.com/t/6600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496" y="1066800"/>
              <a:ext cx="245209" cy="57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0" name="Picture 12" descr="http://doityourselflettering.com/t/5368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3623209" cy="4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Network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2" y="1622188"/>
            <a:ext cx="8184042" cy="46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10972" y="85414"/>
            <a:ext cx="84557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</a:rPr>
              <a:t>EQL -  Event Query Language</a:t>
            </a:r>
            <a:endParaRPr lang="en-US" sz="4800" b="0" cap="none" spc="0" dirty="0">
              <a:ln w="0"/>
              <a:solidFill>
                <a:srgbClr val="CFAFE7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3" y="4536546"/>
            <a:ext cx="468006" cy="4572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20" y="5255010"/>
            <a:ext cx="468006" cy="45720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3" y="3660250"/>
            <a:ext cx="468006" cy="45720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23" y="5455433"/>
            <a:ext cx="468006" cy="4572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09" y="5226832"/>
            <a:ext cx="468006" cy="4572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20" y="5328096"/>
            <a:ext cx="468006" cy="4572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17" y="2201245"/>
            <a:ext cx="468006" cy="4572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21" y="4832385"/>
            <a:ext cx="468006" cy="4572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10" y="3660251"/>
            <a:ext cx="468006" cy="4572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71" y="2997067"/>
            <a:ext cx="468006" cy="45720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44" y="2925145"/>
            <a:ext cx="468006" cy="457201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1976081" y="4098177"/>
            <a:ext cx="838200" cy="1219200"/>
            <a:chOff x="1003424" y="4978400"/>
            <a:chExt cx="838200" cy="121920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954" y="5740399"/>
              <a:ext cx="468006" cy="457201"/>
            </a:xfrm>
            <a:prstGeom prst="rect">
              <a:avLst/>
            </a:prstGeom>
          </p:spPr>
        </p:pic>
        <p:sp>
          <p:nvSpPr>
            <p:cNvPr id="76" name="Oval 75"/>
            <p:cNvSpPr/>
            <p:nvPr/>
          </p:nvSpPr>
          <p:spPr>
            <a:xfrm>
              <a:off x="1003424" y="4978400"/>
              <a:ext cx="444500" cy="4572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/>
                <a:t>S1</a:t>
              </a:r>
              <a:endParaRPr lang="en-US" sz="2000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1193924" y="4978400"/>
              <a:ext cx="444500" cy="457200"/>
            </a:xfrm>
            <a:prstGeom prst="ellipse">
              <a:avLst/>
            </a:prstGeom>
            <a:solidFill>
              <a:srgbClr val="10A214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/>
                <a:t>S1</a:t>
              </a:r>
              <a:endParaRPr lang="en-US" sz="20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1397124" y="4991100"/>
              <a:ext cx="444500" cy="457200"/>
            </a:xfrm>
            <a:prstGeom prst="ellipse">
              <a:avLst/>
            </a:prstGeom>
            <a:solidFill>
              <a:srgbClr val="FF66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/>
                <a:t>S1</a:t>
              </a:r>
              <a:endParaRPr lang="en-US" sz="2000" dirty="0"/>
            </a:p>
          </p:txBody>
        </p:sp>
        <p:cxnSp>
          <p:nvCxnSpPr>
            <p:cNvPr id="79" name="Straight Connector 78"/>
            <p:cNvCxnSpPr>
              <a:stCxn id="76" idx="4"/>
              <a:endCxn id="75" idx="0"/>
            </p:cNvCxnSpPr>
            <p:nvPr/>
          </p:nvCxnSpPr>
          <p:spPr>
            <a:xfrm>
              <a:off x="1225674" y="5435600"/>
              <a:ext cx="139283" cy="304799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  <a:endCxn id="75" idx="0"/>
            </p:cNvCxnSpPr>
            <p:nvPr/>
          </p:nvCxnSpPr>
          <p:spPr>
            <a:xfrm flipH="1">
              <a:off x="1364957" y="5435600"/>
              <a:ext cx="51217" cy="304799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75" idx="0"/>
            </p:cNvCxnSpPr>
            <p:nvPr/>
          </p:nvCxnSpPr>
          <p:spPr>
            <a:xfrm flipH="1">
              <a:off x="1364957" y="5448300"/>
              <a:ext cx="248067" cy="292099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20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15" y="1585591"/>
            <a:ext cx="2049598" cy="1413033"/>
          </a:xfrm>
          <a:prstGeom prst="rect">
            <a:avLst/>
          </a:prstGeom>
        </p:spPr>
      </p:pic>
      <p:sp>
        <p:nvSpPr>
          <p:cNvPr id="2059" name="Rectangle 2058"/>
          <p:cNvSpPr/>
          <p:nvPr/>
        </p:nvSpPr>
        <p:spPr>
          <a:xfrm>
            <a:off x="4676101" y="4005894"/>
            <a:ext cx="2516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Internet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1647" y="3778223"/>
            <a:ext cx="96549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Event query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107520" y="2554941"/>
            <a:ext cx="1276221" cy="1270747"/>
          </a:xfrm>
          <a:prstGeom prst="straightConnector1">
            <a:avLst/>
          </a:prstGeom>
          <a:ln w="38100">
            <a:solidFill>
              <a:srgbClr val="4D1C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rved Up Arrow 4"/>
          <p:cNvSpPr/>
          <p:nvPr/>
        </p:nvSpPr>
        <p:spPr>
          <a:xfrm rot="18991827">
            <a:off x="2125329" y="3820118"/>
            <a:ext cx="3768791" cy="581969"/>
          </a:xfrm>
          <a:prstGeom prst="curvedUpArrow">
            <a:avLst/>
          </a:prstGeom>
          <a:solidFill>
            <a:srgbClr val="F3763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0712" y="3214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9807" y="427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88017" y="3399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1831" y="35748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06879" y="3768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47509" y="4403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22084" y="3065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0785" y="45375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87999" y="46599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8771" y="387396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09724" y="39626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14042" y="405203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40289" y="1318797"/>
            <a:ext cx="1907738" cy="882447"/>
          </a:xfrm>
          <a:prstGeom prst="wedgeRoundRectCallout">
            <a:avLst>
              <a:gd name="adj1" fmla="val -80103"/>
              <a:gd name="adj2" fmla="val 38327"/>
              <a:gd name="adj3" fmla="val 16667"/>
            </a:avLst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000"/>
              </a:lnSpc>
              <a:spcAft>
                <a:spcPts val="300"/>
              </a:spcAft>
            </a:pPr>
            <a:r>
              <a:rPr lang="en-US" dirty="0" smtClean="0"/>
              <a:t>I speak Event Query Language (EQL)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621979" y="4225977"/>
            <a:ext cx="3997815" cy="188051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 lvl="1" algn="just">
              <a:lnSpc>
                <a:spcPct val="70000"/>
              </a:lnSpc>
            </a:pPr>
            <a:endParaRPr lang="en-US" sz="800" dirty="0">
              <a:solidFill>
                <a:srgbClr val="FFC000"/>
              </a:solidFill>
            </a:endParaRPr>
          </a:p>
          <a:p>
            <a:pPr marL="114300" lvl="1" algn="just">
              <a:lnSpc>
                <a:spcPct val="7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SELECT    </a:t>
            </a:r>
            <a:r>
              <a:rPr lang="en-US" sz="2000" i="1" dirty="0" smtClean="0">
                <a:solidFill>
                  <a:srgbClr val="FFC000"/>
                </a:solidFill>
              </a:rPr>
              <a:t>event-handler </a:t>
            </a:r>
          </a:p>
          <a:p>
            <a:pPr marL="114300" lvl="1">
              <a:lnSpc>
                <a:spcPct val="7000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FROM      </a:t>
            </a:r>
            <a:r>
              <a:rPr lang="en-US" sz="2000" i="1" dirty="0">
                <a:solidFill>
                  <a:srgbClr val="FFC000"/>
                </a:solidFill>
              </a:rPr>
              <a:t>Thing1  </a:t>
            </a:r>
            <a:r>
              <a:rPr lang="en-US" sz="2000" i="1" dirty="0" smtClean="0">
                <a:solidFill>
                  <a:srgbClr val="FFC000"/>
                </a:solidFill>
              </a:rPr>
              <a:t>T1</a:t>
            </a:r>
            <a:endParaRPr lang="en-US" sz="2000" dirty="0" smtClean="0">
              <a:solidFill>
                <a:srgbClr val="FFC000"/>
              </a:solidFill>
            </a:endParaRPr>
          </a:p>
          <a:p>
            <a:pPr marL="114300" lvl="1">
              <a:lnSpc>
                <a:spcPct val="7000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WHEN     Before(</a:t>
            </a:r>
            <a:r>
              <a:rPr lang="en-US" sz="2000" i="1" dirty="0" smtClean="0">
                <a:solidFill>
                  <a:srgbClr val="FFC000"/>
                </a:solidFill>
              </a:rPr>
              <a:t>T1</a:t>
            </a:r>
            <a:r>
              <a:rPr lang="en-US" sz="2000" dirty="0" smtClean="0">
                <a:solidFill>
                  <a:srgbClr val="FFC000"/>
                </a:solidFill>
              </a:rPr>
              <a:t>.</a:t>
            </a:r>
            <a:r>
              <a:rPr lang="en-US" sz="2000" i="1" dirty="0" smtClean="0">
                <a:solidFill>
                  <a:srgbClr val="FFC000"/>
                </a:solidFill>
              </a:rPr>
              <a:t>S3</a:t>
            </a:r>
            <a:r>
              <a:rPr lang="en-US" sz="2000" dirty="0">
                <a:solidFill>
                  <a:srgbClr val="FFC000"/>
                </a:solidFill>
              </a:rPr>
              <a:t>, </a:t>
            </a:r>
            <a:r>
              <a:rPr lang="en-US" sz="2000" i="1" dirty="0" smtClean="0">
                <a:solidFill>
                  <a:srgbClr val="FFC000"/>
                </a:solidFill>
              </a:rPr>
              <a:t>T1</a:t>
            </a:r>
            <a:r>
              <a:rPr lang="en-US" sz="2000" dirty="0" smtClean="0">
                <a:solidFill>
                  <a:srgbClr val="FFC000"/>
                </a:solidFill>
              </a:rPr>
              <a:t>.</a:t>
            </a:r>
            <a:r>
              <a:rPr lang="en-US" sz="2000" i="1" dirty="0" smtClean="0">
                <a:solidFill>
                  <a:srgbClr val="FFC000"/>
                </a:solidFill>
              </a:rPr>
              <a:t>S1</a:t>
            </a:r>
            <a:r>
              <a:rPr lang="en-US" sz="2000" dirty="0">
                <a:solidFill>
                  <a:srgbClr val="FFC000"/>
                </a:solidFill>
              </a:rPr>
              <a:t>)</a:t>
            </a:r>
          </a:p>
          <a:p>
            <a:pPr marL="114300" lvl="1">
              <a:lnSpc>
                <a:spcPct val="7000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WITHIN   30 seconds</a:t>
            </a:r>
          </a:p>
          <a:p>
            <a:pPr marL="114300" lvl="1">
              <a:lnSpc>
                <a:spcPct val="70000"/>
              </a:lnSpc>
            </a:pPr>
            <a:r>
              <a:rPr lang="en-US" sz="2000" dirty="0" smtClean="0">
                <a:solidFill>
                  <a:srgbClr val="FFC000"/>
                </a:solidFill>
              </a:rPr>
              <a:t>UNTIL      5 minutes</a:t>
            </a:r>
          </a:p>
          <a:p>
            <a:pPr marL="114300" lvl="1">
              <a:lnSpc>
                <a:spcPct val="70000"/>
              </a:lnSpc>
            </a:pPr>
            <a:endParaRPr lang="en-US" sz="800" dirty="0" smtClean="0">
              <a:solidFill>
                <a:srgbClr val="FFC000"/>
              </a:solidFill>
            </a:endParaRPr>
          </a:p>
        </p:txBody>
      </p:sp>
      <p:sp>
        <p:nvSpPr>
          <p:cNvPr id="51" name="Oval Callout 50"/>
          <p:cNvSpPr/>
          <p:nvPr/>
        </p:nvSpPr>
        <p:spPr>
          <a:xfrm>
            <a:off x="5700084" y="3660250"/>
            <a:ext cx="1181863" cy="546782"/>
          </a:xfrm>
          <a:prstGeom prst="wedgeEllipseCallout">
            <a:avLst>
              <a:gd name="adj1" fmla="val 17742"/>
              <a:gd name="adj2" fmla="val 81428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Computer program</a:t>
            </a:r>
            <a:endParaRPr lang="en-US" sz="1400" dirty="0"/>
          </a:p>
        </p:txBody>
      </p:sp>
      <p:sp>
        <p:nvSpPr>
          <p:cNvPr id="52" name="Oval Callout 51"/>
          <p:cNvSpPr/>
          <p:nvPr/>
        </p:nvSpPr>
        <p:spPr>
          <a:xfrm>
            <a:off x="7418386" y="5398111"/>
            <a:ext cx="1476782" cy="699135"/>
          </a:xfrm>
          <a:prstGeom prst="wedgeEllipseCallout">
            <a:avLst>
              <a:gd name="adj1" fmla="val -35873"/>
              <a:gd name="adj2" fmla="val -61590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Event specification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351702" y="4929224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Thing1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2253" y="4514921"/>
            <a:ext cx="3044653" cy="1795378"/>
            <a:chOff x="602253" y="4514921"/>
            <a:chExt cx="3044653" cy="1795378"/>
          </a:xfrm>
        </p:grpSpPr>
        <p:sp>
          <p:nvSpPr>
            <p:cNvPr id="87" name="Rounded Rectangle 86"/>
            <p:cNvSpPr/>
            <p:nvPr/>
          </p:nvSpPr>
          <p:spPr>
            <a:xfrm>
              <a:off x="1662689" y="5115653"/>
              <a:ext cx="1913535" cy="1106890"/>
            </a:xfrm>
            <a:prstGeom prst="round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25364" y="5082519"/>
              <a:ext cx="1623741" cy="1227780"/>
              <a:chOff x="488570" y="4969820"/>
              <a:chExt cx="1623741" cy="122778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88570" y="4969820"/>
                <a:ext cx="444500" cy="4572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6000000" lon="600000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13725" y="4978400"/>
                <a:ext cx="444500" cy="4572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6000000" lon="600000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42999" y="4973938"/>
                <a:ext cx="444500" cy="457200"/>
              </a:xfrm>
              <a:prstGeom prst="ellipse">
                <a:avLst/>
              </a:prstGeom>
              <a:solidFill>
                <a:srgbClr val="00CC6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6000000" lon="600000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  <p:cxnSp>
            <p:nvCxnSpPr>
              <p:cNvPr id="10" name="Straight Connector 9"/>
              <p:cNvCxnSpPr>
                <a:stCxn id="7" idx="5"/>
                <a:endCxn id="6" idx="0"/>
              </p:cNvCxnSpPr>
              <p:nvPr/>
            </p:nvCxnSpPr>
            <p:spPr>
              <a:xfrm>
                <a:off x="867974" y="5360065"/>
                <a:ext cx="634279" cy="38033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endCxn id="6" idx="0"/>
              </p:cNvCxnSpPr>
              <p:nvPr/>
            </p:nvCxnSpPr>
            <p:spPr>
              <a:xfrm>
                <a:off x="1312642" y="5432337"/>
                <a:ext cx="189611" cy="30806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58" idx="3"/>
                <a:endCxn id="6" idx="0"/>
              </p:cNvCxnSpPr>
              <p:nvPr/>
            </p:nvCxnSpPr>
            <p:spPr>
              <a:xfrm flipH="1">
                <a:off x="1502253" y="5379287"/>
                <a:ext cx="610058" cy="36111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8250" y="5740399"/>
                <a:ext cx="468006" cy="457201"/>
              </a:xfrm>
              <a:prstGeom prst="rect">
                <a:avLst/>
              </a:prstGeom>
            </p:spPr>
          </p:pic>
        </p:grpSp>
        <p:sp>
          <p:nvSpPr>
            <p:cNvPr id="58" name="Oval 57"/>
            <p:cNvSpPr/>
            <p:nvPr/>
          </p:nvSpPr>
          <p:spPr>
            <a:xfrm>
              <a:off x="3184009" y="5101741"/>
              <a:ext cx="444500" cy="457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6000000" lon="600000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/>
                <a:t>S1</a:t>
              </a:r>
              <a:endParaRPr lang="en-US" sz="2000" dirty="0"/>
            </a:p>
          </p:txBody>
        </p:sp>
        <p:cxnSp>
          <p:nvCxnSpPr>
            <p:cNvPr id="59" name="Straight Connector 58"/>
            <p:cNvCxnSpPr>
              <a:endCxn id="6" idx="0"/>
            </p:cNvCxnSpPr>
            <p:nvPr/>
          </p:nvCxnSpPr>
          <p:spPr>
            <a:xfrm flipH="1">
              <a:off x="2639047" y="5545036"/>
              <a:ext cx="191389" cy="30806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Up Arrow 62"/>
            <p:cNvSpPr/>
            <p:nvPr/>
          </p:nvSpPr>
          <p:spPr>
            <a:xfrm>
              <a:off x="1585448" y="4514921"/>
              <a:ext cx="484632" cy="532312"/>
            </a:xfrm>
            <a:prstGeom prst="upArrow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Up Arrow 63"/>
            <p:cNvSpPr/>
            <p:nvPr/>
          </p:nvSpPr>
          <p:spPr>
            <a:xfrm>
              <a:off x="2132569" y="4514921"/>
              <a:ext cx="484632" cy="521682"/>
            </a:xfrm>
            <a:prstGeom prst="upArrow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Up Arrow 64"/>
            <p:cNvSpPr/>
            <p:nvPr/>
          </p:nvSpPr>
          <p:spPr>
            <a:xfrm>
              <a:off x="2656002" y="4514921"/>
              <a:ext cx="484632" cy="521682"/>
            </a:xfrm>
            <a:prstGeom prst="upArrow">
              <a:avLst/>
            </a:prstGeom>
            <a:noFill/>
            <a:ln w="12700">
              <a:solidFill>
                <a:srgbClr val="2DF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Up Arrow 65"/>
            <p:cNvSpPr/>
            <p:nvPr/>
          </p:nvSpPr>
          <p:spPr>
            <a:xfrm>
              <a:off x="3162274" y="4514921"/>
              <a:ext cx="484632" cy="530262"/>
            </a:xfrm>
            <a:prstGeom prst="upArrow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36609" y="5759185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Thing</a:t>
              </a:r>
              <a:endParaRPr lang="en-US" i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02253" y="4994763"/>
              <a:ext cx="1106933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rgbClr val="FFFF00"/>
                  </a:solidFill>
                </a:rPr>
                <a:t>4 smart services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-665254" y="2753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06180" y="2804901"/>
            <a:ext cx="3852019" cy="88871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DBMS </a:t>
            </a:r>
          </a:p>
          <a:p>
            <a:pPr algn="ctr">
              <a:spcAft>
                <a:spcPts val="300"/>
              </a:spcAft>
            </a:pPr>
            <a:r>
              <a:rPr lang="en-US" dirty="0" smtClean="0"/>
              <a:t>(Keyword-based Query Processing)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37203" y="3757381"/>
            <a:ext cx="3701691" cy="2800375"/>
            <a:chOff x="5037203" y="3664771"/>
            <a:chExt cx="3701691" cy="28003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77872" y="5163499"/>
              <a:ext cx="1301647" cy="1301647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5052769" y="4245605"/>
              <a:ext cx="643843" cy="62401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Open</a:t>
              </a:r>
              <a:endParaRPr lang="en-US" sz="14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5801401" y="4245605"/>
              <a:ext cx="643843" cy="624010"/>
            </a:xfrm>
            <a:prstGeom prst="ellipse">
              <a:avLst/>
            </a:prstGeom>
            <a:solidFill>
              <a:srgbClr val="F37631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Close</a:t>
              </a:r>
              <a:endParaRPr lang="en-US" sz="1400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6559325" y="4245605"/>
              <a:ext cx="643843" cy="62401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Read</a:t>
              </a:r>
              <a:endParaRPr lang="en-US" sz="1400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7317249" y="4245605"/>
              <a:ext cx="656658" cy="62994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Write</a:t>
              </a:r>
              <a:endParaRPr lang="en-US" sz="1400" dirty="0"/>
            </a:p>
          </p:txBody>
        </p:sp>
        <p:cxnSp>
          <p:nvCxnSpPr>
            <p:cNvPr id="16" name="Straight Connector 15"/>
            <p:cNvCxnSpPr>
              <a:endCxn id="14" idx="5"/>
            </p:cNvCxnSpPr>
            <p:nvPr/>
          </p:nvCxnSpPr>
          <p:spPr>
            <a:xfrm flipH="1" flipV="1">
              <a:off x="5602323" y="4778231"/>
              <a:ext cx="926372" cy="509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287776" y="4813163"/>
              <a:ext cx="240920" cy="4747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528695" y="4841389"/>
              <a:ext cx="204952" cy="4551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528695" y="4813163"/>
              <a:ext cx="926003" cy="4833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Up Arrow 94"/>
            <p:cNvSpPr/>
            <p:nvPr/>
          </p:nvSpPr>
          <p:spPr>
            <a:xfrm>
              <a:off x="5118061" y="3664771"/>
              <a:ext cx="484632" cy="532312"/>
            </a:xfrm>
            <a:prstGeom prst="upArrow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Up Arrow 97"/>
            <p:cNvSpPr/>
            <p:nvPr/>
          </p:nvSpPr>
          <p:spPr>
            <a:xfrm>
              <a:off x="5907498" y="3664771"/>
              <a:ext cx="484632" cy="521682"/>
            </a:xfrm>
            <a:prstGeom prst="upArrow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Up Arrow 98"/>
            <p:cNvSpPr/>
            <p:nvPr/>
          </p:nvSpPr>
          <p:spPr>
            <a:xfrm>
              <a:off x="6638930" y="3664771"/>
              <a:ext cx="484632" cy="521682"/>
            </a:xfrm>
            <a:prstGeom prst="upArrow">
              <a:avLst/>
            </a:prstGeom>
            <a:noFill/>
            <a:ln w="12700">
              <a:solidFill>
                <a:srgbClr val="2DF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Up Arrow 99"/>
            <p:cNvSpPr/>
            <p:nvPr/>
          </p:nvSpPr>
          <p:spPr>
            <a:xfrm rot="10800000">
              <a:off x="7403262" y="3664771"/>
              <a:ext cx="484632" cy="530262"/>
            </a:xfrm>
            <a:prstGeom prst="upArrow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37203" y="5397174"/>
              <a:ext cx="905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Storage</a:t>
              </a:r>
            </a:p>
            <a:p>
              <a:r>
                <a:rPr lang="en-US" dirty="0"/>
                <a:t>d</a:t>
              </a:r>
              <a:r>
                <a:rPr lang="en-US" dirty="0" smtClean="0"/>
                <a:t>evices</a:t>
              </a:r>
              <a:endParaRPr lang="en-US" dirty="0"/>
            </a:p>
          </p:txBody>
        </p:sp>
        <p:sp>
          <p:nvSpPr>
            <p:cNvPr id="27" name="Oval Callout 26"/>
            <p:cNvSpPr/>
            <p:nvPr/>
          </p:nvSpPr>
          <p:spPr>
            <a:xfrm>
              <a:off x="7494339" y="4979078"/>
              <a:ext cx="1244555" cy="871912"/>
            </a:xfrm>
            <a:prstGeom prst="wedgeEllipseCallout">
              <a:avLst>
                <a:gd name="adj1" fmla="val -24654"/>
                <a:gd name="adj2" fmla="val -61871"/>
              </a:avLst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Four I/O </a:t>
              </a:r>
              <a:r>
                <a:rPr lang="en-US" dirty="0">
                  <a:solidFill>
                    <a:srgbClr val="FFFF00"/>
                  </a:solidFill>
                </a:rPr>
                <a:t>s</a:t>
              </a:r>
              <a:r>
                <a:rPr lang="en-US" dirty="0" smtClean="0">
                  <a:solidFill>
                    <a:srgbClr val="FFFF00"/>
                  </a:solidFill>
                </a:rPr>
                <a:t>ervices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1063826" y="3601117"/>
            <a:ext cx="3153103" cy="83280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Event Query Processing</a:t>
            </a:r>
            <a:endParaRPr lang="en-US" sz="2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3826" y="2329606"/>
            <a:ext cx="3121704" cy="1371243"/>
            <a:chOff x="1063826" y="2236996"/>
            <a:chExt cx="3121704" cy="1371243"/>
          </a:xfrm>
        </p:grpSpPr>
        <p:sp>
          <p:nvSpPr>
            <p:cNvPr id="104" name="Rounded Rectangle 103"/>
            <p:cNvSpPr/>
            <p:nvPr/>
          </p:nvSpPr>
          <p:spPr>
            <a:xfrm>
              <a:off x="1063826" y="2245180"/>
              <a:ext cx="914400" cy="9144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App 1</a:t>
              </a:r>
              <a:endParaRPr lang="en-US" sz="2400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167411" y="2240733"/>
              <a:ext cx="914400" cy="9144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App 2</a:t>
              </a:r>
              <a:endParaRPr lang="en-US" sz="24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271130" y="2236996"/>
              <a:ext cx="914400" cy="9144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/>
                <a:t>App 3</a:t>
              </a:r>
              <a:endParaRPr lang="en-US" sz="2400" dirty="0"/>
            </a:p>
          </p:txBody>
        </p:sp>
        <p:sp>
          <p:nvSpPr>
            <p:cNvPr id="107" name="Up Arrow 106"/>
            <p:cNvSpPr/>
            <p:nvPr/>
          </p:nvSpPr>
          <p:spPr>
            <a:xfrm>
              <a:off x="1343633" y="3066355"/>
              <a:ext cx="484632" cy="532312"/>
            </a:xfrm>
            <a:prstGeom prst="upArrow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Up Arrow 107"/>
            <p:cNvSpPr/>
            <p:nvPr/>
          </p:nvSpPr>
          <p:spPr>
            <a:xfrm>
              <a:off x="2357316" y="3075927"/>
              <a:ext cx="484632" cy="532312"/>
            </a:xfrm>
            <a:prstGeom prst="upArrow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Up Arrow 108"/>
            <p:cNvSpPr/>
            <p:nvPr/>
          </p:nvSpPr>
          <p:spPr>
            <a:xfrm>
              <a:off x="3471063" y="3075927"/>
              <a:ext cx="484632" cy="532312"/>
            </a:xfrm>
            <a:prstGeom prst="upArrow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54366" y="397206"/>
            <a:ext cx="343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FFFF"/>
                </a:solidFill>
              </a:rPr>
              <a:t>Traditional Database Application Development</a:t>
            </a:r>
            <a:endParaRPr lang="en-US" sz="2400" dirty="0">
              <a:solidFill>
                <a:srgbClr val="00FFFF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86977" y="1415569"/>
            <a:ext cx="343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FFFF"/>
                </a:solidFill>
              </a:rPr>
              <a:t>EQL Application Development</a:t>
            </a:r>
            <a:endParaRPr lang="en-US" sz="2400" dirty="0">
              <a:solidFill>
                <a:srgbClr val="00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786" y="88836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en-US" sz="5400" b="0" cap="none" spc="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</a:rPr>
              <a:t>nalogy</a:t>
            </a:r>
            <a:endParaRPr lang="en-US" sz="5400" b="0" cap="none" spc="0" dirty="0">
              <a:ln w="0"/>
              <a:solidFill>
                <a:srgbClr val="CFAFE7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16042" y="1531982"/>
            <a:ext cx="3121704" cy="1357837"/>
            <a:chOff x="4916042" y="1713520"/>
            <a:chExt cx="3121704" cy="1357837"/>
          </a:xfrm>
        </p:grpSpPr>
        <p:grpSp>
          <p:nvGrpSpPr>
            <p:cNvPr id="15" name="Group 14"/>
            <p:cNvGrpSpPr/>
            <p:nvPr/>
          </p:nvGrpSpPr>
          <p:grpSpPr>
            <a:xfrm>
              <a:off x="4916042" y="1713520"/>
              <a:ext cx="3121704" cy="922584"/>
              <a:chOff x="4916042" y="1620910"/>
              <a:chExt cx="3121704" cy="922584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4916042" y="1629094"/>
                <a:ext cx="914400" cy="914400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/>
                  <a:t>App 1</a:t>
                </a:r>
                <a:endParaRPr lang="en-US" sz="2400" dirty="0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6019627" y="1624647"/>
                <a:ext cx="914400" cy="914400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/>
                  <a:t>App 2</a:t>
                </a:r>
                <a:endParaRPr lang="en-US" sz="2400" dirty="0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7123346" y="1620910"/>
                <a:ext cx="914400" cy="914400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 smtClean="0"/>
                  <a:t>App 3</a:t>
                </a:r>
                <a:endParaRPr lang="en-US" sz="2400" dirty="0"/>
              </a:p>
            </p:txBody>
          </p:sp>
        </p:grpSp>
        <p:sp>
          <p:nvSpPr>
            <p:cNvPr id="56" name="Up Arrow 55"/>
            <p:cNvSpPr/>
            <p:nvPr/>
          </p:nvSpPr>
          <p:spPr>
            <a:xfrm>
              <a:off x="5146036" y="2539045"/>
              <a:ext cx="484632" cy="532312"/>
            </a:xfrm>
            <a:prstGeom prst="upArrow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Up Arrow 56"/>
            <p:cNvSpPr/>
            <p:nvPr/>
          </p:nvSpPr>
          <p:spPr>
            <a:xfrm>
              <a:off x="6286379" y="2539045"/>
              <a:ext cx="484632" cy="532312"/>
            </a:xfrm>
            <a:prstGeom prst="upArrow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Up Arrow 59"/>
            <p:cNvSpPr/>
            <p:nvPr/>
          </p:nvSpPr>
          <p:spPr>
            <a:xfrm>
              <a:off x="7389964" y="2539045"/>
              <a:ext cx="484632" cy="532312"/>
            </a:xfrm>
            <a:prstGeom prst="upArrow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47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8" descr="Network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78" y="1294043"/>
            <a:ext cx="5900791" cy="40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31823" y="172293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  <a:latin typeface="Apple Chancery"/>
                <a:cs typeface="Apple Chancery"/>
              </a:rPr>
              <a:t>Thing</a:t>
            </a:r>
            <a:r>
              <a:rPr lang="en-US" sz="5400" b="0" i="1" cap="none" spc="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  <a:latin typeface="Apple Chancery"/>
                <a:cs typeface="Apple Chancery"/>
              </a:rPr>
              <a:t>Store</a:t>
            </a:r>
            <a:endParaRPr lang="en-US" sz="5400" b="0" cap="none" spc="0" dirty="0">
              <a:ln w="0"/>
              <a:solidFill>
                <a:srgbClr val="CFAFE7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94612" y="3447194"/>
            <a:ext cx="22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Network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3922" y="4982244"/>
            <a:ext cx="5479213" cy="1637809"/>
            <a:chOff x="493922" y="4982244"/>
            <a:chExt cx="5479213" cy="1637809"/>
          </a:xfrm>
        </p:grpSpPr>
        <p:grpSp>
          <p:nvGrpSpPr>
            <p:cNvPr id="5" name="Group 4"/>
            <p:cNvGrpSpPr/>
            <p:nvPr/>
          </p:nvGrpSpPr>
          <p:grpSpPr>
            <a:xfrm>
              <a:off x="493922" y="4982244"/>
              <a:ext cx="5479213" cy="1637809"/>
              <a:chOff x="766482" y="4982244"/>
              <a:chExt cx="5479213" cy="1637809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66482" y="4982244"/>
                <a:ext cx="3542033" cy="1557635"/>
              </a:xfrm>
              <a:prstGeom prst="roundRect">
                <a:avLst>
                  <a:gd name="adj" fmla="val 8523"/>
                </a:avLst>
              </a:prstGeom>
              <a:ln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8599" y="5065046"/>
                <a:ext cx="1136712" cy="7130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400" b="1" i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venir Black Oblique"/>
                    <a:cs typeface="Avenir Black Oblique"/>
                  </a:rPr>
                  <a:t>Thing Server</a:t>
                </a:r>
                <a:endParaRPr lang="en-US" sz="2400" b="1" i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venir Black Oblique"/>
                  <a:cs typeface="Avenir Black Oblique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022210" y="5194271"/>
                <a:ext cx="838200" cy="761999"/>
                <a:chOff x="1205131" y="4951504"/>
                <a:chExt cx="838200" cy="761999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1205131" y="4951504"/>
                  <a:ext cx="444500" cy="4572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395631" y="4951504"/>
                  <a:ext cx="444500" cy="457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598831" y="4964204"/>
                  <a:ext cx="444500" cy="457200"/>
                </a:xfrm>
                <a:prstGeom prst="ellipse">
                  <a:avLst/>
                </a:prstGeom>
                <a:solidFill>
                  <a:srgbClr val="10A214"/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cxnSp>
              <p:nvCxnSpPr>
                <p:cNvPr id="10" name="Straight Connector 9"/>
                <p:cNvCxnSpPr>
                  <a:stCxn id="7" idx="4"/>
                </p:cNvCxnSpPr>
                <p:nvPr/>
              </p:nvCxnSpPr>
              <p:spPr>
                <a:xfrm>
                  <a:off x="1427381" y="5408704"/>
                  <a:ext cx="139283" cy="30479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stCxn id="8" idx="4"/>
                </p:cNvCxnSpPr>
                <p:nvPr/>
              </p:nvCxnSpPr>
              <p:spPr>
                <a:xfrm flipH="1">
                  <a:off x="1566664" y="5408704"/>
                  <a:ext cx="51217" cy="30479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1566664" y="5421404"/>
                  <a:ext cx="248067" cy="29209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3019745" y="5180823"/>
                <a:ext cx="892732" cy="1267556"/>
                <a:chOff x="767127" y="4916596"/>
                <a:chExt cx="892732" cy="126755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3714" y="5726951"/>
                  <a:ext cx="468006" cy="457201"/>
                </a:xfrm>
                <a:prstGeom prst="rect">
                  <a:avLst/>
                </a:prstGeom>
              </p:spPr>
            </p:pic>
            <p:sp>
              <p:nvSpPr>
                <p:cNvPr id="17" name="Oval 16"/>
                <p:cNvSpPr/>
                <p:nvPr/>
              </p:nvSpPr>
              <p:spPr>
                <a:xfrm>
                  <a:off x="767127" y="4916596"/>
                  <a:ext cx="444500" cy="4572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004691" y="4938153"/>
                  <a:ext cx="444500" cy="457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215359" y="4944455"/>
                  <a:ext cx="444500" cy="457200"/>
                </a:xfrm>
                <a:prstGeom prst="ellipse">
                  <a:avLst/>
                </a:prstGeom>
                <a:solidFill>
                  <a:srgbClr val="10A214"/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S2</a:t>
                  </a:r>
                  <a:endParaRPr lang="en-US" sz="2000" dirty="0"/>
                </a:p>
              </p:txBody>
            </p:sp>
            <p:cxnSp>
              <p:nvCxnSpPr>
                <p:cNvPr id="20" name="Straight Connector 19"/>
                <p:cNvCxnSpPr>
                  <a:stCxn id="17" idx="4"/>
                  <a:endCxn id="16" idx="0"/>
                </p:cNvCxnSpPr>
                <p:nvPr/>
              </p:nvCxnSpPr>
              <p:spPr>
                <a:xfrm>
                  <a:off x="989377" y="5373796"/>
                  <a:ext cx="308340" cy="353155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endCxn id="16" idx="0"/>
                </p:cNvCxnSpPr>
                <p:nvPr/>
              </p:nvCxnSpPr>
              <p:spPr>
                <a:xfrm>
                  <a:off x="1213493" y="5368457"/>
                  <a:ext cx="84224" cy="35849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9" idx="4"/>
                  <a:endCxn id="16" idx="0"/>
                </p:cNvCxnSpPr>
                <p:nvPr/>
              </p:nvCxnSpPr>
              <p:spPr>
                <a:xfrm flipH="1">
                  <a:off x="1297717" y="5401655"/>
                  <a:ext cx="139892" cy="32529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7709" y="4982244"/>
                <a:ext cx="1347986" cy="134798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7626" y="5119881"/>
                <a:ext cx="1435774" cy="1435774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802531" y="5773744"/>
                <a:ext cx="1597376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 smtClean="0"/>
                  <a:t>Deploy “things” with smart services</a:t>
                </a:r>
                <a:endParaRPr lang="en-US" sz="1600" dirty="0"/>
              </a:p>
            </p:txBody>
          </p:sp>
          <p:sp>
            <p:nvSpPr>
              <p:cNvPr id="41" name="Left Arrow 40"/>
              <p:cNvSpPr/>
              <p:nvPr/>
            </p:nvSpPr>
            <p:spPr>
              <a:xfrm>
                <a:off x="3997857" y="5602199"/>
                <a:ext cx="954452" cy="310978"/>
              </a:xfrm>
              <a:prstGeom prst="leftArrow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88772" y="6040407"/>
                <a:ext cx="1235869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900"/>
                  </a:lnSpc>
                </a:pPr>
                <a:r>
                  <a:rPr lang="en-US" dirty="0" smtClean="0"/>
                  <a:t>Thing Provider</a:t>
                </a:r>
                <a:endParaRPr lang="en-US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893826" y="5981469"/>
              <a:ext cx="422563" cy="408709"/>
              <a:chOff x="4897582" y="3713017"/>
              <a:chExt cx="422563" cy="408709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51" name="Oval 50"/>
              <p:cNvSpPr/>
              <p:nvPr/>
            </p:nvSpPr>
            <p:spPr>
              <a:xfrm>
                <a:off x="4897582" y="3713017"/>
                <a:ext cx="422563" cy="408709"/>
              </a:xfrm>
              <a:prstGeom prst="ellipse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2800" dirty="0" smtClean="0"/>
              </a:p>
            </p:txBody>
          </p:sp>
          <p:pic>
            <p:nvPicPr>
              <p:cNvPr id="52" name="Picture 7" descr="C:\Users\Kien\Pictures\Thin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0283" y="3753401"/>
                <a:ext cx="177159" cy="340617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4422900" y="404041"/>
            <a:ext cx="4042023" cy="2063654"/>
            <a:chOff x="4422900" y="404041"/>
            <a:chExt cx="4042023" cy="2063654"/>
          </a:xfrm>
        </p:grpSpPr>
        <p:sp>
          <p:nvSpPr>
            <p:cNvPr id="58" name="Rounded Rectangle 57"/>
            <p:cNvSpPr/>
            <p:nvPr/>
          </p:nvSpPr>
          <p:spPr>
            <a:xfrm>
              <a:off x="4422900" y="404041"/>
              <a:ext cx="4042023" cy="2063654"/>
            </a:xfrm>
            <a:prstGeom prst="roundRect">
              <a:avLst>
                <a:gd name="adj" fmla="val 8523"/>
              </a:avLst>
            </a:prstGeom>
            <a:solidFill>
              <a:schemeClr val="tx2">
                <a:lumMod val="75000"/>
              </a:schemeClr>
            </a:solidFill>
            <a:ln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77000" y="521376"/>
              <a:ext cx="1925866" cy="31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err="1" smtClean="0">
                  <a:solidFill>
                    <a:schemeClr val="bg1"/>
                  </a:solidFill>
                </a:rPr>
                <a:t>IoT</a:t>
              </a:r>
              <a:r>
                <a:rPr lang="en-US" dirty="0" smtClean="0">
                  <a:solidFill>
                    <a:schemeClr val="bg1"/>
                  </a:solidFill>
                </a:rPr>
                <a:t> Market Place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39781" y="475071"/>
              <a:ext cx="189226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i="1" spc="50" dirty="0" smtClean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venir Black Oblique"/>
                  <a:cs typeface="Avenir Black Oblique"/>
                </a:rPr>
                <a:t>ThingStore</a:t>
              </a:r>
              <a:endParaRPr lang="en-US" sz="2400" b="1" i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venir Black Oblique"/>
                <a:cs typeface="Avenir Black Oblique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680767" y="820837"/>
              <a:ext cx="1628802" cy="1312252"/>
              <a:chOff x="6680767" y="820837"/>
              <a:chExt cx="1628802" cy="1312252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6680767" y="820837"/>
                <a:ext cx="838200" cy="761999"/>
                <a:chOff x="1205131" y="4951504"/>
                <a:chExt cx="838200" cy="761999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1205131" y="4951504"/>
                  <a:ext cx="444500" cy="4572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395631" y="4951504"/>
                  <a:ext cx="444500" cy="457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598831" y="4964204"/>
                  <a:ext cx="444500" cy="457200"/>
                </a:xfrm>
                <a:prstGeom prst="ellipse">
                  <a:avLst/>
                </a:prstGeom>
                <a:solidFill>
                  <a:srgbClr val="10A214"/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cxnSp>
              <p:nvCxnSpPr>
                <p:cNvPr id="70" name="Straight Connector 69"/>
                <p:cNvCxnSpPr>
                  <a:stCxn id="67" idx="4"/>
                </p:cNvCxnSpPr>
                <p:nvPr/>
              </p:nvCxnSpPr>
              <p:spPr>
                <a:xfrm>
                  <a:off x="1427381" y="5408704"/>
                  <a:ext cx="139283" cy="30479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stCxn id="68" idx="4"/>
                </p:cNvCxnSpPr>
                <p:nvPr/>
              </p:nvCxnSpPr>
              <p:spPr>
                <a:xfrm flipH="1">
                  <a:off x="1566664" y="5408704"/>
                  <a:ext cx="51217" cy="30479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1566664" y="5421404"/>
                  <a:ext cx="248067" cy="29209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7416837" y="865533"/>
                <a:ext cx="892732" cy="1267556"/>
                <a:chOff x="767127" y="4916596"/>
                <a:chExt cx="892732" cy="1267556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3714" y="5726951"/>
                  <a:ext cx="468006" cy="457201"/>
                </a:xfrm>
                <a:prstGeom prst="rect">
                  <a:avLst/>
                </a:prstGeom>
              </p:spPr>
            </p:pic>
            <p:sp>
              <p:nvSpPr>
                <p:cNvPr id="75" name="Oval 74"/>
                <p:cNvSpPr/>
                <p:nvPr/>
              </p:nvSpPr>
              <p:spPr>
                <a:xfrm>
                  <a:off x="767127" y="4916596"/>
                  <a:ext cx="444500" cy="4572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1004691" y="4938153"/>
                  <a:ext cx="444500" cy="457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1215359" y="4944455"/>
                  <a:ext cx="444500" cy="457200"/>
                </a:xfrm>
                <a:prstGeom prst="ellipse">
                  <a:avLst/>
                </a:prstGeom>
                <a:solidFill>
                  <a:srgbClr val="10A214"/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S2</a:t>
                  </a:r>
                  <a:endParaRPr lang="en-US" sz="2000" dirty="0"/>
                </a:p>
              </p:txBody>
            </p:sp>
            <p:cxnSp>
              <p:nvCxnSpPr>
                <p:cNvPr id="78" name="Straight Connector 77"/>
                <p:cNvCxnSpPr>
                  <a:stCxn id="75" idx="4"/>
                  <a:endCxn id="74" idx="0"/>
                </p:cNvCxnSpPr>
                <p:nvPr/>
              </p:nvCxnSpPr>
              <p:spPr>
                <a:xfrm>
                  <a:off x="989377" y="5373796"/>
                  <a:ext cx="308340" cy="353155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74" idx="0"/>
                </p:cNvCxnSpPr>
                <p:nvPr/>
              </p:nvCxnSpPr>
              <p:spPr>
                <a:xfrm>
                  <a:off x="1213493" y="5368457"/>
                  <a:ext cx="84224" cy="35849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77" idx="4"/>
                  <a:endCxn id="74" idx="0"/>
                </p:cNvCxnSpPr>
                <p:nvPr/>
              </p:nvCxnSpPr>
              <p:spPr>
                <a:xfrm flipH="1">
                  <a:off x="1297717" y="5401655"/>
                  <a:ext cx="139892" cy="32529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" name="Group 53"/>
            <p:cNvGrpSpPr/>
            <p:nvPr/>
          </p:nvGrpSpPr>
          <p:grpSpPr>
            <a:xfrm>
              <a:off x="6808638" y="1587763"/>
              <a:ext cx="422563" cy="408709"/>
              <a:chOff x="4897582" y="3713017"/>
              <a:chExt cx="422563" cy="408709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55" name="Oval 54"/>
              <p:cNvSpPr/>
              <p:nvPr/>
            </p:nvSpPr>
            <p:spPr>
              <a:xfrm>
                <a:off x="4897582" y="3713017"/>
                <a:ext cx="422563" cy="408709"/>
              </a:xfrm>
              <a:prstGeom prst="ellipse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2800" dirty="0" smtClean="0"/>
              </a:p>
            </p:txBody>
          </p:sp>
          <p:pic>
            <p:nvPicPr>
              <p:cNvPr id="57" name="Picture 7" descr="C:\Users\Kien\Pictures\Thin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0283" y="3753401"/>
                <a:ext cx="177159" cy="340617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30" name="Curved Down Arrow 29"/>
          <p:cNvSpPr/>
          <p:nvPr/>
        </p:nvSpPr>
        <p:spPr>
          <a:xfrm rot="17979796">
            <a:off x="2704371" y="2361971"/>
            <a:ext cx="4791238" cy="1179056"/>
          </a:xfrm>
          <a:prstGeom prst="curved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8" descr="Network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78" y="1294043"/>
            <a:ext cx="5900791" cy="4000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4422900" y="404041"/>
            <a:ext cx="4042023" cy="2063654"/>
          </a:xfrm>
          <a:prstGeom prst="roundRect">
            <a:avLst>
              <a:gd name="adj" fmla="val 8523"/>
            </a:avLst>
          </a:prstGeom>
          <a:solidFill>
            <a:schemeClr val="tx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1423" y="172603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  <a:latin typeface="Apple Chancery"/>
                <a:cs typeface="Apple Chancery"/>
              </a:rPr>
              <a:t>Thing</a:t>
            </a:r>
            <a:r>
              <a:rPr lang="en-US" sz="5400" b="0" i="1" cap="none" spc="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  <a:latin typeface="Apple Chancery"/>
                <a:cs typeface="Apple Chancery"/>
              </a:rPr>
              <a:t>Store</a:t>
            </a:r>
            <a:endParaRPr lang="en-US" sz="5400" b="0" cap="none" spc="0" dirty="0">
              <a:ln w="0"/>
              <a:solidFill>
                <a:srgbClr val="CFAFE7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32233" y="2688618"/>
            <a:ext cx="4440555" cy="2144734"/>
            <a:chOff x="4432233" y="2688618"/>
            <a:chExt cx="4440555" cy="2144734"/>
          </a:xfrm>
        </p:grpSpPr>
        <p:sp>
          <p:nvSpPr>
            <p:cNvPr id="52" name="Rounded Rectangle 51"/>
            <p:cNvSpPr/>
            <p:nvPr/>
          </p:nvSpPr>
          <p:spPr>
            <a:xfrm>
              <a:off x="4432233" y="2699889"/>
              <a:ext cx="2591074" cy="2063654"/>
            </a:xfrm>
            <a:prstGeom prst="roundRect">
              <a:avLst>
                <a:gd name="adj" fmla="val 8523"/>
              </a:avLst>
            </a:prstGeom>
            <a:ln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802" y="3018047"/>
              <a:ext cx="1347986" cy="134798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710" y="3148544"/>
              <a:ext cx="1435774" cy="1435774"/>
            </a:xfrm>
            <a:prstGeom prst="rect">
              <a:avLst/>
            </a:prstGeom>
          </p:spPr>
        </p:pic>
        <p:sp>
          <p:nvSpPr>
            <p:cNvPr id="40" name="Left Arrow 39"/>
            <p:cNvSpPr/>
            <p:nvPr/>
          </p:nvSpPr>
          <p:spPr>
            <a:xfrm>
              <a:off x="6472883" y="3734887"/>
              <a:ext cx="1122662" cy="297763"/>
            </a:xfrm>
            <a:prstGeom prst="leftArrow">
              <a:avLst/>
            </a:prstGeom>
            <a:solidFill>
              <a:schemeClr val="tx1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792" y="3120101"/>
              <a:ext cx="2379339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>
                  <a:solidFill>
                    <a:schemeClr val="bg1"/>
                  </a:solidFill>
                </a:rPr>
                <a:t>Develop apps as online services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01382" y="4253706"/>
              <a:ext cx="1235869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dirty="0" err="1" smtClean="0"/>
                <a:t>IoT</a:t>
              </a:r>
              <a:r>
                <a:rPr lang="en-US" dirty="0" smtClean="0"/>
                <a:t> App Developer</a:t>
              </a:r>
              <a:endParaRPr lang="en-US" dirty="0"/>
            </a:p>
          </p:txBody>
        </p:sp>
        <p:sp>
          <p:nvSpPr>
            <p:cNvPr id="54" name="Terminator 13"/>
            <p:cNvSpPr/>
            <p:nvPr/>
          </p:nvSpPr>
          <p:spPr>
            <a:xfrm>
              <a:off x="4999825" y="3749313"/>
              <a:ext cx="1340765" cy="458254"/>
            </a:xfrm>
            <a:prstGeom prst="flowChartTerminator">
              <a:avLst/>
            </a:prstGeom>
            <a:solidFill>
              <a:srgbClr val="0070C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800" dirty="0" smtClean="0"/>
                <a:t>app</a:t>
              </a:r>
              <a:endParaRPr lang="en-US" sz="28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73234" y="2688618"/>
              <a:ext cx="22914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venir Black Oblique"/>
                  <a:cs typeface="Avenir Black Oblique"/>
                </a:rPr>
                <a:t>App Server</a:t>
              </a:r>
              <a:endParaRPr lang="en-US" sz="2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cs typeface="Avenir Black Oblique"/>
              </a:endParaRPr>
            </a:p>
          </p:txBody>
        </p:sp>
        <p:sp>
          <p:nvSpPr>
            <p:cNvPr id="53" name="Terminator 13"/>
            <p:cNvSpPr/>
            <p:nvPr/>
          </p:nvSpPr>
          <p:spPr>
            <a:xfrm>
              <a:off x="4824402" y="3949998"/>
              <a:ext cx="1340765" cy="458254"/>
            </a:xfrm>
            <a:prstGeom prst="flowChartTerminator">
              <a:avLst/>
            </a:prstGeom>
            <a:solidFill>
              <a:srgbClr val="F37631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800" dirty="0" smtClean="0"/>
                <a:t>app</a:t>
              </a:r>
              <a:endParaRPr lang="en-US" sz="2800" dirty="0"/>
            </a:p>
          </p:txBody>
        </p:sp>
        <p:sp>
          <p:nvSpPr>
            <p:cNvPr id="14" name="Terminator 13"/>
            <p:cNvSpPr/>
            <p:nvPr/>
          </p:nvSpPr>
          <p:spPr>
            <a:xfrm>
              <a:off x="4673648" y="4138758"/>
              <a:ext cx="1340765" cy="458254"/>
            </a:xfrm>
            <a:prstGeom prst="flowChartTerminator">
              <a:avLst/>
            </a:prstGeom>
            <a:solidFill>
              <a:srgbClr val="10A214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800" dirty="0" smtClean="0"/>
                <a:t>app</a:t>
              </a:r>
              <a:endParaRPr lang="en-US" sz="280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72883" y="524268"/>
            <a:ext cx="192998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IoT</a:t>
            </a:r>
            <a:r>
              <a:rPr lang="en-US" dirty="0" smtClean="0">
                <a:solidFill>
                  <a:schemeClr val="bg1"/>
                </a:solidFill>
              </a:rPr>
              <a:t> Market Place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39781" y="475071"/>
            <a:ext cx="18719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venir Black Oblique"/>
                <a:cs typeface="Avenir Black Oblique"/>
              </a:rPr>
              <a:t>ThingStore</a:t>
            </a:r>
            <a:endParaRPr lang="en-US" sz="2400" b="1" i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venir Black Oblique"/>
              <a:cs typeface="Avenir Black Oblique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84113" y="1128420"/>
            <a:ext cx="1860598" cy="1059290"/>
            <a:chOff x="4684113" y="1128420"/>
            <a:chExt cx="1860598" cy="1059290"/>
          </a:xfrm>
        </p:grpSpPr>
        <p:sp>
          <p:nvSpPr>
            <p:cNvPr id="64" name="Terminator 13"/>
            <p:cNvSpPr/>
            <p:nvPr/>
          </p:nvSpPr>
          <p:spPr>
            <a:xfrm>
              <a:off x="5203946" y="1128420"/>
              <a:ext cx="1340765" cy="458254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800" dirty="0" smtClean="0"/>
                <a:t>app</a:t>
              </a:r>
              <a:endParaRPr lang="en-US" sz="2800" dirty="0"/>
            </a:p>
          </p:txBody>
        </p:sp>
        <p:sp>
          <p:nvSpPr>
            <p:cNvPr id="60" name="Terminator 13"/>
            <p:cNvSpPr/>
            <p:nvPr/>
          </p:nvSpPr>
          <p:spPr>
            <a:xfrm>
              <a:off x="5010290" y="1340011"/>
              <a:ext cx="1340765" cy="458254"/>
            </a:xfrm>
            <a:prstGeom prst="flowChartTerminator">
              <a:avLst/>
            </a:prstGeom>
            <a:solidFill>
              <a:srgbClr val="0070C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800" dirty="0" smtClean="0"/>
                <a:t>app</a:t>
              </a:r>
              <a:endParaRPr lang="en-US" sz="2800" dirty="0"/>
            </a:p>
          </p:txBody>
        </p:sp>
        <p:sp>
          <p:nvSpPr>
            <p:cNvPr id="62" name="Terminator 13"/>
            <p:cNvSpPr/>
            <p:nvPr/>
          </p:nvSpPr>
          <p:spPr>
            <a:xfrm>
              <a:off x="4834867" y="1540696"/>
              <a:ext cx="1340765" cy="458254"/>
            </a:xfrm>
            <a:prstGeom prst="flowChartTerminator">
              <a:avLst/>
            </a:prstGeom>
            <a:solidFill>
              <a:srgbClr val="F37631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800" dirty="0" smtClean="0"/>
                <a:t>app</a:t>
              </a:r>
              <a:endParaRPr lang="en-US" sz="2800" dirty="0"/>
            </a:p>
          </p:txBody>
        </p:sp>
        <p:sp>
          <p:nvSpPr>
            <p:cNvPr id="63" name="Terminator 13"/>
            <p:cNvSpPr/>
            <p:nvPr/>
          </p:nvSpPr>
          <p:spPr>
            <a:xfrm>
              <a:off x="4684113" y="1729456"/>
              <a:ext cx="1340765" cy="458254"/>
            </a:xfrm>
            <a:prstGeom prst="flowChartTerminator">
              <a:avLst/>
            </a:prstGeom>
            <a:solidFill>
              <a:srgbClr val="10A214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800" dirty="0" smtClean="0"/>
                <a:t>app</a:t>
              </a:r>
              <a:endParaRPr lang="en-US" sz="2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80767" y="820837"/>
            <a:ext cx="1628802" cy="1312252"/>
            <a:chOff x="6680767" y="820837"/>
            <a:chExt cx="1628802" cy="1312252"/>
          </a:xfrm>
        </p:grpSpPr>
        <p:grpSp>
          <p:nvGrpSpPr>
            <p:cNvPr id="65" name="Group 64"/>
            <p:cNvGrpSpPr/>
            <p:nvPr/>
          </p:nvGrpSpPr>
          <p:grpSpPr>
            <a:xfrm>
              <a:off x="6680767" y="820837"/>
              <a:ext cx="838200" cy="761999"/>
              <a:chOff x="1205131" y="4951504"/>
              <a:chExt cx="838200" cy="761999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205131" y="4951504"/>
                <a:ext cx="444500" cy="457200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395631" y="4951504"/>
                <a:ext cx="4445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598831" y="4964204"/>
                <a:ext cx="444500" cy="457200"/>
              </a:xfrm>
              <a:prstGeom prst="ellipse">
                <a:avLst/>
              </a:prstGeom>
              <a:solidFill>
                <a:srgbClr val="10A214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cxnSp>
            <p:nvCxnSpPr>
              <p:cNvPr id="70" name="Straight Connector 69"/>
              <p:cNvCxnSpPr>
                <a:stCxn id="67" idx="4"/>
              </p:cNvCxnSpPr>
              <p:nvPr/>
            </p:nvCxnSpPr>
            <p:spPr>
              <a:xfrm>
                <a:off x="1427381" y="5408704"/>
                <a:ext cx="139283" cy="30479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4"/>
              </p:cNvCxnSpPr>
              <p:nvPr/>
            </p:nvCxnSpPr>
            <p:spPr>
              <a:xfrm flipH="1">
                <a:off x="1566664" y="5408704"/>
                <a:ext cx="51217" cy="30479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1566664" y="5421404"/>
                <a:ext cx="248067" cy="29209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7416837" y="865533"/>
              <a:ext cx="892732" cy="1267556"/>
              <a:chOff x="767127" y="4916596"/>
              <a:chExt cx="892732" cy="1267556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714" y="5726951"/>
                <a:ext cx="468006" cy="457201"/>
              </a:xfrm>
              <a:prstGeom prst="rect">
                <a:avLst/>
              </a:prstGeom>
            </p:spPr>
          </p:pic>
          <p:sp>
            <p:nvSpPr>
              <p:cNvPr id="75" name="Oval 74"/>
              <p:cNvSpPr/>
              <p:nvPr/>
            </p:nvSpPr>
            <p:spPr>
              <a:xfrm>
                <a:off x="767127" y="4916596"/>
                <a:ext cx="444500" cy="457200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004691" y="4938153"/>
                <a:ext cx="4445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215359" y="4944455"/>
                <a:ext cx="444500" cy="457200"/>
              </a:xfrm>
              <a:prstGeom prst="ellipse">
                <a:avLst/>
              </a:prstGeom>
              <a:solidFill>
                <a:srgbClr val="10A214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  <p:cxnSp>
            <p:nvCxnSpPr>
              <p:cNvPr id="78" name="Straight Connector 77"/>
              <p:cNvCxnSpPr>
                <a:stCxn id="75" idx="4"/>
                <a:endCxn id="74" idx="0"/>
              </p:cNvCxnSpPr>
              <p:nvPr/>
            </p:nvCxnSpPr>
            <p:spPr>
              <a:xfrm>
                <a:off x="989377" y="5373796"/>
                <a:ext cx="308340" cy="353155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74" idx="0"/>
              </p:cNvCxnSpPr>
              <p:nvPr/>
            </p:nvCxnSpPr>
            <p:spPr>
              <a:xfrm>
                <a:off x="1213493" y="5368457"/>
                <a:ext cx="84224" cy="35849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7" idx="4"/>
                <a:endCxn id="74" idx="0"/>
              </p:cNvCxnSpPr>
              <p:nvPr/>
            </p:nvCxnSpPr>
            <p:spPr>
              <a:xfrm flipH="1">
                <a:off x="1297717" y="5401655"/>
                <a:ext cx="139892" cy="32529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Left Arrow 80"/>
          <p:cNvSpPr/>
          <p:nvPr/>
        </p:nvSpPr>
        <p:spPr>
          <a:xfrm rot="2666017">
            <a:off x="5965336" y="2327323"/>
            <a:ext cx="2208540" cy="297763"/>
          </a:xfrm>
          <a:prstGeom prst="leftArrow">
            <a:avLst/>
          </a:prstGeom>
          <a:solidFill>
            <a:schemeClr val="tx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1438503" y="1423456"/>
            <a:ext cx="3331561" cy="1435774"/>
            <a:chOff x="1438503" y="1423456"/>
            <a:chExt cx="3331561" cy="143577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8503" y="1423456"/>
              <a:ext cx="1254233" cy="1435774"/>
            </a:xfrm>
            <a:prstGeom prst="rect">
              <a:avLst/>
            </a:prstGeom>
          </p:spPr>
        </p:pic>
        <p:sp>
          <p:nvSpPr>
            <p:cNvPr id="82" name="Up Arrow 81"/>
            <p:cNvSpPr/>
            <p:nvPr/>
          </p:nvSpPr>
          <p:spPr>
            <a:xfrm rot="15788995">
              <a:off x="3520119" y="981310"/>
              <a:ext cx="267119" cy="2232770"/>
            </a:xfrm>
            <a:prstGeom prst="upArrow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21198608">
              <a:off x="2962253" y="2155302"/>
              <a:ext cx="1142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Download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331106" y="3464917"/>
            <a:ext cx="2209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Network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83987" y="5082386"/>
            <a:ext cx="3214009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ts val="1900"/>
              </a:lnSpc>
              <a:spcAft>
                <a:spcPts val="900"/>
              </a:spcAft>
              <a:buFont typeface="Arial"/>
              <a:buChar char="•"/>
            </a:pPr>
            <a:r>
              <a:rPr lang="en-US" dirty="0" smtClean="0">
                <a:solidFill>
                  <a:srgbClr val="FFC000"/>
                </a:solidFill>
                <a:cs typeface="Apple Chancery"/>
              </a:rPr>
              <a:t>Conventional app store is a market place</a:t>
            </a:r>
          </a:p>
          <a:p>
            <a:pPr marL="174625" indent="-174625">
              <a:lnSpc>
                <a:spcPts val="1900"/>
              </a:lnSpc>
              <a:spcAft>
                <a:spcPts val="900"/>
              </a:spcAft>
              <a:buFont typeface="Arial"/>
              <a:buChar char="•"/>
            </a:pPr>
            <a:r>
              <a:rPr lang="en-US" i="1" dirty="0" smtClean="0">
                <a:solidFill>
                  <a:srgbClr val="FFC000"/>
                </a:solidFill>
                <a:cs typeface="Apple Chancery"/>
              </a:rPr>
              <a:t>ThingStore </a:t>
            </a:r>
            <a:r>
              <a:rPr lang="en-US" dirty="0" smtClean="0">
                <a:solidFill>
                  <a:srgbClr val="FFC000"/>
                </a:solidFill>
                <a:cs typeface="Apple Chancery"/>
              </a:rPr>
              <a:t>is both a market place and a platform for </a:t>
            </a:r>
            <a:r>
              <a:rPr lang="en-US" dirty="0" err="1" smtClean="0">
                <a:solidFill>
                  <a:srgbClr val="FFC000"/>
                </a:solidFill>
                <a:cs typeface="Apple Chancery"/>
              </a:rPr>
              <a:t>IoT</a:t>
            </a:r>
            <a:r>
              <a:rPr lang="en-US" dirty="0" smtClean="0">
                <a:solidFill>
                  <a:srgbClr val="FFC000"/>
                </a:solidFill>
                <a:cs typeface="Apple Chancery"/>
              </a:rPr>
              <a:t> application development and deployment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100" y="1473133"/>
            <a:ext cx="4646926" cy="2205950"/>
            <a:chOff x="381100" y="1473133"/>
            <a:chExt cx="4646926" cy="220595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100" y="2417865"/>
              <a:ext cx="1394246" cy="10450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26" name="TextBox 25"/>
            <p:cNvSpPr txBox="1"/>
            <p:nvPr/>
          </p:nvSpPr>
          <p:spPr>
            <a:xfrm>
              <a:off x="525729" y="1473133"/>
              <a:ext cx="1235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End Users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516110" y="3094515"/>
              <a:ext cx="3511916" cy="584568"/>
              <a:chOff x="1516110" y="3094515"/>
              <a:chExt cx="3511916" cy="584568"/>
            </a:xfrm>
          </p:grpSpPr>
          <p:sp>
            <p:nvSpPr>
              <p:cNvPr id="83" name="TextBox 82"/>
              <p:cNvSpPr txBox="1"/>
              <p:nvPr/>
            </p:nvSpPr>
            <p:spPr>
              <a:xfrm rot="988698">
                <a:off x="2570967" y="3094515"/>
                <a:ext cx="1347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Subscription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Up Arrow 26"/>
              <p:cNvSpPr/>
              <p:nvPr/>
            </p:nvSpPr>
            <p:spPr>
              <a:xfrm rot="17187434">
                <a:off x="3138508" y="1789566"/>
                <a:ext cx="267119" cy="3511916"/>
              </a:xfrm>
              <a:prstGeom prst="upArrow">
                <a:avLst/>
              </a:prstGeom>
              <a:solidFill>
                <a:schemeClr val="accent1">
                  <a:lumMod val="75000"/>
                </a:schemeClr>
              </a:solidFill>
              <a:ln w="19050"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2057400" y="3879604"/>
            <a:ext cx="151484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solidFill>
                  <a:srgbClr val="00B050"/>
                </a:solidFill>
              </a:rPr>
              <a:t>EQL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B050"/>
                </a:solidFill>
              </a:rPr>
              <a:t>Event Query Language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3922" y="4982244"/>
            <a:ext cx="5479213" cy="1740472"/>
            <a:chOff x="493922" y="4982244"/>
            <a:chExt cx="5479213" cy="1740472"/>
          </a:xfrm>
        </p:grpSpPr>
        <p:grpSp>
          <p:nvGrpSpPr>
            <p:cNvPr id="5" name="Group 4"/>
            <p:cNvGrpSpPr/>
            <p:nvPr/>
          </p:nvGrpSpPr>
          <p:grpSpPr>
            <a:xfrm>
              <a:off x="493922" y="4982244"/>
              <a:ext cx="5479213" cy="1740472"/>
              <a:chOff x="766482" y="4982244"/>
              <a:chExt cx="5479213" cy="1740472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66482" y="4982244"/>
                <a:ext cx="3542033" cy="1557635"/>
              </a:xfrm>
              <a:prstGeom prst="roundRect">
                <a:avLst>
                  <a:gd name="adj" fmla="val 8523"/>
                </a:avLst>
              </a:prstGeom>
              <a:ln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8599" y="5065046"/>
                <a:ext cx="1136712" cy="7130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400" b="1" i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venir Black Oblique"/>
                    <a:cs typeface="Avenir Black Oblique"/>
                  </a:rPr>
                  <a:t>Thing Server</a:t>
                </a:r>
                <a:endParaRPr lang="en-US" sz="2400" b="1" i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venir Black Oblique"/>
                  <a:cs typeface="Avenir Black Oblique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022210" y="5194271"/>
                <a:ext cx="838200" cy="761999"/>
                <a:chOff x="1205131" y="4951504"/>
                <a:chExt cx="838200" cy="761999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1205131" y="4951504"/>
                  <a:ext cx="444500" cy="4572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395631" y="4951504"/>
                  <a:ext cx="444500" cy="457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598831" y="4964204"/>
                  <a:ext cx="444500" cy="457200"/>
                </a:xfrm>
                <a:prstGeom prst="ellipse">
                  <a:avLst/>
                </a:prstGeom>
                <a:solidFill>
                  <a:srgbClr val="10A214"/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cxnSp>
              <p:nvCxnSpPr>
                <p:cNvPr id="10" name="Straight Connector 9"/>
                <p:cNvCxnSpPr>
                  <a:stCxn id="7" idx="4"/>
                </p:cNvCxnSpPr>
                <p:nvPr/>
              </p:nvCxnSpPr>
              <p:spPr>
                <a:xfrm>
                  <a:off x="1427381" y="5408704"/>
                  <a:ext cx="139283" cy="30479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stCxn id="8" idx="4"/>
                </p:cNvCxnSpPr>
                <p:nvPr/>
              </p:nvCxnSpPr>
              <p:spPr>
                <a:xfrm flipH="1">
                  <a:off x="1566664" y="5408704"/>
                  <a:ext cx="51217" cy="30479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1566664" y="5421404"/>
                  <a:ext cx="248067" cy="29209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3019745" y="5180823"/>
                <a:ext cx="892732" cy="1267556"/>
                <a:chOff x="767127" y="4916596"/>
                <a:chExt cx="892732" cy="126755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3714" y="5726951"/>
                  <a:ext cx="468006" cy="457201"/>
                </a:xfrm>
                <a:prstGeom prst="rect">
                  <a:avLst/>
                </a:prstGeom>
              </p:spPr>
            </p:pic>
            <p:sp>
              <p:nvSpPr>
                <p:cNvPr id="17" name="Oval 16"/>
                <p:cNvSpPr/>
                <p:nvPr/>
              </p:nvSpPr>
              <p:spPr>
                <a:xfrm>
                  <a:off x="767127" y="4916596"/>
                  <a:ext cx="444500" cy="4572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004691" y="4938153"/>
                  <a:ext cx="444500" cy="457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S1</a:t>
                  </a:r>
                  <a:endParaRPr lang="en-US" sz="2000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215359" y="4944455"/>
                  <a:ext cx="444500" cy="457200"/>
                </a:xfrm>
                <a:prstGeom prst="ellipse">
                  <a:avLst/>
                </a:prstGeom>
                <a:solidFill>
                  <a:srgbClr val="10A214"/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S2</a:t>
                  </a:r>
                  <a:endParaRPr lang="en-US" sz="2000" dirty="0"/>
                </a:p>
              </p:txBody>
            </p:sp>
            <p:cxnSp>
              <p:nvCxnSpPr>
                <p:cNvPr id="20" name="Straight Connector 19"/>
                <p:cNvCxnSpPr>
                  <a:stCxn id="17" idx="4"/>
                  <a:endCxn id="16" idx="0"/>
                </p:cNvCxnSpPr>
                <p:nvPr/>
              </p:nvCxnSpPr>
              <p:spPr>
                <a:xfrm>
                  <a:off x="989377" y="5373796"/>
                  <a:ext cx="308340" cy="353155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endCxn id="16" idx="0"/>
                </p:cNvCxnSpPr>
                <p:nvPr/>
              </p:nvCxnSpPr>
              <p:spPr>
                <a:xfrm>
                  <a:off x="1213493" y="5368457"/>
                  <a:ext cx="84224" cy="35849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9" idx="4"/>
                  <a:endCxn id="16" idx="0"/>
                </p:cNvCxnSpPr>
                <p:nvPr/>
              </p:nvCxnSpPr>
              <p:spPr>
                <a:xfrm flipH="1">
                  <a:off x="1297717" y="5401655"/>
                  <a:ext cx="139892" cy="325296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7709" y="4982244"/>
                <a:ext cx="1347986" cy="134798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7626" y="5119881"/>
                <a:ext cx="1435774" cy="1435774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802531" y="5773744"/>
                <a:ext cx="1597376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 smtClean="0"/>
                  <a:t>Deploy “things” with smart services</a:t>
                </a:r>
                <a:endParaRPr lang="en-US" sz="1600" dirty="0"/>
              </a:p>
            </p:txBody>
          </p:sp>
          <p:sp>
            <p:nvSpPr>
              <p:cNvPr id="41" name="Left Arrow 40"/>
              <p:cNvSpPr/>
              <p:nvPr/>
            </p:nvSpPr>
            <p:spPr>
              <a:xfrm>
                <a:off x="3997857" y="5602199"/>
                <a:ext cx="954452" cy="310978"/>
              </a:xfrm>
              <a:prstGeom prst="leftArrow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99152" y="6143070"/>
                <a:ext cx="1235869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900"/>
                  </a:lnSpc>
                </a:pPr>
                <a:r>
                  <a:rPr lang="en-US" dirty="0" smtClean="0"/>
                  <a:t>Thing Provider</a:t>
                </a:r>
                <a:endParaRPr lang="en-US" dirty="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893826" y="5981469"/>
              <a:ext cx="422563" cy="408709"/>
              <a:chOff x="4897582" y="3713017"/>
              <a:chExt cx="422563" cy="408709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90" name="Oval 89"/>
              <p:cNvSpPr/>
              <p:nvPr/>
            </p:nvSpPr>
            <p:spPr>
              <a:xfrm>
                <a:off x="4897582" y="3713017"/>
                <a:ext cx="422563" cy="408709"/>
              </a:xfrm>
              <a:prstGeom prst="ellipse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2800" dirty="0" smtClean="0"/>
              </a:p>
            </p:txBody>
          </p:sp>
          <p:pic>
            <p:nvPicPr>
              <p:cNvPr id="91" name="Picture 7" descr="C:\Users\Kien\Pictures\Thing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0283" y="3753401"/>
                <a:ext cx="177159" cy="340617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6815393" y="1587763"/>
            <a:ext cx="422563" cy="408709"/>
            <a:chOff x="4897582" y="3713017"/>
            <a:chExt cx="422563" cy="408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6" name="Oval 95"/>
            <p:cNvSpPr/>
            <p:nvPr/>
          </p:nvSpPr>
          <p:spPr>
            <a:xfrm>
              <a:off x="4897582" y="3713017"/>
              <a:ext cx="422563" cy="408709"/>
            </a:xfrm>
            <a:prstGeom prst="ellipse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800" dirty="0" smtClean="0"/>
            </a:p>
          </p:txBody>
        </p:sp>
        <p:pic>
          <p:nvPicPr>
            <p:cNvPr id="97" name="Picture 7" descr="C:\Users\Kien\Pictures\Thin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283" y="3753401"/>
              <a:ext cx="177159" cy="340617"/>
            </a:xfrm>
            <a:prstGeom prst="rect">
              <a:avLst/>
            </a:prstGeom>
            <a:grpFill/>
            <a:extLst/>
          </p:spPr>
        </p:pic>
      </p:grpSp>
      <p:sp>
        <p:nvSpPr>
          <p:cNvPr id="3" name="Curved Left Arrow 2"/>
          <p:cNvSpPr/>
          <p:nvPr/>
        </p:nvSpPr>
        <p:spPr>
          <a:xfrm rot="14106228">
            <a:off x="3631834" y="3595464"/>
            <a:ext cx="602347" cy="1916933"/>
          </a:xfrm>
          <a:prstGeom prst="curvedLeftArrow">
            <a:avLst/>
          </a:prstGeom>
          <a:solidFill>
            <a:schemeClr val="accent3">
              <a:lumMod val="5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6" grpId="0"/>
      <p:bldP spid="29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 High-Performance “Green” Internet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51816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>
                <a:srgbClr val="FF6600"/>
              </a:buClr>
            </a:pPr>
            <a:r>
              <a:rPr lang="en-US" dirty="0" smtClean="0">
                <a:solidFill>
                  <a:srgbClr val="FF6600"/>
                </a:solidFill>
              </a:rPr>
              <a:t>Observation: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8</a:t>
            </a:r>
            <a:r>
              <a:rPr lang="en-US" dirty="0" smtClean="0"/>
              <a:t>0</a:t>
            </a:r>
            <a:r>
              <a:rPr lang="en-US" dirty="0" smtClean="0"/>
              <a:t>% of Internet traffic is video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10% of videos account for 90% of video accessed at YouTube  →  a lot of “redundant” transmission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Internet accounts for 2% of worldwide energy consumption</a:t>
            </a:r>
          </a:p>
          <a:p>
            <a:pPr>
              <a:spcAft>
                <a:spcPts val="600"/>
              </a:spcAft>
              <a:buClr>
                <a:srgbClr val="FF6600"/>
              </a:buClr>
            </a:pPr>
            <a:r>
              <a:rPr lang="en-US" dirty="0" smtClean="0">
                <a:solidFill>
                  <a:srgbClr val="FF6600"/>
                </a:solidFill>
              </a:rPr>
              <a:t>Opportunity: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Redundancy control conserves Internet bandwidth for emerging applications such as </a:t>
            </a:r>
            <a:r>
              <a:rPr lang="en-US" dirty="0" err="1" smtClean="0"/>
              <a:t>IoT</a:t>
            </a:r>
            <a:r>
              <a:rPr lang="en-US" dirty="0" smtClean="0"/>
              <a:t>, and saves </a:t>
            </a:r>
            <a:r>
              <a:rPr lang="en-US" dirty="0"/>
              <a:t>significant energy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225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rgbClr val="CFAFE7"/>
                </a:solidFill>
                <a:latin typeface="+mn-lt"/>
              </a:rPr>
              <a:t>Video-on-Demand (</a:t>
            </a:r>
            <a:r>
              <a:rPr lang="en-US" sz="3700" dirty="0" err="1" smtClean="0">
                <a:solidFill>
                  <a:srgbClr val="CFAFE7"/>
                </a:solidFill>
                <a:latin typeface="+mn-lt"/>
              </a:rPr>
              <a:t>VoD</a:t>
            </a:r>
            <a:r>
              <a:rPr lang="en-US" sz="3700" dirty="0" smtClean="0">
                <a:solidFill>
                  <a:srgbClr val="CFAFE7"/>
                </a:solidFill>
                <a:latin typeface="+mn-lt"/>
              </a:rPr>
              <a:t>) Challenge</a:t>
            </a:r>
            <a:endParaRPr lang="en-US" sz="3700" dirty="0">
              <a:solidFill>
                <a:srgbClr val="CFAFE7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1524000"/>
            <a:ext cx="3733800" cy="5065931"/>
            <a:chOff x="457200" y="1524000"/>
            <a:chExt cx="3733800" cy="5065931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4038600"/>
              <a:ext cx="2057400" cy="2057400"/>
              <a:chOff x="609600" y="4495800"/>
              <a:chExt cx="2057400" cy="20574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893763" y="4572000"/>
                <a:ext cx="1544637" cy="1114755"/>
                <a:chOff x="4017963" y="2561894"/>
                <a:chExt cx="1544637" cy="1114755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9" name="Picture 20" descr="C:\Users\Kien\Pictures\Picture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7963" y="2561894"/>
                  <a:ext cx="1544637" cy="1114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17" descr="Batman ic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7200" y="2667000"/>
                  <a:ext cx="943947" cy="943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200" name="Picture 8" descr="C:\Users\Kien\Downloads\Ma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4495800"/>
                <a:ext cx="20574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209800" y="4038600"/>
              <a:ext cx="1981200" cy="2009192"/>
              <a:chOff x="2438400" y="4572000"/>
              <a:chExt cx="1981200" cy="200919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70163" y="4572000"/>
                <a:ext cx="1544637" cy="1114755"/>
                <a:chOff x="4017963" y="2561894"/>
                <a:chExt cx="1544637" cy="1114755"/>
              </a:xfrm>
              <a:scene3d>
                <a:camera prst="isometricRightUp"/>
                <a:lightRig rig="threePt" dir="t"/>
              </a:scene3d>
            </p:grpSpPr>
            <p:pic>
              <p:nvPicPr>
                <p:cNvPr id="22" name="Picture 20" descr="C:\Users\Kien\Pictures\Picture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7963" y="2561894"/>
                  <a:ext cx="1544637" cy="1114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17" descr="Batman ic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7200" y="2667000"/>
                  <a:ext cx="943947" cy="943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201" name="Picture 9" descr="C:\Users\Kien\Downloads\Woma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4599992"/>
                <a:ext cx="1981200" cy="198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914400" y="1524000"/>
              <a:ext cx="2438400" cy="2438400"/>
              <a:chOff x="1295400" y="1676400"/>
              <a:chExt cx="2438400" cy="2438400"/>
            </a:xfrm>
          </p:grpSpPr>
          <p:pic>
            <p:nvPicPr>
              <p:cNvPr id="8194" name="Picture 2" descr="Devices video display ico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676400"/>
                <a:ext cx="2438400" cy="243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9" name="Picture 17" descr="Batman ic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6087" y="1873963"/>
                <a:ext cx="1444625" cy="1444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16" name="Picture 24" descr="http://icons.iconarchive.com/icons/saki/nuoveXT-2/128/Actions-blue-arrow-redo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60700">
              <a:off x="917574" y="2996996"/>
              <a:ext cx="1547212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http://icons.iconarchive.com/icons/saki/nuoveXT-2/128/Actions-blue-arrow-redo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8934" flipV="1">
              <a:off x="1951273" y="3048931"/>
              <a:ext cx="1734460" cy="107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8320" y="5943600"/>
              <a:ext cx="3702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CC66"/>
                  </a:solidFill>
                </a:rPr>
                <a:t>Multicast</a:t>
              </a:r>
              <a:r>
                <a:rPr lang="en-US" dirty="0" smtClean="0"/>
                <a:t>:  Wait for multicast time.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 This is not </a:t>
              </a:r>
              <a:r>
                <a:rPr lang="en-US" dirty="0" err="1" smtClean="0"/>
                <a:t>VoD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3000" y="1524000"/>
            <a:ext cx="3733800" cy="5065931"/>
            <a:chOff x="4953000" y="1524000"/>
            <a:chExt cx="3733800" cy="5065931"/>
          </a:xfrm>
        </p:grpSpPr>
        <p:grpSp>
          <p:nvGrpSpPr>
            <p:cNvPr id="40" name="Group 39"/>
            <p:cNvGrpSpPr/>
            <p:nvPr/>
          </p:nvGrpSpPr>
          <p:grpSpPr>
            <a:xfrm>
              <a:off x="5410200" y="1524000"/>
              <a:ext cx="2438400" cy="2438400"/>
              <a:chOff x="1295400" y="1676400"/>
              <a:chExt cx="2438400" cy="2438400"/>
            </a:xfrm>
          </p:grpSpPr>
          <p:pic>
            <p:nvPicPr>
              <p:cNvPr id="41" name="Picture 2" descr="Devices video display ico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676400"/>
                <a:ext cx="2438400" cy="243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7" descr="Batman ic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0575" y="1908175"/>
                <a:ext cx="1444625" cy="1444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24" descr="http://icons.iconarchive.com/icons/saki/nuoveXT-2/128/Actions-blue-arrow-redo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8934" flipV="1">
              <a:off x="6447073" y="3048931"/>
              <a:ext cx="1734460" cy="107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1" name="Picture 19" descr="Robin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62600" y="1762071"/>
              <a:ext cx="1163636" cy="1404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781800" y="4049098"/>
              <a:ext cx="1544637" cy="1114755"/>
              <a:chOff x="6151563" y="5638800"/>
              <a:chExt cx="1544637" cy="1114755"/>
            </a:xfrm>
            <a:scene3d>
              <a:camera prst="isometricRightUp"/>
              <a:lightRig rig="threePt" dir="t"/>
            </a:scene3d>
          </p:grpSpPr>
          <p:grpSp>
            <p:nvGrpSpPr>
              <p:cNvPr id="4" name="Group 3"/>
              <p:cNvGrpSpPr/>
              <p:nvPr/>
            </p:nvGrpSpPr>
            <p:grpSpPr>
              <a:xfrm>
                <a:off x="6151563" y="5638800"/>
                <a:ext cx="1544637" cy="1114755"/>
                <a:chOff x="4017963" y="2561894"/>
                <a:chExt cx="1544637" cy="1114755"/>
              </a:xfrm>
            </p:grpSpPr>
            <p:pic>
              <p:nvPicPr>
                <p:cNvPr id="8212" name="Picture 20" descr="C:\Users\Kien\Pictures\Picture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7963" y="2561894"/>
                  <a:ext cx="1544637" cy="1114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7" descr="Batman ic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5800" y="2667000"/>
                  <a:ext cx="943947" cy="943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5" name="Picture 19" descr="Robin ic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64549" y="5791200"/>
                <a:ext cx="745851" cy="899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5130519" y="4038600"/>
              <a:ext cx="1544637" cy="1114755"/>
              <a:chOff x="6227763" y="5791200"/>
              <a:chExt cx="1544637" cy="1114755"/>
            </a:xfrm>
            <a:scene3d>
              <a:camera prst="isometricOffAxis2Left"/>
              <a:lightRig rig="threePt" dir="t"/>
            </a:scene3d>
          </p:grpSpPr>
          <p:pic>
            <p:nvPicPr>
              <p:cNvPr id="50" name="Picture 20" descr="C:\Users\Kien\Pictures\Picture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763" y="5791200"/>
                <a:ext cx="1544637" cy="111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5" name="Picture 13" descr="http://icons.iconarchive.com/icons/mattahan/ultrabuuf/128/Comics-Batman-Joker-icon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0087" y="6059486"/>
                <a:ext cx="569913" cy="569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7" descr="Batman icon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409710" y="5896306"/>
                <a:ext cx="981690" cy="943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8" descr="C:\Users\Kien\Downloads\Ma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038600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9" descr="C:\Users\Kien\Downloads\Woma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066592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220672" y="5943600"/>
              <a:ext cx="34034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CC66"/>
                  </a:solidFill>
                </a:rPr>
                <a:t>This is what we want</a:t>
              </a:r>
              <a:r>
                <a:rPr lang="en-US" dirty="0" smtClean="0"/>
                <a:t>:  Do not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need to wait; but </a:t>
              </a:r>
              <a:r>
                <a:rPr lang="en-US" dirty="0"/>
                <a:t>h</a:t>
              </a:r>
              <a:r>
                <a:rPr lang="en-US" dirty="0" smtClean="0"/>
                <a:t>ow ?</a:t>
              </a:r>
            </a:p>
          </p:txBody>
        </p:sp>
        <p:pic>
          <p:nvPicPr>
            <p:cNvPr id="43" name="Picture 24" descr="http://icons.iconarchive.com/icons/saki/nuoveXT-2/128/Actions-blue-arrow-redo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60700">
              <a:off x="5466422" y="2969972"/>
              <a:ext cx="1480398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637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FAFE7"/>
                </a:solidFill>
              </a:rPr>
              <a:t>Video Streaming Tree</a:t>
            </a:r>
            <a:endParaRPr lang="en-US" b="1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>
            <a:normAutofit/>
          </a:bodyPr>
          <a:lstStyle/>
          <a:p>
            <a:pPr marL="36576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Source connected to destinations as in conventional routing</a:t>
            </a:r>
            <a:endParaRPr lang="en-US" sz="2800" dirty="0" smtClean="0">
              <a:solidFill>
                <a:srgbClr val="00CC66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05200" y="3429000"/>
            <a:ext cx="2743200" cy="2743200"/>
            <a:chOff x="3505200" y="3429000"/>
            <a:chExt cx="2743200" cy="2743200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34290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388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81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52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38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57601" y="3331924"/>
            <a:ext cx="1039660" cy="3068877"/>
            <a:chOff x="3657601" y="3331924"/>
            <a:chExt cx="1039660" cy="3068877"/>
          </a:xfrm>
        </p:grpSpPr>
        <p:cxnSp>
          <p:nvCxnSpPr>
            <p:cNvPr id="23" name="Elbow Connector 22"/>
            <p:cNvCxnSpPr/>
            <p:nvPr/>
          </p:nvCxnSpPr>
          <p:spPr>
            <a:xfrm rot="5400000">
              <a:off x="3482235" y="4033382"/>
              <a:ext cx="1916484" cy="513568"/>
            </a:xfrm>
            <a:prstGeom prst="bentConnector3">
              <a:avLst>
                <a:gd name="adj1" fmla="val 4522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5400000">
              <a:off x="3344451" y="5561558"/>
              <a:ext cx="1152393" cy="526094"/>
            </a:xfrm>
            <a:prstGeom prst="bentConnector3">
              <a:avLst>
                <a:gd name="adj1" fmla="val 9004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495800" y="3331924"/>
            <a:ext cx="304800" cy="3068878"/>
            <a:chOff x="4495800" y="3331924"/>
            <a:chExt cx="304800" cy="3068878"/>
          </a:xfrm>
        </p:grpSpPr>
        <p:cxnSp>
          <p:nvCxnSpPr>
            <p:cNvPr id="36" name="Elbow Connector 35"/>
            <p:cNvCxnSpPr/>
            <p:nvPr/>
          </p:nvCxnSpPr>
          <p:spPr>
            <a:xfrm rot="5400000">
              <a:off x="3643352" y="4184372"/>
              <a:ext cx="2009696" cy="304800"/>
            </a:xfrm>
            <a:prstGeom prst="bentConnector3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6200000" flipH="1">
              <a:off x="4020335" y="5723877"/>
              <a:ext cx="1152392" cy="201458"/>
            </a:xfrm>
            <a:prstGeom prst="bentConnector3">
              <a:avLst>
                <a:gd name="adj1" fmla="val 8342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Callout 16"/>
          <p:cNvSpPr/>
          <p:nvPr/>
        </p:nvSpPr>
        <p:spPr>
          <a:xfrm>
            <a:off x="6248400" y="3735355"/>
            <a:ext cx="1295400" cy="762000"/>
          </a:xfrm>
          <a:prstGeom prst="wedgeEllipseCallout">
            <a:avLst>
              <a:gd name="adj1" fmla="val -80718"/>
              <a:gd name="adj2" fmla="val 5984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dirty="0" smtClean="0">
                <a:solidFill>
                  <a:schemeClr val="bg2"/>
                </a:solidFill>
              </a:rPr>
              <a:t>Smart router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63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FAFE7"/>
                </a:solidFill>
              </a:rPr>
              <a:t>Video Streaming Tree</a:t>
            </a:r>
            <a:endParaRPr lang="en-US" b="1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953000"/>
          </a:xfrm>
        </p:spPr>
        <p:txBody>
          <a:bodyPr>
            <a:normAutofit/>
          </a:bodyPr>
          <a:lstStyle/>
          <a:p>
            <a:pPr marL="36576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S</a:t>
            </a:r>
            <a:r>
              <a:rPr lang="en-US" sz="2800" dirty="0" smtClean="0">
                <a:solidFill>
                  <a:srgbClr val="00B050"/>
                </a:solidFill>
              </a:rPr>
              <a:t>mart router reuses data from an older stream for a newer stream -   controlling redundancy !</a:t>
            </a:r>
            <a:endParaRPr lang="en-US" sz="2800" dirty="0" smtClean="0">
              <a:solidFill>
                <a:srgbClr val="00CC66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05200" y="3429000"/>
            <a:ext cx="2743200" cy="2743200"/>
            <a:chOff x="3505200" y="3429000"/>
            <a:chExt cx="2743200" cy="2743200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34290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388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81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52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38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57601" y="3331924"/>
            <a:ext cx="1039660" cy="3068877"/>
            <a:chOff x="3657601" y="3331924"/>
            <a:chExt cx="1039660" cy="3068877"/>
          </a:xfrm>
        </p:grpSpPr>
        <p:cxnSp>
          <p:nvCxnSpPr>
            <p:cNvPr id="23" name="Elbow Connector 22"/>
            <p:cNvCxnSpPr/>
            <p:nvPr/>
          </p:nvCxnSpPr>
          <p:spPr>
            <a:xfrm rot="5400000">
              <a:off x="3482235" y="4033382"/>
              <a:ext cx="1916484" cy="513568"/>
            </a:xfrm>
            <a:prstGeom prst="bentConnector3">
              <a:avLst>
                <a:gd name="adj1" fmla="val 4522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5400000">
              <a:off x="3344451" y="5561558"/>
              <a:ext cx="1152393" cy="526094"/>
            </a:xfrm>
            <a:prstGeom prst="bentConnector3">
              <a:avLst>
                <a:gd name="adj1" fmla="val 9004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495802" y="3886202"/>
            <a:ext cx="304799" cy="2514600"/>
            <a:chOff x="4495802" y="3886202"/>
            <a:chExt cx="304799" cy="2514600"/>
          </a:xfrm>
        </p:grpSpPr>
        <p:grpSp>
          <p:nvGrpSpPr>
            <p:cNvPr id="42" name="Group 41"/>
            <p:cNvGrpSpPr/>
            <p:nvPr/>
          </p:nvGrpSpPr>
          <p:grpSpPr>
            <a:xfrm>
              <a:off x="4495802" y="3886202"/>
              <a:ext cx="304799" cy="2514600"/>
              <a:chOff x="4495802" y="3886202"/>
              <a:chExt cx="304799" cy="2514600"/>
            </a:xfrm>
          </p:grpSpPr>
          <p:cxnSp>
            <p:nvCxnSpPr>
              <p:cNvPr id="36" name="Elbow Connector 35"/>
              <p:cNvCxnSpPr/>
              <p:nvPr/>
            </p:nvCxnSpPr>
            <p:spPr>
              <a:xfrm rot="5400000">
                <a:off x="3920492" y="4461512"/>
                <a:ext cx="1455419" cy="304799"/>
              </a:xfrm>
              <a:prstGeom prst="bentConnector3">
                <a:avLst>
                  <a:gd name="adj1" fmla="val 31675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lbow Connector 37"/>
              <p:cNvCxnSpPr/>
              <p:nvPr/>
            </p:nvCxnSpPr>
            <p:spPr>
              <a:xfrm rot="16200000" flipH="1">
                <a:off x="4020335" y="5723877"/>
                <a:ext cx="1152392" cy="201458"/>
              </a:xfrm>
              <a:prstGeom prst="bentConnector3">
                <a:avLst>
                  <a:gd name="adj1" fmla="val 8342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4697261" y="3886202"/>
              <a:ext cx="1033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53000" y="3331924"/>
            <a:ext cx="838200" cy="3068878"/>
            <a:chOff x="4953000" y="3331924"/>
            <a:chExt cx="838200" cy="3068878"/>
          </a:xfrm>
        </p:grpSpPr>
        <p:cxnSp>
          <p:nvCxnSpPr>
            <p:cNvPr id="17" name="Elbow Connector 16"/>
            <p:cNvCxnSpPr/>
            <p:nvPr/>
          </p:nvCxnSpPr>
          <p:spPr>
            <a:xfrm rot="16200000" flipH="1">
              <a:off x="4218662" y="4066262"/>
              <a:ext cx="1849676" cy="381000"/>
            </a:xfrm>
            <a:prstGeom prst="bentConnector3">
              <a:avLst>
                <a:gd name="adj1" fmla="val 55767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6200000" flipH="1">
              <a:off x="4914899" y="5524501"/>
              <a:ext cx="1295402" cy="457200"/>
            </a:xfrm>
            <a:prstGeom prst="bentConnector3">
              <a:avLst>
                <a:gd name="adj1" fmla="val 24706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105400" y="3331922"/>
            <a:ext cx="990600" cy="3068880"/>
            <a:chOff x="4953000" y="3331924"/>
            <a:chExt cx="990600" cy="3068880"/>
          </a:xfrm>
        </p:grpSpPr>
        <p:cxnSp>
          <p:nvCxnSpPr>
            <p:cNvPr id="35" name="Elbow Connector 34"/>
            <p:cNvCxnSpPr/>
            <p:nvPr/>
          </p:nvCxnSpPr>
          <p:spPr>
            <a:xfrm rot="16200000" flipH="1">
              <a:off x="4218662" y="4066262"/>
              <a:ext cx="1849676" cy="381000"/>
            </a:xfrm>
            <a:prstGeom prst="bentConnector3">
              <a:avLst>
                <a:gd name="adj1" fmla="val 47528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6200000" flipH="1">
              <a:off x="4991098" y="5448302"/>
              <a:ext cx="1295404" cy="609600"/>
            </a:xfrm>
            <a:prstGeom prst="bentConnector3">
              <a:avLst>
                <a:gd name="adj1" fmla="val 12941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  <p:sp>
        <p:nvSpPr>
          <p:cNvPr id="27" name="Oval Callout 26"/>
          <p:cNvSpPr/>
          <p:nvPr/>
        </p:nvSpPr>
        <p:spPr>
          <a:xfrm>
            <a:off x="3048000" y="3429000"/>
            <a:ext cx="1295400" cy="762000"/>
          </a:xfrm>
          <a:prstGeom prst="wedgeEllipseCallout">
            <a:avLst>
              <a:gd name="adj1" fmla="val 71575"/>
              <a:gd name="adj2" fmla="val 6936"/>
            </a:avLst>
          </a:prstGeom>
          <a:solidFill>
            <a:srgbClr val="A2F2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dirty="0" smtClean="0">
                <a:solidFill>
                  <a:schemeClr val="bg2"/>
                </a:solidFill>
              </a:rPr>
              <a:t>Merge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555926" y="2895600"/>
            <a:ext cx="1295400" cy="762000"/>
          </a:xfrm>
          <a:prstGeom prst="wedgeEllipseCallout">
            <a:avLst>
              <a:gd name="adj1" fmla="val -80718"/>
              <a:gd name="adj2" fmla="val 5984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dirty="0" smtClean="0">
                <a:solidFill>
                  <a:schemeClr val="bg2"/>
                </a:solidFill>
              </a:rPr>
              <a:t>Smart router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FAFE7"/>
                </a:solidFill>
              </a:rPr>
              <a:t>Video Streaming Tree</a:t>
            </a:r>
            <a:endParaRPr lang="en-US" b="1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>
            <a:normAutofit/>
          </a:bodyPr>
          <a:lstStyle/>
          <a:p>
            <a:pPr marL="36576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Merging </a:t>
            </a:r>
            <a:r>
              <a:rPr lang="en-US" sz="2800" dirty="0" smtClean="0">
                <a:solidFill>
                  <a:srgbClr val="00B050"/>
                </a:solidFill>
              </a:rPr>
              <a:t>taking </a:t>
            </a:r>
            <a:r>
              <a:rPr lang="en-US" sz="2800" dirty="0">
                <a:solidFill>
                  <a:srgbClr val="00B050"/>
                </a:solidFill>
              </a:rPr>
              <a:t>place independently </a:t>
            </a:r>
            <a:r>
              <a:rPr lang="en-US" sz="2800" dirty="0" smtClean="0">
                <a:solidFill>
                  <a:srgbClr val="00B050"/>
                </a:solidFill>
              </a:rPr>
              <a:t>throughout </a:t>
            </a:r>
            <a:r>
              <a:rPr lang="en-US" sz="2800" dirty="0">
                <a:solidFill>
                  <a:srgbClr val="00B050"/>
                </a:solidFill>
              </a:rPr>
              <a:t>the </a:t>
            </a:r>
            <a:r>
              <a:rPr lang="en-US" sz="2800" dirty="0" smtClean="0">
                <a:solidFill>
                  <a:srgbClr val="00B050"/>
                </a:solidFill>
              </a:rPr>
              <a:t>network </a:t>
            </a:r>
            <a:r>
              <a:rPr lang="en-US" sz="2800" dirty="0">
                <a:solidFill>
                  <a:srgbClr val="00B050"/>
                </a:solidFill>
              </a:rPr>
              <a:t>incrementally </a:t>
            </a:r>
            <a:r>
              <a:rPr lang="en-US" sz="2800" dirty="0" smtClean="0">
                <a:solidFill>
                  <a:srgbClr val="00B050"/>
                </a:solidFill>
              </a:rPr>
              <a:t>constructs </a:t>
            </a:r>
            <a:r>
              <a:rPr lang="en-US" sz="2800" dirty="0">
                <a:solidFill>
                  <a:srgbClr val="00B050"/>
                </a:solidFill>
              </a:rPr>
              <a:t>a </a:t>
            </a:r>
            <a:r>
              <a:rPr lang="en-US" sz="2800" dirty="0" smtClean="0">
                <a:solidFill>
                  <a:srgbClr val="00B050"/>
                </a:solidFill>
              </a:rPr>
              <a:t>video streaming </a:t>
            </a:r>
            <a:r>
              <a:rPr lang="en-US" sz="2800" dirty="0">
                <a:solidFill>
                  <a:srgbClr val="00B050"/>
                </a:solidFill>
              </a:rPr>
              <a:t>tree 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05200" y="3429000"/>
            <a:ext cx="2743200" cy="2743200"/>
            <a:chOff x="3505200" y="3429000"/>
            <a:chExt cx="2743200" cy="2743200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34290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388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81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52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38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57601" y="3331924"/>
            <a:ext cx="1039660" cy="3068877"/>
            <a:chOff x="3657601" y="3331924"/>
            <a:chExt cx="1039660" cy="3068877"/>
          </a:xfrm>
        </p:grpSpPr>
        <p:cxnSp>
          <p:nvCxnSpPr>
            <p:cNvPr id="23" name="Elbow Connector 22"/>
            <p:cNvCxnSpPr/>
            <p:nvPr/>
          </p:nvCxnSpPr>
          <p:spPr>
            <a:xfrm rot="5400000">
              <a:off x="3482235" y="4033382"/>
              <a:ext cx="1916484" cy="513568"/>
            </a:xfrm>
            <a:prstGeom prst="bentConnector3">
              <a:avLst>
                <a:gd name="adj1" fmla="val 4522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5400000">
              <a:off x="3344451" y="5561558"/>
              <a:ext cx="1152393" cy="526094"/>
            </a:xfrm>
            <a:prstGeom prst="bentConnector3">
              <a:avLst>
                <a:gd name="adj1" fmla="val 9004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53000" y="3331924"/>
            <a:ext cx="838200" cy="3068878"/>
            <a:chOff x="4953000" y="3331924"/>
            <a:chExt cx="838200" cy="3068878"/>
          </a:xfrm>
        </p:grpSpPr>
        <p:cxnSp>
          <p:nvCxnSpPr>
            <p:cNvPr id="17" name="Elbow Connector 16"/>
            <p:cNvCxnSpPr/>
            <p:nvPr/>
          </p:nvCxnSpPr>
          <p:spPr>
            <a:xfrm rot="16200000" flipH="1">
              <a:off x="4218662" y="4066262"/>
              <a:ext cx="1849676" cy="381000"/>
            </a:xfrm>
            <a:prstGeom prst="bentConnector3">
              <a:avLst>
                <a:gd name="adj1" fmla="val 55767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6200000" flipH="1">
              <a:off x="4914899" y="5524501"/>
              <a:ext cx="1295402" cy="457200"/>
            </a:xfrm>
            <a:prstGeom prst="bentConnector3">
              <a:avLst>
                <a:gd name="adj1" fmla="val 24706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183693" y="4952999"/>
            <a:ext cx="513567" cy="1447803"/>
            <a:chOff x="4183693" y="4952999"/>
            <a:chExt cx="513567" cy="1447803"/>
          </a:xfrm>
        </p:grpSpPr>
        <p:cxnSp>
          <p:nvCxnSpPr>
            <p:cNvPr id="38" name="Elbow Connector 37"/>
            <p:cNvCxnSpPr/>
            <p:nvPr/>
          </p:nvCxnSpPr>
          <p:spPr>
            <a:xfrm rot="16200000" flipH="1">
              <a:off x="3872630" y="5576172"/>
              <a:ext cx="1447802" cy="201458"/>
            </a:xfrm>
            <a:prstGeom prst="bentConnector3">
              <a:avLst>
                <a:gd name="adj1" fmla="val 28421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183693" y="4952999"/>
              <a:ext cx="31210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953000" y="3886199"/>
            <a:ext cx="1143000" cy="2514603"/>
            <a:chOff x="4953000" y="3886199"/>
            <a:chExt cx="1143000" cy="2514603"/>
          </a:xfrm>
        </p:grpSpPr>
        <p:grpSp>
          <p:nvGrpSpPr>
            <p:cNvPr id="34" name="Group 33"/>
            <p:cNvGrpSpPr/>
            <p:nvPr/>
          </p:nvGrpSpPr>
          <p:grpSpPr>
            <a:xfrm>
              <a:off x="5105400" y="3886200"/>
              <a:ext cx="990600" cy="2514602"/>
              <a:chOff x="4953000" y="3886202"/>
              <a:chExt cx="990600" cy="2514602"/>
            </a:xfrm>
          </p:grpSpPr>
          <p:cxnSp>
            <p:nvCxnSpPr>
              <p:cNvPr id="35" name="Elbow Connector 34"/>
              <p:cNvCxnSpPr/>
              <p:nvPr/>
            </p:nvCxnSpPr>
            <p:spPr>
              <a:xfrm rot="16200000" flipH="1">
                <a:off x="4495801" y="4343401"/>
                <a:ext cx="1295398" cy="381000"/>
              </a:xfrm>
              <a:prstGeom prst="bentConnector3">
                <a:avLst>
                  <a:gd name="adj1" fmla="val 25882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/>
              <p:nvPr/>
            </p:nvCxnSpPr>
            <p:spPr>
              <a:xfrm rot="16200000" flipH="1">
                <a:off x="4991098" y="5448302"/>
                <a:ext cx="1295404" cy="609600"/>
              </a:xfrm>
              <a:prstGeom prst="bentConnector3">
                <a:avLst>
                  <a:gd name="adj1" fmla="val 12941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flipH="1">
              <a:off x="4953000" y="3886199"/>
              <a:ext cx="1524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298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FAFE7"/>
                </a:solidFill>
              </a:rPr>
              <a:t>Video Streaming Tree</a:t>
            </a:r>
            <a:endParaRPr lang="en-US" b="1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>
            <a:normAutofit/>
          </a:bodyPr>
          <a:lstStyle/>
          <a:p>
            <a:pPr marL="36576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Merging </a:t>
            </a:r>
            <a:r>
              <a:rPr lang="en-US" sz="2800" dirty="0">
                <a:solidFill>
                  <a:srgbClr val="00B050"/>
                </a:solidFill>
              </a:rPr>
              <a:t>taking place independently throughout the network incrementally constructs a video streaming tree </a:t>
            </a:r>
          </a:p>
          <a:p>
            <a:pPr marL="36576" indent="0">
              <a:spcAft>
                <a:spcPts val="1200"/>
              </a:spcAft>
              <a:buNone/>
            </a:pPr>
            <a:endParaRPr lang="en-US" sz="2800" dirty="0" smtClean="0">
              <a:solidFill>
                <a:srgbClr val="00CC66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05200" y="3429000"/>
            <a:ext cx="2743200" cy="2743200"/>
            <a:chOff x="3505200" y="3429000"/>
            <a:chExt cx="2743200" cy="2743200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34290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388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81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52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38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57601" y="3331924"/>
            <a:ext cx="1039660" cy="3068877"/>
            <a:chOff x="3657601" y="3331924"/>
            <a:chExt cx="1039660" cy="3068877"/>
          </a:xfrm>
        </p:grpSpPr>
        <p:cxnSp>
          <p:nvCxnSpPr>
            <p:cNvPr id="23" name="Elbow Connector 22"/>
            <p:cNvCxnSpPr/>
            <p:nvPr/>
          </p:nvCxnSpPr>
          <p:spPr>
            <a:xfrm rot="5400000">
              <a:off x="3482235" y="4033382"/>
              <a:ext cx="1916484" cy="513568"/>
            </a:xfrm>
            <a:prstGeom prst="bentConnector3">
              <a:avLst>
                <a:gd name="adj1" fmla="val 4522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5400000">
              <a:off x="3344451" y="5561558"/>
              <a:ext cx="1152393" cy="526094"/>
            </a:xfrm>
            <a:prstGeom prst="bentConnector3">
              <a:avLst>
                <a:gd name="adj1" fmla="val 9004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183693" y="4952999"/>
            <a:ext cx="513567" cy="1447803"/>
            <a:chOff x="4183693" y="4952999"/>
            <a:chExt cx="513567" cy="1447803"/>
          </a:xfrm>
        </p:grpSpPr>
        <p:cxnSp>
          <p:nvCxnSpPr>
            <p:cNvPr id="38" name="Elbow Connector 37"/>
            <p:cNvCxnSpPr/>
            <p:nvPr/>
          </p:nvCxnSpPr>
          <p:spPr>
            <a:xfrm rot="16200000" flipH="1">
              <a:off x="3872630" y="5576172"/>
              <a:ext cx="1447802" cy="201458"/>
            </a:xfrm>
            <a:prstGeom prst="bentConnector3">
              <a:avLst>
                <a:gd name="adj1" fmla="val 28421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183693" y="4952999"/>
              <a:ext cx="31210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34002" y="4952998"/>
            <a:ext cx="761999" cy="1447803"/>
            <a:chOff x="5334002" y="4952998"/>
            <a:chExt cx="761999" cy="1447803"/>
          </a:xfrm>
        </p:grpSpPr>
        <p:cxnSp>
          <p:nvCxnSpPr>
            <p:cNvPr id="37" name="Elbow Connector 36"/>
            <p:cNvCxnSpPr/>
            <p:nvPr/>
          </p:nvCxnSpPr>
          <p:spPr>
            <a:xfrm rot="16200000" flipH="1">
              <a:off x="5143499" y="5448300"/>
              <a:ext cx="1447803" cy="457200"/>
            </a:xfrm>
            <a:prstGeom prst="bentConnector3">
              <a:avLst>
                <a:gd name="adj1" fmla="val 22105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334002" y="4952999"/>
              <a:ext cx="304798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697261" y="3886198"/>
            <a:ext cx="1093939" cy="2514604"/>
            <a:chOff x="4697261" y="3886198"/>
            <a:chExt cx="1093939" cy="2514604"/>
          </a:xfrm>
        </p:grpSpPr>
        <p:grpSp>
          <p:nvGrpSpPr>
            <p:cNvPr id="25" name="Group 24"/>
            <p:cNvGrpSpPr/>
            <p:nvPr/>
          </p:nvGrpSpPr>
          <p:grpSpPr>
            <a:xfrm>
              <a:off x="4953001" y="3886198"/>
              <a:ext cx="838199" cy="2514604"/>
              <a:chOff x="4953001" y="3886198"/>
              <a:chExt cx="838199" cy="2514604"/>
            </a:xfrm>
          </p:grpSpPr>
          <p:cxnSp>
            <p:nvCxnSpPr>
              <p:cNvPr id="17" name="Elbow Connector 16"/>
              <p:cNvCxnSpPr/>
              <p:nvPr/>
            </p:nvCxnSpPr>
            <p:spPr>
              <a:xfrm rot="16200000" flipH="1">
                <a:off x="4495800" y="4343399"/>
                <a:ext cx="1295401" cy="381000"/>
              </a:xfrm>
              <a:prstGeom prst="bentConnector3">
                <a:avLst>
                  <a:gd name="adj1" fmla="val 34118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/>
              <p:nvPr/>
            </p:nvCxnSpPr>
            <p:spPr>
              <a:xfrm rot="16200000" flipH="1">
                <a:off x="4914899" y="5524501"/>
                <a:ext cx="1295402" cy="457200"/>
              </a:xfrm>
              <a:prstGeom prst="bentConnector3">
                <a:avLst>
                  <a:gd name="adj1" fmla="val 24706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4697261" y="3886198"/>
              <a:ext cx="255739" cy="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0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Quad Arrow 16"/>
          <p:cNvSpPr/>
          <p:nvPr/>
        </p:nvSpPr>
        <p:spPr>
          <a:xfrm>
            <a:off x="3048000" y="2743200"/>
            <a:ext cx="2971800" cy="2743200"/>
          </a:xfrm>
          <a:prstGeom prst="quadArrow">
            <a:avLst>
              <a:gd name="adj1" fmla="val 22500"/>
              <a:gd name="adj2" fmla="val 22500"/>
              <a:gd name="adj3" fmla="val 14892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5300" dirty="0" smtClean="0">
                <a:solidFill>
                  <a:srgbClr val="CFAFE7"/>
                </a:solidFill>
                <a:latin typeface="+mn-lt"/>
              </a:rPr>
              <a:t>Data Systems Lab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3657600" y="3276600"/>
            <a:ext cx="1828800" cy="16764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3446384" y="3505200"/>
            <a:ext cx="22512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 Systems Lab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62000" y="3355975"/>
            <a:ext cx="2296343" cy="1368425"/>
            <a:chOff x="729532" y="2919407"/>
            <a:chExt cx="2296343" cy="1368425"/>
          </a:xfrm>
        </p:grpSpPr>
        <p:pic>
          <p:nvPicPr>
            <p:cNvPr id="6150" name="Picture 6" descr="Package Warning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9532" y="2919407"/>
              <a:ext cx="1351906" cy="136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914400" y="3186963"/>
              <a:ext cx="21114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50" dirty="0" smtClean="0">
                  <a:ln w="11430"/>
                  <a:solidFill>
                    <a:srgbClr val="FF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Data Privacy</a:t>
              </a:r>
            </a:p>
            <a:p>
              <a:pPr algn="ctr"/>
              <a:r>
                <a:rPr lang="en-US" sz="2400" b="1" cap="none" spc="50" dirty="0" smtClean="0">
                  <a:ln w="11430"/>
                  <a:solidFill>
                    <a:srgbClr val="FF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&amp; Security</a:t>
              </a:r>
              <a:endParaRPr lang="en-US" sz="2400" b="1" cap="none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5912" y="3355975"/>
            <a:ext cx="2438488" cy="1444625"/>
            <a:chOff x="6277757" y="3028523"/>
            <a:chExt cx="2438488" cy="1444625"/>
          </a:xfrm>
        </p:grpSpPr>
        <p:grpSp>
          <p:nvGrpSpPr>
            <p:cNvPr id="27" name="Group 26"/>
            <p:cNvGrpSpPr/>
            <p:nvPr/>
          </p:nvGrpSpPr>
          <p:grpSpPr>
            <a:xfrm>
              <a:off x="6881377" y="3028523"/>
              <a:ext cx="1629645" cy="1444625"/>
              <a:chOff x="7086600" y="4999890"/>
              <a:chExt cx="1629645" cy="1444625"/>
            </a:xfrm>
          </p:grpSpPr>
          <p:pic>
            <p:nvPicPr>
              <p:cNvPr id="6152" name="Picture 8" descr="Pie chart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1620" y="4999890"/>
                <a:ext cx="1444625" cy="1444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4" name="Picture 10" descr="Chart ic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6600" y="5139640"/>
                <a:ext cx="1219200" cy="1219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Rectangle 37"/>
            <p:cNvSpPr/>
            <p:nvPr/>
          </p:nvSpPr>
          <p:spPr>
            <a:xfrm>
              <a:off x="6277757" y="3642151"/>
              <a:ext cx="24384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cap="none" spc="50" dirty="0" smtClean="0">
                  <a:ln w="11430"/>
                  <a:solidFill>
                    <a:srgbClr val="FF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Data</a:t>
              </a:r>
            </a:p>
            <a:p>
              <a:r>
                <a:rPr lang="en-US" sz="2400" b="1" spc="50" dirty="0" smtClean="0">
                  <a:ln w="11430"/>
                  <a:solidFill>
                    <a:srgbClr val="FF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Understanding</a:t>
              </a:r>
              <a:endParaRPr lang="en-US" sz="2400" b="1" cap="none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99713" y="5395292"/>
            <a:ext cx="2770310" cy="1234108"/>
            <a:chOff x="635337" y="5257800"/>
            <a:chExt cx="2770310" cy="1234108"/>
          </a:xfrm>
        </p:grpSpPr>
        <p:pic>
          <p:nvPicPr>
            <p:cNvPr id="6162" name="Picture 18" descr="Wifi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5514228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Bluetoot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64" y="5257800"/>
              <a:ext cx="963560" cy="96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4" name="Picture 20" descr="Circle-wifi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486" y="5493205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635337" y="5660911"/>
              <a:ext cx="277031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r"/>
              <a:r>
                <a:rPr lang="en-US" sz="2400" b="1" cap="none" spc="50" dirty="0" smtClean="0">
                  <a:ln w="11430"/>
                  <a:solidFill>
                    <a:srgbClr val="FF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Data</a:t>
              </a:r>
            </a:p>
            <a:p>
              <a:pPr algn="r"/>
              <a:r>
                <a:rPr lang="en-US" sz="2400" b="1" spc="50" dirty="0" smtClean="0">
                  <a:ln w="11430"/>
                  <a:solidFill>
                    <a:srgbClr val="FF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Communications</a:t>
              </a:r>
              <a:endParaRPr lang="en-US" sz="2400" b="1" cap="none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08089" y="1524000"/>
            <a:ext cx="2130711" cy="1219200"/>
            <a:chOff x="5847153" y="1371600"/>
            <a:chExt cx="2130711" cy="1219200"/>
          </a:xfrm>
        </p:grpSpPr>
        <p:pic>
          <p:nvPicPr>
            <p:cNvPr id="6148" name="Picture 4" descr="search database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3716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847153" y="1661378"/>
              <a:ext cx="213071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cap="none" spc="50" dirty="0" smtClean="0">
                  <a:ln w="11430"/>
                  <a:solidFill>
                    <a:srgbClr val="FF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Data</a:t>
              </a:r>
            </a:p>
            <a:p>
              <a:r>
                <a:rPr lang="en-US" sz="2400" b="1" spc="50" dirty="0" smtClean="0">
                  <a:ln w="11430"/>
                  <a:solidFill>
                    <a:srgbClr val="FF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Management</a:t>
              </a:r>
              <a:endParaRPr lang="en-US" sz="2400" b="1" cap="none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403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FAFE7"/>
                </a:solidFill>
              </a:rPr>
              <a:t>Video Streaming Tree</a:t>
            </a:r>
            <a:endParaRPr lang="en-US" b="1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>
            <a:normAutofit/>
          </a:bodyPr>
          <a:lstStyle/>
          <a:p>
            <a:pPr marL="36576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Merging </a:t>
            </a:r>
            <a:r>
              <a:rPr lang="en-US" sz="2800" dirty="0">
                <a:solidFill>
                  <a:srgbClr val="00B050"/>
                </a:solidFill>
              </a:rPr>
              <a:t>taking place independently throughout the network incrementally constructs a video streaming tree </a:t>
            </a:r>
          </a:p>
          <a:p>
            <a:pPr marL="36576" indent="0">
              <a:spcAft>
                <a:spcPts val="1200"/>
              </a:spcAft>
              <a:buNone/>
            </a:pPr>
            <a:endParaRPr lang="en-US" sz="2800" dirty="0" smtClean="0">
              <a:solidFill>
                <a:srgbClr val="00B05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05200" y="3429000"/>
            <a:ext cx="2743200" cy="2743200"/>
            <a:chOff x="3505200" y="3429000"/>
            <a:chExt cx="2743200" cy="2743200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34290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388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81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5200" y="55626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38600" y="4495800"/>
              <a:ext cx="609600" cy="6096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57601" y="3331924"/>
            <a:ext cx="1039660" cy="3068877"/>
            <a:chOff x="3657601" y="3331924"/>
            <a:chExt cx="1039660" cy="3068877"/>
          </a:xfrm>
        </p:grpSpPr>
        <p:cxnSp>
          <p:nvCxnSpPr>
            <p:cNvPr id="23" name="Elbow Connector 22"/>
            <p:cNvCxnSpPr/>
            <p:nvPr/>
          </p:nvCxnSpPr>
          <p:spPr>
            <a:xfrm rot="5400000">
              <a:off x="3482235" y="4033382"/>
              <a:ext cx="1916484" cy="513568"/>
            </a:xfrm>
            <a:prstGeom prst="bentConnector3">
              <a:avLst>
                <a:gd name="adj1" fmla="val 4522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5400000">
              <a:off x="3344451" y="5561558"/>
              <a:ext cx="1152393" cy="526094"/>
            </a:xfrm>
            <a:prstGeom prst="bentConnector3">
              <a:avLst>
                <a:gd name="adj1" fmla="val 9004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183693" y="4952999"/>
            <a:ext cx="513567" cy="1447803"/>
            <a:chOff x="4183693" y="4952999"/>
            <a:chExt cx="513567" cy="1447803"/>
          </a:xfrm>
        </p:grpSpPr>
        <p:cxnSp>
          <p:nvCxnSpPr>
            <p:cNvPr id="38" name="Elbow Connector 37"/>
            <p:cNvCxnSpPr/>
            <p:nvPr/>
          </p:nvCxnSpPr>
          <p:spPr>
            <a:xfrm rot="16200000" flipH="1">
              <a:off x="3872630" y="5576172"/>
              <a:ext cx="1447802" cy="201458"/>
            </a:xfrm>
            <a:prstGeom prst="bentConnector3">
              <a:avLst>
                <a:gd name="adj1" fmla="val 28421"/>
              </a:avLst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183693" y="4952999"/>
              <a:ext cx="31210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697261" y="3886198"/>
            <a:ext cx="1093939" cy="2514604"/>
            <a:chOff x="4697261" y="3886198"/>
            <a:chExt cx="1093939" cy="2514604"/>
          </a:xfrm>
        </p:grpSpPr>
        <p:grpSp>
          <p:nvGrpSpPr>
            <p:cNvPr id="25" name="Group 24"/>
            <p:cNvGrpSpPr/>
            <p:nvPr/>
          </p:nvGrpSpPr>
          <p:grpSpPr>
            <a:xfrm>
              <a:off x="4953001" y="3886198"/>
              <a:ext cx="838199" cy="2514604"/>
              <a:chOff x="4953001" y="3886198"/>
              <a:chExt cx="838199" cy="2514604"/>
            </a:xfrm>
          </p:grpSpPr>
          <p:cxnSp>
            <p:nvCxnSpPr>
              <p:cNvPr id="17" name="Elbow Connector 16"/>
              <p:cNvCxnSpPr/>
              <p:nvPr/>
            </p:nvCxnSpPr>
            <p:spPr>
              <a:xfrm rot="16200000" flipH="1">
                <a:off x="4495800" y="4343399"/>
                <a:ext cx="1295401" cy="381000"/>
              </a:xfrm>
              <a:prstGeom prst="bentConnector3">
                <a:avLst>
                  <a:gd name="adj1" fmla="val 34118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/>
              <p:nvPr/>
            </p:nvCxnSpPr>
            <p:spPr>
              <a:xfrm rot="16200000" flipH="1">
                <a:off x="4914899" y="5524501"/>
                <a:ext cx="1295402" cy="457200"/>
              </a:xfrm>
              <a:prstGeom prst="bentConnector3">
                <a:avLst>
                  <a:gd name="adj1" fmla="val 24706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4697261" y="3886198"/>
              <a:ext cx="255739" cy="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791201" y="6019800"/>
            <a:ext cx="304798" cy="381002"/>
            <a:chOff x="5791201" y="6019800"/>
            <a:chExt cx="304798" cy="381002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791201" y="6019800"/>
              <a:ext cx="304798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95999" y="6019800"/>
              <a:ext cx="0" cy="381002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308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FAFE7"/>
                </a:solidFill>
              </a:rPr>
              <a:t>Video Streaming Tree</a:t>
            </a:r>
            <a:endParaRPr lang="en-US" b="1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953000"/>
          </a:xfrm>
        </p:spPr>
        <p:txBody>
          <a:bodyPr>
            <a:normAutofit/>
          </a:bodyPr>
          <a:lstStyle/>
          <a:p>
            <a:pPr marL="36576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ontrolling redundancy prevents bottlenecks and reduces network traffic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05200" y="3331924"/>
            <a:ext cx="2743200" cy="3068878"/>
            <a:chOff x="3505200" y="3331924"/>
            <a:chExt cx="2743200" cy="3068878"/>
          </a:xfrm>
        </p:grpSpPr>
        <p:grpSp>
          <p:nvGrpSpPr>
            <p:cNvPr id="33" name="Group 32"/>
            <p:cNvGrpSpPr/>
            <p:nvPr/>
          </p:nvGrpSpPr>
          <p:grpSpPr>
            <a:xfrm>
              <a:off x="3505200" y="3429000"/>
              <a:ext cx="2743200" cy="2743200"/>
              <a:chOff x="3505200" y="3429000"/>
              <a:chExt cx="2743200" cy="27432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572000" y="3429000"/>
                <a:ext cx="609600" cy="6096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5638800" y="5562600"/>
                <a:ext cx="609600" cy="6096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181600" y="4495800"/>
                <a:ext cx="609600" cy="6096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572000" y="5562600"/>
                <a:ext cx="609600" cy="6096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505200" y="5562600"/>
                <a:ext cx="609600" cy="6096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4038600" y="4495800"/>
                <a:ext cx="609600" cy="6096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657601" y="3331924"/>
              <a:ext cx="1039660" cy="3068877"/>
              <a:chOff x="3657601" y="3331924"/>
              <a:chExt cx="1039660" cy="3068877"/>
            </a:xfrm>
          </p:grpSpPr>
          <p:cxnSp>
            <p:nvCxnSpPr>
              <p:cNvPr id="23" name="Elbow Connector 22"/>
              <p:cNvCxnSpPr/>
              <p:nvPr/>
            </p:nvCxnSpPr>
            <p:spPr>
              <a:xfrm rot="5400000">
                <a:off x="3482235" y="4033382"/>
                <a:ext cx="1916484" cy="513568"/>
              </a:xfrm>
              <a:prstGeom prst="bentConnector3">
                <a:avLst>
                  <a:gd name="adj1" fmla="val 4522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/>
              <p:nvPr/>
            </p:nvCxnSpPr>
            <p:spPr>
              <a:xfrm rot="5400000">
                <a:off x="3344451" y="5561558"/>
                <a:ext cx="1152393" cy="526094"/>
              </a:xfrm>
              <a:prstGeom prst="bentConnector3">
                <a:avLst>
                  <a:gd name="adj1" fmla="val 9004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4183693" y="4952999"/>
              <a:ext cx="513567" cy="1447803"/>
              <a:chOff x="4183693" y="4952999"/>
              <a:chExt cx="513567" cy="1447803"/>
            </a:xfrm>
          </p:grpSpPr>
          <p:cxnSp>
            <p:nvCxnSpPr>
              <p:cNvPr id="38" name="Elbow Connector 37"/>
              <p:cNvCxnSpPr/>
              <p:nvPr/>
            </p:nvCxnSpPr>
            <p:spPr>
              <a:xfrm rot="16200000" flipH="1">
                <a:off x="3872630" y="5576172"/>
                <a:ext cx="1447802" cy="201458"/>
              </a:xfrm>
              <a:prstGeom prst="bentConnector3">
                <a:avLst>
                  <a:gd name="adj1" fmla="val 28421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4183693" y="4952999"/>
                <a:ext cx="312109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697261" y="3886198"/>
              <a:ext cx="1093939" cy="2514604"/>
              <a:chOff x="4697261" y="3886198"/>
              <a:chExt cx="1093939" cy="251460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953001" y="3886198"/>
                <a:ext cx="838199" cy="2514604"/>
                <a:chOff x="4953001" y="3886198"/>
                <a:chExt cx="838199" cy="2514604"/>
              </a:xfrm>
            </p:grpSpPr>
            <p:cxnSp>
              <p:nvCxnSpPr>
                <p:cNvPr id="17" name="Elbow Connector 16"/>
                <p:cNvCxnSpPr/>
                <p:nvPr/>
              </p:nvCxnSpPr>
              <p:spPr>
                <a:xfrm rot="16200000" flipH="1">
                  <a:off x="4495800" y="4343399"/>
                  <a:ext cx="1295401" cy="381000"/>
                </a:xfrm>
                <a:prstGeom prst="bentConnector3">
                  <a:avLst>
                    <a:gd name="adj1" fmla="val 34118"/>
                  </a:avLst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Elbow Connector 19"/>
                <p:cNvCxnSpPr/>
                <p:nvPr/>
              </p:nvCxnSpPr>
              <p:spPr>
                <a:xfrm rot="16200000" flipH="1">
                  <a:off x="4914899" y="5524501"/>
                  <a:ext cx="1295402" cy="457200"/>
                </a:xfrm>
                <a:prstGeom prst="bentConnector3">
                  <a:avLst>
                    <a:gd name="adj1" fmla="val 24706"/>
                  </a:avLst>
                </a:prstGeom>
                <a:ln w="28575">
                  <a:solidFill>
                    <a:srgbClr val="FFFF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flipH="1">
                <a:off x="4697261" y="3886198"/>
                <a:ext cx="255739" cy="1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791201" y="6019800"/>
              <a:ext cx="304798" cy="381002"/>
              <a:chOff x="5791201" y="6019800"/>
              <a:chExt cx="304798" cy="38100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5791201" y="6019800"/>
                <a:ext cx="304798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6095999" y="6019800"/>
                <a:ext cx="0" cy="381002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Oval Callout 77"/>
          <p:cNvSpPr/>
          <p:nvPr/>
        </p:nvSpPr>
        <p:spPr>
          <a:xfrm>
            <a:off x="990600" y="3449876"/>
            <a:ext cx="1219200" cy="436323"/>
          </a:xfrm>
          <a:prstGeom prst="wedgeEllipseCallout">
            <a:avLst>
              <a:gd name="adj1" fmla="val 74715"/>
              <a:gd name="adj2" fmla="val 19438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Bottleneck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9" name="Oval Callout 78"/>
          <p:cNvSpPr/>
          <p:nvPr/>
        </p:nvSpPr>
        <p:spPr>
          <a:xfrm>
            <a:off x="3886202" y="4516676"/>
            <a:ext cx="838198" cy="588724"/>
          </a:xfrm>
          <a:prstGeom prst="wedgeEllipseCallout">
            <a:avLst>
              <a:gd name="adj1" fmla="val -65759"/>
              <a:gd name="adj2" fmla="val 76885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4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More traffic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85800" y="3352799"/>
            <a:ext cx="3429000" cy="3068879"/>
            <a:chOff x="685800" y="3352799"/>
            <a:chExt cx="3429000" cy="3068879"/>
          </a:xfrm>
        </p:grpSpPr>
        <p:grpSp>
          <p:nvGrpSpPr>
            <p:cNvPr id="77" name="Group 76"/>
            <p:cNvGrpSpPr/>
            <p:nvPr/>
          </p:nvGrpSpPr>
          <p:grpSpPr>
            <a:xfrm>
              <a:off x="1371600" y="3352799"/>
              <a:ext cx="2743200" cy="3068879"/>
              <a:chOff x="1600200" y="3352799"/>
              <a:chExt cx="2743200" cy="306887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600200" y="3352800"/>
                <a:ext cx="2743200" cy="3068878"/>
                <a:chOff x="3505200" y="3331924"/>
                <a:chExt cx="2743200" cy="3068878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505200" y="3429000"/>
                  <a:ext cx="2743200" cy="2743200"/>
                  <a:chOff x="3505200" y="3429000"/>
                  <a:chExt cx="2743200" cy="2743200"/>
                </a:xfrm>
              </p:grpSpPr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4572000" y="3429000"/>
                    <a:ext cx="609600" cy="609600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5638800" y="5562600"/>
                    <a:ext cx="609600" cy="609600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5181600" y="4495800"/>
                    <a:ext cx="609600" cy="609600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4572000" y="5562600"/>
                    <a:ext cx="609600" cy="609600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3505200" y="5562600"/>
                    <a:ext cx="609600" cy="609600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4038600" y="4495800"/>
                    <a:ext cx="609600" cy="609600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3657601" y="3331924"/>
                  <a:ext cx="1039660" cy="3068877"/>
                  <a:chOff x="3657601" y="3331924"/>
                  <a:chExt cx="1039660" cy="3068877"/>
                </a:xfrm>
              </p:grpSpPr>
              <p:cxnSp>
                <p:nvCxnSpPr>
                  <p:cNvPr id="45" name="Elbow Connector 44"/>
                  <p:cNvCxnSpPr/>
                  <p:nvPr/>
                </p:nvCxnSpPr>
                <p:spPr>
                  <a:xfrm rot="5400000">
                    <a:off x="3482235" y="4033382"/>
                    <a:ext cx="1916484" cy="513568"/>
                  </a:xfrm>
                  <a:prstGeom prst="bentConnector3">
                    <a:avLst>
                      <a:gd name="adj1" fmla="val 45229"/>
                    </a:avLst>
                  </a:prstGeom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Elbow Connector 45"/>
                  <p:cNvCxnSpPr/>
                  <p:nvPr/>
                </p:nvCxnSpPr>
                <p:spPr>
                  <a:xfrm rot="5400000">
                    <a:off x="3344451" y="5561558"/>
                    <a:ext cx="1152393" cy="526094"/>
                  </a:xfrm>
                  <a:prstGeom prst="bentConnector3">
                    <a:avLst>
                      <a:gd name="adj1" fmla="val 9004"/>
                    </a:avLst>
                  </a:prstGeom>
                  <a:ln w="28575">
                    <a:solidFill>
                      <a:srgbClr val="FFFF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Elbow Connector 42"/>
                <p:cNvCxnSpPr/>
                <p:nvPr/>
              </p:nvCxnSpPr>
              <p:spPr>
                <a:xfrm rot="16200000" flipH="1">
                  <a:off x="3872630" y="5576172"/>
                  <a:ext cx="1447802" cy="201458"/>
                </a:xfrm>
                <a:prstGeom prst="bentConnector3">
                  <a:avLst>
                    <a:gd name="adj1" fmla="val 28421"/>
                  </a:avLst>
                </a:prstGeom>
                <a:ln w="28575">
                  <a:solidFill>
                    <a:srgbClr val="FFFF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38"/>
                <p:cNvGrpSpPr/>
                <p:nvPr/>
              </p:nvGrpSpPr>
              <p:grpSpPr>
                <a:xfrm>
                  <a:off x="4953002" y="3331925"/>
                  <a:ext cx="838198" cy="3068877"/>
                  <a:chOff x="4953002" y="3331925"/>
                  <a:chExt cx="838198" cy="3068877"/>
                </a:xfrm>
              </p:grpSpPr>
              <p:cxnSp>
                <p:nvCxnSpPr>
                  <p:cNvPr id="41" name="Elbow Connector 40"/>
                  <p:cNvCxnSpPr/>
                  <p:nvPr/>
                </p:nvCxnSpPr>
                <p:spPr>
                  <a:xfrm rot="16200000" flipH="1">
                    <a:off x="4218665" y="4066262"/>
                    <a:ext cx="1849673" cy="380999"/>
                  </a:xfrm>
                  <a:prstGeom prst="bentConnector3">
                    <a:avLst>
                      <a:gd name="adj1" fmla="val 53386"/>
                    </a:avLst>
                  </a:prstGeom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Elbow Connector 41"/>
                  <p:cNvCxnSpPr/>
                  <p:nvPr/>
                </p:nvCxnSpPr>
                <p:spPr>
                  <a:xfrm rot="16200000" flipH="1">
                    <a:off x="4914899" y="5524501"/>
                    <a:ext cx="1295402" cy="457200"/>
                  </a:xfrm>
                  <a:prstGeom prst="bentConnector3">
                    <a:avLst>
                      <a:gd name="adj1" fmla="val 24706"/>
                    </a:avLst>
                  </a:prstGeom>
                  <a:ln w="28575">
                    <a:solidFill>
                      <a:srgbClr val="FFFF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3" name="Elbow Connector 52"/>
              <p:cNvCxnSpPr/>
              <p:nvPr/>
            </p:nvCxnSpPr>
            <p:spPr>
              <a:xfrm rot="5400000">
                <a:off x="1912569" y="4031035"/>
                <a:ext cx="1661264" cy="304798"/>
              </a:xfrm>
              <a:prstGeom prst="bentConnector3">
                <a:avLst>
                  <a:gd name="adj1" fmla="val 60556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53"/>
              <p:cNvCxnSpPr/>
              <p:nvPr/>
            </p:nvCxnSpPr>
            <p:spPr>
              <a:xfrm rot="16200000" flipH="1">
                <a:off x="2620811" y="3901075"/>
                <a:ext cx="1661267" cy="564715"/>
              </a:xfrm>
              <a:prstGeom prst="bentConnector3">
                <a:avLst>
                  <a:gd name="adj1" fmla="val 51508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lbow Connector 54"/>
              <p:cNvCxnSpPr/>
              <p:nvPr/>
            </p:nvCxnSpPr>
            <p:spPr>
              <a:xfrm rot="16200000" flipH="1">
                <a:off x="3248938" y="5458740"/>
                <a:ext cx="1426928" cy="457199"/>
              </a:xfrm>
              <a:prstGeom prst="bentConnector3">
                <a:avLst>
                  <a:gd name="adj1" fmla="val 23665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685800" y="4061567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Without video streaming tree</a:t>
              </a:r>
              <a:endParaRPr lang="en-US" dirty="0"/>
            </a:p>
          </p:txBody>
        </p:sp>
      </p:grp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158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1258E-6 L 0.19167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458200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4800" dirty="0" smtClean="0">
                    <a:solidFill>
                      <a:srgbClr val="CFAFE7"/>
                    </a:solidFill>
                  </a:rPr>
                  <a:t>Streaming </a:t>
                </a:r>
                <a:r>
                  <a:rPr lang="en-US" sz="4800" dirty="0">
                    <a:solidFill>
                      <a:srgbClr val="CFAFE7"/>
                    </a:solidFill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CFAFE7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4800" dirty="0">
                    <a:solidFill>
                      <a:srgbClr val="CFAFE7"/>
                    </a:solidFill>
                  </a:rPr>
                  <a:t> Multicast Tree</a:t>
                </a:r>
                <a:endParaRPr lang="en-US" sz="4800" dirty="0">
                  <a:solidFill>
                    <a:srgbClr val="CFAFE7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458200" cy="1143000"/>
              </a:xfrm>
              <a:blipFill rotWithShape="0">
                <a:blip r:embed="rId3"/>
                <a:stretch>
                  <a:fillRect l="-3821" r="-2523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57200" y="1524000"/>
            <a:ext cx="3733800" cy="5065931"/>
            <a:chOff x="457200" y="1524000"/>
            <a:chExt cx="3733800" cy="5065931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4038600"/>
              <a:ext cx="2057400" cy="2057400"/>
              <a:chOff x="609600" y="4495800"/>
              <a:chExt cx="2057400" cy="20574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893763" y="4572000"/>
                <a:ext cx="1544637" cy="1114755"/>
                <a:chOff x="4017963" y="2561894"/>
                <a:chExt cx="1544637" cy="1114755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9" name="Picture 20" descr="C:\Users\Kien\Pictures\Picture2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7963" y="2561894"/>
                  <a:ext cx="1544637" cy="1114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17" descr="Batman icon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7200" y="2667000"/>
                  <a:ext cx="943947" cy="943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200" name="Picture 8" descr="C:\Users\Kien\Downloads\Ma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4495800"/>
                <a:ext cx="20574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209800" y="4038600"/>
              <a:ext cx="1981200" cy="2009192"/>
              <a:chOff x="2438400" y="4572000"/>
              <a:chExt cx="1981200" cy="200919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70163" y="4572000"/>
                <a:ext cx="1544637" cy="1114755"/>
                <a:chOff x="4017963" y="2561894"/>
                <a:chExt cx="1544637" cy="1114755"/>
              </a:xfrm>
              <a:scene3d>
                <a:camera prst="isometricRightUp"/>
                <a:lightRig rig="threePt" dir="t"/>
              </a:scene3d>
            </p:grpSpPr>
            <p:pic>
              <p:nvPicPr>
                <p:cNvPr id="22" name="Picture 20" descr="C:\Users\Kien\Pictures\Picture2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7963" y="2561894"/>
                  <a:ext cx="1544637" cy="1114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17" descr="Batman icon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7200" y="2667000"/>
                  <a:ext cx="943947" cy="943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201" name="Picture 9" descr="C:\Users\Kien\Downloads\Woman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4599992"/>
                <a:ext cx="1981200" cy="198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914400" y="1524000"/>
              <a:ext cx="2438400" cy="2438400"/>
              <a:chOff x="1295400" y="1676400"/>
              <a:chExt cx="2438400" cy="2438400"/>
            </a:xfrm>
          </p:grpSpPr>
          <p:pic>
            <p:nvPicPr>
              <p:cNvPr id="8194" name="Picture 2" descr="Devices video display ic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676400"/>
                <a:ext cx="2438400" cy="243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9" name="Picture 17" descr="Batman ic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6087" y="1873963"/>
                <a:ext cx="1444625" cy="1444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16" name="Picture 24" descr="http://icons.iconarchive.com/icons/saki/nuoveXT-2/128/Actions-blue-arrow-redo-icon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60700">
              <a:off x="917574" y="2996996"/>
              <a:ext cx="1547212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http://icons.iconarchive.com/icons/saki/nuoveXT-2/128/Actions-blue-arrow-redo-icon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8934" flipV="1">
              <a:off x="1951273" y="3048931"/>
              <a:ext cx="1734460" cy="107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8320" y="5943600"/>
              <a:ext cx="3702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CC66"/>
                  </a:solidFill>
                </a:rPr>
                <a:t>Multicast</a:t>
              </a:r>
              <a:r>
                <a:rPr lang="en-US" dirty="0" smtClean="0"/>
                <a:t>:  Wait for multicast time.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 Limited Application</a:t>
              </a:r>
              <a:endParaRPr lang="en-US" dirty="0"/>
            </a:p>
          </p:txBody>
        </p:sp>
      </p:grpSp>
      <p:sp>
        <p:nvSpPr>
          <p:cNvPr id="5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01919" y="1524000"/>
            <a:ext cx="3937281" cy="5105400"/>
            <a:chOff x="4901919" y="1524000"/>
            <a:chExt cx="3937281" cy="5105400"/>
          </a:xfrm>
        </p:grpSpPr>
        <p:sp>
          <p:nvSpPr>
            <p:cNvPr id="3" name="Rectangle 2"/>
            <p:cNvSpPr/>
            <p:nvPr/>
          </p:nvSpPr>
          <p:spPr>
            <a:xfrm>
              <a:off x="4901919" y="5983069"/>
              <a:ext cx="39372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CC66"/>
                  </a:solidFill>
                </a:rPr>
                <a:t>Streaming Tree</a:t>
              </a:r>
              <a:r>
                <a:rPr lang="en-US" dirty="0"/>
                <a:t>:  Video on demand,</a:t>
              </a:r>
            </a:p>
            <a:p>
              <a:r>
                <a:rPr lang="en-US" dirty="0"/>
                <a:t>                 many more applications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410200" y="1524000"/>
              <a:ext cx="2438400" cy="2438400"/>
              <a:chOff x="1295400" y="1676400"/>
              <a:chExt cx="2438400" cy="2438400"/>
            </a:xfrm>
          </p:grpSpPr>
          <p:pic>
            <p:nvPicPr>
              <p:cNvPr id="41" name="Picture 2" descr="Devices video display ic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676400"/>
                <a:ext cx="2438400" cy="243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7" descr="Batman ic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0575" y="1908175"/>
                <a:ext cx="1444625" cy="1444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24" descr="http://icons.iconarchive.com/icons/saki/nuoveXT-2/128/Actions-blue-arrow-redo-icon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8934" flipV="1">
              <a:off x="6447073" y="3048931"/>
              <a:ext cx="1734460" cy="107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781800" y="4049098"/>
              <a:ext cx="1544637" cy="1114755"/>
              <a:chOff x="6151563" y="5638800"/>
              <a:chExt cx="1544637" cy="1114755"/>
            </a:xfrm>
            <a:scene3d>
              <a:camera prst="isometricRightUp"/>
              <a:lightRig rig="threePt" dir="t"/>
            </a:scene3d>
          </p:grpSpPr>
          <p:grpSp>
            <p:nvGrpSpPr>
              <p:cNvPr id="4" name="Group 3"/>
              <p:cNvGrpSpPr/>
              <p:nvPr/>
            </p:nvGrpSpPr>
            <p:grpSpPr>
              <a:xfrm>
                <a:off x="6151563" y="5638800"/>
                <a:ext cx="1544637" cy="1114755"/>
                <a:chOff x="4017963" y="2561894"/>
                <a:chExt cx="1544637" cy="1114755"/>
              </a:xfrm>
            </p:grpSpPr>
            <p:pic>
              <p:nvPicPr>
                <p:cNvPr id="8212" name="Picture 20" descr="C:\Users\Kien\Pictures\Picture2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7963" y="2561894"/>
                  <a:ext cx="1544637" cy="1114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7" descr="Batman icon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5800" y="2667000"/>
                  <a:ext cx="943947" cy="943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5" name="Picture 19" descr="Robin ic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64549" y="5791200"/>
                <a:ext cx="745851" cy="899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5130519" y="4038600"/>
              <a:ext cx="1544637" cy="1114755"/>
              <a:chOff x="6227763" y="5791200"/>
              <a:chExt cx="1544637" cy="1114755"/>
            </a:xfrm>
            <a:scene3d>
              <a:camera prst="isometricOffAxis2Left"/>
              <a:lightRig rig="threePt" dir="t"/>
            </a:scene3d>
          </p:grpSpPr>
          <p:pic>
            <p:nvPicPr>
              <p:cNvPr id="50" name="Picture 20" descr="C:\Users\Kien\Pictures\Picture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763" y="5791200"/>
                <a:ext cx="1544637" cy="111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5" name="Picture 13" descr="http://icons.iconarchive.com/icons/mattahan/ultrabuuf/128/Comics-Batman-Joker-icon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0087" y="6059486"/>
                <a:ext cx="569913" cy="569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7" descr="Batman icon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409710" y="5896306"/>
                <a:ext cx="981690" cy="943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8" descr="C:\Users\Kien\Downloads\Ma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038600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9" descr="C:\Users\Kien\Downloads\Woma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066592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9" descr="Robin ico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18164" y="1752600"/>
              <a:ext cx="1163636" cy="1404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4" descr="http://icons.iconarchive.com/icons/saki/nuoveXT-2/128/Actions-blue-arrow-redo-icon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60700">
              <a:off x="5466422" y="2969972"/>
              <a:ext cx="1480398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84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FAFE7"/>
                </a:solidFill>
              </a:rPr>
              <a:t>Deployment</a:t>
            </a:r>
            <a:endParaRPr lang="en-US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137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3600" dirty="0" smtClean="0"/>
              <a:t>Replace the Internet with the smart routers tomorrow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46000" y="3962400"/>
            <a:ext cx="47598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en-US" sz="3600" dirty="0" smtClean="0"/>
              <a:t>Not going to happen !</a:t>
            </a:r>
            <a:endParaRPr lang="en-US" sz="3600" dirty="0"/>
          </a:p>
        </p:txBody>
      </p:sp>
      <p:pic>
        <p:nvPicPr>
          <p:cNvPr id="5" name="Picture 9" descr="C:\Users\Kien\AppData\Local\Microsoft\Windows\Temporary Internet Files\Content.IE5\P82WAN2N\MCj039773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48200"/>
            <a:ext cx="2685288" cy="18916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57542" y="5943600"/>
            <a:ext cx="1508746" cy="33855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Smart Routers</a:t>
            </a:r>
          </a:p>
        </p:txBody>
      </p:sp>
      <p:pic>
        <p:nvPicPr>
          <p:cNvPr id="7" name="Picture 6" descr="C:\Users\Kien\AppData\Local\Microsoft\Windows\Temporary Internet Files\Content.IE5\P82WAN2N\MCj0434894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181599"/>
            <a:ext cx="1295400" cy="1449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0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1534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FAFE7"/>
                </a:solidFill>
              </a:rPr>
              <a:t>Smart Overlay Network</a:t>
            </a:r>
            <a:endParaRPr lang="en-US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05740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600" dirty="0"/>
              <a:t>S</a:t>
            </a:r>
            <a:r>
              <a:rPr lang="en-US" sz="2600" dirty="0" smtClean="0"/>
              <a:t>mart </a:t>
            </a:r>
            <a:r>
              <a:rPr lang="en-US" sz="2600" dirty="0"/>
              <a:t>overlay network </a:t>
            </a:r>
            <a:r>
              <a:rPr lang="en-US" sz="2600" dirty="0" smtClean="0"/>
              <a:t>consists </a:t>
            </a:r>
            <a:r>
              <a:rPr lang="en-US" sz="2600" dirty="0"/>
              <a:t>of </a:t>
            </a:r>
            <a:r>
              <a:rPr lang="en-US" sz="2600" dirty="0" smtClean="0"/>
              <a:t>smart </a:t>
            </a:r>
            <a:r>
              <a:rPr lang="en-US" sz="2600" dirty="0"/>
              <a:t>routers </a:t>
            </a:r>
            <a:r>
              <a:rPr lang="en-US" sz="2600" dirty="0" smtClean="0"/>
              <a:t>capable of merging </a:t>
            </a:r>
            <a:r>
              <a:rPr lang="en-US" sz="2600" dirty="0"/>
              <a:t>redundant streams </a:t>
            </a:r>
            <a:endParaRPr lang="en-US" sz="2600" dirty="0" smtClean="0"/>
          </a:p>
          <a:p>
            <a:pPr>
              <a:spcAft>
                <a:spcPts val="800"/>
              </a:spcAft>
            </a:pPr>
            <a:r>
              <a:rPr lang="en-US" sz="2600" dirty="0" smtClean="0"/>
              <a:t>The underlying Internet is abstracted and presented as streaming-tree service to video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733800"/>
            <a:ext cx="533400" cy="354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572000"/>
            <a:ext cx="533400" cy="354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495800"/>
            <a:ext cx="533400" cy="354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05200"/>
            <a:ext cx="533400" cy="354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657600"/>
            <a:ext cx="533400" cy="354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648200"/>
            <a:ext cx="533400" cy="354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95800"/>
            <a:ext cx="533400" cy="35471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315233" y="3926910"/>
            <a:ext cx="1233814" cy="707720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31090" y="3657600"/>
            <a:ext cx="1496861" cy="181627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3657600"/>
            <a:ext cx="1819405" cy="150312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98863" y="5519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855934" y="3970751"/>
            <a:ext cx="826718" cy="569935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95400" y="4653419"/>
            <a:ext cx="2362200" cy="70981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51962" y="3726493"/>
            <a:ext cx="582460" cy="789141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38600" y="4648200"/>
            <a:ext cx="1360118" cy="80375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684734" y="3739020"/>
            <a:ext cx="814192" cy="845506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715000" y="3883068"/>
            <a:ext cx="980162" cy="765132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42870" y="4724400"/>
            <a:ext cx="1685272" cy="85595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908104" y="3876806"/>
            <a:ext cx="701458" cy="789139"/>
          </a:xfrm>
          <a:prstGeom prst="line">
            <a:avLst/>
          </a:prstGeom>
          <a:ln w="12700" cmpd="sng">
            <a:solidFill>
              <a:srgbClr val="00CC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360289"/>
            <a:ext cx="533400" cy="3547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6122289"/>
            <a:ext cx="533400" cy="3547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31689"/>
            <a:ext cx="533400" cy="3547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284089"/>
            <a:ext cx="533400" cy="3547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6274689"/>
            <a:ext cx="533400" cy="3547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22289"/>
            <a:ext cx="533400" cy="354711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flipV="1">
            <a:off x="1330891" y="5542767"/>
            <a:ext cx="1211893" cy="655722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895600" y="5298510"/>
            <a:ext cx="1544877" cy="214179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00600" y="5284089"/>
            <a:ext cx="1819405" cy="189785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0"/>
          </p:cNvCxnSpPr>
          <p:nvPr/>
        </p:nvCxnSpPr>
        <p:spPr>
          <a:xfrm flipH="1" flipV="1">
            <a:off x="2819400" y="5665089"/>
            <a:ext cx="1028700" cy="45720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90181" y="6294329"/>
            <a:ext cx="2361156" cy="6263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684734" y="5354877"/>
            <a:ext cx="801666" cy="85177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715000" y="5492663"/>
            <a:ext cx="1017740" cy="782026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791200" y="6338170"/>
            <a:ext cx="722334" cy="37675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934200" y="5512690"/>
            <a:ext cx="700414" cy="775376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715000"/>
            <a:ext cx="533400" cy="32404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257800"/>
            <a:ext cx="533400" cy="32404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6172200"/>
            <a:ext cx="533400" cy="32404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715000"/>
            <a:ext cx="533400" cy="32404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5638800"/>
            <a:ext cx="533400" cy="32404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257800"/>
            <a:ext cx="533400" cy="32404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791200"/>
            <a:ext cx="533400" cy="32404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6172200"/>
            <a:ext cx="533400" cy="32404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791200"/>
            <a:ext cx="533400" cy="324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172200"/>
            <a:ext cx="533400" cy="324041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>
            <a:off x="2160740" y="5874707"/>
            <a:ext cx="951978" cy="6263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012510" y="5931074"/>
            <a:ext cx="236950" cy="263047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" idx="0"/>
          </p:cNvCxnSpPr>
          <p:nvPr/>
        </p:nvCxnSpPr>
        <p:spPr>
          <a:xfrm>
            <a:off x="2004164" y="5943600"/>
            <a:ext cx="91336" cy="22860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438395" y="5512496"/>
            <a:ext cx="137786" cy="211899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810000" y="5486400"/>
            <a:ext cx="223381" cy="162838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280770" y="5873663"/>
            <a:ext cx="342900" cy="30480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257800" y="5486400"/>
            <a:ext cx="304800" cy="22860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67" idx="1"/>
          </p:cNvCxnSpPr>
          <p:nvPr/>
        </p:nvCxnSpPr>
        <p:spPr>
          <a:xfrm>
            <a:off x="5334000" y="5791200"/>
            <a:ext cx="609600" cy="162021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438378" y="5943600"/>
            <a:ext cx="620038" cy="12526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350696" y="6006230"/>
            <a:ext cx="244257" cy="194154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914367" y="6019800"/>
            <a:ext cx="248433" cy="180584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Parallelogram 97"/>
          <p:cNvSpPr/>
          <p:nvPr/>
        </p:nvSpPr>
        <p:spPr>
          <a:xfrm>
            <a:off x="533400" y="3429000"/>
            <a:ext cx="8153400" cy="1524000"/>
          </a:xfrm>
          <a:prstGeom prst="parallelogram">
            <a:avLst/>
          </a:prstGeom>
          <a:noFill/>
          <a:ln>
            <a:solidFill>
              <a:srgbClr val="00CC6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Parallelogram 98"/>
          <p:cNvSpPr/>
          <p:nvPr/>
        </p:nvSpPr>
        <p:spPr>
          <a:xfrm>
            <a:off x="533400" y="5105400"/>
            <a:ext cx="8153400" cy="1524000"/>
          </a:xfrm>
          <a:prstGeom prst="parallelogram">
            <a:avLst/>
          </a:prstGeom>
          <a:noFill/>
          <a:ln>
            <a:solidFill>
              <a:srgbClr val="FF66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906054" y="3440668"/>
            <a:ext cx="160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66"/>
                </a:solidFill>
              </a:rPr>
              <a:t>Smart overlay</a:t>
            </a:r>
            <a:endParaRPr lang="en-US" dirty="0">
              <a:solidFill>
                <a:srgbClr val="00CC66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38069" y="51170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Internet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2" name="Oval Callout 101"/>
          <p:cNvSpPr/>
          <p:nvPr/>
        </p:nvSpPr>
        <p:spPr>
          <a:xfrm>
            <a:off x="7924800" y="3948795"/>
            <a:ext cx="1066800" cy="685800"/>
          </a:xfrm>
          <a:prstGeom prst="wedgeEllipseCallout">
            <a:avLst>
              <a:gd name="adj1" fmla="val -47476"/>
              <a:gd name="adj2" fmla="val 57949"/>
            </a:avLst>
          </a:prstGeom>
          <a:solidFill>
            <a:schemeClr val="accent3">
              <a:lumMod val="75000"/>
            </a:schemeClr>
          </a:solidFill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 smtClean="0"/>
              <a:t>Smart router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198489"/>
            <a:ext cx="533400" cy="3547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5638800"/>
            <a:ext cx="533400" cy="324041"/>
          </a:xfrm>
          <a:prstGeom prst="rect">
            <a:avLst/>
          </a:prstGeom>
        </p:spPr>
      </p:pic>
      <p:sp>
        <p:nvSpPr>
          <p:cNvPr id="71" name="Oval Callout 70"/>
          <p:cNvSpPr/>
          <p:nvPr/>
        </p:nvSpPr>
        <p:spPr>
          <a:xfrm>
            <a:off x="7277100" y="3339655"/>
            <a:ext cx="1066800" cy="685800"/>
          </a:xfrm>
          <a:prstGeom prst="wedgeEllipseCallout">
            <a:avLst>
              <a:gd name="adj1" fmla="val -57097"/>
              <a:gd name="adj2" fmla="val 78357"/>
            </a:avLst>
          </a:prstGeom>
          <a:solidFill>
            <a:srgbClr val="00B050"/>
          </a:solidFill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dirty="0" smtClean="0"/>
              <a:t>Logical link</a:t>
            </a:r>
            <a:endParaRPr lang="en-US" dirty="0"/>
          </a:p>
        </p:txBody>
      </p:sp>
      <p:sp>
        <p:nvSpPr>
          <p:cNvPr id="7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6944638" y="6347265"/>
            <a:ext cx="583504" cy="91113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979623" y="5855918"/>
            <a:ext cx="172755" cy="285161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300342" y="5361140"/>
            <a:ext cx="227817" cy="293937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809995" y="5862634"/>
            <a:ext cx="200938" cy="312698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038600" y="6274689"/>
            <a:ext cx="1397696" cy="8227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172200"/>
            <a:ext cx="533400" cy="324041"/>
          </a:xfrm>
          <a:prstGeom prst="rect">
            <a:avLst/>
          </a:prstGeom>
        </p:spPr>
      </p:pic>
      <p:sp>
        <p:nvSpPr>
          <p:cNvPr id="140" name="Flowchart: Terminator 139"/>
          <p:cNvSpPr/>
          <p:nvPr/>
        </p:nvSpPr>
        <p:spPr>
          <a:xfrm rot="13594816">
            <a:off x="6638967" y="5760139"/>
            <a:ext cx="1243319" cy="241526"/>
          </a:xfrm>
          <a:prstGeom prst="flowChartTerminator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Callout 140"/>
          <p:cNvSpPr/>
          <p:nvPr/>
        </p:nvSpPr>
        <p:spPr>
          <a:xfrm>
            <a:off x="7714046" y="5204564"/>
            <a:ext cx="1066800" cy="685800"/>
          </a:xfrm>
          <a:prstGeom prst="wedgeEllipseCallout">
            <a:avLst>
              <a:gd name="adj1" fmla="val -57097"/>
              <a:gd name="adj2" fmla="val 78357"/>
            </a:avLst>
          </a:prstGeom>
          <a:solidFill>
            <a:srgbClr val="00B050"/>
          </a:solidFill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dirty="0" smtClean="0"/>
              <a:t>Logical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7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40" grpId="0" animBg="1"/>
      <p:bldP spid="1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FAFE7"/>
                </a:solidFill>
              </a:rPr>
              <a:t>Incremental Deployment</a:t>
            </a:r>
            <a:endParaRPr lang="en-US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>
            <a:normAutofit/>
          </a:bodyPr>
          <a:lstStyle/>
          <a:p>
            <a:pPr marL="36576" indent="0">
              <a:spcAft>
                <a:spcPts val="1200"/>
              </a:spcAft>
              <a:buNone/>
            </a:pPr>
            <a:r>
              <a:rPr lang="en-US" dirty="0" smtClean="0"/>
              <a:t>Smart routers can be gradually added as the old routers are </a:t>
            </a:r>
            <a:r>
              <a:rPr lang="en-US" dirty="0" err="1" smtClean="0"/>
              <a:t>deprovisioned</a:t>
            </a:r>
            <a:r>
              <a:rPr lang="en-US" dirty="0" smtClean="0"/>
              <a:t> from Internet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8863" y="44740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314550"/>
            <a:ext cx="533400" cy="3547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076550"/>
            <a:ext cx="533400" cy="3547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085950"/>
            <a:ext cx="533400" cy="3547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238350"/>
            <a:ext cx="533400" cy="354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228950"/>
            <a:ext cx="533400" cy="354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76550"/>
            <a:ext cx="533400" cy="354711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1321496" y="4515348"/>
            <a:ext cx="1227924" cy="720531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71800" y="4263306"/>
            <a:ext cx="1447800" cy="203644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00600" y="4238350"/>
            <a:ext cx="1824258" cy="143773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849671" y="4521896"/>
            <a:ext cx="845507" cy="569934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296444" y="5235968"/>
            <a:ext cx="2336933" cy="1870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343400" y="4343400"/>
            <a:ext cx="152400" cy="27595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70959" y="5235879"/>
            <a:ext cx="1339241" cy="94227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728576" y="4308954"/>
            <a:ext cx="770350" cy="858032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715000" y="4466902"/>
            <a:ext cx="982526" cy="762048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91200" y="5292247"/>
            <a:ext cx="709808" cy="3786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891306" y="4491126"/>
            <a:ext cx="744842" cy="744841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669261"/>
            <a:ext cx="533400" cy="3240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212061"/>
            <a:ext cx="533400" cy="3240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126461"/>
            <a:ext cx="533400" cy="3240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669261"/>
            <a:ext cx="533400" cy="3240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593061"/>
            <a:ext cx="533400" cy="3240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5126461"/>
            <a:ext cx="533400" cy="3240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212061"/>
            <a:ext cx="533400" cy="32404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745461"/>
            <a:ext cx="533400" cy="32404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26461"/>
            <a:ext cx="533400" cy="3240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745461"/>
            <a:ext cx="533400" cy="3240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126461"/>
            <a:ext cx="533400" cy="324041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0" idx="3"/>
          </p:cNvCxnSpPr>
          <p:nvPr/>
        </p:nvCxnSpPr>
        <p:spPr>
          <a:xfrm flipV="1">
            <a:off x="2209800" y="4821661"/>
            <a:ext cx="838200" cy="9621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933700" y="4897861"/>
            <a:ext cx="266700" cy="22860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0" idx="0"/>
          </p:cNvCxnSpPr>
          <p:nvPr/>
        </p:nvCxnSpPr>
        <p:spPr>
          <a:xfrm>
            <a:off x="1992302" y="4921074"/>
            <a:ext cx="103198" cy="205387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415375" y="4448735"/>
            <a:ext cx="199836" cy="230114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810000" y="4440661"/>
            <a:ext cx="210855" cy="156391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45" idx="0"/>
          </p:cNvCxnSpPr>
          <p:nvPr/>
        </p:nvCxnSpPr>
        <p:spPr>
          <a:xfrm>
            <a:off x="4343400" y="4821661"/>
            <a:ext cx="342900" cy="30480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257800" y="4440661"/>
            <a:ext cx="304800" cy="22860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835047" y="4828784"/>
            <a:ext cx="181627" cy="306887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7" idx="1"/>
          </p:cNvCxnSpPr>
          <p:nvPr/>
        </p:nvCxnSpPr>
        <p:spPr>
          <a:xfrm>
            <a:off x="5298675" y="4775739"/>
            <a:ext cx="644925" cy="131743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477000" y="4885151"/>
            <a:ext cx="562627" cy="1271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400800" y="4974061"/>
            <a:ext cx="152400" cy="15240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Parallelogram 63"/>
          <p:cNvSpPr/>
          <p:nvPr/>
        </p:nvSpPr>
        <p:spPr>
          <a:xfrm>
            <a:off x="533400" y="4059661"/>
            <a:ext cx="8153400" cy="1524000"/>
          </a:xfrm>
          <a:prstGeom prst="parallelogram">
            <a:avLst/>
          </a:prstGeom>
          <a:noFill/>
          <a:ln>
            <a:solidFill>
              <a:srgbClr val="FF66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38200" y="3995129"/>
            <a:ext cx="1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Physical network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152750"/>
            <a:ext cx="533400" cy="3547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593061"/>
            <a:ext cx="533400" cy="3240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011" y="5111125"/>
            <a:ext cx="642977" cy="3547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23" y="4670594"/>
            <a:ext cx="642977" cy="3547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11" y="5126461"/>
            <a:ext cx="642977" cy="3547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11" y="5126461"/>
            <a:ext cx="642977" cy="3547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271" y="4204767"/>
            <a:ext cx="642977" cy="35471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577725"/>
            <a:ext cx="642977" cy="35471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52" y="4589363"/>
            <a:ext cx="642977" cy="3547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204767"/>
            <a:ext cx="642977" cy="35471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11125"/>
            <a:ext cx="642977" cy="3547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57" y="4669056"/>
            <a:ext cx="642977" cy="3547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11" y="4733650"/>
            <a:ext cx="642977" cy="3547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774" y="4733650"/>
            <a:ext cx="642977" cy="354711"/>
          </a:xfrm>
          <a:prstGeom prst="rect">
            <a:avLst/>
          </a:prstGeom>
        </p:spPr>
      </p:pic>
      <p:sp>
        <p:nvSpPr>
          <p:cNvPr id="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  <p:sp>
        <p:nvSpPr>
          <p:cNvPr id="99" name="Oval Callout 98"/>
          <p:cNvSpPr/>
          <p:nvPr/>
        </p:nvSpPr>
        <p:spPr>
          <a:xfrm>
            <a:off x="7391400" y="4039222"/>
            <a:ext cx="1524000" cy="685800"/>
          </a:xfrm>
          <a:prstGeom prst="wedgeEllipseCallout">
            <a:avLst>
              <a:gd name="adj1" fmla="val -46651"/>
              <a:gd name="adj2" fmla="val 59491"/>
            </a:avLst>
          </a:prstGeom>
          <a:solidFill>
            <a:schemeClr val="accent3">
              <a:lumMod val="75000"/>
            </a:schemeClr>
          </a:solidFill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bIns="0" rtlCol="0" anchor="ctr" anchorCtr="1"/>
          <a:lstStyle/>
          <a:p>
            <a:pPr algn="ctr"/>
            <a:r>
              <a:rPr lang="en-US" dirty="0" smtClean="0"/>
              <a:t>Traditional router</a:t>
            </a:r>
            <a:endParaRPr lang="en-US" dirty="0"/>
          </a:p>
        </p:txBody>
      </p:sp>
      <p:pic>
        <p:nvPicPr>
          <p:cNvPr id="1028" name="Picture 4" descr="http://doityourselflettering.com/t/371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156450" cy="65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Straight Connector 99"/>
          <p:cNvCxnSpPr/>
          <p:nvPr/>
        </p:nvCxnSpPr>
        <p:spPr>
          <a:xfrm flipV="1">
            <a:off x="3951271" y="4829167"/>
            <a:ext cx="152400" cy="275950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989523" y="5300880"/>
            <a:ext cx="551145" cy="85312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939751" y="4974061"/>
            <a:ext cx="223049" cy="183183"/>
          </a:xfrm>
          <a:prstGeom prst="line">
            <a:avLst/>
          </a:prstGeom>
          <a:ln w="1270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9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FAFE7"/>
                </a:solidFill>
              </a:rPr>
              <a:t>Database Courses at UCF</a:t>
            </a:r>
            <a:endParaRPr lang="en-US" b="1" dirty="0">
              <a:solidFill>
                <a:srgbClr val="CFAFE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51264"/>
            <a:ext cx="8382000" cy="24349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500" dirty="0" smtClean="0"/>
              <a:t>COP4710:   Fundamental of Database Systems</a:t>
            </a:r>
          </a:p>
          <a:p>
            <a:pPr>
              <a:spcAft>
                <a:spcPts val="1200"/>
              </a:spcAft>
            </a:pPr>
            <a:r>
              <a:rPr lang="en-US" sz="2500" dirty="0" smtClean="0"/>
              <a:t>COP5711:   Parallel and Distributed Database Systems</a:t>
            </a:r>
          </a:p>
          <a:p>
            <a:pPr>
              <a:spcAft>
                <a:spcPts val="1200"/>
              </a:spcAft>
            </a:pPr>
            <a:r>
              <a:rPr lang="en-US" sz="2500" dirty="0" smtClean="0"/>
              <a:t>COP6730:   Transaction Processing Systems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COP6731:   Advanced Database Systems</a:t>
            </a:r>
            <a:endParaRPr lang="en-US" sz="2500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4191000"/>
            <a:ext cx="2000250" cy="2276475"/>
            <a:chOff x="6991350" y="4429125"/>
            <a:chExt cx="2000250" cy="2276475"/>
          </a:xfrm>
        </p:grpSpPr>
        <p:pic>
          <p:nvPicPr>
            <p:cNvPr id="4" name="Picture 7" descr="C:\Users\Kien\AppData\Local\Microsoft\Windows\Temporary Internet Files\Content.IE5\YDNNHWKG\MC90013455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350" y="4429125"/>
              <a:ext cx="200025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 rot="21144339">
              <a:off x="8142288" y="5045075"/>
              <a:ext cx="7556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900" b="1" dirty="0">
                  <a:solidFill>
                    <a:srgbClr val="002060"/>
                  </a:solidFill>
                  <a:latin typeface="Segoe Print" panose="02000600000000000000" pitchFamily="2" charset="0"/>
                </a:rPr>
                <a:t>Databases</a:t>
              </a: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0892">
              <a:off x="8353425" y="5324475"/>
              <a:ext cx="3333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25006453"/>
              </p:ext>
            </p:extLst>
          </p:nvPr>
        </p:nvGraphicFramePr>
        <p:xfrm>
          <a:off x="3124200" y="3515518"/>
          <a:ext cx="5257800" cy="362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393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oityourselflettering.com/t/054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325813" cy="8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Serv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5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FAFE7"/>
                </a:solidFill>
                <a:latin typeface="+mn-lt"/>
              </a:rPr>
              <a:t>Traditional Internet Users -  Human</a:t>
            </a:r>
            <a:endParaRPr lang="en-US" dirty="0">
              <a:solidFill>
                <a:srgbClr val="CFAFE7"/>
              </a:solidFill>
              <a:latin typeface="+mn-lt"/>
            </a:endParaRPr>
          </a:p>
        </p:txBody>
      </p:sp>
      <p:pic>
        <p:nvPicPr>
          <p:cNvPr id="7170" name="Picture 2" descr="http://2310host.com/img/slider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599"/>
            <a:ext cx="7543800" cy="75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ommunication wlm gree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90" y="12191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ommunication wlm gree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1807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ommunication wlm gree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5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ommunication wlm gree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943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ommunication wlm gree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3347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ommunication wlm gree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447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ommunication wlm gree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560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ommunication wlm gree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23347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Communication wlm gree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54863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Right Arrow 3"/>
          <p:cNvSpPr/>
          <p:nvPr/>
        </p:nvSpPr>
        <p:spPr>
          <a:xfrm rot="3215356">
            <a:off x="4450052" y="2477407"/>
            <a:ext cx="1248831" cy="3783858"/>
          </a:xfrm>
          <a:prstGeom prst="curvedRightArrow">
            <a:avLst>
              <a:gd name="adj1" fmla="val 11238"/>
              <a:gd name="adj2" fmla="val 40199"/>
              <a:gd name="adj3" fmla="val 14957"/>
            </a:avLst>
          </a:prstGeom>
          <a:solidFill>
            <a:srgbClr val="E2C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8" name="Picture 10" descr="Communication gmail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35" y="365759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rved Right Arrow 20"/>
          <p:cNvSpPr/>
          <p:nvPr/>
        </p:nvSpPr>
        <p:spPr>
          <a:xfrm rot="2683018" flipH="1" flipV="1">
            <a:off x="2449273" y="2062316"/>
            <a:ext cx="1098095" cy="3480547"/>
          </a:xfrm>
          <a:prstGeom prst="curvedRightArrow">
            <a:avLst>
              <a:gd name="adj1" fmla="val 11238"/>
              <a:gd name="adj2" fmla="val 40199"/>
              <a:gd name="adj3" fmla="val 14957"/>
            </a:avLst>
          </a:prstGeom>
          <a:solidFill>
            <a:srgbClr val="E2C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rot="602361">
            <a:off x="4791910" y="2588489"/>
            <a:ext cx="1092031" cy="3546498"/>
          </a:xfrm>
          <a:prstGeom prst="curvedRightArrow">
            <a:avLst>
              <a:gd name="adj1" fmla="val 11238"/>
              <a:gd name="adj2" fmla="val 40199"/>
              <a:gd name="adj3" fmla="val 14957"/>
            </a:avLst>
          </a:prstGeom>
          <a:solidFill>
            <a:srgbClr val="E2C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6" name="Picture 8" descr="Communication skyp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06" y="4657294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Netflix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1" y="3405187"/>
            <a:ext cx="709612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1447800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changing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69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FAFE7"/>
                </a:solidFill>
                <a:latin typeface="+mn-lt"/>
              </a:rPr>
              <a:t>Internet of Things</a:t>
            </a:r>
            <a:endParaRPr lang="en-US" dirty="0">
              <a:solidFill>
                <a:srgbClr val="CFAFE7"/>
              </a:solidFill>
              <a:latin typeface="+mn-lt"/>
            </a:endParaRPr>
          </a:p>
        </p:txBody>
      </p:sp>
      <p:pic>
        <p:nvPicPr>
          <p:cNvPr id="8200" name="Picture 8" descr="Network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143854"/>
            <a:ext cx="6172199" cy="35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1" y="1219200"/>
            <a:ext cx="8053388" cy="1295400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4163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Emerging new users of Internet  -  “things” </a:t>
            </a:r>
            <a:r>
              <a:rPr lang="en-US" sz="3200" dirty="0" smtClean="0">
                <a:latin typeface="+mn-lt"/>
              </a:rPr>
              <a:t>!</a:t>
            </a:r>
          </a:p>
          <a:p>
            <a:pPr marL="284163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“Things” can be cameras, sensors, etc.</a:t>
            </a:r>
            <a:endParaRPr lang="en-US" sz="3200" dirty="0" smtClean="0">
              <a:latin typeface="+mn-lt"/>
            </a:endParaRPr>
          </a:p>
        </p:txBody>
      </p:sp>
      <p:pic>
        <p:nvPicPr>
          <p:cNvPr id="12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341168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2819400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2" y="367838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2" y="512731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64" y="3389771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6" y="464464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403504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7" y="4845447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453" y="3831915"/>
            <a:ext cx="381000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7286056" y="4222353"/>
            <a:ext cx="286891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41" y="448536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64464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89" y="3456697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6" y="357784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1" y="3806442"/>
            <a:ext cx="381000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3648624" y="4294863"/>
            <a:ext cx="359341" cy="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795973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11" y="5479854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10" y="437108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50" y="5533909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1" y="5019094"/>
            <a:ext cx="381000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5306437" y="5146451"/>
            <a:ext cx="301087" cy="8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6" y="540664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4" y="4719711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03" y="4814469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2" y="4371082"/>
            <a:ext cx="381000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5974892" y="3567414"/>
            <a:ext cx="286891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4090557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554528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82251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8024588" y="5220512"/>
            <a:ext cx="301087" cy="8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7" y="548284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sz="900" dirty="0" smtClean="0"/>
              <a:t>Data Systems Lab, Division of Computer Science</a:t>
            </a:r>
            <a:endParaRPr lang="en-US" sz="9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447174" y="3101871"/>
            <a:ext cx="1495930" cy="3476892"/>
            <a:chOff x="425318" y="3171583"/>
            <a:chExt cx="1495930" cy="3476892"/>
          </a:xfrm>
        </p:grpSpPr>
        <p:sp>
          <p:nvSpPr>
            <p:cNvPr id="60" name="Oval 59"/>
            <p:cNvSpPr/>
            <p:nvPr/>
          </p:nvSpPr>
          <p:spPr>
            <a:xfrm>
              <a:off x="504824" y="3368503"/>
              <a:ext cx="990600" cy="8150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20628650">
              <a:off x="1042791" y="3487344"/>
              <a:ext cx="202012" cy="3694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20628650">
              <a:off x="1058729" y="3599737"/>
              <a:ext cx="178625" cy="1724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311648" y="4120428"/>
              <a:ext cx="609600" cy="1990165"/>
            </a:xfrm>
            <a:custGeom>
              <a:avLst/>
              <a:gdLst>
                <a:gd name="connsiteX0" fmla="*/ 0 w 609600"/>
                <a:gd name="connsiteY0" fmla="*/ 0 h 1990165"/>
                <a:gd name="connsiteX1" fmla="*/ 35858 w 609600"/>
                <a:gd name="connsiteY1" fmla="*/ 98612 h 1990165"/>
                <a:gd name="connsiteX2" fmla="*/ 53788 w 609600"/>
                <a:gd name="connsiteY2" fmla="*/ 125506 h 1990165"/>
                <a:gd name="connsiteX3" fmla="*/ 62752 w 609600"/>
                <a:gd name="connsiteY3" fmla="*/ 161365 h 1990165"/>
                <a:gd name="connsiteX4" fmla="*/ 71717 w 609600"/>
                <a:gd name="connsiteY4" fmla="*/ 188259 h 1990165"/>
                <a:gd name="connsiteX5" fmla="*/ 80682 w 609600"/>
                <a:gd name="connsiteY5" fmla="*/ 233082 h 1990165"/>
                <a:gd name="connsiteX6" fmla="*/ 98611 w 609600"/>
                <a:gd name="connsiteY6" fmla="*/ 286871 h 1990165"/>
                <a:gd name="connsiteX7" fmla="*/ 116541 w 609600"/>
                <a:gd name="connsiteY7" fmla="*/ 385482 h 1990165"/>
                <a:gd name="connsiteX8" fmla="*/ 107576 w 609600"/>
                <a:gd name="connsiteY8" fmla="*/ 1102659 h 1990165"/>
                <a:gd name="connsiteX9" fmla="*/ 98611 w 609600"/>
                <a:gd name="connsiteY9" fmla="*/ 1165412 h 1990165"/>
                <a:gd name="connsiteX10" fmla="*/ 80682 w 609600"/>
                <a:gd name="connsiteY10" fmla="*/ 1246094 h 1990165"/>
                <a:gd name="connsiteX11" fmla="*/ 71717 w 609600"/>
                <a:gd name="connsiteY11" fmla="*/ 1317812 h 1990165"/>
                <a:gd name="connsiteX12" fmla="*/ 62752 w 609600"/>
                <a:gd name="connsiteY12" fmla="*/ 1353671 h 1990165"/>
                <a:gd name="connsiteX13" fmla="*/ 53788 w 609600"/>
                <a:gd name="connsiteY13" fmla="*/ 1425388 h 1990165"/>
                <a:gd name="connsiteX14" fmla="*/ 35858 w 609600"/>
                <a:gd name="connsiteY14" fmla="*/ 1541930 h 1990165"/>
                <a:gd name="connsiteX15" fmla="*/ 44823 w 609600"/>
                <a:gd name="connsiteY15" fmla="*/ 1810871 h 1990165"/>
                <a:gd name="connsiteX16" fmla="*/ 53788 w 609600"/>
                <a:gd name="connsiteY16" fmla="*/ 1837765 h 1990165"/>
                <a:gd name="connsiteX17" fmla="*/ 80682 w 609600"/>
                <a:gd name="connsiteY17" fmla="*/ 1927412 h 1990165"/>
                <a:gd name="connsiteX18" fmla="*/ 98611 w 609600"/>
                <a:gd name="connsiteY18" fmla="*/ 1954306 h 1990165"/>
                <a:gd name="connsiteX19" fmla="*/ 134470 w 609600"/>
                <a:gd name="connsiteY19" fmla="*/ 1990165 h 1990165"/>
                <a:gd name="connsiteX20" fmla="*/ 224117 w 609600"/>
                <a:gd name="connsiteY20" fmla="*/ 1981200 h 1990165"/>
                <a:gd name="connsiteX21" fmla="*/ 286870 w 609600"/>
                <a:gd name="connsiteY21" fmla="*/ 1954306 h 1990165"/>
                <a:gd name="connsiteX22" fmla="*/ 331694 w 609600"/>
                <a:gd name="connsiteY22" fmla="*/ 1945341 h 1990165"/>
                <a:gd name="connsiteX23" fmla="*/ 358588 w 609600"/>
                <a:gd name="connsiteY23" fmla="*/ 1936377 h 1990165"/>
                <a:gd name="connsiteX24" fmla="*/ 484094 w 609600"/>
                <a:gd name="connsiteY24" fmla="*/ 1918447 h 1990165"/>
                <a:gd name="connsiteX25" fmla="*/ 609600 w 609600"/>
                <a:gd name="connsiteY25" fmla="*/ 1900518 h 199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600" h="1990165">
                  <a:moveTo>
                    <a:pt x="0" y="0"/>
                  </a:moveTo>
                  <a:cubicBezTo>
                    <a:pt x="8366" y="25100"/>
                    <a:pt x="23386" y="73667"/>
                    <a:pt x="35858" y="98612"/>
                  </a:cubicBezTo>
                  <a:cubicBezTo>
                    <a:pt x="40676" y="108249"/>
                    <a:pt x="47811" y="116541"/>
                    <a:pt x="53788" y="125506"/>
                  </a:cubicBezTo>
                  <a:cubicBezTo>
                    <a:pt x="56776" y="137459"/>
                    <a:pt x="59367" y="149518"/>
                    <a:pt x="62752" y="161365"/>
                  </a:cubicBezTo>
                  <a:cubicBezTo>
                    <a:pt x="65348" y="170451"/>
                    <a:pt x="69425" y="179092"/>
                    <a:pt x="71717" y="188259"/>
                  </a:cubicBezTo>
                  <a:cubicBezTo>
                    <a:pt x="75413" y="203041"/>
                    <a:pt x="76673" y="218382"/>
                    <a:pt x="80682" y="233082"/>
                  </a:cubicBezTo>
                  <a:cubicBezTo>
                    <a:pt x="85655" y="251316"/>
                    <a:pt x="94904" y="268339"/>
                    <a:pt x="98611" y="286871"/>
                  </a:cubicBezTo>
                  <a:cubicBezTo>
                    <a:pt x="111141" y="349518"/>
                    <a:pt x="105071" y="316664"/>
                    <a:pt x="116541" y="385482"/>
                  </a:cubicBezTo>
                  <a:cubicBezTo>
                    <a:pt x="113553" y="624541"/>
                    <a:pt x="113071" y="863644"/>
                    <a:pt x="107576" y="1102659"/>
                  </a:cubicBezTo>
                  <a:cubicBezTo>
                    <a:pt x="107090" y="1123783"/>
                    <a:pt x="101824" y="1144528"/>
                    <a:pt x="98611" y="1165412"/>
                  </a:cubicBezTo>
                  <a:cubicBezTo>
                    <a:pt x="89595" y="1224017"/>
                    <a:pt x="94615" y="1204298"/>
                    <a:pt x="80682" y="1246094"/>
                  </a:cubicBezTo>
                  <a:cubicBezTo>
                    <a:pt x="77694" y="1270000"/>
                    <a:pt x="75678" y="1294048"/>
                    <a:pt x="71717" y="1317812"/>
                  </a:cubicBezTo>
                  <a:cubicBezTo>
                    <a:pt x="69691" y="1329965"/>
                    <a:pt x="64778" y="1341518"/>
                    <a:pt x="62752" y="1353671"/>
                  </a:cubicBezTo>
                  <a:cubicBezTo>
                    <a:pt x="58791" y="1377435"/>
                    <a:pt x="56972" y="1401508"/>
                    <a:pt x="53788" y="1425388"/>
                  </a:cubicBezTo>
                  <a:cubicBezTo>
                    <a:pt x="46100" y="1483051"/>
                    <a:pt x="44987" y="1487156"/>
                    <a:pt x="35858" y="1541930"/>
                  </a:cubicBezTo>
                  <a:cubicBezTo>
                    <a:pt x="38846" y="1631577"/>
                    <a:pt x="39397" y="1721338"/>
                    <a:pt x="44823" y="1810871"/>
                  </a:cubicBezTo>
                  <a:cubicBezTo>
                    <a:pt x="45395" y="1820303"/>
                    <a:pt x="51192" y="1828679"/>
                    <a:pt x="53788" y="1837765"/>
                  </a:cubicBezTo>
                  <a:cubicBezTo>
                    <a:pt x="60053" y="1859694"/>
                    <a:pt x="70026" y="1911427"/>
                    <a:pt x="80682" y="1927412"/>
                  </a:cubicBezTo>
                  <a:cubicBezTo>
                    <a:pt x="86658" y="1936377"/>
                    <a:pt x="91599" y="1946126"/>
                    <a:pt x="98611" y="1954306"/>
                  </a:cubicBezTo>
                  <a:cubicBezTo>
                    <a:pt x="109612" y="1967141"/>
                    <a:pt x="134470" y="1990165"/>
                    <a:pt x="134470" y="1990165"/>
                  </a:cubicBezTo>
                  <a:cubicBezTo>
                    <a:pt x="164352" y="1987177"/>
                    <a:pt x="194435" y="1985767"/>
                    <a:pt x="224117" y="1981200"/>
                  </a:cubicBezTo>
                  <a:cubicBezTo>
                    <a:pt x="253208" y="1976724"/>
                    <a:pt x="257382" y="1964135"/>
                    <a:pt x="286870" y="1954306"/>
                  </a:cubicBezTo>
                  <a:cubicBezTo>
                    <a:pt x="301325" y="1949488"/>
                    <a:pt x="316912" y="1949036"/>
                    <a:pt x="331694" y="1945341"/>
                  </a:cubicBezTo>
                  <a:cubicBezTo>
                    <a:pt x="340861" y="1943049"/>
                    <a:pt x="349363" y="1938427"/>
                    <a:pt x="358588" y="1936377"/>
                  </a:cubicBezTo>
                  <a:cubicBezTo>
                    <a:pt x="409383" y="1925089"/>
                    <a:pt x="429805" y="1927495"/>
                    <a:pt x="484094" y="1918447"/>
                  </a:cubicBezTo>
                  <a:cubicBezTo>
                    <a:pt x="605734" y="1898174"/>
                    <a:pt x="535316" y="1900518"/>
                    <a:pt x="609600" y="190051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4824" y="4210075"/>
              <a:ext cx="430306" cy="2438400"/>
            </a:xfrm>
            <a:custGeom>
              <a:avLst/>
              <a:gdLst>
                <a:gd name="connsiteX0" fmla="*/ 430306 w 430306"/>
                <a:gd name="connsiteY0" fmla="*/ 0 h 2438400"/>
                <a:gd name="connsiteX1" fmla="*/ 412376 w 430306"/>
                <a:gd name="connsiteY1" fmla="*/ 89647 h 2438400"/>
                <a:gd name="connsiteX2" fmla="*/ 394447 w 430306"/>
                <a:gd name="connsiteY2" fmla="*/ 143435 h 2438400"/>
                <a:gd name="connsiteX3" fmla="*/ 367553 w 430306"/>
                <a:gd name="connsiteY3" fmla="*/ 268941 h 2438400"/>
                <a:gd name="connsiteX4" fmla="*/ 349624 w 430306"/>
                <a:gd name="connsiteY4" fmla="*/ 457200 h 2438400"/>
                <a:gd name="connsiteX5" fmla="*/ 340659 w 430306"/>
                <a:gd name="connsiteY5" fmla="*/ 573741 h 2438400"/>
                <a:gd name="connsiteX6" fmla="*/ 331694 w 430306"/>
                <a:gd name="connsiteY6" fmla="*/ 618565 h 2438400"/>
                <a:gd name="connsiteX7" fmla="*/ 322729 w 430306"/>
                <a:gd name="connsiteY7" fmla="*/ 708212 h 2438400"/>
                <a:gd name="connsiteX8" fmla="*/ 304800 w 430306"/>
                <a:gd name="connsiteY8" fmla="*/ 833718 h 2438400"/>
                <a:gd name="connsiteX9" fmla="*/ 286871 w 430306"/>
                <a:gd name="connsiteY9" fmla="*/ 1066800 h 2438400"/>
                <a:gd name="connsiteX10" fmla="*/ 277906 w 430306"/>
                <a:gd name="connsiteY10" fmla="*/ 1183341 h 2438400"/>
                <a:gd name="connsiteX11" fmla="*/ 286871 w 430306"/>
                <a:gd name="connsiteY11" fmla="*/ 1927412 h 2438400"/>
                <a:gd name="connsiteX12" fmla="*/ 295835 w 430306"/>
                <a:gd name="connsiteY12" fmla="*/ 1963271 h 2438400"/>
                <a:gd name="connsiteX13" fmla="*/ 313765 w 430306"/>
                <a:gd name="connsiteY13" fmla="*/ 2052918 h 2438400"/>
                <a:gd name="connsiteX14" fmla="*/ 259976 w 430306"/>
                <a:gd name="connsiteY14" fmla="*/ 2124635 h 2438400"/>
                <a:gd name="connsiteX15" fmla="*/ 188259 w 430306"/>
                <a:gd name="connsiteY15" fmla="*/ 2196353 h 2438400"/>
                <a:gd name="connsiteX16" fmla="*/ 170329 w 430306"/>
                <a:gd name="connsiteY16" fmla="*/ 2214283 h 2438400"/>
                <a:gd name="connsiteX17" fmla="*/ 143435 w 430306"/>
                <a:gd name="connsiteY17" fmla="*/ 2232212 h 2438400"/>
                <a:gd name="connsiteX18" fmla="*/ 134471 w 430306"/>
                <a:gd name="connsiteY18" fmla="*/ 2259106 h 2438400"/>
                <a:gd name="connsiteX19" fmla="*/ 98612 w 430306"/>
                <a:gd name="connsiteY19" fmla="*/ 2294965 h 2438400"/>
                <a:gd name="connsiteX20" fmla="*/ 80682 w 430306"/>
                <a:gd name="connsiteY20" fmla="*/ 2321859 h 2438400"/>
                <a:gd name="connsiteX21" fmla="*/ 44824 w 430306"/>
                <a:gd name="connsiteY21" fmla="*/ 2393577 h 2438400"/>
                <a:gd name="connsiteX22" fmla="*/ 35859 w 430306"/>
                <a:gd name="connsiteY22" fmla="*/ 2420471 h 2438400"/>
                <a:gd name="connsiteX23" fmla="*/ 8965 w 430306"/>
                <a:gd name="connsiteY23" fmla="*/ 2429435 h 2438400"/>
                <a:gd name="connsiteX24" fmla="*/ 0 w 430306"/>
                <a:gd name="connsiteY24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0306" h="2438400">
                  <a:moveTo>
                    <a:pt x="430306" y="0"/>
                  </a:moveTo>
                  <a:cubicBezTo>
                    <a:pt x="424329" y="29882"/>
                    <a:pt x="422013" y="60737"/>
                    <a:pt x="412376" y="89647"/>
                  </a:cubicBezTo>
                  <a:cubicBezTo>
                    <a:pt x="406400" y="107576"/>
                    <a:pt x="399031" y="125100"/>
                    <a:pt x="394447" y="143435"/>
                  </a:cubicBezTo>
                  <a:cubicBezTo>
                    <a:pt x="380933" y="197492"/>
                    <a:pt x="374061" y="216882"/>
                    <a:pt x="367553" y="268941"/>
                  </a:cubicBezTo>
                  <a:cubicBezTo>
                    <a:pt x="364083" y="296702"/>
                    <a:pt x="351658" y="432792"/>
                    <a:pt x="349624" y="457200"/>
                  </a:cubicBezTo>
                  <a:cubicBezTo>
                    <a:pt x="346388" y="496027"/>
                    <a:pt x="344962" y="535018"/>
                    <a:pt x="340659" y="573741"/>
                  </a:cubicBezTo>
                  <a:cubicBezTo>
                    <a:pt x="338976" y="588885"/>
                    <a:pt x="333708" y="603461"/>
                    <a:pt x="331694" y="618565"/>
                  </a:cubicBezTo>
                  <a:cubicBezTo>
                    <a:pt x="327725" y="648333"/>
                    <a:pt x="326454" y="678413"/>
                    <a:pt x="322729" y="708212"/>
                  </a:cubicBezTo>
                  <a:cubicBezTo>
                    <a:pt x="301036" y="881757"/>
                    <a:pt x="327641" y="616730"/>
                    <a:pt x="304800" y="833718"/>
                  </a:cubicBezTo>
                  <a:cubicBezTo>
                    <a:pt x="294288" y="933581"/>
                    <a:pt x="294600" y="958585"/>
                    <a:pt x="286871" y="1066800"/>
                  </a:cubicBezTo>
                  <a:cubicBezTo>
                    <a:pt x="284095" y="1105663"/>
                    <a:pt x="280894" y="1144494"/>
                    <a:pt x="277906" y="1183341"/>
                  </a:cubicBezTo>
                  <a:cubicBezTo>
                    <a:pt x="280894" y="1431365"/>
                    <a:pt x="281171" y="1679436"/>
                    <a:pt x="286871" y="1927412"/>
                  </a:cubicBezTo>
                  <a:cubicBezTo>
                    <a:pt x="287154" y="1939730"/>
                    <a:pt x="293631" y="1951149"/>
                    <a:pt x="295835" y="1963271"/>
                  </a:cubicBezTo>
                  <a:cubicBezTo>
                    <a:pt x="312315" y="2053914"/>
                    <a:pt x="295355" y="1997689"/>
                    <a:pt x="313765" y="2052918"/>
                  </a:cubicBezTo>
                  <a:cubicBezTo>
                    <a:pt x="298118" y="2099858"/>
                    <a:pt x="311483" y="2073128"/>
                    <a:pt x="259976" y="2124635"/>
                  </a:cubicBezTo>
                  <a:lnTo>
                    <a:pt x="188259" y="2196353"/>
                  </a:lnTo>
                  <a:cubicBezTo>
                    <a:pt x="182282" y="2202330"/>
                    <a:pt x="177362" y="2209595"/>
                    <a:pt x="170329" y="2214283"/>
                  </a:cubicBezTo>
                  <a:lnTo>
                    <a:pt x="143435" y="2232212"/>
                  </a:lnTo>
                  <a:cubicBezTo>
                    <a:pt x="140447" y="2241177"/>
                    <a:pt x="139963" y="2251417"/>
                    <a:pt x="134471" y="2259106"/>
                  </a:cubicBezTo>
                  <a:cubicBezTo>
                    <a:pt x="124646" y="2272861"/>
                    <a:pt x="107989" y="2280900"/>
                    <a:pt x="98612" y="2294965"/>
                  </a:cubicBezTo>
                  <a:lnTo>
                    <a:pt x="80682" y="2321859"/>
                  </a:lnTo>
                  <a:cubicBezTo>
                    <a:pt x="60080" y="2383665"/>
                    <a:pt x="76116" y="2362283"/>
                    <a:pt x="44824" y="2393577"/>
                  </a:cubicBezTo>
                  <a:cubicBezTo>
                    <a:pt x="41836" y="2402542"/>
                    <a:pt x="42541" y="2413789"/>
                    <a:pt x="35859" y="2420471"/>
                  </a:cubicBezTo>
                  <a:cubicBezTo>
                    <a:pt x="29177" y="2427153"/>
                    <a:pt x="17417" y="2425209"/>
                    <a:pt x="8965" y="2429435"/>
                  </a:cubicBezTo>
                  <a:cubicBezTo>
                    <a:pt x="5185" y="2431325"/>
                    <a:pt x="2988" y="2435412"/>
                    <a:pt x="0" y="24384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186142" y="3286710"/>
              <a:ext cx="44823" cy="107577"/>
            </a:xfrm>
            <a:custGeom>
              <a:avLst/>
              <a:gdLst>
                <a:gd name="connsiteX0" fmla="*/ 0 w 44823"/>
                <a:gd name="connsiteY0" fmla="*/ 107577 h 107577"/>
                <a:gd name="connsiteX1" fmla="*/ 44823 w 44823"/>
                <a:gd name="connsiteY1" fmla="*/ 8965 h 107577"/>
                <a:gd name="connsiteX2" fmla="*/ 44823 w 44823"/>
                <a:gd name="connsiteY2" fmla="*/ 0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23" h="107577">
                  <a:moveTo>
                    <a:pt x="0" y="107577"/>
                  </a:moveTo>
                  <a:cubicBezTo>
                    <a:pt x="15007" y="82564"/>
                    <a:pt x="44823" y="40218"/>
                    <a:pt x="44823" y="8965"/>
                  </a:cubicBezTo>
                  <a:lnTo>
                    <a:pt x="44823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58612" y="3358428"/>
              <a:ext cx="161365" cy="242047"/>
            </a:xfrm>
            <a:custGeom>
              <a:avLst/>
              <a:gdLst>
                <a:gd name="connsiteX0" fmla="*/ 161365 w 161365"/>
                <a:gd name="connsiteY0" fmla="*/ 242047 h 242047"/>
                <a:gd name="connsiteX1" fmla="*/ 134471 w 161365"/>
                <a:gd name="connsiteY1" fmla="*/ 197224 h 242047"/>
                <a:gd name="connsiteX2" fmla="*/ 125506 w 161365"/>
                <a:gd name="connsiteY2" fmla="*/ 170330 h 242047"/>
                <a:gd name="connsiteX3" fmla="*/ 107577 w 161365"/>
                <a:gd name="connsiteY3" fmla="*/ 143435 h 242047"/>
                <a:gd name="connsiteX4" fmla="*/ 98612 w 161365"/>
                <a:gd name="connsiteY4" fmla="*/ 116541 h 242047"/>
                <a:gd name="connsiteX5" fmla="*/ 80683 w 161365"/>
                <a:gd name="connsiteY5" fmla="*/ 89647 h 242047"/>
                <a:gd name="connsiteX6" fmla="*/ 44824 w 161365"/>
                <a:gd name="connsiteY6" fmla="*/ 53788 h 242047"/>
                <a:gd name="connsiteX7" fmla="*/ 35859 w 161365"/>
                <a:gd name="connsiteY7" fmla="*/ 26894 h 242047"/>
                <a:gd name="connsiteX8" fmla="*/ 8965 w 161365"/>
                <a:gd name="connsiteY8" fmla="*/ 8965 h 242047"/>
                <a:gd name="connsiteX9" fmla="*/ 0 w 161365"/>
                <a:gd name="connsiteY9" fmla="*/ 0 h 24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365" h="242047">
                  <a:moveTo>
                    <a:pt x="161365" y="242047"/>
                  </a:moveTo>
                  <a:cubicBezTo>
                    <a:pt x="152400" y="227106"/>
                    <a:pt x="142263" y="212809"/>
                    <a:pt x="134471" y="197224"/>
                  </a:cubicBezTo>
                  <a:cubicBezTo>
                    <a:pt x="130245" y="188772"/>
                    <a:pt x="129732" y="178782"/>
                    <a:pt x="125506" y="170330"/>
                  </a:cubicBezTo>
                  <a:cubicBezTo>
                    <a:pt x="120688" y="160693"/>
                    <a:pt x="112395" y="153072"/>
                    <a:pt x="107577" y="143435"/>
                  </a:cubicBezTo>
                  <a:cubicBezTo>
                    <a:pt x="103351" y="134983"/>
                    <a:pt x="102838" y="124993"/>
                    <a:pt x="98612" y="116541"/>
                  </a:cubicBezTo>
                  <a:cubicBezTo>
                    <a:pt x="93794" y="106904"/>
                    <a:pt x="87695" y="97827"/>
                    <a:pt x="80683" y="89647"/>
                  </a:cubicBezTo>
                  <a:cubicBezTo>
                    <a:pt x="69682" y="76812"/>
                    <a:pt x="44824" y="53788"/>
                    <a:pt x="44824" y="53788"/>
                  </a:cubicBezTo>
                  <a:cubicBezTo>
                    <a:pt x="41836" y="44823"/>
                    <a:pt x="41762" y="34273"/>
                    <a:pt x="35859" y="26894"/>
                  </a:cubicBezTo>
                  <a:cubicBezTo>
                    <a:pt x="29128" y="18481"/>
                    <a:pt x="17584" y="15429"/>
                    <a:pt x="8965" y="8965"/>
                  </a:cubicBezTo>
                  <a:cubicBezTo>
                    <a:pt x="5584" y="6429"/>
                    <a:pt x="2988" y="2988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181499">
              <a:off x="1108278" y="3171583"/>
              <a:ext cx="300775" cy="112568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Terminator 68"/>
            <p:cNvSpPr/>
            <p:nvPr/>
          </p:nvSpPr>
          <p:spPr>
            <a:xfrm rot="19719383">
              <a:off x="425318" y="3301352"/>
              <a:ext cx="300775" cy="112568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2" descr="http://icons.iconarchive.com/icons/dapino/medical/64/heart-beat-no-sh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811" y="3966721"/>
              <a:ext cx="431613" cy="43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Cloud Callout 70"/>
          <p:cNvSpPr/>
          <p:nvPr/>
        </p:nvSpPr>
        <p:spPr>
          <a:xfrm>
            <a:off x="1777653" y="3702391"/>
            <a:ext cx="1989495" cy="899861"/>
          </a:xfrm>
          <a:prstGeom prst="cloudCallout">
            <a:avLst>
              <a:gd name="adj1" fmla="val -61837"/>
              <a:gd name="adj2" fmla="val 191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Sensing environment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2" name="Oval Callout 71"/>
          <p:cNvSpPr/>
          <p:nvPr/>
        </p:nvSpPr>
        <p:spPr>
          <a:xfrm>
            <a:off x="1586197" y="2966194"/>
            <a:ext cx="1796605" cy="622148"/>
          </a:xfrm>
          <a:prstGeom prst="wedgeEllipseCallout">
            <a:avLst>
              <a:gd name="adj1" fmla="val -48905"/>
              <a:gd name="adj2" fmla="val 53646"/>
            </a:avLst>
          </a:prstGeom>
          <a:noFill/>
          <a:ln>
            <a:solidFill>
              <a:srgbClr val="A2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A2F2FA"/>
                </a:solidFill>
              </a:rPr>
              <a:t>Transmitting data</a:t>
            </a:r>
            <a:endParaRPr lang="en-US" dirty="0">
              <a:solidFill>
                <a:srgbClr val="A2F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FAFE7"/>
                </a:solidFill>
                <a:latin typeface="+mn-lt"/>
              </a:rPr>
              <a:t>Internet of Things</a:t>
            </a:r>
            <a:endParaRPr lang="en-US" dirty="0">
              <a:solidFill>
                <a:srgbClr val="CFAFE7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1" y="1219200"/>
            <a:ext cx="8053388" cy="1295400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4163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Emerging new users of Internet  -  “things” </a:t>
            </a:r>
            <a:r>
              <a:rPr lang="en-US" sz="3200" dirty="0" smtClean="0">
                <a:latin typeface="+mn-lt"/>
              </a:rPr>
              <a:t>!</a:t>
            </a:r>
          </a:p>
          <a:p>
            <a:pPr marL="284163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“Things” can be cameras, sensors, etc.</a:t>
            </a:r>
            <a:endParaRPr lang="en-US" sz="3200" dirty="0" smtClean="0">
              <a:latin typeface="+mn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47174" y="3101871"/>
            <a:ext cx="1495930" cy="3476892"/>
            <a:chOff x="425318" y="3171583"/>
            <a:chExt cx="1495930" cy="3476892"/>
          </a:xfrm>
        </p:grpSpPr>
        <p:sp>
          <p:nvSpPr>
            <p:cNvPr id="60" name="Oval 59"/>
            <p:cNvSpPr/>
            <p:nvPr/>
          </p:nvSpPr>
          <p:spPr>
            <a:xfrm>
              <a:off x="504824" y="3368503"/>
              <a:ext cx="990600" cy="8150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20628650">
              <a:off x="1042791" y="3487344"/>
              <a:ext cx="202012" cy="3694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20628650">
              <a:off x="1058729" y="3599737"/>
              <a:ext cx="178625" cy="1724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311648" y="4120428"/>
              <a:ext cx="609600" cy="1990165"/>
            </a:xfrm>
            <a:custGeom>
              <a:avLst/>
              <a:gdLst>
                <a:gd name="connsiteX0" fmla="*/ 0 w 609600"/>
                <a:gd name="connsiteY0" fmla="*/ 0 h 1990165"/>
                <a:gd name="connsiteX1" fmla="*/ 35858 w 609600"/>
                <a:gd name="connsiteY1" fmla="*/ 98612 h 1990165"/>
                <a:gd name="connsiteX2" fmla="*/ 53788 w 609600"/>
                <a:gd name="connsiteY2" fmla="*/ 125506 h 1990165"/>
                <a:gd name="connsiteX3" fmla="*/ 62752 w 609600"/>
                <a:gd name="connsiteY3" fmla="*/ 161365 h 1990165"/>
                <a:gd name="connsiteX4" fmla="*/ 71717 w 609600"/>
                <a:gd name="connsiteY4" fmla="*/ 188259 h 1990165"/>
                <a:gd name="connsiteX5" fmla="*/ 80682 w 609600"/>
                <a:gd name="connsiteY5" fmla="*/ 233082 h 1990165"/>
                <a:gd name="connsiteX6" fmla="*/ 98611 w 609600"/>
                <a:gd name="connsiteY6" fmla="*/ 286871 h 1990165"/>
                <a:gd name="connsiteX7" fmla="*/ 116541 w 609600"/>
                <a:gd name="connsiteY7" fmla="*/ 385482 h 1990165"/>
                <a:gd name="connsiteX8" fmla="*/ 107576 w 609600"/>
                <a:gd name="connsiteY8" fmla="*/ 1102659 h 1990165"/>
                <a:gd name="connsiteX9" fmla="*/ 98611 w 609600"/>
                <a:gd name="connsiteY9" fmla="*/ 1165412 h 1990165"/>
                <a:gd name="connsiteX10" fmla="*/ 80682 w 609600"/>
                <a:gd name="connsiteY10" fmla="*/ 1246094 h 1990165"/>
                <a:gd name="connsiteX11" fmla="*/ 71717 w 609600"/>
                <a:gd name="connsiteY11" fmla="*/ 1317812 h 1990165"/>
                <a:gd name="connsiteX12" fmla="*/ 62752 w 609600"/>
                <a:gd name="connsiteY12" fmla="*/ 1353671 h 1990165"/>
                <a:gd name="connsiteX13" fmla="*/ 53788 w 609600"/>
                <a:gd name="connsiteY13" fmla="*/ 1425388 h 1990165"/>
                <a:gd name="connsiteX14" fmla="*/ 35858 w 609600"/>
                <a:gd name="connsiteY14" fmla="*/ 1541930 h 1990165"/>
                <a:gd name="connsiteX15" fmla="*/ 44823 w 609600"/>
                <a:gd name="connsiteY15" fmla="*/ 1810871 h 1990165"/>
                <a:gd name="connsiteX16" fmla="*/ 53788 w 609600"/>
                <a:gd name="connsiteY16" fmla="*/ 1837765 h 1990165"/>
                <a:gd name="connsiteX17" fmla="*/ 80682 w 609600"/>
                <a:gd name="connsiteY17" fmla="*/ 1927412 h 1990165"/>
                <a:gd name="connsiteX18" fmla="*/ 98611 w 609600"/>
                <a:gd name="connsiteY18" fmla="*/ 1954306 h 1990165"/>
                <a:gd name="connsiteX19" fmla="*/ 134470 w 609600"/>
                <a:gd name="connsiteY19" fmla="*/ 1990165 h 1990165"/>
                <a:gd name="connsiteX20" fmla="*/ 224117 w 609600"/>
                <a:gd name="connsiteY20" fmla="*/ 1981200 h 1990165"/>
                <a:gd name="connsiteX21" fmla="*/ 286870 w 609600"/>
                <a:gd name="connsiteY21" fmla="*/ 1954306 h 1990165"/>
                <a:gd name="connsiteX22" fmla="*/ 331694 w 609600"/>
                <a:gd name="connsiteY22" fmla="*/ 1945341 h 1990165"/>
                <a:gd name="connsiteX23" fmla="*/ 358588 w 609600"/>
                <a:gd name="connsiteY23" fmla="*/ 1936377 h 1990165"/>
                <a:gd name="connsiteX24" fmla="*/ 484094 w 609600"/>
                <a:gd name="connsiteY24" fmla="*/ 1918447 h 1990165"/>
                <a:gd name="connsiteX25" fmla="*/ 609600 w 609600"/>
                <a:gd name="connsiteY25" fmla="*/ 1900518 h 199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600" h="1990165">
                  <a:moveTo>
                    <a:pt x="0" y="0"/>
                  </a:moveTo>
                  <a:cubicBezTo>
                    <a:pt x="8366" y="25100"/>
                    <a:pt x="23386" y="73667"/>
                    <a:pt x="35858" y="98612"/>
                  </a:cubicBezTo>
                  <a:cubicBezTo>
                    <a:pt x="40676" y="108249"/>
                    <a:pt x="47811" y="116541"/>
                    <a:pt x="53788" y="125506"/>
                  </a:cubicBezTo>
                  <a:cubicBezTo>
                    <a:pt x="56776" y="137459"/>
                    <a:pt x="59367" y="149518"/>
                    <a:pt x="62752" y="161365"/>
                  </a:cubicBezTo>
                  <a:cubicBezTo>
                    <a:pt x="65348" y="170451"/>
                    <a:pt x="69425" y="179092"/>
                    <a:pt x="71717" y="188259"/>
                  </a:cubicBezTo>
                  <a:cubicBezTo>
                    <a:pt x="75413" y="203041"/>
                    <a:pt x="76673" y="218382"/>
                    <a:pt x="80682" y="233082"/>
                  </a:cubicBezTo>
                  <a:cubicBezTo>
                    <a:pt x="85655" y="251316"/>
                    <a:pt x="94904" y="268339"/>
                    <a:pt x="98611" y="286871"/>
                  </a:cubicBezTo>
                  <a:cubicBezTo>
                    <a:pt x="111141" y="349518"/>
                    <a:pt x="105071" y="316664"/>
                    <a:pt x="116541" y="385482"/>
                  </a:cubicBezTo>
                  <a:cubicBezTo>
                    <a:pt x="113553" y="624541"/>
                    <a:pt x="113071" y="863644"/>
                    <a:pt x="107576" y="1102659"/>
                  </a:cubicBezTo>
                  <a:cubicBezTo>
                    <a:pt x="107090" y="1123783"/>
                    <a:pt x="101824" y="1144528"/>
                    <a:pt x="98611" y="1165412"/>
                  </a:cubicBezTo>
                  <a:cubicBezTo>
                    <a:pt x="89595" y="1224017"/>
                    <a:pt x="94615" y="1204298"/>
                    <a:pt x="80682" y="1246094"/>
                  </a:cubicBezTo>
                  <a:cubicBezTo>
                    <a:pt x="77694" y="1270000"/>
                    <a:pt x="75678" y="1294048"/>
                    <a:pt x="71717" y="1317812"/>
                  </a:cubicBezTo>
                  <a:cubicBezTo>
                    <a:pt x="69691" y="1329965"/>
                    <a:pt x="64778" y="1341518"/>
                    <a:pt x="62752" y="1353671"/>
                  </a:cubicBezTo>
                  <a:cubicBezTo>
                    <a:pt x="58791" y="1377435"/>
                    <a:pt x="56972" y="1401508"/>
                    <a:pt x="53788" y="1425388"/>
                  </a:cubicBezTo>
                  <a:cubicBezTo>
                    <a:pt x="46100" y="1483051"/>
                    <a:pt x="44987" y="1487156"/>
                    <a:pt x="35858" y="1541930"/>
                  </a:cubicBezTo>
                  <a:cubicBezTo>
                    <a:pt x="38846" y="1631577"/>
                    <a:pt x="39397" y="1721338"/>
                    <a:pt x="44823" y="1810871"/>
                  </a:cubicBezTo>
                  <a:cubicBezTo>
                    <a:pt x="45395" y="1820303"/>
                    <a:pt x="51192" y="1828679"/>
                    <a:pt x="53788" y="1837765"/>
                  </a:cubicBezTo>
                  <a:cubicBezTo>
                    <a:pt x="60053" y="1859694"/>
                    <a:pt x="70026" y="1911427"/>
                    <a:pt x="80682" y="1927412"/>
                  </a:cubicBezTo>
                  <a:cubicBezTo>
                    <a:pt x="86658" y="1936377"/>
                    <a:pt x="91599" y="1946126"/>
                    <a:pt x="98611" y="1954306"/>
                  </a:cubicBezTo>
                  <a:cubicBezTo>
                    <a:pt x="109612" y="1967141"/>
                    <a:pt x="134470" y="1990165"/>
                    <a:pt x="134470" y="1990165"/>
                  </a:cubicBezTo>
                  <a:cubicBezTo>
                    <a:pt x="164352" y="1987177"/>
                    <a:pt x="194435" y="1985767"/>
                    <a:pt x="224117" y="1981200"/>
                  </a:cubicBezTo>
                  <a:cubicBezTo>
                    <a:pt x="253208" y="1976724"/>
                    <a:pt x="257382" y="1964135"/>
                    <a:pt x="286870" y="1954306"/>
                  </a:cubicBezTo>
                  <a:cubicBezTo>
                    <a:pt x="301325" y="1949488"/>
                    <a:pt x="316912" y="1949036"/>
                    <a:pt x="331694" y="1945341"/>
                  </a:cubicBezTo>
                  <a:cubicBezTo>
                    <a:pt x="340861" y="1943049"/>
                    <a:pt x="349363" y="1938427"/>
                    <a:pt x="358588" y="1936377"/>
                  </a:cubicBezTo>
                  <a:cubicBezTo>
                    <a:pt x="409383" y="1925089"/>
                    <a:pt x="429805" y="1927495"/>
                    <a:pt x="484094" y="1918447"/>
                  </a:cubicBezTo>
                  <a:cubicBezTo>
                    <a:pt x="605734" y="1898174"/>
                    <a:pt x="535316" y="1900518"/>
                    <a:pt x="609600" y="190051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4824" y="4210075"/>
              <a:ext cx="430306" cy="2438400"/>
            </a:xfrm>
            <a:custGeom>
              <a:avLst/>
              <a:gdLst>
                <a:gd name="connsiteX0" fmla="*/ 430306 w 430306"/>
                <a:gd name="connsiteY0" fmla="*/ 0 h 2438400"/>
                <a:gd name="connsiteX1" fmla="*/ 412376 w 430306"/>
                <a:gd name="connsiteY1" fmla="*/ 89647 h 2438400"/>
                <a:gd name="connsiteX2" fmla="*/ 394447 w 430306"/>
                <a:gd name="connsiteY2" fmla="*/ 143435 h 2438400"/>
                <a:gd name="connsiteX3" fmla="*/ 367553 w 430306"/>
                <a:gd name="connsiteY3" fmla="*/ 268941 h 2438400"/>
                <a:gd name="connsiteX4" fmla="*/ 349624 w 430306"/>
                <a:gd name="connsiteY4" fmla="*/ 457200 h 2438400"/>
                <a:gd name="connsiteX5" fmla="*/ 340659 w 430306"/>
                <a:gd name="connsiteY5" fmla="*/ 573741 h 2438400"/>
                <a:gd name="connsiteX6" fmla="*/ 331694 w 430306"/>
                <a:gd name="connsiteY6" fmla="*/ 618565 h 2438400"/>
                <a:gd name="connsiteX7" fmla="*/ 322729 w 430306"/>
                <a:gd name="connsiteY7" fmla="*/ 708212 h 2438400"/>
                <a:gd name="connsiteX8" fmla="*/ 304800 w 430306"/>
                <a:gd name="connsiteY8" fmla="*/ 833718 h 2438400"/>
                <a:gd name="connsiteX9" fmla="*/ 286871 w 430306"/>
                <a:gd name="connsiteY9" fmla="*/ 1066800 h 2438400"/>
                <a:gd name="connsiteX10" fmla="*/ 277906 w 430306"/>
                <a:gd name="connsiteY10" fmla="*/ 1183341 h 2438400"/>
                <a:gd name="connsiteX11" fmla="*/ 286871 w 430306"/>
                <a:gd name="connsiteY11" fmla="*/ 1927412 h 2438400"/>
                <a:gd name="connsiteX12" fmla="*/ 295835 w 430306"/>
                <a:gd name="connsiteY12" fmla="*/ 1963271 h 2438400"/>
                <a:gd name="connsiteX13" fmla="*/ 313765 w 430306"/>
                <a:gd name="connsiteY13" fmla="*/ 2052918 h 2438400"/>
                <a:gd name="connsiteX14" fmla="*/ 259976 w 430306"/>
                <a:gd name="connsiteY14" fmla="*/ 2124635 h 2438400"/>
                <a:gd name="connsiteX15" fmla="*/ 188259 w 430306"/>
                <a:gd name="connsiteY15" fmla="*/ 2196353 h 2438400"/>
                <a:gd name="connsiteX16" fmla="*/ 170329 w 430306"/>
                <a:gd name="connsiteY16" fmla="*/ 2214283 h 2438400"/>
                <a:gd name="connsiteX17" fmla="*/ 143435 w 430306"/>
                <a:gd name="connsiteY17" fmla="*/ 2232212 h 2438400"/>
                <a:gd name="connsiteX18" fmla="*/ 134471 w 430306"/>
                <a:gd name="connsiteY18" fmla="*/ 2259106 h 2438400"/>
                <a:gd name="connsiteX19" fmla="*/ 98612 w 430306"/>
                <a:gd name="connsiteY19" fmla="*/ 2294965 h 2438400"/>
                <a:gd name="connsiteX20" fmla="*/ 80682 w 430306"/>
                <a:gd name="connsiteY20" fmla="*/ 2321859 h 2438400"/>
                <a:gd name="connsiteX21" fmla="*/ 44824 w 430306"/>
                <a:gd name="connsiteY21" fmla="*/ 2393577 h 2438400"/>
                <a:gd name="connsiteX22" fmla="*/ 35859 w 430306"/>
                <a:gd name="connsiteY22" fmla="*/ 2420471 h 2438400"/>
                <a:gd name="connsiteX23" fmla="*/ 8965 w 430306"/>
                <a:gd name="connsiteY23" fmla="*/ 2429435 h 2438400"/>
                <a:gd name="connsiteX24" fmla="*/ 0 w 430306"/>
                <a:gd name="connsiteY24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0306" h="2438400">
                  <a:moveTo>
                    <a:pt x="430306" y="0"/>
                  </a:moveTo>
                  <a:cubicBezTo>
                    <a:pt x="424329" y="29882"/>
                    <a:pt x="422013" y="60737"/>
                    <a:pt x="412376" y="89647"/>
                  </a:cubicBezTo>
                  <a:cubicBezTo>
                    <a:pt x="406400" y="107576"/>
                    <a:pt x="399031" y="125100"/>
                    <a:pt x="394447" y="143435"/>
                  </a:cubicBezTo>
                  <a:cubicBezTo>
                    <a:pt x="380933" y="197492"/>
                    <a:pt x="374061" y="216882"/>
                    <a:pt x="367553" y="268941"/>
                  </a:cubicBezTo>
                  <a:cubicBezTo>
                    <a:pt x="364083" y="296702"/>
                    <a:pt x="351658" y="432792"/>
                    <a:pt x="349624" y="457200"/>
                  </a:cubicBezTo>
                  <a:cubicBezTo>
                    <a:pt x="346388" y="496027"/>
                    <a:pt x="344962" y="535018"/>
                    <a:pt x="340659" y="573741"/>
                  </a:cubicBezTo>
                  <a:cubicBezTo>
                    <a:pt x="338976" y="588885"/>
                    <a:pt x="333708" y="603461"/>
                    <a:pt x="331694" y="618565"/>
                  </a:cubicBezTo>
                  <a:cubicBezTo>
                    <a:pt x="327725" y="648333"/>
                    <a:pt x="326454" y="678413"/>
                    <a:pt x="322729" y="708212"/>
                  </a:cubicBezTo>
                  <a:cubicBezTo>
                    <a:pt x="301036" y="881757"/>
                    <a:pt x="327641" y="616730"/>
                    <a:pt x="304800" y="833718"/>
                  </a:cubicBezTo>
                  <a:cubicBezTo>
                    <a:pt x="294288" y="933581"/>
                    <a:pt x="294600" y="958585"/>
                    <a:pt x="286871" y="1066800"/>
                  </a:cubicBezTo>
                  <a:cubicBezTo>
                    <a:pt x="284095" y="1105663"/>
                    <a:pt x="280894" y="1144494"/>
                    <a:pt x="277906" y="1183341"/>
                  </a:cubicBezTo>
                  <a:cubicBezTo>
                    <a:pt x="280894" y="1431365"/>
                    <a:pt x="281171" y="1679436"/>
                    <a:pt x="286871" y="1927412"/>
                  </a:cubicBezTo>
                  <a:cubicBezTo>
                    <a:pt x="287154" y="1939730"/>
                    <a:pt x="293631" y="1951149"/>
                    <a:pt x="295835" y="1963271"/>
                  </a:cubicBezTo>
                  <a:cubicBezTo>
                    <a:pt x="312315" y="2053914"/>
                    <a:pt x="295355" y="1997689"/>
                    <a:pt x="313765" y="2052918"/>
                  </a:cubicBezTo>
                  <a:cubicBezTo>
                    <a:pt x="298118" y="2099858"/>
                    <a:pt x="311483" y="2073128"/>
                    <a:pt x="259976" y="2124635"/>
                  </a:cubicBezTo>
                  <a:lnTo>
                    <a:pt x="188259" y="2196353"/>
                  </a:lnTo>
                  <a:cubicBezTo>
                    <a:pt x="182282" y="2202330"/>
                    <a:pt x="177362" y="2209595"/>
                    <a:pt x="170329" y="2214283"/>
                  </a:cubicBezTo>
                  <a:lnTo>
                    <a:pt x="143435" y="2232212"/>
                  </a:lnTo>
                  <a:cubicBezTo>
                    <a:pt x="140447" y="2241177"/>
                    <a:pt x="139963" y="2251417"/>
                    <a:pt x="134471" y="2259106"/>
                  </a:cubicBezTo>
                  <a:cubicBezTo>
                    <a:pt x="124646" y="2272861"/>
                    <a:pt x="107989" y="2280900"/>
                    <a:pt x="98612" y="2294965"/>
                  </a:cubicBezTo>
                  <a:lnTo>
                    <a:pt x="80682" y="2321859"/>
                  </a:lnTo>
                  <a:cubicBezTo>
                    <a:pt x="60080" y="2383665"/>
                    <a:pt x="76116" y="2362283"/>
                    <a:pt x="44824" y="2393577"/>
                  </a:cubicBezTo>
                  <a:cubicBezTo>
                    <a:pt x="41836" y="2402542"/>
                    <a:pt x="42541" y="2413789"/>
                    <a:pt x="35859" y="2420471"/>
                  </a:cubicBezTo>
                  <a:cubicBezTo>
                    <a:pt x="29177" y="2427153"/>
                    <a:pt x="17417" y="2425209"/>
                    <a:pt x="8965" y="2429435"/>
                  </a:cubicBezTo>
                  <a:cubicBezTo>
                    <a:pt x="5185" y="2431325"/>
                    <a:pt x="2988" y="2435412"/>
                    <a:pt x="0" y="24384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186142" y="3286710"/>
              <a:ext cx="44823" cy="107577"/>
            </a:xfrm>
            <a:custGeom>
              <a:avLst/>
              <a:gdLst>
                <a:gd name="connsiteX0" fmla="*/ 0 w 44823"/>
                <a:gd name="connsiteY0" fmla="*/ 107577 h 107577"/>
                <a:gd name="connsiteX1" fmla="*/ 44823 w 44823"/>
                <a:gd name="connsiteY1" fmla="*/ 8965 h 107577"/>
                <a:gd name="connsiteX2" fmla="*/ 44823 w 44823"/>
                <a:gd name="connsiteY2" fmla="*/ 0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23" h="107577">
                  <a:moveTo>
                    <a:pt x="0" y="107577"/>
                  </a:moveTo>
                  <a:cubicBezTo>
                    <a:pt x="15007" y="82564"/>
                    <a:pt x="44823" y="40218"/>
                    <a:pt x="44823" y="8965"/>
                  </a:cubicBezTo>
                  <a:lnTo>
                    <a:pt x="44823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58612" y="3358428"/>
              <a:ext cx="161365" cy="242047"/>
            </a:xfrm>
            <a:custGeom>
              <a:avLst/>
              <a:gdLst>
                <a:gd name="connsiteX0" fmla="*/ 161365 w 161365"/>
                <a:gd name="connsiteY0" fmla="*/ 242047 h 242047"/>
                <a:gd name="connsiteX1" fmla="*/ 134471 w 161365"/>
                <a:gd name="connsiteY1" fmla="*/ 197224 h 242047"/>
                <a:gd name="connsiteX2" fmla="*/ 125506 w 161365"/>
                <a:gd name="connsiteY2" fmla="*/ 170330 h 242047"/>
                <a:gd name="connsiteX3" fmla="*/ 107577 w 161365"/>
                <a:gd name="connsiteY3" fmla="*/ 143435 h 242047"/>
                <a:gd name="connsiteX4" fmla="*/ 98612 w 161365"/>
                <a:gd name="connsiteY4" fmla="*/ 116541 h 242047"/>
                <a:gd name="connsiteX5" fmla="*/ 80683 w 161365"/>
                <a:gd name="connsiteY5" fmla="*/ 89647 h 242047"/>
                <a:gd name="connsiteX6" fmla="*/ 44824 w 161365"/>
                <a:gd name="connsiteY6" fmla="*/ 53788 h 242047"/>
                <a:gd name="connsiteX7" fmla="*/ 35859 w 161365"/>
                <a:gd name="connsiteY7" fmla="*/ 26894 h 242047"/>
                <a:gd name="connsiteX8" fmla="*/ 8965 w 161365"/>
                <a:gd name="connsiteY8" fmla="*/ 8965 h 242047"/>
                <a:gd name="connsiteX9" fmla="*/ 0 w 161365"/>
                <a:gd name="connsiteY9" fmla="*/ 0 h 24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365" h="242047">
                  <a:moveTo>
                    <a:pt x="161365" y="242047"/>
                  </a:moveTo>
                  <a:cubicBezTo>
                    <a:pt x="152400" y="227106"/>
                    <a:pt x="142263" y="212809"/>
                    <a:pt x="134471" y="197224"/>
                  </a:cubicBezTo>
                  <a:cubicBezTo>
                    <a:pt x="130245" y="188772"/>
                    <a:pt x="129732" y="178782"/>
                    <a:pt x="125506" y="170330"/>
                  </a:cubicBezTo>
                  <a:cubicBezTo>
                    <a:pt x="120688" y="160693"/>
                    <a:pt x="112395" y="153072"/>
                    <a:pt x="107577" y="143435"/>
                  </a:cubicBezTo>
                  <a:cubicBezTo>
                    <a:pt x="103351" y="134983"/>
                    <a:pt x="102838" y="124993"/>
                    <a:pt x="98612" y="116541"/>
                  </a:cubicBezTo>
                  <a:cubicBezTo>
                    <a:pt x="93794" y="106904"/>
                    <a:pt x="87695" y="97827"/>
                    <a:pt x="80683" y="89647"/>
                  </a:cubicBezTo>
                  <a:cubicBezTo>
                    <a:pt x="69682" y="76812"/>
                    <a:pt x="44824" y="53788"/>
                    <a:pt x="44824" y="53788"/>
                  </a:cubicBezTo>
                  <a:cubicBezTo>
                    <a:pt x="41836" y="44823"/>
                    <a:pt x="41762" y="34273"/>
                    <a:pt x="35859" y="26894"/>
                  </a:cubicBezTo>
                  <a:cubicBezTo>
                    <a:pt x="29128" y="18481"/>
                    <a:pt x="17584" y="15429"/>
                    <a:pt x="8965" y="8965"/>
                  </a:cubicBezTo>
                  <a:cubicBezTo>
                    <a:pt x="5584" y="6429"/>
                    <a:pt x="2988" y="2988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181499">
              <a:off x="1108278" y="3171583"/>
              <a:ext cx="300775" cy="112568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Terminator 68"/>
            <p:cNvSpPr/>
            <p:nvPr/>
          </p:nvSpPr>
          <p:spPr>
            <a:xfrm rot="19719383">
              <a:off x="425318" y="3301352"/>
              <a:ext cx="300775" cy="112568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2" descr="http://icons.iconarchive.com/icons/dapino/medical/64/heart-beat-no-sh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811" y="3966721"/>
              <a:ext cx="431613" cy="43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Cloud Callout 70"/>
          <p:cNvSpPr/>
          <p:nvPr/>
        </p:nvSpPr>
        <p:spPr>
          <a:xfrm>
            <a:off x="1777653" y="3702391"/>
            <a:ext cx="1989495" cy="899861"/>
          </a:xfrm>
          <a:prstGeom prst="cloudCallout">
            <a:avLst>
              <a:gd name="adj1" fmla="val -61837"/>
              <a:gd name="adj2" fmla="val 191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Sensing environment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2" name="Oval Callout 71"/>
          <p:cNvSpPr/>
          <p:nvPr/>
        </p:nvSpPr>
        <p:spPr>
          <a:xfrm>
            <a:off x="1586197" y="2966194"/>
            <a:ext cx="1796605" cy="622148"/>
          </a:xfrm>
          <a:prstGeom prst="wedgeEllipseCallout">
            <a:avLst>
              <a:gd name="adj1" fmla="val -48905"/>
              <a:gd name="adj2" fmla="val 53646"/>
            </a:avLst>
          </a:prstGeom>
          <a:noFill/>
          <a:ln>
            <a:solidFill>
              <a:srgbClr val="A2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A2F2FA"/>
                </a:solidFill>
              </a:rPr>
              <a:t>Transmitting data</a:t>
            </a:r>
            <a:endParaRPr lang="en-US" dirty="0">
              <a:solidFill>
                <a:srgbClr val="A2F2FA"/>
              </a:solidFill>
            </a:endParaRPr>
          </a:p>
        </p:txBody>
      </p:sp>
      <p:pic>
        <p:nvPicPr>
          <p:cNvPr id="101" name="Picture 8" descr="Network 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7" y="3411268"/>
            <a:ext cx="6172199" cy="35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4" descr="Communication wlm gree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03" y="3764052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Communication wlm gree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77" y="3095440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4" descr="Communication wlm gree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77" y="395442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Communication wlm gree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77" y="540335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39" y="3665811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01" y="492068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16" y="476140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8076" y="4082482"/>
            <a:ext cx="381000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37" y="5036671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7" descr="C:\Users\Kien\Pictures\Th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5133912" y="5422491"/>
            <a:ext cx="301087" cy="8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4" descr="Communication wlm gree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77" y="4366597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4" descr="Communication wlm gree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76" y="582132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4" descr="Communication wlm gree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76" y="509855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Network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7" y="3411268"/>
            <a:ext cx="6172199" cy="35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1296" y="952135"/>
            <a:ext cx="8373811" cy="186035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There </a:t>
            </a:r>
            <a:r>
              <a:rPr lang="en-US" sz="2800" dirty="0" smtClean="0">
                <a:latin typeface="+mn-lt"/>
              </a:rPr>
              <a:t>will be 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28 billions “things” </a:t>
            </a:r>
            <a:r>
              <a:rPr lang="en-US" sz="2800" dirty="0" smtClean="0">
                <a:latin typeface="+mn-lt"/>
              </a:rPr>
              <a:t>by 2020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Merging physical and online worlds opening up a host of new opportunities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03" y="3764052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77" y="3095440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77" y="395442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77" y="540335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39" y="3665811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01" y="492068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56" y="431108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02" y="5121487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2928" y="4107955"/>
            <a:ext cx="381000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7113531" y="4498393"/>
            <a:ext cx="286891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16" y="476140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76" y="492068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64" y="3732737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01" y="385388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8076" y="4082482"/>
            <a:ext cx="381000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3476099" y="4570903"/>
            <a:ext cx="359341" cy="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37" y="5036671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86" y="5755894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85" y="464712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25" y="5809949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7476" y="5295134"/>
            <a:ext cx="381000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5133912" y="5422491"/>
            <a:ext cx="301087" cy="8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01" y="568268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89" y="4995751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78" y="5090509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Kien\Pictures\Th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7477" y="4647122"/>
            <a:ext cx="381000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5802367" y="3843454"/>
            <a:ext cx="286891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77" y="4366597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76" y="582132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ommunication wlm g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676" y="5098554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C:\Users\Kien\Pictures\Th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497" flipH="1">
            <a:off x="7852063" y="5496552"/>
            <a:ext cx="301087" cy="8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Kien\Pictures\Th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02" y="5758882"/>
            <a:ext cx="409575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329297" y="2543657"/>
            <a:ext cx="1445199" cy="1136440"/>
            <a:chOff x="7404100" y="2616200"/>
            <a:chExt cx="1587500" cy="1019048"/>
          </a:xfrm>
        </p:grpSpPr>
        <p:sp>
          <p:nvSpPr>
            <p:cNvPr id="5" name="TextBox 4"/>
            <p:cNvSpPr txBox="1"/>
            <p:nvPr/>
          </p:nvSpPr>
          <p:spPr>
            <a:xfrm>
              <a:off x="7598186" y="2796832"/>
              <a:ext cx="1302710" cy="74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>
                  <a:solidFill>
                    <a:srgbClr val="2DFF1C"/>
                  </a:solidFill>
                </a:rPr>
                <a:t>“Things” are good helpers</a:t>
              </a:r>
              <a:endParaRPr lang="en-US" sz="1600" dirty="0">
                <a:solidFill>
                  <a:srgbClr val="2DFF1C"/>
                </a:solidFill>
              </a:endParaRPr>
            </a:p>
          </p:txBody>
        </p:sp>
        <p:sp>
          <p:nvSpPr>
            <p:cNvPr id="19" name="Cloud Callout 18"/>
            <p:cNvSpPr/>
            <p:nvPr/>
          </p:nvSpPr>
          <p:spPr>
            <a:xfrm>
              <a:off x="7404100" y="2616200"/>
              <a:ext cx="1587500" cy="1019048"/>
            </a:xfrm>
            <a:prstGeom prst="cloudCallout">
              <a:avLst>
                <a:gd name="adj1" fmla="val -42273"/>
                <a:gd name="adj2" fmla="val 68567"/>
              </a:avLst>
            </a:prstGeom>
            <a:noFill/>
            <a:ln w="12700">
              <a:solidFill>
                <a:srgbClr val="2DF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44039" y="-53857"/>
            <a:ext cx="7212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Internet of Things (</a:t>
            </a:r>
            <a:r>
              <a:rPr lang="en-US" sz="5400" b="0" cap="none" spc="0" dirty="0" err="1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IoT</a:t>
            </a:r>
            <a:r>
              <a:rPr lang="en-US" sz="5400" b="0" cap="none" spc="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en-US" sz="5400" b="0" cap="none" spc="0" dirty="0">
              <a:ln w="0"/>
              <a:solidFill>
                <a:srgbClr val="CFAFE7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25318" y="3171583"/>
            <a:ext cx="1495930" cy="3476892"/>
            <a:chOff x="425318" y="3171583"/>
            <a:chExt cx="1495930" cy="3476892"/>
          </a:xfrm>
        </p:grpSpPr>
        <p:sp>
          <p:nvSpPr>
            <p:cNvPr id="60" name="Oval 59"/>
            <p:cNvSpPr/>
            <p:nvPr/>
          </p:nvSpPr>
          <p:spPr>
            <a:xfrm>
              <a:off x="504824" y="3368503"/>
              <a:ext cx="990600" cy="8150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20628650">
              <a:off x="1042791" y="3487344"/>
              <a:ext cx="202012" cy="3694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20628650">
              <a:off x="1058729" y="3599737"/>
              <a:ext cx="178625" cy="1724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311648" y="4120428"/>
              <a:ext cx="609600" cy="1990165"/>
            </a:xfrm>
            <a:custGeom>
              <a:avLst/>
              <a:gdLst>
                <a:gd name="connsiteX0" fmla="*/ 0 w 609600"/>
                <a:gd name="connsiteY0" fmla="*/ 0 h 1990165"/>
                <a:gd name="connsiteX1" fmla="*/ 35858 w 609600"/>
                <a:gd name="connsiteY1" fmla="*/ 98612 h 1990165"/>
                <a:gd name="connsiteX2" fmla="*/ 53788 w 609600"/>
                <a:gd name="connsiteY2" fmla="*/ 125506 h 1990165"/>
                <a:gd name="connsiteX3" fmla="*/ 62752 w 609600"/>
                <a:gd name="connsiteY3" fmla="*/ 161365 h 1990165"/>
                <a:gd name="connsiteX4" fmla="*/ 71717 w 609600"/>
                <a:gd name="connsiteY4" fmla="*/ 188259 h 1990165"/>
                <a:gd name="connsiteX5" fmla="*/ 80682 w 609600"/>
                <a:gd name="connsiteY5" fmla="*/ 233082 h 1990165"/>
                <a:gd name="connsiteX6" fmla="*/ 98611 w 609600"/>
                <a:gd name="connsiteY6" fmla="*/ 286871 h 1990165"/>
                <a:gd name="connsiteX7" fmla="*/ 116541 w 609600"/>
                <a:gd name="connsiteY7" fmla="*/ 385482 h 1990165"/>
                <a:gd name="connsiteX8" fmla="*/ 107576 w 609600"/>
                <a:gd name="connsiteY8" fmla="*/ 1102659 h 1990165"/>
                <a:gd name="connsiteX9" fmla="*/ 98611 w 609600"/>
                <a:gd name="connsiteY9" fmla="*/ 1165412 h 1990165"/>
                <a:gd name="connsiteX10" fmla="*/ 80682 w 609600"/>
                <a:gd name="connsiteY10" fmla="*/ 1246094 h 1990165"/>
                <a:gd name="connsiteX11" fmla="*/ 71717 w 609600"/>
                <a:gd name="connsiteY11" fmla="*/ 1317812 h 1990165"/>
                <a:gd name="connsiteX12" fmla="*/ 62752 w 609600"/>
                <a:gd name="connsiteY12" fmla="*/ 1353671 h 1990165"/>
                <a:gd name="connsiteX13" fmla="*/ 53788 w 609600"/>
                <a:gd name="connsiteY13" fmla="*/ 1425388 h 1990165"/>
                <a:gd name="connsiteX14" fmla="*/ 35858 w 609600"/>
                <a:gd name="connsiteY14" fmla="*/ 1541930 h 1990165"/>
                <a:gd name="connsiteX15" fmla="*/ 44823 w 609600"/>
                <a:gd name="connsiteY15" fmla="*/ 1810871 h 1990165"/>
                <a:gd name="connsiteX16" fmla="*/ 53788 w 609600"/>
                <a:gd name="connsiteY16" fmla="*/ 1837765 h 1990165"/>
                <a:gd name="connsiteX17" fmla="*/ 80682 w 609600"/>
                <a:gd name="connsiteY17" fmla="*/ 1927412 h 1990165"/>
                <a:gd name="connsiteX18" fmla="*/ 98611 w 609600"/>
                <a:gd name="connsiteY18" fmla="*/ 1954306 h 1990165"/>
                <a:gd name="connsiteX19" fmla="*/ 134470 w 609600"/>
                <a:gd name="connsiteY19" fmla="*/ 1990165 h 1990165"/>
                <a:gd name="connsiteX20" fmla="*/ 224117 w 609600"/>
                <a:gd name="connsiteY20" fmla="*/ 1981200 h 1990165"/>
                <a:gd name="connsiteX21" fmla="*/ 286870 w 609600"/>
                <a:gd name="connsiteY21" fmla="*/ 1954306 h 1990165"/>
                <a:gd name="connsiteX22" fmla="*/ 331694 w 609600"/>
                <a:gd name="connsiteY22" fmla="*/ 1945341 h 1990165"/>
                <a:gd name="connsiteX23" fmla="*/ 358588 w 609600"/>
                <a:gd name="connsiteY23" fmla="*/ 1936377 h 1990165"/>
                <a:gd name="connsiteX24" fmla="*/ 484094 w 609600"/>
                <a:gd name="connsiteY24" fmla="*/ 1918447 h 1990165"/>
                <a:gd name="connsiteX25" fmla="*/ 609600 w 609600"/>
                <a:gd name="connsiteY25" fmla="*/ 1900518 h 199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600" h="1990165">
                  <a:moveTo>
                    <a:pt x="0" y="0"/>
                  </a:moveTo>
                  <a:cubicBezTo>
                    <a:pt x="8366" y="25100"/>
                    <a:pt x="23386" y="73667"/>
                    <a:pt x="35858" y="98612"/>
                  </a:cubicBezTo>
                  <a:cubicBezTo>
                    <a:pt x="40676" y="108249"/>
                    <a:pt x="47811" y="116541"/>
                    <a:pt x="53788" y="125506"/>
                  </a:cubicBezTo>
                  <a:cubicBezTo>
                    <a:pt x="56776" y="137459"/>
                    <a:pt x="59367" y="149518"/>
                    <a:pt x="62752" y="161365"/>
                  </a:cubicBezTo>
                  <a:cubicBezTo>
                    <a:pt x="65348" y="170451"/>
                    <a:pt x="69425" y="179092"/>
                    <a:pt x="71717" y="188259"/>
                  </a:cubicBezTo>
                  <a:cubicBezTo>
                    <a:pt x="75413" y="203041"/>
                    <a:pt x="76673" y="218382"/>
                    <a:pt x="80682" y="233082"/>
                  </a:cubicBezTo>
                  <a:cubicBezTo>
                    <a:pt x="85655" y="251316"/>
                    <a:pt x="94904" y="268339"/>
                    <a:pt x="98611" y="286871"/>
                  </a:cubicBezTo>
                  <a:cubicBezTo>
                    <a:pt x="111141" y="349518"/>
                    <a:pt x="105071" y="316664"/>
                    <a:pt x="116541" y="385482"/>
                  </a:cubicBezTo>
                  <a:cubicBezTo>
                    <a:pt x="113553" y="624541"/>
                    <a:pt x="113071" y="863644"/>
                    <a:pt x="107576" y="1102659"/>
                  </a:cubicBezTo>
                  <a:cubicBezTo>
                    <a:pt x="107090" y="1123783"/>
                    <a:pt x="101824" y="1144528"/>
                    <a:pt x="98611" y="1165412"/>
                  </a:cubicBezTo>
                  <a:cubicBezTo>
                    <a:pt x="89595" y="1224017"/>
                    <a:pt x="94615" y="1204298"/>
                    <a:pt x="80682" y="1246094"/>
                  </a:cubicBezTo>
                  <a:cubicBezTo>
                    <a:pt x="77694" y="1270000"/>
                    <a:pt x="75678" y="1294048"/>
                    <a:pt x="71717" y="1317812"/>
                  </a:cubicBezTo>
                  <a:cubicBezTo>
                    <a:pt x="69691" y="1329965"/>
                    <a:pt x="64778" y="1341518"/>
                    <a:pt x="62752" y="1353671"/>
                  </a:cubicBezTo>
                  <a:cubicBezTo>
                    <a:pt x="58791" y="1377435"/>
                    <a:pt x="56972" y="1401508"/>
                    <a:pt x="53788" y="1425388"/>
                  </a:cubicBezTo>
                  <a:cubicBezTo>
                    <a:pt x="46100" y="1483051"/>
                    <a:pt x="44987" y="1487156"/>
                    <a:pt x="35858" y="1541930"/>
                  </a:cubicBezTo>
                  <a:cubicBezTo>
                    <a:pt x="38846" y="1631577"/>
                    <a:pt x="39397" y="1721338"/>
                    <a:pt x="44823" y="1810871"/>
                  </a:cubicBezTo>
                  <a:cubicBezTo>
                    <a:pt x="45395" y="1820303"/>
                    <a:pt x="51192" y="1828679"/>
                    <a:pt x="53788" y="1837765"/>
                  </a:cubicBezTo>
                  <a:cubicBezTo>
                    <a:pt x="60053" y="1859694"/>
                    <a:pt x="70026" y="1911427"/>
                    <a:pt x="80682" y="1927412"/>
                  </a:cubicBezTo>
                  <a:cubicBezTo>
                    <a:pt x="86658" y="1936377"/>
                    <a:pt x="91599" y="1946126"/>
                    <a:pt x="98611" y="1954306"/>
                  </a:cubicBezTo>
                  <a:cubicBezTo>
                    <a:pt x="109612" y="1967141"/>
                    <a:pt x="134470" y="1990165"/>
                    <a:pt x="134470" y="1990165"/>
                  </a:cubicBezTo>
                  <a:cubicBezTo>
                    <a:pt x="164352" y="1987177"/>
                    <a:pt x="194435" y="1985767"/>
                    <a:pt x="224117" y="1981200"/>
                  </a:cubicBezTo>
                  <a:cubicBezTo>
                    <a:pt x="253208" y="1976724"/>
                    <a:pt x="257382" y="1964135"/>
                    <a:pt x="286870" y="1954306"/>
                  </a:cubicBezTo>
                  <a:cubicBezTo>
                    <a:pt x="301325" y="1949488"/>
                    <a:pt x="316912" y="1949036"/>
                    <a:pt x="331694" y="1945341"/>
                  </a:cubicBezTo>
                  <a:cubicBezTo>
                    <a:pt x="340861" y="1943049"/>
                    <a:pt x="349363" y="1938427"/>
                    <a:pt x="358588" y="1936377"/>
                  </a:cubicBezTo>
                  <a:cubicBezTo>
                    <a:pt x="409383" y="1925089"/>
                    <a:pt x="429805" y="1927495"/>
                    <a:pt x="484094" y="1918447"/>
                  </a:cubicBezTo>
                  <a:cubicBezTo>
                    <a:pt x="605734" y="1898174"/>
                    <a:pt x="535316" y="1900518"/>
                    <a:pt x="609600" y="190051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04824" y="4210075"/>
              <a:ext cx="430306" cy="2438400"/>
            </a:xfrm>
            <a:custGeom>
              <a:avLst/>
              <a:gdLst>
                <a:gd name="connsiteX0" fmla="*/ 430306 w 430306"/>
                <a:gd name="connsiteY0" fmla="*/ 0 h 2438400"/>
                <a:gd name="connsiteX1" fmla="*/ 412376 w 430306"/>
                <a:gd name="connsiteY1" fmla="*/ 89647 h 2438400"/>
                <a:gd name="connsiteX2" fmla="*/ 394447 w 430306"/>
                <a:gd name="connsiteY2" fmla="*/ 143435 h 2438400"/>
                <a:gd name="connsiteX3" fmla="*/ 367553 w 430306"/>
                <a:gd name="connsiteY3" fmla="*/ 268941 h 2438400"/>
                <a:gd name="connsiteX4" fmla="*/ 349624 w 430306"/>
                <a:gd name="connsiteY4" fmla="*/ 457200 h 2438400"/>
                <a:gd name="connsiteX5" fmla="*/ 340659 w 430306"/>
                <a:gd name="connsiteY5" fmla="*/ 573741 h 2438400"/>
                <a:gd name="connsiteX6" fmla="*/ 331694 w 430306"/>
                <a:gd name="connsiteY6" fmla="*/ 618565 h 2438400"/>
                <a:gd name="connsiteX7" fmla="*/ 322729 w 430306"/>
                <a:gd name="connsiteY7" fmla="*/ 708212 h 2438400"/>
                <a:gd name="connsiteX8" fmla="*/ 304800 w 430306"/>
                <a:gd name="connsiteY8" fmla="*/ 833718 h 2438400"/>
                <a:gd name="connsiteX9" fmla="*/ 286871 w 430306"/>
                <a:gd name="connsiteY9" fmla="*/ 1066800 h 2438400"/>
                <a:gd name="connsiteX10" fmla="*/ 277906 w 430306"/>
                <a:gd name="connsiteY10" fmla="*/ 1183341 h 2438400"/>
                <a:gd name="connsiteX11" fmla="*/ 286871 w 430306"/>
                <a:gd name="connsiteY11" fmla="*/ 1927412 h 2438400"/>
                <a:gd name="connsiteX12" fmla="*/ 295835 w 430306"/>
                <a:gd name="connsiteY12" fmla="*/ 1963271 h 2438400"/>
                <a:gd name="connsiteX13" fmla="*/ 313765 w 430306"/>
                <a:gd name="connsiteY13" fmla="*/ 2052918 h 2438400"/>
                <a:gd name="connsiteX14" fmla="*/ 259976 w 430306"/>
                <a:gd name="connsiteY14" fmla="*/ 2124635 h 2438400"/>
                <a:gd name="connsiteX15" fmla="*/ 188259 w 430306"/>
                <a:gd name="connsiteY15" fmla="*/ 2196353 h 2438400"/>
                <a:gd name="connsiteX16" fmla="*/ 170329 w 430306"/>
                <a:gd name="connsiteY16" fmla="*/ 2214283 h 2438400"/>
                <a:gd name="connsiteX17" fmla="*/ 143435 w 430306"/>
                <a:gd name="connsiteY17" fmla="*/ 2232212 h 2438400"/>
                <a:gd name="connsiteX18" fmla="*/ 134471 w 430306"/>
                <a:gd name="connsiteY18" fmla="*/ 2259106 h 2438400"/>
                <a:gd name="connsiteX19" fmla="*/ 98612 w 430306"/>
                <a:gd name="connsiteY19" fmla="*/ 2294965 h 2438400"/>
                <a:gd name="connsiteX20" fmla="*/ 80682 w 430306"/>
                <a:gd name="connsiteY20" fmla="*/ 2321859 h 2438400"/>
                <a:gd name="connsiteX21" fmla="*/ 44824 w 430306"/>
                <a:gd name="connsiteY21" fmla="*/ 2393577 h 2438400"/>
                <a:gd name="connsiteX22" fmla="*/ 35859 w 430306"/>
                <a:gd name="connsiteY22" fmla="*/ 2420471 h 2438400"/>
                <a:gd name="connsiteX23" fmla="*/ 8965 w 430306"/>
                <a:gd name="connsiteY23" fmla="*/ 2429435 h 2438400"/>
                <a:gd name="connsiteX24" fmla="*/ 0 w 430306"/>
                <a:gd name="connsiteY24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0306" h="2438400">
                  <a:moveTo>
                    <a:pt x="430306" y="0"/>
                  </a:moveTo>
                  <a:cubicBezTo>
                    <a:pt x="424329" y="29882"/>
                    <a:pt x="422013" y="60737"/>
                    <a:pt x="412376" y="89647"/>
                  </a:cubicBezTo>
                  <a:cubicBezTo>
                    <a:pt x="406400" y="107576"/>
                    <a:pt x="399031" y="125100"/>
                    <a:pt x="394447" y="143435"/>
                  </a:cubicBezTo>
                  <a:cubicBezTo>
                    <a:pt x="380933" y="197492"/>
                    <a:pt x="374061" y="216882"/>
                    <a:pt x="367553" y="268941"/>
                  </a:cubicBezTo>
                  <a:cubicBezTo>
                    <a:pt x="364083" y="296702"/>
                    <a:pt x="351658" y="432792"/>
                    <a:pt x="349624" y="457200"/>
                  </a:cubicBezTo>
                  <a:cubicBezTo>
                    <a:pt x="346388" y="496027"/>
                    <a:pt x="344962" y="535018"/>
                    <a:pt x="340659" y="573741"/>
                  </a:cubicBezTo>
                  <a:cubicBezTo>
                    <a:pt x="338976" y="588885"/>
                    <a:pt x="333708" y="603461"/>
                    <a:pt x="331694" y="618565"/>
                  </a:cubicBezTo>
                  <a:cubicBezTo>
                    <a:pt x="327725" y="648333"/>
                    <a:pt x="326454" y="678413"/>
                    <a:pt x="322729" y="708212"/>
                  </a:cubicBezTo>
                  <a:cubicBezTo>
                    <a:pt x="301036" y="881757"/>
                    <a:pt x="327641" y="616730"/>
                    <a:pt x="304800" y="833718"/>
                  </a:cubicBezTo>
                  <a:cubicBezTo>
                    <a:pt x="294288" y="933581"/>
                    <a:pt x="294600" y="958585"/>
                    <a:pt x="286871" y="1066800"/>
                  </a:cubicBezTo>
                  <a:cubicBezTo>
                    <a:pt x="284095" y="1105663"/>
                    <a:pt x="280894" y="1144494"/>
                    <a:pt x="277906" y="1183341"/>
                  </a:cubicBezTo>
                  <a:cubicBezTo>
                    <a:pt x="280894" y="1431365"/>
                    <a:pt x="281171" y="1679436"/>
                    <a:pt x="286871" y="1927412"/>
                  </a:cubicBezTo>
                  <a:cubicBezTo>
                    <a:pt x="287154" y="1939730"/>
                    <a:pt x="293631" y="1951149"/>
                    <a:pt x="295835" y="1963271"/>
                  </a:cubicBezTo>
                  <a:cubicBezTo>
                    <a:pt x="312315" y="2053914"/>
                    <a:pt x="295355" y="1997689"/>
                    <a:pt x="313765" y="2052918"/>
                  </a:cubicBezTo>
                  <a:cubicBezTo>
                    <a:pt x="298118" y="2099858"/>
                    <a:pt x="311483" y="2073128"/>
                    <a:pt x="259976" y="2124635"/>
                  </a:cubicBezTo>
                  <a:lnTo>
                    <a:pt x="188259" y="2196353"/>
                  </a:lnTo>
                  <a:cubicBezTo>
                    <a:pt x="182282" y="2202330"/>
                    <a:pt x="177362" y="2209595"/>
                    <a:pt x="170329" y="2214283"/>
                  </a:cubicBezTo>
                  <a:lnTo>
                    <a:pt x="143435" y="2232212"/>
                  </a:lnTo>
                  <a:cubicBezTo>
                    <a:pt x="140447" y="2241177"/>
                    <a:pt x="139963" y="2251417"/>
                    <a:pt x="134471" y="2259106"/>
                  </a:cubicBezTo>
                  <a:cubicBezTo>
                    <a:pt x="124646" y="2272861"/>
                    <a:pt x="107989" y="2280900"/>
                    <a:pt x="98612" y="2294965"/>
                  </a:cubicBezTo>
                  <a:lnTo>
                    <a:pt x="80682" y="2321859"/>
                  </a:lnTo>
                  <a:cubicBezTo>
                    <a:pt x="60080" y="2383665"/>
                    <a:pt x="76116" y="2362283"/>
                    <a:pt x="44824" y="2393577"/>
                  </a:cubicBezTo>
                  <a:cubicBezTo>
                    <a:pt x="41836" y="2402542"/>
                    <a:pt x="42541" y="2413789"/>
                    <a:pt x="35859" y="2420471"/>
                  </a:cubicBezTo>
                  <a:cubicBezTo>
                    <a:pt x="29177" y="2427153"/>
                    <a:pt x="17417" y="2425209"/>
                    <a:pt x="8965" y="2429435"/>
                  </a:cubicBezTo>
                  <a:cubicBezTo>
                    <a:pt x="5185" y="2431325"/>
                    <a:pt x="2988" y="2435412"/>
                    <a:pt x="0" y="24384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186142" y="3286710"/>
              <a:ext cx="44823" cy="107577"/>
            </a:xfrm>
            <a:custGeom>
              <a:avLst/>
              <a:gdLst>
                <a:gd name="connsiteX0" fmla="*/ 0 w 44823"/>
                <a:gd name="connsiteY0" fmla="*/ 107577 h 107577"/>
                <a:gd name="connsiteX1" fmla="*/ 44823 w 44823"/>
                <a:gd name="connsiteY1" fmla="*/ 8965 h 107577"/>
                <a:gd name="connsiteX2" fmla="*/ 44823 w 44823"/>
                <a:gd name="connsiteY2" fmla="*/ 0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23" h="107577">
                  <a:moveTo>
                    <a:pt x="0" y="107577"/>
                  </a:moveTo>
                  <a:cubicBezTo>
                    <a:pt x="15007" y="82564"/>
                    <a:pt x="44823" y="40218"/>
                    <a:pt x="44823" y="8965"/>
                  </a:cubicBezTo>
                  <a:lnTo>
                    <a:pt x="44823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8612" y="3358428"/>
              <a:ext cx="161365" cy="242047"/>
            </a:xfrm>
            <a:custGeom>
              <a:avLst/>
              <a:gdLst>
                <a:gd name="connsiteX0" fmla="*/ 161365 w 161365"/>
                <a:gd name="connsiteY0" fmla="*/ 242047 h 242047"/>
                <a:gd name="connsiteX1" fmla="*/ 134471 w 161365"/>
                <a:gd name="connsiteY1" fmla="*/ 197224 h 242047"/>
                <a:gd name="connsiteX2" fmla="*/ 125506 w 161365"/>
                <a:gd name="connsiteY2" fmla="*/ 170330 h 242047"/>
                <a:gd name="connsiteX3" fmla="*/ 107577 w 161365"/>
                <a:gd name="connsiteY3" fmla="*/ 143435 h 242047"/>
                <a:gd name="connsiteX4" fmla="*/ 98612 w 161365"/>
                <a:gd name="connsiteY4" fmla="*/ 116541 h 242047"/>
                <a:gd name="connsiteX5" fmla="*/ 80683 w 161365"/>
                <a:gd name="connsiteY5" fmla="*/ 89647 h 242047"/>
                <a:gd name="connsiteX6" fmla="*/ 44824 w 161365"/>
                <a:gd name="connsiteY6" fmla="*/ 53788 h 242047"/>
                <a:gd name="connsiteX7" fmla="*/ 35859 w 161365"/>
                <a:gd name="connsiteY7" fmla="*/ 26894 h 242047"/>
                <a:gd name="connsiteX8" fmla="*/ 8965 w 161365"/>
                <a:gd name="connsiteY8" fmla="*/ 8965 h 242047"/>
                <a:gd name="connsiteX9" fmla="*/ 0 w 161365"/>
                <a:gd name="connsiteY9" fmla="*/ 0 h 24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365" h="242047">
                  <a:moveTo>
                    <a:pt x="161365" y="242047"/>
                  </a:moveTo>
                  <a:cubicBezTo>
                    <a:pt x="152400" y="227106"/>
                    <a:pt x="142263" y="212809"/>
                    <a:pt x="134471" y="197224"/>
                  </a:cubicBezTo>
                  <a:cubicBezTo>
                    <a:pt x="130245" y="188772"/>
                    <a:pt x="129732" y="178782"/>
                    <a:pt x="125506" y="170330"/>
                  </a:cubicBezTo>
                  <a:cubicBezTo>
                    <a:pt x="120688" y="160693"/>
                    <a:pt x="112395" y="153072"/>
                    <a:pt x="107577" y="143435"/>
                  </a:cubicBezTo>
                  <a:cubicBezTo>
                    <a:pt x="103351" y="134983"/>
                    <a:pt x="102838" y="124993"/>
                    <a:pt x="98612" y="116541"/>
                  </a:cubicBezTo>
                  <a:cubicBezTo>
                    <a:pt x="93794" y="106904"/>
                    <a:pt x="87695" y="97827"/>
                    <a:pt x="80683" y="89647"/>
                  </a:cubicBezTo>
                  <a:cubicBezTo>
                    <a:pt x="69682" y="76812"/>
                    <a:pt x="44824" y="53788"/>
                    <a:pt x="44824" y="53788"/>
                  </a:cubicBezTo>
                  <a:cubicBezTo>
                    <a:pt x="41836" y="44823"/>
                    <a:pt x="41762" y="34273"/>
                    <a:pt x="35859" y="26894"/>
                  </a:cubicBezTo>
                  <a:cubicBezTo>
                    <a:pt x="29128" y="18481"/>
                    <a:pt x="17584" y="15429"/>
                    <a:pt x="8965" y="8965"/>
                  </a:cubicBezTo>
                  <a:cubicBezTo>
                    <a:pt x="5584" y="6429"/>
                    <a:pt x="2988" y="2988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181499">
              <a:off x="1108278" y="3171583"/>
              <a:ext cx="300775" cy="112568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9719383">
              <a:off x="425318" y="3301352"/>
              <a:ext cx="300775" cy="112568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 descr="http://icons.iconarchive.com/icons/dapino/medical/64/heart-beat-no-sh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811" y="3966721"/>
              <a:ext cx="431613" cy="43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Cloud Callout 69"/>
          <p:cNvSpPr/>
          <p:nvPr/>
        </p:nvSpPr>
        <p:spPr>
          <a:xfrm>
            <a:off x="1752600" y="3632046"/>
            <a:ext cx="1628776" cy="1026974"/>
          </a:xfrm>
          <a:prstGeom prst="cloudCallout">
            <a:avLst>
              <a:gd name="adj1" fmla="val -66516"/>
              <a:gd name="adj2" fmla="val -447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My feeling is analog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1" name="Oval Callout 70"/>
          <p:cNvSpPr/>
          <p:nvPr/>
        </p:nvSpPr>
        <p:spPr>
          <a:xfrm>
            <a:off x="1419224" y="2849455"/>
            <a:ext cx="1323976" cy="655745"/>
          </a:xfrm>
          <a:prstGeom prst="wedgeEllipseCallout">
            <a:avLst>
              <a:gd name="adj1" fmla="val -44532"/>
              <a:gd name="adj2" fmla="val 63586"/>
            </a:avLst>
          </a:prstGeom>
          <a:noFill/>
          <a:ln>
            <a:solidFill>
              <a:srgbClr val="A2F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A2F2FA"/>
                </a:solidFill>
              </a:rPr>
              <a:t>Je </a:t>
            </a:r>
            <a:r>
              <a:rPr lang="en-US" dirty="0" err="1" smtClean="0">
                <a:solidFill>
                  <a:srgbClr val="A2F2FA"/>
                </a:solidFill>
              </a:rPr>
              <a:t>parle</a:t>
            </a:r>
            <a:r>
              <a:rPr lang="en-US" dirty="0" smtClean="0">
                <a:solidFill>
                  <a:srgbClr val="A2F2FA"/>
                </a:solidFill>
              </a:rPr>
              <a:t> digital</a:t>
            </a:r>
            <a:endParaRPr lang="en-US" dirty="0">
              <a:solidFill>
                <a:srgbClr val="A2F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Network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38" y="2456144"/>
            <a:ext cx="7665301" cy="44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22284" y="-34026"/>
            <a:ext cx="8289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</a:rPr>
              <a:t>Cloud Computing for </a:t>
            </a:r>
            <a:r>
              <a:rPr lang="en-US" sz="5400" b="0" cap="none" spc="0" dirty="0" err="1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IoT</a:t>
            </a:r>
            <a:r>
              <a:rPr lang="en-US" sz="5400" dirty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5400" b="0" cap="none" spc="0" dirty="0">
              <a:ln w="0"/>
              <a:solidFill>
                <a:srgbClr val="CFAFE7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26" y="5090681"/>
            <a:ext cx="468006" cy="4572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78" y="5409902"/>
            <a:ext cx="468006" cy="45720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23" y="4274229"/>
            <a:ext cx="468006" cy="45720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23" y="5867103"/>
            <a:ext cx="468006" cy="45720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87" y="6032949"/>
            <a:ext cx="468006" cy="4572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73" y="5804348"/>
            <a:ext cx="468006" cy="4572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23" y="5804347"/>
            <a:ext cx="468006" cy="4572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98" y="2975254"/>
            <a:ext cx="468006" cy="4572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77" y="5319282"/>
            <a:ext cx="468006" cy="4572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74" y="4237767"/>
            <a:ext cx="468006" cy="4572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57" y="3780566"/>
            <a:ext cx="468006" cy="45720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73" y="3557043"/>
            <a:ext cx="468006" cy="457201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55" y="2487266"/>
            <a:ext cx="2049598" cy="1413033"/>
          </a:xfrm>
          <a:prstGeom prst="rect">
            <a:avLst/>
          </a:prstGeom>
        </p:spPr>
      </p:pic>
      <p:sp>
        <p:nvSpPr>
          <p:cNvPr id="2053" name="Curved Up Arrow 2052"/>
          <p:cNvSpPr/>
          <p:nvPr/>
        </p:nvSpPr>
        <p:spPr>
          <a:xfrm rot="19769038">
            <a:off x="2937587" y="3503140"/>
            <a:ext cx="2566585" cy="580395"/>
          </a:xfrm>
          <a:prstGeom prst="curvedUpArrow">
            <a:avLst/>
          </a:prstGeom>
          <a:solidFill>
            <a:srgbClr val="F3763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55" name="Curved Down Arrow 2054"/>
          <p:cNvSpPr/>
          <p:nvPr/>
        </p:nvSpPr>
        <p:spPr>
          <a:xfrm rot="12767990">
            <a:off x="5108396" y="3814513"/>
            <a:ext cx="2814678" cy="731520"/>
          </a:xfrm>
          <a:prstGeom prst="curvedDownArrow">
            <a:avLst/>
          </a:prstGeom>
          <a:solidFill>
            <a:srgbClr val="F3763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Curved Up Arrow 96"/>
          <p:cNvSpPr/>
          <p:nvPr/>
        </p:nvSpPr>
        <p:spPr>
          <a:xfrm rot="20745346">
            <a:off x="3661697" y="3183421"/>
            <a:ext cx="1194810" cy="283259"/>
          </a:xfrm>
          <a:prstGeom prst="curvedUpArrow">
            <a:avLst/>
          </a:prstGeom>
          <a:solidFill>
            <a:srgbClr val="F3763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57" name="Up Arrow 2056"/>
          <p:cNvSpPr/>
          <p:nvPr/>
        </p:nvSpPr>
        <p:spPr>
          <a:xfrm rot="399677">
            <a:off x="4986194" y="3275790"/>
            <a:ext cx="296884" cy="2807468"/>
          </a:xfrm>
          <a:prstGeom prst="upArrow">
            <a:avLst/>
          </a:prstGeom>
          <a:solidFill>
            <a:srgbClr val="F3763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/>
          <p:cNvSpPr/>
          <p:nvPr/>
        </p:nvSpPr>
        <p:spPr>
          <a:xfrm>
            <a:off x="2327788" y="4332802"/>
            <a:ext cx="2516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Internet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5668258" y="4177432"/>
            <a:ext cx="1947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chemeClr val="bg1"/>
                </a:solidFill>
              </a:rPr>
              <a:t>Continuous live video streaming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1" name="Rectangle 2060"/>
          <p:cNvSpPr/>
          <p:nvPr/>
        </p:nvSpPr>
        <p:spPr>
          <a:xfrm>
            <a:off x="422284" y="989038"/>
            <a:ext cx="5375189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/>
              <a:t>28 </a:t>
            </a:r>
            <a:r>
              <a:rPr lang="en-US" sz="2400" dirty="0" smtClean="0"/>
              <a:t>billions continuous streams </a:t>
            </a:r>
            <a:r>
              <a:rPr lang="en-US" sz="2400" dirty="0"/>
              <a:t>by </a:t>
            </a:r>
            <a:r>
              <a:rPr lang="en-US" sz="2400" dirty="0" smtClean="0"/>
              <a:t>2020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    →  Likely the biggest ‘big data’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ot compatible with cloud computing</a:t>
            </a:r>
          </a:p>
          <a:p>
            <a:r>
              <a:rPr lang="en-US" sz="2400" dirty="0" smtClean="0"/>
              <a:t>       →  New Challenges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50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Network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" y="1654656"/>
            <a:ext cx="8184042" cy="46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49583" y="120331"/>
            <a:ext cx="7751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</a:rPr>
              <a:t>EQL as Thing’s Interface</a:t>
            </a:r>
            <a:endParaRPr lang="en-US" sz="5400" b="0" cap="none" spc="0" dirty="0">
              <a:ln w="0"/>
              <a:solidFill>
                <a:srgbClr val="CFAFE7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3" y="4536546"/>
            <a:ext cx="468006" cy="4572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20" y="5255010"/>
            <a:ext cx="468006" cy="45720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3" y="3660250"/>
            <a:ext cx="468006" cy="45720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23" y="5455433"/>
            <a:ext cx="468006" cy="4572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09" y="5226832"/>
            <a:ext cx="468006" cy="4572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20" y="5328096"/>
            <a:ext cx="468006" cy="4572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17" y="2201245"/>
            <a:ext cx="468006" cy="4572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21" y="4832385"/>
            <a:ext cx="468006" cy="4572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10" y="3660251"/>
            <a:ext cx="468006" cy="4572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28" y="3021994"/>
            <a:ext cx="468006" cy="45720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44" y="2925145"/>
            <a:ext cx="468006" cy="457201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1976081" y="4098177"/>
            <a:ext cx="838200" cy="1219200"/>
            <a:chOff x="1003424" y="4978400"/>
            <a:chExt cx="838200" cy="121920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954" y="5740399"/>
              <a:ext cx="468006" cy="457201"/>
            </a:xfrm>
            <a:prstGeom prst="rect">
              <a:avLst/>
            </a:prstGeom>
          </p:spPr>
        </p:pic>
        <p:sp>
          <p:nvSpPr>
            <p:cNvPr id="76" name="Oval 75"/>
            <p:cNvSpPr/>
            <p:nvPr/>
          </p:nvSpPr>
          <p:spPr>
            <a:xfrm>
              <a:off x="1003424" y="4978400"/>
              <a:ext cx="444500" cy="4572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/>
                <a:t>S1</a:t>
              </a:r>
              <a:endParaRPr lang="en-US" sz="2000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1193924" y="4978400"/>
              <a:ext cx="444500" cy="457200"/>
            </a:xfrm>
            <a:prstGeom prst="ellipse">
              <a:avLst/>
            </a:prstGeom>
            <a:solidFill>
              <a:srgbClr val="10A214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/>
                <a:t>S1</a:t>
              </a:r>
              <a:endParaRPr lang="en-US" sz="20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1397124" y="4991100"/>
              <a:ext cx="444500" cy="457200"/>
            </a:xfrm>
            <a:prstGeom prst="ellipse">
              <a:avLst/>
            </a:prstGeom>
            <a:solidFill>
              <a:srgbClr val="FF66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/>
                <a:t>S1</a:t>
              </a:r>
              <a:endParaRPr lang="en-US" sz="2000" dirty="0"/>
            </a:p>
          </p:txBody>
        </p:sp>
        <p:cxnSp>
          <p:nvCxnSpPr>
            <p:cNvPr id="79" name="Straight Connector 78"/>
            <p:cNvCxnSpPr>
              <a:stCxn id="76" idx="4"/>
              <a:endCxn id="75" idx="0"/>
            </p:cNvCxnSpPr>
            <p:nvPr/>
          </p:nvCxnSpPr>
          <p:spPr>
            <a:xfrm>
              <a:off x="1225674" y="5435600"/>
              <a:ext cx="139283" cy="304799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  <a:endCxn id="75" idx="0"/>
            </p:cNvCxnSpPr>
            <p:nvPr/>
          </p:nvCxnSpPr>
          <p:spPr>
            <a:xfrm flipH="1">
              <a:off x="1364957" y="5435600"/>
              <a:ext cx="51217" cy="304799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75" idx="0"/>
            </p:cNvCxnSpPr>
            <p:nvPr/>
          </p:nvCxnSpPr>
          <p:spPr>
            <a:xfrm flipH="1">
              <a:off x="1364957" y="5448300"/>
              <a:ext cx="248067" cy="292099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20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15" y="1585591"/>
            <a:ext cx="2049598" cy="1413033"/>
          </a:xfrm>
          <a:prstGeom prst="rect">
            <a:avLst/>
          </a:prstGeom>
        </p:spPr>
      </p:pic>
      <p:sp>
        <p:nvSpPr>
          <p:cNvPr id="2059" name="Rectangle 2058"/>
          <p:cNvSpPr/>
          <p:nvPr/>
        </p:nvSpPr>
        <p:spPr>
          <a:xfrm>
            <a:off x="4676101" y="4005894"/>
            <a:ext cx="2516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Internet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61" name="Rectangle 2060"/>
          <p:cNvSpPr/>
          <p:nvPr/>
        </p:nvSpPr>
        <p:spPr>
          <a:xfrm>
            <a:off x="499874" y="6228970"/>
            <a:ext cx="827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Talk to “Things” in EQL  →  Binary streams are much less expensive than video streams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61647" y="3778223"/>
            <a:ext cx="965495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Event query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107520" y="2554941"/>
            <a:ext cx="1276221" cy="1270747"/>
          </a:xfrm>
          <a:prstGeom prst="straightConnector1">
            <a:avLst/>
          </a:prstGeom>
          <a:ln w="38100">
            <a:solidFill>
              <a:srgbClr val="4D1C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rved Up Arrow 4"/>
          <p:cNvSpPr/>
          <p:nvPr/>
        </p:nvSpPr>
        <p:spPr>
          <a:xfrm rot="18991827">
            <a:off x="2125329" y="3820118"/>
            <a:ext cx="3768791" cy="581969"/>
          </a:xfrm>
          <a:prstGeom prst="curvedUpArrow">
            <a:avLst/>
          </a:prstGeom>
          <a:solidFill>
            <a:srgbClr val="F3763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0712" y="3214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9807" y="427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88017" y="3399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1831" y="35748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06879" y="3768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47509" y="4403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22084" y="3065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0785" y="45375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87999" y="46599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8771" y="387396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09724" y="39626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14042" y="405203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40289" y="1318797"/>
            <a:ext cx="1860711" cy="882447"/>
          </a:xfrm>
          <a:prstGeom prst="wedgeRoundRectCallout">
            <a:avLst>
              <a:gd name="adj1" fmla="val -80103"/>
              <a:gd name="adj2" fmla="val 38327"/>
              <a:gd name="adj3" fmla="val 16667"/>
            </a:avLst>
          </a:prstGeom>
          <a:solidFill>
            <a:schemeClr val="accent2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1800"/>
              </a:lnSpc>
            </a:pPr>
            <a:r>
              <a:rPr lang="en-US" dirty="0" smtClean="0"/>
              <a:t>I speak Event Query Language (EQL)</a:t>
            </a:r>
            <a:endParaRPr lang="en-US" dirty="0"/>
          </a:p>
        </p:txBody>
      </p:sp>
      <p:sp>
        <p:nvSpPr>
          <p:cNvPr id="49" name="Rounded Rectangular Callout 48"/>
          <p:cNvSpPr/>
          <p:nvPr/>
        </p:nvSpPr>
        <p:spPr>
          <a:xfrm>
            <a:off x="686886" y="5576775"/>
            <a:ext cx="1534384" cy="424282"/>
          </a:xfrm>
          <a:prstGeom prst="wedgeRoundRectCallout">
            <a:avLst>
              <a:gd name="adj1" fmla="val 46534"/>
              <a:gd name="adj2" fmla="val -118557"/>
              <a:gd name="adj3" fmla="val 16667"/>
            </a:avLst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1700"/>
              </a:lnSpc>
            </a:pPr>
            <a:r>
              <a:rPr lang="en-US" dirty="0" smtClean="0"/>
              <a:t>I speak 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068726" y="4661476"/>
            <a:ext cx="1226049" cy="558316"/>
            <a:chOff x="2068726" y="4661476"/>
            <a:chExt cx="1226049" cy="558316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068726" y="4661476"/>
              <a:ext cx="196407" cy="510668"/>
            </a:xfrm>
            <a:prstGeom prst="straightConnector1">
              <a:avLst/>
            </a:prstGeom>
            <a:ln w="57150" cmpd="sng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3247127" y="4661476"/>
              <a:ext cx="47648" cy="558316"/>
            </a:xfrm>
            <a:prstGeom prst="straightConnector1">
              <a:avLst/>
            </a:prstGeom>
            <a:ln w="57150" cmpd="sng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rminator 13"/>
          <p:cNvSpPr/>
          <p:nvPr/>
        </p:nvSpPr>
        <p:spPr>
          <a:xfrm>
            <a:off x="1859234" y="4084278"/>
            <a:ext cx="1819961" cy="571500"/>
          </a:xfrm>
          <a:prstGeom prst="flowChartTerminator">
            <a:avLst/>
          </a:prstGeom>
          <a:solidFill>
            <a:srgbClr val="10A214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algn="ctr">
              <a:lnSpc>
                <a:spcPct val="70000"/>
              </a:lnSpc>
            </a:pPr>
            <a:r>
              <a:rPr lang="en-US" sz="2400" dirty="0" smtClean="0"/>
              <a:t>EQL</a:t>
            </a:r>
            <a:r>
              <a:rPr lang="en-US" sz="2800" dirty="0" smtClean="0"/>
              <a:t> query</a:t>
            </a:r>
            <a:endParaRPr lang="en-US" sz="28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618799" y="5240281"/>
            <a:ext cx="2273739" cy="1240660"/>
            <a:chOff x="1618799" y="5200999"/>
            <a:chExt cx="2273739" cy="1240660"/>
          </a:xfrm>
        </p:grpSpPr>
        <p:grpSp>
          <p:nvGrpSpPr>
            <p:cNvPr id="13" name="Group 12"/>
            <p:cNvGrpSpPr/>
            <p:nvPr/>
          </p:nvGrpSpPr>
          <p:grpSpPr>
            <a:xfrm>
              <a:off x="1618799" y="5200999"/>
              <a:ext cx="838200" cy="1219200"/>
              <a:chOff x="1003424" y="4978400"/>
              <a:chExt cx="838200" cy="121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954" y="5740399"/>
                <a:ext cx="468006" cy="457201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1003424" y="4978400"/>
                <a:ext cx="444500" cy="457200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193924" y="4978400"/>
                <a:ext cx="444500" cy="457200"/>
              </a:xfrm>
              <a:prstGeom prst="ellipse">
                <a:avLst/>
              </a:prstGeom>
              <a:solidFill>
                <a:srgbClr val="10A214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397124" y="4991100"/>
                <a:ext cx="444500" cy="457200"/>
              </a:xfrm>
              <a:prstGeom prst="ellipse">
                <a:avLst/>
              </a:prstGeom>
              <a:solidFill>
                <a:srgbClr val="FF660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cxnSp>
            <p:nvCxnSpPr>
              <p:cNvPr id="10" name="Straight Connector 9"/>
              <p:cNvCxnSpPr>
                <a:stCxn id="7" idx="4"/>
                <a:endCxn id="6" idx="0"/>
              </p:cNvCxnSpPr>
              <p:nvPr/>
            </p:nvCxnSpPr>
            <p:spPr>
              <a:xfrm>
                <a:off x="1225674" y="5435600"/>
                <a:ext cx="139283" cy="30479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8" idx="4"/>
                <a:endCxn id="6" idx="0"/>
              </p:cNvCxnSpPr>
              <p:nvPr/>
            </p:nvCxnSpPr>
            <p:spPr>
              <a:xfrm flipH="1">
                <a:off x="1364957" y="5435600"/>
                <a:ext cx="51217" cy="30479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endCxn id="6" idx="0"/>
              </p:cNvCxnSpPr>
              <p:nvPr/>
            </p:nvCxnSpPr>
            <p:spPr>
              <a:xfrm flipH="1">
                <a:off x="1364957" y="5448300"/>
                <a:ext cx="248067" cy="29209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54338" y="5222459"/>
              <a:ext cx="838200" cy="1219200"/>
              <a:chOff x="1003424" y="4978400"/>
              <a:chExt cx="838200" cy="12192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954" y="5740399"/>
                <a:ext cx="468006" cy="457201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1003424" y="4978400"/>
                <a:ext cx="444500" cy="457200"/>
              </a:xfrm>
              <a:prstGeom prst="ellipse">
                <a:avLst/>
              </a:prstGeom>
              <a:solidFill>
                <a:srgbClr val="10A214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93924" y="4978400"/>
                <a:ext cx="4445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397124" y="4991100"/>
                <a:ext cx="444500" cy="45720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  <p:cxnSp>
            <p:nvCxnSpPr>
              <p:cNvPr id="20" name="Straight Connector 19"/>
              <p:cNvCxnSpPr>
                <a:stCxn id="17" idx="4"/>
                <a:endCxn id="16" idx="0"/>
              </p:cNvCxnSpPr>
              <p:nvPr/>
            </p:nvCxnSpPr>
            <p:spPr>
              <a:xfrm>
                <a:off x="1225674" y="5435600"/>
                <a:ext cx="139283" cy="30479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8" idx="4"/>
                <a:endCxn id="16" idx="0"/>
              </p:cNvCxnSpPr>
              <p:nvPr/>
            </p:nvCxnSpPr>
            <p:spPr>
              <a:xfrm flipH="1">
                <a:off x="1364957" y="5435600"/>
                <a:ext cx="51217" cy="30479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16" idx="0"/>
              </p:cNvCxnSpPr>
              <p:nvPr/>
            </p:nvCxnSpPr>
            <p:spPr>
              <a:xfrm flipH="1">
                <a:off x="1364957" y="5448300"/>
                <a:ext cx="248067" cy="29209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914400" y="1672954"/>
            <a:ext cx="2571847" cy="2411324"/>
            <a:chOff x="912458" y="1634732"/>
            <a:chExt cx="2571847" cy="24113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0055" y="1634732"/>
              <a:ext cx="1704250" cy="127744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27" name="Up Arrow 26"/>
            <p:cNvSpPr/>
            <p:nvPr/>
          </p:nvSpPr>
          <p:spPr>
            <a:xfrm>
              <a:off x="2671017" y="2880687"/>
              <a:ext cx="445171" cy="1165369"/>
            </a:xfrm>
            <a:prstGeom prst="up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28729" y="3202998"/>
              <a:ext cx="1464029" cy="59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dirty="0" smtClean="0">
                  <a:solidFill>
                    <a:srgbClr val="FFFF00"/>
                  </a:solidFill>
                </a:rPr>
                <a:t>Event </a:t>
              </a:r>
              <a:r>
                <a:rPr lang="en-US" b="1" dirty="0" smtClean="0">
                  <a:solidFill>
                    <a:srgbClr val="FFFF00"/>
                  </a:solidFill>
                </a:rPr>
                <a:t>notification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2458" y="1709340"/>
              <a:ext cx="798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DFFD2"/>
                  </a:solidFill>
                </a:rPr>
                <a:t>End users</a:t>
              </a:r>
              <a:endParaRPr lang="en-US" dirty="0">
                <a:solidFill>
                  <a:srgbClr val="1DFFD2"/>
                </a:solidFill>
              </a:endParaRP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4560418" y="1709341"/>
            <a:ext cx="4023666" cy="4664666"/>
          </a:xfrm>
          <a:prstGeom prst="wedgeRoundRectCallout">
            <a:avLst>
              <a:gd name="adj1" fmla="val -67967"/>
              <a:gd name="adj2" fmla="val 29829"/>
              <a:gd name="adj3" fmla="val 16667"/>
            </a:avLst>
          </a:prstGeom>
          <a:solidFill>
            <a:srgbClr val="867A96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675190" y="1976018"/>
            <a:ext cx="3859210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spcAft>
                <a:spcPts val="1200"/>
              </a:spcAft>
            </a:pP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pple Chancery"/>
              </a:rPr>
              <a:t>A smart service example</a:t>
            </a:r>
          </a:p>
        </p:txBody>
      </p:sp>
      <p:pic>
        <p:nvPicPr>
          <p:cNvPr id="24" name="rocket 4.mp4_Result_v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5326" y="2568449"/>
            <a:ext cx="2873847" cy="32330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90648" y="2712786"/>
            <a:ext cx="12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video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821323" y="4308030"/>
            <a:ext cx="171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Smart detection</a:t>
            </a:r>
          </a:p>
          <a:p>
            <a:r>
              <a:rPr lang="en-US" b="1" dirty="0" smtClean="0"/>
              <a:t>(color coded)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5914868" y="3667445"/>
            <a:ext cx="872582" cy="54186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28419" y="5268514"/>
            <a:ext cx="872582" cy="54186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8744" y="102095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CFAFE7"/>
                </a:solidFill>
                <a:effectLst>
                  <a:reflection blurRad="6350" stA="53000" endA="300" endPos="35500" dir="5400000" sy="-90000" algn="bl" rotWithShape="0"/>
                </a:effectLst>
              </a:rPr>
              <a:t>Smart service example</a:t>
            </a:r>
            <a:endParaRPr lang="en-US" sz="5400" b="0" cap="none" spc="0" dirty="0">
              <a:ln w="0"/>
              <a:solidFill>
                <a:srgbClr val="CFAFE7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1463">
                <p:cTn id="13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23" grpId="0" animBg="1"/>
      <p:bldP spid="39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13665</TotalTime>
  <Words>915</Words>
  <Application>Microsoft Office PowerPoint</Application>
  <PresentationFormat>On-screen Show (4:3)</PresentationFormat>
  <Paragraphs>283</Paragraphs>
  <Slides>26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Apple Chancery</vt:lpstr>
      <vt:lpstr>Arial</vt:lpstr>
      <vt:lpstr>Avenir Black Oblique</vt:lpstr>
      <vt:lpstr>Calibri</vt:lpstr>
      <vt:lpstr>Cambria Math</vt:lpstr>
      <vt:lpstr>Franklin Gothic Book</vt:lpstr>
      <vt:lpstr>Segoe Print</vt:lpstr>
      <vt:lpstr>Wingdings 2</vt:lpstr>
      <vt:lpstr>Technic</vt:lpstr>
      <vt:lpstr>PowerPoint Presentation</vt:lpstr>
      <vt:lpstr>Data Systems Lab</vt:lpstr>
      <vt:lpstr>Traditional Internet Users -  Human</vt:lpstr>
      <vt:lpstr>Internet of Things</vt:lpstr>
      <vt:lpstr>Internet of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High-Performance “Green” Internet</vt:lpstr>
      <vt:lpstr>Video-on-Demand (VoD) Challenge</vt:lpstr>
      <vt:lpstr>Video Streaming Tree</vt:lpstr>
      <vt:lpstr>Video Streaming Tree</vt:lpstr>
      <vt:lpstr>Video Streaming Tree</vt:lpstr>
      <vt:lpstr>Video Streaming Tree</vt:lpstr>
      <vt:lpstr>Video Streaming Tree</vt:lpstr>
      <vt:lpstr>Video Streaming Tree</vt:lpstr>
      <vt:lpstr>Streaming Tree ≠ Multicast Tree</vt:lpstr>
      <vt:lpstr>Deployment</vt:lpstr>
      <vt:lpstr>Smart Overlay Network</vt:lpstr>
      <vt:lpstr>Incremental Deployment</vt:lpstr>
      <vt:lpstr>Database Courses at UCF</vt:lpstr>
    </vt:vector>
  </TitlesOfParts>
  <Company>Office of Research &amp; Commercialization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CAWA: Continuous Approximate Where-About Queries</dc:title>
  <dc:creator>Alex Aved</dc:creator>
  <cp:lastModifiedBy>Kien</cp:lastModifiedBy>
  <cp:revision>1184</cp:revision>
  <dcterms:created xsi:type="dcterms:W3CDTF">2009-05-21T00:20:37Z</dcterms:created>
  <dcterms:modified xsi:type="dcterms:W3CDTF">2015-01-13T05:22:34Z</dcterms:modified>
</cp:coreProperties>
</file>