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06"/>
  </p:notesMasterIdLst>
  <p:sldIdLst>
    <p:sldId id="463" r:id="rId4"/>
    <p:sldId id="309" r:id="rId5"/>
    <p:sldId id="521" r:id="rId6"/>
    <p:sldId id="522" r:id="rId7"/>
    <p:sldId id="507" r:id="rId8"/>
    <p:sldId id="460" r:id="rId9"/>
    <p:sldId id="508" r:id="rId10"/>
    <p:sldId id="470" r:id="rId11"/>
    <p:sldId id="312" r:id="rId12"/>
    <p:sldId id="468" r:id="rId13"/>
    <p:sldId id="484" r:id="rId14"/>
    <p:sldId id="509" r:id="rId15"/>
    <p:sldId id="485" r:id="rId16"/>
    <p:sldId id="481" r:id="rId17"/>
    <p:sldId id="482" r:id="rId18"/>
    <p:sldId id="483" r:id="rId19"/>
    <p:sldId id="493" r:id="rId20"/>
    <p:sldId id="472" r:id="rId21"/>
    <p:sldId id="495" r:id="rId22"/>
    <p:sldId id="497" r:id="rId23"/>
    <p:sldId id="474" r:id="rId24"/>
    <p:sldId id="524" r:id="rId25"/>
    <p:sldId id="523" r:id="rId26"/>
    <p:sldId id="476" r:id="rId27"/>
    <p:sldId id="510" r:id="rId28"/>
    <p:sldId id="317" r:id="rId29"/>
    <p:sldId id="464" r:id="rId30"/>
    <p:sldId id="395" r:id="rId31"/>
    <p:sldId id="319" r:id="rId32"/>
    <p:sldId id="518" r:id="rId33"/>
    <p:sldId id="520" r:id="rId34"/>
    <p:sldId id="519" r:id="rId35"/>
    <p:sldId id="438" r:id="rId36"/>
    <p:sldId id="467" r:id="rId37"/>
    <p:sldId id="525" r:id="rId38"/>
    <p:sldId id="466" r:id="rId39"/>
    <p:sldId id="505" r:id="rId40"/>
    <p:sldId id="488" r:id="rId41"/>
    <p:sldId id="391" r:id="rId42"/>
    <p:sldId id="498" r:id="rId43"/>
    <p:sldId id="502" r:id="rId44"/>
    <p:sldId id="549" r:id="rId45"/>
    <p:sldId id="550" r:id="rId46"/>
    <p:sldId id="367" r:id="rId47"/>
    <p:sldId id="551" r:id="rId48"/>
    <p:sldId id="577" r:id="rId49"/>
    <p:sldId id="278" r:id="rId50"/>
    <p:sldId id="547" r:id="rId51"/>
    <p:sldId id="321" r:id="rId52"/>
    <p:sldId id="322" r:id="rId53"/>
    <p:sldId id="592" r:id="rId54"/>
    <p:sldId id="594" r:id="rId55"/>
    <p:sldId id="564" r:id="rId56"/>
    <p:sldId id="565" r:id="rId57"/>
    <p:sldId id="323" r:id="rId58"/>
    <p:sldId id="324" r:id="rId59"/>
    <p:sldId id="325" r:id="rId60"/>
    <p:sldId id="593" r:id="rId61"/>
    <p:sldId id="368" r:id="rId62"/>
    <p:sldId id="339" r:id="rId63"/>
    <p:sldId id="526" r:id="rId64"/>
    <p:sldId id="527" r:id="rId65"/>
    <p:sldId id="528" r:id="rId66"/>
    <p:sldId id="529" r:id="rId67"/>
    <p:sldId id="344" r:id="rId68"/>
    <p:sldId id="340" r:id="rId69"/>
    <p:sldId id="341" r:id="rId70"/>
    <p:sldId id="342" r:id="rId71"/>
    <p:sldId id="343" r:id="rId72"/>
    <p:sldId id="345" r:id="rId73"/>
    <p:sldId id="369" r:id="rId74"/>
    <p:sldId id="530" r:id="rId75"/>
    <p:sldId id="548" r:id="rId76"/>
    <p:sldId id="578" r:id="rId77"/>
    <p:sldId id="441" r:id="rId78"/>
    <p:sldId id="533" r:id="rId79"/>
    <p:sldId id="329" r:id="rId80"/>
    <p:sldId id="534" r:id="rId81"/>
    <p:sldId id="545" r:id="rId82"/>
    <p:sldId id="331" r:id="rId83"/>
    <p:sldId id="413" r:id="rId84"/>
    <p:sldId id="414" r:id="rId85"/>
    <p:sldId id="535" r:id="rId86"/>
    <p:sldId id="536" r:id="rId87"/>
    <p:sldId id="537" r:id="rId88"/>
    <p:sldId id="538" r:id="rId89"/>
    <p:sldId id="419" r:id="rId90"/>
    <p:sldId id="539" r:id="rId91"/>
    <p:sldId id="544" r:id="rId92"/>
    <p:sldId id="541" r:id="rId93"/>
    <p:sldId id="542" r:id="rId94"/>
    <p:sldId id="543" r:id="rId95"/>
    <p:sldId id="334" r:id="rId96"/>
    <p:sldId id="454" r:id="rId97"/>
    <p:sldId id="422" r:id="rId98"/>
    <p:sldId id="455" r:id="rId99"/>
    <p:sldId id="546" r:id="rId100"/>
    <p:sldId id="456" r:id="rId101"/>
    <p:sldId id="436" r:id="rId102"/>
    <p:sldId id="457" r:id="rId103"/>
    <p:sldId id="458" r:id="rId104"/>
    <p:sldId id="45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EE0000"/>
    <a:srgbClr val="9F5FCF"/>
    <a:srgbClr val="72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6998" autoAdjust="0"/>
  </p:normalViewPr>
  <p:slideViewPr>
    <p:cSldViewPr snapToGrid="0">
      <p:cViewPr varScale="1">
        <p:scale>
          <a:sx n="120" d="100"/>
          <a:sy n="120" d="100"/>
        </p:scale>
        <p:origin x="62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A255-29FE-409D-B7E7-9A3A78A97B4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DA95-CF3D-435F-B885-484642C9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79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97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62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15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077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5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66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71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981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52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226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60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93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259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4762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4893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10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306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058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182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12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7509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227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13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60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827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kumimoji="0" lang="en-US" altLang="zh-TW" sz="1000" i="1"/>
              <a:t>14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5740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66211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3110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1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AD494D-172D-4200-898E-6A1BFE4A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5519FF1-CD44-4EB5-9DE4-E088DDBC9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3CD6188-CCE1-4E9B-8934-7A3484BB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D8D822C-1CB7-415D-AB03-7B94ADEA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57C747E-7F2A-4B19-B084-0C29FF9B0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3577A441-A123-47B7-B6EA-8B1E23CD7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1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5300CD2-432E-4FE5-8EBF-01392F2D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8387591-D223-4FEF-BFE9-0B7AD6E9A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F7C3F8A-4803-43BA-8140-02983C9D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B9F37A2-D20D-471D-ADA4-99B54B49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BC52E1D-F70C-4EF2-AD51-DFB922170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763B712E-6E4E-4E7F-ABEC-81C89794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2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29A378-6803-4BDD-9F2D-93CE7784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A9CA72-77AF-49C5-A2B2-8F1BB52C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64C897D-EA33-41FC-896A-1E3B28F6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0E40DDE-27E1-4A32-A862-6F2C26B0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F33BCD7-7E58-4A5E-9778-7151F1DBC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734A322-F64B-4124-AA39-3CBE2803F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78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6CCA4E5-13CE-46A6-A5E3-B3DB5A3C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77FB54-657D-4BFF-AA53-D73A7537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A7B79F0-938C-44CE-9C63-965BABE6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B2C0046-3B6F-4EB4-BA39-DF95335D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TW" altLang="zh-TW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88F60776-3CCA-49E4-A643-8C3CEFB70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C93C7DDE-502E-44A7-BA9E-D2D75CFB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CE37D1-524E-4F10-A07F-8F41C8A1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C90B7A-CB65-41D1-8F95-614971D4A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543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CE37D1-524E-4F10-A07F-8F41C8A1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EC90B7A-CB65-41D1-8F95-614971D4A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86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F989EB-D9FB-4B4D-9786-63AD37A90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B7FF50B-7147-4C72-B41A-3A1088079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4B7362-27B7-4BF6-BBEB-99ED73CC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5E4254-768B-40E4-AA42-CAE4C37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09C3C8-EAA5-4C22-8F79-F9C54190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4E8AEAD-6B9B-4478-98C9-4513298A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3646BAF-420A-4595-AA1D-F299893B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AEF52B30-C0A7-442B-B657-5D1F4296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45596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C2093D4-B95E-4D64-AD98-E690F463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85F6132-50F4-4344-AF7D-155446DA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BAB1BB9-BF5F-40B7-8E8C-F08CA1BE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448549DA-8C6F-415A-9332-7BE26FC3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6E7E836-9052-445E-A77F-7B847A623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A9C508A3-9F13-46E6-A3C4-802856300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42C4BBB-2D91-4F3A-9901-AFEE4CCF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1EFB82-A435-473B-AFCF-26F7E3B3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CFEB578-A0A3-4313-B5FF-A527C42D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25ACA8B-69D0-497F-9D3A-D2C1C420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B797C165-D722-4A32-82B3-3D831AAF8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86839F18-4B38-4FF2-A95D-080DCB8FD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829A378-6803-4BDD-9F2D-93CE7784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A9CA72-77AF-49C5-A2B2-8F1BB52C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64C897D-EA33-41FC-896A-1E3B28F6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0E40DDE-27E1-4A32-A862-6F2C26B0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F33BCD7-7E58-4A5E-9778-7151F1DBC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734A322-F64B-4124-AA39-3CBE2803F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34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F5AF-B88B-CC2A-26AE-78F0228C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2BC45F-4852-4C1C-81C5-10C8ADAB0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D71C912-F0D7-328B-1804-DE06520B2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972FADC-7DF5-CFCF-0082-52FC0233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C181904-59D8-97D2-0057-49AE2A39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A7AB1918-F26A-8882-1A07-D7F7C8A9A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E3424717-8484-6D26-ABEA-C3EBD4BFA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56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4B7362-27B7-4BF6-BBEB-99ED73CC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5E4254-768B-40E4-AA42-CAE4C37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09C3C8-EAA5-4C22-8F79-F9C54190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4E8AEAD-6B9B-4478-98C9-4513298A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3646BAF-420A-4595-AA1D-F299893B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AEF52B30-C0A7-442B-B657-5D1F4296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1D391E4-966D-43F3-9EEA-E8C8BCCB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F3EEB1-176D-49ED-9226-4ABA273E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DAA4192E-4F90-4947-BACC-09CBD453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94D300D-4E3E-42E1-992C-84DAA7F1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E2878F2F-E62F-4279-A899-2536508AB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B3EA27F8-399F-4A90-85AB-13CE8FA9E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0222FD0-E1EB-4F61-B61F-E287ADF7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055AC96-7D5D-4212-BE05-863A2E9C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25A4FAC1-7E4D-46FB-8222-E24548F4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952FBB80-E677-4628-A3EE-809D866E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7D12287B-DE5C-4FF2-88E1-8BD40E606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C7347B54-DCF0-4AAA-987E-CE3BF114C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439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4AA0B8A-A90F-411C-8503-327231B3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D8E605-1629-4F0C-A625-2308DA91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1946608-CE82-4642-90A3-CAB10FD0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FE08360-0834-4B91-B322-84DC355C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8B58B99-93DE-407E-82EB-AA99EBEC8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230D5DF-15C0-4433-8CB0-4DCE7ED1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4AA0B8A-A90F-411C-8503-327231B3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D8E605-1629-4F0C-A625-2308DA91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1946608-CE82-4642-90A3-CAB10FD0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FE08360-0834-4B91-B322-84DC355C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8B58B99-93DE-407E-82EB-AA99EBEC8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4230D5DF-15C0-4433-8CB0-4DCE7ED1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15FD9955-1412-490B-8E50-6D999B607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9E5B5EED-CA55-4332-9409-24348BE5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073700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0427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06649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2883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2F66E-43CB-4A85-A18E-56A856A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3E1AD-80BD-4A6F-8650-E5A76498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E609245B-48F1-44CA-A74D-1C3B7D883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EA92F1AB-AD67-41A5-90EB-F2CC57B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AD74D4E0-50AD-4ECF-99BF-9446966A5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31E8D8C3-BA38-46EA-A649-A429B5BF3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B1B883D-E5AA-4500-AC1C-2AB65A1C6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1B8185C-3416-4A54-A6A3-5D32E0284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6E923FCA-771B-4C8A-94E9-6B20D03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3B8F78E-4C7D-4030-82FC-80D4891F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261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B981EB67-1834-451C-895A-6324F53A86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A62C8ED-7943-4AE7-9A63-BAE53B85D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9EDE3169-8C34-4F71-9AFD-7D1E132A4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F8502F29-542C-4985-9B38-B9769905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59E30442-51CF-48B3-B0FE-38FE7DC4B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C951CA9-B053-4231-B41D-8DB712B0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D9E6C5C6-4AA6-4B02-B8EE-AD2934EF2D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11FC095-DF52-4C60-BBC8-AFD26D41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8613836-4A93-46C8-B481-2CCF8EC6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7F59637-B5F4-4FF4-94A3-540A4DD4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A1127296-ABBD-4497-86B0-1D4F6E7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5E92A2A6-5FE2-4714-8CDE-5D6153D2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974C8025-C618-4F46-82B1-7FF47CA29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426CC772-95D8-49B4-9103-E2CECF02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225512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4B7362-27B7-4BF6-BBEB-99ED73CC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5E4254-768B-40E4-AA42-CAE4C37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09C3C8-EAA5-4C22-8F79-F9C54190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4E8AEAD-6B9B-4478-98C9-4513298A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3646BAF-420A-4595-AA1D-F299893BF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AEF52B30-C0A7-442B-B657-5D1F4296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49818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49E5C34-094B-4889-8435-C3C9003C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5DE8452-3D54-433A-936C-3B360078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TW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0ECBE5B8-6D49-4988-A317-B0A28072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C1174AD3-A0DC-4239-8EDF-A3421E7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25E16ED3-0816-4531-B7F9-8703A19EB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E5974542-2113-4F37-B692-734C7C53B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184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6287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01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4166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1282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8776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9477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689995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25226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271795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786093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516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79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15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745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580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31569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0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0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3195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6903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3043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21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6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6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82919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US" altLang="zh-TW"/>
              <a:t>If 20&lt;age&lt;30 is more “compact” than 3000&lt;sal&lt;5000, then select the “20&lt;age&lt;30” index.</a:t>
            </a: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599907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4082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11459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  <p:sp>
        <p:nvSpPr>
          <p:cNvPr id="1198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4098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3421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080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15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-1588" y="-1588"/>
            <a:ext cx="2971801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0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3524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8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46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20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12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4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9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8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1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8680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90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1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807D-9855-4ADA-A23A-1D89079777B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35A9-27F8-4457-BA36-D0CAADC1D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A1588-FAA3-497C-AA96-A18AC2D9C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4979" b="2"/>
          <a:stretch/>
        </p:blipFill>
        <p:spPr>
          <a:xfrm>
            <a:off x="2" y="10"/>
            <a:ext cx="9143998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54E8B3-DD66-42C8-A1FA-63F1C0CE0715}"/>
              </a:ext>
            </a:extLst>
          </p:cNvPr>
          <p:cNvSpPr/>
          <p:nvPr/>
        </p:nvSpPr>
        <p:spPr>
          <a:xfrm>
            <a:off x="362245" y="5352725"/>
            <a:ext cx="572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Storage &amp; Indexing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C010AE-6054-44D8-BB3E-57AC07D00990}"/>
              </a:ext>
            </a:extLst>
          </p:cNvPr>
          <p:cNvSpPr/>
          <p:nvPr/>
        </p:nvSpPr>
        <p:spPr>
          <a:xfrm>
            <a:off x="3586457" y="4802761"/>
            <a:ext cx="2451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391469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15407" y="389880"/>
            <a:ext cx="6134289" cy="42291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An index contains a collection of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data entries</a:t>
            </a:r>
            <a:r>
              <a:rPr lang="en-US" dirty="0">
                <a:ea typeface="+mn-ea"/>
              </a:rPr>
              <a:t>, and supports efficient retrieval of all data entries </a:t>
            </a:r>
            <a:r>
              <a:rPr lang="en-US" b="1" i="1" dirty="0">
                <a:ea typeface="+mn-ea"/>
              </a:rPr>
              <a:t>k*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with a given key value </a:t>
            </a:r>
            <a:r>
              <a:rPr lang="en-US" b="1" i="1" dirty="0">
                <a:ea typeface="+mn-ea"/>
              </a:rPr>
              <a:t>k</a:t>
            </a:r>
            <a:r>
              <a:rPr lang="en-US" dirty="0">
                <a:ea typeface="+mn-ea"/>
              </a:rPr>
              <a:t>.</a:t>
            </a:r>
          </a:p>
          <a:p>
            <a:pPr marL="231775" lvl="1" indent="0" eaLnBrk="1" fontAlgn="auto" hangingPunct="1">
              <a:lnSpc>
                <a:spcPts val="26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To locate (one or more) data records with search key value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</a:p>
          <a:p>
            <a:pPr marL="801688" lvl="1" indent="-287338" eaLnBrk="1" fontAlgn="auto" hangingPunct="1">
              <a:lnSpc>
                <a:spcPts val="2600"/>
              </a:lnSpc>
              <a:spcAft>
                <a:spcPts val="30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Search the index using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  <a:r>
              <a:rPr lang="en-US" dirty="0">
                <a:solidFill>
                  <a:srgbClr val="002060"/>
                </a:solidFill>
                <a:ea typeface="+mn-ea"/>
              </a:rPr>
              <a:t> to find the desired data entry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k* </a:t>
            </a:r>
            <a:r>
              <a:rPr lang="en-US" dirty="0">
                <a:solidFill>
                  <a:srgbClr val="002060"/>
                </a:solidFill>
                <a:ea typeface="+mn-ea"/>
              </a:rPr>
              <a:t>(e.g.,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A</a:t>
            </a:r>
            <a:r>
              <a:rPr lang="en-US" dirty="0">
                <a:solidFill>
                  <a:srgbClr val="002060"/>
                </a:solidFill>
                <a:ea typeface="+mn-ea"/>
              </a:rPr>
              <a:t>=3 and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B</a:t>
            </a:r>
            <a:r>
              <a:rPr lang="en-US" dirty="0">
                <a:solidFill>
                  <a:srgbClr val="002060"/>
                </a:solidFill>
                <a:ea typeface="+mn-ea"/>
              </a:rPr>
              <a:t>=7)</a:t>
            </a:r>
          </a:p>
          <a:p>
            <a:pPr marL="801688" lvl="1" indent="-287338" eaLnBrk="1" fontAlgn="auto" hangingPunct="1">
              <a:lnSpc>
                <a:spcPts val="26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2060"/>
                </a:solidFill>
                <a:ea typeface="+mn-ea"/>
              </a:rPr>
              <a:t>The data entry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k* </a:t>
            </a:r>
            <a:r>
              <a:rPr lang="en-US" dirty="0">
                <a:solidFill>
                  <a:srgbClr val="002060"/>
                </a:solidFill>
                <a:ea typeface="+mn-ea"/>
              </a:rPr>
              <a:t>contains information to locate (one or more) data records with search key value </a:t>
            </a:r>
            <a:r>
              <a:rPr lang="en-US" i="1" dirty="0">
                <a:solidFill>
                  <a:srgbClr val="002060"/>
                </a:solidFill>
                <a:ea typeface="+mn-ea"/>
              </a:rPr>
              <a:t>k</a:t>
            </a:r>
            <a:r>
              <a:rPr lang="en-US" dirty="0">
                <a:solidFill>
                  <a:srgbClr val="002060"/>
                </a:solidFill>
                <a:ea typeface="+mn-ea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7162" y="4523962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7162" y="6429999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pic>
        <p:nvPicPr>
          <p:cNvPr id="26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169C257A-9ECC-40A0-8C8D-3AA3628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9" y="442873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5387872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pic>
        <p:nvPicPr>
          <p:cNvPr id="28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577" y="5231734"/>
            <a:ext cx="141452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6655527" y="3773895"/>
            <a:ext cx="1182945" cy="411832"/>
          </a:xfrm>
          <a:prstGeom prst="wedgeRoundRectCallout">
            <a:avLst>
              <a:gd name="adj1" fmla="val -52647"/>
              <a:gd name="adj2" fmla="val 1457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287623" y="5680967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2537" y="5787284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89426" y="4989462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</p:spTree>
    <p:extLst>
      <p:ext uri="{BB962C8B-B14F-4D97-AF65-F5344CB8AC3E}">
        <p14:creationId xmlns:p14="http://schemas.microsoft.com/office/powerpoint/2010/main" val="23803179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Summary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533399" y="838200"/>
            <a:ext cx="8360229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100"/>
              </a:lnSpc>
              <a:spcAft>
                <a:spcPts val="1200"/>
              </a:spcAft>
            </a:pPr>
            <a:r>
              <a:rPr lang="en-US" altLang="zh-TW" sz="2800" dirty="0">
                <a:ea typeface="新細明體" pitchFamily="18" charset="-120"/>
              </a:rPr>
              <a:t>Many alternative file organizations exist, each appropriate in some situation.</a:t>
            </a:r>
          </a:p>
          <a:p>
            <a:pPr eaLnBrk="1" hangingPunct="1">
              <a:lnSpc>
                <a:spcPts val="3100"/>
              </a:lnSpc>
              <a:spcAft>
                <a:spcPts val="300"/>
              </a:spcAft>
            </a:pPr>
            <a:r>
              <a:rPr lang="en-US" altLang="zh-TW" sz="2800" dirty="0">
                <a:ea typeface="新細明體" pitchFamily="18" charset="-120"/>
              </a:rPr>
              <a:t>If selection queries are frequent, sorting the file or building an </a:t>
            </a:r>
            <a:r>
              <a:rPr lang="en-US" altLang="zh-TW" sz="2800" i="1" dirty="0">
                <a:ea typeface="新細明體" pitchFamily="18" charset="-120"/>
              </a:rPr>
              <a:t>index</a:t>
            </a:r>
            <a:r>
              <a:rPr lang="en-US" altLang="zh-TW" sz="2800" dirty="0">
                <a:ea typeface="新細明體" pitchFamily="18" charset="-120"/>
              </a:rPr>
              <a:t> is important.</a:t>
            </a:r>
          </a:p>
          <a:p>
            <a:pPr lvl="1" eaLnBrk="1" hangingPunct="1">
              <a:lnSpc>
                <a:spcPts val="2600"/>
              </a:lnSpc>
              <a:spcAft>
                <a:spcPts val="3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Hash-based indexes only good for equality search.</a:t>
            </a:r>
          </a:p>
          <a:p>
            <a:pPr lvl="1" eaLnBrk="1" hangingPunct="1">
              <a:lnSpc>
                <a:spcPts val="2600"/>
              </a:lnSpc>
              <a:spcAft>
                <a:spcPts val="12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Sorted files and tree-based indexes best for range search; also good for equality search.  (Files rarely kept sorted in practice; B+ tree index is better.)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sz="2800" dirty="0">
                <a:ea typeface="新細明體" pitchFamily="18" charset="-120"/>
              </a:rPr>
              <a:t>Index is:</a:t>
            </a:r>
          </a:p>
          <a:p>
            <a:pPr marL="803275" lvl="1" indent="-341313">
              <a:lnSpc>
                <a:spcPts val="3100"/>
              </a:lnSpc>
              <a:buFont typeface="+mj-lt"/>
              <a:buAutoNum type="arabicParenR"/>
            </a:pPr>
            <a:r>
              <a:rPr lang="en-US" altLang="zh-TW" sz="2400" dirty="0">
                <a:ea typeface="新細明體" pitchFamily="18" charset="-120"/>
              </a:rPr>
              <a:t>a collection of data entries (&lt;key, rid&gt; pairs or &lt;key, rid-list&gt; pairs), plus </a:t>
            </a:r>
          </a:p>
          <a:p>
            <a:pPr marL="803275" lvl="1" indent="-341313">
              <a:lnSpc>
                <a:spcPts val="3100"/>
              </a:lnSpc>
              <a:buFont typeface="+mj-lt"/>
              <a:buAutoNum type="arabicParenR"/>
            </a:pPr>
            <a:r>
              <a:rPr lang="en-US" altLang="zh-TW" sz="2400" dirty="0">
                <a:ea typeface="新細明體" pitchFamily="18" charset="-120"/>
              </a:rPr>
              <a:t>a way to quickly find entries (using hashing or a search tree) with given key values.</a:t>
            </a:r>
          </a:p>
        </p:txBody>
      </p:sp>
    </p:spTree>
    <p:extLst>
      <p:ext uri="{BB962C8B-B14F-4D97-AF65-F5344CB8AC3E}">
        <p14:creationId xmlns:p14="http://schemas.microsoft.com/office/powerpoint/2010/main" val="13880776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Summary (Contd.)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000"/>
              </a:lnSpc>
              <a:spcAft>
                <a:spcPts val="300"/>
              </a:spcAft>
            </a:pPr>
            <a:r>
              <a:rPr lang="en-US" altLang="zh-TW" dirty="0">
                <a:ea typeface="新細明體" pitchFamily="18" charset="-120"/>
              </a:rPr>
              <a:t>Data entries can be (1) actual data records, (2) &lt;key, rid&gt; pairs, or (3) &lt;key, rid-list&gt; pairs.</a:t>
            </a:r>
          </a:p>
          <a:p>
            <a:pPr lvl="1" eaLnBrk="1" hangingPunct="1">
              <a:lnSpc>
                <a:spcPts val="2600"/>
              </a:lnSpc>
              <a:spcAft>
                <a:spcPts val="1200"/>
              </a:spcAft>
              <a:buSzPct val="75000"/>
            </a:pPr>
            <a:r>
              <a:rPr lang="en-US" altLang="zh-TW" dirty="0">
                <a:ea typeface="新細明體" pitchFamily="18" charset="-120"/>
              </a:rPr>
              <a:t>Choice orthogonal to </a:t>
            </a:r>
            <a:r>
              <a:rPr lang="en-US" altLang="zh-TW" i="1" dirty="0">
                <a:ea typeface="新細明體" pitchFamily="18" charset="-120"/>
              </a:rPr>
              <a:t>indexing technique </a:t>
            </a:r>
            <a:r>
              <a:rPr lang="en-US" altLang="zh-TW" dirty="0">
                <a:ea typeface="新細明體" pitchFamily="18" charset="-120"/>
              </a:rPr>
              <a:t>used to locate data entries with a given key value.</a:t>
            </a:r>
          </a:p>
          <a:p>
            <a:pPr eaLnBrk="1" hangingPunct="1">
              <a:lnSpc>
                <a:spcPts val="3100"/>
              </a:lnSpc>
              <a:spcAft>
                <a:spcPts val="1200"/>
              </a:spcAft>
            </a:pPr>
            <a:r>
              <a:rPr lang="en-US" altLang="zh-TW" dirty="0">
                <a:ea typeface="新細明體" pitchFamily="18" charset="-120"/>
              </a:rPr>
              <a:t>Can have several indexes on a given file of data records, each with a different search key.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dirty="0">
                <a:ea typeface="新細明體" pitchFamily="18" charset="-120"/>
              </a:rPr>
              <a:t>Indexes can be classified as clustered vs. </a:t>
            </a:r>
            <a:r>
              <a:rPr lang="en-US" altLang="zh-TW" dirty="0" err="1">
                <a:ea typeface="新細明體" pitchFamily="18" charset="-120"/>
              </a:rPr>
              <a:t>unclustered</a:t>
            </a:r>
            <a:r>
              <a:rPr lang="en-US" altLang="zh-TW" dirty="0">
                <a:ea typeface="新細明體" pitchFamily="18" charset="-120"/>
              </a:rPr>
              <a:t>.  Differences have important consequences for utility/performance.</a:t>
            </a:r>
          </a:p>
        </p:txBody>
      </p:sp>
    </p:spTree>
    <p:extLst>
      <p:ext uri="{BB962C8B-B14F-4D97-AF65-F5344CB8AC3E}">
        <p14:creationId xmlns:p14="http://schemas.microsoft.com/office/powerpoint/2010/main" val="41140469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Summary (Contd.)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763000" cy="5486400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altLang="zh-TW" sz="3000" dirty="0">
                <a:ea typeface="新細明體" pitchFamily="18" charset="-120"/>
              </a:rPr>
              <a:t>Understanding the nature of the </a:t>
            </a:r>
            <a:r>
              <a:rPr lang="en-US" altLang="zh-TW" sz="3000" i="1" dirty="0">
                <a:ea typeface="新細明體" pitchFamily="18" charset="-120"/>
              </a:rPr>
              <a:t>workload</a:t>
            </a:r>
            <a:r>
              <a:rPr lang="en-US" altLang="zh-TW" sz="3000" dirty="0">
                <a:ea typeface="新細明體" pitchFamily="18" charset="-120"/>
              </a:rPr>
              <a:t> for the application, and the performance goals, is essential to developing a good design.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SzPct val="75000"/>
            </a:pPr>
            <a:r>
              <a:rPr lang="en-US" altLang="zh-TW" sz="2400" dirty="0">
                <a:ea typeface="新細明體" pitchFamily="18" charset="-120"/>
              </a:rPr>
              <a:t>What are the important queries and updates?  What attributes/relations are involved? </a:t>
            </a:r>
          </a:p>
          <a:p>
            <a:pPr eaLnBrk="1" hangingPunct="1">
              <a:lnSpc>
                <a:spcPts val="3100"/>
              </a:lnSpc>
            </a:pPr>
            <a:r>
              <a:rPr lang="en-US" altLang="zh-TW" sz="3000" dirty="0">
                <a:ea typeface="新細明體" pitchFamily="18" charset="-120"/>
              </a:rPr>
              <a:t>Indexes must be chosen to speed up important queries (and perhaps some updates!).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Index maintenance overhead on updates to key fields.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Choose indexes that can help many queries, if possible.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Build indexes to support index-only strategies.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Clustering is an important decision; only one index on a given relation can be clustered!</a:t>
            </a:r>
          </a:p>
          <a:p>
            <a:pPr lvl="1" eaLnBrk="1" hangingPunct="1">
              <a:lnSpc>
                <a:spcPct val="900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Order of fields in composite index key can be important.</a:t>
            </a:r>
          </a:p>
        </p:txBody>
      </p:sp>
    </p:spTree>
    <p:extLst>
      <p:ext uri="{BB962C8B-B14F-4D97-AF65-F5344CB8AC3E}">
        <p14:creationId xmlns:p14="http://schemas.microsoft.com/office/powerpoint/2010/main" val="5115046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96716" y="177389"/>
            <a:ext cx="4607218" cy="1143000"/>
          </a:xfrm>
        </p:spPr>
        <p:txBody>
          <a:bodyPr/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B+ Tree Indexes</a:t>
            </a:r>
          </a:p>
        </p:txBody>
      </p:sp>
      <p:grpSp>
        <p:nvGrpSpPr>
          <p:cNvPr id="19459" name="Group 131"/>
          <p:cNvGrpSpPr>
            <a:grpSpLocks/>
          </p:cNvGrpSpPr>
          <p:nvPr/>
        </p:nvGrpSpPr>
        <p:grpSpPr bwMode="auto">
          <a:xfrm>
            <a:off x="304800" y="3228749"/>
            <a:ext cx="7877175" cy="2420937"/>
            <a:chOff x="719138" y="1409700"/>
            <a:chExt cx="7877175" cy="2420893"/>
          </a:xfrm>
        </p:grpSpPr>
        <p:sp>
          <p:nvSpPr>
            <p:cNvPr id="15368" name="Freeform 40"/>
            <p:cNvSpPr>
              <a:spLocks/>
            </p:cNvSpPr>
            <p:nvPr/>
          </p:nvSpPr>
          <p:spPr bwMode="auto">
            <a:xfrm>
              <a:off x="14716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9" name="Freeform 41"/>
            <p:cNvSpPr>
              <a:spLocks/>
            </p:cNvSpPr>
            <p:nvPr/>
          </p:nvSpPr>
          <p:spPr bwMode="auto">
            <a:xfrm>
              <a:off x="23733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0" name="Freeform 42"/>
            <p:cNvSpPr>
              <a:spLocks/>
            </p:cNvSpPr>
            <p:nvPr/>
          </p:nvSpPr>
          <p:spPr bwMode="auto">
            <a:xfrm>
              <a:off x="3386138" y="3433725"/>
              <a:ext cx="452437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1" name="Freeform 43"/>
            <p:cNvSpPr>
              <a:spLocks/>
            </p:cNvSpPr>
            <p:nvPr/>
          </p:nvSpPr>
          <p:spPr bwMode="auto">
            <a:xfrm>
              <a:off x="4286250" y="3433725"/>
              <a:ext cx="452438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2" name="Freeform 44"/>
            <p:cNvSpPr>
              <a:spLocks/>
            </p:cNvSpPr>
            <p:nvPr/>
          </p:nvSpPr>
          <p:spPr bwMode="auto">
            <a:xfrm>
              <a:off x="530066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3" name="Freeform 45"/>
            <p:cNvSpPr>
              <a:spLocks/>
            </p:cNvSpPr>
            <p:nvPr/>
          </p:nvSpPr>
          <p:spPr bwMode="auto">
            <a:xfrm>
              <a:off x="6200775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4" name="Freeform 46"/>
            <p:cNvSpPr>
              <a:spLocks/>
            </p:cNvSpPr>
            <p:nvPr/>
          </p:nvSpPr>
          <p:spPr bwMode="auto">
            <a:xfrm>
              <a:off x="7215188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5" name="Freeform 47"/>
            <p:cNvSpPr>
              <a:spLocks/>
            </p:cNvSpPr>
            <p:nvPr/>
          </p:nvSpPr>
          <p:spPr bwMode="auto">
            <a:xfrm>
              <a:off x="8113713" y="3433725"/>
              <a:ext cx="454025" cy="225421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1" name="Freeform 48"/>
            <p:cNvSpPr>
              <a:spLocks/>
            </p:cNvSpPr>
            <p:nvPr/>
          </p:nvSpPr>
          <p:spPr bwMode="auto">
            <a:xfrm>
              <a:off x="1920875" y="2871788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2" name="Freeform 49"/>
            <p:cNvSpPr>
              <a:spLocks/>
            </p:cNvSpPr>
            <p:nvPr/>
          </p:nvSpPr>
          <p:spPr bwMode="auto">
            <a:xfrm>
              <a:off x="3836988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Freeform 50"/>
            <p:cNvSpPr>
              <a:spLocks/>
            </p:cNvSpPr>
            <p:nvPr/>
          </p:nvSpPr>
          <p:spPr bwMode="auto">
            <a:xfrm>
              <a:off x="5749925" y="2871788"/>
              <a:ext cx="452438" cy="225425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4" name="Freeform 51"/>
            <p:cNvSpPr>
              <a:spLocks/>
            </p:cNvSpPr>
            <p:nvPr/>
          </p:nvSpPr>
          <p:spPr bwMode="auto">
            <a:xfrm>
              <a:off x="7664450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5" name="Freeform 52"/>
            <p:cNvSpPr>
              <a:spLocks/>
            </p:cNvSpPr>
            <p:nvPr/>
          </p:nvSpPr>
          <p:spPr bwMode="auto">
            <a:xfrm>
              <a:off x="6765925" y="2197100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6" name="Freeform 53"/>
            <p:cNvSpPr>
              <a:spLocks/>
            </p:cNvSpPr>
            <p:nvPr/>
          </p:nvSpPr>
          <p:spPr bwMode="auto">
            <a:xfrm>
              <a:off x="2933700" y="2197100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7" name="Freeform 54"/>
            <p:cNvSpPr>
              <a:spLocks/>
            </p:cNvSpPr>
            <p:nvPr/>
          </p:nvSpPr>
          <p:spPr bwMode="auto">
            <a:xfrm>
              <a:off x="4737100" y="1409700"/>
              <a:ext cx="450850" cy="227013"/>
            </a:xfrm>
            <a:custGeom>
              <a:avLst/>
              <a:gdLst>
                <a:gd name="T0" fmla="*/ 0 w 284"/>
                <a:gd name="T1" fmla="*/ 2147483647 h 143"/>
                <a:gd name="T2" fmla="*/ 0 w 284"/>
                <a:gd name="T3" fmla="*/ 0 h 143"/>
                <a:gd name="T4" fmla="*/ 2147483647 w 284"/>
                <a:gd name="T5" fmla="*/ 0 h 143"/>
                <a:gd name="T6" fmla="*/ 2147483647 w 284"/>
                <a:gd name="T7" fmla="*/ 2147483647 h 143"/>
                <a:gd name="T8" fmla="*/ 0 w 284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8" name="Freeform 55"/>
            <p:cNvSpPr>
              <a:spLocks/>
            </p:cNvSpPr>
            <p:nvPr/>
          </p:nvSpPr>
          <p:spPr bwMode="auto">
            <a:xfrm>
              <a:off x="3386138" y="1635125"/>
              <a:ext cx="1465262" cy="563563"/>
            </a:xfrm>
            <a:custGeom>
              <a:avLst/>
              <a:gdLst>
                <a:gd name="T0" fmla="*/ 2147483647 w 923"/>
                <a:gd name="T1" fmla="*/ 0 h 355"/>
                <a:gd name="T2" fmla="*/ 0 w 923"/>
                <a:gd name="T3" fmla="*/ 2147483647 h 355"/>
                <a:gd name="T4" fmla="*/ 2147483647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9" name="Freeform 56"/>
            <p:cNvSpPr>
              <a:spLocks/>
            </p:cNvSpPr>
            <p:nvPr/>
          </p:nvSpPr>
          <p:spPr bwMode="auto">
            <a:xfrm>
              <a:off x="3386138" y="2128838"/>
              <a:ext cx="115887" cy="69850"/>
            </a:xfrm>
            <a:custGeom>
              <a:avLst/>
              <a:gdLst>
                <a:gd name="T0" fmla="*/ 2147483647 w 73"/>
                <a:gd name="T1" fmla="*/ 2147483647 h 44"/>
                <a:gd name="T2" fmla="*/ 0 w 73"/>
                <a:gd name="T3" fmla="*/ 2147483647 h 44"/>
                <a:gd name="T4" fmla="*/ 2147483647 w 73"/>
                <a:gd name="T5" fmla="*/ 0 h 44"/>
                <a:gd name="T6" fmla="*/ 2147483647 w 73"/>
                <a:gd name="T7" fmla="*/ 2147483647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0" name="Freeform 57"/>
            <p:cNvSpPr>
              <a:spLocks/>
            </p:cNvSpPr>
            <p:nvPr/>
          </p:nvSpPr>
          <p:spPr bwMode="auto">
            <a:xfrm>
              <a:off x="4962525" y="1635125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7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1" name="Freeform 58"/>
            <p:cNvSpPr>
              <a:spLocks/>
            </p:cNvSpPr>
            <p:nvPr/>
          </p:nvSpPr>
          <p:spPr bwMode="auto">
            <a:xfrm>
              <a:off x="4932363" y="1971675"/>
              <a:ext cx="60325" cy="112713"/>
            </a:xfrm>
            <a:custGeom>
              <a:avLst/>
              <a:gdLst>
                <a:gd name="T0" fmla="*/ 2147483647 w 38"/>
                <a:gd name="T1" fmla="*/ 0 h 71"/>
                <a:gd name="T2" fmla="*/ 2147483647 w 38"/>
                <a:gd name="T3" fmla="*/ 2147483647 h 71"/>
                <a:gd name="T4" fmla="*/ 0 w 38"/>
                <a:gd name="T5" fmla="*/ 0 h 71"/>
                <a:gd name="T6" fmla="*/ 2147483647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2" name="Freeform 59"/>
            <p:cNvSpPr>
              <a:spLocks/>
            </p:cNvSpPr>
            <p:nvPr/>
          </p:nvSpPr>
          <p:spPr bwMode="auto">
            <a:xfrm>
              <a:off x="5073650" y="1635125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7 w 1067"/>
                <a:gd name="T3" fmla="*/ 2147483647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3" name="Freeform 60"/>
            <p:cNvSpPr>
              <a:spLocks/>
            </p:cNvSpPr>
            <p:nvPr/>
          </p:nvSpPr>
          <p:spPr bwMode="auto">
            <a:xfrm>
              <a:off x="6646863" y="2132013"/>
              <a:ext cx="120650" cy="66675"/>
            </a:xfrm>
            <a:custGeom>
              <a:avLst/>
              <a:gdLst>
                <a:gd name="T0" fmla="*/ 2147483647 w 76"/>
                <a:gd name="T1" fmla="*/ 0 h 42"/>
                <a:gd name="T2" fmla="*/ 2147483647 w 76"/>
                <a:gd name="T3" fmla="*/ 2147483647 h 42"/>
                <a:gd name="T4" fmla="*/ 0 w 76"/>
                <a:gd name="T5" fmla="*/ 2147483647 h 42"/>
                <a:gd name="T6" fmla="*/ 2147483647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4" name="Freeform 61"/>
            <p:cNvSpPr>
              <a:spLocks/>
            </p:cNvSpPr>
            <p:nvPr/>
          </p:nvSpPr>
          <p:spPr bwMode="auto">
            <a:xfrm>
              <a:off x="2373313" y="2420938"/>
              <a:ext cx="676275" cy="452437"/>
            </a:xfrm>
            <a:custGeom>
              <a:avLst/>
              <a:gdLst>
                <a:gd name="T0" fmla="*/ 2147483647 w 426"/>
                <a:gd name="T1" fmla="*/ 0 h 285"/>
                <a:gd name="T2" fmla="*/ 0 w 426"/>
                <a:gd name="T3" fmla="*/ 2147483647 h 285"/>
                <a:gd name="T4" fmla="*/ 2147483647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5" name="Freeform 62"/>
            <p:cNvSpPr>
              <a:spLocks/>
            </p:cNvSpPr>
            <p:nvPr/>
          </p:nvSpPr>
          <p:spPr bwMode="auto">
            <a:xfrm>
              <a:off x="2373313" y="2786063"/>
              <a:ext cx="109537" cy="87312"/>
            </a:xfrm>
            <a:custGeom>
              <a:avLst/>
              <a:gdLst>
                <a:gd name="T0" fmla="*/ 2147483647 w 69"/>
                <a:gd name="T1" fmla="*/ 2147483647 h 55"/>
                <a:gd name="T2" fmla="*/ 0 w 69"/>
                <a:gd name="T3" fmla="*/ 2147483647 h 55"/>
                <a:gd name="T4" fmla="*/ 2147483647 w 69"/>
                <a:gd name="T5" fmla="*/ 0 h 55"/>
                <a:gd name="T6" fmla="*/ 2147483647 w 69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6" name="Freeform 63"/>
            <p:cNvSpPr>
              <a:spLocks/>
            </p:cNvSpPr>
            <p:nvPr/>
          </p:nvSpPr>
          <p:spPr bwMode="auto">
            <a:xfrm>
              <a:off x="3273425" y="2420938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7 w 356"/>
                <a:gd name="T3" fmla="*/ 2147483647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7" name="Freeform 64"/>
            <p:cNvSpPr>
              <a:spLocks/>
            </p:cNvSpPr>
            <p:nvPr/>
          </p:nvSpPr>
          <p:spPr bwMode="auto">
            <a:xfrm>
              <a:off x="3730625" y="2779713"/>
              <a:ext cx="107950" cy="93662"/>
            </a:xfrm>
            <a:custGeom>
              <a:avLst/>
              <a:gdLst>
                <a:gd name="T0" fmla="*/ 2147483647 w 68"/>
                <a:gd name="T1" fmla="*/ 0 h 59"/>
                <a:gd name="T2" fmla="*/ 2147483647 w 68"/>
                <a:gd name="T3" fmla="*/ 2147483647 h 59"/>
                <a:gd name="T4" fmla="*/ 0 w 68"/>
                <a:gd name="T5" fmla="*/ 2147483647 h 59"/>
                <a:gd name="T6" fmla="*/ 2147483647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8" name="Freeform 65"/>
            <p:cNvSpPr>
              <a:spLocks/>
            </p:cNvSpPr>
            <p:nvPr/>
          </p:nvSpPr>
          <p:spPr bwMode="auto">
            <a:xfrm>
              <a:off x="316071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9" name="Freeform 66"/>
            <p:cNvSpPr>
              <a:spLocks/>
            </p:cNvSpPr>
            <p:nvPr/>
          </p:nvSpPr>
          <p:spPr bwMode="auto">
            <a:xfrm>
              <a:off x="313213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0" name="Freeform 67"/>
            <p:cNvSpPr>
              <a:spLocks/>
            </p:cNvSpPr>
            <p:nvPr/>
          </p:nvSpPr>
          <p:spPr bwMode="auto">
            <a:xfrm>
              <a:off x="6200775" y="2420938"/>
              <a:ext cx="677863" cy="452437"/>
            </a:xfrm>
            <a:custGeom>
              <a:avLst/>
              <a:gdLst>
                <a:gd name="T0" fmla="*/ 2147483647 w 427"/>
                <a:gd name="T1" fmla="*/ 0 h 285"/>
                <a:gd name="T2" fmla="*/ 0 w 427"/>
                <a:gd name="T3" fmla="*/ 2147483647 h 285"/>
                <a:gd name="T4" fmla="*/ 2147483647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1" name="Freeform 68"/>
            <p:cNvSpPr>
              <a:spLocks/>
            </p:cNvSpPr>
            <p:nvPr/>
          </p:nvSpPr>
          <p:spPr bwMode="auto">
            <a:xfrm>
              <a:off x="6200775" y="2786063"/>
              <a:ext cx="111125" cy="87312"/>
            </a:xfrm>
            <a:custGeom>
              <a:avLst/>
              <a:gdLst>
                <a:gd name="T0" fmla="*/ 2147483647 w 70"/>
                <a:gd name="T1" fmla="*/ 2147483647 h 55"/>
                <a:gd name="T2" fmla="*/ 0 w 70"/>
                <a:gd name="T3" fmla="*/ 2147483647 h 55"/>
                <a:gd name="T4" fmla="*/ 2147483647 w 70"/>
                <a:gd name="T5" fmla="*/ 0 h 55"/>
                <a:gd name="T6" fmla="*/ 2147483647 w 70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2" name="Freeform 69"/>
            <p:cNvSpPr>
              <a:spLocks/>
            </p:cNvSpPr>
            <p:nvPr/>
          </p:nvSpPr>
          <p:spPr bwMode="auto">
            <a:xfrm>
              <a:off x="7102475" y="2420938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7 w 355"/>
                <a:gd name="T3" fmla="*/ 2147483647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3" name="Freeform 70"/>
            <p:cNvSpPr>
              <a:spLocks/>
            </p:cNvSpPr>
            <p:nvPr/>
          </p:nvSpPr>
          <p:spPr bwMode="auto">
            <a:xfrm>
              <a:off x="7561263" y="2779713"/>
              <a:ext cx="104775" cy="93662"/>
            </a:xfrm>
            <a:custGeom>
              <a:avLst/>
              <a:gdLst>
                <a:gd name="T0" fmla="*/ 2147483647 w 66"/>
                <a:gd name="T1" fmla="*/ 0 h 59"/>
                <a:gd name="T2" fmla="*/ 2147483647 w 66"/>
                <a:gd name="T3" fmla="*/ 2147483647 h 59"/>
                <a:gd name="T4" fmla="*/ 0 w 66"/>
                <a:gd name="T5" fmla="*/ 2147483647 h 59"/>
                <a:gd name="T6" fmla="*/ 2147483647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4" name="Freeform 71"/>
            <p:cNvSpPr>
              <a:spLocks/>
            </p:cNvSpPr>
            <p:nvPr/>
          </p:nvSpPr>
          <p:spPr bwMode="auto">
            <a:xfrm>
              <a:off x="698976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5" name="Freeform 72"/>
            <p:cNvSpPr>
              <a:spLocks/>
            </p:cNvSpPr>
            <p:nvPr/>
          </p:nvSpPr>
          <p:spPr bwMode="auto">
            <a:xfrm>
              <a:off x="696118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6" name="Freeform 73"/>
            <p:cNvSpPr>
              <a:spLocks/>
            </p:cNvSpPr>
            <p:nvPr/>
          </p:nvSpPr>
          <p:spPr bwMode="auto">
            <a:xfrm>
              <a:off x="192087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7" name="Freeform 74"/>
            <p:cNvSpPr>
              <a:spLocks/>
            </p:cNvSpPr>
            <p:nvPr/>
          </p:nvSpPr>
          <p:spPr bwMode="auto">
            <a:xfrm>
              <a:off x="1920875" y="3317875"/>
              <a:ext cx="65088" cy="117475"/>
            </a:xfrm>
            <a:custGeom>
              <a:avLst/>
              <a:gdLst>
                <a:gd name="T0" fmla="*/ 2147483647 w 41"/>
                <a:gd name="T1" fmla="*/ 2147483647 h 74"/>
                <a:gd name="T2" fmla="*/ 0 w 41"/>
                <a:gd name="T3" fmla="*/ 2147483647 h 74"/>
                <a:gd name="T4" fmla="*/ 2147483647 w 41"/>
                <a:gd name="T5" fmla="*/ 0 h 74"/>
                <a:gd name="T6" fmla="*/ 2147483647 w 41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8" name="Freeform 75"/>
            <p:cNvSpPr>
              <a:spLocks/>
            </p:cNvSpPr>
            <p:nvPr/>
          </p:nvSpPr>
          <p:spPr bwMode="auto">
            <a:xfrm>
              <a:off x="2259013" y="3095625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7 w 73"/>
                <a:gd name="T3" fmla="*/ 2147483647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9" name="Freeform 76"/>
            <p:cNvSpPr>
              <a:spLocks/>
            </p:cNvSpPr>
            <p:nvPr/>
          </p:nvSpPr>
          <p:spPr bwMode="auto">
            <a:xfrm>
              <a:off x="2309813" y="3317875"/>
              <a:ext cx="65087" cy="117475"/>
            </a:xfrm>
            <a:custGeom>
              <a:avLst/>
              <a:gdLst>
                <a:gd name="T0" fmla="*/ 2147483647 w 41"/>
                <a:gd name="T1" fmla="*/ 0 h 74"/>
                <a:gd name="T2" fmla="*/ 2147483647 w 41"/>
                <a:gd name="T3" fmla="*/ 2147483647 h 74"/>
                <a:gd name="T4" fmla="*/ 0 w 41"/>
                <a:gd name="T5" fmla="*/ 2147483647 h 74"/>
                <a:gd name="T6" fmla="*/ 2147483647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0" name="Freeform 77"/>
            <p:cNvSpPr>
              <a:spLocks/>
            </p:cNvSpPr>
            <p:nvPr/>
          </p:nvSpPr>
          <p:spPr bwMode="auto">
            <a:xfrm>
              <a:off x="214471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1" name="Freeform 78"/>
            <p:cNvSpPr>
              <a:spLocks/>
            </p:cNvSpPr>
            <p:nvPr/>
          </p:nvSpPr>
          <p:spPr bwMode="auto">
            <a:xfrm>
              <a:off x="211772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2" name="Freeform 79"/>
            <p:cNvSpPr>
              <a:spLocks/>
            </p:cNvSpPr>
            <p:nvPr/>
          </p:nvSpPr>
          <p:spPr bwMode="auto">
            <a:xfrm>
              <a:off x="3836988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3" name="Freeform 80"/>
            <p:cNvSpPr>
              <a:spLocks/>
            </p:cNvSpPr>
            <p:nvPr/>
          </p:nvSpPr>
          <p:spPr bwMode="auto">
            <a:xfrm>
              <a:off x="3836988" y="3317875"/>
              <a:ext cx="61912" cy="117475"/>
            </a:xfrm>
            <a:custGeom>
              <a:avLst/>
              <a:gdLst>
                <a:gd name="T0" fmla="*/ 2147483647 w 39"/>
                <a:gd name="T1" fmla="*/ 2147483647 h 74"/>
                <a:gd name="T2" fmla="*/ 0 w 39"/>
                <a:gd name="T3" fmla="*/ 2147483647 h 74"/>
                <a:gd name="T4" fmla="*/ 2147483647 w 39"/>
                <a:gd name="T5" fmla="*/ 0 h 74"/>
                <a:gd name="T6" fmla="*/ 2147483647 w 39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4" name="Freeform 81"/>
            <p:cNvSpPr>
              <a:spLocks/>
            </p:cNvSpPr>
            <p:nvPr/>
          </p:nvSpPr>
          <p:spPr bwMode="auto">
            <a:xfrm>
              <a:off x="4173538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5" name="Freeform 82"/>
            <p:cNvSpPr>
              <a:spLocks/>
            </p:cNvSpPr>
            <p:nvPr/>
          </p:nvSpPr>
          <p:spPr bwMode="auto">
            <a:xfrm>
              <a:off x="4224338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6" name="Freeform 83"/>
            <p:cNvSpPr>
              <a:spLocks/>
            </p:cNvSpPr>
            <p:nvPr/>
          </p:nvSpPr>
          <p:spPr bwMode="auto">
            <a:xfrm>
              <a:off x="4060825" y="3095625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7" name="Freeform 84"/>
            <p:cNvSpPr>
              <a:spLocks/>
            </p:cNvSpPr>
            <p:nvPr/>
          </p:nvSpPr>
          <p:spPr bwMode="auto">
            <a:xfrm>
              <a:off x="403225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8" name="Freeform 85"/>
            <p:cNvSpPr>
              <a:spLocks/>
            </p:cNvSpPr>
            <p:nvPr/>
          </p:nvSpPr>
          <p:spPr bwMode="auto">
            <a:xfrm>
              <a:off x="574992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9" name="Freeform 86"/>
            <p:cNvSpPr>
              <a:spLocks/>
            </p:cNvSpPr>
            <p:nvPr/>
          </p:nvSpPr>
          <p:spPr bwMode="auto">
            <a:xfrm>
              <a:off x="5749925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0" name="Freeform 87"/>
            <p:cNvSpPr>
              <a:spLocks/>
            </p:cNvSpPr>
            <p:nvPr/>
          </p:nvSpPr>
          <p:spPr bwMode="auto">
            <a:xfrm>
              <a:off x="6088063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1" name="Freeform 88"/>
            <p:cNvSpPr>
              <a:spLocks/>
            </p:cNvSpPr>
            <p:nvPr/>
          </p:nvSpPr>
          <p:spPr bwMode="auto">
            <a:xfrm>
              <a:off x="6138863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2" name="Freeform 89"/>
            <p:cNvSpPr>
              <a:spLocks/>
            </p:cNvSpPr>
            <p:nvPr/>
          </p:nvSpPr>
          <p:spPr bwMode="auto">
            <a:xfrm>
              <a:off x="5976938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3" name="Freeform 90"/>
            <p:cNvSpPr>
              <a:spLocks/>
            </p:cNvSpPr>
            <p:nvPr/>
          </p:nvSpPr>
          <p:spPr bwMode="auto">
            <a:xfrm>
              <a:off x="594677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4" name="Freeform 91"/>
            <p:cNvSpPr>
              <a:spLocks/>
            </p:cNvSpPr>
            <p:nvPr/>
          </p:nvSpPr>
          <p:spPr bwMode="auto">
            <a:xfrm>
              <a:off x="7664450" y="3095625"/>
              <a:ext cx="115888" cy="339725"/>
            </a:xfrm>
            <a:custGeom>
              <a:avLst/>
              <a:gdLst>
                <a:gd name="T0" fmla="*/ 2147483647 w 73"/>
                <a:gd name="T1" fmla="*/ 0 h 214"/>
                <a:gd name="T2" fmla="*/ 0 w 73"/>
                <a:gd name="T3" fmla="*/ 2147483647 h 214"/>
                <a:gd name="T4" fmla="*/ 2147483647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5" name="Freeform 92"/>
            <p:cNvSpPr>
              <a:spLocks/>
            </p:cNvSpPr>
            <p:nvPr/>
          </p:nvSpPr>
          <p:spPr bwMode="auto">
            <a:xfrm>
              <a:off x="7664450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6" name="Freeform 93"/>
            <p:cNvSpPr>
              <a:spLocks/>
            </p:cNvSpPr>
            <p:nvPr/>
          </p:nvSpPr>
          <p:spPr bwMode="auto">
            <a:xfrm>
              <a:off x="8002588" y="3095625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7 w 71"/>
                <a:gd name="T3" fmla="*/ 2147483647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7" name="Freeform 94"/>
            <p:cNvSpPr>
              <a:spLocks/>
            </p:cNvSpPr>
            <p:nvPr/>
          </p:nvSpPr>
          <p:spPr bwMode="auto">
            <a:xfrm>
              <a:off x="8053388" y="3317875"/>
              <a:ext cx="61912" cy="117475"/>
            </a:xfrm>
            <a:custGeom>
              <a:avLst/>
              <a:gdLst>
                <a:gd name="T0" fmla="*/ 2147483647 w 39"/>
                <a:gd name="T1" fmla="*/ 0 h 74"/>
                <a:gd name="T2" fmla="*/ 2147483647 w 39"/>
                <a:gd name="T3" fmla="*/ 2147483647 h 74"/>
                <a:gd name="T4" fmla="*/ 0 w 39"/>
                <a:gd name="T5" fmla="*/ 2147483647 h 74"/>
                <a:gd name="T6" fmla="*/ 2147483647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8" name="Freeform 95"/>
            <p:cNvSpPr>
              <a:spLocks/>
            </p:cNvSpPr>
            <p:nvPr/>
          </p:nvSpPr>
          <p:spPr bwMode="auto">
            <a:xfrm>
              <a:off x="789146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9" name="Freeform 96"/>
            <p:cNvSpPr>
              <a:spLocks/>
            </p:cNvSpPr>
            <p:nvPr/>
          </p:nvSpPr>
          <p:spPr bwMode="auto">
            <a:xfrm>
              <a:off x="786130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0" name="Freeform 97"/>
            <p:cNvSpPr>
              <a:spLocks/>
            </p:cNvSpPr>
            <p:nvPr/>
          </p:nvSpPr>
          <p:spPr bwMode="auto">
            <a:xfrm>
              <a:off x="1992313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1" name="Freeform 98"/>
            <p:cNvSpPr>
              <a:spLocks/>
            </p:cNvSpPr>
            <p:nvPr/>
          </p:nvSpPr>
          <p:spPr bwMode="auto">
            <a:xfrm>
              <a:off x="2117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2" name="Freeform 99"/>
            <p:cNvSpPr>
              <a:spLocks/>
            </p:cNvSpPr>
            <p:nvPr/>
          </p:nvSpPr>
          <p:spPr bwMode="auto">
            <a:xfrm>
              <a:off x="2244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3" name="Freeform 100"/>
            <p:cNvSpPr>
              <a:spLocks/>
            </p:cNvSpPr>
            <p:nvPr/>
          </p:nvSpPr>
          <p:spPr bwMode="auto">
            <a:xfrm>
              <a:off x="389255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4" name="Freeform 101"/>
            <p:cNvSpPr>
              <a:spLocks/>
            </p:cNvSpPr>
            <p:nvPr/>
          </p:nvSpPr>
          <p:spPr bwMode="auto">
            <a:xfrm>
              <a:off x="4019550" y="3532188"/>
              <a:ext cx="55563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5" name="Freeform 102"/>
            <p:cNvSpPr>
              <a:spLocks/>
            </p:cNvSpPr>
            <p:nvPr/>
          </p:nvSpPr>
          <p:spPr bwMode="auto">
            <a:xfrm>
              <a:off x="4144963" y="3532188"/>
              <a:ext cx="58737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6" name="Freeform 103"/>
            <p:cNvSpPr>
              <a:spLocks/>
            </p:cNvSpPr>
            <p:nvPr/>
          </p:nvSpPr>
          <p:spPr bwMode="auto">
            <a:xfrm>
              <a:off x="5807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7" name="Freeform 104"/>
            <p:cNvSpPr>
              <a:spLocks/>
            </p:cNvSpPr>
            <p:nvPr/>
          </p:nvSpPr>
          <p:spPr bwMode="auto">
            <a:xfrm>
              <a:off x="5932488" y="3532188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8" name="Freeform 105"/>
            <p:cNvSpPr>
              <a:spLocks/>
            </p:cNvSpPr>
            <p:nvPr/>
          </p:nvSpPr>
          <p:spPr bwMode="auto">
            <a:xfrm>
              <a:off x="6061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9" name="Freeform 106"/>
            <p:cNvSpPr>
              <a:spLocks/>
            </p:cNvSpPr>
            <p:nvPr/>
          </p:nvSpPr>
          <p:spPr bwMode="auto">
            <a:xfrm>
              <a:off x="7735888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0" name="Freeform 107"/>
            <p:cNvSpPr>
              <a:spLocks/>
            </p:cNvSpPr>
            <p:nvPr/>
          </p:nvSpPr>
          <p:spPr bwMode="auto">
            <a:xfrm>
              <a:off x="786130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1" name="Freeform 108"/>
            <p:cNvSpPr>
              <a:spLocks/>
            </p:cNvSpPr>
            <p:nvPr/>
          </p:nvSpPr>
          <p:spPr bwMode="auto">
            <a:xfrm>
              <a:off x="7988300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2" name="Freeform 109"/>
            <p:cNvSpPr>
              <a:spLocks/>
            </p:cNvSpPr>
            <p:nvPr/>
          </p:nvSpPr>
          <p:spPr bwMode="auto">
            <a:xfrm>
              <a:off x="6819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3" name="Freeform 110"/>
            <p:cNvSpPr>
              <a:spLocks/>
            </p:cNvSpPr>
            <p:nvPr/>
          </p:nvSpPr>
          <p:spPr bwMode="auto">
            <a:xfrm>
              <a:off x="6946900" y="2982913"/>
              <a:ext cx="57150" cy="30162"/>
            </a:xfrm>
            <a:custGeom>
              <a:avLst/>
              <a:gdLst>
                <a:gd name="T0" fmla="*/ 2147483647 w 36"/>
                <a:gd name="T1" fmla="*/ 2147483647 h 19"/>
                <a:gd name="T2" fmla="*/ 2147483647 w 36"/>
                <a:gd name="T3" fmla="*/ 0 h 19"/>
                <a:gd name="T4" fmla="*/ 0 w 36"/>
                <a:gd name="T5" fmla="*/ 2147483647 h 19"/>
                <a:gd name="T6" fmla="*/ 2147483647 w 36"/>
                <a:gd name="T7" fmla="*/ 2147483647 h 19"/>
                <a:gd name="T8" fmla="*/ 2147483647 w 36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4" name="Freeform 111"/>
            <p:cNvSpPr>
              <a:spLocks/>
            </p:cNvSpPr>
            <p:nvPr/>
          </p:nvSpPr>
          <p:spPr bwMode="auto">
            <a:xfrm>
              <a:off x="7073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5" name="Freeform 112"/>
            <p:cNvSpPr>
              <a:spLocks/>
            </p:cNvSpPr>
            <p:nvPr/>
          </p:nvSpPr>
          <p:spPr bwMode="auto">
            <a:xfrm>
              <a:off x="4808538" y="2324100"/>
              <a:ext cx="55562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6" name="Freeform 113"/>
            <p:cNvSpPr>
              <a:spLocks/>
            </p:cNvSpPr>
            <p:nvPr/>
          </p:nvSpPr>
          <p:spPr bwMode="auto">
            <a:xfrm>
              <a:off x="4932363" y="2324100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7" name="Freeform 114"/>
            <p:cNvSpPr>
              <a:spLocks/>
            </p:cNvSpPr>
            <p:nvPr/>
          </p:nvSpPr>
          <p:spPr bwMode="auto">
            <a:xfrm>
              <a:off x="5060950" y="2324100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8" name="Freeform 115"/>
            <p:cNvSpPr>
              <a:spLocks/>
            </p:cNvSpPr>
            <p:nvPr/>
          </p:nvSpPr>
          <p:spPr bwMode="auto">
            <a:xfrm>
              <a:off x="2962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9" name="Freeform 116"/>
            <p:cNvSpPr>
              <a:spLocks/>
            </p:cNvSpPr>
            <p:nvPr/>
          </p:nvSpPr>
          <p:spPr bwMode="auto">
            <a:xfrm>
              <a:off x="3090863" y="2970213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0" name="Freeform 117"/>
            <p:cNvSpPr>
              <a:spLocks/>
            </p:cNvSpPr>
            <p:nvPr/>
          </p:nvSpPr>
          <p:spPr bwMode="auto">
            <a:xfrm>
              <a:off x="3216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1" name="Freeform 121"/>
            <p:cNvSpPr>
              <a:spLocks/>
            </p:cNvSpPr>
            <p:nvPr/>
          </p:nvSpPr>
          <p:spPr bwMode="auto">
            <a:xfrm>
              <a:off x="795338" y="3262313"/>
              <a:ext cx="7800975" cy="1587"/>
            </a:xfrm>
            <a:custGeom>
              <a:avLst/>
              <a:gdLst>
                <a:gd name="T0" fmla="*/ 0 w 4914"/>
                <a:gd name="T1" fmla="*/ 0 h 1"/>
                <a:gd name="T2" fmla="*/ 2147483647 w 4914"/>
                <a:gd name="T3" fmla="*/ 0 h 1"/>
                <a:gd name="T4" fmla="*/ 0 w 4914"/>
                <a:gd name="T5" fmla="*/ 0 h 1"/>
                <a:gd name="T6" fmla="*/ 0 60000 65536"/>
                <a:gd name="T7" fmla="*/ 0 60000 65536"/>
                <a:gd name="T8" fmla="*/ 0 60000 65536"/>
                <a:gd name="T9" fmla="*/ 0 w 4914"/>
                <a:gd name="T10" fmla="*/ 0 h 1"/>
                <a:gd name="T11" fmla="*/ 4914 w 49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14" h="1">
                  <a:moveTo>
                    <a:pt x="0" y="0"/>
                  </a:moveTo>
                  <a:lnTo>
                    <a:pt x="491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234D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2" name="Freeform 122"/>
            <p:cNvSpPr>
              <a:spLocks/>
            </p:cNvSpPr>
            <p:nvPr/>
          </p:nvSpPr>
          <p:spPr bwMode="auto">
            <a:xfrm>
              <a:off x="1931988" y="3640138"/>
              <a:ext cx="69850" cy="187325"/>
            </a:xfrm>
            <a:custGeom>
              <a:avLst/>
              <a:gdLst>
                <a:gd name="T0" fmla="*/ 2147483647 w 44"/>
                <a:gd name="T1" fmla="*/ 0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0 w 44"/>
                <a:gd name="T9" fmla="*/ 2147483647 h 118"/>
                <a:gd name="T10" fmla="*/ 2147483647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3" name="Freeform 123"/>
            <p:cNvSpPr>
              <a:spLocks/>
            </p:cNvSpPr>
            <p:nvPr/>
          </p:nvSpPr>
          <p:spPr bwMode="auto">
            <a:xfrm>
              <a:off x="1931988" y="3732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0 w 66"/>
                <a:gd name="T3" fmla="*/ 2147483647 h 60"/>
                <a:gd name="T4" fmla="*/ 2147483647 w 66"/>
                <a:gd name="T5" fmla="*/ 0 h 60"/>
                <a:gd name="T6" fmla="*/ 2147483647 w 66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2" name="Rectangle 124"/>
            <p:cNvSpPr>
              <a:spLocks noChangeArrowheads="1"/>
            </p:cNvSpPr>
            <p:nvPr/>
          </p:nvSpPr>
          <p:spPr bwMode="auto">
            <a:xfrm>
              <a:off x="1834916" y="1948158"/>
              <a:ext cx="914400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Non-leaf Pages</a:t>
              </a:r>
            </a:p>
          </p:txBody>
        </p:sp>
        <p:sp>
          <p:nvSpPr>
            <p:cNvPr id="15455" name="Rectangle 127"/>
            <p:cNvSpPr>
              <a:spLocks noChangeArrowheads="1"/>
            </p:cNvSpPr>
            <p:nvPr/>
          </p:nvSpPr>
          <p:spPr bwMode="auto">
            <a:xfrm>
              <a:off x="719138" y="3309902"/>
              <a:ext cx="728662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Leaf Pages</a:t>
              </a:r>
            </a:p>
          </p:txBody>
        </p:sp>
        <p:sp>
          <p:nvSpPr>
            <p:cNvPr id="19546" name="Line 128"/>
            <p:cNvSpPr>
              <a:spLocks noChangeShapeType="1"/>
            </p:cNvSpPr>
            <p:nvPr/>
          </p:nvSpPr>
          <p:spPr bwMode="auto">
            <a:xfrm>
              <a:off x="286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7" name="Line 129"/>
            <p:cNvSpPr>
              <a:spLocks noChangeShapeType="1"/>
            </p:cNvSpPr>
            <p:nvPr/>
          </p:nvSpPr>
          <p:spPr bwMode="auto">
            <a:xfrm>
              <a:off x="4767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8" name="Line 130"/>
            <p:cNvSpPr>
              <a:spLocks noChangeShapeType="1"/>
            </p:cNvSpPr>
            <p:nvPr/>
          </p:nvSpPr>
          <p:spPr bwMode="auto">
            <a:xfrm>
              <a:off x="667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159"/>
          <p:cNvGrpSpPr/>
          <p:nvPr/>
        </p:nvGrpSpPr>
        <p:grpSpPr>
          <a:xfrm>
            <a:off x="428625" y="1525128"/>
            <a:ext cx="4495800" cy="1676400"/>
            <a:chOff x="4495800" y="1524000"/>
            <a:chExt cx="4495800" cy="16764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156"/>
            <p:cNvGrpSpPr/>
            <p:nvPr/>
          </p:nvGrpSpPr>
          <p:grpSpPr>
            <a:xfrm>
              <a:off x="4495800" y="1524000"/>
              <a:ext cx="4495800" cy="1676400"/>
              <a:chOff x="2057400" y="1066800"/>
              <a:chExt cx="4495800" cy="1676400"/>
            </a:xfrm>
          </p:grpSpPr>
          <p:sp>
            <p:nvSpPr>
              <p:cNvPr id="156" name="Oval Callout 155"/>
              <p:cNvSpPr/>
              <p:nvPr/>
            </p:nvSpPr>
            <p:spPr bwMode="auto">
              <a:xfrm>
                <a:off x="2057400" y="1066800"/>
                <a:ext cx="4495800" cy="1676400"/>
              </a:xfrm>
              <a:prstGeom prst="wedgeEllipseCallout">
                <a:avLst>
                  <a:gd name="adj1" fmla="val 1933"/>
                  <a:gd name="adj2" fmla="val 102991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" name="Group 154"/>
              <p:cNvGrpSpPr/>
              <p:nvPr/>
            </p:nvGrpSpPr>
            <p:grpSpPr>
              <a:xfrm>
                <a:off x="2514600" y="1103376"/>
                <a:ext cx="3531413" cy="1361236"/>
                <a:chOff x="5486400" y="2017776"/>
                <a:chExt cx="3531413" cy="1361236"/>
              </a:xfrm>
            </p:grpSpPr>
            <p:sp>
              <p:nvSpPr>
                <p:cNvPr id="134" name="Rectangle 133"/>
                <p:cNvSpPr/>
                <p:nvPr/>
              </p:nvSpPr>
              <p:spPr bwMode="auto">
                <a:xfrm>
                  <a:off x="5486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0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36" name="Straight Arrow Connector 135"/>
                <p:cNvCxnSpPr/>
                <p:nvPr/>
              </p:nvCxnSpPr>
              <p:spPr bwMode="auto">
                <a:xfrm rot="16200000" flipH="1">
                  <a:off x="5504965" y="3178730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38" name="Rectangle 137"/>
                <p:cNvSpPr/>
                <p:nvPr/>
              </p:nvSpPr>
              <p:spPr bwMode="auto">
                <a:xfrm>
                  <a:off x="5867400" y="25908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6248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 bwMode="auto">
                <a:xfrm rot="16200000" flipH="1">
                  <a:off x="6266965" y="3178730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 bwMode="auto">
                <a:xfrm>
                  <a:off x="6629400" y="2590800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7010400" y="2590800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0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4" name="Straight Arrow Connector 143"/>
                <p:cNvCxnSpPr/>
                <p:nvPr/>
              </p:nvCxnSpPr>
              <p:spPr bwMode="auto">
                <a:xfrm rot="16200000" flipH="1">
                  <a:off x="7027746" y="3192751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45" name="Rectangle 144"/>
                <p:cNvSpPr/>
                <p:nvPr/>
              </p:nvSpPr>
              <p:spPr bwMode="auto">
                <a:xfrm>
                  <a:off x="7390181" y="2592629"/>
                  <a:ext cx="8382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.  .  .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8228381" y="2592629"/>
                  <a:ext cx="381000" cy="533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K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m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8609381" y="2592629"/>
                  <a:ext cx="381000" cy="533400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0" rIns="0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P</a:t>
                  </a:r>
                  <a:r>
                    <a:rPr kumimoji="0" lang="en-US" sz="2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m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149" name="Straight Arrow Connector 148"/>
                <p:cNvCxnSpPr/>
                <p:nvPr/>
              </p:nvCxnSpPr>
              <p:spPr bwMode="auto">
                <a:xfrm rot="16200000" flipH="1">
                  <a:off x="8627946" y="3180559"/>
                  <a:ext cx="366795" cy="572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med" len="lg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8199730" y="2518258"/>
                  <a:ext cx="818083" cy="68762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153656" y="2017776"/>
                  <a:ext cx="127163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Calibri" pitchFamily="34" charset="0"/>
                    </a:rPr>
                    <a:t>Index entry</a:t>
                  </a:r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 bwMode="auto">
                <a:xfrm rot="16200000" flipH="1">
                  <a:off x="8073849" y="2372259"/>
                  <a:ext cx="269443" cy="231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  <a:round/>
                  <a:headEnd type="none" w="sm" len="sm"/>
                  <a:tailEnd type="arrow" w="sm" len="med"/>
                </a:ln>
                <a:effectLst/>
              </p:spPr>
            </p:cxnSp>
          </p:grpSp>
        </p:grpSp>
        <p:sp>
          <p:nvSpPr>
            <p:cNvPr id="159" name="TextBox 158"/>
            <p:cNvSpPr txBox="1"/>
            <p:nvPr/>
          </p:nvSpPr>
          <p:spPr>
            <a:xfrm>
              <a:off x="4876800" y="1828800"/>
              <a:ext cx="168777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A non-leaf page</a:t>
              </a:r>
            </a:p>
          </p:txBody>
        </p:sp>
      </p:grpSp>
      <p:sp>
        <p:nvSpPr>
          <p:cNvPr id="115" name="Rectangle 5"/>
          <p:cNvSpPr>
            <a:spLocks noChangeArrowheads="1"/>
          </p:cNvSpPr>
          <p:nvPr/>
        </p:nvSpPr>
        <p:spPr bwMode="auto">
          <a:xfrm>
            <a:off x="442912" y="5766094"/>
            <a:ext cx="8258175" cy="828675"/>
          </a:xfrm>
          <a:prstGeom prst="rect">
            <a:avLst/>
          </a:prstGeom>
          <a:solidFill>
            <a:srgbClr val="EBDEF6"/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Leaf pages contain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are chained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&amp; next)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Non-leaf pages contain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index entries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direct searches:</a:t>
            </a:r>
          </a:p>
        </p:txBody>
      </p:sp>
      <p:sp>
        <p:nvSpPr>
          <p:cNvPr id="8" name="Left Brace 7"/>
          <p:cNvSpPr/>
          <p:nvPr/>
        </p:nvSpPr>
        <p:spPr bwMode="auto">
          <a:xfrm>
            <a:off x="1257300" y="3228749"/>
            <a:ext cx="155575" cy="1709737"/>
          </a:xfrm>
          <a:prstGeom prst="leftBrac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" name="Rounded Rectangular Callout 111"/>
          <p:cNvSpPr/>
          <p:nvPr/>
        </p:nvSpPr>
        <p:spPr bwMode="auto">
          <a:xfrm>
            <a:off x="7389813" y="3690502"/>
            <a:ext cx="1325562" cy="773344"/>
          </a:xfrm>
          <a:prstGeom prst="wedgeRoundRectCallout">
            <a:avLst>
              <a:gd name="adj1" fmla="val 4512"/>
              <a:gd name="adj2" fmla="val 161694"/>
              <a:gd name="adj3" fmla="val 16667"/>
            </a:avLst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4572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Contains data entries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136516" y="2091626"/>
            <a:ext cx="2666339" cy="1281343"/>
          </a:xfrm>
          <a:prstGeom prst="wedgeRoundRectCallout">
            <a:avLst>
              <a:gd name="adj1" fmla="val 4727"/>
              <a:gd name="adj2" fmla="val 110749"/>
              <a:gd name="adj3" fmla="val 16667"/>
            </a:avLst>
          </a:prstGeom>
          <a:solidFill>
            <a:srgbClr val="3792A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tree node generally occupies one disk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C7CDA-1F6F-4BC9-9E4E-97C42C50A128}"/>
              </a:ext>
            </a:extLst>
          </p:cNvPr>
          <p:cNvSpPr txBox="1"/>
          <p:nvPr/>
        </p:nvSpPr>
        <p:spPr>
          <a:xfrm>
            <a:off x="5321484" y="436732"/>
            <a:ext cx="3454793" cy="1373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t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SEARCH:  Follow the pointers to descend the tree to find the matching data entries in a leaf page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49102" y="2976889"/>
            <a:ext cx="1298723" cy="841685"/>
          </a:xfrm>
          <a:prstGeom prst="wedgeRoundRectCallout">
            <a:avLst>
              <a:gd name="adj1" fmla="val 63406"/>
              <a:gd name="adj2" fmla="val -56299"/>
              <a:gd name="adj3" fmla="val 16667"/>
            </a:avLst>
          </a:prstGeom>
          <a:solidFill>
            <a:srgbClr val="FF717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Follow this pointer if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≤ value &lt;K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126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96716" y="177389"/>
            <a:ext cx="4607218" cy="1143000"/>
          </a:xfrm>
        </p:spPr>
        <p:txBody>
          <a:bodyPr/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B+ Tree Indexes</a:t>
            </a:r>
          </a:p>
        </p:txBody>
      </p:sp>
      <p:grpSp>
        <p:nvGrpSpPr>
          <p:cNvPr id="19459" name="Group 131"/>
          <p:cNvGrpSpPr>
            <a:grpSpLocks/>
          </p:cNvGrpSpPr>
          <p:nvPr/>
        </p:nvGrpSpPr>
        <p:grpSpPr bwMode="auto">
          <a:xfrm>
            <a:off x="304800" y="3228749"/>
            <a:ext cx="7877175" cy="2420937"/>
            <a:chOff x="719138" y="1409700"/>
            <a:chExt cx="7877175" cy="2420893"/>
          </a:xfrm>
        </p:grpSpPr>
        <p:sp>
          <p:nvSpPr>
            <p:cNvPr id="15368" name="Freeform 40"/>
            <p:cNvSpPr>
              <a:spLocks/>
            </p:cNvSpPr>
            <p:nvPr/>
          </p:nvSpPr>
          <p:spPr bwMode="auto">
            <a:xfrm>
              <a:off x="14716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9" name="Freeform 41"/>
            <p:cNvSpPr>
              <a:spLocks/>
            </p:cNvSpPr>
            <p:nvPr/>
          </p:nvSpPr>
          <p:spPr bwMode="auto">
            <a:xfrm>
              <a:off x="237331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0" name="Freeform 42"/>
            <p:cNvSpPr>
              <a:spLocks/>
            </p:cNvSpPr>
            <p:nvPr/>
          </p:nvSpPr>
          <p:spPr bwMode="auto">
            <a:xfrm>
              <a:off x="3386138" y="3433725"/>
              <a:ext cx="452437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1" name="Freeform 43"/>
            <p:cNvSpPr>
              <a:spLocks/>
            </p:cNvSpPr>
            <p:nvPr/>
          </p:nvSpPr>
          <p:spPr bwMode="auto">
            <a:xfrm>
              <a:off x="4286250" y="3433725"/>
              <a:ext cx="452438" cy="225421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2" name="Freeform 44"/>
            <p:cNvSpPr>
              <a:spLocks/>
            </p:cNvSpPr>
            <p:nvPr/>
          </p:nvSpPr>
          <p:spPr bwMode="auto">
            <a:xfrm>
              <a:off x="5300663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3" name="Freeform 45"/>
            <p:cNvSpPr>
              <a:spLocks/>
            </p:cNvSpPr>
            <p:nvPr/>
          </p:nvSpPr>
          <p:spPr bwMode="auto">
            <a:xfrm>
              <a:off x="6200775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4" name="Freeform 46"/>
            <p:cNvSpPr>
              <a:spLocks/>
            </p:cNvSpPr>
            <p:nvPr/>
          </p:nvSpPr>
          <p:spPr bwMode="auto">
            <a:xfrm>
              <a:off x="7215188" y="3433725"/>
              <a:ext cx="450850" cy="225421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5" name="Freeform 47"/>
            <p:cNvSpPr>
              <a:spLocks/>
            </p:cNvSpPr>
            <p:nvPr/>
          </p:nvSpPr>
          <p:spPr bwMode="auto">
            <a:xfrm>
              <a:off x="8113713" y="3433725"/>
              <a:ext cx="454025" cy="225421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1" name="Freeform 48"/>
            <p:cNvSpPr>
              <a:spLocks/>
            </p:cNvSpPr>
            <p:nvPr/>
          </p:nvSpPr>
          <p:spPr bwMode="auto">
            <a:xfrm>
              <a:off x="1920875" y="2871788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2" name="Freeform 49"/>
            <p:cNvSpPr>
              <a:spLocks/>
            </p:cNvSpPr>
            <p:nvPr/>
          </p:nvSpPr>
          <p:spPr bwMode="auto">
            <a:xfrm>
              <a:off x="3836988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3" name="Freeform 50"/>
            <p:cNvSpPr>
              <a:spLocks/>
            </p:cNvSpPr>
            <p:nvPr/>
          </p:nvSpPr>
          <p:spPr bwMode="auto">
            <a:xfrm>
              <a:off x="5749925" y="2871788"/>
              <a:ext cx="452438" cy="225425"/>
            </a:xfrm>
            <a:custGeom>
              <a:avLst/>
              <a:gdLst>
                <a:gd name="T0" fmla="*/ 0 w 285"/>
                <a:gd name="T1" fmla="*/ 2147483647 h 142"/>
                <a:gd name="T2" fmla="*/ 0 w 285"/>
                <a:gd name="T3" fmla="*/ 0 h 142"/>
                <a:gd name="T4" fmla="*/ 2147483647 w 285"/>
                <a:gd name="T5" fmla="*/ 0 h 142"/>
                <a:gd name="T6" fmla="*/ 2147483647 w 285"/>
                <a:gd name="T7" fmla="*/ 2147483647 h 142"/>
                <a:gd name="T8" fmla="*/ 0 w 285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4" name="Freeform 51"/>
            <p:cNvSpPr>
              <a:spLocks/>
            </p:cNvSpPr>
            <p:nvPr/>
          </p:nvSpPr>
          <p:spPr bwMode="auto">
            <a:xfrm>
              <a:off x="7664450" y="2871788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5" name="Freeform 52"/>
            <p:cNvSpPr>
              <a:spLocks/>
            </p:cNvSpPr>
            <p:nvPr/>
          </p:nvSpPr>
          <p:spPr bwMode="auto">
            <a:xfrm>
              <a:off x="6765925" y="2197100"/>
              <a:ext cx="450850" cy="225425"/>
            </a:xfrm>
            <a:custGeom>
              <a:avLst/>
              <a:gdLst>
                <a:gd name="T0" fmla="*/ 0 w 284"/>
                <a:gd name="T1" fmla="*/ 2147483647 h 142"/>
                <a:gd name="T2" fmla="*/ 0 w 284"/>
                <a:gd name="T3" fmla="*/ 0 h 142"/>
                <a:gd name="T4" fmla="*/ 2147483647 w 284"/>
                <a:gd name="T5" fmla="*/ 0 h 142"/>
                <a:gd name="T6" fmla="*/ 2147483647 w 284"/>
                <a:gd name="T7" fmla="*/ 2147483647 h 142"/>
                <a:gd name="T8" fmla="*/ 0 w 2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6" name="Freeform 53"/>
            <p:cNvSpPr>
              <a:spLocks/>
            </p:cNvSpPr>
            <p:nvPr/>
          </p:nvSpPr>
          <p:spPr bwMode="auto">
            <a:xfrm>
              <a:off x="2933700" y="2197100"/>
              <a:ext cx="454025" cy="225425"/>
            </a:xfrm>
            <a:custGeom>
              <a:avLst/>
              <a:gdLst>
                <a:gd name="T0" fmla="*/ 0 w 286"/>
                <a:gd name="T1" fmla="*/ 2147483647 h 142"/>
                <a:gd name="T2" fmla="*/ 0 w 286"/>
                <a:gd name="T3" fmla="*/ 0 h 142"/>
                <a:gd name="T4" fmla="*/ 2147483647 w 286"/>
                <a:gd name="T5" fmla="*/ 0 h 142"/>
                <a:gd name="T6" fmla="*/ 2147483647 w 286"/>
                <a:gd name="T7" fmla="*/ 2147483647 h 142"/>
                <a:gd name="T8" fmla="*/ 0 w 286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7" name="Freeform 54"/>
            <p:cNvSpPr>
              <a:spLocks/>
            </p:cNvSpPr>
            <p:nvPr/>
          </p:nvSpPr>
          <p:spPr bwMode="auto">
            <a:xfrm>
              <a:off x="4737100" y="1409700"/>
              <a:ext cx="450850" cy="227013"/>
            </a:xfrm>
            <a:custGeom>
              <a:avLst/>
              <a:gdLst>
                <a:gd name="T0" fmla="*/ 0 w 284"/>
                <a:gd name="T1" fmla="*/ 2147483647 h 143"/>
                <a:gd name="T2" fmla="*/ 0 w 284"/>
                <a:gd name="T3" fmla="*/ 0 h 143"/>
                <a:gd name="T4" fmla="*/ 2147483647 w 284"/>
                <a:gd name="T5" fmla="*/ 0 h 143"/>
                <a:gd name="T6" fmla="*/ 2147483647 w 284"/>
                <a:gd name="T7" fmla="*/ 2147483647 h 143"/>
                <a:gd name="T8" fmla="*/ 0 w 284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8" name="Freeform 55"/>
            <p:cNvSpPr>
              <a:spLocks/>
            </p:cNvSpPr>
            <p:nvPr/>
          </p:nvSpPr>
          <p:spPr bwMode="auto">
            <a:xfrm>
              <a:off x="3386138" y="1635125"/>
              <a:ext cx="1465262" cy="563563"/>
            </a:xfrm>
            <a:custGeom>
              <a:avLst/>
              <a:gdLst>
                <a:gd name="T0" fmla="*/ 2147483647 w 923"/>
                <a:gd name="T1" fmla="*/ 0 h 355"/>
                <a:gd name="T2" fmla="*/ 0 w 923"/>
                <a:gd name="T3" fmla="*/ 2147483647 h 355"/>
                <a:gd name="T4" fmla="*/ 2147483647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9" name="Freeform 56"/>
            <p:cNvSpPr>
              <a:spLocks/>
            </p:cNvSpPr>
            <p:nvPr/>
          </p:nvSpPr>
          <p:spPr bwMode="auto">
            <a:xfrm>
              <a:off x="3386138" y="2128838"/>
              <a:ext cx="115887" cy="69850"/>
            </a:xfrm>
            <a:custGeom>
              <a:avLst/>
              <a:gdLst>
                <a:gd name="T0" fmla="*/ 2147483647 w 73"/>
                <a:gd name="T1" fmla="*/ 2147483647 h 44"/>
                <a:gd name="T2" fmla="*/ 0 w 73"/>
                <a:gd name="T3" fmla="*/ 2147483647 h 44"/>
                <a:gd name="T4" fmla="*/ 2147483647 w 73"/>
                <a:gd name="T5" fmla="*/ 0 h 44"/>
                <a:gd name="T6" fmla="*/ 2147483647 w 73"/>
                <a:gd name="T7" fmla="*/ 2147483647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0" name="Freeform 57"/>
            <p:cNvSpPr>
              <a:spLocks/>
            </p:cNvSpPr>
            <p:nvPr/>
          </p:nvSpPr>
          <p:spPr bwMode="auto">
            <a:xfrm>
              <a:off x="4962525" y="1635125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7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1" name="Freeform 58"/>
            <p:cNvSpPr>
              <a:spLocks/>
            </p:cNvSpPr>
            <p:nvPr/>
          </p:nvSpPr>
          <p:spPr bwMode="auto">
            <a:xfrm>
              <a:off x="4932363" y="1971675"/>
              <a:ext cx="60325" cy="112713"/>
            </a:xfrm>
            <a:custGeom>
              <a:avLst/>
              <a:gdLst>
                <a:gd name="T0" fmla="*/ 2147483647 w 38"/>
                <a:gd name="T1" fmla="*/ 0 h 71"/>
                <a:gd name="T2" fmla="*/ 2147483647 w 38"/>
                <a:gd name="T3" fmla="*/ 2147483647 h 71"/>
                <a:gd name="T4" fmla="*/ 0 w 38"/>
                <a:gd name="T5" fmla="*/ 0 h 71"/>
                <a:gd name="T6" fmla="*/ 2147483647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2" name="Freeform 59"/>
            <p:cNvSpPr>
              <a:spLocks/>
            </p:cNvSpPr>
            <p:nvPr/>
          </p:nvSpPr>
          <p:spPr bwMode="auto">
            <a:xfrm>
              <a:off x="5073650" y="1635125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7 w 1067"/>
                <a:gd name="T3" fmla="*/ 2147483647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3" name="Freeform 60"/>
            <p:cNvSpPr>
              <a:spLocks/>
            </p:cNvSpPr>
            <p:nvPr/>
          </p:nvSpPr>
          <p:spPr bwMode="auto">
            <a:xfrm>
              <a:off x="6646863" y="2132013"/>
              <a:ext cx="120650" cy="66675"/>
            </a:xfrm>
            <a:custGeom>
              <a:avLst/>
              <a:gdLst>
                <a:gd name="T0" fmla="*/ 2147483647 w 76"/>
                <a:gd name="T1" fmla="*/ 0 h 42"/>
                <a:gd name="T2" fmla="*/ 2147483647 w 76"/>
                <a:gd name="T3" fmla="*/ 2147483647 h 42"/>
                <a:gd name="T4" fmla="*/ 0 w 76"/>
                <a:gd name="T5" fmla="*/ 2147483647 h 42"/>
                <a:gd name="T6" fmla="*/ 2147483647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4" name="Freeform 61"/>
            <p:cNvSpPr>
              <a:spLocks/>
            </p:cNvSpPr>
            <p:nvPr/>
          </p:nvSpPr>
          <p:spPr bwMode="auto">
            <a:xfrm>
              <a:off x="2373313" y="2420938"/>
              <a:ext cx="676275" cy="452437"/>
            </a:xfrm>
            <a:custGeom>
              <a:avLst/>
              <a:gdLst>
                <a:gd name="T0" fmla="*/ 2147483647 w 426"/>
                <a:gd name="T1" fmla="*/ 0 h 285"/>
                <a:gd name="T2" fmla="*/ 0 w 426"/>
                <a:gd name="T3" fmla="*/ 2147483647 h 285"/>
                <a:gd name="T4" fmla="*/ 2147483647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5" name="Freeform 62"/>
            <p:cNvSpPr>
              <a:spLocks/>
            </p:cNvSpPr>
            <p:nvPr/>
          </p:nvSpPr>
          <p:spPr bwMode="auto">
            <a:xfrm>
              <a:off x="2373313" y="2786063"/>
              <a:ext cx="109537" cy="87312"/>
            </a:xfrm>
            <a:custGeom>
              <a:avLst/>
              <a:gdLst>
                <a:gd name="T0" fmla="*/ 2147483647 w 69"/>
                <a:gd name="T1" fmla="*/ 2147483647 h 55"/>
                <a:gd name="T2" fmla="*/ 0 w 69"/>
                <a:gd name="T3" fmla="*/ 2147483647 h 55"/>
                <a:gd name="T4" fmla="*/ 2147483647 w 69"/>
                <a:gd name="T5" fmla="*/ 0 h 55"/>
                <a:gd name="T6" fmla="*/ 2147483647 w 69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6" name="Freeform 63"/>
            <p:cNvSpPr>
              <a:spLocks/>
            </p:cNvSpPr>
            <p:nvPr/>
          </p:nvSpPr>
          <p:spPr bwMode="auto">
            <a:xfrm>
              <a:off x="3273425" y="2420938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7 w 356"/>
                <a:gd name="T3" fmla="*/ 2147483647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7" name="Freeform 64"/>
            <p:cNvSpPr>
              <a:spLocks/>
            </p:cNvSpPr>
            <p:nvPr/>
          </p:nvSpPr>
          <p:spPr bwMode="auto">
            <a:xfrm>
              <a:off x="3730625" y="2779713"/>
              <a:ext cx="107950" cy="93662"/>
            </a:xfrm>
            <a:custGeom>
              <a:avLst/>
              <a:gdLst>
                <a:gd name="T0" fmla="*/ 2147483647 w 68"/>
                <a:gd name="T1" fmla="*/ 0 h 59"/>
                <a:gd name="T2" fmla="*/ 2147483647 w 68"/>
                <a:gd name="T3" fmla="*/ 2147483647 h 59"/>
                <a:gd name="T4" fmla="*/ 0 w 68"/>
                <a:gd name="T5" fmla="*/ 2147483647 h 59"/>
                <a:gd name="T6" fmla="*/ 2147483647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8" name="Freeform 65"/>
            <p:cNvSpPr>
              <a:spLocks/>
            </p:cNvSpPr>
            <p:nvPr/>
          </p:nvSpPr>
          <p:spPr bwMode="auto">
            <a:xfrm>
              <a:off x="316071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9" name="Freeform 66"/>
            <p:cNvSpPr>
              <a:spLocks/>
            </p:cNvSpPr>
            <p:nvPr/>
          </p:nvSpPr>
          <p:spPr bwMode="auto">
            <a:xfrm>
              <a:off x="313213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0" name="Freeform 67"/>
            <p:cNvSpPr>
              <a:spLocks/>
            </p:cNvSpPr>
            <p:nvPr/>
          </p:nvSpPr>
          <p:spPr bwMode="auto">
            <a:xfrm>
              <a:off x="6200775" y="2420938"/>
              <a:ext cx="677863" cy="452437"/>
            </a:xfrm>
            <a:custGeom>
              <a:avLst/>
              <a:gdLst>
                <a:gd name="T0" fmla="*/ 2147483647 w 427"/>
                <a:gd name="T1" fmla="*/ 0 h 285"/>
                <a:gd name="T2" fmla="*/ 0 w 427"/>
                <a:gd name="T3" fmla="*/ 2147483647 h 285"/>
                <a:gd name="T4" fmla="*/ 2147483647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1" name="Freeform 68"/>
            <p:cNvSpPr>
              <a:spLocks/>
            </p:cNvSpPr>
            <p:nvPr/>
          </p:nvSpPr>
          <p:spPr bwMode="auto">
            <a:xfrm>
              <a:off x="6200775" y="2786063"/>
              <a:ext cx="111125" cy="87312"/>
            </a:xfrm>
            <a:custGeom>
              <a:avLst/>
              <a:gdLst>
                <a:gd name="T0" fmla="*/ 2147483647 w 70"/>
                <a:gd name="T1" fmla="*/ 2147483647 h 55"/>
                <a:gd name="T2" fmla="*/ 0 w 70"/>
                <a:gd name="T3" fmla="*/ 2147483647 h 55"/>
                <a:gd name="T4" fmla="*/ 2147483647 w 70"/>
                <a:gd name="T5" fmla="*/ 0 h 55"/>
                <a:gd name="T6" fmla="*/ 2147483647 w 70"/>
                <a:gd name="T7" fmla="*/ 2147483647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2" name="Freeform 69"/>
            <p:cNvSpPr>
              <a:spLocks/>
            </p:cNvSpPr>
            <p:nvPr/>
          </p:nvSpPr>
          <p:spPr bwMode="auto">
            <a:xfrm>
              <a:off x="7102475" y="2420938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7 w 355"/>
                <a:gd name="T3" fmla="*/ 2147483647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3" name="Freeform 70"/>
            <p:cNvSpPr>
              <a:spLocks/>
            </p:cNvSpPr>
            <p:nvPr/>
          </p:nvSpPr>
          <p:spPr bwMode="auto">
            <a:xfrm>
              <a:off x="7561263" y="2779713"/>
              <a:ext cx="104775" cy="93662"/>
            </a:xfrm>
            <a:custGeom>
              <a:avLst/>
              <a:gdLst>
                <a:gd name="T0" fmla="*/ 2147483647 w 66"/>
                <a:gd name="T1" fmla="*/ 0 h 59"/>
                <a:gd name="T2" fmla="*/ 2147483647 w 66"/>
                <a:gd name="T3" fmla="*/ 2147483647 h 59"/>
                <a:gd name="T4" fmla="*/ 0 w 66"/>
                <a:gd name="T5" fmla="*/ 2147483647 h 59"/>
                <a:gd name="T6" fmla="*/ 2147483647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4" name="Freeform 71"/>
            <p:cNvSpPr>
              <a:spLocks/>
            </p:cNvSpPr>
            <p:nvPr/>
          </p:nvSpPr>
          <p:spPr bwMode="auto">
            <a:xfrm>
              <a:off x="6989763" y="2420938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7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5" name="Freeform 72"/>
            <p:cNvSpPr>
              <a:spLocks/>
            </p:cNvSpPr>
            <p:nvPr/>
          </p:nvSpPr>
          <p:spPr bwMode="auto">
            <a:xfrm>
              <a:off x="6961188" y="2644775"/>
              <a:ext cx="58737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6" name="Freeform 73"/>
            <p:cNvSpPr>
              <a:spLocks/>
            </p:cNvSpPr>
            <p:nvPr/>
          </p:nvSpPr>
          <p:spPr bwMode="auto">
            <a:xfrm>
              <a:off x="192087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7" name="Freeform 74"/>
            <p:cNvSpPr>
              <a:spLocks/>
            </p:cNvSpPr>
            <p:nvPr/>
          </p:nvSpPr>
          <p:spPr bwMode="auto">
            <a:xfrm>
              <a:off x="1920875" y="3317875"/>
              <a:ext cx="65088" cy="117475"/>
            </a:xfrm>
            <a:custGeom>
              <a:avLst/>
              <a:gdLst>
                <a:gd name="T0" fmla="*/ 2147483647 w 41"/>
                <a:gd name="T1" fmla="*/ 2147483647 h 74"/>
                <a:gd name="T2" fmla="*/ 0 w 41"/>
                <a:gd name="T3" fmla="*/ 2147483647 h 74"/>
                <a:gd name="T4" fmla="*/ 2147483647 w 41"/>
                <a:gd name="T5" fmla="*/ 0 h 74"/>
                <a:gd name="T6" fmla="*/ 2147483647 w 41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8" name="Freeform 75"/>
            <p:cNvSpPr>
              <a:spLocks/>
            </p:cNvSpPr>
            <p:nvPr/>
          </p:nvSpPr>
          <p:spPr bwMode="auto">
            <a:xfrm>
              <a:off x="2259013" y="3095625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7 w 73"/>
                <a:gd name="T3" fmla="*/ 2147483647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9" name="Freeform 76"/>
            <p:cNvSpPr>
              <a:spLocks/>
            </p:cNvSpPr>
            <p:nvPr/>
          </p:nvSpPr>
          <p:spPr bwMode="auto">
            <a:xfrm>
              <a:off x="2309813" y="3317875"/>
              <a:ext cx="65087" cy="117475"/>
            </a:xfrm>
            <a:custGeom>
              <a:avLst/>
              <a:gdLst>
                <a:gd name="T0" fmla="*/ 2147483647 w 41"/>
                <a:gd name="T1" fmla="*/ 0 h 74"/>
                <a:gd name="T2" fmla="*/ 2147483647 w 41"/>
                <a:gd name="T3" fmla="*/ 2147483647 h 74"/>
                <a:gd name="T4" fmla="*/ 0 w 41"/>
                <a:gd name="T5" fmla="*/ 2147483647 h 74"/>
                <a:gd name="T6" fmla="*/ 2147483647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0" name="Freeform 77"/>
            <p:cNvSpPr>
              <a:spLocks/>
            </p:cNvSpPr>
            <p:nvPr/>
          </p:nvSpPr>
          <p:spPr bwMode="auto">
            <a:xfrm>
              <a:off x="214471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1" name="Freeform 78"/>
            <p:cNvSpPr>
              <a:spLocks/>
            </p:cNvSpPr>
            <p:nvPr/>
          </p:nvSpPr>
          <p:spPr bwMode="auto">
            <a:xfrm>
              <a:off x="211772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2" name="Freeform 79"/>
            <p:cNvSpPr>
              <a:spLocks/>
            </p:cNvSpPr>
            <p:nvPr/>
          </p:nvSpPr>
          <p:spPr bwMode="auto">
            <a:xfrm>
              <a:off x="3836988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3" name="Freeform 80"/>
            <p:cNvSpPr>
              <a:spLocks/>
            </p:cNvSpPr>
            <p:nvPr/>
          </p:nvSpPr>
          <p:spPr bwMode="auto">
            <a:xfrm>
              <a:off x="3836988" y="3317875"/>
              <a:ext cx="61912" cy="117475"/>
            </a:xfrm>
            <a:custGeom>
              <a:avLst/>
              <a:gdLst>
                <a:gd name="T0" fmla="*/ 2147483647 w 39"/>
                <a:gd name="T1" fmla="*/ 2147483647 h 74"/>
                <a:gd name="T2" fmla="*/ 0 w 39"/>
                <a:gd name="T3" fmla="*/ 2147483647 h 74"/>
                <a:gd name="T4" fmla="*/ 2147483647 w 39"/>
                <a:gd name="T5" fmla="*/ 0 h 74"/>
                <a:gd name="T6" fmla="*/ 2147483647 w 39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4" name="Freeform 81"/>
            <p:cNvSpPr>
              <a:spLocks/>
            </p:cNvSpPr>
            <p:nvPr/>
          </p:nvSpPr>
          <p:spPr bwMode="auto">
            <a:xfrm>
              <a:off x="4173538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5" name="Freeform 82"/>
            <p:cNvSpPr>
              <a:spLocks/>
            </p:cNvSpPr>
            <p:nvPr/>
          </p:nvSpPr>
          <p:spPr bwMode="auto">
            <a:xfrm>
              <a:off x="4224338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6" name="Freeform 83"/>
            <p:cNvSpPr>
              <a:spLocks/>
            </p:cNvSpPr>
            <p:nvPr/>
          </p:nvSpPr>
          <p:spPr bwMode="auto">
            <a:xfrm>
              <a:off x="4060825" y="3095625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7" name="Freeform 84"/>
            <p:cNvSpPr>
              <a:spLocks/>
            </p:cNvSpPr>
            <p:nvPr/>
          </p:nvSpPr>
          <p:spPr bwMode="auto">
            <a:xfrm>
              <a:off x="403225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8" name="Freeform 85"/>
            <p:cNvSpPr>
              <a:spLocks/>
            </p:cNvSpPr>
            <p:nvPr/>
          </p:nvSpPr>
          <p:spPr bwMode="auto">
            <a:xfrm>
              <a:off x="5749925" y="3095625"/>
              <a:ext cx="114300" cy="339725"/>
            </a:xfrm>
            <a:custGeom>
              <a:avLst/>
              <a:gdLst>
                <a:gd name="T0" fmla="*/ 2147483647 w 72"/>
                <a:gd name="T1" fmla="*/ 0 h 214"/>
                <a:gd name="T2" fmla="*/ 0 w 72"/>
                <a:gd name="T3" fmla="*/ 2147483647 h 214"/>
                <a:gd name="T4" fmla="*/ 2147483647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9" name="Freeform 86"/>
            <p:cNvSpPr>
              <a:spLocks/>
            </p:cNvSpPr>
            <p:nvPr/>
          </p:nvSpPr>
          <p:spPr bwMode="auto">
            <a:xfrm>
              <a:off x="5749925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0" name="Freeform 87"/>
            <p:cNvSpPr>
              <a:spLocks/>
            </p:cNvSpPr>
            <p:nvPr/>
          </p:nvSpPr>
          <p:spPr bwMode="auto">
            <a:xfrm>
              <a:off x="6088063" y="3095625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7 w 72"/>
                <a:gd name="T3" fmla="*/ 2147483647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1" name="Freeform 88"/>
            <p:cNvSpPr>
              <a:spLocks/>
            </p:cNvSpPr>
            <p:nvPr/>
          </p:nvSpPr>
          <p:spPr bwMode="auto">
            <a:xfrm>
              <a:off x="6138863" y="3317875"/>
              <a:ext cx="63500" cy="117475"/>
            </a:xfrm>
            <a:custGeom>
              <a:avLst/>
              <a:gdLst>
                <a:gd name="T0" fmla="*/ 2147483647 w 40"/>
                <a:gd name="T1" fmla="*/ 0 h 74"/>
                <a:gd name="T2" fmla="*/ 2147483647 w 40"/>
                <a:gd name="T3" fmla="*/ 2147483647 h 74"/>
                <a:gd name="T4" fmla="*/ 0 w 40"/>
                <a:gd name="T5" fmla="*/ 2147483647 h 74"/>
                <a:gd name="T6" fmla="*/ 2147483647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2" name="Freeform 89"/>
            <p:cNvSpPr>
              <a:spLocks/>
            </p:cNvSpPr>
            <p:nvPr/>
          </p:nvSpPr>
          <p:spPr bwMode="auto">
            <a:xfrm>
              <a:off x="5976938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3" name="Freeform 90"/>
            <p:cNvSpPr>
              <a:spLocks/>
            </p:cNvSpPr>
            <p:nvPr/>
          </p:nvSpPr>
          <p:spPr bwMode="auto">
            <a:xfrm>
              <a:off x="5946775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4" name="Freeform 91"/>
            <p:cNvSpPr>
              <a:spLocks/>
            </p:cNvSpPr>
            <p:nvPr/>
          </p:nvSpPr>
          <p:spPr bwMode="auto">
            <a:xfrm>
              <a:off x="7664450" y="3095625"/>
              <a:ext cx="115888" cy="339725"/>
            </a:xfrm>
            <a:custGeom>
              <a:avLst/>
              <a:gdLst>
                <a:gd name="T0" fmla="*/ 2147483647 w 73"/>
                <a:gd name="T1" fmla="*/ 0 h 214"/>
                <a:gd name="T2" fmla="*/ 0 w 73"/>
                <a:gd name="T3" fmla="*/ 2147483647 h 214"/>
                <a:gd name="T4" fmla="*/ 2147483647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5" name="Freeform 92"/>
            <p:cNvSpPr>
              <a:spLocks/>
            </p:cNvSpPr>
            <p:nvPr/>
          </p:nvSpPr>
          <p:spPr bwMode="auto">
            <a:xfrm>
              <a:off x="7664450" y="3317875"/>
              <a:ext cx="63500" cy="117475"/>
            </a:xfrm>
            <a:custGeom>
              <a:avLst/>
              <a:gdLst>
                <a:gd name="T0" fmla="*/ 2147483647 w 40"/>
                <a:gd name="T1" fmla="*/ 2147483647 h 74"/>
                <a:gd name="T2" fmla="*/ 0 w 40"/>
                <a:gd name="T3" fmla="*/ 2147483647 h 74"/>
                <a:gd name="T4" fmla="*/ 2147483647 w 40"/>
                <a:gd name="T5" fmla="*/ 0 h 74"/>
                <a:gd name="T6" fmla="*/ 2147483647 w 40"/>
                <a:gd name="T7" fmla="*/ 214748364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6" name="Freeform 93"/>
            <p:cNvSpPr>
              <a:spLocks/>
            </p:cNvSpPr>
            <p:nvPr/>
          </p:nvSpPr>
          <p:spPr bwMode="auto">
            <a:xfrm>
              <a:off x="8002588" y="3095625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7 w 71"/>
                <a:gd name="T3" fmla="*/ 2147483647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7" name="Freeform 94"/>
            <p:cNvSpPr>
              <a:spLocks/>
            </p:cNvSpPr>
            <p:nvPr/>
          </p:nvSpPr>
          <p:spPr bwMode="auto">
            <a:xfrm>
              <a:off x="8053388" y="3317875"/>
              <a:ext cx="61912" cy="117475"/>
            </a:xfrm>
            <a:custGeom>
              <a:avLst/>
              <a:gdLst>
                <a:gd name="T0" fmla="*/ 2147483647 w 39"/>
                <a:gd name="T1" fmla="*/ 0 h 74"/>
                <a:gd name="T2" fmla="*/ 2147483647 w 39"/>
                <a:gd name="T3" fmla="*/ 2147483647 h 74"/>
                <a:gd name="T4" fmla="*/ 0 w 39"/>
                <a:gd name="T5" fmla="*/ 2147483647 h 74"/>
                <a:gd name="T6" fmla="*/ 2147483647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8" name="Freeform 95"/>
            <p:cNvSpPr>
              <a:spLocks/>
            </p:cNvSpPr>
            <p:nvPr/>
          </p:nvSpPr>
          <p:spPr bwMode="auto">
            <a:xfrm>
              <a:off x="7891463" y="3095625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7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9" name="Freeform 96"/>
            <p:cNvSpPr>
              <a:spLocks/>
            </p:cNvSpPr>
            <p:nvPr/>
          </p:nvSpPr>
          <p:spPr bwMode="auto">
            <a:xfrm>
              <a:off x="7861300" y="3206750"/>
              <a:ext cx="58738" cy="114300"/>
            </a:xfrm>
            <a:custGeom>
              <a:avLst/>
              <a:gdLst>
                <a:gd name="T0" fmla="*/ 2147483647 w 37"/>
                <a:gd name="T1" fmla="*/ 0 h 72"/>
                <a:gd name="T2" fmla="*/ 2147483647 w 37"/>
                <a:gd name="T3" fmla="*/ 2147483647 h 72"/>
                <a:gd name="T4" fmla="*/ 0 w 37"/>
                <a:gd name="T5" fmla="*/ 0 h 72"/>
                <a:gd name="T6" fmla="*/ 2147483647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0" name="Freeform 97"/>
            <p:cNvSpPr>
              <a:spLocks/>
            </p:cNvSpPr>
            <p:nvPr/>
          </p:nvSpPr>
          <p:spPr bwMode="auto">
            <a:xfrm>
              <a:off x="1992313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1" name="Freeform 98"/>
            <p:cNvSpPr>
              <a:spLocks/>
            </p:cNvSpPr>
            <p:nvPr/>
          </p:nvSpPr>
          <p:spPr bwMode="auto">
            <a:xfrm>
              <a:off x="2117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2" name="Freeform 99"/>
            <p:cNvSpPr>
              <a:spLocks/>
            </p:cNvSpPr>
            <p:nvPr/>
          </p:nvSpPr>
          <p:spPr bwMode="auto">
            <a:xfrm>
              <a:off x="2244725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3" name="Freeform 100"/>
            <p:cNvSpPr>
              <a:spLocks/>
            </p:cNvSpPr>
            <p:nvPr/>
          </p:nvSpPr>
          <p:spPr bwMode="auto">
            <a:xfrm>
              <a:off x="389255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4" name="Freeform 101"/>
            <p:cNvSpPr>
              <a:spLocks/>
            </p:cNvSpPr>
            <p:nvPr/>
          </p:nvSpPr>
          <p:spPr bwMode="auto">
            <a:xfrm>
              <a:off x="4019550" y="3532188"/>
              <a:ext cx="55563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5" name="Freeform 102"/>
            <p:cNvSpPr>
              <a:spLocks/>
            </p:cNvSpPr>
            <p:nvPr/>
          </p:nvSpPr>
          <p:spPr bwMode="auto">
            <a:xfrm>
              <a:off x="4144963" y="3532188"/>
              <a:ext cx="58737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6" name="Freeform 103"/>
            <p:cNvSpPr>
              <a:spLocks/>
            </p:cNvSpPr>
            <p:nvPr/>
          </p:nvSpPr>
          <p:spPr bwMode="auto">
            <a:xfrm>
              <a:off x="5807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7" name="Freeform 104"/>
            <p:cNvSpPr>
              <a:spLocks/>
            </p:cNvSpPr>
            <p:nvPr/>
          </p:nvSpPr>
          <p:spPr bwMode="auto">
            <a:xfrm>
              <a:off x="5932488" y="3532188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8" name="Freeform 105"/>
            <p:cNvSpPr>
              <a:spLocks/>
            </p:cNvSpPr>
            <p:nvPr/>
          </p:nvSpPr>
          <p:spPr bwMode="auto">
            <a:xfrm>
              <a:off x="6061075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9" name="Freeform 106"/>
            <p:cNvSpPr>
              <a:spLocks/>
            </p:cNvSpPr>
            <p:nvPr/>
          </p:nvSpPr>
          <p:spPr bwMode="auto">
            <a:xfrm>
              <a:off x="7735888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0" name="Freeform 107"/>
            <p:cNvSpPr>
              <a:spLocks/>
            </p:cNvSpPr>
            <p:nvPr/>
          </p:nvSpPr>
          <p:spPr bwMode="auto">
            <a:xfrm>
              <a:off x="7861300" y="3532188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1" name="Freeform 108"/>
            <p:cNvSpPr>
              <a:spLocks/>
            </p:cNvSpPr>
            <p:nvPr/>
          </p:nvSpPr>
          <p:spPr bwMode="auto">
            <a:xfrm>
              <a:off x="7988300" y="3532188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2" name="Freeform 109"/>
            <p:cNvSpPr>
              <a:spLocks/>
            </p:cNvSpPr>
            <p:nvPr/>
          </p:nvSpPr>
          <p:spPr bwMode="auto">
            <a:xfrm>
              <a:off x="6819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3" name="Freeform 110"/>
            <p:cNvSpPr>
              <a:spLocks/>
            </p:cNvSpPr>
            <p:nvPr/>
          </p:nvSpPr>
          <p:spPr bwMode="auto">
            <a:xfrm>
              <a:off x="6946900" y="2982913"/>
              <a:ext cx="57150" cy="30162"/>
            </a:xfrm>
            <a:custGeom>
              <a:avLst/>
              <a:gdLst>
                <a:gd name="T0" fmla="*/ 2147483647 w 36"/>
                <a:gd name="T1" fmla="*/ 2147483647 h 19"/>
                <a:gd name="T2" fmla="*/ 2147483647 w 36"/>
                <a:gd name="T3" fmla="*/ 0 h 19"/>
                <a:gd name="T4" fmla="*/ 0 w 36"/>
                <a:gd name="T5" fmla="*/ 2147483647 h 19"/>
                <a:gd name="T6" fmla="*/ 2147483647 w 36"/>
                <a:gd name="T7" fmla="*/ 2147483647 h 19"/>
                <a:gd name="T8" fmla="*/ 2147483647 w 36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4" name="Freeform 111"/>
            <p:cNvSpPr>
              <a:spLocks/>
            </p:cNvSpPr>
            <p:nvPr/>
          </p:nvSpPr>
          <p:spPr bwMode="auto">
            <a:xfrm>
              <a:off x="7073900" y="2982913"/>
              <a:ext cx="58738" cy="30162"/>
            </a:xfrm>
            <a:custGeom>
              <a:avLst/>
              <a:gdLst>
                <a:gd name="T0" fmla="*/ 2147483647 w 37"/>
                <a:gd name="T1" fmla="*/ 2147483647 h 19"/>
                <a:gd name="T2" fmla="*/ 2147483647 w 37"/>
                <a:gd name="T3" fmla="*/ 0 h 19"/>
                <a:gd name="T4" fmla="*/ 0 w 37"/>
                <a:gd name="T5" fmla="*/ 2147483647 h 19"/>
                <a:gd name="T6" fmla="*/ 2147483647 w 37"/>
                <a:gd name="T7" fmla="*/ 2147483647 h 19"/>
                <a:gd name="T8" fmla="*/ 2147483647 w 3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5" name="Freeform 112"/>
            <p:cNvSpPr>
              <a:spLocks/>
            </p:cNvSpPr>
            <p:nvPr/>
          </p:nvSpPr>
          <p:spPr bwMode="auto">
            <a:xfrm>
              <a:off x="4808538" y="2324100"/>
              <a:ext cx="55562" cy="28575"/>
            </a:xfrm>
            <a:custGeom>
              <a:avLst/>
              <a:gdLst>
                <a:gd name="T0" fmla="*/ 2147483647 w 35"/>
                <a:gd name="T1" fmla="*/ 2147483647 h 18"/>
                <a:gd name="T2" fmla="*/ 2147483647 w 35"/>
                <a:gd name="T3" fmla="*/ 0 h 18"/>
                <a:gd name="T4" fmla="*/ 0 w 35"/>
                <a:gd name="T5" fmla="*/ 2147483647 h 18"/>
                <a:gd name="T6" fmla="*/ 2147483647 w 35"/>
                <a:gd name="T7" fmla="*/ 2147483647 h 18"/>
                <a:gd name="T8" fmla="*/ 2147483647 w 35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6" name="Freeform 113"/>
            <p:cNvSpPr>
              <a:spLocks/>
            </p:cNvSpPr>
            <p:nvPr/>
          </p:nvSpPr>
          <p:spPr bwMode="auto">
            <a:xfrm>
              <a:off x="4932363" y="2324100"/>
              <a:ext cx="60325" cy="28575"/>
            </a:xfrm>
            <a:custGeom>
              <a:avLst/>
              <a:gdLst>
                <a:gd name="T0" fmla="*/ 2147483647 w 38"/>
                <a:gd name="T1" fmla="*/ 2147483647 h 18"/>
                <a:gd name="T2" fmla="*/ 2147483647 w 38"/>
                <a:gd name="T3" fmla="*/ 0 h 18"/>
                <a:gd name="T4" fmla="*/ 0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7" name="Freeform 114"/>
            <p:cNvSpPr>
              <a:spLocks/>
            </p:cNvSpPr>
            <p:nvPr/>
          </p:nvSpPr>
          <p:spPr bwMode="auto">
            <a:xfrm>
              <a:off x="5060950" y="2324100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8" name="Freeform 115"/>
            <p:cNvSpPr>
              <a:spLocks/>
            </p:cNvSpPr>
            <p:nvPr/>
          </p:nvSpPr>
          <p:spPr bwMode="auto">
            <a:xfrm>
              <a:off x="2962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9" name="Freeform 116"/>
            <p:cNvSpPr>
              <a:spLocks/>
            </p:cNvSpPr>
            <p:nvPr/>
          </p:nvSpPr>
          <p:spPr bwMode="auto">
            <a:xfrm>
              <a:off x="3090863" y="2970213"/>
              <a:ext cx="57150" cy="28575"/>
            </a:xfrm>
            <a:custGeom>
              <a:avLst/>
              <a:gdLst>
                <a:gd name="T0" fmla="*/ 2147483647 w 36"/>
                <a:gd name="T1" fmla="*/ 2147483647 h 18"/>
                <a:gd name="T2" fmla="*/ 2147483647 w 36"/>
                <a:gd name="T3" fmla="*/ 0 h 18"/>
                <a:gd name="T4" fmla="*/ 0 w 36"/>
                <a:gd name="T5" fmla="*/ 2147483647 h 18"/>
                <a:gd name="T6" fmla="*/ 2147483647 w 36"/>
                <a:gd name="T7" fmla="*/ 2147483647 h 18"/>
                <a:gd name="T8" fmla="*/ 2147483647 w 3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0" name="Freeform 117"/>
            <p:cNvSpPr>
              <a:spLocks/>
            </p:cNvSpPr>
            <p:nvPr/>
          </p:nvSpPr>
          <p:spPr bwMode="auto">
            <a:xfrm>
              <a:off x="3216275" y="2970213"/>
              <a:ext cx="58738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0 h 18"/>
                <a:gd name="T4" fmla="*/ 0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1" name="Freeform 121"/>
            <p:cNvSpPr>
              <a:spLocks/>
            </p:cNvSpPr>
            <p:nvPr/>
          </p:nvSpPr>
          <p:spPr bwMode="auto">
            <a:xfrm>
              <a:off x="795338" y="3262313"/>
              <a:ext cx="7800975" cy="1587"/>
            </a:xfrm>
            <a:custGeom>
              <a:avLst/>
              <a:gdLst>
                <a:gd name="T0" fmla="*/ 0 w 4914"/>
                <a:gd name="T1" fmla="*/ 0 h 1"/>
                <a:gd name="T2" fmla="*/ 2147483647 w 4914"/>
                <a:gd name="T3" fmla="*/ 0 h 1"/>
                <a:gd name="T4" fmla="*/ 0 w 4914"/>
                <a:gd name="T5" fmla="*/ 0 h 1"/>
                <a:gd name="T6" fmla="*/ 0 60000 65536"/>
                <a:gd name="T7" fmla="*/ 0 60000 65536"/>
                <a:gd name="T8" fmla="*/ 0 60000 65536"/>
                <a:gd name="T9" fmla="*/ 0 w 4914"/>
                <a:gd name="T10" fmla="*/ 0 h 1"/>
                <a:gd name="T11" fmla="*/ 4914 w 49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14" h="1">
                  <a:moveTo>
                    <a:pt x="0" y="0"/>
                  </a:moveTo>
                  <a:lnTo>
                    <a:pt x="491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9234D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2" name="Freeform 122"/>
            <p:cNvSpPr>
              <a:spLocks/>
            </p:cNvSpPr>
            <p:nvPr/>
          </p:nvSpPr>
          <p:spPr bwMode="auto">
            <a:xfrm>
              <a:off x="1931988" y="3640138"/>
              <a:ext cx="69850" cy="187325"/>
            </a:xfrm>
            <a:custGeom>
              <a:avLst/>
              <a:gdLst>
                <a:gd name="T0" fmla="*/ 2147483647 w 44"/>
                <a:gd name="T1" fmla="*/ 0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0 w 44"/>
                <a:gd name="T9" fmla="*/ 2147483647 h 118"/>
                <a:gd name="T10" fmla="*/ 2147483647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3" name="Freeform 123"/>
            <p:cNvSpPr>
              <a:spLocks/>
            </p:cNvSpPr>
            <p:nvPr/>
          </p:nvSpPr>
          <p:spPr bwMode="auto">
            <a:xfrm>
              <a:off x="1931988" y="3732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0 w 66"/>
                <a:gd name="T3" fmla="*/ 2147483647 h 60"/>
                <a:gd name="T4" fmla="*/ 2147483647 w 66"/>
                <a:gd name="T5" fmla="*/ 0 h 60"/>
                <a:gd name="T6" fmla="*/ 2147483647 w 66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2" name="Rectangle 124"/>
            <p:cNvSpPr>
              <a:spLocks noChangeArrowheads="1"/>
            </p:cNvSpPr>
            <p:nvPr/>
          </p:nvSpPr>
          <p:spPr bwMode="auto">
            <a:xfrm>
              <a:off x="1834916" y="1948158"/>
              <a:ext cx="914400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Non-leaf Pages</a:t>
              </a:r>
            </a:p>
          </p:txBody>
        </p:sp>
        <p:sp>
          <p:nvSpPr>
            <p:cNvPr id="15455" name="Rectangle 127"/>
            <p:cNvSpPr>
              <a:spLocks noChangeArrowheads="1"/>
            </p:cNvSpPr>
            <p:nvPr/>
          </p:nvSpPr>
          <p:spPr bwMode="auto">
            <a:xfrm>
              <a:off x="719138" y="3309902"/>
              <a:ext cx="728662" cy="52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Leaf Pages</a:t>
              </a:r>
            </a:p>
          </p:txBody>
        </p:sp>
        <p:sp>
          <p:nvSpPr>
            <p:cNvPr id="19546" name="Line 128"/>
            <p:cNvSpPr>
              <a:spLocks noChangeShapeType="1"/>
            </p:cNvSpPr>
            <p:nvPr/>
          </p:nvSpPr>
          <p:spPr bwMode="auto">
            <a:xfrm>
              <a:off x="286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7" name="Line 129"/>
            <p:cNvSpPr>
              <a:spLocks noChangeShapeType="1"/>
            </p:cNvSpPr>
            <p:nvPr/>
          </p:nvSpPr>
          <p:spPr bwMode="auto">
            <a:xfrm>
              <a:off x="4767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8" name="Line 130"/>
            <p:cNvSpPr>
              <a:spLocks noChangeShapeType="1"/>
            </p:cNvSpPr>
            <p:nvPr/>
          </p:nvSpPr>
          <p:spPr bwMode="auto">
            <a:xfrm>
              <a:off x="6672263" y="354488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Left Brace 7"/>
          <p:cNvSpPr/>
          <p:nvPr/>
        </p:nvSpPr>
        <p:spPr bwMode="auto">
          <a:xfrm>
            <a:off x="1257300" y="3228749"/>
            <a:ext cx="155575" cy="1709737"/>
          </a:xfrm>
          <a:prstGeom prst="leftBrac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C7CDA-1F6F-4BC9-9E4E-97C42C50A128}"/>
              </a:ext>
            </a:extLst>
          </p:cNvPr>
          <p:cNvSpPr txBox="1"/>
          <p:nvPr/>
        </p:nvSpPr>
        <p:spPr>
          <a:xfrm>
            <a:off x="5321484" y="436732"/>
            <a:ext cx="3454793" cy="1373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t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SEARCH:  Follow the pointers to descend the tree to find the matching data entries in a leaf page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57275" y="5379852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382457" y="5387226"/>
            <a:ext cx="189962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1995487" y="5387226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317750" y="5391680"/>
            <a:ext cx="1587" cy="635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065719" y="5406478"/>
            <a:ext cx="132170" cy="627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4099589" y="5387226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4943013" y="5396233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5252576" y="5406478"/>
            <a:ext cx="75958" cy="613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038133" y="5387226"/>
            <a:ext cx="53118" cy="6399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6846452" y="5421515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7729538" y="5393810"/>
            <a:ext cx="85725" cy="639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984332" y="5411682"/>
            <a:ext cx="151606" cy="649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18206" y="2287996"/>
            <a:ext cx="1218667" cy="925885"/>
            <a:chOff x="4260289" y="2297426"/>
            <a:chExt cx="1218667" cy="925885"/>
          </a:xfrm>
        </p:grpSpPr>
        <p:cxnSp>
          <p:nvCxnSpPr>
            <p:cNvPr id="19" name="Straight Arrow Connector 18"/>
            <p:cNvCxnSpPr>
              <a:stCxn id="22" idx="2"/>
            </p:cNvCxnSpPr>
            <p:nvPr/>
          </p:nvCxnSpPr>
          <p:spPr>
            <a:xfrm flipH="1">
              <a:off x="4518025" y="2666758"/>
              <a:ext cx="351598" cy="55655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60289" y="2297426"/>
              <a:ext cx="1218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E47"/>
                  </a:solidFill>
                </a:rPr>
                <a:t>Search Key</a:t>
              </a: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5573252" y="6040750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E47"/>
                </a:solidFill>
              </a:rPr>
              <a:t>Record 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3258" y="1512164"/>
            <a:ext cx="326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Index contains auxiliary information that directs searches to the desired data entries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4689009" y="3438852"/>
            <a:ext cx="1657816" cy="5685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H="1">
            <a:off x="5788025" y="4233907"/>
            <a:ext cx="679450" cy="4684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5373" idx="1"/>
          </p:cNvCxnSpPr>
          <p:nvPr/>
        </p:nvCxnSpPr>
        <p:spPr>
          <a:xfrm>
            <a:off x="5690808" y="4889621"/>
            <a:ext cx="95629" cy="3631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055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001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B+ Tree Example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990600" y="4572000"/>
            <a:ext cx="7086600" cy="1828800"/>
          </a:xfrm>
          <a:solidFill>
            <a:schemeClr val="accent4">
              <a:lumMod val="10000"/>
              <a:lumOff val="9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Find       29* ?      All ≥ 16* and &lt; 30* ?</a:t>
            </a:r>
          </a:p>
          <a:p>
            <a:pPr eaLnBrk="1" fontAlgn="auto" hangingPunct="1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Insert/delete:  Find data entry in leaf, then change it. Need to adjust parent sometimes.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And change sometimes bubbles up the tree</a:t>
            </a:r>
          </a:p>
        </p:txBody>
      </p:sp>
      <p:grpSp>
        <p:nvGrpSpPr>
          <p:cNvPr id="20486" name="Group 104"/>
          <p:cNvGrpSpPr>
            <a:grpSpLocks/>
          </p:cNvGrpSpPr>
          <p:nvPr/>
        </p:nvGrpSpPr>
        <p:grpSpPr bwMode="auto">
          <a:xfrm>
            <a:off x="293688" y="914400"/>
            <a:ext cx="8366125" cy="3195638"/>
            <a:chOff x="293688" y="1154113"/>
            <a:chExt cx="8366125" cy="3195637"/>
          </a:xfrm>
        </p:grpSpPr>
        <p:sp>
          <p:nvSpPr>
            <p:cNvPr id="20487" name="Oval 2"/>
            <p:cNvSpPr>
              <a:spLocks noChangeArrowheads="1"/>
            </p:cNvSpPr>
            <p:nvPr/>
          </p:nvSpPr>
          <p:spPr bwMode="auto">
            <a:xfrm>
              <a:off x="65532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88" name="Oval 3"/>
            <p:cNvSpPr>
              <a:spLocks noChangeArrowheads="1"/>
            </p:cNvSpPr>
            <p:nvPr/>
          </p:nvSpPr>
          <p:spPr bwMode="auto">
            <a:xfrm>
              <a:off x="3505200" y="1676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89" name="Oval 4"/>
            <p:cNvSpPr>
              <a:spLocks noChangeArrowheads="1"/>
            </p:cNvSpPr>
            <p:nvPr/>
          </p:nvSpPr>
          <p:spPr bwMode="auto">
            <a:xfrm>
              <a:off x="23622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>
              <a:off x="293688" y="4016375"/>
              <a:ext cx="327025" cy="325438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1" name="Freeform 10"/>
            <p:cNvSpPr>
              <a:spLocks/>
            </p:cNvSpPr>
            <p:nvPr/>
          </p:nvSpPr>
          <p:spPr bwMode="auto">
            <a:xfrm>
              <a:off x="619125" y="4016375"/>
              <a:ext cx="325438" cy="325438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2" name="Freeform 11"/>
            <p:cNvSpPr>
              <a:spLocks/>
            </p:cNvSpPr>
            <p:nvPr/>
          </p:nvSpPr>
          <p:spPr bwMode="auto">
            <a:xfrm>
              <a:off x="942975" y="4016375"/>
              <a:ext cx="327025" cy="325438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3" name="Freeform 12"/>
            <p:cNvSpPr>
              <a:spLocks/>
            </p:cNvSpPr>
            <p:nvPr/>
          </p:nvSpPr>
          <p:spPr bwMode="auto">
            <a:xfrm>
              <a:off x="1268413" y="4016375"/>
              <a:ext cx="325437" cy="325438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304800" y="399573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2*</a:t>
              </a:r>
            </a:p>
          </p:txBody>
        </p: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630238" y="399573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3*</a:t>
              </a:r>
            </a:p>
          </p:txBody>
        </p:sp>
        <p:sp>
          <p:nvSpPr>
            <p:cNvPr id="20496" name="Freeform 15"/>
            <p:cNvSpPr>
              <a:spLocks/>
            </p:cNvSpPr>
            <p:nvPr/>
          </p:nvSpPr>
          <p:spPr bwMode="auto">
            <a:xfrm>
              <a:off x="3449638" y="1724025"/>
              <a:ext cx="487362" cy="404813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7" name="Freeform 16"/>
            <p:cNvSpPr>
              <a:spLocks/>
            </p:cNvSpPr>
            <p:nvPr/>
          </p:nvSpPr>
          <p:spPr bwMode="auto">
            <a:xfrm>
              <a:off x="3529013" y="1724025"/>
              <a:ext cx="1587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8" name="Freeform 17"/>
            <p:cNvSpPr>
              <a:spLocks/>
            </p:cNvSpPr>
            <p:nvPr/>
          </p:nvSpPr>
          <p:spPr bwMode="auto">
            <a:xfrm>
              <a:off x="3935413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9" name="Freeform 18"/>
            <p:cNvSpPr>
              <a:spLocks/>
            </p:cNvSpPr>
            <p:nvPr/>
          </p:nvSpPr>
          <p:spPr bwMode="auto">
            <a:xfrm>
              <a:off x="4016375" y="1724025"/>
              <a:ext cx="1588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>
              <a:off x="4422775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1" name="Freeform 20"/>
            <p:cNvSpPr>
              <a:spLocks/>
            </p:cNvSpPr>
            <p:nvPr/>
          </p:nvSpPr>
          <p:spPr bwMode="auto">
            <a:xfrm>
              <a:off x="4503738" y="1724025"/>
              <a:ext cx="1587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2" name="Freeform 21"/>
            <p:cNvSpPr>
              <a:spLocks/>
            </p:cNvSpPr>
            <p:nvPr/>
          </p:nvSpPr>
          <p:spPr bwMode="auto">
            <a:xfrm>
              <a:off x="4910138" y="1724025"/>
              <a:ext cx="488950" cy="404813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3" name="Freeform 22"/>
            <p:cNvSpPr>
              <a:spLocks/>
            </p:cNvSpPr>
            <p:nvPr/>
          </p:nvSpPr>
          <p:spPr bwMode="auto">
            <a:xfrm>
              <a:off x="4991100" y="1724025"/>
              <a:ext cx="1588" cy="404813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4" name="Freeform 23"/>
            <p:cNvSpPr>
              <a:spLocks/>
            </p:cNvSpPr>
            <p:nvPr/>
          </p:nvSpPr>
          <p:spPr bwMode="auto">
            <a:xfrm>
              <a:off x="5397500" y="1724025"/>
              <a:ext cx="82550" cy="404813"/>
            </a:xfrm>
            <a:custGeom>
              <a:avLst/>
              <a:gdLst>
                <a:gd name="T0" fmla="*/ 0 w 52"/>
                <a:gd name="T1" fmla="*/ 2147483647 h 255"/>
                <a:gd name="T2" fmla="*/ 0 w 52"/>
                <a:gd name="T3" fmla="*/ 0 h 255"/>
                <a:gd name="T4" fmla="*/ 2147483647 w 52"/>
                <a:gd name="T5" fmla="*/ 0 h 255"/>
                <a:gd name="T6" fmla="*/ 2147483647 w 52"/>
                <a:gd name="T7" fmla="*/ 2147483647 h 255"/>
                <a:gd name="T8" fmla="*/ 0 w 52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5" name="Freeform 24"/>
            <p:cNvSpPr>
              <a:spLocks/>
            </p:cNvSpPr>
            <p:nvPr/>
          </p:nvSpPr>
          <p:spPr bwMode="auto">
            <a:xfrm>
              <a:off x="3074988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6" name="Freeform 25"/>
            <p:cNvSpPr>
              <a:spLocks/>
            </p:cNvSpPr>
            <p:nvPr/>
          </p:nvSpPr>
          <p:spPr bwMode="auto">
            <a:xfrm>
              <a:off x="340042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7" name="Freeform 26"/>
            <p:cNvSpPr>
              <a:spLocks/>
            </p:cNvSpPr>
            <p:nvPr/>
          </p:nvSpPr>
          <p:spPr bwMode="auto">
            <a:xfrm>
              <a:off x="3725863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8" name="Freeform 27"/>
            <p:cNvSpPr>
              <a:spLocks/>
            </p:cNvSpPr>
            <p:nvPr/>
          </p:nvSpPr>
          <p:spPr bwMode="auto">
            <a:xfrm>
              <a:off x="40497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9" name="Freeform 28"/>
            <p:cNvSpPr>
              <a:spLocks/>
            </p:cNvSpPr>
            <p:nvPr/>
          </p:nvSpPr>
          <p:spPr bwMode="auto">
            <a:xfrm>
              <a:off x="448627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0" name="Freeform 29"/>
            <p:cNvSpPr>
              <a:spLocks/>
            </p:cNvSpPr>
            <p:nvPr/>
          </p:nvSpPr>
          <p:spPr bwMode="auto">
            <a:xfrm>
              <a:off x="48117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1" name="Freeform 30"/>
            <p:cNvSpPr>
              <a:spLocks/>
            </p:cNvSpPr>
            <p:nvPr/>
          </p:nvSpPr>
          <p:spPr bwMode="auto">
            <a:xfrm>
              <a:off x="5137150" y="4024313"/>
              <a:ext cx="323850" cy="325437"/>
            </a:xfrm>
            <a:custGeom>
              <a:avLst/>
              <a:gdLst>
                <a:gd name="T0" fmla="*/ 0 w 204"/>
                <a:gd name="T1" fmla="*/ 2147483647 h 205"/>
                <a:gd name="T2" fmla="*/ 0 w 204"/>
                <a:gd name="T3" fmla="*/ 0 h 205"/>
                <a:gd name="T4" fmla="*/ 2147483647 w 204"/>
                <a:gd name="T5" fmla="*/ 0 h 205"/>
                <a:gd name="T6" fmla="*/ 2147483647 w 204"/>
                <a:gd name="T7" fmla="*/ 2147483647 h 205"/>
                <a:gd name="T8" fmla="*/ 0 w 204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5"/>
                <a:gd name="T17" fmla="*/ 204 w 20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5">
                  <a:moveTo>
                    <a:pt x="0" y="20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2" name="Freeform 31"/>
            <p:cNvSpPr>
              <a:spLocks/>
            </p:cNvSpPr>
            <p:nvPr/>
          </p:nvSpPr>
          <p:spPr bwMode="auto">
            <a:xfrm>
              <a:off x="545941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3" name="Freeform 32"/>
            <p:cNvSpPr>
              <a:spLocks/>
            </p:cNvSpPr>
            <p:nvPr/>
          </p:nvSpPr>
          <p:spPr bwMode="auto">
            <a:xfrm>
              <a:off x="5897563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4" name="Freeform 33"/>
            <p:cNvSpPr>
              <a:spLocks/>
            </p:cNvSpPr>
            <p:nvPr/>
          </p:nvSpPr>
          <p:spPr bwMode="auto">
            <a:xfrm>
              <a:off x="622300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5" name="Freeform 34"/>
            <p:cNvSpPr>
              <a:spLocks/>
            </p:cNvSpPr>
            <p:nvPr/>
          </p:nvSpPr>
          <p:spPr bwMode="auto">
            <a:xfrm>
              <a:off x="654685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6" name="Freeform 35"/>
            <p:cNvSpPr>
              <a:spLocks/>
            </p:cNvSpPr>
            <p:nvPr/>
          </p:nvSpPr>
          <p:spPr bwMode="auto">
            <a:xfrm>
              <a:off x="6870700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7" name="Freeform 36"/>
            <p:cNvSpPr>
              <a:spLocks/>
            </p:cNvSpPr>
            <p:nvPr/>
          </p:nvSpPr>
          <p:spPr bwMode="auto">
            <a:xfrm>
              <a:off x="7297738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8" name="Freeform 37"/>
            <p:cNvSpPr>
              <a:spLocks/>
            </p:cNvSpPr>
            <p:nvPr/>
          </p:nvSpPr>
          <p:spPr bwMode="auto">
            <a:xfrm>
              <a:off x="7623175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19" name="Freeform 38"/>
            <p:cNvSpPr>
              <a:spLocks/>
            </p:cNvSpPr>
            <p:nvPr/>
          </p:nvSpPr>
          <p:spPr bwMode="auto">
            <a:xfrm>
              <a:off x="7947025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0" name="Freeform 39"/>
            <p:cNvSpPr>
              <a:spLocks/>
            </p:cNvSpPr>
            <p:nvPr/>
          </p:nvSpPr>
          <p:spPr bwMode="auto">
            <a:xfrm>
              <a:off x="8270875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1" name="Freeform 40"/>
            <p:cNvSpPr>
              <a:spLocks/>
            </p:cNvSpPr>
            <p:nvPr/>
          </p:nvSpPr>
          <p:spPr bwMode="auto">
            <a:xfrm>
              <a:off x="1341438" y="3167063"/>
              <a:ext cx="487362" cy="404812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2" name="Freeform 41"/>
            <p:cNvSpPr>
              <a:spLocks/>
            </p:cNvSpPr>
            <p:nvPr/>
          </p:nvSpPr>
          <p:spPr bwMode="auto">
            <a:xfrm>
              <a:off x="142240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3" name="Freeform 42"/>
            <p:cNvSpPr>
              <a:spLocks/>
            </p:cNvSpPr>
            <p:nvPr/>
          </p:nvSpPr>
          <p:spPr bwMode="auto">
            <a:xfrm>
              <a:off x="1827213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4" name="Freeform 43"/>
            <p:cNvSpPr>
              <a:spLocks/>
            </p:cNvSpPr>
            <p:nvPr/>
          </p:nvSpPr>
          <p:spPr bwMode="auto">
            <a:xfrm>
              <a:off x="190817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5" name="Freeform 44"/>
            <p:cNvSpPr>
              <a:spLocks/>
            </p:cNvSpPr>
            <p:nvPr/>
          </p:nvSpPr>
          <p:spPr bwMode="auto">
            <a:xfrm>
              <a:off x="2314575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6" name="Freeform 45"/>
            <p:cNvSpPr>
              <a:spLocks/>
            </p:cNvSpPr>
            <p:nvPr/>
          </p:nvSpPr>
          <p:spPr bwMode="auto">
            <a:xfrm>
              <a:off x="2395538" y="3167063"/>
              <a:ext cx="1587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7" name="Freeform 46"/>
            <p:cNvSpPr>
              <a:spLocks/>
            </p:cNvSpPr>
            <p:nvPr/>
          </p:nvSpPr>
          <p:spPr bwMode="auto">
            <a:xfrm>
              <a:off x="280193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8" name="Freeform 47"/>
            <p:cNvSpPr>
              <a:spLocks/>
            </p:cNvSpPr>
            <p:nvPr/>
          </p:nvSpPr>
          <p:spPr bwMode="auto">
            <a:xfrm>
              <a:off x="288290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29" name="Freeform 48"/>
            <p:cNvSpPr>
              <a:spLocks/>
            </p:cNvSpPr>
            <p:nvPr/>
          </p:nvSpPr>
          <p:spPr bwMode="auto">
            <a:xfrm>
              <a:off x="3289300" y="3167063"/>
              <a:ext cx="82550" cy="404812"/>
            </a:xfrm>
            <a:custGeom>
              <a:avLst/>
              <a:gdLst>
                <a:gd name="T0" fmla="*/ 0 w 52"/>
                <a:gd name="T1" fmla="*/ 2147483647 h 255"/>
                <a:gd name="T2" fmla="*/ 0 w 52"/>
                <a:gd name="T3" fmla="*/ 0 h 255"/>
                <a:gd name="T4" fmla="*/ 2147483647 w 52"/>
                <a:gd name="T5" fmla="*/ 0 h 255"/>
                <a:gd name="T6" fmla="*/ 2147483647 w 52"/>
                <a:gd name="T7" fmla="*/ 2147483647 h 255"/>
                <a:gd name="T8" fmla="*/ 0 w 52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5"/>
                <a:gd name="T17" fmla="*/ 52 w 5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5">
                  <a:moveTo>
                    <a:pt x="0" y="254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51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0" name="Freeform 49"/>
            <p:cNvSpPr>
              <a:spLocks/>
            </p:cNvSpPr>
            <p:nvPr/>
          </p:nvSpPr>
          <p:spPr bwMode="auto">
            <a:xfrm>
              <a:off x="555148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1" name="Freeform 50"/>
            <p:cNvSpPr>
              <a:spLocks/>
            </p:cNvSpPr>
            <p:nvPr/>
          </p:nvSpPr>
          <p:spPr bwMode="auto">
            <a:xfrm>
              <a:off x="5632450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2" name="Freeform 51"/>
            <p:cNvSpPr>
              <a:spLocks/>
            </p:cNvSpPr>
            <p:nvPr/>
          </p:nvSpPr>
          <p:spPr bwMode="auto">
            <a:xfrm>
              <a:off x="6038850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3" name="Freeform 52"/>
            <p:cNvSpPr>
              <a:spLocks/>
            </p:cNvSpPr>
            <p:nvPr/>
          </p:nvSpPr>
          <p:spPr bwMode="auto">
            <a:xfrm>
              <a:off x="6119813" y="3167063"/>
              <a:ext cx="1587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4" name="Freeform 53"/>
            <p:cNvSpPr>
              <a:spLocks/>
            </p:cNvSpPr>
            <p:nvPr/>
          </p:nvSpPr>
          <p:spPr bwMode="auto">
            <a:xfrm>
              <a:off x="6526213" y="3167063"/>
              <a:ext cx="487362" cy="404812"/>
            </a:xfrm>
            <a:custGeom>
              <a:avLst/>
              <a:gdLst>
                <a:gd name="T0" fmla="*/ 0 w 307"/>
                <a:gd name="T1" fmla="*/ 2147483647 h 255"/>
                <a:gd name="T2" fmla="*/ 0 w 307"/>
                <a:gd name="T3" fmla="*/ 0 h 255"/>
                <a:gd name="T4" fmla="*/ 2147483647 w 307"/>
                <a:gd name="T5" fmla="*/ 0 h 255"/>
                <a:gd name="T6" fmla="*/ 2147483647 w 307"/>
                <a:gd name="T7" fmla="*/ 2147483647 h 255"/>
                <a:gd name="T8" fmla="*/ 0 w 307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55"/>
                <a:gd name="T17" fmla="*/ 307 w 307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55">
                  <a:moveTo>
                    <a:pt x="0" y="254"/>
                  </a:moveTo>
                  <a:lnTo>
                    <a:pt x="0" y="0"/>
                  </a:lnTo>
                  <a:lnTo>
                    <a:pt x="306" y="0"/>
                  </a:lnTo>
                  <a:lnTo>
                    <a:pt x="306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5" name="Freeform 54"/>
            <p:cNvSpPr>
              <a:spLocks/>
            </p:cNvSpPr>
            <p:nvPr/>
          </p:nvSpPr>
          <p:spPr bwMode="auto">
            <a:xfrm>
              <a:off x="660717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6" name="Freeform 55"/>
            <p:cNvSpPr>
              <a:spLocks/>
            </p:cNvSpPr>
            <p:nvPr/>
          </p:nvSpPr>
          <p:spPr bwMode="auto">
            <a:xfrm>
              <a:off x="7011988" y="3167063"/>
              <a:ext cx="488950" cy="404812"/>
            </a:xfrm>
            <a:custGeom>
              <a:avLst/>
              <a:gdLst>
                <a:gd name="T0" fmla="*/ 0 w 308"/>
                <a:gd name="T1" fmla="*/ 2147483647 h 255"/>
                <a:gd name="T2" fmla="*/ 0 w 308"/>
                <a:gd name="T3" fmla="*/ 0 h 255"/>
                <a:gd name="T4" fmla="*/ 2147483647 w 308"/>
                <a:gd name="T5" fmla="*/ 0 h 255"/>
                <a:gd name="T6" fmla="*/ 2147483647 w 308"/>
                <a:gd name="T7" fmla="*/ 2147483647 h 255"/>
                <a:gd name="T8" fmla="*/ 0 w 308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254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7" name="Freeform 56"/>
            <p:cNvSpPr>
              <a:spLocks/>
            </p:cNvSpPr>
            <p:nvPr/>
          </p:nvSpPr>
          <p:spPr bwMode="auto">
            <a:xfrm>
              <a:off x="7096125" y="3167063"/>
              <a:ext cx="1588" cy="404812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147483647 h 255"/>
                <a:gd name="T4" fmla="*/ 0 w 1"/>
                <a:gd name="T5" fmla="*/ 0 h 255"/>
                <a:gd name="T6" fmla="*/ 0 60000 65536"/>
                <a:gd name="T7" fmla="*/ 0 60000 65536"/>
                <a:gd name="T8" fmla="*/ 0 60000 65536"/>
                <a:gd name="T9" fmla="*/ 0 w 1"/>
                <a:gd name="T10" fmla="*/ 0 h 255"/>
                <a:gd name="T11" fmla="*/ 1 w 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8" name="Freeform 57"/>
            <p:cNvSpPr>
              <a:spLocks/>
            </p:cNvSpPr>
            <p:nvPr/>
          </p:nvSpPr>
          <p:spPr bwMode="auto">
            <a:xfrm>
              <a:off x="7499350" y="3167063"/>
              <a:ext cx="84138" cy="404812"/>
            </a:xfrm>
            <a:custGeom>
              <a:avLst/>
              <a:gdLst>
                <a:gd name="T0" fmla="*/ 0 w 53"/>
                <a:gd name="T1" fmla="*/ 2147483647 h 255"/>
                <a:gd name="T2" fmla="*/ 0 w 53"/>
                <a:gd name="T3" fmla="*/ 0 h 255"/>
                <a:gd name="T4" fmla="*/ 2147483647 w 53"/>
                <a:gd name="T5" fmla="*/ 0 h 255"/>
                <a:gd name="T6" fmla="*/ 2147483647 w 53"/>
                <a:gd name="T7" fmla="*/ 2147483647 h 255"/>
                <a:gd name="T8" fmla="*/ 0 w 53"/>
                <a:gd name="T9" fmla="*/ 2147483647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5"/>
                <a:gd name="T17" fmla="*/ 53 w 5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5">
                  <a:moveTo>
                    <a:pt x="0" y="254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254"/>
                  </a:lnTo>
                  <a:lnTo>
                    <a:pt x="0" y="2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39" name="Freeform 58"/>
            <p:cNvSpPr>
              <a:spLocks/>
            </p:cNvSpPr>
            <p:nvPr/>
          </p:nvSpPr>
          <p:spPr bwMode="auto">
            <a:xfrm>
              <a:off x="925513" y="3489325"/>
              <a:ext cx="446087" cy="496888"/>
            </a:xfrm>
            <a:custGeom>
              <a:avLst/>
              <a:gdLst>
                <a:gd name="T0" fmla="*/ 2147483647 w 281"/>
                <a:gd name="T1" fmla="*/ 0 h 313"/>
                <a:gd name="T2" fmla="*/ 0 w 281"/>
                <a:gd name="T3" fmla="*/ 2147483647 h 313"/>
                <a:gd name="T4" fmla="*/ 2147483647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0" name="Freeform 59"/>
            <p:cNvSpPr>
              <a:spLocks/>
            </p:cNvSpPr>
            <p:nvPr/>
          </p:nvSpPr>
          <p:spPr bwMode="auto">
            <a:xfrm>
              <a:off x="925513" y="3892550"/>
              <a:ext cx="87312" cy="93663"/>
            </a:xfrm>
            <a:custGeom>
              <a:avLst/>
              <a:gdLst>
                <a:gd name="T0" fmla="*/ 2147483647 w 55"/>
                <a:gd name="T1" fmla="*/ 2147483647 h 59"/>
                <a:gd name="T2" fmla="*/ 0 w 55"/>
                <a:gd name="T3" fmla="*/ 2147483647 h 59"/>
                <a:gd name="T4" fmla="*/ 2147483647 w 55"/>
                <a:gd name="T5" fmla="*/ 0 h 59"/>
                <a:gd name="T6" fmla="*/ 2147483647 w 55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1" name="Freeform 60"/>
            <p:cNvSpPr>
              <a:spLocks/>
            </p:cNvSpPr>
            <p:nvPr/>
          </p:nvSpPr>
          <p:spPr bwMode="auto">
            <a:xfrm>
              <a:off x="1857375" y="3489325"/>
              <a:ext cx="449263" cy="506413"/>
            </a:xfrm>
            <a:custGeom>
              <a:avLst/>
              <a:gdLst>
                <a:gd name="T0" fmla="*/ 0 w 283"/>
                <a:gd name="T1" fmla="*/ 0 h 319"/>
                <a:gd name="T2" fmla="*/ 2147483647 w 283"/>
                <a:gd name="T3" fmla="*/ 2147483647 h 319"/>
                <a:gd name="T4" fmla="*/ 0 w 283"/>
                <a:gd name="T5" fmla="*/ 0 h 319"/>
                <a:gd name="T6" fmla="*/ 0 60000 65536"/>
                <a:gd name="T7" fmla="*/ 0 60000 65536"/>
                <a:gd name="T8" fmla="*/ 0 60000 65536"/>
                <a:gd name="T9" fmla="*/ 0 w 283"/>
                <a:gd name="T10" fmla="*/ 0 h 319"/>
                <a:gd name="T11" fmla="*/ 283 w 283"/>
                <a:gd name="T12" fmla="*/ 319 h 3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" h="319">
                  <a:moveTo>
                    <a:pt x="0" y="0"/>
                  </a:moveTo>
                  <a:lnTo>
                    <a:pt x="282" y="31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2" name="Freeform 61"/>
            <p:cNvSpPr>
              <a:spLocks/>
            </p:cNvSpPr>
            <p:nvPr/>
          </p:nvSpPr>
          <p:spPr bwMode="auto">
            <a:xfrm>
              <a:off x="2217738" y="3903663"/>
              <a:ext cx="88900" cy="92075"/>
            </a:xfrm>
            <a:custGeom>
              <a:avLst/>
              <a:gdLst>
                <a:gd name="T0" fmla="*/ 2147483647 w 56"/>
                <a:gd name="T1" fmla="*/ 0 h 58"/>
                <a:gd name="T2" fmla="*/ 2147483647 w 56"/>
                <a:gd name="T3" fmla="*/ 2147483647 h 58"/>
                <a:gd name="T4" fmla="*/ 0 w 56"/>
                <a:gd name="T5" fmla="*/ 2147483647 h 58"/>
                <a:gd name="T6" fmla="*/ 2147483647 w 5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8"/>
                <a:gd name="T14" fmla="*/ 56 w 5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8">
                  <a:moveTo>
                    <a:pt x="24" y="0"/>
                  </a:moveTo>
                  <a:lnTo>
                    <a:pt x="55" y="57"/>
                  </a:lnTo>
                  <a:lnTo>
                    <a:pt x="0" y="21"/>
                  </a:lnTo>
                  <a:lnTo>
                    <a:pt x="2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3" name="Freeform 62"/>
            <p:cNvSpPr>
              <a:spLocks/>
            </p:cNvSpPr>
            <p:nvPr/>
          </p:nvSpPr>
          <p:spPr bwMode="auto">
            <a:xfrm>
              <a:off x="2355850" y="3489325"/>
              <a:ext cx="1330325" cy="517525"/>
            </a:xfrm>
            <a:custGeom>
              <a:avLst/>
              <a:gdLst>
                <a:gd name="T0" fmla="*/ 0 w 838"/>
                <a:gd name="T1" fmla="*/ 0 h 326"/>
                <a:gd name="T2" fmla="*/ 2147483647 w 838"/>
                <a:gd name="T3" fmla="*/ 2147483647 h 326"/>
                <a:gd name="T4" fmla="*/ 0 w 838"/>
                <a:gd name="T5" fmla="*/ 0 h 326"/>
                <a:gd name="T6" fmla="*/ 0 60000 65536"/>
                <a:gd name="T7" fmla="*/ 0 60000 65536"/>
                <a:gd name="T8" fmla="*/ 0 60000 65536"/>
                <a:gd name="T9" fmla="*/ 0 w 838"/>
                <a:gd name="T10" fmla="*/ 0 h 326"/>
                <a:gd name="T11" fmla="*/ 838 w 838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326">
                  <a:moveTo>
                    <a:pt x="0" y="0"/>
                  </a:moveTo>
                  <a:lnTo>
                    <a:pt x="837" y="32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4" name="Freeform 63"/>
            <p:cNvSpPr>
              <a:spLocks/>
            </p:cNvSpPr>
            <p:nvPr/>
          </p:nvSpPr>
          <p:spPr bwMode="auto">
            <a:xfrm>
              <a:off x="3581400" y="3944938"/>
              <a:ext cx="104775" cy="61912"/>
            </a:xfrm>
            <a:custGeom>
              <a:avLst/>
              <a:gdLst>
                <a:gd name="T0" fmla="*/ 2147483647 w 66"/>
                <a:gd name="T1" fmla="*/ 0 h 39"/>
                <a:gd name="T2" fmla="*/ 2147483647 w 66"/>
                <a:gd name="T3" fmla="*/ 2147483647 h 39"/>
                <a:gd name="T4" fmla="*/ 0 w 66"/>
                <a:gd name="T5" fmla="*/ 2147483647 h 39"/>
                <a:gd name="T6" fmla="*/ 2147483647 w 6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39"/>
                <a:gd name="T14" fmla="*/ 66 w 6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39">
                  <a:moveTo>
                    <a:pt x="11" y="0"/>
                  </a:moveTo>
                  <a:lnTo>
                    <a:pt x="65" y="38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5" name="Freeform 64"/>
            <p:cNvSpPr>
              <a:spLocks/>
            </p:cNvSpPr>
            <p:nvPr/>
          </p:nvSpPr>
          <p:spPr bwMode="auto">
            <a:xfrm>
              <a:off x="5137150" y="3509963"/>
              <a:ext cx="446088" cy="496887"/>
            </a:xfrm>
            <a:custGeom>
              <a:avLst/>
              <a:gdLst>
                <a:gd name="T0" fmla="*/ 2147483647 w 281"/>
                <a:gd name="T1" fmla="*/ 0 h 313"/>
                <a:gd name="T2" fmla="*/ 0 w 281"/>
                <a:gd name="T3" fmla="*/ 2147483647 h 313"/>
                <a:gd name="T4" fmla="*/ 2147483647 w 281"/>
                <a:gd name="T5" fmla="*/ 0 h 313"/>
                <a:gd name="T6" fmla="*/ 0 60000 65536"/>
                <a:gd name="T7" fmla="*/ 0 60000 65536"/>
                <a:gd name="T8" fmla="*/ 0 60000 65536"/>
                <a:gd name="T9" fmla="*/ 0 w 281"/>
                <a:gd name="T10" fmla="*/ 0 h 313"/>
                <a:gd name="T11" fmla="*/ 281 w 281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" h="313">
                  <a:moveTo>
                    <a:pt x="280" y="0"/>
                  </a:moveTo>
                  <a:lnTo>
                    <a:pt x="0" y="312"/>
                  </a:lnTo>
                  <a:lnTo>
                    <a:pt x="28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6" name="Freeform 65"/>
            <p:cNvSpPr>
              <a:spLocks/>
            </p:cNvSpPr>
            <p:nvPr/>
          </p:nvSpPr>
          <p:spPr bwMode="auto">
            <a:xfrm>
              <a:off x="5137150" y="3913188"/>
              <a:ext cx="87313" cy="93662"/>
            </a:xfrm>
            <a:custGeom>
              <a:avLst/>
              <a:gdLst>
                <a:gd name="T0" fmla="*/ 2147483647 w 55"/>
                <a:gd name="T1" fmla="*/ 2147483647 h 59"/>
                <a:gd name="T2" fmla="*/ 0 w 55"/>
                <a:gd name="T3" fmla="*/ 2147483647 h 59"/>
                <a:gd name="T4" fmla="*/ 2147483647 w 55"/>
                <a:gd name="T5" fmla="*/ 0 h 59"/>
                <a:gd name="T6" fmla="*/ 2147483647 w 55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9"/>
                <a:gd name="T14" fmla="*/ 55 w 55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9">
                  <a:moveTo>
                    <a:pt x="54" y="21"/>
                  </a:moveTo>
                  <a:lnTo>
                    <a:pt x="0" y="58"/>
                  </a:lnTo>
                  <a:lnTo>
                    <a:pt x="30" y="0"/>
                  </a:lnTo>
                  <a:lnTo>
                    <a:pt x="5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7" name="Freeform 66"/>
            <p:cNvSpPr>
              <a:spLocks/>
            </p:cNvSpPr>
            <p:nvPr/>
          </p:nvSpPr>
          <p:spPr bwMode="auto">
            <a:xfrm>
              <a:off x="6069013" y="3509963"/>
              <a:ext cx="458787" cy="476250"/>
            </a:xfrm>
            <a:custGeom>
              <a:avLst/>
              <a:gdLst>
                <a:gd name="T0" fmla="*/ 0 w 289"/>
                <a:gd name="T1" fmla="*/ 0 h 300"/>
                <a:gd name="T2" fmla="*/ 2147483647 w 289"/>
                <a:gd name="T3" fmla="*/ 2147483647 h 300"/>
                <a:gd name="T4" fmla="*/ 0 w 289"/>
                <a:gd name="T5" fmla="*/ 0 h 300"/>
                <a:gd name="T6" fmla="*/ 0 60000 65536"/>
                <a:gd name="T7" fmla="*/ 0 60000 65536"/>
                <a:gd name="T8" fmla="*/ 0 60000 65536"/>
                <a:gd name="T9" fmla="*/ 0 w 289"/>
                <a:gd name="T10" fmla="*/ 0 h 300"/>
                <a:gd name="T11" fmla="*/ 289 w 289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300">
                  <a:moveTo>
                    <a:pt x="0" y="0"/>
                  </a:moveTo>
                  <a:lnTo>
                    <a:pt x="288" y="2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8" name="Freeform 67"/>
            <p:cNvSpPr>
              <a:spLocks/>
            </p:cNvSpPr>
            <p:nvPr/>
          </p:nvSpPr>
          <p:spPr bwMode="auto">
            <a:xfrm>
              <a:off x="6437313" y="3894138"/>
              <a:ext cx="90487" cy="92075"/>
            </a:xfrm>
            <a:custGeom>
              <a:avLst/>
              <a:gdLst>
                <a:gd name="T0" fmla="*/ 2147483647 w 57"/>
                <a:gd name="T1" fmla="*/ 0 h 58"/>
                <a:gd name="T2" fmla="*/ 2147483647 w 57"/>
                <a:gd name="T3" fmla="*/ 2147483647 h 58"/>
                <a:gd name="T4" fmla="*/ 0 w 57"/>
                <a:gd name="T5" fmla="*/ 2147483647 h 58"/>
                <a:gd name="T6" fmla="*/ 2147483647 w 5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8"/>
                <a:gd name="T14" fmla="*/ 57 w 5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8">
                  <a:moveTo>
                    <a:pt x="23" y="0"/>
                  </a:moveTo>
                  <a:lnTo>
                    <a:pt x="56" y="57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49" name="Freeform 68"/>
            <p:cNvSpPr>
              <a:spLocks/>
            </p:cNvSpPr>
            <p:nvPr/>
          </p:nvSpPr>
          <p:spPr bwMode="auto">
            <a:xfrm>
              <a:off x="6556375" y="3519488"/>
              <a:ext cx="1362075" cy="476250"/>
            </a:xfrm>
            <a:custGeom>
              <a:avLst/>
              <a:gdLst>
                <a:gd name="T0" fmla="*/ 0 w 858"/>
                <a:gd name="T1" fmla="*/ 0 h 300"/>
                <a:gd name="T2" fmla="*/ 2147483647 w 858"/>
                <a:gd name="T3" fmla="*/ 2147483647 h 300"/>
                <a:gd name="T4" fmla="*/ 0 w 858"/>
                <a:gd name="T5" fmla="*/ 0 h 300"/>
                <a:gd name="T6" fmla="*/ 0 60000 65536"/>
                <a:gd name="T7" fmla="*/ 0 60000 65536"/>
                <a:gd name="T8" fmla="*/ 0 60000 65536"/>
                <a:gd name="T9" fmla="*/ 0 w 858"/>
                <a:gd name="T10" fmla="*/ 0 h 300"/>
                <a:gd name="T11" fmla="*/ 858 w 85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300">
                  <a:moveTo>
                    <a:pt x="0" y="0"/>
                  </a:moveTo>
                  <a:lnTo>
                    <a:pt x="857" y="2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0" name="Freeform 69"/>
            <p:cNvSpPr>
              <a:spLocks/>
            </p:cNvSpPr>
            <p:nvPr/>
          </p:nvSpPr>
          <p:spPr bwMode="auto">
            <a:xfrm>
              <a:off x="7812088" y="3937000"/>
              <a:ext cx="106362" cy="58738"/>
            </a:xfrm>
            <a:custGeom>
              <a:avLst/>
              <a:gdLst>
                <a:gd name="T0" fmla="*/ 2147483647 w 67"/>
                <a:gd name="T1" fmla="*/ 0 h 37"/>
                <a:gd name="T2" fmla="*/ 2147483647 w 67"/>
                <a:gd name="T3" fmla="*/ 2147483647 h 37"/>
                <a:gd name="T4" fmla="*/ 0 w 67"/>
                <a:gd name="T5" fmla="*/ 2147483647 h 37"/>
                <a:gd name="T6" fmla="*/ 2147483647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11" y="0"/>
                  </a:moveTo>
                  <a:lnTo>
                    <a:pt x="66" y="36"/>
                  </a:lnTo>
                  <a:lnTo>
                    <a:pt x="0" y="31"/>
                  </a:lnTo>
                  <a:lnTo>
                    <a:pt x="1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1" name="Freeform 70"/>
            <p:cNvSpPr>
              <a:spLocks/>
            </p:cNvSpPr>
            <p:nvPr/>
          </p:nvSpPr>
          <p:spPr bwMode="auto">
            <a:xfrm>
              <a:off x="2314575" y="1981200"/>
              <a:ext cx="1190625" cy="1163638"/>
            </a:xfrm>
            <a:custGeom>
              <a:avLst/>
              <a:gdLst>
                <a:gd name="T0" fmla="*/ 2147483647 w 750"/>
                <a:gd name="T1" fmla="*/ 0 h 733"/>
                <a:gd name="T2" fmla="*/ 0 w 750"/>
                <a:gd name="T3" fmla="*/ 2147483647 h 733"/>
                <a:gd name="T4" fmla="*/ 2147483647 w 750"/>
                <a:gd name="T5" fmla="*/ 0 h 733"/>
                <a:gd name="T6" fmla="*/ 0 60000 65536"/>
                <a:gd name="T7" fmla="*/ 0 60000 65536"/>
                <a:gd name="T8" fmla="*/ 0 60000 65536"/>
                <a:gd name="T9" fmla="*/ 0 w 750"/>
                <a:gd name="T10" fmla="*/ 0 h 733"/>
                <a:gd name="T11" fmla="*/ 750 w 750"/>
                <a:gd name="T12" fmla="*/ 733 h 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0" h="733">
                  <a:moveTo>
                    <a:pt x="749" y="0"/>
                  </a:moveTo>
                  <a:lnTo>
                    <a:pt x="0" y="732"/>
                  </a:lnTo>
                  <a:lnTo>
                    <a:pt x="74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2" name="Freeform 71"/>
            <p:cNvSpPr>
              <a:spLocks/>
            </p:cNvSpPr>
            <p:nvPr/>
          </p:nvSpPr>
          <p:spPr bwMode="auto">
            <a:xfrm>
              <a:off x="2209800" y="3124200"/>
              <a:ext cx="106363" cy="58738"/>
            </a:xfrm>
            <a:custGeom>
              <a:avLst/>
              <a:gdLst>
                <a:gd name="T0" fmla="*/ 2147483647 w 67"/>
                <a:gd name="T1" fmla="*/ 2147483647 h 37"/>
                <a:gd name="T2" fmla="*/ 0 w 67"/>
                <a:gd name="T3" fmla="*/ 2147483647 h 37"/>
                <a:gd name="T4" fmla="*/ 2147483647 w 67"/>
                <a:gd name="T5" fmla="*/ 0 h 37"/>
                <a:gd name="T6" fmla="*/ 2147483647 w 67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6" y="31"/>
                  </a:moveTo>
                  <a:lnTo>
                    <a:pt x="0" y="36"/>
                  </a:lnTo>
                  <a:lnTo>
                    <a:pt x="56" y="0"/>
                  </a:lnTo>
                  <a:lnTo>
                    <a:pt x="66" y="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3" name="Freeform 72"/>
            <p:cNvSpPr>
              <a:spLocks/>
            </p:cNvSpPr>
            <p:nvPr/>
          </p:nvSpPr>
          <p:spPr bwMode="auto">
            <a:xfrm>
              <a:off x="3962400" y="1981200"/>
              <a:ext cx="1905000" cy="1139825"/>
            </a:xfrm>
            <a:custGeom>
              <a:avLst/>
              <a:gdLst>
                <a:gd name="T0" fmla="*/ 0 w 1200"/>
                <a:gd name="T1" fmla="*/ 0 h 718"/>
                <a:gd name="T2" fmla="*/ 2147483647 w 1200"/>
                <a:gd name="T3" fmla="*/ 2147483647 h 718"/>
                <a:gd name="T4" fmla="*/ 0 w 1200"/>
                <a:gd name="T5" fmla="*/ 0 h 718"/>
                <a:gd name="T6" fmla="*/ 0 60000 65536"/>
                <a:gd name="T7" fmla="*/ 0 60000 65536"/>
                <a:gd name="T8" fmla="*/ 0 60000 65536"/>
                <a:gd name="T9" fmla="*/ 0 w 1200"/>
                <a:gd name="T10" fmla="*/ 0 h 718"/>
                <a:gd name="T11" fmla="*/ 1200 w 1200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718">
                  <a:moveTo>
                    <a:pt x="0" y="0"/>
                  </a:moveTo>
                  <a:lnTo>
                    <a:pt x="1199" y="71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4" name="Freeform 73"/>
            <p:cNvSpPr>
              <a:spLocks/>
            </p:cNvSpPr>
            <p:nvPr/>
          </p:nvSpPr>
          <p:spPr bwMode="auto">
            <a:xfrm>
              <a:off x="5864225" y="3101975"/>
              <a:ext cx="106363" cy="50800"/>
            </a:xfrm>
            <a:custGeom>
              <a:avLst/>
              <a:gdLst>
                <a:gd name="T0" fmla="*/ 2147483647 w 67"/>
                <a:gd name="T1" fmla="*/ 0 h 32"/>
                <a:gd name="T2" fmla="*/ 2147483647 w 67"/>
                <a:gd name="T3" fmla="*/ 2147483647 h 32"/>
                <a:gd name="T4" fmla="*/ 0 w 67"/>
                <a:gd name="T5" fmla="*/ 2147483647 h 32"/>
                <a:gd name="T6" fmla="*/ 2147483647 w 6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2"/>
                <a:gd name="T14" fmla="*/ 67 w 6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2">
                  <a:moveTo>
                    <a:pt x="6" y="0"/>
                  </a:moveTo>
                  <a:lnTo>
                    <a:pt x="66" y="28"/>
                  </a:lnTo>
                  <a:lnTo>
                    <a:pt x="0" y="31"/>
                  </a:lnTo>
                  <a:lnTo>
                    <a:pt x="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5" name="Freeform 74"/>
            <p:cNvSpPr>
              <a:spLocks/>
            </p:cNvSpPr>
            <p:nvPr/>
          </p:nvSpPr>
          <p:spPr bwMode="auto">
            <a:xfrm>
              <a:off x="1676400" y="4024313"/>
              <a:ext cx="325438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6" name="Freeform 75"/>
            <p:cNvSpPr>
              <a:spLocks/>
            </p:cNvSpPr>
            <p:nvPr/>
          </p:nvSpPr>
          <p:spPr bwMode="auto">
            <a:xfrm>
              <a:off x="2000250" y="4024313"/>
              <a:ext cx="327025" cy="325437"/>
            </a:xfrm>
            <a:custGeom>
              <a:avLst/>
              <a:gdLst>
                <a:gd name="T0" fmla="*/ 0 w 206"/>
                <a:gd name="T1" fmla="*/ 2147483647 h 205"/>
                <a:gd name="T2" fmla="*/ 0 w 206"/>
                <a:gd name="T3" fmla="*/ 0 h 205"/>
                <a:gd name="T4" fmla="*/ 2147483647 w 206"/>
                <a:gd name="T5" fmla="*/ 0 h 205"/>
                <a:gd name="T6" fmla="*/ 2147483647 w 206"/>
                <a:gd name="T7" fmla="*/ 2147483647 h 205"/>
                <a:gd name="T8" fmla="*/ 0 w 206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5"/>
                <a:gd name="T17" fmla="*/ 206 w 206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5">
                  <a:moveTo>
                    <a:pt x="0" y="204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7" name="Freeform 76"/>
            <p:cNvSpPr>
              <a:spLocks/>
            </p:cNvSpPr>
            <p:nvPr/>
          </p:nvSpPr>
          <p:spPr bwMode="auto">
            <a:xfrm>
              <a:off x="2325688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8" name="Freeform 77"/>
            <p:cNvSpPr>
              <a:spLocks/>
            </p:cNvSpPr>
            <p:nvPr/>
          </p:nvSpPr>
          <p:spPr bwMode="auto">
            <a:xfrm>
              <a:off x="2649538" y="4024313"/>
              <a:ext cx="325437" cy="325437"/>
            </a:xfrm>
            <a:custGeom>
              <a:avLst/>
              <a:gdLst>
                <a:gd name="T0" fmla="*/ 0 w 205"/>
                <a:gd name="T1" fmla="*/ 2147483647 h 205"/>
                <a:gd name="T2" fmla="*/ 0 w 205"/>
                <a:gd name="T3" fmla="*/ 0 h 205"/>
                <a:gd name="T4" fmla="*/ 2147483647 w 205"/>
                <a:gd name="T5" fmla="*/ 0 h 205"/>
                <a:gd name="T6" fmla="*/ 2147483647 w 205"/>
                <a:gd name="T7" fmla="*/ 2147483647 h 205"/>
                <a:gd name="T8" fmla="*/ 0 w 205"/>
                <a:gd name="T9" fmla="*/ 2147483647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05"/>
                <a:gd name="T17" fmla="*/ 205 w 205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05">
                  <a:moveTo>
                    <a:pt x="0" y="204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59" name="Rectangle 78"/>
            <p:cNvSpPr>
              <a:spLocks noChangeArrowheads="1"/>
            </p:cNvSpPr>
            <p:nvPr/>
          </p:nvSpPr>
          <p:spPr bwMode="auto">
            <a:xfrm>
              <a:off x="4724400" y="1154113"/>
              <a:ext cx="5857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Root</a:t>
              </a:r>
            </a:p>
          </p:txBody>
        </p:sp>
        <p:sp>
          <p:nvSpPr>
            <p:cNvPr id="20560" name="Rectangle 79"/>
            <p:cNvSpPr>
              <a:spLocks noChangeArrowheads="1"/>
            </p:cNvSpPr>
            <p:nvPr/>
          </p:nvSpPr>
          <p:spPr bwMode="auto">
            <a:xfrm>
              <a:off x="3505200" y="1752600"/>
              <a:ext cx="4222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7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17</a:t>
              </a:r>
            </a:p>
          </p:txBody>
        </p:sp>
        <p:sp>
          <p:nvSpPr>
            <p:cNvPr id="20561" name="Rectangle 80"/>
            <p:cNvSpPr>
              <a:spLocks noChangeArrowheads="1"/>
            </p:cNvSpPr>
            <p:nvPr/>
          </p:nvSpPr>
          <p:spPr bwMode="auto">
            <a:xfrm>
              <a:off x="6161088" y="3195638"/>
              <a:ext cx="3651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30</a:t>
              </a:r>
            </a:p>
          </p:txBody>
        </p:sp>
        <p:sp>
          <p:nvSpPr>
            <p:cNvPr id="20562" name="Rectangle 81"/>
            <p:cNvSpPr>
              <a:spLocks noChangeArrowheads="1"/>
            </p:cNvSpPr>
            <p:nvPr/>
          </p:nvSpPr>
          <p:spPr bwMode="auto">
            <a:xfrm>
              <a:off x="3036888" y="4022725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14*</a:t>
              </a:r>
            </a:p>
          </p:txBody>
        </p:sp>
        <p:sp>
          <p:nvSpPr>
            <p:cNvPr id="20563" name="Rectangle 82"/>
            <p:cNvSpPr>
              <a:spLocks noChangeArrowheads="1"/>
            </p:cNvSpPr>
            <p:nvPr/>
          </p:nvSpPr>
          <p:spPr bwMode="auto">
            <a:xfrm>
              <a:off x="3360738" y="4022725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16*</a:t>
              </a:r>
            </a:p>
          </p:txBody>
        </p:sp>
        <p:sp>
          <p:nvSpPr>
            <p:cNvPr id="20564" name="Rectangle 83"/>
            <p:cNvSpPr>
              <a:spLocks noChangeArrowheads="1"/>
            </p:cNvSpPr>
            <p:nvPr/>
          </p:nvSpPr>
          <p:spPr bwMode="auto">
            <a:xfrm>
              <a:off x="7267575" y="4013200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33*</a:t>
              </a:r>
            </a:p>
          </p:txBody>
        </p:sp>
        <p:sp>
          <p:nvSpPr>
            <p:cNvPr id="20565" name="Rectangle 84"/>
            <p:cNvSpPr>
              <a:spLocks noChangeArrowheads="1"/>
            </p:cNvSpPr>
            <p:nvPr/>
          </p:nvSpPr>
          <p:spPr bwMode="auto">
            <a:xfrm>
              <a:off x="7593013" y="4013200"/>
              <a:ext cx="428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34*</a:t>
              </a:r>
            </a:p>
          </p:txBody>
        </p:sp>
        <p:sp>
          <p:nvSpPr>
            <p:cNvPr id="20566" name="Rectangle 85"/>
            <p:cNvSpPr>
              <a:spLocks noChangeArrowheads="1"/>
            </p:cNvSpPr>
            <p:nvPr/>
          </p:nvSpPr>
          <p:spPr bwMode="auto">
            <a:xfrm>
              <a:off x="7907338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38*</a:t>
              </a:r>
            </a:p>
          </p:txBody>
        </p:sp>
        <p:sp>
          <p:nvSpPr>
            <p:cNvPr id="20567" name="Rectangle 86"/>
            <p:cNvSpPr>
              <a:spLocks noChangeArrowheads="1"/>
            </p:cNvSpPr>
            <p:nvPr/>
          </p:nvSpPr>
          <p:spPr bwMode="auto">
            <a:xfrm>
              <a:off x="8231188" y="3992563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39*</a:t>
              </a:r>
            </a:p>
          </p:txBody>
        </p:sp>
        <p:sp>
          <p:nvSpPr>
            <p:cNvPr id="20568" name="Rectangle 87"/>
            <p:cNvSpPr>
              <a:spLocks noChangeArrowheads="1"/>
            </p:cNvSpPr>
            <p:nvPr/>
          </p:nvSpPr>
          <p:spPr bwMode="auto">
            <a:xfrm>
              <a:off x="1939925" y="3195638"/>
              <a:ext cx="3651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13</a:t>
              </a:r>
            </a:p>
          </p:txBody>
        </p:sp>
        <p:sp>
          <p:nvSpPr>
            <p:cNvPr id="20569" name="Rectangle 88"/>
            <p:cNvSpPr>
              <a:spLocks noChangeArrowheads="1"/>
            </p:cNvSpPr>
            <p:nvPr/>
          </p:nvSpPr>
          <p:spPr bwMode="auto">
            <a:xfrm>
              <a:off x="1473200" y="3195638"/>
              <a:ext cx="2730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5</a:t>
              </a:r>
            </a:p>
          </p:txBody>
        </p:sp>
        <p:sp>
          <p:nvSpPr>
            <p:cNvPr id="20570" name="Rectangle 89"/>
            <p:cNvSpPr>
              <a:spLocks noChangeArrowheads="1"/>
            </p:cNvSpPr>
            <p:nvPr/>
          </p:nvSpPr>
          <p:spPr bwMode="auto">
            <a:xfrm>
              <a:off x="2009775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7*</a:t>
              </a:r>
            </a:p>
          </p:txBody>
        </p:sp>
        <p:sp>
          <p:nvSpPr>
            <p:cNvPr id="20571" name="Rectangle 90"/>
            <p:cNvSpPr>
              <a:spLocks noChangeArrowheads="1"/>
            </p:cNvSpPr>
            <p:nvPr/>
          </p:nvSpPr>
          <p:spPr bwMode="auto">
            <a:xfrm>
              <a:off x="1687513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5*</a:t>
              </a:r>
            </a:p>
          </p:txBody>
        </p:sp>
        <p:sp>
          <p:nvSpPr>
            <p:cNvPr id="20572" name="Rectangle 91"/>
            <p:cNvSpPr>
              <a:spLocks noChangeArrowheads="1"/>
            </p:cNvSpPr>
            <p:nvPr/>
          </p:nvSpPr>
          <p:spPr bwMode="auto">
            <a:xfrm>
              <a:off x="2325688" y="4002088"/>
              <a:ext cx="336550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8*</a:t>
              </a:r>
            </a:p>
          </p:txBody>
        </p:sp>
        <p:sp>
          <p:nvSpPr>
            <p:cNvPr id="20573" name="Rectangle 92"/>
            <p:cNvSpPr>
              <a:spLocks noChangeArrowheads="1"/>
            </p:cNvSpPr>
            <p:nvPr/>
          </p:nvSpPr>
          <p:spPr bwMode="auto">
            <a:xfrm>
              <a:off x="4419600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22*</a:t>
              </a:r>
            </a:p>
          </p:txBody>
        </p:sp>
        <p:sp>
          <p:nvSpPr>
            <p:cNvPr id="20574" name="Rectangle 93"/>
            <p:cNvSpPr>
              <a:spLocks noChangeArrowheads="1"/>
            </p:cNvSpPr>
            <p:nvPr/>
          </p:nvSpPr>
          <p:spPr bwMode="auto">
            <a:xfrm>
              <a:off x="4765243" y="4008184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24*</a:t>
              </a:r>
            </a:p>
          </p:txBody>
        </p:sp>
        <p:sp>
          <p:nvSpPr>
            <p:cNvPr id="20575" name="Rectangle 94"/>
            <p:cNvSpPr>
              <a:spLocks noChangeArrowheads="1"/>
            </p:cNvSpPr>
            <p:nvPr/>
          </p:nvSpPr>
          <p:spPr bwMode="auto">
            <a:xfrm>
              <a:off x="5664200" y="3184525"/>
              <a:ext cx="3651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27</a:t>
              </a:r>
            </a:p>
          </p:txBody>
        </p:sp>
        <p:sp>
          <p:nvSpPr>
            <p:cNvPr id="20576" name="Rectangle 95"/>
            <p:cNvSpPr>
              <a:spLocks noChangeArrowheads="1"/>
            </p:cNvSpPr>
            <p:nvPr/>
          </p:nvSpPr>
          <p:spPr bwMode="auto">
            <a:xfrm>
              <a:off x="5857875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27*</a:t>
              </a:r>
            </a:p>
          </p:txBody>
        </p:sp>
        <p:sp>
          <p:nvSpPr>
            <p:cNvPr id="20577" name="Rectangle 96"/>
            <p:cNvSpPr>
              <a:spLocks noChangeArrowheads="1"/>
            </p:cNvSpPr>
            <p:nvPr/>
          </p:nvSpPr>
          <p:spPr bwMode="auto">
            <a:xfrm>
              <a:off x="6192838" y="4002088"/>
              <a:ext cx="428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29*</a:t>
              </a:r>
            </a:p>
          </p:txBody>
        </p:sp>
        <p:sp>
          <p:nvSpPr>
            <p:cNvPr id="20578" name="Line 97"/>
            <p:cNvSpPr>
              <a:spLocks noChangeShapeType="1"/>
            </p:cNvSpPr>
            <p:nvPr/>
          </p:nvSpPr>
          <p:spPr bwMode="auto">
            <a:xfrm flipH="1">
              <a:off x="4495800" y="1382713"/>
              <a:ext cx="381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79" name="Arc 98"/>
            <p:cNvSpPr>
              <a:spLocks/>
            </p:cNvSpPr>
            <p:nvPr/>
          </p:nvSpPr>
          <p:spPr bwMode="auto">
            <a:xfrm rot="-3180000">
              <a:off x="14478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0" name="Arc 99"/>
            <p:cNvSpPr>
              <a:spLocks/>
            </p:cNvSpPr>
            <p:nvPr/>
          </p:nvSpPr>
          <p:spPr bwMode="auto">
            <a:xfrm rot="-3180000">
              <a:off x="28956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1" name="Arc 100"/>
            <p:cNvSpPr>
              <a:spLocks/>
            </p:cNvSpPr>
            <p:nvPr/>
          </p:nvSpPr>
          <p:spPr bwMode="auto">
            <a:xfrm rot="-3180000">
              <a:off x="42672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2" name="Arc 101"/>
            <p:cNvSpPr>
              <a:spLocks/>
            </p:cNvSpPr>
            <p:nvPr/>
          </p:nvSpPr>
          <p:spPr bwMode="auto">
            <a:xfrm rot="-3180000">
              <a:off x="57150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3" name="Arc 102"/>
            <p:cNvSpPr>
              <a:spLocks/>
            </p:cNvSpPr>
            <p:nvPr/>
          </p:nvSpPr>
          <p:spPr bwMode="auto">
            <a:xfrm rot="-3180000">
              <a:off x="7162800" y="3819525"/>
              <a:ext cx="304800" cy="381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84" name="Rectangle 103"/>
            <p:cNvSpPr>
              <a:spLocks noChangeArrowheads="1"/>
            </p:cNvSpPr>
            <p:nvPr/>
          </p:nvSpPr>
          <p:spPr bwMode="auto">
            <a:xfrm>
              <a:off x="914400" y="2286000"/>
              <a:ext cx="19224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Entries &lt;=  17</a:t>
              </a:r>
            </a:p>
          </p:txBody>
        </p:sp>
        <p:sp>
          <p:nvSpPr>
            <p:cNvPr id="20585" name="Rectangle 104"/>
            <p:cNvSpPr>
              <a:spLocks noChangeArrowheads="1"/>
            </p:cNvSpPr>
            <p:nvPr/>
          </p:nvSpPr>
          <p:spPr bwMode="auto">
            <a:xfrm>
              <a:off x="5257800" y="2286000"/>
              <a:ext cx="1751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Entries &gt; 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2732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36537" y="21827"/>
            <a:ext cx="4313238" cy="911624"/>
          </a:xfrm>
        </p:spPr>
        <p:txBody>
          <a:bodyPr/>
          <a:lstStyle/>
          <a:p>
            <a:r>
              <a:rPr lang="en-US" altLang="en-US" dirty="0"/>
              <a:t>Hash-based Index</a:t>
            </a:r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6389737" y="2494536"/>
            <a:ext cx="1065212" cy="531813"/>
          </a:xfrm>
          <a:custGeom>
            <a:avLst/>
            <a:gdLst>
              <a:gd name="T0" fmla="*/ 0 w 470"/>
              <a:gd name="T1" fmla="*/ 2147483646 h 222"/>
              <a:gd name="T2" fmla="*/ 0 w 470"/>
              <a:gd name="T3" fmla="*/ 0 h 222"/>
              <a:gd name="T4" fmla="*/ 2147483646 w 470"/>
              <a:gd name="T5" fmla="*/ 0 h 222"/>
              <a:gd name="T6" fmla="*/ 2147483646 w 470"/>
              <a:gd name="T7" fmla="*/ 2147483646 h 222"/>
              <a:gd name="T8" fmla="*/ 0 w 470"/>
              <a:gd name="T9" fmla="*/ 2147483646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222"/>
              <a:gd name="T17" fmla="*/ 470 w 470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222">
                <a:moveTo>
                  <a:pt x="0" y="221"/>
                </a:moveTo>
                <a:lnTo>
                  <a:pt x="0" y="0"/>
                </a:lnTo>
                <a:lnTo>
                  <a:pt x="469" y="0"/>
                </a:lnTo>
                <a:lnTo>
                  <a:pt x="469" y="221"/>
                </a:lnTo>
                <a:lnTo>
                  <a:pt x="0" y="2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4" name="Rectangle 9"/>
          <p:cNvSpPr>
            <a:spLocks noChangeArrowheads="1"/>
          </p:cNvSpPr>
          <p:nvPr/>
        </p:nvSpPr>
        <p:spPr bwMode="auto">
          <a:xfrm>
            <a:off x="888153" y="4915473"/>
            <a:ext cx="25908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h(key) = key mod N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The mod function computes the remainder of the division “key ÷N”</a:t>
            </a:r>
          </a:p>
        </p:txBody>
      </p:sp>
      <p:sp>
        <p:nvSpPr>
          <p:cNvPr id="29703" name="Freeform 10"/>
          <p:cNvSpPr>
            <a:spLocks/>
          </p:cNvSpPr>
          <p:nvPr/>
        </p:nvSpPr>
        <p:spPr bwMode="auto">
          <a:xfrm>
            <a:off x="7974062" y="2751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6618337" y="3259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8" name="Freeform 15"/>
          <p:cNvSpPr>
            <a:spLocks/>
          </p:cNvSpPr>
          <p:nvPr/>
        </p:nvSpPr>
        <p:spPr bwMode="auto">
          <a:xfrm>
            <a:off x="6873924" y="3251774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9" name="Freeform 16"/>
          <p:cNvSpPr>
            <a:spLocks/>
          </p:cNvSpPr>
          <p:nvPr/>
        </p:nvSpPr>
        <p:spPr bwMode="auto">
          <a:xfrm>
            <a:off x="7126337" y="32501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9"/>
                </a:moveTo>
                <a:lnTo>
                  <a:pt x="16" y="0"/>
                </a:lnTo>
                <a:lnTo>
                  <a:pt x="0" y="9"/>
                </a:lnTo>
                <a:lnTo>
                  <a:pt x="16" y="16"/>
                </a:lnTo>
                <a:lnTo>
                  <a:pt x="31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0" name="Freeform 17"/>
          <p:cNvSpPr>
            <a:spLocks/>
          </p:cNvSpPr>
          <p:nvPr/>
        </p:nvSpPr>
        <p:spPr bwMode="auto">
          <a:xfrm>
            <a:off x="8226474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1" name="Freeform 18"/>
          <p:cNvSpPr>
            <a:spLocks/>
          </p:cNvSpPr>
          <p:nvPr/>
        </p:nvSpPr>
        <p:spPr bwMode="auto">
          <a:xfrm>
            <a:off x="8823325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1555799" y="3250186"/>
            <a:ext cx="49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41799" y="5536186"/>
            <a:ext cx="1663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bucket pages</a:t>
            </a: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6337349" y="2451674"/>
            <a:ext cx="97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Overflow page</a:t>
            </a: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372024" y="5064699"/>
            <a:ext cx="765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N-1</a:t>
            </a: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9" name="Line 37"/>
          <p:cNvSpPr>
            <a:spLocks noChangeShapeType="1"/>
          </p:cNvSpPr>
          <p:nvPr/>
        </p:nvSpPr>
        <p:spPr bwMode="auto">
          <a:xfrm>
            <a:off x="7212062" y="2786636"/>
            <a:ext cx="652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947787" y="4061366"/>
            <a:ext cx="2057400" cy="762000"/>
          </a:xfrm>
          <a:prstGeom prst="wedgeRoundRectCallout">
            <a:avLst>
              <a:gd name="adj1" fmla="val 63429"/>
              <a:gd name="adj2" fmla="val -45273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112713" marR="0" lvl="0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h(key) = </a:t>
            </a:r>
          </a:p>
          <a:p>
            <a:pPr marL="112713" marR="0" lvl="0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ID of hash bucket</a:t>
            </a: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ounded Rectangular Callout 49"/>
          <p:cNvSpPr/>
          <p:nvPr/>
        </p:nvSpPr>
        <p:spPr bwMode="auto">
          <a:xfrm>
            <a:off x="5416599" y="567311"/>
            <a:ext cx="2038350" cy="1087438"/>
          </a:xfrm>
          <a:prstGeom prst="wedgeRoundRectCallout">
            <a:avLst>
              <a:gd name="adj1" fmla="val -15826"/>
              <a:gd name="adj2" fmla="val 68997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Record IDs pointing to data records in the relation</a:t>
            </a:r>
          </a:p>
        </p:txBody>
      </p:sp>
      <p:cxnSp>
        <p:nvCxnSpPr>
          <p:cNvPr id="29741" name="Straight Arrow Connector 50"/>
          <p:cNvCxnSpPr>
            <a:cxnSpLocks noChangeShapeType="1"/>
          </p:cNvCxnSpPr>
          <p:nvPr/>
        </p:nvCxnSpPr>
        <p:spPr bwMode="auto">
          <a:xfrm>
            <a:off x="7196187" y="28771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Straight Arrow Connector 51"/>
          <p:cNvCxnSpPr>
            <a:cxnSpLocks noChangeShapeType="1"/>
          </p:cNvCxnSpPr>
          <p:nvPr/>
        </p:nvCxnSpPr>
        <p:spPr bwMode="auto">
          <a:xfrm>
            <a:off x="7199362" y="2959674"/>
            <a:ext cx="1085850" cy="176212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ounded Rectangular Callout 50"/>
          <p:cNvSpPr/>
          <p:nvPr/>
        </p:nvSpPr>
        <p:spPr bwMode="auto">
          <a:xfrm>
            <a:off x="1562149" y="1219200"/>
            <a:ext cx="2152650" cy="1288035"/>
          </a:xfrm>
          <a:prstGeom prst="wedgeRoundRectCallout">
            <a:avLst>
              <a:gd name="adj1" fmla="val 76419"/>
              <a:gd name="adj2" fmla="val 26212"/>
              <a:gd name="adj3" fmla="val 16667"/>
            </a:avLst>
          </a:prstGeom>
          <a:solidFill>
            <a:srgbClr val="9234DB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Sequential search the bucket to find the matching key (data entries)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5762" y="2373886"/>
            <a:ext cx="265583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868462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1279534" y="2212916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5056237" y="1182570"/>
            <a:ext cx="449262" cy="3832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5" y="4987024"/>
            <a:ext cx="2617887" cy="1609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4406" y="3068391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E83B1-3CFD-42B7-BA37-155C9F7C4AE9}"/>
              </a:ext>
            </a:extLst>
          </p:cNvPr>
          <p:cNvSpPr txBox="1"/>
          <p:nvPr/>
        </p:nvSpPr>
        <p:spPr>
          <a:xfrm>
            <a:off x="7974062" y="361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301A22B-9A14-4164-A476-7FD309B869E3}"/>
              </a:ext>
            </a:extLst>
          </p:cNvPr>
          <p:cNvSpPr/>
          <p:nvPr/>
        </p:nvSpPr>
        <p:spPr>
          <a:xfrm>
            <a:off x="4777232" y="3169828"/>
            <a:ext cx="348459" cy="13506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9103-816E-491A-A9AD-AE733A7BF649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4951462" y="3169828"/>
            <a:ext cx="0" cy="135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37187" y="32501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93799" y="490512"/>
            <a:ext cx="6959699" cy="911624"/>
          </a:xfrm>
        </p:spPr>
        <p:txBody>
          <a:bodyPr>
            <a:noAutofit/>
          </a:bodyPr>
          <a:lstStyle/>
          <a:p>
            <a:r>
              <a:rPr lang="en-US" altLang="en-US" sz="4800" dirty="0"/>
              <a:t>Hash-based Index Example</a:t>
            </a:r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6389737" y="2494536"/>
            <a:ext cx="1065212" cy="531813"/>
          </a:xfrm>
          <a:custGeom>
            <a:avLst/>
            <a:gdLst>
              <a:gd name="T0" fmla="*/ 0 w 470"/>
              <a:gd name="T1" fmla="*/ 2147483646 h 222"/>
              <a:gd name="T2" fmla="*/ 0 w 470"/>
              <a:gd name="T3" fmla="*/ 0 h 222"/>
              <a:gd name="T4" fmla="*/ 2147483646 w 470"/>
              <a:gd name="T5" fmla="*/ 0 h 222"/>
              <a:gd name="T6" fmla="*/ 2147483646 w 470"/>
              <a:gd name="T7" fmla="*/ 2147483646 h 222"/>
              <a:gd name="T8" fmla="*/ 0 w 470"/>
              <a:gd name="T9" fmla="*/ 2147483646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222"/>
              <a:gd name="T17" fmla="*/ 470 w 470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222">
                <a:moveTo>
                  <a:pt x="0" y="221"/>
                </a:moveTo>
                <a:lnTo>
                  <a:pt x="0" y="0"/>
                </a:lnTo>
                <a:lnTo>
                  <a:pt x="469" y="0"/>
                </a:lnTo>
                <a:lnTo>
                  <a:pt x="469" y="221"/>
                </a:lnTo>
                <a:lnTo>
                  <a:pt x="0" y="2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3" name="Freeform 10"/>
          <p:cNvSpPr>
            <a:spLocks/>
          </p:cNvSpPr>
          <p:nvPr/>
        </p:nvSpPr>
        <p:spPr bwMode="auto">
          <a:xfrm>
            <a:off x="7974062" y="2751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0" name="Freeform 17"/>
          <p:cNvSpPr>
            <a:spLocks/>
          </p:cNvSpPr>
          <p:nvPr/>
        </p:nvSpPr>
        <p:spPr bwMode="auto">
          <a:xfrm>
            <a:off x="8226474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1" name="Freeform 18"/>
          <p:cNvSpPr>
            <a:spLocks/>
          </p:cNvSpPr>
          <p:nvPr/>
        </p:nvSpPr>
        <p:spPr bwMode="auto">
          <a:xfrm>
            <a:off x="8823325" y="2751711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41799" y="5536186"/>
            <a:ext cx="1663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bucket pages</a:t>
            </a: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6337349" y="2451674"/>
            <a:ext cx="97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Overflow page</a:t>
            </a: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466860" y="5057016"/>
            <a:ext cx="4135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1F497D"/>
                </a:solidFill>
                <a:latin typeface="Times New Roman" panose="02020603050405020304" pitchFamily="18" charset="0"/>
              </a:rPr>
              <a:t>15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9" name="Line 37"/>
          <p:cNvSpPr>
            <a:spLocks noChangeShapeType="1"/>
          </p:cNvSpPr>
          <p:nvPr/>
        </p:nvSpPr>
        <p:spPr bwMode="auto">
          <a:xfrm>
            <a:off x="7212062" y="2786636"/>
            <a:ext cx="652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Straight Arrow Connector 50"/>
          <p:cNvCxnSpPr>
            <a:cxnSpLocks noChangeShapeType="1"/>
          </p:cNvCxnSpPr>
          <p:nvPr/>
        </p:nvCxnSpPr>
        <p:spPr bwMode="auto">
          <a:xfrm>
            <a:off x="7196187" y="28771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2" name="Straight Arrow Connector 51"/>
          <p:cNvCxnSpPr>
            <a:cxnSpLocks noChangeShapeType="1"/>
          </p:cNvCxnSpPr>
          <p:nvPr/>
        </p:nvCxnSpPr>
        <p:spPr bwMode="auto">
          <a:xfrm>
            <a:off x="7199362" y="2959674"/>
            <a:ext cx="1085850" cy="176212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5762" y="2373886"/>
            <a:ext cx="265583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3398" y="3093790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9205" y="2792986"/>
            <a:ext cx="1403350" cy="772868"/>
            <a:chOff x="869205" y="2792986"/>
            <a:chExt cx="1403350" cy="772868"/>
          </a:xfrm>
        </p:grpSpPr>
        <p:sp>
          <p:nvSpPr>
            <p:cNvPr id="29715" name="Rectangle 23"/>
            <p:cNvSpPr>
              <a:spLocks noChangeArrowheads="1"/>
            </p:cNvSpPr>
            <p:nvPr/>
          </p:nvSpPr>
          <p:spPr bwMode="auto">
            <a:xfrm>
              <a:off x="1367682" y="2792986"/>
              <a:ext cx="4968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key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68426" y="3126099"/>
              <a:ext cx="1304129" cy="210493"/>
              <a:chOff x="968426" y="3126099"/>
              <a:chExt cx="1304129" cy="21049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68426" y="3126221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04987" y="3126221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178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840755" y="3126099"/>
                <a:ext cx="431800" cy="210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Connector 6"/>
              <p:cNvCxnSpPr>
                <a:stCxn id="5" idx="0"/>
                <a:endCxn id="5" idx="2"/>
              </p:cNvCxnSpPr>
              <p:nvPr/>
            </p:nvCxnSpPr>
            <p:spPr>
              <a:xfrm>
                <a:off x="1184326" y="3126221"/>
                <a:ext cx="0" cy="210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057400" y="3126099"/>
                <a:ext cx="0" cy="210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869205" y="3288855"/>
              <a:ext cx="518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Tuple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05674" y="2535017"/>
          <a:ext cx="157152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0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4">
                <a:tc gridSpan="5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5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lowchart: Terminator 10"/>
          <p:cNvSpPr/>
          <p:nvPr/>
        </p:nvSpPr>
        <p:spPr>
          <a:xfrm>
            <a:off x="4786072" y="3174304"/>
            <a:ext cx="359065" cy="12192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17822" y="2254235"/>
            <a:ext cx="87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1587" y="3815056"/>
            <a:ext cx="3048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83225" y="3235899"/>
            <a:ext cx="1393776" cy="84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437512"/>
            <a:ext cx="0" cy="318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505674" y="3102661"/>
            <a:ext cx="1571526" cy="400110"/>
            <a:chOff x="6919917" y="5643102"/>
            <a:chExt cx="1571526" cy="400110"/>
          </a:xfrm>
        </p:grpSpPr>
        <p:sp>
          <p:nvSpPr>
            <p:cNvPr id="16" name="Rectangle 15"/>
            <p:cNvSpPr/>
            <p:nvPr/>
          </p:nvSpPr>
          <p:spPr>
            <a:xfrm>
              <a:off x="6919917" y="5686264"/>
              <a:ext cx="1571526" cy="308832"/>
            </a:xfrm>
            <a:prstGeom prst="rect">
              <a:avLst/>
            </a:prstGeom>
            <a:solidFill>
              <a:schemeClr val="bg2">
                <a:lumMod val="75000"/>
                <a:alpha val="56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91182" y="5676803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023922" y="5684011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257982" y="5686355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497476" y="5686355"/>
              <a:ext cx="0" cy="318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5907" y="5643102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178</a:t>
              </a:r>
            </a:p>
          </p:txBody>
        </p:sp>
      </p:grpSp>
      <p:sp>
        <p:nvSpPr>
          <p:cNvPr id="68" name="Rounded Rectangular Callout 8">
            <a:extLst>
              <a:ext uri="{FF2B5EF4-FFF2-40B4-BE49-F238E27FC236}">
                <a16:creationId xmlns:a16="http://schemas.microsoft.com/office/drawing/2014/main" id="{F5D46EDA-1B43-49A6-ACB1-F91F77E0A3B7}"/>
              </a:ext>
            </a:extLst>
          </p:cNvPr>
          <p:cNvSpPr/>
          <p:nvPr/>
        </p:nvSpPr>
        <p:spPr bwMode="auto">
          <a:xfrm>
            <a:off x="7347184" y="5512373"/>
            <a:ext cx="1182945" cy="411832"/>
          </a:xfrm>
          <a:prstGeom prst="wedgeRoundRectCallout">
            <a:avLst>
              <a:gd name="adj1" fmla="val -45033"/>
              <a:gd name="adj2" fmla="val -16880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6E13B4B-F335-4ABD-9DFB-C2E2CD373547}"/>
              </a:ext>
            </a:extLst>
          </p:cNvPr>
          <p:cNvSpPr/>
          <p:nvPr/>
        </p:nvSpPr>
        <p:spPr>
          <a:xfrm rot="16200000">
            <a:off x="7259104" y="4620267"/>
            <a:ext cx="199202" cy="53431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4" y="4655420"/>
            <a:ext cx="2617887" cy="1609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66244" y="6254529"/>
            <a:ext cx="573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Good for equality search, e.g., Phone = 407-123-4567</a:t>
            </a:r>
          </a:p>
        </p:txBody>
      </p:sp>
    </p:spTree>
    <p:extLst>
      <p:ext uri="{BB962C8B-B14F-4D97-AF65-F5344CB8AC3E}">
        <p14:creationId xmlns:p14="http://schemas.microsoft.com/office/powerpoint/2010/main" val="11781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48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Hash-Based Indexes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105187"/>
            <a:ext cx="7924800" cy="5255879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Good for equality selections.</a:t>
            </a:r>
          </a:p>
          <a:p>
            <a:pPr marL="630238" lvl="2" indent="-287338" eaLnBrk="1" hangingPunct="1">
              <a:spcAft>
                <a:spcPts val="300"/>
              </a:spcAft>
              <a:tabLst>
                <a:tab pos="630238" algn="l"/>
              </a:tabLst>
            </a:pPr>
            <a:r>
              <a:rPr lang="en-US" altLang="zh-TW" sz="2800" dirty="0">
                <a:ea typeface="新細明體" pitchFamily="18" charset="-120"/>
              </a:rPr>
              <a:t>Index is a collection of </a:t>
            </a:r>
            <a:r>
              <a:rPr lang="en-US" altLang="zh-TW" sz="2800" i="1" u="sng" dirty="0">
                <a:solidFill>
                  <a:schemeClr val="accent2"/>
                </a:solidFill>
                <a:ea typeface="新細明體" pitchFamily="18" charset="-120"/>
              </a:rPr>
              <a:t>buckets</a:t>
            </a: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.  </a:t>
            </a:r>
          </a:p>
          <a:p>
            <a:pPr marL="968375" lvl="3" indent="-287338" eaLnBrk="1" hangingPunct="1">
              <a:lnSpc>
                <a:spcPts val="27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500" dirty="0">
                <a:ea typeface="新細明體" pitchFamily="18" charset="-120"/>
              </a:rPr>
              <a:t>Bucket = </a:t>
            </a:r>
            <a:r>
              <a:rPr lang="en-US" altLang="zh-TW" sz="2500" i="1" dirty="0">
                <a:solidFill>
                  <a:schemeClr val="accent2"/>
                </a:solidFill>
                <a:ea typeface="新細明體" pitchFamily="18" charset="-120"/>
              </a:rPr>
              <a:t>primary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page</a:t>
            </a:r>
            <a:r>
              <a:rPr lang="en-US" altLang="zh-TW" sz="2500" dirty="0">
                <a:ea typeface="新細明體" pitchFamily="18" charset="-120"/>
              </a:rPr>
              <a:t> plus zero or more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sz="2500" i="1" dirty="0">
                <a:solidFill>
                  <a:schemeClr val="accent2"/>
                </a:solidFill>
                <a:ea typeface="新細明體" pitchFamily="18" charset="-120"/>
              </a:rPr>
              <a:t>overflow</a:t>
            </a:r>
            <a:r>
              <a:rPr lang="en-US" altLang="zh-TW" sz="2500" dirty="0">
                <a:solidFill>
                  <a:schemeClr val="accent2"/>
                </a:solidFill>
                <a:ea typeface="新細明體" pitchFamily="18" charset="-120"/>
              </a:rPr>
              <a:t> pages</a:t>
            </a:r>
            <a:r>
              <a:rPr lang="en-US" altLang="zh-TW" sz="2500" dirty="0">
                <a:ea typeface="新細明體" pitchFamily="18" charset="-120"/>
              </a:rPr>
              <a:t>.</a:t>
            </a:r>
          </a:p>
          <a:p>
            <a:pPr marL="630238" lvl="2" indent="-287338" eaLnBrk="1" hangingPunct="1">
              <a:lnSpc>
                <a:spcPts val="2600"/>
              </a:lnSpc>
              <a:spcAft>
                <a:spcPts val="300"/>
              </a:spcAft>
              <a:buClr>
                <a:schemeClr val="tx1"/>
              </a:buClr>
            </a:pP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Hashing function</a:t>
            </a:r>
            <a:r>
              <a:rPr lang="en-US" altLang="zh-TW" sz="2800" b="1" i="1" dirty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sz="2800" b="1" dirty="0">
                <a:solidFill>
                  <a:schemeClr val="accent2"/>
                </a:solidFill>
                <a:ea typeface="新細明體" pitchFamily="18" charset="-120"/>
              </a:rPr>
              <a:t>h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sz="2800" b="1" dirty="0">
                <a:ea typeface="新細明體" pitchFamily="18" charset="-120"/>
              </a:rPr>
              <a:t>h</a:t>
            </a:r>
            <a:r>
              <a:rPr lang="en-US" altLang="zh-TW" sz="2800" dirty="0">
                <a:ea typeface="新細明體" pitchFamily="18" charset="-120"/>
              </a:rPr>
              <a:t> is applied to the </a:t>
            </a:r>
            <a:r>
              <a:rPr lang="en-US" altLang="zh-TW" sz="2800" i="1" dirty="0">
                <a:solidFill>
                  <a:schemeClr val="accent2"/>
                </a:solidFill>
                <a:ea typeface="新細明體" pitchFamily="18" charset="-120"/>
              </a:rPr>
              <a:t>search key</a:t>
            </a:r>
            <a:r>
              <a:rPr lang="en-US" altLang="zh-TW" sz="2800" dirty="0">
                <a:ea typeface="新細明體" pitchFamily="18" charset="-120"/>
              </a:rPr>
              <a:t> fields of </a:t>
            </a:r>
            <a:r>
              <a:rPr lang="en-US" altLang="zh-TW" sz="2800" i="1" dirty="0">
                <a:ea typeface="新細明體" pitchFamily="18" charset="-120"/>
              </a:rPr>
              <a:t>r.  </a:t>
            </a:r>
            <a:r>
              <a:rPr lang="en-US" altLang="zh-TW" sz="2800" b="1" dirty="0">
                <a:ea typeface="新細明體" pitchFamily="18" charset="-120"/>
              </a:rPr>
              <a:t>h</a:t>
            </a:r>
            <a:r>
              <a:rPr lang="en-US" altLang="zh-TW" sz="2800" dirty="0">
                <a:ea typeface="新細明體" pitchFamily="18" charset="-120"/>
              </a:rPr>
              <a:t>(</a:t>
            </a:r>
            <a:r>
              <a:rPr lang="en-US" altLang="zh-TW" sz="2800" i="1" dirty="0">
                <a:ea typeface="新細明體" pitchFamily="18" charset="-120"/>
              </a:rPr>
              <a:t>r</a:t>
            </a:r>
            <a:r>
              <a:rPr lang="en-US" altLang="zh-TW" sz="2800" dirty="0">
                <a:ea typeface="新細明體" pitchFamily="18" charset="-120"/>
              </a:rPr>
              <a:t>) = ID of bucket in which record </a:t>
            </a:r>
            <a:r>
              <a:rPr lang="en-US" altLang="zh-TW" sz="2800" i="1" dirty="0">
                <a:ea typeface="新細明體" pitchFamily="18" charset="-120"/>
              </a:rPr>
              <a:t>r</a:t>
            </a:r>
            <a:r>
              <a:rPr lang="en-US" altLang="zh-TW" sz="2800" dirty="0">
                <a:ea typeface="新細明體" pitchFamily="18" charset="-120"/>
              </a:rPr>
              <a:t> belongs.  </a:t>
            </a:r>
            <a:endParaRPr lang="en-US" altLang="zh-TW" sz="2800" i="1" dirty="0">
              <a:ea typeface="新細明體" pitchFamily="18" charset="-120"/>
            </a:endParaRPr>
          </a:p>
          <a:p>
            <a:pPr marL="968375" lvl="3" indent="-287338" eaLnBrk="1" hangingPunct="1">
              <a:lnSpc>
                <a:spcPts val="26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Hash</a:t>
            </a:r>
            <a:r>
              <a:rPr lang="en-US" altLang="zh-TW" sz="2600" i="1" dirty="0">
                <a:ea typeface="新細明體" pitchFamily="18" charset="-120"/>
              </a:rPr>
              <a:t> </a:t>
            </a:r>
            <a:r>
              <a:rPr lang="en-US" altLang="zh-TW" sz="2600" dirty="0">
                <a:ea typeface="新細明體" pitchFamily="18" charset="-120"/>
              </a:rPr>
              <a:t>on the key fields to determine the bucket(s)</a:t>
            </a:r>
          </a:p>
          <a:p>
            <a:pPr marL="968375" lvl="3" indent="-287338" eaLnBrk="1" hangingPunct="1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Scan the data entries in these buckets to find the matching &lt;</a:t>
            </a:r>
            <a:r>
              <a:rPr lang="en-US" altLang="zh-TW" sz="2600" i="1" dirty="0">
                <a:ea typeface="新細明體" pitchFamily="18" charset="-120"/>
              </a:rPr>
              <a:t>key</a:t>
            </a:r>
            <a:r>
              <a:rPr lang="en-US" altLang="zh-TW" sz="2600" dirty="0">
                <a:ea typeface="新細明體" pitchFamily="18" charset="-120"/>
              </a:rPr>
              <a:t>, </a:t>
            </a:r>
            <a:r>
              <a:rPr lang="en-US" altLang="zh-TW" sz="2600" i="1" dirty="0">
                <a:ea typeface="新細明體" pitchFamily="18" charset="-120"/>
              </a:rPr>
              <a:t>rid</a:t>
            </a:r>
            <a:r>
              <a:rPr lang="en-US" altLang="zh-TW" sz="2600" dirty="0">
                <a:ea typeface="新細明體" pitchFamily="18" charset="-120"/>
              </a:rPr>
              <a:t>&gt;  (i.e., alternative 2)</a:t>
            </a:r>
          </a:p>
          <a:p>
            <a:pPr marL="968375" lvl="3" indent="-287338" eaLnBrk="1" hangingPunct="1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TW" sz="2600" dirty="0">
                <a:ea typeface="新細明體" pitchFamily="18" charset="-120"/>
              </a:rPr>
              <a:t>Use </a:t>
            </a:r>
            <a:r>
              <a:rPr lang="en-US" altLang="zh-TW" sz="2600" i="1" dirty="0">
                <a:ea typeface="新細明體" pitchFamily="18" charset="-120"/>
              </a:rPr>
              <a:t>rid</a:t>
            </a:r>
            <a:r>
              <a:rPr lang="en-US" altLang="zh-TW" sz="2600" dirty="0">
                <a:ea typeface="新細明體" pitchFamily="18" charset="-120"/>
              </a:rPr>
              <a:t> to locate the record </a:t>
            </a:r>
            <a:r>
              <a:rPr lang="en-US" altLang="zh-TW" sz="2600" i="1" dirty="0">
                <a:ea typeface="新細明體" pitchFamily="18" charset="-12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9616525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5785"/>
            <a:ext cx="3916031" cy="723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sz="5400" b="1" dirty="0">
                <a:solidFill>
                  <a:srgbClr val="7030A0"/>
                </a:solidFill>
                <a:ea typeface="新細明體" pitchFamily="18" charset="-120"/>
              </a:rPr>
              <a:t>Data Entries 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3600" y="2362200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61289" y="2230902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1143203" y="3226813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966629" y="3368505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503836" y="3338154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7982" y="4159154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4268237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7488" y="3220470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/>
        </p:nvGraphicFramePr>
        <p:xfrm>
          <a:off x="4752952" y="2386036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8446" y="3873269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315200" y="3032328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pic>
        <p:nvPicPr>
          <p:cNvPr id="19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7874" flipH="1">
            <a:off x="3656228" y="2669993"/>
            <a:ext cx="2820365" cy="1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324061" y="3226110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324061" y="3519205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5241475" y="1088257"/>
            <a:ext cx="1254177" cy="701558"/>
          </a:xfrm>
          <a:prstGeom prst="wedgeEllipseCallout">
            <a:avLst>
              <a:gd name="adj1" fmla="val -41704"/>
              <a:gd name="adj2" fmla="val 10799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entries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3703" y="5151254"/>
            <a:ext cx="76070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There are three alternatives for data entries</a:t>
            </a:r>
          </a:p>
          <a:p>
            <a:pPr marL="231775" indent="-231775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is Alternative 2 – Each data record has its own data entry</a:t>
            </a:r>
          </a:p>
        </p:txBody>
      </p:sp>
      <p:sp>
        <p:nvSpPr>
          <p:cNvPr id="21" name="Rounded Rectangular Callout 15">
            <a:extLst>
              <a:ext uri="{FF2B5EF4-FFF2-40B4-BE49-F238E27FC236}">
                <a16:creationId xmlns:a16="http://schemas.microsoft.com/office/drawing/2014/main" id="{22848CB0-3708-496D-879E-72A5E25A60C6}"/>
              </a:ext>
            </a:extLst>
          </p:cNvPr>
          <p:cNvSpPr/>
          <p:nvPr/>
        </p:nvSpPr>
        <p:spPr bwMode="auto">
          <a:xfrm>
            <a:off x="3457867" y="2598792"/>
            <a:ext cx="997654" cy="597932"/>
          </a:xfrm>
          <a:prstGeom prst="wedgeRoundRectCallout">
            <a:avLst>
              <a:gd name="adj1" fmla="val 75721"/>
              <a:gd name="adj2" fmla="val 97419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entry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205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1779" y="337602"/>
            <a:ext cx="8235021" cy="881598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117" name="Picture 32">
            <a:extLst>
              <a:ext uri="{FF2B5EF4-FFF2-40B4-BE49-F238E27FC236}">
                <a16:creationId xmlns:a16="http://schemas.microsoft.com/office/drawing/2014/main" id="{9ED7F57A-27AC-460E-BFD3-08819129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3650"/>
            <a:ext cx="6191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8" name="Rounded Rectangular Callout 4">
            <a:extLst>
              <a:ext uri="{FF2B5EF4-FFF2-40B4-BE49-F238E27FC236}">
                <a16:creationId xmlns:a16="http://schemas.microsoft.com/office/drawing/2014/main" id="{82F809FD-3C59-4F67-B44F-AC18F54E4800}"/>
              </a:ext>
            </a:extLst>
          </p:cNvPr>
          <p:cNvSpPr/>
          <p:nvPr/>
        </p:nvSpPr>
        <p:spPr bwMode="auto">
          <a:xfrm>
            <a:off x="1142999" y="2943225"/>
            <a:ext cx="1989222" cy="1676400"/>
          </a:xfrm>
          <a:prstGeom prst="wedgeRoundRectCallout">
            <a:avLst>
              <a:gd name="adj1" fmla="val 47771"/>
              <a:gd name="adj2" fmla="val 80466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B-tree</a:t>
            </a:r>
          </a:p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records (instead of data entries) stored in</a:t>
            </a:r>
          </a:p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tree node</a:t>
            </a:r>
          </a:p>
        </p:txBody>
      </p:sp>
    </p:spTree>
    <p:extLst>
      <p:ext uri="{BB962C8B-B14F-4D97-AF65-F5344CB8AC3E}">
        <p14:creationId xmlns:p14="http://schemas.microsoft.com/office/powerpoint/2010/main" val="9905846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the record id of data record 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2" name="Freeform 8"/>
          <p:cNvSpPr>
            <a:spLocks/>
          </p:cNvSpPr>
          <p:nvPr/>
        </p:nvSpPr>
        <p:spPr bwMode="auto">
          <a:xfrm>
            <a:off x="5704582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3" name="Freeform 9"/>
          <p:cNvSpPr>
            <a:spLocks/>
          </p:cNvSpPr>
          <p:nvPr/>
        </p:nvSpPr>
        <p:spPr bwMode="auto">
          <a:xfrm>
            <a:off x="6144699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4" name="Freeform 10"/>
          <p:cNvSpPr>
            <a:spLocks/>
          </p:cNvSpPr>
          <p:nvPr/>
        </p:nvSpPr>
        <p:spPr bwMode="auto">
          <a:xfrm>
            <a:off x="6583494" y="5068191"/>
            <a:ext cx="333062" cy="309521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5" name="Freeform 11"/>
          <p:cNvSpPr>
            <a:spLocks/>
          </p:cNvSpPr>
          <p:nvPr/>
        </p:nvSpPr>
        <p:spPr bwMode="auto">
          <a:xfrm>
            <a:off x="7024933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6" name="Freeform 12"/>
          <p:cNvSpPr>
            <a:spLocks/>
          </p:cNvSpPr>
          <p:nvPr/>
        </p:nvSpPr>
        <p:spPr bwMode="auto">
          <a:xfrm>
            <a:off x="7465051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7" name="Freeform 13"/>
          <p:cNvSpPr>
            <a:spLocks/>
          </p:cNvSpPr>
          <p:nvPr/>
        </p:nvSpPr>
        <p:spPr bwMode="auto">
          <a:xfrm>
            <a:off x="7903847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8" name="Freeform 14"/>
          <p:cNvSpPr>
            <a:spLocks/>
          </p:cNvSpPr>
          <p:nvPr/>
        </p:nvSpPr>
        <p:spPr bwMode="auto">
          <a:xfrm>
            <a:off x="8343964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9" name="Freeform 15"/>
          <p:cNvSpPr>
            <a:spLocks/>
          </p:cNvSpPr>
          <p:nvPr/>
        </p:nvSpPr>
        <p:spPr bwMode="auto">
          <a:xfrm>
            <a:off x="6271881" y="3348631"/>
            <a:ext cx="1435337" cy="1496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0" name="Freeform 16"/>
          <p:cNvSpPr>
            <a:spLocks/>
          </p:cNvSpPr>
          <p:nvPr/>
        </p:nvSpPr>
        <p:spPr bwMode="auto">
          <a:xfrm>
            <a:off x="6271881" y="2430533"/>
            <a:ext cx="757319" cy="919594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1" name="Freeform 17"/>
          <p:cNvSpPr>
            <a:spLocks/>
          </p:cNvSpPr>
          <p:nvPr/>
        </p:nvSpPr>
        <p:spPr bwMode="auto">
          <a:xfrm>
            <a:off x="7027878" y="2430533"/>
            <a:ext cx="687270" cy="919594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2" name="Freeform 18"/>
          <p:cNvSpPr>
            <a:spLocks/>
          </p:cNvSpPr>
          <p:nvPr/>
        </p:nvSpPr>
        <p:spPr bwMode="auto">
          <a:xfrm>
            <a:off x="6750327" y="2349788"/>
            <a:ext cx="278874" cy="82241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3" name="Freeform 19"/>
          <p:cNvSpPr>
            <a:spLocks/>
          </p:cNvSpPr>
          <p:nvPr/>
        </p:nvSpPr>
        <p:spPr bwMode="auto">
          <a:xfrm>
            <a:off x="6947257" y="2385675"/>
            <a:ext cx="81944" cy="46354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8" name="Freeform 24"/>
          <p:cNvSpPr>
            <a:spLocks/>
          </p:cNvSpPr>
          <p:nvPr/>
        </p:nvSpPr>
        <p:spPr bwMode="auto">
          <a:xfrm>
            <a:off x="6545468" y="3592361"/>
            <a:ext cx="541132" cy="535846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4" name="Freeform 30"/>
          <p:cNvSpPr>
            <a:spLocks/>
          </p:cNvSpPr>
          <p:nvPr/>
        </p:nvSpPr>
        <p:spPr bwMode="auto">
          <a:xfrm>
            <a:off x="6738432" y="3330688"/>
            <a:ext cx="1321" cy="263168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5" name="Freeform 31"/>
          <p:cNvSpPr>
            <a:spLocks/>
          </p:cNvSpPr>
          <p:nvPr/>
        </p:nvSpPr>
        <p:spPr bwMode="auto">
          <a:xfrm>
            <a:off x="6723894" y="3522083"/>
            <a:ext cx="31720" cy="71773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6" name="Freeform 32"/>
          <p:cNvSpPr>
            <a:spLocks/>
          </p:cNvSpPr>
          <p:nvPr/>
        </p:nvSpPr>
        <p:spPr bwMode="auto">
          <a:xfrm>
            <a:off x="7440995" y="3592360"/>
            <a:ext cx="541132" cy="524149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0" name="Freeform 36"/>
          <p:cNvSpPr>
            <a:spLocks/>
          </p:cNvSpPr>
          <p:nvPr/>
        </p:nvSpPr>
        <p:spPr bwMode="auto">
          <a:xfrm>
            <a:off x="7631884" y="3330688"/>
            <a:ext cx="157279" cy="263168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1" name="Freeform 37"/>
          <p:cNvSpPr>
            <a:spLocks/>
          </p:cNvSpPr>
          <p:nvPr/>
        </p:nvSpPr>
        <p:spPr bwMode="auto">
          <a:xfrm>
            <a:off x="7740261" y="3523578"/>
            <a:ext cx="48902" cy="70277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2" name="Freeform 38"/>
          <p:cNvSpPr>
            <a:spLocks/>
          </p:cNvSpPr>
          <p:nvPr/>
        </p:nvSpPr>
        <p:spPr bwMode="auto">
          <a:xfrm>
            <a:off x="5717799" y="4597179"/>
            <a:ext cx="311915" cy="479983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3" name="Freeform 39"/>
          <p:cNvSpPr>
            <a:spLocks/>
          </p:cNvSpPr>
          <p:nvPr/>
        </p:nvSpPr>
        <p:spPr bwMode="auto">
          <a:xfrm>
            <a:off x="5717799" y="5009875"/>
            <a:ext cx="50224" cy="6728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4" name="Freeform 40"/>
          <p:cNvSpPr>
            <a:spLocks/>
          </p:cNvSpPr>
          <p:nvPr/>
        </p:nvSpPr>
        <p:spPr bwMode="auto">
          <a:xfrm>
            <a:off x="5835427" y="4597179"/>
            <a:ext cx="233937" cy="479983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5" name="Freeform 41"/>
          <p:cNvSpPr>
            <a:spLocks/>
          </p:cNvSpPr>
          <p:nvPr/>
        </p:nvSpPr>
        <p:spPr bwMode="auto">
          <a:xfrm>
            <a:off x="5835427" y="5006884"/>
            <a:ext cx="43616" cy="70278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6" name="Freeform 42"/>
          <p:cNvSpPr>
            <a:spLocks/>
          </p:cNvSpPr>
          <p:nvPr/>
        </p:nvSpPr>
        <p:spPr bwMode="auto">
          <a:xfrm>
            <a:off x="5950413" y="4597179"/>
            <a:ext cx="157279" cy="479983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7" name="Freeform 43"/>
          <p:cNvSpPr>
            <a:spLocks/>
          </p:cNvSpPr>
          <p:nvPr/>
        </p:nvSpPr>
        <p:spPr bwMode="auto">
          <a:xfrm>
            <a:off x="5950413" y="5005389"/>
            <a:ext cx="38328" cy="71773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0" name="Freeform 46"/>
          <p:cNvSpPr>
            <a:spLocks/>
          </p:cNvSpPr>
          <p:nvPr/>
        </p:nvSpPr>
        <p:spPr bwMode="auto">
          <a:xfrm>
            <a:off x="6650900" y="4597179"/>
            <a:ext cx="1321" cy="479983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1" name="Freeform 47"/>
          <p:cNvSpPr>
            <a:spLocks/>
          </p:cNvSpPr>
          <p:nvPr/>
        </p:nvSpPr>
        <p:spPr bwMode="auto">
          <a:xfrm>
            <a:off x="6635040" y="5006884"/>
            <a:ext cx="31720" cy="70278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2" name="Freeform 48"/>
          <p:cNvSpPr>
            <a:spLocks/>
          </p:cNvSpPr>
          <p:nvPr/>
        </p:nvSpPr>
        <p:spPr bwMode="auto">
          <a:xfrm>
            <a:off x="6687907" y="4597179"/>
            <a:ext cx="40971" cy="479983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3" name="Freeform 49"/>
          <p:cNvSpPr>
            <a:spLocks/>
          </p:cNvSpPr>
          <p:nvPr/>
        </p:nvSpPr>
        <p:spPr bwMode="auto">
          <a:xfrm>
            <a:off x="6706410" y="5005389"/>
            <a:ext cx="33041" cy="71773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4" name="Freeform 50"/>
          <p:cNvSpPr>
            <a:spLocks/>
          </p:cNvSpPr>
          <p:nvPr/>
        </p:nvSpPr>
        <p:spPr bwMode="auto">
          <a:xfrm>
            <a:off x="6727557" y="4597179"/>
            <a:ext cx="77978" cy="479983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5" name="Freeform 51"/>
          <p:cNvSpPr>
            <a:spLocks/>
          </p:cNvSpPr>
          <p:nvPr/>
        </p:nvSpPr>
        <p:spPr bwMode="auto">
          <a:xfrm>
            <a:off x="6779102" y="5003894"/>
            <a:ext cx="31720" cy="73269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6" name="Freeform 52"/>
          <p:cNvSpPr>
            <a:spLocks/>
          </p:cNvSpPr>
          <p:nvPr/>
        </p:nvSpPr>
        <p:spPr bwMode="auto">
          <a:xfrm>
            <a:off x="6765885" y="4597179"/>
            <a:ext cx="117629" cy="479983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7" name="Freeform 53"/>
          <p:cNvSpPr>
            <a:spLocks/>
          </p:cNvSpPr>
          <p:nvPr/>
        </p:nvSpPr>
        <p:spPr bwMode="auto">
          <a:xfrm>
            <a:off x="6850472" y="5003894"/>
            <a:ext cx="33042" cy="73269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8" name="Freeform 54"/>
          <p:cNvSpPr>
            <a:spLocks/>
          </p:cNvSpPr>
          <p:nvPr/>
        </p:nvSpPr>
        <p:spPr bwMode="auto">
          <a:xfrm>
            <a:off x="7697666" y="4597179"/>
            <a:ext cx="389893" cy="479983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9" name="Freeform 55"/>
          <p:cNvSpPr>
            <a:spLocks/>
          </p:cNvSpPr>
          <p:nvPr/>
        </p:nvSpPr>
        <p:spPr bwMode="auto">
          <a:xfrm>
            <a:off x="8032049" y="5012865"/>
            <a:ext cx="55510" cy="64297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0" name="Freeform 56"/>
          <p:cNvSpPr>
            <a:spLocks/>
          </p:cNvSpPr>
          <p:nvPr/>
        </p:nvSpPr>
        <p:spPr bwMode="auto">
          <a:xfrm>
            <a:off x="7775644" y="4597179"/>
            <a:ext cx="428222" cy="479983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1" name="Freeform 57"/>
          <p:cNvSpPr>
            <a:spLocks/>
          </p:cNvSpPr>
          <p:nvPr/>
        </p:nvSpPr>
        <p:spPr bwMode="auto">
          <a:xfrm>
            <a:off x="8147035" y="5014361"/>
            <a:ext cx="56832" cy="62802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2" name="Freeform 58"/>
          <p:cNvSpPr>
            <a:spLocks/>
          </p:cNvSpPr>
          <p:nvPr/>
        </p:nvSpPr>
        <p:spPr bwMode="auto">
          <a:xfrm>
            <a:off x="7893273" y="4597179"/>
            <a:ext cx="465229" cy="479983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3" name="Freeform 59"/>
          <p:cNvSpPr>
            <a:spLocks/>
          </p:cNvSpPr>
          <p:nvPr/>
        </p:nvSpPr>
        <p:spPr bwMode="auto">
          <a:xfrm>
            <a:off x="8301670" y="5015856"/>
            <a:ext cx="56832" cy="6130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4" name="Freeform 60"/>
          <p:cNvSpPr>
            <a:spLocks/>
          </p:cNvSpPr>
          <p:nvPr/>
        </p:nvSpPr>
        <p:spPr bwMode="auto">
          <a:xfrm>
            <a:off x="8008258" y="4597179"/>
            <a:ext cx="506201" cy="479983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5" name="Freeform 61"/>
          <p:cNvSpPr>
            <a:spLocks/>
          </p:cNvSpPr>
          <p:nvPr/>
        </p:nvSpPr>
        <p:spPr bwMode="auto">
          <a:xfrm>
            <a:off x="8456306" y="5017352"/>
            <a:ext cx="58154" cy="59811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6" name="Rectangle 63"/>
          <p:cNvSpPr>
            <a:spLocks noChangeArrowheads="1"/>
          </p:cNvSpPr>
          <p:nvPr/>
        </p:nvSpPr>
        <p:spPr bwMode="auto">
          <a:xfrm>
            <a:off x="5737332" y="3631938"/>
            <a:ext cx="772152" cy="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7248612" y="5337515"/>
            <a:ext cx="1503275" cy="3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0249" name="Rectangle 63"/>
          <p:cNvSpPr>
            <a:spLocks noChangeArrowheads="1"/>
          </p:cNvSpPr>
          <p:nvPr/>
        </p:nvSpPr>
        <p:spPr bwMode="auto">
          <a:xfrm>
            <a:off x="6248261" y="2121142"/>
            <a:ext cx="527398" cy="3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2" name="Down Arrow 1"/>
          <p:cNvSpPr/>
          <p:nvPr/>
        </p:nvSpPr>
        <p:spPr>
          <a:xfrm rot="2956692">
            <a:off x="7114933" y="2465413"/>
            <a:ext cx="213879" cy="7001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9269" y="2057400"/>
            <a:ext cx="1019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0BAFF-0034-4D52-923E-BB7DA6CFE7A8}"/>
              </a:ext>
            </a:extLst>
          </p:cNvPr>
          <p:cNvGrpSpPr/>
          <p:nvPr/>
        </p:nvGrpSpPr>
        <p:grpSpPr>
          <a:xfrm>
            <a:off x="1030414" y="3643745"/>
            <a:ext cx="4162883" cy="516664"/>
            <a:chOff x="1030414" y="3959081"/>
            <a:chExt cx="4162883" cy="516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BF5616-D67B-4AB3-9401-0AD844137C42}"/>
                </a:ext>
              </a:extLst>
            </p:cNvPr>
            <p:cNvGrpSpPr/>
            <p:nvPr/>
          </p:nvGrpSpPr>
          <p:grpSpPr>
            <a:xfrm>
              <a:off x="1030414" y="3959081"/>
              <a:ext cx="1267061" cy="516664"/>
              <a:chOff x="1535270" y="4089973"/>
              <a:chExt cx="1267061" cy="51666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34EC21-1C70-4E6E-BB16-B3E7C8BC7E75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02C8F2-E815-4238-9E09-A78BB96E32DF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F1005DE-B40E-40C3-865C-3928D4586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4E75B03-4F81-4D9E-9399-4AD7ADFC9E0F}"/>
                </a:ext>
              </a:extLst>
            </p:cNvPr>
            <p:cNvGrpSpPr/>
            <p:nvPr/>
          </p:nvGrpSpPr>
          <p:grpSpPr>
            <a:xfrm>
              <a:off x="2476446" y="3959081"/>
              <a:ext cx="1267061" cy="516664"/>
              <a:chOff x="1535270" y="4089973"/>
              <a:chExt cx="1267061" cy="51666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0A81B4A-CFA6-4E24-B8CE-3079562D1C27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682BE2-C91A-422F-BFC2-A44A565A9FC5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C86B299A-64C6-4F3C-9FD5-736141509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0CACCE-6679-4264-95B4-EBDD2731F0DB}"/>
                </a:ext>
              </a:extLst>
            </p:cNvPr>
            <p:cNvGrpSpPr/>
            <p:nvPr/>
          </p:nvGrpSpPr>
          <p:grpSpPr>
            <a:xfrm>
              <a:off x="3926236" y="3959081"/>
              <a:ext cx="1267061" cy="516664"/>
              <a:chOff x="1535270" y="4089973"/>
              <a:chExt cx="1267061" cy="51666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093A18-D49E-4DFA-B1A4-BD3482CBA8BA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6C82B5-ED19-4777-8647-ADC053803873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0C5F738-C03D-41D6-AFB4-52DF411AB7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ectangle 4">
            <a:extLst>
              <a:ext uri="{FF2B5EF4-FFF2-40B4-BE49-F238E27FC236}">
                <a16:creationId xmlns:a16="http://schemas.microsoft.com/office/drawing/2014/main" id="{60160891-03CE-45D3-9909-502E124D7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3025"/>
            <a:ext cx="8229600" cy="746175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B512C-D5D3-4EE8-935B-A7811263AD54}"/>
              </a:ext>
            </a:extLst>
          </p:cNvPr>
          <p:cNvSpPr/>
          <p:nvPr/>
        </p:nvSpPr>
        <p:spPr>
          <a:xfrm>
            <a:off x="6635040" y="3592361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D5255-CEEA-451F-A238-499DED40D6BE}"/>
              </a:ext>
            </a:extLst>
          </p:cNvPr>
          <p:cNvSpPr/>
          <p:nvPr/>
        </p:nvSpPr>
        <p:spPr>
          <a:xfrm>
            <a:off x="6635041" y="4053589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58A98BE-3CEE-418E-B912-EC87FEE9B558}"/>
              </a:ext>
            </a:extLst>
          </p:cNvPr>
          <p:cNvSpPr/>
          <p:nvPr/>
        </p:nvSpPr>
        <p:spPr>
          <a:xfrm>
            <a:off x="6727557" y="3592360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038FB8-DE7B-4AB3-BA9D-E41270CC56D2}"/>
              </a:ext>
            </a:extLst>
          </p:cNvPr>
          <p:cNvSpPr/>
          <p:nvPr/>
        </p:nvSpPr>
        <p:spPr>
          <a:xfrm>
            <a:off x="6727558" y="4053588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5796A75-005A-4F90-8805-A3C6C0B70301}"/>
              </a:ext>
            </a:extLst>
          </p:cNvPr>
          <p:cNvSpPr/>
          <p:nvPr/>
        </p:nvSpPr>
        <p:spPr>
          <a:xfrm>
            <a:off x="6813767" y="3592360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031EE74-7398-432C-AB76-FE73048C9BB6}"/>
              </a:ext>
            </a:extLst>
          </p:cNvPr>
          <p:cNvSpPr/>
          <p:nvPr/>
        </p:nvSpPr>
        <p:spPr>
          <a:xfrm>
            <a:off x="6813768" y="4053588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F1CE2-7343-4ADB-9421-41D88747F1DD}"/>
              </a:ext>
            </a:extLst>
          </p:cNvPr>
          <p:cNvCxnSpPr>
            <a:cxnSpLocks/>
          </p:cNvCxnSpPr>
          <p:nvPr/>
        </p:nvCxnSpPr>
        <p:spPr>
          <a:xfrm flipH="1">
            <a:off x="6268936" y="4086225"/>
            <a:ext cx="410470" cy="97912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90013BF-62D5-44DD-8272-12357FB5CFED}"/>
              </a:ext>
            </a:extLst>
          </p:cNvPr>
          <p:cNvCxnSpPr>
            <a:cxnSpLocks/>
          </p:cNvCxnSpPr>
          <p:nvPr/>
        </p:nvCxnSpPr>
        <p:spPr>
          <a:xfrm>
            <a:off x="6774289" y="4089944"/>
            <a:ext cx="436625" cy="97540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4AB578-4287-41E4-8DB0-03B640B5FA42}"/>
              </a:ext>
            </a:extLst>
          </p:cNvPr>
          <p:cNvCxnSpPr>
            <a:cxnSpLocks/>
          </p:cNvCxnSpPr>
          <p:nvPr/>
        </p:nvCxnSpPr>
        <p:spPr>
          <a:xfrm>
            <a:off x="6854813" y="4089943"/>
            <a:ext cx="1115231" cy="96545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57E022-12BC-4185-8063-76D256E32F09}"/>
              </a:ext>
            </a:extLst>
          </p:cNvPr>
          <p:cNvSpPr/>
          <p:nvPr/>
        </p:nvSpPr>
        <p:spPr>
          <a:xfrm>
            <a:off x="6240160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2941DCB-AABE-4B31-8420-62D53C138FE9}"/>
              </a:ext>
            </a:extLst>
          </p:cNvPr>
          <p:cNvSpPr/>
          <p:nvPr/>
        </p:nvSpPr>
        <p:spPr>
          <a:xfrm>
            <a:off x="717663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F5AD4D4-563F-45C6-A04C-D3B9AA0542EC}"/>
              </a:ext>
            </a:extLst>
          </p:cNvPr>
          <p:cNvSpPr/>
          <p:nvPr/>
        </p:nvSpPr>
        <p:spPr>
          <a:xfrm>
            <a:off x="794667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5FC4862-3D05-4224-BE5C-A6F306E7038B}"/>
              </a:ext>
            </a:extLst>
          </p:cNvPr>
          <p:cNvSpPr/>
          <p:nvPr/>
        </p:nvSpPr>
        <p:spPr>
          <a:xfrm>
            <a:off x="5081824" y="5631705"/>
            <a:ext cx="2033507" cy="830798"/>
          </a:xfrm>
          <a:prstGeom prst="wedgeRoundRectCallout">
            <a:avLst>
              <a:gd name="adj1" fmla="val 9429"/>
              <a:gd name="adj2" fmla="val -79291"/>
              <a:gd name="adj3" fmla="val 16667"/>
            </a:avLst>
          </a:prstGeom>
          <a:solidFill>
            <a:srgbClr val="FF717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sz="2000" dirty="0">
                <a:solidFill>
                  <a:schemeClr val="bg1"/>
                </a:solidFill>
              </a:rPr>
              <a:t>Each matching data record has its own data entry</a:t>
            </a:r>
          </a:p>
        </p:txBody>
      </p:sp>
    </p:spTree>
    <p:extLst>
      <p:ext uri="{BB962C8B-B14F-4D97-AF65-F5344CB8AC3E}">
        <p14:creationId xmlns:p14="http://schemas.microsoft.com/office/powerpoint/2010/main" val="40511492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691AFD50-81F7-4998-8286-F6F64C60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91" y="5156400"/>
            <a:ext cx="1529658" cy="152965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525CBA86-009D-4F0E-8924-7B5EDF124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17651"/>
              </p:ext>
            </p:extLst>
          </p:nvPr>
        </p:nvGraphicFramePr>
        <p:xfrm>
          <a:off x="4315496" y="2898710"/>
          <a:ext cx="37114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00">
                  <a:extLst>
                    <a:ext uri="{9D8B030D-6E8A-4147-A177-3AD203B41FA5}">
                      <a16:colId xmlns:a16="http://schemas.microsoft.com/office/drawing/2014/main" val="3155037970"/>
                    </a:ext>
                  </a:extLst>
                </a:gridCol>
                <a:gridCol w="855602">
                  <a:extLst>
                    <a:ext uri="{9D8B030D-6E8A-4147-A177-3AD203B41FA5}">
                      <a16:colId xmlns:a16="http://schemas.microsoft.com/office/drawing/2014/main" val="883523223"/>
                    </a:ext>
                  </a:extLst>
                </a:gridCol>
                <a:gridCol w="542696">
                  <a:extLst>
                    <a:ext uri="{9D8B030D-6E8A-4147-A177-3AD203B41FA5}">
                      <a16:colId xmlns:a16="http://schemas.microsoft.com/office/drawing/2014/main" val="2340449588"/>
                    </a:ext>
                  </a:extLst>
                </a:gridCol>
                <a:gridCol w="940671">
                  <a:extLst>
                    <a:ext uri="{9D8B030D-6E8A-4147-A177-3AD203B41FA5}">
                      <a16:colId xmlns:a16="http://schemas.microsoft.com/office/drawing/2014/main" val="3512684450"/>
                    </a:ext>
                  </a:extLst>
                </a:gridCol>
                <a:gridCol w="807235">
                  <a:extLst>
                    <a:ext uri="{9D8B030D-6E8A-4147-A177-3AD203B41FA5}">
                      <a16:colId xmlns:a16="http://schemas.microsoft.com/office/drawing/2014/main" val="383676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5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6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6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5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1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2501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1B4C66F-4A7E-48CF-A8F8-902389DC7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9880"/>
              </p:ext>
            </p:extLst>
          </p:nvPr>
        </p:nvGraphicFramePr>
        <p:xfrm>
          <a:off x="3637127" y="2898710"/>
          <a:ext cx="61257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2571">
                  <a:extLst>
                    <a:ext uri="{9D8B030D-6E8A-4147-A177-3AD203B41FA5}">
                      <a16:colId xmlns:a16="http://schemas.microsoft.com/office/drawing/2014/main" val="215908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77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8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4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2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73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60775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33374D5D-9D1A-4C4C-9954-4DF3F30B0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518" y="4382070"/>
            <a:ext cx="754647" cy="3470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0ADAC1-7704-4296-BA75-47A5F84353AE}"/>
              </a:ext>
            </a:extLst>
          </p:cNvPr>
          <p:cNvSpPr txBox="1"/>
          <p:nvPr/>
        </p:nvSpPr>
        <p:spPr>
          <a:xfrm>
            <a:off x="3557518" y="1692173"/>
            <a:ext cx="4412776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We can retrieve the tuple (record) using the record ID (i.e., physical address)</a:t>
            </a: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D3506927-9EA6-4FCA-B100-511CAA8C6CB9}"/>
              </a:ext>
            </a:extLst>
          </p:cNvPr>
          <p:cNvSpPr/>
          <p:nvPr/>
        </p:nvSpPr>
        <p:spPr>
          <a:xfrm>
            <a:off x="6832318" y="4729133"/>
            <a:ext cx="1376949" cy="854533"/>
          </a:xfrm>
          <a:prstGeom prst="cloudCallout">
            <a:avLst>
              <a:gd name="adj1" fmla="val 48080"/>
              <a:gd name="adj2" fmla="val 60481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F33B91-D880-4B3E-805E-6727793CEAA1}"/>
              </a:ext>
            </a:extLst>
          </p:cNvPr>
          <p:cNvSpPr txBox="1"/>
          <p:nvPr/>
        </p:nvSpPr>
        <p:spPr>
          <a:xfrm rot="20877907">
            <a:off x="6977687" y="48991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8B1BB0-07A3-45D0-9652-66FCA245B956}"/>
              </a:ext>
            </a:extLst>
          </p:cNvPr>
          <p:cNvSpPr txBox="1"/>
          <p:nvPr/>
        </p:nvSpPr>
        <p:spPr>
          <a:xfrm>
            <a:off x="7542136" y="487356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9FA357-BF86-42F3-9C70-35B3B67B46BE}"/>
              </a:ext>
            </a:extLst>
          </p:cNvPr>
          <p:cNvSpPr txBox="1"/>
          <p:nvPr/>
        </p:nvSpPr>
        <p:spPr>
          <a:xfrm>
            <a:off x="7232272" y="50851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0101</a:t>
            </a:r>
          </a:p>
        </p:txBody>
      </p:sp>
    </p:spTree>
    <p:extLst>
      <p:ext uri="{BB962C8B-B14F-4D97-AF65-F5344CB8AC3E}">
        <p14:creationId xmlns:p14="http://schemas.microsoft.com/office/powerpoint/2010/main" val="15449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-13139" y="748145"/>
            <a:ext cx="5486400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1363" indent="-2841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Actual data record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(with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)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the record id of data record with search key value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  <a:p>
            <a:pPr marL="741363" marR="0" lvl="1" indent="-284163" algn="l" defTabSz="914400" rtl="0" eaLnBrk="0" fontAlgn="auto" latin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&lt;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rid-list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&gt;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pair, where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rid-list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 is a list of rids of data records with search key 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  <a:endParaRPr kumimoji="0" lang="en-US" altLang="zh-TW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6041608" y="5211737"/>
            <a:ext cx="1586008" cy="4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52" name="Freeform 8"/>
          <p:cNvSpPr>
            <a:spLocks/>
          </p:cNvSpPr>
          <p:nvPr/>
        </p:nvSpPr>
        <p:spPr bwMode="auto">
          <a:xfrm>
            <a:off x="5704582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3" name="Freeform 9"/>
          <p:cNvSpPr>
            <a:spLocks/>
          </p:cNvSpPr>
          <p:nvPr/>
        </p:nvSpPr>
        <p:spPr bwMode="auto">
          <a:xfrm>
            <a:off x="6144699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4" name="Freeform 10"/>
          <p:cNvSpPr>
            <a:spLocks/>
          </p:cNvSpPr>
          <p:nvPr/>
        </p:nvSpPr>
        <p:spPr bwMode="auto">
          <a:xfrm>
            <a:off x="6583494" y="5068191"/>
            <a:ext cx="333062" cy="309521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5" name="Freeform 11"/>
          <p:cNvSpPr>
            <a:spLocks/>
          </p:cNvSpPr>
          <p:nvPr/>
        </p:nvSpPr>
        <p:spPr bwMode="auto">
          <a:xfrm>
            <a:off x="7024933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6" name="Freeform 12"/>
          <p:cNvSpPr>
            <a:spLocks/>
          </p:cNvSpPr>
          <p:nvPr/>
        </p:nvSpPr>
        <p:spPr bwMode="auto">
          <a:xfrm>
            <a:off x="7465051" y="5068191"/>
            <a:ext cx="330418" cy="309521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7" name="Freeform 13"/>
          <p:cNvSpPr>
            <a:spLocks/>
          </p:cNvSpPr>
          <p:nvPr/>
        </p:nvSpPr>
        <p:spPr bwMode="auto">
          <a:xfrm>
            <a:off x="7903847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8" name="Freeform 14"/>
          <p:cNvSpPr>
            <a:spLocks/>
          </p:cNvSpPr>
          <p:nvPr/>
        </p:nvSpPr>
        <p:spPr bwMode="auto">
          <a:xfrm>
            <a:off x="8343964" y="5068191"/>
            <a:ext cx="331740" cy="309521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9" name="Freeform 15"/>
          <p:cNvSpPr>
            <a:spLocks/>
          </p:cNvSpPr>
          <p:nvPr/>
        </p:nvSpPr>
        <p:spPr bwMode="auto">
          <a:xfrm>
            <a:off x="6271881" y="3348631"/>
            <a:ext cx="1435337" cy="1496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0" name="Freeform 16"/>
          <p:cNvSpPr>
            <a:spLocks/>
          </p:cNvSpPr>
          <p:nvPr/>
        </p:nvSpPr>
        <p:spPr bwMode="auto">
          <a:xfrm>
            <a:off x="6271881" y="2430533"/>
            <a:ext cx="757319" cy="919594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1" name="Freeform 17"/>
          <p:cNvSpPr>
            <a:spLocks/>
          </p:cNvSpPr>
          <p:nvPr/>
        </p:nvSpPr>
        <p:spPr bwMode="auto">
          <a:xfrm>
            <a:off x="7027878" y="2430533"/>
            <a:ext cx="687270" cy="919594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2" name="Freeform 18"/>
          <p:cNvSpPr>
            <a:spLocks/>
          </p:cNvSpPr>
          <p:nvPr/>
        </p:nvSpPr>
        <p:spPr bwMode="auto">
          <a:xfrm>
            <a:off x="6750327" y="2349788"/>
            <a:ext cx="278874" cy="82241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3" name="Freeform 19"/>
          <p:cNvSpPr>
            <a:spLocks/>
          </p:cNvSpPr>
          <p:nvPr/>
        </p:nvSpPr>
        <p:spPr bwMode="auto">
          <a:xfrm>
            <a:off x="6947257" y="2385675"/>
            <a:ext cx="81944" cy="46354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8" name="Freeform 24"/>
          <p:cNvSpPr>
            <a:spLocks/>
          </p:cNvSpPr>
          <p:nvPr/>
        </p:nvSpPr>
        <p:spPr bwMode="auto">
          <a:xfrm>
            <a:off x="6545468" y="3592361"/>
            <a:ext cx="541132" cy="69219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4" name="Freeform 30"/>
          <p:cNvSpPr>
            <a:spLocks/>
          </p:cNvSpPr>
          <p:nvPr/>
        </p:nvSpPr>
        <p:spPr bwMode="auto">
          <a:xfrm>
            <a:off x="6738432" y="3330688"/>
            <a:ext cx="1321" cy="263168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5" name="Freeform 31"/>
          <p:cNvSpPr>
            <a:spLocks/>
          </p:cNvSpPr>
          <p:nvPr/>
        </p:nvSpPr>
        <p:spPr bwMode="auto">
          <a:xfrm>
            <a:off x="6723894" y="3522083"/>
            <a:ext cx="31720" cy="71773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6" name="Freeform 32"/>
          <p:cNvSpPr>
            <a:spLocks/>
          </p:cNvSpPr>
          <p:nvPr/>
        </p:nvSpPr>
        <p:spPr bwMode="auto">
          <a:xfrm>
            <a:off x="7440995" y="3592360"/>
            <a:ext cx="541132" cy="524149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0" name="Freeform 36"/>
          <p:cNvSpPr>
            <a:spLocks/>
          </p:cNvSpPr>
          <p:nvPr/>
        </p:nvSpPr>
        <p:spPr bwMode="auto">
          <a:xfrm>
            <a:off x="7631884" y="3330688"/>
            <a:ext cx="157279" cy="263168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1" name="Freeform 37"/>
          <p:cNvSpPr>
            <a:spLocks/>
          </p:cNvSpPr>
          <p:nvPr/>
        </p:nvSpPr>
        <p:spPr bwMode="auto">
          <a:xfrm>
            <a:off x="7740261" y="3523578"/>
            <a:ext cx="48902" cy="70277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2" name="Freeform 38"/>
          <p:cNvSpPr>
            <a:spLocks/>
          </p:cNvSpPr>
          <p:nvPr/>
        </p:nvSpPr>
        <p:spPr bwMode="auto">
          <a:xfrm>
            <a:off x="5717799" y="4597179"/>
            <a:ext cx="311915" cy="479983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3" name="Freeform 39"/>
          <p:cNvSpPr>
            <a:spLocks/>
          </p:cNvSpPr>
          <p:nvPr/>
        </p:nvSpPr>
        <p:spPr bwMode="auto">
          <a:xfrm>
            <a:off x="5717799" y="5009875"/>
            <a:ext cx="50224" cy="6728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4" name="Freeform 40"/>
          <p:cNvSpPr>
            <a:spLocks/>
          </p:cNvSpPr>
          <p:nvPr/>
        </p:nvSpPr>
        <p:spPr bwMode="auto">
          <a:xfrm>
            <a:off x="5835427" y="4597179"/>
            <a:ext cx="233937" cy="479983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5" name="Freeform 41"/>
          <p:cNvSpPr>
            <a:spLocks/>
          </p:cNvSpPr>
          <p:nvPr/>
        </p:nvSpPr>
        <p:spPr bwMode="auto">
          <a:xfrm>
            <a:off x="5835427" y="5006884"/>
            <a:ext cx="43616" cy="70278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6" name="Freeform 42"/>
          <p:cNvSpPr>
            <a:spLocks/>
          </p:cNvSpPr>
          <p:nvPr/>
        </p:nvSpPr>
        <p:spPr bwMode="auto">
          <a:xfrm>
            <a:off x="5950413" y="4597179"/>
            <a:ext cx="157279" cy="479983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7" name="Freeform 43"/>
          <p:cNvSpPr>
            <a:spLocks/>
          </p:cNvSpPr>
          <p:nvPr/>
        </p:nvSpPr>
        <p:spPr bwMode="auto">
          <a:xfrm>
            <a:off x="5950413" y="5005389"/>
            <a:ext cx="38328" cy="71773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0" name="Freeform 46"/>
          <p:cNvSpPr>
            <a:spLocks/>
          </p:cNvSpPr>
          <p:nvPr/>
        </p:nvSpPr>
        <p:spPr bwMode="auto">
          <a:xfrm>
            <a:off x="6650900" y="4597179"/>
            <a:ext cx="1321" cy="479983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1" name="Freeform 47"/>
          <p:cNvSpPr>
            <a:spLocks/>
          </p:cNvSpPr>
          <p:nvPr/>
        </p:nvSpPr>
        <p:spPr bwMode="auto">
          <a:xfrm>
            <a:off x="6635040" y="5006884"/>
            <a:ext cx="31720" cy="70278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2" name="Freeform 48"/>
          <p:cNvSpPr>
            <a:spLocks/>
          </p:cNvSpPr>
          <p:nvPr/>
        </p:nvSpPr>
        <p:spPr bwMode="auto">
          <a:xfrm>
            <a:off x="6687907" y="4597179"/>
            <a:ext cx="40971" cy="479983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3" name="Freeform 49"/>
          <p:cNvSpPr>
            <a:spLocks/>
          </p:cNvSpPr>
          <p:nvPr/>
        </p:nvSpPr>
        <p:spPr bwMode="auto">
          <a:xfrm>
            <a:off x="6706410" y="5005389"/>
            <a:ext cx="33041" cy="71773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4" name="Freeform 50"/>
          <p:cNvSpPr>
            <a:spLocks/>
          </p:cNvSpPr>
          <p:nvPr/>
        </p:nvSpPr>
        <p:spPr bwMode="auto">
          <a:xfrm>
            <a:off x="6727557" y="4597179"/>
            <a:ext cx="77978" cy="479983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5" name="Freeform 51"/>
          <p:cNvSpPr>
            <a:spLocks/>
          </p:cNvSpPr>
          <p:nvPr/>
        </p:nvSpPr>
        <p:spPr bwMode="auto">
          <a:xfrm>
            <a:off x="6779102" y="5003894"/>
            <a:ext cx="31720" cy="73269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6" name="Freeform 52"/>
          <p:cNvSpPr>
            <a:spLocks/>
          </p:cNvSpPr>
          <p:nvPr/>
        </p:nvSpPr>
        <p:spPr bwMode="auto">
          <a:xfrm>
            <a:off x="6765885" y="4597179"/>
            <a:ext cx="117629" cy="479983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7" name="Freeform 53"/>
          <p:cNvSpPr>
            <a:spLocks/>
          </p:cNvSpPr>
          <p:nvPr/>
        </p:nvSpPr>
        <p:spPr bwMode="auto">
          <a:xfrm>
            <a:off x="6850472" y="5003894"/>
            <a:ext cx="33042" cy="73269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8" name="Freeform 54"/>
          <p:cNvSpPr>
            <a:spLocks/>
          </p:cNvSpPr>
          <p:nvPr/>
        </p:nvSpPr>
        <p:spPr bwMode="auto">
          <a:xfrm>
            <a:off x="7697666" y="4597179"/>
            <a:ext cx="389893" cy="479983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99" name="Freeform 55"/>
          <p:cNvSpPr>
            <a:spLocks/>
          </p:cNvSpPr>
          <p:nvPr/>
        </p:nvSpPr>
        <p:spPr bwMode="auto">
          <a:xfrm>
            <a:off x="8032049" y="5012865"/>
            <a:ext cx="55510" cy="64297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0" name="Freeform 56"/>
          <p:cNvSpPr>
            <a:spLocks/>
          </p:cNvSpPr>
          <p:nvPr/>
        </p:nvSpPr>
        <p:spPr bwMode="auto">
          <a:xfrm>
            <a:off x="7775644" y="4597179"/>
            <a:ext cx="428222" cy="479983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1" name="Freeform 57"/>
          <p:cNvSpPr>
            <a:spLocks/>
          </p:cNvSpPr>
          <p:nvPr/>
        </p:nvSpPr>
        <p:spPr bwMode="auto">
          <a:xfrm>
            <a:off x="8147035" y="5014361"/>
            <a:ext cx="56832" cy="62802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2" name="Freeform 58"/>
          <p:cNvSpPr>
            <a:spLocks/>
          </p:cNvSpPr>
          <p:nvPr/>
        </p:nvSpPr>
        <p:spPr bwMode="auto">
          <a:xfrm>
            <a:off x="7893273" y="4597179"/>
            <a:ext cx="465229" cy="479983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3" name="Freeform 59"/>
          <p:cNvSpPr>
            <a:spLocks/>
          </p:cNvSpPr>
          <p:nvPr/>
        </p:nvSpPr>
        <p:spPr bwMode="auto">
          <a:xfrm>
            <a:off x="8301670" y="5015856"/>
            <a:ext cx="56832" cy="6130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4" name="Freeform 60"/>
          <p:cNvSpPr>
            <a:spLocks/>
          </p:cNvSpPr>
          <p:nvPr/>
        </p:nvSpPr>
        <p:spPr bwMode="auto">
          <a:xfrm>
            <a:off x="8008258" y="4597179"/>
            <a:ext cx="506201" cy="479983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5" name="Freeform 61"/>
          <p:cNvSpPr>
            <a:spLocks/>
          </p:cNvSpPr>
          <p:nvPr/>
        </p:nvSpPr>
        <p:spPr bwMode="auto">
          <a:xfrm>
            <a:off x="8456306" y="5017352"/>
            <a:ext cx="58154" cy="59811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06" name="Rectangle 63"/>
          <p:cNvSpPr>
            <a:spLocks noChangeArrowheads="1"/>
          </p:cNvSpPr>
          <p:nvPr/>
        </p:nvSpPr>
        <p:spPr bwMode="auto">
          <a:xfrm>
            <a:off x="5737332" y="3631938"/>
            <a:ext cx="772152" cy="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7248612" y="5337515"/>
            <a:ext cx="1503275" cy="3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0249" name="Rectangle 63"/>
          <p:cNvSpPr>
            <a:spLocks noChangeArrowheads="1"/>
          </p:cNvSpPr>
          <p:nvPr/>
        </p:nvSpPr>
        <p:spPr bwMode="auto">
          <a:xfrm>
            <a:off x="6248261" y="2121142"/>
            <a:ext cx="527398" cy="3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2" name="Down Arrow 1"/>
          <p:cNvSpPr/>
          <p:nvPr/>
        </p:nvSpPr>
        <p:spPr>
          <a:xfrm rot="2956692">
            <a:off x="7114933" y="2465413"/>
            <a:ext cx="213879" cy="7001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9269" y="2057400"/>
            <a:ext cx="1019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0BAFF-0034-4D52-923E-BB7DA6CFE7A8}"/>
              </a:ext>
            </a:extLst>
          </p:cNvPr>
          <p:cNvGrpSpPr/>
          <p:nvPr/>
        </p:nvGrpSpPr>
        <p:grpSpPr>
          <a:xfrm>
            <a:off x="1030414" y="3643745"/>
            <a:ext cx="4162883" cy="516664"/>
            <a:chOff x="1030414" y="3959081"/>
            <a:chExt cx="4162883" cy="516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BF5616-D67B-4AB3-9401-0AD844137C42}"/>
                </a:ext>
              </a:extLst>
            </p:cNvPr>
            <p:cNvGrpSpPr/>
            <p:nvPr/>
          </p:nvGrpSpPr>
          <p:grpSpPr>
            <a:xfrm>
              <a:off x="1030414" y="3959081"/>
              <a:ext cx="1267061" cy="516664"/>
              <a:chOff x="1535270" y="4089973"/>
              <a:chExt cx="1267061" cy="51666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34EC21-1C70-4E6E-BB16-B3E7C8BC7E75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02C8F2-E815-4238-9E09-A78BB96E32DF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F1005DE-B40E-40C3-865C-3928D4586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4E75B03-4F81-4D9E-9399-4AD7ADFC9E0F}"/>
                </a:ext>
              </a:extLst>
            </p:cNvPr>
            <p:cNvGrpSpPr/>
            <p:nvPr/>
          </p:nvGrpSpPr>
          <p:grpSpPr>
            <a:xfrm>
              <a:off x="2476446" y="3959081"/>
              <a:ext cx="1267061" cy="516664"/>
              <a:chOff x="1535270" y="4089973"/>
              <a:chExt cx="1267061" cy="516664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0A81B4A-CFA6-4E24-B8CE-3079562D1C27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682BE2-C91A-422F-BFC2-A44A565A9FC5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C86B299A-64C6-4F3C-9FD5-736141509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40CACCE-6679-4264-95B4-EBDD2731F0DB}"/>
                </a:ext>
              </a:extLst>
            </p:cNvPr>
            <p:cNvGrpSpPr/>
            <p:nvPr/>
          </p:nvGrpSpPr>
          <p:grpSpPr>
            <a:xfrm>
              <a:off x="3926236" y="3959081"/>
              <a:ext cx="1267061" cy="516664"/>
              <a:chOff x="1535270" y="4089973"/>
              <a:chExt cx="1267061" cy="51666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093A18-D49E-4DFA-B1A4-BD3482CBA8BA}"/>
                  </a:ext>
                </a:extLst>
              </p:cNvPr>
              <p:cNvSpPr/>
              <p:nvPr/>
            </p:nvSpPr>
            <p:spPr>
              <a:xfrm>
                <a:off x="1535270" y="4089973"/>
                <a:ext cx="996118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COP4710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6C82B5-ED19-4777-8647-ADC053803873}"/>
                  </a:ext>
                </a:extLst>
              </p:cNvPr>
              <p:cNvSpPr/>
              <p:nvPr/>
            </p:nvSpPr>
            <p:spPr>
              <a:xfrm>
                <a:off x="2531388" y="4089973"/>
                <a:ext cx="270943" cy="278909"/>
              </a:xfrm>
              <a:prstGeom prst="rect">
                <a:avLst/>
              </a:prstGeom>
              <a:solidFill>
                <a:srgbClr val="00B0F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0C5F738-C03D-41D6-AFB4-52DF411AB7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2234" y="4229428"/>
                <a:ext cx="7695" cy="377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00D26-23DD-4B4E-8B7A-D47A124E652E}"/>
              </a:ext>
            </a:extLst>
          </p:cNvPr>
          <p:cNvGrpSpPr/>
          <p:nvPr/>
        </p:nvGrpSpPr>
        <p:grpSpPr>
          <a:xfrm>
            <a:off x="1027165" y="5624945"/>
            <a:ext cx="1807391" cy="516664"/>
            <a:chOff x="1439139" y="5834737"/>
            <a:chExt cx="1807391" cy="51666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DEB05E-097E-4557-8D56-3D6075CF207B}"/>
                </a:ext>
              </a:extLst>
            </p:cNvPr>
            <p:cNvSpPr/>
            <p:nvPr/>
          </p:nvSpPr>
          <p:spPr>
            <a:xfrm>
              <a:off x="1439139" y="5834737"/>
              <a:ext cx="996118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COP4710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E7564A-0059-4D14-BEA3-F59DFB746DB3}"/>
                </a:ext>
              </a:extLst>
            </p:cNvPr>
            <p:cNvSpPr/>
            <p:nvPr/>
          </p:nvSpPr>
          <p:spPr>
            <a:xfrm>
              <a:off x="243525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04ACF48-7C31-433A-BA9E-4A9561F60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10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C55583-8952-4B0E-A8E4-382A198CCD60}"/>
                </a:ext>
              </a:extLst>
            </p:cNvPr>
            <p:cNvSpPr/>
            <p:nvPr/>
          </p:nvSpPr>
          <p:spPr>
            <a:xfrm>
              <a:off x="2704644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0846FBB-A950-4C5C-866A-16623A26C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490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C6FAE76-0565-4102-84A3-79BCB3076884}"/>
                </a:ext>
              </a:extLst>
            </p:cNvPr>
            <p:cNvSpPr/>
            <p:nvPr/>
          </p:nvSpPr>
          <p:spPr>
            <a:xfrm>
              <a:off x="297558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A2C4955-CC53-4E10-AD89-9BFA4EE10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43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4">
            <a:extLst>
              <a:ext uri="{FF2B5EF4-FFF2-40B4-BE49-F238E27FC236}">
                <a16:creationId xmlns:a16="http://schemas.microsoft.com/office/drawing/2014/main" id="{60160891-03CE-45D3-9909-502E124D7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3025"/>
            <a:ext cx="8229600" cy="746175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</a:pP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Alternatives for Data Entry </a:t>
            </a:r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k* </a:t>
            </a:r>
            <a:r>
              <a:rPr lang="en-US" altLang="zh-TW" sz="4000" dirty="0">
                <a:solidFill>
                  <a:srgbClr val="7030A0"/>
                </a:solidFill>
                <a:ea typeface="新細明體" pitchFamily="18" charset="-120"/>
              </a:rPr>
              <a:t>in Index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B512C-D5D3-4EE8-935B-A7811263AD54}"/>
              </a:ext>
            </a:extLst>
          </p:cNvPr>
          <p:cNvSpPr/>
          <p:nvPr/>
        </p:nvSpPr>
        <p:spPr>
          <a:xfrm>
            <a:off x="6635040" y="3592361"/>
            <a:ext cx="86210" cy="5358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64008" rtlCol="0" anchor="ctr" anchorCtr="1"/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COP4710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D5255-CEEA-451F-A238-499DED40D6BE}"/>
              </a:ext>
            </a:extLst>
          </p:cNvPr>
          <p:cNvSpPr/>
          <p:nvPr/>
        </p:nvSpPr>
        <p:spPr>
          <a:xfrm>
            <a:off x="6635041" y="4053589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038FB8-DE7B-4AB3-BA9D-E41270CC56D2}"/>
              </a:ext>
            </a:extLst>
          </p:cNvPr>
          <p:cNvSpPr/>
          <p:nvPr/>
        </p:nvSpPr>
        <p:spPr>
          <a:xfrm>
            <a:off x="6637572" y="4126506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031EE74-7398-432C-AB76-FE73048C9BB6}"/>
              </a:ext>
            </a:extLst>
          </p:cNvPr>
          <p:cNvSpPr/>
          <p:nvPr/>
        </p:nvSpPr>
        <p:spPr>
          <a:xfrm>
            <a:off x="6637572" y="4202990"/>
            <a:ext cx="86210" cy="7177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F1CE2-7343-4ADB-9421-41D88747F1DD}"/>
              </a:ext>
            </a:extLst>
          </p:cNvPr>
          <p:cNvCxnSpPr>
            <a:cxnSpLocks/>
          </p:cNvCxnSpPr>
          <p:nvPr/>
        </p:nvCxnSpPr>
        <p:spPr>
          <a:xfrm flipH="1">
            <a:off x="6268936" y="4086225"/>
            <a:ext cx="410470" cy="979121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90013BF-62D5-44DD-8272-12357FB5CFED}"/>
              </a:ext>
            </a:extLst>
          </p:cNvPr>
          <p:cNvCxnSpPr>
            <a:cxnSpLocks/>
          </p:cNvCxnSpPr>
          <p:nvPr/>
        </p:nvCxnSpPr>
        <p:spPr>
          <a:xfrm>
            <a:off x="6686550" y="4241006"/>
            <a:ext cx="524364" cy="824339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4AB578-4287-41E4-8DB0-03B640B5FA42}"/>
              </a:ext>
            </a:extLst>
          </p:cNvPr>
          <p:cNvCxnSpPr>
            <a:cxnSpLocks/>
          </p:cNvCxnSpPr>
          <p:nvPr/>
        </p:nvCxnSpPr>
        <p:spPr>
          <a:xfrm>
            <a:off x="6684169" y="4162425"/>
            <a:ext cx="1285875" cy="892969"/>
          </a:xfrm>
          <a:prstGeom prst="straightConnector1">
            <a:avLst/>
          </a:prstGeom>
          <a:ln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57E022-12BC-4185-8063-76D256E32F09}"/>
              </a:ext>
            </a:extLst>
          </p:cNvPr>
          <p:cNvSpPr/>
          <p:nvPr/>
        </p:nvSpPr>
        <p:spPr>
          <a:xfrm>
            <a:off x="6240160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2941DCB-AABE-4B31-8420-62D53C138FE9}"/>
              </a:ext>
            </a:extLst>
          </p:cNvPr>
          <p:cNvSpPr/>
          <p:nvPr/>
        </p:nvSpPr>
        <p:spPr>
          <a:xfrm>
            <a:off x="717663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7F5AD4D4-563F-45C6-A04C-D3B9AA0542EC}"/>
              </a:ext>
            </a:extLst>
          </p:cNvPr>
          <p:cNvSpPr/>
          <p:nvPr/>
        </p:nvSpPr>
        <p:spPr>
          <a:xfrm>
            <a:off x="7946673" y="5072055"/>
            <a:ext cx="60083" cy="29926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04761-7780-44E5-9877-5C1EF62C3D85}"/>
              </a:ext>
            </a:extLst>
          </p:cNvPr>
          <p:cNvSpPr txBox="1"/>
          <p:nvPr/>
        </p:nvSpPr>
        <p:spPr>
          <a:xfrm>
            <a:off x="5591489" y="5759796"/>
            <a:ext cx="291877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7030A0"/>
                </a:solidFill>
              </a:rPr>
              <a:t>Matching records share a data entry </a:t>
            </a:r>
          </a:p>
        </p:txBody>
      </p:sp>
    </p:spTree>
    <p:extLst>
      <p:ext uri="{BB962C8B-B14F-4D97-AF65-F5344CB8AC3E}">
        <p14:creationId xmlns:p14="http://schemas.microsoft.com/office/powerpoint/2010/main" val="26145806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sz="2400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sz="2400" dirty="0">
                <a:ea typeface="+mn-ea"/>
              </a:rPr>
              <a:t>(Otherwise, data records are duplicated, leading to redundant storage and potential inconsistency.)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467600" y="1333500"/>
            <a:ext cx="580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Calibri" pitchFamily="34" charset="0"/>
              </a:rPr>
              <a:t>Age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</p:spTree>
    <p:extLst>
      <p:ext uri="{BB962C8B-B14F-4D97-AF65-F5344CB8AC3E}">
        <p14:creationId xmlns:p14="http://schemas.microsoft.com/office/powerpoint/2010/main" val="24808568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sz="2400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sz="2400" dirty="0">
                <a:ea typeface="+mn-ea"/>
              </a:rPr>
              <a:t>(Otherwise, data records are duplicated, leading to redundant storage and potential inconsistency.)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rgbClr val="72FCF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543800" y="1299727"/>
            <a:ext cx="66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Age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D1E1CC2-FFCE-4743-9099-E65E88168C96}"/>
              </a:ext>
            </a:extLst>
          </p:cNvPr>
          <p:cNvSpPr/>
          <p:nvPr/>
        </p:nvSpPr>
        <p:spPr bwMode="auto">
          <a:xfrm>
            <a:off x="4541838" y="30861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Rounded Rectangle 129">
            <a:extLst>
              <a:ext uri="{FF2B5EF4-FFF2-40B4-BE49-F238E27FC236}">
                <a16:creationId xmlns:a16="http://schemas.microsoft.com/office/drawing/2014/main" id="{19F189EB-801B-4C72-956C-F32506E92508}"/>
              </a:ext>
            </a:extLst>
          </p:cNvPr>
          <p:cNvSpPr/>
          <p:nvPr/>
        </p:nvSpPr>
        <p:spPr bwMode="auto">
          <a:xfrm>
            <a:off x="5684838" y="3924300"/>
            <a:ext cx="381000" cy="304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1" name="Rounded Rectangle 130">
            <a:extLst>
              <a:ext uri="{FF2B5EF4-FFF2-40B4-BE49-F238E27FC236}">
                <a16:creationId xmlns:a16="http://schemas.microsoft.com/office/drawing/2014/main" id="{3D754E18-8CA7-4E38-B6D0-A64309DF9E6F}"/>
              </a:ext>
            </a:extLst>
          </p:cNvPr>
          <p:cNvSpPr/>
          <p:nvPr/>
        </p:nvSpPr>
        <p:spPr bwMode="auto">
          <a:xfrm>
            <a:off x="5456238" y="4381500"/>
            <a:ext cx="381000" cy="30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2" name="Rounded Rectangle 131">
            <a:extLst>
              <a:ext uri="{FF2B5EF4-FFF2-40B4-BE49-F238E27FC236}">
                <a16:creationId xmlns:a16="http://schemas.microsoft.com/office/drawing/2014/main" id="{49070AC1-2978-41FB-B02A-9B793B8754F9}"/>
              </a:ext>
            </a:extLst>
          </p:cNvPr>
          <p:cNvSpPr/>
          <p:nvPr/>
        </p:nvSpPr>
        <p:spPr bwMode="auto">
          <a:xfrm>
            <a:off x="5761038" y="4838700"/>
            <a:ext cx="3810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3" name="Rounded Rectangle 132">
            <a:extLst>
              <a:ext uri="{FF2B5EF4-FFF2-40B4-BE49-F238E27FC236}">
                <a16:creationId xmlns:a16="http://schemas.microsoft.com/office/drawing/2014/main" id="{A2962209-86D9-4F30-B884-615B469221C3}"/>
              </a:ext>
            </a:extLst>
          </p:cNvPr>
          <p:cNvSpPr/>
          <p:nvPr/>
        </p:nvSpPr>
        <p:spPr bwMode="auto">
          <a:xfrm>
            <a:off x="5227638" y="4838700"/>
            <a:ext cx="381000" cy="304800"/>
          </a:xfrm>
          <a:prstGeom prst="roundRect">
            <a:avLst/>
          </a:prstGeom>
          <a:solidFill>
            <a:srgbClr val="FF9797"/>
          </a:solidFill>
          <a:ln w="12700" cap="flat" cmpd="sng" algn="ctr">
            <a:solidFill>
              <a:srgbClr val="FF979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4" name="Rounded Rectangle 133">
            <a:extLst>
              <a:ext uri="{FF2B5EF4-FFF2-40B4-BE49-F238E27FC236}">
                <a16:creationId xmlns:a16="http://schemas.microsoft.com/office/drawing/2014/main" id="{CC575268-F04B-4D77-8A96-6E1FBAF0B1D2}"/>
              </a:ext>
            </a:extLst>
          </p:cNvPr>
          <p:cNvSpPr/>
          <p:nvPr/>
        </p:nvSpPr>
        <p:spPr bwMode="auto">
          <a:xfrm>
            <a:off x="5989638" y="5295900"/>
            <a:ext cx="381000" cy="3048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5" name="Rounded Rectangle 134">
            <a:extLst>
              <a:ext uri="{FF2B5EF4-FFF2-40B4-BE49-F238E27FC236}">
                <a16:creationId xmlns:a16="http://schemas.microsoft.com/office/drawing/2014/main" id="{965F17FE-28FF-444F-8F4A-651EA82B8213}"/>
              </a:ext>
            </a:extLst>
          </p:cNvPr>
          <p:cNvSpPr/>
          <p:nvPr/>
        </p:nvSpPr>
        <p:spPr bwMode="auto">
          <a:xfrm>
            <a:off x="5532438" y="5753100"/>
            <a:ext cx="381000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6" name="Rounded Rectangle 135">
            <a:extLst>
              <a:ext uri="{FF2B5EF4-FFF2-40B4-BE49-F238E27FC236}">
                <a16:creationId xmlns:a16="http://schemas.microsoft.com/office/drawing/2014/main" id="{E98B5FA7-51D1-4233-A1F7-49DD814CF61D}"/>
              </a:ext>
            </a:extLst>
          </p:cNvPr>
          <p:cNvSpPr/>
          <p:nvPr/>
        </p:nvSpPr>
        <p:spPr bwMode="auto">
          <a:xfrm>
            <a:off x="5989638" y="5753100"/>
            <a:ext cx="3810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37" name="Rounded Rectangle 136">
            <a:extLst>
              <a:ext uri="{FF2B5EF4-FFF2-40B4-BE49-F238E27FC236}">
                <a16:creationId xmlns:a16="http://schemas.microsoft.com/office/drawing/2014/main" id="{46FFCF59-90E8-47B6-AEB9-33420C778999}"/>
              </a:ext>
            </a:extLst>
          </p:cNvPr>
          <p:cNvSpPr/>
          <p:nvPr/>
        </p:nvSpPr>
        <p:spPr bwMode="auto">
          <a:xfrm>
            <a:off x="6446838" y="5753100"/>
            <a:ext cx="381000" cy="304800"/>
          </a:xfrm>
          <a:prstGeom prst="roundRect">
            <a:avLst/>
          </a:prstGeom>
          <a:solidFill>
            <a:srgbClr val="72FCF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38" name="Straight Connector 138">
            <a:extLst>
              <a:ext uri="{FF2B5EF4-FFF2-40B4-BE49-F238E27FC236}">
                <a16:creationId xmlns:a16="http://schemas.microsoft.com/office/drawing/2014/main" id="{3DFBE108-BB64-4891-921F-64BBFF5EE8F1}"/>
              </a:ext>
            </a:extLst>
          </p:cNvPr>
          <p:cNvCxnSpPr>
            <a:cxnSpLocks noChangeShapeType="1"/>
            <a:endCxn id="31" idx="0"/>
          </p:cNvCxnSpPr>
          <p:nvPr/>
        </p:nvCxnSpPr>
        <p:spPr bwMode="auto">
          <a:xfrm rot="5400000">
            <a:off x="5623720" y="42441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140">
            <a:extLst>
              <a:ext uri="{FF2B5EF4-FFF2-40B4-BE49-F238E27FC236}">
                <a16:creationId xmlns:a16="http://schemas.microsoft.com/office/drawing/2014/main" id="{D52F6810-4B05-4C16-9F64-775D5A64E666}"/>
              </a:ext>
            </a:extLst>
          </p:cNvPr>
          <p:cNvCxnSpPr>
            <a:cxnSpLocks noChangeShapeType="1"/>
            <a:endCxn id="33" idx="0"/>
          </p:cNvCxnSpPr>
          <p:nvPr/>
        </p:nvCxnSpPr>
        <p:spPr bwMode="auto">
          <a:xfrm rot="5400000">
            <a:off x="5399088" y="47053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Connector 142">
            <a:extLst>
              <a:ext uri="{FF2B5EF4-FFF2-40B4-BE49-F238E27FC236}">
                <a16:creationId xmlns:a16="http://schemas.microsoft.com/office/drawing/2014/main" id="{22D15E8B-E290-4076-8829-0ED2FA31F418}"/>
              </a:ext>
            </a:extLst>
          </p:cNvPr>
          <p:cNvCxnSpPr>
            <a:cxnSpLocks noChangeShapeType="1"/>
            <a:endCxn id="32" idx="0"/>
          </p:cNvCxnSpPr>
          <p:nvPr/>
        </p:nvCxnSpPr>
        <p:spPr bwMode="auto">
          <a:xfrm rot="16200000" flipH="1">
            <a:off x="5738020" y="47093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Connector 146">
            <a:extLst>
              <a:ext uri="{FF2B5EF4-FFF2-40B4-BE49-F238E27FC236}">
                <a16:creationId xmlns:a16="http://schemas.microsoft.com/office/drawing/2014/main" id="{CE65231E-B038-4A48-A8CC-791112B3FA6E}"/>
              </a:ext>
            </a:extLst>
          </p:cNvPr>
          <p:cNvCxnSpPr>
            <a:cxnSpLocks noChangeShapeType="1"/>
            <a:endCxn id="34" idx="0"/>
          </p:cNvCxnSpPr>
          <p:nvPr/>
        </p:nvCxnSpPr>
        <p:spPr bwMode="auto">
          <a:xfrm rot="16200000" flipH="1">
            <a:off x="6035676" y="51514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149">
            <a:extLst>
              <a:ext uri="{FF2B5EF4-FFF2-40B4-BE49-F238E27FC236}">
                <a16:creationId xmlns:a16="http://schemas.microsoft.com/office/drawing/2014/main" id="{C645EED3-A047-49D8-B422-5C655B86FAA8}"/>
              </a:ext>
            </a:extLst>
          </p:cNvPr>
          <p:cNvCxnSpPr>
            <a:cxnSpLocks noChangeShapeType="1"/>
            <a:endCxn id="35" idx="0"/>
          </p:cNvCxnSpPr>
          <p:nvPr/>
        </p:nvCxnSpPr>
        <p:spPr bwMode="auto">
          <a:xfrm rot="10800000" flipV="1">
            <a:off x="5719763" y="55975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Connector 151">
            <a:extLst>
              <a:ext uri="{FF2B5EF4-FFF2-40B4-BE49-F238E27FC236}">
                <a16:creationId xmlns:a16="http://schemas.microsoft.com/office/drawing/2014/main" id="{724DE0A4-8C75-4E14-8EDF-7E37A9007A74}"/>
              </a:ext>
            </a:extLst>
          </p:cNvPr>
          <p:cNvCxnSpPr>
            <a:cxnSpLocks noChangeShapeType="1"/>
            <a:stCxn id="34" idx="2"/>
            <a:endCxn id="36" idx="0"/>
          </p:cNvCxnSpPr>
          <p:nvPr/>
        </p:nvCxnSpPr>
        <p:spPr bwMode="auto">
          <a:xfrm rot="5400000">
            <a:off x="6103938" y="56769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Connector 153">
            <a:extLst>
              <a:ext uri="{FF2B5EF4-FFF2-40B4-BE49-F238E27FC236}">
                <a16:creationId xmlns:a16="http://schemas.microsoft.com/office/drawing/2014/main" id="{F297646D-A87A-4942-AA6B-B3CDA364ADFB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6370638" y="5597525"/>
            <a:ext cx="266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Straight Connector 156">
            <a:extLst>
              <a:ext uri="{FF2B5EF4-FFF2-40B4-BE49-F238E27FC236}">
                <a16:creationId xmlns:a16="http://schemas.microsoft.com/office/drawing/2014/main" id="{67F80DFA-1735-46C4-A742-7CFEC73EF0D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19738" y="51530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159">
            <a:extLst>
              <a:ext uri="{FF2B5EF4-FFF2-40B4-BE49-F238E27FC236}">
                <a16:creationId xmlns:a16="http://schemas.microsoft.com/office/drawing/2014/main" id="{523AF827-349E-4AA8-ACBC-8BB259F272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61757" y="51871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TextBox 160">
            <a:extLst>
              <a:ext uri="{FF2B5EF4-FFF2-40B4-BE49-F238E27FC236}">
                <a16:creationId xmlns:a16="http://schemas.microsoft.com/office/drawing/2014/main" id="{9FE2C873-808C-49CE-8319-FF4DED2D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858" y="2340916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SSN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E9989E-9F37-48C6-AED2-8136C7B1880F}"/>
              </a:ext>
            </a:extLst>
          </p:cNvPr>
          <p:cNvCxnSpPr>
            <a:endCxn id="28" idx="0"/>
          </p:cNvCxnSpPr>
          <p:nvPr/>
        </p:nvCxnSpPr>
        <p:spPr bwMode="auto">
          <a:xfrm rot="5400000">
            <a:off x="5899945" y="27757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513493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formats:  Pros &amp; Cons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91200" cy="5334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+mn-ea"/>
              </a:rPr>
              <a:t>Alternative 1: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this is used, index structure (e.g., tree structure) is a file organization for data records </a:t>
            </a:r>
            <a:r>
              <a:rPr lang="en-US" dirty="0">
                <a:ea typeface="+mn-ea"/>
              </a:rPr>
              <a:t>(instead of a Heap file or sorted file).</a:t>
            </a:r>
          </a:p>
          <a:p>
            <a:pPr lvl="1" eaLnBrk="1" fontAlgn="auto" hangingPunct="1">
              <a:spcAft>
                <a:spcPts val="6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At most one index on a given collection of data records can use Alternative 1.  </a:t>
            </a:r>
            <a:r>
              <a:rPr lang="en-US" dirty="0">
                <a:ea typeface="+mn-ea"/>
              </a:rPr>
              <a:t>(Otherwise, data records are duplicated, leading to redundant storage and potential inconsistency.)</a:t>
            </a:r>
          </a:p>
          <a:p>
            <a:pPr lvl="1" eaLnBrk="1" fontAlgn="auto" hangingPunct="1">
              <a:spcAft>
                <a:spcPts val="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</a:rPr>
              <a:t>If data records are very large,  # of pages containing data records is high.  Implies size of auxiliary information in the index is also large, typically. </a:t>
            </a: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6019800" y="2019300"/>
            <a:ext cx="2819400" cy="3048000"/>
          </a:xfrm>
          <a:prstGeom prst="triangle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8575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934200" y="33147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7239000" y="37719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705600" y="37719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467600" y="42291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70104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74676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924800" y="4686300"/>
            <a:ext cx="38100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</a:p>
        </p:txBody>
      </p:sp>
      <p:cxnSp>
        <p:nvCxnSpPr>
          <p:cNvPr id="11279" name="Straight Connector 138"/>
          <p:cNvCxnSpPr>
            <a:cxnSpLocks noChangeShapeType="1"/>
            <a:endCxn id="131" idx="0"/>
          </p:cNvCxnSpPr>
          <p:nvPr/>
        </p:nvCxnSpPr>
        <p:spPr bwMode="auto">
          <a:xfrm rot="5400000">
            <a:off x="7101682" y="3177381"/>
            <a:ext cx="1524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Straight Connector 140"/>
          <p:cNvCxnSpPr>
            <a:cxnSpLocks noChangeShapeType="1"/>
            <a:endCxn id="133" idx="0"/>
          </p:cNvCxnSpPr>
          <p:nvPr/>
        </p:nvCxnSpPr>
        <p:spPr bwMode="auto">
          <a:xfrm rot="5400000">
            <a:off x="6877050" y="3638550"/>
            <a:ext cx="1524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Straight Connector 142"/>
          <p:cNvCxnSpPr>
            <a:cxnSpLocks noChangeShapeType="1"/>
            <a:endCxn id="132" idx="0"/>
          </p:cNvCxnSpPr>
          <p:nvPr/>
        </p:nvCxnSpPr>
        <p:spPr bwMode="auto">
          <a:xfrm rot="16200000" flipH="1">
            <a:off x="7215982" y="3642518"/>
            <a:ext cx="15240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2" name="Straight Connector 146"/>
          <p:cNvCxnSpPr>
            <a:cxnSpLocks noChangeShapeType="1"/>
            <a:endCxn id="134" idx="0"/>
          </p:cNvCxnSpPr>
          <p:nvPr/>
        </p:nvCxnSpPr>
        <p:spPr bwMode="auto">
          <a:xfrm rot="16200000" flipH="1">
            <a:off x="7513638" y="4084638"/>
            <a:ext cx="163512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Straight Connector 149"/>
          <p:cNvCxnSpPr>
            <a:cxnSpLocks noChangeShapeType="1"/>
            <a:endCxn id="135" idx="0"/>
          </p:cNvCxnSpPr>
          <p:nvPr/>
        </p:nvCxnSpPr>
        <p:spPr bwMode="auto">
          <a:xfrm rot="10800000" flipV="1">
            <a:off x="7197725" y="4530725"/>
            <a:ext cx="334963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Straight Connector 151"/>
          <p:cNvCxnSpPr>
            <a:cxnSpLocks noChangeShapeType="1"/>
            <a:stCxn id="134" idx="2"/>
            <a:endCxn id="136" idx="0"/>
          </p:cNvCxnSpPr>
          <p:nvPr/>
        </p:nvCxnSpPr>
        <p:spPr bwMode="auto">
          <a:xfrm rot="5400000">
            <a:off x="7581900" y="46101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5" name="Straight Connector 153"/>
          <p:cNvCxnSpPr>
            <a:cxnSpLocks noChangeShapeType="1"/>
            <a:endCxn id="137" idx="0"/>
          </p:cNvCxnSpPr>
          <p:nvPr/>
        </p:nvCxnSpPr>
        <p:spPr bwMode="auto">
          <a:xfrm>
            <a:off x="7745413" y="4522788"/>
            <a:ext cx="369887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6" name="Straight Connector 156"/>
          <p:cNvCxnSpPr>
            <a:cxnSpLocks noChangeShapeType="1"/>
          </p:cNvCxnSpPr>
          <p:nvPr/>
        </p:nvCxnSpPr>
        <p:spPr bwMode="auto">
          <a:xfrm rot="16200000" flipH="1">
            <a:off x="6997700" y="4086225"/>
            <a:ext cx="163513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Straight Connector 159"/>
          <p:cNvCxnSpPr>
            <a:cxnSpLocks noChangeShapeType="1"/>
          </p:cNvCxnSpPr>
          <p:nvPr/>
        </p:nvCxnSpPr>
        <p:spPr bwMode="auto">
          <a:xfrm rot="5400000">
            <a:off x="6639719" y="4120356"/>
            <a:ext cx="185738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8" name="TextBox 160"/>
          <p:cNvSpPr txBox="1">
            <a:spLocks noChangeArrowheads="1"/>
          </p:cNvSpPr>
          <p:nvPr/>
        </p:nvSpPr>
        <p:spPr bwMode="auto">
          <a:xfrm>
            <a:off x="7532688" y="1245046"/>
            <a:ext cx="645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Key</a:t>
            </a:r>
          </a:p>
        </p:txBody>
      </p:sp>
      <p:cxnSp>
        <p:nvCxnSpPr>
          <p:cNvPr id="163" name="Straight Arrow Connector 162"/>
          <p:cNvCxnSpPr>
            <a:endCxn id="129" idx="0"/>
          </p:cNvCxnSpPr>
          <p:nvPr/>
        </p:nvCxnSpPr>
        <p:spPr bwMode="auto">
          <a:xfrm rot="5400000">
            <a:off x="7377907" y="1708943"/>
            <a:ext cx="361950" cy="258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7" name="Rounded Rectangular Callout 166"/>
          <p:cNvSpPr/>
          <p:nvPr/>
        </p:nvSpPr>
        <p:spPr bwMode="auto">
          <a:xfrm>
            <a:off x="7772400" y="3314700"/>
            <a:ext cx="1143000" cy="533400"/>
          </a:xfrm>
          <a:prstGeom prst="wedgeRoundRectCallout">
            <a:avLst>
              <a:gd name="adj1" fmla="val -61374"/>
              <a:gd name="adj2" fmla="val 10628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Auxiliary</a:t>
            </a:r>
          </a:p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information</a:t>
            </a:r>
          </a:p>
        </p:txBody>
      </p:sp>
      <p:sp>
        <p:nvSpPr>
          <p:cNvPr id="29" name="Rounded Rectangular Callout 166">
            <a:extLst>
              <a:ext uri="{FF2B5EF4-FFF2-40B4-BE49-F238E27FC236}">
                <a16:creationId xmlns:a16="http://schemas.microsoft.com/office/drawing/2014/main" id="{EE82E0CD-03F8-4173-98ED-47C665A86A4F}"/>
              </a:ext>
            </a:extLst>
          </p:cNvPr>
          <p:cNvSpPr/>
          <p:nvPr/>
        </p:nvSpPr>
        <p:spPr bwMode="auto">
          <a:xfrm>
            <a:off x="7051382" y="5284786"/>
            <a:ext cx="1397877" cy="963613"/>
          </a:xfrm>
          <a:prstGeom prst="wedgeRoundRectCallout">
            <a:avLst>
              <a:gd name="adj1" fmla="val 26577"/>
              <a:gd name="adj2" fmla="val -8350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 record, there is no separate data entry</a:t>
            </a:r>
          </a:p>
        </p:txBody>
      </p:sp>
    </p:spTree>
    <p:extLst>
      <p:ext uri="{BB962C8B-B14F-4D97-AF65-F5344CB8AC3E}">
        <p14:creationId xmlns:p14="http://schemas.microsoft.com/office/powerpoint/2010/main" val="20528779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ular Callout 67"/>
          <p:cNvSpPr/>
          <p:nvPr/>
        </p:nvSpPr>
        <p:spPr bwMode="auto">
          <a:xfrm>
            <a:off x="3924300" y="4632325"/>
            <a:ext cx="1295400" cy="612648"/>
          </a:xfrm>
          <a:prstGeom prst="wedgeRoundRectCallout">
            <a:avLst>
              <a:gd name="adj1" fmla="val 37980"/>
              <a:gd name="adj2" fmla="val 79606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Variable sized data entries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7575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Data Entry Format:  Pros &amp; Cons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562600" cy="3810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FF0000"/>
                </a:solidFill>
                <a:ea typeface="+mn-ea"/>
              </a:rPr>
              <a:t>Alternatives 2:  </a:t>
            </a:r>
            <a:r>
              <a:rPr lang="en-US" sz="2600" dirty="0">
                <a:ea typeface="+mn-ea"/>
              </a:rPr>
              <a:t>Data entries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&lt;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rid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&gt;</a:t>
            </a:r>
            <a:r>
              <a:rPr lang="en-US" sz="2600" dirty="0">
                <a:ea typeface="+mn-ea"/>
              </a:rPr>
              <a:t>, typically much smaller than data records.  So, better than Alternative 1 with large data records, especially if search keys are small.  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(Portion of index structure used to direct search, which depends on size of data entries, is much smaller than with Alternative 1.)</a:t>
            </a: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5975350" y="4597400"/>
            <a:ext cx="1585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5975350" y="4597400"/>
            <a:ext cx="1585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3" name="Freeform 8"/>
          <p:cNvSpPr>
            <a:spLocks/>
          </p:cNvSpPr>
          <p:nvPr/>
        </p:nvSpPr>
        <p:spPr bwMode="auto">
          <a:xfrm>
            <a:off x="5638800" y="4454525"/>
            <a:ext cx="331788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4" name="Freeform 9"/>
          <p:cNvSpPr>
            <a:spLocks/>
          </p:cNvSpPr>
          <p:nvPr/>
        </p:nvSpPr>
        <p:spPr bwMode="auto">
          <a:xfrm>
            <a:off x="6078538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5" name="Freeform 10"/>
          <p:cNvSpPr>
            <a:spLocks/>
          </p:cNvSpPr>
          <p:nvPr/>
        </p:nvSpPr>
        <p:spPr bwMode="auto">
          <a:xfrm>
            <a:off x="6518275" y="4454525"/>
            <a:ext cx="331788" cy="309563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6" name="Freeform 11"/>
          <p:cNvSpPr>
            <a:spLocks/>
          </p:cNvSpPr>
          <p:nvPr/>
        </p:nvSpPr>
        <p:spPr bwMode="auto">
          <a:xfrm>
            <a:off x="6959600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7" name="Freeform 12"/>
          <p:cNvSpPr>
            <a:spLocks/>
          </p:cNvSpPr>
          <p:nvPr/>
        </p:nvSpPr>
        <p:spPr bwMode="auto">
          <a:xfrm>
            <a:off x="7399338" y="4454525"/>
            <a:ext cx="330200" cy="30956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8" name="Freeform 13"/>
          <p:cNvSpPr>
            <a:spLocks/>
          </p:cNvSpPr>
          <p:nvPr/>
        </p:nvSpPr>
        <p:spPr bwMode="auto">
          <a:xfrm>
            <a:off x="7837488" y="4454525"/>
            <a:ext cx="331787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9" name="Freeform 14"/>
          <p:cNvSpPr>
            <a:spLocks/>
          </p:cNvSpPr>
          <p:nvPr/>
        </p:nvSpPr>
        <p:spPr bwMode="auto">
          <a:xfrm>
            <a:off x="8278813" y="4454525"/>
            <a:ext cx="331787" cy="30956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272213" y="2517775"/>
            <a:ext cx="1443037" cy="919163"/>
            <a:chOff x="6424281" y="2212787"/>
            <a:chExt cx="1443268" cy="919550"/>
          </a:xfrm>
        </p:grpSpPr>
        <p:sp>
          <p:nvSpPr>
            <p:cNvPr id="13382" name="Freeform 15"/>
            <p:cNvSpPr>
              <a:spLocks/>
            </p:cNvSpPr>
            <p:nvPr/>
          </p:nvSpPr>
          <p:spPr bwMode="auto">
            <a:xfrm>
              <a:off x="6424281" y="3130841"/>
              <a:ext cx="1435338" cy="1496"/>
            </a:xfrm>
            <a:custGeom>
              <a:avLst/>
              <a:gdLst>
                <a:gd name="T0" fmla="*/ 0 w 1086"/>
                <a:gd name="T1" fmla="*/ 0 h 1"/>
                <a:gd name="T2" fmla="*/ 2147483647 w 1086"/>
                <a:gd name="T3" fmla="*/ 0 h 1"/>
                <a:gd name="T4" fmla="*/ 0 w 1086"/>
                <a:gd name="T5" fmla="*/ 0 h 1"/>
                <a:gd name="T6" fmla="*/ 0 60000 65536"/>
                <a:gd name="T7" fmla="*/ 0 60000 65536"/>
                <a:gd name="T8" fmla="*/ 0 60000 65536"/>
                <a:gd name="T9" fmla="*/ 0 w 1086"/>
                <a:gd name="T10" fmla="*/ 0 h 1"/>
                <a:gd name="T11" fmla="*/ 1086 w 108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6" h="1">
                  <a:moveTo>
                    <a:pt x="0" y="0"/>
                  </a:moveTo>
                  <a:lnTo>
                    <a:pt x="108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83" name="Freeform 16"/>
            <p:cNvSpPr>
              <a:spLocks/>
            </p:cNvSpPr>
            <p:nvPr/>
          </p:nvSpPr>
          <p:spPr bwMode="auto">
            <a:xfrm>
              <a:off x="6424281" y="2212787"/>
              <a:ext cx="757320" cy="919550"/>
            </a:xfrm>
            <a:custGeom>
              <a:avLst/>
              <a:gdLst>
                <a:gd name="T0" fmla="*/ 0 w 573"/>
                <a:gd name="T1" fmla="*/ 2147483647 h 615"/>
                <a:gd name="T2" fmla="*/ 2147483647 w 573"/>
                <a:gd name="T3" fmla="*/ 0 h 615"/>
                <a:gd name="T4" fmla="*/ 0 w 573"/>
                <a:gd name="T5" fmla="*/ 2147483647 h 615"/>
                <a:gd name="T6" fmla="*/ 0 60000 65536"/>
                <a:gd name="T7" fmla="*/ 0 60000 65536"/>
                <a:gd name="T8" fmla="*/ 0 60000 65536"/>
                <a:gd name="T9" fmla="*/ 0 w 573"/>
                <a:gd name="T10" fmla="*/ 0 h 615"/>
                <a:gd name="T11" fmla="*/ 573 w 573"/>
                <a:gd name="T12" fmla="*/ 615 h 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3" h="615">
                  <a:moveTo>
                    <a:pt x="0" y="614"/>
                  </a:moveTo>
                  <a:lnTo>
                    <a:pt x="572" y="0"/>
                  </a:lnTo>
                  <a:lnTo>
                    <a:pt x="0" y="6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84" name="Freeform 17"/>
            <p:cNvSpPr>
              <a:spLocks/>
            </p:cNvSpPr>
            <p:nvPr/>
          </p:nvSpPr>
          <p:spPr bwMode="auto">
            <a:xfrm>
              <a:off x="7180279" y="2212787"/>
              <a:ext cx="687270" cy="919550"/>
            </a:xfrm>
            <a:custGeom>
              <a:avLst/>
              <a:gdLst>
                <a:gd name="T0" fmla="*/ 0 w 520"/>
                <a:gd name="T1" fmla="*/ 0 h 615"/>
                <a:gd name="T2" fmla="*/ 2147483647 w 520"/>
                <a:gd name="T3" fmla="*/ 2147483647 h 615"/>
                <a:gd name="T4" fmla="*/ 0 w 520"/>
                <a:gd name="T5" fmla="*/ 0 h 615"/>
                <a:gd name="T6" fmla="*/ 0 60000 65536"/>
                <a:gd name="T7" fmla="*/ 0 60000 65536"/>
                <a:gd name="T8" fmla="*/ 0 60000 65536"/>
                <a:gd name="T9" fmla="*/ 0 w 520"/>
                <a:gd name="T10" fmla="*/ 0 h 615"/>
                <a:gd name="T11" fmla="*/ 520 w 520"/>
                <a:gd name="T12" fmla="*/ 615 h 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5">
                  <a:moveTo>
                    <a:pt x="0" y="0"/>
                  </a:moveTo>
                  <a:lnTo>
                    <a:pt x="519" y="61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31" name="Freeform 18"/>
          <p:cNvSpPr>
            <a:spLocks/>
          </p:cNvSpPr>
          <p:nvPr/>
        </p:nvSpPr>
        <p:spPr bwMode="auto">
          <a:xfrm>
            <a:off x="6750050" y="2436813"/>
            <a:ext cx="279400" cy="82550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2" name="Freeform 19"/>
          <p:cNvSpPr>
            <a:spLocks/>
          </p:cNvSpPr>
          <p:nvPr/>
        </p:nvSpPr>
        <p:spPr bwMode="auto">
          <a:xfrm>
            <a:off x="6946900" y="2473325"/>
            <a:ext cx="82550" cy="46038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3" name="Freeform 20"/>
          <p:cNvSpPr>
            <a:spLocks/>
          </p:cNvSpPr>
          <p:nvPr/>
        </p:nvSpPr>
        <p:spPr bwMode="auto">
          <a:xfrm>
            <a:off x="5924550" y="3679825"/>
            <a:ext cx="388938" cy="30480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4" name="Freeform 21"/>
          <p:cNvSpPr>
            <a:spLocks/>
          </p:cNvSpPr>
          <p:nvPr/>
        </p:nvSpPr>
        <p:spPr bwMode="auto">
          <a:xfrm>
            <a:off x="6313488" y="3790950"/>
            <a:ext cx="61912" cy="36513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" name="Freeform 22"/>
          <p:cNvSpPr>
            <a:spLocks/>
          </p:cNvSpPr>
          <p:nvPr/>
        </p:nvSpPr>
        <p:spPr bwMode="auto">
          <a:xfrm>
            <a:off x="6313488" y="3810000"/>
            <a:ext cx="233362" cy="1588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6" name="Freeform 23"/>
          <p:cNvSpPr>
            <a:spLocks/>
          </p:cNvSpPr>
          <p:nvPr/>
        </p:nvSpPr>
        <p:spPr bwMode="auto">
          <a:xfrm>
            <a:off x="6483350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7" name="Freeform 24"/>
          <p:cNvSpPr>
            <a:spLocks/>
          </p:cNvSpPr>
          <p:nvPr/>
        </p:nvSpPr>
        <p:spPr bwMode="auto">
          <a:xfrm>
            <a:off x="6545263" y="3679825"/>
            <a:ext cx="390525" cy="30480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8" name="Freeform 25"/>
          <p:cNvSpPr>
            <a:spLocks/>
          </p:cNvSpPr>
          <p:nvPr/>
        </p:nvSpPr>
        <p:spPr bwMode="auto">
          <a:xfrm>
            <a:off x="6934200" y="3790950"/>
            <a:ext cx="63500" cy="36513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9" name="Freeform 26"/>
          <p:cNvSpPr>
            <a:spLocks/>
          </p:cNvSpPr>
          <p:nvPr/>
        </p:nvSpPr>
        <p:spPr bwMode="auto">
          <a:xfrm>
            <a:off x="6934200" y="3810000"/>
            <a:ext cx="193675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0" name="Freeform 27"/>
          <p:cNvSpPr>
            <a:spLocks/>
          </p:cNvSpPr>
          <p:nvPr/>
        </p:nvSpPr>
        <p:spPr bwMode="auto">
          <a:xfrm>
            <a:off x="7064375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1" name="Freeform 28"/>
          <p:cNvSpPr>
            <a:spLocks/>
          </p:cNvSpPr>
          <p:nvPr/>
        </p:nvSpPr>
        <p:spPr bwMode="auto">
          <a:xfrm>
            <a:off x="6196013" y="3417888"/>
            <a:ext cx="157162" cy="263525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2" name="Freeform 29"/>
          <p:cNvSpPr>
            <a:spLocks/>
          </p:cNvSpPr>
          <p:nvPr/>
        </p:nvSpPr>
        <p:spPr bwMode="auto">
          <a:xfrm>
            <a:off x="6196013" y="3609975"/>
            <a:ext cx="49212" cy="71438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3" name="Freeform 30"/>
          <p:cNvSpPr>
            <a:spLocks/>
          </p:cNvSpPr>
          <p:nvPr/>
        </p:nvSpPr>
        <p:spPr bwMode="auto">
          <a:xfrm>
            <a:off x="6738938" y="3417888"/>
            <a:ext cx="1587" cy="263525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4" name="Freeform 31"/>
          <p:cNvSpPr>
            <a:spLocks/>
          </p:cNvSpPr>
          <p:nvPr/>
        </p:nvSpPr>
        <p:spPr bwMode="auto">
          <a:xfrm>
            <a:off x="6724650" y="3608388"/>
            <a:ext cx="31750" cy="73025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5" name="Freeform 32"/>
          <p:cNvSpPr>
            <a:spLocks/>
          </p:cNvSpPr>
          <p:nvPr/>
        </p:nvSpPr>
        <p:spPr bwMode="auto">
          <a:xfrm>
            <a:off x="7593013" y="3679825"/>
            <a:ext cx="388937" cy="30480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6" name="Freeform 33"/>
          <p:cNvSpPr>
            <a:spLocks/>
          </p:cNvSpPr>
          <p:nvPr/>
        </p:nvSpPr>
        <p:spPr bwMode="auto">
          <a:xfrm>
            <a:off x="7400925" y="3790950"/>
            <a:ext cx="61913" cy="36513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7" name="Freeform 34"/>
          <p:cNvSpPr>
            <a:spLocks/>
          </p:cNvSpPr>
          <p:nvPr/>
        </p:nvSpPr>
        <p:spPr bwMode="auto">
          <a:xfrm>
            <a:off x="7400925" y="3810000"/>
            <a:ext cx="193675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8" name="Freeform 35"/>
          <p:cNvSpPr>
            <a:spLocks/>
          </p:cNvSpPr>
          <p:nvPr/>
        </p:nvSpPr>
        <p:spPr bwMode="auto">
          <a:xfrm>
            <a:off x="7531100" y="3790950"/>
            <a:ext cx="63500" cy="36513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9" name="Freeform 36"/>
          <p:cNvSpPr>
            <a:spLocks/>
          </p:cNvSpPr>
          <p:nvPr/>
        </p:nvSpPr>
        <p:spPr bwMode="auto">
          <a:xfrm>
            <a:off x="7631113" y="3417888"/>
            <a:ext cx="158750" cy="263525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0" name="Freeform 37"/>
          <p:cNvSpPr>
            <a:spLocks/>
          </p:cNvSpPr>
          <p:nvPr/>
        </p:nvSpPr>
        <p:spPr bwMode="auto">
          <a:xfrm>
            <a:off x="7740650" y="3609975"/>
            <a:ext cx="49213" cy="71438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1" name="Freeform 38"/>
          <p:cNvSpPr>
            <a:spLocks/>
          </p:cNvSpPr>
          <p:nvPr/>
        </p:nvSpPr>
        <p:spPr bwMode="auto">
          <a:xfrm>
            <a:off x="5651500" y="3983038"/>
            <a:ext cx="312738" cy="479425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2" name="Freeform 39"/>
          <p:cNvSpPr>
            <a:spLocks/>
          </p:cNvSpPr>
          <p:nvPr/>
        </p:nvSpPr>
        <p:spPr bwMode="auto">
          <a:xfrm>
            <a:off x="5651500" y="4395788"/>
            <a:ext cx="50800" cy="66675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3" name="Freeform 40"/>
          <p:cNvSpPr>
            <a:spLocks/>
          </p:cNvSpPr>
          <p:nvPr/>
        </p:nvSpPr>
        <p:spPr bwMode="auto">
          <a:xfrm>
            <a:off x="5768975" y="3983038"/>
            <a:ext cx="234950" cy="479425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4" name="Freeform 41"/>
          <p:cNvSpPr>
            <a:spLocks/>
          </p:cNvSpPr>
          <p:nvPr/>
        </p:nvSpPr>
        <p:spPr bwMode="auto">
          <a:xfrm>
            <a:off x="5768975" y="4392613"/>
            <a:ext cx="44450" cy="69850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5" name="Freeform 42"/>
          <p:cNvSpPr>
            <a:spLocks/>
          </p:cNvSpPr>
          <p:nvPr/>
        </p:nvSpPr>
        <p:spPr bwMode="auto">
          <a:xfrm>
            <a:off x="5884863" y="3983038"/>
            <a:ext cx="157162" cy="479425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6" name="Freeform 43"/>
          <p:cNvSpPr>
            <a:spLocks/>
          </p:cNvSpPr>
          <p:nvPr/>
        </p:nvSpPr>
        <p:spPr bwMode="auto">
          <a:xfrm>
            <a:off x="5884863" y="4391025"/>
            <a:ext cx="38100" cy="71438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7" name="Freeform 44"/>
          <p:cNvSpPr>
            <a:spLocks/>
          </p:cNvSpPr>
          <p:nvPr/>
        </p:nvSpPr>
        <p:spPr bwMode="auto">
          <a:xfrm>
            <a:off x="6080125" y="3983038"/>
            <a:ext cx="39688" cy="479425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8" name="Freeform 45"/>
          <p:cNvSpPr>
            <a:spLocks/>
          </p:cNvSpPr>
          <p:nvPr/>
        </p:nvSpPr>
        <p:spPr bwMode="auto">
          <a:xfrm>
            <a:off x="6097588" y="4391025"/>
            <a:ext cx="31750" cy="71438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59" name="Freeform 46"/>
          <p:cNvSpPr>
            <a:spLocks/>
          </p:cNvSpPr>
          <p:nvPr/>
        </p:nvSpPr>
        <p:spPr bwMode="auto">
          <a:xfrm>
            <a:off x="6584950" y="3983038"/>
            <a:ext cx="1588" cy="479425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0" name="Freeform 47"/>
          <p:cNvSpPr>
            <a:spLocks/>
          </p:cNvSpPr>
          <p:nvPr/>
        </p:nvSpPr>
        <p:spPr bwMode="auto">
          <a:xfrm>
            <a:off x="6569075" y="4392613"/>
            <a:ext cx="31750" cy="69850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1" name="Freeform 48"/>
          <p:cNvSpPr>
            <a:spLocks/>
          </p:cNvSpPr>
          <p:nvPr/>
        </p:nvSpPr>
        <p:spPr bwMode="auto">
          <a:xfrm>
            <a:off x="6621463" y="3983038"/>
            <a:ext cx="41275" cy="479425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2" name="Freeform 49"/>
          <p:cNvSpPr>
            <a:spLocks/>
          </p:cNvSpPr>
          <p:nvPr/>
        </p:nvSpPr>
        <p:spPr bwMode="auto">
          <a:xfrm>
            <a:off x="6640513" y="4391025"/>
            <a:ext cx="33337" cy="71438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3" name="Freeform 50"/>
          <p:cNvSpPr>
            <a:spLocks/>
          </p:cNvSpPr>
          <p:nvPr/>
        </p:nvSpPr>
        <p:spPr bwMode="auto">
          <a:xfrm>
            <a:off x="6661150" y="3983038"/>
            <a:ext cx="79375" cy="479425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4" name="Freeform 51"/>
          <p:cNvSpPr>
            <a:spLocks/>
          </p:cNvSpPr>
          <p:nvPr/>
        </p:nvSpPr>
        <p:spPr bwMode="auto">
          <a:xfrm>
            <a:off x="6713538" y="4389438"/>
            <a:ext cx="31750" cy="73025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5" name="Freeform 52"/>
          <p:cNvSpPr>
            <a:spLocks/>
          </p:cNvSpPr>
          <p:nvPr/>
        </p:nvSpPr>
        <p:spPr bwMode="auto">
          <a:xfrm>
            <a:off x="6700838" y="3983038"/>
            <a:ext cx="117475" cy="479425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6" name="Freeform 53"/>
          <p:cNvSpPr>
            <a:spLocks/>
          </p:cNvSpPr>
          <p:nvPr/>
        </p:nvSpPr>
        <p:spPr bwMode="auto">
          <a:xfrm>
            <a:off x="6784975" y="4389438"/>
            <a:ext cx="33338" cy="73025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7" name="Freeform 54"/>
          <p:cNvSpPr>
            <a:spLocks/>
          </p:cNvSpPr>
          <p:nvPr/>
        </p:nvSpPr>
        <p:spPr bwMode="auto">
          <a:xfrm>
            <a:off x="7631113" y="3983038"/>
            <a:ext cx="390525" cy="479425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8" name="Freeform 55"/>
          <p:cNvSpPr>
            <a:spLocks/>
          </p:cNvSpPr>
          <p:nvPr/>
        </p:nvSpPr>
        <p:spPr bwMode="auto">
          <a:xfrm>
            <a:off x="7966075" y="4398963"/>
            <a:ext cx="55563" cy="63500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69" name="Freeform 56"/>
          <p:cNvSpPr>
            <a:spLocks/>
          </p:cNvSpPr>
          <p:nvPr/>
        </p:nvSpPr>
        <p:spPr bwMode="auto">
          <a:xfrm>
            <a:off x="7710488" y="3983038"/>
            <a:ext cx="427037" cy="479425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0" name="Freeform 57"/>
          <p:cNvSpPr>
            <a:spLocks/>
          </p:cNvSpPr>
          <p:nvPr/>
        </p:nvSpPr>
        <p:spPr bwMode="auto">
          <a:xfrm>
            <a:off x="8081963" y="4400550"/>
            <a:ext cx="55562" cy="61913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1" name="Freeform 58"/>
          <p:cNvSpPr>
            <a:spLocks/>
          </p:cNvSpPr>
          <p:nvPr/>
        </p:nvSpPr>
        <p:spPr bwMode="auto">
          <a:xfrm>
            <a:off x="7827963" y="3983038"/>
            <a:ext cx="465137" cy="479425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2" name="Freeform 59"/>
          <p:cNvSpPr>
            <a:spLocks/>
          </p:cNvSpPr>
          <p:nvPr/>
        </p:nvSpPr>
        <p:spPr bwMode="auto">
          <a:xfrm>
            <a:off x="8235950" y="4402138"/>
            <a:ext cx="57150" cy="60325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3" name="Freeform 60"/>
          <p:cNvSpPr>
            <a:spLocks/>
          </p:cNvSpPr>
          <p:nvPr/>
        </p:nvSpPr>
        <p:spPr bwMode="auto">
          <a:xfrm>
            <a:off x="7942263" y="3983038"/>
            <a:ext cx="506412" cy="479425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4" name="Freeform 61"/>
          <p:cNvSpPr>
            <a:spLocks/>
          </p:cNvSpPr>
          <p:nvPr/>
        </p:nvSpPr>
        <p:spPr bwMode="auto">
          <a:xfrm>
            <a:off x="8389938" y="4403725"/>
            <a:ext cx="58737" cy="58738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75" name="Rectangle 63"/>
          <p:cNvSpPr>
            <a:spLocks noChangeArrowheads="1"/>
          </p:cNvSpPr>
          <p:nvPr/>
        </p:nvSpPr>
        <p:spPr bwMode="auto">
          <a:xfrm>
            <a:off x="7994650" y="3584575"/>
            <a:ext cx="771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entries</a:t>
            </a:r>
          </a:p>
        </p:txBody>
      </p:sp>
      <p:sp>
        <p:nvSpPr>
          <p:cNvPr id="13376" name="Rectangle 69"/>
          <p:cNvSpPr>
            <a:spLocks noChangeArrowheads="1"/>
          </p:cNvSpPr>
          <p:nvPr/>
        </p:nvSpPr>
        <p:spPr bwMode="auto">
          <a:xfrm>
            <a:off x="7239000" y="4768850"/>
            <a:ext cx="150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Records</a:t>
            </a:r>
          </a:p>
        </p:txBody>
      </p:sp>
      <p:sp>
        <p:nvSpPr>
          <p:cNvPr id="13377" name="Rectangle 63"/>
          <p:cNvSpPr>
            <a:spLocks noChangeArrowheads="1"/>
          </p:cNvSpPr>
          <p:nvPr/>
        </p:nvSpPr>
        <p:spPr bwMode="auto">
          <a:xfrm>
            <a:off x="6248400" y="220821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Key</a:t>
            </a:r>
          </a:p>
        </p:txBody>
      </p:sp>
      <p:sp>
        <p:nvSpPr>
          <p:cNvPr id="67" name="Rectangle 5"/>
          <p:cNvSpPr txBox="1">
            <a:spLocks noChangeArrowheads="1"/>
          </p:cNvSpPr>
          <p:nvPr/>
        </p:nvSpPr>
        <p:spPr bwMode="auto">
          <a:xfrm>
            <a:off x="304800" y="53340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Alternative 3: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list-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compact than Alternative 2, but leads to variable sized data entries even if search keys are of fixed length.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7294563" y="1883696"/>
            <a:ext cx="1295400" cy="612648"/>
          </a:xfrm>
          <a:prstGeom prst="wedgeRoundRectCallout">
            <a:avLst>
              <a:gd name="adj1" fmla="val -69650"/>
              <a:gd name="adj2" fmla="val 133282"/>
              <a:gd name="adj3" fmla="val 16667"/>
            </a:avLst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Smaller than Alternative 1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E1EB28-ABC0-4786-89C3-0FCD316F0446}"/>
              </a:ext>
            </a:extLst>
          </p:cNvPr>
          <p:cNvGrpSpPr/>
          <p:nvPr/>
        </p:nvGrpSpPr>
        <p:grpSpPr>
          <a:xfrm>
            <a:off x="5316923" y="6285774"/>
            <a:ext cx="1807391" cy="516664"/>
            <a:chOff x="1439139" y="5834737"/>
            <a:chExt cx="1807391" cy="5166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8AF6327-962C-42A8-B84E-05734958588B}"/>
                </a:ext>
              </a:extLst>
            </p:cNvPr>
            <p:cNvSpPr/>
            <p:nvPr/>
          </p:nvSpPr>
          <p:spPr>
            <a:xfrm>
              <a:off x="1439139" y="5834737"/>
              <a:ext cx="996118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COP4710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38AF3A-A74F-4765-9174-AD59D48CC957}"/>
                </a:ext>
              </a:extLst>
            </p:cNvPr>
            <p:cNvSpPr/>
            <p:nvPr/>
          </p:nvSpPr>
          <p:spPr>
            <a:xfrm>
              <a:off x="243525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4C96FC5-AA3F-4CC5-85C5-7E0D92AE7B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10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902DF0-1A55-4E75-9300-E5D04711BE28}"/>
                </a:ext>
              </a:extLst>
            </p:cNvPr>
            <p:cNvSpPr/>
            <p:nvPr/>
          </p:nvSpPr>
          <p:spPr>
            <a:xfrm>
              <a:off x="2704644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730EAFA-C9F0-42C7-A674-7FDCA3791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490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6D4FC5-552D-475E-9C06-FC81785D4AB8}"/>
                </a:ext>
              </a:extLst>
            </p:cNvPr>
            <p:cNvSpPr/>
            <p:nvPr/>
          </p:nvSpPr>
          <p:spPr>
            <a:xfrm>
              <a:off x="2975587" y="5834737"/>
              <a:ext cx="270943" cy="278909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1158B1D-58AA-44CE-B92C-617894D74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433" y="5974192"/>
              <a:ext cx="7695" cy="377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09B9A37D-5035-4A07-B7ED-BF8AEFB23ED4}"/>
              </a:ext>
            </a:extLst>
          </p:cNvPr>
          <p:cNvSpPr/>
          <p:nvPr/>
        </p:nvSpPr>
        <p:spPr>
          <a:xfrm>
            <a:off x="5362972" y="4087813"/>
            <a:ext cx="3523456" cy="12263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D1C600-84B8-4A7F-9C75-4921C3642FA1}"/>
              </a:ext>
            </a:extLst>
          </p:cNvPr>
          <p:cNvSpPr txBox="1"/>
          <p:nvPr/>
        </p:nvSpPr>
        <p:spPr>
          <a:xfrm>
            <a:off x="5913835" y="4844451"/>
            <a:ext cx="95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807289-2F73-429A-9FAF-9EC719227D0B}"/>
              </a:ext>
            </a:extLst>
          </p:cNvPr>
          <p:cNvSpPr txBox="1"/>
          <p:nvPr/>
        </p:nvSpPr>
        <p:spPr>
          <a:xfrm>
            <a:off x="6429375" y="3096228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Slide 11</a:t>
            </a:r>
          </a:p>
        </p:txBody>
      </p:sp>
    </p:spTree>
    <p:extLst>
      <p:ext uri="{BB962C8B-B14F-4D97-AF65-F5344CB8AC3E}">
        <p14:creationId xmlns:p14="http://schemas.microsoft.com/office/powerpoint/2010/main" val="22567146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9168" y="268048"/>
            <a:ext cx="4313238" cy="911624"/>
          </a:xfrm>
        </p:spPr>
        <p:txBody>
          <a:bodyPr/>
          <a:lstStyle/>
          <a:p>
            <a:r>
              <a:rPr lang="en-US" altLang="en-US" dirty="0"/>
              <a:t>Hash-based Index</a:t>
            </a:r>
          </a:p>
        </p:txBody>
      </p:sp>
      <p:sp>
        <p:nvSpPr>
          <p:cNvPr id="14341" name="Freeform 7"/>
          <p:cNvSpPr>
            <a:spLocks/>
          </p:cNvSpPr>
          <p:nvPr/>
        </p:nvSpPr>
        <p:spPr bwMode="auto">
          <a:xfrm>
            <a:off x="2516237" y="3296224"/>
            <a:ext cx="419100" cy="530225"/>
          </a:xfrm>
          <a:custGeom>
            <a:avLst/>
            <a:gdLst>
              <a:gd name="T0" fmla="*/ 2147483647 w 185"/>
              <a:gd name="T1" fmla="*/ 2147483647 h 222"/>
              <a:gd name="T2" fmla="*/ 2147483647 w 185"/>
              <a:gd name="T3" fmla="*/ 2147483647 h 222"/>
              <a:gd name="T4" fmla="*/ 2147483647 w 185"/>
              <a:gd name="T5" fmla="*/ 2147483647 h 222"/>
              <a:gd name="T6" fmla="*/ 2147483647 w 185"/>
              <a:gd name="T7" fmla="*/ 2147483647 h 222"/>
              <a:gd name="T8" fmla="*/ 2147483647 w 185"/>
              <a:gd name="T9" fmla="*/ 0 h 222"/>
              <a:gd name="T10" fmla="*/ 2147483647 w 185"/>
              <a:gd name="T11" fmla="*/ 2147483647 h 222"/>
              <a:gd name="T12" fmla="*/ 2147483647 w 185"/>
              <a:gd name="T13" fmla="*/ 2147483647 h 222"/>
              <a:gd name="T14" fmla="*/ 2147483647 w 185"/>
              <a:gd name="T15" fmla="*/ 2147483647 h 222"/>
              <a:gd name="T16" fmla="*/ 0 w 185"/>
              <a:gd name="T17" fmla="*/ 2147483647 h 222"/>
              <a:gd name="T18" fmla="*/ 2147483647 w 185"/>
              <a:gd name="T19" fmla="*/ 2147483647 h 222"/>
              <a:gd name="T20" fmla="*/ 2147483647 w 185"/>
              <a:gd name="T21" fmla="*/ 2147483647 h 222"/>
              <a:gd name="T22" fmla="*/ 2147483647 w 185"/>
              <a:gd name="T23" fmla="*/ 2147483647 h 222"/>
              <a:gd name="T24" fmla="*/ 2147483647 w 185"/>
              <a:gd name="T25" fmla="*/ 2147483647 h 222"/>
              <a:gd name="T26" fmla="*/ 2147483647 w 185"/>
              <a:gd name="T27" fmla="*/ 2147483647 h 222"/>
              <a:gd name="T28" fmla="*/ 2147483647 w 185"/>
              <a:gd name="T29" fmla="*/ 2147483647 h 222"/>
              <a:gd name="T30" fmla="*/ 2147483647 w 185"/>
              <a:gd name="T31" fmla="*/ 2147483647 h 222"/>
              <a:gd name="T32" fmla="*/ 2147483647 w 185"/>
              <a:gd name="T33" fmla="*/ 2147483647 h 2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"/>
              <a:gd name="T52" fmla="*/ 0 h 222"/>
              <a:gd name="T53" fmla="*/ 185 w 185"/>
              <a:gd name="T54" fmla="*/ 222 h 2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" h="222">
                <a:moveTo>
                  <a:pt x="184" y="110"/>
                </a:moveTo>
                <a:lnTo>
                  <a:pt x="176" y="67"/>
                </a:lnTo>
                <a:lnTo>
                  <a:pt x="156" y="32"/>
                </a:lnTo>
                <a:lnTo>
                  <a:pt x="127" y="8"/>
                </a:lnTo>
                <a:lnTo>
                  <a:pt x="92" y="0"/>
                </a:lnTo>
                <a:lnTo>
                  <a:pt x="56" y="8"/>
                </a:lnTo>
                <a:lnTo>
                  <a:pt x="27" y="32"/>
                </a:lnTo>
                <a:lnTo>
                  <a:pt x="7" y="67"/>
                </a:lnTo>
                <a:lnTo>
                  <a:pt x="0" y="110"/>
                </a:lnTo>
                <a:lnTo>
                  <a:pt x="7" y="153"/>
                </a:lnTo>
                <a:lnTo>
                  <a:pt x="27" y="188"/>
                </a:lnTo>
                <a:lnTo>
                  <a:pt x="56" y="212"/>
                </a:lnTo>
                <a:lnTo>
                  <a:pt x="92" y="221"/>
                </a:lnTo>
                <a:lnTo>
                  <a:pt x="127" y="212"/>
                </a:lnTo>
                <a:lnTo>
                  <a:pt x="156" y="188"/>
                </a:lnTo>
                <a:lnTo>
                  <a:pt x="176" y="153"/>
                </a:lnTo>
                <a:lnTo>
                  <a:pt x="184" y="110"/>
                </a:ln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</a:t>
            </a:r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4083099" y="1978599"/>
            <a:ext cx="1119188" cy="3551237"/>
          </a:xfrm>
          <a:custGeom>
            <a:avLst/>
            <a:gdLst>
              <a:gd name="T0" fmla="*/ 0 w 494"/>
              <a:gd name="T1" fmla="*/ 2147483646 h 1485"/>
              <a:gd name="T2" fmla="*/ 0 w 494"/>
              <a:gd name="T3" fmla="*/ 0 h 1485"/>
              <a:gd name="T4" fmla="*/ 2147483646 w 494"/>
              <a:gd name="T5" fmla="*/ 0 h 1485"/>
              <a:gd name="T6" fmla="*/ 2147483646 w 494"/>
              <a:gd name="T7" fmla="*/ 2147483646 h 1485"/>
              <a:gd name="T8" fmla="*/ 0 w 494"/>
              <a:gd name="T9" fmla="*/ 2147483646 h 1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1485"/>
              <a:gd name="T17" fmla="*/ 494 w 494"/>
              <a:gd name="T18" fmla="*/ 1485 h 1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1485">
                <a:moveTo>
                  <a:pt x="0" y="1484"/>
                </a:moveTo>
                <a:lnTo>
                  <a:pt x="0" y="0"/>
                </a:lnTo>
                <a:lnTo>
                  <a:pt x="493" y="0"/>
                </a:lnTo>
                <a:lnTo>
                  <a:pt x="493" y="1484"/>
                </a:lnTo>
                <a:lnTo>
                  <a:pt x="0" y="148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6618337" y="3259711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5" name="Freeform 12"/>
          <p:cNvSpPr>
            <a:spLocks/>
          </p:cNvSpPr>
          <p:nvPr/>
        </p:nvSpPr>
        <p:spPr bwMode="auto">
          <a:xfrm>
            <a:off x="6540549" y="2183386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6834237" y="21833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>
            <a:off x="7127924" y="2183386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8" name="Freeform 15"/>
          <p:cNvSpPr>
            <a:spLocks/>
          </p:cNvSpPr>
          <p:nvPr/>
        </p:nvSpPr>
        <p:spPr bwMode="auto">
          <a:xfrm>
            <a:off x="6873924" y="3251774"/>
            <a:ext cx="71438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8"/>
                </a:moveTo>
                <a:lnTo>
                  <a:pt x="15" y="0"/>
                </a:lnTo>
                <a:lnTo>
                  <a:pt x="0" y="8"/>
                </a:lnTo>
                <a:lnTo>
                  <a:pt x="15" y="16"/>
                </a:lnTo>
                <a:lnTo>
                  <a:pt x="30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9" name="Freeform 16"/>
          <p:cNvSpPr>
            <a:spLocks/>
          </p:cNvSpPr>
          <p:nvPr/>
        </p:nvSpPr>
        <p:spPr bwMode="auto">
          <a:xfrm>
            <a:off x="7126337" y="3250186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9"/>
                </a:moveTo>
                <a:lnTo>
                  <a:pt x="16" y="0"/>
                </a:lnTo>
                <a:lnTo>
                  <a:pt x="0" y="9"/>
                </a:lnTo>
                <a:lnTo>
                  <a:pt x="16" y="16"/>
                </a:lnTo>
                <a:lnTo>
                  <a:pt x="31" y="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2" name="Freeform 19"/>
          <p:cNvSpPr>
            <a:spLocks/>
          </p:cNvSpPr>
          <p:nvPr/>
        </p:nvSpPr>
        <p:spPr bwMode="auto">
          <a:xfrm>
            <a:off x="6913612" y="5232974"/>
            <a:ext cx="71437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1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3" name="Freeform 20"/>
          <p:cNvSpPr>
            <a:spLocks/>
          </p:cNvSpPr>
          <p:nvPr/>
        </p:nvSpPr>
        <p:spPr bwMode="auto">
          <a:xfrm>
            <a:off x="6635799" y="5231386"/>
            <a:ext cx="73025" cy="41275"/>
          </a:xfrm>
          <a:custGeom>
            <a:avLst/>
            <a:gdLst>
              <a:gd name="T0" fmla="*/ 2147483646 w 32"/>
              <a:gd name="T1" fmla="*/ 2147483646 h 17"/>
              <a:gd name="T2" fmla="*/ 2147483646 w 32"/>
              <a:gd name="T3" fmla="*/ 0 h 17"/>
              <a:gd name="T4" fmla="*/ 0 w 32"/>
              <a:gd name="T5" fmla="*/ 2147483646 h 17"/>
              <a:gd name="T6" fmla="*/ 2147483646 w 32"/>
              <a:gd name="T7" fmla="*/ 2147483646 h 17"/>
              <a:gd name="T8" fmla="*/ 2147483646 w 32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31" y="8"/>
                </a:moveTo>
                <a:lnTo>
                  <a:pt x="16" y="0"/>
                </a:lnTo>
                <a:lnTo>
                  <a:pt x="0" y="8"/>
                </a:lnTo>
                <a:lnTo>
                  <a:pt x="16" y="16"/>
                </a:lnTo>
                <a:lnTo>
                  <a:pt x="31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1"/>
          <p:cNvSpPr>
            <a:spLocks/>
          </p:cNvSpPr>
          <p:nvPr/>
        </p:nvSpPr>
        <p:spPr bwMode="auto">
          <a:xfrm>
            <a:off x="7186662" y="5232974"/>
            <a:ext cx="69850" cy="41275"/>
          </a:xfrm>
          <a:custGeom>
            <a:avLst/>
            <a:gdLst>
              <a:gd name="T0" fmla="*/ 2147483646 w 31"/>
              <a:gd name="T1" fmla="*/ 2147483646 h 17"/>
              <a:gd name="T2" fmla="*/ 2147483646 w 31"/>
              <a:gd name="T3" fmla="*/ 0 h 17"/>
              <a:gd name="T4" fmla="*/ 0 w 31"/>
              <a:gd name="T5" fmla="*/ 2147483646 h 17"/>
              <a:gd name="T6" fmla="*/ 2147483646 w 31"/>
              <a:gd name="T7" fmla="*/ 2147483646 h 17"/>
              <a:gd name="T8" fmla="*/ 2147483646 w 31"/>
              <a:gd name="T9" fmla="*/ 2147483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7"/>
              <a:gd name="T17" fmla="*/ 31 w 3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7">
                <a:moveTo>
                  <a:pt x="30" y="7"/>
                </a:moveTo>
                <a:lnTo>
                  <a:pt x="15" y="0"/>
                </a:lnTo>
                <a:lnTo>
                  <a:pt x="0" y="7"/>
                </a:lnTo>
                <a:lnTo>
                  <a:pt x="15" y="16"/>
                </a:lnTo>
                <a:lnTo>
                  <a:pt x="30" y="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1555799" y="3250186"/>
            <a:ext cx="49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3866296" y="5647591"/>
            <a:ext cx="166391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Hash Buckets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4487912" y="255009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4487912" y="2016699"/>
            <a:ext cx="420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4372024" y="5064699"/>
            <a:ext cx="765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N-1</a:t>
            </a:r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 flipV="1">
            <a:off x="2970262" y="2786636"/>
            <a:ext cx="1087437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 flipV="1">
            <a:off x="2938512" y="2319911"/>
            <a:ext cx="1112837" cy="1169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1555799" y="3589911"/>
            <a:ext cx="9794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4" name="Line 32"/>
          <p:cNvSpPr>
            <a:spLocks noChangeShapeType="1"/>
          </p:cNvSpPr>
          <p:nvPr/>
        </p:nvSpPr>
        <p:spPr bwMode="auto">
          <a:xfrm>
            <a:off x="2944862" y="3496249"/>
            <a:ext cx="1112837" cy="1700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>
            <a:off x="5037187" y="2213549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>
            <a:off x="5037187" y="27167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28" name="Line 36"/>
          <p:cNvSpPr>
            <a:spLocks noChangeShapeType="1"/>
          </p:cNvSpPr>
          <p:nvPr/>
        </p:nvSpPr>
        <p:spPr bwMode="auto">
          <a:xfrm>
            <a:off x="5145137" y="5231386"/>
            <a:ext cx="11969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4084687" y="2456436"/>
            <a:ext cx="112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4083099" y="2989836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2" name="Line 40"/>
          <p:cNvSpPr>
            <a:spLocks noChangeShapeType="1"/>
          </p:cNvSpPr>
          <p:nvPr/>
        </p:nvSpPr>
        <p:spPr bwMode="auto">
          <a:xfrm>
            <a:off x="4079924" y="3542286"/>
            <a:ext cx="11223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4078337" y="4955161"/>
            <a:ext cx="1120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5476028" y="3385127"/>
            <a:ext cx="3308301" cy="1701797"/>
          </a:xfrm>
          <a:prstGeom prst="wedgeRoundRectCallout">
            <a:avLst>
              <a:gd name="adj1" fmla="val -65797"/>
              <a:gd name="adj2" fmla="val -53909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entry in a hash bucket.  It may be: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record (Alternative 1), 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&lt;k, rid&gt; (Alternative 2), or </a:t>
            </a:r>
          </a:p>
          <a:p>
            <a:pPr marL="169863" marR="0" lvl="0" indent="-169863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 &lt;k,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list_rid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(Alternative 3).</a:t>
            </a:r>
          </a:p>
        </p:txBody>
      </p:sp>
      <p:cxnSp>
        <p:nvCxnSpPr>
          <p:cNvPr id="29736" name="Straight Arrow Connector 2"/>
          <p:cNvCxnSpPr>
            <a:cxnSpLocks noChangeShapeType="1"/>
          </p:cNvCxnSpPr>
          <p:nvPr/>
        </p:nvCxnSpPr>
        <p:spPr bwMode="auto">
          <a:xfrm flipV="1">
            <a:off x="5083224" y="2030986"/>
            <a:ext cx="1196975" cy="1285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43"/>
          <p:cNvCxnSpPr>
            <a:cxnSpLocks noChangeShapeType="1"/>
          </p:cNvCxnSpPr>
          <p:nvPr/>
        </p:nvCxnSpPr>
        <p:spPr bwMode="auto">
          <a:xfrm flipV="1">
            <a:off x="5110212" y="1832549"/>
            <a:ext cx="1208087" cy="2508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Arrow Connector 45"/>
          <p:cNvCxnSpPr>
            <a:cxnSpLocks noChangeShapeType="1"/>
          </p:cNvCxnSpPr>
          <p:nvPr/>
        </p:nvCxnSpPr>
        <p:spPr bwMode="auto">
          <a:xfrm>
            <a:off x="5107037" y="2300861"/>
            <a:ext cx="1089025" cy="349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Straight Arrow Connector 47"/>
          <p:cNvCxnSpPr>
            <a:cxnSpLocks noChangeShapeType="1"/>
          </p:cNvCxnSpPr>
          <p:nvPr/>
        </p:nvCxnSpPr>
        <p:spPr bwMode="auto">
          <a:xfrm>
            <a:off x="5110212" y="2383411"/>
            <a:ext cx="1085850" cy="8096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3" name="Straight Arrow Connector 55"/>
          <p:cNvCxnSpPr>
            <a:cxnSpLocks noChangeShapeType="1"/>
          </p:cNvCxnSpPr>
          <p:nvPr/>
        </p:nvCxnSpPr>
        <p:spPr bwMode="auto">
          <a:xfrm>
            <a:off x="5084812" y="5340924"/>
            <a:ext cx="989012" cy="889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4" name="Straight Arrow Connector 56"/>
          <p:cNvCxnSpPr>
            <a:cxnSpLocks noChangeShapeType="1"/>
          </p:cNvCxnSpPr>
          <p:nvPr/>
        </p:nvCxnSpPr>
        <p:spPr bwMode="auto">
          <a:xfrm>
            <a:off x="5087987" y="5425061"/>
            <a:ext cx="1085850" cy="17462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494406" y="3068391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E83B1-3CFD-42B7-BA37-155C9F7C4AE9}"/>
              </a:ext>
            </a:extLst>
          </p:cNvPr>
          <p:cNvSpPr txBox="1"/>
          <p:nvPr/>
        </p:nvSpPr>
        <p:spPr>
          <a:xfrm>
            <a:off x="7974062" y="361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301A22B-9A14-4164-A476-7FD309B869E3}"/>
              </a:ext>
            </a:extLst>
          </p:cNvPr>
          <p:cNvSpPr/>
          <p:nvPr/>
        </p:nvSpPr>
        <p:spPr>
          <a:xfrm>
            <a:off x="4777232" y="3169828"/>
            <a:ext cx="348459" cy="13506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9103-816E-491A-A9AD-AE733A7BF649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4951462" y="3169828"/>
            <a:ext cx="0" cy="135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Line 35"/>
          <p:cNvSpPr>
            <a:spLocks noChangeShapeType="1"/>
          </p:cNvSpPr>
          <p:nvPr/>
        </p:nvSpPr>
        <p:spPr bwMode="auto">
          <a:xfrm>
            <a:off x="5037187" y="3250186"/>
            <a:ext cx="11953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0067"/>
            <a:ext cx="4572000" cy="88053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Classification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4818"/>
            <a:ext cx="8382000" cy="195184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Primary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secondary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search key contains </a:t>
            </a:r>
            <a:r>
              <a:rPr lang="en-US" altLang="zh-TW" b="1" dirty="0">
                <a:ea typeface="新細明體" pitchFamily="18" charset="-120"/>
              </a:rPr>
              <a:t>primary key</a:t>
            </a:r>
            <a:r>
              <a:rPr lang="en-US" altLang="zh-TW" dirty="0">
                <a:ea typeface="新細明體" pitchFamily="18" charset="-120"/>
              </a:rPr>
              <a:t>, then called primary index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(alternative 1 is usually used to avoid one more I/O to bring in the matching data record)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1" eaLnBrk="1" hangingPunct="1">
              <a:spcAft>
                <a:spcPts val="1800"/>
              </a:spcAft>
              <a:buSzPct val="75000"/>
            </a:pPr>
            <a:r>
              <a:rPr lang="en-US" altLang="zh-TW" sz="3100" i="1" dirty="0">
                <a:solidFill>
                  <a:schemeClr val="accent2"/>
                </a:solidFill>
                <a:ea typeface="新細明體" pitchFamily="18" charset="-120"/>
              </a:rPr>
              <a:t>Unique</a:t>
            </a:r>
            <a:r>
              <a:rPr lang="en-US" altLang="zh-TW" sz="3100" dirty="0">
                <a:ea typeface="新細明體" pitchFamily="18" charset="-120"/>
              </a:rPr>
              <a:t> index:  Search key contains a </a:t>
            </a:r>
            <a:r>
              <a:rPr lang="en-US" altLang="zh-TW" sz="3100" b="1" dirty="0">
                <a:ea typeface="新細明體" pitchFamily="18" charset="-120"/>
              </a:rPr>
              <a:t>candidate key</a:t>
            </a:r>
            <a:r>
              <a:rPr lang="en-US" altLang="zh-TW" sz="3100" dirty="0">
                <a:ea typeface="新細明體" pitchFamily="18" charset="-120"/>
              </a:rPr>
              <a:t>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553200" y="152400"/>
            <a:ext cx="2362200" cy="880533"/>
          </a:xfrm>
          <a:prstGeom prst="wedgeRoundRectCallout">
            <a:avLst>
              <a:gd name="adj1" fmla="val -7722"/>
              <a:gd name="adj2" fmla="val 7673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two tuples of a relation have the same value for the primary key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12794C-5FB9-4D39-B645-17A075E9D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20006"/>
              </p:ext>
            </p:extLst>
          </p:nvPr>
        </p:nvGraphicFramePr>
        <p:xfrm>
          <a:off x="1533212" y="4432958"/>
          <a:ext cx="609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1862024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4556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239069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438350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262252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7346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EMPNo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5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9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7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9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4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10456"/>
                  </a:ext>
                </a:extLst>
              </a:tr>
            </a:tbl>
          </a:graphicData>
        </a:graphic>
      </p:graphicFrame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EE17905B-22CF-43ED-AAF8-F80FE4524E95}"/>
              </a:ext>
            </a:extLst>
          </p:cNvPr>
          <p:cNvSpPr/>
          <p:nvPr/>
        </p:nvSpPr>
        <p:spPr>
          <a:xfrm>
            <a:off x="4511292" y="5199057"/>
            <a:ext cx="1369286" cy="685544"/>
          </a:xfrm>
          <a:prstGeom prst="wedgeRoundRectCallout">
            <a:avLst>
              <a:gd name="adj1" fmla="val -11317"/>
              <a:gd name="adj2" fmla="val -116944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alibri"/>
              </a:rPr>
              <a:t>Candidate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374DA48-90BE-42FB-BB2C-44655AE33F27}"/>
              </a:ext>
            </a:extLst>
          </p:cNvPr>
          <p:cNvSpPr/>
          <p:nvPr/>
        </p:nvSpPr>
        <p:spPr>
          <a:xfrm>
            <a:off x="1467713" y="3088982"/>
            <a:ext cx="2092742" cy="1267866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 on </a:t>
            </a:r>
            <a:r>
              <a:rPr lang="en-US" sz="1700" dirty="0" err="1">
                <a:solidFill>
                  <a:schemeClr val="tx1"/>
                </a:solidFill>
              </a:rPr>
              <a:t>EMPNo</a:t>
            </a:r>
            <a:r>
              <a:rPr lang="en-US" sz="1700" dirty="0">
                <a:solidFill>
                  <a:schemeClr val="tx1"/>
                </a:solidFill>
              </a:rPr>
              <a:t> &amp; B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B2BA631-7A4B-44D8-8A2A-2F024C9FC515}"/>
              </a:ext>
            </a:extLst>
          </p:cNvPr>
          <p:cNvSpPr/>
          <p:nvPr/>
        </p:nvSpPr>
        <p:spPr>
          <a:xfrm>
            <a:off x="4550993" y="3088982"/>
            <a:ext cx="2092742" cy="1267866"/>
          </a:xfrm>
          <a:prstGeom prst="triangl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Index on </a:t>
            </a:r>
            <a:r>
              <a:rPr lang="en-US" sz="1700" dirty="0">
                <a:solidFill>
                  <a:schemeClr val="tx1"/>
                </a:solidFill>
              </a:rPr>
              <a:t>SSN &amp; E</a:t>
            </a: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5AE02D99-8543-4C5E-9A1F-D44D9DE56152}"/>
              </a:ext>
            </a:extLst>
          </p:cNvPr>
          <p:cNvSpPr/>
          <p:nvPr/>
        </p:nvSpPr>
        <p:spPr>
          <a:xfrm>
            <a:off x="1186223" y="5132436"/>
            <a:ext cx="1076012" cy="685544"/>
          </a:xfrm>
          <a:prstGeom prst="wedgeRoundRectCallout">
            <a:avLst>
              <a:gd name="adj1" fmla="val 25507"/>
              <a:gd name="adj2" fmla="val -10349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15" name="Rounded Rectangular Callout 7">
            <a:extLst>
              <a:ext uri="{FF2B5EF4-FFF2-40B4-BE49-F238E27FC236}">
                <a16:creationId xmlns:a16="http://schemas.microsoft.com/office/drawing/2014/main" id="{30645D05-DB3E-4672-A084-5E58339FE075}"/>
              </a:ext>
            </a:extLst>
          </p:cNvPr>
          <p:cNvSpPr/>
          <p:nvPr/>
        </p:nvSpPr>
        <p:spPr>
          <a:xfrm>
            <a:off x="3452125" y="3201464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6" name="Rounded Rectangular Callout 7">
            <a:extLst>
              <a:ext uri="{FF2B5EF4-FFF2-40B4-BE49-F238E27FC236}">
                <a16:creationId xmlns:a16="http://schemas.microsoft.com/office/drawing/2014/main" id="{1AB35066-4B5E-493D-A37A-0FF7824ED804}"/>
              </a:ext>
            </a:extLst>
          </p:cNvPr>
          <p:cNvSpPr/>
          <p:nvPr/>
        </p:nvSpPr>
        <p:spPr>
          <a:xfrm>
            <a:off x="6534837" y="3191026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Unique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11F33CFB-F95C-4543-AA20-B1FCF521237D}"/>
              </a:ext>
            </a:extLst>
          </p:cNvPr>
          <p:cNvSpPr/>
          <p:nvPr/>
        </p:nvSpPr>
        <p:spPr>
          <a:xfrm>
            <a:off x="1204586" y="5132436"/>
            <a:ext cx="1076012" cy="685544"/>
          </a:xfrm>
          <a:prstGeom prst="wedgeRoundRectCallout">
            <a:avLst>
              <a:gd name="adj1" fmla="val 25507"/>
              <a:gd name="adj2" fmla="val -103494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C000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 key</a:t>
            </a: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id="{DC7D158F-E432-436D-A3FF-8565B60FB378}"/>
              </a:ext>
            </a:extLst>
          </p:cNvPr>
          <p:cNvSpPr/>
          <p:nvPr/>
        </p:nvSpPr>
        <p:spPr>
          <a:xfrm>
            <a:off x="3470488" y="3201464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rimary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098CAEED-C3AF-42D8-82E4-AD5339D1859E}"/>
              </a:ext>
            </a:extLst>
          </p:cNvPr>
          <p:cNvSpPr/>
          <p:nvPr/>
        </p:nvSpPr>
        <p:spPr>
          <a:xfrm>
            <a:off x="6553200" y="3191026"/>
            <a:ext cx="1076012" cy="685544"/>
          </a:xfrm>
          <a:prstGeom prst="wedgeRoundRectCallout">
            <a:avLst>
              <a:gd name="adj1" fmla="val -83039"/>
              <a:gd name="adj2" fmla="val 63515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Calibri"/>
              </a:rPr>
              <a:t>Unique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608559596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0067"/>
            <a:ext cx="4572000" cy="880533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Classification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4818"/>
            <a:ext cx="8382000" cy="327478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Primary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secondary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search key contains </a:t>
            </a:r>
            <a:r>
              <a:rPr lang="en-US" altLang="zh-TW" b="1" dirty="0">
                <a:ea typeface="新細明體" pitchFamily="18" charset="-120"/>
              </a:rPr>
              <a:t>primary key</a:t>
            </a:r>
            <a:r>
              <a:rPr lang="en-US" altLang="zh-TW" dirty="0">
                <a:ea typeface="新細明體" pitchFamily="18" charset="-120"/>
              </a:rPr>
              <a:t>, then called primary index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(alternative 1 is usually used to avoid one more I/O to bring in the matching data record)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1" eaLnBrk="1" hangingPunct="1">
              <a:spcAft>
                <a:spcPts val="1800"/>
              </a:spcAft>
              <a:buSzPct val="75000"/>
            </a:pPr>
            <a:r>
              <a:rPr lang="en-US" altLang="zh-TW" sz="3100" i="1" dirty="0">
                <a:solidFill>
                  <a:schemeClr val="accent2"/>
                </a:solidFill>
                <a:ea typeface="新細明體" pitchFamily="18" charset="-120"/>
              </a:rPr>
              <a:t>Unique</a:t>
            </a:r>
            <a:r>
              <a:rPr lang="en-US" altLang="zh-TW" sz="3100" dirty="0">
                <a:ea typeface="新細明體" pitchFamily="18" charset="-120"/>
              </a:rPr>
              <a:t> index:  Search key contains a </a:t>
            </a:r>
            <a:r>
              <a:rPr lang="en-US" altLang="zh-TW" sz="3100" b="1" dirty="0">
                <a:ea typeface="新細明體" pitchFamily="18" charset="-120"/>
              </a:rPr>
              <a:t>candidate key</a:t>
            </a:r>
            <a:r>
              <a:rPr lang="en-US" altLang="zh-TW" sz="3100" dirty="0">
                <a:ea typeface="新細明體" pitchFamily="18" charset="-120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300"/>
              </a:spcAft>
            </a:pPr>
            <a:r>
              <a:rPr lang="en-US" altLang="zh-TW" b="1" i="1" dirty="0">
                <a:solidFill>
                  <a:srgbClr val="7030A0"/>
                </a:solidFill>
                <a:ea typeface="新細明體" pitchFamily="18" charset="-120"/>
              </a:rPr>
              <a:t>Clustered</a:t>
            </a:r>
            <a:r>
              <a:rPr lang="en-US" altLang="zh-TW" b="1" dirty="0">
                <a:solidFill>
                  <a:srgbClr val="7030A0"/>
                </a:solidFill>
                <a:ea typeface="新細明體" pitchFamily="18" charset="-120"/>
              </a:rPr>
              <a:t> vs. </a:t>
            </a:r>
            <a:r>
              <a:rPr lang="en-US" altLang="zh-TW" b="1" i="1" dirty="0" err="1">
                <a:solidFill>
                  <a:srgbClr val="7030A0"/>
                </a:solidFill>
                <a:ea typeface="新細明體" pitchFamily="18" charset="-120"/>
              </a:rPr>
              <a:t>unclustered</a:t>
            </a: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:  </a:t>
            </a:r>
            <a:r>
              <a:rPr lang="en-US" altLang="zh-TW" dirty="0">
                <a:ea typeface="新細明體" pitchFamily="18" charset="-120"/>
              </a:rPr>
              <a:t>If </a:t>
            </a:r>
            <a:r>
              <a:rPr lang="en-US" altLang="zh-TW" b="1" dirty="0">
                <a:ea typeface="新細明體" pitchFamily="18" charset="-120"/>
              </a:rPr>
              <a:t>order</a:t>
            </a:r>
            <a:r>
              <a:rPr lang="en-US" altLang="zh-TW" dirty="0">
                <a:ea typeface="新細明體" pitchFamily="18" charset="-120"/>
              </a:rPr>
              <a:t> of data records is the same as, or `close to’, order of data entries, then called clustered index.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67199"/>
            <a:ext cx="6934200" cy="23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596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2590800" y="5448299"/>
            <a:ext cx="5410200" cy="1287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590800" y="3543300"/>
            <a:ext cx="54102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Clustered Index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305800" cy="2514600"/>
          </a:xfrm>
        </p:spPr>
        <p:txBody>
          <a:bodyPr/>
          <a:lstStyle/>
          <a:p>
            <a:pPr marL="0" indent="0"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altLang="zh-TW" sz="2800" dirty="0">
                <a:ea typeface="新細明體" pitchFamily="18" charset="-120"/>
              </a:rPr>
              <a:t>Suppose that Alternative (2) is used for data entries, and that the data records are stored in a Heap file.</a:t>
            </a:r>
          </a:p>
          <a:p>
            <a:pPr marL="514350" lvl="1" indent="-282575" eaLnBrk="1" hangingPunct="1">
              <a:lnSpc>
                <a:spcPts val="27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To build clustered index, first sort the Heap file (with some free space on each page for future inserts).  </a:t>
            </a:r>
          </a:p>
          <a:p>
            <a:pPr marL="514350" lvl="1" indent="-282575" eaLnBrk="1" hangingPunct="1">
              <a:lnSpc>
                <a:spcPts val="2700"/>
              </a:lnSpc>
              <a:buSzPct val="75000"/>
            </a:pPr>
            <a:r>
              <a:rPr lang="en-US" altLang="zh-TW" sz="2400" dirty="0">
                <a:ea typeface="新細明體" pitchFamily="18" charset="-120"/>
              </a:rPr>
              <a:t>Overflow pages may be needed for inserts.  (Thus, order of data records is `close to’, but not identical to, the sort order.)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3062288" y="5905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5500688" y="59055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3062288" y="5905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5500688" y="59055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70" name="Freeform 8"/>
          <p:cNvSpPr>
            <a:spLocks/>
          </p:cNvSpPr>
          <p:nvPr/>
        </p:nvSpPr>
        <p:spPr bwMode="auto">
          <a:xfrm>
            <a:off x="2657475" y="5753100"/>
            <a:ext cx="398463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1" name="Freeform 9"/>
          <p:cNvSpPr>
            <a:spLocks/>
          </p:cNvSpPr>
          <p:nvPr/>
        </p:nvSpPr>
        <p:spPr bwMode="auto">
          <a:xfrm>
            <a:off x="3186113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2" name="Freeform 10"/>
          <p:cNvSpPr>
            <a:spLocks/>
          </p:cNvSpPr>
          <p:nvPr/>
        </p:nvSpPr>
        <p:spPr bwMode="auto">
          <a:xfrm>
            <a:off x="3713163" y="5753100"/>
            <a:ext cx="400050" cy="328613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3" name="Freeform 11"/>
          <p:cNvSpPr>
            <a:spLocks/>
          </p:cNvSpPr>
          <p:nvPr/>
        </p:nvSpPr>
        <p:spPr bwMode="auto">
          <a:xfrm>
            <a:off x="4243388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4" name="Freeform 12"/>
          <p:cNvSpPr>
            <a:spLocks/>
          </p:cNvSpPr>
          <p:nvPr/>
        </p:nvSpPr>
        <p:spPr bwMode="auto">
          <a:xfrm>
            <a:off x="4772025" y="5753100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5" name="Freeform 13"/>
          <p:cNvSpPr>
            <a:spLocks/>
          </p:cNvSpPr>
          <p:nvPr/>
        </p:nvSpPr>
        <p:spPr bwMode="auto">
          <a:xfrm>
            <a:off x="5299075" y="5753100"/>
            <a:ext cx="398463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6" name="Freeform 14"/>
          <p:cNvSpPr>
            <a:spLocks/>
          </p:cNvSpPr>
          <p:nvPr/>
        </p:nvSpPr>
        <p:spPr bwMode="auto">
          <a:xfrm>
            <a:off x="5827713" y="5753100"/>
            <a:ext cx="398462" cy="328613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Freeform 15"/>
          <p:cNvSpPr>
            <a:spLocks/>
          </p:cNvSpPr>
          <p:nvPr/>
        </p:nvSpPr>
        <p:spPr bwMode="auto">
          <a:xfrm>
            <a:off x="3417888" y="4672013"/>
            <a:ext cx="1724025" cy="1587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8" name="Freeform 16"/>
          <p:cNvSpPr>
            <a:spLocks/>
          </p:cNvSpPr>
          <p:nvPr/>
        </p:nvSpPr>
        <p:spPr bwMode="auto">
          <a:xfrm>
            <a:off x="3417888" y="3697288"/>
            <a:ext cx="909637" cy="976312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9" name="Freeform 17"/>
          <p:cNvSpPr>
            <a:spLocks/>
          </p:cNvSpPr>
          <p:nvPr/>
        </p:nvSpPr>
        <p:spPr bwMode="auto">
          <a:xfrm>
            <a:off x="4325938" y="3697288"/>
            <a:ext cx="825500" cy="976312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0" name="Freeform 18"/>
          <p:cNvSpPr>
            <a:spLocks/>
          </p:cNvSpPr>
          <p:nvPr/>
        </p:nvSpPr>
        <p:spPr bwMode="auto">
          <a:xfrm>
            <a:off x="3992563" y="3611563"/>
            <a:ext cx="334962" cy="87312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1" name="Freeform 19"/>
          <p:cNvSpPr>
            <a:spLocks/>
          </p:cNvSpPr>
          <p:nvPr/>
        </p:nvSpPr>
        <p:spPr bwMode="auto">
          <a:xfrm>
            <a:off x="4229100" y="3649663"/>
            <a:ext cx="98425" cy="49212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2" name="Freeform 20"/>
          <p:cNvSpPr>
            <a:spLocks/>
          </p:cNvSpPr>
          <p:nvPr/>
        </p:nvSpPr>
        <p:spPr bwMode="auto">
          <a:xfrm>
            <a:off x="3000375" y="4930775"/>
            <a:ext cx="468313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3" name="Freeform 21"/>
          <p:cNvSpPr>
            <a:spLocks/>
          </p:cNvSpPr>
          <p:nvPr/>
        </p:nvSpPr>
        <p:spPr bwMode="auto">
          <a:xfrm>
            <a:off x="3467100" y="5049838"/>
            <a:ext cx="74613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4" name="Freeform 22"/>
          <p:cNvSpPr>
            <a:spLocks/>
          </p:cNvSpPr>
          <p:nvPr/>
        </p:nvSpPr>
        <p:spPr bwMode="auto">
          <a:xfrm>
            <a:off x="3467100" y="5068888"/>
            <a:ext cx="280988" cy="1587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5" name="Freeform 23"/>
          <p:cNvSpPr>
            <a:spLocks/>
          </p:cNvSpPr>
          <p:nvPr/>
        </p:nvSpPr>
        <p:spPr bwMode="auto">
          <a:xfrm>
            <a:off x="3671888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6" name="Freeform 24"/>
          <p:cNvSpPr>
            <a:spLocks/>
          </p:cNvSpPr>
          <p:nvPr/>
        </p:nvSpPr>
        <p:spPr bwMode="auto">
          <a:xfrm>
            <a:off x="3746500" y="4930775"/>
            <a:ext cx="468313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7" name="Freeform 25"/>
          <p:cNvSpPr>
            <a:spLocks/>
          </p:cNvSpPr>
          <p:nvPr/>
        </p:nvSpPr>
        <p:spPr bwMode="auto">
          <a:xfrm>
            <a:off x="4213225" y="5049838"/>
            <a:ext cx="76200" cy="38100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8" name="Freeform 26"/>
          <p:cNvSpPr>
            <a:spLocks/>
          </p:cNvSpPr>
          <p:nvPr/>
        </p:nvSpPr>
        <p:spPr bwMode="auto">
          <a:xfrm>
            <a:off x="4213225" y="5068888"/>
            <a:ext cx="233363" cy="1587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9" name="Freeform 27"/>
          <p:cNvSpPr>
            <a:spLocks/>
          </p:cNvSpPr>
          <p:nvPr/>
        </p:nvSpPr>
        <p:spPr bwMode="auto">
          <a:xfrm>
            <a:off x="4370388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0" name="Freeform 28"/>
          <p:cNvSpPr>
            <a:spLocks/>
          </p:cNvSpPr>
          <p:nvPr/>
        </p:nvSpPr>
        <p:spPr bwMode="auto">
          <a:xfrm>
            <a:off x="3325813" y="4652963"/>
            <a:ext cx="188912" cy="279400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1" name="Freeform 29"/>
          <p:cNvSpPr>
            <a:spLocks/>
          </p:cNvSpPr>
          <p:nvPr/>
        </p:nvSpPr>
        <p:spPr bwMode="auto">
          <a:xfrm>
            <a:off x="3325813" y="4857750"/>
            <a:ext cx="60325" cy="74613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2" name="Freeform 30"/>
          <p:cNvSpPr>
            <a:spLocks/>
          </p:cNvSpPr>
          <p:nvPr/>
        </p:nvSpPr>
        <p:spPr bwMode="auto">
          <a:xfrm>
            <a:off x="3978275" y="4652963"/>
            <a:ext cx="1588" cy="279400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3" name="Freeform 31"/>
          <p:cNvSpPr>
            <a:spLocks/>
          </p:cNvSpPr>
          <p:nvPr/>
        </p:nvSpPr>
        <p:spPr bwMode="auto">
          <a:xfrm>
            <a:off x="3960813" y="4856163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4" name="Freeform 32"/>
          <p:cNvSpPr>
            <a:spLocks/>
          </p:cNvSpPr>
          <p:nvPr/>
        </p:nvSpPr>
        <p:spPr bwMode="auto">
          <a:xfrm>
            <a:off x="5005388" y="4930775"/>
            <a:ext cx="466725" cy="32385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5" name="Freeform 33"/>
          <p:cNvSpPr>
            <a:spLocks/>
          </p:cNvSpPr>
          <p:nvPr/>
        </p:nvSpPr>
        <p:spPr bwMode="auto">
          <a:xfrm>
            <a:off x="4773613" y="5049838"/>
            <a:ext cx="74612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6" name="Freeform 34"/>
          <p:cNvSpPr>
            <a:spLocks/>
          </p:cNvSpPr>
          <p:nvPr/>
        </p:nvSpPr>
        <p:spPr bwMode="auto">
          <a:xfrm>
            <a:off x="4773613" y="5068888"/>
            <a:ext cx="233362" cy="1587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7" name="Freeform 35"/>
          <p:cNvSpPr>
            <a:spLocks/>
          </p:cNvSpPr>
          <p:nvPr/>
        </p:nvSpPr>
        <p:spPr bwMode="auto">
          <a:xfrm>
            <a:off x="4930775" y="5049838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8" name="Freeform 36"/>
          <p:cNvSpPr>
            <a:spLocks/>
          </p:cNvSpPr>
          <p:nvPr/>
        </p:nvSpPr>
        <p:spPr bwMode="auto">
          <a:xfrm>
            <a:off x="5051425" y="4652963"/>
            <a:ext cx="188913" cy="279400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9" name="Freeform 37"/>
          <p:cNvSpPr>
            <a:spLocks/>
          </p:cNvSpPr>
          <p:nvPr/>
        </p:nvSpPr>
        <p:spPr bwMode="auto">
          <a:xfrm>
            <a:off x="5181600" y="4857750"/>
            <a:ext cx="58738" cy="74613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0" name="Freeform 38"/>
          <p:cNvSpPr>
            <a:spLocks/>
          </p:cNvSpPr>
          <p:nvPr/>
        </p:nvSpPr>
        <p:spPr bwMode="auto">
          <a:xfrm>
            <a:off x="2673350" y="5253038"/>
            <a:ext cx="374650" cy="509587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1" name="Freeform 39"/>
          <p:cNvSpPr>
            <a:spLocks/>
          </p:cNvSpPr>
          <p:nvPr/>
        </p:nvSpPr>
        <p:spPr bwMode="auto">
          <a:xfrm>
            <a:off x="2673350" y="5691188"/>
            <a:ext cx="60325" cy="71437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2" name="Freeform 40"/>
          <p:cNvSpPr>
            <a:spLocks/>
          </p:cNvSpPr>
          <p:nvPr/>
        </p:nvSpPr>
        <p:spPr bwMode="auto">
          <a:xfrm>
            <a:off x="2814638" y="5253038"/>
            <a:ext cx="280987" cy="509587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3" name="Freeform 41"/>
          <p:cNvSpPr>
            <a:spLocks/>
          </p:cNvSpPr>
          <p:nvPr/>
        </p:nvSpPr>
        <p:spPr bwMode="auto">
          <a:xfrm>
            <a:off x="2814638" y="5688013"/>
            <a:ext cx="52387" cy="74612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4" name="Freeform 42"/>
          <p:cNvSpPr>
            <a:spLocks/>
          </p:cNvSpPr>
          <p:nvPr/>
        </p:nvSpPr>
        <p:spPr bwMode="auto">
          <a:xfrm>
            <a:off x="2952750" y="5253038"/>
            <a:ext cx="188913" cy="509587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5" name="Freeform 43"/>
          <p:cNvSpPr>
            <a:spLocks/>
          </p:cNvSpPr>
          <p:nvPr/>
        </p:nvSpPr>
        <p:spPr bwMode="auto">
          <a:xfrm>
            <a:off x="2952750" y="5686425"/>
            <a:ext cx="46038" cy="76200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6" name="Freeform 44"/>
          <p:cNvSpPr>
            <a:spLocks/>
          </p:cNvSpPr>
          <p:nvPr/>
        </p:nvSpPr>
        <p:spPr bwMode="auto">
          <a:xfrm>
            <a:off x="3187700" y="5253038"/>
            <a:ext cx="47625" cy="509587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7" name="Freeform 45"/>
          <p:cNvSpPr>
            <a:spLocks/>
          </p:cNvSpPr>
          <p:nvPr/>
        </p:nvSpPr>
        <p:spPr bwMode="auto">
          <a:xfrm>
            <a:off x="3208338" y="5686425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8" name="Freeform 46"/>
          <p:cNvSpPr>
            <a:spLocks/>
          </p:cNvSpPr>
          <p:nvPr/>
        </p:nvSpPr>
        <p:spPr bwMode="auto">
          <a:xfrm>
            <a:off x="3794125" y="5253038"/>
            <a:ext cx="1588" cy="509587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9" name="Freeform 47"/>
          <p:cNvSpPr>
            <a:spLocks/>
          </p:cNvSpPr>
          <p:nvPr/>
        </p:nvSpPr>
        <p:spPr bwMode="auto">
          <a:xfrm>
            <a:off x="3775075" y="5688013"/>
            <a:ext cx="38100" cy="74612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0" name="Freeform 48"/>
          <p:cNvSpPr>
            <a:spLocks/>
          </p:cNvSpPr>
          <p:nvPr/>
        </p:nvSpPr>
        <p:spPr bwMode="auto">
          <a:xfrm>
            <a:off x="3838575" y="5253038"/>
            <a:ext cx="49213" cy="509587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1" name="Freeform 49"/>
          <p:cNvSpPr>
            <a:spLocks/>
          </p:cNvSpPr>
          <p:nvPr/>
        </p:nvSpPr>
        <p:spPr bwMode="auto">
          <a:xfrm>
            <a:off x="3860800" y="5686425"/>
            <a:ext cx="39688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2" name="Freeform 50"/>
          <p:cNvSpPr>
            <a:spLocks/>
          </p:cNvSpPr>
          <p:nvPr/>
        </p:nvSpPr>
        <p:spPr bwMode="auto">
          <a:xfrm>
            <a:off x="3886200" y="5253038"/>
            <a:ext cx="93663" cy="509587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3" name="Freeform 51"/>
          <p:cNvSpPr>
            <a:spLocks/>
          </p:cNvSpPr>
          <p:nvPr/>
        </p:nvSpPr>
        <p:spPr bwMode="auto">
          <a:xfrm>
            <a:off x="3948113" y="5684838"/>
            <a:ext cx="38100" cy="77787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4" name="Freeform 52"/>
          <p:cNvSpPr>
            <a:spLocks/>
          </p:cNvSpPr>
          <p:nvPr/>
        </p:nvSpPr>
        <p:spPr bwMode="auto">
          <a:xfrm>
            <a:off x="3932238" y="5253038"/>
            <a:ext cx="141287" cy="509587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5" name="Freeform 53"/>
          <p:cNvSpPr>
            <a:spLocks/>
          </p:cNvSpPr>
          <p:nvPr/>
        </p:nvSpPr>
        <p:spPr bwMode="auto">
          <a:xfrm>
            <a:off x="4033838" y="5684838"/>
            <a:ext cx="39687" cy="77787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6" name="Freeform 54"/>
          <p:cNvSpPr>
            <a:spLocks/>
          </p:cNvSpPr>
          <p:nvPr/>
        </p:nvSpPr>
        <p:spPr bwMode="auto">
          <a:xfrm>
            <a:off x="5051425" y="5253038"/>
            <a:ext cx="468313" cy="509587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7" name="Freeform 55"/>
          <p:cNvSpPr>
            <a:spLocks/>
          </p:cNvSpPr>
          <p:nvPr/>
        </p:nvSpPr>
        <p:spPr bwMode="auto">
          <a:xfrm>
            <a:off x="5453063" y="5694363"/>
            <a:ext cx="66675" cy="68262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8" name="Freeform 56"/>
          <p:cNvSpPr>
            <a:spLocks/>
          </p:cNvSpPr>
          <p:nvPr/>
        </p:nvSpPr>
        <p:spPr bwMode="auto">
          <a:xfrm>
            <a:off x="5145088" y="5253038"/>
            <a:ext cx="514350" cy="509587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9" name="Freeform 57"/>
          <p:cNvSpPr>
            <a:spLocks/>
          </p:cNvSpPr>
          <p:nvPr/>
        </p:nvSpPr>
        <p:spPr bwMode="auto">
          <a:xfrm>
            <a:off x="5591175" y="5695950"/>
            <a:ext cx="68263" cy="66675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0" name="Freeform 58"/>
          <p:cNvSpPr>
            <a:spLocks/>
          </p:cNvSpPr>
          <p:nvPr/>
        </p:nvSpPr>
        <p:spPr bwMode="auto">
          <a:xfrm>
            <a:off x="5286375" y="5253038"/>
            <a:ext cx="558800" cy="509587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1" name="Freeform 59"/>
          <p:cNvSpPr>
            <a:spLocks/>
          </p:cNvSpPr>
          <p:nvPr/>
        </p:nvSpPr>
        <p:spPr bwMode="auto">
          <a:xfrm>
            <a:off x="5776913" y="5697538"/>
            <a:ext cx="68262" cy="65087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2" name="Freeform 60"/>
          <p:cNvSpPr>
            <a:spLocks/>
          </p:cNvSpPr>
          <p:nvPr/>
        </p:nvSpPr>
        <p:spPr bwMode="auto">
          <a:xfrm>
            <a:off x="5424488" y="5253038"/>
            <a:ext cx="608012" cy="509587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3" name="Freeform 61"/>
          <p:cNvSpPr>
            <a:spLocks/>
          </p:cNvSpPr>
          <p:nvPr/>
        </p:nvSpPr>
        <p:spPr bwMode="auto">
          <a:xfrm>
            <a:off x="5962650" y="5699125"/>
            <a:ext cx="69850" cy="63500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4" name="Rectangle 62"/>
          <p:cNvSpPr>
            <a:spLocks noChangeArrowheads="1"/>
          </p:cNvSpPr>
          <p:nvPr/>
        </p:nvSpPr>
        <p:spPr bwMode="auto">
          <a:xfrm>
            <a:off x="5614988" y="3729038"/>
            <a:ext cx="1120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Index entries</a:t>
            </a:r>
          </a:p>
        </p:txBody>
      </p:sp>
      <p:sp>
        <p:nvSpPr>
          <p:cNvPr id="15425" name="Rectangle 63"/>
          <p:cNvSpPr>
            <a:spLocks noChangeArrowheads="1"/>
          </p:cNvSpPr>
          <p:nvPr/>
        </p:nvSpPr>
        <p:spPr bwMode="auto">
          <a:xfrm>
            <a:off x="5426075" y="4948238"/>
            <a:ext cx="1050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entries</a:t>
            </a:r>
          </a:p>
        </p:txBody>
      </p:sp>
      <p:sp>
        <p:nvSpPr>
          <p:cNvPr id="15426" name="Rectangle 64"/>
          <p:cNvSpPr>
            <a:spLocks noChangeArrowheads="1"/>
          </p:cNvSpPr>
          <p:nvPr/>
        </p:nvSpPr>
        <p:spPr bwMode="auto">
          <a:xfrm>
            <a:off x="5614988" y="3881438"/>
            <a:ext cx="1417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direct search for </a:t>
            </a:r>
          </a:p>
        </p:txBody>
      </p:sp>
      <p:sp>
        <p:nvSpPr>
          <p:cNvPr id="15427" name="Freeform 65"/>
          <p:cNvSpPr>
            <a:spLocks/>
          </p:cNvSpPr>
          <p:nvPr/>
        </p:nvSpPr>
        <p:spPr bwMode="auto">
          <a:xfrm>
            <a:off x="7134225" y="3695700"/>
            <a:ext cx="169863" cy="1481138"/>
          </a:xfrm>
          <a:custGeom>
            <a:avLst/>
            <a:gdLst>
              <a:gd name="T0" fmla="*/ 0 w 107"/>
              <a:gd name="T1" fmla="*/ 0 h 933"/>
              <a:gd name="T2" fmla="*/ 2147483647 w 107"/>
              <a:gd name="T3" fmla="*/ 0 h 933"/>
              <a:gd name="T4" fmla="*/ 2147483647 w 107"/>
              <a:gd name="T5" fmla="*/ 2147483647 h 933"/>
              <a:gd name="T6" fmla="*/ 0 w 107"/>
              <a:gd name="T7" fmla="*/ 2147483647 h 933"/>
              <a:gd name="T8" fmla="*/ 0 w 107"/>
              <a:gd name="T9" fmla="*/ 0 h 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33"/>
              <a:gd name="T17" fmla="*/ 107 w 107"/>
              <a:gd name="T18" fmla="*/ 933 h 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33">
                <a:moveTo>
                  <a:pt x="0" y="0"/>
                </a:moveTo>
                <a:lnTo>
                  <a:pt x="106" y="0"/>
                </a:lnTo>
                <a:lnTo>
                  <a:pt x="106" y="932"/>
                </a:lnTo>
                <a:lnTo>
                  <a:pt x="0" y="9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8" name="Freeform 66"/>
          <p:cNvSpPr>
            <a:spLocks/>
          </p:cNvSpPr>
          <p:nvPr/>
        </p:nvSpPr>
        <p:spPr bwMode="auto">
          <a:xfrm>
            <a:off x="7134225" y="5772150"/>
            <a:ext cx="169863" cy="557213"/>
          </a:xfrm>
          <a:custGeom>
            <a:avLst/>
            <a:gdLst>
              <a:gd name="T0" fmla="*/ 0 w 107"/>
              <a:gd name="T1" fmla="*/ 0 h 351"/>
              <a:gd name="T2" fmla="*/ 2147483647 w 107"/>
              <a:gd name="T3" fmla="*/ 0 h 351"/>
              <a:gd name="T4" fmla="*/ 2147483647 w 107"/>
              <a:gd name="T5" fmla="*/ 2147483647 h 351"/>
              <a:gd name="T6" fmla="*/ 0 w 107"/>
              <a:gd name="T7" fmla="*/ 2147483647 h 351"/>
              <a:gd name="T8" fmla="*/ 0 w 107"/>
              <a:gd name="T9" fmla="*/ 0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351"/>
              <a:gd name="T17" fmla="*/ 107 w 107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351">
                <a:moveTo>
                  <a:pt x="0" y="0"/>
                </a:moveTo>
                <a:lnTo>
                  <a:pt x="106" y="0"/>
                </a:lnTo>
                <a:lnTo>
                  <a:pt x="106" y="350"/>
                </a:lnTo>
                <a:lnTo>
                  <a:pt x="0" y="3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29" name="Rectangle 67"/>
          <p:cNvSpPr>
            <a:spLocks noChangeArrowheads="1"/>
          </p:cNvSpPr>
          <p:nvPr/>
        </p:nvSpPr>
        <p:spPr bwMode="auto">
          <a:xfrm>
            <a:off x="6740525" y="5208588"/>
            <a:ext cx="9858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(Index File)</a:t>
            </a:r>
          </a:p>
        </p:txBody>
      </p:sp>
      <p:sp>
        <p:nvSpPr>
          <p:cNvPr id="3" name="Rectangle 68"/>
          <p:cNvSpPr>
            <a:spLocks noChangeArrowheads="1"/>
          </p:cNvSpPr>
          <p:nvPr/>
        </p:nvSpPr>
        <p:spPr bwMode="auto">
          <a:xfrm>
            <a:off x="6816725" y="5451475"/>
            <a:ext cx="88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(Data file)</a:t>
            </a: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4924281" y="6129743"/>
            <a:ext cx="1850231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Data Records in consecutive pages</a:t>
            </a:r>
          </a:p>
        </p:txBody>
      </p:sp>
      <p:sp>
        <p:nvSpPr>
          <p:cNvPr id="15432" name="Rectangle 70"/>
          <p:cNvSpPr>
            <a:spLocks noChangeArrowheads="1"/>
          </p:cNvSpPr>
          <p:nvPr/>
        </p:nvSpPr>
        <p:spPr bwMode="auto">
          <a:xfrm>
            <a:off x="5614988" y="4021138"/>
            <a:ext cx="10366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data entries</a:t>
            </a:r>
          </a:p>
        </p:txBody>
      </p:sp>
      <p:sp>
        <p:nvSpPr>
          <p:cNvPr id="15433" name="Line 127"/>
          <p:cNvSpPr>
            <a:spLocks noChangeShapeType="1"/>
          </p:cNvSpPr>
          <p:nvPr/>
        </p:nvSpPr>
        <p:spPr bwMode="auto">
          <a:xfrm>
            <a:off x="2528888" y="5448300"/>
            <a:ext cx="547211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34" name="Rectangle 130"/>
          <p:cNvSpPr>
            <a:spLocks noChangeArrowheads="1"/>
          </p:cNvSpPr>
          <p:nvPr/>
        </p:nvSpPr>
        <p:spPr bwMode="auto">
          <a:xfrm>
            <a:off x="3810000" y="4305300"/>
            <a:ext cx="1027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CLUSTERED</a:t>
            </a:r>
          </a:p>
        </p:txBody>
      </p:sp>
      <p:sp>
        <p:nvSpPr>
          <p:cNvPr id="134" name="Rounded Rectangular Callout 133"/>
          <p:cNvSpPr/>
          <p:nvPr/>
        </p:nvSpPr>
        <p:spPr bwMode="auto">
          <a:xfrm>
            <a:off x="685800" y="5130800"/>
            <a:ext cx="1598324" cy="1231900"/>
          </a:xfrm>
          <a:prstGeom prst="wedgeRoundRectCallout">
            <a:avLst>
              <a:gd name="adj1" fmla="val 71648"/>
              <a:gd name="adj2" fmla="val 14615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itchFamily="34" charset="0"/>
              </a:rPr>
              <a:t>Need to 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ort the heap file</a:t>
            </a:r>
          </a:p>
        </p:txBody>
      </p:sp>
      <p:sp>
        <p:nvSpPr>
          <p:cNvPr id="76" name="Rounded Rectangular Callout 133">
            <a:extLst>
              <a:ext uri="{FF2B5EF4-FFF2-40B4-BE49-F238E27FC236}">
                <a16:creationId xmlns:a16="http://schemas.microsoft.com/office/drawing/2014/main" id="{88FE17A2-9097-41D2-A844-DD028D95266E}"/>
              </a:ext>
            </a:extLst>
          </p:cNvPr>
          <p:cNvSpPr/>
          <p:nvPr/>
        </p:nvSpPr>
        <p:spPr bwMode="auto">
          <a:xfrm>
            <a:off x="544299" y="3553980"/>
            <a:ext cx="2065336" cy="1231900"/>
          </a:xfrm>
          <a:prstGeom prst="wedgeRoundRectCallout">
            <a:avLst>
              <a:gd name="adj1" fmla="val 66281"/>
              <a:gd name="adj2" fmla="val 73660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Calibri" pitchFamily="34" charset="0"/>
              </a:rPr>
              <a:t>Data entries are always sorted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F528C034-5677-4E5D-A862-8954D7230934}"/>
              </a:ext>
            </a:extLst>
          </p:cNvPr>
          <p:cNvSpPr>
            <a:spLocks/>
          </p:cNvSpPr>
          <p:nvPr/>
        </p:nvSpPr>
        <p:spPr bwMode="auto">
          <a:xfrm>
            <a:off x="4278168" y="6240854"/>
            <a:ext cx="396875" cy="328613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91F9F6-B6F8-4C9A-9546-D4432785AD3E}"/>
              </a:ext>
            </a:extLst>
          </p:cNvPr>
          <p:cNvSpPr/>
          <p:nvPr/>
        </p:nvSpPr>
        <p:spPr>
          <a:xfrm>
            <a:off x="4024673" y="6000347"/>
            <a:ext cx="228600" cy="367145"/>
          </a:xfrm>
          <a:custGeom>
            <a:avLst/>
            <a:gdLst>
              <a:gd name="connsiteX0" fmla="*/ 0 w 228600"/>
              <a:gd name="connsiteY0" fmla="*/ 0 h 367145"/>
              <a:gd name="connsiteX1" fmla="*/ 13854 w 228600"/>
              <a:gd name="connsiteY1" fmla="*/ 103909 h 367145"/>
              <a:gd name="connsiteX2" fmla="*/ 20781 w 228600"/>
              <a:gd name="connsiteY2" fmla="*/ 138545 h 367145"/>
              <a:gd name="connsiteX3" fmla="*/ 27709 w 228600"/>
              <a:gd name="connsiteY3" fmla="*/ 159327 h 367145"/>
              <a:gd name="connsiteX4" fmla="*/ 34636 w 228600"/>
              <a:gd name="connsiteY4" fmla="*/ 187036 h 367145"/>
              <a:gd name="connsiteX5" fmla="*/ 48490 w 228600"/>
              <a:gd name="connsiteY5" fmla="*/ 242454 h 367145"/>
              <a:gd name="connsiteX6" fmla="*/ 62345 w 228600"/>
              <a:gd name="connsiteY6" fmla="*/ 263236 h 367145"/>
              <a:gd name="connsiteX7" fmla="*/ 69272 w 228600"/>
              <a:gd name="connsiteY7" fmla="*/ 284018 h 367145"/>
              <a:gd name="connsiteX8" fmla="*/ 138545 w 228600"/>
              <a:gd name="connsiteY8" fmla="*/ 353290 h 367145"/>
              <a:gd name="connsiteX9" fmla="*/ 180109 w 228600"/>
              <a:gd name="connsiteY9" fmla="*/ 367145 h 367145"/>
              <a:gd name="connsiteX10" fmla="*/ 228600 w 228600"/>
              <a:gd name="connsiteY10" fmla="*/ 367145 h 36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367145">
                <a:moveTo>
                  <a:pt x="0" y="0"/>
                </a:moveTo>
                <a:cubicBezTo>
                  <a:pt x="15587" y="77937"/>
                  <a:pt x="-2343" y="-17573"/>
                  <a:pt x="13854" y="103909"/>
                </a:cubicBezTo>
                <a:cubicBezTo>
                  <a:pt x="15410" y="115580"/>
                  <a:pt x="17925" y="127123"/>
                  <a:pt x="20781" y="138545"/>
                </a:cubicBezTo>
                <a:cubicBezTo>
                  <a:pt x="22552" y="145629"/>
                  <a:pt x="25703" y="152306"/>
                  <a:pt x="27709" y="159327"/>
                </a:cubicBezTo>
                <a:cubicBezTo>
                  <a:pt x="30325" y="168481"/>
                  <a:pt x="32571" y="177742"/>
                  <a:pt x="34636" y="187036"/>
                </a:cubicBezTo>
                <a:cubicBezTo>
                  <a:pt x="37797" y="201261"/>
                  <a:pt x="41064" y="227601"/>
                  <a:pt x="48490" y="242454"/>
                </a:cubicBezTo>
                <a:cubicBezTo>
                  <a:pt x="52213" y="249901"/>
                  <a:pt x="57727" y="256309"/>
                  <a:pt x="62345" y="263236"/>
                </a:cubicBezTo>
                <a:cubicBezTo>
                  <a:pt x="64654" y="270163"/>
                  <a:pt x="65726" y="277635"/>
                  <a:pt x="69272" y="284018"/>
                </a:cubicBezTo>
                <a:cubicBezTo>
                  <a:pt x="86066" y="314246"/>
                  <a:pt x="103279" y="341534"/>
                  <a:pt x="138545" y="353290"/>
                </a:cubicBezTo>
                <a:cubicBezTo>
                  <a:pt x="152400" y="357908"/>
                  <a:pt x="165505" y="367145"/>
                  <a:pt x="180109" y="367145"/>
                </a:cubicBezTo>
                <a:lnTo>
                  <a:pt x="228600" y="367145"/>
                </a:lnTo>
              </a:path>
            </a:pathLst>
          </a:custGeom>
          <a:noFill/>
          <a:ln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DF442-BCC7-48C1-A6CB-EE5ED796B380}"/>
              </a:ext>
            </a:extLst>
          </p:cNvPr>
          <p:cNvSpPr txBox="1"/>
          <p:nvPr/>
        </p:nvSpPr>
        <p:spPr>
          <a:xfrm>
            <a:off x="2670176" y="6349081"/>
            <a:ext cx="1644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overflow page</a:t>
            </a:r>
          </a:p>
        </p:txBody>
      </p:sp>
    </p:spTree>
    <p:extLst>
      <p:ext uri="{BB962C8B-B14F-4D97-AF65-F5344CB8AC3E}">
        <p14:creationId xmlns:p14="http://schemas.microsoft.com/office/powerpoint/2010/main" val="28356029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8001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Only One Clustered Index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209800"/>
          <a:ext cx="3733800" cy="334327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StudentID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Income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563121325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3212645418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572361672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4075493124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678563276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3219659332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698394250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4073459876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720357320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4077589092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734705862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3214551023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809435620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4077652364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903429554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4071245436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367" name="Isosceles Triangle 4"/>
          <p:cNvSpPr>
            <a:spLocks noChangeArrowheads="1"/>
          </p:cNvSpPr>
          <p:nvPr/>
        </p:nvSpPr>
        <p:spPr bwMode="auto">
          <a:xfrm rot="-5400000">
            <a:off x="-152400" y="3581400"/>
            <a:ext cx="2895600" cy="914400"/>
          </a:xfrm>
          <a:prstGeom prst="triangle">
            <a:avLst>
              <a:gd name="adj" fmla="val 50000"/>
            </a:avLst>
          </a:prstGeom>
          <a:solidFill>
            <a:srgbClr val="E2CFF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368" name="Straight Arrow Connector 6"/>
          <p:cNvCxnSpPr>
            <a:cxnSpLocks noChangeShapeType="1"/>
          </p:cNvCxnSpPr>
          <p:nvPr/>
        </p:nvCxnSpPr>
        <p:spPr bwMode="auto">
          <a:xfrm>
            <a:off x="1752600" y="2743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69" name="Straight Arrow Connector 8"/>
          <p:cNvCxnSpPr>
            <a:cxnSpLocks noChangeShapeType="1"/>
          </p:cNvCxnSpPr>
          <p:nvPr/>
        </p:nvCxnSpPr>
        <p:spPr bwMode="auto">
          <a:xfrm>
            <a:off x="1752600" y="3124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0" name="Straight Arrow Connector 11"/>
          <p:cNvCxnSpPr>
            <a:cxnSpLocks noChangeShapeType="1"/>
          </p:cNvCxnSpPr>
          <p:nvPr/>
        </p:nvCxnSpPr>
        <p:spPr bwMode="auto">
          <a:xfrm>
            <a:off x="1752600" y="3505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1" name="Straight Arrow Connector 13"/>
          <p:cNvCxnSpPr>
            <a:cxnSpLocks noChangeShapeType="1"/>
          </p:cNvCxnSpPr>
          <p:nvPr/>
        </p:nvCxnSpPr>
        <p:spPr bwMode="auto">
          <a:xfrm>
            <a:off x="1752600" y="3886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2" name="Straight Arrow Connector 15"/>
          <p:cNvCxnSpPr>
            <a:cxnSpLocks noChangeShapeType="1"/>
          </p:cNvCxnSpPr>
          <p:nvPr/>
        </p:nvCxnSpPr>
        <p:spPr bwMode="auto">
          <a:xfrm>
            <a:off x="1752600" y="4267200"/>
            <a:ext cx="304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3" name="Straight Arrow Connector 18"/>
          <p:cNvCxnSpPr>
            <a:cxnSpLocks noChangeShapeType="1"/>
          </p:cNvCxnSpPr>
          <p:nvPr/>
        </p:nvCxnSpPr>
        <p:spPr bwMode="auto">
          <a:xfrm>
            <a:off x="1752600" y="4646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4" name="Straight Arrow Connector 20"/>
          <p:cNvCxnSpPr>
            <a:cxnSpLocks noChangeShapeType="1"/>
          </p:cNvCxnSpPr>
          <p:nvPr/>
        </p:nvCxnSpPr>
        <p:spPr bwMode="auto">
          <a:xfrm>
            <a:off x="1752600" y="5027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cxnSp>
        <p:nvCxnSpPr>
          <p:cNvPr id="13375" name="Straight Arrow Connector 22"/>
          <p:cNvCxnSpPr>
            <a:cxnSpLocks noChangeShapeType="1"/>
          </p:cNvCxnSpPr>
          <p:nvPr/>
        </p:nvCxnSpPr>
        <p:spPr bwMode="auto">
          <a:xfrm>
            <a:off x="1752600" y="5408613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</p:cxnSp>
      <p:sp>
        <p:nvSpPr>
          <p:cNvPr id="52" name="Down Arrow 51"/>
          <p:cNvSpPr/>
          <p:nvPr/>
        </p:nvSpPr>
        <p:spPr bwMode="auto">
          <a:xfrm>
            <a:off x="1458186" y="2096519"/>
            <a:ext cx="484188" cy="5207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8045" y="1440673"/>
            <a:ext cx="2005533" cy="579646"/>
          </a:xfrm>
          <a:prstGeom prst="rect">
            <a:avLst/>
          </a:prstGeom>
          <a:noFill/>
          <a:ln>
            <a:noFill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Data entries 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orted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 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ccording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SSN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88975" y="3806825"/>
            <a:ext cx="1370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91200" y="1344058"/>
            <a:ext cx="2746786" cy="4142343"/>
            <a:chOff x="5791200" y="1344631"/>
            <a:chExt cx="2746786" cy="414176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385" name="Isosceles Triangle 33"/>
            <p:cNvSpPr>
              <a:spLocks noChangeArrowheads="1"/>
            </p:cNvSpPr>
            <p:nvPr/>
          </p:nvSpPr>
          <p:spPr bwMode="auto">
            <a:xfrm rot="5400000">
              <a:off x="6400800" y="3581400"/>
              <a:ext cx="2895600" cy="914400"/>
            </a:xfrm>
            <a:prstGeom prst="triangle">
              <a:avLst>
                <a:gd name="adj" fmla="val 50000"/>
              </a:avLst>
            </a:prstGeom>
            <a:solidFill>
              <a:srgbClr val="E2CFF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86" name="Straight Arrow Connector 35"/>
            <p:cNvCxnSpPr>
              <a:cxnSpLocks noChangeShapeType="1"/>
            </p:cNvCxnSpPr>
            <p:nvPr/>
          </p:nvCxnSpPr>
          <p:spPr bwMode="auto">
            <a:xfrm rot="10800000" flipV="1">
              <a:off x="5791200" y="2743200"/>
              <a:ext cx="1600200" cy="1143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7" name="Straight Arrow Connector 37"/>
            <p:cNvCxnSpPr>
              <a:cxnSpLocks noChangeShapeType="1"/>
            </p:cNvCxnSpPr>
            <p:nvPr/>
          </p:nvCxnSpPr>
          <p:spPr bwMode="auto">
            <a:xfrm rot="10800000" flipV="1">
              <a:off x="5791200" y="3124200"/>
              <a:ext cx="1600200" cy="381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5791200" y="2743200"/>
              <a:ext cx="1600200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89" name="Straight Arrow Connector 41"/>
            <p:cNvCxnSpPr>
              <a:cxnSpLocks noChangeShapeType="1"/>
            </p:cNvCxnSpPr>
            <p:nvPr/>
          </p:nvCxnSpPr>
          <p:spPr bwMode="auto">
            <a:xfrm rot="10800000">
              <a:off x="5791200" y="3124200"/>
              <a:ext cx="1600200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0" name="Straight Arrow Connector 43"/>
            <p:cNvCxnSpPr>
              <a:cxnSpLocks noChangeShapeType="1"/>
            </p:cNvCxnSpPr>
            <p:nvPr/>
          </p:nvCxnSpPr>
          <p:spPr bwMode="auto">
            <a:xfrm rot="10800000" flipV="1">
              <a:off x="5791200" y="4191000"/>
              <a:ext cx="1600200" cy="838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1" name="Straight Arrow Connector 45"/>
            <p:cNvCxnSpPr>
              <a:cxnSpLocks noChangeShapeType="1"/>
            </p:cNvCxnSpPr>
            <p:nvPr/>
          </p:nvCxnSpPr>
          <p:spPr bwMode="auto">
            <a:xfrm rot="10800000">
              <a:off x="5791200" y="4267200"/>
              <a:ext cx="1600200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2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5791200" y="4953000"/>
              <a:ext cx="1600200" cy="381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3393" name="Straight Arrow Connector 49"/>
            <p:cNvCxnSpPr>
              <a:cxnSpLocks noChangeShapeType="1"/>
            </p:cNvCxnSpPr>
            <p:nvPr/>
          </p:nvCxnSpPr>
          <p:spPr bwMode="auto">
            <a:xfrm rot="10800000">
              <a:off x="5791200" y="4648200"/>
              <a:ext cx="1600200" cy="6096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51" name="Down Arrow 50"/>
            <p:cNvSpPr/>
            <p:nvPr/>
          </p:nvSpPr>
          <p:spPr bwMode="auto">
            <a:xfrm>
              <a:off x="7239000" y="1996282"/>
              <a:ext cx="484188" cy="689849"/>
            </a:xfrm>
            <a:prstGeom prst="downArrow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24202" y="1344631"/>
              <a:ext cx="2113784" cy="579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Data entries sorted</a:t>
              </a:r>
            </a:p>
            <a:p>
              <a:pPr marL="0" marR="0" lvl="0" indent="0" algn="l" defTabSz="914400" rtl="0" eaLnBrk="0" fontAlgn="auto" latinLnBrk="0" hangingPunct="0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according to phone#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5400000">
              <a:off x="6774774" y="3817342"/>
              <a:ext cx="169521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Unclustered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Rounded Rectangular Callout 28"/>
          <p:cNvSpPr/>
          <p:nvPr/>
        </p:nvSpPr>
        <p:spPr bwMode="auto">
          <a:xfrm>
            <a:off x="2719799" y="1125711"/>
            <a:ext cx="2362200" cy="762000"/>
          </a:xfrm>
          <a:prstGeom prst="wedgeRoundRectCallout">
            <a:avLst>
              <a:gd name="adj1" fmla="val -34046"/>
              <a:gd name="adj2" fmla="val 98479"/>
              <a:gd name="adj3" fmla="val 16667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Data records sorted according to SSN</a:t>
            </a:r>
          </a:p>
        </p:txBody>
      </p:sp>
      <p:sp>
        <p:nvSpPr>
          <p:cNvPr id="16460" name="Rectangle 29"/>
          <p:cNvSpPr>
            <a:spLocks noChangeArrowheads="1"/>
          </p:cNvSpPr>
          <p:nvPr/>
        </p:nvSpPr>
        <p:spPr bwMode="auto">
          <a:xfrm rot="-5400000">
            <a:off x="961232" y="3323431"/>
            <a:ext cx="142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&lt;</a:t>
            </a:r>
            <a:r>
              <a:rPr kumimoji="0" lang="en-US" altLang="zh-TW" sz="1400" b="1" i="1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StudentID</a:t>
            </a: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, </a:t>
            </a: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rid</a:t>
            </a: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&gt; </a:t>
            </a: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23518B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6216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file can have only one clustered index &amp; alternative 1 often 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of retrieving data record through index varies greatly based on whether index is clustered or not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(more on this later …)</a:t>
            </a:r>
          </a:p>
        </p:txBody>
      </p:sp>
    </p:spTree>
    <p:extLst>
      <p:ext uri="{BB962C8B-B14F-4D97-AF65-F5344CB8AC3E}">
        <p14:creationId xmlns:p14="http://schemas.microsoft.com/office/powerpoint/2010/main" val="2942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B305-0310-4921-881C-461DC76289A5}"/>
              </a:ext>
            </a:extLst>
          </p:cNvPr>
          <p:cNvGrpSpPr/>
          <p:nvPr/>
        </p:nvGrpSpPr>
        <p:grpSpPr>
          <a:xfrm>
            <a:off x="3491451" y="2641272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APPLICATION</a:t>
              </a:r>
            </a:p>
            <a:p>
              <a:pPr algn="ctr"/>
              <a:r>
                <a:rPr lang="en-US" dirty="0"/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574F0-0C4C-4C0F-8043-7C78FC4E5518}"/>
                </a:ext>
              </a:extLst>
            </p:cNvPr>
            <p:cNvSpPr txBox="1"/>
            <p:nvPr/>
          </p:nvSpPr>
          <p:spPr>
            <a:xfrm>
              <a:off x="4936379" y="337943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SSN</a:t>
              </a: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A9ADC3F2-0B75-4E5D-9AF1-871E36D9E4FE}"/>
              </a:ext>
            </a:extLst>
          </p:cNvPr>
          <p:cNvSpPr/>
          <p:nvPr/>
        </p:nvSpPr>
        <p:spPr>
          <a:xfrm>
            <a:off x="3960303" y="1563832"/>
            <a:ext cx="1473862" cy="902544"/>
          </a:xfrm>
          <a:prstGeom prst="cloudCallout">
            <a:avLst>
              <a:gd name="adj1" fmla="val -26322"/>
              <a:gd name="adj2" fmla="val 7318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SSN,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DeptNo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…</a:t>
            </a:r>
          </a:p>
        </p:txBody>
      </p:sp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0493F3A-C903-47F2-BA07-2891B3249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1" y="3307142"/>
            <a:ext cx="2180303" cy="23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5186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Indexes with Composite Search Keys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550" y="1447800"/>
            <a:ext cx="4284663" cy="3616325"/>
          </a:xfrm>
        </p:spPr>
        <p:txBody>
          <a:bodyPr/>
          <a:lstStyle/>
          <a:p>
            <a:pPr marL="231775" indent="0" eaLnBrk="1" hangingPunct="1">
              <a:lnSpc>
                <a:spcPts val="3200"/>
              </a:lnSpc>
              <a:spcAft>
                <a:spcPts val="1200"/>
              </a:spcAft>
              <a:buNone/>
            </a:pPr>
            <a:r>
              <a:rPr lang="en-US" altLang="zh-TW" sz="3200" i="1" dirty="0">
                <a:solidFill>
                  <a:schemeClr val="accent2"/>
                </a:solidFill>
                <a:ea typeface="新細明體" pitchFamily="18" charset="-120"/>
              </a:rPr>
              <a:t>Composite Search Keys</a:t>
            </a: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: </a:t>
            </a:r>
            <a:r>
              <a:rPr lang="en-US" altLang="zh-TW" sz="3200" dirty="0">
                <a:ea typeface="新細明體" pitchFamily="18" charset="-120"/>
              </a:rPr>
              <a:t>Search on a combination of fields.</a:t>
            </a:r>
          </a:p>
          <a:p>
            <a:pPr lvl="1" eaLnBrk="1" hangingPunct="1">
              <a:lnSpc>
                <a:spcPts val="2300"/>
              </a:lnSpc>
              <a:spcAft>
                <a:spcPts val="1200"/>
              </a:spcAft>
              <a:buSzPct val="75000"/>
            </a:pP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Equality query</a:t>
            </a:r>
            <a:r>
              <a:rPr lang="en-US" altLang="zh-TW" sz="3200" dirty="0">
                <a:ea typeface="新細明體" pitchFamily="18" charset="-120"/>
              </a:rPr>
              <a:t>:</a:t>
            </a:r>
          </a:p>
          <a:p>
            <a:pPr marL="914400" lvl="2" indent="0">
              <a:lnSpc>
                <a:spcPts val="2300"/>
              </a:lnSpc>
              <a:spcAft>
                <a:spcPts val="1200"/>
              </a:spcAft>
              <a:buSzPct val="75000"/>
              <a:buNone/>
            </a:pPr>
            <a:r>
              <a:rPr lang="en-US" altLang="zh-TW" sz="2800" dirty="0">
                <a:ea typeface="新細明體" pitchFamily="18" charset="-120"/>
              </a:rPr>
              <a:t>age=11 and </a:t>
            </a:r>
            <a:r>
              <a:rPr lang="en-US" altLang="zh-TW" sz="2800" dirty="0" err="1">
                <a:ea typeface="新細明體" pitchFamily="18" charset="-120"/>
              </a:rPr>
              <a:t>sal</a:t>
            </a:r>
            <a:r>
              <a:rPr lang="en-US" altLang="zh-TW" sz="2800" dirty="0">
                <a:ea typeface="新細明體" pitchFamily="18" charset="-120"/>
              </a:rPr>
              <a:t>=80</a:t>
            </a:r>
            <a:endParaRPr lang="en-US" altLang="zh-TW" sz="2400" dirty="0">
              <a:ea typeface="新細明體" pitchFamily="18" charset="-120"/>
            </a:endParaRPr>
          </a:p>
          <a:p>
            <a:pPr lvl="1" eaLnBrk="1" hangingPunct="1">
              <a:lnSpc>
                <a:spcPts val="2300"/>
              </a:lnSpc>
              <a:spcAft>
                <a:spcPts val="1200"/>
              </a:spcAft>
              <a:buSzPct val="75000"/>
            </a:pPr>
            <a:r>
              <a:rPr lang="en-US" altLang="zh-TW" sz="3200" dirty="0">
                <a:solidFill>
                  <a:schemeClr val="accent2"/>
                </a:solidFill>
                <a:ea typeface="新細明體" pitchFamily="18" charset="-120"/>
              </a:rPr>
              <a:t>Range query:</a:t>
            </a:r>
            <a:r>
              <a:rPr lang="en-US" altLang="zh-TW" sz="3200" dirty="0">
                <a:ea typeface="新細明體" pitchFamily="18" charset="-120"/>
              </a:rPr>
              <a:t> </a:t>
            </a:r>
          </a:p>
          <a:p>
            <a:pPr marL="914400" lvl="2" indent="0">
              <a:lnSpc>
                <a:spcPts val="2300"/>
              </a:lnSpc>
              <a:spcAft>
                <a:spcPts val="1200"/>
              </a:spcAft>
              <a:buSzPct val="75000"/>
              <a:buNone/>
            </a:pPr>
            <a:r>
              <a:rPr lang="en-US" altLang="zh-TW" sz="2800" dirty="0">
                <a:ea typeface="新細明體" pitchFamily="18" charset="-120"/>
              </a:rPr>
              <a:t>age=12 and </a:t>
            </a:r>
            <a:r>
              <a:rPr lang="en-US" altLang="zh-TW" sz="2800" dirty="0" err="1">
                <a:ea typeface="新細明體" pitchFamily="18" charset="-120"/>
              </a:rPr>
              <a:t>sal</a:t>
            </a:r>
            <a:r>
              <a:rPr lang="en-US" altLang="zh-TW" sz="2800" dirty="0">
                <a:ea typeface="新細明體" pitchFamily="18" charset="-120"/>
              </a:rPr>
              <a:t> &gt; 10</a:t>
            </a:r>
            <a:endParaRPr lang="en-US" altLang="zh-TW" sz="1600" dirty="0"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73775" y="3214815"/>
            <a:ext cx="1484313" cy="2074735"/>
            <a:chOff x="6073775" y="3214815"/>
            <a:chExt cx="1484313" cy="2074735"/>
          </a:xfrm>
        </p:grpSpPr>
        <p:sp>
          <p:nvSpPr>
            <p:cNvPr id="29752" name="Freeform 57"/>
            <p:cNvSpPr>
              <a:spLocks/>
            </p:cNvSpPr>
            <p:nvPr/>
          </p:nvSpPr>
          <p:spPr bwMode="auto">
            <a:xfrm>
              <a:off x="6208713" y="3522663"/>
              <a:ext cx="1206500" cy="1200150"/>
            </a:xfrm>
            <a:custGeom>
              <a:avLst/>
              <a:gdLst>
                <a:gd name="T0" fmla="*/ 0 w 760"/>
                <a:gd name="T1" fmla="*/ 0 h 756"/>
                <a:gd name="T2" fmla="*/ 2147483647 w 760"/>
                <a:gd name="T3" fmla="*/ 0 h 756"/>
                <a:gd name="T4" fmla="*/ 2147483647 w 760"/>
                <a:gd name="T5" fmla="*/ 2147483647 h 756"/>
                <a:gd name="T6" fmla="*/ 0 w 760"/>
                <a:gd name="T7" fmla="*/ 2147483647 h 756"/>
                <a:gd name="T8" fmla="*/ 0 w 760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756"/>
                <a:gd name="T17" fmla="*/ 760 w 760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756">
                  <a:moveTo>
                    <a:pt x="0" y="0"/>
                  </a:moveTo>
                  <a:lnTo>
                    <a:pt x="759" y="0"/>
                  </a:lnTo>
                  <a:lnTo>
                    <a:pt x="759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3" name="Freeform 58"/>
            <p:cNvSpPr>
              <a:spLocks/>
            </p:cNvSpPr>
            <p:nvPr/>
          </p:nvSpPr>
          <p:spPr bwMode="auto">
            <a:xfrm>
              <a:off x="6208713" y="3821113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4" name="Freeform 59"/>
            <p:cNvSpPr>
              <a:spLocks/>
            </p:cNvSpPr>
            <p:nvPr/>
          </p:nvSpPr>
          <p:spPr bwMode="auto">
            <a:xfrm>
              <a:off x="6208713" y="4121150"/>
              <a:ext cx="1206500" cy="1588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55" name="Freeform 60"/>
            <p:cNvSpPr>
              <a:spLocks/>
            </p:cNvSpPr>
            <p:nvPr/>
          </p:nvSpPr>
          <p:spPr bwMode="auto">
            <a:xfrm>
              <a:off x="6208713" y="4421188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7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756" name="Group 96"/>
            <p:cNvGrpSpPr>
              <a:grpSpLocks/>
            </p:cNvGrpSpPr>
            <p:nvPr/>
          </p:nvGrpSpPr>
          <p:grpSpPr bwMode="auto">
            <a:xfrm>
              <a:off x="6176963" y="3536950"/>
              <a:ext cx="1290637" cy="1201738"/>
              <a:chOff x="6391275" y="3409950"/>
              <a:chExt cx="1290637" cy="1201738"/>
            </a:xfrm>
          </p:grpSpPr>
          <p:sp>
            <p:nvSpPr>
              <p:cNvPr id="29787" name="Rectangle 54"/>
              <p:cNvSpPr>
                <a:spLocks noChangeArrowheads="1"/>
              </p:cNvSpPr>
              <p:nvPr/>
            </p:nvSpPr>
            <p:spPr bwMode="auto">
              <a:xfrm>
                <a:off x="6391275" y="4310063"/>
                <a:ext cx="48736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sue</a:t>
                </a:r>
              </a:p>
            </p:txBody>
          </p:sp>
          <p:sp>
            <p:nvSpPr>
              <p:cNvPr id="29788" name="Rectangle 55"/>
              <p:cNvSpPr>
                <a:spLocks noChangeArrowheads="1"/>
              </p:cNvSpPr>
              <p:nvPr/>
            </p:nvSpPr>
            <p:spPr bwMode="auto">
              <a:xfrm>
                <a:off x="6921500" y="431006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13</a:t>
                </a:r>
              </a:p>
            </p:txBody>
          </p:sp>
          <p:sp>
            <p:nvSpPr>
              <p:cNvPr id="29789" name="Rectangle 56"/>
              <p:cNvSpPr>
                <a:spLocks noChangeArrowheads="1"/>
              </p:cNvSpPr>
              <p:nvPr/>
            </p:nvSpPr>
            <p:spPr bwMode="auto">
              <a:xfrm>
                <a:off x="7302500" y="431006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</a:t>
                </a:r>
              </a:p>
            </p:txBody>
          </p:sp>
          <p:sp>
            <p:nvSpPr>
              <p:cNvPr id="29790" name="Rectangle 61"/>
              <p:cNvSpPr>
                <a:spLocks noChangeArrowheads="1"/>
              </p:cNvSpPr>
              <p:nvPr/>
            </p:nvSpPr>
            <p:spPr bwMode="auto">
              <a:xfrm>
                <a:off x="6391275" y="3409950"/>
                <a:ext cx="5064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bob</a:t>
                </a:r>
              </a:p>
            </p:txBody>
          </p:sp>
          <p:sp>
            <p:nvSpPr>
              <p:cNvPr id="29791" name="Rectangle 62"/>
              <p:cNvSpPr>
                <a:spLocks noChangeArrowheads="1"/>
              </p:cNvSpPr>
              <p:nvPr/>
            </p:nvSpPr>
            <p:spPr bwMode="auto">
              <a:xfrm>
                <a:off x="6391275" y="3706813"/>
                <a:ext cx="4286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cal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92" name="Rectangle 63"/>
              <p:cNvSpPr>
                <a:spLocks noChangeArrowheads="1"/>
              </p:cNvSpPr>
              <p:nvPr/>
            </p:nvSpPr>
            <p:spPr bwMode="auto">
              <a:xfrm>
                <a:off x="6391275" y="4011613"/>
                <a:ext cx="438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joe</a:t>
                </a:r>
              </a:p>
            </p:txBody>
          </p:sp>
          <p:sp>
            <p:nvSpPr>
              <p:cNvPr id="29793" name="Rectangle 64"/>
              <p:cNvSpPr>
                <a:spLocks noChangeArrowheads="1"/>
              </p:cNvSpPr>
              <p:nvPr/>
            </p:nvSpPr>
            <p:spPr bwMode="auto">
              <a:xfrm>
                <a:off x="6921500" y="40116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</a:t>
                </a:r>
              </a:p>
            </p:txBody>
          </p:sp>
          <p:sp>
            <p:nvSpPr>
              <p:cNvPr id="29794" name="Rectangle 65"/>
              <p:cNvSpPr>
                <a:spLocks noChangeArrowheads="1"/>
              </p:cNvSpPr>
              <p:nvPr/>
            </p:nvSpPr>
            <p:spPr bwMode="auto">
              <a:xfrm>
                <a:off x="7302500" y="34099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29795" name="Rectangle 66"/>
              <p:cNvSpPr>
                <a:spLocks noChangeArrowheads="1"/>
              </p:cNvSpPr>
              <p:nvPr/>
            </p:nvSpPr>
            <p:spPr bwMode="auto">
              <a:xfrm>
                <a:off x="7302500" y="40116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</a:t>
                </a:r>
              </a:p>
            </p:txBody>
          </p:sp>
          <p:sp>
            <p:nvSpPr>
              <p:cNvPr id="29796" name="Rectangle 67"/>
              <p:cNvSpPr>
                <a:spLocks noChangeArrowheads="1"/>
              </p:cNvSpPr>
              <p:nvPr/>
            </p:nvSpPr>
            <p:spPr bwMode="auto">
              <a:xfrm>
                <a:off x="7302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29797" name="Rectangle 68"/>
              <p:cNvSpPr>
                <a:spLocks noChangeArrowheads="1"/>
              </p:cNvSpPr>
              <p:nvPr/>
            </p:nvSpPr>
            <p:spPr bwMode="auto">
              <a:xfrm>
                <a:off x="6921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11</a:t>
                </a:r>
              </a:p>
            </p:txBody>
          </p:sp>
          <p:sp>
            <p:nvSpPr>
              <p:cNvPr id="29798" name="Rectangle 69"/>
              <p:cNvSpPr>
                <a:spLocks noChangeArrowheads="1"/>
              </p:cNvSpPr>
              <p:nvPr/>
            </p:nvSpPr>
            <p:spPr bwMode="auto">
              <a:xfrm>
                <a:off x="6919396" y="34099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</a:t>
                </a:r>
              </a:p>
            </p:txBody>
          </p:sp>
        </p:grpSp>
        <p:sp>
          <p:nvSpPr>
            <p:cNvPr id="29757" name="Rectangle 70"/>
            <p:cNvSpPr>
              <a:spLocks noChangeArrowheads="1"/>
            </p:cNvSpPr>
            <p:nvPr/>
          </p:nvSpPr>
          <p:spPr bwMode="auto">
            <a:xfrm>
              <a:off x="6096000" y="3217863"/>
              <a:ext cx="6508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name</a:t>
              </a:r>
            </a:p>
          </p:txBody>
        </p:sp>
        <p:sp>
          <p:nvSpPr>
            <p:cNvPr id="29758" name="Rectangle 71"/>
            <p:cNvSpPr>
              <a:spLocks noChangeArrowheads="1"/>
            </p:cNvSpPr>
            <p:nvPr/>
          </p:nvSpPr>
          <p:spPr bwMode="auto">
            <a:xfrm>
              <a:off x="6675437" y="3217863"/>
              <a:ext cx="4905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age</a:t>
              </a:r>
            </a:p>
          </p:txBody>
        </p:sp>
        <p:sp>
          <p:nvSpPr>
            <p:cNvPr id="29759" name="Rectangle 72"/>
            <p:cNvSpPr>
              <a:spLocks noChangeArrowheads="1"/>
            </p:cNvSpPr>
            <p:nvPr/>
          </p:nvSpPr>
          <p:spPr bwMode="auto">
            <a:xfrm>
              <a:off x="7056120" y="3214815"/>
              <a:ext cx="43120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新細明體" panose="02020500000000000000" pitchFamily="18" charset="-120"/>
                  <a:cs typeface="+mn-cs"/>
                </a:rPr>
                <a:t>sal</a:t>
              </a:r>
            </a:p>
          </p:txBody>
        </p:sp>
        <p:sp>
          <p:nvSpPr>
            <p:cNvPr id="29783" name="Rectangle 93"/>
            <p:cNvSpPr>
              <a:spLocks noChangeArrowheads="1"/>
            </p:cNvSpPr>
            <p:nvPr/>
          </p:nvSpPr>
          <p:spPr bwMode="auto">
            <a:xfrm>
              <a:off x="6073775" y="4764088"/>
              <a:ext cx="1484313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Data records</a:t>
              </a:r>
            </a:p>
            <a:p>
              <a:pPr marL="0" marR="0" lvl="0" indent="0" algn="ctr" defTabSz="914400" rtl="0" eaLnBrk="0" fontAlgn="auto" latinLnBrk="0" hangingPunct="0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sorted by </a:t>
              </a:r>
              <a:r>
                <a:rPr kumimoji="0" lang="en-US" altLang="zh-TW" sz="1600" b="0" i="1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itchFamily="34" charset="0"/>
                  <a:ea typeface="新細明體" panose="02020500000000000000" pitchFamily="18" charset="-120"/>
                  <a:cs typeface="+mn-cs"/>
                </a:rPr>
                <a:t>name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6705600" y="3505200"/>
              <a:ext cx="0" cy="1219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>
              <a:off x="7123113" y="3508375"/>
              <a:ext cx="0" cy="1219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4572000" y="1524000"/>
            <a:ext cx="4343400" cy="4868863"/>
            <a:chOff x="4572000" y="1524000"/>
            <a:chExt cx="4343400" cy="4868863"/>
          </a:xfrm>
        </p:grpSpPr>
        <p:sp>
          <p:nvSpPr>
            <p:cNvPr id="180" name="Freeform 36"/>
            <p:cNvSpPr>
              <a:spLocks/>
            </p:cNvSpPr>
            <p:nvPr/>
          </p:nvSpPr>
          <p:spPr bwMode="auto">
            <a:xfrm>
              <a:off x="5365750" y="3598863"/>
              <a:ext cx="844550" cy="973137"/>
            </a:xfrm>
            <a:custGeom>
              <a:avLst/>
              <a:gdLst>
                <a:gd name="T0" fmla="*/ 0 w 532"/>
                <a:gd name="T1" fmla="*/ 2147483647 h 613"/>
                <a:gd name="T2" fmla="*/ 2147483647 w 532"/>
                <a:gd name="T3" fmla="*/ 0 h 613"/>
                <a:gd name="T4" fmla="*/ 0 w 532"/>
                <a:gd name="T5" fmla="*/ 2147483647 h 613"/>
                <a:gd name="T6" fmla="*/ 0 60000 65536"/>
                <a:gd name="T7" fmla="*/ 0 60000 65536"/>
                <a:gd name="T8" fmla="*/ 0 60000 65536"/>
                <a:gd name="T9" fmla="*/ 0 w 532"/>
                <a:gd name="T10" fmla="*/ 0 h 613"/>
                <a:gd name="T11" fmla="*/ 532 w 532"/>
                <a:gd name="T12" fmla="*/ 613 h 6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613">
                  <a:moveTo>
                    <a:pt x="0" y="612"/>
                  </a:moveTo>
                  <a:lnTo>
                    <a:pt x="531" y="0"/>
                  </a:lnTo>
                  <a:lnTo>
                    <a:pt x="0" y="61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52"/>
            <p:cNvSpPr>
              <a:spLocks/>
            </p:cNvSpPr>
            <p:nvPr/>
          </p:nvSpPr>
          <p:spPr bwMode="auto">
            <a:xfrm>
              <a:off x="7413625" y="3898900"/>
              <a:ext cx="841375" cy="1573213"/>
            </a:xfrm>
            <a:custGeom>
              <a:avLst/>
              <a:gdLst>
                <a:gd name="T0" fmla="*/ 2147483647 w 530"/>
                <a:gd name="T1" fmla="*/ 2147483647 h 991"/>
                <a:gd name="T2" fmla="*/ 0 w 530"/>
                <a:gd name="T3" fmla="*/ 0 h 991"/>
                <a:gd name="T4" fmla="*/ 2147483647 w 530"/>
                <a:gd name="T5" fmla="*/ 2147483647 h 991"/>
                <a:gd name="T6" fmla="*/ 0 60000 65536"/>
                <a:gd name="T7" fmla="*/ 0 60000 65536"/>
                <a:gd name="T8" fmla="*/ 0 60000 65536"/>
                <a:gd name="T9" fmla="*/ 0 w 530"/>
                <a:gd name="T10" fmla="*/ 0 h 991"/>
                <a:gd name="T11" fmla="*/ 530 w 530"/>
                <a:gd name="T12" fmla="*/ 991 h 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0" h="991">
                  <a:moveTo>
                    <a:pt x="529" y="990"/>
                  </a:moveTo>
                  <a:lnTo>
                    <a:pt x="0" y="0"/>
                  </a:lnTo>
                  <a:lnTo>
                    <a:pt x="529" y="9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572000" y="1524000"/>
              <a:ext cx="4343400" cy="4868863"/>
              <a:chOff x="4572000" y="1524000"/>
              <a:chExt cx="4343400" cy="4868863"/>
            </a:xfrm>
          </p:grpSpPr>
          <p:sp>
            <p:nvSpPr>
              <p:cNvPr id="184" name="Rectangle 94"/>
              <p:cNvSpPr>
                <a:spLocks noChangeArrowheads="1"/>
              </p:cNvSpPr>
              <p:nvPr/>
            </p:nvSpPr>
            <p:spPr bwMode="auto">
              <a:xfrm>
                <a:off x="4572000" y="5867400"/>
                <a:ext cx="1890713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Data entries in index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sorted by </a:t>
                </a:r>
                <a:r>
                  <a:rPr kumimoji="0" lang="en-US" altLang="zh-TW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&lt;</a:t>
                </a:r>
                <a:r>
                  <a:rPr kumimoji="0" lang="en-US" altLang="zh-TW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sal,age</a:t>
                </a:r>
                <a:r>
                  <a:rPr kumimoji="0" lang="en-US" altLang="zh-TW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&gt;</a:t>
                </a:r>
              </a:p>
            </p:txBody>
          </p:sp>
          <p:sp>
            <p:nvSpPr>
              <p:cNvPr id="185" name="Rectangle 95"/>
              <p:cNvSpPr>
                <a:spLocks noChangeArrowheads="1"/>
              </p:cNvSpPr>
              <p:nvPr/>
            </p:nvSpPr>
            <p:spPr bwMode="auto">
              <a:xfrm>
                <a:off x="7464425" y="5867400"/>
                <a:ext cx="1450975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Data entries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sorted by </a:t>
                </a:r>
                <a:r>
                  <a:rPr kumimoji="0" lang="en-US" altLang="zh-TW" sz="1600" b="0" i="1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Calibri" pitchFamily="34" charset="0"/>
                    <a:ea typeface="新細明體" panose="02020500000000000000" pitchFamily="18" charset="-120"/>
                    <a:cs typeface="+mn-cs"/>
                  </a:rPr>
                  <a:t>&lt;sal&gt;</a:t>
                </a:r>
              </a:p>
            </p:txBody>
          </p:sp>
          <p:sp>
            <p:nvSpPr>
              <p:cNvPr id="186" name="Freeform 6"/>
              <p:cNvSpPr>
                <a:spLocks/>
              </p:cNvSpPr>
              <p:nvPr/>
            </p:nvSpPr>
            <p:spPr bwMode="auto">
              <a:xfrm>
                <a:off x="4765675" y="4421188"/>
                <a:ext cx="723900" cy="1201737"/>
              </a:xfrm>
              <a:custGeom>
                <a:avLst/>
                <a:gdLst>
                  <a:gd name="T0" fmla="*/ 0 w 456"/>
                  <a:gd name="T1" fmla="*/ 0 h 757"/>
                  <a:gd name="T2" fmla="*/ 2147483647 w 456"/>
                  <a:gd name="T3" fmla="*/ 0 h 757"/>
                  <a:gd name="T4" fmla="*/ 2147483647 w 456"/>
                  <a:gd name="T5" fmla="*/ 2147483647 h 757"/>
                  <a:gd name="T6" fmla="*/ 0 w 456"/>
                  <a:gd name="T7" fmla="*/ 2147483647 h 757"/>
                  <a:gd name="T8" fmla="*/ 0 w 456"/>
                  <a:gd name="T9" fmla="*/ 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7"/>
                  <a:gd name="T17" fmla="*/ 456 w 45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7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6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7"/>
              <p:cNvSpPr>
                <a:spLocks/>
              </p:cNvSpPr>
              <p:nvPr/>
            </p:nvSpPr>
            <p:spPr bwMode="auto">
              <a:xfrm>
                <a:off x="4765675" y="47212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8"/>
              <p:cNvSpPr>
                <a:spLocks/>
              </p:cNvSpPr>
              <p:nvPr/>
            </p:nvSpPr>
            <p:spPr bwMode="auto">
              <a:xfrm>
                <a:off x="4765675" y="5022850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9"/>
              <p:cNvSpPr>
                <a:spLocks/>
              </p:cNvSpPr>
              <p:nvPr/>
            </p:nvSpPr>
            <p:spPr bwMode="auto">
              <a:xfrm>
                <a:off x="4765675" y="531971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4765675" y="2622550"/>
                <a:ext cx="723900" cy="1200150"/>
              </a:xfrm>
              <a:custGeom>
                <a:avLst/>
                <a:gdLst>
                  <a:gd name="T0" fmla="*/ 0 w 456"/>
                  <a:gd name="T1" fmla="*/ 0 h 756"/>
                  <a:gd name="T2" fmla="*/ 2147483647 w 456"/>
                  <a:gd name="T3" fmla="*/ 0 h 756"/>
                  <a:gd name="T4" fmla="*/ 2147483647 w 456"/>
                  <a:gd name="T5" fmla="*/ 2147483647 h 756"/>
                  <a:gd name="T6" fmla="*/ 0 w 456"/>
                  <a:gd name="T7" fmla="*/ 2147483647 h 756"/>
                  <a:gd name="T8" fmla="*/ 0 w 456"/>
                  <a:gd name="T9" fmla="*/ 0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6"/>
                  <a:gd name="T17" fmla="*/ 456 w 456"/>
                  <a:gd name="T18" fmla="*/ 756 h 7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6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5"/>
                    </a:lnTo>
                    <a:lnTo>
                      <a:pt x="0" y="75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4"/>
              <p:cNvSpPr>
                <a:spLocks/>
              </p:cNvSpPr>
              <p:nvPr/>
            </p:nvSpPr>
            <p:spPr bwMode="auto">
              <a:xfrm>
                <a:off x="8121650" y="2622550"/>
                <a:ext cx="723900" cy="1200150"/>
              </a:xfrm>
              <a:custGeom>
                <a:avLst/>
                <a:gdLst>
                  <a:gd name="T0" fmla="*/ 0 w 456"/>
                  <a:gd name="T1" fmla="*/ 0 h 756"/>
                  <a:gd name="T2" fmla="*/ 2147483647 w 456"/>
                  <a:gd name="T3" fmla="*/ 0 h 756"/>
                  <a:gd name="T4" fmla="*/ 2147483647 w 456"/>
                  <a:gd name="T5" fmla="*/ 2147483647 h 756"/>
                  <a:gd name="T6" fmla="*/ 0 w 456"/>
                  <a:gd name="T7" fmla="*/ 2147483647 h 756"/>
                  <a:gd name="T8" fmla="*/ 0 w 456"/>
                  <a:gd name="T9" fmla="*/ 0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6"/>
                  <a:gd name="T17" fmla="*/ 456 w 456"/>
                  <a:gd name="T18" fmla="*/ 756 h 7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6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5"/>
                    </a:lnTo>
                    <a:lnTo>
                      <a:pt x="0" y="75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5"/>
              <p:cNvSpPr>
                <a:spLocks/>
              </p:cNvSpPr>
              <p:nvPr/>
            </p:nvSpPr>
            <p:spPr bwMode="auto">
              <a:xfrm>
                <a:off x="8121650" y="292417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6"/>
              <p:cNvSpPr>
                <a:spLocks/>
              </p:cNvSpPr>
              <p:nvPr/>
            </p:nvSpPr>
            <p:spPr bwMode="auto">
              <a:xfrm>
                <a:off x="8121650" y="32226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7"/>
              <p:cNvSpPr>
                <a:spLocks/>
              </p:cNvSpPr>
              <p:nvPr/>
            </p:nvSpPr>
            <p:spPr bwMode="auto">
              <a:xfrm>
                <a:off x="8121650" y="352266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8"/>
              <p:cNvSpPr>
                <a:spLocks/>
              </p:cNvSpPr>
              <p:nvPr/>
            </p:nvSpPr>
            <p:spPr bwMode="auto">
              <a:xfrm>
                <a:off x="8132763" y="4421188"/>
                <a:ext cx="723900" cy="1201737"/>
              </a:xfrm>
              <a:custGeom>
                <a:avLst/>
                <a:gdLst>
                  <a:gd name="T0" fmla="*/ 0 w 456"/>
                  <a:gd name="T1" fmla="*/ 0 h 757"/>
                  <a:gd name="T2" fmla="*/ 2147483647 w 456"/>
                  <a:gd name="T3" fmla="*/ 0 h 757"/>
                  <a:gd name="T4" fmla="*/ 2147483647 w 456"/>
                  <a:gd name="T5" fmla="*/ 2147483647 h 757"/>
                  <a:gd name="T6" fmla="*/ 0 w 456"/>
                  <a:gd name="T7" fmla="*/ 2147483647 h 757"/>
                  <a:gd name="T8" fmla="*/ 0 w 456"/>
                  <a:gd name="T9" fmla="*/ 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757"/>
                  <a:gd name="T17" fmla="*/ 456 w 45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757">
                    <a:moveTo>
                      <a:pt x="0" y="0"/>
                    </a:moveTo>
                    <a:lnTo>
                      <a:pt x="455" y="0"/>
                    </a:lnTo>
                    <a:lnTo>
                      <a:pt x="455" y="756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8132763" y="47212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20"/>
              <p:cNvSpPr>
                <a:spLocks/>
              </p:cNvSpPr>
              <p:nvPr/>
            </p:nvSpPr>
            <p:spPr bwMode="auto">
              <a:xfrm>
                <a:off x="8132763" y="5022850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21"/>
              <p:cNvSpPr>
                <a:spLocks/>
              </p:cNvSpPr>
              <p:nvPr/>
            </p:nvSpPr>
            <p:spPr bwMode="auto">
              <a:xfrm>
                <a:off x="8132763" y="531971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22"/>
              <p:cNvSpPr>
                <a:spLocks/>
              </p:cNvSpPr>
              <p:nvPr/>
            </p:nvSpPr>
            <p:spPr bwMode="auto">
              <a:xfrm>
                <a:off x="5365750" y="2773363"/>
                <a:ext cx="844550" cy="1127125"/>
              </a:xfrm>
              <a:custGeom>
                <a:avLst/>
                <a:gdLst>
                  <a:gd name="T0" fmla="*/ 0 w 532"/>
                  <a:gd name="T1" fmla="*/ 0 h 710"/>
                  <a:gd name="T2" fmla="*/ 2147483647 w 532"/>
                  <a:gd name="T3" fmla="*/ 2147483647 h 710"/>
                  <a:gd name="T4" fmla="*/ 0 w 532"/>
                  <a:gd name="T5" fmla="*/ 0 h 710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710"/>
                  <a:gd name="T11" fmla="*/ 532 w 532"/>
                  <a:gd name="T12" fmla="*/ 710 h 7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710">
                    <a:moveTo>
                      <a:pt x="0" y="0"/>
                    </a:moveTo>
                    <a:lnTo>
                      <a:pt x="531" y="70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23"/>
              <p:cNvSpPr>
                <a:spLocks/>
              </p:cNvSpPr>
              <p:nvPr/>
            </p:nvSpPr>
            <p:spPr bwMode="auto">
              <a:xfrm>
                <a:off x="6126163" y="3789363"/>
                <a:ext cx="84137" cy="111125"/>
              </a:xfrm>
              <a:custGeom>
                <a:avLst/>
                <a:gdLst>
                  <a:gd name="T0" fmla="*/ 2147483647 w 53"/>
                  <a:gd name="T1" fmla="*/ 0 h 70"/>
                  <a:gd name="T2" fmla="*/ 2147483647 w 53"/>
                  <a:gd name="T3" fmla="*/ 2147483647 h 70"/>
                  <a:gd name="T4" fmla="*/ 0 w 53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70"/>
                  <a:gd name="T11" fmla="*/ 53 w 53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70">
                    <a:moveTo>
                      <a:pt x="22" y="0"/>
                    </a:moveTo>
                    <a:lnTo>
                      <a:pt x="52" y="69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4"/>
              <p:cNvSpPr>
                <a:spLocks/>
              </p:cNvSpPr>
              <p:nvPr/>
            </p:nvSpPr>
            <p:spPr bwMode="auto">
              <a:xfrm>
                <a:off x="5365750" y="3071813"/>
                <a:ext cx="844550" cy="528637"/>
              </a:xfrm>
              <a:custGeom>
                <a:avLst/>
                <a:gdLst>
                  <a:gd name="T0" fmla="*/ 0 w 532"/>
                  <a:gd name="T1" fmla="*/ 0 h 333"/>
                  <a:gd name="T2" fmla="*/ 2147483647 w 532"/>
                  <a:gd name="T3" fmla="*/ 2147483647 h 333"/>
                  <a:gd name="T4" fmla="*/ 0 w 532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33"/>
                  <a:gd name="T11" fmla="*/ 532 w 532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33">
                    <a:moveTo>
                      <a:pt x="0" y="0"/>
                    </a:moveTo>
                    <a:lnTo>
                      <a:pt x="531" y="33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5"/>
              <p:cNvSpPr>
                <a:spLocks/>
              </p:cNvSpPr>
              <p:nvPr/>
            </p:nvSpPr>
            <p:spPr bwMode="auto">
              <a:xfrm>
                <a:off x="6111875" y="3516313"/>
                <a:ext cx="98425" cy="84137"/>
              </a:xfrm>
              <a:custGeom>
                <a:avLst/>
                <a:gdLst>
                  <a:gd name="T0" fmla="*/ 2147483647 w 62"/>
                  <a:gd name="T1" fmla="*/ 0 h 53"/>
                  <a:gd name="T2" fmla="*/ 2147483647 w 62"/>
                  <a:gd name="T3" fmla="*/ 2147483647 h 53"/>
                  <a:gd name="T4" fmla="*/ 0 w 62"/>
                  <a:gd name="T5" fmla="*/ 2147483647 h 53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3"/>
                  <a:gd name="T11" fmla="*/ 62 w 62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3">
                    <a:moveTo>
                      <a:pt x="14" y="0"/>
                    </a:moveTo>
                    <a:lnTo>
                      <a:pt x="61" y="52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6"/>
              <p:cNvSpPr>
                <a:spLocks/>
              </p:cNvSpPr>
              <p:nvPr/>
            </p:nvSpPr>
            <p:spPr bwMode="auto">
              <a:xfrm>
                <a:off x="5365750" y="3375025"/>
                <a:ext cx="844550" cy="822325"/>
              </a:xfrm>
              <a:custGeom>
                <a:avLst/>
                <a:gdLst>
                  <a:gd name="T0" fmla="*/ 0 w 532"/>
                  <a:gd name="T1" fmla="*/ 0 h 518"/>
                  <a:gd name="T2" fmla="*/ 2147483647 w 532"/>
                  <a:gd name="T3" fmla="*/ 2147483647 h 518"/>
                  <a:gd name="T4" fmla="*/ 0 w 532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518"/>
                  <a:gd name="T11" fmla="*/ 532 w 532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518">
                    <a:moveTo>
                      <a:pt x="0" y="0"/>
                    </a:moveTo>
                    <a:lnTo>
                      <a:pt x="531" y="51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7"/>
              <p:cNvSpPr>
                <a:spLocks/>
              </p:cNvSpPr>
              <p:nvPr/>
            </p:nvSpPr>
            <p:spPr bwMode="auto">
              <a:xfrm>
                <a:off x="6118225" y="4098925"/>
                <a:ext cx="92075" cy="98425"/>
              </a:xfrm>
              <a:custGeom>
                <a:avLst/>
                <a:gdLst>
                  <a:gd name="T0" fmla="*/ 2147483647 w 58"/>
                  <a:gd name="T1" fmla="*/ 0 h 62"/>
                  <a:gd name="T2" fmla="*/ 2147483647 w 58"/>
                  <a:gd name="T3" fmla="*/ 2147483647 h 62"/>
                  <a:gd name="T4" fmla="*/ 0 w 58"/>
                  <a:gd name="T5" fmla="*/ 2147483647 h 62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62"/>
                  <a:gd name="T11" fmla="*/ 58 w 58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62">
                    <a:moveTo>
                      <a:pt x="18" y="0"/>
                    </a:moveTo>
                    <a:lnTo>
                      <a:pt x="57" y="61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8"/>
              <p:cNvSpPr>
                <a:spLocks/>
              </p:cNvSpPr>
              <p:nvPr/>
            </p:nvSpPr>
            <p:spPr bwMode="auto">
              <a:xfrm>
                <a:off x="5365750" y="3675063"/>
                <a:ext cx="844550" cy="822325"/>
              </a:xfrm>
              <a:custGeom>
                <a:avLst/>
                <a:gdLst>
                  <a:gd name="T0" fmla="*/ 0 w 532"/>
                  <a:gd name="T1" fmla="*/ 0 h 518"/>
                  <a:gd name="T2" fmla="*/ 2147483647 w 532"/>
                  <a:gd name="T3" fmla="*/ 2147483647 h 518"/>
                  <a:gd name="T4" fmla="*/ 0 w 532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518"/>
                  <a:gd name="T11" fmla="*/ 532 w 532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518">
                    <a:moveTo>
                      <a:pt x="0" y="0"/>
                    </a:moveTo>
                    <a:lnTo>
                      <a:pt x="531" y="51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9"/>
              <p:cNvSpPr>
                <a:spLocks/>
              </p:cNvSpPr>
              <p:nvPr/>
            </p:nvSpPr>
            <p:spPr bwMode="auto">
              <a:xfrm>
                <a:off x="6118225" y="4402138"/>
                <a:ext cx="92075" cy="95250"/>
              </a:xfrm>
              <a:custGeom>
                <a:avLst/>
                <a:gdLst>
                  <a:gd name="T0" fmla="*/ 2147483647 w 58"/>
                  <a:gd name="T1" fmla="*/ 0 h 60"/>
                  <a:gd name="T2" fmla="*/ 2147483647 w 58"/>
                  <a:gd name="T3" fmla="*/ 2147483647 h 60"/>
                  <a:gd name="T4" fmla="*/ 0 w 58"/>
                  <a:gd name="T5" fmla="*/ 2147483647 h 60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60"/>
                  <a:gd name="T11" fmla="*/ 58 w 5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60">
                    <a:moveTo>
                      <a:pt x="18" y="0"/>
                    </a:moveTo>
                    <a:lnTo>
                      <a:pt x="57" y="5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auto">
              <a:xfrm>
                <a:off x="5365750" y="4273550"/>
                <a:ext cx="844550" cy="601663"/>
              </a:xfrm>
              <a:custGeom>
                <a:avLst/>
                <a:gdLst>
                  <a:gd name="T0" fmla="*/ 0 w 532"/>
                  <a:gd name="T1" fmla="*/ 2147483647 h 379"/>
                  <a:gd name="T2" fmla="*/ 2147483647 w 532"/>
                  <a:gd name="T3" fmla="*/ 0 h 379"/>
                  <a:gd name="T4" fmla="*/ 0 w 532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79"/>
                  <a:gd name="T11" fmla="*/ 532 w 532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79">
                    <a:moveTo>
                      <a:pt x="0" y="378"/>
                    </a:moveTo>
                    <a:lnTo>
                      <a:pt x="531" y="0"/>
                    </a:lnTo>
                    <a:lnTo>
                      <a:pt x="0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31"/>
              <p:cNvSpPr>
                <a:spLocks/>
              </p:cNvSpPr>
              <p:nvPr/>
            </p:nvSpPr>
            <p:spPr bwMode="auto">
              <a:xfrm>
                <a:off x="6113463" y="4273550"/>
                <a:ext cx="96837" cy="88900"/>
              </a:xfrm>
              <a:custGeom>
                <a:avLst/>
                <a:gdLst>
                  <a:gd name="T0" fmla="*/ 0 w 61"/>
                  <a:gd name="T1" fmla="*/ 2147483647 h 56"/>
                  <a:gd name="T2" fmla="*/ 2147483647 w 61"/>
                  <a:gd name="T3" fmla="*/ 0 h 56"/>
                  <a:gd name="T4" fmla="*/ 2147483647 w 61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56"/>
                  <a:gd name="T11" fmla="*/ 61 w 61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56">
                    <a:moveTo>
                      <a:pt x="0" y="22"/>
                    </a:moveTo>
                    <a:lnTo>
                      <a:pt x="60" y="0"/>
                    </a:lnTo>
                    <a:lnTo>
                      <a:pt x="15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32"/>
              <p:cNvSpPr>
                <a:spLocks/>
              </p:cNvSpPr>
              <p:nvPr/>
            </p:nvSpPr>
            <p:spPr bwMode="auto">
              <a:xfrm>
                <a:off x="5365750" y="4648200"/>
                <a:ext cx="844550" cy="523875"/>
              </a:xfrm>
              <a:custGeom>
                <a:avLst/>
                <a:gdLst>
                  <a:gd name="T0" fmla="*/ 0 w 532"/>
                  <a:gd name="T1" fmla="*/ 2147483647 h 330"/>
                  <a:gd name="T2" fmla="*/ 2147483647 w 532"/>
                  <a:gd name="T3" fmla="*/ 0 h 330"/>
                  <a:gd name="T4" fmla="*/ 0 w 532"/>
                  <a:gd name="T5" fmla="*/ 2147483647 h 330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330"/>
                  <a:gd name="T11" fmla="*/ 532 w 532"/>
                  <a:gd name="T12" fmla="*/ 330 h 3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330">
                    <a:moveTo>
                      <a:pt x="0" y="329"/>
                    </a:moveTo>
                    <a:lnTo>
                      <a:pt x="531" y="0"/>
                    </a:lnTo>
                    <a:lnTo>
                      <a:pt x="0" y="3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33"/>
              <p:cNvSpPr>
                <a:spLocks/>
              </p:cNvSpPr>
              <p:nvPr/>
            </p:nvSpPr>
            <p:spPr bwMode="auto">
              <a:xfrm>
                <a:off x="6111875" y="4648200"/>
                <a:ext cx="98425" cy="80963"/>
              </a:xfrm>
              <a:custGeom>
                <a:avLst/>
                <a:gdLst>
                  <a:gd name="T0" fmla="*/ 0 w 62"/>
                  <a:gd name="T1" fmla="*/ 2147483647 h 51"/>
                  <a:gd name="T2" fmla="*/ 2147483647 w 62"/>
                  <a:gd name="T3" fmla="*/ 0 h 51"/>
                  <a:gd name="T4" fmla="*/ 2147483647 w 62"/>
                  <a:gd name="T5" fmla="*/ 2147483647 h 5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1"/>
                  <a:gd name="T11" fmla="*/ 62 w 62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1">
                    <a:moveTo>
                      <a:pt x="0" y="17"/>
                    </a:moveTo>
                    <a:lnTo>
                      <a:pt x="61" y="0"/>
                    </a:lnTo>
                    <a:lnTo>
                      <a:pt x="14" y="5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5365750" y="3898900"/>
                <a:ext cx="844550" cy="1573213"/>
              </a:xfrm>
              <a:custGeom>
                <a:avLst/>
                <a:gdLst>
                  <a:gd name="T0" fmla="*/ 0 w 532"/>
                  <a:gd name="T1" fmla="*/ 2147483647 h 991"/>
                  <a:gd name="T2" fmla="*/ 2147483647 w 532"/>
                  <a:gd name="T3" fmla="*/ 0 h 991"/>
                  <a:gd name="T4" fmla="*/ 0 w 532"/>
                  <a:gd name="T5" fmla="*/ 2147483647 h 991"/>
                  <a:gd name="T6" fmla="*/ 0 60000 65536"/>
                  <a:gd name="T7" fmla="*/ 0 60000 65536"/>
                  <a:gd name="T8" fmla="*/ 0 60000 65536"/>
                  <a:gd name="T9" fmla="*/ 0 w 532"/>
                  <a:gd name="T10" fmla="*/ 0 h 991"/>
                  <a:gd name="T11" fmla="*/ 532 w 532"/>
                  <a:gd name="T12" fmla="*/ 991 h 9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2" h="991">
                    <a:moveTo>
                      <a:pt x="0" y="990"/>
                    </a:moveTo>
                    <a:lnTo>
                      <a:pt x="531" y="0"/>
                    </a:lnTo>
                    <a:lnTo>
                      <a:pt x="0" y="9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6135688" y="3898900"/>
                <a:ext cx="74612" cy="119063"/>
              </a:xfrm>
              <a:custGeom>
                <a:avLst/>
                <a:gdLst>
                  <a:gd name="T0" fmla="*/ 0 w 47"/>
                  <a:gd name="T1" fmla="*/ 2147483647 h 75"/>
                  <a:gd name="T2" fmla="*/ 2147483647 w 47"/>
                  <a:gd name="T3" fmla="*/ 0 h 75"/>
                  <a:gd name="T4" fmla="*/ 2147483647 w 47"/>
                  <a:gd name="T5" fmla="*/ 2147483647 h 75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75"/>
                  <a:gd name="T11" fmla="*/ 47 w 47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75">
                    <a:moveTo>
                      <a:pt x="0" y="52"/>
                    </a:moveTo>
                    <a:lnTo>
                      <a:pt x="46" y="0"/>
                    </a:lnTo>
                    <a:lnTo>
                      <a:pt x="25" y="7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37"/>
              <p:cNvSpPr>
                <a:spLocks/>
              </p:cNvSpPr>
              <p:nvPr/>
            </p:nvSpPr>
            <p:spPr bwMode="auto">
              <a:xfrm>
                <a:off x="6122988" y="3598863"/>
                <a:ext cx="87312" cy="103187"/>
              </a:xfrm>
              <a:custGeom>
                <a:avLst/>
                <a:gdLst>
                  <a:gd name="T0" fmla="*/ 0 w 55"/>
                  <a:gd name="T1" fmla="*/ 2147483647 h 65"/>
                  <a:gd name="T2" fmla="*/ 2147483647 w 55"/>
                  <a:gd name="T3" fmla="*/ 0 h 65"/>
                  <a:gd name="T4" fmla="*/ 2147483647 w 55"/>
                  <a:gd name="T5" fmla="*/ 2147483647 h 65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65"/>
                  <a:gd name="T11" fmla="*/ 55 w 55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65">
                    <a:moveTo>
                      <a:pt x="0" y="36"/>
                    </a:moveTo>
                    <a:lnTo>
                      <a:pt x="54" y="0"/>
                    </a:lnTo>
                    <a:lnTo>
                      <a:pt x="2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38"/>
              <p:cNvSpPr>
                <a:spLocks/>
              </p:cNvSpPr>
              <p:nvPr/>
            </p:nvSpPr>
            <p:spPr bwMode="auto">
              <a:xfrm>
                <a:off x="7413625" y="2773363"/>
                <a:ext cx="841375" cy="1127125"/>
              </a:xfrm>
              <a:custGeom>
                <a:avLst/>
                <a:gdLst>
                  <a:gd name="T0" fmla="*/ 2147483647 w 530"/>
                  <a:gd name="T1" fmla="*/ 0 h 710"/>
                  <a:gd name="T2" fmla="*/ 0 w 530"/>
                  <a:gd name="T3" fmla="*/ 2147483647 h 710"/>
                  <a:gd name="T4" fmla="*/ 2147483647 w 530"/>
                  <a:gd name="T5" fmla="*/ 0 h 710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710"/>
                  <a:gd name="T11" fmla="*/ 530 w 530"/>
                  <a:gd name="T12" fmla="*/ 710 h 7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710">
                    <a:moveTo>
                      <a:pt x="529" y="0"/>
                    </a:moveTo>
                    <a:lnTo>
                      <a:pt x="0" y="709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39"/>
              <p:cNvSpPr>
                <a:spLocks/>
              </p:cNvSpPr>
              <p:nvPr/>
            </p:nvSpPr>
            <p:spPr bwMode="auto">
              <a:xfrm>
                <a:off x="7413625" y="3789363"/>
                <a:ext cx="82550" cy="111125"/>
              </a:xfrm>
              <a:custGeom>
                <a:avLst/>
                <a:gdLst>
                  <a:gd name="T0" fmla="*/ 2147483647 w 52"/>
                  <a:gd name="T1" fmla="*/ 2147483647 h 70"/>
                  <a:gd name="T2" fmla="*/ 0 w 52"/>
                  <a:gd name="T3" fmla="*/ 2147483647 h 70"/>
                  <a:gd name="T4" fmla="*/ 2147483647 w 52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70"/>
                  <a:gd name="T11" fmla="*/ 52 w 52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70">
                    <a:moveTo>
                      <a:pt x="51" y="26"/>
                    </a:moveTo>
                    <a:lnTo>
                      <a:pt x="0" y="69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40"/>
              <p:cNvSpPr>
                <a:spLocks/>
              </p:cNvSpPr>
              <p:nvPr/>
            </p:nvSpPr>
            <p:spPr bwMode="auto">
              <a:xfrm>
                <a:off x="7413625" y="3071813"/>
                <a:ext cx="841375" cy="528637"/>
              </a:xfrm>
              <a:custGeom>
                <a:avLst/>
                <a:gdLst>
                  <a:gd name="T0" fmla="*/ 2147483647 w 530"/>
                  <a:gd name="T1" fmla="*/ 0 h 333"/>
                  <a:gd name="T2" fmla="*/ 0 w 530"/>
                  <a:gd name="T3" fmla="*/ 2147483647 h 333"/>
                  <a:gd name="T4" fmla="*/ 2147483647 w 530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33"/>
                  <a:gd name="T11" fmla="*/ 530 w 530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33">
                    <a:moveTo>
                      <a:pt x="529" y="0"/>
                    </a:moveTo>
                    <a:lnTo>
                      <a:pt x="0" y="332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41"/>
              <p:cNvSpPr>
                <a:spLocks/>
              </p:cNvSpPr>
              <p:nvPr/>
            </p:nvSpPr>
            <p:spPr bwMode="auto">
              <a:xfrm>
                <a:off x="7413625" y="3516313"/>
                <a:ext cx="96838" cy="84137"/>
              </a:xfrm>
              <a:custGeom>
                <a:avLst/>
                <a:gdLst>
                  <a:gd name="T0" fmla="*/ 2147483647 w 61"/>
                  <a:gd name="T1" fmla="*/ 2147483647 h 53"/>
                  <a:gd name="T2" fmla="*/ 0 w 61"/>
                  <a:gd name="T3" fmla="*/ 2147483647 h 53"/>
                  <a:gd name="T4" fmla="*/ 2147483647 w 61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53"/>
                  <a:gd name="T11" fmla="*/ 61 w 61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53">
                    <a:moveTo>
                      <a:pt x="60" y="35"/>
                    </a:moveTo>
                    <a:lnTo>
                      <a:pt x="0" y="52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42"/>
              <p:cNvSpPr>
                <a:spLocks/>
              </p:cNvSpPr>
              <p:nvPr/>
            </p:nvSpPr>
            <p:spPr bwMode="auto">
              <a:xfrm>
                <a:off x="7413625" y="3375025"/>
                <a:ext cx="841375" cy="822325"/>
              </a:xfrm>
              <a:custGeom>
                <a:avLst/>
                <a:gdLst>
                  <a:gd name="T0" fmla="*/ 2147483647 w 530"/>
                  <a:gd name="T1" fmla="*/ 0 h 518"/>
                  <a:gd name="T2" fmla="*/ 0 w 530"/>
                  <a:gd name="T3" fmla="*/ 2147483647 h 518"/>
                  <a:gd name="T4" fmla="*/ 2147483647 w 530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518"/>
                  <a:gd name="T11" fmla="*/ 530 w 530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518">
                    <a:moveTo>
                      <a:pt x="529" y="0"/>
                    </a:moveTo>
                    <a:lnTo>
                      <a:pt x="0" y="517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43"/>
              <p:cNvSpPr>
                <a:spLocks/>
              </p:cNvSpPr>
              <p:nvPr/>
            </p:nvSpPr>
            <p:spPr bwMode="auto">
              <a:xfrm>
                <a:off x="7413625" y="4098925"/>
                <a:ext cx="88900" cy="98425"/>
              </a:xfrm>
              <a:custGeom>
                <a:avLst/>
                <a:gdLst>
                  <a:gd name="T0" fmla="*/ 2147483647 w 56"/>
                  <a:gd name="T1" fmla="*/ 2147483647 h 62"/>
                  <a:gd name="T2" fmla="*/ 0 w 56"/>
                  <a:gd name="T3" fmla="*/ 2147483647 h 62"/>
                  <a:gd name="T4" fmla="*/ 2147483647 w 56"/>
                  <a:gd name="T5" fmla="*/ 0 h 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62"/>
                  <a:gd name="T11" fmla="*/ 56 w 56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62">
                    <a:moveTo>
                      <a:pt x="55" y="29"/>
                    </a:moveTo>
                    <a:lnTo>
                      <a:pt x="0" y="61"/>
                    </a:lnTo>
                    <a:lnTo>
                      <a:pt x="3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44"/>
              <p:cNvSpPr>
                <a:spLocks/>
              </p:cNvSpPr>
              <p:nvPr/>
            </p:nvSpPr>
            <p:spPr bwMode="auto">
              <a:xfrm>
                <a:off x="7413625" y="3675063"/>
                <a:ext cx="841375" cy="822325"/>
              </a:xfrm>
              <a:custGeom>
                <a:avLst/>
                <a:gdLst>
                  <a:gd name="T0" fmla="*/ 2147483647 w 530"/>
                  <a:gd name="T1" fmla="*/ 0 h 518"/>
                  <a:gd name="T2" fmla="*/ 0 w 530"/>
                  <a:gd name="T3" fmla="*/ 2147483647 h 518"/>
                  <a:gd name="T4" fmla="*/ 2147483647 w 530"/>
                  <a:gd name="T5" fmla="*/ 0 h 518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518"/>
                  <a:gd name="T11" fmla="*/ 530 w 530"/>
                  <a:gd name="T12" fmla="*/ 518 h 5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518">
                    <a:moveTo>
                      <a:pt x="529" y="0"/>
                    </a:moveTo>
                    <a:lnTo>
                      <a:pt x="0" y="517"/>
                    </a:lnTo>
                    <a:lnTo>
                      <a:pt x="5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45"/>
              <p:cNvSpPr>
                <a:spLocks/>
              </p:cNvSpPr>
              <p:nvPr/>
            </p:nvSpPr>
            <p:spPr bwMode="auto">
              <a:xfrm>
                <a:off x="7413625" y="4402138"/>
                <a:ext cx="88900" cy="95250"/>
              </a:xfrm>
              <a:custGeom>
                <a:avLst/>
                <a:gdLst>
                  <a:gd name="T0" fmla="*/ 2147483647 w 56"/>
                  <a:gd name="T1" fmla="*/ 2147483647 h 60"/>
                  <a:gd name="T2" fmla="*/ 0 w 56"/>
                  <a:gd name="T3" fmla="*/ 2147483647 h 60"/>
                  <a:gd name="T4" fmla="*/ 2147483647 w 56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60"/>
                  <a:gd name="T11" fmla="*/ 56 w 56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60">
                    <a:moveTo>
                      <a:pt x="55" y="29"/>
                    </a:moveTo>
                    <a:lnTo>
                      <a:pt x="0" y="59"/>
                    </a:lnTo>
                    <a:lnTo>
                      <a:pt x="3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46"/>
              <p:cNvSpPr>
                <a:spLocks/>
              </p:cNvSpPr>
              <p:nvPr/>
            </p:nvSpPr>
            <p:spPr bwMode="auto">
              <a:xfrm>
                <a:off x="7413625" y="3598863"/>
                <a:ext cx="841375" cy="973137"/>
              </a:xfrm>
              <a:custGeom>
                <a:avLst/>
                <a:gdLst>
                  <a:gd name="T0" fmla="*/ 2147483647 w 530"/>
                  <a:gd name="T1" fmla="*/ 2147483647 h 613"/>
                  <a:gd name="T2" fmla="*/ 0 w 530"/>
                  <a:gd name="T3" fmla="*/ 0 h 613"/>
                  <a:gd name="T4" fmla="*/ 2147483647 w 530"/>
                  <a:gd name="T5" fmla="*/ 2147483647 h 613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613"/>
                  <a:gd name="T11" fmla="*/ 530 w 530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613">
                    <a:moveTo>
                      <a:pt x="529" y="612"/>
                    </a:moveTo>
                    <a:lnTo>
                      <a:pt x="0" y="0"/>
                    </a:lnTo>
                    <a:lnTo>
                      <a:pt x="529" y="6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47"/>
              <p:cNvSpPr>
                <a:spLocks/>
              </p:cNvSpPr>
              <p:nvPr/>
            </p:nvSpPr>
            <p:spPr bwMode="auto">
              <a:xfrm>
                <a:off x="7413625" y="3598863"/>
                <a:ext cx="87313" cy="103187"/>
              </a:xfrm>
              <a:custGeom>
                <a:avLst/>
                <a:gdLst>
                  <a:gd name="T0" fmla="*/ 2147483647 w 55"/>
                  <a:gd name="T1" fmla="*/ 2147483647 h 65"/>
                  <a:gd name="T2" fmla="*/ 0 w 55"/>
                  <a:gd name="T3" fmla="*/ 0 h 65"/>
                  <a:gd name="T4" fmla="*/ 2147483647 w 55"/>
                  <a:gd name="T5" fmla="*/ 2147483647 h 65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65"/>
                  <a:gd name="T11" fmla="*/ 55 w 55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65">
                    <a:moveTo>
                      <a:pt x="34" y="64"/>
                    </a:moveTo>
                    <a:lnTo>
                      <a:pt x="0" y="0"/>
                    </a:lnTo>
                    <a:lnTo>
                      <a:pt x="54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7413625" y="4273550"/>
                <a:ext cx="841375" cy="601663"/>
              </a:xfrm>
              <a:custGeom>
                <a:avLst/>
                <a:gdLst>
                  <a:gd name="T0" fmla="*/ 2147483647 w 530"/>
                  <a:gd name="T1" fmla="*/ 2147483647 h 379"/>
                  <a:gd name="T2" fmla="*/ 0 w 530"/>
                  <a:gd name="T3" fmla="*/ 0 h 379"/>
                  <a:gd name="T4" fmla="*/ 2147483647 w 530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79"/>
                  <a:gd name="T11" fmla="*/ 530 w 530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79">
                    <a:moveTo>
                      <a:pt x="529" y="378"/>
                    </a:moveTo>
                    <a:lnTo>
                      <a:pt x="0" y="0"/>
                    </a:lnTo>
                    <a:lnTo>
                      <a:pt x="529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49"/>
              <p:cNvSpPr>
                <a:spLocks/>
              </p:cNvSpPr>
              <p:nvPr/>
            </p:nvSpPr>
            <p:spPr bwMode="auto">
              <a:xfrm>
                <a:off x="7413625" y="4273550"/>
                <a:ext cx="95250" cy="88900"/>
              </a:xfrm>
              <a:custGeom>
                <a:avLst/>
                <a:gdLst>
                  <a:gd name="T0" fmla="*/ 2147483647 w 60"/>
                  <a:gd name="T1" fmla="*/ 2147483647 h 56"/>
                  <a:gd name="T2" fmla="*/ 0 w 60"/>
                  <a:gd name="T3" fmla="*/ 0 h 56"/>
                  <a:gd name="T4" fmla="*/ 2147483647 w 60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56"/>
                  <a:gd name="T11" fmla="*/ 60 w 6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56">
                    <a:moveTo>
                      <a:pt x="44" y="55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50"/>
              <p:cNvSpPr>
                <a:spLocks/>
              </p:cNvSpPr>
              <p:nvPr/>
            </p:nvSpPr>
            <p:spPr bwMode="auto">
              <a:xfrm>
                <a:off x="7413625" y="4570413"/>
                <a:ext cx="841375" cy="601662"/>
              </a:xfrm>
              <a:custGeom>
                <a:avLst/>
                <a:gdLst>
                  <a:gd name="T0" fmla="*/ 2147483647 w 530"/>
                  <a:gd name="T1" fmla="*/ 2147483647 h 379"/>
                  <a:gd name="T2" fmla="*/ 0 w 530"/>
                  <a:gd name="T3" fmla="*/ 0 h 379"/>
                  <a:gd name="T4" fmla="*/ 2147483647 w 530"/>
                  <a:gd name="T5" fmla="*/ 2147483647 h 379"/>
                  <a:gd name="T6" fmla="*/ 0 60000 65536"/>
                  <a:gd name="T7" fmla="*/ 0 60000 65536"/>
                  <a:gd name="T8" fmla="*/ 0 60000 65536"/>
                  <a:gd name="T9" fmla="*/ 0 w 530"/>
                  <a:gd name="T10" fmla="*/ 0 h 379"/>
                  <a:gd name="T11" fmla="*/ 530 w 530"/>
                  <a:gd name="T12" fmla="*/ 379 h 3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0" h="379">
                    <a:moveTo>
                      <a:pt x="529" y="378"/>
                    </a:moveTo>
                    <a:lnTo>
                      <a:pt x="0" y="0"/>
                    </a:lnTo>
                    <a:lnTo>
                      <a:pt x="529" y="3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51"/>
              <p:cNvSpPr>
                <a:spLocks/>
              </p:cNvSpPr>
              <p:nvPr/>
            </p:nvSpPr>
            <p:spPr bwMode="auto">
              <a:xfrm>
                <a:off x="7413625" y="4570413"/>
                <a:ext cx="95250" cy="87312"/>
              </a:xfrm>
              <a:custGeom>
                <a:avLst/>
                <a:gdLst>
                  <a:gd name="T0" fmla="*/ 2147483647 w 60"/>
                  <a:gd name="T1" fmla="*/ 2147483647 h 55"/>
                  <a:gd name="T2" fmla="*/ 0 w 60"/>
                  <a:gd name="T3" fmla="*/ 0 h 55"/>
                  <a:gd name="T4" fmla="*/ 2147483647 w 60"/>
                  <a:gd name="T5" fmla="*/ 2147483647 h 55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55"/>
                  <a:gd name="T11" fmla="*/ 60 w 60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55">
                    <a:moveTo>
                      <a:pt x="44" y="54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53"/>
              <p:cNvSpPr>
                <a:spLocks/>
              </p:cNvSpPr>
              <p:nvPr/>
            </p:nvSpPr>
            <p:spPr bwMode="auto">
              <a:xfrm>
                <a:off x="7413625" y="3898900"/>
                <a:ext cx="73025" cy="119063"/>
              </a:xfrm>
              <a:custGeom>
                <a:avLst/>
                <a:gdLst>
                  <a:gd name="T0" fmla="*/ 2147483647 w 46"/>
                  <a:gd name="T1" fmla="*/ 2147483647 h 75"/>
                  <a:gd name="T2" fmla="*/ 0 w 46"/>
                  <a:gd name="T3" fmla="*/ 0 h 75"/>
                  <a:gd name="T4" fmla="*/ 2147483647 w 46"/>
                  <a:gd name="T5" fmla="*/ 2147483647 h 75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75"/>
                  <a:gd name="T11" fmla="*/ 46 w 46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75">
                    <a:moveTo>
                      <a:pt x="21" y="74"/>
                    </a:moveTo>
                    <a:lnTo>
                      <a:pt x="0" y="0"/>
                    </a:lnTo>
                    <a:lnTo>
                      <a:pt x="45" y="5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Rectangle 73"/>
              <p:cNvSpPr>
                <a:spLocks noChangeArrowheads="1"/>
              </p:cNvSpPr>
              <p:nvPr/>
            </p:nvSpPr>
            <p:spPr bwMode="auto">
              <a:xfrm>
                <a:off x="4586288" y="5594350"/>
                <a:ext cx="104140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&lt;sal, age&gt;</a:t>
                </a:r>
              </a:p>
            </p:txBody>
          </p:sp>
          <p:sp>
            <p:nvSpPr>
              <p:cNvPr id="230" name="Rectangle 74"/>
              <p:cNvSpPr>
                <a:spLocks noChangeArrowheads="1"/>
              </p:cNvSpPr>
              <p:nvPr/>
            </p:nvSpPr>
            <p:spPr bwMode="auto">
              <a:xfrm>
                <a:off x="4586288" y="3765550"/>
                <a:ext cx="104140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&lt;age, sal&gt;</a:t>
                </a:r>
              </a:p>
            </p:txBody>
          </p:sp>
          <p:sp>
            <p:nvSpPr>
              <p:cNvPr id="231" name="Rectangle 75"/>
              <p:cNvSpPr>
                <a:spLocks noChangeArrowheads="1"/>
              </p:cNvSpPr>
              <p:nvPr/>
            </p:nvSpPr>
            <p:spPr bwMode="auto">
              <a:xfrm>
                <a:off x="8143875" y="3765550"/>
                <a:ext cx="698910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&lt;age&gt;</a:t>
                </a:r>
              </a:p>
            </p:txBody>
          </p:sp>
          <p:sp>
            <p:nvSpPr>
              <p:cNvPr id="232" name="Rectangle 76"/>
              <p:cNvSpPr>
                <a:spLocks noChangeArrowheads="1"/>
              </p:cNvSpPr>
              <p:nvPr/>
            </p:nvSpPr>
            <p:spPr bwMode="auto">
              <a:xfrm>
                <a:off x="8147050" y="5597525"/>
                <a:ext cx="63658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&lt;sal&gt;</a:t>
                </a:r>
              </a:p>
            </p:txBody>
          </p:sp>
          <p:sp>
            <p:nvSpPr>
              <p:cNvPr id="233" name="Freeform 11"/>
              <p:cNvSpPr>
                <a:spLocks/>
              </p:cNvSpPr>
              <p:nvPr/>
            </p:nvSpPr>
            <p:spPr bwMode="auto">
              <a:xfrm>
                <a:off x="4765675" y="292417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12"/>
              <p:cNvSpPr>
                <a:spLocks/>
              </p:cNvSpPr>
              <p:nvPr/>
            </p:nvSpPr>
            <p:spPr bwMode="auto">
              <a:xfrm>
                <a:off x="4765675" y="3222625"/>
                <a:ext cx="723900" cy="1588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13"/>
              <p:cNvSpPr>
                <a:spLocks/>
              </p:cNvSpPr>
              <p:nvPr/>
            </p:nvSpPr>
            <p:spPr bwMode="auto">
              <a:xfrm>
                <a:off x="4765675" y="3522663"/>
                <a:ext cx="723900" cy="1587"/>
              </a:xfrm>
              <a:custGeom>
                <a:avLst/>
                <a:gdLst>
                  <a:gd name="T0" fmla="*/ 0 w 456"/>
                  <a:gd name="T1" fmla="*/ 0 h 1"/>
                  <a:gd name="T2" fmla="*/ 2147483647 w 456"/>
                  <a:gd name="T3" fmla="*/ 0 h 1"/>
                  <a:gd name="T4" fmla="*/ 0 w 45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"/>
                  <a:gd name="T11" fmla="*/ 456 w 45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">
                    <a:moveTo>
                      <a:pt x="0" y="0"/>
                    </a:moveTo>
                    <a:lnTo>
                      <a:pt x="4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77"/>
              <p:cNvSpPr>
                <a:spLocks noChangeArrowheads="1"/>
              </p:cNvSpPr>
              <p:nvPr/>
            </p:nvSpPr>
            <p:spPr bwMode="auto">
              <a:xfrm>
                <a:off x="4770438" y="3232150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12,20</a:t>
                </a:r>
              </a:p>
            </p:txBody>
          </p:sp>
          <p:sp>
            <p:nvSpPr>
              <p:cNvPr id="237" name="Rectangle 78"/>
              <p:cNvSpPr>
                <a:spLocks noChangeArrowheads="1"/>
              </p:cNvSpPr>
              <p:nvPr/>
            </p:nvSpPr>
            <p:spPr bwMode="auto">
              <a:xfrm>
                <a:off x="4783138" y="2927350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12,10</a:t>
                </a:r>
              </a:p>
            </p:txBody>
          </p:sp>
          <p:sp>
            <p:nvSpPr>
              <p:cNvPr id="238" name="Rectangle 79"/>
              <p:cNvSpPr>
                <a:spLocks noChangeArrowheads="1"/>
              </p:cNvSpPr>
              <p:nvPr/>
            </p:nvSpPr>
            <p:spPr bwMode="auto">
              <a:xfrm>
                <a:off x="4783138" y="2622550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11,80</a:t>
                </a:r>
              </a:p>
            </p:txBody>
          </p:sp>
          <p:sp>
            <p:nvSpPr>
              <p:cNvPr id="239" name="Rectangle 80"/>
              <p:cNvSpPr>
                <a:spLocks noChangeArrowheads="1"/>
              </p:cNvSpPr>
              <p:nvPr/>
            </p:nvSpPr>
            <p:spPr bwMode="auto">
              <a:xfrm>
                <a:off x="4770438" y="3536950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13,75</a:t>
                </a:r>
              </a:p>
            </p:txBody>
          </p:sp>
          <p:sp>
            <p:nvSpPr>
              <p:cNvPr id="240" name="Rectangle 81"/>
              <p:cNvSpPr>
                <a:spLocks noChangeArrowheads="1"/>
              </p:cNvSpPr>
              <p:nvPr/>
            </p:nvSpPr>
            <p:spPr bwMode="auto">
              <a:xfrm>
                <a:off x="4783138" y="4756150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20,12</a:t>
                </a:r>
              </a:p>
            </p:txBody>
          </p:sp>
          <p:sp>
            <p:nvSpPr>
              <p:cNvPr id="241" name="Rectangle 82"/>
              <p:cNvSpPr>
                <a:spLocks noChangeArrowheads="1"/>
              </p:cNvSpPr>
              <p:nvPr/>
            </p:nvSpPr>
            <p:spPr bwMode="auto">
              <a:xfrm>
                <a:off x="4783138" y="4454525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10,12</a:t>
                </a:r>
              </a:p>
            </p:txBody>
          </p:sp>
          <p:sp>
            <p:nvSpPr>
              <p:cNvPr id="242" name="Rectangle 83"/>
              <p:cNvSpPr>
                <a:spLocks noChangeArrowheads="1"/>
              </p:cNvSpPr>
              <p:nvPr/>
            </p:nvSpPr>
            <p:spPr bwMode="auto">
              <a:xfrm>
                <a:off x="4770438" y="5064125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75,13</a:t>
                </a:r>
              </a:p>
            </p:txBody>
          </p:sp>
          <p:sp>
            <p:nvSpPr>
              <p:cNvPr id="243" name="Rectangle 84"/>
              <p:cNvSpPr>
                <a:spLocks noChangeArrowheads="1"/>
              </p:cNvSpPr>
              <p:nvPr/>
            </p:nvSpPr>
            <p:spPr bwMode="auto">
              <a:xfrm>
                <a:off x="4770438" y="5368925"/>
                <a:ext cx="62547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80,11</a:t>
                </a:r>
              </a:p>
            </p:txBody>
          </p:sp>
          <p:sp>
            <p:nvSpPr>
              <p:cNvPr id="244" name="Rectangle 85"/>
              <p:cNvSpPr>
                <a:spLocks noChangeArrowheads="1"/>
              </p:cNvSpPr>
              <p:nvPr/>
            </p:nvSpPr>
            <p:spPr bwMode="auto">
              <a:xfrm>
                <a:off x="8402638" y="2622550"/>
                <a:ext cx="3714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11</a:t>
                </a:r>
              </a:p>
            </p:txBody>
          </p:sp>
          <p:sp>
            <p:nvSpPr>
              <p:cNvPr id="245" name="Rectangle 86"/>
              <p:cNvSpPr>
                <a:spLocks noChangeArrowheads="1"/>
              </p:cNvSpPr>
              <p:nvPr/>
            </p:nvSpPr>
            <p:spPr bwMode="auto">
              <a:xfrm>
                <a:off x="8402638" y="292735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</a:t>
                </a:r>
              </a:p>
            </p:txBody>
          </p:sp>
          <p:sp>
            <p:nvSpPr>
              <p:cNvPr id="246" name="Rectangle 87"/>
              <p:cNvSpPr>
                <a:spLocks noChangeArrowheads="1"/>
              </p:cNvSpPr>
              <p:nvPr/>
            </p:nvSpPr>
            <p:spPr bwMode="auto">
              <a:xfrm>
                <a:off x="8402638" y="323215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12</a:t>
                </a:r>
              </a:p>
            </p:txBody>
          </p:sp>
          <p:sp>
            <p:nvSpPr>
              <p:cNvPr id="247" name="Rectangle 88"/>
              <p:cNvSpPr>
                <a:spLocks noChangeArrowheads="1"/>
              </p:cNvSpPr>
              <p:nvPr/>
            </p:nvSpPr>
            <p:spPr bwMode="auto">
              <a:xfrm>
                <a:off x="8402638" y="3536950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13</a:t>
                </a:r>
              </a:p>
            </p:txBody>
          </p:sp>
          <p:sp>
            <p:nvSpPr>
              <p:cNvPr id="248" name="Rectangle 89"/>
              <p:cNvSpPr>
                <a:spLocks noChangeArrowheads="1"/>
              </p:cNvSpPr>
              <p:nvPr/>
            </p:nvSpPr>
            <p:spPr bwMode="auto">
              <a:xfrm>
                <a:off x="8402638" y="44545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249" name="Rectangle 90"/>
              <p:cNvSpPr>
                <a:spLocks noChangeArrowheads="1"/>
              </p:cNvSpPr>
              <p:nvPr/>
            </p:nvSpPr>
            <p:spPr bwMode="auto">
              <a:xfrm>
                <a:off x="8402638" y="47561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20</a:t>
                </a:r>
              </a:p>
            </p:txBody>
          </p:sp>
          <p:sp>
            <p:nvSpPr>
              <p:cNvPr id="250" name="Rectangle 91"/>
              <p:cNvSpPr>
                <a:spLocks noChangeArrowheads="1"/>
              </p:cNvSpPr>
              <p:nvPr/>
            </p:nvSpPr>
            <p:spPr bwMode="auto">
              <a:xfrm>
                <a:off x="8402638" y="50641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75</a:t>
                </a:r>
              </a:p>
            </p:txBody>
          </p:sp>
          <p:sp>
            <p:nvSpPr>
              <p:cNvPr id="251" name="Rectangle 92"/>
              <p:cNvSpPr>
                <a:spLocks noChangeArrowheads="1"/>
              </p:cNvSpPr>
              <p:nvPr/>
            </p:nvSpPr>
            <p:spPr bwMode="auto">
              <a:xfrm>
                <a:off x="8402638" y="5368925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234DB"/>
                    </a:solidFill>
                    <a:effectLst/>
                    <a:uLnTx/>
                    <a:uFillTx/>
                    <a:latin typeface="Arial" charset="0"/>
                    <a:ea typeface="新細明體" panose="02020500000000000000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252" name="Rectangle 96"/>
              <p:cNvSpPr>
                <a:spLocks noChangeArrowheads="1"/>
              </p:cNvSpPr>
              <p:nvPr/>
            </p:nvSpPr>
            <p:spPr bwMode="auto">
              <a:xfrm>
                <a:off x="4724400" y="1524000"/>
                <a:ext cx="4114800" cy="359517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90488" tIns="0" rIns="90488" bIns="3600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Examples of composite key indexes</a:t>
                </a:r>
              </a:p>
            </p:txBody>
          </p:sp>
        </p:grpSp>
        <p:sp>
          <p:nvSpPr>
            <p:cNvPr id="183" name="Oval Callout 182"/>
            <p:cNvSpPr/>
            <p:nvPr/>
          </p:nvSpPr>
          <p:spPr>
            <a:xfrm>
              <a:off x="5648721" y="2118712"/>
              <a:ext cx="1554957" cy="800100"/>
            </a:xfrm>
            <a:prstGeom prst="wedgeEllipseCallout">
              <a:avLst>
                <a:gd name="adj1" fmla="val -64405"/>
                <a:gd name="adj2" fmla="val 27147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Having multiple Data entries</a:t>
              </a:r>
              <a:endPara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253" name="Rounded Rectangular Callout 252"/>
          <p:cNvSpPr/>
          <p:nvPr/>
        </p:nvSpPr>
        <p:spPr bwMode="auto">
          <a:xfrm>
            <a:off x="495300" y="5057775"/>
            <a:ext cx="3566962" cy="1201737"/>
          </a:xfrm>
          <a:prstGeom prst="wedgeRoundRectCallout">
            <a:avLst>
              <a:gd name="adj1" fmla="val 71579"/>
              <a:gd name="adj2" fmla="val -3953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 entries in index sorted by search key to support range queries</a:t>
            </a:r>
          </a:p>
        </p:txBody>
      </p:sp>
    </p:spTree>
    <p:extLst>
      <p:ext uri="{BB962C8B-B14F-4D97-AF65-F5344CB8AC3E}">
        <p14:creationId xmlns:p14="http://schemas.microsoft.com/office/powerpoint/2010/main" val="14090211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zh-TW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新細明體" pitchFamily="18" charset="-120"/>
              </a:rPr>
              <a:t>Composite Index:  Advantage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274320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altLang="zh-TW" sz="3000" dirty="0">
                <a:ea typeface="新細明體" pitchFamily="18" charset="-120"/>
              </a:rPr>
              <a:t>Multi-attribute search keys should be considered when a WHERE clause contains several conditions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	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SELECT    E.name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	FROM      Employees 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	WHERE    </a:t>
            </a:r>
            <a:r>
              <a:rPr lang="en-US" altLang="zh-TW" sz="2800" dirty="0" err="1">
                <a:solidFill>
                  <a:srgbClr val="E46C0A"/>
                </a:solidFill>
                <a:ea typeface="新細明體" pitchFamily="18" charset="-120"/>
              </a:rPr>
              <a:t>E.age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 = 20  AND  </a:t>
            </a:r>
            <a:r>
              <a:rPr lang="en-US" altLang="zh-TW" sz="2800" dirty="0" err="1">
                <a:solidFill>
                  <a:srgbClr val="E46C0A"/>
                </a:solidFill>
                <a:ea typeface="新細明體" pitchFamily="18" charset="-120"/>
              </a:rPr>
              <a:t>E.sal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 &gt;= 50000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en-US" altLang="zh-TW" sz="2200" dirty="0">
              <a:solidFill>
                <a:srgbClr val="002060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en-US" altLang="zh-TW" sz="2200" dirty="0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3800" y="3505200"/>
            <a:ext cx="228600" cy="22860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40142" y="3543300"/>
            <a:ext cx="3087525" cy="2726977"/>
            <a:chOff x="4874826" y="3008198"/>
            <a:chExt cx="4015907" cy="3054352"/>
          </a:xfrm>
        </p:grpSpPr>
        <p:sp>
          <p:nvSpPr>
            <p:cNvPr id="12" name="Rounded Rectangle 3"/>
            <p:cNvSpPr>
              <a:spLocks noChangeArrowheads="1"/>
            </p:cNvSpPr>
            <p:nvPr/>
          </p:nvSpPr>
          <p:spPr bwMode="auto">
            <a:xfrm>
              <a:off x="6387849" y="5250032"/>
              <a:ext cx="1309293" cy="43527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7030A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874826" y="3008198"/>
              <a:ext cx="4015907" cy="3054352"/>
              <a:chOff x="6905958" y="3108170"/>
              <a:chExt cx="4015907" cy="3054352"/>
            </a:xfrm>
          </p:grpSpPr>
          <p:pic>
            <p:nvPicPr>
              <p:cNvPr id="14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5958" y="3108170"/>
                <a:ext cx="4015907" cy="3054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Callout 14"/>
              <p:cNvSpPr/>
              <p:nvPr/>
            </p:nvSpPr>
            <p:spPr>
              <a:xfrm>
                <a:off x="6949389" y="3447982"/>
                <a:ext cx="1486686" cy="859544"/>
              </a:xfrm>
              <a:prstGeom prst="wedgeEllipseCallout">
                <a:avLst>
                  <a:gd name="adj1" fmla="val 72662"/>
                  <a:gd name="adj2" fmla="val 8412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defRPr/>
                </a:pPr>
                <a:r>
                  <a:rPr lang="en-US" altLang="zh-TW" sz="1400" dirty="0">
                    <a:latin typeface="Calibri" pitchFamily="34" charset="0"/>
                  </a:rPr>
                  <a:t>Age = 20 &amp; Sal &gt; 50K</a:t>
                </a:r>
                <a:endParaRPr lang="zh-TW" altLang="en-US" sz="1400" dirty="0">
                  <a:latin typeface="Calibri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 txBox="1">
                <a:spLocks noChangeArrowheads="1"/>
              </p:cNvSpPr>
              <p:nvPr/>
            </p:nvSpPr>
            <p:spPr>
              <a:xfrm>
                <a:off x="61885" y="3962400"/>
                <a:ext cx="6079761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ts val="28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zh-TW" dirty="0">
                    <a:solidFill>
                      <a:srgbClr val="7030A0"/>
                    </a:solidFill>
                  </a:rPr>
                  <a:t>An index on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&lt;</a:t>
                </a:r>
                <a:r>
                  <a:rPr lang="en-US" altLang="zh-TW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age,sal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&gt; 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would be better than an index on </a:t>
                </a:r>
                <a:r>
                  <a:rPr lang="en-US" altLang="zh-TW" i="1" dirty="0">
                    <a:solidFill>
                      <a:schemeClr val="accent6">
                        <a:lumMod val="75000"/>
                      </a:schemeClr>
                    </a:solidFill>
                  </a:rPr>
                  <a:t>age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 or an index on </a:t>
                </a:r>
                <a:r>
                  <a:rPr lang="en-US" altLang="zh-TW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sal</a:t>
                </a:r>
                <a:endParaRPr lang="en-US" altLang="zh-TW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4538" lvl="1" indent="-344488">
                  <a:lnSpc>
                    <a:spcPts val="31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zh-TW" u="sng" dirty="0">
                    <a:solidFill>
                      <a:srgbClr val="7030A0"/>
                    </a:solidFill>
                  </a:rPr>
                  <a:t>Reason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:  The qualifying data entries are grouped  together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>
                    <a:solidFill>
                      <a:srgbClr val="7030A0"/>
                    </a:solidFill>
                  </a:rPr>
                  <a:t> No need to search the index multiple times</a:t>
                </a:r>
              </a:p>
              <a:p>
                <a:pPr marL="0" indent="0">
                  <a:lnSpc>
                    <a:spcPct val="80000"/>
                  </a:lnSpc>
                  <a:spcBef>
                    <a:spcPct val="0"/>
                  </a:spcBef>
                  <a:spcAft>
                    <a:spcPts val="2400"/>
                  </a:spcAft>
                  <a:buFont typeface="Wingdings" pitchFamily="2" charset="2"/>
                  <a:buNone/>
                </a:pPr>
                <a:endParaRPr lang="en-US" altLang="zh-TW" sz="2200" dirty="0">
                  <a:solidFill>
                    <a:srgbClr val="002060"/>
                  </a:solidFill>
                  <a:ea typeface="新細明體" pitchFamily="18" charset="-120"/>
                </a:endParaRPr>
              </a:p>
              <a:p>
                <a:pPr marL="0" indent="0">
                  <a:lnSpc>
                    <a:spcPct val="80000"/>
                  </a:lnSpc>
                  <a:spcBef>
                    <a:spcPct val="0"/>
                  </a:spcBef>
                  <a:spcAft>
                    <a:spcPts val="2400"/>
                  </a:spcAft>
                  <a:buFont typeface="Wingdings" pitchFamily="2" charset="2"/>
                  <a:buNone/>
                </a:pPr>
                <a:endParaRPr lang="en-US" altLang="zh-TW" sz="2200" dirty="0">
                  <a:solidFill>
                    <a:srgbClr val="002060"/>
                  </a:solidFill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8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" y="3962400"/>
                <a:ext cx="6079761" cy="2743200"/>
              </a:xfrm>
              <a:prstGeom prst="rect">
                <a:avLst/>
              </a:prstGeom>
              <a:blipFill>
                <a:blip r:embed="rId4"/>
                <a:stretch>
                  <a:fillRect t="-4444" r="-3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134947" y="3505200"/>
            <a:ext cx="228600" cy="22860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7287280" y="4852135"/>
            <a:ext cx="181924" cy="335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35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7030A0"/>
                </a:solidFill>
                <a:ea typeface="PMingLiU" pitchFamily="18" charset="-120"/>
              </a:rPr>
              <a:t>Order is Important: 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299568" y="1341383"/>
            <a:ext cx="6094799" cy="54102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Order of attributes is important for range queries</a:t>
            </a:r>
          </a:p>
          <a:p>
            <a:pPr marL="512763" lvl="1" indent="-280988" algn="ctr">
              <a:lnSpc>
                <a:spcPct val="80000"/>
              </a:lnSpc>
              <a:spcAft>
                <a:spcPts val="3600"/>
              </a:spcAft>
              <a:buSzPct val="75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key&lt;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&gt; 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rPr>
              <a:t>≠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 key&lt;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  <a:latin typeface="Calibri" panose="020F0502020204030204" pitchFamily="34" charset="0"/>
                <a:ea typeface="PMingLiU" pitchFamily="18" charset="-120"/>
              </a:rPr>
              <a:t>&gt;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95591" y="1447800"/>
            <a:ext cx="2692400" cy="2435225"/>
            <a:chOff x="6011333" y="3527479"/>
            <a:chExt cx="2693194" cy="2435189"/>
          </a:xfrm>
        </p:grpSpPr>
        <p:sp>
          <p:nvSpPr>
            <p:cNvPr id="112647" name="Freeform 10"/>
            <p:cNvSpPr>
              <a:spLocks/>
            </p:cNvSpPr>
            <p:nvPr/>
          </p:nvSpPr>
          <p:spPr bwMode="auto">
            <a:xfrm>
              <a:off x="6190720" y="4198614"/>
              <a:ext cx="723900" cy="1200150"/>
            </a:xfrm>
            <a:custGeom>
              <a:avLst/>
              <a:gdLst>
                <a:gd name="T0" fmla="*/ 0 w 456"/>
                <a:gd name="T1" fmla="*/ 0 h 756"/>
                <a:gd name="T2" fmla="*/ 2147483646 w 456"/>
                <a:gd name="T3" fmla="*/ 0 h 756"/>
                <a:gd name="T4" fmla="*/ 2147483646 w 456"/>
                <a:gd name="T5" fmla="*/ 2147483646 h 756"/>
                <a:gd name="T6" fmla="*/ 0 w 456"/>
                <a:gd name="T7" fmla="*/ 2147483646 h 756"/>
                <a:gd name="T8" fmla="*/ 0 w 456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756"/>
                <a:gd name="T17" fmla="*/ 456 w 456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756">
                  <a:moveTo>
                    <a:pt x="0" y="0"/>
                  </a:moveTo>
                  <a:lnTo>
                    <a:pt x="455" y="0"/>
                  </a:lnTo>
                  <a:lnTo>
                    <a:pt x="455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48" name="Freeform 57"/>
            <p:cNvSpPr>
              <a:spLocks/>
            </p:cNvSpPr>
            <p:nvPr/>
          </p:nvSpPr>
          <p:spPr bwMode="auto">
            <a:xfrm>
              <a:off x="7355152" y="4195781"/>
              <a:ext cx="1206500" cy="1200150"/>
            </a:xfrm>
            <a:custGeom>
              <a:avLst/>
              <a:gdLst>
                <a:gd name="T0" fmla="*/ 0 w 760"/>
                <a:gd name="T1" fmla="*/ 0 h 756"/>
                <a:gd name="T2" fmla="*/ 2147483646 w 760"/>
                <a:gd name="T3" fmla="*/ 0 h 756"/>
                <a:gd name="T4" fmla="*/ 2147483646 w 760"/>
                <a:gd name="T5" fmla="*/ 2147483646 h 756"/>
                <a:gd name="T6" fmla="*/ 0 w 760"/>
                <a:gd name="T7" fmla="*/ 2147483646 h 756"/>
                <a:gd name="T8" fmla="*/ 0 w 760"/>
                <a:gd name="T9" fmla="*/ 0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756"/>
                <a:gd name="T17" fmla="*/ 760 w 760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756">
                  <a:moveTo>
                    <a:pt x="0" y="0"/>
                  </a:moveTo>
                  <a:lnTo>
                    <a:pt x="759" y="0"/>
                  </a:lnTo>
                  <a:lnTo>
                    <a:pt x="759" y="755"/>
                  </a:lnTo>
                  <a:lnTo>
                    <a:pt x="0" y="75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49" name="Freeform 58"/>
            <p:cNvSpPr>
              <a:spLocks/>
            </p:cNvSpPr>
            <p:nvPr/>
          </p:nvSpPr>
          <p:spPr bwMode="auto">
            <a:xfrm>
              <a:off x="7355152" y="4494231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0" name="Freeform 59"/>
            <p:cNvSpPr>
              <a:spLocks/>
            </p:cNvSpPr>
            <p:nvPr/>
          </p:nvSpPr>
          <p:spPr bwMode="auto">
            <a:xfrm>
              <a:off x="7355152" y="4794268"/>
              <a:ext cx="1206500" cy="1588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1" name="Freeform 60"/>
            <p:cNvSpPr>
              <a:spLocks/>
            </p:cNvSpPr>
            <p:nvPr/>
          </p:nvSpPr>
          <p:spPr bwMode="auto">
            <a:xfrm>
              <a:off x="7355152" y="5094306"/>
              <a:ext cx="1206500" cy="1587"/>
            </a:xfrm>
            <a:custGeom>
              <a:avLst/>
              <a:gdLst>
                <a:gd name="T0" fmla="*/ 0 w 760"/>
                <a:gd name="T1" fmla="*/ 0 h 1"/>
                <a:gd name="T2" fmla="*/ 2147483646 w 760"/>
                <a:gd name="T3" fmla="*/ 0 h 1"/>
                <a:gd name="T4" fmla="*/ 0 w 760"/>
                <a:gd name="T5" fmla="*/ 0 h 1"/>
                <a:gd name="T6" fmla="*/ 0 60000 65536"/>
                <a:gd name="T7" fmla="*/ 0 60000 65536"/>
                <a:gd name="T8" fmla="*/ 0 60000 65536"/>
                <a:gd name="T9" fmla="*/ 0 w 760"/>
                <a:gd name="T10" fmla="*/ 0 h 1"/>
                <a:gd name="T11" fmla="*/ 760 w 76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1">
                  <a:moveTo>
                    <a:pt x="0" y="0"/>
                  </a:moveTo>
                  <a:lnTo>
                    <a:pt x="75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2652" name="Group 96"/>
            <p:cNvGrpSpPr>
              <a:grpSpLocks/>
            </p:cNvGrpSpPr>
            <p:nvPr/>
          </p:nvGrpSpPr>
          <p:grpSpPr bwMode="auto">
            <a:xfrm>
              <a:off x="7323402" y="4210068"/>
              <a:ext cx="1290637" cy="1201738"/>
              <a:chOff x="6391275" y="3409950"/>
              <a:chExt cx="1290637" cy="1201738"/>
            </a:xfrm>
          </p:grpSpPr>
          <p:sp>
            <p:nvSpPr>
              <p:cNvPr id="112674" name="Rectangle 54"/>
              <p:cNvSpPr>
                <a:spLocks noChangeArrowheads="1"/>
              </p:cNvSpPr>
              <p:nvPr/>
            </p:nvSpPr>
            <p:spPr bwMode="auto">
              <a:xfrm>
                <a:off x="6391275" y="4310063"/>
                <a:ext cx="48736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sue</a:t>
                </a:r>
              </a:p>
            </p:txBody>
          </p:sp>
          <p:sp>
            <p:nvSpPr>
              <p:cNvPr id="112675" name="Rectangle 55"/>
              <p:cNvSpPr>
                <a:spLocks noChangeArrowheads="1"/>
              </p:cNvSpPr>
              <p:nvPr/>
            </p:nvSpPr>
            <p:spPr bwMode="auto">
              <a:xfrm>
                <a:off x="6921500" y="431006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13</a:t>
                </a:r>
              </a:p>
            </p:txBody>
          </p:sp>
          <p:sp>
            <p:nvSpPr>
              <p:cNvPr id="112676" name="Rectangle 56"/>
              <p:cNvSpPr>
                <a:spLocks noChangeArrowheads="1"/>
              </p:cNvSpPr>
              <p:nvPr/>
            </p:nvSpPr>
            <p:spPr bwMode="auto">
              <a:xfrm>
                <a:off x="7302500" y="431006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75</a:t>
                </a:r>
              </a:p>
            </p:txBody>
          </p:sp>
          <p:sp>
            <p:nvSpPr>
              <p:cNvPr id="112677" name="Rectangle 61"/>
              <p:cNvSpPr>
                <a:spLocks noChangeArrowheads="1"/>
              </p:cNvSpPr>
              <p:nvPr/>
            </p:nvSpPr>
            <p:spPr bwMode="auto">
              <a:xfrm>
                <a:off x="6391275" y="3409950"/>
                <a:ext cx="5064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bob</a:t>
                </a:r>
              </a:p>
            </p:txBody>
          </p:sp>
          <p:sp>
            <p:nvSpPr>
              <p:cNvPr id="112678" name="Rectangle 62"/>
              <p:cNvSpPr>
                <a:spLocks noChangeArrowheads="1"/>
              </p:cNvSpPr>
              <p:nvPr/>
            </p:nvSpPr>
            <p:spPr bwMode="auto">
              <a:xfrm>
                <a:off x="6391275" y="3706813"/>
                <a:ext cx="4286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cal</a:t>
                </a:r>
              </a:p>
            </p:txBody>
          </p:sp>
          <p:sp>
            <p:nvSpPr>
              <p:cNvPr id="112679" name="Rectangle 63"/>
              <p:cNvSpPr>
                <a:spLocks noChangeArrowheads="1"/>
              </p:cNvSpPr>
              <p:nvPr/>
            </p:nvSpPr>
            <p:spPr bwMode="auto">
              <a:xfrm>
                <a:off x="6391275" y="4011613"/>
                <a:ext cx="438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joe</a:t>
                </a:r>
              </a:p>
            </p:txBody>
          </p:sp>
          <p:sp>
            <p:nvSpPr>
              <p:cNvPr id="112680" name="Rectangle 64"/>
              <p:cNvSpPr>
                <a:spLocks noChangeArrowheads="1"/>
              </p:cNvSpPr>
              <p:nvPr/>
            </p:nvSpPr>
            <p:spPr bwMode="auto">
              <a:xfrm>
                <a:off x="6921500" y="40116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12</a:t>
                </a:r>
              </a:p>
            </p:txBody>
          </p:sp>
          <p:sp>
            <p:nvSpPr>
              <p:cNvPr id="112681" name="Rectangle 65"/>
              <p:cNvSpPr>
                <a:spLocks noChangeArrowheads="1"/>
              </p:cNvSpPr>
              <p:nvPr/>
            </p:nvSpPr>
            <p:spPr bwMode="auto">
              <a:xfrm>
                <a:off x="7302500" y="3409950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10</a:t>
                </a:r>
              </a:p>
            </p:txBody>
          </p:sp>
          <p:sp>
            <p:nvSpPr>
              <p:cNvPr id="112682" name="Rectangle 66"/>
              <p:cNvSpPr>
                <a:spLocks noChangeArrowheads="1"/>
              </p:cNvSpPr>
              <p:nvPr/>
            </p:nvSpPr>
            <p:spPr bwMode="auto">
              <a:xfrm>
                <a:off x="7302500" y="40116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20</a:t>
                </a:r>
              </a:p>
            </p:txBody>
          </p:sp>
          <p:sp>
            <p:nvSpPr>
              <p:cNvPr id="112683" name="Rectangle 67"/>
              <p:cNvSpPr>
                <a:spLocks noChangeArrowheads="1"/>
              </p:cNvSpPr>
              <p:nvPr/>
            </p:nvSpPr>
            <p:spPr bwMode="auto">
              <a:xfrm>
                <a:off x="7302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80</a:t>
                </a:r>
              </a:p>
            </p:txBody>
          </p:sp>
          <p:sp>
            <p:nvSpPr>
              <p:cNvPr id="112684" name="Rectangle 68"/>
              <p:cNvSpPr>
                <a:spLocks noChangeArrowheads="1"/>
              </p:cNvSpPr>
              <p:nvPr/>
            </p:nvSpPr>
            <p:spPr bwMode="auto">
              <a:xfrm>
                <a:off x="6921500" y="3706813"/>
                <a:ext cx="379412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11</a:t>
                </a:r>
              </a:p>
            </p:txBody>
          </p:sp>
          <p:sp>
            <p:nvSpPr>
              <p:cNvPr id="112685" name="Rectangle 69"/>
              <p:cNvSpPr>
                <a:spLocks noChangeArrowheads="1"/>
              </p:cNvSpPr>
              <p:nvPr/>
            </p:nvSpPr>
            <p:spPr bwMode="auto">
              <a:xfrm>
                <a:off x="6919396" y="3409950"/>
                <a:ext cx="381516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954F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MingLiU" pitchFamily="18" charset="-120"/>
                    <a:cs typeface="+mn-cs"/>
                  </a:rPr>
                  <a:t>12</a:t>
                </a:r>
              </a:p>
            </p:txBody>
          </p:sp>
        </p:grpSp>
        <p:sp>
          <p:nvSpPr>
            <p:cNvPr id="112653" name="Rectangle 70"/>
            <p:cNvSpPr>
              <a:spLocks noChangeArrowheads="1"/>
            </p:cNvSpPr>
            <p:nvPr/>
          </p:nvSpPr>
          <p:spPr bwMode="auto">
            <a:xfrm>
              <a:off x="7242439" y="3890981"/>
              <a:ext cx="6508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name</a:t>
              </a:r>
            </a:p>
          </p:txBody>
        </p:sp>
        <p:sp>
          <p:nvSpPr>
            <p:cNvPr id="112654" name="Rectangle 71"/>
            <p:cNvSpPr>
              <a:spLocks noChangeArrowheads="1"/>
            </p:cNvSpPr>
            <p:nvPr/>
          </p:nvSpPr>
          <p:spPr bwMode="auto">
            <a:xfrm>
              <a:off x="7821876" y="3890981"/>
              <a:ext cx="49052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age</a:t>
              </a:r>
            </a:p>
          </p:txBody>
        </p:sp>
        <p:sp>
          <p:nvSpPr>
            <p:cNvPr id="112655" name="Rectangle 72"/>
            <p:cNvSpPr>
              <a:spLocks noChangeArrowheads="1"/>
            </p:cNvSpPr>
            <p:nvPr/>
          </p:nvSpPr>
          <p:spPr bwMode="auto">
            <a:xfrm>
              <a:off x="8202559" y="3887933"/>
              <a:ext cx="43120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sal</a:t>
              </a:r>
            </a:p>
          </p:txBody>
        </p:sp>
        <p:sp>
          <p:nvSpPr>
            <p:cNvPr id="112656" name="Rectangle 74"/>
            <p:cNvSpPr>
              <a:spLocks noChangeArrowheads="1"/>
            </p:cNvSpPr>
            <p:nvPr/>
          </p:nvSpPr>
          <p:spPr bwMode="auto">
            <a:xfrm>
              <a:off x="6011333" y="5341614"/>
              <a:ext cx="10414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&lt;age, sal&gt;</a:t>
              </a:r>
            </a:p>
          </p:txBody>
        </p:sp>
        <p:sp>
          <p:nvSpPr>
            <p:cNvPr id="112657" name="Freeform 11"/>
            <p:cNvSpPr>
              <a:spLocks/>
            </p:cNvSpPr>
            <p:nvPr/>
          </p:nvSpPr>
          <p:spPr bwMode="auto">
            <a:xfrm>
              <a:off x="6190720" y="4500239"/>
              <a:ext cx="723900" cy="1588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8" name="Freeform 12"/>
            <p:cNvSpPr>
              <a:spLocks/>
            </p:cNvSpPr>
            <p:nvPr/>
          </p:nvSpPr>
          <p:spPr bwMode="auto">
            <a:xfrm>
              <a:off x="6190720" y="4798689"/>
              <a:ext cx="723900" cy="1588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59" name="Freeform 13"/>
            <p:cNvSpPr>
              <a:spLocks/>
            </p:cNvSpPr>
            <p:nvPr/>
          </p:nvSpPr>
          <p:spPr bwMode="auto">
            <a:xfrm>
              <a:off x="6190720" y="5098727"/>
              <a:ext cx="723900" cy="1587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w 456"/>
                <a:gd name="T5" fmla="*/ 0 h 1"/>
                <a:gd name="T6" fmla="*/ 0 60000 65536"/>
                <a:gd name="T7" fmla="*/ 0 60000 65536"/>
                <a:gd name="T8" fmla="*/ 0 60000 65536"/>
                <a:gd name="T9" fmla="*/ 0 w 456"/>
                <a:gd name="T10" fmla="*/ 0 h 1"/>
                <a:gd name="T11" fmla="*/ 456 w 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1">
                  <a:moveTo>
                    <a:pt x="0" y="0"/>
                  </a:move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60" name="Rectangle 77"/>
            <p:cNvSpPr>
              <a:spLocks noChangeArrowheads="1"/>
            </p:cNvSpPr>
            <p:nvPr/>
          </p:nvSpPr>
          <p:spPr bwMode="auto">
            <a:xfrm>
              <a:off x="6195483" y="4808214"/>
              <a:ext cx="6254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12,20</a:t>
              </a:r>
            </a:p>
          </p:txBody>
        </p:sp>
        <p:sp>
          <p:nvSpPr>
            <p:cNvPr id="112661" name="Rectangle 78"/>
            <p:cNvSpPr>
              <a:spLocks noChangeArrowheads="1"/>
            </p:cNvSpPr>
            <p:nvPr/>
          </p:nvSpPr>
          <p:spPr bwMode="auto">
            <a:xfrm>
              <a:off x="6208183" y="4503414"/>
              <a:ext cx="6254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12,10</a:t>
              </a:r>
            </a:p>
          </p:txBody>
        </p:sp>
        <p:sp>
          <p:nvSpPr>
            <p:cNvPr id="112662" name="Rectangle 79"/>
            <p:cNvSpPr>
              <a:spLocks noChangeArrowheads="1"/>
            </p:cNvSpPr>
            <p:nvPr/>
          </p:nvSpPr>
          <p:spPr bwMode="auto">
            <a:xfrm>
              <a:off x="6208183" y="4198614"/>
              <a:ext cx="6254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11,80</a:t>
              </a:r>
            </a:p>
          </p:txBody>
        </p:sp>
        <p:sp>
          <p:nvSpPr>
            <p:cNvPr id="112663" name="Rectangle 80"/>
            <p:cNvSpPr>
              <a:spLocks noChangeArrowheads="1"/>
            </p:cNvSpPr>
            <p:nvPr/>
          </p:nvSpPr>
          <p:spPr bwMode="auto">
            <a:xfrm>
              <a:off x="6195483" y="5113014"/>
              <a:ext cx="6254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PMingLiU" pitchFamily="18" charset="-120"/>
                  <a:cs typeface="+mn-cs"/>
                </a:rPr>
                <a:t>13,75</a:t>
              </a:r>
            </a:p>
          </p:txBody>
        </p:sp>
        <p:sp>
          <p:nvSpPr>
            <p:cNvPr id="112664" name="Rectangle 93"/>
            <p:cNvSpPr>
              <a:spLocks noChangeArrowheads="1"/>
            </p:cNvSpPr>
            <p:nvPr/>
          </p:nvSpPr>
          <p:spPr bwMode="auto">
            <a:xfrm>
              <a:off x="7220214" y="5437206"/>
              <a:ext cx="1484313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Data records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sorted by </a:t>
              </a:r>
              <a:r>
                <a:rPr kumimoji="0" lang="en-US" altLang="zh-TW" sz="1600" b="0" i="1" u="none" strike="noStrike" kern="1200" cap="none" spc="0" normalizeH="0" baseline="0" noProof="0">
                  <a:ln>
                    <a:noFill/>
                  </a:ln>
                  <a:solidFill>
                    <a:srgbClr val="954F72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itchFamily="18" charset="-120"/>
                  <a:cs typeface="+mn-cs"/>
                </a:rPr>
                <a:t>name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7851788" y="4178344"/>
              <a:ext cx="0" cy="12191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8269424" y="4181519"/>
              <a:ext cx="0" cy="12191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Callout 37"/>
            <p:cNvSpPr/>
            <p:nvPr/>
          </p:nvSpPr>
          <p:spPr>
            <a:xfrm>
              <a:off x="6356790" y="3527479"/>
              <a:ext cx="849313" cy="533400"/>
            </a:xfrm>
            <a:prstGeom prst="wedgeEllipseCallout">
              <a:avLst>
                <a:gd name="adj1" fmla="val -26948"/>
                <a:gd name="adj2" fmla="val 87047"/>
              </a:avLst>
            </a:prstGeom>
            <a:solidFill>
              <a:srgbClr val="009E4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Data entries</a:t>
              </a:r>
              <a:endPara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endParaRPr>
            </a:p>
          </p:txBody>
        </p:sp>
        <p:cxnSp>
          <p:nvCxnSpPr>
            <p:cNvPr id="112670" name="Straight Arrow Connector 38"/>
            <p:cNvCxnSpPr>
              <a:cxnSpLocks noChangeShapeType="1"/>
            </p:cNvCxnSpPr>
            <p:nvPr/>
          </p:nvCxnSpPr>
          <p:spPr bwMode="auto">
            <a:xfrm>
              <a:off x="6914620" y="4364937"/>
              <a:ext cx="440532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1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924145" y="4360087"/>
              <a:ext cx="431007" cy="27826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2" name="Straight Arrow Connector 40"/>
            <p:cNvCxnSpPr>
              <a:cxnSpLocks noChangeShapeType="1"/>
            </p:cNvCxnSpPr>
            <p:nvPr/>
          </p:nvCxnSpPr>
          <p:spPr bwMode="auto">
            <a:xfrm>
              <a:off x="6905095" y="4942474"/>
              <a:ext cx="450057" cy="2942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73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6924145" y="4942474"/>
              <a:ext cx="431007" cy="2942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ounded Rectangular Callout 4"/>
          <p:cNvSpPr/>
          <p:nvPr/>
        </p:nvSpPr>
        <p:spPr>
          <a:xfrm>
            <a:off x="456181" y="3261962"/>
            <a:ext cx="2819400" cy="2605438"/>
          </a:xfrm>
          <a:prstGeom prst="wedgeRoundRectCallout">
            <a:avLst>
              <a:gd name="adj1" fmla="val 25516"/>
              <a:gd name="adj2" fmla="val -73152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are sorted by “age”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with the same age are sorted according to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3555524" y="3626264"/>
            <a:ext cx="2985421" cy="2605438"/>
          </a:xfrm>
          <a:prstGeom prst="wedgeRoundRectCallout">
            <a:avLst>
              <a:gd name="adj1" fmla="val -11353"/>
              <a:gd name="adj2" fmla="val -85243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are sorted by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entries with the same salary are sorted according to “age”</a:t>
            </a:r>
          </a:p>
        </p:txBody>
      </p:sp>
    </p:spTree>
    <p:extLst>
      <p:ext uri="{BB962C8B-B14F-4D97-AF65-F5344CB8AC3E}">
        <p14:creationId xmlns:p14="http://schemas.microsoft.com/office/powerpoint/2010/main" val="38253285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1" y="3964676"/>
            <a:ext cx="2348973" cy="1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Which Order to Use ?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303035" y="1045002"/>
            <a:ext cx="8574609" cy="2209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100"/>
              </a:lnSpc>
              <a:spcAft>
                <a:spcPts val="400"/>
              </a:spcAft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</a:t>
            </a:r>
            <a:r>
              <a:rPr lang="en-US" altLang="zh-TW" sz="2800" i="1" dirty="0"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=30  AND  50,000&lt;</a:t>
            </a:r>
            <a:r>
              <a:rPr lang="en-US" altLang="zh-TW" sz="28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Clustered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much better than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index!</a:t>
            </a:r>
          </a:p>
          <a:p>
            <a:pPr marL="800100" lvl="2" indent="-339725">
              <a:spcBef>
                <a:spcPct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Reason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:  The qualifying data entries are grouped together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6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4A1BA-D8F8-46D0-B98B-EC8840502909}"/>
              </a:ext>
            </a:extLst>
          </p:cNvPr>
          <p:cNvGrpSpPr/>
          <p:nvPr/>
        </p:nvGrpSpPr>
        <p:grpSpPr>
          <a:xfrm>
            <a:off x="202089" y="3447438"/>
            <a:ext cx="4136296" cy="3030837"/>
            <a:chOff x="6263335" y="3598563"/>
            <a:chExt cx="4136296" cy="3030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B8EB6E-7924-4B81-A6A0-0B16BC4EB263}"/>
                </a:ext>
              </a:extLst>
            </p:cNvPr>
            <p:cNvSpPr/>
            <p:nvPr/>
          </p:nvSpPr>
          <p:spPr>
            <a:xfrm>
              <a:off x="7272033" y="4343400"/>
              <a:ext cx="1529422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F3EEF-02B8-46F9-94E8-B6A90DD28CD6}"/>
                </a:ext>
              </a:extLst>
            </p:cNvPr>
            <p:cNvSpPr txBox="1"/>
            <p:nvPr/>
          </p:nvSpPr>
          <p:spPr>
            <a:xfrm>
              <a:off x="7193528" y="4007584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Data Entries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E6EDE0-6606-4E34-8CE6-C1BB99C75EC8}"/>
                </a:ext>
              </a:extLst>
            </p:cNvPr>
            <p:cNvSpPr/>
            <p:nvPr/>
          </p:nvSpPr>
          <p:spPr>
            <a:xfrm>
              <a:off x="7356145" y="5105400"/>
              <a:ext cx="1363926" cy="685800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819D0-D660-4D6C-B94D-CFB0E256A0F4}"/>
                </a:ext>
              </a:extLst>
            </p:cNvPr>
            <p:cNvSpPr/>
            <p:nvPr/>
          </p:nvSpPr>
          <p:spPr>
            <a:xfrm>
              <a:off x="7429856" y="5257800"/>
              <a:ext cx="1223370" cy="30480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F8F88-072A-4AB1-8EDF-32C3B1ED156B}"/>
                </a:ext>
              </a:extLst>
            </p:cNvPr>
            <p:cNvSpPr txBox="1"/>
            <p:nvPr/>
          </p:nvSpPr>
          <p:spPr>
            <a:xfrm>
              <a:off x="6263335" y="5105061"/>
              <a:ext cx="956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30-year-old employee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21E351C-1810-4026-842B-2E9E449BED46}"/>
                </a:ext>
              </a:extLst>
            </p:cNvPr>
            <p:cNvSpPr/>
            <p:nvPr/>
          </p:nvSpPr>
          <p:spPr>
            <a:xfrm>
              <a:off x="7089090" y="5144086"/>
              <a:ext cx="137470" cy="6722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AA17B08-6EB3-4E44-B788-92A49C855413}"/>
                </a:ext>
              </a:extLst>
            </p:cNvPr>
            <p:cNvSpPr/>
            <p:nvPr/>
          </p:nvSpPr>
          <p:spPr>
            <a:xfrm>
              <a:off x="8527261" y="3598563"/>
              <a:ext cx="1872370" cy="989342"/>
            </a:xfrm>
            <a:prstGeom prst="wedgeRoundRectCallout">
              <a:avLst>
                <a:gd name="adj1" fmla="val -59048"/>
                <a:gd name="adj2" fmla="val 12888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50,000 &lt;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80,000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latin typeface="Calibri" panose="020F0502020204030204"/>
                </a:rPr>
                <a:t>Matching data entries are in one cluster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E29215A-AC31-40F4-8756-2A3086952A7D}"/>
              </a:ext>
            </a:extLst>
          </p:cNvPr>
          <p:cNvSpPr/>
          <p:nvPr/>
        </p:nvSpPr>
        <p:spPr>
          <a:xfrm>
            <a:off x="5965858" y="301814"/>
            <a:ext cx="2875107" cy="1377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  <a:t>Note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MingLiU" pitchFamily="18" charset="-120"/>
                <a:cs typeface="+mn-cs"/>
              </a:rPr>
              <a:t>: Composite indexes have multiple data entries, and are updated more often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0F5569-BCA7-49D2-B76F-88F91D07A670}"/>
              </a:ext>
            </a:extLst>
          </p:cNvPr>
          <p:cNvSpPr txBox="1"/>
          <p:nvPr/>
        </p:nvSpPr>
        <p:spPr>
          <a:xfrm>
            <a:off x="1463430" y="6093395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&lt;age, </a:t>
            </a:r>
            <a:r>
              <a:rPr lang="en-US" dirty="0" err="1"/>
              <a:t>sal</a:t>
            </a:r>
            <a:r>
              <a:rPr lang="en-US" dirty="0"/>
              <a:t>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5DCD-D38A-4680-9F9B-BB70FCA9658A}"/>
              </a:ext>
            </a:extLst>
          </p:cNvPr>
          <p:cNvGrpSpPr/>
          <p:nvPr/>
        </p:nvGrpSpPr>
        <p:grpSpPr>
          <a:xfrm>
            <a:off x="3410927" y="3323998"/>
            <a:ext cx="3755662" cy="3135835"/>
            <a:chOff x="3410927" y="3323998"/>
            <a:chExt cx="3755662" cy="31358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3023AC-B833-4361-B9A8-A98420B8945C}"/>
                </a:ext>
              </a:extLst>
            </p:cNvPr>
            <p:cNvGrpSpPr/>
            <p:nvPr/>
          </p:nvGrpSpPr>
          <p:grpSpPr>
            <a:xfrm>
              <a:off x="3410927" y="3323998"/>
              <a:ext cx="3755662" cy="3135835"/>
              <a:chOff x="6116568" y="3493565"/>
              <a:chExt cx="3755662" cy="313583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CB3A5F-412C-4C6E-9B9C-D2FD36553004}"/>
                  </a:ext>
                </a:extLst>
              </p:cNvPr>
              <p:cNvSpPr/>
              <p:nvPr/>
            </p:nvSpPr>
            <p:spPr>
              <a:xfrm>
                <a:off x="7272033" y="4343400"/>
                <a:ext cx="1529422" cy="2286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7F56E1-AD17-4E2E-81B4-2C91017F688E}"/>
                  </a:ext>
                </a:extLst>
              </p:cNvPr>
              <p:cNvSpPr txBox="1"/>
              <p:nvPr/>
            </p:nvSpPr>
            <p:spPr>
              <a:xfrm>
                <a:off x="7193528" y="4007584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Data Entries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B56ABE-CDEF-4316-A795-7BB8590963E4}"/>
                  </a:ext>
                </a:extLst>
              </p:cNvPr>
              <p:cNvSpPr/>
              <p:nvPr/>
            </p:nvSpPr>
            <p:spPr>
              <a:xfrm>
                <a:off x="7356145" y="4810141"/>
                <a:ext cx="1363926" cy="1266065"/>
              </a:xfrm>
              <a:prstGeom prst="rect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C43A29-E5E6-4EBB-940C-976BDE417096}"/>
                  </a:ext>
                </a:extLst>
              </p:cNvPr>
              <p:cNvSpPr/>
              <p:nvPr/>
            </p:nvSpPr>
            <p:spPr>
              <a:xfrm>
                <a:off x="7440630" y="4930651"/>
                <a:ext cx="1223370" cy="47754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950013-3B93-44A4-8AE0-43BCC6028C4F}"/>
                  </a:ext>
                </a:extLst>
              </p:cNvPr>
              <p:cNvSpPr txBox="1"/>
              <p:nvPr/>
            </p:nvSpPr>
            <p:spPr>
              <a:xfrm>
                <a:off x="6116568" y="4891107"/>
                <a:ext cx="1062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30-year-old employees in different salary ranges</a:t>
                </a:r>
              </a:p>
            </p:txBody>
          </p:sp>
          <p:sp>
            <p:nvSpPr>
              <p:cNvPr id="63" name="Speech Bubble: Rectangle with Corners Rounded 62">
                <a:extLst>
                  <a:ext uri="{FF2B5EF4-FFF2-40B4-BE49-F238E27FC236}">
                    <a16:creationId xmlns:a16="http://schemas.microsoft.com/office/drawing/2014/main" id="{E50FDA91-F2E3-41F7-8715-85A401ADE071}"/>
                  </a:ext>
                </a:extLst>
              </p:cNvPr>
              <p:cNvSpPr/>
              <p:nvPr/>
            </p:nvSpPr>
            <p:spPr>
              <a:xfrm>
                <a:off x="8551676" y="3493565"/>
                <a:ext cx="1320554" cy="740730"/>
              </a:xfrm>
              <a:prstGeom prst="wedgeRoundRectCallout">
                <a:avLst>
                  <a:gd name="adj1" fmla="val -57839"/>
                  <a:gd name="adj2" fmla="val 145150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white"/>
                    </a:solidFill>
                    <a:latin typeface="Calibri" panose="020F0502020204030204"/>
                  </a:rPr>
                  <a:t>Matching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data entries are not in one cluster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FBCE-5C05-4E2E-9802-24D4FE8DCC4C}"/>
                </a:ext>
              </a:extLst>
            </p:cNvPr>
            <p:cNvSpPr txBox="1"/>
            <p:nvPr/>
          </p:nvSpPr>
          <p:spPr>
            <a:xfrm>
              <a:off x="6095814" y="4486685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50,000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9DE3AF-9185-4F6C-9437-7B1CBA47AD46}"/>
                </a:ext>
              </a:extLst>
            </p:cNvPr>
            <p:cNvSpPr txBox="1"/>
            <p:nvPr/>
          </p:nvSpPr>
          <p:spPr>
            <a:xfrm>
              <a:off x="6095814" y="5681906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80,000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4EACFF-D8B5-4157-A36A-57066E79AC64}"/>
                </a:ext>
              </a:extLst>
            </p:cNvPr>
            <p:cNvSpPr/>
            <p:nvPr/>
          </p:nvSpPr>
          <p:spPr>
            <a:xfrm>
              <a:off x="4734989" y="4949028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AFD7B6-A50D-4117-A036-1D03EEA7BCA6}"/>
                </a:ext>
              </a:extLst>
            </p:cNvPr>
            <p:cNvSpPr/>
            <p:nvPr/>
          </p:nvSpPr>
          <p:spPr>
            <a:xfrm>
              <a:off x="4734989" y="5146319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1D2089-C9EA-4743-B04C-DBD9CFA1E202}"/>
                </a:ext>
              </a:extLst>
            </p:cNvPr>
            <p:cNvSpPr/>
            <p:nvPr/>
          </p:nvSpPr>
          <p:spPr>
            <a:xfrm>
              <a:off x="4742794" y="532350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479537-64A1-4AFA-9A56-B151CBD99051}"/>
                </a:ext>
              </a:extLst>
            </p:cNvPr>
            <p:cNvSpPr/>
            <p:nvPr/>
          </p:nvSpPr>
          <p:spPr>
            <a:xfrm>
              <a:off x="4734989" y="570422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56D06-AD42-4E56-B9FE-25B3224A7795}"/>
                </a:ext>
              </a:extLst>
            </p:cNvPr>
            <p:cNvSpPr txBox="1"/>
            <p:nvPr/>
          </p:nvSpPr>
          <p:spPr>
            <a:xfrm>
              <a:off x="5209916" y="5388798"/>
              <a:ext cx="242374" cy="364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  <a:p>
              <a:pPr>
                <a:lnSpc>
                  <a:spcPts val="600"/>
                </a:lnSpc>
              </a:pPr>
              <a:r>
                <a:rPr lang="en-US" dirty="0"/>
                <a:t>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C1D7F1-21EF-4FF2-A245-5E7E12C4BFBF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V="1">
              <a:off x="4394709" y="4784961"/>
              <a:ext cx="340280" cy="7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645E8-DAA0-4297-86B9-C8B5023F7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007227"/>
              <a:ext cx="309010" cy="824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AF256E-B4AD-4721-9999-F0716A2D48C6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4401533" y="5169179"/>
              <a:ext cx="333456" cy="131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BA09A-4416-40BE-BDBF-3780F5D2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376704"/>
              <a:ext cx="301205" cy="137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44E88E-07E6-4DE8-A056-F47EDBB672CC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 flipV="1">
              <a:off x="4433784" y="5727081"/>
              <a:ext cx="301205" cy="26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217214-7BCD-453B-AA70-0AF30E4928D8}"/>
                </a:ext>
              </a:extLst>
            </p:cNvPr>
            <p:cNvSpPr txBox="1"/>
            <p:nvPr/>
          </p:nvSpPr>
          <p:spPr>
            <a:xfrm>
              <a:off x="4584056" y="6068591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err="1"/>
                <a:t>sal</a:t>
              </a:r>
              <a:r>
                <a:rPr lang="en-US" dirty="0"/>
                <a:t>, age&gt;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7166589" y="5876146"/>
            <a:ext cx="1760562" cy="814748"/>
          </a:xfrm>
          <a:prstGeom prst="wedgeRoundRectCallout">
            <a:avLst>
              <a:gd name="adj1" fmla="val -9907"/>
              <a:gd name="adj2" fmla="val -16022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Having matching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entries </a:t>
            </a: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in fewer pages is better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1368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2" y="1112293"/>
            <a:ext cx="8512935" cy="5616569"/>
          </a:xfrm>
        </p:spPr>
        <p:txBody>
          <a:bodyPr>
            <a:normAutofit fontScale="55000" lnSpcReduction="20000"/>
          </a:bodyPr>
          <a:lstStyle/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Typically, we create indexes at the time of creation of the table</a:t>
            </a:r>
          </a:p>
          <a:p>
            <a:pPr marL="685800" lvl="2" indent="0">
              <a:buNone/>
            </a:pPr>
            <a:r>
              <a:rPr lang="en-US" sz="5100" dirty="0"/>
              <a:t> </a:t>
            </a:r>
            <a:r>
              <a:rPr lang="en-US" sz="4400" dirty="0">
                <a:solidFill>
                  <a:srgbClr val="7030A0"/>
                </a:solidFill>
              </a:rPr>
              <a:t>CREATE TABLE T  (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A1      INT  PRIMARY KEY,</a:t>
            </a:r>
          </a:p>
          <a:p>
            <a:pPr marL="685800" lvl="2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   </a:t>
            </a:r>
            <a:r>
              <a:rPr lang="en-US" sz="4400" dirty="0">
                <a:solidFill>
                  <a:srgbClr val="7030A0"/>
                </a:solidFill>
              </a:rPr>
              <a:t>A2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A3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A4      INT NOT NULL,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sz="4400" dirty="0">
                <a:solidFill>
                  <a:srgbClr val="7030A0"/>
                </a:solidFill>
              </a:rPr>
              <a:t>A5      CHAR(10),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   INDEX (A2,A3)      );</a:t>
            </a:r>
            <a:endParaRPr lang="en-US" sz="5100" dirty="0"/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We use CREAT INDEX to add indexes to existing tables</a:t>
            </a:r>
          </a:p>
          <a:p>
            <a:pPr marL="685800" lvl="2" indent="0">
              <a:spcAft>
                <a:spcPts val="6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CREATE INDEX  </a:t>
            </a:r>
            <a:r>
              <a:rPr lang="en-US" sz="4400" dirty="0" err="1">
                <a:solidFill>
                  <a:srgbClr val="7030A0"/>
                </a:solidFill>
              </a:rPr>
              <a:t>index_name</a:t>
            </a:r>
            <a:r>
              <a:rPr lang="en-US" sz="4400" dirty="0">
                <a:solidFill>
                  <a:srgbClr val="7030A0"/>
                </a:solidFill>
              </a:rPr>
              <a:t> ON T(A4);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CREAT UNIQUE INDEX </a:t>
            </a:r>
            <a:r>
              <a:rPr lang="en-US" sz="4400" dirty="0" err="1">
                <a:solidFill>
                  <a:srgbClr val="7030A0"/>
                </a:solidFill>
              </a:rPr>
              <a:t>index_name</a:t>
            </a:r>
            <a:r>
              <a:rPr lang="en-US" sz="4400" dirty="0">
                <a:solidFill>
                  <a:srgbClr val="7030A0"/>
                </a:solidFill>
              </a:rPr>
              <a:t> ON T(A4)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CREAT INDEX cannot be used to create primary (use ALTER TABLE when needed)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3561947" y="203539"/>
            <a:ext cx="2020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MySQL</a:t>
            </a:r>
            <a:endParaRPr lang="en-US" sz="48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E90E212-B30B-4D7B-A8A9-BF3C6DB37205}"/>
              </a:ext>
            </a:extLst>
          </p:cNvPr>
          <p:cNvSpPr/>
          <p:nvPr/>
        </p:nvSpPr>
        <p:spPr>
          <a:xfrm>
            <a:off x="5193102" y="1920199"/>
            <a:ext cx="2165230" cy="1018090"/>
          </a:xfrm>
          <a:prstGeom prst="wedgeRoundRectCallout">
            <a:avLst>
              <a:gd name="adj1" fmla="val -84682"/>
              <a:gd name="adj2" fmla="val 17592"/>
              <a:gd name="adj3" fmla="val 16667"/>
            </a:avLst>
          </a:prstGeom>
          <a:solidFill>
            <a:srgbClr val="72FC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This is the clustered index</a:t>
            </a:r>
          </a:p>
        </p:txBody>
      </p:sp>
    </p:spTree>
    <p:extLst>
      <p:ext uri="{BB962C8B-B14F-4D97-AF65-F5344CB8AC3E}">
        <p14:creationId xmlns:p14="http://schemas.microsoft.com/office/powerpoint/2010/main" val="3273382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F8F708EF-914B-44E2-A472-D7386037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8" y="5263979"/>
            <a:ext cx="1034807" cy="9827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1" y="901521"/>
            <a:ext cx="8512935" cy="5956479"/>
          </a:xfrm>
        </p:spPr>
        <p:txBody>
          <a:bodyPr>
            <a:normAutofit fontScale="55000" lnSpcReduction="20000"/>
          </a:bodyPr>
          <a:lstStyle/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Clustered index is automatically created for PRIMARY KEY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You do not have to just accept the default.  For many cases, a heap-based table would actually be better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CREATE TABLE </a:t>
            </a:r>
            <a:r>
              <a:rPr lang="en-US" sz="4400" dirty="0" err="1">
                <a:solidFill>
                  <a:srgbClr val="7030A0"/>
                </a:solidFill>
              </a:rPr>
              <a:t>table_name</a:t>
            </a:r>
            <a:r>
              <a:rPr lang="en-US" sz="4400" dirty="0">
                <a:solidFill>
                  <a:srgbClr val="7030A0"/>
                </a:solidFill>
              </a:rPr>
              <a:t>  {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</a:t>
            </a:r>
            <a:r>
              <a:rPr lang="en-US" sz="4400" dirty="0" err="1">
                <a:solidFill>
                  <a:srgbClr val="7030A0"/>
                </a:solidFill>
              </a:rPr>
              <a:t>PK_attribute</a:t>
            </a:r>
            <a:r>
              <a:rPr lang="en-US" sz="4400" dirty="0">
                <a:solidFill>
                  <a:srgbClr val="7030A0"/>
                </a:solidFill>
              </a:rPr>
              <a:t>      INT  PRIMARY KEY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NONCLUSTERED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other attributes …</a:t>
            </a:r>
          </a:p>
          <a:p>
            <a:pPr marL="685800" lvl="2" indent="0">
              <a:spcAft>
                <a:spcPts val="1800"/>
              </a:spcAft>
              <a:buNone/>
            </a:pPr>
            <a:r>
              <a:rPr lang="en-US" sz="4400" dirty="0">
                <a:solidFill>
                  <a:srgbClr val="7030A0"/>
                </a:solidFill>
              </a:rPr>
              <a:t>}</a:t>
            </a:r>
          </a:p>
          <a:p>
            <a:pPr marL="341313" indent="-341313">
              <a:lnSpc>
                <a:spcPct val="100000"/>
              </a:lnSpc>
              <a:spcAft>
                <a:spcPts val="1200"/>
              </a:spcAft>
            </a:pPr>
            <a:r>
              <a:rPr lang="en-US" sz="5100" dirty="0"/>
              <a:t>You can have a clustered index that is different from the primary key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CREATE TABLE </a:t>
            </a:r>
            <a:r>
              <a:rPr lang="en-US" sz="4400" dirty="0" err="1">
                <a:solidFill>
                  <a:srgbClr val="7030A0"/>
                </a:solidFill>
              </a:rPr>
              <a:t>table_name</a:t>
            </a:r>
            <a:r>
              <a:rPr lang="en-US" sz="4400" dirty="0">
                <a:solidFill>
                  <a:srgbClr val="7030A0"/>
                </a:solidFill>
              </a:rPr>
              <a:t>  {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</a:t>
            </a:r>
            <a:r>
              <a:rPr lang="en-US" sz="4400" dirty="0" err="1">
                <a:solidFill>
                  <a:srgbClr val="7030A0"/>
                </a:solidFill>
              </a:rPr>
              <a:t>PK_attribute</a:t>
            </a:r>
            <a:r>
              <a:rPr lang="en-US" sz="4400" dirty="0">
                <a:solidFill>
                  <a:srgbClr val="7030A0"/>
                </a:solidFill>
              </a:rPr>
              <a:t>           INT PRIMARY KEY,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</a:t>
            </a:r>
            <a:r>
              <a:rPr lang="en-US" sz="4400" dirty="0" err="1">
                <a:solidFill>
                  <a:srgbClr val="7030A0"/>
                </a:solidFill>
              </a:rPr>
              <a:t>clustered_key</a:t>
            </a:r>
            <a:r>
              <a:rPr lang="en-US" sz="4400" dirty="0">
                <a:solidFill>
                  <a:srgbClr val="7030A0"/>
                </a:solidFill>
              </a:rPr>
              <a:t>         INT NOT NULL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CLUSTERED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     other attributes …</a:t>
            </a:r>
          </a:p>
          <a:p>
            <a:pPr marL="685800" lvl="2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};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2576261" y="0"/>
            <a:ext cx="3991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MS SQL Server</a:t>
            </a:r>
            <a:endParaRPr lang="en-US" sz="48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8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6417-A5D1-4ECE-A7D3-846EDC1B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85" y="1236372"/>
            <a:ext cx="8397025" cy="4940591"/>
          </a:xfrm>
        </p:spPr>
        <p:txBody>
          <a:bodyPr>
            <a:normAutofit/>
          </a:bodyPr>
          <a:lstStyle/>
          <a:p>
            <a:pPr marL="231775" indent="-231775"/>
            <a:r>
              <a:rPr lang="en-US" sz="2800" dirty="0"/>
              <a:t>Earlier versions of SQL had commands for creating indexes, but they were removed from the language because they were not at the conceptual schema level</a:t>
            </a:r>
          </a:p>
          <a:p>
            <a:pPr marL="231775" indent="-231775"/>
            <a:r>
              <a:rPr lang="en-US" sz="2800" dirty="0"/>
              <a:t>Many SQL systems still have the CREATE INDEX commands </a:t>
            </a:r>
            <a:r>
              <a:rPr lang="en-US" sz="2800" dirty="0">
                <a:solidFill>
                  <a:srgbClr val="C00000"/>
                </a:solidFill>
              </a:rPr>
              <a:t>(check the syntax for your DBMS)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DDF9-C5FB-406B-B775-EAEDEBFFE1B3}"/>
              </a:ext>
            </a:extLst>
          </p:cNvPr>
          <p:cNvSpPr/>
          <p:nvPr/>
        </p:nvSpPr>
        <p:spPr>
          <a:xfrm>
            <a:off x="2636915" y="152400"/>
            <a:ext cx="387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Create Index</a:t>
            </a:r>
            <a:endParaRPr lang="en-US" sz="54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CA418-B985-4BED-BE5A-2DC5CFD2AD40}"/>
              </a:ext>
            </a:extLst>
          </p:cNvPr>
          <p:cNvSpPr txBox="1"/>
          <p:nvPr/>
        </p:nvSpPr>
        <p:spPr>
          <a:xfrm>
            <a:off x="772732" y="3706667"/>
            <a:ext cx="516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INDEX  </a:t>
            </a:r>
            <a:r>
              <a:rPr lang="en-US" sz="2400" dirty="0" err="1"/>
              <a:t>index_name</a:t>
            </a:r>
            <a:endParaRPr lang="en-US" sz="2400" dirty="0"/>
          </a:p>
          <a:p>
            <a:r>
              <a:rPr lang="en-US" sz="2400" dirty="0"/>
              <a:t>ON </a:t>
            </a:r>
            <a:r>
              <a:rPr lang="en-US" sz="2400" dirty="0" err="1"/>
              <a:t>table_name</a:t>
            </a:r>
            <a:r>
              <a:rPr lang="en-US" sz="2400" dirty="0"/>
              <a:t> (column1, column2, …);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5F852-4685-49D5-B8CA-12513913B68F}"/>
              </a:ext>
            </a:extLst>
          </p:cNvPr>
          <p:cNvSpPr txBox="1"/>
          <p:nvPr/>
        </p:nvSpPr>
        <p:spPr>
          <a:xfrm>
            <a:off x="3641617" y="4950027"/>
            <a:ext cx="516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</a:t>
            </a:r>
            <a:r>
              <a:rPr lang="en-US" sz="2400" b="1" dirty="0"/>
              <a:t>UNIQUE</a:t>
            </a:r>
            <a:r>
              <a:rPr lang="en-US" sz="2400" dirty="0"/>
              <a:t> INDEX  </a:t>
            </a:r>
            <a:r>
              <a:rPr lang="en-US" sz="2400" dirty="0" err="1"/>
              <a:t>index_name</a:t>
            </a:r>
            <a:endParaRPr lang="en-US" sz="2400" dirty="0"/>
          </a:p>
          <a:p>
            <a:r>
              <a:rPr lang="en-US" sz="2400" dirty="0"/>
              <a:t>ON </a:t>
            </a:r>
            <a:r>
              <a:rPr lang="en-US" sz="2400" dirty="0" err="1"/>
              <a:t>table_name</a:t>
            </a:r>
            <a:r>
              <a:rPr lang="en-US" sz="2400" dirty="0"/>
              <a:t> (column1, column2, …);</a:t>
            </a:r>
          </a:p>
        </p:txBody>
      </p:sp>
      <p:sp>
        <p:nvSpPr>
          <p:cNvPr id="7" name="Rounded Rectangular Callout 21">
            <a:extLst>
              <a:ext uri="{FF2B5EF4-FFF2-40B4-BE49-F238E27FC236}">
                <a16:creationId xmlns:a16="http://schemas.microsoft.com/office/drawing/2014/main" id="{EF31134D-DAA0-44D9-985D-62111D0079E7}"/>
              </a:ext>
            </a:extLst>
          </p:cNvPr>
          <p:cNvSpPr/>
          <p:nvPr/>
        </p:nvSpPr>
        <p:spPr bwMode="auto">
          <a:xfrm>
            <a:off x="548817" y="4950027"/>
            <a:ext cx="2516122" cy="1429011"/>
          </a:xfrm>
          <a:prstGeom prst="wedgeRoundRectCallout">
            <a:avLst>
              <a:gd name="adj1" fmla="val 68913"/>
              <a:gd name="adj2" fmla="val -2885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Duplicate values are not allowed</a:t>
            </a:r>
          </a:p>
        </p:txBody>
      </p:sp>
    </p:spTree>
    <p:extLst>
      <p:ext uri="{BB962C8B-B14F-4D97-AF65-F5344CB8AC3E}">
        <p14:creationId xmlns:p14="http://schemas.microsoft.com/office/powerpoint/2010/main" val="74065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" name="Picture 23551">
            <a:extLst>
              <a:ext uri="{FF2B5EF4-FFF2-40B4-BE49-F238E27FC236}">
                <a16:creationId xmlns:a16="http://schemas.microsoft.com/office/drawing/2014/main" id="{8E44F16E-BCAC-495D-BDB3-0C663222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78" y="2719697"/>
            <a:ext cx="3900281" cy="3692266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8819" y="429416"/>
            <a:ext cx="5767661" cy="1064599"/>
          </a:xfrm>
          <a:noFill/>
        </p:spPr>
        <p:txBody>
          <a:bodyPr>
            <a:normAutofit/>
          </a:bodyPr>
          <a:lstStyle/>
          <a:p>
            <a:r>
              <a:rPr lang="en-US" sz="5400" dirty="0"/>
              <a:t>Files and Disk Drive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8065" y="2643497"/>
            <a:ext cx="3555867" cy="3662065"/>
            <a:chOff x="1066800" y="2738735"/>
            <a:chExt cx="3555867" cy="3662065"/>
          </a:xfrm>
        </p:grpSpPr>
        <p:sp>
          <p:nvSpPr>
            <p:cNvPr id="3" name="Rectangle 2"/>
            <p:cNvSpPr/>
            <p:nvPr/>
          </p:nvSpPr>
          <p:spPr>
            <a:xfrm>
              <a:off x="1170559" y="3124200"/>
              <a:ext cx="1524000" cy="3276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19951" y="3295650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1396151" y="3408236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1396151" y="3520822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1396151" y="3629406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1396151" y="3767328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19951" y="3967695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1396151" y="408028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1396151" y="4192867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1396151" y="430145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Terminator 19"/>
            <p:cNvSpPr/>
            <p:nvPr/>
          </p:nvSpPr>
          <p:spPr>
            <a:xfrm>
              <a:off x="1396151" y="4439373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19951" y="5584363"/>
              <a:ext cx="1181100" cy="609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1396151" y="5696949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1396151" y="5809535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lowchart: Terminator 23"/>
            <p:cNvSpPr/>
            <p:nvPr/>
          </p:nvSpPr>
          <p:spPr>
            <a:xfrm>
              <a:off x="1396151" y="5918119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1396151" y="6056041"/>
              <a:ext cx="993608" cy="45719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endCxn id="5" idx="3"/>
            </p:cNvCxnSpPr>
            <p:nvPr/>
          </p:nvCxnSpPr>
          <p:spPr>
            <a:xfrm flipH="1" flipV="1">
              <a:off x="2389759" y="3431096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87064" y="3246157"/>
              <a:ext cx="173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Tuple is 50 bytes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489019" y="4238813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012393" y="4070041"/>
              <a:ext cx="159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 tuples/page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2405801" y="5130676"/>
              <a:ext cx="533400" cy="228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29175" y="4961904"/>
              <a:ext cx="113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 pages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2738735"/>
              <a:ext cx="128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Students</a:t>
              </a:r>
            </a:p>
          </p:txBody>
        </p:sp>
      </p:grp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98DFC901-6C3A-48CD-9F19-EFC152DCF1B6}"/>
              </a:ext>
            </a:extLst>
          </p:cNvPr>
          <p:cNvSpPr/>
          <p:nvPr/>
        </p:nvSpPr>
        <p:spPr>
          <a:xfrm rot="292834">
            <a:off x="1806442" y="2229452"/>
            <a:ext cx="4953421" cy="103959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 w="952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2920" y="1730832"/>
            <a:ext cx="278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Tuples are accessed by their record ID (i.e., disk address)</a:t>
            </a:r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flipH="1">
            <a:off x="6795107" y="2377163"/>
            <a:ext cx="542273" cy="1048421"/>
          </a:xfrm>
          <a:prstGeom prst="straightConnector1">
            <a:avLst/>
          </a:prstGeom>
          <a:ln w="76200">
            <a:solidFill>
              <a:srgbClr val="FF71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8E60409-465F-4CE9-8ACA-657508D52EF8}"/>
              </a:ext>
            </a:extLst>
          </p:cNvPr>
          <p:cNvSpPr txBox="1"/>
          <p:nvPr/>
        </p:nvSpPr>
        <p:spPr>
          <a:xfrm>
            <a:off x="524903" y="1472922"/>
            <a:ext cx="420099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 disk page (4K Bytes)  is the unit for reading and writing a disk</a:t>
            </a:r>
          </a:p>
        </p:txBody>
      </p:sp>
    </p:spTree>
    <p:extLst>
      <p:ext uri="{BB962C8B-B14F-4D97-AF65-F5344CB8AC3E}">
        <p14:creationId xmlns:p14="http://schemas.microsoft.com/office/powerpoint/2010/main" val="13898794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A94334D5-793D-4002-B484-C5D62E6E9B56}"/>
              </a:ext>
            </a:extLst>
          </p:cNvPr>
          <p:cNvSpPr/>
          <p:nvPr/>
        </p:nvSpPr>
        <p:spPr bwMode="auto">
          <a:xfrm>
            <a:off x="761206" y="2463671"/>
            <a:ext cx="2716212" cy="8747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DFCEEDE-E88C-44AB-96A1-F376923E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BE89F38-4151-4B20-879D-082D33F0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3AD0F0-9C86-4790-8CCE-6C438CB097B1}"/>
              </a:ext>
            </a:extLst>
          </p:cNvPr>
          <p:cNvGraphicFramePr>
            <a:graphicFrameLocks noGrp="1"/>
          </p:cNvGraphicFramePr>
          <p:nvPr/>
        </p:nvGraphicFramePr>
        <p:xfrm>
          <a:off x="835818" y="2104896"/>
          <a:ext cx="2576514" cy="170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14" marR="91414" marT="45754" marB="457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BC29AB51-724C-44EF-931A-16BB5D65EB70}"/>
              </a:ext>
            </a:extLst>
          </p:cNvPr>
          <p:cNvSpPr/>
          <p:nvPr/>
        </p:nvSpPr>
        <p:spPr bwMode="auto">
          <a:xfrm>
            <a:off x="886618" y="2797046"/>
            <a:ext cx="2474913" cy="11112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64FE7877-00F3-476E-B987-60EC66D5CC84}"/>
              </a:ext>
            </a:extLst>
          </p:cNvPr>
          <p:cNvSpPr/>
          <p:nvPr/>
        </p:nvSpPr>
        <p:spPr bwMode="auto">
          <a:xfrm>
            <a:off x="886618" y="2576383"/>
            <a:ext cx="2474913" cy="112713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B1CEDA45-23B6-4C85-948A-695491B04381}"/>
              </a:ext>
            </a:extLst>
          </p:cNvPr>
          <p:cNvSpPr/>
          <p:nvPr/>
        </p:nvSpPr>
        <p:spPr bwMode="auto">
          <a:xfrm>
            <a:off x="886618" y="2998788"/>
            <a:ext cx="2476500" cy="112713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9C585C3D-3E7E-49C1-89B1-8A6F367CF562}"/>
              </a:ext>
            </a:extLst>
          </p:cNvPr>
          <p:cNvSpPr/>
          <p:nvPr/>
        </p:nvSpPr>
        <p:spPr bwMode="auto">
          <a:xfrm>
            <a:off x="4482438" y="3455858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owchart: Multidocument 29">
            <a:extLst>
              <a:ext uri="{FF2B5EF4-FFF2-40B4-BE49-F238E27FC236}">
                <a16:creationId xmlns:a16="http://schemas.microsoft.com/office/drawing/2014/main" id="{4A336ED1-5998-4228-8616-BD2B26A72B6D}"/>
              </a:ext>
            </a:extLst>
          </p:cNvPr>
          <p:cNvSpPr/>
          <p:nvPr/>
        </p:nvSpPr>
        <p:spPr bwMode="auto">
          <a:xfrm>
            <a:off x="5092038" y="3989258"/>
            <a:ext cx="1060450" cy="75882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472745E1-0723-478A-973F-FCC1B10A9444}"/>
              </a:ext>
            </a:extLst>
          </p:cNvPr>
          <p:cNvGrpSpPr>
            <a:grpSpLocks/>
          </p:cNvGrpSpPr>
          <p:nvPr/>
        </p:nvGrpSpPr>
        <p:grpSpPr bwMode="auto">
          <a:xfrm>
            <a:off x="5147600" y="4163883"/>
            <a:ext cx="790575" cy="433388"/>
            <a:chOff x="6858000" y="1828800"/>
            <a:chExt cx="943052" cy="433426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66D9645A-5AA5-4CD3-BEDF-90F4B2D1D397}"/>
                </a:ext>
              </a:extLst>
            </p:cNvPr>
            <p:cNvSpPr/>
            <p:nvPr/>
          </p:nvSpPr>
          <p:spPr bwMode="auto">
            <a:xfrm>
              <a:off x="6858000" y="1828800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5198B265-6573-458C-941F-D3E1F98FCE49}"/>
                </a:ext>
              </a:extLst>
            </p:cNvPr>
            <p:cNvSpPr/>
            <p:nvPr/>
          </p:nvSpPr>
          <p:spPr bwMode="auto">
            <a:xfrm>
              <a:off x="6873149" y="1946285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64B5EFE6-1CA0-4192-AE08-FFD3C27F96BC}"/>
                </a:ext>
              </a:extLst>
            </p:cNvPr>
            <p:cNvSpPr/>
            <p:nvPr/>
          </p:nvSpPr>
          <p:spPr bwMode="auto">
            <a:xfrm>
              <a:off x="6871256" y="2068534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6CC5DF1F-A305-403C-A971-453781718F27}"/>
                </a:ext>
              </a:extLst>
            </p:cNvPr>
            <p:cNvSpPr/>
            <p:nvPr/>
          </p:nvSpPr>
          <p:spPr bwMode="auto">
            <a:xfrm>
              <a:off x="6886406" y="2186019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ight Brace 37">
            <a:extLst>
              <a:ext uri="{FF2B5EF4-FFF2-40B4-BE49-F238E27FC236}">
                <a16:creationId xmlns:a16="http://schemas.microsoft.com/office/drawing/2014/main" id="{387A7294-2C9D-4CFE-A462-22B1FAC2521A}"/>
              </a:ext>
            </a:extLst>
          </p:cNvPr>
          <p:cNvSpPr/>
          <p:nvPr/>
        </p:nvSpPr>
        <p:spPr bwMode="auto">
          <a:xfrm rot="12785502" flipH="1">
            <a:off x="6106450" y="4389308"/>
            <a:ext cx="46038" cy="3810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B7844449-DD1A-4F03-AAB5-DEABEFB1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450" y="4370258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B3CFE0EB-7ED2-4E44-94DF-FEE93AEDFCFE}"/>
              </a:ext>
            </a:extLst>
          </p:cNvPr>
          <p:cNvSpPr/>
          <p:nvPr/>
        </p:nvSpPr>
        <p:spPr bwMode="auto">
          <a:xfrm flipH="1">
            <a:off x="4928525" y="4157533"/>
            <a:ext cx="195263" cy="4699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D3F291DE-7CAF-441F-81AE-F22EE616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838" y="4141658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ounded Rectangular Callout 1">
            <a:extLst>
              <a:ext uri="{FF2B5EF4-FFF2-40B4-BE49-F238E27FC236}">
                <a16:creationId xmlns:a16="http://schemas.microsoft.com/office/drawing/2014/main" id="{FAECBF27-BDC0-4C07-BDD2-CD09A6962CBA}"/>
              </a:ext>
            </a:extLst>
          </p:cNvPr>
          <p:cNvSpPr/>
          <p:nvPr/>
        </p:nvSpPr>
        <p:spPr bwMode="auto">
          <a:xfrm>
            <a:off x="2598075" y="4403596"/>
            <a:ext cx="1828800" cy="1262062"/>
          </a:xfrm>
          <a:prstGeom prst="wedgeRoundRectCallout">
            <a:avLst>
              <a:gd name="adj1" fmla="val 64997"/>
              <a:gd name="adj2" fmla="val -42180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page holds R records</a:t>
            </a:r>
          </a:p>
        </p:txBody>
      </p:sp>
      <p:sp>
        <p:nvSpPr>
          <p:cNvPr id="44" name="Rounded Rectangular Callout 21">
            <a:extLst>
              <a:ext uri="{FF2B5EF4-FFF2-40B4-BE49-F238E27FC236}">
                <a16:creationId xmlns:a16="http://schemas.microsoft.com/office/drawing/2014/main" id="{0B47A4A7-C8B1-4B61-B32D-1345E300044A}"/>
              </a:ext>
            </a:extLst>
          </p:cNvPr>
          <p:cNvSpPr/>
          <p:nvPr/>
        </p:nvSpPr>
        <p:spPr bwMode="auto">
          <a:xfrm>
            <a:off x="5222278" y="4979857"/>
            <a:ext cx="2516122" cy="1429011"/>
          </a:xfrm>
          <a:prstGeom prst="wedgeRoundRectCallout">
            <a:avLst>
              <a:gd name="adj1" fmla="val -10168"/>
              <a:gd name="adj2" fmla="val -66257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relation is stored in B data pages</a:t>
            </a:r>
          </a:p>
        </p:txBody>
      </p:sp>
      <p:sp>
        <p:nvSpPr>
          <p:cNvPr id="45" name="Rounded Rectangular Callout 22">
            <a:extLst>
              <a:ext uri="{FF2B5EF4-FFF2-40B4-BE49-F238E27FC236}">
                <a16:creationId xmlns:a16="http://schemas.microsoft.com/office/drawing/2014/main" id="{025E8437-51FC-4CFF-BC22-2A38ACE27380}"/>
              </a:ext>
            </a:extLst>
          </p:cNvPr>
          <p:cNvSpPr/>
          <p:nvPr/>
        </p:nvSpPr>
        <p:spPr bwMode="auto">
          <a:xfrm>
            <a:off x="6502706" y="1873702"/>
            <a:ext cx="1924973" cy="1538287"/>
          </a:xfrm>
          <a:prstGeom prst="wedgeRoundRectCallout">
            <a:avLst>
              <a:gd name="adj1" fmla="val -76109"/>
              <a:gd name="adj2" fmla="val 34534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takes D time units to  read/write a disk page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92025" y="2193796"/>
            <a:ext cx="1087206" cy="1499139"/>
            <a:chOff x="4992025" y="2193796"/>
            <a:chExt cx="1087206" cy="1499139"/>
          </a:xfrm>
        </p:grpSpPr>
        <p:sp>
          <p:nvSpPr>
            <p:cNvPr id="37" name="Flowchart: Document 36">
              <a:extLst>
                <a:ext uri="{FF2B5EF4-FFF2-40B4-BE49-F238E27FC236}">
                  <a16:creationId xmlns:a16="http://schemas.microsoft.com/office/drawing/2014/main" id="{1AD02EAE-49FE-4DB4-983E-EB4AF8A831B7}"/>
                </a:ext>
              </a:extLst>
            </p:cNvPr>
            <p:cNvSpPr/>
            <p:nvPr/>
          </p:nvSpPr>
          <p:spPr bwMode="auto">
            <a:xfrm>
              <a:off x="4992025" y="2193796"/>
              <a:ext cx="1052513" cy="714375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66C5E254-63CC-4460-BB3B-6A4E162C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9818" y="2982059"/>
              <a:ext cx="3794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Up-Down Arrow 15">
              <a:extLst>
                <a:ext uri="{FF2B5EF4-FFF2-40B4-BE49-F238E27FC236}">
                  <a16:creationId xmlns:a16="http://schemas.microsoft.com/office/drawing/2014/main" id="{089E8DBA-D06F-47C4-870C-9AD1C37CF0CE}"/>
                </a:ext>
              </a:extLst>
            </p:cNvPr>
            <p:cNvSpPr/>
            <p:nvPr/>
          </p:nvSpPr>
          <p:spPr bwMode="auto">
            <a:xfrm>
              <a:off x="5322126" y="2764756"/>
              <a:ext cx="484632" cy="928179"/>
            </a:xfrm>
            <a:prstGeom prst="up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FD7185E6-088C-4980-935A-C29C17680B47}"/>
              </a:ext>
            </a:extLst>
          </p:cNvPr>
          <p:cNvSpPr/>
          <p:nvPr/>
        </p:nvSpPr>
        <p:spPr>
          <a:xfrm rot="18005237">
            <a:off x="4123079" y="2620215"/>
            <a:ext cx="215599" cy="19618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AD845-3551-45C7-8B73-F47FB85FCB92}"/>
              </a:ext>
            </a:extLst>
          </p:cNvPr>
          <p:cNvSpPr txBox="1"/>
          <p:nvPr/>
        </p:nvSpPr>
        <p:spPr>
          <a:xfrm>
            <a:off x="770732" y="1690689"/>
            <a:ext cx="121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99D3F-0A7E-41F1-A511-483E19DF1B4D}"/>
              </a:ext>
            </a:extLst>
          </p:cNvPr>
          <p:cNvSpPr/>
          <p:nvPr/>
        </p:nvSpPr>
        <p:spPr>
          <a:xfrm>
            <a:off x="300139" y="513883"/>
            <a:ext cx="8364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50" normalizeH="0" baseline="0" noProof="0" dirty="0">
                <a:ln w="0"/>
                <a:solidFill>
                  <a:srgbClr val="E7E6E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Cost Model for Our Analysis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C0542-7EB3-4F5E-8C15-787C285D0D07}"/>
              </a:ext>
            </a:extLst>
          </p:cNvPr>
          <p:cNvSpPr txBox="1"/>
          <p:nvPr/>
        </p:nvSpPr>
        <p:spPr>
          <a:xfrm>
            <a:off x="609600" y="5979840"/>
            <a:ext cx="3748861" cy="64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disk page is the unit for reading and writing a disk (D time units)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9887" y="369586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our analysis, D is “1 disk I/O” or just “1 I/O”.</a:t>
            </a:r>
          </a:p>
        </p:txBody>
      </p:sp>
    </p:spTree>
    <p:extLst>
      <p:ext uri="{BB962C8B-B14F-4D97-AF65-F5344CB8AC3E}">
        <p14:creationId xmlns:p14="http://schemas.microsoft.com/office/powerpoint/2010/main" val="2409630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9613C2-3C13-44DF-9F7F-7B24B229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4350AD-56AF-4215-A60D-0601A577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6E8CF16-3356-43B1-8D81-866D75A35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1" y="1597373"/>
            <a:ext cx="5005388" cy="2971800"/>
          </a:xfr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We ignore CPU costs, for simplicity:</a:t>
            </a:r>
          </a:p>
          <a:p>
            <a:pPr marL="400050" lvl="1" indent="-231775">
              <a:spcAft>
                <a:spcPts val="1200"/>
              </a:spcAft>
              <a:buSzPct val="100000"/>
            </a:pPr>
            <a:r>
              <a:rPr lang="en-US" altLang="en-US" sz="2600" dirty="0">
                <a:latin typeface="Calibri" panose="020F0502020204030204" pitchFamily="34" charset="0"/>
              </a:rPr>
              <a:t>Measuring number of page I/O’s ignores gains of pre-fetching a sequence of pages; thus, even I/O cost is only approximated.   </a:t>
            </a:r>
            <a:endParaRPr lang="en-US" altLang="en-US" sz="2600" i="1" dirty="0">
              <a:latin typeface="Calibri" panose="020F0502020204030204" pitchFamily="34" charset="0"/>
            </a:endParaRPr>
          </a:p>
          <a:p>
            <a:pPr marL="400050" lvl="1" indent="-231775">
              <a:lnSpc>
                <a:spcPts val="2700"/>
              </a:lnSpc>
              <a:buSzPct val="100000"/>
            </a:pPr>
            <a:r>
              <a:rPr lang="en-US" altLang="en-US" sz="2600" dirty="0">
                <a:latin typeface="Calibri" panose="020F0502020204030204" pitchFamily="34" charset="0"/>
              </a:rPr>
              <a:t>Average-case analysis; based on several simplistic assumptions.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DFF24A03-8405-4FFB-A47D-CF19471B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03" y="4657898"/>
            <a:ext cx="3137179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30188" lvl="1" indent="-230188">
              <a:lnSpc>
                <a:spcPts val="29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Good enough to compare different execution plans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B2140E28-3DA0-40ED-95FB-2E8722C4DD16}"/>
              </a:ext>
            </a:extLst>
          </p:cNvPr>
          <p:cNvSpPr/>
          <p:nvPr/>
        </p:nvSpPr>
        <p:spPr bwMode="auto">
          <a:xfrm>
            <a:off x="5324477" y="3861148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lowchart: Multidocument 27">
            <a:extLst>
              <a:ext uri="{FF2B5EF4-FFF2-40B4-BE49-F238E27FC236}">
                <a16:creationId xmlns:a16="http://schemas.microsoft.com/office/drawing/2014/main" id="{F6B180C8-5130-4015-B9F3-7E325DC4730A}"/>
              </a:ext>
            </a:extLst>
          </p:cNvPr>
          <p:cNvSpPr/>
          <p:nvPr/>
        </p:nvSpPr>
        <p:spPr bwMode="auto">
          <a:xfrm>
            <a:off x="5934077" y="4394548"/>
            <a:ext cx="1060450" cy="75882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ED2141DE-7693-4487-9A39-D73712D92BB0}"/>
              </a:ext>
            </a:extLst>
          </p:cNvPr>
          <p:cNvGrpSpPr>
            <a:grpSpLocks/>
          </p:cNvGrpSpPr>
          <p:nvPr/>
        </p:nvGrpSpPr>
        <p:grpSpPr bwMode="auto">
          <a:xfrm>
            <a:off x="5989639" y="4569173"/>
            <a:ext cx="790575" cy="433388"/>
            <a:chOff x="6858000" y="1828800"/>
            <a:chExt cx="943052" cy="433426"/>
          </a:xfrm>
        </p:grpSpPr>
        <p:sp>
          <p:nvSpPr>
            <p:cNvPr id="30" name="Flowchart: Terminator 29">
              <a:extLst>
                <a:ext uri="{FF2B5EF4-FFF2-40B4-BE49-F238E27FC236}">
                  <a16:creationId xmlns:a16="http://schemas.microsoft.com/office/drawing/2014/main" id="{14F7D669-B732-497A-90B6-7B01B194316D}"/>
                </a:ext>
              </a:extLst>
            </p:cNvPr>
            <p:cNvSpPr/>
            <p:nvPr/>
          </p:nvSpPr>
          <p:spPr bwMode="auto">
            <a:xfrm>
              <a:off x="6858000" y="1828800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B97135E7-482A-47EE-BF39-52301FA37C65}"/>
                </a:ext>
              </a:extLst>
            </p:cNvPr>
            <p:cNvSpPr/>
            <p:nvPr/>
          </p:nvSpPr>
          <p:spPr bwMode="auto">
            <a:xfrm>
              <a:off x="6873149" y="1946285"/>
              <a:ext cx="914647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AA8047EE-88B9-4E3D-AB8A-16B06420D50A}"/>
                </a:ext>
              </a:extLst>
            </p:cNvPr>
            <p:cNvSpPr/>
            <p:nvPr/>
          </p:nvSpPr>
          <p:spPr bwMode="auto">
            <a:xfrm>
              <a:off x="6871256" y="2068534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BA891FCD-436F-4F72-9EC3-0DFB75F09705}"/>
                </a:ext>
              </a:extLst>
            </p:cNvPr>
            <p:cNvSpPr/>
            <p:nvPr/>
          </p:nvSpPr>
          <p:spPr bwMode="auto">
            <a:xfrm>
              <a:off x="6886406" y="2186019"/>
              <a:ext cx="914646" cy="76207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" name="Flowchart: Document 33">
            <a:extLst>
              <a:ext uri="{FF2B5EF4-FFF2-40B4-BE49-F238E27FC236}">
                <a16:creationId xmlns:a16="http://schemas.microsoft.com/office/drawing/2014/main" id="{1E4E818D-BF81-4AB5-A312-EF6C2E64B0A9}"/>
              </a:ext>
            </a:extLst>
          </p:cNvPr>
          <p:cNvSpPr/>
          <p:nvPr/>
        </p:nvSpPr>
        <p:spPr bwMode="auto">
          <a:xfrm>
            <a:off x="5834064" y="2599086"/>
            <a:ext cx="1052513" cy="714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886EC67-A6D4-4C07-A3A9-C9FB34B695E6}"/>
              </a:ext>
            </a:extLst>
          </p:cNvPr>
          <p:cNvSpPr/>
          <p:nvPr/>
        </p:nvSpPr>
        <p:spPr bwMode="auto">
          <a:xfrm rot="12785502" flipH="1">
            <a:off x="6948489" y="4794598"/>
            <a:ext cx="46038" cy="3810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10E3B7F3-B19B-4748-BA36-3AE8AFE1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9" y="4775548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7E7690D-1A9B-4881-87B9-90CC61017DD4}"/>
              </a:ext>
            </a:extLst>
          </p:cNvPr>
          <p:cNvSpPr/>
          <p:nvPr/>
        </p:nvSpPr>
        <p:spPr bwMode="auto">
          <a:xfrm flipH="1">
            <a:off x="5770564" y="4562823"/>
            <a:ext cx="195263" cy="469900"/>
          </a:xfrm>
          <a:prstGeom prst="rightBrac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D2AC6A9A-5527-4701-8A94-F28459A7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7" y="4546948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R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06F2D12C-1727-4DC2-8801-BBBF5538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6" y="3403154"/>
            <a:ext cx="37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D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0" name="Rounded Rectangular Callout 1">
            <a:extLst>
              <a:ext uri="{FF2B5EF4-FFF2-40B4-BE49-F238E27FC236}">
                <a16:creationId xmlns:a16="http://schemas.microsoft.com/office/drawing/2014/main" id="{C8AC8ABF-9995-42C7-9A24-01D59DF882AA}"/>
              </a:ext>
            </a:extLst>
          </p:cNvPr>
          <p:cNvSpPr/>
          <p:nvPr/>
        </p:nvSpPr>
        <p:spPr bwMode="auto">
          <a:xfrm>
            <a:off x="3605212" y="5059711"/>
            <a:ext cx="1828800" cy="1262062"/>
          </a:xfrm>
          <a:prstGeom prst="wedgeRoundRectCallout">
            <a:avLst>
              <a:gd name="adj1" fmla="val 55490"/>
              <a:gd name="adj2" fmla="val -69222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records per page</a:t>
            </a:r>
          </a:p>
        </p:txBody>
      </p:sp>
      <p:sp>
        <p:nvSpPr>
          <p:cNvPr id="41" name="Rounded Rectangular Callout 21">
            <a:extLst>
              <a:ext uri="{FF2B5EF4-FFF2-40B4-BE49-F238E27FC236}">
                <a16:creationId xmlns:a16="http://schemas.microsoft.com/office/drawing/2014/main" id="{1C27036A-6B76-4804-925C-14E4CB9B6758}"/>
              </a:ext>
            </a:extLst>
          </p:cNvPr>
          <p:cNvSpPr/>
          <p:nvPr/>
        </p:nvSpPr>
        <p:spPr bwMode="auto">
          <a:xfrm>
            <a:off x="6848477" y="5385148"/>
            <a:ext cx="1731962" cy="947738"/>
          </a:xfrm>
          <a:prstGeom prst="wedgeRoundRectCallout">
            <a:avLst>
              <a:gd name="adj1" fmla="val -31575"/>
              <a:gd name="adj2" fmla="val -76337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data pages</a:t>
            </a:r>
          </a:p>
        </p:txBody>
      </p:sp>
      <p:sp>
        <p:nvSpPr>
          <p:cNvPr id="42" name="Rounded Rectangular Callout 22">
            <a:extLst>
              <a:ext uri="{FF2B5EF4-FFF2-40B4-BE49-F238E27FC236}">
                <a16:creationId xmlns:a16="http://schemas.microsoft.com/office/drawing/2014/main" id="{2EE63F08-2DC5-406F-9E5F-6E2BE43F5385}"/>
              </a:ext>
            </a:extLst>
          </p:cNvPr>
          <p:cNvSpPr/>
          <p:nvPr/>
        </p:nvSpPr>
        <p:spPr bwMode="auto">
          <a:xfrm>
            <a:off x="7127877" y="2246660"/>
            <a:ext cx="1676400" cy="1538287"/>
          </a:xfrm>
          <a:prstGeom prst="wedgeRoundRectCallout">
            <a:avLst>
              <a:gd name="adj1" fmla="val -66216"/>
              <a:gd name="adj2" fmla="val 3897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time to read/write disk page</a:t>
            </a:r>
          </a:p>
        </p:txBody>
      </p:sp>
      <p:sp>
        <p:nvSpPr>
          <p:cNvPr id="44" name="Up-Down Arrow 15">
            <a:extLst>
              <a:ext uri="{FF2B5EF4-FFF2-40B4-BE49-F238E27FC236}">
                <a16:creationId xmlns:a16="http://schemas.microsoft.com/office/drawing/2014/main" id="{E37A3E12-C618-40B9-9886-D48110131C94}"/>
              </a:ext>
            </a:extLst>
          </p:cNvPr>
          <p:cNvSpPr/>
          <p:nvPr/>
        </p:nvSpPr>
        <p:spPr bwMode="auto">
          <a:xfrm>
            <a:off x="6164165" y="3170046"/>
            <a:ext cx="484632" cy="928179"/>
          </a:xfrm>
          <a:prstGeom prst="up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DBC4569-DC6E-43EF-BAB2-9B0CA7AA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 Model for Our Analysis</a:t>
            </a:r>
            <a:endParaRPr lang="en-US" sz="54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21EA4-EF5E-4BB1-95AC-F544C6C27DB6}"/>
              </a:ext>
            </a:extLst>
          </p:cNvPr>
          <p:cNvGrpSpPr/>
          <p:nvPr/>
        </p:nvGrpSpPr>
        <p:grpSpPr>
          <a:xfrm>
            <a:off x="6329478" y="2472384"/>
            <a:ext cx="1981200" cy="3883266"/>
            <a:chOff x="6409267" y="1574347"/>
            <a:chExt cx="1981200" cy="3883266"/>
          </a:xfrm>
        </p:grpSpPr>
        <p:sp>
          <p:nvSpPr>
            <p:cNvPr id="35" name="Can 5">
              <a:extLst>
                <a:ext uri="{FF2B5EF4-FFF2-40B4-BE49-F238E27FC236}">
                  <a16:creationId xmlns:a16="http://schemas.microsoft.com/office/drawing/2014/main" id="{363DB00E-B9D8-4AF1-AD0D-2315CF34F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4067" y="4467013"/>
              <a:ext cx="1371600" cy="990600"/>
            </a:xfrm>
            <a:prstGeom prst="can">
              <a:avLst>
                <a:gd name="adj" fmla="val 25000"/>
              </a:avLst>
            </a:prstGeom>
            <a:solidFill>
              <a:srgbClr val="FCFBF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Storage Manager</a:t>
              </a:r>
            </a:p>
          </p:txBody>
        </p:sp>
        <p:grpSp>
          <p:nvGrpSpPr>
            <p:cNvPr id="36" name="Group 17">
              <a:extLst>
                <a:ext uri="{FF2B5EF4-FFF2-40B4-BE49-F238E27FC236}">
                  <a16:creationId xmlns:a16="http://schemas.microsoft.com/office/drawing/2014/main" id="{461073D8-2A30-4758-B273-ACB901F4B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4067" y="3552613"/>
              <a:ext cx="1371600" cy="1063625"/>
              <a:chOff x="7391400" y="3810000"/>
              <a:chExt cx="1371600" cy="106362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55E39DB-CCC8-4823-A39C-E9EA18B1F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400" y="3810000"/>
                <a:ext cx="1371600" cy="609600"/>
              </a:xfrm>
              <a:prstGeom prst="rect">
                <a:avLst/>
              </a:prstGeom>
              <a:solidFill>
                <a:srgbClr val="93CDDD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 lIns="45720" rIns="45720" bIns="27432" anchor="ctr"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Buffer Manager</a:t>
                </a:r>
              </a:p>
            </p:txBody>
          </p:sp>
          <p:sp>
            <p:nvSpPr>
              <p:cNvPr id="38" name="Up-Down Arrow 7">
                <a:extLst>
                  <a:ext uri="{FF2B5EF4-FFF2-40B4-BE49-F238E27FC236}">
                    <a16:creationId xmlns:a16="http://schemas.microsoft.com/office/drawing/2014/main" id="{A41F0D3C-7BAB-4A2C-9331-E1898B255EFA}"/>
                  </a:ext>
                </a:extLst>
              </p:cNvPr>
              <p:cNvSpPr/>
              <p:nvPr/>
            </p:nvSpPr>
            <p:spPr bwMode="auto">
              <a:xfrm>
                <a:off x="8001000" y="4419600"/>
                <a:ext cx="228600" cy="454025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9" name="Group 18">
              <a:extLst>
                <a:ext uri="{FF2B5EF4-FFF2-40B4-BE49-F238E27FC236}">
                  <a16:creationId xmlns:a16="http://schemas.microsoft.com/office/drawing/2014/main" id="{849F2AFF-5FE3-4FD8-9AD8-6257DC958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9267" y="1574347"/>
              <a:ext cx="1981200" cy="1978266"/>
              <a:chOff x="7086600" y="1831734"/>
              <a:chExt cx="1981200" cy="1978266"/>
            </a:xfrm>
          </p:grpSpPr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E9288F53-AC72-4A15-B17D-782CA48AB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8400" y="3331510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grpSp>
            <p:nvGrpSpPr>
              <p:cNvPr id="41" name="Group 16">
                <a:extLst>
                  <a:ext uri="{FF2B5EF4-FFF2-40B4-BE49-F238E27FC236}">
                    <a16:creationId xmlns:a16="http://schemas.microsoft.com/office/drawing/2014/main" id="{1EE1026C-61C5-43E0-85A7-0DF6DCA2B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600" y="1831734"/>
                <a:ext cx="1704852" cy="1978266"/>
                <a:chOff x="7086600" y="1831734"/>
                <a:chExt cx="1704852" cy="197826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8CD49F2-3AF1-4F6E-8D1F-EF581701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1400" y="2743200"/>
                  <a:ext cx="1371600" cy="609600"/>
                </a:xfrm>
                <a:prstGeom prst="rect">
                  <a:avLst/>
                </a:prstGeom>
                <a:solidFill>
                  <a:srgbClr val="F2F0F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outerShdw blurRad="63500" dist="38100" dir="18900000" algn="b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lIns="45720" rIns="45720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File/Index</a:t>
                  </a:r>
                </a:p>
              </p:txBody>
            </p:sp>
            <p:sp>
              <p:nvSpPr>
                <p:cNvPr id="43" name="Down Arrow 8">
                  <a:extLst>
                    <a:ext uri="{FF2B5EF4-FFF2-40B4-BE49-F238E27FC236}">
                      <a16:creationId xmlns:a16="http://schemas.microsoft.com/office/drawing/2014/main" id="{7E989CCA-8AD2-466B-97D2-D6D283B4EA3F}"/>
                    </a:ext>
                  </a:extLst>
                </p:cNvPr>
                <p:cNvSpPr/>
                <p:nvPr/>
              </p:nvSpPr>
              <p:spPr bwMode="auto">
                <a:xfrm>
                  <a:off x="8305800" y="2438400"/>
                  <a:ext cx="228600" cy="292100"/>
                </a:xfrm>
                <a:prstGeom prst="down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4" name="Up Arrow 9">
                  <a:extLst>
                    <a:ext uri="{FF2B5EF4-FFF2-40B4-BE49-F238E27FC236}">
                      <a16:creationId xmlns:a16="http://schemas.microsoft.com/office/drawing/2014/main" id="{9083BA22-446D-4F5E-AD1F-A83F60024AF4}"/>
                    </a:ext>
                  </a:extLst>
                </p:cNvPr>
                <p:cNvSpPr/>
                <p:nvPr/>
              </p:nvSpPr>
              <p:spPr bwMode="auto">
                <a:xfrm>
                  <a:off x="7620000" y="2451100"/>
                  <a:ext cx="228600" cy="292100"/>
                </a:xfrm>
                <a:prstGeom prst="up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5" name="Down Arrow 11">
                  <a:extLst>
                    <a:ext uri="{FF2B5EF4-FFF2-40B4-BE49-F238E27FC236}">
                      <a16:creationId xmlns:a16="http://schemas.microsoft.com/office/drawing/2014/main" id="{C94B83A6-7C2E-46FD-B8E2-B352BDEDF368}"/>
                    </a:ext>
                  </a:extLst>
                </p:cNvPr>
                <p:cNvSpPr/>
                <p:nvPr/>
              </p:nvSpPr>
              <p:spPr bwMode="auto">
                <a:xfrm>
                  <a:off x="8305800" y="3352800"/>
                  <a:ext cx="228600" cy="457200"/>
                </a:xfrm>
                <a:prstGeom prst="down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6" name="Up Arrow 12">
                  <a:extLst>
                    <a:ext uri="{FF2B5EF4-FFF2-40B4-BE49-F238E27FC236}">
                      <a16:creationId xmlns:a16="http://schemas.microsoft.com/office/drawing/2014/main" id="{355DF1EF-758D-4FB1-B377-0419E8270B8C}"/>
                    </a:ext>
                  </a:extLst>
                </p:cNvPr>
                <p:cNvSpPr/>
                <p:nvPr/>
              </p:nvSpPr>
              <p:spPr bwMode="auto">
                <a:xfrm>
                  <a:off x="7620000" y="3352800"/>
                  <a:ext cx="228600" cy="457200"/>
                </a:xfrm>
                <a:prstGeom prst="upArrow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" name="TextBox 13">
                  <a:extLst>
                    <a:ext uri="{FF2B5EF4-FFF2-40B4-BE49-F238E27FC236}">
                      <a16:creationId xmlns:a16="http://schemas.microsoft.com/office/drawing/2014/main" id="{8637D878-0AE5-4E1E-82FE-88A7A0E5D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48748" y="1831734"/>
                  <a:ext cx="74270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Search</a:t>
                  </a:r>
                </a:p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key</a:t>
                  </a:r>
                </a:p>
              </p:txBody>
            </p:sp>
            <p:sp>
              <p:nvSpPr>
                <p:cNvPr id="48" name="TextBox 14">
                  <a:extLst>
                    <a:ext uri="{FF2B5EF4-FFF2-40B4-BE49-F238E27FC236}">
                      <a16:creationId xmlns:a16="http://schemas.microsoft.com/office/drawing/2014/main" id="{A3959380-5031-43FF-8A2F-F5C3F6FF3E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9950" y="2133600"/>
                  <a:ext cx="7272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</p:txBody>
            </p:sp>
            <p:sp>
              <p:nvSpPr>
                <p:cNvPr id="49" name="TextBox 16">
                  <a:extLst>
                    <a:ext uri="{FF2B5EF4-FFF2-40B4-BE49-F238E27FC236}">
                      <a16:creationId xmlns:a16="http://schemas.microsoft.com/office/drawing/2014/main" id="{FD4C9AEE-5B45-485B-8331-9578A347F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6600" y="3505200"/>
                  <a:ext cx="619400" cy="248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r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B7031-43F9-4684-9E9C-8E78E17E37BC}"/>
              </a:ext>
            </a:extLst>
          </p:cNvPr>
          <p:cNvGrpSpPr/>
          <p:nvPr/>
        </p:nvGrpSpPr>
        <p:grpSpPr>
          <a:xfrm>
            <a:off x="653424" y="2488284"/>
            <a:ext cx="1981200" cy="3872446"/>
            <a:chOff x="736552" y="2192721"/>
            <a:chExt cx="1981200" cy="3872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CBFA0-15AA-479B-9E5A-1C3D76B25397}"/>
                </a:ext>
              </a:extLst>
            </p:cNvPr>
            <p:cNvGrpSpPr/>
            <p:nvPr/>
          </p:nvGrpSpPr>
          <p:grpSpPr>
            <a:xfrm>
              <a:off x="736552" y="4672277"/>
              <a:ext cx="1981200" cy="1392890"/>
              <a:chOff x="995500" y="4074883"/>
              <a:chExt cx="1981200" cy="1392890"/>
            </a:xfrm>
          </p:grpSpPr>
          <p:sp>
            <p:nvSpPr>
              <p:cNvPr id="20" name="Can 5">
                <a:extLst>
                  <a:ext uri="{FF2B5EF4-FFF2-40B4-BE49-F238E27FC236}">
                    <a16:creationId xmlns:a16="http://schemas.microsoft.com/office/drawing/2014/main" id="{8290A40A-1A29-45AA-BE81-3F4E9FB70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447717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8EB76FEB-0BD6-4D1D-A90E-A57457A3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7300" y="4074883"/>
                <a:ext cx="619400" cy="40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ID</a:t>
                </a:r>
              </a:p>
            </p:txBody>
          </p:sp>
          <p:sp>
            <p:nvSpPr>
              <p:cNvPr id="30" name="Down Arrow 11">
                <a:extLst>
                  <a:ext uri="{FF2B5EF4-FFF2-40B4-BE49-F238E27FC236}">
                    <a16:creationId xmlns:a16="http://schemas.microsoft.com/office/drawing/2014/main" id="{407E68C6-24DD-41E8-AB30-19D0F8AF0BA9}"/>
                  </a:ext>
                </a:extLst>
              </p:cNvPr>
              <p:cNvSpPr/>
              <p:nvPr/>
            </p:nvSpPr>
            <p:spPr bwMode="auto">
              <a:xfrm>
                <a:off x="2214700" y="4096173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Up Arrow 12">
                <a:extLst>
                  <a:ext uri="{FF2B5EF4-FFF2-40B4-BE49-F238E27FC236}">
                    <a16:creationId xmlns:a16="http://schemas.microsoft.com/office/drawing/2014/main" id="{C0BE9CAE-894F-4B5E-AD06-3C1003080C36}"/>
                  </a:ext>
                </a:extLst>
              </p:cNvPr>
              <p:cNvSpPr/>
              <p:nvPr/>
            </p:nvSpPr>
            <p:spPr bwMode="auto">
              <a:xfrm>
                <a:off x="1528900" y="4096173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7CEFBF7F-5BD9-47E5-97B7-EC54D18B5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500" y="4248573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  <p:sp>
          <p:nvSpPr>
            <p:cNvPr id="2" name="Flowchart: Document 1">
              <a:extLst>
                <a:ext uri="{FF2B5EF4-FFF2-40B4-BE49-F238E27FC236}">
                  <a16:creationId xmlns:a16="http://schemas.microsoft.com/office/drawing/2014/main" id="{B4EDFB8F-6FCB-4033-BCC5-F8788B924F60}"/>
                </a:ext>
              </a:extLst>
            </p:cNvPr>
            <p:cNvSpPr/>
            <p:nvPr/>
          </p:nvSpPr>
          <p:spPr>
            <a:xfrm>
              <a:off x="985321" y="3330507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/>
              <a:r>
                <a:rPr lang="en-US" dirty="0"/>
                <a:t>APPLICATION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AC50BA-3075-4769-A7AA-7536F28FE379}"/>
                </a:ext>
              </a:extLst>
            </p:cNvPr>
            <p:cNvCxnSpPr/>
            <p:nvPr/>
          </p:nvCxnSpPr>
          <p:spPr>
            <a:xfrm>
              <a:off x="2070052" y="3974487"/>
              <a:ext cx="0" cy="6977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12272D4A-2315-4830-8233-B546F41CB6C3}"/>
                </a:ext>
              </a:extLst>
            </p:cNvPr>
            <p:cNvSpPr/>
            <p:nvPr/>
          </p:nvSpPr>
          <p:spPr>
            <a:xfrm>
              <a:off x="1036452" y="2192721"/>
              <a:ext cx="1619025" cy="815796"/>
            </a:xfrm>
            <a:prstGeom prst="cloudCallout">
              <a:avLst>
                <a:gd name="adj1" fmla="val -11282"/>
                <a:gd name="adj2" fmla="val 987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Record ID ???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B305-0310-4921-881C-461DC76289A5}"/>
              </a:ext>
            </a:extLst>
          </p:cNvPr>
          <p:cNvGrpSpPr/>
          <p:nvPr/>
        </p:nvGrpSpPr>
        <p:grpSpPr>
          <a:xfrm>
            <a:off x="3491451" y="2641272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APPLICATION</a:t>
              </a:r>
            </a:p>
            <a:p>
              <a:pPr algn="ctr"/>
              <a:r>
                <a:rPr lang="en-US" dirty="0"/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574F0-0C4C-4C0F-8043-7C78FC4E5518}"/>
                </a:ext>
              </a:extLst>
            </p:cNvPr>
            <p:cNvSpPr txBox="1"/>
            <p:nvPr/>
          </p:nvSpPr>
          <p:spPr>
            <a:xfrm>
              <a:off x="4936379" y="337943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SSN</a:t>
              </a:r>
            </a:p>
          </p:txBody>
        </p:sp>
      </p:grpSp>
      <p:sp>
        <p:nvSpPr>
          <p:cNvPr id="51" name="Thought Bubble: Cloud 50">
            <a:extLst>
              <a:ext uri="{FF2B5EF4-FFF2-40B4-BE49-F238E27FC236}">
                <a16:creationId xmlns:a16="http://schemas.microsoft.com/office/drawing/2014/main" id="{A9ADC3F2-0B75-4E5D-9AF1-871E36D9E4FE}"/>
              </a:ext>
            </a:extLst>
          </p:cNvPr>
          <p:cNvSpPr/>
          <p:nvPr/>
        </p:nvSpPr>
        <p:spPr>
          <a:xfrm>
            <a:off x="3960303" y="1563832"/>
            <a:ext cx="1473862" cy="902544"/>
          </a:xfrm>
          <a:prstGeom prst="cloudCallout">
            <a:avLst>
              <a:gd name="adj1" fmla="val -26322"/>
              <a:gd name="adj2" fmla="val 73180"/>
            </a:avLst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SSN,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DeptNo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9273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AFAC-BE8A-4844-BAB0-C282CA91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184" y="89895"/>
            <a:ext cx="3145574" cy="990600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 analogy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6A358-B850-46BC-9B1B-1C1FEC45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14813"/>
          <a:stretch/>
        </p:blipFill>
        <p:spPr>
          <a:xfrm>
            <a:off x="329848" y="-15077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0F18A-F8CA-443E-8F60-6ECCB99E6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-2" b="-2"/>
          <a:stretch/>
        </p:blipFill>
        <p:spPr>
          <a:xfrm>
            <a:off x="4797277" y="1575831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64BAB-F766-4114-AE0B-17829B57941F}"/>
              </a:ext>
            </a:extLst>
          </p:cNvPr>
          <p:cNvSpPr txBox="1"/>
          <p:nvPr/>
        </p:nvSpPr>
        <p:spPr>
          <a:xfrm>
            <a:off x="200213" y="3962400"/>
            <a:ext cx="39907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Search for a paragraph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 the index to find the </a:t>
            </a:r>
            <a:r>
              <a:rPr lang="en-US" b="1" dirty="0">
                <a:solidFill>
                  <a:srgbClr val="009E47"/>
                </a:solidFill>
              </a:rPr>
              <a:t>pages</a:t>
            </a:r>
            <a:r>
              <a:rPr lang="en-US" dirty="0"/>
              <a:t> that contain the index term </a:t>
            </a:r>
            <a:r>
              <a:rPr lang="en-US" dirty="0">
                <a:solidFill>
                  <a:srgbClr val="FF0000"/>
                </a:solidFill>
              </a:rPr>
              <a:t>(cost 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the paragraphs with the index term in the </a:t>
            </a:r>
            <a:r>
              <a:rPr lang="en-US" b="1" dirty="0">
                <a:solidFill>
                  <a:srgbClr val="009E47"/>
                </a:solidFill>
              </a:rPr>
              <a:t>matching pages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(cost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32CB3-7040-4F80-87B8-CE07A5AF3C49}"/>
              </a:ext>
            </a:extLst>
          </p:cNvPr>
          <p:cNvSpPr txBox="1"/>
          <p:nvPr/>
        </p:nvSpPr>
        <p:spPr>
          <a:xfrm>
            <a:off x="457200" y="578752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Search cost = cost 1 + cost 2</a:t>
            </a:r>
          </a:p>
        </p:txBody>
      </p:sp>
      <p:sp>
        <p:nvSpPr>
          <p:cNvPr id="10" name="Rounded Rectangular Callout 22">
            <a:extLst>
              <a:ext uri="{FF2B5EF4-FFF2-40B4-BE49-F238E27FC236}">
                <a16:creationId xmlns:a16="http://schemas.microsoft.com/office/drawing/2014/main" id="{00632697-365F-48C3-9717-D311986DCDF2}"/>
              </a:ext>
            </a:extLst>
          </p:cNvPr>
          <p:cNvSpPr/>
          <p:nvPr/>
        </p:nvSpPr>
        <p:spPr bwMode="auto">
          <a:xfrm>
            <a:off x="4572000" y="2924943"/>
            <a:ext cx="2100943" cy="1538287"/>
          </a:xfrm>
          <a:prstGeom prst="wedgeRoundRectCallout">
            <a:avLst>
              <a:gd name="adj1" fmla="val -76454"/>
              <a:gd name="adj2" fmla="val 51713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page that contains the matching data entries</a:t>
            </a:r>
          </a:p>
        </p:txBody>
      </p:sp>
      <p:sp>
        <p:nvSpPr>
          <p:cNvPr id="11" name="Rounded Rectangular Callout 22">
            <a:extLst>
              <a:ext uri="{FF2B5EF4-FFF2-40B4-BE49-F238E27FC236}">
                <a16:creationId xmlns:a16="http://schemas.microsoft.com/office/drawing/2014/main" id="{8932E478-ECCC-4E68-B622-5B7E6A8540C5}"/>
              </a:ext>
            </a:extLst>
          </p:cNvPr>
          <p:cNvSpPr/>
          <p:nvPr/>
        </p:nvSpPr>
        <p:spPr bwMode="auto">
          <a:xfrm>
            <a:off x="4772690" y="4710898"/>
            <a:ext cx="2607823" cy="1538287"/>
          </a:xfrm>
          <a:prstGeom prst="wedgeRoundRectCallout">
            <a:avLst>
              <a:gd name="adj1" fmla="val -77904"/>
              <a:gd name="adj2" fmla="val -7022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the matching page to find the matching data entries</a:t>
            </a:r>
          </a:p>
        </p:txBody>
      </p:sp>
    </p:spTree>
    <p:extLst>
      <p:ext uri="{BB962C8B-B14F-4D97-AF65-F5344CB8AC3E}">
        <p14:creationId xmlns:p14="http://schemas.microsoft.com/office/powerpoint/2010/main" val="14715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25077" y="6291261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07" y="232588"/>
            <a:ext cx="7772400" cy="1104900"/>
          </a:xfrm>
          <a:noFill/>
        </p:spPr>
        <p:txBody>
          <a:bodyPr>
            <a:normAutofit/>
          </a:bodyPr>
          <a:lstStyle/>
          <a:p>
            <a:r>
              <a:rPr lang="en-US" sz="4400" b="1" dirty="0"/>
              <a:t>Retrieval Cost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07" y="1306769"/>
            <a:ext cx="8534400" cy="1905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Cost depends on #qualifying tuples, and clustering.</a:t>
            </a:r>
          </a:p>
          <a:p>
            <a:pPr marL="569913" lvl="1" indent="-280988">
              <a:spcAft>
                <a:spcPts val="0"/>
              </a:spcAft>
              <a:buSzPct val="75000"/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                 </a:t>
            </a:r>
            <a:r>
              <a:rPr lang="en-US" sz="2400" dirty="0">
                <a:latin typeface="Calibri" pitchFamily="34" charset="0"/>
              </a:rPr>
              <a:t>Cost =  Cost(finding qualifying data entries) </a:t>
            </a:r>
          </a:p>
          <a:p>
            <a:pPr marL="569913" lvl="1" indent="-280988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                                           + Cost(retrieving records) 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75834" y="990300"/>
            <a:ext cx="1828800" cy="457200"/>
          </a:xfrm>
          <a:prstGeom prst="wedgeRoundRectCallout">
            <a:avLst>
              <a:gd name="adj1" fmla="val -42605"/>
              <a:gd name="adj2" fmla="val 13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 small 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499634" y="2783144"/>
            <a:ext cx="1905000" cy="609600"/>
          </a:xfrm>
          <a:prstGeom prst="wedgeRoundRectCallout">
            <a:avLst>
              <a:gd name="adj1" fmla="val -42247"/>
              <a:gd name="adj2" fmla="val -926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Could be large w/o clustering 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175964" y="3219448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52164" y="3676648"/>
          <a:ext cx="4137025" cy="19050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4" y="2986086"/>
            <a:ext cx="17653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2751183" y="5388767"/>
            <a:ext cx="204789" cy="1295399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903960" y="3617118"/>
            <a:ext cx="147636" cy="4800598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2372" y="6106594"/>
            <a:ext cx="1893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Finding qualifying data entries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0477" y="6106594"/>
            <a:ext cx="2419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Retrieving matching data records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6A358-B850-46BC-9B1B-1C1FEC459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14813"/>
          <a:stretch/>
        </p:blipFill>
        <p:spPr>
          <a:xfrm>
            <a:off x="238432" y="2378156"/>
            <a:ext cx="1255883" cy="949421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0F18A-F8CA-443E-8F60-6ECCB99E6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-2" b="-2"/>
          <a:stretch/>
        </p:blipFill>
        <p:spPr>
          <a:xfrm>
            <a:off x="238432" y="3269812"/>
            <a:ext cx="1611313" cy="1958080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43685120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is png image - Hand with Pointing Finger PNG Clip Art, is available for free download">
            <a:extLst>
              <a:ext uri="{FF2B5EF4-FFF2-40B4-BE49-F238E27FC236}">
                <a16:creationId xmlns:a16="http://schemas.microsoft.com/office/drawing/2014/main" id="{EB12A27C-C251-49D9-BD35-F68539CF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41" y="3288676"/>
            <a:ext cx="1810981" cy="17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1">
            <a:extLst>
              <a:ext uri="{FF2B5EF4-FFF2-40B4-BE49-F238E27FC236}">
                <a16:creationId xmlns:a16="http://schemas.microsoft.com/office/drawing/2014/main" id="{8CE1805B-0630-470D-80C0-CFD03ECE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54" y="283085"/>
            <a:ext cx="7987316" cy="1325563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rgbClr val="7030A0"/>
                </a:solidFill>
              </a:rPr>
              <a:t>Height of a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8A67E8-5093-47CB-A1D6-47CFE72C89DF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1829473"/>
            <a:ext cx="3260725" cy="461963"/>
            <a:chOff x="1387654" y="2052935"/>
            <a:chExt cx="3260546" cy="4616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5B261C-1BD7-4383-9F66-E2F98026A419}"/>
                </a:ext>
              </a:extLst>
            </p:cNvPr>
            <p:cNvSpPr/>
            <p:nvPr/>
          </p:nvSpPr>
          <p:spPr bwMode="auto">
            <a:xfrm>
              <a:off x="4343400" y="214720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4" name="TextBox 24">
              <a:extLst>
                <a:ext uri="{FF2B5EF4-FFF2-40B4-BE49-F238E27FC236}">
                  <a16:creationId xmlns:a16="http://schemas.microsoft.com/office/drawing/2014/main" id="{A9AADFB3-06AB-4951-A15D-D20CD35A7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654" y="2052935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7A6624-7870-4EEE-9BDF-E8EF5B3C1A96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2160587"/>
            <a:ext cx="4648200" cy="1268413"/>
            <a:chOff x="1371600" y="2493036"/>
            <a:chExt cx="4648200" cy="126797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913B79-3198-496B-A2A2-83A51A5F010B}"/>
                </a:ext>
              </a:extLst>
            </p:cNvPr>
            <p:cNvSpPr/>
            <p:nvPr/>
          </p:nvSpPr>
          <p:spPr bwMode="auto">
            <a:xfrm>
              <a:off x="5715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18" name="Straight Connector 11">
              <a:extLst>
                <a:ext uri="{FF2B5EF4-FFF2-40B4-BE49-F238E27FC236}">
                  <a16:creationId xmlns:a16="http://schemas.microsoft.com/office/drawing/2014/main" id="{5863E434-9682-43F2-9F28-3E06A42517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26756" y="2493036"/>
              <a:ext cx="1023166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9" name="Straight Connector 13">
              <a:extLst>
                <a:ext uri="{FF2B5EF4-FFF2-40B4-BE49-F238E27FC236}">
                  <a16:creationId xmlns:a16="http://schemas.microsoft.com/office/drawing/2014/main" id="{8688E824-1207-4E63-8EDC-48D6372D8C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28678" y="2493036"/>
              <a:ext cx="1130959" cy="9697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0" name="TextBox 25">
              <a:extLst>
                <a:ext uri="{FF2B5EF4-FFF2-40B4-BE49-F238E27FC236}">
                  <a16:creationId xmlns:a16="http://schemas.microsoft.com/office/drawing/2014/main" id="{12997972-A946-4664-B502-AE7BC92B2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99349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FA097F-2560-457A-8B14-431AFB268724}"/>
                </a:ext>
              </a:extLst>
            </p:cNvPr>
            <p:cNvSpPr/>
            <p:nvPr/>
          </p:nvSpPr>
          <p:spPr bwMode="auto">
            <a:xfrm>
              <a:off x="3048000" y="34181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D6E069-26C0-475E-B0C9-111E5C19B7FD}"/>
              </a:ext>
            </a:extLst>
          </p:cNvPr>
          <p:cNvGrpSpPr>
            <a:grpSpLocks/>
          </p:cNvGrpSpPr>
          <p:nvPr/>
        </p:nvGrpSpPr>
        <p:grpSpPr bwMode="auto">
          <a:xfrm>
            <a:off x="704355" y="3346234"/>
            <a:ext cx="5410200" cy="1511515"/>
            <a:chOff x="1371600" y="3542309"/>
            <a:chExt cx="5410200" cy="15113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177EDF-2C94-435A-AF99-BCE182A1F43F}"/>
                </a:ext>
              </a:extLst>
            </p:cNvPr>
            <p:cNvSpPr/>
            <p:nvPr/>
          </p:nvSpPr>
          <p:spPr bwMode="auto">
            <a:xfrm>
              <a:off x="6477000" y="464820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FA6CD3-D90F-4C3D-9401-BB4A3A1279C1}"/>
                </a:ext>
              </a:extLst>
            </p:cNvPr>
            <p:cNvSpPr/>
            <p:nvPr/>
          </p:nvSpPr>
          <p:spPr bwMode="auto">
            <a:xfrm>
              <a:off x="5105400" y="4640035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4616C54-55AA-43D2-AE2E-58309067D80D}"/>
                </a:ext>
              </a:extLst>
            </p:cNvPr>
            <p:cNvSpPr/>
            <p:nvPr/>
          </p:nvSpPr>
          <p:spPr bwMode="auto">
            <a:xfrm>
              <a:off x="3733800" y="4642757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F34C14-A507-4140-82E6-57104D65E4CA}"/>
                </a:ext>
              </a:extLst>
            </p:cNvPr>
            <p:cNvSpPr/>
            <p:nvPr/>
          </p:nvSpPr>
          <p:spPr bwMode="auto">
            <a:xfrm>
              <a:off x="2438400" y="4637314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2007" name="Straight Connector 16">
              <a:extLst>
                <a:ext uri="{FF2B5EF4-FFF2-40B4-BE49-F238E27FC236}">
                  <a16:creationId xmlns:a16="http://schemas.microsoft.com/office/drawing/2014/main" id="{0D6737EC-246E-48B4-AF36-748DEE6671D0}"/>
                </a:ext>
              </a:extLst>
            </p:cNvPr>
            <p:cNvCxnSpPr>
              <a:cxnSpLocks noChangeShapeType="1"/>
              <a:stCxn id="6" idx="3"/>
            </p:cNvCxnSpPr>
            <p:nvPr/>
          </p:nvCxnSpPr>
          <p:spPr bwMode="auto">
            <a:xfrm flipH="1">
              <a:off x="2698563" y="3542310"/>
              <a:ext cx="394074" cy="11396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Straight Connector 18">
              <a:extLst>
                <a:ext uri="{FF2B5EF4-FFF2-40B4-BE49-F238E27FC236}">
                  <a16:creationId xmlns:a16="http://schemas.microsoft.com/office/drawing/2014/main" id="{43D7569E-F9A9-41D0-ACE7-10225222EFB2}"/>
                </a:ext>
              </a:extLst>
            </p:cNvPr>
            <p:cNvCxnSpPr>
              <a:cxnSpLocks noChangeShapeType="1"/>
              <a:stCxn id="6" idx="5"/>
            </p:cNvCxnSpPr>
            <p:nvPr/>
          </p:nvCxnSpPr>
          <p:spPr bwMode="auto">
            <a:xfrm>
              <a:off x="3308163" y="3542309"/>
              <a:ext cx="470274" cy="114508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Straight Connector 21">
              <a:extLst>
                <a:ext uri="{FF2B5EF4-FFF2-40B4-BE49-F238E27FC236}">
                  <a16:creationId xmlns:a16="http://schemas.microsoft.com/office/drawing/2014/main" id="{E463C2AF-F103-4BE4-9864-BB8110295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65563" y="3559628"/>
              <a:ext cx="404506" cy="11223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Straight Connector 23">
              <a:extLst>
                <a:ext uri="{FF2B5EF4-FFF2-40B4-BE49-F238E27FC236}">
                  <a16:creationId xmlns:a16="http://schemas.microsoft.com/office/drawing/2014/main" id="{78DCCDF5-9558-49CC-8CBA-6E51D67B66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91217" y="3542531"/>
              <a:ext cx="530420" cy="11503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1" name="TextBox 26">
              <a:extLst>
                <a:ext uri="{FF2B5EF4-FFF2-40B4-BE49-F238E27FC236}">
                  <a16:creationId xmlns:a16="http://schemas.microsoft.com/office/drawing/2014/main" id="{7D8D7411-2DC8-445A-B27F-1DE50044D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592027"/>
              <a:ext cx="441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31FE9B-FEA1-4E14-BAE8-D1ADB481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520" y="2714625"/>
            <a:ext cx="1508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Height of the tree 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Segoe Script" panose="030B0504020000000003" pitchFamily="66" charset="0"/>
              </a:rPr>
              <a:t>log</a:t>
            </a:r>
            <a:r>
              <a:rPr lang="en-US" altLang="en-US" sz="2400" b="1" baseline="-25000" dirty="0">
                <a:solidFill>
                  <a:schemeClr val="tx2"/>
                </a:solidFill>
                <a:latin typeface="Segoe Script" panose="030B0504020000000003" pitchFamily="66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Segoe Script" panose="030B0504020000000003" pitchFamily="66" charset="0"/>
              </a:rPr>
              <a:t>4</a:t>
            </a:r>
            <a:endParaRPr lang="en-US" altLang="en-US" sz="24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EACC816F-8B07-486A-A7E4-8BA1CAE2D081}"/>
              </a:ext>
            </a:extLst>
          </p:cNvPr>
          <p:cNvSpPr/>
          <p:nvPr/>
        </p:nvSpPr>
        <p:spPr bwMode="auto">
          <a:xfrm>
            <a:off x="6490680" y="1923806"/>
            <a:ext cx="327761" cy="2783287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3AA92B-5997-4C91-9DB2-395292A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15" y="5480045"/>
            <a:ext cx="5745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N leaf nodes with fanout F → </a:t>
            </a:r>
            <a:r>
              <a:rPr lang="en-US" altLang="en-US" dirty="0" err="1">
                <a:solidFill>
                  <a:schemeClr val="tx2"/>
                </a:solidFill>
                <a:latin typeface="Segoe Script" panose="030B0504020000000003" pitchFamily="66" charset="0"/>
              </a:rPr>
              <a:t>log</a:t>
            </a:r>
            <a:r>
              <a:rPr lang="en-US" altLang="en-US" baseline="-25000" dirty="0" err="1">
                <a:solidFill>
                  <a:schemeClr val="tx2"/>
                </a:solidFill>
                <a:latin typeface="Segoe Script" panose="030B0504020000000003" pitchFamily="66" charset="0"/>
              </a:rPr>
              <a:t>F</a:t>
            </a:r>
            <a:r>
              <a:rPr lang="en-US" altLang="en-US" dirty="0" err="1">
                <a:solidFill>
                  <a:schemeClr val="tx2"/>
                </a:solidFill>
                <a:latin typeface="Segoe Script" panose="030B0504020000000003" pitchFamily="66" charset="0"/>
              </a:rPr>
              <a:t>N</a:t>
            </a: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 levels, e.g., log</a:t>
            </a:r>
            <a:r>
              <a:rPr lang="en-US" altLang="en-US" baseline="-25000" dirty="0">
                <a:solidFill>
                  <a:schemeClr val="tx2"/>
                </a:solidFill>
                <a:latin typeface="Segoe Script" panose="030B0504020000000003" pitchFamily="66" charset="0"/>
              </a:rPr>
              <a:t>2</a:t>
            </a:r>
            <a:r>
              <a:rPr lang="en-US" altLang="en-US" dirty="0">
                <a:solidFill>
                  <a:schemeClr val="tx2"/>
                </a:solidFill>
                <a:latin typeface="Segoe Script" panose="030B0504020000000003" pitchFamily="66" charset="0"/>
              </a:rPr>
              <a:t>4=2.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D77E98-6F1A-4234-A11C-0C2EF7077A95}"/>
              </a:ext>
            </a:extLst>
          </p:cNvPr>
          <p:cNvGrpSpPr/>
          <p:nvPr/>
        </p:nvGrpSpPr>
        <p:grpSpPr>
          <a:xfrm>
            <a:off x="1771155" y="4702341"/>
            <a:ext cx="4378044" cy="478220"/>
            <a:chOff x="1771155" y="4702341"/>
            <a:chExt cx="4378044" cy="4782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0B015D-F56F-4215-AB96-D2F4F60E8AC6}"/>
                </a:ext>
              </a:extLst>
            </p:cNvPr>
            <p:cNvSpPr txBox="1"/>
            <p:nvPr/>
          </p:nvSpPr>
          <p:spPr>
            <a:xfrm>
              <a:off x="1771155" y="47107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ED08B6-0202-45D2-AF2A-AC2B5B47FAAC}"/>
                </a:ext>
              </a:extLst>
            </p:cNvPr>
            <p:cNvSpPr txBox="1"/>
            <p:nvPr/>
          </p:nvSpPr>
          <p:spPr>
            <a:xfrm>
              <a:off x="3066555" y="47070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892BAF-B561-4FE8-86C6-2D6704E4FA15}"/>
                </a:ext>
              </a:extLst>
            </p:cNvPr>
            <p:cNvSpPr txBox="1"/>
            <p:nvPr/>
          </p:nvSpPr>
          <p:spPr>
            <a:xfrm>
              <a:off x="4472799" y="471889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787CFD-D649-405A-8964-5D00438CFEF4}"/>
                </a:ext>
              </a:extLst>
            </p:cNvPr>
            <p:cNvSpPr txBox="1"/>
            <p:nvPr/>
          </p:nvSpPr>
          <p:spPr>
            <a:xfrm>
              <a:off x="5809041" y="470234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7E663FD9-EEB6-4FE9-9A51-A383FBE06B88}"/>
              </a:ext>
            </a:extLst>
          </p:cNvPr>
          <p:cNvSpPr/>
          <p:nvPr/>
        </p:nvSpPr>
        <p:spPr>
          <a:xfrm rot="7983206">
            <a:off x="3232739" y="1318015"/>
            <a:ext cx="1150664" cy="115121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C6A6E-77D8-49E5-B2EA-2D759DE5EE71}"/>
              </a:ext>
            </a:extLst>
          </p:cNvPr>
          <p:cNvSpPr txBox="1"/>
          <p:nvPr/>
        </p:nvSpPr>
        <p:spPr>
          <a:xfrm>
            <a:off x="3346100" y="2461096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Fanout </a:t>
            </a:r>
            <a:r>
              <a:rPr lang="en-US" i="1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051987-AF4C-45B3-A046-EA6F07BDB3B3}"/>
              </a:ext>
            </a:extLst>
          </p:cNvPr>
          <p:cNvSpPr/>
          <p:nvPr/>
        </p:nvSpPr>
        <p:spPr>
          <a:xfrm>
            <a:off x="1614426" y="3677718"/>
            <a:ext cx="7089640" cy="3621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data (record) pages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7BDC58C-E993-437B-BDCA-4DD14E873E38}"/>
              </a:ext>
            </a:extLst>
          </p:cNvPr>
          <p:cNvSpPr/>
          <p:nvPr/>
        </p:nvSpPr>
        <p:spPr>
          <a:xfrm>
            <a:off x="3309257" y="1447800"/>
            <a:ext cx="1730829" cy="1905000"/>
          </a:xfrm>
          <a:custGeom>
            <a:avLst/>
            <a:gdLst>
              <a:gd name="connsiteX0" fmla="*/ 1730829 w 1730829"/>
              <a:gd name="connsiteY0" fmla="*/ 0 h 1905000"/>
              <a:gd name="connsiteX1" fmla="*/ 1611086 w 1730829"/>
              <a:gd name="connsiteY1" fmla="*/ 32657 h 1905000"/>
              <a:gd name="connsiteX2" fmla="*/ 1513114 w 1730829"/>
              <a:gd name="connsiteY2" fmla="*/ 65314 h 1905000"/>
              <a:gd name="connsiteX3" fmla="*/ 1491343 w 1730829"/>
              <a:gd name="connsiteY3" fmla="*/ 87086 h 1905000"/>
              <a:gd name="connsiteX4" fmla="*/ 1426029 w 1730829"/>
              <a:gd name="connsiteY4" fmla="*/ 108857 h 1905000"/>
              <a:gd name="connsiteX5" fmla="*/ 1393372 w 1730829"/>
              <a:gd name="connsiteY5" fmla="*/ 119743 h 1905000"/>
              <a:gd name="connsiteX6" fmla="*/ 1317172 w 1730829"/>
              <a:gd name="connsiteY6" fmla="*/ 152400 h 1905000"/>
              <a:gd name="connsiteX7" fmla="*/ 1295400 w 1730829"/>
              <a:gd name="connsiteY7" fmla="*/ 174171 h 1905000"/>
              <a:gd name="connsiteX8" fmla="*/ 1230086 w 1730829"/>
              <a:gd name="connsiteY8" fmla="*/ 195943 h 1905000"/>
              <a:gd name="connsiteX9" fmla="*/ 1208314 w 1730829"/>
              <a:gd name="connsiteY9" fmla="*/ 217714 h 1905000"/>
              <a:gd name="connsiteX10" fmla="*/ 1110343 w 1730829"/>
              <a:gd name="connsiteY10" fmla="*/ 250371 h 1905000"/>
              <a:gd name="connsiteX11" fmla="*/ 1077686 w 1730829"/>
              <a:gd name="connsiteY11" fmla="*/ 261257 h 1905000"/>
              <a:gd name="connsiteX12" fmla="*/ 936172 w 1730829"/>
              <a:gd name="connsiteY12" fmla="*/ 337457 h 1905000"/>
              <a:gd name="connsiteX13" fmla="*/ 827314 w 1730829"/>
              <a:gd name="connsiteY13" fmla="*/ 402771 h 1905000"/>
              <a:gd name="connsiteX14" fmla="*/ 751114 w 1730829"/>
              <a:gd name="connsiteY14" fmla="*/ 435429 h 1905000"/>
              <a:gd name="connsiteX15" fmla="*/ 685800 w 1730829"/>
              <a:gd name="connsiteY15" fmla="*/ 457200 h 1905000"/>
              <a:gd name="connsiteX16" fmla="*/ 653143 w 1730829"/>
              <a:gd name="connsiteY16" fmla="*/ 468086 h 1905000"/>
              <a:gd name="connsiteX17" fmla="*/ 555172 w 1730829"/>
              <a:gd name="connsiteY17" fmla="*/ 511629 h 1905000"/>
              <a:gd name="connsiteX18" fmla="*/ 522514 w 1730829"/>
              <a:gd name="connsiteY18" fmla="*/ 522514 h 1905000"/>
              <a:gd name="connsiteX19" fmla="*/ 489857 w 1730829"/>
              <a:gd name="connsiteY19" fmla="*/ 533400 h 1905000"/>
              <a:gd name="connsiteX20" fmla="*/ 413657 w 1730829"/>
              <a:gd name="connsiteY20" fmla="*/ 544286 h 1905000"/>
              <a:gd name="connsiteX21" fmla="*/ 272143 w 1730829"/>
              <a:gd name="connsiteY21" fmla="*/ 566057 h 1905000"/>
              <a:gd name="connsiteX22" fmla="*/ 206829 w 1730829"/>
              <a:gd name="connsiteY22" fmla="*/ 587829 h 1905000"/>
              <a:gd name="connsiteX23" fmla="*/ 174172 w 1730829"/>
              <a:gd name="connsiteY23" fmla="*/ 598714 h 1905000"/>
              <a:gd name="connsiteX24" fmla="*/ 141514 w 1730829"/>
              <a:gd name="connsiteY24" fmla="*/ 609600 h 1905000"/>
              <a:gd name="connsiteX25" fmla="*/ 76200 w 1730829"/>
              <a:gd name="connsiteY25" fmla="*/ 642257 h 1905000"/>
              <a:gd name="connsiteX26" fmla="*/ 54429 w 1730829"/>
              <a:gd name="connsiteY26" fmla="*/ 664029 h 1905000"/>
              <a:gd name="connsiteX27" fmla="*/ 21772 w 1730829"/>
              <a:gd name="connsiteY27" fmla="*/ 674914 h 1905000"/>
              <a:gd name="connsiteX28" fmla="*/ 0 w 1730829"/>
              <a:gd name="connsiteY28" fmla="*/ 740229 h 1905000"/>
              <a:gd name="connsiteX29" fmla="*/ 21772 w 1730829"/>
              <a:gd name="connsiteY29" fmla="*/ 816429 h 1905000"/>
              <a:gd name="connsiteX30" fmla="*/ 54429 w 1730829"/>
              <a:gd name="connsiteY30" fmla="*/ 827314 h 1905000"/>
              <a:gd name="connsiteX31" fmla="*/ 87086 w 1730829"/>
              <a:gd name="connsiteY31" fmla="*/ 849086 h 1905000"/>
              <a:gd name="connsiteX32" fmla="*/ 130629 w 1730829"/>
              <a:gd name="connsiteY32" fmla="*/ 870857 h 1905000"/>
              <a:gd name="connsiteX33" fmla="*/ 185057 w 1730829"/>
              <a:gd name="connsiteY33" fmla="*/ 914400 h 1905000"/>
              <a:gd name="connsiteX34" fmla="*/ 261257 w 1730829"/>
              <a:gd name="connsiteY34" fmla="*/ 968829 h 1905000"/>
              <a:gd name="connsiteX35" fmla="*/ 315686 w 1730829"/>
              <a:gd name="connsiteY35" fmla="*/ 1012371 h 1905000"/>
              <a:gd name="connsiteX36" fmla="*/ 359229 w 1730829"/>
              <a:gd name="connsiteY36" fmla="*/ 1055914 h 1905000"/>
              <a:gd name="connsiteX37" fmla="*/ 381000 w 1730829"/>
              <a:gd name="connsiteY37" fmla="*/ 1077686 h 1905000"/>
              <a:gd name="connsiteX38" fmla="*/ 413657 w 1730829"/>
              <a:gd name="connsiteY38" fmla="*/ 1088571 h 1905000"/>
              <a:gd name="connsiteX39" fmla="*/ 489857 w 1730829"/>
              <a:gd name="connsiteY39" fmla="*/ 1132114 h 1905000"/>
              <a:gd name="connsiteX40" fmla="*/ 555172 w 1730829"/>
              <a:gd name="connsiteY40" fmla="*/ 1153886 h 1905000"/>
              <a:gd name="connsiteX41" fmla="*/ 587829 w 1730829"/>
              <a:gd name="connsiteY41" fmla="*/ 1164771 h 1905000"/>
              <a:gd name="connsiteX42" fmla="*/ 674914 w 1730829"/>
              <a:gd name="connsiteY42" fmla="*/ 1197429 h 1905000"/>
              <a:gd name="connsiteX43" fmla="*/ 696686 w 1730829"/>
              <a:gd name="connsiteY43" fmla="*/ 1219200 h 1905000"/>
              <a:gd name="connsiteX44" fmla="*/ 772886 w 1730829"/>
              <a:gd name="connsiteY44" fmla="*/ 1251857 h 1905000"/>
              <a:gd name="connsiteX45" fmla="*/ 816429 w 1730829"/>
              <a:gd name="connsiteY45" fmla="*/ 1295400 h 1905000"/>
              <a:gd name="connsiteX46" fmla="*/ 859972 w 1730829"/>
              <a:gd name="connsiteY46" fmla="*/ 1349829 h 1905000"/>
              <a:gd name="connsiteX47" fmla="*/ 881743 w 1730829"/>
              <a:gd name="connsiteY47" fmla="*/ 1415143 h 1905000"/>
              <a:gd name="connsiteX48" fmla="*/ 892629 w 1730829"/>
              <a:gd name="connsiteY48" fmla="*/ 1447800 h 1905000"/>
              <a:gd name="connsiteX49" fmla="*/ 870857 w 1730829"/>
              <a:gd name="connsiteY49" fmla="*/ 1524000 h 1905000"/>
              <a:gd name="connsiteX50" fmla="*/ 827314 w 1730829"/>
              <a:gd name="connsiteY50" fmla="*/ 1578429 h 1905000"/>
              <a:gd name="connsiteX51" fmla="*/ 783772 w 1730829"/>
              <a:gd name="connsiteY51" fmla="*/ 1676400 h 1905000"/>
              <a:gd name="connsiteX52" fmla="*/ 762000 w 1730829"/>
              <a:gd name="connsiteY52" fmla="*/ 1698171 h 1905000"/>
              <a:gd name="connsiteX53" fmla="*/ 740229 w 1730829"/>
              <a:gd name="connsiteY53" fmla="*/ 1763486 h 1905000"/>
              <a:gd name="connsiteX54" fmla="*/ 674914 w 1730829"/>
              <a:gd name="connsiteY54" fmla="*/ 1850571 h 1905000"/>
              <a:gd name="connsiteX55" fmla="*/ 664029 w 1730829"/>
              <a:gd name="connsiteY55" fmla="*/ 1883229 h 1905000"/>
              <a:gd name="connsiteX56" fmla="*/ 642257 w 1730829"/>
              <a:gd name="connsiteY5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0829" h="1905000">
                <a:moveTo>
                  <a:pt x="1730829" y="0"/>
                </a:moveTo>
                <a:cubicBezTo>
                  <a:pt x="1653897" y="15387"/>
                  <a:pt x="1693952" y="5035"/>
                  <a:pt x="1611086" y="32657"/>
                </a:cubicBezTo>
                <a:lnTo>
                  <a:pt x="1513114" y="65314"/>
                </a:lnTo>
                <a:cubicBezTo>
                  <a:pt x="1505857" y="72571"/>
                  <a:pt x="1500523" y="82496"/>
                  <a:pt x="1491343" y="87086"/>
                </a:cubicBezTo>
                <a:cubicBezTo>
                  <a:pt x="1470817" y="97349"/>
                  <a:pt x="1447800" y="101600"/>
                  <a:pt x="1426029" y="108857"/>
                </a:cubicBezTo>
                <a:cubicBezTo>
                  <a:pt x="1415143" y="112486"/>
                  <a:pt x="1402920" y="113378"/>
                  <a:pt x="1393372" y="119743"/>
                </a:cubicBezTo>
                <a:cubicBezTo>
                  <a:pt x="1348266" y="149812"/>
                  <a:pt x="1373406" y="138341"/>
                  <a:pt x="1317172" y="152400"/>
                </a:cubicBezTo>
                <a:cubicBezTo>
                  <a:pt x="1309915" y="159657"/>
                  <a:pt x="1304580" y="169581"/>
                  <a:pt x="1295400" y="174171"/>
                </a:cubicBezTo>
                <a:cubicBezTo>
                  <a:pt x="1274874" y="184434"/>
                  <a:pt x="1230086" y="195943"/>
                  <a:pt x="1230086" y="195943"/>
                </a:cubicBezTo>
                <a:cubicBezTo>
                  <a:pt x="1222829" y="203200"/>
                  <a:pt x="1217494" y="213124"/>
                  <a:pt x="1208314" y="217714"/>
                </a:cubicBezTo>
                <a:cubicBezTo>
                  <a:pt x="1208297" y="217722"/>
                  <a:pt x="1126681" y="244925"/>
                  <a:pt x="1110343" y="250371"/>
                </a:cubicBezTo>
                <a:cubicBezTo>
                  <a:pt x="1099457" y="254000"/>
                  <a:pt x="1087233" y="254892"/>
                  <a:pt x="1077686" y="261257"/>
                </a:cubicBezTo>
                <a:cubicBezTo>
                  <a:pt x="919646" y="366618"/>
                  <a:pt x="1110068" y="245395"/>
                  <a:pt x="936172" y="337457"/>
                </a:cubicBezTo>
                <a:cubicBezTo>
                  <a:pt x="898773" y="357256"/>
                  <a:pt x="867459" y="389389"/>
                  <a:pt x="827314" y="402771"/>
                </a:cubicBezTo>
                <a:cubicBezTo>
                  <a:pt x="722180" y="437817"/>
                  <a:pt x="885647" y="381615"/>
                  <a:pt x="751114" y="435429"/>
                </a:cubicBezTo>
                <a:cubicBezTo>
                  <a:pt x="729806" y="443952"/>
                  <a:pt x="707571" y="449943"/>
                  <a:pt x="685800" y="457200"/>
                </a:cubicBezTo>
                <a:cubicBezTo>
                  <a:pt x="674914" y="460829"/>
                  <a:pt x="662690" y="461721"/>
                  <a:pt x="653143" y="468086"/>
                </a:cubicBezTo>
                <a:cubicBezTo>
                  <a:pt x="601393" y="502586"/>
                  <a:pt x="632894" y="485722"/>
                  <a:pt x="555172" y="511629"/>
                </a:cubicBezTo>
                <a:lnTo>
                  <a:pt x="522514" y="522514"/>
                </a:lnTo>
                <a:cubicBezTo>
                  <a:pt x="511628" y="526142"/>
                  <a:pt x="501216" y="531777"/>
                  <a:pt x="489857" y="533400"/>
                </a:cubicBezTo>
                <a:lnTo>
                  <a:pt x="413657" y="544286"/>
                </a:lnTo>
                <a:cubicBezTo>
                  <a:pt x="370468" y="550044"/>
                  <a:pt x="315884" y="554127"/>
                  <a:pt x="272143" y="566057"/>
                </a:cubicBezTo>
                <a:cubicBezTo>
                  <a:pt x="250003" y="572095"/>
                  <a:pt x="228600" y="580572"/>
                  <a:pt x="206829" y="587829"/>
                </a:cubicBezTo>
                <a:lnTo>
                  <a:pt x="174172" y="598714"/>
                </a:lnTo>
                <a:cubicBezTo>
                  <a:pt x="163286" y="602343"/>
                  <a:pt x="151062" y="603235"/>
                  <a:pt x="141514" y="609600"/>
                </a:cubicBezTo>
                <a:cubicBezTo>
                  <a:pt x="99310" y="637736"/>
                  <a:pt x="121268" y="627234"/>
                  <a:pt x="76200" y="642257"/>
                </a:cubicBezTo>
                <a:cubicBezTo>
                  <a:pt x="68943" y="649514"/>
                  <a:pt x="63230" y="658749"/>
                  <a:pt x="54429" y="664029"/>
                </a:cubicBezTo>
                <a:cubicBezTo>
                  <a:pt x="44590" y="669933"/>
                  <a:pt x="28441" y="665577"/>
                  <a:pt x="21772" y="674914"/>
                </a:cubicBezTo>
                <a:cubicBezTo>
                  <a:pt x="8433" y="693589"/>
                  <a:pt x="0" y="740229"/>
                  <a:pt x="0" y="740229"/>
                </a:cubicBezTo>
                <a:cubicBezTo>
                  <a:pt x="94" y="740606"/>
                  <a:pt x="16567" y="811224"/>
                  <a:pt x="21772" y="816429"/>
                </a:cubicBezTo>
                <a:cubicBezTo>
                  <a:pt x="29886" y="824543"/>
                  <a:pt x="43543" y="823686"/>
                  <a:pt x="54429" y="827314"/>
                </a:cubicBezTo>
                <a:cubicBezTo>
                  <a:pt x="65315" y="834571"/>
                  <a:pt x="75727" y="842595"/>
                  <a:pt x="87086" y="849086"/>
                </a:cubicBezTo>
                <a:cubicBezTo>
                  <a:pt x="101175" y="857137"/>
                  <a:pt x="118163" y="860468"/>
                  <a:pt x="130629" y="870857"/>
                </a:cubicBezTo>
                <a:cubicBezTo>
                  <a:pt x="196282" y="925568"/>
                  <a:pt x="107084" y="888408"/>
                  <a:pt x="185057" y="914400"/>
                </a:cubicBezTo>
                <a:cubicBezTo>
                  <a:pt x="236714" y="966057"/>
                  <a:pt x="209127" y="951452"/>
                  <a:pt x="261257" y="968829"/>
                </a:cubicBezTo>
                <a:cubicBezTo>
                  <a:pt x="335385" y="1042953"/>
                  <a:pt x="219543" y="929963"/>
                  <a:pt x="315686" y="1012371"/>
                </a:cubicBezTo>
                <a:cubicBezTo>
                  <a:pt x="331271" y="1025729"/>
                  <a:pt x="344715" y="1041400"/>
                  <a:pt x="359229" y="1055914"/>
                </a:cubicBezTo>
                <a:cubicBezTo>
                  <a:pt x="366486" y="1063171"/>
                  <a:pt x="371263" y="1074441"/>
                  <a:pt x="381000" y="1077686"/>
                </a:cubicBezTo>
                <a:lnTo>
                  <a:pt x="413657" y="1088571"/>
                </a:lnTo>
                <a:cubicBezTo>
                  <a:pt x="443116" y="1108211"/>
                  <a:pt x="455325" y="1118301"/>
                  <a:pt x="489857" y="1132114"/>
                </a:cubicBezTo>
                <a:cubicBezTo>
                  <a:pt x="511165" y="1140637"/>
                  <a:pt x="533400" y="1146629"/>
                  <a:pt x="555172" y="1153886"/>
                </a:cubicBezTo>
                <a:cubicBezTo>
                  <a:pt x="566058" y="1157515"/>
                  <a:pt x="577566" y="1159639"/>
                  <a:pt x="587829" y="1164771"/>
                </a:cubicBezTo>
                <a:cubicBezTo>
                  <a:pt x="644753" y="1193234"/>
                  <a:pt x="615629" y="1182607"/>
                  <a:pt x="674914" y="1197429"/>
                </a:cubicBezTo>
                <a:cubicBezTo>
                  <a:pt x="682171" y="1204686"/>
                  <a:pt x="687506" y="1214610"/>
                  <a:pt x="696686" y="1219200"/>
                </a:cubicBezTo>
                <a:cubicBezTo>
                  <a:pt x="764773" y="1253243"/>
                  <a:pt x="717417" y="1204312"/>
                  <a:pt x="772886" y="1251857"/>
                </a:cubicBezTo>
                <a:cubicBezTo>
                  <a:pt x="788471" y="1265215"/>
                  <a:pt x="805043" y="1278321"/>
                  <a:pt x="816429" y="1295400"/>
                </a:cubicBezTo>
                <a:cubicBezTo>
                  <a:pt x="843893" y="1336597"/>
                  <a:pt x="828949" y="1318806"/>
                  <a:pt x="859972" y="1349829"/>
                </a:cubicBezTo>
                <a:lnTo>
                  <a:pt x="881743" y="1415143"/>
                </a:lnTo>
                <a:lnTo>
                  <a:pt x="892629" y="1447800"/>
                </a:lnTo>
                <a:cubicBezTo>
                  <a:pt x="889141" y="1461753"/>
                  <a:pt x="878666" y="1508382"/>
                  <a:pt x="870857" y="1524000"/>
                </a:cubicBezTo>
                <a:cubicBezTo>
                  <a:pt x="857124" y="1551465"/>
                  <a:pt x="847565" y="1558178"/>
                  <a:pt x="827314" y="1578429"/>
                </a:cubicBezTo>
                <a:cubicBezTo>
                  <a:pt x="810052" y="1630214"/>
                  <a:pt x="813343" y="1639436"/>
                  <a:pt x="783772" y="1676400"/>
                </a:cubicBezTo>
                <a:cubicBezTo>
                  <a:pt x="777361" y="1684414"/>
                  <a:pt x="769257" y="1690914"/>
                  <a:pt x="762000" y="1698171"/>
                </a:cubicBezTo>
                <a:cubicBezTo>
                  <a:pt x="754743" y="1719943"/>
                  <a:pt x="752959" y="1744391"/>
                  <a:pt x="740229" y="1763486"/>
                </a:cubicBezTo>
                <a:cubicBezTo>
                  <a:pt x="690993" y="1837339"/>
                  <a:pt x="715189" y="1810298"/>
                  <a:pt x="674914" y="1850571"/>
                </a:cubicBezTo>
                <a:cubicBezTo>
                  <a:pt x="671286" y="1861457"/>
                  <a:pt x="669933" y="1873389"/>
                  <a:pt x="664029" y="1883229"/>
                </a:cubicBezTo>
                <a:cubicBezTo>
                  <a:pt x="658749" y="1892030"/>
                  <a:pt x="642257" y="1905000"/>
                  <a:pt x="642257" y="19050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379978A-2F00-46D1-B95B-CC7DECBC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9B101E-D17A-46C0-A387-16852F41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25F2C07-DA10-424F-B7B6-53BA61A4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14" y="4145536"/>
            <a:ext cx="8299452" cy="12593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I/O cost for finding a particular range of 10 matching records:</a:t>
            </a:r>
          </a:p>
          <a:p>
            <a:pPr marL="460375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 Index: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log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+ 1)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/* 10 records fit in one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701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43013" name="Group 136">
            <a:extLst>
              <a:ext uri="{FF2B5EF4-FFF2-40B4-BE49-F238E27FC236}">
                <a16:creationId xmlns:a16="http://schemas.microsoft.com/office/drawing/2014/main" id="{55AE0E2A-697A-4E3E-96F7-B3B5DB8C9A8A}"/>
              </a:ext>
            </a:extLst>
          </p:cNvPr>
          <p:cNvGrpSpPr>
            <a:grpSpLocks/>
          </p:cNvGrpSpPr>
          <p:nvPr/>
        </p:nvGrpSpPr>
        <p:grpSpPr bwMode="auto">
          <a:xfrm>
            <a:off x="366022" y="762000"/>
            <a:ext cx="8338044" cy="2974975"/>
            <a:chOff x="229054" y="988340"/>
            <a:chExt cx="8338684" cy="2974060"/>
          </a:xfrm>
        </p:grpSpPr>
        <p:sp>
          <p:nvSpPr>
            <p:cNvPr id="43019" name="Freeform 40">
              <a:extLst>
                <a:ext uri="{FF2B5EF4-FFF2-40B4-BE49-F238E27FC236}">
                  <a16:creationId xmlns:a16="http://schemas.microsoft.com/office/drawing/2014/main" id="{0C6C0904-F0B2-44F3-8F9E-F5116FE3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020" name="Freeform 41">
              <a:extLst>
                <a:ext uri="{FF2B5EF4-FFF2-40B4-BE49-F238E27FC236}">
                  <a16:creationId xmlns:a16="http://schemas.microsoft.com/office/drawing/2014/main" id="{C47AF80C-84DE-4ACD-A5F3-7E04495E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3021" name="Freeform 42">
              <a:extLst>
                <a:ext uri="{FF2B5EF4-FFF2-40B4-BE49-F238E27FC236}">
                  <a16:creationId xmlns:a16="http://schemas.microsoft.com/office/drawing/2014/main" id="{EBDF88F8-0CFA-4268-A41C-E30F3CDB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3568700"/>
              <a:ext cx="452437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2" name="Freeform 43">
              <a:extLst>
                <a:ext uri="{FF2B5EF4-FFF2-40B4-BE49-F238E27FC236}">
                  <a16:creationId xmlns:a16="http://schemas.microsoft.com/office/drawing/2014/main" id="{39EBC4D9-8926-422A-8679-A74E9B53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3568700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3" name="Freeform 44">
              <a:extLst>
                <a:ext uri="{FF2B5EF4-FFF2-40B4-BE49-F238E27FC236}">
                  <a16:creationId xmlns:a16="http://schemas.microsoft.com/office/drawing/2014/main" id="{00A450DD-853D-4938-9A7A-04644AFD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4" name="Freeform 45">
              <a:extLst>
                <a:ext uri="{FF2B5EF4-FFF2-40B4-BE49-F238E27FC236}">
                  <a16:creationId xmlns:a16="http://schemas.microsoft.com/office/drawing/2014/main" id="{950532DA-9A9D-434E-80CB-ED752B1C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5" name="Freeform 46">
              <a:extLst>
                <a:ext uri="{FF2B5EF4-FFF2-40B4-BE49-F238E27FC236}">
                  <a16:creationId xmlns:a16="http://schemas.microsoft.com/office/drawing/2014/main" id="{8A769B54-2F94-48FB-863A-73117C7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188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6" name="Freeform 47">
              <a:extLst>
                <a:ext uri="{FF2B5EF4-FFF2-40B4-BE49-F238E27FC236}">
                  <a16:creationId xmlns:a16="http://schemas.microsoft.com/office/drawing/2014/main" id="{4864AAFC-6ACB-4A7C-9010-AF7EBBDF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568700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3027" name="Freeform 48">
              <a:extLst>
                <a:ext uri="{FF2B5EF4-FFF2-40B4-BE49-F238E27FC236}">
                  <a16:creationId xmlns:a16="http://schemas.microsoft.com/office/drawing/2014/main" id="{67A08A9B-7523-4AA4-9242-32C4D25B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006725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8" name="Freeform 49">
              <a:extLst>
                <a:ext uri="{FF2B5EF4-FFF2-40B4-BE49-F238E27FC236}">
                  <a16:creationId xmlns:a16="http://schemas.microsoft.com/office/drawing/2014/main" id="{48889BAE-04B2-46AF-A8D2-E9CF96E5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9" name="Freeform 50">
              <a:extLst>
                <a:ext uri="{FF2B5EF4-FFF2-40B4-BE49-F238E27FC236}">
                  <a16:creationId xmlns:a16="http://schemas.microsoft.com/office/drawing/2014/main" id="{143C1537-8AC0-49BD-AE79-1CB82D46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006725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0" name="Freeform 51">
              <a:extLst>
                <a:ext uri="{FF2B5EF4-FFF2-40B4-BE49-F238E27FC236}">
                  <a16:creationId xmlns:a16="http://schemas.microsoft.com/office/drawing/2014/main" id="{D8E4CEF4-238B-4B0E-ABB6-76F73F91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1" name="Freeform 52">
              <a:extLst>
                <a:ext uri="{FF2B5EF4-FFF2-40B4-BE49-F238E27FC236}">
                  <a16:creationId xmlns:a16="http://schemas.microsoft.com/office/drawing/2014/main" id="{89B362FD-FE02-4509-86CA-6F5F5B86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32037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2" name="Freeform 53">
              <a:extLst>
                <a:ext uri="{FF2B5EF4-FFF2-40B4-BE49-F238E27FC236}">
                  <a16:creationId xmlns:a16="http://schemas.microsoft.com/office/drawing/2014/main" id="{729F398C-9C69-489A-870B-0FB54700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332037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3" name="Freeform 54">
              <a:extLst>
                <a:ext uri="{FF2B5EF4-FFF2-40B4-BE49-F238E27FC236}">
                  <a16:creationId xmlns:a16="http://schemas.microsoft.com/office/drawing/2014/main" id="{DAA20DC3-CB9D-4349-A571-A28DBD53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1544637"/>
              <a:ext cx="450850" cy="227013"/>
            </a:xfrm>
            <a:custGeom>
              <a:avLst/>
              <a:gdLst>
                <a:gd name="T0" fmla="*/ 0 w 284"/>
                <a:gd name="T1" fmla="*/ 2147483646 h 143"/>
                <a:gd name="T2" fmla="*/ 0 w 284"/>
                <a:gd name="T3" fmla="*/ 0 h 143"/>
                <a:gd name="T4" fmla="*/ 2147483646 w 284"/>
                <a:gd name="T5" fmla="*/ 0 h 143"/>
                <a:gd name="T6" fmla="*/ 2147483646 w 284"/>
                <a:gd name="T7" fmla="*/ 2147483646 h 143"/>
                <a:gd name="T8" fmla="*/ 0 w 284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4" name="Freeform 55">
              <a:extLst>
                <a:ext uri="{FF2B5EF4-FFF2-40B4-BE49-F238E27FC236}">
                  <a16:creationId xmlns:a16="http://schemas.microsoft.com/office/drawing/2014/main" id="{EAC46B3F-A739-441A-B3A4-1DCF2582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1770062"/>
              <a:ext cx="1465262" cy="563563"/>
            </a:xfrm>
            <a:custGeom>
              <a:avLst/>
              <a:gdLst>
                <a:gd name="T0" fmla="*/ 2147483646 w 923"/>
                <a:gd name="T1" fmla="*/ 0 h 355"/>
                <a:gd name="T2" fmla="*/ 0 w 923"/>
                <a:gd name="T3" fmla="*/ 2147483646 h 355"/>
                <a:gd name="T4" fmla="*/ 2147483646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5" name="Freeform 56">
              <a:extLst>
                <a:ext uri="{FF2B5EF4-FFF2-40B4-BE49-F238E27FC236}">
                  <a16:creationId xmlns:a16="http://schemas.microsoft.com/office/drawing/2014/main" id="{81719E74-280B-4A6A-BCA7-FAA690C4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263775"/>
              <a:ext cx="115887" cy="69850"/>
            </a:xfrm>
            <a:custGeom>
              <a:avLst/>
              <a:gdLst>
                <a:gd name="T0" fmla="*/ 2147483646 w 73"/>
                <a:gd name="T1" fmla="*/ 2147483646 h 44"/>
                <a:gd name="T2" fmla="*/ 0 w 73"/>
                <a:gd name="T3" fmla="*/ 2147483646 h 44"/>
                <a:gd name="T4" fmla="*/ 2147483646 w 73"/>
                <a:gd name="T5" fmla="*/ 0 h 44"/>
                <a:gd name="T6" fmla="*/ 2147483646 w 73"/>
                <a:gd name="T7" fmla="*/ 2147483646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6" name="Freeform 57">
              <a:extLst>
                <a:ext uri="{FF2B5EF4-FFF2-40B4-BE49-F238E27FC236}">
                  <a16:creationId xmlns:a16="http://schemas.microsoft.com/office/drawing/2014/main" id="{4AD64925-B42D-4ACB-A218-B06FDFE3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1770062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6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7" name="Freeform 58">
              <a:extLst>
                <a:ext uri="{FF2B5EF4-FFF2-40B4-BE49-F238E27FC236}">
                  <a16:creationId xmlns:a16="http://schemas.microsoft.com/office/drawing/2014/main" id="{B3791BC1-793A-4E1E-A2E2-44F4B717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106612"/>
              <a:ext cx="60325" cy="112713"/>
            </a:xfrm>
            <a:custGeom>
              <a:avLst/>
              <a:gdLst>
                <a:gd name="T0" fmla="*/ 2147483646 w 38"/>
                <a:gd name="T1" fmla="*/ 0 h 71"/>
                <a:gd name="T2" fmla="*/ 2147483646 w 38"/>
                <a:gd name="T3" fmla="*/ 2147483646 h 71"/>
                <a:gd name="T4" fmla="*/ 0 w 38"/>
                <a:gd name="T5" fmla="*/ 0 h 71"/>
                <a:gd name="T6" fmla="*/ 2147483646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8" name="Freeform 59">
              <a:extLst>
                <a:ext uri="{FF2B5EF4-FFF2-40B4-BE49-F238E27FC236}">
                  <a16:creationId xmlns:a16="http://schemas.microsoft.com/office/drawing/2014/main" id="{26B97903-50CF-4C11-A526-A294CE33B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770062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6 w 1067"/>
                <a:gd name="T3" fmla="*/ 2147483646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9" name="Freeform 60">
              <a:extLst>
                <a:ext uri="{FF2B5EF4-FFF2-40B4-BE49-F238E27FC236}">
                  <a16:creationId xmlns:a16="http://schemas.microsoft.com/office/drawing/2014/main" id="{7E1139C2-C06E-46E6-ACC9-4FF5DCDE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2266950"/>
              <a:ext cx="120650" cy="66675"/>
            </a:xfrm>
            <a:custGeom>
              <a:avLst/>
              <a:gdLst>
                <a:gd name="T0" fmla="*/ 2147483646 w 76"/>
                <a:gd name="T1" fmla="*/ 0 h 42"/>
                <a:gd name="T2" fmla="*/ 2147483646 w 76"/>
                <a:gd name="T3" fmla="*/ 2147483646 h 42"/>
                <a:gd name="T4" fmla="*/ 0 w 76"/>
                <a:gd name="T5" fmla="*/ 2147483646 h 42"/>
                <a:gd name="T6" fmla="*/ 2147483646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0" name="Freeform 61">
              <a:extLst>
                <a:ext uri="{FF2B5EF4-FFF2-40B4-BE49-F238E27FC236}">
                  <a16:creationId xmlns:a16="http://schemas.microsoft.com/office/drawing/2014/main" id="{93A3AE22-2734-49AB-84F5-42EAE338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555875"/>
              <a:ext cx="676275" cy="452437"/>
            </a:xfrm>
            <a:custGeom>
              <a:avLst/>
              <a:gdLst>
                <a:gd name="T0" fmla="*/ 2147483646 w 426"/>
                <a:gd name="T1" fmla="*/ 0 h 285"/>
                <a:gd name="T2" fmla="*/ 0 w 426"/>
                <a:gd name="T3" fmla="*/ 2147483646 h 285"/>
                <a:gd name="T4" fmla="*/ 2147483646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1" name="Freeform 62">
              <a:extLst>
                <a:ext uri="{FF2B5EF4-FFF2-40B4-BE49-F238E27FC236}">
                  <a16:creationId xmlns:a16="http://schemas.microsoft.com/office/drawing/2014/main" id="{B09C2440-B3A9-46A2-8A59-025E04F3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921000"/>
              <a:ext cx="109537" cy="87312"/>
            </a:xfrm>
            <a:custGeom>
              <a:avLst/>
              <a:gdLst>
                <a:gd name="T0" fmla="*/ 2147483646 w 69"/>
                <a:gd name="T1" fmla="*/ 2147483646 h 55"/>
                <a:gd name="T2" fmla="*/ 0 w 69"/>
                <a:gd name="T3" fmla="*/ 2147483646 h 55"/>
                <a:gd name="T4" fmla="*/ 2147483646 w 69"/>
                <a:gd name="T5" fmla="*/ 0 h 55"/>
                <a:gd name="T6" fmla="*/ 2147483646 w 69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2" name="Freeform 63">
              <a:extLst>
                <a:ext uri="{FF2B5EF4-FFF2-40B4-BE49-F238E27FC236}">
                  <a16:creationId xmlns:a16="http://schemas.microsoft.com/office/drawing/2014/main" id="{9F8D5C4C-0909-48E8-8E69-5A08F063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2555875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6 w 356"/>
                <a:gd name="T3" fmla="*/ 2147483646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3" name="Freeform 64">
              <a:extLst>
                <a:ext uri="{FF2B5EF4-FFF2-40B4-BE49-F238E27FC236}">
                  <a16:creationId xmlns:a16="http://schemas.microsoft.com/office/drawing/2014/main" id="{B8530D33-A056-4A48-ADB9-094E36EA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2914650"/>
              <a:ext cx="107950" cy="93662"/>
            </a:xfrm>
            <a:custGeom>
              <a:avLst/>
              <a:gdLst>
                <a:gd name="T0" fmla="*/ 2147483646 w 68"/>
                <a:gd name="T1" fmla="*/ 0 h 59"/>
                <a:gd name="T2" fmla="*/ 2147483646 w 68"/>
                <a:gd name="T3" fmla="*/ 2147483646 h 59"/>
                <a:gd name="T4" fmla="*/ 0 w 68"/>
                <a:gd name="T5" fmla="*/ 2147483646 h 59"/>
                <a:gd name="T6" fmla="*/ 2147483646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4" name="Freeform 65">
              <a:extLst>
                <a:ext uri="{FF2B5EF4-FFF2-40B4-BE49-F238E27FC236}">
                  <a16:creationId xmlns:a16="http://schemas.microsoft.com/office/drawing/2014/main" id="{2507A0A8-F236-4945-81FE-E221E24E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5" name="Freeform 66">
              <a:extLst>
                <a:ext uri="{FF2B5EF4-FFF2-40B4-BE49-F238E27FC236}">
                  <a16:creationId xmlns:a16="http://schemas.microsoft.com/office/drawing/2014/main" id="{7F35F846-205C-4C3D-B7E6-AA7D63FB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6" name="Freeform 67">
              <a:extLst>
                <a:ext uri="{FF2B5EF4-FFF2-40B4-BE49-F238E27FC236}">
                  <a16:creationId xmlns:a16="http://schemas.microsoft.com/office/drawing/2014/main" id="{525EFE8E-F5A2-4F25-8E4B-39F66FBD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555875"/>
              <a:ext cx="677863" cy="452437"/>
            </a:xfrm>
            <a:custGeom>
              <a:avLst/>
              <a:gdLst>
                <a:gd name="T0" fmla="*/ 2147483646 w 427"/>
                <a:gd name="T1" fmla="*/ 0 h 285"/>
                <a:gd name="T2" fmla="*/ 0 w 427"/>
                <a:gd name="T3" fmla="*/ 2147483646 h 285"/>
                <a:gd name="T4" fmla="*/ 2147483646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7" name="Freeform 68">
              <a:extLst>
                <a:ext uri="{FF2B5EF4-FFF2-40B4-BE49-F238E27FC236}">
                  <a16:creationId xmlns:a16="http://schemas.microsoft.com/office/drawing/2014/main" id="{398E1A6C-4FFC-445C-A548-886A71AE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921000"/>
              <a:ext cx="111125" cy="87312"/>
            </a:xfrm>
            <a:custGeom>
              <a:avLst/>
              <a:gdLst>
                <a:gd name="T0" fmla="*/ 2147483646 w 70"/>
                <a:gd name="T1" fmla="*/ 2147483646 h 55"/>
                <a:gd name="T2" fmla="*/ 0 w 70"/>
                <a:gd name="T3" fmla="*/ 2147483646 h 55"/>
                <a:gd name="T4" fmla="*/ 2147483646 w 70"/>
                <a:gd name="T5" fmla="*/ 0 h 55"/>
                <a:gd name="T6" fmla="*/ 2147483646 w 70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8" name="Freeform 69">
              <a:extLst>
                <a:ext uri="{FF2B5EF4-FFF2-40B4-BE49-F238E27FC236}">
                  <a16:creationId xmlns:a16="http://schemas.microsoft.com/office/drawing/2014/main" id="{5E71EEB2-0DD3-4235-BCC6-B6951C625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2555875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6 w 355"/>
                <a:gd name="T3" fmla="*/ 2147483646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9" name="Freeform 70">
              <a:extLst>
                <a:ext uri="{FF2B5EF4-FFF2-40B4-BE49-F238E27FC236}">
                  <a16:creationId xmlns:a16="http://schemas.microsoft.com/office/drawing/2014/main" id="{1A43F021-9D68-44BD-B307-C1250C61B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914650"/>
              <a:ext cx="104775" cy="93662"/>
            </a:xfrm>
            <a:custGeom>
              <a:avLst/>
              <a:gdLst>
                <a:gd name="T0" fmla="*/ 2147483646 w 66"/>
                <a:gd name="T1" fmla="*/ 0 h 59"/>
                <a:gd name="T2" fmla="*/ 2147483646 w 66"/>
                <a:gd name="T3" fmla="*/ 2147483646 h 59"/>
                <a:gd name="T4" fmla="*/ 0 w 66"/>
                <a:gd name="T5" fmla="*/ 2147483646 h 59"/>
                <a:gd name="T6" fmla="*/ 2147483646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0" name="Freeform 71">
              <a:extLst>
                <a:ext uri="{FF2B5EF4-FFF2-40B4-BE49-F238E27FC236}">
                  <a16:creationId xmlns:a16="http://schemas.microsoft.com/office/drawing/2014/main" id="{C35DC40E-4DBA-4550-8581-C16DBEBD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1" name="Freeform 72">
              <a:extLst>
                <a:ext uri="{FF2B5EF4-FFF2-40B4-BE49-F238E27FC236}">
                  <a16:creationId xmlns:a16="http://schemas.microsoft.com/office/drawing/2014/main" id="{6B0B9DB7-AACF-43B5-B550-E1BE06E6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2" name="Freeform 73">
              <a:extLst>
                <a:ext uri="{FF2B5EF4-FFF2-40B4-BE49-F238E27FC236}">
                  <a16:creationId xmlns:a16="http://schemas.microsoft.com/office/drawing/2014/main" id="{535EF87A-1F9D-49C8-B331-24053CA7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3" name="Freeform 74">
              <a:extLst>
                <a:ext uri="{FF2B5EF4-FFF2-40B4-BE49-F238E27FC236}">
                  <a16:creationId xmlns:a16="http://schemas.microsoft.com/office/drawing/2014/main" id="{B94A3896-F6BD-452F-8EB5-3CD74644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452812"/>
              <a:ext cx="65088" cy="117475"/>
            </a:xfrm>
            <a:custGeom>
              <a:avLst/>
              <a:gdLst>
                <a:gd name="T0" fmla="*/ 2147483646 w 41"/>
                <a:gd name="T1" fmla="*/ 2147483646 h 74"/>
                <a:gd name="T2" fmla="*/ 0 w 41"/>
                <a:gd name="T3" fmla="*/ 2147483646 h 74"/>
                <a:gd name="T4" fmla="*/ 2147483646 w 41"/>
                <a:gd name="T5" fmla="*/ 0 h 74"/>
                <a:gd name="T6" fmla="*/ 2147483646 w 41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4" name="Freeform 75">
              <a:extLst>
                <a:ext uri="{FF2B5EF4-FFF2-40B4-BE49-F238E27FC236}">
                  <a16:creationId xmlns:a16="http://schemas.microsoft.com/office/drawing/2014/main" id="{0B5EBA18-5D83-40ED-8146-5FB445AC9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3230562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6 w 73"/>
                <a:gd name="T3" fmla="*/ 2147483646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5" name="Freeform 76">
              <a:extLst>
                <a:ext uri="{FF2B5EF4-FFF2-40B4-BE49-F238E27FC236}">
                  <a16:creationId xmlns:a16="http://schemas.microsoft.com/office/drawing/2014/main" id="{3184B1EA-13B6-4F23-9310-D074AF8E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3452812"/>
              <a:ext cx="65087" cy="117475"/>
            </a:xfrm>
            <a:custGeom>
              <a:avLst/>
              <a:gdLst>
                <a:gd name="T0" fmla="*/ 2147483646 w 41"/>
                <a:gd name="T1" fmla="*/ 0 h 74"/>
                <a:gd name="T2" fmla="*/ 2147483646 w 41"/>
                <a:gd name="T3" fmla="*/ 2147483646 h 74"/>
                <a:gd name="T4" fmla="*/ 0 w 41"/>
                <a:gd name="T5" fmla="*/ 2147483646 h 74"/>
                <a:gd name="T6" fmla="*/ 2147483646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6" name="Freeform 77">
              <a:extLst>
                <a:ext uri="{FF2B5EF4-FFF2-40B4-BE49-F238E27FC236}">
                  <a16:creationId xmlns:a16="http://schemas.microsoft.com/office/drawing/2014/main" id="{8650BD2E-21BA-468C-9967-12EED517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7" name="Freeform 78">
              <a:extLst>
                <a:ext uri="{FF2B5EF4-FFF2-40B4-BE49-F238E27FC236}">
                  <a16:creationId xmlns:a16="http://schemas.microsoft.com/office/drawing/2014/main" id="{0162AB29-D866-4619-B4F4-8B6D350C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8" name="Freeform 79">
              <a:extLst>
                <a:ext uri="{FF2B5EF4-FFF2-40B4-BE49-F238E27FC236}">
                  <a16:creationId xmlns:a16="http://schemas.microsoft.com/office/drawing/2014/main" id="{13015FDE-AD24-4F0B-8AE8-034C25D4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9" name="Freeform 80">
              <a:extLst>
                <a:ext uri="{FF2B5EF4-FFF2-40B4-BE49-F238E27FC236}">
                  <a16:creationId xmlns:a16="http://schemas.microsoft.com/office/drawing/2014/main" id="{0ACAED97-B9F3-4F4F-B2A8-11A9ECA0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52812"/>
              <a:ext cx="61912" cy="117475"/>
            </a:xfrm>
            <a:custGeom>
              <a:avLst/>
              <a:gdLst>
                <a:gd name="T0" fmla="*/ 2147483646 w 39"/>
                <a:gd name="T1" fmla="*/ 2147483646 h 74"/>
                <a:gd name="T2" fmla="*/ 0 w 39"/>
                <a:gd name="T3" fmla="*/ 2147483646 h 74"/>
                <a:gd name="T4" fmla="*/ 2147483646 w 39"/>
                <a:gd name="T5" fmla="*/ 0 h 74"/>
                <a:gd name="T6" fmla="*/ 2147483646 w 39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0" name="Freeform 81">
              <a:extLst>
                <a:ext uri="{FF2B5EF4-FFF2-40B4-BE49-F238E27FC236}">
                  <a16:creationId xmlns:a16="http://schemas.microsoft.com/office/drawing/2014/main" id="{E2732A24-BF01-4FE0-97E3-F0F7CCD9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1" name="Freeform 82">
              <a:extLst>
                <a:ext uri="{FF2B5EF4-FFF2-40B4-BE49-F238E27FC236}">
                  <a16:creationId xmlns:a16="http://schemas.microsoft.com/office/drawing/2014/main" id="{57DD2025-B83B-44FE-ADF4-A808FAD4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2" name="Freeform 83">
              <a:extLst>
                <a:ext uri="{FF2B5EF4-FFF2-40B4-BE49-F238E27FC236}">
                  <a16:creationId xmlns:a16="http://schemas.microsoft.com/office/drawing/2014/main" id="{F9BD3486-8C95-4F8A-94E4-A25090B9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230562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3" name="Freeform 84">
              <a:extLst>
                <a:ext uri="{FF2B5EF4-FFF2-40B4-BE49-F238E27FC236}">
                  <a16:creationId xmlns:a16="http://schemas.microsoft.com/office/drawing/2014/main" id="{2554F19A-8D24-476A-810F-2BE33F534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4" name="Freeform 85">
              <a:extLst>
                <a:ext uri="{FF2B5EF4-FFF2-40B4-BE49-F238E27FC236}">
                  <a16:creationId xmlns:a16="http://schemas.microsoft.com/office/drawing/2014/main" id="{79459ED6-6CD7-4CBD-ADB5-8EC80B01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5" name="Freeform 86">
              <a:extLst>
                <a:ext uri="{FF2B5EF4-FFF2-40B4-BE49-F238E27FC236}">
                  <a16:creationId xmlns:a16="http://schemas.microsoft.com/office/drawing/2014/main" id="{67CB0BCF-7224-4113-900A-B2CD189C1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6" name="Freeform 87">
              <a:extLst>
                <a:ext uri="{FF2B5EF4-FFF2-40B4-BE49-F238E27FC236}">
                  <a16:creationId xmlns:a16="http://schemas.microsoft.com/office/drawing/2014/main" id="{7542A326-ED4B-45E1-95E5-323CFB60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7" name="Freeform 88">
              <a:extLst>
                <a:ext uri="{FF2B5EF4-FFF2-40B4-BE49-F238E27FC236}">
                  <a16:creationId xmlns:a16="http://schemas.microsoft.com/office/drawing/2014/main" id="{95AD0988-6E56-4DF6-8732-00C7F92C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8" name="Freeform 89">
              <a:extLst>
                <a:ext uri="{FF2B5EF4-FFF2-40B4-BE49-F238E27FC236}">
                  <a16:creationId xmlns:a16="http://schemas.microsoft.com/office/drawing/2014/main" id="{08234AF5-E864-4A0A-8F7E-BB4D75A2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9" name="Freeform 90">
              <a:extLst>
                <a:ext uri="{FF2B5EF4-FFF2-40B4-BE49-F238E27FC236}">
                  <a16:creationId xmlns:a16="http://schemas.microsoft.com/office/drawing/2014/main" id="{07CC9445-1F1B-43B2-9489-869E1314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0" name="Freeform 91">
              <a:extLst>
                <a:ext uri="{FF2B5EF4-FFF2-40B4-BE49-F238E27FC236}">
                  <a16:creationId xmlns:a16="http://schemas.microsoft.com/office/drawing/2014/main" id="{DBAFB1BD-4F96-432D-820E-F3C9F8942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230562"/>
              <a:ext cx="115888" cy="339725"/>
            </a:xfrm>
            <a:custGeom>
              <a:avLst/>
              <a:gdLst>
                <a:gd name="T0" fmla="*/ 2147483646 w 73"/>
                <a:gd name="T1" fmla="*/ 0 h 214"/>
                <a:gd name="T2" fmla="*/ 0 w 73"/>
                <a:gd name="T3" fmla="*/ 2147483646 h 214"/>
                <a:gd name="T4" fmla="*/ 2147483646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1" name="Freeform 92">
              <a:extLst>
                <a:ext uri="{FF2B5EF4-FFF2-40B4-BE49-F238E27FC236}">
                  <a16:creationId xmlns:a16="http://schemas.microsoft.com/office/drawing/2014/main" id="{36871270-079E-4109-A970-B966E808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2" name="Freeform 93">
              <a:extLst>
                <a:ext uri="{FF2B5EF4-FFF2-40B4-BE49-F238E27FC236}">
                  <a16:creationId xmlns:a16="http://schemas.microsoft.com/office/drawing/2014/main" id="{6D8F3B3C-FF52-41E4-B2C6-E2AAB701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3230562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6 w 71"/>
                <a:gd name="T3" fmla="*/ 2147483646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3" name="Freeform 94">
              <a:extLst>
                <a:ext uri="{FF2B5EF4-FFF2-40B4-BE49-F238E27FC236}">
                  <a16:creationId xmlns:a16="http://schemas.microsoft.com/office/drawing/2014/main" id="{2403C664-0304-4BB1-A421-088284B6E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3452812"/>
              <a:ext cx="61912" cy="117475"/>
            </a:xfrm>
            <a:custGeom>
              <a:avLst/>
              <a:gdLst>
                <a:gd name="T0" fmla="*/ 2147483646 w 39"/>
                <a:gd name="T1" fmla="*/ 0 h 74"/>
                <a:gd name="T2" fmla="*/ 2147483646 w 39"/>
                <a:gd name="T3" fmla="*/ 2147483646 h 74"/>
                <a:gd name="T4" fmla="*/ 0 w 39"/>
                <a:gd name="T5" fmla="*/ 2147483646 h 74"/>
                <a:gd name="T6" fmla="*/ 2147483646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4" name="Freeform 95">
              <a:extLst>
                <a:ext uri="{FF2B5EF4-FFF2-40B4-BE49-F238E27FC236}">
                  <a16:creationId xmlns:a16="http://schemas.microsoft.com/office/drawing/2014/main" id="{4BA1B99D-7806-4A65-B5C2-39614F4B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5" name="Freeform 96">
              <a:extLst>
                <a:ext uri="{FF2B5EF4-FFF2-40B4-BE49-F238E27FC236}">
                  <a16:creationId xmlns:a16="http://schemas.microsoft.com/office/drawing/2014/main" id="{BF588178-0DB8-41E7-A3A3-FE3AC8F6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6" name="Freeform 97">
              <a:extLst>
                <a:ext uri="{FF2B5EF4-FFF2-40B4-BE49-F238E27FC236}">
                  <a16:creationId xmlns:a16="http://schemas.microsoft.com/office/drawing/2014/main" id="{B2B5DAA1-036B-4FAC-80EB-92CCEE10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7" name="Freeform 98">
              <a:extLst>
                <a:ext uri="{FF2B5EF4-FFF2-40B4-BE49-F238E27FC236}">
                  <a16:creationId xmlns:a16="http://schemas.microsoft.com/office/drawing/2014/main" id="{8F2A8373-4C07-4C00-9076-E5AF589F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8" name="Freeform 99">
              <a:extLst>
                <a:ext uri="{FF2B5EF4-FFF2-40B4-BE49-F238E27FC236}">
                  <a16:creationId xmlns:a16="http://schemas.microsoft.com/office/drawing/2014/main" id="{3F1EFB4E-1316-4E74-9D35-FE886E0A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9" name="Freeform 100">
              <a:extLst>
                <a:ext uri="{FF2B5EF4-FFF2-40B4-BE49-F238E27FC236}">
                  <a16:creationId xmlns:a16="http://schemas.microsoft.com/office/drawing/2014/main" id="{9D1A58E6-1F3C-4E2C-8E0C-EA8419AA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0" name="Freeform 101">
              <a:extLst>
                <a:ext uri="{FF2B5EF4-FFF2-40B4-BE49-F238E27FC236}">
                  <a16:creationId xmlns:a16="http://schemas.microsoft.com/office/drawing/2014/main" id="{B6E7D9A6-54FE-47BB-B6FE-C356D817A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3667125"/>
              <a:ext cx="55563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1" name="Freeform 102">
              <a:extLst>
                <a:ext uri="{FF2B5EF4-FFF2-40B4-BE49-F238E27FC236}">
                  <a16:creationId xmlns:a16="http://schemas.microsoft.com/office/drawing/2014/main" id="{3EEFB789-EE3A-42F3-9298-2F75B817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3667125"/>
              <a:ext cx="58737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2" name="Freeform 103">
              <a:extLst>
                <a:ext uri="{FF2B5EF4-FFF2-40B4-BE49-F238E27FC236}">
                  <a16:creationId xmlns:a16="http://schemas.microsoft.com/office/drawing/2014/main" id="{C197994A-742D-4808-9F1E-CE8146FB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3" name="Freeform 104">
              <a:extLst>
                <a:ext uri="{FF2B5EF4-FFF2-40B4-BE49-F238E27FC236}">
                  <a16:creationId xmlns:a16="http://schemas.microsoft.com/office/drawing/2014/main" id="{33AF788E-255C-4C61-B81A-F2ADA669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3667125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4" name="Freeform 105">
              <a:extLst>
                <a:ext uri="{FF2B5EF4-FFF2-40B4-BE49-F238E27FC236}">
                  <a16:creationId xmlns:a16="http://schemas.microsoft.com/office/drawing/2014/main" id="{4BE1CDA9-7E29-40C2-80F8-178679F7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5" name="Freeform 106">
              <a:extLst>
                <a:ext uri="{FF2B5EF4-FFF2-40B4-BE49-F238E27FC236}">
                  <a16:creationId xmlns:a16="http://schemas.microsoft.com/office/drawing/2014/main" id="{8D0D9752-9B35-4EE4-859B-EC464505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6" name="Freeform 107">
              <a:extLst>
                <a:ext uri="{FF2B5EF4-FFF2-40B4-BE49-F238E27FC236}">
                  <a16:creationId xmlns:a16="http://schemas.microsoft.com/office/drawing/2014/main" id="{2506749B-4666-4DA3-B5B8-9DF22543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7" name="Freeform 108">
              <a:extLst>
                <a:ext uri="{FF2B5EF4-FFF2-40B4-BE49-F238E27FC236}">
                  <a16:creationId xmlns:a16="http://schemas.microsoft.com/office/drawing/2014/main" id="{E2450150-FABE-4E80-B200-2C6F5751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8" name="Freeform 109">
              <a:extLst>
                <a:ext uri="{FF2B5EF4-FFF2-40B4-BE49-F238E27FC236}">
                  <a16:creationId xmlns:a16="http://schemas.microsoft.com/office/drawing/2014/main" id="{6E15FDB7-FFC1-4528-86D0-9B469B43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9" name="Freeform 110">
              <a:extLst>
                <a:ext uri="{FF2B5EF4-FFF2-40B4-BE49-F238E27FC236}">
                  <a16:creationId xmlns:a16="http://schemas.microsoft.com/office/drawing/2014/main" id="{9D9728A6-B7A7-4BE4-9AF2-54A987BD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3117850"/>
              <a:ext cx="57150" cy="3016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0 h 19"/>
                <a:gd name="T4" fmla="*/ 0 w 36"/>
                <a:gd name="T5" fmla="*/ 2147483646 h 19"/>
                <a:gd name="T6" fmla="*/ 2147483646 w 36"/>
                <a:gd name="T7" fmla="*/ 2147483646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0" name="Freeform 111">
              <a:extLst>
                <a:ext uri="{FF2B5EF4-FFF2-40B4-BE49-F238E27FC236}">
                  <a16:creationId xmlns:a16="http://schemas.microsoft.com/office/drawing/2014/main" id="{1707183A-BD4E-4EE4-8899-70FA38C08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1" name="Freeform 112">
              <a:extLst>
                <a:ext uri="{FF2B5EF4-FFF2-40B4-BE49-F238E27FC236}">
                  <a16:creationId xmlns:a16="http://schemas.microsoft.com/office/drawing/2014/main" id="{1B38FB68-D433-40A0-B760-64DE9F6A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459037"/>
              <a:ext cx="55562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2" name="Freeform 113">
              <a:extLst>
                <a:ext uri="{FF2B5EF4-FFF2-40B4-BE49-F238E27FC236}">
                  <a16:creationId xmlns:a16="http://schemas.microsoft.com/office/drawing/2014/main" id="{8DC346DD-5BBF-4661-92A6-EB639F09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459037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3" name="Freeform 114">
              <a:extLst>
                <a:ext uri="{FF2B5EF4-FFF2-40B4-BE49-F238E27FC236}">
                  <a16:creationId xmlns:a16="http://schemas.microsoft.com/office/drawing/2014/main" id="{CBB6FC84-A29F-484D-A257-F3A3CDAB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459037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4" name="Freeform 115">
              <a:extLst>
                <a:ext uri="{FF2B5EF4-FFF2-40B4-BE49-F238E27FC236}">
                  <a16:creationId xmlns:a16="http://schemas.microsoft.com/office/drawing/2014/main" id="{85AE238B-C514-4593-B032-13092E6E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5" name="Freeform 116">
              <a:extLst>
                <a:ext uri="{FF2B5EF4-FFF2-40B4-BE49-F238E27FC236}">
                  <a16:creationId xmlns:a16="http://schemas.microsoft.com/office/drawing/2014/main" id="{EDC9969F-E271-456B-82B7-5981B300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3105150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6" name="Freeform 117">
              <a:extLst>
                <a:ext uri="{FF2B5EF4-FFF2-40B4-BE49-F238E27FC236}">
                  <a16:creationId xmlns:a16="http://schemas.microsoft.com/office/drawing/2014/main" id="{3E049CCC-749A-4DB4-96B3-51FFCE7F7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8" name="Freeform 122">
              <a:extLst>
                <a:ext uri="{FF2B5EF4-FFF2-40B4-BE49-F238E27FC236}">
                  <a16:creationId xmlns:a16="http://schemas.microsoft.com/office/drawing/2014/main" id="{AC305C61-F079-4CA3-BA70-584B498A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775075"/>
              <a:ext cx="69850" cy="187325"/>
            </a:xfrm>
            <a:custGeom>
              <a:avLst/>
              <a:gdLst>
                <a:gd name="T0" fmla="*/ 2147483646 w 44"/>
                <a:gd name="T1" fmla="*/ 0 h 118"/>
                <a:gd name="T2" fmla="*/ 2147483646 w 44"/>
                <a:gd name="T3" fmla="*/ 2147483646 h 118"/>
                <a:gd name="T4" fmla="*/ 2147483646 w 44"/>
                <a:gd name="T5" fmla="*/ 2147483646 h 118"/>
                <a:gd name="T6" fmla="*/ 2147483646 w 44"/>
                <a:gd name="T7" fmla="*/ 2147483646 h 118"/>
                <a:gd name="T8" fmla="*/ 0 w 44"/>
                <a:gd name="T9" fmla="*/ 2147483646 h 118"/>
                <a:gd name="T10" fmla="*/ 2147483646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9" name="Freeform 123">
              <a:extLst>
                <a:ext uri="{FF2B5EF4-FFF2-40B4-BE49-F238E27FC236}">
                  <a16:creationId xmlns:a16="http://schemas.microsoft.com/office/drawing/2014/main" id="{71E62C37-9744-4333-9F8E-C181FCDF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867150"/>
              <a:ext cx="104775" cy="95250"/>
            </a:xfrm>
            <a:custGeom>
              <a:avLst/>
              <a:gdLst>
                <a:gd name="T0" fmla="*/ 2147483646 w 66"/>
                <a:gd name="T1" fmla="*/ 2147483646 h 60"/>
                <a:gd name="T2" fmla="*/ 0 w 66"/>
                <a:gd name="T3" fmla="*/ 2147483646 h 60"/>
                <a:gd name="T4" fmla="*/ 2147483646 w 66"/>
                <a:gd name="T5" fmla="*/ 0 h 60"/>
                <a:gd name="T6" fmla="*/ 2147483646 w 66"/>
                <a:gd name="T7" fmla="*/ 2147483646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0" name="Rectangle 127">
              <a:extLst>
                <a:ext uri="{FF2B5EF4-FFF2-40B4-BE49-F238E27FC236}">
                  <a16:creationId xmlns:a16="http://schemas.microsoft.com/office/drawing/2014/main" id="{A47151B4-EEE9-4113-BC93-F9BDF682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48" y="3487138"/>
              <a:ext cx="788988" cy="39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Data entries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Line 128">
              <a:extLst>
                <a:ext uri="{FF2B5EF4-FFF2-40B4-BE49-F238E27FC236}">
                  <a16:creationId xmlns:a16="http://schemas.microsoft.com/office/drawing/2014/main" id="{49785222-0512-4FCB-A910-B3E16F0CA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2" name="Line 129">
              <a:extLst>
                <a:ext uri="{FF2B5EF4-FFF2-40B4-BE49-F238E27FC236}">
                  <a16:creationId xmlns:a16="http://schemas.microsoft.com/office/drawing/2014/main" id="{300B524A-C0B5-4BE4-97E0-139979327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3" name="Line 130">
              <a:extLst>
                <a:ext uri="{FF2B5EF4-FFF2-40B4-BE49-F238E27FC236}">
                  <a16:creationId xmlns:a16="http://schemas.microsoft.com/office/drawing/2014/main" id="{63B37235-93B9-4769-B156-D9EF4BCA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4" name="Rectangle 133">
              <a:extLst>
                <a:ext uri="{FF2B5EF4-FFF2-40B4-BE49-F238E27FC236}">
                  <a16:creationId xmlns:a16="http://schemas.microsoft.com/office/drawing/2014/main" id="{AD0EFBFB-6C19-4323-8BE4-38B9B105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54" y="2444749"/>
              <a:ext cx="1136092" cy="58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Height is</a:t>
              </a:r>
              <a:endParaRPr kumimoji="0" lang="en-US" altLang="en-US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log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5" name="Flowchart: Terminator 134">
              <a:extLst>
                <a:ext uri="{FF2B5EF4-FFF2-40B4-BE49-F238E27FC236}">
                  <a16:creationId xmlns:a16="http://schemas.microsoft.com/office/drawing/2014/main" id="{F315DE8D-A04F-4D34-B70E-F94455AC2490}"/>
                </a:ext>
              </a:extLst>
            </p:cNvPr>
            <p:cNvSpPr/>
            <p:nvPr/>
          </p:nvSpPr>
          <p:spPr bwMode="auto">
            <a:xfrm>
              <a:off x="4190663" y="1888176"/>
              <a:ext cx="1600323" cy="76177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ounded Rectangular Callout 135">
              <a:extLst>
                <a:ext uri="{FF2B5EF4-FFF2-40B4-BE49-F238E27FC236}">
                  <a16:creationId xmlns:a16="http://schemas.microsoft.com/office/drawing/2014/main" id="{8621AA7A-03BC-428B-8F6D-D00074737B4D}"/>
                </a:ext>
              </a:extLst>
            </p:cNvPr>
            <p:cNvSpPr/>
            <p:nvPr/>
          </p:nvSpPr>
          <p:spPr bwMode="auto">
            <a:xfrm>
              <a:off x="6114861" y="988340"/>
              <a:ext cx="1181017" cy="684003"/>
            </a:xfrm>
            <a:prstGeom prst="wedgeRoundRectCallout">
              <a:avLst>
                <a:gd name="adj1" fmla="val -86956"/>
                <a:gd name="adj2" fmla="val 88863"/>
                <a:gd name="adj3" fmla="val 16667"/>
              </a:avLst>
            </a:prstGeom>
            <a:solidFill>
              <a:srgbClr val="9234DB"/>
            </a:solidFill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Fanout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is F</a:t>
              </a:r>
            </a:p>
          </p:txBody>
        </p:sp>
      </p:grpSp>
      <p:sp>
        <p:nvSpPr>
          <p:cNvPr id="138" name="Rounded Rectangular Callout 137">
            <a:extLst>
              <a:ext uri="{FF2B5EF4-FFF2-40B4-BE49-F238E27FC236}">
                <a16:creationId xmlns:a16="http://schemas.microsoft.com/office/drawing/2014/main" id="{EC09BBBC-6BE2-480C-BDC5-739A98DC2FD0}"/>
              </a:ext>
            </a:extLst>
          </p:cNvPr>
          <p:cNvSpPr/>
          <p:nvPr/>
        </p:nvSpPr>
        <p:spPr bwMode="auto">
          <a:xfrm>
            <a:off x="812602" y="5393311"/>
            <a:ext cx="2286000" cy="768350"/>
          </a:xfrm>
          <a:prstGeom prst="wedgeRoundRectCallout">
            <a:avLst>
              <a:gd name="adj1" fmla="val 52266"/>
              <a:gd name="adj2" fmla="val -108623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 is time to read or write a disk page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590227D3-B099-4805-86D1-092B9F3D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01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Cost Computation</a:t>
            </a:r>
          </a:p>
        </p:txBody>
      </p:sp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9693627E-C8AB-4455-9237-20E18F26D826}"/>
              </a:ext>
            </a:extLst>
          </p:cNvPr>
          <p:cNvSpPr/>
          <p:nvPr/>
        </p:nvSpPr>
        <p:spPr bwMode="auto">
          <a:xfrm>
            <a:off x="3217663" y="5304411"/>
            <a:ext cx="1348495" cy="1172589"/>
          </a:xfrm>
          <a:prstGeom prst="wedgeRoundRectCallout">
            <a:avLst>
              <a:gd name="adj1" fmla="val -2500"/>
              <a:gd name="adj2" fmla="val -75261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 of index pages retrieved</a:t>
            </a: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9BAF2282-24CC-492B-B4AD-BB4694C0BE41}"/>
              </a:ext>
            </a:extLst>
          </p:cNvPr>
          <p:cNvSpPr/>
          <p:nvPr/>
        </p:nvSpPr>
        <p:spPr bwMode="auto">
          <a:xfrm>
            <a:off x="4751319" y="5507037"/>
            <a:ext cx="2286000" cy="969963"/>
          </a:xfrm>
          <a:prstGeom prst="wedgeRoundRectCallout">
            <a:avLst>
              <a:gd name="adj1" fmla="val -49493"/>
              <a:gd name="adj2" fmla="val -106015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 more I/O to read the 10 matching data records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F531D-D36C-4F06-8A58-09ECC92AE997}"/>
              </a:ext>
            </a:extLst>
          </p:cNvPr>
          <p:cNvCxnSpPr>
            <a:cxnSpLocks/>
          </p:cNvCxnSpPr>
          <p:nvPr/>
        </p:nvCxnSpPr>
        <p:spPr>
          <a:xfrm flipH="1">
            <a:off x="839782" y="2922143"/>
            <a:ext cx="14621" cy="54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ACDF84-AFBF-47DC-8842-53ACEE086662}"/>
              </a:ext>
            </a:extLst>
          </p:cNvPr>
          <p:cNvCxnSpPr>
            <a:cxnSpLocks/>
          </p:cNvCxnSpPr>
          <p:nvPr/>
        </p:nvCxnSpPr>
        <p:spPr>
          <a:xfrm flipV="1">
            <a:off x="922020" y="1447036"/>
            <a:ext cx="12004" cy="694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874E4E-6252-49B0-A19F-9A28190E81BE}"/>
              </a:ext>
            </a:extLst>
          </p:cNvPr>
          <p:cNvCxnSpPr>
            <a:cxnSpLocks/>
          </p:cNvCxnSpPr>
          <p:nvPr/>
        </p:nvCxnSpPr>
        <p:spPr>
          <a:xfrm>
            <a:off x="3867324" y="3470193"/>
            <a:ext cx="0" cy="46934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1B356-65AD-4ACB-B2EC-86A93F6270B0}"/>
              </a:ext>
            </a:extLst>
          </p:cNvPr>
          <p:cNvSpPr txBox="1"/>
          <p:nvPr/>
        </p:nvSpPr>
        <p:spPr>
          <a:xfrm>
            <a:off x="1346325" y="1218585"/>
            <a:ext cx="3083007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 because data entry size is smaller than data record size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(more on this later)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ounded Rectangular Callout 135">
            <a:extLst>
              <a:ext uri="{FF2B5EF4-FFF2-40B4-BE49-F238E27FC236}">
                <a16:creationId xmlns:a16="http://schemas.microsoft.com/office/drawing/2014/main" id="{A4BC34F0-CE8B-437A-8521-CD3E30DAF9E0}"/>
              </a:ext>
            </a:extLst>
          </p:cNvPr>
          <p:cNvSpPr/>
          <p:nvPr/>
        </p:nvSpPr>
        <p:spPr bwMode="auto">
          <a:xfrm>
            <a:off x="7543974" y="1474406"/>
            <a:ext cx="1180926" cy="684213"/>
          </a:xfrm>
          <a:prstGeom prst="wedgeRoundRectCallout">
            <a:avLst>
              <a:gd name="adj1" fmla="val -86294"/>
              <a:gd name="adj2" fmla="val 61449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Index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360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6FBCEBA-2937-4C85-B259-1A75B55F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20C88F5-69DA-49D9-AB26-C26757D0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0F86B8C8-B28D-4E38-BFDC-BBB99CEF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Cost Computation</a:t>
            </a: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98DCC524-134C-421C-9778-8E1AF4A8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98563"/>
            <a:ext cx="777716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ADB9454-411A-404F-BBDB-8C75E3FA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8355012" cy="1720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27013" indent="-227013">
              <a:spcAft>
                <a:spcPts val="600"/>
              </a:spcAft>
              <a:buSzPct val="75000"/>
              <a:defRPr/>
            </a:pPr>
            <a:r>
              <a:rPr lang="en-US" sz="2400" dirty="0">
                <a:latin typeface="Calibri" pitchFamily="34" charset="0"/>
              </a:rPr>
              <a:t>The I/O cost for finding a particular range of 10 matching records:</a:t>
            </a:r>
          </a:p>
          <a:p>
            <a:pPr marL="460375" lvl="1" indent="-233363"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Clustered Index: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sym typeface="Symbol"/>
              </a:rPr>
              <a:t>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</a:rPr>
              <a:t>log</a:t>
            </a:r>
            <a:r>
              <a:rPr lang="en-US" sz="2400" baseline="-25000" dirty="0" err="1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+ 1)   </a:t>
            </a:r>
            <a:r>
              <a:rPr lang="en-US" sz="2400" dirty="0">
                <a:latin typeface="Calibri" pitchFamily="34" charset="0"/>
              </a:rPr>
              <a:t>/* 10 records fit in one page</a:t>
            </a:r>
            <a:endParaRPr lang="en-US" sz="2400" dirty="0"/>
          </a:p>
          <a:p>
            <a:pPr marL="460375" lvl="1" indent="-233363"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Calibri" pitchFamily="34" charset="0"/>
              </a:rPr>
              <a:t>Unclustered</a:t>
            </a:r>
            <a:r>
              <a:rPr lang="en-US" sz="2400" dirty="0">
                <a:latin typeface="Calibri" pitchFamily="34" charset="0"/>
              </a:rPr>
              <a:t> Index: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sym typeface="Symbol"/>
              </a:rPr>
              <a:t>(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</a:rPr>
              <a:t>log</a:t>
            </a:r>
            <a:r>
              <a:rPr lang="en-US" sz="2400" baseline="-25000" dirty="0" err="1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+ 10)   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/* 10 records scattered 						over different pages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1CBD802-7873-4BCB-A08E-0220D393B2A6}"/>
              </a:ext>
            </a:extLst>
          </p:cNvPr>
          <p:cNvSpPr/>
          <p:nvPr/>
        </p:nvSpPr>
        <p:spPr bwMode="auto">
          <a:xfrm>
            <a:off x="4798219" y="5716946"/>
            <a:ext cx="1371600" cy="668337"/>
          </a:xfrm>
          <a:prstGeom prst="wedgeRoundRectCallout">
            <a:avLst>
              <a:gd name="adj1" fmla="val -35251"/>
              <a:gd name="adj2" fmla="val -112177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0" anchor="ctr" anchorCtr="1"/>
          <a:lstStyle/>
          <a:p>
            <a:pPr algn="ctr">
              <a:lnSpc>
                <a:spcPts val="1900"/>
              </a:lnSpc>
              <a:defRPr/>
            </a:pPr>
            <a:r>
              <a:rPr lang="en-US" sz="2000" dirty="0">
                <a:latin typeface="Calibri" pitchFamily="34" charset="0"/>
              </a:rPr>
              <a:t>Fetch 10 data pages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63D9E-8F27-4ABE-B3FC-CAAEF134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1" y="5860356"/>
            <a:ext cx="41148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Bradley Hand ITC" panose="03070402050302030203" pitchFamily="66" charset="0"/>
              </a:rPr>
              <a:t>Cost of retrieving data records through index varies greatly based on whether index is clustered or not!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E89FCA-B6ED-43D6-B0E3-964B9356C6C8}"/>
              </a:ext>
            </a:extLst>
          </p:cNvPr>
          <p:cNvSpPr/>
          <p:nvPr/>
        </p:nvSpPr>
        <p:spPr>
          <a:xfrm>
            <a:off x="598278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9B2C7-0BD8-4794-8DDE-1ECA837F7578}"/>
              </a:ext>
            </a:extLst>
          </p:cNvPr>
          <p:cNvSpPr/>
          <p:nvPr/>
        </p:nvSpPr>
        <p:spPr>
          <a:xfrm>
            <a:off x="839070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0B1088-019D-4D6B-B2F4-4D9578D03DAE}"/>
              </a:ext>
            </a:extLst>
          </p:cNvPr>
          <p:cNvSpPr/>
          <p:nvPr/>
        </p:nvSpPr>
        <p:spPr>
          <a:xfrm>
            <a:off x="676764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874D40-8CF1-40E2-9A4B-ADE482FCD0A5}"/>
              </a:ext>
            </a:extLst>
          </p:cNvPr>
          <p:cNvSpPr/>
          <p:nvPr/>
        </p:nvSpPr>
        <p:spPr>
          <a:xfrm>
            <a:off x="7163889" y="3277964"/>
            <a:ext cx="181791" cy="22353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62793B-040C-4AD8-A7FD-A93556900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214" y="357442"/>
            <a:ext cx="8023572" cy="1163997"/>
          </a:xfrm>
          <a:noFill/>
        </p:spPr>
        <p:txBody>
          <a:bodyPr>
            <a:noAutofit/>
          </a:bodyPr>
          <a:lstStyle/>
          <a:p>
            <a:r>
              <a:rPr lang="en-US" altLang="en-US" sz="5200" dirty="0"/>
              <a:t>Comparing File Organizations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9402528-70DB-43E5-BD59-327A71F2B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963"/>
            <a:ext cx="7772400" cy="4894595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Heap</a:t>
            </a:r>
            <a:r>
              <a:rPr lang="en-US" sz="3200" dirty="0">
                <a:latin typeface="Calibri" pitchFamily="34" charset="0"/>
              </a:rPr>
              <a:t> files (random order; insert at </a:t>
            </a:r>
            <a:r>
              <a:rPr lang="en-US" sz="3200" dirty="0" err="1">
                <a:latin typeface="Calibri" pitchFamily="34" charset="0"/>
              </a:rPr>
              <a:t>eof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Sorted</a:t>
            </a:r>
            <a:r>
              <a:rPr lang="en-US" sz="3200" dirty="0">
                <a:latin typeface="Calibri" pitchFamily="34" charset="0"/>
              </a:rPr>
              <a:t> files, sorted on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Clustered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file, Alternative (1),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sz="3200" dirty="0"/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5CCAA5F-AF40-44F2-8E95-9EF00BDF7B7C}"/>
              </a:ext>
            </a:extLst>
          </p:cNvPr>
          <p:cNvSpPr/>
          <p:nvPr/>
        </p:nvSpPr>
        <p:spPr>
          <a:xfrm>
            <a:off x="3388510" y="4321710"/>
            <a:ext cx="5445369" cy="2086904"/>
          </a:xfrm>
          <a:prstGeom prst="wedgeRoundRectCallout">
            <a:avLst>
              <a:gd name="adj1" fmla="val -740"/>
              <a:gd name="adj2" fmla="val -914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43B4A19-2700-43EE-A90F-3548B2AC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98" y="4457754"/>
            <a:ext cx="5111992" cy="181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62793B-040C-4AD8-A7FD-A93556900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214" y="357442"/>
            <a:ext cx="8023572" cy="1163997"/>
          </a:xfrm>
          <a:noFill/>
        </p:spPr>
        <p:txBody>
          <a:bodyPr>
            <a:noAutofit/>
          </a:bodyPr>
          <a:lstStyle/>
          <a:p>
            <a:r>
              <a:rPr lang="en-US" altLang="en-US" sz="5200" dirty="0"/>
              <a:t>Comparing File Organizations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9402528-70DB-43E5-BD59-327A71F2B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963"/>
            <a:ext cx="7772400" cy="4894595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Heap</a:t>
            </a:r>
            <a:r>
              <a:rPr lang="en-US" sz="3200" dirty="0">
                <a:latin typeface="Calibri" pitchFamily="34" charset="0"/>
              </a:rPr>
              <a:t> files (random order; insert at </a:t>
            </a:r>
            <a:r>
              <a:rPr lang="en-US" sz="3200" dirty="0" err="1">
                <a:latin typeface="Calibri" pitchFamily="34" charset="0"/>
              </a:rPr>
              <a:t>eof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Sorted</a:t>
            </a:r>
            <a:r>
              <a:rPr lang="en-US" sz="3200" dirty="0">
                <a:latin typeface="Calibri" pitchFamily="34" charset="0"/>
              </a:rPr>
              <a:t> files, sorted on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Clustered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file, Alternative (1),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spcAft>
                <a:spcPts val="12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Heap file with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</a:rPr>
              <a:t>unclustered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B</a:t>
            </a:r>
            <a:r>
              <a:rPr lang="en-US" sz="3200" baseline="30000" dirty="0">
                <a:solidFill>
                  <a:srgbClr val="00B05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tree </a:t>
            </a:r>
            <a:r>
              <a:rPr lang="en-US" sz="3200" dirty="0">
                <a:latin typeface="Calibri" pitchFamily="34" charset="0"/>
              </a:rPr>
              <a:t>index on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spcAft>
                <a:spcPts val="600"/>
              </a:spcAft>
              <a:buClr>
                <a:schemeClr val="tx1"/>
              </a:buClr>
              <a:buSzPct val="100000"/>
              <a:buFont typeface="Book Antiqua" pitchFamily="18" charset="0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Heap file with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</a:rPr>
              <a:t>unclustered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 hash </a:t>
            </a:r>
            <a:r>
              <a:rPr lang="en-US" sz="3200" dirty="0">
                <a:latin typeface="Calibri" pitchFamily="34" charset="0"/>
              </a:rPr>
              <a:t>index on search key </a:t>
            </a:r>
            <a:r>
              <a:rPr lang="en-US" sz="3200" b="1" i="1" dirty="0">
                <a:latin typeface="Calibri" pitchFamily="34" charset="0"/>
              </a:rPr>
              <a:t>&lt;age, </a:t>
            </a:r>
            <a:r>
              <a:rPr lang="en-US" sz="3200" b="1" i="1" dirty="0" err="1">
                <a:latin typeface="Calibri" pitchFamily="34" charset="0"/>
              </a:rPr>
              <a:t>sal</a:t>
            </a:r>
            <a:r>
              <a:rPr lang="en-US" sz="3200" b="1" i="1" dirty="0">
                <a:latin typeface="Calibri" pitchFamily="34" charset="0"/>
              </a:rPr>
              <a:t>&gt;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sz="3200" dirty="0"/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0989CDB-7AB2-4F26-9755-9F7EB0DD5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22209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en-US" altLang="en-US" sz="6000" dirty="0"/>
              <a:t>Operations to Compare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B98328C-D639-430A-93E1-CDAADB7DF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892046"/>
            <a:ext cx="7772400" cy="4076700"/>
          </a:xfrm>
          <a:noFill/>
        </p:spPr>
        <p:txBody>
          <a:bodyPr>
            <a:normAutofit/>
          </a:bodyPr>
          <a:lstStyle/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Scan: Fetch all records from disk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Equality search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Range selection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Insert a record</a:t>
            </a:r>
          </a:p>
          <a:p>
            <a:pPr marL="533400" indent="-533400">
              <a:spcAft>
                <a:spcPts val="600"/>
              </a:spcAft>
            </a:pPr>
            <a:r>
              <a:rPr lang="en-US" altLang="en-US" sz="4000" dirty="0">
                <a:latin typeface="Calibri" panose="020F0502020204030204" pitchFamily="34" charset="0"/>
              </a:rPr>
              <a:t>Delete a record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0A91BAE-6264-4A51-97AF-734C61000B47}"/>
              </a:ext>
            </a:extLst>
          </p:cNvPr>
          <p:cNvSpPr/>
          <p:nvPr/>
        </p:nvSpPr>
        <p:spPr bwMode="auto">
          <a:xfrm>
            <a:off x="5327650" y="381158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F8E2E8B-D643-4E36-92ED-76C5FFE3D847}"/>
              </a:ext>
            </a:extLst>
          </p:cNvPr>
          <p:cNvSpPr/>
          <p:nvPr/>
        </p:nvSpPr>
        <p:spPr bwMode="auto">
          <a:xfrm>
            <a:off x="5976938" y="314483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9EB90F0-E6BF-4568-AD22-65A50DD2FB3A}"/>
              </a:ext>
            </a:extLst>
          </p:cNvPr>
          <p:cNvSpPr/>
          <p:nvPr/>
        </p:nvSpPr>
        <p:spPr bwMode="auto">
          <a:xfrm>
            <a:off x="6567488" y="3476625"/>
            <a:ext cx="609600" cy="1939925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54864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3A422D0-580D-4690-B45A-2BE91544442A}"/>
              </a:ext>
            </a:extLst>
          </p:cNvPr>
          <p:cNvSpPr/>
          <p:nvPr/>
        </p:nvSpPr>
        <p:spPr bwMode="auto">
          <a:xfrm>
            <a:off x="7197725" y="3511550"/>
            <a:ext cx="609600" cy="1436688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B8A3089-2D95-4602-BA48-1B8529C23DD0}"/>
              </a:ext>
            </a:extLst>
          </p:cNvPr>
          <p:cNvSpPr/>
          <p:nvPr/>
        </p:nvSpPr>
        <p:spPr bwMode="auto">
          <a:xfrm>
            <a:off x="7810500" y="3729038"/>
            <a:ext cx="609600" cy="1435100"/>
          </a:xfrm>
          <a:prstGeom prst="downArrow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l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FB005F5A-5349-40FC-A744-D983192BE2D8}"/>
              </a:ext>
            </a:extLst>
          </p:cNvPr>
          <p:cNvSpPr/>
          <p:nvPr/>
        </p:nvSpPr>
        <p:spPr bwMode="auto">
          <a:xfrm>
            <a:off x="5181600" y="4077495"/>
            <a:ext cx="3352800" cy="1891251"/>
          </a:xfrm>
          <a:prstGeom prst="flowChartMagneticDisk">
            <a:avLst/>
          </a:prstGeom>
          <a:solidFill>
            <a:schemeClr val="accent5">
              <a:lumMod val="7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A890EA-62AC-4CAF-984E-C2CEAA4D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74B3E8-4090-4986-A516-E5D74CE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E8CB176-78EC-4B56-BA76-D08D02C1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584C-2269-4758-AC8B-0E0F08F72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80376"/>
              </p:ext>
            </p:extLst>
          </p:nvPr>
        </p:nvGraphicFramePr>
        <p:xfrm>
          <a:off x="457200" y="2667000"/>
          <a:ext cx="8382000" cy="3555178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6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8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9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11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12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13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14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15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16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18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21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22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23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24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25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2" name="Rectangle 6">
            <a:extLst>
              <a:ext uri="{FF2B5EF4-FFF2-40B4-BE49-F238E27FC236}">
                <a16:creationId xmlns:a16="http://schemas.microsoft.com/office/drawing/2014/main" id="{24159F14-1173-4905-898C-20C9A088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63158"/>
            <a:ext cx="7772399" cy="582211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i="1" dirty="0">
                <a:latin typeface="Calibri" panose="020F0502020204030204" pitchFamily="34" charset="0"/>
                <a:ea typeface="PMingLiU" panose="02020500000000000000" pitchFamily="18" charset="-120"/>
              </a:rPr>
              <a:t>We have 25 exercises to practice the analysis</a:t>
            </a:r>
          </a:p>
        </p:txBody>
      </p:sp>
    </p:spTree>
    <p:extLst>
      <p:ext uri="{BB962C8B-B14F-4D97-AF65-F5344CB8AC3E}">
        <p14:creationId xmlns:p14="http://schemas.microsoft.com/office/powerpoint/2010/main" val="15059517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AC7F81B6-DA32-4164-8175-EE5DA1E8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08" y="1844809"/>
            <a:ext cx="25273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0FFC6578-14BF-474A-B866-36998EEB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34D38A5-746E-40BA-90E2-927965C5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1641BCB3-1267-4B9D-9EF0-5F0DF0FDB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Assumptions in Our Analysis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C0BFDD4-480B-4A95-9D63-17776BCB9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Heap Files:</a:t>
            </a:r>
          </a:p>
          <a:p>
            <a:pPr lvl="1" eaLnBrk="1" hangingPunct="1">
              <a:spcAft>
                <a:spcPts val="600"/>
              </a:spcAft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Equality selection on key; exactly one match.</a:t>
            </a:r>
          </a:p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Sorted Files:</a:t>
            </a:r>
          </a:p>
          <a:p>
            <a:pPr lvl="1" eaLnBrk="1" hangingPunct="1">
              <a:spcAft>
                <a:spcPts val="600"/>
              </a:spcAft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Files compacted after deletions.</a:t>
            </a:r>
          </a:p>
          <a:p>
            <a:pPr eaLnBrk="1" hangingPunct="1"/>
            <a:r>
              <a:rPr lang="en-US" altLang="zh-TW" sz="3200" dirty="0">
                <a:solidFill>
                  <a:srgbClr val="0070C0"/>
                </a:solidFill>
                <a:ea typeface="PMingLiU" panose="02020500000000000000" pitchFamily="18" charset="-120"/>
              </a:rPr>
              <a:t>Indexes: </a:t>
            </a:r>
          </a:p>
          <a:p>
            <a:pPr lvl="1" eaLnBrk="1" hangingPunct="1"/>
            <a:r>
              <a:rPr lang="en-US" altLang="zh-TW" sz="2800" dirty="0">
                <a:ea typeface="PMingLiU" panose="02020500000000000000" pitchFamily="18" charset="-120"/>
              </a:rPr>
              <a:t>Alt (2), (3):  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data entry size = 10% size of record </a:t>
            </a:r>
          </a:p>
          <a:p>
            <a:pPr lvl="1" eaLnBrk="1" hangingPunct="1"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Hash:  No overflow buckets.</a:t>
            </a:r>
          </a:p>
          <a:p>
            <a:pPr lvl="2" eaLnBrk="1" hangingPunct="1">
              <a:buSzPct val="75000"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80% page occupancy →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1.25 data size</a:t>
            </a:r>
            <a:r>
              <a:rPr lang="en-US" altLang="zh-TW" sz="2800" b="1" baseline="30000" dirty="0">
                <a:latin typeface="Bradley Hand ITC" panose="03070402050302030203" pitchFamily="66" charset="0"/>
                <a:ea typeface="PMingLiU" panose="02020500000000000000" pitchFamily="18" charset="-120"/>
              </a:rPr>
              <a:t>*</a:t>
            </a:r>
            <a:r>
              <a:rPr lang="en-US" altLang="zh-TW" sz="2800" b="1" dirty="0">
                <a:solidFill>
                  <a:srgbClr val="FF0000"/>
                </a:solidFill>
                <a:ea typeface="PMingLiU" panose="02020500000000000000" pitchFamily="18" charset="-120"/>
              </a:rPr>
              <a:t>  </a:t>
            </a:r>
            <a:r>
              <a:rPr lang="en-US" altLang="zh-TW" sz="2800" dirty="0">
                <a:ea typeface="PMingLiU" panose="02020500000000000000" pitchFamily="18" charset="-120"/>
              </a:rPr>
              <a:t>(next page)</a:t>
            </a:r>
            <a:endParaRPr lang="en-US" altLang="zh-TW" sz="2800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1" eaLnBrk="1" hangingPunct="1">
              <a:buSzPct val="75000"/>
            </a:pPr>
            <a:r>
              <a:rPr lang="en-US" altLang="zh-TW" sz="2800" dirty="0">
                <a:ea typeface="PMingLiU" panose="02020500000000000000" pitchFamily="18" charset="-120"/>
              </a:rPr>
              <a:t>Tree: 67% occupancy (this is typical).</a:t>
            </a:r>
          </a:p>
          <a:p>
            <a:pPr lvl="2" eaLnBrk="1" hangingPunct="1">
              <a:buSzPct val="75000"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Implies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 1.5 data size  </a:t>
            </a:r>
            <a:r>
              <a:rPr lang="en-US" altLang="zh-TW" sz="2800" dirty="0">
                <a:ea typeface="PMingLiU" panose="02020500000000000000" pitchFamily="18" charset="-120"/>
              </a:rPr>
              <a:t>(next page)</a:t>
            </a:r>
          </a:p>
          <a:p>
            <a:pPr eaLnBrk="1" hangingPunct="1">
              <a:buFontTx/>
              <a:buChar char="•"/>
            </a:pPr>
            <a:endParaRPr lang="en-US" altLang="zh-TW" sz="2000" dirty="0">
              <a:ea typeface="PMingLiU" panose="02020500000000000000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2D479-DD50-B497-942C-4B5A01C73C32}"/>
              </a:ext>
            </a:extLst>
          </p:cNvPr>
          <p:cNvSpPr txBox="1"/>
          <p:nvPr/>
        </p:nvSpPr>
        <p:spPr>
          <a:xfrm>
            <a:off x="0" y="6536323"/>
            <a:ext cx="5536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4000" dirty="0"/>
              <a:t>*</a:t>
            </a:r>
            <a:r>
              <a:rPr lang="en-US" sz="1600" dirty="0"/>
              <a:t>Data size is the size of the data set in terms of number of pages.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5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Data on External Storage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6DCC95-678A-4955-A2B4-BE48EB3EEF42}"/>
              </a:ext>
            </a:extLst>
          </p:cNvPr>
          <p:cNvGrpSpPr/>
          <p:nvPr/>
        </p:nvGrpSpPr>
        <p:grpSpPr>
          <a:xfrm>
            <a:off x="3574579" y="2345709"/>
            <a:ext cx="1981200" cy="3714378"/>
            <a:chOff x="3574579" y="2345709"/>
            <a:chExt cx="1981200" cy="3714378"/>
          </a:xfrm>
        </p:grpSpPr>
        <p:sp>
          <p:nvSpPr>
            <p:cNvPr id="50" name="Flowchart: Document 49">
              <a:extLst>
                <a:ext uri="{FF2B5EF4-FFF2-40B4-BE49-F238E27FC236}">
                  <a16:creationId xmlns:a16="http://schemas.microsoft.com/office/drawing/2014/main" id="{846B75CD-884B-4823-A8A4-363DF80B40BD}"/>
                </a:ext>
              </a:extLst>
            </p:cNvPr>
            <p:cNvSpPr/>
            <p:nvPr/>
          </p:nvSpPr>
          <p:spPr>
            <a:xfrm>
              <a:off x="3835211" y="2345709"/>
              <a:ext cx="1473862" cy="974988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search key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E15C55-F23B-473C-BFA8-03E6EFAF0C0D}"/>
                </a:ext>
              </a:extLst>
            </p:cNvPr>
            <p:cNvGrpSpPr/>
            <p:nvPr/>
          </p:nvGrpSpPr>
          <p:grpSpPr>
            <a:xfrm>
              <a:off x="3574579" y="3075587"/>
              <a:ext cx="1981200" cy="2984500"/>
              <a:chOff x="3581400" y="2473113"/>
              <a:chExt cx="1981200" cy="2984500"/>
            </a:xfrm>
          </p:grpSpPr>
          <p:sp>
            <p:nvSpPr>
              <p:cNvPr id="6" name="Can 5"/>
              <p:cNvSpPr>
                <a:spLocks noChangeArrowheads="1"/>
              </p:cNvSpPr>
              <p:nvPr/>
            </p:nvSpPr>
            <p:spPr bwMode="auto">
              <a:xfrm>
                <a:off x="3886200" y="4467013"/>
                <a:ext cx="1371600" cy="990600"/>
              </a:xfrm>
              <a:prstGeom prst="can">
                <a:avLst>
                  <a:gd name="adj" fmla="val 25000"/>
                </a:avLst>
              </a:prstGeom>
              <a:solidFill>
                <a:srgbClr val="FCFBF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Storage Manager</a:t>
                </a:r>
              </a:p>
            </p:txBody>
          </p:sp>
          <p:grpSp>
            <p:nvGrpSpPr>
              <p:cNvPr id="3" name="Group 18"/>
              <p:cNvGrpSpPr>
                <a:grpSpLocks/>
              </p:cNvGrpSpPr>
              <p:nvPr/>
            </p:nvGrpSpPr>
            <p:grpSpPr bwMode="auto">
              <a:xfrm>
                <a:off x="3581400" y="2473113"/>
                <a:ext cx="1981200" cy="2080260"/>
                <a:chOff x="7086600" y="1729740"/>
                <a:chExt cx="1981200" cy="2080260"/>
              </a:xfrm>
            </p:grpSpPr>
            <p:sp>
              <p:nvSpPr>
                <p:cNvPr id="61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448400" y="3331510"/>
                  <a:ext cx="619400" cy="402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Record</a:t>
                  </a:r>
                </a:p>
                <a:p>
                  <a:pPr marL="0" marR="0" lvl="0" indent="0" algn="l" defTabSz="914400" rtl="0" eaLnBrk="0" fontAlgn="auto" latinLnBrk="0" hangingPunct="0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ID</a:t>
                  </a:r>
                </a:p>
              </p:txBody>
            </p:sp>
            <p:grpSp>
              <p:nvGrpSpPr>
                <p:cNvPr id="6152" name="Group 16"/>
                <p:cNvGrpSpPr>
                  <a:grpSpLocks/>
                </p:cNvGrpSpPr>
                <p:nvPr/>
              </p:nvGrpSpPr>
              <p:grpSpPr bwMode="auto">
                <a:xfrm>
                  <a:off x="7086600" y="1729740"/>
                  <a:ext cx="1676400" cy="2080260"/>
                  <a:chOff x="7086600" y="1729740"/>
                  <a:chExt cx="1676400" cy="2080260"/>
                </a:xfrm>
              </p:grpSpPr>
              <p:sp>
                <p:nvSpPr>
                  <p:cNvPr id="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743200"/>
                    <a:ext cx="1371600" cy="609600"/>
                  </a:xfrm>
                  <a:prstGeom prst="rect">
                    <a:avLst/>
                  </a:prstGeom>
                  <a:solidFill>
                    <a:srgbClr val="F2F0F6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>
                    <a:outerShdw blurRad="63500" dist="38100" dir="18900000" algn="b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lIns="45720" rIns="45720" anchor="ctr"/>
                  <a:lstStyle/>
                  <a:p>
                    <a:pPr marL="0" marR="0" lvl="0" indent="0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rPr>
                      <a:t>File/Index</a:t>
                    </a:r>
                  </a:p>
                </p:txBody>
              </p:sp>
              <p:sp>
                <p:nvSpPr>
                  <p:cNvPr id="10" name="Up Arrow 9"/>
                  <p:cNvSpPr/>
                  <p:nvPr/>
                </p:nvSpPr>
                <p:spPr bwMode="auto">
                  <a:xfrm>
                    <a:off x="7620000" y="2451100"/>
                    <a:ext cx="228600" cy="2921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 bwMode="auto">
                  <a:xfrm>
                    <a:off x="8305800" y="3352800"/>
                    <a:ext cx="228600" cy="45720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" name="Up Arrow 12"/>
                  <p:cNvSpPr/>
                  <p:nvPr/>
                </p:nvSpPr>
                <p:spPr bwMode="auto">
                  <a:xfrm>
                    <a:off x="7620000" y="3352800"/>
                    <a:ext cx="228600" cy="457200"/>
                  </a:xfrm>
                  <a:prstGeom prst="up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615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49950" y="2133600"/>
                    <a:ext cx="72725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616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200"/>
                    <a:ext cx="619400" cy="2484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marL="0" marR="0" lvl="0" indent="0" algn="r" defTabSz="914400" rtl="0" eaLnBrk="0" fontAlgn="auto" latinLnBrk="0" hangingPunct="0"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新細明體" pitchFamily="18" charset="-120"/>
                        <a:cs typeface="+mn-cs"/>
                      </a:rPr>
                      <a:t>Record</a:t>
                    </a:r>
                  </a:p>
                </p:txBody>
              </p:sp>
              <p:sp>
                <p:nvSpPr>
                  <p:cNvPr id="9" name="Down Arrow 8"/>
                  <p:cNvSpPr/>
                  <p:nvPr/>
                </p:nvSpPr>
                <p:spPr bwMode="auto">
                  <a:xfrm>
                    <a:off x="8305800" y="1729740"/>
                    <a:ext cx="228600" cy="1000760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zh-TW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92CE9CF-94BB-4185-92D1-D8B9D0E02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79" y="3966608"/>
            <a:ext cx="1876200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49" y="3479447"/>
            <a:ext cx="1438787" cy="27432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482706" y="2819400"/>
            <a:ext cx="1143000" cy="762000"/>
          </a:xfrm>
          <a:prstGeom prst="wedgeRoundRectCallout">
            <a:avLst>
              <a:gd name="adj1" fmla="val 65944"/>
              <a:gd name="adj2" fmla="val 77652"/>
              <a:gd name="adj3" fmla="val 16667"/>
            </a:avLst>
          </a:prstGeom>
          <a:solidFill>
            <a:srgbClr val="FF717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our topic</a:t>
            </a:r>
          </a:p>
        </p:txBody>
      </p:sp>
    </p:spTree>
    <p:extLst>
      <p:ext uri="{BB962C8B-B14F-4D97-AF65-F5344CB8AC3E}">
        <p14:creationId xmlns:p14="http://schemas.microsoft.com/office/powerpoint/2010/main" val="692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Straight Connector 36">
            <a:extLst>
              <a:ext uri="{FF2B5EF4-FFF2-40B4-BE49-F238E27FC236}">
                <a16:creationId xmlns:a16="http://schemas.microsoft.com/office/drawing/2014/main" id="{AEEBB574-BA6A-4830-AA38-C3E34C3D15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Straight Connector 35">
            <a:extLst>
              <a:ext uri="{FF2B5EF4-FFF2-40B4-BE49-F238E27FC236}">
                <a16:creationId xmlns:a16="http://schemas.microsoft.com/office/drawing/2014/main" id="{00B81116-F4CE-40D6-A968-3F1B43A58E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Straight Connector 34">
            <a:extLst>
              <a:ext uri="{FF2B5EF4-FFF2-40B4-BE49-F238E27FC236}">
                <a16:creationId xmlns:a16="http://schemas.microsoft.com/office/drawing/2014/main" id="{9DB30B6D-A8C2-4073-942E-C655297E04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3" name="Straight Connector 33">
            <a:extLst>
              <a:ext uri="{FF2B5EF4-FFF2-40B4-BE49-F238E27FC236}">
                <a16:creationId xmlns:a16="http://schemas.microsoft.com/office/drawing/2014/main" id="{B35C7DD6-705A-40F1-90A8-B7A2D55ED9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Straight Connector 4">
            <a:extLst>
              <a:ext uri="{FF2B5EF4-FFF2-40B4-BE49-F238E27FC236}">
                <a16:creationId xmlns:a16="http://schemas.microsoft.com/office/drawing/2014/main" id="{E0BB10D8-AC57-4CDA-BB60-85B182D915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2547938"/>
            <a:ext cx="0" cy="2362200"/>
          </a:xfrm>
          <a:prstGeom prst="line">
            <a:avLst/>
          </a:prstGeom>
          <a:noFill/>
          <a:ln w="6350">
            <a:solidFill>
              <a:srgbClr val="EBDEF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Rectangle 2">
            <a:extLst>
              <a:ext uri="{FF2B5EF4-FFF2-40B4-BE49-F238E27FC236}">
                <a16:creationId xmlns:a16="http://schemas.microsoft.com/office/drawing/2014/main" id="{4D7D78A2-560A-48E0-8CEC-D81BAF00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3256" name="Rectangle 3">
            <a:extLst>
              <a:ext uri="{FF2B5EF4-FFF2-40B4-BE49-F238E27FC236}">
                <a16:creationId xmlns:a16="http://schemas.microsoft.com/office/drawing/2014/main" id="{D167F9ED-2F46-44D6-B04D-B1635C9A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3257" name="Rectangle 4">
            <a:extLst>
              <a:ext uri="{FF2B5EF4-FFF2-40B4-BE49-F238E27FC236}">
                <a16:creationId xmlns:a16="http://schemas.microsoft.com/office/drawing/2014/main" id="{C1984894-E118-441D-A9D3-DA876B481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Assumptions in Our Analysis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42DB59D-7E15-46F8-89BE-D7062DA8F7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4998" cy="5334000"/>
          </a:xfrm>
        </p:spPr>
        <p:txBody>
          <a:bodyPr/>
          <a:lstStyle/>
          <a:p>
            <a:pPr lvl="1" eaLnBrk="1" hangingPunct="1">
              <a:buSzPct val="75000"/>
              <a:defRPr/>
            </a:pPr>
            <a:r>
              <a:rPr lang="en-US" altLang="zh-TW" sz="2800" b="1" dirty="0">
                <a:solidFill>
                  <a:srgbClr val="31859C"/>
                </a:solidFill>
                <a:ea typeface="PMingLiU" panose="02020500000000000000" pitchFamily="18" charset="-120"/>
              </a:rPr>
              <a:t>Hash</a:t>
            </a:r>
            <a:r>
              <a:rPr lang="en-US" altLang="zh-TW" sz="2800" dirty="0">
                <a:ea typeface="PMingLiU" panose="02020500000000000000" pitchFamily="18" charset="-120"/>
              </a:rPr>
              <a:t>:  No overflow buckets.</a:t>
            </a:r>
          </a:p>
          <a:p>
            <a:pPr lvl="2" eaLnBrk="1" hangingPunct="1">
              <a:buSzPct val="75000"/>
              <a:defRPr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80% page occupancy →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1.25 data size</a:t>
            </a:r>
          </a:p>
          <a:p>
            <a:pPr marL="685800" lvl="2" indent="0" eaLnBrk="1" hangingPunct="1">
              <a:buSzPct val="75000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Bradley Hand ITC" panose="03070402050302030203" pitchFamily="66" charset="0"/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FF0000"/>
              </a:solidFill>
              <a:latin typeface="Bradley Hand ITC" panose="03070402050302030203" pitchFamily="66" charset="0"/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8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2" eaLnBrk="1" hangingPunct="1">
              <a:buSzPct val="75000"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marL="914400" lvl="2" indent="0" eaLnBrk="1" hangingPunct="1">
              <a:buSzPct val="75000"/>
              <a:buFontTx/>
              <a:buNone/>
              <a:defRPr/>
            </a:pPr>
            <a:endParaRPr lang="en-US" altLang="zh-TW" sz="2200" b="1" dirty="0">
              <a:solidFill>
                <a:srgbClr val="7030A0"/>
              </a:solidFill>
              <a:ea typeface="PMingLiU" panose="02020500000000000000" pitchFamily="18" charset="-120"/>
            </a:endParaRPr>
          </a:p>
          <a:p>
            <a:pPr lvl="1" eaLnBrk="1" hangingPunct="1">
              <a:spcBef>
                <a:spcPts val="3000"/>
              </a:spcBef>
              <a:buSzPct val="75000"/>
              <a:defRPr/>
            </a:pPr>
            <a:r>
              <a:rPr lang="en-US" altLang="zh-TW" sz="2800" b="1" dirty="0">
                <a:solidFill>
                  <a:srgbClr val="31859C"/>
                </a:solidFill>
                <a:ea typeface="PMingLiU" panose="02020500000000000000" pitchFamily="18" charset="-120"/>
              </a:rPr>
              <a:t>Tree</a:t>
            </a:r>
            <a:r>
              <a:rPr lang="en-US" altLang="zh-TW" sz="2800" dirty="0">
                <a:ea typeface="PMingLiU" panose="02020500000000000000" pitchFamily="18" charset="-120"/>
              </a:rPr>
              <a:t>: 67% occupancy (this is typical).</a:t>
            </a:r>
          </a:p>
          <a:p>
            <a:pPr lvl="2" eaLnBrk="1" hangingPunct="1">
              <a:buSzPct val="75000"/>
              <a:defRPr/>
            </a:pPr>
            <a:r>
              <a:rPr lang="en-US" altLang="zh-TW" sz="2800" b="1" dirty="0">
                <a:solidFill>
                  <a:srgbClr val="7030A0"/>
                </a:solidFill>
                <a:ea typeface="PMingLiU" panose="02020500000000000000" pitchFamily="18" charset="-120"/>
              </a:rPr>
              <a:t>Implies </a:t>
            </a:r>
            <a:r>
              <a:rPr lang="en-US" altLang="zh-TW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PMingLiU" panose="02020500000000000000" pitchFamily="18" charset="-120"/>
              </a:rPr>
              <a:t>file size =  1.5 data size</a:t>
            </a:r>
          </a:p>
          <a:p>
            <a:pPr eaLnBrk="1" hangingPunct="1">
              <a:buFontTx/>
              <a:buChar char="•"/>
              <a:defRPr/>
            </a:pPr>
            <a:endParaRPr lang="en-US" altLang="zh-TW" sz="2000" dirty="0">
              <a:ea typeface="PMingLiU" panose="02020500000000000000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35671-B611-44F9-B005-149FB1BC3BCA}"/>
              </a:ext>
            </a:extLst>
          </p:cNvPr>
          <p:cNvSpPr/>
          <p:nvPr/>
        </p:nvSpPr>
        <p:spPr>
          <a:xfrm>
            <a:off x="1524000" y="2624138"/>
            <a:ext cx="27432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>
                <a:latin typeface="Calibri" panose="020F0502020204030204" pitchFamily="34" charset="0"/>
              </a:rPr>
              <a:t>400 records</a:t>
            </a:r>
            <a:endParaRPr lang="zh-TW" altLang="en-US" sz="2000" b="1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DF9013-9F84-4C23-B031-A751620DDDF5}"/>
              </a:ext>
            </a:extLst>
          </p:cNvPr>
          <p:cNvSpPr/>
          <p:nvPr/>
        </p:nvSpPr>
        <p:spPr>
          <a:xfrm>
            <a:off x="15240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E8B793-4523-4B53-A77A-F52B4C48BD93}"/>
              </a:ext>
            </a:extLst>
          </p:cNvPr>
          <p:cNvSpPr/>
          <p:nvPr/>
        </p:nvSpPr>
        <p:spPr>
          <a:xfrm>
            <a:off x="28956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EB3CF-B230-448B-BAE4-810D57B57464}"/>
              </a:ext>
            </a:extLst>
          </p:cNvPr>
          <p:cNvSpPr/>
          <p:nvPr/>
        </p:nvSpPr>
        <p:spPr>
          <a:xfrm>
            <a:off x="35814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C4CD4-FEDA-418B-9D27-9DAB861E617A}"/>
              </a:ext>
            </a:extLst>
          </p:cNvPr>
          <p:cNvSpPr/>
          <p:nvPr/>
        </p:nvSpPr>
        <p:spPr>
          <a:xfrm>
            <a:off x="2209800" y="3462338"/>
            <a:ext cx="685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200" b="1">
                <a:latin typeface="Calibri" panose="020F0502020204030204" pitchFamily="34" charset="0"/>
              </a:rPr>
              <a:t>100 records</a:t>
            </a:r>
            <a:endParaRPr lang="zh-TW" altLang="en-US" sz="1200" b="1">
              <a:latin typeface="Calibri" panose="020F0502020204030204" pitchFamily="34" charset="0"/>
            </a:endParaRP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312A9C89-55FD-43B8-8F31-4DCB4EA21E48}"/>
              </a:ext>
            </a:extLst>
          </p:cNvPr>
          <p:cNvSpPr/>
          <p:nvPr/>
        </p:nvSpPr>
        <p:spPr>
          <a:xfrm>
            <a:off x="4572000" y="2471738"/>
            <a:ext cx="914400" cy="612648"/>
          </a:xfrm>
          <a:prstGeom prst="wedgeEllipseCallout">
            <a:avLst>
              <a:gd name="adj1" fmla="val -77795"/>
              <a:gd name="adj2" fmla="val 96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>
                <a:solidFill>
                  <a:srgbClr val="FFFFFF"/>
                </a:solidFill>
                <a:latin typeface="Calibri" panose="020F0502020204030204" pitchFamily="34" charset="0"/>
              </a:rPr>
              <a:t>Data size</a:t>
            </a:r>
            <a:endParaRPr lang="zh-TW" altLang="en-US" sz="1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67" name="TextBox 32">
            <a:extLst>
              <a:ext uri="{FF2B5EF4-FFF2-40B4-BE49-F238E27FC236}">
                <a16:creationId xmlns:a16="http://schemas.microsoft.com/office/drawing/2014/main" id="{F56D29EE-E375-4F8B-AFA4-048EA312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3386138"/>
            <a:ext cx="421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Segoe Print" panose="02000600000000000000" pitchFamily="2" charset="0"/>
                <a:ea typeface="PMingLiU" panose="02020500000000000000" pitchFamily="18" charset="-120"/>
              </a:rPr>
              <a:t>100% occupancy → use four pages</a:t>
            </a:r>
            <a:endParaRPr kumimoji="1" lang="zh-TW" altLang="en-US" sz="1800">
              <a:latin typeface="Segoe Print" panose="02000600000000000000" pitchFamily="2" charset="0"/>
              <a:ea typeface="PMingLiU" panose="02020500000000000000" pitchFamily="18" charset="-12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D0B60B0-4833-4890-B933-6293E33FD9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360863"/>
            <a:ext cx="7235791" cy="923330"/>
            <a:chOff x="1371600" y="4212364"/>
            <a:chExt cx="7236574" cy="9233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F70C0A-EC2F-4F8A-9163-7ED24B52CF96}"/>
                </a:ext>
              </a:extLst>
            </p:cNvPr>
            <p:cNvSpPr/>
            <p:nvPr/>
          </p:nvSpPr>
          <p:spPr>
            <a:xfrm>
              <a:off x="1371600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7012E3-7505-43B8-BCFD-8B9F6052B3B8}"/>
                </a:ext>
              </a:extLst>
            </p:cNvPr>
            <p:cNvSpPr/>
            <p:nvPr/>
          </p:nvSpPr>
          <p:spPr>
            <a:xfrm>
              <a:off x="1371600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DEE53C-84F4-4EAB-ADFC-9B583B0EB580}"/>
                </a:ext>
              </a:extLst>
            </p:cNvPr>
            <p:cNvSpPr/>
            <p:nvPr/>
          </p:nvSpPr>
          <p:spPr>
            <a:xfrm>
              <a:off x="2743348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C8BD18-ED61-49EF-91DC-D5DC08CA7343}"/>
                </a:ext>
              </a:extLst>
            </p:cNvPr>
            <p:cNvSpPr/>
            <p:nvPr/>
          </p:nvSpPr>
          <p:spPr>
            <a:xfrm>
              <a:off x="3429223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B78676-548A-43AC-B85B-975630CA9B70}"/>
                </a:ext>
              </a:extLst>
            </p:cNvPr>
            <p:cNvSpPr/>
            <p:nvPr/>
          </p:nvSpPr>
          <p:spPr>
            <a:xfrm>
              <a:off x="2057474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CF44FD-9589-4E1C-8253-0E093C9C17E4}"/>
                </a:ext>
              </a:extLst>
            </p:cNvPr>
            <p:cNvSpPr/>
            <p:nvPr/>
          </p:nvSpPr>
          <p:spPr>
            <a:xfrm>
              <a:off x="4115097" y="4267927"/>
              <a:ext cx="685874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4C96BF-6D35-4F93-A58C-46F29CD8AEF5}"/>
                </a:ext>
              </a:extLst>
            </p:cNvPr>
            <p:cNvSpPr/>
            <p:nvPr/>
          </p:nvSpPr>
          <p:spPr>
            <a:xfrm>
              <a:off x="2057474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610C07-F2C5-47D5-9016-DD13AF7FBED2}"/>
                </a:ext>
              </a:extLst>
            </p:cNvPr>
            <p:cNvSpPr/>
            <p:nvPr/>
          </p:nvSpPr>
          <p:spPr>
            <a:xfrm>
              <a:off x="2743348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84E41A-932B-47DA-81A8-5659CFEE3C53}"/>
                </a:ext>
              </a:extLst>
            </p:cNvPr>
            <p:cNvSpPr/>
            <p:nvPr/>
          </p:nvSpPr>
          <p:spPr>
            <a:xfrm>
              <a:off x="3429223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A9BB1D-229D-4C5E-B613-F3EBCDD872D7}"/>
                </a:ext>
              </a:extLst>
            </p:cNvPr>
            <p:cNvSpPr/>
            <p:nvPr/>
          </p:nvSpPr>
          <p:spPr>
            <a:xfrm>
              <a:off x="4115097" y="4267927"/>
              <a:ext cx="609666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200" b="1">
                  <a:latin typeface="Calibri" panose="020F0502020204030204" pitchFamily="34" charset="0"/>
                </a:rPr>
                <a:t>80 records</a:t>
              </a:r>
              <a:endParaRPr lang="zh-TW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53291" name="TextBox 33">
              <a:extLst>
                <a:ext uri="{FF2B5EF4-FFF2-40B4-BE49-F238E27FC236}">
                  <a16:creationId xmlns:a16="http://schemas.microsoft.com/office/drawing/2014/main" id="{7CBD2AF4-3E7D-4BCA-864A-CE8760307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449" y="4212364"/>
              <a:ext cx="35877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dirty="0">
                  <a:latin typeface="Segoe Print" panose="02000600000000000000" pitchFamily="2" charset="0"/>
                  <a:ea typeface="PMingLiU" panose="02020500000000000000" pitchFamily="18" charset="-120"/>
                </a:rPr>
                <a:t>80% occupancy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 dirty="0">
                  <a:latin typeface="Segoe Print" panose="02000600000000000000" pitchFamily="2" charset="0"/>
                  <a:ea typeface="PMingLiU" panose="02020500000000000000" pitchFamily="18" charset="-120"/>
                </a:rPr>
                <a:t>  → use 25% more pages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kumimoji="1" lang="en-US" altLang="zh-TW" sz="1800" dirty="0">
                  <a:solidFill>
                    <a:prstClr val="black"/>
                  </a:solidFill>
                  <a:latin typeface="Segoe Print" panose="02000600000000000000" pitchFamily="2" charset="0"/>
                  <a:ea typeface="PMingLiU" panose="02020500000000000000" pitchFamily="18" charset="-120"/>
                </a:rPr>
                <a:t>  → File size = 1.25 data size</a:t>
              </a:r>
              <a:endParaRPr kumimoji="1" lang="zh-TW" altLang="en-US" sz="1800" dirty="0">
                <a:latin typeface="Segoe Print" panose="02000600000000000000" pitchFamily="2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4852298B-AFDF-4E4A-96C2-3D2C22D6CC4A}"/>
              </a:ext>
            </a:extLst>
          </p:cNvPr>
          <p:cNvSpPr/>
          <p:nvPr/>
        </p:nvSpPr>
        <p:spPr>
          <a:xfrm>
            <a:off x="4152900" y="3825078"/>
            <a:ext cx="914399" cy="536448"/>
          </a:xfrm>
          <a:prstGeom prst="wedgeEllipseCallout">
            <a:avLst>
              <a:gd name="adj1" fmla="val -39076"/>
              <a:gd name="adj2" fmla="val 831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en-US" altLang="zh-TW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Free space</a:t>
            </a:r>
            <a:endParaRPr lang="zh-TW" altLang="en-US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024EFCE2-4699-4A7D-AFCC-CA790959B648}"/>
              </a:ext>
            </a:extLst>
          </p:cNvPr>
          <p:cNvSpPr/>
          <p:nvPr/>
        </p:nvSpPr>
        <p:spPr>
          <a:xfrm>
            <a:off x="457200" y="3233738"/>
            <a:ext cx="914400" cy="612648"/>
          </a:xfrm>
          <a:prstGeom prst="wedgeEllipseCallout">
            <a:avLst>
              <a:gd name="adj1" fmla="val 65110"/>
              <a:gd name="adj2" fmla="val 1757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File size</a:t>
            </a:r>
            <a:endParaRPr lang="zh-TW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84646-495A-4489-8B97-FC667B783B2D}"/>
              </a:ext>
            </a:extLst>
          </p:cNvPr>
          <p:cNvGrpSpPr>
            <a:grpSpLocks/>
          </p:cNvGrpSpPr>
          <p:nvPr/>
        </p:nvGrpSpPr>
        <p:grpSpPr bwMode="auto">
          <a:xfrm>
            <a:off x="3362325" y="4948238"/>
            <a:ext cx="1123950" cy="371475"/>
            <a:chOff x="3209149" y="4798304"/>
            <a:chExt cx="1125501" cy="371456"/>
          </a:xfrm>
        </p:grpSpPr>
        <p:sp>
          <p:nvSpPr>
            <p:cNvPr id="53279" name="Right Brace 2">
              <a:extLst>
                <a:ext uri="{FF2B5EF4-FFF2-40B4-BE49-F238E27FC236}">
                  <a16:creationId xmlns:a16="http://schemas.microsoft.com/office/drawing/2014/main" id="{89116682-F718-44AD-ACA0-5B440195A9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33282" y="4494652"/>
              <a:ext cx="78495" cy="685800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3280" name="TextBox 3">
              <a:extLst>
                <a:ext uri="{FF2B5EF4-FFF2-40B4-BE49-F238E27FC236}">
                  <a16:creationId xmlns:a16="http://schemas.microsoft.com/office/drawing/2014/main" id="{6959ADA7-E747-4186-AA7C-AAFED2B1A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149" y="4831206"/>
              <a:ext cx="11255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  <a:latin typeface="Calibri" panose="020F0502020204030204" pitchFamily="34" charset="0"/>
                </a:rPr>
                <a:t>A disk page</a:t>
              </a:r>
            </a:p>
          </p:txBody>
        </p:sp>
      </p:grp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CEC771C6-7EC7-4171-B2C8-1BF2FA15FC22}"/>
              </a:ext>
            </a:extLst>
          </p:cNvPr>
          <p:cNvSpPr/>
          <p:nvPr/>
        </p:nvSpPr>
        <p:spPr>
          <a:xfrm>
            <a:off x="304800" y="4148138"/>
            <a:ext cx="1114045" cy="878600"/>
          </a:xfrm>
          <a:prstGeom prst="wedgeEllipseCallout">
            <a:avLst>
              <a:gd name="adj1" fmla="val 70187"/>
              <a:gd name="adj2" fmla="val 255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lnSpc>
                <a:spcPts val="1800"/>
              </a:lnSpc>
              <a:defRPr/>
            </a:pPr>
            <a:r>
              <a:rPr lang="en-US" altLang="zh-TW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Larger File size</a:t>
            </a:r>
            <a:endParaRPr lang="zh-TW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379978A-2F00-46D1-B95B-CC7DECBC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9B101E-D17A-46C0-A387-16852F41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590227D3-B099-4805-86D1-092B9F3D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7" y="296998"/>
            <a:ext cx="8229600" cy="8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Computing </a:t>
            </a:r>
            <a:r>
              <a:rPr kumimoji="0" lang="el-GR" altLang="zh-TW" sz="4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β</a:t>
            </a:r>
            <a:endParaRPr kumimoji="0" lang="en-US" altLang="zh-TW" sz="4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PMingLiU" panose="02020500000000000000" pitchFamily="18" charset="-120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6F7D6-9E48-DCE2-A08C-F50FFD708A35}"/>
                  </a:ext>
                </a:extLst>
              </p:cNvPr>
              <p:cNvSpPr txBox="1"/>
              <p:nvPr/>
            </p:nvSpPr>
            <p:spPr>
              <a:xfrm>
                <a:off x="2297373" y="2230476"/>
                <a:ext cx="3916329" cy="13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𝑂𝑐𝑐𝑢𝑝𝑎𝑛𝑐𝑦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6F7D6-9E48-DCE2-A08C-F50FFD708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73" y="2230476"/>
                <a:ext cx="3916329" cy="1354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4465365-8959-3502-AEA5-947CD7C411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2021" y="4740295"/>
                <a:ext cx="4076179" cy="150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1800" dirty="0">
                    <a:latin typeface="Segoe Print" panose="02000600000000000000" pitchFamily="2" charset="0"/>
                    <a:ea typeface="PMingLiU" panose="02020500000000000000" pitchFamily="18" charset="-120"/>
                  </a:rPr>
                  <a:t>80% occupancy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1800" dirty="0">
                    <a:latin typeface="Segoe Print" panose="02000600000000000000" pitchFamily="2" charset="0"/>
                    <a:ea typeface="PMingLiU" panose="02020500000000000000" pitchFamily="18" charset="-120"/>
                  </a:rPr>
                  <a:t>  → use 25% more pages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 → </a:t>
                </a:r>
                <a14:m>
                  <m:oMath xmlns:m="http://schemas.openxmlformats.org/officeDocument/2006/math">
                    <m:r>
                      <a:rPr kumimoji="1" lang="zh-TW" alt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𝛽</m:t>
                    </m:r>
                  </m:oMath>
                </a14:m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= 1/80% = 1.25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1" lang="en-US" altLang="zh-TW" sz="18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     </a:t>
                </a:r>
                <a:r>
                  <a:rPr kumimoji="1" lang="en-US" altLang="zh-TW" sz="2000" dirty="0">
                    <a:solidFill>
                      <a:prstClr val="black"/>
                    </a:solidFill>
                    <a:latin typeface="Segoe Print" panose="02000600000000000000" pitchFamily="2" charset="0"/>
                    <a:ea typeface="PMingLiU" panose="02020500000000000000" pitchFamily="18" charset="-120"/>
                  </a:rPr>
                  <a:t>File size = 1.25 x data size</a:t>
                </a:r>
                <a:endParaRPr kumimoji="1" lang="zh-TW" altLang="en-US" sz="1800" dirty="0">
                  <a:latin typeface="Segoe Print" panose="02000600000000000000" pitchFamily="2" charset="0"/>
                  <a:ea typeface="PMingLiU" panose="02020500000000000000" pitchFamily="18" charset="-120"/>
                </a:endParaRPr>
              </a:p>
            </p:txBody>
          </p:sp>
        </mc:Choice>
        <mc:Fallback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4465365-8959-3502-AEA5-947CD7C41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2021" y="4740295"/>
                <a:ext cx="4076179" cy="1508105"/>
              </a:xfrm>
              <a:prstGeom prst="rect">
                <a:avLst/>
              </a:prstGeom>
              <a:blipFill>
                <a:blip r:embed="rId4"/>
                <a:stretch>
                  <a:fillRect l="-1345" t="-2429" r="-1196" b="-64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01199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C7EE-139F-9E6E-AD56-0DCB7F5E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9E98C9-831B-7431-485C-B4451DF22BEB}"/>
              </a:ext>
            </a:extLst>
          </p:cNvPr>
          <p:cNvSpPr/>
          <p:nvPr/>
        </p:nvSpPr>
        <p:spPr>
          <a:xfrm>
            <a:off x="1659343" y="6059256"/>
            <a:ext cx="7089640" cy="3621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data (record) pages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747F318-610D-D2FE-5758-1FB22C830C15}"/>
              </a:ext>
            </a:extLst>
          </p:cNvPr>
          <p:cNvSpPr/>
          <p:nvPr/>
        </p:nvSpPr>
        <p:spPr>
          <a:xfrm>
            <a:off x="3309486" y="1961788"/>
            <a:ext cx="1730829" cy="1905000"/>
          </a:xfrm>
          <a:custGeom>
            <a:avLst/>
            <a:gdLst>
              <a:gd name="connsiteX0" fmla="*/ 1730829 w 1730829"/>
              <a:gd name="connsiteY0" fmla="*/ 0 h 1905000"/>
              <a:gd name="connsiteX1" fmla="*/ 1611086 w 1730829"/>
              <a:gd name="connsiteY1" fmla="*/ 32657 h 1905000"/>
              <a:gd name="connsiteX2" fmla="*/ 1513114 w 1730829"/>
              <a:gd name="connsiteY2" fmla="*/ 65314 h 1905000"/>
              <a:gd name="connsiteX3" fmla="*/ 1491343 w 1730829"/>
              <a:gd name="connsiteY3" fmla="*/ 87086 h 1905000"/>
              <a:gd name="connsiteX4" fmla="*/ 1426029 w 1730829"/>
              <a:gd name="connsiteY4" fmla="*/ 108857 h 1905000"/>
              <a:gd name="connsiteX5" fmla="*/ 1393372 w 1730829"/>
              <a:gd name="connsiteY5" fmla="*/ 119743 h 1905000"/>
              <a:gd name="connsiteX6" fmla="*/ 1317172 w 1730829"/>
              <a:gd name="connsiteY6" fmla="*/ 152400 h 1905000"/>
              <a:gd name="connsiteX7" fmla="*/ 1295400 w 1730829"/>
              <a:gd name="connsiteY7" fmla="*/ 174171 h 1905000"/>
              <a:gd name="connsiteX8" fmla="*/ 1230086 w 1730829"/>
              <a:gd name="connsiteY8" fmla="*/ 195943 h 1905000"/>
              <a:gd name="connsiteX9" fmla="*/ 1208314 w 1730829"/>
              <a:gd name="connsiteY9" fmla="*/ 217714 h 1905000"/>
              <a:gd name="connsiteX10" fmla="*/ 1110343 w 1730829"/>
              <a:gd name="connsiteY10" fmla="*/ 250371 h 1905000"/>
              <a:gd name="connsiteX11" fmla="*/ 1077686 w 1730829"/>
              <a:gd name="connsiteY11" fmla="*/ 261257 h 1905000"/>
              <a:gd name="connsiteX12" fmla="*/ 936172 w 1730829"/>
              <a:gd name="connsiteY12" fmla="*/ 337457 h 1905000"/>
              <a:gd name="connsiteX13" fmla="*/ 827314 w 1730829"/>
              <a:gd name="connsiteY13" fmla="*/ 402771 h 1905000"/>
              <a:gd name="connsiteX14" fmla="*/ 751114 w 1730829"/>
              <a:gd name="connsiteY14" fmla="*/ 435429 h 1905000"/>
              <a:gd name="connsiteX15" fmla="*/ 685800 w 1730829"/>
              <a:gd name="connsiteY15" fmla="*/ 457200 h 1905000"/>
              <a:gd name="connsiteX16" fmla="*/ 653143 w 1730829"/>
              <a:gd name="connsiteY16" fmla="*/ 468086 h 1905000"/>
              <a:gd name="connsiteX17" fmla="*/ 555172 w 1730829"/>
              <a:gd name="connsiteY17" fmla="*/ 511629 h 1905000"/>
              <a:gd name="connsiteX18" fmla="*/ 522514 w 1730829"/>
              <a:gd name="connsiteY18" fmla="*/ 522514 h 1905000"/>
              <a:gd name="connsiteX19" fmla="*/ 489857 w 1730829"/>
              <a:gd name="connsiteY19" fmla="*/ 533400 h 1905000"/>
              <a:gd name="connsiteX20" fmla="*/ 413657 w 1730829"/>
              <a:gd name="connsiteY20" fmla="*/ 544286 h 1905000"/>
              <a:gd name="connsiteX21" fmla="*/ 272143 w 1730829"/>
              <a:gd name="connsiteY21" fmla="*/ 566057 h 1905000"/>
              <a:gd name="connsiteX22" fmla="*/ 206829 w 1730829"/>
              <a:gd name="connsiteY22" fmla="*/ 587829 h 1905000"/>
              <a:gd name="connsiteX23" fmla="*/ 174172 w 1730829"/>
              <a:gd name="connsiteY23" fmla="*/ 598714 h 1905000"/>
              <a:gd name="connsiteX24" fmla="*/ 141514 w 1730829"/>
              <a:gd name="connsiteY24" fmla="*/ 609600 h 1905000"/>
              <a:gd name="connsiteX25" fmla="*/ 76200 w 1730829"/>
              <a:gd name="connsiteY25" fmla="*/ 642257 h 1905000"/>
              <a:gd name="connsiteX26" fmla="*/ 54429 w 1730829"/>
              <a:gd name="connsiteY26" fmla="*/ 664029 h 1905000"/>
              <a:gd name="connsiteX27" fmla="*/ 21772 w 1730829"/>
              <a:gd name="connsiteY27" fmla="*/ 674914 h 1905000"/>
              <a:gd name="connsiteX28" fmla="*/ 0 w 1730829"/>
              <a:gd name="connsiteY28" fmla="*/ 740229 h 1905000"/>
              <a:gd name="connsiteX29" fmla="*/ 21772 w 1730829"/>
              <a:gd name="connsiteY29" fmla="*/ 816429 h 1905000"/>
              <a:gd name="connsiteX30" fmla="*/ 54429 w 1730829"/>
              <a:gd name="connsiteY30" fmla="*/ 827314 h 1905000"/>
              <a:gd name="connsiteX31" fmla="*/ 87086 w 1730829"/>
              <a:gd name="connsiteY31" fmla="*/ 849086 h 1905000"/>
              <a:gd name="connsiteX32" fmla="*/ 130629 w 1730829"/>
              <a:gd name="connsiteY32" fmla="*/ 870857 h 1905000"/>
              <a:gd name="connsiteX33" fmla="*/ 185057 w 1730829"/>
              <a:gd name="connsiteY33" fmla="*/ 914400 h 1905000"/>
              <a:gd name="connsiteX34" fmla="*/ 261257 w 1730829"/>
              <a:gd name="connsiteY34" fmla="*/ 968829 h 1905000"/>
              <a:gd name="connsiteX35" fmla="*/ 315686 w 1730829"/>
              <a:gd name="connsiteY35" fmla="*/ 1012371 h 1905000"/>
              <a:gd name="connsiteX36" fmla="*/ 359229 w 1730829"/>
              <a:gd name="connsiteY36" fmla="*/ 1055914 h 1905000"/>
              <a:gd name="connsiteX37" fmla="*/ 381000 w 1730829"/>
              <a:gd name="connsiteY37" fmla="*/ 1077686 h 1905000"/>
              <a:gd name="connsiteX38" fmla="*/ 413657 w 1730829"/>
              <a:gd name="connsiteY38" fmla="*/ 1088571 h 1905000"/>
              <a:gd name="connsiteX39" fmla="*/ 489857 w 1730829"/>
              <a:gd name="connsiteY39" fmla="*/ 1132114 h 1905000"/>
              <a:gd name="connsiteX40" fmla="*/ 555172 w 1730829"/>
              <a:gd name="connsiteY40" fmla="*/ 1153886 h 1905000"/>
              <a:gd name="connsiteX41" fmla="*/ 587829 w 1730829"/>
              <a:gd name="connsiteY41" fmla="*/ 1164771 h 1905000"/>
              <a:gd name="connsiteX42" fmla="*/ 674914 w 1730829"/>
              <a:gd name="connsiteY42" fmla="*/ 1197429 h 1905000"/>
              <a:gd name="connsiteX43" fmla="*/ 696686 w 1730829"/>
              <a:gd name="connsiteY43" fmla="*/ 1219200 h 1905000"/>
              <a:gd name="connsiteX44" fmla="*/ 772886 w 1730829"/>
              <a:gd name="connsiteY44" fmla="*/ 1251857 h 1905000"/>
              <a:gd name="connsiteX45" fmla="*/ 816429 w 1730829"/>
              <a:gd name="connsiteY45" fmla="*/ 1295400 h 1905000"/>
              <a:gd name="connsiteX46" fmla="*/ 859972 w 1730829"/>
              <a:gd name="connsiteY46" fmla="*/ 1349829 h 1905000"/>
              <a:gd name="connsiteX47" fmla="*/ 881743 w 1730829"/>
              <a:gd name="connsiteY47" fmla="*/ 1415143 h 1905000"/>
              <a:gd name="connsiteX48" fmla="*/ 892629 w 1730829"/>
              <a:gd name="connsiteY48" fmla="*/ 1447800 h 1905000"/>
              <a:gd name="connsiteX49" fmla="*/ 870857 w 1730829"/>
              <a:gd name="connsiteY49" fmla="*/ 1524000 h 1905000"/>
              <a:gd name="connsiteX50" fmla="*/ 827314 w 1730829"/>
              <a:gd name="connsiteY50" fmla="*/ 1578429 h 1905000"/>
              <a:gd name="connsiteX51" fmla="*/ 783772 w 1730829"/>
              <a:gd name="connsiteY51" fmla="*/ 1676400 h 1905000"/>
              <a:gd name="connsiteX52" fmla="*/ 762000 w 1730829"/>
              <a:gd name="connsiteY52" fmla="*/ 1698171 h 1905000"/>
              <a:gd name="connsiteX53" fmla="*/ 740229 w 1730829"/>
              <a:gd name="connsiteY53" fmla="*/ 1763486 h 1905000"/>
              <a:gd name="connsiteX54" fmla="*/ 674914 w 1730829"/>
              <a:gd name="connsiteY54" fmla="*/ 1850571 h 1905000"/>
              <a:gd name="connsiteX55" fmla="*/ 664029 w 1730829"/>
              <a:gd name="connsiteY55" fmla="*/ 1883229 h 1905000"/>
              <a:gd name="connsiteX56" fmla="*/ 642257 w 1730829"/>
              <a:gd name="connsiteY5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0829" h="1905000">
                <a:moveTo>
                  <a:pt x="1730829" y="0"/>
                </a:moveTo>
                <a:cubicBezTo>
                  <a:pt x="1653897" y="15387"/>
                  <a:pt x="1693952" y="5035"/>
                  <a:pt x="1611086" y="32657"/>
                </a:cubicBezTo>
                <a:lnTo>
                  <a:pt x="1513114" y="65314"/>
                </a:lnTo>
                <a:cubicBezTo>
                  <a:pt x="1505857" y="72571"/>
                  <a:pt x="1500523" y="82496"/>
                  <a:pt x="1491343" y="87086"/>
                </a:cubicBezTo>
                <a:cubicBezTo>
                  <a:pt x="1470817" y="97349"/>
                  <a:pt x="1447800" y="101600"/>
                  <a:pt x="1426029" y="108857"/>
                </a:cubicBezTo>
                <a:cubicBezTo>
                  <a:pt x="1415143" y="112486"/>
                  <a:pt x="1402920" y="113378"/>
                  <a:pt x="1393372" y="119743"/>
                </a:cubicBezTo>
                <a:cubicBezTo>
                  <a:pt x="1348266" y="149812"/>
                  <a:pt x="1373406" y="138341"/>
                  <a:pt x="1317172" y="152400"/>
                </a:cubicBezTo>
                <a:cubicBezTo>
                  <a:pt x="1309915" y="159657"/>
                  <a:pt x="1304580" y="169581"/>
                  <a:pt x="1295400" y="174171"/>
                </a:cubicBezTo>
                <a:cubicBezTo>
                  <a:pt x="1274874" y="184434"/>
                  <a:pt x="1230086" y="195943"/>
                  <a:pt x="1230086" y="195943"/>
                </a:cubicBezTo>
                <a:cubicBezTo>
                  <a:pt x="1222829" y="203200"/>
                  <a:pt x="1217494" y="213124"/>
                  <a:pt x="1208314" y="217714"/>
                </a:cubicBezTo>
                <a:cubicBezTo>
                  <a:pt x="1208297" y="217722"/>
                  <a:pt x="1126681" y="244925"/>
                  <a:pt x="1110343" y="250371"/>
                </a:cubicBezTo>
                <a:cubicBezTo>
                  <a:pt x="1099457" y="254000"/>
                  <a:pt x="1087233" y="254892"/>
                  <a:pt x="1077686" y="261257"/>
                </a:cubicBezTo>
                <a:cubicBezTo>
                  <a:pt x="919646" y="366618"/>
                  <a:pt x="1110068" y="245395"/>
                  <a:pt x="936172" y="337457"/>
                </a:cubicBezTo>
                <a:cubicBezTo>
                  <a:pt x="898773" y="357256"/>
                  <a:pt x="867459" y="389389"/>
                  <a:pt x="827314" y="402771"/>
                </a:cubicBezTo>
                <a:cubicBezTo>
                  <a:pt x="722180" y="437817"/>
                  <a:pt x="885647" y="381615"/>
                  <a:pt x="751114" y="435429"/>
                </a:cubicBezTo>
                <a:cubicBezTo>
                  <a:pt x="729806" y="443952"/>
                  <a:pt x="707571" y="449943"/>
                  <a:pt x="685800" y="457200"/>
                </a:cubicBezTo>
                <a:cubicBezTo>
                  <a:pt x="674914" y="460829"/>
                  <a:pt x="662690" y="461721"/>
                  <a:pt x="653143" y="468086"/>
                </a:cubicBezTo>
                <a:cubicBezTo>
                  <a:pt x="601393" y="502586"/>
                  <a:pt x="632894" y="485722"/>
                  <a:pt x="555172" y="511629"/>
                </a:cubicBezTo>
                <a:lnTo>
                  <a:pt x="522514" y="522514"/>
                </a:lnTo>
                <a:cubicBezTo>
                  <a:pt x="511628" y="526142"/>
                  <a:pt x="501216" y="531777"/>
                  <a:pt x="489857" y="533400"/>
                </a:cubicBezTo>
                <a:lnTo>
                  <a:pt x="413657" y="544286"/>
                </a:lnTo>
                <a:cubicBezTo>
                  <a:pt x="370468" y="550044"/>
                  <a:pt x="315884" y="554127"/>
                  <a:pt x="272143" y="566057"/>
                </a:cubicBezTo>
                <a:cubicBezTo>
                  <a:pt x="250003" y="572095"/>
                  <a:pt x="228600" y="580572"/>
                  <a:pt x="206829" y="587829"/>
                </a:cubicBezTo>
                <a:lnTo>
                  <a:pt x="174172" y="598714"/>
                </a:lnTo>
                <a:cubicBezTo>
                  <a:pt x="163286" y="602343"/>
                  <a:pt x="151062" y="603235"/>
                  <a:pt x="141514" y="609600"/>
                </a:cubicBezTo>
                <a:cubicBezTo>
                  <a:pt x="99310" y="637736"/>
                  <a:pt x="121268" y="627234"/>
                  <a:pt x="76200" y="642257"/>
                </a:cubicBezTo>
                <a:cubicBezTo>
                  <a:pt x="68943" y="649514"/>
                  <a:pt x="63230" y="658749"/>
                  <a:pt x="54429" y="664029"/>
                </a:cubicBezTo>
                <a:cubicBezTo>
                  <a:pt x="44590" y="669933"/>
                  <a:pt x="28441" y="665577"/>
                  <a:pt x="21772" y="674914"/>
                </a:cubicBezTo>
                <a:cubicBezTo>
                  <a:pt x="8433" y="693589"/>
                  <a:pt x="0" y="740229"/>
                  <a:pt x="0" y="740229"/>
                </a:cubicBezTo>
                <a:cubicBezTo>
                  <a:pt x="94" y="740606"/>
                  <a:pt x="16567" y="811224"/>
                  <a:pt x="21772" y="816429"/>
                </a:cubicBezTo>
                <a:cubicBezTo>
                  <a:pt x="29886" y="824543"/>
                  <a:pt x="43543" y="823686"/>
                  <a:pt x="54429" y="827314"/>
                </a:cubicBezTo>
                <a:cubicBezTo>
                  <a:pt x="65315" y="834571"/>
                  <a:pt x="75727" y="842595"/>
                  <a:pt x="87086" y="849086"/>
                </a:cubicBezTo>
                <a:cubicBezTo>
                  <a:pt x="101175" y="857137"/>
                  <a:pt x="118163" y="860468"/>
                  <a:pt x="130629" y="870857"/>
                </a:cubicBezTo>
                <a:cubicBezTo>
                  <a:pt x="196282" y="925568"/>
                  <a:pt x="107084" y="888408"/>
                  <a:pt x="185057" y="914400"/>
                </a:cubicBezTo>
                <a:cubicBezTo>
                  <a:pt x="236714" y="966057"/>
                  <a:pt x="209127" y="951452"/>
                  <a:pt x="261257" y="968829"/>
                </a:cubicBezTo>
                <a:cubicBezTo>
                  <a:pt x="335385" y="1042953"/>
                  <a:pt x="219543" y="929963"/>
                  <a:pt x="315686" y="1012371"/>
                </a:cubicBezTo>
                <a:cubicBezTo>
                  <a:pt x="331271" y="1025729"/>
                  <a:pt x="344715" y="1041400"/>
                  <a:pt x="359229" y="1055914"/>
                </a:cubicBezTo>
                <a:cubicBezTo>
                  <a:pt x="366486" y="1063171"/>
                  <a:pt x="371263" y="1074441"/>
                  <a:pt x="381000" y="1077686"/>
                </a:cubicBezTo>
                <a:lnTo>
                  <a:pt x="413657" y="1088571"/>
                </a:lnTo>
                <a:cubicBezTo>
                  <a:pt x="443116" y="1108211"/>
                  <a:pt x="455325" y="1118301"/>
                  <a:pt x="489857" y="1132114"/>
                </a:cubicBezTo>
                <a:cubicBezTo>
                  <a:pt x="511165" y="1140637"/>
                  <a:pt x="533400" y="1146629"/>
                  <a:pt x="555172" y="1153886"/>
                </a:cubicBezTo>
                <a:cubicBezTo>
                  <a:pt x="566058" y="1157515"/>
                  <a:pt x="577566" y="1159639"/>
                  <a:pt x="587829" y="1164771"/>
                </a:cubicBezTo>
                <a:cubicBezTo>
                  <a:pt x="644753" y="1193234"/>
                  <a:pt x="615629" y="1182607"/>
                  <a:pt x="674914" y="1197429"/>
                </a:cubicBezTo>
                <a:cubicBezTo>
                  <a:pt x="682171" y="1204686"/>
                  <a:pt x="687506" y="1214610"/>
                  <a:pt x="696686" y="1219200"/>
                </a:cubicBezTo>
                <a:cubicBezTo>
                  <a:pt x="764773" y="1253243"/>
                  <a:pt x="717417" y="1204312"/>
                  <a:pt x="772886" y="1251857"/>
                </a:cubicBezTo>
                <a:cubicBezTo>
                  <a:pt x="788471" y="1265215"/>
                  <a:pt x="805043" y="1278321"/>
                  <a:pt x="816429" y="1295400"/>
                </a:cubicBezTo>
                <a:cubicBezTo>
                  <a:pt x="843893" y="1336597"/>
                  <a:pt x="828949" y="1318806"/>
                  <a:pt x="859972" y="1349829"/>
                </a:cubicBezTo>
                <a:lnTo>
                  <a:pt x="881743" y="1415143"/>
                </a:lnTo>
                <a:lnTo>
                  <a:pt x="892629" y="1447800"/>
                </a:lnTo>
                <a:cubicBezTo>
                  <a:pt x="889141" y="1461753"/>
                  <a:pt x="878666" y="1508382"/>
                  <a:pt x="870857" y="1524000"/>
                </a:cubicBezTo>
                <a:cubicBezTo>
                  <a:pt x="857124" y="1551465"/>
                  <a:pt x="847565" y="1558178"/>
                  <a:pt x="827314" y="1578429"/>
                </a:cubicBezTo>
                <a:cubicBezTo>
                  <a:pt x="810052" y="1630214"/>
                  <a:pt x="813343" y="1639436"/>
                  <a:pt x="783772" y="1676400"/>
                </a:cubicBezTo>
                <a:cubicBezTo>
                  <a:pt x="777361" y="1684414"/>
                  <a:pt x="769257" y="1690914"/>
                  <a:pt x="762000" y="1698171"/>
                </a:cubicBezTo>
                <a:cubicBezTo>
                  <a:pt x="754743" y="1719943"/>
                  <a:pt x="752959" y="1744391"/>
                  <a:pt x="740229" y="1763486"/>
                </a:cubicBezTo>
                <a:cubicBezTo>
                  <a:pt x="690993" y="1837339"/>
                  <a:pt x="715189" y="1810298"/>
                  <a:pt x="674914" y="1850571"/>
                </a:cubicBezTo>
                <a:cubicBezTo>
                  <a:pt x="671286" y="1861457"/>
                  <a:pt x="669933" y="1873389"/>
                  <a:pt x="664029" y="1883229"/>
                </a:cubicBezTo>
                <a:cubicBezTo>
                  <a:pt x="658749" y="1892030"/>
                  <a:pt x="642257" y="1905000"/>
                  <a:pt x="642257" y="19050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F523B44-865E-7A70-FD22-90EFB02B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7EF950E-9528-CA8E-1C44-4D4A5AB1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3013" name="Group 136">
            <a:extLst>
              <a:ext uri="{FF2B5EF4-FFF2-40B4-BE49-F238E27FC236}">
                <a16:creationId xmlns:a16="http://schemas.microsoft.com/office/drawing/2014/main" id="{A6D37C2D-A97B-CE7A-3B33-C6047EF950C4}"/>
              </a:ext>
            </a:extLst>
          </p:cNvPr>
          <p:cNvGrpSpPr>
            <a:grpSpLocks/>
          </p:cNvGrpSpPr>
          <p:nvPr/>
        </p:nvGrpSpPr>
        <p:grpSpPr bwMode="auto">
          <a:xfrm>
            <a:off x="366251" y="1275988"/>
            <a:ext cx="8338044" cy="2974975"/>
            <a:chOff x="229054" y="988340"/>
            <a:chExt cx="8338684" cy="2974060"/>
          </a:xfrm>
        </p:grpSpPr>
        <p:sp>
          <p:nvSpPr>
            <p:cNvPr id="43019" name="Freeform 40">
              <a:extLst>
                <a:ext uri="{FF2B5EF4-FFF2-40B4-BE49-F238E27FC236}">
                  <a16:creationId xmlns:a16="http://schemas.microsoft.com/office/drawing/2014/main" id="{CC557749-7342-EDDE-E047-E4F38F79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020" name="Freeform 41">
              <a:extLst>
                <a:ext uri="{FF2B5EF4-FFF2-40B4-BE49-F238E27FC236}">
                  <a16:creationId xmlns:a16="http://schemas.microsoft.com/office/drawing/2014/main" id="{1CE2A793-7383-1730-3A2E-6AF367BA6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3021" name="Freeform 42">
              <a:extLst>
                <a:ext uri="{FF2B5EF4-FFF2-40B4-BE49-F238E27FC236}">
                  <a16:creationId xmlns:a16="http://schemas.microsoft.com/office/drawing/2014/main" id="{126C149B-590E-0EDF-54D5-8BEA50F1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3568700"/>
              <a:ext cx="452437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2" name="Freeform 43">
              <a:extLst>
                <a:ext uri="{FF2B5EF4-FFF2-40B4-BE49-F238E27FC236}">
                  <a16:creationId xmlns:a16="http://schemas.microsoft.com/office/drawing/2014/main" id="{0A60FA57-2BA6-4D8C-8E67-105D32E0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3568700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3" name="Freeform 44">
              <a:extLst>
                <a:ext uri="{FF2B5EF4-FFF2-40B4-BE49-F238E27FC236}">
                  <a16:creationId xmlns:a16="http://schemas.microsoft.com/office/drawing/2014/main" id="{AC2965BE-1275-1E6D-A5EF-29C60F7A1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4" name="Freeform 45">
              <a:extLst>
                <a:ext uri="{FF2B5EF4-FFF2-40B4-BE49-F238E27FC236}">
                  <a16:creationId xmlns:a16="http://schemas.microsoft.com/office/drawing/2014/main" id="{9CD7381B-32D5-E93E-E23D-2E687B820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5" name="Freeform 46">
              <a:extLst>
                <a:ext uri="{FF2B5EF4-FFF2-40B4-BE49-F238E27FC236}">
                  <a16:creationId xmlns:a16="http://schemas.microsoft.com/office/drawing/2014/main" id="{4C35DAAF-8AED-19AE-490D-A44C3E3C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188" y="3568700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6" name="Freeform 47">
              <a:extLst>
                <a:ext uri="{FF2B5EF4-FFF2-40B4-BE49-F238E27FC236}">
                  <a16:creationId xmlns:a16="http://schemas.microsoft.com/office/drawing/2014/main" id="{13335F69-3E14-300B-0A35-A0EBEAA99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568700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α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</a:t>
              </a:r>
            </a:p>
          </p:txBody>
        </p:sp>
        <p:sp>
          <p:nvSpPr>
            <p:cNvPr id="43027" name="Freeform 48">
              <a:extLst>
                <a:ext uri="{FF2B5EF4-FFF2-40B4-BE49-F238E27FC236}">
                  <a16:creationId xmlns:a16="http://schemas.microsoft.com/office/drawing/2014/main" id="{559A50FE-B813-B42B-771C-C085DA40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006725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8" name="Freeform 49">
              <a:extLst>
                <a:ext uri="{FF2B5EF4-FFF2-40B4-BE49-F238E27FC236}">
                  <a16:creationId xmlns:a16="http://schemas.microsoft.com/office/drawing/2014/main" id="{1421CE3E-6A22-FCC3-746C-2C90F45A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29" name="Freeform 50">
              <a:extLst>
                <a:ext uri="{FF2B5EF4-FFF2-40B4-BE49-F238E27FC236}">
                  <a16:creationId xmlns:a16="http://schemas.microsoft.com/office/drawing/2014/main" id="{92A1D828-5BA0-A8C0-E0C2-6C7EC643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006725"/>
              <a:ext cx="452438" cy="225425"/>
            </a:xfrm>
            <a:custGeom>
              <a:avLst/>
              <a:gdLst>
                <a:gd name="T0" fmla="*/ 0 w 285"/>
                <a:gd name="T1" fmla="*/ 2147483646 h 142"/>
                <a:gd name="T2" fmla="*/ 0 w 285"/>
                <a:gd name="T3" fmla="*/ 0 h 142"/>
                <a:gd name="T4" fmla="*/ 2147483646 w 285"/>
                <a:gd name="T5" fmla="*/ 0 h 142"/>
                <a:gd name="T6" fmla="*/ 2147483646 w 285"/>
                <a:gd name="T7" fmla="*/ 2147483646 h 142"/>
                <a:gd name="T8" fmla="*/ 0 w 285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42"/>
                <a:gd name="T17" fmla="*/ 285 w 28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42">
                  <a:moveTo>
                    <a:pt x="0" y="141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0" name="Freeform 51">
              <a:extLst>
                <a:ext uri="{FF2B5EF4-FFF2-40B4-BE49-F238E27FC236}">
                  <a16:creationId xmlns:a16="http://schemas.microsoft.com/office/drawing/2014/main" id="{99D14D0B-4927-F17D-442A-88569B4A0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006725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1" name="Freeform 52">
              <a:extLst>
                <a:ext uri="{FF2B5EF4-FFF2-40B4-BE49-F238E27FC236}">
                  <a16:creationId xmlns:a16="http://schemas.microsoft.com/office/drawing/2014/main" id="{2CFC60B3-A80F-7F16-9502-BD029315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32037"/>
              <a:ext cx="450850" cy="225425"/>
            </a:xfrm>
            <a:custGeom>
              <a:avLst/>
              <a:gdLst>
                <a:gd name="T0" fmla="*/ 0 w 284"/>
                <a:gd name="T1" fmla="*/ 2147483646 h 142"/>
                <a:gd name="T2" fmla="*/ 0 w 284"/>
                <a:gd name="T3" fmla="*/ 0 h 142"/>
                <a:gd name="T4" fmla="*/ 2147483646 w 284"/>
                <a:gd name="T5" fmla="*/ 0 h 142"/>
                <a:gd name="T6" fmla="*/ 2147483646 w 284"/>
                <a:gd name="T7" fmla="*/ 2147483646 h 142"/>
                <a:gd name="T8" fmla="*/ 0 w 284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2"/>
                <a:gd name="T17" fmla="*/ 284 w 2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2">
                  <a:moveTo>
                    <a:pt x="0" y="141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2" name="Freeform 53">
              <a:extLst>
                <a:ext uri="{FF2B5EF4-FFF2-40B4-BE49-F238E27FC236}">
                  <a16:creationId xmlns:a16="http://schemas.microsoft.com/office/drawing/2014/main" id="{9C699A94-ED77-37AF-BED2-9FB1ED2E4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332037"/>
              <a:ext cx="454025" cy="225425"/>
            </a:xfrm>
            <a:custGeom>
              <a:avLst/>
              <a:gdLst>
                <a:gd name="T0" fmla="*/ 0 w 286"/>
                <a:gd name="T1" fmla="*/ 2147483646 h 142"/>
                <a:gd name="T2" fmla="*/ 0 w 286"/>
                <a:gd name="T3" fmla="*/ 0 h 142"/>
                <a:gd name="T4" fmla="*/ 2147483646 w 286"/>
                <a:gd name="T5" fmla="*/ 0 h 142"/>
                <a:gd name="T6" fmla="*/ 2147483646 w 286"/>
                <a:gd name="T7" fmla="*/ 2147483646 h 142"/>
                <a:gd name="T8" fmla="*/ 0 w 286"/>
                <a:gd name="T9" fmla="*/ 214748364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42"/>
                <a:gd name="T17" fmla="*/ 286 w 28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42">
                  <a:moveTo>
                    <a:pt x="0" y="141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141"/>
                  </a:lnTo>
                  <a:lnTo>
                    <a:pt x="0" y="14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3" name="Freeform 54">
              <a:extLst>
                <a:ext uri="{FF2B5EF4-FFF2-40B4-BE49-F238E27FC236}">
                  <a16:creationId xmlns:a16="http://schemas.microsoft.com/office/drawing/2014/main" id="{1188097D-2FA2-78BB-CEF8-12359F3D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1544637"/>
              <a:ext cx="450850" cy="227013"/>
            </a:xfrm>
            <a:custGeom>
              <a:avLst/>
              <a:gdLst>
                <a:gd name="T0" fmla="*/ 0 w 284"/>
                <a:gd name="T1" fmla="*/ 2147483646 h 143"/>
                <a:gd name="T2" fmla="*/ 0 w 284"/>
                <a:gd name="T3" fmla="*/ 0 h 143"/>
                <a:gd name="T4" fmla="*/ 2147483646 w 284"/>
                <a:gd name="T5" fmla="*/ 0 h 143"/>
                <a:gd name="T6" fmla="*/ 2147483646 w 284"/>
                <a:gd name="T7" fmla="*/ 2147483646 h 143"/>
                <a:gd name="T8" fmla="*/ 0 w 284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43"/>
                <a:gd name="T17" fmla="*/ 284 w 28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43">
                  <a:moveTo>
                    <a:pt x="0" y="14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142"/>
                  </a:lnTo>
                  <a:lnTo>
                    <a:pt x="0" y="1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4" name="Freeform 55">
              <a:extLst>
                <a:ext uri="{FF2B5EF4-FFF2-40B4-BE49-F238E27FC236}">
                  <a16:creationId xmlns:a16="http://schemas.microsoft.com/office/drawing/2014/main" id="{1E9BE012-3036-1A11-E90A-F3CBC354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1770062"/>
              <a:ext cx="1465262" cy="563563"/>
            </a:xfrm>
            <a:custGeom>
              <a:avLst/>
              <a:gdLst>
                <a:gd name="T0" fmla="*/ 2147483646 w 923"/>
                <a:gd name="T1" fmla="*/ 0 h 355"/>
                <a:gd name="T2" fmla="*/ 0 w 923"/>
                <a:gd name="T3" fmla="*/ 2147483646 h 355"/>
                <a:gd name="T4" fmla="*/ 2147483646 w 923"/>
                <a:gd name="T5" fmla="*/ 0 h 355"/>
                <a:gd name="T6" fmla="*/ 0 60000 65536"/>
                <a:gd name="T7" fmla="*/ 0 60000 65536"/>
                <a:gd name="T8" fmla="*/ 0 60000 65536"/>
                <a:gd name="T9" fmla="*/ 0 w 923"/>
                <a:gd name="T10" fmla="*/ 0 h 355"/>
                <a:gd name="T11" fmla="*/ 923 w 923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3" h="355">
                  <a:moveTo>
                    <a:pt x="922" y="0"/>
                  </a:moveTo>
                  <a:lnTo>
                    <a:pt x="0" y="354"/>
                  </a:lnTo>
                  <a:lnTo>
                    <a:pt x="9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5" name="Freeform 56">
              <a:extLst>
                <a:ext uri="{FF2B5EF4-FFF2-40B4-BE49-F238E27FC236}">
                  <a16:creationId xmlns:a16="http://schemas.microsoft.com/office/drawing/2014/main" id="{69DEE42E-3E0F-BB86-FD18-DEF542BC0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263775"/>
              <a:ext cx="115887" cy="69850"/>
            </a:xfrm>
            <a:custGeom>
              <a:avLst/>
              <a:gdLst>
                <a:gd name="T0" fmla="*/ 2147483646 w 73"/>
                <a:gd name="T1" fmla="*/ 2147483646 h 44"/>
                <a:gd name="T2" fmla="*/ 0 w 73"/>
                <a:gd name="T3" fmla="*/ 2147483646 h 44"/>
                <a:gd name="T4" fmla="*/ 2147483646 w 73"/>
                <a:gd name="T5" fmla="*/ 0 h 44"/>
                <a:gd name="T6" fmla="*/ 2147483646 w 73"/>
                <a:gd name="T7" fmla="*/ 2147483646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4"/>
                <a:gd name="T14" fmla="*/ 73 w 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4">
                  <a:moveTo>
                    <a:pt x="72" y="34"/>
                  </a:moveTo>
                  <a:lnTo>
                    <a:pt x="0" y="43"/>
                  </a:lnTo>
                  <a:lnTo>
                    <a:pt x="59" y="0"/>
                  </a:lnTo>
                  <a:lnTo>
                    <a:pt x="72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6" name="Freeform 57">
              <a:extLst>
                <a:ext uri="{FF2B5EF4-FFF2-40B4-BE49-F238E27FC236}">
                  <a16:creationId xmlns:a16="http://schemas.microsoft.com/office/drawing/2014/main" id="{F1E94218-454B-5CCD-2B16-19CF9735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1770062"/>
              <a:ext cx="1588" cy="449263"/>
            </a:xfrm>
            <a:custGeom>
              <a:avLst/>
              <a:gdLst>
                <a:gd name="T0" fmla="*/ 0 w 1"/>
                <a:gd name="T1" fmla="*/ 0 h 283"/>
                <a:gd name="T2" fmla="*/ 0 w 1"/>
                <a:gd name="T3" fmla="*/ 2147483646 h 283"/>
                <a:gd name="T4" fmla="*/ 0 w 1"/>
                <a:gd name="T5" fmla="*/ 0 h 283"/>
                <a:gd name="T6" fmla="*/ 0 60000 65536"/>
                <a:gd name="T7" fmla="*/ 0 60000 65536"/>
                <a:gd name="T8" fmla="*/ 0 60000 65536"/>
                <a:gd name="T9" fmla="*/ 0 w 1"/>
                <a:gd name="T10" fmla="*/ 0 h 283"/>
                <a:gd name="T11" fmla="*/ 1 w 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3">
                  <a:moveTo>
                    <a:pt x="0" y="0"/>
                  </a:moveTo>
                  <a:lnTo>
                    <a:pt x="0" y="2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7" name="Freeform 58">
              <a:extLst>
                <a:ext uri="{FF2B5EF4-FFF2-40B4-BE49-F238E27FC236}">
                  <a16:creationId xmlns:a16="http://schemas.microsoft.com/office/drawing/2014/main" id="{C00C52CB-1EC9-625C-3B36-28AE9A77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106612"/>
              <a:ext cx="60325" cy="112713"/>
            </a:xfrm>
            <a:custGeom>
              <a:avLst/>
              <a:gdLst>
                <a:gd name="T0" fmla="*/ 2147483646 w 38"/>
                <a:gd name="T1" fmla="*/ 0 h 71"/>
                <a:gd name="T2" fmla="*/ 2147483646 w 38"/>
                <a:gd name="T3" fmla="*/ 2147483646 h 71"/>
                <a:gd name="T4" fmla="*/ 0 w 38"/>
                <a:gd name="T5" fmla="*/ 0 h 71"/>
                <a:gd name="T6" fmla="*/ 2147483646 w 3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1"/>
                <a:gd name="T14" fmla="*/ 38 w 3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1">
                  <a:moveTo>
                    <a:pt x="37" y="0"/>
                  </a:moveTo>
                  <a:lnTo>
                    <a:pt x="19" y="7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8" name="Freeform 59">
              <a:extLst>
                <a:ext uri="{FF2B5EF4-FFF2-40B4-BE49-F238E27FC236}">
                  <a16:creationId xmlns:a16="http://schemas.microsoft.com/office/drawing/2014/main" id="{706001C6-C942-04C7-41CC-1A489085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770062"/>
              <a:ext cx="1693863" cy="563563"/>
            </a:xfrm>
            <a:custGeom>
              <a:avLst/>
              <a:gdLst>
                <a:gd name="T0" fmla="*/ 0 w 1067"/>
                <a:gd name="T1" fmla="*/ 0 h 355"/>
                <a:gd name="T2" fmla="*/ 2147483646 w 1067"/>
                <a:gd name="T3" fmla="*/ 2147483646 h 355"/>
                <a:gd name="T4" fmla="*/ 0 w 1067"/>
                <a:gd name="T5" fmla="*/ 0 h 355"/>
                <a:gd name="T6" fmla="*/ 0 60000 65536"/>
                <a:gd name="T7" fmla="*/ 0 60000 65536"/>
                <a:gd name="T8" fmla="*/ 0 60000 65536"/>
                <a:gd name="T9" fmla="*/ 0 w 1067"/>
                <a:gd name="T10" fmla="*/ 0 h 355"/>
                <a:gd name="T11" fmla="*/ 1067 w 1067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7" h="355">
                  <a:moveTo>
                    <a:pt x="0" y="0"/>
                  </a:moveTo>
                  <a:lnTo>
                    <a:pt x="1066" y="35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39" name="Freeform 60">
              <a:extLst>
                <a:ext uri="{FF2B5EF4-FFF2-40B4-BE49-F238E27FC236}">
                  <a16:creationId xmlns:a16="http://schemas.microsoft.com/office/drawing/2014/main" id="{9184317E-8A53-7348-465D-F212E032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2266950"/>
              <a:ext cx="120650" cy="66675"/>
            </a:xfrm>
            <a:custGeom>
              <a:avLst/>
              <a:gdLst>
                <a:gd name="T0" fmla="*/ 2147483646 w 76"/>
                <a:gd name="T1" fmla="*/ 0 h 42"/>
                <a:gd name="T2" fmla="*/ 2147483646 w 76"/>
                <a:gd name="T3" fmla="*/ 2147483646 h 42"/>
                <a:gd name="T4" fmla="*/ 0 w 76"/>
                <a:gd name="T5" fmla="*/ 2147483646 h 42"/>
                <a:gd name="T6" fmla="*/ 2147483646 w 7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2"/>
                <a:gd name="T14" fmla="*/ 76 w 7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2">
                  <a:moveTo>
                    <a:pt x="12" y="0"/>
                  </a:moveTo>
                  <a:lnTo>
                    <a:pt x="75" y="41"/>
                  </a:lnTo>
                  <a:lnTo>
                    <a:pt x="0" y="35"/>
                  </a:lnTo>
                  <a:lnTo>
                    <a:pt x="1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0" name="Freeform 61">
              <a:extLst>
                <a:ext uri="{FF2B5EF4-FFF2-40B4-BE49-F238E27FC236}">
                  <a16:creationId xmlns:a16="http://schemas.microsoft.com/office/drawing/2014/main" id="{A70B3379-504A-11E6-0A7D-B51979E2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555875"/>
              <a:ext cx="676275" cy="452437"/>
            </a:xfrm>
            <a:custGeom>
              <a:avLst/>
              <a:gdLst>
                <a:gd name="T0" fmla="*/ 2147483646 w 426"/>
                <a:gd name="T1" fmla="*/ 0 h 285"/>
                <a:gd name="T2" fmla="*/ 0 w 426"/>
                <a:gd name="T3" fmla="*/ 2147483646 h 285"/>
                <a:gd name="T4" fmla="*/ 2147483646 w 426"/>
                <a:gd name="T5" fmla="*/ 0 h 285"/>
                <a:gd name="T6" fmla="*/ 0 60000 65536"/>
                <a:gd name="T7" fmla="*/ 0 60000 65536"/>
                <a:gd name="T8" fmla="*/ 0 60000 65536"/>
                <a:gd name="T9" fmla="*/ 0 w 426"/>
                <a:gd name="T10" fmla="*/ 0 h 285"/>
                <a:gd name="T11" fmla="*/ 426 w 42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285">
                  <a:moveTo>
                    <a:pt x="425" y="0"/>
                  </a:moveTo>
                  <a:lnTo>
                    <a:pt x="0" y="284"/>
                  </a:lnTo>
                  <a:lnTo>
                    <a:pt x="4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1" name="Freeform 62">
              <a:extLst>
                <a:ext uri="{FF2B5EF4-FFF2-40B4-BE49-F238E27FC236}">
                  <a16:creationId xmlns:a16="http://schemas.microsoft.com/office/drawing/2014/main" id="{E44243BD-DFED-7C7B-1308-9E6A4BFB4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921000"/>
              <a:ext cx="109537" cy="87312"/>
            </a:xfrm>
            <a:custGeom>
              <a:avLst/>
              <a:gdLst>
                <a:gd name="T0" fmla="*/ 2147483646 w 69"/>
                <a:gd name="T1" fmla="*/ 2147483646 h 55"/>
                <a:gd name="T2" fmla="*/ 0 w 69"/>
                <a:gd name="T3" fmla="*/ 2147483646 h 55"/>
                <a:gd name="T4" fmla="*/ 2147483646 w 69"/>
                <a:gd name="T5" fmla="*/ 0 h 55"/>
                <a:gd name="T6" fmla="*/ 2147483646 w 69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5"/>
                <a:gd name="T14" fmla="*/ 69 w 69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5">
                  <a:moveTo>
                    <a:pt x="68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8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2" name="Freeform 63">
              <a:extLst>
                <a:ext uri="{FF2B5EF4-FFF2-40B4-BE49-F238E27FC236}">
                  <a16:creationId xmlns:a16="http://schemas.microsoft.com/office/drawing/2014/main" id="{D075A26C-368E-BBD1-BC1C-8700CB93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2555875"/>
              <a:ext cx="565150" cy="452437"/>
            </a:xfrm>
            <a:custGeom>
              <a:avLst/>
              <a:gdLst>
                <a:gd name="T0" fmla="*/ 0 w 356"/>
                <a:gd name="T1" fmla="*/ 0 h 285"/>
                <a:gd name="T2" fmla="*/ 2147483646 w 356"/>
                <a:gd name="T3" fmla="*/ 2147483646 h 285"/>
                <a:gd name="T4" fmla="*/ 0 w 356"/>
                <a:gd name="T5" fmla="*/ 0 h 285"/>
                <a:gd name="T6" fmla="*/ 0 60000 65536"/>
                <a:gd name="T7" fmla="*/ 0 60000 65536"/>
                <a:gd name="T8" fmla="*/ 0 60000 65536"/>
                <a:gd name="T9" fmla="*/ 0 w 356"/>
                <a:gd name="T10" fmla="*/ 0 h 285"/>
                <a:gd name="T11" fmla="*/ 356 w 356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285">
                  <a:moveTo>
                    <a:pt x="0" y="0"/>
                  </a:moveTo>
                  <a:lnTo>
                    <a:pt x="355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3" name="Freeform 64">
              <a:extLst>
                <a:ext uri="{FF2B5EF4-FFF2-40B4-BE49-F238E27FC236}">
                  <a16:creationId xmlns:a16="http://schemas.microsoft.com/office/drawing/2014/main" id="{19D822F3-E161-37E4-11AB-9F174CD0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2914650"/>
              <a:ext cx="107950" cy="93662"/>
            </a:xfrm>
            <a:custGeom>
              <a:avLst/>
              <a:gdLst>
                <a:gd name="T0" fmla="*/ 2147483646 w 68"/>
                <a:gd name="T1" fmla="*/ 0 h 59"/>
                <a:gd name="T2" fmla="*/ 2147483646 w 68"/>
                <a:gd name="T3" fmla="*/ 2147483646 h 59"/>
                <a:gd name="T4" fmla="*/ 0 w 68"/>
                <a:gd name="T5" fmla="*/ 2147483646 h 59"/>
                <a:gd name="T6" fmla="*/ 2147483646 w 68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9"/>
                <a:gd name="T14" fmla="*/ 68 w 6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9">
                  <a:moveTo>
                    <a:pt x="22" y="0"/>
                  </a:moveTo>
                  <a:lnTo>
                    <a:pt x="67" y="58"/>
                  </a:lnTo>
                  <a:lnTo>
                    <a:pt x="0" y="27"/>
                  </a:lnTo>
                  <a:lnTo>
                    <a:pt x="2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4" name="Freeform 65">
              <a:extLst>
                <a:ext uri="{FF2B5EF4-FFF2-40B4-BE49-F238E27FC236}">
                  <a16:creationId xmlns:a16="http://schemas.microsoft.com/office/drawing/2014/main" id="{D058DB5F-1CFE-B2BB-7732-41B21AC6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5" name="Freeform 66">
              <a:extLst>
                <a:ext uri="{FF2B5EF4-FFF2-40B4-BE49-F238E27FC236}">
                  <a16:creationId xmlns:a16="http://schemas.microsoft.com/office/drawing/2014/main" id="{75F87A68-3DDA-2EC5-DB44-55DA20BC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6" name="Freeform 67">
              <a:extLst>
                <a:ext uri="{FF2B5EF4-FFF2-40B4-BE49-F238E27FC236}">
                  <a16:creationId xmlns:a16="http://schemas.microsoft.com/office/drawing/2014/main" id="{CB4A5408-4043-A409-A5B0-E3275A29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555875"/>
              <a:ext cx="677863" cy="452437"/>
            </a:xfrm>
            <a:custGeom>
              <a:avLst/>
              <a:gdLst>
                <a:gd name="T0" fmla="*/ 2147483646 w 427"/>
                <a:gd name="T1" fmla="*/ 0 h 285"/>
                <a:gd name="T2" fmla="*/ 0 w 427"/>
                <a:gd name="T3" fmla="*/ 2147483646 h 285"/>
                <a:gd name="T4" fmla="*/ 2147483646 w 427"/>
                <a:gd name="T5" fmla="*/ 0 h 285"/>
                <a:gd name="T6" fmla="*/ 0 60000 65536"/>
                <a:gd name="T7" fmla="*/ 0 60000 65536"/>
                <a:gd name="T8" fmla="*/ 0 60000 65536"/>
                <a:gd name="T9" fmla="*/ 0 w 427"/>
                <a:gd name="T10" fmla="*/ 0 h 285"/>
                <a:gd name="T11" fmla="*/ 427 w 427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" h="285">
                  <a:moveTo>
                    <a:pt x="426" y="0"/>
                  </a:moveTo>
                  <a:lnTo>
                    <a:pt x="0" y="284"/>
                  </a:lnTo>
                  <a:lnTo>
                    <a:pt x="4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7" name="Freeform 68">
              <a:extLst>
                <a:ext uri="{FF2B5EF4-FFF2-40B4-BE49-F238E27FC236}">
                  <a16:creationId xmlns:a16="http://schemas.microsoft.com/office/drawing/2014/main" id="{312CBF3D-8FDA-ABE1-67A2-818D8B4E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2921000"/>
              <a:ext cx="111125" cy="87312"/>
            </a:xfrm>
            <a:custGeom>
              <a:avLst/>
              <a:gdLst>
                <a:gd name="T0" fmla="*/ 2147483646 w 70"/>
                <a:gd name="T1" fmla="*/ 2147483646 h 55"/>
                <a:gd name="T2" fmla="*/ 0 w 70"/>
                <a:gd name="T3" fmla="*/ 2147483646 h 55"/>
                <a:gd name="T4" fmla="*/ 2147483646 w 70"/>
                <a:gd name="T5" fmla="*/ 0 h 55"/>
                <a:gd name="T6" fmla="*/ 2147483646 w 70"/>
                <a:gd name="T7" fmla="*/ 214748364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55"/>
                <a:gd name="T14" fmla="*/ 70 w 7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55">
                  <a:moveTo>
                    <a:pt x="69" y="29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69" y="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8" name="Freeform 69">
              <a:extLst>
                <a:ext uri="{FF2B5EF4-FFF2-40B4-BE49-F238E27FC236}">
                  <a16:creationId xmlns:a16="http://schemas.microsoft.com/office/drawing/2014/main" id="{D44F13A8-A8E6-886B-1361-93345C7C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2555875"/>
              <a:ext cx="563563" cy="452437"/>
            </a:xfrm>
            <a:custGeom>
              <a:avLst/>
              <a:gdLst>
                <a:gd name="T0" fmla="*/ 0 w 355"/>
                <a:gd name="T1" fmla="*/ 0 h 285"/>
                <a:gd name="T2" fmla="*/ 2147483646 w 355"/>
                <a:gd name="T3" fmla="*/ 2147483646 h 285"/>
                <a:gd name="T4" fmla="*/ 0 w 355"/>
                <a:gd name="T5" fmla="*/ 0 h 285"/>
                <a:gd name="T6" fmla="*/ 0 60000 65536"/>
                <a:gd name="T7" fmla="*/ 0 60000 65536"/>
                <a:gd name="T8" fmla="*/ 0 60000 65536"/>
                <a:gd name="T9" fmla="*/ 0 w 355"/>
                <a:gd name="T10" fmla="*/ 0 h 285"/>
                <a:gd name="T11" fmla="*/ 355 w 355"/>
                <a:gd name="T12" fmla="*/ 285 h 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" h="285">
                  <a:moveTo>
                    <a:pt x="0" y="0"/>
                  </a:moveTo>
                  <a:lnTo>
                    <a:pt x="354" y="28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49" name="Freeform 70">
              <a:extLst>
                <a:ext uri="{FF2B5EF4-FFF2-40B4-BE49-F238E27FC236}">
                  <a16:creationId xmlns:a16="http://schemas.microsoft.com/office/drawing/2014/main" id="{BD93DE38-25C0-C318-5679-FD7BCD18F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914650"/>
              <a:ext cx="104775" cy="93662"/>
            </a:xfrm>
            <a:custGeom>
              <a:avLst/>
              <a:gdLst>
                <a:gd name="T0" fmla="*/ 2147483646 w 66"/>
                <a:gd name="T1" fmla="*/ 0 h 59"/>
                <a:gd name="T2" fmla="*/ 2147483646 w 66"/>
                <a:gd name="T3" fmla="*/ 2147483646 h 59"/>
                <a:gd name="T4" fmla="*/ 0 w 66"/>
                <a:gd name="T5" fmla="*/ 2147483646 h 59"/>
                <a:gd name="T6" fmla="*/ 2147483646 w 66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9"/>
                <a:gd name="T14" fmla="*/ 66 w 6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9">
                  <a:moveTo>
                    <a:pt x="21" y="0"/>
                  </a:moveTo>
                  <a:lnTo>
                    <a:pt x="65" y="58"/>
                  </a:lnTo>
                  <a:lnTo>
                    <a:pt x="0" y="27"/>
                  </a:lnTo>
                  <a:lnTo>
                    <a:pt x="2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0" name="Freeform 71">
              <a:extLst>
                <a:ext uri="{FF2B5EF4-FFF2-40B4-BE49-F238E27FC236}">
                  <a16:creationId xmlns:a16="http://schemas.microsoft.com/office/drawing/2014/main" id="{60067DF2-E53D-A2CD-5BFF-4CC65C99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2555875"/>
              <a:ext cx="1587" cy="338137"/>
            </a:xfrm>
            <a:custGeom>
              <a:avLst/>
              <a:gdLst>
                <a:gd name="T0" fmla="*/ 0 w 1"/>
                <a:gd name="T1" fmla="*/ 0 h 213"/>
                <a:gd name="T2" fmla="*/ 0 w 1"/>
                <a:gd name="T3" fmla="*/ 2147483646 h 213"/>
                <a:gd name="T4" fmla="*/ 0 w 1"/>
                <a:gd name="T5" fmla="*/ 0 h 213"/>
                <a:gd name="T6" fmla="*/ 0 60000 65536"/>
                <a:gd name="T7" fmla="*/ 0 60000 65536"/>
                <a:gd name="T8" fmla="*/ 0 60000 65536"/>
                <a:gd name="T9" fmla="*/ 0 w 1"/>
                <a:gd name="T10" fmla="*/ 0 h 213"/>
                <a:gd name="T11" fmla="*/ 1 w 1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3">
                  <a:moveTo>
                    <a:pt x="0" y="0"/>
                  </a:move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1" name="Freeform 72">
              <a:extLst>
                <a:ext uri="{FF2B5EF4-FFF2-40B4-BE49-F238E27FC236}">
                  <a16:creationId xmlns:a16="http://schemas.microsoft.com/office/drawing/2014/main" id="{3130D82A-6887-5119-9F91-79CA9BDE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2779712"/>
              <a:ext cx="58737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2" name="Freeform 73">
              <a:extLst>
                <a:ext uri="{FF2B5EF4-FFF2-40B4-BE49-F238E27FC236}">
                  <a16:creationId xmlns:a16="http://schemas.microsoft.com/office/drawing/2014/main" id="{ED6D1597-934E-9CB1-7D49-F9A91228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3" name="Freeform 74">
              <a:extLst>
                <a:ext uri="{FF2B5EF4-FFF2-40B4-BE49-F238E27FC236}">
                  <a16:creationId xmlns:a16="http://schemas.microsoft.com/office/drawing/2014/main" id="{7D071FF1-746A-30E2-0EEA-6A0FB4182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3452812"/>
              <a:ext cx="65088" cy="117475"/>
            </a:xfrm>
            <a:custGeom>
              <a:avLst/>
              <a:gdLst>
                <a:gd name="T0" fmla="*/ 2147483646 w 41"/>
                <a:gd name="T1" fmla="*/ 2147483646 h 74"/>
                <a:gd name="T2" fmla="*/ 0 w 41"/>
                <a:gd name="T3" fmla="*/ 2147483646 h 74"/>
                <a:gd name="T4" fmla="*/ 2147483646 w 41"/>
                <a:gd name="T5" fmla="*/ 0 h 74"/>
                <a:gd name="T6" fmla="*/ 2147483646 w 41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40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4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4" name="Freeform 75">
              <a:extLst>
                <a:ext uri="{FF2B5EF4-FFF2-40B4-BE49-F238E27FC236}">
                  <a16:creationId xmlns:a16="http://schemas.microsoft.com/office/drawing/2014/main" id="{3E7DF957-6E88-1803-23A9-4E61128DE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3230562"/>
              <a:ext cx="115887" cy="339725"/>
            </a:xfrm>
            <a:custGeom>
              <a:avLst/>
              <a:gdLst>
                <a:gd name="T0" fmla="*/ 0 w 73"/>
                <a:gd name="T1" fmla="*/ 0 h 214"/>
                <a:gd name="T2" fmla="*/ 2147483646 w 73"/>
                <a:gd name="T3" fmla="*/ 2147483646 h 214"/>
                <a:gd name="T4" fmla="*/ 0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0" y="0"/>
                  </a:moveTo>
                  <a:lnTo>
                    <a:pt x="72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5" name="Freeform 76">
              <a:extLst>
                <a:ext uri="{FF2B5EF4-FFF2-40B4-BE49-F238E27FC236}">
                  <a16:creationId xmlns:a16="http://schemas.microsoft.com/office/drawing/2014/main" id="{586C91EA-75D8-46F3-D4C0-A620FCFA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3452812"/>
              <a:ext cx="65087" cy="117475"/>
            </a:xfrm>
            <a:custGeom>
              <a:avLst/>
              <a:gdLst>
                <a:gd name="T0" fmla="*/ 2147483646 w 41"/>
                <a:gd name="T1" fmla="*/ 0 h 74"/>
                <a:gd name="T2" fmla="*/ 2147483646 w 41"/>
                <a:gd name="T3" fmla="*/ 2147483646 h 74"/>
                <a:gd name="T4" fmla="*/ 0 w 41"/>
                <a:gd name="T5" fmla="*/ 2147483646 h 74"/>
                <a:gd name="T6" fmla="*/ 2147483646 w 4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74"/>
                <a:gd name="T14" fmla="*/ 41 w 4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74">
                  <a:moveTo>
                    <a:pt x="33" y="0"/>
                  </a:moveTo>
                  <a:lnTo>
                    <a:pt x="40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6" name="Freeform 77">
              <a:extLst>
                <a:ext uri="{FF2B5EF4-FFF2-40B4-BE49-F238E27FC236}">
                  <a16:creationId xmlns:a16="http://schemas.microsoft.com/office/drawing/2014/main" id="{F038510F-2D22-A8FA-856F-4F38C2B2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1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7" name="Freeform 78">
              <a:extLst>
                <a:ext uri="{FF2B5EF4-FFF2-40B4-BE49-F238E27FC236}">
                  <a16:creationId xmlns:a16="http://schemas.microsoft.com/office/drawing/2014/main" id="{E9196E76-8B9F-002D-E985-8EB42C6EC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7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8" name="Freeform 79">
              <a:extLst>
                <a:ext uri="{FF2B5EF4-FFF2-40B4-BE49-F238E27FC236}">
                  <a16:creationId xmlns:a16="http://schemas.microsoft.com/office/drawing/2014/main" id="{1725CFFD-8F4A-D711-8F8A-6F1F4FC1E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59" name="Freeform 80">
              <a:extLst>
                <a:ext uri="{FF2B5EF4-FFF2-40B4-BE49-F238E27FC236}">
                  <a16:creationId xmlns:a16="http://schemas.microsoft.com/office/drawing/2014/main" id="{8CBCE809-8760-27A0-3ED6-62309E4A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452812"/>
              <a:ext cx="61912" cy="117475"/>
            </a:xfrm>
            <a:custGeom>
              <a:avLst/>
              <a:gdLst>
                <a:gd name="T0" fmla="*/ 2147483646 w 39"/>
                <a:gd name="T1" fmla="*/ 2147483646 h 74"/>
                <a:gd name="T2" fmla="*/ 0 w 39"/>
                <a:gd name="T3" fmla="*/ 2147483646 h 74"/>
                <a:gd name="T4" fmla="*/ 2147483646 w 39"/>
                <a:gd name="T5" fmla="*/ 0 h 74"/>
                <a:gd name="T6" fmla="*/ 2147483646 w 39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8" y="10"/>
                  </a:moveTo>
                  <a:lnTo>
                    <a:pt x="0" y="73"/>
                  </a:lnTo>
                  <a:lnTo>
                    <a:pt x="5" y="0"/>
                  </a:lnTo>
                  <a:lnTo>
                    <a:pt x="38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0" name="Freeform 81">
              <a:extLst>
                <a:ext uri="{FF2B5EF4-FFF2-40B4-BE49-F238E27FC236}">
                  <a16:creationId xmlns:a16="http://schemas.microsoft.com/office/drawing/2014/main" id="{0EFF190F-16ED-AE44-24F2-678637BE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1" name="Freeform 82">
              <a:extLst>
                <a:ext uri="{FF2B5EF4-FFF2-40B4-BE49-F238E27FC236}">
                  <a16:creationId xmlns:a16="http://schemas.microsoft.com/office/drawing/2014/main" id="{F7F420AD-4FDA-AF0C-61F8-B65DAFC8D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2" name="Freeform 83">
              <a:extLst>
                <a:ext uri="{FF2B5EF4-FFF2-40B4-BE49-F238E27FC236}">
                  <a16:creationId xmlns:a16="http://schemas.microsoft.com/office/drawing/2014/main" id="{C1AEB9C3-C8B3-38F1-EB9E-14693E2AF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3230562"/>
              <a:ext cx="1588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3" name="Freeform 84">
              <a:extLst>
                <a:ext uri="{FF2B5EF4-FFF2-40B4-BE49-F238E27FC236}">
                  <a16:creationId xmlns:a16="http://schemas.microsoft.com/office/drawing/2014/main" id="{130441C7-F695-DD5D-D0EA-26380C04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8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4" name="Freeform 85">
              <a:extLst>
                <a:ext uri="{FF2B5EF4-FFF2-40B4-BE49-F238E27FC236}">
                  <a16:creationId xmlns:a16="http://schemas.microsoft.com/office/drawing/2014/main" id="{B6E941BC-0D05-F2AA-88E2-0B4FAF1AD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230562"/>
              <a:ext cx="114300" cy="339725"/>
            </a:xfrm>
            <a:custGeom>
              <a:avLst/>
              <a:gdLst>
                <a:gd name="T0" fmla="*/ 2147483646 w 72"/>
                <a:gd name="T1" fmla="*/ 0 h 214"/>
                <a:gd name="T2" fmla="*/ 0 w 72"/>
                <a:gd name="T3" fmla="*/ 2147483646 h 214"/>
                <a:gd name="T4" fmla="*/ 2147483646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71" y="0"/>
                  </a:moveTo>
                  <a:lnTo>
                    <a:pt x="0" y="213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5" name="Freeform 86">
              <a:extLst>
                <a:ext uri="{FF2B5EF4-FFF2-40B4-BE49-F238E27FC236}">
                  <a16:creationId xmlns:a16="http://schemas.microsoft.com/office/drawing/2014/main" id="{83CF6257-000A-1368-9095-B31DB1DB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6" name="Freeform 87">
              <a:extLst>
                <a:ext uri="{FF2B5EF4-FFF2-40B4-BE49-F238E27FC236}">
                  <a16:creationId xmlns:a16="http://schemas.microsoft.com/office/drawing/2014/main" id="{D1AF7E82-5804-C787-0AFB-95D20E030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3230562"/>
              <a:ext cx="114300" cy="339725"/>
            </a:xfrm>
            <a:custGeom>
              <a:avLst/>
              <a:gdLst>
                <a:gd name="T0" fmla="*/ 0 w 72"/>
                <a:gd name="T1" fmla="*/ 0 h 214"/>
                <a:gd name="T2" fmla="*/ 2147483646 w 72"/>
                <a:gd name="T3" fmla="*/ 2147483646 h 214"/>
                <a:gd name="T4" fmla="*/ 0 w 72"/>
                <a:gd name="T5" fmla="*/ 0 h 214"/>
                <a:gd name="T6" fmla="*/ 0 60000 65536"/>
                <a:gd name="T7" fmla="*/ 0 60000 65536"/>
                <a:gd name="T8" fmla="*/ 0 60000 65536"/>
                <a:gd name="T9" fmla="*/ 0 w 72"/>
                <a:gd name="T10" fmla="*/ 0 h 214"/>
                <a:gd name="T11" fmla="*/ 72 w 7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4">
                  <a:moveTo>
                    <a:pt x="0" y="0"/>
                  </a:moveTo>
                  <a:lnTo>
                    <a:pt x="71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7" name="Freeform 88">
              <a:extLst>
                <a:ext uri="{FF2B5EF4-FFF2-40B4-BE49-F238E27FC236}">
                  <a16:creationId xmlns:a16="http://schemas.microsoft.com/office/drawing/2014/main" id="{95331A16-982D-3AC2-4E47-63A6DF63A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3452812"/>
              <a:ext cx="63500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0 w 40"/>
                <a:gd name="T5" fmla="*/ 2147483646 h 74"/>
                <a:gd name="T6" fmla="*/ 2147483646 w 4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3" y="0"/>
                  </a:moveTo>
                  <a:lnTo>
                    <a:pt x="39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8" name="Freeform 89">
              <a:extLst>
                <a:ext uri="{FF2B5EF4-FFF2-40B4-BE49-F238E27FC236}">
                  <a16:creationId xmlns:a16="http://schemas.microsoft.com/office/drawing/2014/main" id="{DF4CBB59-8678-600A-A336-6F0E5C17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69" name="Freeform 90">
              <a:extLst>
                <a:ext uri="{FF2B5EF4-FFF2-40B4-BE49-F238E27FC236}">
                  <a16:creationId xmlns:a16="http://schemas.microsoft.com/office/drawing/2014/main" id="{8AE2C602-A2BD-A6FF-AFCB-1264DB63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0" name="Freeform 91">
              <a:extLst>
                <a:ext uri="{FF2B5EF4-FFF2-40B4-BE49-F238E27FC236}">
                  <a16:creationId xmlns:a16="http://schemas.microsoft.com/office/drawing/2014/main" id="{1DA451F2-0984-B2B4-082D-AC74FBED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230562"/>
              <a:ext cx="115888" cy="339725"/>
            </a:xfrm>
            <a:custGeom>
              <a:avLst/>
              <a:gdLst>
                <a:gd name="T0" fmla="*/ 2147483646 w 73"/>
                <a:gd name="T1" fmla="*/ 0 h 214"/>
                <a:gd name="T2" fmla="*/ 0 w 73"/>
                <a:gd name="T3" fmla="*/ 2147483646 h 214"/>
                <a:gd name="T4" fmla="*/ 2147483646 w 73"/>
                <a:gd name="T5" fmla="*/ 0 h 214"/>
                <a:gd name="T6" fmla="*/ 0 60000 65536"/>
                <a:gd name="T7" fmla="*/ 0 60000 65536"/>
                <a:gd name="T8" fmla="*/ 0 60000 65536"/>
                <a:gd name="T9" fmla="*/ 0 w 73"/>
                <a:gd name="T10" fmla="*/ 0 h 214"/>
                <a:gd name="T11" fmla="*/ 73 w 73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4">
                  <a:moveTo>
                    <a:pt x="72" y="0"/>
                  </a:moveTo>
                  <a:lnTo>
                    <a:pt x="0" y="213"/>
                  </a:lnTo>
                  <a:lnTo>
                    <a:pt x="72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1" name="Freeform 92">
              <a:extLst>
                <a:ext uri="{FF2B5EF4-FFF2-40B4-BE49-F238E27FC236}">
                  <a16:creationId xmlns:a16="http://schemas.microsoft.com/office/drawing/2014/main" id="{7F18AFAB-8A0B-1E1B-D11F-EDC632D89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3452812"/>
              <a:ext cx="63500" cy="117475"/>
            </a:xfrm>
            <a:custGeom>
              <a:avLst/>
              <a:gdLst>
                <a:gd name="T0" fmla="*/ 2147483646 w 40"/>
                <a:gd name="T1" fmla="*/ 2147483646 h 74"/>
                <a:gd name="T2" fmla="*/ 0 w 40"/>
                <a:gd name="T3" fmla="*/ 2147483646 h 74"/>
                <a:gd name="T4" fmla="*/ 2147483646 w 40"/>
                <a:gd name="T5" fmla="*/ 0 h 74"/>
                <a:gd name="T6" fmla="*/ 2147483646 w 40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4"/>
                <a:gd name="T14" fmla="*/ 40 w 4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4">
                  <a:moveTo>
                    <a:pt x="39" y="10"/>
                  </a:moveTo>
                  <a:lnTo>
                    <a:pt x="0" y="73"/>
                  </a:lnTo>
                  <a:lnTo>
                    <a:pt x="6" y="0"/>
                  </a:lnTo>
                  <a:lnTo>
                    <a:pt x="39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2" name="Freeform 93">
              <a:extLst>
                <a:ext uri="{FF2B5EF4-FFF2-40B4-BE49-F238E27FC236}">
                  <a16:creationId xmlns:a16="http://schemas.microsoft.com/office/drawing/2014/main" id="{2BE9E03B-3B47-2D31-2F45-46DAA4D8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3230562"/>
              <a:ext cx="112712" cy="339725"/>
            </a:xfrm>
            <a:custGeom>
              <a:avLst/>
              <a:gdLst>
                <a:gd name="T0" fmla="*/ 0 w 71"/>
                <a:gd name="T1" fmla="*/ 0 h 214"/>
                <a:gd name="T2" fmla="*/ 2147483646 w 71"/>
                <a:gd name="T3" fmla="*/ 2147483646 h 214"/>
                <a:gd name="T4" fmla="*/ 0 w 71"/>
                <a:gd name="T5" fmla="*/ 0 h 214"/>
                <a:gd name="T6" fmla="*/ 0 60000 65536"/>
                <a:gd name="T7" fmla="*/ 0 60000 65536"/>
                <a:gd name="T8" fmla="*/ 0 60000 65536"/>
                <a:gd name="T9" fmla="*/ 0 w 71"/>
                <a:gd name="T10" fmla="*/ 0 h 214"/>
                <a:gd name="T11" fmla="*/ 71 w 71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214">
                  <a:moveTo>
                    <a:pt x="0" y="0"/>
                  </a:moveTo>
                  <a:lnTo>
                    <a:pt x="70" y="21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3" name="Freeform 94">
              <a:extLst>
                <a:ext uri="{FF2B5EF4-FFF2-40B4-BE49-F238E27FC236}">
                  <a16:creationId xmlns:a16="http://schemas.microsoft.com/office/drawing/2014/main" id="{ED1681BA-B368-D70C-997E-CA51C409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88" y="3452812"/>
              <a:ext cx="61912" cy="117475"/>
            </a:xfrm>
            <a:custGeom>
              <a:avLst/>
              <a:gdLst>
                <a:gd name="T0" fmla="*/ 2147483646 w 39"/>
                <a:gd name="T1" fmla="*/ 0 h 74"/>
                <a:gd name="T2" fmla="*/ 2147483646 w 39"/>
                <a:gd name="T3" fmla="*/ 2147483646 h 74"/>
                <a:gd name="T4" fmla="*/ 0 w 39"/>
                <a:gd name="T5" fmla="*/ 2147483646 h 74"/>
                <a:gd name="T6" fmla="*/ 2147483646 w 3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74"/>
                <a:gd name="T14" fmla="*/ 39 w 39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74">
                  <a:moveTo>
                    <a:pt x="33" y="0"/>
                  </a:moveTo>
                  <a:lnTo>
                    <a:pt x="38" y="73"/>
                  </a:lnTo>
                  <a:lnTo>
                    <a:pt x="0" y="10"/>
                  </a:lnTo>
                  <a:lnTo>
                    <a:pt x="3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4" name="Freeform 95">
              <a:extLst>
                <a:ext uri="{FF2B5EF4-FFF2-40B4-BE49-F238E27FC236}">
                  <a16:creationId xmlns:a16="http://schemas.microsoft.com/office/drawing/2014/main" id="{4C057554-28BF-EC38-C236-9EDDE8182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230562"/>
              <a:ext cx="1587" cy="22542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2147483646 h 142"/>
                <a:gd name="T4" fmla="*/ 0 w 1"/>
                <a:gd name="T5" fmla="*/ 0 h 142"/>
                <a:gd name="T6" fmla="*/ 0 60000 65536"/>
                <a:gd name="T7" fmla="*/ 0 60000 65536"/>
                <a:gd name="T8" fmla="*/ 0 60000 65536"/>
                <a:gd name="T9" fmla="*/ 0 w 1"/>
                <a:gd name="T10" fmla="*/ 0 h 142"/>
                <a:gd name="T11" fmla="*/ 1 w 1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2">
                  <a:moveTo>
                    <a:pt x="0" y="0"/>
                  </a:move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5" name="Freeform 96">
              <a:extLst>
                <a:ext uri="{FF2B5EF4-FFF2-40B4-BE49-F238E27FC236}">
                  <a16:creationId xmlns:a16="http://schemas.microsoft.com/office/drawing/2014/main" id="{B291D639-74F3-7AA6-FAE6-22988652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341687"/>
              <a:ext cx="58738" cy="114300"/>
            </a:xfrm>
            <a:custGeom>
              <a:avLst/>
              <a:gdLst>
                <a:gd name="T0" fmla="*/ 2147483646 w 37"/>
                <a:gd name="T1" fmla="*/ 0 h 72"/>
                <a:gd name="T2" fmla="*/ 2147483646 w 37"/>
                <a:gd name="T3" fmla="*/ 2147483646 h 72"/>
                <a:gd name="T4" fmla="*/ 0 w 37"/>
                <a:gd name="T5" fmla="*/ 0 h 72"/>
                <a:gd name="T6" fmla="*/ 2147483646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36" y="0"/>
                  </a:moveTo>
                  <a:lnTo>
                    <a:pt x="19" y="71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6" name="Freeform 97">
              <a:extLst>
                <a:ext uri="{FF2B5EF4-FFF2-40B4-BE49-F238E27FC236}">
                  <a16:creationId xmlns:a16="http://schemas.microsoft.com/office/drawing/2014/main" id="{0741DAA0-973E-660F-7069-AE10D402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7" name="Freeform 98">
              <a:extLst>
                <a:ext uri="{FF2B5EF4-FFF2-40B4-BE49-F238E27FC236}">
                  <a16:creationId xmlns:a16="http://schemas.microsoft.com/office/drawing/2014/main" id="{7D863B3D-B456-FD91-7900-CE3F1897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8" name="Freeform 99">
              <a:extLst>
                <a:ext uri="{FF2B5EF4-FFF2-40B4-BE49-F238E27FC236}">
                  <a16:creationId xmlns:a16="http://schemas.microsoft.com/office/drawing/2014/main" id="{E50BC421-19B7-499B-FF98-6E632150F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79" name="Freeform 100">
              <a:extLst>
                <a:ext uri="{FF2B5EF4-FFF2-40B4-BE49-F238E27FC236}">
                  <a16:creationId xmlns:a16="http://schemas.microsoft.com/office/drawing/2014/main" id="{381501CF-4261-1E16-A976-4AEAA47BE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0" name="Freeform 101">
              <a:extLst>
                <a:ext uri="{FF2B5EF4-FFF2-40B4-BE49-F238E27FC236}">
                  <a16:creationId xmlns:a16="http://schemas.microsoft.com/office/drawing/2014/main" id="{AA4D0B16-5B29-FB09-9EEF-6FEC81B9D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3667125"/>
              <a:ext cx="55563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4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1" name="Freeform 102">
              <a:extLst>
                <a:ext uri="{FF2B5EF4-FFF2-40B4-BE49-F238E27FC236}">
                  <a16:creationId xmlns:a16="http://schemas.microsoft.com/office/drawing/2014/main" id="{6D5CA0F0-2758-FC2D-D11F-C805EF4D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3667125"/>
              <a:ext cx="58737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2" name="Freeform 103">
              <a:extLst>
                <a:ext uri="{FF2B5EF4-FFF2-40B4-BE49-F238E27FC236}">
                  <a16:creationId xmlns:a16="http://schemas.microsoft.com/office/drawing/2014/main" id="{861F690B-C40A-2BA8-D943-F463E011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3" name="Freeform 104">
              <a:extLst>
                <a:ext uri="{FF2B5EF4-FFF2-40B4-BE49-F238E27FC236}">
                  <a16:creationId xmlns:a16="http://schemas.microsoft.com/office/drawing/2014/main" id="{F44EC9D8-9968-821B-24E1-FE4ED7EE4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3667125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7"/>
                  </a:lnTo>
                  <a:lnTo>
                    <a:pt x="37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4" name="Freeform 105">
              <a:extLst>
                <a:ext uri="{FF2B5EF4-FFF2-40B4-BE49-F238E27FC236}">
                  <a16:creationId xmlns:a16="http://schemas.microsoft.com/office/drawing/2014/main" id="{E682D832-2A43-558B-5CB7-268A0EA6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5" name="Freeform 106">
              <a:extLst>
                <a:ext uri="{FF2B5EF4-FFF2-40B4-BE49-F238E27FC236}">
                  <a16:creationId xmlns:a16="http://schemas.microsoft.com/office/drawing/2014/main" id="{70116A84-A755-8BD1-B938-DBE6DCB4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6" name="Freeform 107">
              <a:extLst>
                <a:ext uri="{FF2B5EF4-FFF2-40B4-BE49-F238E27FC236}">
                  <a16:creationId xmlns:a16="http://schemas.microsoft.com/office/drawing/2014/main" id="{096EBAA1-4EF2-ED9B-AC12-1472AF4BB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3667125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19" y="17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7" name="Freeform 108">
              <a:extLst>
                <a:ext uri="{FF2B5EF4-FFF2-40B4-BE49-F238E27FC236}">
                  <a16:creationId xmlns:a16="http://schemas.microsoft.com/office/drawing/2014/main" id="{050614BF-990D-EBEA-A521-1B6686FFA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3667125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9"/>
                  </a:moveTo>
                  <a:lnTo>
                    <a:pt x="17" y="0"/>
                  </a:lnTo>
                  <a:lnTo>
                    <a:pt x="0" y="9"/>
                  </a:lnTo>
                  <a:lnTo>
                    <a:pt x="17" y="17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8" name="Freeform 109">
              <a:extLst>
                <a:ext uri="{FF2B5EF4-FFF2-40B4-BE49-F238E27FC236}">
                  <a16:creationId xmlns:a16="http://schemas.microsoft.com/office/drawing/2014/main" id="{7190EFCD-1EA1-BDF8-6A88-50D7040A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89" name="Freeform 110">
              <a:extLst>
                <a:ext uri="{FF2B5EF4-FFF2-40B4-BE49-F238E27FC236}">
                  <a16:creationId xmlns:a16="http://schemas.microsoft.com/office/drawing/2014/main" id="{5849A48C-9BD5-58FF-71D9-C8F95A319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3117850"/>
              <a:ext cx="57150" cy="3016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0 h 19"/>
                <a:gd name="T4" fmla="*/ 0 w 36"/>
                <a:gd name="T5" fmla="*/ 2147483646 h 19"/>
                <a:gd name="T6" fmla="*/ 2147483646 w 36"/>
                <a:gd name="T7" fmla="*/ 2147483646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"/>
                <a:gd name="T17" fmla="*/ 36 w 3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">
                  <a:moveTo>
                    <a:pt x="35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5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0" name="Freeform 111">
              <a:extLst>
                <a:ext uri="{FF2B5EF4-FFF2-40B4-BE49-F238E27FC236}">
                  <a16:creationId xmlns:a16="http://schemas.microsoft.com/office/drawing/2014/main" id="{B9C8AD0B-BE74-8507-591D-6475AE6D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0" y="3117850"/>
              <a:ext cx="58738" cy="30162"/>
            </a:xfrm>
            <a:custGeom>
              <a:avLst/>
              <a:gdLst>
                <a:gd name="T0" fmla="*/ 2147483646 w 37"/>
                <a:gd name="T1" fmla="*/ 2147483646 h 19"/>
                <a:gd name="T2" fmla="*/ 2147483646 w 37"/>
                <a:gd name="T3" fmla="*/ 0 h 19"/>
                <a:gd name="T4" fmla="*/ 0 w 37"/>
                <a:gd name="T5" fmla="*/ 2147483646 h 19"/>
                <a:gd name="T6" fmla="*/ 2147483646 w 37"/>
                <a:gd name="T7" fmla="*/ 2147483646 h 19"/>
                <a:gd name="T8" fmla="*/ 2147483646 w 37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36" y="9"/>
                  </a:moveTo>
                  <a:lnTo>
                    <a:pt x="18" y="0"/>
                  </a:lnTo>
                  <a:lnTo>
                    <a:pt x="0" y="9"/>
                  </a:lnTo>
                  <a:lnTo>
                    <a:pt x="18" y="18"/>
                  </a:lnTo>
                  <a:lnTo>
                    <a:pt x="36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1" name="Freeform 112">
              <a:extLst>
                <a:ext uri="{FF2B5EF4-FFF2-40B4-BE49-F238E27FC236}">
                  <a16:creationId xmlns:a16="http://schemas.microsoft.com/office/drawing/2014/main" id="{1B7CB412-C90A-81AF-49D9-F48F1A3FE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459037"/>
              <a:ext cx="55562" cy="28575"/>
            </a:xfrm>
            <a:custGeom>
              <a:avLst/>
              <a:gdLst>
                <a:gd name="T0" fmla="*/ 2147483646 w 35"/>
                <a:gd name="T1" fmla="*/ 2147483646 h 18"/>
                <a:gd name="T2" fmla="*/ 2147483646 w 35"/>
                <a:gd name="T3" fmla="*/ 0 h 18"/>
                <a:gd name="T4" fmla="*/ 0 w 35"/>
                <a:gd name="T5" fmla="*/ 2147483646 h 18"/>
                <a:gd name="T6" fmla="*/ 2147483646 w 35"/>
                <a:gd name="T7" fmla="*/ 2147483646 h 18"/>
                <a:gd name="T8" fmla="*/ 2147483646 w 35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8"/>
                <a:gd name="T17" fmla="*/ 35 w 3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8">
                  <a:moveTo>
                    <a:pt x="34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2" name="Freeform 113">
              <a:extLst>
                <a:ext uri="{FF2B5EF4-FFF2-40B4-BE49-F238E27FC236}">
                  <a16:creationId xmlns:a16="http://schemas.microsoft.com/office/drawing/2014/main" id="{65EC8445-B3F4-C1A2-FB2B-207611812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459037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0 h 18"/>
                <a:gd name="T4" fmla="*/ 0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7" y="8"/>
                  </a:moveTo>
                  <a:lnTo>
                    <a:pt x="19" y="0"/>
                  </a:lnTo>
                  <a:lnTo>
                    <a:pt x="0" y="8"/>
                  </a:lnTo>
                  <a:lnTo>
                    <a:pt x="19" y="17"/>
                  </a:lnTo>
                  <a:lnTo>
                    <a:pt x="37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3" name="Freeform 114">
              <a:extLst>
                <a:ext uri="{FF2B5EF4-FFF2-40B4-BE49-F238E27FC236}">
                  <a16:creationId xmlns:a16="http://schemas.microsoft.com/office/drawing/2014/main" id="{B53E8F9B-AC28-09DE-46E7-70EBC0C4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459037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4" name="Freeform 115">
              <a:extLst>
                <a:ext uri="{FF2B5EF4-FFF2-40B4-BE49-F238E27FC236}">
                  <a16:creationId xmlns:a16="http://schemas.microsoft.com/office/drawing/2014/main" id="{25CD88C2-9AB5-0513-791A-A6DD655ED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5" name="Freeform 116">
              <a:extLst>
                <a:ext uri="{FF2B5EF4-FFF2-40B4-BE49-F238E27FC236}">
                  <a16:creationId xmlns:a16="http://schemas.microsoft.com/office/drawing/2014/main" id="{38225605-CF0C-8C57-1AB7-9CD6D8086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3105150"/>
              <a:ext cx="57150" cy="28575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0 h 18"/>
                <a:gd name="T4" fmla="*/ 0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35" y="8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6" name="Freeform 117">
              <a:extLst>
                <a:ext uri="{FF2B5EF4-FFF2-40B4-BE49-F238E27FC236}">
                  <a16:creationId xmlns:a16="http://schemas.microsoft.com/office/drawing/2014/main" id="{3F49C4AA-932B-7E8D-EF8C-045A9D8FE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3105150"/>
              <a:ext cx="58738" cy="2857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0 h 18"/>
                <a:gd name="T4" fmla="*/ 0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8"/>
                <a:gd name="T17" fmla="*/ 37 w 3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8">
                  <a:moveTo>
                    <a:pt x="36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36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8" name="Freeform 122">
              <a:extLst>
                <a:ext uri="{FF2B5EF4-FFF2-40B4-BE49-F238E27FC236}">
                  <a16:creationId xmlns:a16="http://schemas.microsoft.com/office/drawing/2014/main" id="{A371E717-21F0-9F6A-57EC-9DA28FF7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775075"/>
              <a:ext cx="69850" cy="187325"/>
            </a:xfrm>
            <a:custGeom>
              <a:avLst/>
              <a:gdLst>
                <a:gd name="T0" fmla="*/ 2147483646 w 44"/>
                <a:gd name="T1" fmla="*/ 0 h 118"/>
                <a:gd name="T2" fmla="*/ 2147483646 w 44"/>
                <a:gd name="T3" fmla="*/ 2147483646 h 118"/>
                <a:gd name="T4" fmla="*/ 2147483646 w 44"/>
                <a:gd name="T5" fmla="*/ 2147483646 h 118"/>
                <a:gd name="T6" fmla="*/ 2147483646 w 44"/>
                <a:gd name="T7" fmla="*/ 2147483646 h 118"/>
                <a:gd name="T8" fmla="*/ 0 w 44"/>
                <a:gd name="T9" fmla="*/ 2147483646 h 118"/>
                <a:gd name="T10" fmla="*/ 2147483646 w 44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18"/>
                <a:gd name="T20" fmla="*/ 44 w 44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18">
                  <a:moveTo>
                    <a:pt x="9" y="0"/>
                  </a:moveTo>
                  <a:lnTo>
                    <a:pt x="19" y="11"/>
                  </a:lnTo>
                  <a:lnTo>
                    <a:pt x="43" y="62"/>
                  </a:lnTo>
                  <a:lnTo>
                    <a:pt x="9" y="108"/>
                  </a:lnTo>
                  <a:lnTo>
                    <a:pt x="0" y="11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99" name="Freeform 123">
              <a:extLst>
                <a:ext uri="{FF2B5EF4-FFF2-40B4-BE49-F238E27FC236}">
                  <a16:creationId xmlns:a16="http://schemas.microsoft.com/office/drawing/2014/main" id="{3E9F99AE-94E7-3E7C-4856-471058749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3867150"/>
              <a:ext cx="104775" cy="95250"/>
            </a:xfrm>
            <a:custGeom>
              <a:avLst/>
              <a:gdLst>
                <a:gd name="T0" fmla="*/ 2147483646 w 66"/>
                <a:gd name="T1" fmla="*/ 2147483646 h 60"/>
                <a:gd name="T2" fmla="*/ 0 w 66"/>
                <a:gd name="T3" fmla="*/ 2147483646 h 60"/>
                <a:gd name="T4" fmla="*/ 2147483646 w 66"/>
                <a:gd name="T5" fmla="*/ 0 h 60"/>
                <a:gd name="T6" fmla="*/ 2147483646 w 66"/>
                <a:gd name="T7" fmla="*/ 2147483646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0"/>
                <a:gd name="T14" fmla="*/ 66 w 6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0">
                  <a:moveTo>
                    <a:pt x="65" y="26"/>
                  </a:moveTo>
                  <a:lnTo>
                    <a:pt x="0" y="59"/>
                  </a:lnTo>
                  <a:lnTo>
                    <a:pt x="42" y="0"/>
                  </a:lnTo>
                  <a:lnTo>
                    <a:pt x="65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0" name="Rectangle 127">
              <a:extLst>
                <a:ext uri="{FF2B5EF4-FFF2-40B4-BE49-F238E27FC236}">
                  <a16:creationId xmlns:a16="http://schemas.microsoft.com/office/drawing/2014/main" id="{77E78223-C472-4014-100B-37340169F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48" y="3487138"/>
              <a:ext cx="788988" cy="39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Data entries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Line 128">
              <a:extLst>
                <a:ext uri="{FF2B5EF4-FFF2-40B4-BE49-F238E27FC236}">
                  <a16:creationId xmlns:a16="http://schemas.microsoft.com/office/drawing/2014/main" id="{4AB2057D-A9AD-67F6-93F7-1B73F7BCE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2" name="Line 129">
              <a:extLst>
                <a:ext uri="{FF2B5EF4-FFF2-40B4-BE49-F238E27FC236}">
                  <a16:creationId xmlns:a16="http://schemas.microsoft.com/office/drawing/2014/main" id="{7B95DAAB-9953-5C0C-79B2-6EDE8EE2D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7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3" name="Line 130">
              <a:extLst>
                <a:ext uri="{FF2B5EF4-FFF2-40B4-BE49-F238E27FC236}">
                  <a16:creationId xmlns:a16="http://schemas.microsoft.com/office/drawing/2014/main" id="{D02F5CC5-051C-E5D6-CCB0-54C87C73A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2263" y="3679825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04" name="Rectangle 133">
              <a:extLst>
                <a:ext uri="{FF2B5EF4-FFF2-40B4-BE49-F238E27FC236}">
                  <a16:creationId xmlns:a16="http://schemas.microsoft.com/office/drawing/2014/main" id="{4E0591A2-300E-9D13-E4BF-53481C15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54" y="2444749"/>
              <a:ext cx="1136092" cy="58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Height is</a:t>
              </a:r>
              <a:endParaRPr kumimoji="0" lang="en-US" altLang="en-US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ts val="1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log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5" name="Flowchart: Terminator 134">
              <a:extLst>
                <a:ext uri="{FF2B5EF4-FFF2-40B4-BE49-F238E27FC236}">
                  <a16:creationId xmlns:a16="http://schemas.microsoft.com/office/drawing/2014/main" id="{BC861841-E578-109F-A263-F9535648D21D}"/>
                </a:ext>
              </a:extLst>
            </p:cNvPr>
            <p:cNvSpPr/>
            <p:nvPr/>
          </p:nvSpPr>
          <p:spPr bwMode="auto">
            <a:xfrm>
              <a:off x="4190663" y="1888176"/>
              <a:ext cx="1600323" cy="76177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ounded Rectangular Callout 135">
              <a:extLst>
                <a:ext uri="{FF2B5EF4-FFF2-40B4-BE49-F238E27FC236}">
                  <a16:creationId xmlns:a16="http://schemas.microsoft.com/office/drawing/2014/main" id="{22BBA5C6-839F-00B3-FCFB-7FC7B9200FDB}"/>
                </a:ext>
              </a:extLst>
            </p:cNvPr>
            <p:cNvSpPr/>
            <p:nvPr/>
          </p:nvSpPr>
          <p:spPr bwMode="auto">
            <a:xfrm>
              <a:off x="6114861" y="988340"/>
              <a:ext cx="1181017" cy="684003"/>
            </a:xfrm>
            <a:prstGeom prst="wedgeRoundRectCallout">
              <a:avLst>
                <a:gd name="adj1" fmla="val -86956"/>
                <a:gd name="adj2" fmla="val 88863"/>
                <a:gd name="adj3" fmla="val 16667"/>
              </a:avLst>
            </a:prstGeom>
            <a:solidFill>
              <a:srgbClr val="9234DB"/>
            </a:solidFill>
            <a:ln>
              <a:noFill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Fanout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is F</a:t>
              </a:r>
            </a:p>
          </p:txBody>
        </p:sp>
      </p:grpSp>
      <p:sp>
        <p:nvSpPr>
          <p:cNvPr id="101" name="Rectangle 4">
            <a:extLst>
              <a:ext uri="{FF2B5EF4-FFF2-40B4-BE49-F238E27FC236}">
                <a16:creationId xmlns:a16="http://schemas.microsoft.com/office/drawing/2014/main" id="{9969E54B-3BE8-C1C7-5003-C75DFB41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7" y="296998"/>
            <a:ext cx="8229600" cy="7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PMingLiU" panose="02020500000000000000" pitchFamily="18" charset="-120"/>
                <a:cs typeface="+mj-cs"/>
              </a:rPr>
              <a:t>Computing Tree Height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5CF06D-30C5-47E4-FFEA-452F6C915A78}"/>
              </a:ext>
            </a:extLst>
          </p:cNvPr>
          <p:cNvCxnSpPr>
            <a:cxnSpLocks/>
          </p:cNvCxnSpPr>
          <p:nvPr/>
        </p:nvCxnSpPr>
        <p:spPr>
          <a:xfrm flipH="1">
            <a:off x="840011" y="3436131"/>
            <a:ext cx="14621" cy="548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87EEE9-1C57-ACB1-0FA2-19D30EF0F2ED}"/>
              </a:ext>
            </a:extLst>
          </p:cNvPr>
          <p:cNvCxnSpPr>
            <a:cxnSpLocks/>
          </p:cNvCxnSpPr>
          <p:nvPr/>
        </p:nvCxnSpPr>
        <p:spPr>
          <a:xfrm flipV="1">
            <a:off x="922249" y="1961024"/>
            <a:ext cx="12004" cy="694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C1D502-8D97-ABDE-1357-3C29CAC99BEC}"/>
              </a:ext>
            </a:extLst>
          </p:cNvPr>
          <p:cNvCxnSpPr>
            <a:cxnSpLocks/>
          </p:cNvCxnSpPr>
          <p:nvPr/>
        </p:nvCxnSpPr>
        <p:spPr>
          <a:xfrm flipH="1">
            <a:off x="3353243" y="3984181"/>
            <a:ext cx="514310" cy="20750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A817CF-CF5D-092E-A0B6-FEDAFB69CD07}"/>
              </a:ext>
            </a:extLst>
          </p:cNvPr>
          <p:cNvSpPr txBox="1"/>
          <p:nvPr/>
        </p:nvSpPr>
        <p:spPr>
          <a:xfrm>
            <a:off x="1346554" y="1732573"/>
            <a:ext cx="3083007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 because data entry size is smaller than data record size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(more on this later)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ounded Rectangular Callout 135">
            <a:extLst>
              <a:ext uri="{FF2B5EF4-FFF2-40B4-BE49-F238E27FC236}">
                <a16:creationId xmlns:a16="http://schemas.microsoft.com/office/drawing/2014/main" id="{A682950D-8BD5-C292-3888-F1E50797481A}"/>
              </a:ext>
            </a:extLst>
          </p:cNvPr>
          <p:cNvSpPr/>
          <p:nvPr/>
        </p:nvSpPr>
        <p:spPr bwMode="auto">
          <a:xfrm>
            <a:off x="7544203" y="1988394"/>
            <a:ext cx="1180926" cy="684213"/>
          </a:xfrm>
          <a:prstGeom prst="wedgeRoundRectCallout">
            <a:avLst>
              <a:gd name="adj1" fmla="val -86294"/>
              <a:gd name="adj2" fmla="val 61449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Index 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1E702-1F0D-1661-F858-140DC819D41A}"/>
              </a:ext>
            </a:extLst>
          </p:cNvPr>
          <p:cNvSpPr/>
          <p:nvPr/>
        </p:nvSpPr>
        <p:spPr>
          <a:xfrm>
            <a:off x="3305657" y="6059254"/>
            <a:ext cx="474613" cy="362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CEA36-F8B7-E857-6985-5EAC0902CF8D}"/>
              </a:ext>
            </a:extLst>
          </p:cNvPr>
          <p:cNvSpPr/>
          <p:nvPr/>
        </p:nvSpPr>
        <p:spPr>
          <a:xfrm>
            <a:off x="3591295" y="6224606"/>
            <a:ext cx="119270" cy="11711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97">
            <a:extLst>
              <a:ext uri="{FF2B5EF4-FFF2-40B4-BE49-F238E27FC236}">
                <a16:creationId xmlns:a16="http://schemas.microsoft.com/office/drawing/2014/main" id="{E221F2C5-C7F7-CD0D-C8C8-FE47EEB23044}"/>
              </a:ext>
            </a:extLst>
          </p:cNvPr>
          <p:cNvSpPr/>
          <p:nvPr/>
        </p:nvSpPr>
        <p:spPr bwMode="auto">
          <a:xfrm>
            <a:off x="5140344" y="4546583"/>
            <a:ext cx="3584785" cy="1238580"/>
          </a:xfrm>
          <a:prstGeom prst="wedgeRoundRectCallout">
            <a:avLst>
              <a:gd name="adj1" fmla="val 38495"/>
              <a:gd name="adj2" fmla="val -87304"/>
              <a:gd name="adj3" fmla="val 16667"/>
            </a:avLst>
          </a:prstGeom>
          <a:solidFill>
            <a:srgbClr val="9234DB"/>
          </a:solidFill>
          <a:ln>
            <a:noFill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0" anchor="ctr" anchorCtr="1"/>
          <a:lstStyle/>
          <a:p>
            <a:pPr marL="228600" marR="0" lvl="0" indent="-22860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α&lt;1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: The data entry is smaller than the data record</a:t>
            </a:r>
          </a:p>
          <a:p>
            <a:pPr marL="228600" marR="0" lvl="0" indent="-22860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anose="020B0604020202020204" pitchFamily="34" charset="0"/>
              </a:rPr>
              <a:t>β&gt;1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Arial" panose="020B0604020202020204" pitchFamily="34" charset="0"/>
              </a:rPr>
              <a:t>: Page occupancy is less than 100%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301059-FE39-3D5C-C970-192148A435EE}"/>
              </a:ext>
            </a:extLst>
          </p:cNvPr>
          <p:cNvSpPr/>
          <p:nvPr/>
        </p:nvSpPr>
        <p:spPr>
          <a:xfrm>
            <a:off x="1459873" y="6119538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1984BB-AEEC-73A2-8372-7D14E140FB31}"/>
              </a:ext>
            </a:extLst>
          </p:cNvPr>
          <p:cNvSpPr/>
          <p:nvPr/>
        </p:nvSpPr>
        <p:spPr>
          <a:xfrm>
            <a:off x="5040315" y="4480634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2BCC2A-1F1C-CAA7-546C-F7EDA5B04DC3}"/>
              </a:ext>
            </a:extLst>
          </p:cNvPr>
          <p:cNvSpPr/>
          <p:nvPr/>
        </p:nvSpPr>
        <p:spPr>
          <a:xfrm>
            <a:off x="8572541" y="3618769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B6234C-8534-D265-35F7-669C3E720161}"/>
              </a:ext>
            </a:extLst>
          </p:cNvPr>
          <p:cNvSpPr/>
          <p:nvPr/>
        </p:nvSpPr>
        <p:spPr>
          <a:xfrm>
            <a:off x="1377018" y="2936830"/>
            <a:ext cx="297683" cy="2937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B292F-43B7-1F4F-D480-27C2E2788489}"/>
              </a:ext>
            </a:extLst>
          </p:cNvPr>
          <p:cNvSpPr txBox="1"/>
          <p:nvPr/>
        </p:nvSpPr>
        <p:spPr>
          <a:xfrm>
            <a:off x="343201" y="4300104"/>
            <a:ext cx="298184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Steps</a:t>
            </a:r>
          </a:p>
          <a:p>
            <a:r>
              <a:rPr lang="en-US" dirty="0"/>
              <a:t>1: Determine table size</a:t>
            </a:r>
          </a:p>
          <a:p>
            <a:r>
              <a:rPr lang="en-US" dirty="0"/>
              <a:t>2. Determine </a:t>
            </a:r>
            <a:r>
              <a:rPr lang="el-GR" dirty="0"/>
              <a:t>α</a:t>
            </a:r>
            <a:r>
              <a:rPr lang="en-US" dirty="0"/>
              <a:t> and </a:t>
            </a:r>
            <a:r>
              <a:rPr lang="en-US" dirty="0">
                <a:cs typeface="Arial" panose="020B0604020202020204" pitchFamily="34" charset="0"/>
              </a:rPr>
              <a:t>β</a:t>
            </a:r>
          </a:p>
          <a:p>
            <a:r>
              <a:rPr lang="en-US" sz="1600" dirty="0">
                <a:cs typeface="Arial" panose="020B0604020202020204" pitchFamily="34" charset="0"/>
              </a:rPr>
              <a:t>3. Determine total data-entry size</a:t>
            </a:r>
          </a:p>
          <a:p>
            <a:r>
              <a:rPr lang="en-US" sz="1600" dirty="0">
                <a:cs typeface="Arial" panose="020B0604020202020204" pitchFamily="34" charset="0"/>
              </a:rPr>
              <a:t>4. Compute tree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057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517833-AA73-48E8-89F8-AFDB1C4BEAAE}"/>
              </a:ext>
            </a:extLst>
          </p:cNvPr>
          <p:cNvSpPr/>
          <p:nvPr/>
        </p:nvSpPr>
        <p:spPr>
          <a:xfrm>
            <a:off x="2936438" y="1709737"/>
            <a:ext cx="2406761" cy="2685001"/>
          </a:xfrm>
          <a:prstGeom prst="roundRect">
            <a:avLst>
              <a:gd name="adj" fmla="val 8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1E3E-5C16-427D-8505-9DA2D4AD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0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Insert a Tuple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A6D27AD-F823-4BCA-AE58-879ED27D080E}"/>
              </a:ext>
            </a:extLst>
          </p:cNvPr>
          <p:cNvSpPr/>
          <p:nvPr/>
        </p:nvSpPr>
        <p:spPr bwMode="auto">
          <a:xfrm>
            <a:off x="3133400" y="4691062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335B6D02-5097-4F74-8AEB-180854DF9141}"/>
              </a:ext>
            </a:extLst>
          </p:cNvPr>
          <p:cNvSpPr/>
          <p:nvPr/>
        </p:nvSpPr>
        <p:spPr>
          <a:xfrm>
            <a:off x="3626449" y="4917261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6400433A-F053-412C-BEDF-49C791FF6239}"/>
              </a:ext>
            </a:extLst>
          </p:cNvPr>
          <p:cNvSpPr/>
          <p:nvPr/>
        </p:nvSpPr>
        <p:spPr>
          <a:xfrm>
            <a:off x="3778849" y="5025443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A82E10-8CAA-4D33-9021-96F4C05611BF}"/>
              </a:ext>
            </a:extLst>
          </p:cNvPr>
          <p:cNvGrpSpPr/>
          <p:nvPr/>
        </p:nvGrpSpPr>
        <p:grpSpPr>
          <a:xfrm>
            <a:off x="3931249" y="5139733"/>
            <a:ext cx="997002" cy="716669"/>
            <a:chOff x="6914707" y="5280463"/>
            <a:chExt cx="997002" cy="716669"/>
          </a:xfrm>
        </p:grpSpPr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FF1BE945-F1BE-4AAC-8717-58CD71357927}"/>
                </a:ext>
              </a:extLst>
            </p:cNvPr>
            <p:cNvSpPr/>
            <p:nvPr/>
          </p:nvSpPr>
          <p:spPr>
            <a:xfrm>
              <a:off x="6914707" y="5280463"/>
              <a:ext cx="997002" cy="716669"/>
            </a:xfrm>
            <a:prstGeom prst="flowChartDocumen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DAB69B6B-B3BB-4745-A2DF-5C494CD01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3477" y="5336925"/>
              <a:ext cx="779462" cy="315913"/>
              <a:chOff x="6858000" y="1828800"/>
              <a:chExt cx="929796" cy="315941"/>
            </a:xfrm>
          </p:grpSpPr>
          <p:sp>
            <p:nvSpPr>
              <p:cNvPr id="7" name="Flowchart: Terminator 6">
                <a:extLst>
                  <a:ext uri="{FF2B5EF4-FFF2-40B4-BE49-F238E27FC236}">
                    <a16:creationId xmlns:a16="http://schemas.microsoft.com/office/drawing/2014/main" id="{2C1F451C-902B-41C7-B2A3-6A9B385DF0D1}"/>
                  </a:ext>
                </a:extLst>
              </p:cNvPr>
              <p:cNvSpPr/>
              <p:nvPr/>
            </p:nvSpPr>
            <p:spPr bwMode="auto">
              <a:xfrm>
                <a:off x="6858000" y="1828800"/>
                <a:ext cx="914647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lowchart: Terminator 7">
                <a:extLst>
                  <a:ext uri="{FF2B5EF4-FFF2-40B4-BE49-F238E27FC236}">
                    <a16:creationId xmlns:a16="http://schemas.microsoft.com/office/drawing/2014/main" id="{C3C72ABB-A134-49AD-AD73-78C910777D81}"/>
                  </a:ext>
                </a:extLst>
              </p:cNvPr>
              <p:cNvSpPr/>
              <p:nvPr/>
            </p:nvSpPr>
            <p:spPr bwMode="auto">
              <a:xfrm>
                <a:off x="6873149" y="1946285"/>
                <a:ext cx="914647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lowchart: Terminator 8">
                <a:extLst>
                  <a:ext uri="{FF2B5EF4-FFF2-40B4-BE49-F238E27FC236}">
                    <a16:creationId xmlns:a16="http://schemas.microsoft.com/office/drawing/2014/main" id="{9530A287-C8A5-4E5F-9A85-B1ECBF5AA642}"/>
                  </a:ext>
                </a:extLst>
              </p:cNvPr>
              <p:cNvSpPr/>
              <p:nvPr/>
            </p:nvSpPr>
            <p:spPr bwMode="auto">
              <a:xfrm>
                <a:off x="6871256" y="2068534"/>
                <a:ext cx="914646" cy="76207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AF4CE78B-282D-4D62-BA2A-AC8EC432BDD8}"/>
              </a:ext>
            </a:extLst>
          </p:cNvPr>
          <p:cNvSpPr/>
          <p:nvPr/>
        </p:nvSpPr>
        <p:spPr bwMode="auto">
          <a:xfrm>
            <a:off x="4040019" y="3757079"/>
            <a:ext cx="766762" cy="76200"/>
          </a:xfrm>
          <a:prstGeom prst="flowChartTerminator">
            <a:avLst/>
          </a:prstGeom>
          <a:solidFill>
            <a:srgbClr val="72FCF9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ACDDF-5DBE-4618-9F7F-BAC1E0F4C058}"/>
              </a:ext>
            </a:extLst>
          </p:cNvPr>
          <p:cNvSpPr txBox="1"/>
          <p:nvPr/>
        </p:nvSpPr>
        <p:spPr>
          <a:xfrm>
            <a:off x="5466400" y="4311696"/>
            <a:ext cx="108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I/O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E3196-40FC-4CDF-A052-E143A47D6D73}"/>
              </a:ext>
            </a:extLst>
          </p:cNvPr>
          <p:cNvSpPr txBox="1"/>
          <p:nvPr/>
        </p:nvSpPr>
        <p:spPr>
          <a:xfrm>
            <a:off x="3062472" y="1737478"/>
            <a:ext cx="120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8794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173 -0.2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517833-AA73-48E8-89F8-AFDB1C4BEAAE}"/>
              </a:ext>
            </a:extLst>
          </p:cNvPr>
          <p:cNvSpPr/>
          <p:nvPr/>
        </p:nvSpPr>
        <p:spPr>
          <a:xfrm>
            <a:off x="2936438" y="1709737"/>
            <a:ext cx="2406761" cy="2685001"/>
          </a:xfrm>
          <a:prstGeom prst="roundRect">
            <a:avLst>
              <a:gd name="adj" fmla="val 8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1E3E-5C16-427D-8505-9DA2D4AD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0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Insert a Tuple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A6D27AD-F823-4BCA-AE58-879ED27D080E}"/>
              </a:ext>
            </a:extLst>
          </p:cNvPr>
          <p:cNvSpPr/>
          <p:nvPr/>
        </p:nvSpPr>
        <p:spPr bwMode="auto">
          <a:xfrm>
            <a:off x="3133400" y="4691062"/>
            <a:ext cx="2209800" cy="13716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335B6D02-5097-4F74-8AEB-180854DF9141}"/>
              </a:ext>
            </a:extLst>
          </p:cNvPr>
          <p:cNvSpPr/>
          <p:nvPr/>
        </p:nvSpPr>
        <p:spPr>
          <a:xfrm>
            <a:off x="3626449" y="4917261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6400433A-F053-412C-BEDF-49C791FF6239}"/>
              </a:ext>
            </a:extLst>
          </p:cNvPr>
          <p:cNvSpPr/>
          <p:nvPr/>
        </p:nvSpPr>
        <p:spPr>
          <a:xfrm>
            <a:off x="3778849" y="5025443"/>
            <a:ext cx="997002" cy="71666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5A4F9B-AD59-43A7-940E-75CA7261A97B}"/>
              </a:ext>
            </a:extLst>
          </p:cNvPr>
          <p:cNvGrpSpPr/>
          <p:nvPr/>
        </p:nvGrpSpPr>
        <p:grpSpPr>
          <a:xfrm>
            <a:off x="3911223" y="3324279"/>
            <a:ext cx="997002" cy="716669"/>
            <a:chOff x="4244923" y="3324279"/>
            <a:chExt cx="997002" cy="71666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A82E10-8CAA-4D33-9021-96F4C05611BF}"/>
                </a:ext>
              </a:extLst>
            </p:cNvPr>
            <p:cNvGrpSpPr/>
            <p:nvPr/>
          </p:nvGrpSpPr>
          <p:grpSpPr>
            <a:xfrm>
              <a:off x="4244923" y="3324279"/>
              <a:ext cx="997002" cy="716669"/>
              <a:chOff x="6914707" y="5280463"/>
              <a:chExt cx="997002" cy="716669"/>
            </a:xfrm>
          </p:grpSpPr>
          <p:sp>
            <p:nvSpPr>
              <p:cNvPr id="23" name="Flowchart: Document 22">
                <a:extLst>
                  <a:ext uri="{FF2B5EF4-FFF2-40B4-BE49-F238E27FC236}">
                    <a16:creationId xmlns:a16="http://schemas.microsoft.com/office/drawing/2014/main" id="{FF1BE945-F1BE-4AAC-8717-58CD71357927}"/>
                  </a:ext>
                </a:extLst>
              </p:cNvPr>
              <p:cNvSpPr/>
              <p:nvPr/>
            </p:nvSpPr>
            <p:spPr>
              <a:xfrm>
                <a:off x="6914707" y="5280463"/>
                <a:ext cx="997002" cy="716669"/>
              </a:xfrm>
              <a:prstGeom prst="flowChartDocumen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3">
                <a:extLst>
                  <a:ext uri="{FF2B5EF4-FFF2-40B4-BE49-F238E27FC236}">
                    <a16:creationId xmlns:a16="http://schemas.microsoft.com/office/drawing/2014/main" id="{DAB69B6B-B3BB-4745-A2DF-5C494CD01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3477" y="5336925"/>
                <a:ext cx="779462" cy="315913"/>
                <a:chOff x="6858000" y="1828800"/>
                <a:chExt cx="929796" cy="315941"/>
              </a:xfrm>
            </p:grpSpPr>
            <p:sp>
              <p:nvSpPr>
                <p:cNvPr id="7" name="Flowchart: Terminator 6">
                  <a:extLst>
                    <a:ext uri="{FF2B5EF4-FFF2-40B4-BE49-F238E27FC236}">
                      <a16:creationId xmlns:a16="http://schemas.microsoft.com/office/drawing/2014/main" id="{2C1F451C-902B-41C7-B2A3-6A9B385DF0D1}"/>
                    </a:ext>
                  </a:extLst>
                </p:cNvPr>
                <p:cNvSpPr/>
                <p:nvPr/>
              </p:nvSpPr>
              <p:spPr bwMode="auto">
                <a:xfrm>
                  <a:off x="6858000" y="1828800"/>
                  <a:ext cx="914647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lowchart: Terminator 7">
                  <a:extLst>
                    <a:ext uri="{FF2B5EF4-FFF2-40B4-BE49-F238E27FC236}">
                      <a16:creationId xmlns:a16="http://schemas.microsoft.com/office/drawing/2014/main" id="{C3C72ABB-A134-49AD-AD73-78C910777D81}"/>
                    </a:ext>
                  </a:extLst>
                </p:cNvPr>
                <p:cNvSpPr/>
                <p:nvPr/>
              </p:nvSpPr>
              <p:spPr bwMode="auto">
                <a:xfrm>
                  <a:off x="6873149" y="1946285"/>
                  <a:ext cx="914647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lowchart: Terminator 8">
                  <a:extLst>
                    <a:ext uri="{FF2B5EF4-FFF2-40B4-BE49-F238E27FC236}">
                      <a16:creationId xmlns:a16="http://schemas.microsoft.com/office/drawing/2014/main" id="{9530A287-C8A5-4E5F-9A85-B1ECBF5AA642}"/>
                    </a:ext>
                  </a:extLst>
                </p:cNvPr>
                <p:cNvSpPr/>
                <p:nvPr/>
              </p:nvSpPr>
              <p:spPr bwMode="auto">
                <a:xfrm>
                  <a:off x="6871256" y="2068534"/>
                  <a:ext cx="914646" cy="76207"/>
                </a:xfrm>
                <a:prstGeom prst="flowChartTerminator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AF4CE78B-282D-4D62-BA2A-AC8EC432BDD8}"/>
                </a:ext>
              </a:extLst>
            </p:cNvPr>
            <p:cNvSpPr/>
            <p:nvPr/>
          </p:nvSpPr>
          <p:spPr bwMode="auto">
            <a:xfrm>
              <a:off x="4373719" y="3757079"/>
              <a:ext cx="766762" cy="76200"/>
            </a:xfrm>
            <a:prstGeom prst="flowChartTerminator">
              <a:avLst/>
            </a:prstGeom>
            <a:solidFill>
              <a:srgbClr val="72FCF9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1B142A-53C9-48E9-97AA-4A0AB6A2102E}"/>
              </a:ext>
            </a:extLst>
          </p:cNvPr>
          <p:cNvSpPr txBox="1"/>
          <p:nvPr/>
        </p:nvSpPr>
        <p:spPr>
          <a:xfrm>
            <a:off x="5466400" y="4311696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I/O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892AA-BC8A-4DEB-9E91-B205CB908239}"/>
              </a:ext>
            </a:extLst>
          </p:cNvPr>
          <p:cNvSpPr txBox="1"/>
          <p:nvPr/>
        </p:nvSpPr>
        <p:spPr>
          <a:xfrm>
            <a:off x="5760076" y="2315471"/>
            <a:ext cx="2843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COST =  2 I/O’s</a:t>
            </a:r>
          </a:p>
          <a:p>
            <a:r>
              <a:rPr lang="en-US" sz="2400" dirty="0"/>
              <a:t>                       =  2D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F376C-AA89-41F5-B330-6658F7FBF1FE}"/>
              </a:ext>
            </a:extLst>
          </p:cNvPr>
          <p:cNvSpPr txBox="1"/>
          <p:nvPr/>
        </p:nvSpPr>
        <p:spPr>
          <a:xfrm>
            <a:off x="3062472" y="1737478"/>
            <a:ext cx="120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9218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0469 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A890EA-62AC-4CAF-984E-C2CEAA4D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74B3E8-4090-4986-A516-E5D74CE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E8CB176-78EC-4B56-BA76-D08D02C1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404" y="284835"/>
            <a:ext cx="5688566" cy="19083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Operations on Heap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584C-2269-4758-AC8B-0E0F08F720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4489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E704294-4225-48B7-B3E4-D09CB73FE09F}"/>
              </a:ext>
            </a:extLst>
          </p:cNvPr>
          <p:cNvSpPr/>
          <p:nvPr/>
        </p:nvSpPr>
        <p:spPr bwMode="auto">
          <a:xfrm>
            <a:off x="2571985" y="4950560"/>
            <a:ext cx="3325909" cy="1021412"/>
          </a:xfrm>
          <a:prstGeom prst="wedgeRoundRectCallout">
            <a:avLst>
              <a:gd name="adj1" fmla="val -93069"/>
              <a:gd name="adj2" fmla="val -18969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files (not sorted; insert at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eof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48188" name="Group 23">
            <a:extLst>
              <a:ext uri="{FF2B5EF4-FFF2-40B4-BE49-F238E27FC236}">
                <a16:creationId xmlns:a16="http://schemas.microsoft.com/office/drawing/2014/main" id="{E3ABA073-5AF8-4903-B7F2-6C51B5386D7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7825"/>
            <a:ext cx="2209800" cy="2144713"/>
            <a:chOff x="6705600" y="1746351"/>
            <a:chExt cx="2209800" cy="2144314"/>
          </a:xfrm>
        </p:grpSpPr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7BF6A964-E4B8-42B2-BFC7-349455D93704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0" name="Flowchart: Multidocument 9">
              <a:extLst>
                <a:ext uri="{FF2B5EF4-FFF2-40B4-BE49-F238E27FC236}">
                  <a16:creationId xmlns:a16="http://schemas.microsoft.com/office/drawing/2014/main" id="{F9830E62-B23E-4E3B-B929-13B9831A2B4D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5382" name="Group 11">
              <a:extLst>
                <a:ext uri="{FF2B5EF4-FFF2-40B4-BE49-F238E27FC236}">
                  <a16:creationId xmlns:a16="http://schemas.microsoft.com/office/drawing/2014/main" id="{D32B7124-A34A-48FF-8712-956FBEE1C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35169049-4558-4A1F-99D1-16853F372047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4" name="Flowchart: Terminator 13">
                <a:extLst>
                  <a:ext uri="{FF2B5EF4-FFF2-40B4-BE49-F238E27FC236}">
                    <a16:creationId xmlns:a16="http://schemas.microsoft.com/office/drawing/2014/main" id="{52F9DABF-FEB1-43F2-9843-D5227CD49D54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5" name="Flowchart: Terminator 14">
                <a:extLst>
                  <a:ext uri="{FF2B5EF4-FFF2-40B4-BE49-F238E27FC236}">
                    <a16:creationId xmlns:a16="http://schemas.microsoft.com/office/drawing/2014/main" id="{52B96F3A-F1B6-427D-ADDF-6F09BD74863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AD0F5B73-1564-4FBF-864F-B411CD8312F3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5DFD9F45-0367-4AF9-B549-A4BF142F4443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6BAF40B0-F242-46DC-A663-96F241C441DA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5385" name="Right Brace 18">
              <a:extLst>
                <a:ext uri="{FF2B5EF4-FFF2-40B4-BE49-F238E27FC236}">
                  <a16:creationId xmlns:a16="http://schemas.microsoft.com/office/drawing/2014/main" id="{DC86E870-8DEE-4CBC-9102-B1A554C9BB39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6" name="Rectangle 19">
              <a:extLst>
                <a:ext uri="{FF2B5EF4-FFF2-40B4-BE49-F238E27FC236}">
                  <a16:creationId xmlns:a16="http://schemas.microsoft.com/office/drawing/2014/main" id="{5FD7DDE8-F7D1-4B54-B0ED-5D9E3819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7" name="Right Brace 20">
              <a:extLst>
                <a:ext uri="{FF2B5EF4-FFF2-40B4-BE49-F238E27FC236}">
                  <a16:creationId xmlns:a16="http://schemas.microsoft.com/office/drawing/2014/main" id="{FC2469AA-06C3-4AEC-B84A-C1B27BCFB9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8" name="Rectangle 21">
              <a:extLst>
                <a:ext uri="{FF2B5EF4-FFF2-40B4-BE49-F238E27FC236}">
                  <a16:creationId xmlns:a16="http://schemas.microsoft.com/office/drawing/2014/main" id="{D0002349-7EDE-483D-8BFD-B48DC93E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89" name="Rectangle 22">
              <a:extLst>
                <a:ext uri="{FF2B5EF4-FFF2-40B4-BE49-F238E27FC236}">
                  <a16:creationId xmlns:a16="http://schemas.microsoft.com/office/drawing/2014/main" id="{7A963D9A-EF04-462C-977B-0732C0C75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21CBE2E-B7D4-485A-9B41-88F54638B8C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708275"/>
            <a:ext cx="3505200" cy="3233738"/>
            <a:chOff x="6705600" y="1746351"/>
            <a:chExt cx="2209800" cy="2212565"/>
          </a:xfrm>
        </p:grpSpPr>
        <p:sp>
          <p:nvSpPr>
            <p:cNvPr id="24" name="Flowchart: Magnetic Disk 23">
              <a:extLst>
                <a:ext uri="{FF2B5EF4-FFF2-40B4-BE49-F238E27FC236}">
                  <a16:creationId xmlns:a16="http://schemas.microsoft.com/office/drawing/2014/main" id="{1CCA1B62-29C5-49BC-9ADA-4697DE9AB5A2}"/>
                </a:ext>
              </a:extLst>
            </p:cNvPr>
            <p:cNvSpPr/>
            <p:nvPr/>
          </p:nvSpPr>
          <p:spPr bwMode="auto">
            <a:xfrm>
              <a:off x="6705600" y="2514286"/>
              <a:ext cx="2209800" cy="137185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5" name="Flowchart: Multidocument 24">
              <a:extLst>
                <a:ext uri="{FF2B5EF4-FFF2-40B4-BE49-F238E27FC236}">
                  <a16:creationId xmlns:a16="http://schemas.microsoft.com/office/drawing/2014/main" id="{3EE8661C-5C04-42D2-940B-1219190C90F1}"/>
                </a:ext>
              </a:extLst>
            </p:cNvPr>
            <p:cNvSpPr/>
            <p:nvPr/>
          </p:nvSpPr>
          <p:spPr bwMode="auto">
            <a:xfrm>
              <a:off x="7315097" y="3047604"/>
              <a:ext cx="1060864" cy="7592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5368" name="Group 11">
              <a:extLst>
                <a:ext uri="{FF2B5EF4-FFF2-40B4-BE49-F238E27FC236}">
                  <a16:creationId xmlns:a16="http://schemas.microsoft.com/office/drawing/2014/main" id="{636FF993-87E2-4EAF-AA26-04D9997C0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D3F86BFB-6529-4D96-B0C5-717AED0C473C}"/>
                  </a:ext>
                </a:extLst>
              </p:cNvPr>
              <p:cNvSpPr/>
              <p:nvPr/>
            </p:nvSpPr>
            <p:spPr bwMode="auto">
              <a:xfrm>
                <a:off x="6859287" y="1828935"/>
                <a:ext cx="914393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5" name="Flowchart: Terminator 34">
                <a:extLst>
                  <a:ext uri="{FF2B5EF4-FFF2-40B4-BE49-F238E27FC236}">
                    <a16:creationId xmlns:a16="http://schemas.microsoft.com/office/drawing/2014/main" id="{D6D4D13B-5256-4269-9FF7-F221B2361723}"/>
                  </a:ext>
                </a:extLst>
              </p:cNvPr>
              <p:cNvSpPr/>
              <p:nvPr/>
            </p:nvSpPr>
            <p:spPr bwMode="auto">
              <a:xfrm>
                <a:off x="6873611" y="1946243"/>
                <a:ext cx="915586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6" name="Flowchart: Terminator 35">
                <a:extLst>
                  <a:ext uri="{FF2B5EF4-FFF2-40B4-BE49-F238E27FC236}">
                    <a16:creationId xmlns:a16="http://schemas.microsoft.com/office/drawing/2014/main" id="{41BB95EE-2FCA-4C8A-A2C7-0D147DF45D80}"/>
                  </a:ext>
                </a:extLst>
              </p:cNvPr>
              <p:cNvSpPr/>
              <p:nvPr/>
            </p:nvSpPr>
            <p:spPr bwMode="auto">
              <a:xfrm>
                <a:off x="6872417" y="2068982"/>
                <a:ext cx="914393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741BC209-27A4-44AB-A0C3-2BD4D78C2C8B}"/>
                  </a:ext>
                </a:extLst>
              </p:cNvPr>
              <p:cNvSpPr/>
              <p:nvPr/>
            </p:nvSpPr>
            <p:spPr bwMode="auto">
              <a:xfrm>
                <a:off x="6886742" y="2186290"/>
                <a:ext cx="915587" cy="76033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58597A25-E5B8-4B92-9CF3-8092940A1B78}"/>
                </a:ext>
              </a:extLst>
            </p:cNvPr>
            <p:cNvSpPr/>
            <p:nvPr/>
          </p:nvSpPr>
          <p:spPr bwMode="auto">
            <a:xfrm>
              <a:off x="7315097" y="1746351"/>
              <a:ext cx="914745" cy="612610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8" name="Up Arrow 27">
              <a:extLst>
                <a:ext uri="{FF2B5EF4-FFF2-40B4-BE49-F238E27FC236}">
                  <a16:creationId xmlns:a16="http://schemas.microsoft.com/office/drawing/2014/main" id="{979C75A0-3A75-499B-8092-FBA3648CC63C}"/>
                </a:ext>
              </a:extLst>
            </p:cNvPr>
            <p:cNvSpPr/>
            <p:nvPr/>
          </p:nvSpPr>
          <p:spPr bwMode="auto">
            <a:xfrm>
              <a:off x="7544283" y="2210154"/>
              <a:ext cx="483394" cy="685384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5371" name="Right Brace 18">
              <a:extLst>
                <a:ext uri="{FF2B5EF4-FFF2-40B4-BE49-F238E27FC236}">
                  <a16:creationId xmlns:a16="http://schemas.microsoft.com/office/drawing/2014/main" id="{B7657A97-B1F4-47F6-93C9-263E97E08C5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2" name="Rectangle 19">
              <a:extLst>
                <a:ext uri="{FF2B5EF4-FFF2-40B4-BE49-F238E27FC236}">
                  <a16:creationId xmlns:a16="http://schemas.microsoft.com/office/drawing/2014/main" id="{35FE38E9-C279-410E-86BA-65F5393AF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267" y="3497251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 dirty="0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3" name="Right Brace 20">
              <a:extLst>
                <a:ext uri="{FF2B5EF4-FFF2-40B4-BE49-F238E27FC236}">
                  <a16:creationId xmlns:a16="http://schemas.microsoft.com/office/drawing/2014/main" id="{DEA59CE7-76F9-419B-8AEC-F2917E3CEA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4" name="Rectangle 21">
              <a:extLst>
                <a:ext uri="{FF2B5EF4-FFF2-40B4-BE49-F238E27FC236}">
                  <a16:creationId xmlns:a16="http://schemas.microsoft.com/office/drawing/2014/main" id="{62BD8F01-6D71-42F8-805D-B1508DFD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28" y="327884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375" name="Rectangle 22">
              <a:extLst>
                <a:ext uri="{FF2B5EF4-FFF2-40B4-BE49-F238E27FC236}">
                  <a16:creationId xmlns:a16="http://schemas.microsoft.com/office/drawing/2014/main" id="{DE7E0104-FED7-4DE3-80EA-E13548E7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225" y="245288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0CB4F12B-CBD7-49B1-B3BA-8670722E6E04}"/>
              </a:ext>
            </a:extLst>
          </p:cNvPr>
          <p:cNvSpPr/>
          <p:nvPr/>
        </p:nvSpPr>
        <p:spPr>
          <a:xfrm>
            <a:off x="4144963" y="3589338"/>
            <a:ext cx="3859212" cy="471487"/>
          </a:xfrm>
          <a:custGeom>
            <a:avLst/>
            <a:gdLst>
              <a:gd name="connsiteX0" fmla="*/ 2419109 w 2419109"/>
              <a:gd name="connsiteY0" fmla="*/ 0 h 470703"/>
              <a:gd name="connsiteX1" fmla="*/ 2245488 w 2419109"/>
              <a:gd name="connsiteY1" fmla="*/ 266217 h 470703"/>
              <a:gd name="connsiteX2" fmla="*/ 1794076 w 2419109"/>
              <a:gd name="connsiteY2" fmla="*/ 451412 h 470703"/>
              <a:gd name="connsiteX3" fmla="*/ 1053296 w 2419109"/>
              <a:gd name="connsiteY3" fmla="*/ 381964 h 470703"/>
              <a:gd name="connsiteX4" fmla="*/ 462987 w 2419109"/>
              <a:gd name="connsiteY4" fmla="*/ 231493 h 470703"/>
              <a:gd name="connsiteX5" fmla="*/ 0 w 2419109"/>
              <a:gd name="connsiteY5" fmla="*/ 0 h 4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109" h="470703">
                <a:moveTo>
                  <a:pt x="2419109" y="0"/>
                </a:moveTo>
                <a:cubicBezTo>
                  <a:pt x="2384384" y="95491"/>
                  <a:pt x="2349660" y="190982"/>
                  <a:pt x="2245488" y="266217"/>
                </a:cubicBezTo>
                <a:cubicBezTo>
                  <a:pt x="2141316" y="341452"/>
                  <a:pt x="1992774" y="432121"/>
                  <a:pt x="1794076" y="451412"/>
                </a:cubicBezTo>
                <a:cubicBezTo>
                  <a:pt x="1595378" y="470703"/>
                  <a:pt x="1275144" y="418617"/>
                  <a:pt x="1053296" y="381964"/>
                </a:cubicBezTo>
                <a:cubicBezTo>
                  <a:pt x="831448" y="345311"/>
                  <a:pt x="638536" y="295154"/>
                  <a:pt x="462987" y="231493"/>
                </a:cubicBezTo>
                <a:cubicBezTo>
                  <a:pt x="287438" y="167832"/>
                  <a:pt x="143719" y="83916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9ED0A-D21B-4160-8E78-0B01FD5F6A57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502025"/>
            <a:ext cx="5541963" cy="2333625"/>
            <a:chOff x="2019213" y="3501511"/>
            <a:chExt cx="5541448" cy="2334436"/>
          </a:xfrm>
        </p:grpSpPr>
        <p:sp>
          <p:nvSpPr>
            <p:cNvPr id="55363" name="TextBox 1">
              <a:extLst>
                <a:ext uri="{FF2B5EF4-FFF2-40B4-BE49-F238E27FC236}">
                  <a16:creationId xmlns:a16="http://schemas.microsoft.com/office/drawing/2014/main" id="{E2824FF7-04C7-413A-AEC9-97685787C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213" y="4866089"/>
              <a:ext cx="16527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tx2"/>
                  </a:solidFill>
                  <a:latin typeface="Segoe Script" panose="030B0504020000000003" pitchFamily="66" charset="0"/>
                </a:rPr>
                <a:t>Number of records per page</a:t>
              </a:r>
            </a:p>
          </p:txBody>
        </p:sp>
        <p:sp>
          <p:nvSpPr>
            <p:cNvPr id="55364" name="TextBox 39">
              <a:extLst>
                <a:ext uri="{FF2B5EF4-FFF2-40B4-BE49-F238E27FC236}">
                  <a16:creationId xmlns:a16="http://schemas.microsoft.com/office/drawing/2014/main" id="{D75613BB-08D3-441F-A9C7-A57A6CFF3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909" y="5251172"/>
              <a:ext cx="16527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Segoe Script" panose="030B0504020000000003" pitchFamily="66" charset="0"/>
                </a:rPr>
                <a:t>Number of data pages</a:t>
              </a:r>
            </a:p>
          </p:txBody>
        </p:sp>
        <p:sp>
          <p:nvSpPr>
            <p:cNvPr id="55365" name="TextBox 40">
              <a:extLst>
                <a:ext uri="{FF2B5EF4-FFF2-40B4-BE49-F238E27FC236}">
                  <a16:creationId xmlns:a16="http://schemas.microsoft.com/office/drawing/2014/main" id="{A3BD3B57-6387-4268-BF8A-D87F05223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735" y="3501511"/>
              <a:ext cx="16527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  <a:latin typeface="Segoe Script" panose="030B0504020000000003" pitchFamily="66" charset="0"/>
                </a:rPr>
                <a:t>Time to read or write disk page</a:t>
              </a:r>
            </a:p>
          </p:txBody>
        </p:sp>
      </p:grp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87F268EA-E48F-454E-BB10-EC8903522D2E}"/>
              </a:ext>
            </a:extLst>
          </p:cNvPr>
          <p:cNvSpPr/>
          <p:nvPr/>
        </p:nvSpPr>
        <p:spPr bwMode="auto">
          <a:xfrm>
            <a:off x="5933494" y="4108244"/>
            <a:ext cx="2810983" cy="731976"/>
          </a:xfrm>
          <a:prstGeom prst="wedgeRoundRectCallout">
            <a:avLst>
              <a:gd name="adj1" fmla="val 42391"/>
              <a:gd name="adj2" fmla="val -12121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1·D to write the page back after the update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037018-F059-4CBA-BC58-A27AE0B5A891}"/>
              </a:ext>
            </a:extLst>
          </p:cNvPr>
          <p:cNvCxnSpPr>
            <a:cxnSpLocks/>
          </p:cNvCxnSpPr>
          <p:nvPr/>
        </p:nvCxnSpPr>
        <p:spPr>
          <a:xfrm>
            <a:off x="7704138" y="3540133"/>
            <a:ext cx="616127" cy="5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8333 -0.4083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FDAD16E-8779-491C-A7F8-8CA4FAB7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18B2FE8-553A-4032-8085-606375EA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B916232E-479A-43D1-B9A2-374B61457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152400"/>
            <a:ext cx="7617439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1C4DBB-DFF2-4887-9A13-53C05A1FB11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05800" cy="354489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0" name="Rectangle 6">
            <a:extLst>
              <a:ext uri="{FF2B5EF4-FFF2-40B4-BE49-F238E27FC236}">
                <a16:creationId xmlns:a16="http://schemas.microsoft.com/office/drawing/2014/main" id="{EBA2CC83-E310-48F2-A679-EDB1CF2C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89D5D75-32B0-4107-9D40-29F3C7CF00FE}"/>
              </a:ext>
            </a:extLst>
          </p:cNvPr>
          <p:cNvSpPr/>
          <p:nvPr/>
        </p:nvSpPr>
        <p:spPr bwMode="auto">
          <a:xfrm>
            <a:off x="2133600" y="4724400"/>
            <a:ext cx="4876800" cy="533400"/>
          </a:xfrm>
          <a:prstGeom prst="wedgeRoundRectCallout">
            <a:avLst>
              <a:gd name="adj1" fmla="val -68455"/>
              <a:gd name="adj2" fmla="val -17796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Sorted files, sorted on &lt;age,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sal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489A07B-63FC-4224-A138-B1874E2AA95A}"/>
              </a:ext>
            </a:extLst>
          </p:cNvPr>
          <p:cNvSpPr/>
          <p:nvPr/>
        </p:nvSpPr>
        <p:spPr bwMode="auto">
          <a:xfrm>
            <a:off x="7162800" y="4495800"/>
            <a:ext cx="1524000" cy="1676400"/>
          </a:xfrm>
          <a:prstGeom prst="wedgeRoundRectCallout">
            <a:avLst>
              <a:gd name="adj1" fmla="val -40573"/>
              <a:gd name="adj2" fmla="val -718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en-US" sz="1800" u="sng" dirty="0">
                <a:latin typeface="Calibri" pitchFamily="34" charset="0"/>
              </a:rPr>
              <a:t>Fetch</a:t>
            </a:r>
            <a:r>
              <a:rPr lang="en-US" sz="1800" dirty="0">
                <a:latin typeface="Calibri" pitchFamily="34" charset="0"/>
              </a:rPr>
              <a:t> &amp; </a:t>
            </a:r>
            <a:r>
              <a:rPr lang="en-US" sz="1800" u="sng" dirty="0">
                <a:latin typeface="Calibri" pitchFamily="34" charset="0"/>
              </a:rPr>
              <a:t>rewrite</a:t>
            </a:r>
            <a:r>
              <a:rPr lang="en-US" sz="1800" dirty="0">
                <a:latin typeface="Calibri" pitchFamily="34" charset="0"/>
              </a:rPr>
              <a:t> the  latter half of the file after adding the new record</a:t>
            </a:r>
          </a:p>
        </p:txBody>
      </p:sp>
      <p:grpSp>
        <p:nvGrpSpPr>
          <p:cNvPr id="57407" name="Group 9">
            <a:extLst>
              <a:ext uri="{FF2B5EF4-FFF2-40B4-BE49-F238E27FC236}">
                <a16:creationId xmlns:a16="http://schemas.microsoft.com/office/drawing/2014/main" id="{36947644-740F-4591-981A-B9D4B6909241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7825"/>
            <a:ext cx="2209800" cy="2144713"/>
            <a:chOff x="6705600" y="1746351"/>
            <a:chExt cx="2209800" cy="2144314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3B1FC433-28F5-4AF4-BA06-8709F31D6120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2CA4FD15-7F55-4DB3-B7D0-8244EDF1B56B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7411" name="Group 11">
              <a:extLst>
                <a:ext uri="{FF2B5EF4-FFF2-40B4-BE49-F238E27FC236}">
                  <a16:creationId xmlns:a16="http://schemas.microsoft.com/office/drawing/2014/main" id="{B5AA662F-CF68-406B-BA9E-A8FFD3D0C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AC61A99-041F-4336-A027-2AE7157C0827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86ADCF91-F69B-4BBF-AC4F-212B4A0655B5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53255157-5EC9-4868-B983-53871619F420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653D8CC6-989C-47B4-83BD-EBF01117C4E0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AB7C1B95-6E13-4260-B785-53F4581DF51B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1E968928-B843-45D1-BE8F-CF7F1325434D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7414" name="Right Brace 17">
              <a:extLst>
                <a:ext uri="{FF2B5EF4-FFF2-40B4-BE49-F238E27FC236}">
                  <a16:creationId xmlns:a16="http://schemas.microsoft.com/office/drawing/2014/main" id="{A14949AF-DC82-4032-96B8-5B648D7D4E38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7415" name="Rectangle 18">
              <a:extLst>
                <a:ext uri="{FF2B5EF4-FFF2-40B4-BE49-F238E27FC236}">
                  <a16:creationId xmlns:a16="http://schemas.microsoft.com/office/drawing/2014/main" id="{356E8CF7-6834-475A-88DB-AE55234F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7416" name="Right Brace 19">
              <a:extLst>
                <a:ext uri="{FF2B5EF4-FFF2-40B4-BE49-F238E27FC236}">
                  <a16:creationId xmlns:a16="http://schemas.microsoft.com/office/drawing/2014/main" id="{DCB1FC62-2112-4804-9F98-0C9703D1DA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7417" name="Rectangle 20">
              <a:extLst>
                <a:ext uri="{FF2B5EF4-FFF2-40B4-BE49-F238E27FC236}">
                  <a16:creationId xmlns:a16="http://schemas.microsoft.com/office/drawing/2014/main" id="{E32FF91E-AEBC-46AD-9670-6B81453F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7418" name="Rectangle 21">
              <a:extLst>
                <a:ext uri="{FF2B5EF4-FFF2-40B4-BE49-F238E27FC236}">
                  <a16:creationId xmlns:a16="http://schemas.microsoft.com/office/drawing/2014/main" id="{0211CAB9-6A8B-414E-8EE7-7703B54F6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55CB0836-6872-4F93-A63F-B9428FFDB0DF}"/>
              </a:ext>
            </a:extLst>
          </p:cNvPr>
          <p:cNvSpPr/>
          <p:nvPr/>
        </p:nvSpPr>
        <p:spPr>
          <a:xfrm>
            <a:off x="4143375" y="4143375"/>
            <a:ext cx="2419350" cy="471488"/>
          </a:xfrm>
          <a:custGeom>
            <a:avLst/>
            <a:gdLst>
              <a:gd name="connsiteX0" fmla="*/ 2419109 w 2419109"/>
              <a:gd name="connsiteY0" fmla="*/ 0 h 470703"/>
              <a:gd name="connsiteX1" fmla="*/ 2245488 w 2419109"/>
              <a:gd name="connsiteY1" fmla="*/ 266217 h 470703"/>
              <a:gd name="connsiteX2" fmla="*/ 1794076 w 2419109"/>
              <a:gd name="connsiteY2" fmla="*/ 451412 h 470703"/>
              <a:gd name="connsiteX3" fmla="*/ 1053296 w 2419109"/>
              <a:gd name="connsiteY3" fmla="*/ 381964 h 470703"/>
              <a:gd name="connsiteX4" fmla="*/ 462987 w 2419109"/>
              <a:gd name="connsiteY4" fmla="*/ 231493 h 470703"/>
              <a:gd name="connsiteX5" fmla="*/ 0 w 2419109"/>
              <a:gd name="connsiteY5" fmla="*/ 0 h 4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109" h="470703">
                <a:moveTo>
                  <a:pt x="2419109" y="0"/>
                </a:moveTo>
                <a:cubicBezTo>
                  <a:pt x="2384384" y="95491"/>
                  <a:pt x="2349660" y="190982"/>
                  <a:pt x="2245488" y="266217"/>
                </a:cubicBezTo>
                <a:cubicBezTo>
                  <a:pt x="2141316" y="341452"/>
                  <a:pt x="1992774" y="432121"/>
                  <a:pt x="1794076" y="451412"/>
                </a:cubicBezTo>
                <a:cubicBezTo>
                  <a:pt x="1595378" y="470703"/>
                  <a:pt x="1275144" y="418617"/>
                  <a:pt x="1053296" y="381964"/>
                </a:cubicBezTo>
                <a:cubicBezTo>
                  <a:pt x="831448" y="345311"/>
                  <a:pt x="638536" y="295154"/>
                  <a:pt x="462987" y="231493"/>
                </a:cubicBezTo>
                <a:cubicBezTo>
                  <a:pt x="287438" y="167832"/>
                  <a:pt x="143719" y="83916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7ECFF7-DD00-41AD-9AA6-14C5CB5B3727}"/>
              </a:ext>
            </a:extLst>
          </p:cNvPr>
          <p:cNvCxnSpPr>
            <a:cxnSpLocks/>
          </p:cNvCxnSpPr>
          <p:nvPr/>
        </p:nvCxnSpPr>
        <p:spPr>
          <a:xfrm>
            <a:off x="6261822" y="4101072"/>
            <a:ext cx="616127" cy="5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">
            <a:extLst>
              <a:ext uri="{FF2B5EF4-FFF2-40B4-BE49-F238E27FC236}">
                <a16:creationId xmlns:a16="http://schemas.microsoft.com/office/drawing/2014/main" id="{67D74DDD-AA59-423E-B417-A9E74611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8338"/>
            <a:ext cx="26685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15DD4597-A015-4F9B-B43E-FE8B9C98F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FB43D32-C12D-4BE2-B2F8-7BA8559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2D344CE1-7979-472B-A2F3-C2F2FFFA5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82552"/>
            <a:ext cx="48006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B6687C-9715-4A47-AF48-CA09339AFAA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1472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49" name="Rectangle 6">
            <a:extLst>
              <a:ext uri="{FF2B5EF4-FFF2-40B4-BE49-F238E27FC236}">
                <a16:creationId xmlns:a16="http://schemas.microsoft.com/office/drawing/2014/main" id="{4E8417D4-DF0C-4D9A-A54E-CC44C961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F984ED3-8D96-410C-BE55-A2766D7B2B39}"/>
              </a:ext>
            </a:extLst>
          </p:cNvPr>
          <p:cNvSpPr/>
          <p:nvPr/>
        </p:nvSpPr>
        <p:spPr bwMode="auto">
          <a:xfrm>
            <a:off x="2057400" y="5105400"/>
            <a:ext cx="4876800" cy="914400"/>
          </a:xfrm>
          <a:prstGeom prst="wedgeRoundRectCallout">
            <a:avLst>
              <a:gd name="adj1" fmla="val -60414"/>
              <a:gd name="adj2" fmla="val -9564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Clustered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file, Alternative (1),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grpSp>
        <p:nvGrpSpPr>
          <p:cNvPr id="59453" name="Group 12">
            <a:extLst>
              <a:ext uri="{FF2B5EF4-FFF2-40B4-BE49-F238E27FC236}">
                <a16:creationId xmlns:a16="http://schemas.microsoft.com/office/drawing/2014/main" id="{6F92C223-A146-42D1-91DD-45D96442274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77825"/>
            <a:ext cx="1828800" cy="2144713"/>
            <a:chOff x="6858000" y="1746351"/>
            <a:chExt cx="1828800" cy="2144314"/>
          </a:xfrm>
        </p:grpSpPr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B5D4DFF8-5E99-4961-82D1-42DA08CFE699}"/>
                </a:ext>
              </a:extLst>
            </p:cNvPr>
            <p:cNvSpPr/>
            <p:nvPr/>
          </p:nvSpPr>
          <p:spPr bwMode="auto">
            <a:xfrm>
              <a:off x="6934200" y="2514558"/>
              <a:ext cx="17526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5" name="Flowchart: Multidocument 14">
              <a:extLst>
                <a:ext uri="{FF2B5EF4-FFF2-40B4-BE49-F238E27FC236}">
                  <a16:creationId xmlns:a16="http://schemas.microsoft.com/office/drawing/2014/main" id="{01197D8B-9EA5-4071-B2AF-84D79529B59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59456" name="Group 11">
              <a:extLst>
                <a:ext uri="{FF2B5EF4-FFF2-40B4-BE49-F238E27FC236}">
                  <a16:creationId xmlns:a16="http://schemas.microsoft.com/office/drawing/2014/main" id="{1C0C5C6B-3D14-444B-8ACD-579E74695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A8DC0158-1239-4889-893F-4F5864F62DFB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61CB4B99-5776-4C34-9AB5-B079A8218090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F9A4F2DD-18C1-4EB4-AE73-B2AAA3818CC2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89D872E-2E06-4782-85BF-1F823A3575F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7C90211A-453D-4836-B7BE-C07463CE043D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982D77F2-F6F6-45DD-B335-87B0FB0AD626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59459" name="Right Brace 18">
              <a:extLst>
                <a:ext uri="{FF2B5EF4-FFF2-40B4-BE49-F238E27FC236}">
                  <a16:creationId xmlns:a16="http://schemas.microsoft.com/office/drawing/2014/main" id="{932F6EA6-F805-43BE-9E00-88A22CAFEB9E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0" name="Rectangle 19">
              <a:extLst>
                <a:ext uri="{FF2B5EF4-FFF2-40B4-BE49-F238E27FC236}">
                  <a16:creationId xmlns:a16="http://schemas.microsoft.com/office/drawing/2014/main" id="{A65F7155-BAF0-4054-9680-8227C21DE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1" name="Right Brace 20">
              <a:extLst>
                <a:ext uri="{FF2B5EF4-FFF2-40B4-BE49-F238E27FC236}">
                  <a16:creationId xmlns:a16="http://schemas.microsoft.com/office/drawing/2014/main" id="{F872A5D9-A614-4509-811F-8BC6F45592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2" name="Rectangle 21">
              <a:extLst>
                <a:ext uri="{FF2B5EF4-FFF2-40B4-BE49-F238E27FC236}">
                  <a16:creationId xmlns:a16="http://schemas.microsoft.com/office/drawing/2014/main" id="{FC43CF3B-0C02-46CB-A7FE-E0B4BB917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463" name="Rectangle 22">
              <a:extLst>
                <a:ext uri="{FF2B5EF4-FFF2-40B4-BE49-F238E27FC236}">
                  <a16:creationId xmlns:a16="http://schemas.microsoft.com/office/drawing/2014/main" id="{C16B8E6A-6895-40F8-9BC1-906E1701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9D4B6A0D-AE08-46CC-9AF1-01F3F304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9A4AA7-84C0-4342-BE5B-B21BAB79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102C8000-DE3B-4F86-8645-3256041BB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79" y="509696"/>
            <a:ext cx="5675485" cy="1104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Equality Search using tree index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7" name="Rectangle 6">
                <a:extLst>
                  <a:ext uri="{FF2B5EF4-FFF2-40B4-BE49-F238E27FC236}">
                    <a16:creationId xmlns:a16="http://schemas.microsoft.com/office/drawing/2014/main" id="{966F4C5A-761E-4E86-AB32-50541B4CB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372" y="2109200"/>
                <a:ext cx="4309960" cy="582211"/>
              </a:xfrm>
              <a:prstGeom prst="rect">
                <a:avLst/>
              </a:prstGeom>
              <a:solidFill>
                <a:srgbClr val="E2CF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3200" b="0" i="0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( </m:t>
                            </m:r>
                            <m:r>
                              <m:rPr>
                                <m:sty m:val="p"/>
                              </m:rPr>
                              <a:rPr lang="en-US" altLang="zh-TW" sz="3200" i="0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  <m:t>𝐹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∝∙</m:t>
                            </m:r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zh-TW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</m:e>
                    </m:func>
                  </m:oMath>
                </a14:m>
                <a:r>
                  <a:rPr lang="en-US" altLang="zh-TW" sz="3200" i="1" dirty="0">
                    <a:latin typeface="Calibri" panose="020F0502020204030204" pitchFamily="34" charset="0"/>
                    <a:ea typeface="PMingLiU" panose="02020500000000000000" pitchFamily="18" charset="-120"/>
                  </a:rPr>
                  <a:t>1 </a:t>
                </a:r>
                <a:r>
                  <a:rPr lang="en-US" altLang="zh-TW" sz="3200" dirty="0">
                    <a:latin typeface="Calibri" panose="020F0502020204030204" pitchFamily="34" charset="0"/>
                    <a:ea typeface="PMingLiU" panose="02020500000000000000" pitchFamily="18" charset="-120"/>
                  </a:rPr>
                  <a:t>) ∙ D</a:t>
                </a:r>
                <a:endParaRPr lang="en-US" altLang="zh-TW" sz="2400" i="1" dirty="0">
                  <a:latin typeface="Calibri" panose="020F0502020204030204" pitchFamily="34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1497" name="Rectangle 6">
                <a:extLst>
                  <a:ext uri="{FF2B5EF4-FFF2-40B4-BE49-F238E27FC236}">
                    <a16:creationId xmlns:a16="http://schemas.microsoft.com/office/drawing/2014/main" id="{966F4C5A-761E-4E86-AB32-50541B4CB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372" y="2109200"/>
                <a:ext cx="4309960" cy="582211"/>
              </a:xfrm>
              <a:prstGeom prst="rect">
                <a:avLst/>
              </a:prstGeom>
              <a:blipFill>
                <a:blip r:embed="rId3"/>
                <a:stretch>
                  <a:fillRect t="-12500" r="-3253" b="-3437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2724441F-3B3E-B8C8-E727-106559FB235B}"/>
              </a:ext>
            </a:extLst>
          </p:cNvPr>
          <p:cNvSpPr/>
          <p:nvPr/>
        </p:nvSpPr>
        <p:spPr>
          <a:xfrm>
            <a:off x="1335598" y="3313092"/>
            <a:ext cx="2528453" cy="2639291"/>
          </a:xfrm>
          <a:prstGeom prst="wedgeRoundRectCallout">
            <a:avLst>
              <a:gd name="adj1" fmla="val 39851"/>
              <a:gd name="adj2" fmla="val -77995"/>
              <a:gd name="adj3" fmla="val 16667"/>
            </a:avLst>
          </a:prstGeom>
          <a:solidFill>
            <a:srgbClr val="FF4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Ratio of the size of the data entries over the size of the relation (i.e., B)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α≤1</a:t>
            </a:r>
          </a:p>
        </p:txBody>
      </p:sp>
      <p:sp>
        <p:nvSpPr>
          <p:cNvPr id="3" name="Rounded Rectangular Callout 46">
            <a:extLst>
              <a:ext uri="{FF2B5EF4-FFF2-40B4-BE49-F238E27FC236}">
                <a16:creationId xmlns:a16="http://schemas.microsoft.com/office/drawing/2014/main" id="{DCFFFC53-4935-BFD5-0216-EB79CA2EBAC3}"/>
              </a:ext>
            </a:extLst>
          </p:cNvPr>
          <p:cNvSpPr/>
          <p:nvPr/>
        </p:nvSpPr>
        <p:spPr>
          <a:xfrm>
            <a:off x="4275331" y="3140075"/>
            <a:ext cx="3167419" cy="3048904"/>
          </a:xfrm>
          <a:prstGeom prst="wedgeRoundRectCallout">
            <a:avLst>
              <a:gd name="adj1" fmla="val -50315"/>
              <a:gd name="adj2" fmla="val -6720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The ratio of the size of data entries with empty space over their size without the empty space (i.e., 100% occupancy)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β≥1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C1AC5-D3A9-AAD9-0B54-E53E919EEFC6}"/>
              </a:ext>
            </a:extLst>
          </p:cNvPr>
          <p:cNvSpPr txBox="1"/>
          <p:nvPr/>
        </p:nvSpPr>
        <p:spPr>
          <a:xfrm>
            <a:off x="1297439" y="5955429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When is </a:t>
            </a:r>
            <a:r>
              <a:rPr lang="el-GR" sz="2400" dirty="0">
                <a:latin typeface="Comic Sans MS" panose="030F0702030302020204" pitchFamily="66" charset="0"/>
              </a:rPr>
              <a:t>α</a:t>
            </a:r>
            <a:r>
              <a:rPr lang="en-US" sz="2400" dirty="0">
                <a:latin typeface="Comic Sans MS" panose="030F0702030302020204" pitchFamily="66" charset="0"/>
              </a:rPr>
              <a:t>=1?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43784-19F4-F170-FA24-18C6C7F921A8}"/>
              </a:ext>
            </a:extLst>
          </p:cNvPr>
          <p:cNvSpPr txBox="1"/>
          <p:nvPr/>
        </p:nvSpPr>
        <p:spPr>
          <a:xfrm>
            <a:off x="4483403" y="6218359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When is </a:t>
            </a:r>
            <a:r>
              <a:rPr lang="el-GR" sz="2400" dirty="0">
                <a:latin typeface="Comic Sans MS" panose="030F0702030302020204" pitchFamily="66" charset="0"/>
                <a:cs typeface="Arial" panose="020B0604020202020204" pitchFamily="34" charset="0"/>
              </a:rPr>
              <a:t>β</a:t>
            </a:r>
            <a:r>
              <a:rPr lang="en-US" sz="2400" dirty="0">
                <a:latin typeface="Comic Sans MS" panose="030F0702030302020204" pitchFamily="66" charset="0"/>
              </a:rPr>
              <a:t>=1?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F06E57ED-3AA8-B053-6A4E-E08F1481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11" y="336521"/>
            <a:ext cx="2351010" cy="17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">
            <a:extLst>
              <a:ext uri="{FF2B5EF4-FFF2-40B4-BE49-F238E27FC236}">
                <a16:creationId xmlns:a16="http://schemas.microsoft.com/office/drawing/2014/main" id="{2EED544B-15F3-4004-A295-A874A0D6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8338"/>
            <a:ext cx="26685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3" name="Rectangle 2">
            <a:extLst>
              <a:ext uri="{FF2B5EF4-FFF2-40B4-BE49-F238E27FC236}">
                <a16:creationId xmlns:a16="http://schemas.microsoft.com/office/drawing/2014/main" id="{9D4B6A0D-AE08-46CC-9AF1-01F3F304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89A4AA7-84C0-4342-BE5B-B21BAB79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102C8000-DE3B-4F86-8645-3256041BB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91" y="79375"/>
            <a:ext cx="48006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521ECC-97D2-43D7-910C-DA4BA82CEDB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382000" cy="351472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(1.5B)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(1.5B)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# matching pages)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97" name="Rectangle 6">
            <a:extLst>
              <a:ext uri="{FF2B5EF4-FFF2-40B4-BE49-F238E27FC236}">
                <a16:creationId xmlns:a16="http://schemas.microsoft.com/office/drawing/2014/main" id="{966F4C5A-761E-4E86-AB32-50541B4CB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E14DF3F-5CB2-49DA-AA49-958E7F8CF2E4}"/>
              </a:ext>
            </a:extLst>
          </p:cNvPr>
          <p:cNvSpPr/>
          <p:nvPr/>
        </p:nvSpPr>
        <p:spPr bwMode="auto">
          <a:xfrm>
            <a:off x="2057400" y="5105400"/>
            <a:ext cx="4876800" cy="914400"/>
          </a:xfrm>
          <a:prstGeom prst="wedgeRoundRectCallout">
            <a:avLst>
              <a:gd name="adj1" fmla="val -60414"/>
              <a:gd name="adj2" fmla="val -9564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Clustered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file, Alternative (1),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90AB456-CC88-4C22-B235-F017E72CE060}"/>
              </a:ext>
            </a:extLst>
          </p:cNvPr>
          <p:cNvSpPr/>
          <p:nvPr/>
        </p:nvSpPr>
        <p:spPr bwMode="auto">
          <a:xfrm>
            <a:off x="7467600" y="5105400"/>
            <a:ext cx="1371600" cy="762000"/>
          </a:xfrm>
          <a:prstGeom prst="wedgeRoundRectCallout">
            <a:avLst>
              <a:gd name="adj1" fmla="val -56645"/>
              <a:gd name="adj2" fmla="val -1028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bIns="0" anchor="ctr" anchorCtr="1"/>
          <a:lstStyle/>
          <a:p>
            <a:pPr algn="ctr">
              <a:lnSpc>
                <a:spcPts val="1700"/>
              </a:lnSpc>
              <a:defRPr/>
            </a:pPr>
            <a:r>
              <a:rPr lang="en-US" sz="1800" dirty="0">
                <a:latin typeface="Calibri" pitchFamily="34" charset="0"/>
              </a:rPr>
              <a:t>1 write to insert the new record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D4B1686-BD35-451E-87EF-E3683767FE52}"/>
              </a:ext>
            </a:extLst>
          </p:cNvPr>
          <p:cNvSpPr/>
          <p:nvPr/>
        </p:nvSpPr>
        <p:spPr bwMode="auto">
          <a:xfrm>
            <a:off x="381000" y="3276600"/>
            <a:ext cx="1905000" cy="685800"/>
          </a:xfrm>
          <a:prstGeom prst="wedgeRoundRectCallout">
            <a:avLst>
              <a:gd name="adj1" fmla="val 51404"/>
              <a:gd name="adj2" fmla="val 1198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en-US" sz="1600" dirty="0">
                <a:latin typeface="Calibri" pitchFamily="34" charset="0"/>
              </a:rPr>
              <a:t>67% page occupancy, 50% more pages to scan</a:t>
            </a:r>
          </a:p>
        </p:txBody>
      </p:sp>
      <p:grpSp>
        <p:nvGrpSpPr>
          <p:cNvPr id="61507" name="Group 12">
            <a:extLst>
              <a:ext uri="{FF2B5EF4-FFF2-40B4-BE49-F238E27FC236}">
                <a16:creationId xmlns:a16="http://schemas.microsoft.com/office/drawing/2014/main" id="{B58E5F08-7F67-413A-ACAD-F879CDAB66A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77825"/>
            <a:ext cx="1828800" cy="2144713"/>
            <a:chOff x="6858000" y="1746351"/>
            <a:chExt cx="1828800" cy="2144314"/>
          </a:xfrm>
        </p:grpSpPr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63653CF6-E026-4684-A8AB-353448C72F92}"/>
                </a:ext>
              </a:extLst>
            </p:cNvPr>
            <p:cNvSpPr/>
            <p:nvPr/>
          </p:nvSpPr>
          <p:spPr bwMode="auto">
            <a:xfrm>
              <a:off x="6934200" y="2514558"/>
              <a:ext cx="17526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5" name="Flowchart: Multidocument 14">
              <a:extLst>
                <a:ext uri="{FF2B5EF4-FFF2-40B4-BE49-F238E27FC236}">
                  <a16:creationId xmlns:a16="http://schemas.microsoft.com/office/drawing/2014/main" id="{7E9C7A8B-CC33-48D9-8545-845C0A1FFCB9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61516" name="Group 11">
              <a:extLst>
                <a:ext uri="{FF2B5EF4-FFF2-40B4-BE49-F238E27FC236}">
                  <a16:creationId xmlns:a16="http://schemas.microsoft.com/office/drawing/2014/main" id="{48F1447F-5FA8-410B-9873-51F8AAD0D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F94F77DD-1F09-4312-96F5-43AAF27D3C1A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0BEE2552-6B4C-4F92-8609-1629FDF94F94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5BA7ED0A-C651-4870-BC28-4A93B1B185A0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E0E8D6C-DECF-49F0-84FB-6756F36A8429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8DD47449-07D1-4A96-A772-9129F7B9D0B9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92FBEA6-CE59-4C23-8DE1-E2BCFBEDB0E0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61519" name="Right Brace 18">
              <a:extLst>
                <a:ext uri="{FF2B5EF4-FFF2-40B4-BE49-F238E27FC236}">
                  <a16:creationId xmlns:a16="http://schemas.microsoft.com/office/drawing/2014/main" id="{237C000B-F8DC-4D39-8B56-4B2AC2DAB751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0" name="Rectangle 19">
              <a:extLst>
                <a:ext uri="{FF2B5EF4-FFF2-40B4-BE49-F238E27FC236}">
                  <a16:creationId xmlns:a16="http://schemas.microsoft.com/office/drawing/2014/main" id="{362CD6A0-559B-433D-B742-4FB918A5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1" name="Right Brace 20">
              <a:extLst>
                <a:ext uri="{FF2B5EF4-FFF2-40B4-BE49-F238E27FC236}">
                  <a16:creationId xmlns:a16="http://schemas.microsoft.com/office/drawing/2014/main" id="{33EAC9FD-3345-492D-9C36-B8889C10DA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2" name="Rectangle 21">
              <a:extLst>
                <a:ext uri="{FF2B5EF4-FFF2-40B4-BE49-F238E27FC236}">
                  <a16:creationId xmlns:a16="http://schemas.microsoft.com/office/drawing/2014/main" id="{F3A4F252-318A-4A99-B7FE-E816A453E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1523" name="Rectangle 22">
              <a:extLst>
                <a:ext uri="{FF2B5EF4-FFF2-40B4-BE49-F238E27FC236}">
                  <a16:creationId xmlns:a16="http://schemas.microsoft.com/office/drawing/2014/main" id="{6C49536F-243B-48AF-A04D-AC391FF0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255F94CD-D052-49B4-BAAE-605AD69B1E54}"/>
              </a:ext>
            </a:extLst>
          </p:cNvPr>
          <p:cNvSpPr/>
          <p:nvPr/>
        </p:nvSpPr>
        <p:spPr bwMode="auto">
          <a:xfrm>
            <a:off x="2590800" y="3352800"/>
            <a:ext cx="1066800" cy="609600"/>
          </a:xfrm>
          <a:prstGeom prst="wedgeRoundRectCallout">
            <a:avLst>
              <a:gd name="adj1" fmla="val 43115"/>
              <a:gd name="adj2" fmla="val 1358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US" sz="1600" dirty="0">
                <a:latin typeface="Calibri" pitchFamily="34" charset="0"/>
              </a:rPr>
              <a:t>Height of the tree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E701142-307C-4BB2-BF85-290F1ACEB9BA}"/>
              </a:ext>
            </a:extLst>
          </p:cNvPr>
          <p:cNvSpPr/>
          <p:nvPr/>
        </p:nvSpPr>
        <p:spPr bwMode="auto">
          <a:xfrm>
            <a:off x="3962400" y="3429000"/>
            <a:ext cx="1219200" cy="685800"/>
          </a:xfrm>
          <a:prstGeom prst="wedgeRoundRectCallout">
            <a:avLst>
              <a:gd name="adj1" fmla="val -33728"/>
              <a:gd name="adj2" fmla="val 1003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US" sz="1600" dirty="0">
                <a:latin typeface="Calibri" pitchFamily="34" charset="0"/>
              </a:rPr>
              <a:t>Number of pages as leaf nodes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Data on External Storage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62069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u="sng" dirty="0">
                <a:solidFill>
                  <a:schemeClr val="accent2"/>
                </a:solidFill>
                <a:ea typeface="新細明體" pitchFamily="18" charset="-120"/>
              </a:rPr>
              <a:t>File organization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</a:t>
            </a:r>
            <a:r>
              <a:rPr lang="en-US" altLang="zh-TW" sz="2800" dirty="0">
                <a:ea typeface="新細明體" pitchFamily="18" charset="-120"/>
              </a:rPr>
              <a:t> Method of arranging a file of records on external storage.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Record id (rid)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is sufficient to physically locate record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Indexes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are data structures that allow us to find the record ids of records with given values in </a:t>
            </a:r>
            <a:r>
              <a:rPr lang="en-US" altLang="zh-TW" sz="2400" dirty="0">
                <a:solidFill>
                  <a:schemeClr val="accent2"/>
                </a:solidFill>
                <a:ea typeface="新細明體" pitchFamily="18" charset="-120"/>
              </a:rPr>
              <a:t>index search key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fields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u="sng" dirty="0">
                <a:solidFill>
                  <a:schemeClr val="accent2"/>
                </a:solidFill>
                <a:ea typeface="新細明體" pitchFamily="18" charset="-120"/>
              </a:rPr>
              <a:t>Architecture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: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>
                <a:solidFill>
                  <a:schemeClr val="accent2"/>
                </a:solidFill>
                <a:ea typeface="新細明體" pitchFamily="18" charset="-120"/>
              </a:rPr>
              <a:t>Buffer manager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>
                <a:solidFill>
                  <a:srgbClr val="002060"/>
                </a:solidFill>
                <a:ea typeface="新細明體" pitchFamily="18" charset="-120"/>
              </a:rPr>
              <a:t>stages pages from external storage to main memory buffer pool.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2060"/>
                </a:solidFill>
                <a:ea typeface="新細明體" pitchFamily="18" charset="-120"/>
              </a:rPr>
              <a:t>File and index layers make calls to the buffer manager.</a:t>
            </a: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7010400" y="4636347"/>
            <a:ext cx="1371600" cy="990600"/>
          </a:xfrm>
          <a:prstGeom prst="can">
            <a:avLst>
              <a:gd name="adj" fmla="val 25000"/>
            </a:avLst>
          </a:prstGeom>
          <a:solidFill>
            <a:srgbClr val="FCFBF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Storage Manager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10400" y="3721947"/>
            <a:ext cx="1371600" cy="1063625"/>
            <a:chOff x="7391400" y="3810000"/>
            <a:chExt cx="1371600" cy="10636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391400" y="3810000"/>
              <a:ext cx="1371600" cy="609600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lIns="45720" rIns="45720" bIns="27432" anchor="ctr"/>
            <a:lstStyle/>
            <a:p>
              <a:pPr marL="0" marR="0" lvl="0" indent="0" algn="ctr" defTabSz="914400" rtl="0" eaLnBrk="0" fontAlgn="auto" latinLnBrk="0" hangingPunct="0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Buffer Manager</a:t>
              </a:r>
            </a:p>
          </p:txBody>
        </p:sp>
        <p:sp>
          <p:nvSpPr>
            <p:cNvPr id="8" name="Up-Down Arrow 7"/>
            <p:cNvSpPr/>
            <p:nvPr/>
          </p:nvSpPr>
          <p:spPr bwMode="auto">
            <a:xfrm>
              <a:off x="8001000" y="4419600"/>
              <a:ext cx="228600" cy="454025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705600" y="2045547"/>
            <a:ext cx="1981200" cy="1676400"/>
            <a:chOff x="7086600" y="2133600"/>
            <a:chExt cx="1981200" cy="1676400"/>
          </a:xfrm>
        </p:grpSpPr>
        <p:sp>
          <p:nvSpPr>
            <p:cNvPr id="6151" name="TextBox 15"/>
            <p:cNvSpPr txBox="1">
              <a:spLocks noChangeArrowheads="1"/>
            </p:cNvSpPr>
            <p:nvPr/>
          </p:nvSpPr>
          <p:spPr bwMode="auto">
            <a:xfrm>
              <a:off x="8448400" y="3331510"/>
              <a:ext cx="619400" cy="40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Record</a:t>
              </a:r>
            </a:p>
            <a:p>
              <a:pPr marL="0" marR="0" lvl="0" indent="0" algn="l" defTabSz="914400" rtl="0" eaLnBrk="0" fontAlgn="auto" latin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ID</a:t>
              </a:r>
            </a:p>
          </p:txBody>
        </p:sp>
        <p:grpSp>
          <p:nvGrpSpPr>
            <p:cNvPr id="6152" name="Group 16"/>
            <p:cNvGrpSpPr>
              <a:grpSpLocks/>
            </p:cNvGrpSpPr>
            <p:nvPr/>
          </p:nvGrpSpPr>
          <p:grpSpPr bwMode="auto">
            <a:xfrm>
              <a:off x="7086600" y="2133600"/>
              <a:ext cx="1676400" cy="1676400"/>
              <a:chOff x="7086600" y="2133600"/>
              <a:chExt cx="1676400" cy="1676400"/>
            </a:xfrm>
          </p:grpSpPr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7391400" y="2743200"/>
                <a:ext cx="1371600" cy="609600"/>
              </a:xfrm>
              <a:prstGeom prst="rect">
                <a:avLst/>
              </a:prstGeom>
              <a:solidFill>
                <a:srgbClr val="F2F0F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63500" dist="38100" dir="18900000" algn="bl" rotWithShape="0">
                  <a:srgbClr val="000000">
                    <a:alpha val="39999"/>
                  </a:srgbClr>
                </a:outerShdw>
              </a:effectLst>
            </p:spPr>
            <p:txBody>
              <a:bodyPr lIns="45720" rIns="45720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File/Index</a:t>
                </a:r>
              </a:p>
            </p:txBody>
          </p:sp>
          <p:sp>
            <p:nvSpPr>
              <p:cNvPr id="9" name="Down Arrow 8"/>
              <p:cNvSpPr/>
              <p:nvPr/>
            </p:nvSpPr>
            <p:spPr bwMode="auto">
              <a:xfrm>
                <a:off x="8305800" y="2438400"/>
                <a:ext cx="228600" cy="2921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 bwMode="auto">
              <a:xfrm>
                <a:off x="7620000" y="2451100"/>
                <a:ext cx="228600" cy="2921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 bwMode="auto">
              <a:xfrm>
                <a:off x="8305800" y="3352800"/>
                <a:ext cx="228600" cy="457200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" name="Up Arrow 12"/>
              <p:cNvSpPr/>
              <p:nvPr/>
            </p:nvSpPr>
            <p:spPr bwMode="auto">
              <a:xfrm>
                <a:off x="7620000" y="3352800"/>
                <a:ext cx="228600" cy="457200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158" name="TextBox 13"/>
              <p:cNvSpPr txBox="1">
                <a:spLocks noChangeArrowheads="1"/>
              </p:cNvSpPr>
              <p:nvPr/>
            </p:nvSpPr>
            <p:spPr bwMode="auto">
              <a:xfrm>
                <a:off x="8229600" y="2133600"/>
                <a:ext cx="4653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key</a:t>
                </a:r>
              </a:p>
            </p:txBody>
          </p:sp>
          <p:sp>
            <p:nvSpPr>
              <p:cNvPr id="6159" name="TextBox 14"/>
              <p:cNvSpPr txBox="1">
                <a:spLocks noChangeArrowheads="1"/>
              </p:cNvSpPr>
              <p:nvPr/>
            </p:nvSpPr>
            <p:spPr bwMode="auto">
              <a:xfrm>
                <a:off x="7349950" y="2133600"/>
                <a:ext cx="7272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  <p:sp>
            <p:nvSpPr>
              <p:cNvPr id="6160" name="TextBox 16"/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619400" cy="248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Record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850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1">
            <a:extLst>
              <a:ext uri="{FF2B5EF4-FFF2-40B4-BE49-F238E27FC236}">
                <a16:creationId xmlns:a16="http://schemas.microsoft.com/office/drawing/2014/main" id="{A0412EB4-AAA8-4F5A-B00F-F8636692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298950"/>
            <a:ext cx="29940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3491" name="Title 1">
            <a:extLst>
              <a:ext uri="{FF2B5EF4-FFF2-40B4-BE49-F238E27FC236}">
                <a16:creationId xmlns:a16="http://schemas.microsoft.com/office/drawing/2014/main" id="{7AF79C31-C4A6-46CB-8DCD-E0AAE00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54" y="152400"/>
            <a:ext cx="8203346" cy="1104900"/>
          </a:xfrm>
        </p:spPr>
        <p:txBody>
          <a:bodyPr>
            <a:noAutofit/>
          </a:bodyPr>
          <a:lstStyle/>
          <a:p>
            <a:pPr eaLnBrk="1" hangingPunct="1">
              <a:lnSpc>
                <a:spcPts val="4700"/>
              </a:lnSpc>
            </a:pPr>
            <a:r>
              <a:rPr lang="en-US" altLang="zh-TW" sz="48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800" dirty="0">
                <a:ea typeface="PMingLiU" panose="02020500000000000000" pitchFamily="18" charset="-120"/>
              </a:rPr>
            </a:br>
            <a:r>
              <a:rPr lang="en-US" altLang="zh-TW" sz="4800" dirty="0">
                <a:ea typeface="PMingLiU" panose="02020500000000000000" pitchFamily="18" charset="-120"/>
              </a:rPr>
              <a:t>Heap File /w </a:t>
            </a:r>
            <a:r>
              <a:rPr lang="en-US" altLang="zh-TW" sz="48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800" dirty="0"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solidFill>
                  <a:srgbClr val="000000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4800" baseline="30000" dirty="0">
                <a:solidFill>
                  <a:srgbClr val="00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48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ea typeface="PMingLiU" panose="02020500000000000000" pitchFamily="18" charset="-120"/>
              </a:rPr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99D2-F979-4FD1-9547-9497D722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437233"/>
            <a:ext cx="6111876" cy="5410201"/>
          </a:xfrm>
        </p:spPr>
        <p:txBody>
          <a:bodyPr/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0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</a:t>
            </a:r>
            <a:r>
              <a:rPr lang="en-US" altLang="zh-TW" sz="2000" dirty="0">
                <a:ea typeface="PMingLiU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23518B"/>
                </a:solidFill>
                <a:ea typeface="PMingLiU" panose="02020500000000000000" pitchFamily="18" charset="-120"/>
              </a:rPr>
              <a:t>(to obtain data records in sorting order)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23518B"/>
                </a:solidFill>
                <a:ea typeface="PMingLiU" panose="02020500000000000000" pitchFamily="18" charset="-120"/>
              </a:rPr>
              <a:t>Scan the leaf level of the index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23518B"/>
                </a:solidFill>
                <a:ea typeface="PMingLiU" panose="02020500000000000000" pitchFamily="18" charset="-120"/>
              </a:rPr>
              <a:t>For each data entry in a leaf node, fetch the corresponding data record from the heap file</a:t>
            </a:r>
          </a:p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0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 COST</a:t>
            </a:r>
            <a:r>
              <a:rPr lang="en-US" altLang="zh-TW" sz="20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b="1" dirty="0">
                <a:solidFill>
                  <a:srgbClr val="283114"/>
                </a:solidFill>
                <a:ea typeface="PMingLiU" panose="02020500000000000000" pitchFamily="18" charset="-120"/>
              </a:rPr>
              <a:t>Cost of scanning the leaf nodes (data entries)</a:t>
            </a:r>
          </a:p>
          <a:p>
            <a:pPr lvl="1" eaLnBrk="1" hangingPunct="1">
              <a:lnSpc>
                <a:spcPts val="2900"/>
              </a:lnSpc>
            </a:pPr>
            <a:r>
              <a:rPr lang="en-US" altLang="zh-TW" sz="2000" dirty="0">
                <a:ea typeface="PMingLiU" panose="02020500000000000000" pitchFamily="18" charset="-120"/>
              </a:rPr>
              <a:t>Each page is 67% occupied </a:t>
            </a:r>
            <a:r>
              <a:rPr lang="en-US" altLang="zh-TW" sz="2000" dirty="0">
                <a:ea typeface="PMingLiU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2000" b="1" dirty="0">
                <a:ea typeface="PMingLiU" panose="02020500000000000000" pitchFamily="18" charset="-120"/>
                <a:sym typeface="Symbol" panose="05050102010706020507" pitchFamily="18" charset="2"/>
              </a:rPr>
              <a:t># data pages</a:t>
            </a:r>
            <a:r>
              <a:rPr lang="en-US" altLang="zh-TW" sz="2000" b="1" dirty="0">
                <a:ea typeface="PMingLiU" panose="02020500000000000000" pitchFamily="18" charset="-120"/>
              </a:rPr>
              <a:t> is 1.5B</a:t>
            </a:r>
          </a:p>
          <a:p>
            <a:pPr lvl="1" eaLnBrk="1" hangingPunct="1">
              <a:lnSpc>
                <a:spcPts val="2600"/>
              </a:lnSpc>
            </a:pPr>
            <a:r>
              <a:rPr lang="en-US" altLang="zh-TW" sz="2000" dirty="0">
                <a:ea typeface="PMingLiU" panose="02020500000000000000" pitchFamily="18" charset="-120"/>
              </a:rPr>
              <a:t>Data entry is only 10% the size of data record                     </a:t>
            </a:r>
            <a:r>
              <a:rPr lang="en-US" altLang="zh-TW" sz="2000" dirty="0">
                <a:ea typeface="PMingLiU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en-US" altLang="zh-TW" sz="2000" dirty="0">
                <a:ea typeface="PMingLiU" panose="02020500000000000000" pitchFamily="18" charset="-120"/>
              </a:rPr>
              <a:t>  </a:t>
            </a:r>
            <a:r>
              <a:rPr lang="en-US" altLang="zh-TW" sz="2000" b="1" dirty="0">
                <a:ea typeface="PMingLiU" panose="02020500000000000000" pitchFamily="18" charset="-120"/>
              </a:rPr>
              <a:t># leaf pages is 0.1(1.5B) </a:t>
            </a:r>
          </a:p>
          <a:p>
            <a:pPr lvl="1" eaLnBrk="1" hangingPunct="1">
              <a:lnSpc>
                <a:spcPts val="2900"/>
              </a:lnSpc>
            </a:pPr>
            <a:r>
              <a:rPr lang="en-US" altLang="zh-TW" sz="2000" dirty="0">
                <a:ea typeface="PMingLiU" panose="02020500000000000000" pitchFamily="18" charset="-120"/>
              </a:rPr>
              <a:t>Cost of scanning the leaf pages is </a:t>
            </a:r>
            <a:r>
              <a:rPr lang="en-US" altLang="zh-TW" sz="2000" b="1" dirty="0">
                <a:solidFill>
                  <a:srgbClr val="FF0000"/>
                </a:solidFill>
                <a:ea typeface="PMingLiU" panose="02020500000000000000" pitchFamily="18" charset="-120"/>
              </a:rPr>
              <a:t>0.1(1.5B)</a:t>
            </a:r>
            <a:r>
              <a:rPr lang="en-US" altLang="zh-TW" sz="2000" b="1" dirty="0">
                <a:solidFill>
                  <a:srgbClr val="FF000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000" b="1" dirty="0">
                <a:solidFill>
                  <a:srgbClr val="FF0000"/>
                </a:solidFill>
                <a:ea typeface="PMingLiU" panose="02020500000000000000" pitchFamily="18" charset="-120"/>
              </a:rPr>
              <a:t>D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b="1" dirty="0">
                <a:solidFill>
                  <a:srgbClr val="283114"/>
                </a:solidFill>
                <a:ea typeface="PMingLiU" panose="02020500000000000000" pitchFamily="18" charset="-120"/>
              </a:rPr>
              <a:t>Cost of </a:t>
            </a:r>
            <a:r>
              <a:rPr lang="en-US" altLang="zh-TW" sz="2000" b="1" dirty="0">
                <a:solidFill>
                  <a:srgbClr val="283114"/>
                </a:solidFill>
                <a:ea typeface="PMingLiU" panose="02020500000000000000" pitchFamily="18" charset="-120"/>
              </a:rPr>
              <a:t>fetching</a:t>
            </a:r>
            <a:r>
              <a:rPr lang="en-US" altLang="zh-TW" sz="2200" b="1" dirty="0">
                <a:solidFill>
                  <a:srgbClr val="283114"/>
                </a:solidFill>
                <a:ea typeface="PMingLiU" panose="02020500000000000000" pitchFamily="18" charset="-120"/>
              </a:rPr>
              <a:t> the data records</a:t>
            </a:r>
          </a:p>
          <a:p>
            <a:pPr lvl="1" eaLnBrk="1" hangingPunct="1">
              <a:lnSpc>
                <a:spcPts val="2600"/>
              </a:lnSpc>
            </a:pPr>
            <a:r>
              <a:rPr lang="en-US" altLang="zh-TW" sz="2000" dirty="0">
                <a:ea typeface="PMingLiU" panose="02020500000000000000" pitchFamily="18" charset="-120"/>
              </a:rPr>
              <a:t>Number of data record is B</a:t>
            </a:r>
            <a:r>
              <a:rPr lang="en-US" altLang="zh-TW" sz="2000" dirty="0"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000" dirty="0">
                <a:ea typeface="PMingLiU" panose="02020500000000000000" pitchFamily="18" charset="-120"/>
              </a:rPr>
              <a:t>R  Cost of retrieving all data records is </a:t>
            </a:r>
            <a:r>
              <a:rPr lang="en-US" altLang="zh-TW" sz="2000" b="1" dirty="0">
                <a:solidFill>
                  <a:srgbClr val="0070C0"/>
                </a:solidFill>
                <a:ea typeface="PMingLiU" panose="02020500000000000000" pitchFamily="18" charset="-120"/>
              </a:rPr>
              <a:t>BR</a:t>
            </a:r>
            <a:r>
              <a:rPr lang="en-US" altLang="zh-TW" sz="2000" b="1" dirty="0">
                <a:solidFill>
                  <a:srgbClr val="0070C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000" b="1" dirty="0">
                <a:solidFill>
                  <a:srgbClr val="0070C0"/>
                </a:solidFill>
                <a:ea typeface="PMingLiU" panose="02020500000000000000" pitchFamily="18" charset="-120"/>
              </a:rPr>
              <a:t>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B905C-7B01-4301-840C-73F0FF6A4B72}"/>
              </a:ext>
            </a:extLst>
          </p:cNvPr>
          <p:cNvSpPr/>
          <p:nvPr/>
        </p:nvSpPr>
        <p:spPr>
          <a:xfrm>
            <a:off x="1906588" y="3027363"/>
            <a:ext cx="412750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Calibri" panose="020F0502020204030204" pitchFamily="34" charset="0"/>
              </a:rPr>
              <a:t>0.1(1.5B)D</a:t>
            </a:r>
            <a:r>
              <a:rPr kumimoji="0" lang="en-US" altLang="zh-TW" dirty="0">
                <a:latin typeface="Calibri" panose="020F0502020204030204" pitchFamily="34" charset="0"/>
              </a:rPr>
              <a:t> + </a:t>
            </a:r>
            <a:r>
              <a:rPr kumimoji="0" lang="en-US" altLang="zh-TW" b="1" dirty="0">
                <a:solidFill>
                  <a:srgbClr val="0070C0"/>
                </a:solidFill>
                <a:latin typeface="Calibri" panose="020F0502020204030204" pitchFamily="34" charset="0"/>
              </a:rPr>
              <a:t>BRD</a:t>
            </a:r>
            <a:r>
              <a:rPr kumimoji="0" lang="en-US" altLang="zh-TW" dirty="0">
                <a:latin typeface="Calibri" panose="020F0502020204030204" pitchFamily="34" charset="0"/>
              </a:rPr>
              <a:t> =  BD(R+0.15)</a:t>
            </a:r>
            <a:endParaRPr kumimoji="0" lang="en-US" altLang="zh-TW" dirty="0"/>
          </a:p>
        </p:txBody>
      </p:sp>
      <p:grpSp>
        <p:nvGrpSpPr>
          <p:cNvPr id="63494" name="Group 12">
            <a:extLst>
              <a:ext uri="{FF2B5EF4-FFF2-40B4-BE49-F238E27FC236}">
                <a16:creationId xmlns:a16="http://schemas.microsoft.com/office/drawing/2014/main" id="{D89A6D0E-4C2F-4582-895C-F9F03438CC41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0"/>
            <a:ext cx="1828800" cy="2095500"/>
            <a:chOff x="6858000" y="1795553"/>
            <a:chExt cx="1828801" cy="2095112"/>
          </a:xfrm>
        </p:grpSpPr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55261A04-EDE0-45D8-956C-97506BB4A983}"/>
                </a:ext>
              </a:extLst>
            </p:cNvPr>
            <p:cNvSpPr/>
            <p:nvPr/>
          </p:nvSpPr>
          <p:spPr bwMode="auto">
            <a:xfrm>
              <a:off x="6858000" y="2514558"/>
              <a:ext cx="1828801" cy="1371346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71621695-338B-4602-9644-8A4D505D5D5B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1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63512" name="Group 11">
              <a:extLst>
                <a:ext uri="{FF2B5EF4-FFF2-40B4-BE49-F238E27FC236}">
                  <a16:creationId xmlns:a16="http://schemas.microsoft.com/office/drawing/2014/main" id="{330B3B3F-19EF-4C99-84E3-CF672F43A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3D9E35CE-8011-4E7D-8863-979142F981F7}"/>
                  </a:ext>
                </a:extLst>
              </p:cNvPr>
              <p:cNvSpPr/>
              <p:nvPr/>
            </p:nvSpPr>
            <p:spPr bwMode="auto">
              <a:xfrm>
                <a:off x="6858834" y="1828906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F6A78F20-0295-4C93-9103-36C581029D2E}"/>
                  </a:ext>
                </a:extLst>
              </p:cNvPr>
              <p:cNvSpPr/>
              <p:nvPr/>
            </p:nvSpPr>
            <p:spPr bwMode="auto">
              <a:xfrm>
                <a:off x="6873982" y="1946359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B9F6881B-91A3-42A9-B45C-780D3BBEB543}"/>
                  </a:ext>
                </a:extLst>
              </p:cNvPr>
              <p:cNvSpPr/>
              <p:nvPr/>
            </p:nvSpPr>
            <p:spPr bwMode="auto">
              <a:xfrm>
                <a:off x="6872088" y="2068574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5FDCE2D7-0EDC-4AB3-825D-6C3A846A3919}"/>
                  </a:ext>
                </a:extLst>
              </p:cNvPr>
              <p:cNvSpPr/>
              <p:nvPr/>
            </p:nvSpPr>
            <p:spPr bwMode="auto">
              <a:xfrm>
                <a:off x="6887236" y="2186027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9" name="Flowchart: Document 8">
              <a:extLst>
                <a:ext uri="{FF2B5EF4-FFF2-40B4-BE49-F238E27FC236}">
                  <a16:creationId xmlns:a16="http://schemas.microsoft.com/office/drawing/2014/main" id="{B4420454-ECCE-4B38-98C8-36D2860BA18E}"/>
                </a:ext>
              </a:extLst>
            </p:cNvPr>
            <p:cNvSpPr/>
            <p:nvPr/>
          </p:nvSpPr>
          <p:spPr bwMode="auto">
            <a:xfrm>
              <a:off x="7315200" y="1795553"/>
              <a:ext cx="914401" cy="612662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81EB1CCC-A17C-4BFC-83BC-C0B6FC8BDBC9}"/>
                </a:ext>
              </a:extLst>
            </p:cNvPr>
            <p:cNvSpPr/>
            <p:nvPr/>
          </p:nvSpPr>
          <p:spPr bwMode="auto">
            <a:xfrm>
              <a:off x="7543800" y="2209814"/>
              <a:ext cx="484188" cy="685673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63515" name="Right Brace 10">
              <a:extLst>
                <a:ext uri="{FF2B5EF4-FFF2-40B4-BE49-F238E27FC236}">
                  <a16:creationId xmlns:a16="http://schemas.microsoft.com/office/drawing/2014/main" id="{4F6EA225-AE0B-4514-8939-7A7897C985E4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4" y="3447835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516" name="Rectangle 19">
              <a:extLst>
                <a:ext uri="{FF2B5EF4-FFF2-40B4-BE49-F238E27FC236}">
                  <a16:creationId xmlns:a16="http://schemas.microsoft.com/office/drawing/2014/main" id="{1A23A02B-B8A5-43D8-8736-4C94AD90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517" name="Right Brace 12">
              <a:extLst>
                <a:ext uri="{FF2B5EF4-FFF2-40B4-BE49-F238E27FC236}">
                  <a16:creationId xmlns:a16="http://schemas.microsoft.com/office/drawing/2014/main" id="{BDAED8BD-C87B-4EC2-B4CC-C35C134AFD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518" name="Rectangle 21">
              <a:extLst>
                <a:ext uri="{FF2B5EF4-FFF2-40B4-BE49-F238E27FC236}">
                  <a16:creationId xmlns:a16="http://schemas.microsoft.com/office/drawing/2014/main" id="{1DB56B1A-6BFF-48EB-8EA0-AEB127F7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519" name="Rectangle 22">
              <a:extLst>
                <a:ext uri="{FF2B5EF4-FFF2-40B4-BE49-F238E27FC236}">
                  <a16:creationId xmlns:a16="http://schemas.microsoft.com/office/drawing/2014/main" id="{6D81A04B-851C-490D-A793-505AD278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6061D181-5FA0-4D53-A3E2-C5F670D09681}"/>
              </a:ext>
            </a:extLst>
          </p:cNvPr>
          <p:cNvSpPr/>
          <p:nvPr/>
        </p:nvSpPr>
        <p:spPr>
          <a:xfrm>
            <a:off x="4191000" y="1882965"/>
            <a:ext cx="381000" cy="384048"/>
          </a:xfrm>
          <a:prstGeom prst="wedgeEllipseCallout">
            <a:avLst>
              <a:gd name="adj1" fmla="val -84630"/>
              <a:gd name="adj2" fmla="val -7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940BCA2C-4407-4225-B873-1746D79F29AE}"/>
              </a:ext>
            </a:extLst>
          </p:cNvPr>
          <p:cNvSpPr/>
          <p:nvPr/>
        </p:nvSpPr>
        <p:spPr>
          <a:xfrm>
            <a:off x="5676608" y="2394077"/>
            <a:ext cx="381000" cy="384048"/>
          </a:xfrm>
          <a:prstGeom prst="wedgeEllipseCallout">
            <a:avLst>
              <a:gd name="adj1" fmla="val -84630"/>
              <a:gd name="adj2" fmla="val -7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501" name="TextBox 1">
            <a:extLst>
              <a:ext uri="{FF2B5EF4-FFF2-40B4-BE49-F238E27FC236}">
                <a16:creationId xmlns:a16="http://schemas.microsoft.com/office/drawing/2014/main" id="{CF4FE56E-49A4-4507-893B-7A05A4981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6069013"/>
            <a:ext cx="84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pages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38B251-B3EE-4B61-8676-38FE07A4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5" y="5105400"/>
            <a:ext cx="89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0.1(1.5) B pages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D68CA9AA-BFDF-4CEE-9C58-C4DDBE981F4B}"/>
              </a:ext>
            </a:extLst>
          </p:cNvPr>
          <p:cNvSpPr/>
          <p:nvPr/>
        </p:nvSpPr>
        <p:spPr>
          <a:xfrm>
            <a:off x="6633369" y="5053933"/>
            <a:ext cx="381000" cy="384048"/>
          </a:xfrm>
          <a:prstGeom prst="wedgeEllipseCallout">
            <a:avLst>
              <a:gd name="adj1" fmla="val 49564"/>
              <a:gd name="adj2" fmla="val 58093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6373479D-7F8A-45B9-8A5D-75E2ED00FC10}"/>
              </a:ext>
            </a:extLst>
          </p:cNvPr>
          <p:cNvSpPr/>
          <p:nvPr/>
        </p:nvSpPr>
        <p:spPr>
          <a:xfrm>
            <a:off x="6146800" y="6142959"/>
            <a:ext cx="381000" cy="384048"/>
          </a:xfrm>
          <a:prstGeom prst="wedgeEllipseCallout">
            <a:avLst>
              <a:gd name="adj1" fmla="val 101177"/>
              <a:gd name="adj2" fmla="val -21272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8ED0F86A-5371-4561-BA35-BDDCF553DF32}"/>
              </a:ext>
            </a:extLst>
          </p:cNvPr>
          <p:cNvSpPr/>
          <p:nvPr/>
        </p:nvSpPr>
        <p:spPr bwMode="auto">
          <a:xfrm>
            <a:off x="7543800" y="3660775"/>
            <a:ext cx="1063625" cy="485775"/>
          </a:xfrm>
          <a:prstGeom prst="wedgeEllipseCallout">
            <a:avLst>
              <a:gd name="adj1" fmla="val 17877"/>
              <a:gd name="adj2" fmla="val -73915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empus Sans ITC" panose="04020404030D07020202" pitchFamily="82" charset="0"/>
              </a:rPr>
              <a:t>Data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72395"/>
              </p:ext>
            </p:extLst>
          </p:nvPr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7742" y="3340100"/>
            <a:ext cx="5185833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 with alternative-2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index on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3" name="Rounded Rectangular Callout 11">
            <a:extLst>
              <a:ext uri="{FF2B5EF4-FFF2-40B4-BE49-F238E27FC236}">
                <a16:creationId xmlns:a16="http://schemas.microsoft.com/office/drawing/2014/main" id="{16C90532-1E32-4824-89EF-48DA0082DF1D}"/>
              </a:ext>
            </a:extLst>
          </p:cNvPr>
          <p:cNvSpPr/>
          <p:nvPr/>
        </p:nvSpPr>
        <p:spPr bwMode="auto">
          <a:xfrm>
            <a:off x="2911549" y="5647356"/>
            <a:ext cx="1421219" cy="592488"/>
          </a:xfrm>
          <a:prstGeom prst="wedgeRoundRectCallout">
            <a:avLst>
              <a:gd name="adj1" fmla="val -53234"/>
              <a:gd name="adj2" fmla="val -900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dirty="0">
                <a:solidFill>
                  <a:prstClr val="black"/>
                </a:solidFill>
                <a:latin typeface="Calibri" panose="020F0502020204030204" pitchFamily="34" charset="0"/>
              </a:rPr>
              <a:t>Size of data entries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4" name="Rounded Rectangular Callout 11">
            <a:extLst>
              <a:ext uri="{FF2B5EF4-FFF2-40B4-BE49-F238E27FC236}">
                <a16:creationId xmlns:a16="http://schemas.microsoft.com/office/drawing/2014/main" id="{AC1514B8-DCD5-44D5-937F-3A6BEDC3E824}"/>
              </a:ext>
            </a:extLst>
          </p:cNvPr>
          <p:cNvSpPr/>
          <p:nvPr/>
        </p:nvSpPr>
        <p:spPr bwMode="auto">
          <a:xfrm>
            <a:off x="1702981" y="5974030"/>
            <a:ext cx="1321983" cy="592488"/>
          </a:xfrm>
          <a:prstGeom prst="wedgeRoundRectCallout">
            <a:avLst>
              <a:gd name="adj1" fmla="val 7730"/>
              <a:gd name="adj2" fmla="val -1486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dirty="0">
                <a:solidFill>
                  <a:prstClr val="black"/>
                </a:solidFill>
                <a:latin typeface="Calibri" panose="020F0502020204030204" pitchFamily="34" charset="0"/>
              </a:rPr>
              <a:t>Size of data records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719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31548"/>
              </p:ext>
            </p:extLst>
          </p:nvPr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8800" y="3352800"/>
            <a:ext cx="5638800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Heap file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search key 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age,sal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4D9CB3D-1DD6-4292-B08D-E33E7095CC63}"/>
              </a:ext>
            </a:extLst>
          </p:cNvPr>
          <p:cNvSpPr/>
          <p:nvPr/>
        </p:nvSpPr>
        <p:spPr bwMode="auto">
          <a:xfrm>
            <a:off x="2571207" y="5900738"/>
            <a:ext cx="2076993" cy="762000"/>
          </a:xfrm>
          <a:prstGeom prst="wedgeRoundRectCallout">
            <a:avLst>
              <a:gd name="adj1" fmla="val 9982"/>
              <a:gd name="adj2" fmla="val -935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dirty="0">
                <a:solidFill>
                  <a:prstClr val="black"/>
                </a:solidFill>
                <a:latin typeface="Calibri" panose="020F0502020204030204" pitchFamily="34" charset="0"/>
              </a:rPr>
              <a:t>Cost of descending the t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ree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 of height 0.1(1.5B)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8DF287D-2155-4A14-A54D-46B1EE528B5C}"/>
              </a:ext>
            </a:extLst>
          </p:cNvPr>
          <p:cNvSpPr/>
          <p:nvPr/>
        </p:nvSpPr>
        <p:spPr bwMode="auto">
          <a:xfrm>
            <a:off x="4612277" y="5067300"/>
            <a:ext cx="2537460" cy="609600"/>
          </a:xfrm>
          <a:prstGeom prst="wedgeRoundRectCallout">
            <a:avLst>
              <a:gd name="adj1" fmla="val -66464"/>
              <a:gd name="adj2" fmla="val -347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 more I/O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to retrieve the 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record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B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R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D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7233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5638"/>
              </p:ext>
            </p:extLst>
          </p:nvPr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8800" y="3352800"/>
            <a:ext cx="5638800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index on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F364120-FCB3-443C-A807-B543D0C7EBB2}"/>
              </a:ext>
            </a:extLst>
          </p:cNvPr>
          <p:cNvSpPr/>
          <p:nvPr/>
        </p:nvSpPr>
        <p:spPr bwMode="auto">
          <a:xfrm>
            <a:off x="3771900" y="5715000"/>
            <a:ext cx="1752600" cy="609600"/>
          </a:xfrm>
          <a:prstGeom prst="wedgeRoundRectCallout">
            <a:avLst>
              <a:gd name="adj1" fmla="val 35268"/>
              <a:gd name="adj2" fmla="val -765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algn="ctr">
              <a:lnSpc>
                <a:spcPts val="1700"/>
              </a:lnSpc>
              <a:defRPr/>
            </a:pPr>
            <a:r>
              <a:rPr lang="en-US" sz="1800" dirty="0">
                <a:latin typeface="Calibri" pitchFamily="34" charset="0"/>
              </a:rPr>
              <a:t>Each match requires an I/O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15483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71857"/>
              </p:ext>
            </p:extLst>
          </p:nvPr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D(3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8800" y="3352800"/>
            <a:ext cx="5638800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Heap file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search key 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age,sal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8A41CBF-B462-4F35-AA98-57C2C9BA9C96}"/>
              </a:ext>
            </a:extLst>
          </p:cNvPr>
          <p:cNvSpPr/>
          <p:nvPr/>
        </p:nvSpPr>
        <p:spPr bwMode="auto">
          <a:xfrm>
            <a:off x="6324600" y="3962400"/>
            <a:ext cx="2362200" cy="838200"/>
          </a:xfrm>
          <a:prstGeom prst="wedgeRoundRectCallout">
            <a:avLst>
              <a:gd name="adj1" fmla="val -24503"/>
              <a:gd name="adj2" fmla="val 798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1 I/O to insert the data entry + 2 I/O’s to insert the data record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0A6B15D-57B7-495E-8A0D-0B6BB85FF6F6}"/>
              </a:ext>
            </a:extLst>
          </p:cNvPr>
          <p:cNvSpPr/>
          <p:nvPr/>
        </p:nvSpPr>
        <p:spPr bwMode="auto">
          <a:xfrm>
            <a:off x="5468128" y="5826268"/>
            <a:ext cx="1518142" cy="807895"/>
          </a:xfrm>
          <a:prstGeom prst="wedgeRoundRectCallout">
            <a:avLst>
              <a:gd name="adj1" fmla="val 32938"/>
              <a:gd name="adj2" fmla="val -764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Cost of descending the index tree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B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3518B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R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D</a:t>
              </a:r>
              <a:endPara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638261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6F9E0E-F994-4062-BD57-5A01E466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BBFAF1-C6AE-42B9-B175-92475864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CF0CD48E-3C41-44A7-8633-D2CFE34E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6B92B-D189-4A2A-A6DB-CF5FF20112A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667000"/>
          <a:ext cx="83058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D(3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325E833-58ED-4898-8BC7-9E29ABEC9844}"/>
              </a:ext>
            </a:extLst>
          </p:cNvPr>
          <p:cNvSpPr/>
          <p:nvPr/>
        </p:nvSpPr>
        <p:spPr bwMode="auto">
          <a:xfrm>
            <a:off x="1828800" y="3352800"/>
            <a:ext cx="5638800" cy="914400"/>
          </a:xfrm>
          <a:prstGeom prst="wedgeRoundRectCallout">
            <a:avLst>
              <a:gd name="adj1" fmla="val -51031"/>
              <a:gd name="adj2" fmla="val 14341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B</a:t>
            </a:r>
            <a:r>
              <a:rPr lang="en-US" sz="2400" baseline="30000" dirty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tree index on search key &lt;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age,sal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0A6B15D-57B7-495E-8A0D-0B6BB85FF6F6}"/>
              </a:ext>
            </a:extLst>
          </p:cNvPr>
          <p:cNvSpPr/>
          <p:nvPr/>
        </p:nvSpPr>
        <p:spPr bwMode="auto">
          <a:xfrm>
            <a:off x="5938551" y="5654325"/>
            <a:ext cx="2534935" cy="1051275"/>
          </a:xfrm>
          <a:prstGeom prst="wedgeRoundRectCallout">
            <a:avLst>
              <a:gd name="adj1" fmla="val 50861"/>
              <a:gd name="adj2" fmla="val -750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algn="ctr">
              <a:lnSpc>
                <a:spcPts val="1700"/>
              </a:lnSpc>
              <a:defRPr/>
            </a:pPr>
            <a:r>
              <a:rPr lang="en-US" altLang="zh-TW" sz="1600" dirty="0">
                <a:latin typeface="Calibri" pitchFamily="34" charset="0"/>
                <a:ea typeface="新細明體" pitchFamily="18" charset="-120"/>
              </a:rPr>
              <a:t>1 I/O’s to write back the updated data-entry page and 1 I/O to write back the updated data-record page</a:t>
            </a:r>
          </a:p>
        </p:txBody>
      </p:sp>
      <p:sp>
        <p:nvSpPr>
          <p:cNvPr id="73802" name="Rectangle 6">
            <a:extLst>
              <a:ext uri="{FF2B5EF4-FFF2-40B4-BE49-F238E27FC236}">
                <a16:creationId xmlns:a16="http://schemas.microsoft.com/office/drawing/2014/main" id="{F4D32D1C-83D0-4E69-9901-CCB044F4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73803" name="Group 16">
            <a:extLst>
              <a:ext uri="{FF2B5EF4-FFF2-40B4-BE49-F238E27FC236}">
                <a16:creationId xmlns:a16="http://schemas.microsoft.com/office/drawing/2014/main" id="{05C676CE-10A2-4238-8DB0-183A911236F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77825"/>
            <a:ext cx="2209800" cy="2144713"/>
            <a:chOff x="6705600" y="1746351"/>
            <a:chExt cx="2209800" cy="2144314"/>
          </a:xfrm>
        </p:grpSpPr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757B522B-03A2-4B9A-90E9-80C5BA97451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9" name="Flowchart: Multidocument 18">
              <a:extLst>
                <a:ext uri="{FF2B5EF4-FFF2-40B4-BE49-F238E27FC236}">
                  <a16:creationId xmlns:a16="http://schemas.microsoft.com/office/drawing/2014/main" id="{39F60B13-A3DC-41DF-AB33-07415BFBAF21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73806" name="Group 11">
              <a:extLst>
                <a:ext uri="{FF2B5EF4-FFF2-40B4-BE49-F238E27FC236}">
                  <a16:creationId xmlns:a16="http://schemas.microsoft.com/office/drawing/2014/main" id="{A127169A-EAF2-4EC6-A46E-E463E3AF1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5BD5A94-3767-49B1-B643-FD721672B8E0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59A45288-EA53-498D-8A04-4478D0BCD6AC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E88530D8-4F44-4298-B69B-55C548F2D0E1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5F198D81-594F-4227-B5A9-6B78B7980272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DF9EA93-C84B-425A-9CC7-A8478989B14F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99FEDF68-AEF5-495C-8641-376CEEC80D75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3809" name="Right Brace 22">
              <a:extLst>
                <a:ext uri="{FF2B5EF4-FFF2-40B4-BE49-F238E27FC236}">
                  <a16:creationId xmlns:a16="http://schemas.microsoft.com/office/drawing/2014/main" id="{32758943-8171-4190-BA06-9CA4D5B30373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0" name="Rectangle 23">
              <a:extLst>
                <a:ext uri="{FF2B5EF4-FFF2-40B4-BE49-F238E27FC236}">
                  <a16:creationId xmlns:a16="http://schemas.microsoft.com/office/drawing/2014/main" id="{D3C2720E-8E02-4F07-98E1-199CDF71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1" name="Right Brace 24">
              <a:extLst>
                <a:ext uri="{FF2B5EF4-FFF2-40B4-BE49-F238E27FC236}">
                  <a16:creationId xmlns:a16="http://schemas.microsoft.com/office/drawing/2014/main" id="{30F1A176-D39B-4BDF-AA77-FA9B3C3507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2" name="Rectangle 25">
              <a:extLst>
                <a:ext uri="{FF2B5EF4-FFF2-40B4-BE49-F238E27FC236}">
                  <a16:creationId xmlns:a16="http://schemas.microsoft.com/office/drawing/2014/main" id="{A43312F3-9685-4A13-B9A7-88B8964DC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3813" name="Rectangle 26">
              <a:extLst>
                <a:ext uri="{FF2B5EF4-FFF2-40B4-BE49-F238E27FC236}">
                  <a16:creationId xmlns:a16="http://schemas.microsoft.com/office/drawing/2014/main" id="{C1777F63-8426-43FE-BDC2-AE2ACDA3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1">
            <a:extLst>
              <a:ext uri="{FF2B5EF4-FFF2-40B4-BE49-F238E27FC236}">
                <a16:creationId xmlns:a16="http://schemas.microsoft.com/office/drawing/2014/main" id="{7E0DE1BE-9E75-47D2-B995-EC0B48D6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02" y="322023"/>
            <a:ext cx="2667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5539" name="Title 1">
            <a:extLst>
              <a:ext uri="{FF2B5EF4-FFF2-40B4-BE49-F238E27FC236}">
                <a16:creationId xmlns:a16="http://schemas.microsoft.com/office/drawing/2014/main" id="{0A22E049-255E-437A-AC8F-3ED86A47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87"/>
            <a:ext cx="6831106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000" dirty="0">
                <a:ea typeface="PMingLiU" panose="02020500000000000000" pitchFamily="18" charset="-120"/>
              </a:rPr>
            </a:br>
            <a:r>
              <a:rPr lang="en-US" altLang="zh-TW" sz="4000" dirty="0">
                <a:ea typeface="PMingLiU" panose="02020500000000000000" pitchFamily="18" charset="-120"/>
              </a:rPr>
              <a:t>Heap File /w </a:t>
            </a:r>
            <a:r>
              <a:rPr lang="en-US" altLang="zh-TW" sz="40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000" dirty="0"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4000" baseline="30000" dirty="0">
                <a:solidFill>
                  <a:srgbClr val="00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40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ea typeface="PMingLiU" panose="02020500000000000000" pitchFamily="18" charset="-120"/>
              </a:rPr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018F-0D64-40BF-80B3-3F0AAEA2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3839"/>
            <a:ext cx="8608679" cy="5184161"/>
          </a:xfrm>
        </p:spPr>
        <p:txBody>
          <a:bodyPr/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EQUALITY SEACH</a:t>
            </a:r>
            <a:endParaRPr lang="en-US" altLang="zh-TW" sz="2400" dirty="0">
              <a:ea typeface="PMingLiU" panose="02020500000000000000" pitchFamily="18" charset="-120"/>
            </a:endParaRP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Search for the matching data entry in the index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Fetch the corresponding data record from the data file</a:t>
            </a:r>
          </a:p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SEARCH COST</a:t>
            </a:r>
            <a:r>
              <a:rPr lang="en-US" altLang="zh-TW" sz="24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400" dirty="0">
                <a:ea typeface="PMingLiU" panose="02020500000000000000" pitchFamily="18" charset="-120"/>
              </a:rPr>
              <a:t>Cost of searching the index (descending the tree)</a:t>
            </a:r>
          </a:p>
          <a:p>
            <a:pPr lvl="1" eaLnBrk="1" hangingPunct="1">
              <a:lnSpc>
                <a:spcPts val="2900"/>
              </a:lnSpc>
            </a:pPr>
            <a:r>
              <a:rPr lang="en-US" altLang="zh-TW" sz="2400" dirty="0">
                <a:ea typeface="PMingLiU" panose="02020500000000000000" pitchFamily="18" charset="-120"/>
              </a:rPr>
              <a:t># leaf pages is 0.1(1.5B) </a:t>
            </a:r>
            <a:r>
              <a:rPr lang="en-US" altLang="zh-TW" sz="2400" dirty="0">
                <a:ea typeface="PMingLiU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2400" dirty="0">
                <a:ea typeface="PMingLiU" panose="02020500000000000000" pitchFamily="18" charset="-120"/>
              </a:rPr>
              <a:t>tree height is </a:t>
            </a:r>
            <a:r>
              <a:rPr lang="en-US" altLang="zh-TW" sz="2400" dirty="0" err="1">
                <a:ea typeface="PMingLiU" panose="02020500000000000000" pitchFamily="18" charset="-120"/>
              </a:rPr>
              <a:t>log</a:t>
            </a:r>
            <a:r>
              <a:rPr lang="en-US" altLang="zh-TW" sz="2400" baseline="-25000" dirty="0" err="1">
                <a:ea typeface="PMingLiU" panose="02020500000000000000" pitchFamily="18" charset="-120"/>
              </a:rPr>
              <a:t>F</a:t>
            </a:r>
            <a:r>
              <a:rPr lang="en-US" altLang="zh-TW" sz="2400" dirty="0">
                <a:ea typeface="PMingLiU" panose="02020500000000000000" pitchFamily="18" charset="-120"/>
              </a:rPr>
              <a:t>(0.15B)</a:t>
            </a:r>
          </a:p>
          <a:p>
            <a:pPr lvl="1" eaLnBrk="1" hangingPunct="1">
              <a:lnSpc>
                <a:spcPts val="2900"/>
              </a:lnSpc>
            </a:pPr>
            <a:r>
              <a:rPr lang="en-US" altLang="zh-TW" sz="2400" dirty="0">
                <a:ea typeface="PMingLiU" panose="02020500000000000000" pitchFamily="18" charset="-120"/>
              </a:rPr>
              <a:t>Descending the index tree visits </a:t>
            </a:r>
            <a:r>
              <a:rPr lang="en-US" altLang="zh-TW" sz="2400" dirty="0" err="1">
                <a:ea typeface="PMingLiU" panose="02020500000000000000" pitchFamily="18" charset="-120"/>
              </a:rPr>
              <a:t>log</a:t>
            </a:r>
            <a:r>
              <a:rPr lang="en-US" altLang="zh-TW" sz="2400" baseline="-25000" dirty="0" err="1">
                <a:ea typeface="PMingLiU" panose="02020500000000000000" pitchFamily="18" charset="-120"/>
              </a:rPr>
              <a:t>F</a:t>
            </a:r>
            <a:r>
              <a:rPr lang="en-US" altLang="zh-TW" sz="2400" dirty="0">
                <a:ea typeface="PMingLiU" panose="02020500000000000000" pitchFamily="18" charset="-120"/>
              </a:rPr>
              <a:t>(0.15B) pages</a:t>
            </a:r>
          </a:p>
          <a:p>
            <a:pPr lvl="1" eaLnBrk="1" hangingPunct="1">
              <a:lnSpc>
                <a:spcPts val="2600"/>
              </a:lnSpc>
            </a:pPr>
            <a:r>
              <a:rPr lang="en-US" altLang="zh-TW" sz="2400" dirty="0">
                <a:ea typeface="PMingLiU" panose="02020500000000000000" pitchFamily="18" charset="-120"/>
              </a:rPr>
              <a:t>Cost of finding the matching data entry is </a:t>
            </a:r>
            <a:r>
              <a:rPr lang="en-US" altLang="zh-TW" sz="2400" b="1" dirty="0" err="1">
                <a:solidFill>
                  <a:srgbClr val="E46C0A"/>
                </a:solidFill>
                <a:ea typeface="PMingLiU" panose="02020500000000000000" pitchFamily="18" charset="-120"/>
              </a:rPr>
              <a:t>D</a:t>
            </a:r>
            <a:r>
              <a:rPr lang="en-US" altLang="zh-TW" sz="2400" b="1" dirty="0" err="1">
                <a:solidFill>
                  <a:srgbClr val="E46C0A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400" b="1" dirty="0" err="1">
                <a:solidFill>
                  <a:srgbClr val="E46C0A"/>
                </a:solidFill>
                <a:ea typeface="PMingLiU" panose="02020500000000000000" pitchFamily="18" charset="-120"/>
              </a:rPr>
              <a:t>log</a:t>
            </a:r>
            <a:r>
              <a:rPr lang="en-US" altLang="zh-TW" sz="2400" b="1" baseline="-25000" dirty="0" err="1">
                <a:solidFill>
                  <a:srgbClr val="E46C0A"/>
                </a:solidFill>
                <a:ea typeface="PMingLiU" panose="02020500000000000000" pitchFamily="18" charset="-120"/>
              </a:rPr>
              <a:t>F</a:t>
            </a:r>
            <a:r>
              <a:rPr lang="en-US" altLang="zh-TW" sz="2400" b="1" dirty="0">
                <a:solidFill>
                  <a:srgbClr val="E46C0A"/>
                </a:solidFill>
                <a:ea typeface="PMingLiU" panose="02020500000000000000" pitchFamily="18" charset="-120"/>
              </a:rPr>
              <a:t>(0.15B)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600" dirty="0">
                <a:ea typeface="PMingLiU" panose="02020500000000000000" pitchFamily="18" charset="-120"/>
              </a:rPr>
              <a:t>Cost of </a:t>
            </a:r>
            <a:r>
              <a:rPr lang="en-US" altLang="zh-TW" sz="2400" dirty="0">
                <a:ea typeface="PMingLiU" panose="02020500000000000000" pitchFamily="18" charset="-120"/>
              </a:rPr>
              <a:t>fetching</a:t>
            </a:r>
            <a:r>
              <a:rPr lang="en-US" altLang="zh-TW" sz="2600" dirty="0">
                <a:ea typeface="PMingLiU" panose="02020500000000000000" pitchFamily="18" charset="-120"/>
              </a:rPr>
              <a:t> the matching data records</a:t>
            </a:r>
          </a:p>
          <a:p>
            <a:pPr lvl="1" eaLnBrk="1" hangingPunct="1">
              <a:lnSpc>
                <a:spcPts val="2600"/>
              </a:lnSpc>
            </a:pPr>
            <a:r>
              <a:rPr lang="en-US" altLang="zh-TW" sz="2400" dirty="0">
                <a:ea typeface="PMingLiU" panose="02020500000000000000" pitchFamily="18" charset="-120"/>
              </a:rPr>
              <a:t>Fetching the corresponding data records incurs one more I/O, or  </a:t>
            </a:r>
            <a:r>
              <a:rPr lang="en-US" altLang="zh-TW" sz="2400" b="1" dirty="0">
                <a:solidFill>
                  <a:srgbClr val="0070C0"/>
                </a:solidFill>
                <a:ea typeface="PMingLiU" panose="02020500000000000000" pitchFamily="18" charset="-120"/>
              </a:rPr>
              <a:t>1</a:t>
            </a:r>
            <a:r>
              <a:rPr lang="en-US" altLang="zh-TW" sz="2400" b="1" dirty="0">
                <a:solidFill>
                  <a:srgbClr val="0070C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400" b="1" dirty="0">
                <a:solidFill>
                  <a:srgbClr val="0070C0"/>
                </a:solidFill>
                <a:ea typeface="PMingLiU" panose="02020500000000000000" pitchFamily="18" charset="-120"/>
              </a:rPr>
              <a:t>D</a:t>
            </a:r>
          </a:p>
          <a:p>
            <a:pPr eaLnBrk="1" hangingPunct="1">
              <a:lnSpc>
                <a:spcPts val="2600"/>
              </a:lnSpc>
            </a:pPr>
            <a:r>
              <a:rPr lang="en-US" altLang="zh-TW" sz="2400" dirty="0">
                <a:ea typeface="PMingLiU" panose="02020500000000000000" pitchFamily="18" charset="-120"/>
              </a:rPr>
              <a:t>Total search cost:  </a:t>
            </a:r>
            <a:endParaRPr lang="en-US" altLang="zh-TW" sz="2400" dirty="0">
              <a:solidFill>
                <a:srgbClr val="0070C0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80D36-5CEC-418B-A26B-D545C7015787}"/>
              </a:ext>
            </a:extLst>
          </p:cNvPr>
          <p:cNvSpPr/>
          <p:nvPr/>
        </p:nvSpPr>
        <p:spPr>
          <a:xfrm>
            <a:off x="3192075" y="6074014"/>
            <a:ext cx="497205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</a:rPr>
              <a:t>D</a:t>
            </a: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</a:rPr>
              <a:t>log</a:t>
            </a:r>
            <a:r>
              <a:rPr kumimoji="0" lang="en-US" altLang="zh-TW" b="1" baseline="-25000" dirty="0" err="1">
                <a:solidFill>
                  <a:srgbClr val="E46C0A"/>
                </a:solidFill>
                <a:latin typeface="Calibri" panose="020F0502020204030204" pitchFamily="34" charset="0"/>
              </a:rPr>
              <a:t>F</a:t>
            </a:r>
            <a:r>
              <a:rPr kumimoji="0" lang="en-US" altLang="zh-TW" b="1" dirty="0">
                <a:solidFill>
                  <a:srgbClr val="E46C0A"/>
                </a:solidFill>
                <a:latin typeface="Calibri" panose="020F0502020204030204" pitchFamily="34" charset="0"/>
              </a:rPr>
              <a:t>(0.15B) </a:t>
            </a:r>
            <a:r>
              <a:rPr kumimoji="0" lang="en-US" altLang="zh-TW" dirty="0">
                <a:latin typeface="Calibri" panose="020F0502020204030204" pitchFamily="34" charset="0"/>
              </a:rPr>
              <a:t>+ </a:t>
            </a:r>
            <a:r>
              <a:rPr kumimoji="0" lang="en-US" altLang="zh-TW" b="1" dirty="0">
                <a:solidFill>
                  <a:srgbClr val="0070C0"/>
                </a:solidFill>
                <a:latin typeface="Calibri" panose="020F0502020204030204" pitchFamily="34" charset="0"/>
              </a:rPr>
              <a:t>1D</a:t>
            </a:r>
            <a:r>
              <a:rPr kumimoji="0" lang="en-US" altLang="zh-TW" dirty="0">
                <a:latin typeface="Calibri" panose="020F0502020204030204" pitchFamily="34" charset="0"/>
              </a:rPr>
              <a:t> =  D(1+ </a:t>
            </a:r>
            <a:r>
              <a:rPr kumimoji="0" lang="en-US" altLang="zh-TW" dirty="0" err="1">
                <a:latin typeface="Calibri" panose="020F0502020204030204" pitchFamily="34" charset="0"/>
              </a:rPr>
              <a:t>log</a:t>
            </a:r>
            <a:r>
              <a:rPr kumimoji="0" lang="en-US" altLang="zh-TW" baseline="-25000" dirty="0" err="1">
                <a:latin typeface="Calibri" panose="020F0502020204030204" pitchFamily="34" charset="0"/>
              </a:rPr>
              <a:t>F</a:t>
            </a:r>
            <a:r>
              <a:rPr kumimoji="0" lang="en-US" altLang="zh-TW" dirty="0">
                <a:latin typeface="Calibri" panose="020F0502020204030204" pitchFamily="34" charset="0"/>
              </a:rPr>
              <a:t>(0.15B))</a:t>
            </a:r>
            <a:endParaRPr kumimoji="0"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1">
            <a:extLst>
              <a:ext uri="{FF2B5EF4-FFF2-40B4-BE49-F238E27FC236}">
                <a16:creationId xmlns:a16="http://schemas.microsoft.com/office/drawing/2014/main" id="{88136A63-84CF-4934-A9AE-8F3392E0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08175"/>
            <a:ext cx="34004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7587" name="Title 1">
            <a:extLst>
              <a:ext uri="{FF2B5EF4-FFF2-40B4-BE49-F238E27FC236}">
                <a16:creationId xmlns:a16="http://schemas.microsoft.com/office/drawing/2014/main" id="{64343EF7-FE11-4913-8B52-4A38A026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4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400" dirty="0">
                <a:ea typeface="PMingLiU" panose="02020500000000000000" pitchFamily="18" charset="-120"/>
              </a:rPr>
            </a:br>
            <a:r>
              <a:rPr lang="en-US" altLang="zh-TW" sz="4400" dirty="0">
                <a:ea typeface="PMingLiU" panose="02020500000000000000" pitchFamily="18" charset="-120"/>
              </a:rPr>
              <a:t>Heap File /w </a:t>
            </a:r>
            <a:r>
              <a:rPr lang="en-US" altLang="zh-TW" sz="44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400" dirty="0">
                <a:ea typeface="PMingLiU" panose="02020500000000000000" pitchFamily="18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4400" baseline="30000" dirty="0">
                <a:solidFill>
                  <a:srgbClr val="00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44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4400" dirty="0">
                <a:ea typeface="PMingLiU" panose="02020500000000000000" pitchFamily="18" charset="-120"/>
              </a:rPr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4EB7-3565-4243-8515-AA8543D1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2291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zh-TW" sz="3600" dirty="0">
                <a:ea typeface="PMingLiU" panose="02020500000000000000" pitchFamily="18" charset="-120"/>
              </a:rPr>
              <a:t>Equality Search </a:t>
            </a:r>
            <a:r>
              <a:rPr lang="en-US" altLang="zh-TW" sz="2400" dirty="0">
                <a:ea typeface="PMingLiU" panose="02020500000000000000" pitchFamily="18" charset="-120"/>
              </a:rPr>
              <a:t>(from last slide)</a:t>
            </a:r>
          </a:p>
          <a:p>
            <a:pPr eaLnBrk="1" hangingPunct="1"/>
            <a:endParaRPr lang="en-US" altLang="zh-TW" dirty="0">
              <a:ea typeface="PMingLiU" panose="02020500000000000000" pitchFamily="18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altLang="zh-TW" dirty="0">
              <a:ea typeface="PMingLiU" panose="02020500000000000000" pitchFamily="18" charset="-120"/>
            </a:endParaRPr>
          </a:p>
          <a:p>
            <a:pPr eaLnBrk="1" hangingPunct="1">
              <a:spcBef>
                <a:spcPts val="4200"/>
              </a:spcBef>
            </a:pPr>
            <a:r>
              <a:rPr lang="en-US" altLang="zh-TW" sz="3600" dirty="0">
                <a:ea typeface="PMingLiU" panose="02020500000000000000" pitchFamily="18" charset="-120"/>
              </a:rPr>
              <a:t>Range Selection</a:t>
            </a:r>
          </a:p>
        </p:txBody>
      </p:sp>
      <p:grpSp>
        <p:nvGrpSpPr>
          <p:cNvPr id="67589" name="Group 8">
            <a:extLst>
              <a:ext uri="{FF2B5EF4-FFF2-40B4-BE49-F238E27FC236}">
                <a16:creationId xmlns:a16="http://schemas.microsoft.com/office/drawing/2014/main" id="{120FA7AA-64D8-40EC-BD3F-2E0C6D336F2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09800"/>
            <a:ext cx="3581400" cy="1560513"/>
            <a:chOff x="3962400" y="1868269"/>
            <a:chExt cx="3581400" cy="15607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80DF29-A23C-4ECC-9E6C-57E001C64F88}"/>
                </a:ext>
              </a:extLst>
            </p:cNvPr>
            <p:cNvSpPr/>
            <p:nvPr/>
          </p:nvSpPr>
          <p:spPr bwMode="auto">
            <a:xfrm>
              <a:off x="4572000" y="1980998"/>
              <a:ext cx="457200" cy="457264"/>
            </a:xfrm>
            <a:prstGeom prst="ellipse">
              <a:avLst/>
            </a:prstGeom>
            <a:solidFill>
              <a:schemeClr val="accent3">
                <a:lumMod val="75000"/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D471A49-F7ED-41B5-A4A1-F3FFB95231FB}"/>
                </a:ext>
              </a:extLst>
            </p:cNvPr>
            <p:cNvSpPr/>
            <p:nvPr/>
          </p:nvSpPr>
          <p:spPr bwMode="auto">
            <a:xfrm>
              <a:off x="5181600" y="1904787"/>
              <a:ext cx="2133600" cy="685896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51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67603" name="Rectangle 3">
              <a:extLst>
                <a:ext uri="{FF2B5EF4-FFF2-40B4-BE49-F238E27FC236}">
                  <a16:creationId xmlns:a16="http://schemas.microsoft.com/office/drawing/2014/main" id="{D5670460-A02B-4ECB-A4E8-CE2FCFC58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761" y="1868269"/>
              <a:ext cx="33730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360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D(1+ </a:t>
              </a:r>
              <a:r>
                <a:rPr lang="en-US" altLang="zh-TW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log</a:t>
              </a:r>
              <a:r>
                <a:rPr lang="en-US" altLang="zh-TW" sz="3600" baseline="-25000" dirty="0" err="1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F</a:t>
              </a:r>
              <a:r>
                <a:rPr lang="en-US" altLang="zh-TW" sz="3600" dirty="0">
                  <a:solidFill>
                    <a:srgbClr val="002060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(0.15B))</a:t>
              </a:r>
              <a:endParaRPr lang="en-US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17E58289-4F4B-4718-8802-A85AC7C6CEC5}"/>
                </a:ext>
              </a:extLst>
            </p:cNvPr>
            <p:cNvSpPr/>
            <p:nvPr/>
          </p:nvSpPr>
          <p:spPr bwMode="auto">
            <a:xfrm>
              <a:off x="6096000" y="2819315"/>
              <a:ext cx="1371600" cy="609685"/>
            </a:xfrm>
            <a:prstGeom prst="wedgeRoundRectCallout">
              <a:avLst>
                <a:gd name="adj1" fmla="val -41386"/>
                <a:gd name="adj2" fmla="val -10814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bIns="0" anchor="ctr" anchorCtr="1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 pitchFamily="34" charset="0"/>
                </a:rPr>
                <a:t>Search the B</a:t>
              </a:r>
              <a:r>
                <a:rPr lang="en-US" sz="1800" b="1" baseline="30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US" sz="1800" b="1" baseline="300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en-US" sz="1800" b="1" dirty="0">
                  <a:solidFill>
                    <a:srgbClr val="002060"/>
                  </a:solidFill>
                  <a:latin typeface="Calibri" pitchFamily="34" charset="0"/>
                </a:rPr>
                <a:t>tree</a:t>
              </a:r>
            </a:p>
          </p:txBody>
        </p: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636FF714-C8DC-475B-A8A3-43FCB2D60C2D}"/>
                </a:ext>
              </a:extLst>
            </p:cNvPr>
            <p:cNvSpPr/>
            <p:nvPr/>
          </p:nvSpPr>
          <p:spPr bwMode="auto">
            <a:xfrm>
              <a:off x="3962400" y="2819315"/>
              <a:ext cx="1828800" cy="609685"/>
            </a:xfrm>
            <a:prstGeom prst="wedgeRoundRectCallout">
              <a:avLst>
                <a:gd name="adj1" fmla="val -5232"/>
                <a:gd name="adj2" fmla="val -120833"/>
                <a:gd name="adj3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Calibri" pitchFamily="34" charset="0"/>
                </a:rPr>
                <a:t>Fetching the matching record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2651D27F-EF95-459A-9E4D-4A3C92F21F3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648200"/>
            <a:ext cx="5157788" cy="2058986"/>
            <a:chOff x="1960961" y="4572000"/>
            <a:chExt cx="5158463" cy="2058986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A72782B0-E812-4684-B60F-21927D26182B}"/>
                </a:ext>
              </a:extLst>
            </p:cNvPr>
            <p:cNvSpPr/>
            <p:nvPr/>
          </p:nvSpPr>
          <p:spPr bwMode="auto">
            <a:xfrm>
              <a:off x="2438862" y="4572000"/>
              <a:ext cx="1981459" cy="685800"/>
            </a:xfrm>
            <a:prstGeom prst="flowChartTerminator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67592" name="Group 9">
              <a:extLst>
                <a:ext uri="{FF2B5EF4-FFF2-40B4-BE49-F238E27FC236}">
                  <a16:creationId xmlns:a16="http://schemas.microsoft.com/office/drawing/2014/main" id="{4B3EC8B7-EED6-4E58-B85C-3010550DA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0961" y="4572000"/>
              <a:ext cx="5158463" cy="2058986"/>
              <a:chOff x="4170761" y="1868269"/>
              <a:chExt cx="5158463" cy="2058986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6A1DEF9D-949D-40D5-8003-8BD45E063225}"/>
                  </a:ext>
                </a:extLst>
              </p:cNvPr>
              <p:cNvSpPr/>
              <p:nvPr/>
            </p:nvSpPr>
            <p:spPr bwMode="auto">
              <a:xfrm>
                <a:off x="6934961" y="1868269"/>
                <a:ext cx="2132291" cy="6858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67594" name="Rectangle 10">
                <a:extLst>
                  <a:ext uri="{FF2B5EF4-FFF2-40B4-BE49-F238E27FC236}">
                    <a16:creationId xmlns:a16="http://schemas.microsoft.com/office/drawing/2014/main" id="{80FBF185-7A99-4006-8992-7EDAD42B8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761" y="1868269"/>
                <a:ext cx="51584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36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D(# matches + log</a:t>
                </a:r>
                <a:r>
                  <a:rPr lang="en-US" altLang="zh-TW" sz="3600" baseline="-250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F</a:t>
                </a:r>
                <a:r>
                  <a:rPr lang="en-US" altLang="zh-TW" sz="36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(0.15B))</a:t>
                </a:r>
                <a:endParaRPr lang="en-US" altLang="zh-TW" sz="3600">
                  <a:solidFill>
                    <a:srgbClr val="002060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19FD7D0E-F767-4CB9-966C-1E732FF4C223}"/>
                  </a:ext>
                </a:extLst>
              </p:cNvPr>
              <p:cNvSpPr/>
              <p:nvPr/>
            </p:nvSpPr>
            <p:spPr bwMode="auto">
              <a:xfrm>
                <a:off x="7924102" y="2819182"/>
                <a:ext cx="1371780" cy="609600"/>
              </a:xfrm>
              <a:prstGeom prst="wedgeRoundRectCallout">
                <a:avLst>
                  <a:gd name="adj1" fmla="val -41386"/>
                  <a:gd name="adj2" fmla="val -108141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91440" bIns="0" anchor="ctr"/>
              <a:lstStyle/>
              <a:p>
                <a:pPr algn="ctr">
                  <a:lnSpc>
                    <a:spcPts val="1700"/>
                  </a:lnSpc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Search the B</a:t>
                </a:r>
                <a:r>
                  <a:rPr lang="en-US" sz="1800" b="1" baseline="30000" dirty="0">
                    <a:solidFill>
                      <a:srgbClr val="000000"/>
                    </a:solidFill>
                    <a:latin typeface="Calibri" pitchFamily="34" charset="0"/>
                  </a:rPr>
                  <a:t>+</a:t>
                </a:r>
                <a:r>
                  <a:rPr lang="en-US" sz="1800" b="1" baseline="30000" dirty="0">
                    <a:solidFill>
                      <a:srgbClr val="002060"/>
                    </a:solidFill>
                    <a:latin typeface="Calibri" pitchFamily="34" charset="0"/>
                  </a:rPr>
                  <a:t> </a:t>
                </a:r>
                <a:r>
                  <a:rPr lang="en-US" sz="1800" b="1" dirty="0">
                    <a:solidFill>
                      <a:srgbClr val="002060"/>
                    </a:solidFill>
                    <a:latin typeface="Calibri" pitchFamily="34" charset="0"/>
                  </a:rPr>
                  <a:t>tree</a:t>
                </a: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7A7C6C99-32F1-4C62-A9EF-AF963513B810}"/>
                  </a:ext>
                </a:extLst>
              </p:cNvPr>
              <p:cNvSpPr/>
              <p:nvPr/>
            </p:nvSpPr>
            <p:spPr bwMode="auto">
              <a:xfrm>
                <a:off x="4246971" y="2782668"/>
                <a:ext cx="2819769" cy="1144587"/>
              </a:xfrm>
              <a:prstGeom prst="wedgeRoundRectCallout">
                <a:avLst>
                  <a:gd name="adj1" fmla="val -10446"/>
                  <a:gd name="adj2" fmla="val -76869"/>
                  <a:gd name="adj3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0" bIns="0" anchor="ctr" anchorCtr="1"/>
              <a:lstStyle/>
              <a:p>
                <a:pPr algn="ctr">
                  <a:lnSpc>
                    <a:spcPts val="2500"/>
                  </a:lnSpc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latin typeface="Calibri" pitchFamily="34" charset="0"/>
                  </a:rPr>
                  <a:t>Fetching each match in the range incurs one I/O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1">
            <a:extLst>
              <a:ext uri="{FF2B5EF4-FFF2-40B4-BE49-F238E27FC236}">
                <a16:creationId xmlns:a16="http://schemas.microsoft.com/office/drawing/2014/main" id="{B1AB64AD-32C9-4EF3-AD02-B237A383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25" y="1585472"/>
            <a:ext cx="3228575" cy="24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9635" name="Title 1">
            <a:extLst>
              <a:ext uri="{FF2B5EF4-FFF2-40B4-BE49-F238E27FC236}">
                <a16:creationId xmlns:a16="http://schemas.microsoft.com/office/drawing/2014/main" id="{166A6A9B-BCC5-48F1-824E-622D72C1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0" y="152400"/>
            <a:ext cx="8211030" cy="1104900"/>
          </a:xfrm>
        </p:spPr>
        <p:txBody>
          <a:bodyPr>
            <a:noAutofit/>
          </a:bodyPr>
          <a:lstStyle/>
          <a:p>
            <a:pPr eaLnBrk="1" hangingPunct="1">
              <a:lnSpc>
                <a:spcPts val="3900"/>
              </a:lnSpc>
            </a:pPr>
            <a:r>
              <a:rPr lang="en-US" altLang="zh-TW" sz="4800" dirty="0">
                <a:ea typeface="PMingLiU" panose="02020500000000000000" pitchFamily="18" charset="-120"/>
              </a:rPr>
              <a:t>Cost of Operations</a:t>
            </a:r>
            <a:br>
              <a:rPr lang="en-US" altLang="zh-TW" sz="4800" dirty="0">
                <a:ea typeface="PMingLiU" panose="02020500000000000000" pitchFamily="18" charset="-120"/>
              </a:rPr>
            </a:br>
            <a:r>
              <a:rPr lang="en-US" altLang="zh-TW" sz="4800" dirty="0">
                <a:ea typeface="PMingLiU" panose="02020500000000000000" pitchFamily="18" charset="-120"/>
              </a:rPr>
              <a:t>Heap File /w </a:t>
            </a:r>
            <a:r>
              <a:rPr lang="en-US" altLang="zh-TW" sz="48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800" dirty="0"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solidFill>
                  <a:srgbClr val="000000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4800" baseline="30000" dirty="0">
                <a:solidFill>
                  <a:srgbClr val="00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48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ea typeface="PMingLiU" panose="02020500000000000000" pitchFamily="18" charset="-120"/>
              </a:rPr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8632-B688-433C-A8CE-D4336B53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1" y="1376363"/>
            <a:ext cx="8761079" cy="5105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96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INSERT</a:t>
            </a:r>
            <a:endParaRPr lang="en-US" altLang="zh-TW" sz="9600" dirty="0">
              <a:ea typeface="PMingLiU" panose="02020500000000000000" pitchFamily="18" charset="-120"/>
            </a:endParaRP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Insert the new record in the heap file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Insert the corresponding data entry in the </a:t>
            </a:r>
            <a:r>
              <a:rPr lang="en-US" altLang="zh-TW" sz="9600" dirty="0">
                <a:solidFill>
                  <a:srgbClr val="215968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9600" baseline="30000" dirty="0">
                <a:solidFill>
                  <a:srgbClr val="215968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96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9600" dirty="0">
                <a:ea typeface="PMingLiU" panose="02020500000000000000" pitchFamily="18" charset="-120"/>
              </a:rPr>
              <a:t>tree</a:t>
            </a:r>
          </a:p>
          <a:p>
            <a:pPr eaLnBrk="1" hangingPunct="1">
              <a:lnSpc>
                <a:spcPts val="2900"/>
              </a:lnSpc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en-US" altLang="zh-TW" sz="96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INSERT COST</a:t>
            </a:r>
            <a:r>
              <a:rPr lang="en-US" altLang="zh-TW" sz="96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Cost of inserting the new record</a:t>
            </a:r>
          </a:p>
          <a:p>
            <a:pPr lvl="1" eaLnBrk="1" hangingPunct="1">
              <a:lnSpc>
                <a:spcPts val="2900"/>
              </a:lnSpc>
              <a:spcAft>
                <a:spcPts val="300"/>
              </a:spcAft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Inserting the new record incurs </a:t>
            </a:r>
            <a:r>
              <a:rPr lang="en-US" altLang="zh-TW" sz="9600" b="1" dirty="0">
                <a:solidFill>
                  <a:srgbClr val="0070C0"/>
                </a:solidFill>
                <a:ea typeface="PMingLiU" panose="02020500000000000000" pitchFamily="18" charset="-120"/>
              </a:rPr>
              <a:t>two I/O’s</a:t>
            </a:r>
            <a:r>
              <a:rPr lang="en-US" altLang="zh-TW" sz="9600" b="1" dirty="0">
                <a:solidFill>
                  <a:schemeClr val="bg2">
                    <a:lumMod val="60000"/>
                    <a:lumOff val="40000"/>
                  </a:schemeClr>
                </a:solidFill>
                <a:ea typeface="PMingLiU" panose="02020500000000000000" pitchFamily="18" charset="-120"/>
              </a:rPr>
              <a:t>:   </a:t>
            </a:r>
            <a:r>
              <a:rPr lang="en-US" altLang="zh-TW" sz="8000" b="1" dirty="0">
                <a:solidFill>
                  <a:schemeClr val="bg2">
                    <a:lumMod val="60000"/>
                    <a:lumOff val="40000"/>
                  </a:schemeClr>
                </a:solidFill>
                <a:ea typeface="PMingLiU" panose="02020500000000000000" pitchFamily="18" charset="-120"/>
              </a:rPr>
              <a:t>2</a:t>
            </a:r>
            <a:r>
              <a:rPr lang="en-US" altLang="zh-TW" sz="8000" b="1" dirty="0">
                <a:solidFill>
                  <a:schemeClr val="bg2">
                    <a:lumMod val="60000"/>
                    <a:lumOff val="40000"/>
                  </a:schemeClr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8000" b="1" dirty="0">
                <a:solidFill>
                  <a:schemeClr val="bg2">
                    <a:lumMod val="60000"/>
                    <a:lumOff val="40000"/>
                  </a:schemeClr>
                </a:solidFill>
                <a:ea typeface="PMingLiU" panose="02020500000000000000" pitchFamily="18" charset="-120"/>
              </a:rPr>
              <a:t>D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Cost of inserting the data entry in the </a:t>
            </a:r>
            <a:r>
              <a:rPr lang="en-US" altLang="zh-TW" sz="9600" dirty="0">
                <a:solidFill>
                  <a:srgbClr val="215968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9600" baseline="30000" dirty="0">
                <a:solidFill>
                  <a:srgbClr val="215968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96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9600" dirty="0">
                <a:ea typeface="PMingLiU" panose="02020500000000000000" pitchFamily="18" charset="-120"/>
              </a:rPr>
              <a:t>tree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# leaf pages is 0.1(1.5B) </a:t>
            </a:r>
            <a:r>
              <a:rPr lang="en-US" altLang="zh-TW" sz="9600" dirty="0">
                <a:ea typeface="PMingLiU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9600" dirty="0">
                <a:ea typeface="PMingLiU" panose="02020500000000000000" pitchFamily="18" charset="-120"/>
              </a:rPr>
              <a:t>tree height is </a:t>
            </a:r>
            <a:r>
              <a:rPr lang="en-US" altLang="zh-TW" sz="9600" b="1" dirty="0" err="1">
                <a:solidFill>
                  <a:srgbClr val="254061"/>
                </a:solidFill>
                <a:ea typeface="PMingLiU" panose="02020500000000000000" pitchFamily="18" charset="-120"/>
              </a:rPr>
              <a:t>log</a:t>
            </a:r>
            <a:r>
              <a:rPr lang="en-US" altLang="zh-TW" sz="9600" b="1" baseline="-25000" dirty="0" err="1">
                <a:solidFill>
                  <a:srgbClr val="254061"/>
                </a:solidFill>
                <a:ea typeface="PMingLiU" panose="02020500000000000000" pitchFamily="18" charset="-120"/>
              </a:rPr>
              <a:t>F</a:t>
            </a:r>
            <a:r>
              <a:rPr lang="en-US" altLang="zh-TW" sz="9600" b="1" dirty="0">
                <a:solidFill>
                  <a:srgbClr val="254061"/>
                </a:solidFill>
                <a:ea typeface="PMingLiU" panose="02020500000000000000" pitchFamily="18" charset="-120"/>
              </a:rPr>
              <a:t>(0.15B)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Descending the index tree visits </a:t>
            </a:r>
            <a:r>
              <a:rPr lang="en-US" altLang="zh-TW" sz="9600" b="1" dirty="0" err="1">
                <a:solidFill>
                  <a:srgbClr val="254061"/>
                </a:solidFill>
                <a:ea typeface="PMingLiU" panose="02020500000000000000" pitchFamily="18" charset="-120"/>
              </a:rPr>
              <a:t>log</a:t>
            </a:r>
            <a:r>
              <a:rPr lang="en-US" altLang="zh-TW" sz="9600" b="1" baseline="-25000" dirty="0" err="1">
                <a:solidFill>
                  <a:srgbClr val="254061"/>
                </a:solidFill>
                <a:ea typeface="PMingLiU" panose="02020500000000000000" pitchFamily="18" charset="-120"/>
              </a:rPr>
              <a:t>F</a:t>
            </a:r>
            <a:r>
              <a:rPr lang="en-US" altLang="zh-TW" sz="9600" b="1" dirty="0">
                <a:solidFill>
                  <a:srgbClr val="254061"/>
                </a:solidFill>
                <a:ea typeface="PMingLiU" panose="02020500000000000000" pitchFamily="18" charset="-120"/>
              </a:rPr>
              <a:t>(0.15B) </a:t>
            </a:r>
            <a:r>
              <a:rPr lang="en-US" altLang="zh-TW" sz="9600" dirty="0">
                <a:ea typeface="PMingLiU" panose="02020500000000000000" pitchFamily="18" charset="-120"/>
              </a:rPr>
              <a:t>pages</a:t>
            </a:r>
          </a:p>
          <a:p>
            <a:pPr lvl="1" eaLnBrk="1" hangingPunct="1">
              <a:lnSpc>
                <a:spcPts val="2600"/>
              </a:lnSpc>
              <a:spcAft>
                <a:spcPts val="300"/>
              </a:spcAft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Cost of finding the target leaf page is </a:t>
            </a:r>
            <a:r>
              <a:rPr lang="en-US" altLang="zh-TW" sz="9600" b="1" dirty="0" err="1">
                <a:solidFill>
                  <a:srgbClr val="254061"/>
                </a:solidFill>
                <a:ea typeface="PMingLiU" panose="02020500000000000000" pitchFamily="18" charset="-120"/>
              </a:rPr>
              <a:t>D</a:t>
            </a:r>
            <a:r>
              <a:rPr lang="en-US" altLang="zh-TW" sz="9600" b="1" dirty="0" err="1">
                <a:solidFill>
                  <a:srgbClr val="254061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9600" b="1" dirty="0" err="1">
                <a:solidFill>
                  <a:srgbClr val="254061"/>
                </a:solidFill>
                <a:ea typeface="PMingLiU" panose="02020500000000000000" pitchFamily="18" charset="-120"/>
              </a:rPr>
              <a:t>log</a:t>
            </a:r>
            <a:r>
              <a:rPr lang="en-US" altLang="zh-TW" sz="9600" b="1" baseline="-25000" dirty="0" err="1">
                <a:solidFill>
                  <a:srgbClr val="254061"/>
                </a:solidFill>
                <a:ea typeface="PMingLiU" panose="02020500000000000000" pitchFamily="18" charset="-120"/>
              </a:rPr>
              <a:t>F</a:t>
            </a:r>
            <a:r>
              <a:rPr lang="en-US" altLang="zh-TW" sz="9600" b="1" dirty="0">
                <a:solidFill>
                  <a:srgbClr val="254061"/>
                </a:solidFill>
                <a:ea typeface="PMingLiU" panose="02020500000000000000" pitchFamily="18" charset="-120"/>
              </a:rPr>
              <a:t>(0.15B)</a:t>
            </a:r>
          </a:p>
          <a:p>
            <a:pPr lvl="1" eaLnBrk="1" hangingPunct="1">
              <a:lnSpc>
                <a:spcPts val="2600"/>
              </a:lnSpc>
              <a:spcAft>
                <a:spcPts val="300"/>
              </a:spcAft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Updating target leaf page incurs one more I/O: </a:t>
            </a:r>
            <a:r>
              <a:rPr lang="en-US" altLang="zh-TW" sz="9600" b="1" dirty="0">
                <a:solidFill>
                  <a:srgbClr val="E46C0A"/>
                </a:solidFill>
                <a:ea typeface="PMingLiU" panose="02020500000000000000" pitchFamily="18" charset="-120"/>
              </a:rPr>
              <a:t>1D + </a:t>
            </a:r>
            <a:r>
              <a:rPr lang="en-US" altLang="zh-TW" sz="9600" b="1" dirty="0" err="1">
                <a:solidFill>
                  <a:srgbClr val="E46C0A"/>
                </a:solidFill>
                <a:ea typeface="PMingLiU" panose="02020500000000000000" pitchFamily="18" charset="-120"/>
              </a:rPr>
              <a:t>D</a:t>
            </a:r>
            <a:r>
              <a:rPr lang="en-US" altLang="zh-TW" sz="9600" b="1" dirty="0" err="1">
                <a:solidFill>
                  <a:srgbClr val="E46C0A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9600" b="1" dirty="0" err="1">
                <a:solidFill>
                  <a:srgbClr val="E46C0A"/>
                </a:solidFill>
                <a:ea typeface="PMingLiU" panose="02020500000000000000" pitchFamily="18" charset="-120"/>
              </a:rPr>
              <a:t>log</a:t>
            </a:r>
            <a:r>
              <a:rPr lang="en-US" altLang="zh-TW" sz="9600" b="1" baseline="-25000" dirty="0" err="1">
                <a:solidFill>
                  <a:srgbClr val="E46C0A"/>
                </a:solidFill>
                <a:ea typeface="PMingLiU" panose="02020500000000000000" pitchFamily="18" charset="-120"/>
              </a:rPr>
              <a:t>F</a:t>
            </a:r>
            <a:r>
              <a:rPr lang="en-US" altLang="zh-TW" sz="9600" b="1" dirty="0">
                <a:solidFill>
                  <a:srgbClr val="E46C0A"/>
                </a:solidFill>
                <a:ea typeface="PMingLiU" panose="02020500000000000000" pitchFamily="18" charset="-120"/>
              </a:rPr>
              <a:t>(0.15B)</a:t>
            </a:r>
            <a:endParaRPr lang="en-US" altLang="zh-TW" sz="9600" dirty="0">
              <a:solidFill>
                <a:srgbClr val="E46C0A"/>
              </a:solidFill>
              <a:ea typeface="PMingLiU" panose="02020500000000000000" pitchFamily="18" charset="-120"/>
            </a:endParaRPr>
          </a:p>
          <a:p>
            <a:pPr eaLnBrk="1" hangingPunct="1">
              <a:lnSpc>
                <a:spcPts val="2600"/>
              </a:lnSpc>
              <a:defRPr/>
            </a:pPr>
            <a:r>
              <a:rPr lang="en-US" altLang="zh-TW" sz="9600" dirty="0">
                <a:ea typeface="PMingLiU" panose="02020500000000000000" pitchFamily="18" charset="-120"/>
              </a:rPr>
              <a:t>Total insert cost:  </a:t>
            </a:r>
            <a:endParaRPr lang="en-US" altLang="zh-TW" sz="1900" dirty="0">
              <a:solidFill>
                <a:srgbClr val="0070C0"/>
              </a:solidFill>
              <a:ea typeface="PMingLiU" panose="02020500000000000000" pitchFamily="18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BE707-7B7D-4D71-AEFE-9A500A44C35E}"/>
              </a:ext>
            </a:extLst>
          </p:cNvPr>
          <p:cNvSpPr/>
          <p:nvPr/>
        </p:nvSpPr>
        <p:spPr>
          <a:xfrm>
            <a:off x="3057925" y="6138863"/>
            <a:ext cx="541020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</a:rPr>
              <a:t>D</a:t>
            </a: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+D</a:t>
            </a:r>
            <a:r>
              <a:rPr kumimoji="0" lang="en-US" altLang="zh-TW" b="1" dirty="0" err="1">
                <a:solidFill>
                  <a:srgbClr val="E46C0A"/>
                </a:solidFill>
                <a:latin typeface="Calibri" panose="020F0502020204030204" pitchFamily="34" charset="0"/>
              </a:rPr>
              <a:t>log</a:t>
            </a:r>
            <a:r>
              <a:rPr kumimoji="0" lang="en-US" altLang="zh-TW" b="1" baseline="-25000" dirty="0" err="1">
                <a:solidFill>
                  <a:srgbClr val="E46C0A"/>
                </a:solidFill>
                <a:latin typeface="Calibri" panose="020F0502020204030204" pitchFamily="34" charset="0"/>
              </a:rPr>
              <a:t>F</a:t>
            </a:r>
            <a:r>
              <a:rPr kumimoji="0" lang="en-US" altLang="zh-TW" b="1" dirty="0">
                <a:solidFill>
                  <a:srgbClr val="E46C0A"/>
                </a:solidFill>
                <a:latin typeface="Calibri" panose="020F0502020204030204" pitchFamily="34" charset="0"/>
              </a:rPr>
              <a:t>(0.15B) </a:t>
            </a:r>
            <a:r>
              <a:rPr kumimoji="0" lang="en-US" altLang="zh-TW" dirty="0">
                <a:latin typeface="Calibri" panose="020F0502020204030204" pitchFamily="34" charset="0"/>
              </a:rPr>
              <a:t>+ </a:t>
            </a:r>
            <a:r>
              <a:rPr kumimoji="0" lang="en-US" altLang="zh-TW" b="1" dirty="0">
                <a:solidFill>
                  <a:srgbClr val="0070C0"/>
                </a:solidFill>
                <a:latin typeface="Calibri" panose="020F0502020204030204" pitchFamily="34" charset="0"/>
              </a:rPr>
              <a:t>2D</a:t>
            </a:r>
            <a:r>
              <a:rPr kumimoji="0" lang="en-US" altLang="zh-TW" dirty="0">
                <a:latin typeface="Calibri" panose="020F0502020204030204" pitchFamily="34" charset="0"/>
              </a:rPr>
              <a:t> =  D(3 + </a:t>
            </a:r>
            <a:r>
              <a:rPr kumimoji="0" lang="en-US" altLang="zh-TW" dirty="0" err="1">
                <a:latin typeface="Calibri" panose="020F0502020204030204" pitchFamily="34" charset="0"/>
              </a:rPr>
              <a:t>log</a:t>
            </a:r>
            <a:r>
              <a:rPr kumimoji="0" lang="en-US" altLang="zh-TW" baseline="-25000" dirty="0" err="1">
                <a:latin typeface="Calibri" panose="020F0502020204030204" pitchFamily="34" charset="0"/>
              </a:rPr>
              <a:t>F</a:t>
            </a:r>
            <a:r>
              <a:rPr kumimoji="0" lang="en-US" altLang="zh-TW" dirty="0">
                <a:latin typeface="Calibri" panose="020F0502020204030204" pitchFamily="34" charset="0"/>
              </a:rPr>
              <a:t>(0.15B))</a:t>
            </a:r>
            <a:endParaRPr kumimoji="0"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1">
            <a:extLst>
              <a:ext uri="{FF2B5EF4-FFF2-40B4-BE49-F238E27FC236}">
                <a16:creationId xmlns:a16="http://schemas.microsoft.com/office/drawing/2014/main" id="{3C34FFDB-8F60-4AB4-AAD4-13662158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24050"/>
            <a:ext cx="300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683" name="Title 1">
            <a:extLst>
              <a:ext uri="{FF2B5EF4-FFF2-40B4-BE49-F238E27FC236}">
                <a16:creationId xmlns:a16="http://schemas.microsoft.com/office/drawing/2014/main" id="{78ECE416-A4F8-4F6E-ADEE-D2A87727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8174038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800" dirty="0">
                <a:ea typeface="PMingLiU" panose="02020500000000000000" pitchFamily="18" charset="-120"/>
              </a:rPr>
              <a:t>Cost of Operations</a:t>
            </a:r>
            <a:br>
              <a:rPr lang="en-US" altLang="zh-TW" sz="4800" dirty="0">
                <a:ea typeface="PMingLiU" panose="02020500000000000000" pitchFamily="18" charset="-120"/>
              </a:rPr>
            </a:br>
            <a:r>
              <a:rPr lang="en-US" altLang="zh-TW" sz="4800" dirty="0">
                <a:ea typeface="PMingLiU" panose="02020500000000000000" pitchFamily="18" charset="-120"/>
              </a:rPr>
              <a:t>Heap File /w </a:t>
            </a:r>
            <a:r>
              <a:rPr lang="en-US" altLang="zh-TW" sz="48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800" dirty="0"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solidFill>
                  <a:srgbClr val="000000"/>
                </a:solidFill>
                <a:ea typeface="PMingLiU" panose="02020500000000000000" pitchFamily="18" charset="-120"/>
              </a:rPr>
              <a:t>B</a:t>
            </a:r>
            <a:r>
              <a:rPr lang="en-US" altLang="zh-TW" sz="4800" baseline="30000" dirty="0">
                <a:solidFill>
                  <a:srgbClr val="00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sz="4800" baseline="30000" dirty="0">
                <a:solidFill>
                  <a:srgbClr val="002060"/>
                </a:solidFill>
                <a:ea typeface="PMingLiU" panose="02020500000000000000" pitchFamily="18" charset="-120"/>
              </a:rPr>
              <a:t> </a:t>
            </a:r>
            <a:r>
              <a:rPr lang="en-US" altLang="zh-TW" sz="4800" dirty="0">
                <a:ea typeface="PMingLiU" panose="02020500000000000000" pitchFamily="18" charset="-120"/>
              </a:rPr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3B61-C242-4139-B7F8-5C13291C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2438400" cy="4229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>
                <a:ea typeface="PMingLiU" panose="02020500000000000000" pitchFamily="18" charset="-120"/>
              </a:rPr>
              <a:t>Insert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(from last slide)</a:t>
            </a:r>
          </a:p>
          <a:p>
            <a:pPr eaLnBrk="1" hangingPunct="1">
              <a:defRPr/>
            </a:pPr>
            <a:endParaRPr lang="en-US" altLang="zh-TW" dirty="0">
              <a:ea typeface="PMingLiU" panose="02020500000000000000" pitchFamily="18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>
              <a:ea typeface="PMingLiU" panose="02020500000000000000" pitchFamily="18" charset="-120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zh-TW" sz="3600" dirty="0">
                <a:ea typeface="PMingLiU" panose="02020500000000000000" pitchFamily="18" charset="-120"/>
              </a:rPr>
              <a:t>Delete</a:t>
            </a:r>
          </a:p>
        </p:txBody>
      </p:sp>
      <p:grpSp>
        <p:nvGrpSpPr>
          <p:cNvPr id="71685" name="Group 19">
            <a:extLst>
              <a:ext uri="{FF2B5EF4-FFF2-40B4-BE49-F238E27FC236}">
                <a16:creationId xmlns:a16="http://schemas.microsoft.com/office/drawing/2014/main" id="{BEC7F0D4-F244-4C7D-8692-975C2A40B7E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676400"/>
            <a:ext cx="3552825" cy="2133600"/>
            <a:chOff x="3962400" y="1981200"/>
            <a:chExt cx="3553434" cy="2133600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8E9C50CF-1EF1-4A9D-8511-92E66DB79973}"/>
                </a:ext>
              </a:extLst>
            </p:cNvPr>
            <p:cNvSpPr/>
            <p:nvPr/>
          </p:nvSpPr>
          <p:spPr bwMode="auto">
            <a:xfrm>
              <a:off x="6019800" y="2895600"/>
              <a:ext cx="1371600" cy="609600"/>
            </a:xfrm>
            <a:prstGeom prst="wedgeRoundRectCallout">
              <a:avLst>
                <a:gd name="adj1" fmla="val -45236"/>
                <a:gd name="adj2" fmla="val -9325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bIns="0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 pitchFamily="34" charset="0"/>
                </a:rPr>
                <a:t>Search the B</a:t>
              </a:r>
              <a:r>
                <a:rPr lang="en-US" sz="1800" b="1" baseline="30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US" sz="1800" b="1" baseline="300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en-US" sz="1800" b="1" dirty="0">
                  <a:solidFill>
                    <a:srgbClr val="002060"/>
                  </a:solidFill>
                  <a:latin typeface="Calibri" pitchFamily="34" charset="0"/>
                </a:rPr>
                <a:t>tree</a:t>
              </a:r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89782175-F62A-4C87-AA29-81C1EDD41290}"/>
                </a:ext>
              </a:extLst>
            </p:cNvPr>
            <p:cNvSpPr/>
            <p:nvPr/>
          </p:nvSpPr>
          <p:spPr bwMode="auto">
            <a:xfrm>
              <a:off x="5105596" y="1981200"/>
              <a:ext cx="2133966" cy="6858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51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8EC25C-5ABF-4441-9F07-91A301653EDC}"/>
                </a:ext>
              </a:extLst>
            </p:cNvPr>
            <p:cNvSpPr/>
            <p:nvPr/>
          </p:nvSpPr>
          <p:spPr bwMode="auto">
            <a:xfrm>
              <a:off x="4419678" y="2057400"/>
              <a:ext cx="457278" cy="457200"/>
            </a:xfrm>
            <a:prstGeom prst="ellipse">
              <a:avLst/>
            </a:prstGeom>
            <a:solidFill>
              <a:schemeClr val="accent3">
                <a:lumMod val="75000"/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29A886ED-069E-4507-A0E9-4712B95E867B}"/>
                </a:ext>
              </a:extLst>
            </p:cNvPr>
            <p:cNvSpPr/>
            <p:nvPr/>
          </p:nvSpPr>
          <p:spPr bwMode="auto">
            <a:xfrm>
              <a:off x="3962400" y="3048000"/>
              <a:ext cx="1905000" cy="1066800"/>
            </a:xfrm>
            <a:prstGeom prst="wedgeRoundRectCallout">
              <a:avLst>
                <a:gd name="adj1" fmla="val -15004"/>
                <a:gd name="adj2" fmla="val -95981"/>
                <a:gd name="adj3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bIns="0" anchor="ctr"/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altLang="zh-TW" sz="1800" b="1">
                  <a:solidFill>
                    <a:schemeClr val="bg1"/>
                  </a:solidFill>
                  <a:latin typeface="Calibri" pitchFamily="34" charset="0"/>
                  <a:ea typeface="新細明體" pitchFamily="18" charset="-120"/>
                </a:rPr>
                <a:t>1 I/O to insert the data entry + 2 I/O’s to insert the new record</a:t>
              </a:r>
            </a:p>
          </p:txBody>
        </p:sp>
        <p:sp>
          <p:nvSpPr>
            <p:cNvPr id="71708" name="Rectangle 16">
              <a:extLst>
                <a:ext uri="{FF2B5EF4-FFF2-40B4-BE49-F238E27FC236}">
                  <a16:creationId xmlns:a16="http://schemas.microsoft.com/office/drawing/2014/main" id="{BD08F80D-D6A2-4485-9F78-F3D48D47F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981200"/>
              <a:ext cx="34772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3600">
                  <a:latin typeface="Calibri" panose="020F0502020204030204" pitchFamily="34" charset="0"/>
                  <a:ea typeface="PMingLiU" panose="02020500000000000000" pitchFamily="18" charset="-120"/>
                </a:rPr>
                <a:t>D(3 + log</a:t>
              </a:r>
              <a:r>
                <a:rPr lang="en-US" altLang="zh-TW" sz="3600" baseline="-25000">
                  <a:latin typeface="Calibri" panose="020F0502020204030204" pitchFamily="34" charset="0"/>
                  <a:ea typeface="PMingLiU" panose="02020500000000000000" pitchFamily="18" charset="-120"/>
                </a:rPr>
                <a:t>F</a:t>
              </a:r>
              <a:r>
                <a:rPr lang="en-US" altLang="zh-TW" sz="3600">
                  <a:latin typeface="Calibri" panose="020F0502020204030204" pitchFamily="34" charset="0"/>
                  <a:ea typeface="PMingLiU" panose="02020500000000000000" pitchFamily="18" charset="-120"/>
                </a:rPr>
                <a:t>(0.15B))</a:t>
              </a:r>
              <a:endParaRPr lang="en-US" altLang="zh-TW" sz="36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C4C94154-9EA3-4D7A-AA2D-B8A49F9748B9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4267200"/>
            <a:ext cx="6456362" cy="2057400"/>
            <a:chOff x="3048000" y="4419600"/>
            <a:chExt cx="6456236" cy="2057400"/>
          </a:xfrm>
        </p:grpSpPr>
        <p:grpSp>
          <p:nvGrpSpPr>
            <p:cNvPr id="71690" name="Group 18">
              <a:extLst>
                <a:ext uri="{FF2B5EF4-FFF2-40B4-BE49-F238E27FC236}">
                  <a16:creationId xmlns:a16="http://schemas.microsoft.com/office/drawing/2014/main" id="{0EBF0329-F147-4517-9588-7F647F571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0766" y="4419600"/>
              <a:ext cx="6123470" cy="1638300"/>
              <a:chOff x="3609366" y="4572000"/>
              <a:chExt cx="6123470" cy="1638300"/>
            </a:xfrm>
          </p:grpSpPr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94A11265-60A9-47D9-8473-4A6592972559}"/>
                  </a:ext>
                </a:extLst>
              </p:cNvPr>
              <p:cNvSpPr/>
              <p:nvPr/>
            </p:nvSpPr>
            <p:spPr bwMode="auto">
              <a:xfrm>
                <a:off x="4724372" y="4572000"/>
                <a:ext cx="2133558" cy="6858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6213141-C6A3-41FB-AC59-B49BB1D0E5AA}"/>
                  </a:ext>
                </a:extLst>
              </p:cNvPr>
              <p:cNvSpPr/>
              <p:nvPr/>
            </p:nvSpPr>
            <p:spPr bwMode="auto">
              <a:xfrm>
                <a:off x="4038586" y="4724400"/>
                <a:ext cx="457191" cy="457200"/>
              </a:xfrm>
              <a:prstGeom prst="ellipse">
                <a:avLst/>
              </a:prstGeom>
              <a:solidFill>
                <a:schemeClr val="accent3">
                  <a:lumMod val="75000"/>
                  <a:alpha val="58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71696" name="Rectangle 10">
                <a:extLst>
                  <a:ext uri="{FF2B5EF4-FFF2-40B4-BE49-F238E27FC236}">
                    <a16:creationId xmlns:a16="http://schemas.microsoft.com/office/drawing/2014/main" id="{06ED854F-357C-4BA1-A122-6D17FE8D1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366" y="4572000"/>
                <a:ext cx="612347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36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D(3 + log</a:t>
                </a:r>
                <a:r>
                  <a:rPr lang="en-US" altLang="zh-TW" sz="3600" baseline="-250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F</a:t>
                </a:r>
                <a:r>
                  <a:rPr lang="en-US" altLang="zh-TW" sz="3600">
                    <a:solidFill>
                      <a:srgbClr val="002060"/>
                    </a:solidFill>
                    <a:latin typeface="Calibri" panose="020F0502020204030204" pitchFamily="34" charset="0"/>
                    <a:ea typeface="PMingLiU" panose="02020500000000000000" pitchFamily="18" charset="-120"/>
                  </a:rPr>
                  <a:t>(0.15B)) = 2D + Search</a:t>
                </a:r>
                <a:endParaRPr lang="en-US" altLang="zh-TW" sz="3600">
                  <a:solidFill>
                    <a:srgbClr val="002060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C235F0B6-86F8-434E-93C3-19BBFE5DC65B}"/>
                  </a:ext>
                </a:extLst>
              </p:cNvPr>
              <p:cNvSpPr/>
              <p:nvPr/>
            </p:nvSpPr>
            <p:spPr bwMode="auto">
              <a:xfrm>
                <a:off x="5427620" y="5600700"/>
                <a:ext cx="1371573" cy="609600"/>
              </a:xfrm>
              <a:prstGeom prst="wedgeRoundRectCallout">
                <a:avLst>
                  <a:gd name="adj1" fmla="val -2497"/>
                  <a:gd name="adj2" fmla="val -119391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91440" bIns="0" anchor="ctr"/>
              <a:lstStyle/>
              <a:p>
                <a:pPr algn="ctr">
                  <a:lnSpc>
                    <a:spcPts val="1700"/>
                  </a:lnSpc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Search the B</a:t>
                </a:r>
                <a:r>
                  <a:rPr lang="en-US" sz="1800" b="1" baseline="30000" dirty="0">
                    <a:solidFill>
                      <a:srgbClr val="000000"/>
                    </a:solidFill>
                    <a:latin typeface="Calibri" pitchFamily="34" charset="0"/>
                  </a:rPr>
                  <a:t>+</a:t>
                </a:r>
                <a:r>
                  <a:rPr lang="en-US" sz="1800" b="1" baseline="30000" dirty="0">
                    <a:solidFill>
                      <a:srgbClr val="002060"/>
                    </a:solidFill>
                    <a:latin typeface="Calibri" pitchFamily="34" charset="0"/>
                  </a:rPr>
                  <a:t> </a:t>
                </a:r>
                <a:r>
                  <a:rPr lang="en-US" sz="1800" b="1" dirty="0">
                    <a:solidFill>
                      <a:srgbClr val="002060"/>
                    </a:solidFill>
                    <a:latin typeface="Calibri" pitchFamily="34" charset="0"/>
                  </a:rPr>
                  <a:t>tree</a:t>
                </a:r>
              </a:p>
            </p:txBody>
          </p:sp>
        </p:grpSp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A8345665-8E1E-457A-B9E4-2CA767F6C8F6}"/>
                </a:ext>
              </a:extLst>
            </p:cNvPr>
            <p:cNvSpPr/>
            <p:nvPr/>
          </p:nvSpPr>
          <p:spPr bwMode="auto">
            <a:xfrm>
              <a:off x="3048000" y="5257800"/>
              <a:ext cx="1884326" cy="1219200"/>
            </a:xfrm>
            <a:prstGeom prst="wedgeRoundRectCallout">
              <a:avLst>
                <a:gd name="adj1" fmla="val 7194"/>
                <a:gd name="adj2" fmla="val -78548"/>
                <a:gd name="adj3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bIns="0" anchor="ctr"/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altLang="zh-TW" sz="1800" b="1" dirty="0">
                  <a:solidFill>
                    <a:schemeClr val="bg1"/>
                  </a:solidFill>
                  <a:latin typeface="Calibri" pitchFamily="34" charset="0"/>
                  <a:ea typeface="新細明體" pitchFamily="18" charset="-120"/>
                </a:rPr>
                <a:t>1 I/O to delete the data entry + 2 I/O’s to delete the data record</a:t>
              </a:r>
            </a:p>
          </p:txBody>
        </p: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407DC0A-98B2-4CE5-90A6-AF13C36BD011}"/>
              </a:ext>
            </a:extLst>
          </p:cNvPr>
          <p:cNvSpPr/>
          <p:nvPr/>
        </p:nvSpPr>
        <p:spPr bwMode="auto">
          <a:xfrm>
            <a:off x="6085332" y="5086350"/>
            <a:ext cx="2677668" cy="1447800"/>
          </a:xfrm>
          <a:prstGeom prst="wedgeRoundRectCallout">
            <a:avLst>
              <a:gd name="adj1" fmla="val -29943"/>
              <a:gd name="adj2" fmla="val -6731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algn="ctr">
              <a:lnSpc>
                <a:spcPts val="1900"/>
              </a:lnSpc>
              <a:defRPr/>
            </a:pPr>
            <a:r>
              <a:rPr lang="en-US" altLang="zh-TW" sz="1800" b="1" dirty="0">
                <a:solidFill>
                  <a:schemeClr val="bg1"/>
                </a:solidFill>
                <a:latin typeface="Calibri" pitchFamily="34" charset="0"/>
                <a:ea typeface="新細明體" pitchFamily="18" charset="-120"/>
              </a:rPr>
              <a:t>1 I/O to write back the updated data-entry page  and another I/O to write back the updated data-record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751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Alternative File Organizations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136642"/>
            <a:ext cx="7543800" cy="281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altLang="zh-TW" sz="3000" dirty="0"/>
              <a:t>Many alternatives exist, </a:t>
            </a:r>
            <a:r>
              <a:rPr lang="en-US" altLang="zh-TW" sz="3000" i="1" dirty="0"/>
              <a:t>each ideal for some situations, and not so good in others:</a:t>
            </a:r>
          </a:p>
          <a:p>
            <a:pPr marL="514350" lvl="1" indent="-284163" eaLnBrk="1" hangingPunct="1">
              <a:lnSpc>
                <a:spcPct val="90000"/>
              </a:lnSpc>
              <a:spcAft>
                <a:spcPts val="800"/>
              </a:spcAft>
              <a:buSzPct val="75000"/>
            </a:pPr>
            <a:r>
              <a:rPr lang="en-US" altLang="zh-TW" sz="2600" u="sng" dirty="0">
                <a:solidFill>
                  <a:schemeClr val="accent2"/>
                </a:solidFill>
              </a:rPr>
              <a:t>Heap (random order) files</a:t>
            </a:r>
            <a:r>
              <a:rPr lang="en-US" altLang="zh-TW" sz="2600" dirty="0">
                <a:solidFill>
                  <a:schemeClr val="accent2"/>
                </a:solidFill>
              </a:rPr>
              <a:t>: </a:t>
            </a:r>
            <a:r>
              <a:rPr lang="en-US" altLang="zh-TW" sz="2600" i="1" dirty="0">
                <a:solidFill>
                  <a:schemeClr val="accent2"/>
                </a:solidFill>
              </a:rPr>
              <a:t> </a:t>
            </a:r>
            <a:r>
              <a:rPr lang="en-US" altLang="zh-TW" sz="2600" dirty="0"/>
              <a:t>Suitable when typical access is a file scan retrieving all records.</a:t>
            </a:r>
          </a:p>
          <a:p>
            <a:pPr marL="514350" lvl="1" indent="-284163" eaLnBrk="1" hangingPunct="1">
              <a:lnSpc>
                <a:spcPct val="90000"/>
              </a:lnSpc>
              <a:spcAft>
                <a:spcPts val="800"/>
              </a:spcAft>
              <a:buSzPct val="75000"/>
            </a:pPr>
            <a:r>
              <a:rPr lang="en-US" altLang="zh-TW" sz="2600" u="sng" dirty="0">
                <a:solidFill>
                  <a:schemeClr val="accent2"/>
                </a:solidFill>
              </a:rPr>
              <a:t>Sorted Files</a:t>
            </a:r>
            <a:r>
              <a:rPr lang="en-US" altLang="zh-TW" sz="2600" dirty="0">
                <a:solidFill>
                  <a:schemeClr val="accent2"/>
                </a:solidFill>
              </a:rPr>
              <a:t>:  </a:t>
            </a:r>
            <a:r>
              <a:rPr lang="en-US" altLang="zh-TW" sz="2600" dirty="0"/>
              <a:t>Best if records must be retrieved in some order, or only a `range’ of records is needed.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34262"/>
            <a:ext cx="1564640" cy="2888566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4038600"/>
            <a:ext cx="6019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84163">
              <a:lnSpc>
                <a:spcPct val="90000"/>
              </a:lnSpc>
              <a:spcAft>
                <a:spcPts val="500"/>
              </a:spcAft>
              <a:buSzPct val="75000"/>
            </a:pPr>
            <a:r>
              <a:rPr lang="en-US" altLang="zh-TW" sz="2600" u="sng">
                <a:solidFill>
                  <a:schemeClr val="accent2"/>
                </a:solidFill>
              </a:rPr>
              <a:t>Indexes</a:t>
            </a:r>
            <a:r>
              <a:rPr lang="en-US" altLang="zh-TW" sz="2600">
                <a:solidFill>
                  <a:schemeClr val="accent2"/>
                </a:solidFill>
              </a:rPr>
              <a:t>:</a:t>
            </a:r>
            <a:r>
              <a:rPr lang="en-US" altLang="zh-TW" sz="2600"/>
              <a:t> Data structures to organize records via </a:t>
            </a:r>
            <a:r>
              <a:rPr lang="en-US" altLang="zh-TW" sz="2600" b="1"/>
              <a:t>trees</a:t>
            </a:r>
            <a:r>
              <a:rPr lang="en-US" altLang="zh-TW" sz="2600"/>
              <a:t> or </a:t>
            </a:r>
            <a:r>
              <a:rPr lang="en-US" altLang="zh-TW" sz="2600" b="1"/>
              <a:t>hashing</a:t>
            </a:r>
            <a:r>
              <a:rPr lang="en-US" altLang="zh-TW" sz="2600"/>
              <a:t>.  </a:t>
            </a:r>
          </a:p>
          <a:p>
            <a:pPr marL="684213" lvl="2">
              <a:lnSpc>
                <a:spcPct val="90000"/>
              </a:lnSpc>
              <a:spcAft>
                <a:spcPts val="500"/>
              </a:spcAft>
              <a:buSzPct val="75000"/>
            </a:pPr>
            <a:r>
              <a:rPr lang="en-US" altLang="zh-TW" sz="2200"/>
              <a:t>Like sorted files, they speed up searches for a subset of records, based on values in certain fields, e.g., $80,000 ≤ Salary ≤ $150,000</a:t>
            </a:r>
          </a:p>
          <a:p>
            <a:pPr marL="684213" lvl="2">
              <a:lnSpc>
                <a:spcPct val="90000"/>
              </a:lnSpc>
              <a:buSzPct val="75000"/>
            </a:pPr>
            <a:r>
              <a:rPr lang="en-US" altLang="zh-TW" sz="2200" b="1"/>
              <a:t>Updates are much faster </a:t>
            </a:r>
            <a:r>
              <a:rPr lang="en-US" altLang="zh-TW" sz="2200"/>
              <a:t>than in sorted files.</a:t>
            </a:r>
            <a:endParaRPr lang="en-US" altLang="zh-TW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CE9CF-94BB-4185-92D1-D8B9D0E02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90999"/>
            <a:ext cx="1371600" cy="7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90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B8E8CE42-1239-4F33-8DE2-DDBE4C60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7" y="150876"/>
            <a:ext cx="8377707" cy="1104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0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000" dirty="0">
                <a:ea typeface="PMingLiU" panose="02020500000000000000" pitchFamily="18" charset="-120"/>
              </a:rPr>
            </a:br>
            <a:r>
              <a:rPr lang="en-US" altLang="zh-TW" sz="4000" dirty="0">
                <a:ea typeface="PMingLiU" panose="02020500000000000000" pitchFamily="18" charset="-120"/>
              </a:rPr>
              <a:t>Heap File /w </a:t>
            </a:r>
            <a:r>
              <a:rPr lang="en-US" altLang="zh-TW" sz="40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000" dirty="0"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ea typeface="PMingLiU" panose="02020500000000000000" pitchFamily="18" charset="-120"/>
              </a:rPr>
              <a:t>Hash Index (1)</a:t>
            </a:r>
            <a:endParaRPr lang="en-US" altLang="zh-TW" sz="4000" dirty="0"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F6A5-40CF-43C6-9270-D3D57283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</a:t>
            </a:r>
            <a:r>
              <a:rPr lang="en-US" altLang="zh-TW" sz="2400" dirty="0">
                <a:ea typeface="PMingLiU" panose="02020500000000000000" pitchFamily="18" charset="-120"/>
              </a:rPr>
              <a:t> (to obtain data records in “hash” order)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</a:pPr>
            <a:r>
              <a:rPr lang="en-US" altLang="zh-TW" sz="2200" dirty="0">
                <a:ea typeface="PMingLiU" panose="02020500000000000000" pitchFamily="18" charset="-120"/>
              </a:rPr>
              <a:t>Fetch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</a:pPr>
            <a:r>
              <a:rPr lang="en-US" altLang="zh-TW" sz="2200" dirty="0">
                <a:ea typeface="PMingLiU" panose="02020500000000000000" pitchFamily="18" charset="-120"/>
              </a:rPr>
              <a:t>For each data entry in a hash bucket, fetch the corresponding data record from the heap file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00ED6FE5-6BB2-469A-9816-8548A357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74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FC869AD0-6354-41CA-875D-B8475B2D5A51}"/>
              </a:ext>
            </a:extLst>
          </p:cNvPr>
          <p:cNvSpPr/>
          <p:nvPr/>
        </p:nvSpPr>
        <p:spPr>
          <a:xfrm>
            <a:off x="3568593" y="1825752"/>
            <a:ext cx="381000" cy="384048"/>
          </a:xfrm>
          <a:prstGeom prst="wedgeEllipseCallout">
            <a:avLst>
              <a:gd name="adj1" fmla="val -84630"/>
              <a:gd name="adj2" fmla="val -79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B42EB82-0677-4611-BD7B-17AF0958D4CD}"/>
              </a:ext>
            </a:extLst>
          </p:cNvPr>
          <p:cNvSpPr/>
          <p:nvPr/>
        </p:nvSpPr>
        <p:spPr>
          <a:xfrm>
            <a:off x="7315200" y="1727391"/>
            <a:ext cx="381000" cy="384048"/>
          </a:xfrm>
          <a:prstGeom prst="wedgeEllipseCallout">
            <a:avLst>
              <a:gd name="adj1" fmla="val -66478"/>
              <a:gd name="adj2" fmla="val 91246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0B3EB4D4-418C-4870-99AC-FF72F5711112}"/>
              </a:ext>
            </a:extLst>
          </p:cNvPr>
          <p:cNvSpPr/>
          <p:nvPr/>
        </p:nvSpPr>
        <p:spPr>
          <a:xfrm>
            <a:off x="3657600" y="3362042"/>
            <a:ext cx="381000" cy="384048"/>
          </a:xfrm>
          <a:prstGeom prst="wedgeEllipseCallout">
            <a:avLst>
              <a:gd name="adj1" fmla="val 49564"/>
              <a:gd name="adj2" fmla="val 58093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5CB401EF-5FB2-41D4-92D7-C49570769040}"/>
              </a:ext>
            </a:extLst>
          </p:cNvPr>
          <p:cNvSpPr/>
          <p:nvPr/>
        </p:nvSpPr>
        <p:spPr>
          <a:xfrm>
            <a:off x="5638800" y="4367481"/>
            <a:ext cx="381000" cy="384048"/>
          </a:xfrm>
          <a:prstGeom prst="wedgeEllipseCallout">
            <a:avLst>
              <a:gd name="adj1" fmla="val -27855"/>
              <a:gd name="adj2" fmla="val -82716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793" name="Rectangle 4">
            <a:extLst>
              <a:ext uri="{FF2B5EF4-FFF2-40B4-BE49-F238E27FC236}">
                <a16:creationId xmlns:a16="http://schemas.microsoft.com/office/drawing/2014/main" id="{785677EF-345B-4709-AC10-7D3E45AE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3235325"/>
            <a:ext cx="1798637" cy="102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FBCB-C1A7-46F0-AD22-B3442CE9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</a:t>
            </a:r>
            <a:r>
              <a:rPr lang="en-US" altLang="zh-TW" sz="2400" dirty="0">
                <a:ea typeface="PMingLiU" panose="02020500000000000000" pitchFamily="18" charset="-120"/>
              </a:rPr>
              <a:t> (to obtain data records in “hash” order)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Fetch the hash buckets</a:t>
            </a:r>
          </a:p>
          <a:p>
            <a:pPr eaLnBrk="1" hangingPunct="1">
              <a:lnSpc>
                <a:spcPts val="26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For each data entry in a hash bucket, fetch the corresponding data record from the heap file</a:t>
            </a:r>
          </a:p>
          <a:p>
            <a:pPr eaLnBrk="1" hangingPunct="1">
              <a:lnSpc>
                <a:spcPts val="29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u="sng" dirty="0">
                <a:solidFill>
                  <a:srgbClr val="7030A0"/>
                </a:solidFill>
                <a:ea typeface="PMingLiU" panose="02020500000000000000" pitchFamily="18" charset="-120"/>
              </a:rPr>
              <a:t>SCAN COST</a:t>
            </a:r>
            <a:r>
              <a:rPr lang="en-US" altLang="zh-TW" sz="2400" dirty="0">
                <a:ea typeface="PMingLiU" panose="02020500000000000000" pitchFamily="18" charset="-120"/>
              </a:rPr>
              <a:t>:  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400" dirty="0">
                <a:ea typeface="PMingLiU" panose="02020500000000000000" pitchFamily="18" charset="-120"/>
              </a:rPr>
              <a:t>Cost of scanning the hash buckets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Each page is 80% occupied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 # data pages</a:t>
            </a:r>
            <a:r>
              <a:rPr lang="en-US" altLang="zh-TW" sz="2200" dirty="0">
                <a:ea typeface="PMingLiU" panose="02020500000000000000" pitchFamily="18" charset="-120"/>
              </a:rPr>
              <a:t> is 1.25B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Data entry is only 10% the size of data record 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</a:t>
            </a:r>
            <a:r>
              <a:rPr lang="en-US" altLang="zh-TW" sz="2200" dirty="0">
                <a:ea typeface="PMingLiU" panose="02020500000000000000" pitchFamily="18" charset="-120"/>
              </a:rPr>
              <a:t> # index pages (i.e., # hash buckets) is 0.1(1.25B) = 0.125B </a:t>
            </a:r>
          </a:p>
          <a:p>
            <a:pPr lvl="1" eaLnBrk="1" hangingPunct="1">
              <a:lnSpc>
                <a:spcPts val="29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Cost of scanning the data entry is 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0.125B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FF0000"/>
                </a:solidFill>
                <a:ea typeface="PMingLiU" panose="02020500000000000000" pitchFamily="18" charset="-120"/>
              </a:rPr>
              <a:t>D</a:t>
            </a:r>
          </a:p>
          <a:p>
            <a:pPr eaLnBrk="1" hangingPunct="1">
              <a:lnSpc>
                <a:spcPts val="2900"/>
              </a:lnSpc>
              <a:spcBef>
                <a:spcPts val="300"/>
              </a:spcBef>
              <a:defRPr/>
            </a:pPr>
            <a:r>
              <a:rPr lang="en-US" altLang="zh-TW" sz="2600" dirty="0">
                <a:ea typeface="PMingLiU" panose="02020500000000000000" pitchFamily="18" charset="-120"/>
              </a:rPr>
              <a:t>Cost of </a:t>
            </a:r>
            <a:r>
              <a:rPr lang="en-US" altLang="zh-TW" sz="2400" dirty="0">
                <a:ea typeface="PMingLiU" panose="02020500000000000000" pitchFamily="18" charset="-120"/>
              </a:rPr>
              <a:t>fetching</a:t>
            </a:r>
            <a:r>
              <a:rPr lang="en-US" altLang="zh-TW" sz="2600" dirty="0">
                <a:ea typeface="PMingLiU" panose="02020500000000000000" pitchFamily="18" charset="-120"/>
              </a:rPr>
              <a:t> the data records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en-US" altLang="zh-TW" sz="2200" dirty="0">
                <a:ea typeface="PMingLiU" panose="02020500000000000000" pitchFamily="18" charset="-120"/>
              </a:rPr>
              <a:t>Since number of data record is B</a:t>
            </a:r>
            <a:r>
              <a:rPr lang="en-US" altLang="zh-TW" sz="2200" dirty="0"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dirty="0">
                <a:ea typeface="PMingLiU" panose="02020500000000000000" pitchFamily="18" charset="-120"/>
              </a:rPr>
              <a:t>R, cost of retrieving all data records is 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BR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  <a:sym typeface="Symbol" panose="05050102010706020507" pitchFamily="18" charset="2"/>
              </a:rPr>
              <a:t></a:t>
            </a:r>
            <a:r>
              <a:rPr lang="en-US" altLang="zh-TW" sz="2200" b="1" dirty="0">
                <a:solidFill>
                  <a:srgbClr val="254061"/>
                </a:solidFill>
                <a:ea typeface="PMingLiU" panose="02020500000000000000" pitchFamily="18" charset="-120"/>
              </a:rPr>
              <a:t>D 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  <a:ea typeface="PMingLiU" panose="02020500000000000000" pitchFamily="18" charset="-120"/>
              </a:rPr>
              <a:t>(i.e., 1 I/O per record)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CB0F8-65D9-4632-A162-E47423B29A7D}"/>
              </a:ext>
            </a:extLst>
          </p:cNvPr>
          <p:cNvSpPr/>
          <p:nvPr/>
        </p:nvSpPr>
        <p:spPr>
          <a:xfrm>
            <a:off x="2209800" y="2895600"/>
            <a:ext cx="3992563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en-US" altLang="zh-TW" b="1">
                <a:solidFill>
                  <a:srgbClr val="FF0000"/>
                </a:solidFill>
                <a:latin typeface="Calibri" panose="020F0502020204030204" pitchFamily="34" charset="0"/>
              </a:rPr>
              <a:t>0.125BD</a:t>
            </a:r>
            <a:r>
              <a:rPr kumimoji="0" lang="en-US" altLang="zh-TW">
                <a:latin typeface="Calibri" panose="020F0502020204030204" pitchFamily="34" charset="0"/>
              </a:rPr>
              <a:t> +</a:t>
            </a:r>
            <a:r>
              <a:rPr kumimoji="0" lang="en-US" altLang="zh-TW" b="1">
                <a:solidFill>
                  <a:srgbClr val="254061"/>
                </a:solidFill>
                <a:latin typeface="Calibri" panose="020F0502020204030204" pitchFamily="34" charset="0"/>
              </a:rPr>
              <a:t> BRD </a:t>
            </a:r>
            <a:r>
              <a:rPr kumimoji="0" lang="en-US" altLang="zh-TW">
                <a:latin typeface="Calibri" panose="020F0502020204030204" pitchFamily="34" charset="0"/>
              </a:rPr>
              <a:t>=  BD(R+0.125)</a:t>
            </a:r>
            <a:endParaRPr kumimoji="0" lang="en-US" altLang="zh-TW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146BA-5A1B-4403-BAE9-E12ED3E90C1D}"/>
              </a:ext>
            </a:extLst>
          </p:cNvPr>
          <p:cNvSpPr txBox="1">
            <a:spLocks/>
          </p:cNvSpPr>
          <p:nvPr/>
        </p:nvSpPr>
        <p:spPr>
          <a:xfrm>
            <a:off x="457200" y="150876"/>
            <a:ext cx="8326192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ea typeface="PMingLiU" panose="02020500000000000000" pitchFamily="18" charset="-120"/>
              </a:rPr>
              <a:t>Cost of Operations on</a:t>
            </a:r>
            <a:br>
              <a:rPr lang="en-US" altLang="zh-TW" sz="4000" dirty="0">
                <a:ea typeface="PMingLiU" panose="02020500000000000000" pitchFamily="18" charset="-120"/>
              </a:rPr>
            </a:br>
            <a:r>
              <a:rPr lang="en-US" altLang="zh-TW" sz="4000" dirty="0">
                <a:ea typeface="PMingLiU" panose="02020500000000000000" pitchFamily="18" charset="-120"/>
              </a:rPr>
              <a:t>Heap File /w </a:t>
            </a:r>
            <a:r>
              <a:rPr lang="en-US" altLang="zh-TW" sz="4000" dirty="0" err="1">
                <a:ea typeface="PMingLiU" panose="02020500000000000000" pitchFamily="18" charset="-120"/>
              </a:rPr>
              <a:t>Unclustered</a:t>
            </a:r>
            <a:r>
              <a:rPr lang="en-US" altLang="zh-TW" sz="4000" dirty="0">
                <a:ea typeface="PMingLiU" panose="02020500000000000000" pitchFamily="18" charset="-120"/>
              </a:rPr>
              <a:t> </a:t>
            </a:r>
            <a:r>
              <a:rPr lang="en-US" altLang="zh-TW" sz="4000" dirty="0">
                <a:solidFill>
                  <a:srgbClr val="000000"/>
                </a:solidFill>
                <a:ea typeface="PMingLiU" panose="02020500000000000000" pitchFamily="18" charset="-120"/>
              </a:rPr>
              <a:t>Hash Index (2)</a:t>
            </a:r>
            <a:endParaRPr lang="en-US" altLang="zh-TW" sz="4000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C6618-328F-44B4-9077-4B5A185E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A3A210B-5095-490E-B2EE-A2C5285E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62AAE085-D65B-4250-9734-DAC1AEB9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676" y="152400"/>
            <a:ext cx="7625123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C1DA5-AC6C-4FE3-AF5B-672C7C01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47515"/>
              </p:ext>
            </p:extLst>
          </p:nvPr>
        </p:nvGraphicFramePr>
        <p:xfrm>
          <a:off x="457200" y="2667000"/>
          <a:ext cx="8229600" cy="35766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D(3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+ 2D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024" name="Rectangle 6">
            <a:extLst>
              <a:ext uri="{FF2B5EF4-FFF2-40B4-BE49-F238E27FC236}">
                <a16:creationId xmlns:a16="http://schemas.microsoft.com/office/drawing/2014/main" id="{0FE9038B-CF83-423D-8A7A-94D1D76F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EBA46B5-34B4-4063-8A85-627902AC47A6}"/>
              </a:ext>
            </a:extLst>
          </p:cNvPr>
          <p:cNvSpPr/>
          <p:nvPr/>
        </p:nvSpPr>
        <p:spPr bwMode="auto">
          <a:xfrm>
            <a:off x="381000" y="3657600"/>
            <a:ext cx="5320553" cy="762000"/>
          </a:xfrm>
          <a:prstGeom prst="wedgeRoundRectCallout">
            <a:avLst>
              <a:gd name="adj1" fmla="val -35689"/>
              <a:gd name="adj2" fmla="val 21732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Heap file with </a:t>
            </a:r>
            <a:r>
              <a:rPr lang="en-US" sz="2600" dirty="0" err="1">
                <a:solidFill>
                  <a:srgbClr val="002060"/>
                </a:solidFill>
                <a:latin typeface="Calibri" pitchFamily="34" charset="0"/>
              </a:rPr>
              <a:t>unclustered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 hash index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91A6610-FC3C-4D33-8972-13D1B468155C}"/>
              </a:ext>
            </a:extLst>
          </p:cNvPr>
          <p:cNvSpPr/>
          <p:nvPr/>
        </p:nvSpPr>
        <p:spPr bwMode="auto">
          <a:xfrm>
            <a:off x="2286000" y="4724400"/>
            <a:ext cx="1828800" cy="762000"/>
          </a:xfrm>
          <a:prstGeom prst="wedgeRoundRectCallout">
            <a:avLst>
              <a:gd name="adj1" fmla="val -19444"/>
              <a:gd name="adj2" fmla="val 906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>
              <a:lnSpc>
                <a:spcPts val="1700"/>
              </a:lnSpc>
              <a:defRPr/>
            </a:pPr>
            <a:r>
              <a:rPr kumimoji="0" lang="en-US" altLang="zh-TW" sz="1800">
                <a:latin typeface="Calibri" panose="020F0502020204030204" pitchFamily="34" charset="0"/>
              </a:rPr>
              <a:t>Cost of scanning data entries is 1.25(0.1B)</a:t>
            </a:r>
            <a:r>
              <a:rPr kumimoji="0" lang="en-US" altLang="zh-TW" sz="1800">
                <a:latin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kumimoji="0" lang="en-US" altLang="zh-TW" sz="1800">
                <a:latin typeface="Calibri" panose="020F0502020204030204" pitchFamily="34" charset="0"/>
              </a:rPr>
              <a:t>D</a:t>
            </a:r>
          </a:p>
        </p:txBody>
      </p:sp>
      <p:grpSp>
        <p:nvGrpSpPr>
          <p:cNvPr id="84040" name="Group 14">
            <a:extLst>
              <a:ext uri="{FF2B5EF4-FFF2-40B4-BE49-F238E27FC236}">
                <a16:creationId xmlns:a16="http://schemas.microsoft.com/office/drawing/2014/main" id="{40674A07-4C99-4D7A-BEDA-D5178E5B353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00"/>
            <a:ext cx="2209800" cy="2144713"/>
            <a:chOff x="6705600" y="1746351"/>
            <a:chExt cx="2209800" cy="2144314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D12F994C-B807-4981-B156-02FE8209545F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8" name="Flowchart: Multidocument 17">
              <a:extLst>
                <a:ext uri="{FF2B5EF4-FFF2-40B4-BE49-F238E27FC236}">
                  <a16:creationId xmlns:a16="http://schemas.microsoft.com/office/drawing/2014/main" id="{D10A97EF-FBDD-4FF1-9EDE-3ACAA33E1138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4043" name="Group 11">
              <a:extLst>
                <a:ext uri="{FF2B5EF4-FFF2-40B4-BE49-F238E27FC236}">
                  <a16:creationId xmlns:a16="http://schemas.microsoft.com/office/drawing/2014/main" id="{3CE2847E-BB33-4C67-B215-B976738C1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3311B912-36CA-43DA-AD1E-C93E7E5278D8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B75F08BC-8C66-4A81-AEFA-308B5CBEA032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C247C827-FF1D-4476-BB31-6EC2B8E5377C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8D5F3882-B335-4028-A47A-C50F40D8BDC4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CE72D51C-7E0C-41B7-BF6A-845E107E4D32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9B8D8E96-F603-4ADD-9D1F-1080B720AF54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4046" name="Right Brace 21">
              <a:extLst>
                <a:ext uri="{FF2B5EF4-FFF2-40B4-BE49-F238E27FC236}">
                  <a16:creationId xmlns:a16="http://schemas.microsoft.com/office/drawing/2014/main" id="{8D1D90FC-79F2-48F4-BD0D-D862EEC1A2AD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7" name="Rectangle 22">
              <a:extLst>
                <a:ext uri="{FF2B5EF4-FFF2-40B4-BE49-F238E27FC236}">
                  <a16:creationId xmlns:a16="http://schemas.microsoft.com/office/drawing/2014/main" id="{31B14CD0-0B4A-4CDF-AA24-91F4EDB5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8" name="Right Brace 23">
              <a:extLst>
                <a:ext uri="{FF2B5EF4-FFF2-40B4-BE49-F238E27FC236}">
                  <a16:creationId xmlns:a16="http://schemas.microsoft.com/office/drawing/2014/main" id="{00879831-FE65-4B45-8BBD-7DE49D6998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49" name="Rectangle 24">
              <a:extLst>
                <a:ext uri="{FF2B5EF4-FFF2-40B4-BE49-F238E27FC236}">
                  <a16:creationId xmlns:a16="http://schemas.microsoft.com/office/drawing/2014/main" id="{145DA06F-9CAC-4DD7-A8EE-357141A9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4050" name="Rectangle 25">
              <a:extLst>
                <a:ext uri="{FF2B5EF4-FFF2-40B4-BE49-F238E27FC236}">
                  <a16:creationId xmlns:a16="http://schemas.microsoft.com/office/drawing/2014/main" id="{225EDE64-70C2-48AC-AA1C-321634BC7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pic>
        <p:nvPicPr>
          <p:cNvPr id="1026" name="Picture 2" descr="Text Circle Png - Red Circle Around Text | Full Size PNG Download | SeekPNG">
            <a:extLst>
              <a:ext uri="{FF2B5EF4-FFF2-40B4-BE49-F238E27FC236}">
                <a16:creationId xmlns:a16="http://schemas.microsoft.com/office/drawing/2014/main" id="{AFFB18AA-BC9C-4A2A-97BE-8B6C3C25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57" y="5579778"/>
            <a:ext cx="1377043" cy="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12224-DA72-45B6-8DC0-62CAB32B5148}"/>
              </a:ext>
            </a:extLst>
          </p:cNvPr>
          <p:cNvSpPr txBox="1"/>
          <p:nvPr/>
        </p:nvSpPr>
        <p:spPr>
          <a:xfrm>
            <a:off x="2286000" y="6059269"/>
            <a:ext cx="242479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/>
              <a:t>Cost of scanning tuples in the hash order</a:t>
            </a:r>
          </a:p>
        </p:txBody>
      </p:sp>
    </p:spTree>
    <p:extLst>
      <p:ext uri="{BB962C8B-B14F-4D97-AF65-F5344CB8AC3E}">
        <p14:creationId xmlns:p14="http://schemas.microsoft.com/office/powerpoint/2010/main" val="4031332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EA890EA-62AC-4CAF-984E-C2CEAA4D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574B3E8-4090-4986-A516-E5D74CEF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1E8CB176-78EC-4B56-BA76-D08D02C1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Homework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584C-2269-4758-AC8B-0E0F08F72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5025"/>
              </p:ext>
            </p:extLst>
          </p:nvPr>
        </p:nvGraphicFramePr>
        <p:xfrm>
          <a:off x="457200" y="2667000"/>
          <a:ext cx="8382000" cy="354489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2" name="Rectangle 6">
            <a:extLst>
              <a:ext uri="{FF2B5EF4-FFF2-40B4-BE49-F238E27FC236}">
                <a16:creationId xmlns:a16="http://schemas.microsoft.com/office/drawing/2014/main" id="{24159F14-1173-4905-898C-20C9A088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63158"/>
            <a:ext cx="7772399" cy="582211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i="1" dirty="0">
                <a:latin typeface="Calibri" panose="020F0502020204030204" pitchFamily="34" charset="0"/>
                <a:ea typeface="PMingLiU" panose="02020500000000000000" pitchFamily="18" charset="-120"/>
              </a:rPr>
              <a:t>We have 25 exercises to practice the analysis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024AD0-3C29-4B90-AD76-B4DE62AB18DD}"/>
              </a:ext>
            </a:extLst>
          </p:cNvPr>
          <p:cNvGrpSpPr/>
          <p:nvPr/>
        </p:nvGrpSpPr>
        <p:grpSpPr>
          <a:xfrm>
            <a:off x="4007302" y="3030311"/>
            <a:ext cx="2186668" cy="2447925"/>
            <a:chOff x="4211410" y="3555069"/>
            <a:chExt cx="2186668" cy="2447925"/>
          </a:xfrm>
        </p:grpSpPr>
        <p:pic>
          <p:nvPicPr>
            <p:cNvPr id="2050" name="Picture 2" descr="boy working clipart - Clip Art Library">
              <a:extLst>
                <a:ext uri="{FF2B5EF4-FFF2-40B4-BE49-F238E27FC236}">
                  <a16:creationId xmlns:a16="http://schemas.microsoft.com/office/drawing/2014/main" id="{141BACE4-D4BC-4AA2-805C-D084CCF2B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078" y="3555069"/>
              <a:ext cx="1905000" cy="244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ontaña De Libros-ok - Montaña De Libros Png | Full Size PNG Download |  SeekPNG">
              <a:extLst>
                <a:ext uri="{FF2B5EF4-FFF2-40B4-BE49-F238E27FC236}">
                  <a16:creationId xmlns:a16="http://schemas.microsoft.com/office/drawing/2014/main" id="{18A3ECED-7A2F-4822-8687-CD1206A14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410" y="4396643"/>
              <a:ext cx="1034721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CA82B2-1CCB-4816-95CB-4C522915E78D}"/>
              </a:ext>
            </a:extLst>
          </p:cNvPr>
          <p:cNvSpPr/>
          <p:nvPr/>
        </p:nvSpPr>
        <p:spPr>
          <a:xfrm>
            <a:off x="3092902" y="5478236"/>
            <a:ext cx="5879648" cy="83950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0617174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2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54CE17E-4149-459E-AA71-5162E2D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D3A78E2-DCB9-4E8B-8EBE-007F0F52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37FD9AB-4D04-4934-BACE-C67567A40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152400"/>
            <a:ext cx="7617439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ea typeface="PMingLiU" panose="02020500000000000000" pitchFamily="18" charset="-120"/>
              </a:rPr>
              <a:t>Cost of Operations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1A7A82-EC1B-4563-AD5C-5787B2A619A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8229600" cy="3546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Scan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Equality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Range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Insert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Delete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Heap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Sorted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 + # 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matching pages)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Clustered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1.5B + # matching pages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Tree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BD(R+0.15)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D(1 + log</a:t>
                      </a:r>
                      <a:r>
                        <a:rPr kumimoji="0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sym typeface="Symbol" panose="05050102010706020507" pitchFamily="18" charset="2"/>
                        </a:rPr>
                        <a:t>(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 + # matches)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D(3 + log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0.15B)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Search + 2D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Unclustered Hash Index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BD(R+0.125)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D(0.125B + # matches)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72" name="Rectangle 6">
            <a:extLst>
              <a:ext uri="{FF2B5EF4-FFF2-40B4-BE49-F238E27FC236}">
                <a16:creationId xmlns:a16="http://schemas.microsoft.com/office/drawing/2014/main" id="{188D6763-E544-4F1E-A090-A5F076A1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10000" cy="828675"/>
          </a:xfrm>
          <a:prstGeom prst="rect">
            <a:avLst/>
          </a:prstGeom>
          <a:solidFill>
            <a:srgbClr val="E2C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>
                <a:latin typeface="Calibri" panose="020F0502020204030204" pitchFamily="34" charset="0"/>
                <a:ea typeface="PMingLiU" panose="02020500000000000000" pitchFamily="18" charset="-120"/>
              </a:rPr>
              <a:t>Several assumptions underlie these (rough) estimates!</a:t>
            </a:r>
          </a:p>
        </p:txBody>
      </p:sp>
      <p:grpSp>
        <p:nvGrpSpPr>
          <p:cNvPr id="86073" name="Group 8">
            <a:extLst>
              <a:ext uri="{FF2B5EF4-FFF2-40B4-BE49-F238E27FC236}">
                <a16:creationId xmlns:a16="http://schemas.microsoft.com/office/drawing/2014/main" id="{56DB97EF-1D8D-4AB4-8F8C-678763463FE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4800"/>
            <a:ext cx="2209800" cy="2144713"/>
            <a:chOff x="6705600" y="1746351"/>
            <a:chExt cx="2209800" cy="2144314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B3671E2A-8F87-4766-BA8D-750D16D14828}"/>
                </a:ext>
              </a:extLst>
            </p:cNvPr>
            <p:cNvSpPr/>
            <p:nvPr/>
          </p:nvSpPr>
          <p:spPr bwMode="auto">
            <a:xfrm>
              <a:off x="6705600" y="2514558"/>
              <a:ext cx="2209800" cy="137134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1" name="Flowchart: Multidocument 10">
              <a:extLst>
                <a:ext uri="{FF2B5EF4-FFF2-40B4-BE49-F238E27FC236}">
                  <a16:creationId xmlns:a16="http://schemas.microsoft.com/office/drawing/2014/main" id="{612A0885-5059-4A9C-B046-C8285C742D93}"/>
                </a:ext>
              </a:extLst>
            </p:cNvPr>
            <p:cNvSpPr/>
            <p:nvPr/>
          </p:nvSpPr>
          <p:spPr bwMode="auto">
            <a:xfrm>
              <a:off x="7315200" y="3047859"/>
              <a:ext cx="1060450" cy="758684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grpSp>
          <p:nvGrpSpPr>
            <p:cNvPr id="86076" name="Group 11">
              <a:extLst>
                <a:ext uri="{FF2B5EF4-FFF2-40B4-BE49-F238E27FC236}">
                  <a16:creationId xmlns:a16="http://schemas.microsoft.com/office/drawing/2014/main" id="{A3EFDD44-9D5F-4A74-9590-86A890470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0064" y="3222346"/>
              <a:ext cx="790652" cy="433426"/>
              <a:chOff x="6858000" y="1828800"/>
              <a:chExt cx="943052" cy="433426"/>
            </a:xfrm>
          </p:grpSpPr>
          <p:sp>
            <p:nvSpPr>
              <p:cNvPr id="20" name="Flowchart: Terminator 19">
                <a:extLst>
                  <a:ext uri="{FF2B5EF4-FFF2-40B4-BE49-F238E27FC236}">
                    <a16:creationId xmlns:a16="http://schemas.microsoft.com/office/drawing/2014/main" id="{ABB64DBC-5C8E-4BB4-9B59-9D42EB382224}"/>
                  </a:ext>
                </a:extLst>
              </p:cNvPr>
              <p:cNvSpPr/>
              <p:nvPr/>
            </p:nvSpPr>
            <p:spPr bwMode="auto">
              <a:xfrm>
                <a:off x="6858834" y="1828905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53575DA7-5E20-4A9A-BD1C-00ECF0617228}"/>
                  </a:ext>
                </a:extLst>
              </p:cNvPr>
              <p:cNvSpPr/>
              <p:nvPr/>
            </p:nvSpPr>
            <p:spPr bwMode="auto">
              <a:xfrm>
                <a:off x="6873982" y="1946358"/>
                <a:ext cx="914557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5CED8478-9777-4CE7-BF28-1FD884EB2B78}"/>
                  </a:ext>
                </a:extLst>
              </p:cNvPr>
              <p:cNvSpPr/>
              <p:nvPr/>
            </p:nvSpPr>
            <p:spPr bwMode="auto">
              <a:xfrm>
                <a:off x="6872088" y="2068573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EE85DD88-57D3-4124-9662-12C026A2578C}"/>
                  </a:ext>
                </a:extLst>
              </p:cNvPr>
              <p:cNvSpPr/>
              <p:nvPr/>
            </p:nvSpPr>
            <p:spPr bwMode="auto">
              <a:xfrm>
                <a:off x="6887236" y="2186026"/>
                <a:ext cx="914558" cy="76186"/>
              </a:xfrm>
              <a:prstGeom prst="flowChartTerminato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zh-TW"/>
              </a:p>
            </p:txBody>
          </p:sp>
        </p:grp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id="{EA67DE69-B0D3-496D-BAD6-1647FC864C8B}"/>
                </a:ext>
              </a:extLst>
            </p:cNvPr>
            <p:cNvSpPr/>
            <p:nvPr/>
          </p:nvSpPr>
          <p:spPr bwMode="auto">
            <a:xfrm>
              <a:off x="7315200" y="1746351"/>
              <a:ext cx="914400" cy="61266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E22D64A0-09D8-446A-AAEA-2870C05E2682}"/>
                </a:ext>
              </a:extLst>
            </p:cNvPr>
            <p:cNvSpPr/>
            <p:nvPr/>
          </p:nvSpPr>
          <p:spPr bwMode="auto">
            <a:xfrm>
              <a:off x="7543800" y="2209815"/>
              <a:ext cx="484188" cy="685672"/>
            </a:xfrm>
            <a:prstGeom prst="upArrow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zh-TW"/>
            </a:p>
          </p:txBody>
        </p:sp>
        <p:sp>
          <p:nvSpPr>
            <p:cNvPr id="86079" name="Right Brace 14">
              <a:extLst>
                <a:ext uri="{FF2B5EF4-FFF2-40B4-BE49-F238E27FC236}">
                  <a16:creationId xmlns:a16="http://schemas.microsoft.com/office/drawing/2014/main" id="{7413CD0C-71B4-4A8D-B458-80D2FCEED4E8}"/>
                </a:ext>
              </a:extLst>
            </p:cNvPr>
            <p:cNvSpPr>
              <a:spLocks/>
            </p:cNvSpPr>
            <p:nvPr/>
          </p:nvSpPr>
          <p:spPr bwMode="auto">
            <a:xfrm rot="12785502" flipH="1">
              <a:off x="8329613" y="3447834"/>
              <a:ext cx="46037" cy="380929"/>
            </a:xfrm>
            <a:prstGeom prst="rightBrace">
              <a:avLst>
                <a:gd name="adj1" fmla="val 8351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0" name="Rectangle 15">
              <a:extLst>
                <a:ext uri="{FF2B5EF4-FFF2-40B4-BE49-F238E27FC236}">
                  <a16:creationId xmlns:a16="http://schemas.microsoft.com/office/drawing/2014/main" id="{2AF828A9-4674-4D01-98E1-F255F2D6E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010" y="34290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B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1" name="Right Brace 16">
              <a:extLst>
                <a:ext uri="{FF2B5EF4-FFF2-40B4-BE49-F238E27FC236}">
                  <a16:creationId xmlns:a16="http://schemas.microsoft.com/office/drawing/2014/main" id="{13A534D3-886C-4051-B4A5-1F6FD4944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51688" y="3216103"/>
              <a:ext cx="195262" cy="471400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solidFill>
                  <a:srgbClr val="23518B"/>
                </a:solidFill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2" name="Rectangle 17">
              <a:extLst>
                <a:ext uri="{FF2B5EF4-FFF2-40B4-BE49-F238E27FC236}">
                  <a16:creationId xmlns:a16="http://schemas.microsoft.com/office/drawing/2014/main" id="{378E7EF2-3687-49CB-B0F4-E4EB1333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200400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R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083" name="Rectangle 18">
              <a:extLst>
                <a:ext uri="{FF2B5EF4-FFF2-40B4-BE49-F238E27FC236}">
                  <a16:creationId xmlns:a16="http://schemas.microsoft.com/office/drawing/2014/main" id="{6F38EFF1-7C1D-429D-A5C2-37FC7D2C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019" y="2430545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chemeClr val="accent2"/>
                  </a:solidFill>
                  <a:latin typeface="Calibri" panose="020F0502020204030204" pitchFamily="34" charset="0"/>
                  <a:ea typeface="PMingLiU" panose="02020500000000000000" pitchFamily="18" charset="-120"/>
                </a:rPr>
                <a:t>D</a:t>
              </a:r>
              <a:endParaRPr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5726D-2B4A-463B-9EBF-5A35BB3CEE25}"/>
              </a:ext>
            </a:extLst>
          </p:cNvPr>
          <p:cNvSpPr/>
          <p:nvPr/>
        </p:nvSpPr>
        <p:spPr>
          <a:xfrm>
            <a:off x="381000" y="4880836"/>
            <a:ext cx="8375440" cy="7327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C9D238A7-27DA-4CD5-AB2E-DB47FAC242D7}"/>
              </a:ext>
            </a:extLst>
          </p:cNvPr>
          <p:cNvSpPr/>
          <p:nvPr/>
        </p:nvSpPr>
        <p:spPr bwMode="auto">
          <a:xfrm>
            <a:off x="629002" y="3287730"/>
            <a:ext cx="3664439" cy="1050429"/>
          </a:xfrm>
          <a:prstGeom prst="wedgeRoundRectCallout">
            <a:avLst>
              <a:gd name="adj1" fmla="val -531"/>
              <a:gd name="adj2" fmla="val 12072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Scan 0.15B pages of data entries.  For each of the BR data entries, fetch the data record</a:t>
            </a:r>
          </a:p>
        </p:txBody>
      </p:sp>
      <p:sp>
        <p:nvSpPr>
          <p:cNvPr id="25" name="Rounded Rectangular Callout 11">
            <a:extLst>
              <a:ext uri="{FF2B5EF4-FFF2-40B4-BE49-F238E27FC236}">
                <a16:creationId xmlns:a16="http://schemas.microsoft.com/office/drawing/2014/main" id="{B023C1B8-3E5E-4A87-AEB0-659C642507B3}"/>
              </a:ext>
            </a:extLst>
          </p:cNvPr>
          <p:cNvSpPr/>
          <p:nvPr/>
        </p:nvSpPr>
        <p:spPr bwMode="auto">
          <a:xfrm>
            <a:off x="1754113" y="5838415"/>
            <a:ext cx="2060933" cy="519995"/>
          </a:xfrm>
          <a:prstGeom prst="wedgeRoundRectCallout">
            <a:avLst>
              <a:gd name="adj1" fmla="val 38561"/>
              <a:gd name="adj2" fmla="val -10845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Cost of descending the tree</a:t>
            </a:r>
          </a:p>
        </p:txBody>
      </p:sp>
      <p:sp>
        <p:nvSpPr>
          <p:cNvPr id="26" name="Rounded Rectangular Callout 14">
            <a:extLst>
              <a:ext uri="{FF2B5EF4-FFF2-40B4-BE49-F238E27FC236}">
                <a16:creationId xmlns:a16="http://schemas.microsoft.com/office/drawing/2014/main" id="{4818C90C-55DB-498B-9B9B-739455014F8B}"/>
              </a:ext>
            </a:extLst>
          </p:cNvPr>
          <p:cNvSpPr/>
          <p:nvPr/>
        </p:nvSpPr>
        <p:spPr bwMode="auto">
          <a:xfrm>
            <a:off x="4619837" y="3284815"/>
            <a:ext cx="1883658" cy="1050428"/>
          </a:xfrm>
          <a:prstGeom prst="wedgeRoundRectCallout">
            <a:avLst>
              <a:gd name="adj1" fmla="val 60251"/>
              <a:gd name="adj2" fmla="val 11419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1 I/O to insert the data entry + 2 I/O’s to insert the data record</a:t>
            </a:r>
          </a:p>
        </p:txBody>
      </p:sp>
      <p:sp>
        <p:nvSpPr>
          <p:cNvPr id="27" name="Rounded Rectangular Callout 15">
            <a:extLst>
              <a:ext uri="{FF2B5EF4-FFF2-40B4-BE49-F238E27FC236}">
                <a16:creationId xmlns:a16="http://schemas.microsoft.com/office/drawing/2014/main" id="{90A2DD29-4A73-4827-98D7-6F04238E70D2}"/>
              </a:ext>
            </a:extLst>
          </p:cNvPr>
          <p:cNvSpPr/>
          <p:nvPr/>
        </p:nvSpPr>
        <p:spPr bwMode="auto">
          <a:xfrm>
            <a:off x="6657939" y="3217451"/>
            <a:ext cx="1857059" cy="1552260"/>
          </a:xfrm>
          <a:prstGeom prst="wedgeRoundRectCallout">
            <a:avLst>
              <a:gd name="adj1" fmla="val 41078"/>
              <a:gd name="adj2" fmla="val 7276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 anchorCtr="1"/>
          <a:lstStyle/>
          <a:p>
            <a:pPr algn="ctr">
              <a:lnSpc>
                <a:spcPts val="1700"/>
              </a:lnSpc>
              <a:defRPr/>
            </a:pPr>
            <a:r>
              <a:rPr lang="en-US" altLang="zh-TW" sz="1600" dirty="0">
                <a:solidFill>
                  <a:srgbClr val="FFC000"/>
                </a:solidFill>
                <a:latin typeface="Calibri" pitchFamily="34" charset="0"/>
                <a:ea typeface="新細明體" pitchFamily="18" charset="-120"/>
              </a:rPr>
              <a:t>1 I/O’s to write back the updated data-entry page and 2 I/O to write back the updated data-record page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>
                <a:ea typeface="新細明體" pitchFamily="18" charset="-120"/>
              </a:rPr>
              <a:t>Trade Off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35814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n-US" altLang="zh-TW" sz="3600" dirty="0">
                <a:ea typeface="新細明體" pitchFamily="18" charset="-120"/>
              </a:rPr>
              <a:t>Before creating an index, must also consider the impact on updates in the workload!</a:t>
            </a:r>
            <a:endParaRPr lang="en-US" altLang="zh-TW" dirty="0">
              <a:ea typeface="新細明體" pitchFamily="18" charset="-120"/>
            </a:endParaRPr>
          </a:p>
          <a:p>
            <a:pPr lvl="1"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altLang="zh-TW" sz="3200" u="sng" dirty="0">
                <a:solidFill>
                  <a:srgbClr val="254061"/>
                </a:solidFill>
                <a:ea typeface="新細明體" pitchFamily="18" charset="-120"/>
              </a:rPr>
              <a:t>Trade-off</a:t>
            </a:r>
            <a:r>
              <a:rPr lang="en-US" altLang="zh-TW" sz="3200" dirty="0">
                <a:solidFill>
                  <a:srgbClr val="254061"/>
                </a:solidFill>
                <a:ea typeface="新細明體" pitchFamily="18" charset="-120"/>
              </a:rPr>
              <a:t>: </a:t>
            </a:r>
            <a:r>
              <a:rPr lang="en-US" altLang="zh-TW" sz="3200" dirty="0">
                <a:ea typeface="新細明體" pitchFamily="18" charset="-120"/>
              </a:rPr>
              <a:t>Indexes can make queries go faster, </a:t>
            </a:r>
            <a:r>
              <a:rPr lang="en-US" altLang="zh-TW" sz="3200" dirty="0">
                <a:solidFill>
                  <a:srgbClr val="7030A0"/>
                </a:solidFill>
                <a:ea typeface="新細明體" pitchFamily="18" charset="-120"/>
              </a:rPr>
              <a:t>updates slower</a:t>
            </a:r>
            <a:r>
              <a:rPr lang="en-US" altLang="zh-TW" sz="3200" dirty="0">
                <a:ea typeface="新細明體" pitchFamily="18" charset="-120"/>
              </a:rPr>
              <a:t>.  Require disk space, too.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4038600" y="4804442"/>
            <a:ext cx="2514600" cy="1447800"/>
          </a:xfrm>
          <a:prstGeom prst="wedgeRoundRectCallout">
            <a:avLst>
              <a:gd name="adj1" fmla="val -46501"/>
              <a:gd name="adj2" fmla="val -802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a table also needs to update its indexes</a:t>
            </a:r>
          </a:p>
        </p:txBody>
      </p:sp>
    </p:spTree>
    <p:extLst>
      <p:ext uri="{BB962C8B-B14F-4D97-AF65-F5344CB8AC3E}">
        <p14:creationId xmlns:p14="http://schemas.microsoft.com/office/powerpoint/2010/main" val="32277236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980A5F4C-1B82-49C3-8F51-6E5D292A9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4" y="3377102"/>
            <a:ext cx="5244294" cy="552469"/>
          </a:xfrm>
          <a:prstGeom prst="rect">
            <a:avLst/>
          </a:prstGeom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2488060"/>
            <a:ext cx="2031842" cy="20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02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Selection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086600" cy="399201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altLang="zh-TW" sz="3000" dirty="0">
                <a:ea typeface="新細明體" pitchFamily="18" charset="-120"/>
              </a:rPr>
              <a:t>Attributes in WHERE clause are candidates for index keys.</a:t>
            </a:r>
          </a:p>
          <a:p>
            <a:pPr marL="457200" lvl="1" indent="-225425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TW" sz="2600" dirty="0">
                <a:ea typeface="新細明體" pitchFamily="18" charset="-120"/>
              </a:rPr>
              <a:t>Exact match condition suggests hash index.</a:t>
            </a: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altLang="zh-TW" sz="2600" dirty="0">
                <a:ea typeface="新細明體" pitchFamily="18" charset="-120"/>
              </a:rPr>
              <a:t>		</a:t>
            </a: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SELECT	</a:t>
            </a:r>
            <a:r>
              <a:rPr lang="en-US" altLang="zh-TW" sz="1900" b="1" dirty="0" err="1">
                <a:solidFill>
                  <a:srgbClr val="002060"/>
                </a:solidFill>
                <a:ea typeface="新細明體" pitchFamily="18" charset="-120"/>
              </a:rPr>
              <a:t>E.dno</a:t>
            </a:r>
            <a:endParaRPr lang="en-US" altLang="zh-TW" sz="1900" b="1" dirty="0">
              <a:solidFill>
                <a:srgbClr val="002060"/>
              </a:solidFill>
              <a:ea typeface="新細明體" pitchFamily="18" charset="-120"/>
            </a:endParaRP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		FROM 	Employees E</a:t>
            </a:r>
          </a:p>
          <a:p>
            <a:pPr marL="457200" lvl="1" indent="-225425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zh-TW" sz="1900" dirty="0">
                <a:solidFill>
                  <a:srgbClr val="002060"/>
                </a:solidFill>
                <a:ea typeface="新細明體" pitchFamily="18" charset="-120"/>
              </a:rPr>
              <a:t>		</a:t>
            </a:r>
            <a:r>
              <a:rPr lang="en-US" altLang="zh-TW" sz="1900" b="1" dirty="0">
                <a:solidFill>
                  <a:srgbClr val="002060"/>
                </a:solidFill>
                <a:ea typeface="新細明體" pitchFamily="18" charset="-120"/>
              </a:rPr>
              <a:t>WHERE   </a:t>
            </a:r>
            <a:r>
              <a:rPr lang="en-US" altLang="zh-TW" sz="1900" b="1" dirty="0" err="1">
                <a:ea typeface="新細明體" pitchFamily="18" charset="-120"/>
              </a:rPr>
              <a:t>E.num</a:t>
            </a:r>
            <a:r>
              <a:rPr lang="en-US" altLang="zh-TW" sz="1900" b="1" dirty="0">
                <a:ea typeface="新細明體" pitchFamily="18" charset="-120"/>
              </a:rPr>
              <a:t> = 56842954</a:t>
            </a:r>
            <a:r>
              <a:rPr lang="en-US" altLang="zh-TW" sz="1900" dirty="0">
                <a:ea typeface="新細明體" pitchFamily="18" charset="-120"/>
              </a:rPr>
              <a:t>3</a:t>
            </a:r>
            <a:endParaRPr lang="en-US" altLang="zh-TW" sz="2600" dirty="0">
              <a:ea typeface="新細明體" pitchFamily="18" charset="-120"/>
            </a:endParaRPr>
          </a:p>
          <a:p>
            <a:pPr marL="457200" lvl="1" indent="-225425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TW" sz="2600" dirty="0">
                <a:ea typeface="新細明體" pitchFamily="18" charset="-120"/>
              </a:rPr>
              <a:t>Range query suggests tree index.</a:t>
            </a:r>
          </a:p>
          <a:p>
            <a:pPr marL="968375" lvl="2" indent="-342900">
              <a:lnSpc>
                <a:spcPct val="80000"/>
              </a:lnSpc>
            </a:pPr>
            <a:r>
              <a:rPr lang="en-US" altLang="zh-TW" sz="2200" dirty="0">
                <a:ea typeface="新細明體" pitchFamily="18" charset="-120"/>
              </a:rPr>
              <a:t>Clustering is especially useful for range queries</a:t>
            </a:r>
          </a:p>
          <a:p>
            <a:pPr marL="968375" lvl="2" indent="-342900">
              <a:lnSpc>
                <a:spcPct val="80000"/>
              </a:lnSpc>
              <a:spcAft>
                <a:spcPts val="1200"/>
              </a:spcAft>
            </a:pPr>
            <a:r>
              <a:rPr lang="en-US" altLang="zh-TW" sz="2200" dirty="0">
                <a:ea typeface="新細明體" pitchFamily="18" charset="-120"/>
              </a:rPr>
              <a:t>can also help on equality queries if there are many matching data entries.</a:t>
            </a:r>
            <a:r>
              <a:rPr lang="en-US" altLang="zh-TW" sz="1900" dirty="0">
                <a:solidFill>
                  <a:srgbClr val="C00000"/>
                </a:solidFill>
                <a:ea typeface="新細明體" pitchFamily="18" charset="-120"/>
              </a:rPr>
              <a:t>	</a:t>
            </a:r>
            <a:endParaRPr lang="en-US" altLang="zh-TW" sz="2600" dirty="0">
              <a:solidFill>
                <a:srgbClr val="C00000"/>
              </a:solidFill>
              <a:ea typeface="新細明體" pitchFamily="18" charset="-12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8A61E4-C33C-4D0B-9CCB-6D89D706956C}"/>
              </a:ext>
            </a:extLst>
          </p:cNvPr>
          <p:cNvGrpSpPr/>
          <p:nvPr/>
        </p:nvGrpSpPr>
        <p:grpSpPr>
          <a:xfrm>
            <a:off x="5009750" y="5330930"/>
            <a:ext cx="3843738" cy="1069870"/>
            <a:chOff x="5009750" y="5330930"/>
            <a:chExt cx="3843738" cy="1069870"/>
          </a:xfrm>
        </p:grpSpPr>
        <p:sp>
          <p:nvSpPr>
            <p:cNvPr id="2" name="Oval Callout 1"/>
            <p:cNvSpPr/>
            <p:nvPr/>
          </p:nvSpPr>
          <p:spPr>
            <a:xfrm>
              <a:off x="7558088" y="5559552"/>
              <a:ext cx="1295400" cy="841248"/>
            </a:xfrm>
            <a:prstGeom prst="wedgeEllipseCallout">
              <a:avLst>
                <a:gd name="adj1" fmla="val -75861"/>
                <a:gd name="adj2" fmla="val 5163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Dept. 123 has many employees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50208B-27B0-4D11-A528-54B81E01B3F4}"/>
                </a:ext>
              </a:extLst>
            </p:cNvPr>
            <p:cNvSpPr txBox="1"/>
            <p:nvPr/>
          </p:nvSpPr>
          <p:spPr>
            <a:xfrm>
              <a:off x="5009750" y="5330930"/>
              <a:ext cx="2367764" cy="86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SELECT    E.name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FROM      Employees 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WHERE    </a:t>
              </a:r>
              <a:r>
                <a:rPr lang="en-US" sz="1900" dirty="0" err="1">
                  <a:solidFill>
                    <a:srgbClr val="EE0000"/>
                  </a:solidFill>
                </a:rPr>
                <a:t>E.dno</a:t>
              </a:r>
              <a:r>
                <a:rPr lang="en-US" sz="1900" dirty="0">
                  <a:solidFill>
                    <a:srgbClr val="EE0000"/>
                  </a:solidFill>
                </a:rPr>
                <a:t>=123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C22007-6D68-4AE3-9845-EAC4BF90BCFD}"/>
              </a:ext>
            </a:extLst>
          </p:cNvPr>
          <p:cNvGrpSpPr/>
          <p:nvPr/>
        </p:nvGrpSpPr>
        <p:grpSpPr>
          <a:xfrm>
            <a:off x="390725" y="4572000"/>
            <a:ext cx="4467626" cy="1905000"/>
            <a:chOff x="390725" y="4572000"/>
            <a:chExt cx="4467626" cy="1905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9DFCD5-B480-4D28-ADFC-6678C21A54CF}"/>
                </a:ext>
              </a:extLst>
            </p:cNvPr>
            <p:cNvGrpSpPr/>
            <p:nvPr/>
          </p:nvGrpSpPr>
          <p:grpSpPr>
            <a:xfrm>
              <a:off x="390725" y="4572000"/>
              <a:ext cx="1919288" cy="1905000"/>
              <a:chOff x="290512" y="4495800"/>
              <a:chExt cx="1919288" cy="1905000"/>
            </a:xfrm>
          </p:grpSpPr>
          <p:pic>
            <p:nvPicPr>
              <p:cNvPr id="40962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12" y="4495800"/>
                <a:ext cx="1919288" cy="1385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1143000" y="5533346"/>
                <a:ext cx="990600" cy="22860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Callout 9"/>
              <p:cNvSpPr/>
              <p:nvPr/>
            </p:nvSpPr>
            <p:spPr>
              <a:xfrm>
                <a:off x="290512" y="5889526"/>
                <a:ext cx="1600200" cy="511274"/>
              </a:xfrm>
              <a:prstGeom prst="wedgeEllipseCallout">
                <a:avLst>
                  <a:gd name="adj1" fmla="val 23353"/>
                  <a:gd name="adj2" fmla="val -6740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0" fontAlgn="auto" latinLnBrk="0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Employees older than 40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64C4ED-82F9-4CA2-9827-786FA963A592}"/>
                </a:ext>
              </a:extLst>
            </p:cNvPr>
            <p:cNvSpPr txBox="1"/>
            <p:nvPr/>
          </p:nvSpPr>
          <p:spPr>
            <a:xfrm>
              <a:off x="2490587" y="5310169"/>
              <a:ext cx="2367764" cy="86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SELECT    E.name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FROM      Employees E</a:t>
              </a:r>
            </a:p>
            <a:p>
              <a:pPr>
                <a:lnSpc>
                  <a:spcPts val="2000"/>
                </a:lnSpc>
              </a:pPr>
              <a:r>
                <a:rPr lang="en-US" sz="1900" dirty="0">
                  <a:solidFill>
                    <a:srgbClr val="002060"/>
                  </a:solidFill>
                </a:rPr>
                <a:t>WHERE    </a:t>
              </a:r>
              <a:r>
                <a:rPr lang="en-US" sz="1900" dirty="0" err="1">
                  <a:solidFill>
                    <a:srgbClr val="EE0000"/>
                  </a:solidFill>
                </a:rPr>
                <a:t>E.age</a:t>
              </a:r>
              <a:r>
                <a:rPr lang="en-US" sz="1900" dirty="0">
                  <a:solidFill>
                    <a:srgbClr val="EE0000"/>
                  </a:solidFill>
                </a:rPr>
                <a:t> &gt;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6929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46124" y="4023414"/>
            <a:ext cx="3165894" cy="257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most employees are older than 30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 sequential scan of the relation would do almost as well, if not better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D171D5-0590-4DDB-AAFE-DBADCF920012}"/>
              </a:ext>
            </a:extLst>
          </p:cNvPr>
          <p:cNvGrpSpPr/>
          <p:nvPr/>
        </p:nvGrpSpPr>
        <p:grpSpPr>
          <a:xfrm>
            <a:off x="3835281" y="3793631"/>
            <a:ext cx="3545400" cy="2729151"/>
            <a:chOff x="1273175" y="4373847"/>
            <a:chExt cx="2895601" cy="2233852"/>
          </a:xfrm>
        </p:grpSpPr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85C3AAAF-3572-443B-9E34-B3B699A10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4373847"/>
              <a:ext cx="2895601" cy="223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488722" y="5387948"/>
              <a:ext cx="1255142" cy="457199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6544356" y="3689669"/>
            <a:ext cx="2080806" cy="1302872"/>
          </a:xfrm>
          <a:prstGeom prst="wedgeEllipseCallout">
            <a:avLst>
              <a:gd name="adj1" fmla="val -40307"/>
              <a:gd name="adj2" fmla="val 52283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 older than 30</a:t>
            </a:r>
          </a:p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prstClr val="white"/>
                </a:solidFill>
                <a:latin typeface="Calibri"/>
              </a:rPr>
              <a:t>Note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:  Many qualified tuples !!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F4370B-0E15-43B1-901D-C9CCD43E4BC4}"/>
              </a:ext>
            </a:extLst>
          </p:cNvPr>
          <p:cNvSpPr/>
          <p:nvPr/>
        </p:nvSpPr>
        <p:spPr>
          <a:xfrm>
            <a:off x="4498532" y="5865391"/>
            <a:ext cx="3147443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46983-030D-4077-8C5D-8B229E756BA1}"/>
              </a:ext>
            </a:extLst>
          </p:cNvPr>
          <p:cNvGrpSpPr/>
          <p:nvPr/>
        </p:nvGrpSpPr>
        <p:grpSpPr>
          <a:xfrm>
            <a:off x="4575382" y="5966670"/>
            <a:ext cx="2777739" cy="280822"/>
            <a:chOff x="4575382" y="5966670"/>
            <a:chExt cx="2777739" cy="28082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4E82F3D4-A0E4-42E3-93B0-09A2CBD4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382" y="5982669"/>
              <a:ext cx="264823" cy="264823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45ADD274-71EB-49B3-A087-3B2690269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80" y="5982666"/>
              <a:ext cx="264823" cy="264823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711BBBE5-5383-4481-B816-6CDC523A6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98" y="5972603"/>
              <a:ext cx="264823" cy="264823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BE624BE-AE52-42F6-A86F-CFD9FCFCC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499" y="5982667"/>
              <a:ext cx="264823" cy="264823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E11512F2-BA4D-4E4C-B534-FEC4C77F7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14" y="5982668"/>
              <a:ext cx="264823" cy="264823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F99E3EDC-64AE-4E78-B43A-A63A5E1E5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95" y="5982666"/>
              <a:ext cx="264823" cy="264823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0B198AEB-E2DB-4C1C-B30C-29520C63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12" y="5966670"/>
              <a:ext cx="264823" cy="264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4596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7C8A1A7-0B97-49B5-BCD3-27FA7EAD2B78}"/>
              </a:ext>
            </a:extLst>
          </p:cNvPr>
          <p:cNvGrpSpPr/>
          <p:nvPr/>
        </p:nvGrpSpPr>
        <p:grpSpPr>
          <a:xfrm>
            <a:off x="5068858" y="3976449"/>
            <a:ext cx="3545400" cy="2729151"/>
            <a:chOff x="1273175" y="4373847"/>
            <a:chExt cx="2895601" cy="2233852"/>
          </a:xfrm>
        </p:grpSpPr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6F559262-2B70-49FA-B4ED-B0BF58289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4373847"/>
              <a:ext cx="2895601" cy="223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ounded Rectangle 14">
              <a:extLst>
                <a:ext uri="{FF2B5EF4-FFF2-40B4-BE49-F238E27FC236}">
                  <a16:creationId xmlns:a16="http://schemas.microsoft.com/office/drawing/2014/main" id="{FA39CAA6-4858-4B8E-A759-19ED988B8E8E}"/>
                </a:ext>
              </a:extLst>
            </p:cNvPr>
            <p:cNvSpPr/>
            <p:nvPr/>
          </p:nvSpPr>
          <p:spPr>
            <a:xfrm>
              <a:off x="2488723" y="5387948"/>
              <a:ext cx="664392" cy="457199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DAE07F7-AF5B-40F0-B8CB-384B252E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5775"/>
            <a:ext cx="4740215" cy="23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Performing one I/O per qualifying tuple could be more expensive than a sequential scan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761BAF-0192-4C05-BBE4-203E66F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90942"/>
            <a:ext cx="6481313" cy="3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only 10% are older than 30?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Oval Callout 13">
            <a:extLst>
              <a:ext uri="{FF2B5EF4-FFF2-40B4-BE49-F238E27FC236}">
                <a16:creationId xmlns:a16="http://schemas.microsoft.com/office/drawing/2014/main" id="{47020E50-9BB3-4C36-8546-2A1736C7FB22}"/>
              </a:ext>
            </a:extLst>
          </p:cNvPr>
          <p:cNvSpPr/>
          <p:nvPr/>
        </p:nvSpPr>
        <p:spPr>
          <a:xfrm>
            <a:off x="5032316" y="4107746"/>
            <a:ext cx="1199351" cy="922083"/>
          </a:xfrm>
          <a:prstGeom prst="wedgeEllipseCallout">
            <a:avLst>
              <a:gd name="adj1" fmla="val 79728"/>
              <a:gd name="adj2" fmla="val 754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prstClr val="white"/>
                </a:solidFill>
                <a:latin typeface="Calibri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lder than 30: </a:t>
            </a:r>
          </a:p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Only 10% qualify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BC042B-AD3D-40FF-A115-D899A060FC60}"/>
              </a:ext>
            </a:extLst>
          </p:cNvPr>
          <p:cNvSpPr/>
          <p:nvPr/>
        </p:nvSpPr>
        <p:spPr>
          <a:xfrm>
            <a:off x="5758676" y="6049778"/>
            <a:ext cx="3117912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5C886-1933-41B3-BA1A-F81F1F59119E}"/>
              </a:ext>
            </a:extLst>
          </p:cNvPr>
          <p:cNvGrpSpPr/>
          <p:nvPr/>
        </p:nvGrpSpPr>
        <p:grpSpPr>
          <a:xfrm>
            <a:off x="5793481" y="6155679"/>
            <a:ext cx="2781622" cy="297599"/>
            <a:chOff x="5793481" y="6155679"/>
            <a:chExt cx="2781622" cy="297599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6A6D22A9-2511-4CB4-9F02-E46DE5820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481" y="6171652"/>
              <a:ext cx="272830" cy="272830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E422A7EE-A9C4-4201-B4B6-73D5F3B4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519" y="6155679"/>
              <a:ext cx="272830" cy="272830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159070CB-D4D5-46C8-9C52-78FDCA3A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273" y="6155679"/>
              <a:ext cx="272830" cy="272830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B59233DD-4D6B-4549-B7F8-61C14CAA3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814" y="6180448"/>
              <a:ext cx="272830" cy="272830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BE1CA2A-AF02-4018-BC35-A7DAB8087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07" y="6155679"/>
              <a:ext cx="272830" cy="27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9961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Is Index always helpful 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01750" y="1547812"/>
            <a:ext cx="2578100" cy="129063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&gt;30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00600" y="1204463"/>
            <a:ext cx="3657600" cy="1600200"/>
          </a:xfrm>
          <a:prstGeom prst="wedgeRoundRectCallout">
            <a:avLst>
              <a:gd name="adj1" fmla="val -76883"/>
              <a:gd name="adj2" fmla="val 3630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tree index 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can be used to get qualifying tuples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BB200-099D-4674-9B09-1B23E481DBDF}"/>
              </a:ext>
            </a:extLst>
          </p:cNvPr>
          <p:cNvSpPr/>
          <p:nvPr/>
        </p:nvSpPr>
        <p:spPr>
          <a:xfrm>
            <a:off x="3943975" y="2530662"/>
            <a:ext cx="4151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Always Helpful ?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DAE07F7-AF5B-40F0-B8CB-384B252E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05775"/>
            <a:ext cx="4740215" cy="23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Performing one I/O per qualifying tuple could be more expensive than a sequential scan</a:t>
            </a:r>
          </a:p>
          <a:p>
            <a:pPr marL="233363" marR="0" lvl="1" indent="-233363" algn="l" defTabSz="914400" rtl="0" eaLnBrk="0" fontAlgn="auto" latinLnBrk="0" hangingPunct="0">
              <a:lnSpc>
                <a:spcPts val="27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Clustered index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 This is a good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option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761BAF-0192-4C05-BBE4-203E66F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90942"/>
            <a:ext cx="6481313" cy="39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1775" marR="0" lvl="0" algn="l" defTabSz="914400" rtl="0" eaLnBrk="0" fontAlgn="auto" latinLnBrk="0" hangingPunct="0">
              <a:lnSpc>
                <a:spcPts val="2800"/>
              </a:lnSpc>
              <a:spcBef>
                <a:spcPct val="20000"/>
              </a:spcBef>
              <a:spcAft>
                <a:spcPts val="1200"/>
              </a:spcAft>
              <a:buClr>
                <a:prstClr val="black"/>
              </a:buClr>
              <a:buSzPct val="75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only 10% are older than 30?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F3A116-5932-47EF-99EA-3A0321626DF6}"/>
              </a:ext>
            </a:extLst>
          </p:cNvPr>
          <p:cNvGrpSpPr/>
          <p:nvPr/>
        </p:nvGrpSpPr>
        <p:grpSpPr>
          <a:xfrm>
            <a:off x="5032316" y="3976449"/>
            <a:ext cx="3581942" cy="2729151"/>
            <a:chOff x="5032316" y="3976449"/>
            <a:chExt cx="3581942" cy="2729151"/>
          </a:xfrm>
        </p:grpSpPr>
        <p:pic>
          <p:nvPicPr>
            <p:cNvPr id="38" name="Picture 21">
              <a:extLst>
                <a:ext uri="{FF2B5EF4-FFF2-40B4-BE49-F238E27FC236}">
                  <a16:creationId xmlns:a16="http://schemas.microsoft.com/office/drawing/2014/main" id="{6F559262-2B70-49FA-B4ED-B0BF58289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58" y="3976449"/>
              <a:ext cx="3545400" cy="272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Callout 13">
              <a:extLst>
                <a:ext uri="{FF2B5EF4-FFF2-40B4-BE49-F238E27FC236}">
                  <a16:creationId xmlns:a16="http://schemas.microsoft.com/office/drawing/2014/main" id="{47020E50-9BB3-4C36-8546-2A1736C7FB22}"/>
                </a:ext>
              </a:extLst>
            </p:cNvPr>
            <p:cNvSpPr/>
            <p:nvPr/>
          </p:nvSpPr>
          <p:spPr>
            <a:xfrm>
              <a:off x="5032316" y="4107746"/>
              <a:ext cx="1199351" cy="922083"/>
            </a:xfrm>
            <a:prstGeom prst="wedgeEllipseCallout">
              <a:avLst>
                <a:gd name="adj1" fmla="val 79728"/>
                <a:gd name="adj2" fmla="val 75496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>
                  <a:solidFill>
                    <a:prstClr val="white"/>
                  </a:solidFill>
                  <a:latin typeface="Calibri"/>
                </a:rPr>
                <a:t>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lder than 30: </a:t>
              </a:r>
            </a:p>
            <a:p>
              <a:pPr marL="0" marR="0" lvl="0" indent="0" algn="ctr" defTabSz="914400" rtl="0" eaLnBrk="0" fontAlgn="auto" latinLnBrk="0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Only 10% qualify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65C886-1933-41B3-BA1A-F81F1F59119E}"/>
                </a:ext>
              </a:extLst>
            </p:cNvPr>
            <p:cNvGrpSpPr/>
            <p:nvPr/>
          </p:nvGrpSpPr>
          <p:grpSpPr>
            <a:xfrm>
              <a:off x="6654519" y="6155679"/>
              <a:ext cx="695125" cy="297599"/>
              <a:chOff x="6654519" y="6155679"/>
              <a:chExt cx="695125" cy="297599"/>
            </a:xfrm>
          </p:grpSpPr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422A7EE-A9C4-4201-B4B6-73D5F3B4F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4519" y="6155679"/>
                <a:ext cx="272830" cy="272830"/>
              </a:xfrm>
              <a:prstGeom prst="rect">
                <a:avLst/>
              </a:prstGeom>
            </p:spPr>
          </p:pic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59233DD-4D6B-4549-B7F8-61C14CAA3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814" y="6180448"/>
                <a:ext cx="272830" cy="272830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C8A8D3-C1E7-4EB3-9C99-3F9AD7323CC3}"/>
                </a:ext>
              </a:extLst>
            </p:cNvPr>
            <p:cNvSpPr/>
            <p:nvPr/>
          </p:nvSpPr>
          <p:spPr>
            <a:xfrm>
              <a:off x="5823433" y="5624513"/>
              <a:ext cx="2779591" cy="49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4">
              <a:extLst>
                <a:ext uri="{FF2B5EF4-FFF2-40B4-BE49-F238E27FC236}">
                  <a16:creationId xmlns:a16="http://schemas.microsoft.com/office/drawing/2014/main" id="{FA39CAA6-4858-4B8E-A759-19ED988B8E8E}"/>
                </a:ext>
              </a:extLst>
            </p:cNvPr>
            <p:cNvSpPr/>
            <p:nvPr/>
          </p:nvSpPr>
          <p:spPr>
            <a:xfrm>
              <a:off x="6557186" y="5215401"/>
              <a:ext cx="813488" cy="558571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FD93F3-9396-4069-A738-6CFF24E95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4519" y="5620065"/>
              <a:ext cx="60606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536C665-857C-43AE-9F00-5D17185A0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8463" y="5620065"/>
              <a:ext cx="42862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D55534-AD31-4291-B263-868585B87E61}"/>
                </a:ext>
              </a:extLst>
            </p:cNvPr>
            <p:cNvCxnSpPr/>
            <p:nvPr/>
          </p:nvCxnSpPr>
          <p:spPr>
            <a:xfrm flipH="1">
              <a:off x="6824663" y="5620065"/>
              <a:ext cx="52387" cy="495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3BE8E48-3B3B-40CA-8786-FBB3B0E181FE}"/>
                </a:ext>
              </a:extLst>
            </p:cNvPr>
            <p:cNvCxnSpPr>
              <a:cxnSpLocks/>
            </p:cNvCxnSpPr>
            <p:nvPr/>
          </p:nvCxnSpPr>
          <p:spPr>
            <a:xfrm>
              <a:off x="6948488" y="5619750"/>
              <a:ext cx="128326" cy="495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3648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7239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5400" dirty="0"/>
              <a:t>Indexes – Search Key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4109086" y="1335448"/>
            <a:ext cx="4648200" cy="4800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An </a:t>
            </a:r>
            <a:r>
              <a:rPr lang="en-US" i="1" u="sng" dirty="0">
                <a:solidFill>
                  <a:schemeClr val="accent2"/>
                </a:solidFill>
                <a:ea typeface="+mn-ea"/>
              </a:rPr>
              <a:t>index </a:t>
            </a:r>
            <a:r>
              <a:rPr lang="en-US" dirty="0">
                <a:ea typeface="+mn-ea"/>
              </a:rPr>
              <a:t>on a file speeds up selections on the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search key fields </a:t>
            </a:r>
            <a:r>
              <a:rPr lang="en-US" dirty="0">
                <a:ea typeface="+mn-ea"/>
              </a:rPr>
              <a:t>for the index.</a:t>
            </a:r>
          </a:p>
          <a:p>
            <a:pPr lvl="1" eaLnBrk="1" fontAlgn="auto" hangingPunct="1">
              <a:spcAft>
                <a:spcPts val="800"/>
              </a:spcAft>
              <a:buSzPct val="75000"/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Any subset of the fields of a relation can be the search key for an index on the relation.</a:t>
            </a:r>
          </a:p>
          <a:p>
            <a:pPr lvl="1" eaLnBrk="1" fontAlgn="auto" hangingPunct="1">
              <a:spcAft>
                <a:spcPts val="800"/>
              </a:spcAft>
              <a:buSzPct val="75000"/>
              <a:buFont typeface="Arial" pitchFamily="34" charset="0"/>
              <a:buChar char="–"/>
              <a:defRPr/>
            </a:pPr>
            <a:r>
              <a:rPr lang="en-US" i="1" dirty="0">
                <a:solidFill>
                  <a:schemeClr val="accent2"/>
                </a:solidFill>
                <a:ea typeface="+mn-ea"/>
              </a:rPr>
              <a:t>Search key </a:t>
            </a:r>
            <a:r>
              <a:rPr lang="en-US" dirty="0">
                <a:ea typeface="+mn-ea"/>
              </a:rPr>
              <a:t>is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not</a:t>
            </a:r>
            <a:r>
              <a:rPr lang="en-US" dirty="0">
                <a:ea typeface="+mn-ea"/>
              </a:rPr>
              <a:t> the same as </a:t>
            </a:r>
            <a:r>
              <a:rPr lang="en-US" i="1" dirty="0">
                <a:solidFill>
                  <a:schemeClr val="accent2"/>
                </a:solidFill>
                <a:ea typeface="+mn-ea"/>
              </a:rPr>
              <a:t>key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  <a:r>
              <a:rPr lang="en-US" dirty="0">
                <a:ea typeface="+mn-ea"/>
              </a:rPr>
              <a:t>(minimal set of fields that uniquely identify a record in a relation, e.g., student ID).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3040063"/>
          <a:ext cx="1752600" cy="2682872"/>
        </p:xfrm>
        <a:graphic>
          <a:graphicData uri="http://schemas.openxmlformats.org/drawingml/2006/table">
            <a:tbl>
              <a:tblPr/>
              <a:tblGrid>
                <a:gridCol w="35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 bwMode="auto">
          <a:xfrm rot="16200000">
            <a:off x="300831" y="3806032"/>
            <a:ext cx="2370137" cy="14478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" tIns="0" bIns="9144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Index on AB</a:t>
            </a:r>
          </a:p>
        </p:txBody>
      </p:sp>
      <p:pic>
        <p:nvPicPr>
          <p:cNvPr id="8258" name="Picture 68" descr="C:\Users\Kien\AppData\Local\Microsoft\Windows\Temporary Internet Files\Content.IE5\VQHLQM3M\MC900078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43400"/>
            <a:ext cx="10588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193925" y="3938588"/>
            <a:ext cx="312738" cy="347662"/>
          </a:xfrm>
          <a:custGeom>
            <a:avLst/>
            <a:gdLst>
              <a:gd name="connsiteX0" fmla="*/ 0 w 312517"/>
              <a:gd name="connsiteY0" fmla="*/ 347241 h 347241"/>
              <a:gd name="connsiteX1" fmla="*/ 81023 w 312517"/>
              <a:gd name="connsiteY1" fmla="*/ 324091 h 347241"/>
              <a:gd name="connsiteX2" fmla="*/ 104172 w 312517"/>
              <a:gd name="connsiteY2" fmla="*/ 289367 h 347241"/>
              <a:gd name="connsiteX3" fmla="*/ 127322 w 312517"/>
              <a:gd name="connsiteY3" fmla="*/ 185195 h 347241"/>
              <a:gd name="connsiteX4" fmla="*/ 150471 w 312517"/>
              <a:gd name="connsiteY4" fmla="*/ 115747 h 347241"/>
              <a:gd name="connsiteX5" fmla="*/ 185195 w 312517"/>
              <a:gd name="connsiteY5" fmla="*/ 57873 h 347241"/>
              <a:gd name="connsiteX6" fmla="*/ 219919 w 312517"/>
              <a:gd name="connsiteY6" fmla="*/ 46299 h 347241"/>
              <a:gd name="connsiteX7" fmla="*/ 243068 w 312517"/>
              <a:gd name="connsiteY7" fmla="*/ 23149 h 347241"/>
              <a:gd name="connsiteX8" fmla="*/ 312517 w 312517"/>
              <a:gd name="connsiteY8" fmla="*/ 0 h 3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517" h="347241">
                <a:moveTo>
                  <a:pt x="0" y="347241"/>
                </a:moveTo>
                <a:cubicBezTo>
                  <a:pt x="3025" y="346485"/>
                  <a:pt x="73475" y="330130"/>
                  <a:pt x="81023" y="324091"/>
                </a:cubicBezTo>
                <a:cubicBezTo>
                  <a:pt x="91886" y="315401"/>
                  <a:pt x="97951" y="301809"/>
                  <a:pt x="104172" y="289367"/>
                </a:cubicBezTo>
                <a:cubicBezTo>
                  <a:pt x="120731" y="256249"/>
                  <a:pt x="118430" y="220762"/>
                  <a:pt x="127322" y="185195"/>
                </a:cubicBezTo>
                <a:cubicBezTo>
                  <a:pt x="133240" y="161522"/>
                  <a:pt x="142755" y="138896"/>
                  <a:pt x="150471" y="115747"/>
                </a:cubicBezTo>
                <a:cubicBezTo>
                  <a:pt x="159575" y="88436"/>
                  <a:pt x="158716" y="73761"/>
                  <a:pt x="185195" y="57873"/>
                </a:cubicBezTo>
                <a:cubicBezTo>
                  <a:pt x="195657" y="51596"/>
                  <a:pt x="208344" y="50157"/>
                  <a:pt x="219919" y="46299"/>
                </a:cubicBezTo>
                <a:cubicBezTo>
                  <a:pt x="227635" y="38582"/>
                  <a:pt x="233307" y="28029"/>
                  <a:pt x="243068" y="23149"/>
                </a:cubicBezTo>
                <a:cubicBezTo>
                  <a:pt x="264894" y="12236"/>
                  <a:pt x="312517" y="0"/>
                  <a:pt x="312517" y="0"/>
                </a:cubicBezTo>
              </a:path>
            </a:pathLst>
          </a:cu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1421685" y="5155485"/>
            <a:ext cx="204628" cy="1524001"/>
          </a:xfrm>
          <a:prstGeom prst="rightBrace">
            <a:avLst/>
          </a:prstGeom>
          <a:ln w="1905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3293624" y="5046227"/>
            <a:ext cx="194552" cy="1752600"/>
          </a:xfrm>
          <a:prstGeom prst="rightBrace">
            <a:avLst/>
          </a:prstGeom>
          <a:ln w="1905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990" y="6029683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4188" y="6029683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pic>
        <p:nvPicPr>
          <p:cNvPr id="15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58CB45DA-9666-4560-8EB1-CF6C2265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7" y="298285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1002990" y="1916112"/>
            <a:ext cx="2197410" cy="674688"/>
          </a:xfrm>
          <a:prstGeom prst="wedgeRoundRectCallout">
            <a:avLst>
              <a:gd name="adj1" fmla="val 29883"/>
              <a:gd name="adj2" fmla="val 115193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 field</a:t>
            </a:r>
          </a:p>
        </p:txBody>
      </p:sp>
    </p:spTree>
    <p:extLst>
      <p:ext uri="{BB962C8B-B14F-4D97-AF65-F5344CB8AC3E}">
        <p14:creationId xmlns:p14="http://schemas.microsoft.com/office/powerpoint/2010/main" val="22937079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22897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新細明體" pitchFamily="18" charset="-120"/>
              </a:rPr>
              <a:t>Clustered vs </a:t>
            </a:r>
            <a:r>
              <a:rPr lang="en-US" altLang="zh-TW" sz="4800" b="1" dirty="0" err="1">
                <a:solidFill>
                  <a:srgbClr val="7030A0"/>
                </a:solidFill>
                <a:ea typeface="新細明體" pitchFamily="18" charset="-120"/>
              </a:rPr>
              <a:t>Unclustered</a:t>
            </a:r>
            <a:endParaRPr lang="en-US" altLang="zh-TW" sz="4800" b="1" dirty="0">
              <a:solidFill>
                <a:srgbClr val="7030A0"/>
              </a:solidFill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8223" y="990898"/>
            <a:ext cx="3602038" cy="1750218"/>
            <a:chOff x="578223" y="990898"/>
            <a:chExt cx="3602038" cy="1750218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578223" y="1450479"/>
              <a:ext cx="3602038" cy="1290637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 E.dno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 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Emp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E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E.hobby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=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Stamps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352800" y="990898"/>
              <a:ext cx="53732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3E7598-7D73-4887-BADA-5F0E438E699A}"/>
              </a:ext>
            </a:extLst>
          </p:cNvPr>
          <p:cNvGrpSpPr/>
          <p:nvPr/>
        </p:nvGrpSpPr>
        <p:grpSpPr>
          <a:xfrm>
            <a:off x="4801018" y="990898"/>
            <a:ext cx="3751310" cy="5039361"/>
            <a:chOff x="4801018" y="990898"/>
            <a:chExt cx="3751310" cy="5039361"/>
          </a:xfrm>
        </p:grpSpPr>
        <p:grpSp>
          <p:nvGrpSpPr>
            <p:cNvPr id="7" name="Group 6"/>
            <p:cNvGrpSpPr/>
            <p:nvPr/>
          </p:nvGrpSpPr>
          <p:grpSpPr>
            <a:xfrm>
              <a:off x="4801018" y="990898"/>
              <a:ext cx="3694113" cy="1752302"/>
              <a:chOff x="4801018" y="990898"/>
              <a:chExt cx="3694113" cy="175230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801018" y="1452563"/>
                <a:ext cx="3694113" cy="1290637"/>
              </a:xfrm>
              <a:prstGeom prst="rect">
                <a:avLst/>
              </a:prstGeom>
              <a:solidFill>
                <a:srgbClr val="93C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SELECT  E.dno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FROM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Emp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E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WHERE  E.eid=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328169455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48936" y="990898"/>
                <a:ext cx="537328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50" normalizeH="0" baseline="0" noProof="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4" name="Rounded Rectangular Callout 3"/>
            <p:cNvSpPr/>
            <p:nvPr/>
          </p:nvSpPr>
          <p:spPr>
            <a:xfrm>
              <a:off x="4801018" y="3585882"/>
              <a:ext cx="3751310" cy="2444377"/>
            </a:xfrm>
            <a:prstGeom prst="wedgeRoundRectCallout">
              <a:avLst>
                <a:gd name="adj1" fmla="val -7291"/>
                <a:gd name="adj2" fmla="val -87644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 txBox="1">
              <a:spLocks noChangeArrowheads="1"/>
            </p:cNvSpPr>
            <p:nvPr/>
          </p:nvSpPr>
          <p:spPr bwMode="auto">
            <a:xfrm>
              <a:off x="5115658" y="3845733"/>
              <a:ext cx="3379473" cy="192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An </a:t>
              </a:r>
              <a:r>
                <a:rPr kumimoji="0" lang="en-US" altLang="zh-TW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unclustered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 index on </a:t>
              </a:r>
              <a:r>
                <a:rPr kumimoji="0" lang="en-US" altLang="zh-TW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E.eid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  is good enough for this query since no two employees have the same </a:t>
              </a:r>
              <a:r>
                <a:rPr kumimoji="0" lang="en-US" altLang="zh-TW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E.eid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rPr>
                <a:t>.</a:t>
              </a:r>
            </a:p>
          </p:txBody>
        </p:sp>
      </p:grpSp>
      <p:sp>
        <p:nvSpPr>
          <p:cNvPr id="3" name="Oval Callout 2"/>
          <p:cNvSpPr/>
          <p:nvPr/>
        </p:nvSpPr>
        <p:spPr>
          <a:xfrm>
            <a:off x="6369800" y="5878473"/>
            <a:ext cx="1447800" cy="688848"/>
          </a:xfrm>
          <a:prstGeom prst="wedgeEllipseCallout">
            <a:avLst>
              <a:gd name="adj1" fmla="val -43053"/>
              <a:gd name="adj2" fmla="val -6408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key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3587" y="3588744"/>
            <a:ext cx="3751310" cy="2444377"/>
          </a:xfrm>
          <a:prstGeom prst="wedgeRoundRectCallout">
            <a:avLst>
              <a:gd name="adj1" fmla="val -7291"/>
              <a:gd name="adj2" fmla="val -8764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666376" y="3761254"/>
            <a:ext cx="3618064" cy="23780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2500"/>
              </a:lnSpc>
              <a:spcAft>
                <a:spcPts val="60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If </a:t>
            </a:r>
            <a:r>
              <a:rPr lang="en-US" altLang="zh-TW" sz="2600" b="1" dirty="0">
                <a:solidFill>
                  <a:schemeClr val="bg1"/>
                </a:solidFill>
                <a:ea typeface="新細明體" pitchFamily="18" charset="-120"/>
              </a:rPr>
              <a:t>many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employees collect stamps, a </a:t>
            </a:r>
            <a:r>
              <a:rPr lang="en-US" altLang="zh-TW" sz="2400" u="sng" dirty="0">
                <a:solidFill>
                  <a:schemeClr val="bg1"/>
                </a:solidFill>
                <a:ea typeface="新細明體" pitchFamily="18" charset="-120"/>
              </a:rPr>
              <a:t>clustered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index on </a:t>
            </a:r>
            <a:r>
              <a:rPr lang="en-US" altLang="zh-TW" sz="2400" i="1" dirty="0" err="1">
                <a:solidFill>
                  <a:schemeClr val="bg1"/>
                </a:solidFill>
                <a:ea typeface="新細明體" pitchFamily="18" charset="-120"/>
              </a:rPr>
              <a:t>E.hobby</a:t>
            </a: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 is helpful  </a:t>
            </a:r>
          </a:p>
          <a:p>
            <a:pPr marL="457200" lvl="1" indent="0" eaLnBrk="1" hangingPunct="1">
              <a:lnSpc>
                <a:spcPts val="2500"/>
              </a:lnSpc>
              <a:spcBef>
                <a:spcPts val="300"/>
              </a:spcBef>
              <a:spcAft>
                <a:spcPts val="1200"/>
              </a:spcAft>
              <a:buSzPct val="75000"/>
              <a:buNone/>
            </a:pPr>
            <a:r>
              <a:rPr lang="en-US" altLang="zh-TW" sz="2400" dirty="0">
                <a:solidFill>
                  <a:schemeClr val="bg1"/>
                </a:solidFill>
                <a:ea typeface="新細明體" pitchFamily="18" charset="-120"/>
              </a:rPr>
              <a:t>If this query is important, we should consider this index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7C9D74-3F39-4FD5-BCBA-5B98D9E0839B}"/>
              </a:ext>
            </a:extLst>
          </p:cNvPr>
          <p:cNvGrpSpPr/>
          <p:nvPr/>
        </p:nvGrpSpPr>
        <p:grpSpPr>
          <a:xfrm>
            <a:off x="474044" y="2820278"/>
            <a:ext cx="1043259" cy="862311"/>
            <a:chOff x="474044" y="2820278"/>
            <a:chExt cx="1043259" cy="862311"/>
          </a:xfrm>
        </p:grpSpPr>
        <p:sp>
          <p:nvSpPr>
            <p:cNvPr id="18" name="Oval Callout 2">
              <a:extLst>
                <a:ext uri="{FF2B5EF4-FFF2-40B4-BE49-F238E27FC236}">
                  <a16:creationId xmlns:a16="http://schemas.microsoft.com/office/drawing/2014/main" id="{0966BCBD-FC03-4DE2-95CD-3A72B397EE7D}"/>
                </a:ext>
              </a:extLst>
            </p:cNvPr>
            <p:cNvSpPr/>
            <p:nvPr/>
          </p:nvSpPr>
          <p:spPr>
            <a:xfrm>
              <a:off x="474044" y="2820278"/>
              <a:ext cx="1043259" cy="862311"/>
            </a:xfrm>
            <a:prstGeom prst="wedgeEllipseCallout">
              <a:avLst>
                <a:gd name="adj1" fmla="val 22488"/>
                <a:gd name="adj2" fmla="val 6496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1363D714-C346-4B86-8382-5B6B9DF8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2277" flipH="1">
              <a:off x="978398" y="2915771"/>
              <a:ext cx="139444" cy="683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9023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891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07307"/>
            <a:ext cx="87630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sz="4200" dirty="0" err="1">
                <a:ea typeface="PMingLiU" pitchFamily="18" charset="-120"/>
              </a:rPr>
              <a:t>Unclustered</a:t>
            </a:r>
            <a:r>
              <a:rPr lang="en-US" altLang="zh-TW" sz="4200" dirty="0">
                <a:ea typeface="PMingLiU" pitchFamily="18" charset="-120"/>
              </a:rPr>
              <a:t> Index Does not Help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886325" y="1757330"/>
            <a:ext cx="3724275" cy="1690688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E.dno,  COUNT (*)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E.dno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98201" y="1429611"/>
            <a:ext cx="3831210" cy="2208998"/>
          </a:xfrm>
          <a:prstGeom prst="wedgeRoundRectCallout">
            <a:avLst>
              <a:gd name="adj1" fmla="val 62913"/>
              <a:gd name="adj2" fmla="val 11332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112713" marR="0" lvl="1" indent="0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12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unclustered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 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be costly</a:t>
            </a:r>
          </a:p>
          <a:p>
            <a:pPr marL="401638" marR="0" lvl="1" indent="-288925" algn="l" defTabSz="91440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Retrieving tuples with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&gt; 25 is expensive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8919C3-A96B-4211-BD54-01663425AA6D}"/>
              </a:ext>
            </a:extLst>
          </p:cNvPr>
          <p:cNvGrpSpPr/>
          <p:nvPr/>
        </p:nvGrpSpPr>
        <p:grpSpPr>
          <a:xfrm>
            <a:off x="2743200" y="3821998"/>
            <a:ext cx="5940177" cy="2740633"/>
            <a:chOff x="2743200" y="3821998"/>
            <a:chExt cx="5940177" cy="274063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43200" y="3821998"/>
              <a:ext cx="4684634" cy="2740633"/>
              <a:chOff x="3226668" y="3938628"/>
              <a:chExt cx="4227757" cy="2438400"/>
            </a:xfrm>
          </p:grpSpPr>
          <p:grpSp>
            <p:nvGrpSpPr>
              <p:cNvPr id="102410" name="Group 11"/>
              <p:cNvGrpSpPr>
                <a:grpSpLocks/>
              </p:cNvGrpSpPr>
              <p:nvPr/>
            </p:nvGrpSpPr>
            <p:grpSpPr bwMode="auto">
              <a:xfrm>
                <a:off x="3226668" y="3938628"/>
                <a:ext cx="3206044" cy="2438400"/>
                <a:chOff x="5257800" y="4038600"/>
                <a:chExt cx="3206044" cy="2438400"/>
              </a:xfrm>
            </p:grpSpPr>
            <p:pic>
              <p:nvPicPr>
                <p:cNvPr id="102415" name="Picture 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7800" y="4038600"/>
                  <a:ext cx="3206044" cy="243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Oval Callout 10"/>
                <p:cNvSpPr/>
                <p:nvPr/>
              </p:nvSpPr>
              <p:spPr>
                <a:xfrm>
                  <a:off x="5257800" y="4148425"/>
                  <a:ext cx="1136511" cy="688848"/>
                </a:xfrm>
                <a:prstGeom prst="wedgeEllipseCallout">
                  <a:avLst>
                    <a:gd name="adj1" fmla="val 83881"/>
                    <a:gd name="adj2" fmla="val 23340"/>
                  </a:avLst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sz="1800" dirty="0">
                      <a:solidFill>
                        <a:srgbClr val="FFFFFF"/>
                      </a:solidFill>
                      <a:latin typeface="Calibri" pitchFamily="34" charset="0"/>
                    </a:rPr>
                    <a:t>Index o</a:t>
                  </a:r>
                  <a:r>
                    <a:rPr kumimoji="1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itchFamily="34" charset="0"/>
                      <a:ea typeface="新細明體" pitchFamily="18" charset="-120"/>
                      <a:cs typeface="+mn-cs"/>
                    </a:rPr>
                    <a:t>n age</a:t>
                  </a:r>
                  <a:endPara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endParaRPr>
                </a:p>
              </p:txBody>
            </p:sp>
          </p:grpSp>
          <p:sp>
            <p:nvSpPr>
              <p:cNvPr id="102411" name="Rounded Rectangle 3"/>
              <p:cNvSpPr>
                <a:spLocks noChangeArrowheads="1"/>
              </p:cNvSpPr>
              <p:nvPr/>
            </p:nvSpPr>
            <p:spPr bwMode="auto">
              <a:xfrm>
                <a:off x="4709421" y="5028874"/>
                <a:ext cx="1309294" cy="435278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7030A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5956106" y="4190336"/>
                <a:ext cx="1498319" cy="688848"/>
              </a:xfrm>
              <a:prstGeom prst="wedgeRoundRectCallout">
                <a:avLst>
                  <a:gd name="adj1" fmla="val -49963"/>
                  <a:gd name="adj2" fmla="val 8754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tIns="0" anchor="ctr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Data entries for age&gt;25</a:t>
                </a:r>
              </a:p>
            </p:txBody>
          </p:sp>
        </p:grpSp>
        <p:sp>
          <p:nvSpPr>
            <p:cNvPr id="22" name="Rounded Rectangular Callout 4">
              <a:extLst>
                <a:ext uri="{FF2B5EF4-FFF2-40B4-BE49-F238E27FC236}">
                  <a16:creationId xmlns:a16="http://schemas.microsoft.com/office/drawing/2014/main" id="{938DF768-7181-4C96-B347-56AFE3A38A66}"/>
                </a:ext>
              </a:extLst>
            </p:cNvPr>
            <p:cNvSpPr/>
            <p:nvPr/>
          </p:nvSpPr>
          <p:spPr bwMode="auto">
            <a:xfrm>
              <a:off x="6521163" y="5500394"/>
              <a:ext cx="2162214" cy="774229"/>
            </a:xfrm>
            <a:prstGeom prst="wedgeRoundRectCallout">
              <a:avLst>
                <a:gd name="adj1" fmla="val -61394"/>
                <a:gd name="adj2" fmla="val 36294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tIns="0" bIns="54864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 many tuples qualified !!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1392C6-1B1F-4C1A-AE59-7AE7F1E20C5B}"/>
              </a:ext>
            </a:extLst>
          </p:cNvPr>
          <p:cNvGrpSpPr/>
          <p:nvPr/>
        </p:nvGrpSpPr>
        <p:grpSpPr>
          <a:xfrm>
            <a:off x="3505708" y="6009800"/>
            <a:ext cx="2777739" cy="280822"/>
            <a:chOff x="4575382" y="5966670"/>
            <a:chExt cx="2777739" cy="280822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B5F9329-7143-4CC7-9403-0C9E0481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382" y="5982669"/>
              <a:ext cx="264823" cy="2648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F6016C21-0440-46B5-9FA7-E9740FF1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80" y="5982666"/>
              <a:ext cx="264823" cy="264823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D70F1ECE-81EF-454F-91EB-D3A07F32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98" y="5972603"/>
              <a:ext cx="264823" cy="264823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6BF8E4B6-47FA-4D28-98F2-E8386E64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499" y="5982667"/>
              <a:ext cx="264823" cy="264823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D7925BFF-E4D2-4753-A1BC-15D4F708F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314" y="5982668"/>
              <a:ext cx="264823" cy="264823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C249DB9F-CDC2-403F-A673-47A998A1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95" y="5982666"/>
              <a:ext cx="264823" cy="264823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92F4603-7006-44BA-877D-64EDB47B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12" y="5966670"/>
              <a:ext cx="264823" cy="264823"/>
            </a:xfrm>
            <a:prstGeom prst="rect">
              <a:avLst/>
            </a:prstGeom>
          </p:spPr>
        </p:pic>
      </p:grpSp>
      <p:sp>
        <p:nvSpPr>
          <p:cNvPr id="13" name="Rounded Rectangular Callout 12"/>
          <p:cNvSpPr/>
          <p:nvPr/>
        </p:nvSpPr>
        <p:spPr bwMode="auto">
          <a:xfrm>
            <a:off x="685800" y="5536607"/>
            <a:ext cx="2239261" cy="982578"/>
          </a:xfrm>
          <a:prstGeom prst="wedgeRoundRectCallout">
            <a:avLst>
              <a:gd name="adj1" fmla="val 73630"/>
              <a:gd name="adj2" fmla="val 14173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Essentially all these data pages are relevant</a:t>
            </a:r>
          </a:p>
        </p:txBody>
      </p:sp>
    </p:spTree>
    <p:extLst>
      <p:ext uri="{BB962C8B-B14F-4D97-AF65-F5344CB8AC3E}">
        <p14:creationId xmlns:p14="http://schemas.microsoft.com/office/powerpoint/2010/main" val="33360744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6350"/>
            <a:ext cx="7924800" cy="1289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PMingLiU" pitchFamily="18" charset="-120"/>
              </a:rPr>
              <a:t> This Clustered Index Helps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963064" y="2277514"/>
            <a:ext cx="3724275" cy="169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E.dno,  COUNT (*)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E.age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E.dno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394" y="1295400"/>
            <a:ext cx="4471676" cy="5145367"/>
            <a:chOff x="1028700" y="1188914"/>
            <a:chExt cx="4471676" cy="514536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8700" y="1188914"/>
              <a:ext cx="4471676" cy="5145367"/>
              <a:chOff x="762000" y="2167775"/>
              <a:chExt cx="4471675" cy="5144287"/>
            </a:xfrm>
          </p:grpSpPr>
          <p:pic>
            <p:nvPicPr>
              <p:cNvPr id="10445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667000"/>
                <a:ext cx="3290887" cy="2376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Callout 13"/>
              <p:cNvSpPr/>
              <p:nvPr/>
            </p:nvSpPr>
            <p:spPr bwMode="auto">
              <a:xfrm>
                <a:off x="2576748" y="2167775"/>
                <a:ext cx="1216068" cy="688848"/>
              </a:xfrm>
              <a:prstGeom prst="wedgeEllipseCallout">
                <a:avLst>
                  <a:gd name="adj1" fmla="val -77853"/>
                  <a:gd name="adj2" fmla="val 63966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800" dirty="0">
                    <a:solidFill>
                      <a:srgbClr val="FFFFFF"/>
                    </a:solidFill>
                    <a:latin typeface="Calibri" pitchFamily="34" charset="0"/>
                  </a:rPr>
                  <a:t>Index o</a:t>
                </a: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新細明體" pitchFamily="18" charset="-120"/>
                    <a:cs typeface="+mn-cs"/>
                  </a:rPr>
                  <a:t>n </a:t>
                </a:r>
                <a:r>
                  <a:rPr lang="en-US" altLang="zh-TW" sz="1800" dirty="0" err="1">
                    <a:solidFill>
                      <a:srgbClr val="FFFFFF"/>
                    </a:solidFill>
                    <a:latin typeface="Calibri" pitchFamily="34" charset="0"/>
                  </a:rPr>
                  <a:t>dno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新細明體" pitchFamily="18" charset="-120"/>
                  <a:cs typeface="+mn-cs"/>
                </a:endParaRPr>
              </a:p>
            </p:txBody>
          </p:sp>
          <p:sp>
            <p:nvSpPr>
              <p:cNvPr id="104463" name="Rounded Rectangle 15"/>
              <p:cNvSpPr>
                <a:spLocks noChangeArrowheads="1"/>
              </p:cNvSpPr>
              <p:nvPr/>
            </p:nvSpPr>
            <p:spPr bwMode="auto">
              <a:xfrm>
                <a:off x="1622777" y="4437402"/>
                <a:ext cx="781756" cy="435278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7030A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Rounded Rectangular Callout 14"/>
              <p:cNvSpPr/>
              <p:nvPr/>
            </p:nvSpPr>
            <p:spPr bwMode="auto">
              <a:xfrm>
                <a:off x="1752600" y="5382156"/>
                <a:ext cx="3481075" cy="1929906"/>
              </a:xfrm>
              <a:prstGeom prst="wedgeRoundRectCallout">
                <a:avLst>
                  <a:gd name="adj1" fmla="val -34722"/>
                  <a:gd name="adj2" fmla="val -76500"/>
                  <a:gd name="adj3" fmla="val 16667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anchor="ctr" anchorCtr="1"/>
              <a:lstStyle/>
              <a:p>
                <a:pPr marL="233363" marR="0" lvl="0" indent="-2333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Employees of dept. 123</a:t>
                </a:r>
              </a:p>
              <a:p>
                <a:pPr marL="233363" marR="0" lvl="0" indent="-2333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each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dno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count the tuple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E.age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25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981200" y="365760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11023" y="3652870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35080" y="3651771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2920216" y="1974166"/>
            <a:ext cx="1417989" cy="708832"/>
          </a:xfrm>
          <a:prstGeom prst="wedgeRoundRectCallout">
            <a:avLst>
              <a:gd name="adj1" fmla="val -50783"/>
              <a:gd name="adj2" fmla="val 9434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dno’s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sorted here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appy clipart thumbs up, Happy thumbs up Transparent FREE for ...">
            <a:extLst>
              <a:ext uri="{FF2B5EF4-FFF2-40B4-BE49-F238E27FC236}">
                <a16:creationId xmlns:a16="http://schemas.microsoft.com/office/drawing/2014/main" id="{4F4664A7-1793-4029-AFC2-75A5545E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54" y="1294292"/>
            <a:ext cx="674901" cy="6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0519A99C-4DE8-49D4-BF95-A7FCC93F7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3" y="3470175"/>
            <a:ext cx="4836220" cy="5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53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4F244BC-CCB8-486A-88C3-E56C7240D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31" y="2820729"/>
            <a:ext cx="791975" cy="606761"/>
          </a:xfrm>
          <a:prstGeom prst="rect">
            <a:avLst/>
          </a:prstGeom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1" y="3964676"/>
            <a:ext cx="2348973" cy="1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Composite Index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303035" y="1045002"/>
            <a:ext cx="8574609" cy="2209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100"/>
              </a:lnSpc>
              <a:spcAft>
                <a:spcPts val="400"/>
              </a:spcAft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</a:t>
            </a:r>
            <a:r>
              <a:rPr lang="en-US" altLang="zh-TW" sz="2800" i="1" dirty="0"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=30  AND  50,000&lt;</a:t>
            </a:r>
            <a:r>
              <a:rPr lang="en-US" altLang="zh-TW" sz="28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Clustered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much better than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index!</a:t>
            </a:r>
          </a:p>
          <a:p>
            <a:pPr marL="800100" lvl="2" indent="-339725">
              <a:spcBef>
                <a:spcPct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Reason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:  The qualifying data entries are grouped together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6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6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6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4A1BA-D8F8-46D0-B98B-EC8840502909}"/>
              </a:ext>
            </a:extLst>
          </p:cNvPr>
          <p:cNvGrpSpPr/>
          <p:nvPr/>
        </p:nvGrpSpPr>
        <p:grpSpPr>
          <a:xfrm>
            <a:off x="116006" y="3447438"/>
            <a:ext cx="4222379" cy="3030837"/>
            <a:chOff x="6177252" y="3598563"/>
            <a:chExt cx="4222379" cy="3030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B8EB6E-7924-4B81-A6A0-0B16BC4EB263}"/>
                </a:ext>
              </a:extLst>
            </p:cNvPr>
            <p:cNvSpPr/>
            <p:nvPr/>
          </p:nvSpPr>
          <p:spPr>
            <a:xfrm>
              <a:off x="7272033" y="4343400"/>
              <a:ext cx="1529422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F3EEF-02B8-46F9-94E8-B6A90DD28CD6}"/>
                </a:ext>
              </a:extLst>
            </p:cNvPr>
            <p:cNvSpPr txBox="1"/>
            <p:nvPr/>
          </p:nvSpPr>
          <p:spPr>
            <a:xfrm>
              <a:off x="7193528" y="4007584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Entries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E6EDE0-6606-4E34-8CE6-C1BB99C75EC8}"/>
                </a:ext>
              </a:extLst>
            </p:cNvPr>
            <p:cNvSpPr/>
            <p:nvPr/>
          </p:nvSpPr>
          <p:spPr>
            <a:xfrm>
              <a:off x="7356145" y="5105400"/>
              <a:ext cx="1363926" cy="685800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819D0-D660-4D6C-B94D-CFB0E256A0F4}"/>
                </a:ext>
              </a:extLst>
            </p:cNvPr>
            <p:cNvSpPr/>
            <p:nvPr/>
          </p:nvSpPr>
          <p:spPr>
            <a:xfrm>
              <a:off x="7429856" y="5257800"/>
              <a:ext cx="1223370" cy="30480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F8F88-072A-4AB1-8EDF-32C3B1ED156B}"/>
                </a:ext>
              </a:extLst>
            </p:cNvPr>
            <p:cNvSpPr txBox="1"/>
            <p:nvPr/>
          </p:nvSpPr>
          <p:spPr>
            <a:xfrm>
              <a:off x="6177252" y="5105061"/>
              <a:ext cx="10428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30-year-old employees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21E351C-1810-4026-842B-2E9E449BED46}"/>
                </a:ext>
              </a:extLst>
            </p:cNvPr>
            <p:cNvSpPr/>
            <p:nvPr/>
          </p:nvSpPr>
          <p:spPr>
            <a:xfrm>
              <a:off x="7089090" y="5144086"/>
              <a:ext cx="137470" cy="6722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AA17B08-6EB3-4E44-B788-92A49C855413}"/>
                </a:ext>
              </a:extLst>
            </p:cNvPr>
            <p:cNvSpPr/>
            <p:nvPr/>
          </p:nvSpPr>
          <p:spPr>
            <a:xfrm>
              <a:off x="8527261" y="3598563"/>
              <a:ext cx="1872370" cy="989342"/>
            </a:xfrm>
            <a:prstGeom prst="wedgeRoundRectCallout">
              <a:avLst>
                <a:gd name="adj1" fmla="val -59048"/>
                <a:gd name="adj2" fmla="val 12888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50,000 &lt;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80,000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Matching data entries are in one cluster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F0F5569-BCA7-49D2-B76F-88F91D07A670}"/>
              </a:ext>
            </a:extLst>
          </p:cNvPr>
          <p:cNvSpPr txBox="1"/>
          <p:nvPr/>
        </p:nvSpPr>
        <p:spPr>
          <a:xfrm>
            <a:off x="1463430" y="6093395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&lt;age,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5DCD-D38A-4680-9F9B-BB70FCA9658A}"/>
              </a:ext>
            </a:extLst>
          </p:cNvPr>
          <p:cNvGrpSpPr/>
          <p:nvPr/>
        </p:nvGrpSpPr>
        <p:grpSpPr>
          <a:xfrm>
            <a:off x="3410927" y="3323998"/>
            <a:ext cx="3755662" cy="3135835"/>
            <a:chOff x="3410927" y="3323998"/>
            <a:chExt cx="3755662" cy="31358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3023AC-B833-4361-B9A8-A98420B8945C}"/>
                </a:ext>
              </a:extLst>
            </p:cNvPr>
            <p:cNvGrpSpPr/>
            <p:nvPr/>
          </p:nvGrpSpPr>
          <p:grpSpPr>
            <a:xfrm>
              <a:off x="3410927" y="3323998"/>
              <a:ext cx="3755662" cy="3135835"/>
              <a:chOff x="6116568" y="3493565"/>
              <a:chExt cx="3755662" cy="313583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CB3A5F-412C-4C6E-9B9C-D2FD36553004}"/>
                  </a:ext>
                </a:extLst>
              </p:cNvPr>
              <p:cNvSpPr/>
              <p:nvPr/>
            </p:nvSpPr>
            <p:spPr>
              <a:xfrm>
                <a:off x="7272033" y="4343400"/>
                <a:ext cx="1529422" cy="2286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7F56E1-AD17-4E2E-81B4-2C91017F688E}"/>
                  </a:ext>
                </a:extLst>
              </p:cNvPr>
              <p:cNvSpPr txBox="1"/>
              <p:nvPr/>
            </p:nvSpPr>
            <p:spPr>
              <a:xfrm>
                <a:off x="7193528" y="4007584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Entries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B56ABE-CDEF-4316-A795-7BB8590963E4}"/>
                  </a:ext>
                </a:extLst>
              </p:cNvPr>
              <p:cNvSpPr/>
              <p:nvPr/>
            </p:nvSpPr>
            <p:spPr>
              <a:xfrm>
                <a:off x="7356145" y="4810141"/>
                <a:ext cx="1363926" cy="1266065"/>
              </a:xfrm>
              <a:prstGeom prst="rect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C43A29-E5E6-4EBB-940C-976BDE417096}"/>
                  </a:ext>
                </a:extLst>
              </p:cNvPr>
              <p:cNvSpPr/>
              <p:nvPr/>
            </p:nvSpPr>
            <p:spPr>
              <a:xfrm>
                <a:off x="7440630" y="4930651"/>
                <a:ext cx="1223370" cy="47754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950013-3B93-44A4-8AE0-43BCC6028C4F}"/>
                  </a:ext>
                </a:extLst>
              </p:cNvPr>
              <p:cNvSpPr txBox="1"/>
              <p:nvPr/>
            </p:nvSpPr>
            <p:spPr>
              <a:xfrm>
                <a:off x="6116568" y="4891107"/>
                <a:ext cx="1062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30-year-old employees in different salary ranges</a:t>
                </a:r>
              </a:p>
            </p:txBody>
          </p:sp>
          <p:sp>
            <p:nvSpPr>
              <p:cNvPr id="63" name="Speech Bubble: Rectangle with Corners Rounded 62">
                <a:extLst>
                  <a:ext uri="{FF2B5EF4-FFF2-40B4-BE49-F238E27FC236}">
                    <a16:creationId xmlns:a16="http://schemas.microsoft.com/office/drawing/2014/main" id="{E50FDA91-F2E3-41F7-8715-85A401ADE071}"/>
                  </a:ext>
                </a:extLst>
              </p:cNvPr>
              <p:cNvSpPr/>
              <p:nvPr/>
            </p:nvSpPr>
            <p:spPr>
              <a:xfrm>
                <a:off x="8551676" y="3493565"/>
                <a:ext cx="1320554" cy="740730"/>
              </a:xfrm>
              <a:prstGeom prst="wedgeRoundRectCallout">
                <a:avLst>
                  <a:gd name="adj1" fmla="val -57839"/>
                  <a:gd name="adj2" fmla="val 145150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Matching data entries are not in one cluster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FBCE-5C05-4E2E-9802-24D4FE8DCC4C}"/>
                </a:ext>
              </a:extLst>
            </p:cNvPr>
            <p:cNvSpPr txBox="1"/>
            <p:nvPr/>
          </p:nvSpPr>
          <p:spPr>
            <a:xfrm>
              <a:off x="6095814" y="4486685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50,000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9DE3AF-9185-4F6C-9437-7B1CBA47AD46}"/>
                </a:ext>
              </a:extLst>
            </p:cNvPr>
            <p:cNvSpPr txBox="1"/>
            <p:nvPr/>
          </p:nvSpPr>
          <p:spPr>
            <a:xfrm>
              <a:off x="6095814" y="5681906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80,000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4EACFF-D8B5-4157-A36A-57066E79AC64}"/>
                </a:ext>
              </a:extLst>
            </p:cNvPr>
            <p:cNvSpPr/>
            <p:nvPr/>
          </p:nvSpPr>
          <p:spPr>
            <a:xfrm>
              <a:off x="4734989" y="4949028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AFD7B6-A50D-4117-A036-1D03EEA7BCA6}"/>
                </a:ext>
              </a:extLst>
            </p:cNvPr>
            <p:cNvSpPr/>
            <p:nvPr/>
          </p:nvSpPr>
          <p:spPr>
            <a:xfrm>
              <a:off x="4734989" y="5146319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1D2089-C9EA-4743-B04C-DBD9CFA1E202}"/>
                </a:ext>
              </a:extLst>
            </p:cNvPr>
            <p:cNvSpPr/>
            <p:nvPr/>
          </p:nvSpPr>
          <p:spPr>
            <a:xfrm>
              <a:off x="4742794" y="532350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479537-64A1-4AFA-9A56-B151CBD99051}"/>
                </a:ext>
              </a:extLst>
            </p:cNvPr>
            <p:cNvSpPr/>
            <p:nvPr/>
          </p:nvSpPr>
          <p:spPr>
            <a:xfrm>
              <a:off x="4734989" y="570422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56D06-AD42-4E56-B9FE-25B3224A7795}"/>
                </a:ext>
              </a:extLst>
            </p:cNvPr>
            <p:cNvSpPr txBox="1"/>
            <p:nvPr/>
          </p:nvSpPr>
          <p:spPr>
            <a:xfrm>
              <a:off x="5209916" y="5388798"/>
              <a:ext cx="242374" cy="364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C1D7F1-21EF-4FF2-A245-5E7E12C4BFBF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V="1">
              <a:off x="4394709" y="4784961"/>
              <a:ext cx="340280" cy="7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645E8-DAA0-4297-86B9-C8B5023F7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007227"/>
              <a:ext cx="309010" cy="824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AF256E-B4AD-4721-9999-F0716A2D48C6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4401533" y="5169179"/>
              <a:ext cx="333456" cy="131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BA09A-4416-40BE-BDBF-3780F5D2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376704"/>
              <a:ext cx="301205" cy="137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44E88E-07E6-4DE8-A056-F47EDBB672CC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 flipV="1">
              <a:off x="4433784" y="5727081"/>
              <a:ext cx="301205" cy="26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217214-7BCD-453B-AA70-0AF30E4928D8}"/>
                </a:ext>
              </a:extLst>
            </p:cNvPr>
            <p:cNvSpPr txBox="1"/>
            <p:nvPr/>
          </p:nvSpPr>
          <p:spPr>
            <a:xfrm>
              <a:off x="4584056" y="6068591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age&gt;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7166589" y="5876146"/>
            <a:ext cx="1760562" cy="814748"/>
          </a:xfrm>
          <a:prstGeom prst="wedgeRoundRectCallout">
            <a:avLst>
              <a:gd name="adj1" fmla="val -9907"/>
              <a:gd name="adj2" fmla="val -16022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matching data entries in fewer pages is better</a:t>
            </a:r>
          </a:p>
        </p:txBody>
      </p:sp>
      <p:pic>
        <p:nvPicPr>
          <p:cNvPr id="38" name="Picture 37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4750940C-26E1-4D4A-93BD-5ECD6C544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5" y="1457302"/>
            <a:ext cx="1882697" cy="552469"/>
          </a:xfrm>
          <a:prstGeom prst="rect">
            <a:avLst/>
          </a:prstGeom>
        </p:spPr>
      </p:pic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940266AB-983B-489C-97D1-2C879AC3A8E7}"/>
              </a:ext>
            </a:extLst>
          </p:cNvPr>
          <p:cNvSpPr/>
          <p:nvPr/>
        </p:nvSpPr>
        <p:spPr>
          <a:xfrm rot="20186138">
            <a:off x="232197" y="1847982"/>
            <a:ext cx="713379" cy="1507931"/>
          </a:xfrm>
          <a:prstGeom prst="curvedRightArrow">
            <a:avLst>
              <a:gd name="adj1" fmla="val 14356"/>
              <a:gd name="adj2" fmla="val 38826"/>
              <a:gd name="adj3" fmla="val 25000"/>
            </a:avLst>
          </a:prstGeom>
          <a:solidFill>
            <a:srgbClr val="FF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825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31" y="3380205"/>
            <a:ext cx="4271337" cy="32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7868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Composite Index -  Less Obvious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606108" y="1235408"/>
            <a:ext cx="6494253" cy="2209800"/>
          </a:xfrm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400"/>
              </a:spcAft>
              <a:buNone/>
            </a:pPr>
            <a:r>
              <a:rPr lang="en-US" altLang="zh-TW" sz="3000" dirty="0">
                <a:latin typeface="Calibri" panose="020F0502020204030204" pitchFamily="34" charset="0"/>
                <a:ea typeface="PMingLiU" pitchFamily="18" charset="-120"/>
              </a:rPr>
              <a:t>To retrieve Emp records for: </a:t>
            </a:r>
          </a:p>
          <a:p>
            <a:pPr marL="341313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 18&lt;</a:t>
            </a:r>
            <a:r>
              <a:rPr lang="en-US" altLang="zh-TW" sz="2800" i="1" dirty="0">
                <a:latin typeface="Calibri" panose="020F0502020204030204" pitchFamily="34" charset="0"/>
                <a:ea typeface="PMingLiU" pitchFamily="18" charset="-120"/>
              </a:rPr>
              <a:t>age&lt;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30  AND  50,000&lt;</a:t>
            </a:r>
            <a:r>
              <a:rPr lang="en-US" altLang="zh-TW" sz="2800" i="1" dirty="0" err="1"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>
                <a:latin typeface="Calibri" panose="020F0502020204030204" pitchFamily="34" charset="0"/>
                <a:ea typeface="PMingLiU" pitchFamily="18" charset="-120"/>
              </a:rPr>
              <a:t>&lt;80,000 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 or  &lt;</a:t>
            </a:r>
            <a:r>
              <a:rPr lang="en-US" altLang="zh-TW" sz="2600" i="1" dirty="0" err="1">
                <a:latin typeface="Calibri" panose="020F0502020204030204" pitchFamily="34" charset="0"/>
                <a:ea typeface="PMingLiU" pitchFamily="18" charset="-120"/>
              </a:rPr>
              <a:t>sal,age</a:t>
            </a: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&gt; index ?</a:t>
            </a:r>
          </a:p>
          <a:p>
            <a:pPr marL="800100" lvl="2" indent="-339725"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TW" sz="2600" dirty="0">
                <a:latin typeface="Calibri" panose="020F0502020204030204" pitchFamily="34" charset="0"/>
                <a:ea typeface="PMingLiU" pitchFamily="18" charset="-120"/>
              </a:rPr>
              <a:t>Less obvious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1742323" y="3360510"/>
            <a:ext cx="3439787" cy="1533523"/>
          </a:xfrm>
          <a:prstGeom prst="wedgeRoundRectCallout">
            <a:avLst>
              <a:gd name="adj1" fmla="val 68839"/>
              <a:gd name="adj2" fmla="val 61411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Choose an index with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matching data entries clustered in fewer pages</a:t>
            </a:r>
          </a:p>
        </p:txBody>
      </p:sp>
    </p:spTree>
    <p:extLst>
      <p:ext uri="{BB962C8B-B14F-4D97-AF65-F5344CB8AC3E}">
        <p14:creationId xmlns:p14="http://schemas.microsoft.com/office/powerpoint/2010/main" val="2555736674"/>
      </p:ext>
    </p:extLst>
  </p:cSld>
  <p:clrMapOvr>
    <a:masterClrMapping/>
  </p:clrMapOvr>
  <p:transition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DA01073-7597-4EF3-96A7-B1A83D6FF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4" b="-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942D9-1388-4322-AEA9-6F770326C37E}"/>
              </a:ext>
            </a:extLst>
          </p:cNvPr>
          <p:cNvSpPr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cap="none" spc="0" dirty="0">
                <a:ln/>
                <a:effectLst/>
                <a:latin typeface="+mj-lt"/>
                <a:ea typeface="+mj-ea"/>
                <a:cs typeface="+mj-cs"/>
              </a:rPr>
              <a:t>Indexes are only used to improve search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4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E2A76E-FEF3-4DAF-BAB7-826F78FBAC28}"/>
              </a:ext>
            </a:extLst>
          </p:cNvPr>
          <p:cNvSpPr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cap="none" spc="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Index can be used to support index-only evaluation</a:t>
            </a:r>
          </a:p>
        </p:txBody>
      </p:sp>
    </p:spTree>
    <p:extLst>
      <p:ext uri="{BB962C8B-B14F-4D97-AF65-F5344CB8AC3E}">
        <p14:creationId xmlns:p14="http://schemas.microsoft.com/office/powerpoint/2010/main" val="2751792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13024"/>
              </p:ext>
            </p:extLst>
          </p:nvPr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39788"/>
              </p:ext>
            </p:extLst>
          </p:nvPr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6036" y="2480806"/>
            <a:ext cx="2779597" cy="1562388"/>
          </a:xfrm>
          <a:prstGeom prst="wedgeRoundRectCallout">
            <a:avLst>
              <a:gd name="adj1" fmla="val 36760"/>
              <a:gd name="adj2" fmla="val 7233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data entries can be used as the two columns of the table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 </a:t>
            </a: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89849"/>
      </p:ext>
    </p:extLst>
  </p:cSld>
  <p:clrMapOvr>
    <a:masterClrMapping/>
  </p:clrMapOvr>
  <p:transition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F778067C-AFB6-4604-A897-BF96FFA19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5" y="1946521"/>
            <a:ext cx="1739586" cy="72954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pic>
        <p:nvPicPr>
          <p:cNvPr id="37" name="Picture 36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D506347C-022A-428D-ACB2-0E23C216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2000816"/>
            <a:ext cx="1012372" cy="6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188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66E0F-4B71-4116-84F1-CE07D3754454}"/>
              </a:ext>
            </a:extLst>
          </p:cNvPr>
          <p:cNvSpPr txBox="1"/>
          <p:nvPr/>
        </p:nvSpPr>
        <p:spPr>
          <a:xfrm>
            <a:off x="3030276" y="5171792"/>
            <a:ext cx="322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27</a:t>
            </a:r>
          </a:p>
          <a:p>
            <a:r>
              <a:rPr lang="en-US" sz="1050" dirty="0"/>
              <a:t>27</a:t>
            </a:r>
          </a:p>
          <a:p>
            <a:r>
              <a:rPr lang="en-US" sz="1050" dirty="0"/>
              <a:t>27</a:t>
            </a:r>
          </a:p>
          <a:p>
            <a:r>
              <a:rPr lang="en-US" sz="1050" dirty="0"/>
              <a:t>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C8298-621D-483E-A4B7-D24A62577B9C}"/>
              </a:ext>
            </a:extLst>
          </p:cNvPr>
          <p:cNvSpPr txBox="1"/>
          <p:nvPr/>
        </p:nvSpPr>
        <p:spPr>
          <a:xfrm>
            <a:off x="3416040" y="5184114"/>
            <a:ext cx="529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50000</a:t>
            </a:r>
          </a:p>
          <a:p>
            <a:r>
              <a:rPr lang="en-US" sz="1050" dirty="0"/>
              <a:t>70000</a:t>
            </a:r>
          </a:p>
          <a:p>
            <a:r>
              <a:rPr lang="en-US" sz="1050" dirty="0"/>
              <a:t>65000</a:t>
            </a:r>
          </a:p>
          <a:p>
            <a:r>
              <a:rPr lang="en-US" sz="1050" dirty="0"/>
              <a:t>45000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C5BE6-476D-43B6-AB4C-727A356DEB4F}"/>
              </a:ext>
            </a:extLst>
          </p:cNvPr>
          <p:cNvSpPr/>
          <p:nvPr/>
        </p:nvSpPr>
        <p:spPr>
          <a:xfrm>
            <a:off x="3046512" y="5175725"/>
            <a:ext cx="914400" cy="738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4">
            <a:extLst>
              <a:ext uri="{FF2B5EF4-FFF2-40B4-BE49-F238E27FC236}">
                <a16:creationId xmlns:a16="http://schemas.microsoft.com/office/drawing/2014/main" id="{6BBA17E2-1F46-4C57-BC66-E35888E5EDA3}"/>
              </a:ext>
            </a:extLst>
          </p:cNvPr>
          <p:cNvSpPr/>
          <p:nvPr/>
        </p:nvSpPr>
        <p:spPr>
          <a:xfrm>
            <a:off x="4289425" y="3586767"/>
            <a:ext cx="2583303" cy="1292110"/>
          </a:xfrm>
          <a:prstGeom prst="wedgeRoundRectCallout">
            <a:avLst>
              <a:gd name="adj1" fmla="val -64108"/>
              <a:gd name="adj2" fmla="val 9660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Computing the average for the 27-year-old group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C826A06-0237-4C24-A561-6F173CEDBDB3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8">
            <a:extLst>
              <a:ext uri="{FF2B5EF4-FFF2-40B4-BE49-F238E27FC236}">
                <a16:creationId xmlns:a16="http://schemas.microsoft.com/office/drawing/2014/main" id="{9BD4CCF5-ED0F-409C-A307-217EC937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18CDE1-08DA-4C62-9F75-7E66887266A1}"/>
              </a:ext>
            </a:extLst>
          </p:cNvPr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D0941E-2BD8-434C-9DAE-D55AFE02BD02}"/>
              </a:ext>
            </a:extLst>
          </p:cNvPr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4BB90B-8911-4914-85E5-505768D3B43E}"/>
              </a:ext>
            </a:extLst>
          </p:cNvPr>
          <p:cNvCxnSpPr>
            <a:endCxn id="3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82BBAC-EA76-4006-91F5-CD1631585D66}"/>
              </a:ext>
            </a:extLst>
          </p:cNvPr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7ECEEC8-2218-41E3-BB69-C0EA3DD1A4FB}"/>
              </a:ext>
            </a:extLst>
          </p:cNvPr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9394471-1E74-4D1A-8CEE-CFD516BC5BC4}"/>
              </a:ext>
            </a:extLst>
          </p:cNvPr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649F13-EB2E-4CD7-9D15-1602F25CFAAC}"/>
              </a:ext>
            </a:extLst>
          </p:cNvPr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3834C3-5187-4226-A70B-9B6F54071FBD}"/>
              </a:ext>
            </a:extLst>
          </p:cNvPr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1E27CA-EC72-4FEA-8C68-2474B1D67681}"/>
              </a:ext>
            </a:extLst>
          </p:cNvPr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E8927F6-E343-49F3-9B08-F7113C7A7480}"/>
              </a:ext>
            </a:extLst>
          </p:cNvPr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994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919103" y="424070"/>
            <a:ext cx="1838739" cy="723900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4800"/>
              </a:lnSpc>
            </a:pPr>
            <a:r>
              <a:rPr lang="en-US" altLang="zh-TW" b="1" dirty="0">
                <a:ea typeface="新細明體" pitchFamily="18" charset="-120"/>
              </a:rPr>
              <a:t>Data Entries   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15407" y="389880"/>
            <a:ext cx="6134289" cy="42291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3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700" dirty="0">
                <a:ea typeface="+mn-ea"/>
              </a:rPr>
              <a:t>An index contains a collection of </a:t>
            </a:r>
            <a:r>
              <a:rPr lang="en-US" sz="2700" i="1" dirty="0">
                <a:solidFill>
                  <a:schemeClr val="accent2"/>
                </a:solidFill>
                <a:ea typeface="+mn-ea"/>
              </a:rPr>
              <a:t>data entries</a:t>
            </a:r>
            <a:r>
              <a:rPr lang="en-US" sz="2700" dirty="0">
                <a:ea typeface="+mn-ea"/>
              </a:rPr>
              <a:t>, and supports efficient retrieval of all data entries </a:t>
            </a:r>
            <a:r>
              <a:rPr lang="en-US" sz="2700" b="1" i="1" dirty="0">
                <a:ea typeface="+mn-ea"/>
              </a:rPr>
              <a:t>k*</a:t>
            </a:r>
            <a:r>
              <a:rPr lang="en-US" sz="2700" b="1" dirty="0">
                <a:ea typeface="+mn-ea"/>
              </a:rPr>
              <a:t> </a:t>
            </a:r>
            <a:r>
              <a:rPr lang="en-US" sz="2700" dirty="0">
                <a:ea typeface="+mn-ea"/>
              </a:rPr>
              <a:t>with a given key value </a:t>
            </a:r>
            <a:r>
              <a:rPr lang="en-US" sz="2700" b="1" i="1" dirty="0">
                <a:ea typeface="+mn-ea"/>
              </a:rPr>
              <a:t>k</a:t>
            </a:r>
            <a:r>
              <a:rPr lang="en-US" sz="2700" dirty="0">
                <a:ea typeface="+mn-ea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34013"/>
              </p:ext>
            </p:extLst>
          </p:nvPr>
        </p:nvGraphicFramePr>
        <p:xfrm>
          <a:off x="5907162" y="4523962"/>
          <a:ext cx="1905000" cy="198477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77" name="Isosceles Triangle 6"/>
          <p:cNvSpPr>
            <a:spLocks noChangeArrowheads="1"/>
          </p:cNvSpPr>
          <p:nvPr/>
        </p:nvSpPr>
        <p:spPr bwMode="auto">
          <a:xfrm rot="-5400000">
            <a:off x="2624851" y="4392664"/>
            <a:ext cx="1695042" cy="2530794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eaVert" lIns="91440" tIns="0" rIns="91440" bIns="182880" anchor="ctr" anchorCtr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3" name="TextBox 12"/>
          <p:cNvSpPr txBox="1">
            <a:spLocks noChangeArrowheads="1"/>
          </p:cNvSpPr>
          <p:nvPr/>
        </p:nvSpPr>
        <p:spPr bwMode="auto">
          <a:xfrm>
            <a:off x="969678" y="5369047"/>
            <a:ext cx="838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Search key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780574" y="5528496"/>
            <a:ext cx="381000" cy="255588"/>
          </a:xfrm>
          <a:prstGeom prst="rightArrow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86" name="TextBox 14"/>
          <p:cNvSpPr txBox="1">
            <a:spLocks noChangeArrowheads="1"/>
          </p:cNvSpPr>
          <p:nvPr/>
        </p:nvSpPr>
        <p:spPr bwMode="auto">
          <a:xfrm>
            <a:off x="1388778" y="5499803"/>
            <a:ext cx="33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1544" y="6320916"/>
            <a:ext cx="104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7162" y="6429999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 (data file)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1050" y="5382232"/>
            <a:ext cx="16697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mechanism</a:t>
            </a:r>
          </a:p>
        </p:txBody>
      </p:sp>
      <p:pic>
        <p:nvPicPr>
          <p:cNvPr id="26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169C257A-9ECC-40A0-8C8D-3AA3628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9" y="4428735"/>
            <a:ext cx="1022253" cy="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D14583-3C31-4992-95D3-AB9E6EF7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70653"/>
              </p:ext>
            </p:extLst>
          </p:nvPr>
        </p:nvGraphicFramePr>
        <p:xfrm>
          <a:off x="4716514" y="4547798"/>
          <a:ext cx="755330" cy="198477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RID</a:t>
                      </a:r>
                    </a:p>
                  </a:txBody>
                  <a:tcPr marL="45720" marR="45720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5287623" y="5387872"/>
            <a:ext cx="667007" cy="57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" name="Oval Callout 17"/>
          <p:cNvSpPr/>
          <p:nvPr/>
        </p:nvSpPr>
        <p:spPr>
          <a:xfrm>
            <a:off x="3389293" y="4698704"/>
            <a:ext cx="1030202" cy="549158"/>
          </a:xfrm>
          <a:prstGeom prst="wedgeEllipseCallout">
            <a:avLst>
              <a:gd name="adj1" fmla="val 67659"/>
              <a:gd name="adj2" fmla="val 7021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marL="0" marR="0" lvl="0" indent="0" algn="ctr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A data entry k*</a:t>
            </a:r>
          </a:p>
        </p:txBody>
      </p:sp>
      <p:pic>
        <p:nvPicPr>
          <p:cNvPr id="28" name="Picture 6" descr="http://www.clker.com/cliparts/Z/S/a/z/j/D/highlight-circle-hi.png">
            <a:extLst>
              <a:ext uri="{FF2B5EF4-FFF2-40B4-BE49-F238E27FC236}">
                <a16:creationId xmlns:a16="http://schemas.microsoft.com/office/drawing/2014/main" id="{60BB96A0-7E50-4E06-AE93-8D3BE507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577" y="5231734"/>
            <a:ext cx="141452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6655527" y="3773895"/>
            <a:ext cx="1182945" cy="411832"/>
          </a:xfrm>
          <a:prstGeom prst="wedgeRoundRectCallout">
            <a:avLst>
              <a:gd name="adj1" fmla="val -52647"/>
              <a:gd name="adj2" fmla="val 14574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AA894-A528-441E-B1C5-2ADD4BBAE3BF}"/>
              </a:ext>
            </a:extLst>
          </p:cNvPr>
          <p:cNvCxnSpPr>
            <a:cxnSpLocks/>
          </p:cNvCxnSpPr>
          <p:nvPr/>
        </p:nvCxnSpPr>
        <p:spPr bwMode="auto">
          <a:xfrm>
            <a:off x="5287623" y="5680967"/>
            <a:ext cx="634050" cy="4584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EFD5E0-339C-4750-9C51-960EDCCACDF2}"/>
              </a:ext>
            </a:extLst>
          </p:cNvPr>
          <p:cNvSpPr/>
          <p:nvPr/>
        </p:nvSpPr>
        <p:spPr>
          <a:xfrm>
            <a:off x="5902537" y="5787284"/>
            <a:ext cx="1914250" cy="2087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689426" y="4989462"/>
            <a:ext cx="793280" cy="597932"/>
          </a:xfrm>
          <a:prstGeom prst="wedgeRoundRectCallout">
            <a:avLst>
              <a:gd name="adj1" fmla="val -56574"/>
              <a:gd name="adj2" fmla="val 10319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1"/>
          <a:lstStyle/>
          <a:p>
            <a:pPr marL="0" marR="0" lvl="0" indent="0" algn="ctr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B8711-6059-407C-8D8E-8BE4132B0499}"/>
              </a:ext>
            </a:extLst>
          </p:cNvPr>
          <p:cNvSpPr txBox="1"/>
          <p:nvPr/>
        </p:nvSpPr>
        <p:spPr>
          <a:xfrm>
            <a:off x="647483" y="5907855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A=3 ꓥ B=7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F138B34D-B944-47B4-975A-1E0309AD5860}"/>
              </a:ext>
            </a:extLst>
          </p:cNvPr>
          <p:cNvSpPr/>
          <p:nvPr/>
        </p:nvSpPr>
        <p:spPr bwMode="auto">
          <a:xfrm>
            <a:off x="3389293" y="2798618"/>
            <a:ext cx="1644525" cy="1136426"/>
          </a:xfrm>
          <a:prstGeom prst="wedgeRoundRectCallout">
            <a:avLst>
              <a:gd name="adj1" fmla="val 44517"/>
              <a:gd name="adj2" fmla="val 100227"/>
              <a:gd name="adj3" fmla="val 16667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 vertical subset of the relation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903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sp>
        <p:nvSpPr>
          <p:cNvPr id="37" name="Rounded Rectangular Callout 4">
            <a:extLst>
              <a:ext uri="{FF2B5EF4-FFF2-40B4-BE49-F238E27FC236}">
                <a16:creationId xmlns:a16="http://schemas.microsoft.com/office/drawing/2014/main" id="{A60A844C-FB5E-4905-96D2-D6810A72F234}"/>
              </a:ext>
            </a:extLst>
          </p:cNvPr>
          <p:cNvSpPr/>
          <p:nvPr/>
        </p:nvSpPr>
        <p:spPr>
          <a:xfrm>
            <a:off x="4251253" y="2850064"/>
            <a:ext cx="4343500" cy="1963179"/>
          </a:xfrm>
          <a:prstGeom prst="wedgeRoundRectCallout">
            <a:avLst>
              <a:gd name="adj1" fmla="val -57288"/>
              <a:gd name="adj2" fmla="val 39596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457200" lvl="0" indent="-457200">
              <a:lnSpc>
                <a:spcPts val="2700"/>
              </a:lnSpc>
              <a:spcAft>
                <a:spcPts val="600"/>
              </a:spcAft>
              <a:buFontTx/>
              <a:buAutoNum type="arabicParenBoth"/>
              <a:defRPr/>
            </a:pPr>
            <a:r>
              <a:rPr lang="en-US" sz="2400" dirty="0">
                <a:solidFill>
                  <a:schemeClr val="bg1"/>
                </a:solidFill>
              </a:rPr>
              <a:t>Scanning the data entries is less expensive</a:t>
            </a:r>
          </a:p>
          <a:p>
            <a:pPr marL="457200" lvl="0" indent="-457200">
              <a:lnSpc>
                <a:spcPts val="2700"/>
              </a:lnSpc>
              <a:buFontTx/>
              <a:buAutoNum type="arabicParenBoth"/>
              <a:defRPr/>
            </a:pPr>
            <a:r>
              <a:rPr lang="en-US" sz="2400" dirty="0">
                <a:solidFill>
                  <a:schemeClr val="bg1"/>
                </a:solidFill>
              </a:rPr>
              <a:t>The data entries are sorted according to age</a:t>
            </a:r>
          </a:p>
        </p:txBody>
      </p:sp>
      <p:pic>
        <p:nvPicPr>
          <p:cNvPr id="39" name="Picture 2" descr="C:\Users\Kien\AppData\Local\Microsoft\Windows\Temporary Internet Files\Content.IE5\GR9UKT1V\MC900441322[1].png">
            <a:extLst>
              <a:ext uri="{FF2B5EF4-FFF2-40B4-BE49-F238E27FC236}">
                <a16:creationId xmlns:a16="http://schemas.microsoft.com/office/drawing/2014/main" id="{2C3189EC-D45B-495B-992D-D0697CDC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10" y="4113334"/>
            <a:ext cx="934921" cy="11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4">
            <a:extLst>
              <a:ext uri="{FF2B5EF4-FFF2-40B4-BE49-F238E27FC236}">
                <a16:creationId xmlns:a16="http://schemas.microsoft.com/office/drawing/2014/main" id="{73D5F675-04E4-4F81-936E-A43857A55724}"/>
              </a:ext>
            </a:extLst>
          </p:cNvPr>
          <p:cNvSpPr/>
          <p:nvPr/>
        </p:nvSpPr>
        <p:spPr>
          <a:xfrm>
            <a:off x="716640" y="2511386"/>
            <a:ext cx="2758082" cy="1515434"/>
          </a:xfrm>
          <a:prstGeom prst="wedgeRoundRectCallout">
            <a:avLst>
              <a:gd name="adj1" fmla="val 37447"/>
              <a:gd name="adj2" fmla="val 7470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Computing the group averages using only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92DE6-F0D0-4F2F-B2B6-82944EACE974}"/>
              </a:ext>
            </a:extLst>
          </p:cNvPr>
          <p:cNvSpPr/>
          <p:nvPr/>
        </p:nvSpPr>
        <p:spPr>
          <a:xfrm>
            <a:off x="5850460" y="2455352"/>
            <a:ext cx="2903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37697054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61272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612726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5630" y="160304"/>
            <a:ext cx="77724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Index-Only Evaluation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5425" y="584423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3909409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92575" y="3482039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2545" y="3904021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441" y="3913515"/>
            <a:ext cx="913162" cy="24729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4948" y="4356386"/>
          <a:ext cx="989324" cy="196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2">
                  <a:extLst>
                    <a:ext uri="{9D8B030D-6E8A-4147-A177-3AD203B41FA5}">
                      <a16:colId xmlns:a16="http://schemas.microsoft.com/office/drawing/2014/main" val="1162116179"/>
                    </a:ext>
                  </a:extLst>
                </a:gridCol>
                <a:gridCol w="494662">
                  <a:extLst>
                    <a:ext uri="{9D8B030D-6E8A-4147-A177-3AD203B41FA5}">
                      <a16:colId xmlns:a16="http://schemas.microsoft.com/office/drawing/2014/main" val="2075881283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7472"/>
                  </a:ext>
                </a:extLst>
              </a:tr>
              <a:tr h="1625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78261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6200000">
            <a:off x="1380834" y="5063045"/>
            <a:ext cx="1562387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88592" y="2537034"/>
            <a:ext cx="2310486" cy="1515434"/>
          </a:xfrm>
          <a:prstGeom prst="wedgeRoundRectCallout">
            <a:avLst>
              <a:gd name="adj1" fmla="val 42964"/>
              <a:gd name="adj2" fmla="val 7811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averages using the data entries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4" idx="4"/>
          </p:cNvCxnSpPr>
          <p:nvPr/>
        </p:nvCxnSpPr>
        <p:spPr>
          <a:xfrm flipV="1">
            <a:off x="2619228" y="4739051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9228" y="48907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9228" y="5043178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9228" y="5922778"/>
            <a:ext cx="315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8" y="60745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19228" y="6226905"/>
            <a:ext cx="315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" idx="1"/>
          </p:cNvCxnSpPr>
          <p:nvPr/>
        </p:nvCxnSpPr>
        <p:spPr>
          <a:xfrm>
            <a:off x="2621761" y="5330991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19228" y="5483665"/>
            <a:ext cx="313187" cy="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3924272" y="4822848"/>
            <a:ext cx="266728" cy="248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20348" y="4890778"/>
            <a:ext cx="270652" cy="440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0348" y="5577414"/>
            <a:ext cx="270652" cy="82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872814"/>
            <a:ext cx="319299" cy="25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97987" y="6226905"/>
            <a:ext cx="293013" cy="3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7987" y="4739051"/>
            <a:ext cx="293013" cy="75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20348" y="5387083"/>
            <a:ext cx="270652" cy="48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20348" y="5211337"/>
            <a:ext cx="270652" cy="98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ket 45"/>
          <p:cNvSpPr/>
          <p:nvPr/>
        </p:nvSpPr>
        <p:spPr>
          <a:xfrm rot="16200000">
            <a:off x="2782233" y="5179942"/>
            <a:ext cx="102451" cy="24220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4884" y="6386062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ular Callout 4">
            <a:extLst>
              <a:ext uri="{FF2B5EF4-FFF2-40B4-BE49-F238E27FC236}">
                <a16:creationId xmlns:a16="http://schemas.microsoft.com/office/drawing/2014/main" id="{7C680932-D101-4C39-9B04-890ECD536DF5}"/>
              </a:ext>
            </a:extLst>
          </p:cNvPr>
          <p:cNvSpPr/>
          <p:nvPr/>
        </p:nvSpPr>
        <p:spPr>
          <a:xfrm>
            <a:off x="6352545" y="5309879"/>
            <a:ext cx="2147843" cy="1137734"/>
          </a:xfrm>
          <a:prstGeom prst="wedgeRoundRectCallout">
            <a:avLst>
              <a:gd name="adj1" fmla="val -42912"/>
              <a:gd name="adj2" fmla="val -7396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the group average using the table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46E4C616-1DA5-4BD2-B2B8-774B4F7FF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681" y="1222239"/>
            <a:ext cx="6366681" cy="1515434"/>
          </a:xfrm>
        </p:spPr>
        <p:txBody>
          <a:bodyPr>
            <a:normAutofit/>
          </a:bodyPr>
          <a:lstStyle/>
          <a:p>
            <a:pPr marL="1541463" lvl="2" indent="-1541463">
              <a:lnSpc>
                <a:spcPts val="3100"/>
              </a:lnSpc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rgbClr val="002060"/>
                </a:solidFill>
              </a:rPr>
              <a:t>Example</a:t>
            </a:r>
            <a:r>
              <a:rPr lang="en-US" altLang="zh-TW" sz="2800" dirty="0">
                <a:solidFill>
                  <a:srgbClr val="002060"/>
                </a:solidFill>
              </a:rPr>
              <a:t>:  Use leaf pages of index on </a:t>
            </a:r>
            <a:r>
              <a:rPr lang="en-US" altLang="zh-TW" sz="2800" i="1" dirty="0">
                <a:solidFill>
                  <a:srgbClr val="002060"/>
                </a:solidFill>
              </a:rPr>
              <a:t>age</a:t>
            </a:r>
            <a:r>
              <a:rPr lang="en-US" altLang="zh-TW" sz="2800" dirty="0">
                <a:solidFill>
                  <a:srgbClr val="002060"/>
                </a:solidFill>
              </a:rPr>
              <a:t> and </a:t>
            </a:r>
            <a:r>
              <a:rPr lang="en-US" altLang="zh-TW" sz="2800" i="1" dirty="0" err="1">
                <a:solidFill>
                  <a:srgbClr val="002060"/>
                </a:solidFill>
              </a:rPr>
              <a:t>sal</a:t>
            </a:r>
            <a:r>
              <a:rPr lang="en-US" altLang="zh-TW" sz="2800" dirty="0">
                <a:solidFill>
                  <a:srgbClr val="002060"/>
                </a:solidFill>
              </a:rPr>
              <a:t> to compute the </a:t>
            </a:r>
            <a:r>
              <a:rPr lang="en-US" altLang="zh-TW" sz="2800" b="1" dirty="0">
                <a:solidFill>
                  <a:srgbClr val="00B050"/>
                </a:solidFill>
              </a:rPr>
              <a:t>average salary for each age group</a:t>
            </a:r>
            <a:endParaRPr lang="en-US" altLang="zh-TW" sz="2800" b="1" dirty="0">
              <a:solidFill>
                <a:srgbClr val="00B050"/>
              </a:solidFill>
              <a:ea typeface="新細明體" pitchFamily="18" charset="-120"/>
            </a:endParaRPr>
          </a:p>
        </p:txBody>
      </p:sp>
      <p:pic>
        <p:nvPicPr>
          <p:cNvPr id="7" name="Picture 6" descr="A picture containing clock, room, drawing&#10;&#10;Description automatically generated">
            <a:extLst>
              <a:ext uri="{FF2B5EF4-FFF2-40B4-BE49-F238E27FC236}">
                <a16:creationId xmlns:a16="http://schemas.microsoft.com/office/drawing/2014/main" id="{ADF4A2A7-6020-4930-94C3-CFB84498A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4" y="3001528"/>
            <a:ext cx="677437" cy="10178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6650F4-C605-43A7-A46A-A0B0C02D2BDF}"/>
              </a:ext>
            </a:extLst>
          </p:cNvPr>
          <p:cNvSpPr/>
          <p:nvPr/>
        </p:nvSpPr>
        <p:spPr>
          <a:xfrm>
            <a:off x="748546" y="2233116"/>
            <a:ext cx="463924" cy="4354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977811-9647-4826-9A0C-642931F5ABDB}"/>
              </a:ext>
            </a:extLst>
          </p:cNvPr>
          <p:cNvSpPr/>
          <p:nvPr/>
        </p:nvSpPr>
        <p:spPr>
          <a:xfrm>
            <a:off x="8163298" y="4993622"/>
            <a:ext cx="463924" cy="4354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59756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E2A76E-FEF3-4DAF-BAB7-826F78FBAC28}"/>
              </a:ext>
            </a:extLst>
          </p:cNvPr>
          <p:cNvSpPr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cap="none" spc="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Index can be used to support index-only evaluation</a:t>
            </a:r>
          </a:p>
        </p:txBody>
      </p:sp>
      <p:pic>
        <p:nvPicPr>
          <p:cNvPr id="5" name="Picture 2" descr="C:\Users\Kien\AppData\Local\Microsoft\Windows\Temporary Internet Files\Content.IE5\JJVQ16B9\MC900436992[1].wmf">
            <a:extLst>
              <a:ext uri="{FF2B5EF4-FFF2-40B4-BE49-F238E27FC236}">
                <a16:creationId xmlns:a16="http://schemas.microsoft.com/office/drawing/2014/main" id="{6A6A03BC-2CA6-47E4-832E-2E1ACD74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70" y="4995473"/>
            <a:ext cx="1930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14">
            <a:extLst>
              <a:ext uri="{FF2B5EF4-FFF2-40B4-BE49-F238E27FC236}">
                <a16:creationId xmlns:a16="http://schemas.microsoft.com/office/drawing/2014/main" id="{DE50B1C7-5814-4B70-9EEE-12BB093ACE4B}"/>
              </a:ext>
            </a:extLst>
          </p:cNvPr>
          <p:cNvSpPr/>
          <p:nvPr/>
        </p:nvSpPr>
        <p:spPr>
          <a:xfrm>
            <a:off x="4018582" y="4311848"/>
            <a:ext cx="1676400" cy="762000"/>
          </a:xfrm>
          <a:prstGeom prst="cloudCallout">
            <a:avLst>
              <a:gd name="adj1" fmla="val 45350"/>
              <a:gd name="adj2" fmla="val 55354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0" anchor="ctr"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Good to know DBMS internal</a:t>
            </a:r>
          </a:p>
        </p:txBody>
      </p:sp>
    </p:spTree>
    <p:extLst>
      <p:ext uri="{BB962C8B-B14F-4D97-AF65-F5344CB8AC3E}">
        <p14:creationId xmlns:p14="http://schemas.microsoft.com/office/powerpoint/2010/main" val="10757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Database Example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609600"/>
          </a:xfrm>
        </p:spPr>
        <p:txBody>
          <a:bodyPr>
            <a:normAutofit/>
          </a:bodyPr>
          <a:lstStyle/>
          <a:p>
            <a:pPr marL="363538" indent="0" eaLnBrk="1" hangingPunct="1">
              <a:lnSpc>
                <a:spcPts val="3100"/>
              </a:lnSpc>
              <a:spcAft>
                <a:spcPts val="400"/>
              </a:spcAft>
              <a:buFont typeface="Arial" charset="0"/>
              <a:buNone/>
            </a:pPr>
            <a:r>
              <a:rPr lang="en-US" altLang="zh-TW" sz="2800">
                <a:ea typeface="新細明體" pitchFamily="18" charset="-120"/>
              </a:rPr>
              <a:t>We use this database for the following query examples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08201"/>
              </p:ext>
            </p:extLst>
          </p:nvPr>
        </p:nvGraphicFramePr>
        <p:xfrm>
          <a:off x="533400" y="4206815"/>
          <a:ext cx="3324225" cy="18669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mgr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budget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4" name="TextBox 6"/>
          <p:cNvSpPr txBox="1">
            <a:spLocks noChangeArrowheads="1"/>
          </p:cNvSpPr>
          <p:nvPr/>
        </p:nvSpPr>
        <p:spPr bwMode="auto">
          <a:xfrm>
            <a:off x="457200" y="375914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Dept</a:t>
            </a:r>
            <a:endParaRPr kumimoji="0" lang="zh-TW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6258"/>
              </p:ext>
            </p:extLst>
          </p:nvPr>
        </p:nvGraphicFramePr>
        <p:xfrm>
          <a:off x="4549775" y="4092515"/>
          <a:ext cx="4137025" cy="232410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85" name="TextBox 8"/>
          <p:cNvSpPr txBox="1">
            <a:spLocks noChangeArrowheads="1"/>
          </p:cNvSpPr>
          <p:nvPr/>
        </p:nvSpPr>
        <p:spPr bwMode="auto">
          <a:xfrm>
            <a:off x="4419600" y="3597215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4500" y="549745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9234DB"/>
                </a:solidFill>
                <a:effectLst/>
                <a:uLnTx/>
                <a:uFillTx/>
                <a:latin typeface="Comic Sans MS" pitchFamily="66" charset="0"/>
                <a:ea typeface="新細明體" pitchFamily="18" charset="-120"/>
                <a:cs typeface="+mn-cs"/>
              </a:rPr>
              <a:t>Foreign key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9234DB"/>
              </a:solidFill>
              <a:effectLst/>
              <a:uLnTx/>
              <a:uFillTx/>
              <a:latin typeface="Comic Sans MS" pitchFamily="66" charset="0"/>
              <a:ea typeface="新細明體" pitchFamily="18" charset="-120"/>
              <a:cs typeface="+mn-cs"/>
            </a:endParaRPr>
          </a:p>
        </p:txBody>
      </p:sp>
      <p:pic>
        <p:nvPicPr>
          <p:cNvPr id="31787" name="Picture 38" descr="C:\Users\hkpuadmin\AppData\Local\Microsoft\Windows\Temporary Internet Files\Content.IE5\UM25ZDFB\MC900355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394015"/>
            <a:ext cx="60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/>
          <p:cNvSpPr/>
          <p:nvPr/>
        </p:nvSpPr>
        <p:spPr>
          <a:xfrm rot="5400000">
            <a:off x="3329780" y="2354996"/>
            <a:ext cx="731837" cy="5562601"/>
          </a:xfrm>
          <a:prstGeom prst="curvedLeftArrow">
            <a:avLst>
              <a:gd name="adj1" fmla="val 25000"/>
              <a:gd name="adj2" fmla="val 71423"/>
              <a:gd name="adj3" fmla="val 20738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019800" y="2380891"/>
            <a:ext cx="2066025" cy="1254424"/>
          </a:xfrm>
          <a:prstGeom prst="cloudCallout">
            <a:avLst>
              <a:gd name="adj1" fmla="val -54831"/>
              <a:gd name="adj2" fmla="val 3682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8" descr="C:\Users\hkpuadmin\AppData\Local\Microsoft\Windows\Temporary Internet Files\Content.IE5\UM25ZDFB\MC900355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94" y="2571720"/>
            <a:ext cx="609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1518" y="2629976"/>
            <a:ext cx="93021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600" dirty="0"/>
              <a:t>My manager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9" y="3425825"/>
            <a:ext cx="627152" cy="6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46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Without Index</a:t>
            </a:r>
          </a:p>
        </p:txBody>
      </p:sp>
      <p:grpSp>
        <p:nvGrpSpPr>
          <p:cNvPr id="32774" name="Group 23"/>
          <p:cNvGrpSpPr>
            <a:grpSpLocks/>
          </p:cNvGrpSpPr>
          <p:nvPr/>
        </p:nvGrpSpPr>
        <p:grpSpPr bwMode="auto">
          <a:xfrm>
            <a:off x="3975100" y="1066800"/>
            <a:ext cx="4711700" cy="1281260"/>
            <a:chOff x="3822700" y="1066800"/>
            <a:chExt cx="4711700" cy="1281260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3822700" y="1295400"/>
              <a:ext cx="2667591" cy="1052660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D.mgr</a:t>
              </a:r>
            </a:p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 Dept D,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Emp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E</a:t>
              </a:r>
            </a:p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D.dno=E.dno</a:t>
              </a:r>
            </a:p>
          </p:txBody>
        </p:sp>
        <p:sp>
          <p:nvSpPr>
            <p:cNvPr id="32807" name="TextBox 15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1828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itchFamily="18" charset="-120"/>
                  <a:cs typeface="+mn-cs"/>
                </a:rPr>
                <a:t>Find mangers of departments with at least one employee</a:t>
              </a:r>
              <a:endParaRPr kumimoji="0" lang="zh-TW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新細明體" pitchFamily="18" charset="-120"/>
                <a:cs typeface="+mn-cs"/>
              </a:endParaRPr>
            </a:p>
          </p:txBody>
        </p:sp>
      </p:grpSp>
      <p:pic>
        <p:nvPicPr>
          <p:cNvPr id="3277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0025"/>
            <a:ext cx="224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549775" y="4381500"/>
          <a:ext cx="4137025" cy="23241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04" name="TextBox 8"/>
          <p:cNvSpPr txBox="1">
            <a:spLocks noChangeArrowheads="1"/>
          </p:cNvSpPr>
          <p:nvPr/>
        </p:nvSpPr>
        <p:spPr bwMode="auto">
          <a:xfrm>
            <a:off x="4451350" y="3886200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5394325"/>
            <a:ext cx="507999" cy="50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760642"/>
                <a:ext cx="4246675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Need to join the two tables: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⋈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𝑑𝑛𝑜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Emp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Expensive !!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60642"/>
                <a:ext cx="4246675" cy="1600438"/>
              </a:xfrm>
              <a:prstGeom prst="rect">
                <a:avLst/>
              </a:prstGeom>
              <a:blipFill rotWithShape="0">
                <a:blip r:embed="rId5"/>
                <a:stretch>
                  <a:fillRect l="-2869" t="-3817" r="-1722" b="-1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2438400" y="5280025"/>
            <a:ext cx="2171701" cy="89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6019800"/>
            <a:ext cx="226547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6248400"/>
            <a:ext cx="226547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6324600"/>
            <a:ext cx="226547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1559" y="5127625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matches</a:t>
            </a:r>
          </a:p>
        </p:txBody>
      </p:sp>
    </p:spTree>
    <p:extLst>
      <p:ext uri="{BB962C8B-B14F-4D97-AF65-F5344CB8AC3E}">
        <p14:creationId xmlns:p14="http://schemas.microsoft.com/office/powerpoint/2010/main" val="8622972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With Index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3276600" cy="2438400"/>
          </a:xfrm>
        </p:spPr>
        <p:txBody>
          <a:bodyPr/>
          <a:lstStyle/>
          <a:p>
            <a:pPr marL="0" indent="0" eaLnBrk="1" hangingPunct="1">
              <a:lnSpc>
                <a:spcPts val="26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rgbClr val="7030A0"/>
                </a:solidFill>
                <a:ea typeface="新細明體" pitchFamily="18" charset="-120"/>
              </a:rPr>
              <a:t>A number of queries can be answered without retrieving any tuples from one or more of the relations involved if a suitable index is available.</a:t>
            </a:r>
          </a:p>
        </p:txBody>
      </p:sp>
      <p:grpSp>
        <p:nvGrpSpPr>
          <p:cNvPr id="32774" name="Group 23"/>
          <p:cNvGrpSpPr>
            <a:grpSpLocks/>
          </p:cNvGrpSpPr>
          <p:nvPr/>
        </p:nvGrpSpPr>
        <p:grpSpPr bwMode="auto">
          <a:xfrm>
            <a:off x="3975100" y="1066800"/>
            <a:ext cx="4711700" cy="1281260"/>
            <a:chOff x="3822700" y="1066800"/>
            <a:chExt cx="4711700" cy="1281260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3822700" y="1295400"/>
              <a:ext cx="2667591" cy="1052660"/>
            </a:xfrm>
            <a:prstGeom prst="rect">
              <a:avLst/>
            </a:prstGeom>
            <a:solidFill>
              <a:srgbClr val="93C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D.mgr</a:t>
              </a:r>
            </a:p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 Dept D,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Emp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E</a:t>
              </a:r>
            </a:p>
            <a:p>
              <a:pPr marL="0" marR="0" lvl="0" indent="0" algn="l" defTabSz="914400" rtl="0" eaLnBrk="0" fontAlgn="auto" latinLnBrk="0" hangingPunct="0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D.dno=E.dno</a:t>
              </a:r>
            </a:p>
          </p:txBody>
        </p:sp>
        <p:sp>
          <p:nvSpPr>
            <p:cNvPr id="32807" name="TextBox 15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1828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新細明體" pitchFamily="18" charset="-120"/>
                  <a:cs typeface="+mn-cs"/>
                </a:rPr>
                <a:t>Find mangers of departments with at least one employee</a:t>
              </a:r>
              <a:endParaRPr kumimoji="0" lang="zh-TW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新細明體" pitchFamily="18" charset="-120"/>
                <a:cs typeface="+mn-cs"/>
              </a:endParaRPr>
            </a:p>
          </p:txBody>
        </p:sp>
      </p:grpSp>
      <p:pic>
        <p:nvPicPr>
          <p:cNvPr id="5225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17653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Callout 24"/>
          <p:cNvSpPr/>
          <p:nvPr/>
        </p:nvSpPr>
        <p:spPr bwMode="auto">
          <a:xfrm>
            <a:off x="2590800" y="3959350"/>
            <a:ext cx="914400" cy="612650"/>
          </a:xfrm>
          <a:prstGeom prst="wedgeEllipseCallout">
            <a:avLst>
              <a:gd name="adj1" fmla="val 74118"/>
              <a:gd name="adj2" fmla="val 40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Index on </a:t>
            </a:r>
            <a:r>
              <a:rPr kumimoji="1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dno</a:t>
            </a:r>
            <a:endParaRPr kumimoji="1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327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80025"/>
            <a:ext cx="224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rved Left Arrow 17"/>
          <p:cNvSpPr/>
          <p:nvPr/>
        </p:nvSpPr>
        <p:spPr>
          <a:xfrm rot="5239255">
            <a:off x="2847182" y="5561806"/>
            <a:ext cx="381000" cy="1681163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4432300" y="2492644"/>
            <a:ext cx="3733800" cy="1169986"/>
          </a:xfrm>
          <a:prstGeom prst="wedgeRoundRectCallout">
            <a:avLst>
              <a:gd name="adj1" fmla="val -63246"/>
              <a:gd name="adj2" fmla="val 52091"/>
              <a:gd name="adj3" fmla="val 16667"/>
            </a:avLst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12713" marR="0" lvl="1" indent="0" algn="l" defTabSz="914400" rtl="0" eaLnBrk="0" fontAlgn="auto" latinLnBrk="0" hangingPunct="0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can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E.dno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data entries and pick up the corresponding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tuples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549775" y="4381500"/>
          <a:ext cx="4137025" cy="23241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04" name="TextBox 8"/>
          <p:cNvSpPr txBox="1">
            <a:spLocks noChangeArrowheads="1"/>
          </p:cNvSpPr>
          <p:nvPr/>
        </p:nvSpPr>
        <p:spPr bwMode="auto">
          <a:xfrm>
            <a:off x="4451350" y="3886200"/>
            <a:ext cx="95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2414"/>
            <a:ext cx="2286000" cy="1828800"/>
            <a:chOff x="457200" y="3532414"/>
            <a:chExt cx="2286000" cy="1828800"/>
          </a:xfrm>
        </p:grpSpPr>
        <p:pic>
          <p:nvPicPr>
            <p:cNvPr id="99330" name="Picture 2" descr="C:\Users\Kien\AppData\Local\Microsoft\Windows\Temporary Internet Files\Content.IE5\GR9UKT1V\MC90044132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32414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" y="3733800"/>
              <a:ext cx="1524000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need to perform join operation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5394325"/>
            <a:ext cx="507999" cy="50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F8E7F3-0E92-41E9-BABC-494B0C16B360}"/>
              </a:ext>
            </a:extLst>
          </p:cNvPr>
          <p:cNvSpPr/>
          <p:nvPr/>
        </p:nvSpPr>
        <p:spPr>
          <a:xfrm>
            <a:off x="4930775" y="5342476"/>
            <a:ext cx="4033040" cy="121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This table is not needed</a:t>
            </a:r>
          </a:p>
        </p:txBody>
      </p:sp>
    </p:spTree>
    <p:extLst>
      <p:ext uri="{BB962C8B-B14F-4D97-AF65-F5344CB8AC3E}">
        <p14:creationId xmlns:p14="http://schemas.microsoft.com/office/powerpoint/2010/main" val="39095420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  <p:bldP spid="1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4079"/>
            <a:ext cx="7772400" cy="878907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Compute Average Salary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414044" y="4739874"/>
            <a:ext cx="4421083" cy="1743875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none" lIns="90488" tIns="18288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=25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BETWEEN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300000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500000</a:t>
            </a:r>
          </a:p>
        </p:txBody>
      </p:sp>
      <p:sp>
        <p:nvSpPr>
          <p:cNvPr id="37896" name="TextBox 17"/>
          <p:cNvSpPr txBox="1">
            <a:spLocks noChangeArrowheads="1"/>
          </p:cNvSpPr>
          <p:nvPr/>
        </p:nvSpPr>
        <p:spPr bwMode="auto">
          <a:xfrm>
            <a:off x="4495800" y="1054410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t>Emp</a:t>
            </a:r>
            <a:endParaRPr kumimoji="0" lang="zh-TW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63688"/>
              </p:ext>
            </p:extLst>
          </p:nvPr>
        </p:nvGraphicFramePr>
        <p:xfrm>
          <a:off x="4572000" y="1511610"/>
          <a:ext cx="4137025" cy="190500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eid</a:t>
                      </a:r>
                      <a:endParaRPr kumimoji="0" lang="zh-TW" altLang="en-US" sz="2800" b="1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dno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phone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64" y="1292680"/>
            <a:ext cx="1300267" cy="21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4930" y="3892095"/>
            <a:ext cx="442108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Compute </a:t>
            </a:r>
            <a:r>
              <a:rPr lang="en-US" sz="2400" dirty="0">
                <a:solidFill>
                  <a:schemeClr val="bg1"/>
                </a:solidFill>
                <a:latin typeface="Calibri"/>
              </a:rPr>
              <a:t>the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average salary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25-year-old with a high salary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7477"/>
              </p:ext>
            </p:extLst>
          </p:nvPr>
        </p:nvGraphicFramePr>
        <p:xfrm>
          <a:off x="2480364" y="4311620"/>
          <a:ext cx="1524000" cy="1905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age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sal</a:t>
                      </a:r>
                      <a:endParaRPr kumimoji="0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97814" y="3935382"/>
            <a:ext cx="1595438" cy="1956832"/>
            <a:chOff x="298450" y="1340643"/>
            <a:chExt cx="1595438" cy="1956832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8450" y="1340643"/>
              <a:ext cx="15954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Entries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36282" y="2728259"/>
              <a:ext cx="1398494" cy="53340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2860" y="2762713"/>
              <a:ext cx="1145337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dirty="0"/>
                <a:t>Qualified entries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6DD738A-DEDD-4B54-B90D-C67486D085A8}"/>
              </a:ext>
            </a:extLst>
          </p:cNvPr>
          <p:cNvSpPr/>
          <p:nvPr/>
        </p:nvSpPr>
        <p:spPr>
          <a:xfrm>
            <a:off x="434975" y="1231721"/>
            <a:ext cx="3082236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600"/>
              </a:lnSpc>
              <a:spcBef>
                <a:spcPts val="300"/>
              </a:spcBef>
              <a:spcAft>
                <a:spcPts val="600"/>
              </a:spcAft>
              <a:buSzPct val="75000"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itchFamily="34" charset="0"/>
              </a:rPr>
              <a:t>The average salary can be computed using either &lt;</a:t>
            </a:r>
            <a:r>
              <a:rPr lang="en-US" altLang="zh-TW" sz="2400" i="1" dirty="0" err="1">
                <a:solidFill>
                  <a:prstClr val="black"/>
                </a:solidFill>
                <a:latin typeface="Calibri" pitchFamily="34" charset="0"/>
              </a:rPr>
              <a:t>E.age</a:t>
            </a:r>
            <a:r>
              <a:rPr lang="en-US" altLang="zh-TW" sz="2400" dirty="0" err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altLang="zh-TW" sz="2400" i="1" dirty="0" err="1">
                <a:solidFill>
                  <a:prstClr val="black"/>
                </a:solidFill>
                <a:latin typeface="Calibri" pitchFamily="34" charset="0"/>
              </a:rPr>
              <a:t>E.sal</a:t>
            </a:r>
            <a:r>
              <a:rPr lang="en-US" altLang="zh-TW" sz="2400" dirty="0">
                <a:solidFill>
                  <a:prstClr val="black"/>
                </a:solidFill>
                <a:latin typeface="Calibri" pitchFamily="34" charset="0"/>
              </a:rPr>
              <a:t>&gt; or &lt;</a:t>
            </a:r>
            <a:r>
              <a:rPr lang="en-US" altLang="zh-TW" sz="2400" i="1" dirty="0" err="1">
                <a:solidFill>
                  <a:prstClr val="black"/>
                </a:solidFill>
                <a:latin typeface="Calibri" pitchFamily="34" charset="0"/>
              </a:rPr>
              <a:t>E.sal</a:t>
            </a:r>
            <a:r>
              <a:rPr lang="en-US" altLang="zh-TW" sz="2400" dirty="0" err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altLang="zh-TW" sz="2400" i="1" dirty="0" err="1">
                <a:solidFill>
                  <a:prstClr val="black"/>
                </a:solidFill>
                <a:latin typeface="Calibri" pitchFamily="34" charset="0"/>
              </a:rPr>
              <a:t>E.age</a:t>
            </a:r>
            <a:r>
              <a:rPr lang="en-US" altLang="zh-TW" sz="2400" dirty="0">
                <a:solidFill>
                  <a:prstClr val="black"/>
                </a:solidFill>
                <a:latin typeface="Calibri" pitchFamily="34" charset="0"/>
              </a:rPr>
              <a:t>&gt;  tree index</a:t>
            </a:r>
          </a:p>
          <a:p>
            <a:pPr marL="0" lvl="1" eaLnBrk="0" hangingPunct="0">
              <a:lnSpc>
                <a:spcPts val="2300"/>
              </a:lnSpc>
              <a:spcBef>
                <a:spcPts val="300"/>
              </a:spcBef>
              <a:buSzPct val="75000"/>
              <a:defRPr/>
            </a:pPr>
            <a:r>
              <a:rPr lang="en-US" altLang="zh-TW" sz="2000" i="1" dirty="0">
                <a:solidFill>
                  <a:prstClr val="black"/>
                </a:solidFill>
                <a:latin typeface="Calibri" pitchFamily="34" charset="0"/>
              </a:rPr>
              <a:t>&lt;</a:t>
            </a:r>
            <a:r>
              <a:rPr lang="en-US" altLang="zh-TW" sz="2000" i="1" dirty="0" err="1">
                <a:solidFill>
                  <a:prstClr val="black"/>
                </a:solidFill>
                <a:latin typeface="Calibri" pitchFamily="34" charset="0"/>
              </a:rPr>
              <a:t>E.age</a:t>
            </a:r>
            <a:r>
              <a:rPr lang="en-US" altLang="zh-TW" sz="2000" i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altLang="zh-TW" sz="2000" i="1" dirty="0" err="1">
                <a:solidFill>
                  <a:prstClr val="black"/>
                </a:solidFill>
                <a:latin typeface="Calibri" pitchFamily="34" charset="0"/>
              </a:rPr>
              <a:t>E.sal</a:t>
            </a:r>
            <a:r>
              <a:rPr lang="en-US" altLang="zh-TW" sz="2000" i="1" dirty="0">
                <a:solidFill>
                  <a:prstClr val="black"/>
                </a:solidFill>
                <a:latin typeface="Calibri" pitchFamily="34" charset="0"/>
              </a:rPr>
              <a:t>&gt; </a:t>
            </a:r>
            <a:r>
              <a:rPr lang="en-US" altLang="zh-TW" sz="2000" dirty="0">
                <a:solidFill>
                  <a:prstClr val="black"/>
                </a:solidFill>
                <a:latin typeface="Calibri" pitchFamily="34" charset="0"/>
              </a:rPr>
              <a:t>is better (next slide)</a:t>
            </a:r>
          </a:p>
        </p:txBody>
      </p:sp>
    </p:spTree>
    <p:extLst>
      <p:ext uri="{BB962C8B-B14F-4D97-AF65-F5344CB8AC3E}">
        <p14:creationId xmlns:p14="http://schemas.microsoft.com/office/powerpoint/2010/main" val="2522621977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FAC7C02D-BD47-4A9F-B3AD-875161B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21" y="3964676"/>
            <a:ext cx="2348973" cy="1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23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&lt;age, </a:t>
            </a:r>
            <a:r>
              <a:rPr lang="en-US" altLang="zh-TW" sz="4800" b="1" dirty="0" err="1">
                <a:solidFill>
                  <a:srgbClr val="7030A0"/>
                </a:solidFill>
                <a:ea typeface="PMingLiU" pitchFamily="18" charset="-120"/>
              </a:rPr>
              <a:t>sal</a:t>
            </a:r>
            <a:r>
              <a:rPr lang="en-US" altLang="zh-TW" sz="4800" b="1" dirty="0">
                <a:solidFill>
                  <a:srgbClr val="7030A0"/>
                </a:solidFill>
                <a:ea typeface="PMingLiU" pitchFamily="18" charset="-120"/>
              </a:rPr>
              <a:t>&gt; Is Better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415979" y="1354370"/>
            <a:ext cx="4013709" cy="1861143"/>
          </a:xfrm>
        </p:spPr>
        <p:txBody>
          <a:bodyPr>
            <a:normAutofit/>
          </a:bodyPr>
          <a:lstStyle/>
          <a:p>
            <a:pPr marL="0" lvl="2" indent="0">
              <a:spcBef>
                <a:spcPct val="0"/>
              </a:spcBef>
              <a:spcAft>
                <a:spcPts val="1200"/>
              </a:spcAft>
              <a:buSzPct val="75000"/>
              <a:buNone/>
            </a:pP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The qualifying data entries are grouped together in &lt;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age,sal</a:t>
            </a: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index, but not in &lt;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sal</a:t>
            </a:r>
            <a:r>
              <a:rPr lang="en-US" altLang="zh-TW" sz="2800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,</a:t>
            </a:r>
            <a:r>
              <a:rPr lang="en-US" altLang="zh-TW" sz="2800" i="1" dirty="0" err="1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age</a:t>
            </a:r>
            <a:r>
              <a:rPr lang="en-US" altLang="zh-TW" sz="2800" dirty="0">
                <a:solidFill>
                  <a:srgbClr val="7030A0"/>
                </a:solidFill>
                <a:latin typeface="Calibri" panose="020F0502020204030204" pitchFamily="34" charset="0"/>
                <a:ea typeface="PMingLiU" pitchFamily="18" charset="-120"/>
              </a:rPr>
              <a:t>&gt;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4A1BA-D8F8-46D0-B98B-EC8840502909}"/>
              </a:ext>
            </a:extLst>
          </p:cNvPr>
          <p:cNvGrpSpPr/>
          <p:nvPr/>
        </p:nvGrpSpPr>
        <p:grpSpPr>
          <a:xfrm>
            <a:off x="142278" y="3447438"/>
            <a:ext cx="4345609" cy="3030837"/>
            <a:chOff x="6203524" y="3598563"/>
            <a:chExt cx="4345609" cy="3030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B8EB6E-7924-4B81-A6A0-0B16BC4EB263}"/>
                </a:ext>
              </a:extLst>
            </p:cNvPr>
            <p:cNvSpPr/>
            <p:nvPr/>
          </p:nvSpPr>
          <p:spPr>
            <a:xfrm>
              <a:off x="7272033" y="4343400"/>
              <a:ext cx="1529422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F3EEF-02B8-46F9-94E8-B6A90DD28CD6}"/>
                </a:ext>
              </a:extLst>
            </p:cNvPr>
            <p:cNvSpPr txBox="1"/>
            <p:nvPr/>
          </p:nvSpPr>
          <p:spPr>
            <a:xfrm>
              <a:off x="7193528" y="4007584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Entries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E6EDE0-6606-4E34-8CE6-C1BB99C75EC8}"/>
                </a:ext>
              </a:extLst>
            </p:cNvPr>
            <p:cNvSpPr/>
            <p:nvPr/>
          </p:nvSpPr>
          <p:spPr>
            <a:xfrm>
              <a:off x="7356145" y="5105400"/>
              <a:ext cx="1363926" cy="685800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819D0-D660-4D6C-B94D-CFB0E256A0F4}"/>
                </a:ext>
              </a:extLst>
            </p:cNvPr>
            <p:cNvSpPr/>
            <p:nvPr/>
          </p:nvSpPr>
          <p:spPr>
            <a:xfrm>
              <a:off x="7429856" y="5257800"/>
              <a:ext cx="1223370" cy="304800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F8F88-072A-4AB1-8EDF-32C3B1ED156B}"/>
                </a:ext>
              </a:extLst>
            </p:cNvPr>
            <p:cNvSpPr txBox="1"/>
            <p:nvPr/>
          </p:nvSpPr>
          <p:spPr>
            <a:xfrm>
              <a:off x="6203524" y="5128838"/>
              <a:ext cx="9738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30-year-old employees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21E351C-1810-4026-842B-2E9E449BED46}"/>
                </a:ext>
              </a:extLst>
            </p:cNvPr>
            <p:cNvSpPr/>
            <p:nvPr/>
          </p:nvSpPr>
          <p:spPr>
            <a:xfrm>
              <a:off x="7089090" y="5144086"/>
              <a:ext cx="137470" cy="6722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AA17B08-6EB3-4E44-B788-92A49C855413}"/>
                </a:ext>
              </a:extLst>
            </p:cNvPr>
            <p:cNvSpPr/>
            <p:nvPr/>
          </p:nvSpPr>
          <p:spPr>
            <a:xfrm>
              <a:off x="8527261" y="3598563"/>
              <a:ext cx="2021872" cy="989342"/>
            </a:xfrm>
            <a:prstGeom prst="wedgeRoundRectCallout">
              <a:avLst>
                <a:gd name="adj1" fmla="val -59048"/>
                <a:gd name="adj2" fmla="val 12888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latin typeface="Calibri" panose="020F0502020204030204"/>
                </a:rPr>
                <a:t>30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0,000 &lt;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500,000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Matching data entries are in one cluster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F0F5569-BCA7-49D2-B76F-88F91D07A670}"/>
              </a:ext>
            </a:extLst>
          </p:cNvPr>
          <p:cNvSpPr txBox="1"/>
          <p:nvPr/>
        </p:nvSpPr>
        <p:spPr>
          <a:xfrm>
            <a:off x="1463430" y="6093395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&lt;age,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5DCD-D38A-4680-9F9B-BB70FCA9658A}"/>
              </a:ext>
            </a:extLst>
          </p:cNvPr>
          <p:cNvGrpSpPr/>
          <p:nvPr/>
        </p:nvGrpSpPr>
        <p:grpSpPr>
          <a:xfrm>
            <a:off x="3410927" y="3323998"/>
            <a:ext cx="3755662" cy="3135835"/>
            <a:chOff x="3410927" y="3323998"/>
            <a:chExt cx="3755662" cy="31358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3023AC-B833-4361-B9A8-A98420B8945C}"/>
                </a:ext>
              </a:extLst>
            </p:cNvPr>
            <p:cNvGrpSpPr/>
            <p:nvPr/>
          </p:nvGrpSpPr>
          <p:grpSpPr>
            <a:xfrm>
              <a:off x="3410927" y="3323998"/>
              <a:ext cx="3755662" cy="3135835"/>
              <a:chOff x="6116568" y="3493565"/>
              <a:chExt cx="3755662" cy="313583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CB3A5F-412C-4C6E-9B9C-D2FD36553004}"/>
                  </a:ext>
                </a:extLst>
              </p:cNvPr>
              <p:cNvSpPr/>
              <p:nvPr/>
            </p:nvSpPr>
            <p:spPr>
              <a:xfrm>
                <a:off x="7272033" y="4343400"/>
                <a:ext cx="1529422" cy="2286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7F56E1-AD17-4E2E-81B4-2C91017F688E}"/>
                  </a:ext>
                </a:extLst>
              </p:cNvPr>
              <p:cNvSpPr txBox="1"/>
              <p:nvPr/>
            </p:nvSpPr>
            <p:spPr>
              <a:xfrm>
                <a:off x="7193528" y="4007584"/>
                <a:ext cx="13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Entries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B56ABE-CDEF-4316-A795-7BB8590963E4}"/>
                  </a:ext>
                </a:extLst>
              </p:cNvPr>
              <p:cNvSpPr/>
              <p:nvPr/>
            </p:nvSpPr>
            <p:spPr>
              <a:xfrm>
                <a:off x="7356145" y="4810141"/>
                <a:ext cx="1363926" cy="1266065"/>
              </a:xfrm>
              <a:prstGeom prst="rect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3C43A29-E5E6-4EBB-940C-976BDE417096}"/>
                  </a:ext>
                </a:extLst>
              </p:cNvPr>
              <p:cNvSpPr/>
              <p:nvPr/>
            </p:nvSpPr>
            <p:spPr>
              <a:xfrm>
                <a:off x="7440630" y="4930651"/>
                <a:ext cx="1223370" cy="47754"/>
              </a:xfrm>
              <a:prstGeom prst="rect">
                <a:avLst/>
              </a:prstGeom>
              <a:solidFill>
                <a:srgbClr val="FF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950013-3B93-44A4-8AE0-43BCC6028C4F}"/>
                  </a:ext>
                </a:extLst>
              </p:cNvPr>
              <p:cNvSpPr txBox="1"/>
              <p:nvPr/>
            </p:nvSpPr>
            <p:spPr>
              <a:xfrm>
                <a:off x="6116568" y="4891107"/>
                <a:ext cx="1062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30-year-old employees in different salary ranges</a:t>
                </a:r>
              </a:p>
            </p:txBody>
          </p:sp>
          <p:sp>
            <p:nvSpPr>
              <p:cNvPr id="63" name="Speech Bubble: Rectangle with Corners Rounded 62">
                <a:extLst>
                  <a:ext uri="{FF2B5EF4-FFF2-40B4-BE49-F238E27FC236}">
                    <a16:creationId xmlns:a16="http://schemas.microsoft.com/office/drawing/2014/main" id="{E50FDA91-F2E3-41F7-8715-85A401ADE071}"/>
                  </a:ext>
                </a:extLst>
              </p:cNvPr>
              <p:cNvSpPr/>
              <p:nvPr/>
            </p:nvSpPr>
            <p:spPr>
              <a:xfrm>
                <a:off x="8551676" y="3493565"/>
                <a:ext cx="1320554" cy="740730"/>
              </a:xfrm>
              <a:prstGeom prst="wedgeRoundRectCallout">
                <a:avLst>
                  <a:gd name="adj1" fmla="val -57839"/>
                  <a:gd name="adj2" fmla="val 145150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Matching data entries are not in one cluster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DFBCE-5C05-4E2E-9802-24D4FE8DCC4C}"/>
                </a:ext>
              </a:extLst>
            </p:cNvPr>
            <p:cNvSpPr txBox="1"/>
            <p:nvPr/>
          </p:nvSpPr>
          <p:spPr>
            <a:xfrm>
              <a:off x="6095814" y="4486685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0,000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9DE3AF-9185-4F6C-9437-7B1CBA47AD46}"/>
                </a:ext>
              </a:extLst>
            </p:cNvPr>
            <p:cNvSpPr txBox="1"/>
            <p:nvPr/>
          </p:nvSpPr>
          <p:spPr>
            <a:xfrm>
              <a:off x="6095814" y="5681906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50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4EACFF-D8B5-4157-A36A-57066E79AC64}"/>
                </a:ext>
              </a:extLst>
            </p:cNvPr>
            <p:cNvSpPr/>
            <p:nvPr/>
          </p:nvSpPr>
          <p:spPr>
            <a:xfrm>
              <a:off x="4734989" y="4949028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AFD7B6-A50D-4117-A036-1D03EEA7BCA6}"/>
                </a:ext>
              </a:extLst>
            </p:cNvPr>
            <p:cNvSpPr/>
            <p:nvPr/>
          </p:nvSpPr>
          <p:spPr>
            <a:xfrm>
              <a:off x="4734989" y="5146319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1D2089-C9EA-4743-B04C-DBD9CFA1E202}"/>
                </a:ext>
              </a:extLst>
            </p:cNvPr>
            <p:cNvSpPr/>
            <p:nvPr/>
          </p:nvSpPr>
          <p:spPr>
            <a:xfrm>
              <a:off x="4742794" y="532350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479537-64A1-4AFA-9A56-B151CBD99051}"/>
                </a:ext>
              </a:extLst>
            </p:cNvPr>
            <p:cNvSpPr/>
            <p:nvPr/>
          </p:nvSpPr>
          <p:spPr>
            <a:xfrm>
              <a:off x="4734989" y="5704221"/>
              <a:ext cx="1223370" cy="45719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C56D06-AD42-4E56-B9FE-25B3224A7795}"/>
                </a:ext>
              </a:extLst>
            </p:cNvPr>
            <p:cNvSpPr txBox="1"/>
            <p:nvPr/>
          </p:nvSpPr>
          <p:spPr>
            <a:xfrm>
              <a:off x="5209916" y="5388798"/>
              <a:ext cx="242374" cy="364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C1D7F1-21EF-4FF2-A245-5E7E12C4BFBF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 flipV="1">
              <a:off x="4394709" y="4784961"/>
              <a:ext cx="340280" cy="7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645E8-DAA0-4297-86B9-C8B5023F7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007227"/>
              <a:ext cx="309010" cy="824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AF256E-B4AD-4721-9999-F0716A2D48C6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4401533" y="5169179"/>
              <a:ext cx="333456" cy="131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BA09A-4416-40BE-BDBF-3780F5D2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784" y="5376704"/>
              <a:ext cx="301205" cy="137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44E88E-07E6-4DE8-A056-F47EDBB672CC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 flipV="1">
              <a:off x="4433784" y="5727081"/>
              <a:ext cx="301205" cy="26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217214-7BCD-453B-AA70-0AF30E4928D8}"/>
                </a:ext>
              </a:extLst>
            </p:cNvPr>
            <p:cNvSpPr txBox="1"/>
            <p:nvPr/>
          </p:nvSpPr>
          <p:spPr>
            <a:xfrm>
              <a:off x="4584056" y="6068591"/>
              <a:ext cx="111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age&gt;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785E829-A2D8-4177-A38C-959DE6E527CD}"/>
              </a:ext>
            </a:extLst>
          </p:cNvPr>
          <p:cNvSpPr/>
          <p:nvPr/>
        </p:nvSpPr>
        <p:spPr>
          <a:xfrm>
            <a:off x="7166589" y="5876146"/>
            <a:ext cx="1760562" cy="814748"/>
          </a:xfrm>
          <a:prstGeom prst="wedgeRoundRectCallout">
            <a:avLst>
              <a:gd name="adj1" fmla="val -9907"/>
              <a:gd name="adj2" fmla="val -160223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matching data entries in fewer pages is better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ED2600E5-B050-4190-91B2-682F7BC5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91" y="1458222"/>
            <a:ext cx="3858430" cy="1372171"/>
          </a:xfrm>
          <a:prstGeom prst="rect">
            <a:avLst/>
          </a:prstGeom>
          <a:solidFill>
            <a:srgbClr val="93CDD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3500000" algn="br" rotWithShape="0">
              <a:srgbClr val="000000">
                <a:alpha val="39999"/>
              </a:srgb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=25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0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BETWEEN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300000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500000</a:t>
            </a:r>
          </a:p>
        </p:txBody>
      </p:sp>
      <p:pic>
        <p:nvPicPr>
          <p:cNvPr id="38" name="Picture 37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4750940C-26E1-4D4A-93BD-5ECD6C54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79" y="2035227"/>
            <a:ext cx="1844634" cy="5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00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131FBAF3-16E8-42C1-8B32-4DAB74750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" y="4813501"/>
            <a:ext cx="1927915" cy="1927915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486" y="95250"/>
            <a:ext cx="8589342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How Many 30-Year-Olds in Each Department?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59229" y="4572000"/>
            <a:ext cx="6705600" cy="2057400"/>
          </a:xfrm>
        </p:spPr>
        <p:txBody>
          <a:bodyPr>
            <a:normAutofit fontScale="92500"/>
          </a:bodyPr>
          <a:lstStyle/>
          <a:p>
            <a:pPr marL="627063" lvl="1" indent="-284163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ea typeface="+mn-ea"/>
              </a:rPr>
              <a:t>Using  &lt;</a:t>
            </a:r>
            <a:r>
              <a:rPr lang="en-US" sz="2400" b="1" i="1" dirty="0" err="1">
                <a:ea typeface="+mn-ea"/>
              </a:rPr>
              <a:t>age</a:t>
            </a:r>
            <a:r>
              <a:rPr lang="en-US" sz="2400" b="1" dirty="0" err="1">
                <a:ea typeface="+mn-ea"/>
              </a:rPr>
              <a:t>,</a:t>
            </a:r>
            <a:r>
              <a:rPr lang="en-US" sz="2400" b="1" i="1" dirty="0" err="1">
                <a:ea typeface="+mn-ea"/>
              </a:rPr>
              <a:t>dno</a:t>
            </a:r>
            <a:r>
              <a:rPr lang="en-US" sz="2400" b="1" dirty="0">
                <a:ea typeface="+mn-ea"/>
              </a:rPr>
              <a:t>&gt;  index</a:t>
            </a:r>
          </a:p>
          <a:p>
            <a:pPr marL="1025525" lvl="2" indent="-280988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u="sng" dirty="0">
                <a:ea typeface="+mn-ea"/>
              </a:rPr>
              <a:t>Use index</a:t>
            </a:r>
            <a:r>
              <a:rPr lang="en-US" dirty="0">
                <a:ea typeface="+mn-ea"/>
              </a:rPr>
              <a:t>  </a:t>
            </a:r>
            <a:r>
              <a:rPr lang="en-US" b="1" dirty="0">
                <a:solidFill>
                  <a:srgbClr val="7030A0"/>
                </a:solidFill>
                <a:ea typeface="+mn-ea"/>
              </a:rPr>
              <a:t>find first data entry</a:t>
            </a:r>
            <a:r>
              <a:rPr lang="en-US" dirty="0">
                <a:ea typeface="+mn-ea"/>
              </a:rPr>
              <a:t> /w </a:t>
            </a:r>
            <a:r>
              <a:rPr lang="en-US" i="1" dirty="0">
                <a:ea typeface="+mn-ea"/>
              </a:rPr>
              <a:t>age</a:t>
            </a:r>
            <a:r>
              <a:rPr lang="en-US" dirty="0">
                <a:ea typeface="+mn-ea"/>
              </a:rPr>
              <a:t> = 30</a:t>
            </a:r>
          </a:p>
          <a:p>
            <a:pPr marL="1025525" lvl="2" indent="-280988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 Scan data entries with </a:t>
            </a:r>
            <a:r>
              <a:rPr lang="en-US" i="1" dirty="0">
                <a:ea typeface="+mn-ea"/>
              </a:rPr>
              <a:t>age</a:t>
            </a:r>
            <a:r>
              <a:rPr lang="en-US" dirty="0">
                <a:ea typeface="+mn-ea"/>
              </a:rPr>
              <a:t> = 30, and count number of tuples for each </a:t>
            </a:r>
            <a:r>
              <a:rPr lang="en-US" i="1" dirty="0" err="1">
                <a:ea typeface="+mn-ea"/>
              </a:rPr>
              <a:t>dno</a:t>
            </a:r>
            <a:r>
              <a:rPr lang="en-US" dirty="0">
                <a:ea typeface="+mn-ea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(the departments are arranged continuously for age=30)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368376" y="1410377"/>
            <a:ext cx="3609985" cy="1567096"/>
          </a:xfrm>
          <a:prstGeom prst="rect">
            <a:avLst/>
          </a:prstGeom>
          <a:solidFill>
            <a:srgbClr val="93CDDD"/>
          </a:solidFill>
          <a:ln w="12700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COUNT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(*)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=30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GROUP BY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8740" y="1200150"/>
            <a:ext cx="4894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Index-only plans are possible if the key is &lt;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or we have a tree index with key &lt;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  <a:p>
            <a:pPr marL="625475" marR="0" lvl="1" indent="-280988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&lt;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index</a:t>
            </a:r>
          </a:p>
          <a:p>
            <a:pPr marL="1025525" marR="0" lvl="2" indent="-280988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Scan </a:t>
            </a: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entries (hash index is OK too)</a:t>
            </a:r>
          </a:p>
          <a:p>
            <a:pPr marL="1025525" marR="0" lvl="2" indent="-280988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 each </a:t>
            </a:r>
            <a:r>
              <a:rPr kumimoji="0" lang="en-US" sz="2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dno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count number of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tuples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with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age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=30</a:t>
            </a:r>
          </a:p>
        </p:txBody>
      </p:sp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5436044" y="3651250"/>
            <a:ext cx="2171034" cy="990600"/>
          </a:xfrm>
          <a:prstGeom prst="wedgeEllipseCallout">
            <a:avLst>
              <a:gd name="adj1" fmla="val 44186"/>
              <a:gd name="adj2" fmla="val 50046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lIns="0" tIns="144000" rIns="0" anchor="ctr"/>
          <a:lstStyle/>
          <a:p>
            <a:pPr marL="0" marR="0" lvl="0" indent="0" algn="ctr" defTabSz="914400" rtl="0" eaLnBrk="0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Calibri" pitchFamily="34" charset="0"/>
                <a:ea typeface="新細明體" panose="02020500000000000000" pitchFamily="18" charset="-120"/>
              </a:rPr>
              <a:t>N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o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 need to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 scan all data entries</a:t>
            </a:r>
            <a:r>
              <a:rPr kumimoji="0" lang="en-US" altLang="zh-TW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+mn-cs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D9481-0348-4F73-986C-6120E7F4C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6107" y="4527271"/>
            <a:ext cx="970352" cy="21468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EA067315-2D55-4685-9249-A0A14CE6D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" y="2881859"/>
            <a:ext cx="1739449" cy="6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0208 L -0.16059 0.0053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2771" y="381000"/>
            <a:ext cx="8292995" cy="9386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How Many age&gt;30 in Each Department?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92628" y="1675554"/>
            <a:ext cx="3004457" cy="1240971"/>
          </a:xfrm>
        </p:spPr>
        <p:txBody>
          <a:bodyPr>
            <a:normAutofit/>
          </a:bodyPr>
          <a:lstStyle/>
          <a:p>
            <a:pPr marL="288925" indent="-288925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altLang="zh-TW" dirty="0">
                <a:ea typeface="新細明體" pitchFamily="18" charset="-120"/>
              </a:rPr>
              <a:t>Index only plans are possible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278086" y="1594334"/>
            <a:ext cx="4169228" cy="18133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SELECT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COUNT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(*)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Emp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WHERE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&gt;30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GROUP BY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dno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B313D2-719C-4FD0-8923-2D1E7147D304}"/>
              </a:ext>
            </a:extLst>
          </p:cNvPr>
          <p:cNvSpPr txBox="1">
            <a:spLocks noChangeArrowheads="1"/>
          </p:cNvSpPr>
          <p:nvPr/>
        </p:nvSpPr>
        <p:spPr>
          <a:xfrm>
            <a:off x="589749" y="3802047"/>
            <a:ext cx="4169228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TW" b="1" dirty="0">
                <a:ea typeface="新細明體" pitchFamily="18" charset="-120"/>
              </a:rPr>
              <a:t>Using the &lt;</a:t>
            </a:r>
            <a:r>
              <a:rPr lang="en-US" altLang="zh-TW" b="1" i="1" dirty="0" err="1">
                <a:ea typeface="新細明體" pitchFamily="18" charset="-120"/>
              </a:rPr>
              <a:t>age</a:t>
            </a:r>
            <a:r>
              <a:rPr lang="en-US" altLang="zh-TW" b="1" dirty="0" err="1">
                <a:ea typeface="新細明體" pitchFamily="18" charset="-120"/>
              </a:rPr>
              <a:t>,</a:t>
            </a:r>
            <a:r>
              <a:rPr lang="en-US" altLang="zh-TW" b="1" i="1" dirty="0" err="1">
                <a:ea typeface="新細明體" pitchFamily="18" charset="-120"/>
              </a:rPr>
              <a:t>dno</a:t>
            </a:r>
            <a:r>
              <a:rPr lang="en-US" altLang="zh-TW" b="1" dirty="0">
                <a:ea typeface="新細明體" pitchFamily="18" charset="-120"/>
              </a:rPr>
              <a:t>&gt; index</a:t>
            </a:r>
          </a:p>
          <a:p>
            <a:pPr marL="288925" lvl="2" indent="-288925">
              <a:lnSpc>
                <a:spcPct val="90000"/>
              </a:lnSpc>
              <a:spcAft>
                <a:spcPts val="900"/>
              </a:spcAft>
            </a:pPr>
            <a:r>
              <a:rPr lang="en-US" altLang="zh-TW" sz="2200" dirty="0">
                <a:ea typeface="新細明體" pitchFamily="18" charset="-120"/>
              </a:rPr>
              <a:t>Use one counter for each department</a:t>
            </a:r>
          </a:p>
          <a:p>
            <a:pPr marL="288925" lvl="2" indent="-288925">
              <a:lnSpc>
                <a:spcPct val="90000"/>
              </a:lnSpc>
              <a:spcAft>
                <a:spcPts val="1800"/>
              </a:spcAft>
            </a:pPr>
            <a:r>
              <a:rPr lang="en-US" altLang="zh-TW" sz="2200" dirty="0">
                <a:ea typeface="新細明體" pitchFamily="18" charset="-120"/>
              </a:rPr>
              <a:t>Scan data entries and count the number of “age&gt;30” for each </a:t>
            </a:r>
            <a:r>
              <a:rPr lang="en-US" altLang="zh-TW" sz="2200" i="1" dirty="0" err="1">
                <a:ea typeface="新細明體" pitchFamily="18" charset="-120"/>
              </a:rPr>
              <a:t>dno</a:t>
            </a:r>
            <a:endParaRPr lang="en-US" altLang="zh-TW" sz="2200" i="1" dirty="0">
              <a:ea typeface="新細明體" pitchFamily="18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11FDDAD-A511-4FA6-9BA8-527DE73C14C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4468586"/>
            <a:ext cx="4169229" cy="200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zh-TW" b="1" dirty="0">
                <a:ea typeface="新細明體" pitchFamily="18" charset="-120"/>
              </a:rPr>
              <a:t>Using &lt;</a:t>
            </a:r>
            <a:r>
              <a:rPr lang="en-US" altLang="zh-TW" b="1" i="1" dirty="0" err="1">
                <a:ea typeface="新細明體" pitchFamily="18" charset="-120"/>
              </a:rPr>
              <a:t>dno</a:t>
            </a:r>
            <a:r>
              <a:rPr lang="en-US" altLang="zh-TW" b="1" dirty="0" err="1">
                <a:ea typeface="新細明體" pitchFamily="18" charset="-120"/>
              </a:rPr>
              <a:t>,</a:t>
            </a:r>
            <a:r>
              <a:rPr lang="en-US" altLang="zh-TW" b="1" i="1" dirty="0" err="1">
                <a:ea typeface="新細明體" pitchFamily="18" charset="-120"/>
              </a:rPr>
              <a:t>age</a:t>
            </a:r>
            <a:r>
              <a:rPr lang="en-US" altLang="zh-TW" b="1" dirty="0">
                <a:ea typeface="新細明體" pitchFamily="18" charset="-120"/>
              </a:rPr>
              <a:t>&gt; index </a:t>
            </a:r>
          </a:p>
          <a:p>
            <a:pPr marL="1089025" lvl="2" indent="-288925">
              <a:lnSpc>
                <a:spcPct val="90000"/>
              </a:lnSpc>
              <a:spcAft>
                <a:spcPts val="600"/>
              </a:spcAft>
            </a:pPr>
            <a:r>
              <a:rPr lang="en-US" altLang="zh-TW" sz="2200" dirty="0">
                <a:ea typeface="新細明體" pitchFamily="18" charset="-120"/>
              </a:rPr>
              <a:t>Scan data entries</a:t>
            </a:r>
          </a:p>
          <a:p>
            <a:pPr marL="1089025" lvl="2" indent="-288925">
              <a:lnSpc>
                <a:spcPct val="90000"/>
              </a:lnSpc>
            </a:pPr>
            <a:r>
              <a:rPr lang="en-US" altLang="zh-TW" sz="2200" dirty="0">
                <a:ea typeface="新細明體" pitchFamily="18" charset="-120"/>
              </a:rPr>
              <a:t>For each </a:t>
            </a:r>
            <a:r>
              <a:rPr lang="en-US" altLang="zh-TW" sz="2200" i="1" dirty="0" err="1">
                <a:ea typeface="新細明體" pitchFamily="18" charset="-120"/>
              </a:rPr>
              <a:t>dno</a:t>
            </a:r>
            <a:r>
              <a:rPr lang="en-US" altLang="zh-TW" sz="2200" i="1" dirty="0">
                <a:ea typeface="新細明體" pitchFamily="18" charset="-120"/>
              </a:rPr>
              <a:t>,</a:t>
            </a:r>
            <a:r>
              <a:rPr lang="en-US" altLang="zh-TW" sz="2200" dirty="0">
                <a:ea typeface="新細明體" pitchFamily="18" charset="-120"/>
              </a:rPr>
              <a:t> count the number of data entries with </a:t>
            </a:r>
            <a:r>
              <a:rPr lang="en-US" altLang="zh-TW" sz="2200" i="1" dirty="0">
                <a:ea typeface="新細明體" pitchFamily="18" charset="-120"/>
              </a:rPr>
              <a:t>age</a:t>
            </a:r>
            <a:r>
              <a:rPr lang="en-US" altLang="zh-TW" sz="2200" dirty="0">
                <a:ea typeface="新細明體" pitchFamily="18" charset="-120"/>
              </a:rPr>
              <a:t> &gt; 30</a:t>
            </a:r>
          </a:p>
        </p:txBody>
      </p:sp>
    </p:spTree>
    <p:extLst>
      <p:ext uri="{BB962C8B-B14F-4D97-AF65-F5344CB8AC3E}">
        <p14:creationId xmlns:p14="http://schemas.microsoft.com/office/powerpoint/2010/main" val="41370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8371</Words>
  <Application>Microsoft Office PowerPoint</Application>
  <PresentationFormat>On-screen Show (4:3)</PresentationFormat>
  <Paragraphs>1794</Paragraphs>
  <Slides>102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102</vt:i4>
      </vt:variant>
    </vt:vector>
  </HeadingPairs>
  <TitlesOfParts>
    <vt:vector size="120" baseType="lpstr">
      <vt:lpstr>新細明體</vt:lpstr>
      <vt:lpstr>新細明體</vt:lpstr>
      <vt:lpstr>Arial</vt:lpstr>
      <vt:lpstr>Book Antiqua</vt:lpstr>
      <vt:lpstr>Bradley Hand ITC</vt:lpstr>
      <vt:lpstr>Calibri</vt:lpstr>
      <vt:lpstr>Calibri Light</vt:lpstr>
      <vt:lpstr>Cambria Math</vt:lpstr>
      <vt:lpstr>Comic Sans MS</vt:lpstr>
      <vt:lpstr>Courier New</vt:lpstr>
      <vt:lpstr>Segoe Print</vt:lpstr>
      <vt:lpstr>Segoe Script</vt:lpstr>
      <vt:lpstr>Tempus Sans ITC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Data on External Storage</vt:lpstr>
      <vt:lpstr>Data on External Storage</vt:lpstr>
      <vt:lpstr>Data on External Storage</vt:lpstr>
      <vt:lpstr>Data on External Storage</vt:lpstr>
      <vt:lpstr>Data on External Storage</vt:lpstr>
      <vt:lpstr>Alternative File Organizations</vt:lpstr>
      <vt:lpstr>Indexes – Search Key</vt:lpstr>
      <vt:lpstr>Data Entries    </vt:lpstr>
      <vt:lpstr>Data Entries    </vt:lpstr>
      <vt:lpstr>B+ Tree Indexes</vt:lpstr>
      <vt:lpstr>B+ Tree Indexes</vt:lpstr>
      <vt:lpstr>B+ Tree Example</vt:lpstr>
      <vt:lpstr>Hash-based Index</vt:lpstr>
      <vt:lpstr>Hash-based Index Example</vt:lpstr>
      <vt:lpstr>Hash-Based Indexes</vt:lpstr>
      <vt:lpstr>Data Entries    </vt:lpstr>
      <vt:lpstr>Alternatives for Data Entry k* in Index</vt:lpstr>
      <vt:lpstr>Alternatives for Data Entry k* in Index</vt:lpstr>
      <vt:lpstr>Alternatives for Data Entry k* in Index</vt:lpstr>
      <vt:lpstr>Data Entry formats:  Pros &amp; Cons</vt:lpstr>
      <vt:lpstr>Data Entry formats:  Pros &amp; Cons</vt:lpstr>
      <vt:lpstr>Data Entry formats:  Pros &amp; Cons</vt:lpstr>
      <vt:lpstr>Data Entry Format:  Pros &amp; Cons</vt:lpstr>
      <vt:lpstr>Hash-based Index</vt:lpstr>
      <vt:lpstr>Index Classification</vt:lpstr>
      <vt:lpstr>Index Classification</vt:lpstr>
      <vt:lpstr>Clustered Index</vt:lpstr>
      <vt:lpstr>Only One Clustered Index</vt:lpstr>
      <vt:lpstr>Indexes with Composite Search Keys </vt:lpstr>
      <vt:lpstr>Composite Index:  Advantage</vt:lpstr>
      <vt:lpstr>Order is Important:  </vt:lpstr>
      <vt:lpstr>Which Order to Use ?</vt:lpstr>
      <vt:lpstr>PowerPoint Presentation</vt:lpstr>
      <vt:lpstr>PowerPoint Presentation</vt:lpstr>
      <vt:lpstr>PowerPoint Presentation</vt:lpstr>
      <vt:lpstr>Files and Disk Drive</vt:lpstr>
      <vt:lpstr>PowerPoint Presentation</vt:lpstr>
      <vt:lpstr>Cost Model for Our Analysis</vt:lpstr>
      <vt:lpstr>An analogy</vt:lpstr>
      <vt:lpstr>Retrieval Cost</vt:lpstr>
      <vt:lpstr>Height of a Tree</vt:lpstr>
      <vt:lpstr>PowerPoint Presentation</vt:lpstr>
      <vt:lpstr>Cost Computation</vt:lpstr>
      <vt:lpstr>Comparing File Organizations</vt:lpstr>
      <vt:lpstr>Comparing File Organizations</vt:lpstr>
      <vt:lpstr>Operations to Compare</vt:lpstr>
      <vt:lpstr>Cost of Operations </vt:lpstr>
      <vt:lpstr>Assumptions in Our Analysis</vt:lpstr>
      <vt:lpstr>Assumptions in Our Analysis</vt:lpstr>
      <vt:lpstr>PowerPoint Presentation</vt:lpstr>
      <vt:lpstr>PowerPoint Presentation</vt:lpstr>
      <vt:lpstr>Insert a Tuple</vt:lpstr>
      <vt:lpstr>Insert a Tuple</vt:lpstr>
      <vt:lpstr>Operations on Heap </vt:lpstr>
      <vt:lpstr>Cost of Operations </vt:lpstr>
      <vt:lpstr>Cost of Operations </vt:lpstr>
      <vt:lpstr>Cost of Equality Search using tree index </vt:lpstr>
      <vt:lpstr>Cost of Operations </vt:lpstr>
      <vt:lpstr>Cost of Operations on Heap File /w Unclustered B+ tree</vt:lpstr>
      <vt:lpstr>Cost of Operations </vt:lpstr>
      <vt:lpstr>Cost of Operations </vt:lpstr>
      <vt:lpstr>Cost of Operations </vt:lpstr>
      <vt:lpstr>Cost of Operations </vt:lpstr>
      <vt:lpstr>Cost of Operations </vt:lpstr>
      <vt:lpstr>Cost of Operations on Heap File /w Unclustered B+ tree</vt:lpstr>
      <vt:lpstr>Cost of Operations on Heap File /w Unclustered B+ tree</vt:lpstr>
      <vt:lpstr>Cost of Operations Heap File /w Unclustered B+ tree</vt:lpstr>
      <vt:lpstr>Cost of Operations Heap File /w Unclustered B+ tree</vt:lpstr>
      <vt:lpstr>Cost of Operations on Heap File /w Unclustered Hash Index (1)</vt:lpstr>
      <vt:lpstr>PowerPoint Presentation</vt:lpstr>
      <vt:lpstr>Cost of Operations </vt:lpstr>
      <vt:lpstr>Homework</vt:lpstr>
      <vt:lpstr>Cost of Operations </vt:lpstr>
      <vt:lpstr>Trade Off</vt:lpstr>
      <vt:lpstr>Index Selection</vt:lpstr>
      <vt:lpstr>Is Index always helpful ?</vt:lpstr>
      <vt:lpstr>Is Index always helpful ?</vt:lpstr>
      <vt:lpstr>Is Index always helpful ?</vt:lpstr>
      <vt:lpstr>Clustered vs Unclustered</vt:lpstr>
      <vt:lpstr> Unclustered Index Does not Help</vt:lpstr>
      <vt:lpstr> This Clustered Index Helps</vt:lpstr>
      <vt:lpstr>Composite Index</vt:lpstr>
      <vt:lpstr>Composite Index -  Less Obvious</vt:lpstr>
      <vt:lpstr>PowerPoint Presentation</vt:lpstr>
      <vt:lpstr>PowerPoint Presentation</vt:lpstr>
      <vt:lpstr>Index-Only Evaluation</vt:lpstr>
      <vt:lpstr>Index-Only Evaluation</vt:lpstr>
      <vt:lpstr>Index-Only Evaluation</vt:lpstr>
      <vt:lpstr>Index-Only Evaluation</vt:lpstr>
      <vt:lpstr>Index-Only Evaluation</vt:lpstr>
      <vt:lpstr>PowerPoint Presentation</vt:lpstr>
      <vt:lpstr>Database Example</vt:lpstr>
      <vt:lpstr>Without Index</vt:lpstr>
      <vt:lpstr>With Index</vt:lpstr>
      <vt:lpstr>Compute Average Salary</vt:lpstr>
      <vt:lpstr>&lt;age, sal&gt; Is Better</vt:lpstr>
      <vt:lpstr>How Many 30-Year-Olds in Each Department?</vt:lpstr>
      <vt:lpstr>How Many age&gt;30 in Each Department?</vt:lpstr>
      <vt:lpstr>Summary</vt:lpstr>
      <vt:lpstr>Summary (Contd.)</vt:lpstr>
      <vt:lpstr>Summary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Kien H</cp:lastModifiedBy>
  <cp:revision>29</cp:revision>
  <dcterms:created xsi:type="dcterms:W3CDTF">2020-04-02T17:51:23Z</dcterms:created>
  <dcterms:modified xsi:type="dcterms:W3CDTF">2024-11-18T21:51:43Z</dcterms:modified>
</cp:coreProperties>
</file>